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8" r:id="rId2"/>
    <p:sldId id="378" r:id="rId3"/>
    <p:sldId id="377" r:id="rId4"/>
    <p:sldId id="294" r:id="rId5"/>
    <p:sldId id="344" r:id="rId6"/>
    <p:sldId id="355" r:id="rId7"/>
    <p:sldId id="354" r:id="rId8"/>
    <p:sldId id="356" r:id="rId9"/>
    <p:sldId id="343" r:id="rId10"/>
    <p:sldId id="362" r:id="rId11"/>
    <p:sldId id="363" r:id="rId12"/>
    <p:sldId id="331" r:id="rId13"/>
    <p:sldId id="370" r:id="rId14"/>
    <p:sldId id="366" r:id="rId15"/>
    <p:sldId id="345" r:id="rId16"/>
    <p:sldId id="346" r:id="rId17"/>
    <p:sldId id="348" r:id="rId18"/>
    <p:sldId id="367" r:id="rId19"/>
    <p:sldId id="374" r:id="rId20"/>
    <p:sldId id="368" r:id="rId21"/>
    <p:sldId id="371" r:id="rId22"/>
    <p:sldId id="333" r:id="rId23"/>
    <p:sldId id="372" r:id="rId24"/>
    <p:sldId id="360" r:id="rId25"/>
    <p:sldId id="369" r:id="rId26"/>
    <p:sldId id="338" r:id="rId27"/>
    <p:sldId id="358" r:id="rId28"/>
    <p:sldId id="292" r:id="rId29"/>
    <p:sldId id="364" r:id="rId30"/>
    <p:sldId id="342" r:id="rId31"/>
    <p:sldId id="326" r:id="rId32"/>
    <p:sldId id="349" r:id="rId33"/>
    <p:sldId id="373" r:id="rId34"/>
    <p:sldId id="320" r:id="rId35"/>
    <p:sldId id="379" r:id="rId36"/>
    <p:sldId id="34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4787C0"/>
    <a:srgbClr val="FA00FF"/>
    <a:srgbClr val="FF6601"/>
    <a:srgbClr val="51B355"/>
    <a:srgbClr val="E1303A"/>
    <a:srgbClr val="4B7FB1"/>
    <a:srgbClr val="F7932D"/>
    <a:srgbClr val="4D93D1"/>
    <a:srgbClr val="336699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napToGrid="0">
      <p:cViewPr>
        <p:scale>
          <a:sx n="143" d="100"/>
          <a:sy n="143" d="100"/>
        </p:scale>
        <p:origin x="-15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 title, less passive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62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\sum_i n_i m_i \langle R^2\rangle\frac{\partial \omega}{\partial t} = \left(\frac{\partial V}{\partial \rho}\right)^{-1}\frac{\partial}{\partial\rho}\left[\frac{\partial V}{\partial \rho}\sum_i n_i m_i \chi_\phi\langle R^2(\nabla\rho)^2\rangle\frac{\partial\omega}{\partial\rho}\right]+T_{NBI}+T_{NTV}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87AAD53-1F86-684C-BDA3-4785A1F67680}" type="slidenum">
              <a:rPr lang="en-US" b="0" i="0">
                <a:solidFill>
                  <a:schemeClr val="tx1"/>
                </a:solidFill>
                <a:latin typeface="Times New Roman" charset="0"/>
                <a:cs typeface="Arial" charset="0"/>
              </a:rPr>
              <a:pPr eaLnBrk="1" hangingPunct="1"/>
              <a:t>22</a:t>
            </a:fld>
            <a:endParaRPr lang="en-US" b="0" i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\sum_i n_i m_i \langle R^2\rangle\frac{\partial \omega}{\partial t} = \left(\frac{\partial V}{\partial \rho}\right)^{-1}\frac{\partial}{\partial\rho}\left[\frac{\partial V}{\partial \rho}\sum_i n_i m_i \chi_\phi\langle R^2(\nabla\rho)^2\rangle\frac{\partial\omega}{\partial\rho}\right]+T_{NBI}+T_{NTV}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87AAD53-1F86-684C-BDA3-4785A1F67680}" type="slidenum">
              <a:rPr lang="en-US" b="0" i="0">
                <a:solidFill>
                  <a:schemeClr val="tx1"/>
                </a:solidFill>
                <a:latin typeface="Times New Roman" charset="0"/>
                <a:cs typeface="Arial" charset="0"/>
              </a:rPr>
              <a:pPr eaLnBrk="1" hangingPunct="1"/>
              <a:t>23</a:t>
            </a:fld>
            <a:endParaRPr lang="en-US" b="0" i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6E3534A7-D8F0-1640-BE0C-36B41DCBBA53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31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36780504-6558-D541-B4C5-019A025B599F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32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99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X66, X69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466D9CA-F9C3-A94A-A013-CB8B09F8F594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4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Put</a:t>
            </a:r>
            <a:r>
              <a:rPr lang="en-US" baseline="0" dirty="0" smtClean="0">
                <a:latin typeface="Times New Roman" charset="0"/>
              </a:rPr>
              <a:t> TRANSP on figure. More active voice in title, ‘high-fidelity control simulations…’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Explicit constraints, equations, next to bubbles, change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‘TRANSP as virtual</a:t>
            </a:r>
            <a:r>
              <a:rPr lang="en-US" baseline="0" dirty="0" smtClean="0"/>
              <a:t> tokamak’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DE201897-A73B-664D-B7FF-2CE54A4B1C32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15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89A50004-FCD6-2C47-A9B0-3AF4ABFF9EE5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16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Denote validation region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1BFE83B3-652B-144D-A8C9-862E7A8D7BBF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17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charset="0"/>
              </a:rPr>
              <a:t>Qmin</a:t>
            </a:r>
            <a:r>
              <a:rPr lang="en-US" baseline="0" dirty="0" smtClean="0">
                <a:latin typeface="Times New Roman" charset="0"/>
              </a:rPr>
              <a:t> </a:t>
            </a:r>
            <a:r>
              <a:rPr lang="en-US" baseline="0" dirty="0" err="1" smtClean="0">
                <a:latin typeface="Times New Roman" charset="0"/>
              </a:rPr>
              <a:t>vs</a:t>
            </a:r>
            <a:r>
              <a:rPr lang="en-US" baseline="0" dirty="0" smtClean="0">
                <a:latin typeface="Times New Roman" charset="0"/>
              </a:rPr>
              <a:t> q0, scenario optimization (change q0 without large change in beta)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4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\sum_i n_i m_i \langle R^2\rangle\frac{\partial \omega}{\partial t} = \left(\frac{\partial V}{\partial \rho}\right)^{-1}\frac{\partial}{\partial\rho}\left[\frac{\partial V}{\partial \rho}\sum_i n_i m_i \chi_\phi\langle R^2(\nabla\rho)^2\rangle\frac{\partial\omega}{\partial\rho}\right]+T_{NBI}+T_{NTV}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87AAD53-1F86-684C-BDA3-4785A1F67680}" type="slidenum">
              <a:rPr lang="en-US" b="0" i="0">
                <a:solidFill>
                  <a:schemeClr val="tx1"/>
                </a:solidFill>
                <a:latin typeface="Times New Roman" charset="0"/>
                <a:cs typeface="Arial" charset="0"/>
              </a:rPr>
              <a:pPr eaLnBrk="1" hangingPunct="1"/>
              <a:t>21</a:t>
            </a:fld>
            <a:endParaRPr lang="en-US" b="0" i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PAC-37,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Plasma control algorithm development on NSTX-U using TRANSP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M.D. Boyer, 1/26/2016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3.png"/><Relationship Id="rId7" Type="http://schemas.openxmlformats.org/officeDocument/2006/relationships/image" Target="../media/image24.e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4348" y="2976298"/>
            <a:ext cx="8077200" cy="757213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Dan </a:t>
            </a:r>
            <a:r>
              <a:rPr lang="en-US" sz="3600" b="1" dirty="0" smtClean="0"/>
              <a:t>Boyer</a:t>
            </a:r>
            <a:endParaRPr lang="en-US" sz="3600" b="1" dirty="0" smtClean="0"/>
          </a:p>
          <a:p>
            <a:r>
              <a:rPr lang="en-US" dirty="0"/>
              <a:t>f</a:t>
            </a:r>
            <a:r>
              <a:rPr lang="en-US" dirty="0" smtClean="0"/>
              <a:t>or the </a:t>
            </a:r>
            <a:r>
              <a:rPr lang="en-US" dirty="0" smtClean="0"/>
              <a:t>Integrated Scenarios science group</a:t>
            </a:r>
            <a:endParaRPr lang="en-US" sz="2600" i="1" baseline="30000" dirty="0"/>
          </a:p>
          <a:p>
            <a:endParaRPr lang="en-US" sz="26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Plasma control algorithm development on NSTX-U using TRANSP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03452" y="3927484"/>
            <a:ext cx="7315200" cy="793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Program Advisory Committee Meeting (PAC-37)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January 26, 2016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Ability to change actuators in `TRANSP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real-time’, i.e., based on feedback control</a:t>
            </a:r>
            <a:endParaRPr lang="en-US" dirty="0"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341785" y="3238909"/>
            <a:ext cx="1210463" cy="522825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NBI power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663207" y="2195398"/>
            <a:ext cx="924736" cy="590954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Density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93317" y="1435452"/>
            <a:ext cx="1263224" cy="660477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Plasma current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80048" y="2105669"/>
            <a:ext cx="1110826" cy="680683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Plasma boundary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118822" y="1382711"/>
            <a:ext cx="1155698" cy="688559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NTV torque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69948" y="3247813"/>
            <a:ext cx="97964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Gas puff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029363" y="3252265"/>
            <a:ext cx="1012185" cy="483419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PF coil currents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50156" y="3256717"/>
            <a:ext cx="970753" cy="503625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OH coil current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525697" y="3207402"/>
            <a:ext cx="1007742" cy="577598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RWM coil currents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048769" y="1423123"/>
            <a:ext cx="1008923" cy="660476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err="1" smtClean="0">
                <a:solidFill>
                  <a:srgbClr val="000000"/>
                </a:solidFill>
                <a:latin typeface="Helvetica" pitchFamily="-128" charset="0"/>
              </a:rPr>
              <a:t>Toroidal</a:t>
            </a: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 field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363005" y="1410794"/>
            <a:ext cx="1189246" cy="672805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Heating/CD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977451" y="2142657"/>
            <a:ext cx="1271109" cy="619037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Confinement factor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46228" y="3859811"/>
            <a:ext cx="1230679" cy="522825"/>
          </a:xfrm>
          <a:prstGeom prst="roundRect">
            <a:avLst/>
          </a:prstGeom>
          <a:ln w="38100" cmpd="sng">
            <a:solidFill>
              <a:srgbClr val="FF660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RF sources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711382" y="3893373"/>
            <a:ext cx="901220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Pellets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42271" y="3889948"/>
            <a:ext cx="978639" cy="610134"/>
          </a:xfrm>
          <a:prstGeom prst="roundRect">
            <a:avLst/>
          </a:prstGeom>
          <a:ln w="38100" cmpd="sng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OH coil voltage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21477" y="3910154"/>
            <a:ext cx="1007741" cy="528282"/>
          </a:xfrm>
          <a:prstGeom prst="roundRect">
            <a:avLst/>
          </a:prstGeom>
          <a:ln w="38100" cmpd="sng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PF coil voltages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Stored Data 1"/>
          <p:cNvSpPr/>
          <p:nvPr/>
        </p:nvSpPr>
        <p:spPr>
          <a:xfrm rot="5400000">
            <a:off x="-357503" y="1615062"/>
            <a:ext cx="2034284" cy="1245299"/>
          </a:xfrm>
          <a:prstGeom prst="flowChartOnlineStorag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Physics layer</a:t>
            </a:r>
            <a:endParaRPr lang="en-US" dirty="0"/>
          </a:p>
        </p:txBody>
      </p:sp>
      <p:sp>
        <p:nvSpPr>
          <p:cNvPr id="22" name="Stored Data 21"/>
          <p:cNvSpPr/>
          <p:nvPr/>
        </p:nvSpPr>
        <p:spPr>
          <a:xfrm rot="5400000">
            <a:off x="-283530" y="3217830"/>
            <a:ext cx="1886335" cy="1245299"/>
          </a:xfrm>
          <a:prstGeom prst="flowChartOnlineStorage">
            <a:avLst/>
          </a:prstGeom>
          <a:solidFill>
            <a:srgbClr val="92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Engineering layer</a:t>
            </a:r>
            <a:endParaRPr lang="en-US" dirty="0"/>
          </a:p>
        </p:txBody>
      </p:sp>
      <p:sp>
        <p:nvSpPr>
          <p:cNvPr id="23" name="Stored Data 22"/>
          <p:cNvSpPr/>
          <p:nvPr/>
        </p:nvSpPr>
        <p:spPr>
          <a:xfrm rot="5400000">
            <a:off x="-172570" y="4660323"/>
            <a:ext cx="1664413" cy="1245297"/>
          </a:xfrm>
          <a:prstGeom prst="flowChartOnlineStorage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Hardware layer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8096010" y="3150207"/>
            <a:ext cx="904661" cy="659449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TF current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8112786" y="3906731"/>
            <a:ext cx="875555" cy="630338"/>
          </a:xfrm>
          <a:prstGeom prst="roundRect">
            <a:avLst/>
          </a:prstGeom>
          <a:ln w="38100" cmpd="sng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TF voltage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30142" y="3889948"/>
            <a:ext cx="1007742" cy="577598"/>
          </a:xfrm>
          <a:prstGeom prst="roundRect">
            <a:avLst/>
          </a:prstGeom>
          <a:ln w="38100" cmpd="sng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RWM coil voltages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8432" name="TextBox 18431"/>
          <p:cNvSpPr txBox="1"/>
          <p:nvPr/>
        </p:nvSpPr>
        <p:spPr>
          <a:xfrm>
            <a:off x="6842973" y="5535716"/>
            <a:ext cx="21941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Implemented</a:t>
            </a:r>
          </a:p>
          <a:p>
            <a:r>
              <a:rPr lang="en-US" b="1" dirty="0" smtClean="0">
                <a:solidFill>
                  <a:srgbClr val="F7932D"/>
                </a:solidFill>
              </a:rPr>
              <a:t>Implementing</a:t>
            </a:r>
          </a:p>
          <a:p>
            <a:r>
              <a:rPr lang="en-US" dirty="0" smtClean="0"/>
              <a:t>Not yet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5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Ability to change actuators in `TRANSP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real-time’, i.e., based on feedback control</a:t>
            </a:r>
            <a:endParaRPr lang="en-US" dirty="0"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341785" y="3238909"/>
            <a:ext cx="1210463" cy="522825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NBI power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663207" y="2195398"/>
            <a:ext cx="924736" cy="590954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Density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93317" y="1435452"/>
            <a:ext cx="1263224" cy="660477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Plasma current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80048" y="2105669"/>
            <a:ext cx="1110826" cy="680683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Plasma boundary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118822" y="1382711"/>
            <a:ext cx="1155698" cy="688559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NTV torque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69948" y="3247813"/>
            <a:ext cx="97964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Gas puff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029363" y="3252265"/>
            <a:ext cx="1012185" cy="483419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PF coil currents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50156" y="3256717"/>
            <a:ext cx="970753" cy="503625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OH coil current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525697" y="3207402"/>
            <a:ext cx="1007742" cy="577598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RWM coil currents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048769" y="1423123"/>
            <a:ext cx="1008923" cy="660476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err="1" smtClean="0">
                <a:solidFill>
                  <a:srgbClr val="000000"/>
                </a:solidFill>
                <a:latin typeface="Helvetica" pitchFamily="-128" charset="0"/>
              </a:rPr>
              <a:t>Toroidal</a:t>
            </a: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 field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363005" y="1410794"/>
            <a:ext cx="1189246" cy="672805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Heating/CD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977451" y="2142657"/>
            <a:ext cx="1271109" cy="619037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Confinement factor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46228" y="3859811"/>
            <a:ext cx="1230679" cy="522825"/>
          </a:xfrm>
          <a:prstGeom prst="roundRect">
            <a:avLst/>
          </a:prstGeom>
          <a:ln w="38100" cmpd="sng">
            <a:solidFill>
              <a:srgbClr val="FF660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RF sources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711382" y="3893373"/>
            <a:ext cx="901220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Pellets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42271" y="3889948"/>
            <a:ext cx="978639" cy="610134"/>
          </a:xfrm>
          <a:prstGeom prst="roundRect">
            <a:avLst/>
          </a:prstGeom>
          <a:ln w="38100" cmpd="sng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OH coil voltage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21477" y="3910154"/>
            <a:ext cx="1007741" cy="528282"/>
          </a:xfrm>
          <a:prstGeom prst="roundRect">
            <a:avLst/>
          </a:prstGeom>
          <a:ln w="38100" cmpd="sng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PF coil voltages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Stored Data 1"/>
          <p:cNvSpPr/>
          <p:nvPr/>
        </p:nvSpPr>
        <p:spPr>
          <a:xfrm rot="5400000">
            <a:off x="-357503" y="1615062"/>
            <a:ext cx="2034284" cy="1245299"/>
          </a:xfrm>
          <a:prstGeom prst="flowChartOnlineStorag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Physics layer</a:t>
            </a:r>
            <a:endParaRPr lang="en-US" dirty="0"/>
          </a:p>
        </p:txBody>
      </p:sp>
      <p:sp>
        <p:nvSpPr>
          <p:cNvPr id="22" name="Stored Data 21"/>
          <p:cNvSpPr/>
          <p:nvPr/>
        </p:nvSpPr>
        <p:spPr>
          <a:xfrm rot="5400000">
            <a:off x="-283530" y="3217830"/>
            <a:ext cx="1886335" cy="1245299"/>
          </a:xfrm>
          <a:prstGeom prst="flowChartOnlineStorage">
            <a:avLst/>
          </a:prstGeom>
          <a:solidFill>
            <a:srgbClr val="92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Engineering layer</a:t>
            </a:r>
            <a:endParaRPr lang="en-US" dirty="0"/>
          </a:p>
        </p:txBody>
      </p:sp>
      <p:sp>
        <p:nvSpPr>
          <p:cNvPr id="23" name="Stored Data 22"/>
          <p:cNvSpPr/>
          <p:nvPr/>
        </p:nvSpPr>
        <p:spPr>
          <a:xfrm rot="5400000">
            <a:off x="-172570" y="4660323"/>
            <a:ext cx="1664413" cy="1245297"/>
          </a:xfrm>
          <a:prstGeom prst="flowChartOnlineStorage">
            <a:avLst/>
          </a:prstGeom>
          <a:solidFill>
            <a:srgbClr val="F793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Hardware layer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8096010" y="3150207"/>
            <a:ext cx="904661" cy="659449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TF current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8112786" y="3906731"/>
            <a:ext cx="875555" cy="630338"/>
          </a:xfrm>
          <a:prstGeom prst="roundRect">
            <a:avLst/>
          </a:prstGeom>
          <a:ln w="38100" cmpd="sng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TF voltage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321571" y="4846130"/>
            <a:ext cx="1210463" cy="522825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NBI modulation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30142" y="3889948"/>
            <a:ext cx="1007742" cy="577598"/>
          </a:xfrm>
          <a:prstGeom prst="roundRect">
            <a:avLst/>
          </a:prstGeom>
          <a:ln w="38100" cmpd="sng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RWM coil voltages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09926" y="4806744"/>
            <a:ext cx="1233114" cy="581023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RWM power supplies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8018593" y="4811196"/>
            <a:ext cx="1048172" cy="581023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TF power supplies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5010149" y="4798867"/>
            <a:ext cx="1048172" cy="581023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PF power supplies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3769295" y="4803319"/>
            <a:ext cx="1048172" cy="581023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PF power supplies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8432" name="TextBox 18431"/>
          <p:cNvSpPr txBox="1"/>
          <p:nvPr/>
        </p:nvSpPr>
        <p:spPr>
          <a:xfrm>
            <a:off x="6842973" y="5535716"/>
            <a:ext cx="21941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Implemented</a:t>
            </a:r>
          </a:p>
          <a:p>
            <a:r>
              <a:rPr lang="en-US" b="1" dirty="0" smtClean="0">
                <a:solidFill>
                  <a:srgbClr val="F7932D"/>
                </a:solidFill>
              </a:rPr>
              <a:t>Implementing</a:t>
            </a:r>
          </a:p>
          <a:p>
            <a:r>
              <a:rPr lang="en-US" dirty="0" smtClean="0"/>
              <a:t>Not yet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5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Several on-going projects using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TRANSP feedback control framework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5665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Stored </a:t>
            </a:r>
            <a:r>
              <a:rPr lang="en-US" dirty="0" smtClean="0">
                <a:latin typeface="Arial" charset="0"/>
              </a:rPr>
              <a:t>energy and q</a:t>
            </a:r>
            <a:r>
              <a:rPr lang="en-US" baseline="-25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control on NSTX-</a:t>
            </a:r>
            <a:r>
              <a:rPr lang="en-US" dirty="0" smtClean="0">
                <a:latin typeface="Arial" charset="0"/>
              </a:rPr>
              <a:t>U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M. D. Boyer, </a:t>
            </a:r>
            <a:r>
              <a:rPr lang="en-US" dirty="0">
                <a:latin typeface="Arial" charset="0"/>
              </a:rPr>
              <a:t>PPPL, Experiment: XP-1509</a:t>
            </a:r>
            <a:endParaRPr lang="en-US" dirty="0" smtClean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Stored energy, </a:t>
            </a:r>
            <a:r>
              <a:rPr lang="en-US" dirty="0" smtClean="0">
                <a:latin typeface="Arial" charset="0"/>
              </a:rPr>
              <a:t>q</a:t>
            </a:r>
            <a:r>
              <a:rPr lang="en-US" baseline="-25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, and </a:t>
            </a:r>
            <a:r>
              <a:rPr lang="en-US" dirty="0" err="1" smtClean="0">
                <a:latin typeface="Arial" charset="0"/>
              </a:rPr>
              <a:t>I</a:t>
            </a:r>
            <a:r>
              <a:rPr lang="en-US" baseline="-25000" dirty="0" err="1" smtClean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 control </a:t>
            </a:r>
            <a:r>
              <a:rPr lang="en-US" dirty="0">
                <a:latin typeface="Arial" charset="0"/>
              </a:rPr>
              <a:t>on NSTX-</a:t>
            </a:r>
            <a:r>
              <a:rPr lang="en-US" dirty="0" smtClean="0">
                <a:latin typeface="Arial" charset="0"/>
              </a:rPr>
              <a:t>U (non-inductive scenarios)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M. D. Boyer, </a:t>
            </a:r>
            <a:r>
              <a:rPr lang="en-US" dirty="0">
                <a:latin typeface="Arial" charset="0"/>
              </a:rPr>
              <a:t>PPPL, Experiment: future XP, possibly XP-1507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Rotation profile control on NSTX-U </a:t>
            </a:r>
          </a:p>
          <a:p>
            <a:pPr lvl="1"/>
            <a:r>
              <a:rPr lang="en-US" dirty="0">
                <a:latin typeface="Arial" charset="0"/>
              </a:rPr>
              <a:t>I. Goumiri, Princeton U</a:t>
            </a:r>
            <a:r>
              <a:rPr lang="en-US" dirty="0" smtClean="0">
                <a:latin typeface="Arial" charset="0"/>
              </a:rPr>
              <a:t>., </a:t>
            </a:r>
            <a:r>
              <a:rPr lang="en-US" dirty="0">
                <a:latin typeface="Arial" charset="0"/>
              </a:rPr>
              <a:t>Experiment: XP-</a:t>
            </a:r>
            <a:r>
              <a:rPr lang="en-US" dirty="0" smtClean="0">
                <a:latin typeface="Arial" charset="0"/>
              </a:rPr>
              <a:t>1564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Current profile control on NSTX-U </a:t>
            </a:r>
          </a:p>
          <a:p>
            <a:pPr lvl="1"/>
            <a:r>
              <a:rPr lang="en-US" dirty="0">
                <a:latin typeface="Arial" charset="0"/>
              </a:rPr>
              <a:t>Z. </a:t>
            </a:r>
            <a:r>
              <a:rPr lang="en-US" dirty="0" err="1">
                <a:latin typeface="Arial" charset="0"/>
              </a:rPr>
              <a:t>Ilhan</a:t>
            </a:r>
            <a:r>
              <a:rPr lang="en-US" dirty="0">
                <a:latin typeface="Arial" charset="0"/>
              </a:rPr>
              <a:t>, Lehigh U</a:t>
            </a:r>
            <a:r>
              <a:rPr lang="en-US" dirty="0" smtClean="0">
                <a:latin typeface="Arial" charset="0"/>
              </a:rPr>
              <a:t>., </a:t>
            </a:r>
            <a:r>
              <a:rPr lang="en-US" dirty="0">
                <a:latin typeface="Arial" charset="0"/>
              </a:rPr>
              <a:t>Experiment: part of XP-1532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Rotation profile control on DIII-D </a:t>
            </a:r>
            <a:endParaRPr lang="en-US" dirty="0">
              <a:solidFill>
                <a:srgbClr val="3333CC"/>
              </a:solidFill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W. </a:t>
            </a:r>
            <a:r>
              <a:rPr lang="en-US" dirty="0" err="1">
                <a:latin typeface="Arial" charset="0"/>
              </a:rPr>
              <a:t>Wehner</a:t>
            </a:r>
            <a:r>
              <a:rPr lang="en-US" dirty="0">
                <a:latin typeface="Arial" charset="0"/>
              </a:rPr>
              <a:t>, Lehigh U.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Shape control on NSTX-U </a:t>
            </a:r>
            <a:endParaRPr lang="en-US" dirty="0">
              <a:solidFill>
                <a:srgbClr val="3333CC"/>
              </a:solidFill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M. D. Boyer, </a:t>
            </a:r>
            <a:r>
              <a:rPr lang="en-US" dirty="0" smtClean="0">
                <a:latin typeface="Arial" charset="0"/>
              </a:rPr>
              <a:t>PPPL</a:t>
            </a:r>
          </a:p>
          <a:p>
            <a:r>
              <a:rPr lang="en-US" dirty="0" smtClean="0">
                <a:latin typeface="Arial" charset="0"/>
              </a:rPr>
              <a:t>NTM control on ITER</a:t>
            </a:r>
          </a:p>
          <a:p>
            <a:pPr lvl="1"/>
            <a:r>
              <a:rPr lang="en-US" dirty="0" smtClean="0">
                <a:latin typeface="Arial" charset="0"/>
              </a:rPr>
              <a:t>F. </a:t>
            </a:r>
            <a:r>
              <a:rPr lang="en-US" dirty="0" err="1" smtClean="0">
                <a:latin typeface="Arial" charset="0"/>
              </a:rPr>
              <a:t>Poli</a:t>
            </a:r>
            <a:r>
              <a:rPr lang="en-US" dirty="0" smtClean="0">
                <a:latin typeface="Arial" charset="0"/>
              </a:rPr>
              <a:t>, PPPL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Several on-going projects using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TRANSP feedback control framework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5665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Stored </a:t>
            </a:r>
            <a:r>
              <a:rPr lang="en-US" dirty="0" smtClean="0">
                <a:latin typeface="Arial" charset="0"/>
              </a:rPr>
              <a:t>energy and q</a:t>
            </a:r>
            <a:r>
              <a:rPr lang="en-US" baseline="-25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control on NSTX-</a:t>
            </a:r>
            <a:r>
              <a:rPr lang="en-US" dirty="0" smtClean="0">
                <a:latin typeface="Arial" charset="0"/>
              </a:rPr>
              <a:t>U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M. D. Boyer, </a:t>
            </a:r>
            <a:r>
              <a:rPr lang="en-US" dirty="0" smtClean="0">
                <a:latin typeface="Arial" charset="0"/>
              </a:rPr>
              <a:t>PPPL, Experiment: XP-1509</a:t>
            </a:r>
            <a:endParaRPr lang="en-US" dirty="0" smtClean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Stored energy, </a:t>
            </a:r>
            <a:r>
              <a:rPr lang="en-US" dirty="0" smtClean="0">
                <a:latin typeface="Arial" charset="0"/>
              </a:rPr>
              <a:t>q</a:t>
            </a:r>
            <a:r>
              <a:rPr lang="en-US" baseline="-25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, and </a:t>
            </a:r>
            <a:r>
              <a:rPr lang="en-US" dirty="0" err="1" smtClean="0">
                <a:latin typeface="Arial" charset="0"/>
              </a:rPr>
              <a:t>I</a:t>
            </a:r>
            <a:r>
              <a:rPr lang="en-US" baseline="-25000" dirty="0" err="1" smtClean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 control </a:t>
            </a:r>
            <a:r>
              <a:rPr lang="en-US" dirty="0">
                <a:latin typeface="Arial" charset="0"/>
              </a:rPr>
              <a:t>on NSTX-</a:t>
            </a:r>
            <a:r>
              <a:rPr lang="en-US" dirty="0" smtClean="0">
                <a:latin typeface="Arial" charset="0"/>
              </a:rPr>
              <a:t>U (non-inductive scenarios)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M. D. Boyer, </a:t>
            </a:r>
            <a:r>
              <a:rPr lang="en-US" dirty="0" smtClean="0">
                <a:latin typeface="Arial" charset="0"/>
              </a:rPr>
              <a:t>PPPL, Experiment: future XP, possibly XP-1507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Rotation profile control on NSTX-U </a:t>
            </a:r>
          </a:p>
          <a:p>
            <a:pPr lvl="1"/>
            <a:r>
              <a:rPr lang="en-US" dirty="0">
                <a:latin typeface="Arial" charset="0"/>
              </a:rPr>
              <a:t>I. Goumiri, Princeton </a:t>
            </a:r>
            <a:r>
              <a:rPr lang="en-US" dirty="0" smtClean="0">
                <a:latin typeface="Arial" charset="0"/>
              </a:rPr>
              <a:t>U., Experiment: XP-1564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Current profile control on NSTX-U </a:t>
            </a:r>
          </a:p>
          <a:p>
            <a:pPr lvl="1"/>
            <a:r>
              <a:rPr lang="en-US" dirty="0">
                <a:latin typeface="Arial" charset="0"/>
              </a:rPr>
              <a:t>Z. </a:t>
            </a:r>
            <a:r>
              <a:rPr lang="en-US" dirty="0" err="1">
                <a:latin typeface="Arial" charset="0"/>
              </a:rPr>
              <a:t>Ilhan</a:t>
            </a:r>
            <a:r>
              <a:rPr lang="en-US" dirty="0">
                <a:latin typeface="Arial" charset="0"/>
              </a:rPr>
              <a:t>, Lehigh </a:t>
            </a:r>
            <a:r>
              <a:rPr lang="en-US" dirty="0" smtClean="0">
                <a:latin typeface="Arial" charset="0"/>
              </a:rPr>
              <a:t>U., Experiment: part of XP-1532</a:t>
            </a:r>
            <a:endParaRPr lang="en-US" dirty="0">
              <a:latin typeface="Arial" charset="0"/>
            </a:endParaRPr>
          </a:p>
          <a:p>
            <a:r>
              <a:rPr lang="en-US" dirty="0">
                <a:solidFill>
                  <a:srgbClr val="BFBFBF"/>
                </a:solidFill>
                <a:latin typeface="Arial" charset="0"/>
              </a:rPr>
              <a:t>Rotation profile control on DIII-D </a:t>
            </a: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W. </a:t>
            </a:r>
            <a:r>
              <a:rPr lang="en-US" dirty="0" err="1">
                <a:solidFill>
                  <a:srgbClr val="BFBFBF"/>
                </a:solidFill>
                <a:latin typeface="Arial" charset="0"/>
              </a:rPr>
              <a:t>Wehner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, Lehigh U.</a:t>
            </a:r>
          </a:p>
          <a:p>
            <a:r>
              <a:rPr lang="en-US" dirty="0">
                <a:solidFill>
                  <a:srgbClr val="BFBFBF"/>
                </a:solidFill>
                <a:latin typeface="Arial" charset="0"/>
              </a:rPr>
              <a:t>Shape control on NSTX-U </a:t>
            </a: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M. D. Boyer, 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PPPL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NTM control on ITER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F. </a:t>
            </a:r>
            <a:r>
              <a:rPr lang="en-US" dirty="0" err="1" smtClean="0">
                <a:solidFill>
                  <a:srgbClr val="BFBFBF"/>
                </a:solidFill>
                <a:latin typeface="Arial" charset="0"/>
              </a:rPr>
              <a:t>Poli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, PPPL</a:t>
            </a:r>
            <a:endParaRPr lang="en-US" dirty="0">
              <a:solidFill>
                <a:srgbClr val="BFBFBF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8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Several on-going projects using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TRANSP feedback control framework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5665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Stored </a:t>
            </a:r>
            <a:r>
              <a:rPr lang="en-US" dirty="0" smtClean="0">
                <a:latin typeface="Arial" charset="0"/>
              </a:rPr>
              <a:t>energy and q</a:t>
            </a:r>
            <a:r>
              <a:rPr lang="en-US" baseline="-25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control on NSTX-</a:t>
            </a:r>
            <a:r>
              <a:rPr lang="en-US" dirty="0" smtClean="0">
                <a:latin typeface="Arial" charset="0"/>
              </a:rPr>
              <a:t>U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M. D. Boyer, </a:t>
            </a:r>
            <a:r>
              <a:rPr lang="en-US" dirty="0">
                <a:latin typeface="Arial" charset="0"/>
              </a:rPr>
              <a:t>PPPL, Experiment: XP-</a:t>
            </a:r>
            <a:r>
              <a:rPr lang="en-US" dirty="0" smtClean="0">
                <a:latin typeface="Arial" charset="0"/>
              </a:rPr>
              <a:t>1509</a:t>
            </a:r>
            <a:endParaRPr lang="en-US" dirty="0" smtClean="0">
              <a:latin typeface="Arial" charset="0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Stored energy,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q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0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, and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control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on NSTX-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U (non-inductive scenarios)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M. D. Boyer,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PPPL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, Experiment: future XP, possibly XP-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1507</a:t>
            </a:r>
            <a:endParaRPr lang="en-US" dirty="0">
              <a:solidFill>
                <a:srgbClr val="BFBFBF"/>
              </a:solidFill>
              <a:latin typeface="Arial" charset="0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Rotation profile control on NSTX-U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I. Goumiri, Princeton 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, 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Experiment: XP-1564</a:t>
            </a:r>
            <a:endParaRPr lang="en-US" dirty="0">
              <a:solidFill>
                <a:srgbClr val="BFBFBF"/>
              </a:solidFill>
              <a:latin typeface="Arial" charset="0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Current profile control on NSTX-U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Z.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Ilhan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, Lehigh 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Experiment: part of XP-1532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Rotation profile control on DIII-D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Wehner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, Lehigh U.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Shape control on NSTX-U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M. D. Boyer,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PPPL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NTM control on ITER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Poli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, PPPL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9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1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2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Using TRANSP to test q</a:t>
            </a:r>
            <a:r>
              <a:rPr lang="en-US" baseline="-25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and β</a:t>
            </a:r>
            <a:r>
              <a:rPr lang="en-US" baseline="-25000" dirty="0">
                <a:latin typeface="Arial" charset="0"/>
              </a:rPr>
              <a:t>N </a:t>
            </a:r>
            <a:r>
              <a:rPr lang="en-US" dirty="0">
                <a:latin typeface="Arial" charset="0"/>
              </a:rPr>
              <a:t>control via beam power and outer gap </a:t>
            </a:r>
            <a:r>
              <a:rPr lang="en-US" dirty="0" smtClean="0">
                <a:latin typeface="Arial" charset="0"/>
              </a:rPr>
              <a:t>size actuation</a:t>
            </a:r>
            <a:endParaRPr lang="en-US" dirty="0">
              <a:latin typeface="Arial" charset="0"/>
            </a:endParaRPr>
          </a:p>
        </p:txBody>
      </p:sp>
      <p:cxnSp>
        <p:nvCxnSpPr>
          <p:cNvPr id="30724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1905000"/>
            <a:ext cx="500697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ight Arrow 5"/>
          <p:cNvSpPr>
            <a:spLocks noChangeArrowheads="1"/>
          </p:cNvSpPr>
          <p:nvPr/>
        </p:nvSpPr>
        <p:spPr bwMode="auto">
          <a:xfrm rot="10800000">
            <a:off x="6102350" y="3636963"/>
            <a:ext cx="574675" cy="250825"/>
          </a:xfrm>
          <a:prstGeom prst="rightArrow">
            <a:avLst>
              <a:gd name="adj1" fmla="val 50000"/>
              <a:gd name="adj2" fmla="val 108437"/>
            </a:avLst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0731" name="Right Arrow 14"/>
          <p:cNvSpPr>
            <a:spLocks noChangeArrowheads="1"/>
          </p:cNvSpPr>
          <p:nvPr/>
        </p:nvSpPr>
        <p:spPr bwMode="auto">
          <a:xfrm rot="10800000">
            <a:off x="8231188" y="3630613"/>
            <a:ext cx="574675" cy="249237"/>
          </a:xfrm>
          <a:prstGeom prst="rightArrow">
            <a:avLst>
              <a:gd name="adj1" fmla="val 50000"/>
              <a:gd name="adj2" fmla="val 109128"/>
            </a:avLst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0732" name="TextBox 6"/>
          <p:cNvSpPr txBox="1">
            <a:spLocks noChangeArrowheads="1"/>
          </p:cNvSpPr>
          <p:nvPr/>
        </p:nvSpPr>
        <p:spPr bwMode="auto">
          <a:xfrm>
            <a:off x="4929188" y="1667778"/>
            <a:ext cx="1442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i="0" dirty="0">
                <a:solidFill>
                  <a:srgbClr val="4F81BD"/>
                </a:solidFill>
              </a:rPr>
              <a:t>Small outer gap</a:t>
            </a:r>
          </a:p>
        </p:txBody>
      </p:sp>
      <p:sp>
        <p:nvSpPr>
          <p:cNvPr id="30733" name="TextBox 16"/>
          <p:cNvSpPr txBox="1">
            <a:spLocks noChangeArrowheads="1"/>
          </p:cNvSpPr>
          <p:nvPr/>
        </p:nvSpPr>
        <p:spPr bwMode="auto">
          <a:xfrm>
            <a:off x="7107238" y="1670953"/>
            <a:ext cx="1452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i="0" dirty="0">
                <a:solidFill>
                  <a:srgbClr val="4F81BD"/>
                </a:solidFill>
              </a:rPr>
              <a:t>Large outer gap</a:t>
            </a:r>
          </a:p>
        </p:txBody>
      </p:sp>
      <p:sp>
        <p:nvSpPr>
          <p:cNvPr id="30735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4138613" cy="4953000"/>
          </a:xfrm>
        </p:spPr>
        <p:txBody>
          <a:bodyPr>
            <a:normAutofit lnSpcReduction="10000"/>
          </a:bodyPr>
          <a:lstStyle/>
          <a:p>
            <a:endParaRPr lang="en-US" sz="18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Boundary can have strong effect on q profile through</a:t>
            </a:r>
          </a:p>
          <a:p>
            <a:pPr lvl="1"/>
            <a:r>
              <a:rPr lang="en-US">
                <a:latin typeface="Arial" charset="0"/>
              </a:rPr>
              <a:t>Effect on </a:t>
            </a:r>
            <a:r>
              <a:rPr lang="en-US" b="1">
                <a:latin typeface="Arial" charset="0"/>
              </a:rPr>
              <a:t>beam deposition </a:t>
            </a:r>
            <a:r>
              <a:rPr lang="en-US">
                <a:latin typeface="Arial" charset="0"/>
              </a:rPr>
              <a:t>profile</a:t>
            </a:r>
          </a:p>
          <a:p>
            <a:pPr lvl="1"/>
            <a:r>
              <a:rPr lang="en-US">
                <a:latin typeface="Arial" charset="0"/>
              </a:rPr>
              <a:t>Effect on </a:t>
            </a:r>
            <a:r>
              <a:rPr lang="en-US" b="1">
                <a:latin typeface="Arial" charset="0"/>
              </a:rPr>
              <a:t>bootstrap current </a:t>
            </a:r>
            <a:r>
              <a:rPr lang="en-US">
                <a:latin typeface="Arial" charset="0"/>
              </a:rPr>
              <a:t>through change in elongation</a:t>
            </a:r>
          </a:p>
          <a:p>
            <a:pPr lvl="1"/>
            <a:endParaRPr lang="en-US">
              <a:latin typeface="Arial" charset="0"/>
            </a:endParaRPr>
          </a:p>
          <a:p>
            <a:r>
              <a:rPr lang="en-US" sz="2000">
                <a:latin typeface="Arial" charset="0"/>
              </a:rPr>
              <a:t>Two </a:t>
            </a:r>
            <a:r>
              <a:rPr lang="en-US" sz="2000" b="1">
                <a:latin typeface="Arial" charset="0"/>
              </a:rPr>
              <a:t>reference boundaries </a:t>
            </a:r>
            <a:r>
              <a:rPr lang="en-US" sz="2000">
                <a:latin typeface="Arial" charset="0"/>
              </a:rPr>
              <a:t>with different outer gap sizes were chosen, and </a:t>
            </a:r>
            <a:r>
              <a:rPr lang="en-US" sz="2000" b="1">
                <a:latin typeface="Arial" charset="0"/>
              </a:rPr>
              <a:t>interpolated between </a:t>
            </a:r>
            <a:r>
              <a:rPr lang="en-US" sz="2000">
                <a:latin typeface="Arial" charset="0"/>
              </a:rPr>
              <a:t>based on the feedback controller request</a:t>
            </a:r>
          </a:p>
        </p:txBody>
      </p:sp>
      <p:sp>
        <p:nvSpPr>
          <p:cNvPr id="30736" name="TextBox 1"/>
          <p:cNvSpPr txBox="1">
            <a:spLocks noChangeArrowheads="1"/>
          </p:cNvSpPr>
          <p:nvPr/>
        </p:nvSpPr>
        <p:spPr bwMode="auto">
          <a:xfrm>
            <a:off x="7366979" y="6211888"/>
            <a:ext cx="18610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i="0" dirty="0">
                <a:solidFill>
                  <a:srgbClr val="4F81BD"/>
                </a:solidFill>
              </a:rPr>
              <a:t>M.D. Boyer, NF 2015</a:t>
            </a:r>
          </a:p>
        </p:txBody>
      </p:sp>
    </p:spTree>
    <p:extLst>
      <p:ext uri="{BB962C8B-B14F-4D97-AF65-F5344CB8AC3E}">
        <p14:creationId xmlns:p14="http://schemas.microsoft.com/office/powerpoint/2010/main" val="370968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69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State-space system identification </a:t>
            </a:r>
            <a:r>
              <a:rPr lang="en-US" dirty="0" smtClean="0">
                <a:latin typeface="Arial" charset="0"/>
              </a:rPr>
              <a:t>used for designing simultaneous </a:t>
            </a:r>
            <a:r>
              <a:rPr lang="en-US" dirty="0">
                <a:latin typeface="Arial" charset="0"/>
              </a:rPr>
              <a:t>q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and β</a:t>
            </a:r>
            <a:r>
              <a:rPr lang="en-US" baseline="-25000" dirty="0">
                <a:latin typeface="Arial" charset="0"/>
              </a:rPr>
              <a:t>N </a:t>
            </a:r>
            <a:r>
              <a:rPr lang="en-US" dirty="0" smtClean="0">
                <a:latin typeface="Arial" charset="0"/>
              </a:rPr>
              <a:t>controller </a:t>
            </a:r>
            <a:endParaRPr lang="en-US" dirty="0">
              <a:latin typeface="Arial" charset="0"/>
            </a:endParaRPr>
          </a:p>
        </p:txBody>
      </p:sp>
      <p:cxnSp>
        <p:nvCxnSpPr>
          <p:cNvPr id="32772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08" y="2583472"/>
            <a:ext cx="4865077" cy="38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03" y="2560515"/>
            <a:ext cx="4814766" cy="38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Content Placeholder 1"/>
          <p:cNvSpPr>
            <a:spLocks noGrp="1"/>
          </p:cNvSpPr>
          <p:nvPr>
            <p:ph idx="1"/>
          </p:nvPr>
        </p:nvSpPr>
        <p:spPr>
          <a:xfrm>
            <a:off x="152400" y="1041400"/>
            <a:ext cx="8763000" cy="2484691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Open loop signals applied to each </a:t>
            </a:r>
            <a:r>
              <a:rPr lang="en-US" dirty="0" smtClean="0">
                <a:latin typeface="Arial" charset="0"/>
              </a:rPr>
              <a:t>actuator in several TRANSP runs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Linear dynamic model optimized to predict outputs</a:t>
            </a:r>
            <a:endParaRPr lang="en-US" dirty="0"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91643" y="2693383"/>
            <a:ext cx="10948" cy="124815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79829" y="4619475"/>
            <a:ext cx="10948" cy="124815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2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5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6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Optimal controller </a:t>
            </a:r>
            <a:r>
              <a:rPr lang="en-US" dirty="0" smtClean="0">
                <a:latin typeface="Arial" charset="0"/>
              </a:rPr>
              <a:t>achieves good target </a:t>
            </a:r>
            <a:r>
              <a:rPr lang="en-US" dirty="0">
                <a:latin typeface="Arial" charset="0"/>
              </a:rPr>
              <a:t>tracking </a:t>
            </a:r>
            <a:r>
              <a:rPr lang="en-US" dirty="0" smtClean="0">
                <a:latin typeface="Arial" charset="0"/>
              </a:rPr>
              <a:t>in </a:t>
            </a:r>
            <a:r>
              <a:rPr lang="en-US" dirty="0">
                <a:latin typeface="Arial" charset="0"/>
              </a:rPr>
              <a:t>TRANSP </a:t>
            </a:r>
            <a:r>
              <a:rPr lang="en-US" dirty="0" smtClean="0">
                <a:latin typeface="Arial" charset="0"/>
              </a:rPr>
              <a:t>simulations</a:t>
            </a:r>
            <a:endParaRPr lang="en-US" dirty="0">
              <a:latin typeface="Arial" charset="0"/>
            </a:endParaRPr>
          </a:p>
        </p:txBody>
      </p:sp>
      <p:cxnSp>
        <p:nvCxnSpPr>
          <p:cNvPr id="36868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2"/>
          <a:stretch/>
        </p:blipFill>
        <p:spPr bwMode="auto">
          <a:xfrm>
            <a:off x="0" y="960754"/>
            <a:ext cx="7083106" cy="295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0"/>
          <a:stretch/>
        </p:blipFill>
        <p:spPr bwMode="auto">
          <a:xfrm>
            <a:off x="-75565" y="3432809"/>
            <a:ext cx="7222087" cy="312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3312160" y="1237205"/>
            <a:ext cx="3946112" cy="408715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32498" y="1576615"/>
            <a:ext cx="1647670" cy="683542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59761" y="3569280"/>
            <a:ext cx="4098511" cy="657280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024881" y="3766357"/>
            <a:ext cx="1299077" cy="1100283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56801" y="958888"/>
            <a:ext cx="178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tracks step change in requested values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34906" y="2063125"/>
            <a:ext cx="18939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 increases outer gap and decreases beam power to track change in request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02068" y="3897738"/>
            <a:ext cx="1784459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 has important implications for MHD stability – ability to avoid q=1, or to move radius of the q=2 surface to avoid 2/1 NTMs.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8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Several on-going projects using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TRANSP feedback control framework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5665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BFBFBF"/>
                </a:solidFill>
                <a:latin typeface="Arial" charset="0"/>
              </a:rPr>
              <a:t>Stored 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energy and q</a:t>
            </a:r>
            <a:r>
              <a:rPr lang="en-US" baseline="-25000" dirty="0" smtClean="0">
                <a:solidFill>
                  <a:srgbClr val="BFBFBF"/>
                </a:solidFill>
                <a:latin typeface="Arial" charset="0"/>
              </a:rPr>
              <a:t>0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control on NSTX-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U</a:t>
            </a:r>
            <a:endParaRPr lang="en-US" dirty="0">
              <a:solidFill>
                <a:srgbClr val="BFBFBF"/>
              </a:solidFill>
              <a:latin typeface="Arial" charset="0"/>
            </a:endParaRP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M. D. Boyer, 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PPPL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, Experiment: XP-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1509</a:t>
            </a:r>
            <a:endParaRPr lang="en-US" dirty="0" smtClean="0">
              <a:solidFill>
                <a:srgbClr val="BFBFBF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Stored energy, </a:t>
            </a:r>
            <a:r>
              <a:rPr lang="en-US" dirty="0" smtClean="0">
                <a:latin typeface="Arial" charset="0"/>
              </a:rPr>
              <a:t>q</a:t>
            </a:r>
            <a:r>
              <a:rPr lang="en-US" baseline="-25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, and </a:t>
            </a:r>
            <a:r>
              <a:rPr lang="en-US" dirty="0" err="1" smtClean="0">
                <a:latin typeface="Arial" charset="0"/>
              </a:rPr>
              <a:t>I</a:t>
            </a:r>
            <a:r>
              <a:rPr lang="en-US" baseline="-25000" dirty="0" err="1" smtClean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 control </a:t>
            </a:r>
            <a:r>
              <a:rPr lang="en-US" dirty="0">
                <a:latin typeface="Arial" charset="0"/>
              </a:rPr>
              <a:t>on NSTX-</a:t>
            </a:r>
            <a:r>
              <a:rPr lang="en-US" dirty="0" smtClean="0">
                <a:latin typeface="Arial" charset="0"/>
              </a:rPr>
              <a:t>U (non-inductive scenarios)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M. D. Boyer, </a:t>
            </a:r>
            <a:r>
              <a:rPr lang="en-US" dirty="0">
                <a:latin typeface="Arial" charset="0"/>
              </a:rPr>
              <a:t>PPPL, Experiment: future XP, possibly XP-</a:t>
            </a:r>
            <a:r>
              <a:rPr lang="en-US" dirty="0" smtClean="0">
                <a:latin typeface="Arial" charset="0"/>
              </a:rPr>
              <a:t>1507</a:t>
            </a:r>
            <a:endParaRPr lang="en-US" dirty="0">
              <a:latin typeface="Arial" charset="0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Rotation profile control on NSTX-U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I. Goumiri, Princeton U.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, Experiment: XP-1564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Current profile control on NSTX-U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Z.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Ilhan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, Lehigh U., Experiment: part of XP-1532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Rotation 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profile control on DIII-D </a:t>
            </a: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W. </a:t>
            </a:r>
            <a:r>
              <a:rPr lang="en-US" dirty="0" err="1">
                <a:solidFill>
                  <a:srgbClr val="BFBFBF"/>
                </a:solidFill>
                <a:latin typeface="Arial" charset="0"/>
              </a:rPr>
              <a:t>Wehner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, Lehigh U.</a:t>
            </a:r>
          </a:p>
          <a:p>
            <a:r>
              <a:rPr lang="en-US" dirty="0">
                <a:solidFill>
                  <a:srgbClr val="BFBFBF"/>
                </a:solidFill>
                <a:latin typeface="Arial" charset="0"/>
              </a:rPr>
              <a:t>Shape control on NSTX-U </a:t>
            </a: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M. D. Boyer, 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PPPL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NTM control on ITER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F. </a:t>
            </a:r>
            <a:r>
              <a:rPr lang="en-US" dirty="0" err="1" smtClean="0">
                <a:solidFill>
                  <a:srgbClr val="BFBFBF"/>
                </a:solidFill>
                <a:latin typeface="Arial" charset="0"/>
              </a:rPr>
              <a:t>Poli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, PPPL</a:t>
            </a:r>
            <a:endParaRPr lang="en-US" dirty="0">
              <a:solidFill>
                <a:srgbClr val="BFBFBF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1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β</a:t>
            </a:r>
            <a:r>
              <a:rPr lang="en-US" baseline="-25000" dirty="0" smtClean="0"/>
              <a:t>N</a:t>
            </a:r>
            <a:r>
              <a:rPr lang="en-US" dirty="0" smtClean="0"/>
              <a:t> and q</a:t>
            </a:r>
            <a:r>
              <a:rPr lang="en-US" baseline="-25000" dirty="0" smtClean="0"/>
              <a:t>0 </a:t>
            </a:r>
            <a:r>
              <a:rPr lang="en-US" dirty="0" smtClean="0"/>
              <a:t>control with </a:t>
            </a:r>
            <a:r>
              <a:rPr lang="en-US" dirty="0" smtClean="0"/>
              <a:t>beam </a:t>
            </a:r>
            <a:r>
              <a:rPr lang="en-US" dirty="0" smtClean="0"/>
              <a:t>line 1 and outer </a:t>
            </a:r>
            <a:r>
              <a:rPr lang="en-US" dirty="0" smtClean="0"/>
              <a:t>gap improves response and tracks targets</a:t>
            </a:r>
            <a:endParaRPr lang="en-US" dirty="0"/>
          </a:p>
        </p:txBody>
      </p:sp>
      <p:pic>
        <p:nvPicPr>
          <p:cNvPr id="5" name="Picture 4" descr="X74_output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1594" r="1"/>
          <a:stretch/>
        </p:blipFill>
        <p:spPr>
          <a:xfrm>
            <a:off x="-1" y="2753516"/>
            <a:ext cx="4157289" cy="3674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634" y="2812479"/>
            <a:ext cx="3256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D93D1"/>
                </a:solidFill>
              </a:rPr>
              <a:t>Reference </a:t>
            </a:r>
          </a:p>
          <a:p>
            <a:endParaRPr lang="en-US" sz="1600" dirty="0">
              <a:solidFill>
                <a:srgbClr val="4D93D1"/>
              </a:solidFill>
            </a:endParaRPr>
          </a:p>
          <a:p>
            <a:r>
              <a:rPr lang="en-US" sz="1600" dirty="0" smtClean="0">
                <a:solidFill>
                  <a:srgbClr val="F7932D"/>
                </a:solidFill>
              </a:rPr>
              <a:t>Closed loop	           </a:t>
            </a:r>
            <a:r>
              <a:rPr lang="en-US" sz="1600" dirty="0" smtClean="0"/>
              <a:t>Target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435032" y="2764553"/>
            <a:ext cx="4933740" cy="3315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Power </a:t>
            </a:r>
            <a:r>
              <a:rPr lang="en-US" sz="2200" dirty="0"/>
              <a:t>reduced for first β</a:t>
            </a:r>
            <a:r>
              <a:rPr lang="en-US" sz="2200" baseline="-25000" dirty="0"/>
              <a:t>N</a:t>
            </a:r>
            <a:r>
              <a:rPr lang="en-US" sz="2200" dirty="0"/>
              <a:t> target, increased for second</a:t>
            </a:r>
          </a:p>
          <a:p>
            <a:r>
              <a:rPr lang="en-US" sz="2200" dirty="0" smtClean="0"/>
              <a:t>Outer gap decreased to speed q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response, increased to maintain elevated target</a:t>
            </a:r>
          </a:p>
          <a:p>
            <a:r>
              <a:rPr lang="en-US" sz="2200" dirty="0" smtClean="0"/>
              <a:t>Plasma </a:t>
            </a:r>
            <a:r>
              <a:rPr lang="en-US" sz="2200" dirty="0" smtClean="0"/>
              <a:t>current (not controlled) response varies from </a:t>
            </a:r>
            <a:r>
              <a:rPr lang="en-US" sz="2200" dirty="0" smtClean="0"/>
              <a:t>reference</a:t>
            </a: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q</a:t>
            </a:r>
            <a:r>
              <a:rPr lang="en-US" sz="2200" baseline="-25000" dirty="0">
                <a:solidFill>
                  <a:schemeClr val="tx1"/>
                </a:solidFill>
              </a:rPr>
              <a:t>0</a:t>
            </a:r>
            <a:r>
              <a:rPr lang="en-US" sz="2200" dirty="0">
                <a:solidFill>
                  <a:schemeClr val="tx1"/>
                </a:solidFill>
              </a:rPr>
              <a:t> approaches 1 after target change (could adjust target trajectories or control gains)</a:t>
            </a:r>
          </a:p>
          <a:p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742451" y="3000551"/>
            <a:ext cx="876612" cy="370855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19974" y="5652723"/>
            <a:ext cx="720478" cy="261719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708736" y="4349114"/>
            <a:ext cx="722835" cy="552946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X74_1B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/>
          <a:stretch/>
        </p:blipFill>
        <p:spPr>
          <a:xfrm>
            <a:off x="6178798" y="1055679"/>
            <a:ext cx="2965202" cy="1529065"/>
          </a:xfrm>
          <a:prstGeom prst="rect">
            <a:avLst/>
          </a:prstGeom>
        </p:spPr>
      </p:pic>
      <p:pic>
        <p:nvPicPr>
          <p:cNvPr id="30" name="Picture 29" descr="X74_gap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2018" r="2180"/>
          <a:stretch/>
        </p:blipFill>
        <p:spPr>
          <a:xfrm>
            <a:off x="22479" y="1033898"/>
            <a:ext cx="3268651" cy="1573322"/>
          </a:xfrm>
          <a:prstGeom prst="rect">
            <a:avLst/>
          </a:prstGeom>
        </p:spPr>
      </p:pic>
      <p:pic>
        <p:nvPicPr>
          <p:cNvPr id="21" name="Picture 20" descr="X74_1A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8"/>
          <a:stretch/>
        </p:blipFill>
        <p:spPr>
          <a:xfrm>
            <a:off x="3288185" y="1010727"/>
            <a:ext cx="2937996" cy="1529065"/>
          </a:xfrm>
          <a:prstGeom prst="rect">
            <a:avLst/>
          </a:prstGeom>
        </p:spPr>
      </p:pic>
      <p:pic>
        <p:nvPicPr>
          <p:cNvPr id="2" name="Picture 1" descr="outergap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737"/>
            <a:ext cx="3289300" cy="1587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84816" y="1483968"/>
            <a:ext cx="2375853" cy="7134"/>
          </a:xfrm>
          <a:prstGeom prst="line">
            <a:avLst/>
          </a:prstGeom>
          <a:ln>
            <a:solidFill>
              <a:srgbClr val="4787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eam1A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90" y="1000996"/>
            <a:ext cx="2959100" cy="1536700"/>
          </a:xfrm>
          <a:prstGeom prst="rect">
            <a:avLst/>
          </a:prstGeom>
        </p:spPr>
      </p:pic>
      <p:pic>
        <p:nvPicPr>
          <p:cNvPr id="9" name="Picture 8" descr="beam1B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58073"/>
            <a:ext cx="2971800" cy="15367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869575" y="2021629"/>
            <a:ext cx="2266260" cy="4558"/>
          </a:xfrm>
          <a:prstGeom prst="line">
            <a:avLst/>
          </a:prstGeom>
          <a:ln>
            <a:solidFill>
              <a:srgbClr val="4787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83101" y="1317894"/>
            <a:ext cx="2266260" cy="4558"/>
          </a:xfrm>
          <a:prstGeom prst="line">
            <a:avLst/>
          </a:prstGeom>
          <a:ln>
            <a:solidFill>
              <a:srgbClr val="4787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445776" y="2332577"/>
            <a:ext cx="791643" cy="443213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080313" y="2359984"/>
            <a:ext cx="303442" cy="438282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1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927"/>
            <a:ext cx="9143999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>
              <a:lnSpc>
                <a:spcPct val="90000"/>
              </a:lnSpc>
            </a:pPr>
            <a:r>
              <a:rPr sz="3200" b="1" spc="-5" dirty="0">
                <a:solidFill>
                  <a:srgbClr val="000000"/>
                </a:solidFill>
                <a:latin typeface="Arial"/>
                <a:cs typeface="Arial"/>
              </a:rPr>
              <a:t>NSTX-U Mission </a:t>
            </a:r>
            <a:r>
              <a:rPr sz="3200" b="1" spc="-5" dirty="0" smtClean="0">
                <a:solidFill>
                  <a:srgbClr val="000000"/>
                </a:solidFill>
                <a:latin typeface="Arial"/>
                <a:cs typeface="Arial"/>
              </a:rPr>
              <a:t>Elements</a:t>
            </a:r>
            <a:r>
              <a:rPr lang="en-US" sz="3200" b="1" spc="-5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3200" b="1" spc="-5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5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Highest Research</a:t>
            </a:r>
            <a:r>
              <a:rPr sz="32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Priorities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1600200"/>
            <a:ext cx="8991600" cy="4419600"/>
          </a:xfrm>
          <a:custGeom>
            <a:avLst/>
            <a:gdLst/>
            <a:ahLst/>
            <a:cxnLst/>
            <a:rect l="l" t="t" r="r" b="b"/>
            <a:pathLst>
              <a:path w="8991600" h="4419600">
                <a:moveTo>
                  <a:pt x="0" y="0"/>
                </a:moveTo>
                <a:lnTo>
                  <a:pt x="8991600" y="0"/>
                </a:lnTo>
                <a:lnTo>
                  <a:pt x="89916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600200"/>
            <a:ext cx="8991600" cy="4419600"/>
          </a:xfrm>
          <a:custGeom>
            <a:avLst/>
            <a:gdLst/>
            <a:ahLst/>
            <a:cxnLst/>
            <a:rect l="l" t="t" r="r" b="b"/>
            <a:pathLst>
              <a:path w="8991600" h="4419600">
                <a:moveTo>
                  <a:pt x="0" y="0"/>
                </a:moveTo>
                <a:lnTo>
                  <a:pt x="8991600" y="0"/>
                </a:lnTo>
                <a:lnTo>
                  <a:pt x="89916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500" y="1637785"/>
            <a:ext cx="9004300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188" marR="831850" indent="-17462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sz="2800" spc="-5" dirty="0">
                <a:cs typeface="Arial Narrow"/>
              </a:rPr>
              <a:t>Explore unique ST parameter regimes to </a:t>
            </a:r>
            <a:r>
              <a:rPr sz="2800" spc="-5" dirty="0" smtClean="0">
                <a:cs typeface="Arial Narrow"/>
              </a:rPr>
              <a:t>advance</a:t>
            </a:r>
            <a:r>
              <a:rPr lang="en-US" sz="2800" spc="-5" dirty="0" smtClean="0">
                <a:cs typeface="Arial Narrow"/>
              </a:rPr>
              <a:t> </a:t>
            </a:r>
            <a:r>
              <a:rPr sz="2800" spc="-5" dirty="0" smtClean="0">
                <a:cs typeface="Arial Narrow"/>
              </a:rPr>
              <a:t>predictive  </a:t>
            </a:r>
            <a:r>
              <a:rPr sz="2800" spc="-5" dirty="0">
                <a:cs typeface="Arial Narrow"/>
              </a:rPr>
              <a:t>capability </a:t>
            </a:r>
            <a:r>
              <a:rPr sz="2800" dirty="0">
                <a:cs typeface="Arial Narrow"/>
              </a:rPr>
              <a:t>- </a:t>
            </a:r>
            <a:r>
              <a:rPr sz="2800" spc="-5" dirty="0">
                <a:cs typeface="Arial Narrow"/>
              </a:rPr>
              <a:t>for ITER </a:t>
            </a:r>
            <a:r>
              <a:rPr sz="2800" dirty="0">
                <a:cs typeface="Arial Narrow"/>
              </a:rPr>
              <a:t>and</a:t>
            </a:r>
            <a:r>
              <a:rPr sz="2800" spc="-50" dirty="0">
                <a:cs typeface="Arial Narrow"/>
              </a:rPr>
              <a:t> </a:t>
            </a:r>
            <a:r>
              <a:rPr sz="2800" spc="-5" dirty="0">
                <a:cs typeface="Arial Narrow"/>
              </a:rPr>
              <a:t>beyond</a:t>
            </a:r>
            <a:endParaRPr sz="2800" dirty="0">
              <a:cs typeface="Arial Narrow"/>
            </a:endParaRPr>
          </a:p>
          <a:p>
            <a:pPr marL="469900" lvl="1" indent="-22860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69900" algn="l"/>
              </a:tabLst>
            </a:pPr>
            <a:r>
              <a:rPr lang="en-US" sz="2000" spc="-5" dirty="0">
                <a:solidFill>
                  <a:srgbClr val="FF0000"/>
                </a:solidFill>
                <a:cs typeface="Arial"/>
              </a:rPr>
              <a:t>Understand confinement and stability at high beta and low </a:t>
            </a:r>
            <a:r>
              <a:rPr lang="en-US" sz="2000" spc="-5" dirty="0" err="1">
                <a:solidFill>
                  <a:srgbClr val="FF0000"/>
                </a:solidFill>
                <a:cs typeface="Arial"/>
              </a:rPr>
              <a:t>collisionality</a:t>
            </a:r>
            <a:endParaRPr lang="en-US" sz="2000" dirty="0">
              <a:cs typeface="Arial"/>
            </a:endParaRPr>
          </a:p>
          <a:p>
            <a:pPr marL="469900" lvl="1" indent="-22860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69900" algn="l"/>
              </a:tabLst>
            </a:pPr>
            <a:r>
              <a:rPr sz="20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Study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energetic particle physics prototypical of burning</a:t>
            </a:r>
            <a:r>
              <a:rPr sz="2000" spc="2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plasmas</a:t>
            </a:r>
            <a:endParaRPr sz="20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Arial"/>
              <a:buAutoNum type="arabicPeriod"/>
            </a:pPr>
            <a:endParaRPr sz="1950" dirty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  <a:p>
            <a:pPr marL="230188" indent="-17462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sz="2800" spc="-5" dirty="0">
                <a:solidFill>
                  <a:schemeClr val="bg1">
                    <a:lumMod val="85000"/>
                  </a:schemeClr>
                </a:solidFill>
                <a:cs typeface="Arial Narrow"/>
              </a:rPr>
              <a:t>Develop solutions for PMI</a:t>
            </a:r>
            <a:r>
              <a:rPr sz="2800" spc="-50" dirty="0">
                <a:solidFill>
                  <a:schemeClr val="bg1">
                    <a:lumMod val="85000"/>
                  </a:schemeClr>
                </a:solidFill>
                <a:cs typeface="Arial Narrow"/>
              </a:rPr>
              <a:t> </a:t>
            </a:r>
            <a:r>
              <a:rPr sz="2800" spc="-5" dirty="0">
                <a:solidFill>
                  <a:schemeClr val="bg1">
                    <a:lumMod val="85000"/>
                  </a:schemeClr>
                </a:solidFill>
                <a:cs typeface="Arial Narrow"/>
              </a:rPr>
              <a:t>challenge</a:t>
            </a:r>
            <a:endParaRPr sz="2800" dirty="0">
              <a:solidFill>
                <a:schemeClr val="bg1">
                  <a:lumMod val="85000"/>
                </a:schemeClr>
              </a:solidFill>
              <a:cs typeface="Arial Narrow"/>
            </a:endParaRPr>
          </a:p>
          <a:p>
            <a:pPr marL="243840" marR="5080">
              <a:lnSpc>
                <a:spcPct val="120000"/>
              </a:lnSpc>
              <a:spcBef>
                <a:spcPts val="5"/>
              </a:spcBef>
            </a:pPr>
            <a:r>
              <a:rPr sz="20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3.Dissipate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high edge heat loads using expanded magnetic fields + radiation  </a:t>
            </a:r>
            <a:r>
              <a:rPr sz="20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4.Compare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performance of solid vs. liquid metal plasma facing</a:t>
            </a:r>
            <a:r>
              <a:rPr sz="2000" spc="3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components</a:t>
            </a:r>
            <a:endParaRPr sz="20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30188" indent="-17462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sz="2800" spc="-5" dirty="0">
                <a:cs typeface="Arial Narrow"/>
              </a:rPr>
              <a:t>Advance ST as possible FNSF </a:t>
            </a:r>
            <a:r>
              <a:rPr sz="2800" dirty="0">
                <a:cs typeface="Arial Narrow"/>
              </a:rPr>
              <a:t>/</a:t>
            </a:r>
            <a:r>
              <a:rPr sz="2800" spc="-35" dirty="0">
                <a:cs typeface="Arial Narrow"/>
              </a:rPr>
              <a:t> </a:t>
            </a:r>
            <a:r>
              <a:rPr lang="en-US" sz="2800" spc="-35" dirty="0" smtClean="0">
                <a:cs typeface="Arial Narrow"/>
              </a:rPr>
              <a:t>Pilot Plant</a:t>
            </a:r>
            <a:endParaRPr sz="2800" dirty="0" smtClean="0">
              <a:cs typeface="Arial Narrow"/>
            </a:endParaRPr>
          </a:p>
          <a:p>
            <a:pPr marL="243840">
              <a:lnSpc>
                <a:spcPct val="100000"/>
              </a:lnSpc>
              <a:spcBef>
                <a:spcPts val="484"/>
              </a:spcBef>
            </a:pPr>
            <a:r>
              <a:rPr sz="2000" spc="10" dirty="0" smtClean="0">
                <a:solidFill>
                  <a:srgbClr val="FF0000"/>
                </a:solidFill>
                <a:latin typeface="Arial"/>
                <a:cs typeface="Arial"/>
              </a:rPr>
              <a:t>5.Form 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and sustain plasma current without transformer for steady-state</a:t>
            </a:r>
            <a:r>
              <a:rPr sz="2000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44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Several on-going projects using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TRANSP feedback control framework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5665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BFBFBF"/>
                </a:solidFill>
                <a:latin typeface="Arial" charset="0"/>
              </a:rPr>
              <a:t>Stored energy and q</a:t>
            </a:r>
            <a:r>
              <a:rPr lang="en-US" baseline="-25000" dirty="0">
                <a:solidFill>
                  <a:srgbClr val="BFBFBF"/>
                </a:solidFill>
                <a:latin typeface="Arial" charset="0"/>
              </a:rPr>
              <a:t>0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 control on NSTX-U</a:t>
            </a: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M. D. Boyer, PPPL, Experiment: XP-1509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Stored energy, q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0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,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control on NSTX-U (non-inductive scenarios)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M. D. Boyer, PPPL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, Experiment: future XP, possibly XP-1507</a:t>
            </a:r>
          </a:p>
          <a:p>
            <a:r>
              <a:rPr lang="en-US" dirty="0" smtClean="0">
                <a:latin typeface="Arial" charset="0"/>
              </a:rPr>
              <a:t>Rotation </a:t>
            </a:r>
            <a:r>
              <a:rPr lang="en-US" dirty="0">
                <a:latin typeface="Arial" charset="0"/>
              </a:rPr>
              <a:t>profile control on NSTX-U </a:t>
            </a:r>
          </a:p>
          <a:p>
            <a:pPr lvl="1"/>
            <a:r>
              <a:rPr lang="en-US" dirty="0">
                <a:latin typeface="Arial" charset="0"/>
              </a:rPr>
              <a:t>I. Goumiri, Princeton U., Experiment: XP-1564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Current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profile control on NSTX-U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Z.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Ilhan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, Lehigh U., Experiment: part of XP-1532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Rotation 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profile control on DIII-D </a:t>
            </a: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W. </a:t>
            </a:r>
            <a:r>
              <a:rPr lang="en-US" dirty="0" err="1">
                <a:solidFill>
                  <a:srgbClr val="BFBFBF"/>
                </a:solidFill>
                <a:latin typeface="Arial" charset="0"/>
              </a:rPr>
              <a:t>Wehner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, Lehigh U.</a:t>
            </a:r>
          </a:p>
          <a:p>
            <a:r>
              <a:rPr lang="en-US" dirty="0">
                <a:solidFill>
                  <a:srgbClr val="BFBFBF"/>
                </a:solidFill>
                <a:latin typeface="Arial" charset="0"/>
              </a:rPr>
              <a:t>Shape control on NSTX-U </a:t>
            </a: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M. D. Boyer, 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PPPL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NTM control on ITER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F. </a:t>
            </a:r>
            <a:r>
              <a:rPr lang="en-US" dirty="0" err="1" smtClean="0">
                <a:solidFill>
                  <a:srgbClr val="BFBFBF"/>
                </a:solidFill>
                <a:latin typeface="Arial" charset="0"/>
              </a:rPr>
              <a:t>Poli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, PPPL</a:t>
            </a:r>
            <a:endParaRPr lang="en-US" dirty="0">
              <a:solidFill>
                <a:srgbClr val="BFBFBF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1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Simplified model used for rotation </a:t>
            </a:r>
            <a:r>
              <a:rPr lang="en-US" dirty="0">
                <a:latin typeface="Arial" charset="0"/>
              </a:rPr>
              <a:t>profile control </a:t>
            </a:r>
            <a:r>
              <a:rPr lang="en-US" dirty="0" smtClean="0">
                <a:latin typeface="Arial" charset="0"/>
              </a:rPr>
              <a:t>design in NSTX-U </a:t>
            </a:r>
            <a:r>
              <a:rPr lang="en-US" dirty="0">
                <a:latin typeface="Arial" charset="0"/>
              </a:rPr>
              <a:t>[I. Goumiri]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Using simplified </a:t>
            </a:r>
            <a:r>
              <a:rPr lang="en-US" dirty="0">
                <a:latin typeface="Arial" charset="0"/>
              </a:rPr>
              <a:t>form of </a:t>
            </a:r>
            <a:r>
              <a:rPr lang="en-US" dirty="0" err="1">
                <a:latin typeface="Arial" charset="0"/>
              </a:rPr>
              <a:t>toroidal</a:t>
            </a:r>
            <a:r>
              <a:rPr lang="en-US" dirty="0">
                <a:latin typeface="Arial" charset="0"/>
              </a:rPr>
              <a:t> momentum </a:t>
            </a:r>
            <a:r>
              <a:rPr lang="en-US" dirty="0" smtClean="0">
                <a:latin typeface="Arial" charset="0"/>
              </a:rPr>
              <a:t>equation for design, </a:t>
            </a:r>
            <a:r>
              <a:rPr lang="en-US" dirty="0">
                <a:latin typeface="Arial" charset="0"/>
              </a:rPr>
              <a:t>profiles derived from TRANSP</a:t>
            </a:r>
          </a:p>
        </p:txBody>
      </p:sp>
      <p:pic>
        <p:nvPicPr>
          <p:cNvPr id="43011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186789"/>
            <a:ext cx="8128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8"/>
          <p:cNvCxnSpPr>
            <a:cxnSpLocks noChangeShapeType="1"/>
          </p:cNvCxnSpPr>
          <p:nvPr/>
        </p:nvCxnSpPr>
        <p:spPr bwMode="auto">
          <a:xfrm>
            <a:off x="1674987" y="2080255"/>
            <a:ext cx="229899" cy="186128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67804" y="1926973"/>
            <a:ext cx="99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9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Simplified model used for rotation profile control design in NSTX-U [I. Goumiri]</a:t>
            </a:r>
            <a:endParaRPr lang="en-US" dirty="0">
              <a:latin typeface="Arial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Using simplified </a:t>
            </a:r>
            <a:r>
              <a:rPr lang="en-US" dirty="0">
                <a:latin typeface="Arial" charset="0"/>
              </a:rPr>
              <a:t>form of </a:t>
            </a:r>
            <a:r>
              <a:rPr lang="en-US" dirty="0" err="1">
                <a:latin typeface="Arial" charset="0"/>
              </a:rPr>
              <a:t>toroidal</a:t>
            </a:r>
            <a:r>
              <a:rPr lang="en-US" dirty="0">
                <a:latin typeface="Arial" charset="0"/>
              </a:rPr>
              <a:t> momentum </a:t>
            </a:r>
            <a:r>
              <a:rPr lang="en-US" dirty="0" smtClean="0">
                <a:latin typeface="Arial" charset="0"/>
              </a:rPr>
              <a:t>equation for design, </a:t>
            </a:r>
            <a:r>
              <a:rPr lang="en-US" dirty="0">
                <a:latin typeface="Arial" charset="0"/>
              </a:rPr>
              <a:t>profiles derived from TRANSP</a:t>
            </a:r>
          </a:p>
        </p:txBody>
      </p:sp>
      <p:pic>
        <p:nvPicPr>
          <p:cNvPr id="43011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186789"/>
            <a:ext cx="8128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" descr="Goum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731"/>
            <a:ext cx="250666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Goum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716463"/>
            <a:ext cx="2592387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19" name="Straight Arrow Connector 12"/>
          <p:cNvCxnSpPr>
            <a:cxnSpLocks noChangeShapeType="1"/>
          </p:cNvCxnSpPr>
          <p:nvPr/>
        </p:nvCxnSpPr>
        <p:spPr bwMode="auto">
          <a:xfrm flipH="1" flipV="1">
            <a:off x="1763206" y="2771015"/>
            <a:ext cx="808134" cy="1962802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Straight Arrow Connector 8"/>
          <p:cNvCxnSpPr>
            <a:cxnSpLocks noChangeShapeType="1"/>
          </p:cNvCxnSpPr>
          <p:nvPr/>
        </p:nvCxnSpPr>
        <p:spPr bwMode="auto">
          <a:xfrm flipV="1">
            <a:off x="922338" y="2750182"/>
            <a:ext cx="79375" cy="377825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" name="Picture 3" descr="Goum3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14" y="3018380"/>
            <a:ext cx="2516959" cy="17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16"/>
          <p:cNvCxnSpPr>
            <a:cxnSpLocks noChangeShapeType="1"/>
          </p:cNvCxnSpPr>
          <p:nvPr/>
        </p:nvCxnSpPr>
        <p:spPr bwMode="auto">
          <a:xfrm flipV="1">
            <a:off x="4009191" y="2875978"/>
            <a:ext cx="10496" cy="272904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8"/>
          <p:cNvCxnSpPr>
            <a:cxnSpLocks noChangeShapeType="1"/>
          </p:cNvCxnSpPr>
          <p:nvPr/>
        </p:nvCxnSpPr>
        <p:spPr bwMode="auto">
          <a:xfrm>
            <a:off x="1674987" y="2080255"/>
            <a:ext cx="229899" cy="186128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67804" y="1926973"/>
            <a:ext cx="99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0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Simplified model used for rotation profile control design in NSTX-U [I. Goumiri]</a:t>
            </a:r>
            <a:endParaRPr lang="en-US" dirty="0">
              <a:latin typeface="Arial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Using simplified </a:t>
            </a:r>
            <a:r>
              <a:rPr lang="en-US" dirty="0">
                <a:latin typeface="Arial" charset="0"/>
              </a:rPr>
              <a:t>form of </a:t>
            </a:r>
            <a:r>
              <a:rPr lang="en-US" dirty="0" err="1">
                <a:latin typeface="Arial" charset="0"/>
              </a:rPr>
              <a:t>toroidal</a:t>
            </a:r>
            <a:r>
              <a:rPr lang="en-US" dirty="0">
                <a:latin typeface="Arial" charset="0"/>
              </a:rPr>
              <a:t> momentum </a:t>
            </a:r>
            <a:r>
              <a:rPr lang="en-US" dirty="0" smtClean="0">
                <a:latin typeface="Arial" charset="0"/>
              </a:rPr>
              <a:t>equation for design, </a:t>
            </a:r>
            <a:r>
              <a:rPr lang="en-US" dirty="0">
                <a:latin typeface="Arial" charset="0"/>
              </a:rPr>
              <a:t>profiles derived from TRANSP</a:t>
            </a:r>
          </a:p>
        </p:txBody>
      </p:sp>
      <p:pic>
        <p:nvPicPr>
          <p:cNvPr id="43011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186789"/>
            <a:ext cx="8128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" descr="Goum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731"/>
            <a:ext cx="250666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Goum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716463"/>
            <a:ext cx="2592387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19" name="Straight Arrow Connector 12"/>
          <p:cNvCxnSpPr>
            <a:cxnSpLocks noChangeShapeType="1"/>
          </p:cNvCxnSpPr>
          <p:nvPr/>
        </p:nvCxnSpPr>
        <p:spPr bwMode="auto">
          <a:xfrm flipH="1" flipV="1">
            <a:off x="1763206" y="2771015"/>
            <a:ext cx="808134" cy="1962802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Straight Arrow Connector 8"/>
          <p:cNvCxnSpPr>
            <a:cxnSpLocks noChangeShapeType="1"/>
          </p:cNvCxnSpPr>
          <p:nvPr/>
        </p:nvCxnSpPr>
        <p:spPr bwMode="auto">
          <a:xfrm flipV="1">
            <a:off x="922338" y="2750182"/>
            <a:ext cx="79375" cy="377825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12" y="4435450"/>
            <a:ext cx="1713524" cy="184723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58536" y="4620392"/>
            <a:ext cx="1553776" cy="1567658"/>
            <a:chOff x="3592645" y="4397529"/>
            <a:chExt cx="1824930" cy="2073406"/>
          </a:xfrm>
        </p:grpSpPr>
        <p:pic>
          <p:nvPicPr>
            <p:cNvPr id="18" name="Picture 17" descr="plot2NSTXv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45" y="4397529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3596212" y="4982458"/>
              <a:ext cx="1818986" cy="1174613"/>
              <a:chOff x="296" y="1708"/>
              <a:chExt cx="2888" cy="1756"/>
            </a:xfrm>
          </p:grpSpPr>
          <p:sp>
            <p:nvSpPr>
              <p:cNvPr id="20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25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9" name="Rectangle 28"/>
          <p:cNvSpPr/>
          <p:nvPr/>
        </p:nvSpPr>
        <p:spPr>
          <a:xfrm>
            <a:off x="5277190" y="3904787"/>
            <a:ext cx="15039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i="0" u="sng" kern="0" dirty="0" smtClean="0">
                <a:solidFill>
                  <a:srgbClr val="FF0000"/>
                </a:solidFill>
                <a:latin typeface="+mn-lt"/>
              </a:rPr>
              <a:t>New NBI</a:t>
            </a:r>
          </a:p>
          <a:p>
            <a:pPr algn="ctr">
              <a:buNone/>
            </a:pP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(central torque)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95328" y="3900022"/>
            <a:ext cx="13302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i="0" u="sng" kern="0" dirty="0" smtClean="0">
                <a:solidFill>
                  <a:srgbClr val="9900CC"/>
                </a:solidFill>
                <a:latin typeface="+mn-lt"/>
              </a:rPr>
              <a:t>3D Field Coil</a:t>
            </a:r>
          </a:p>
          <a:p>
            <a:pPr algn="ctr">
              <a:buNone/>
            </a:pPr>
            <a:r>
              <a:rPr lang="en-US" sz="1600" kern="0" dirty="0" smtClean="0">
                <a:solidFill>
                  <a:srgbClr val="9900CC"/>
                </a:solidFill>
                <a:latin typeface="+mn-lt"/>
              </a:rPr>
              <a:t>(edge torque)</a:t>
            </a:r>
            <a:endParaRPr lang="en-US" sz="1600" b="0" i="0" dirty="0">
              <a:solidFill>
                <a:srgbClr val="9900CC"/>
              </a:solidFill>
              <a:latin typeface="+mn-lt"/>
            </a:endParaRPr>
          </a:p>
        </p:txBody>
      </p:sp>
      <p:cxnSp>
        <p:nvCxnSpPr>
          <p:cNvPr id="31" name="Straight Arrow Connector 12"/>
          <p:cNvCxnSpPr>
            <a:cxnSpLocks noChangeShapeType="1"/>
          </p:cNvCxnSpPr>
          <p:nvPr/>
        </p:nvCxnSpPr>
        <p:spPr bwMode="auto">
          <a:xfrm flipV="1">
            <a:off x="6328645" y="2708038"/>
            <a:ext cx="1070517" cy="1154589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12"/>
          <p:cNvCxnSpPr>
            <a:cxnSpLocks noChangeShapeType="1"/>
            <a:stCxn id="30" idx="0"/>
          </p:cNvCxnSpPr>
          <p:nvPr/>
        </p:nvCxnSpPr>
        <p:spPr bwMode="auto">
          <a:xfrm flipV="1">
            <a:off x="7960434" y="2713492"/>
            <a:ext cx="409759" cy="1186530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" name="Picture 3" descr="Goum3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14" y="3018380"/>
            <a:ext cx="2516959" cy="17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16"/>
          <p:cNvCxnSpPr>
            <a:cxnSpLocks noChangeShapeType="1"/>
          </p:cNvCxnSpPr>
          <p:nvPr/>
        </p:nvCxnSpPr>
        <p:spPr bwMode="auto">
          <a:xfrm flipV="1">
            <a:off x="4009191" y="2875978"/>
            <a:ext cx="10496" cy="272904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8"/>
          <p:cNvCxnSpPr>
            <a:cxnSpLocks noChangeShapeType="1"/>
          </p:cNvCxnSpPr>
          <p:nvPr/>
        </p:nvCxnSpPr>
        <p:spPr bwMode="auto">
          <a:xfrm>
            <a:off x="1674987" y="2080255"/>
            <a:ext cx="229899" cy="186128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67804" y="1926973"/>
            <a:ext cx="99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State-space controller achieves good tracking in TRANSP simulations [I. Goumiri</a:t>
            </a:r>
            <a:r>
              <a:rPr lang="en-US" dirty="0">
                <a:latin typeface="Arial" charset="0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28597" y="3638080"/>
            <a:ext cx="221794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94" y="1188420"/>
            <a:ext cx="4715654" cy="2603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467428" y="2205144"/>
            <a:ext cx="167594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Rotation (rad/s)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95" y="1225553"/>
            <a:ext cx="2319897" cy="2684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459" y="3881846"/>
            <a:ext cx="2226938" cy="25762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5300235" y="4877638"/>
            <a:ext cx="19684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Beam Power (MW)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425188" y="2281163"/>
            <a:ext cx="16082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Coil current [A]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74979" y="971741"/>
            <a:ext cx="128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 </a:t>
            </a:r>
            <a:r>
              <a:rPr lang="en-US" dirty="0" smtClean="0"/>
              <a:t>current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8415" y="3936964"/>
            <a:ext cx="5140190" cy="2620124"/>
            <a:chOff x="0" y="3797640"/>
            <a:chExt cx="5140190" cy="26201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t="12391"/>
            <a:stretch/>
          </p:blipFill>
          <p:spPr>
            <a:xfrm>
              <a:off x="0" y="3797640"/>
              <a:ext cx="5140190" cy="262012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330719" y="6196659"/>
              <a:ext cx="529955" cy="1005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48875" y="6187101"/>
            <a:ext cx="103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8731" y="3878256"/>
            <a:ext cx="4649278" cy="5594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13565" y="4741458"/>
            <a:ext cx="129024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</a:t>
            </a:r>
            <a:r>
              <a:rPr lang="en-US" dirty="0"/>
              <a:t>(</a:t>
            </a:r>
            <a:r>
              <a:rPr lang="en-US" dirty="0" smtClean="0"/>
              <a:t>MJ)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936643" y="4639759"/>
            <a:ext cx="12692" cy="1591909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07611" y="3998847"/>
            <a:ext cx="20161" cy="2225958"/>
          </a:xfrm>
          <a:prstGeom prst="line">
            <a:avLst/>
          </a:prstGeom>
          <a:ln w="19050" cmpd="sng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63151" y="1344466"/>
            <a:ext cx="18851" cy="2265491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28" name="Rectangle 48127"/>
          <p:cNvSpPr/>
          <p:nvPr/>
        </p:nvSpPr>
        <p:spPr>
          <a:xfrm>
            <a:off x="7093254" y="6339362"/>
            <a:ext cx="780274" cy="753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3003" y="1341687"/>
            <a:ext cx="13457" cy="2280521"/>
          </a:xfrm>
          <a:prstGeom prst="line">
            <a:avLst/>
          </a:prstGeom>
          <a:ln w="19050" cmpd="sng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3006" y="6221254"/>
            <a:ext cx="103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32295" y="3621461"/>
            <a:ext cx="19991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</a:t>
            </a:r>
            <a:r>
              <a:rPr lang="en-US" dirty="0"/>
              <a:t>p</a:t>
            </a:r>
            <a:r>
              <a:rPr lang="en-US" dirty="0" smtClean="0"/>
              <a:t>ower    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4915" y="3604413"/>
            <a:ext cx="463420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Stored energy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91507" y="990798"/>
            <a:ext cx="395671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Rotation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945026" y="3998492"/>
            <a:ext cx="4191" cy="155077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04967" y="1407126"/>
            <a:ext cx="753857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First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target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95448" y="1429009"/>
            <a:ext cx="867470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Second 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063395" y="5239859"/>
            <a:ext cx="753857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First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target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7948" y="5261742"/>
            <a:ext cx="867470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Second 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48134" name="Rectangle 48133"/>
          <p:cNvSpPr/>
          <p:nvPr/>
        </p:nvSpPr>
        <p:spPr>
          <a:xfrm>
            <a:off x="7855864" y="4150772"/>
            <a:ext cx="917910" cy="7628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000000"/>
                </a:solidFill>
              </a:rPr>
              <a:t>Beam 1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</a:rPr>
              <a:t>Beam 2A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</a:rPr>
              <a:t>Beam 2B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</a:rPr>
              <a:t>Beam 2C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8136" name="Straight Connector 48135"/>
          <p:cNvCxnSpPr/>
          <p:nvPr/>
        </p:nvCxnSpPr>
        <p:spPr>
          <a:xfrm flipV="1">
            <a:off x="7900015" y="4270375"/>
            <a:ext cx="1492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903190" y="4451350"/>
            <a:ext cx="149225" cy="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7906365" y="4629150"/>
            <a:ext cx="14922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903190" y="4832350"/>
            <a:ext cx="149225" cy="1"/>
          </a:xfrm>
          <a:prstGeom prst="line">
            <a:avLst/>
          </a:prstGeom>
          <a:ln>
            <a:solidFill>
              <a:srgbClr val="FA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12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Several on-going projects using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TRANSP feedback control framework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5665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BFBFBF"/>
                </a:solidFill>
                <a:latin typeface="Arial" charset="0"/>
              </a:rPr>
              <a:t>Stored energy and q</a:t>
            </a:r>
            <a:r>
              <a:rPr lang="en-US" baseline="-25000" dirty="0">
                <a:solidFill>
                  <a:srgbClr val="BFBFBF"/>
                </a:solidFill>
                <a:latin typeface="Arial" charset="0"/>
              </a:rPr>
              <a:t>0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 control on NSTX-U</a:t>
            </a: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M. D. Boyer, PPPL, Experiment: XP-1509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Stored energy, q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0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,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control on NSTX-U (non-inductive scenarios)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M. D. Boyer, PPPL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, Experiment: future XP, possibly XP-1507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Rotation profile control on NSTX-U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I. Goumiri, Princeton U.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, Experiment: XP-1564</a:t>
            </a:r>
          </a:p>
          <a:p>
            <a:r>
              <a:rPr lang="en-US" dirty="0">
                <a:latin typeface="Arial" charset="0"/>
              </a:rPr>
              <a:t>Current profile control on NSTX-U </a:t>
            </a:r>
          </a:p>
          <a:p>
            <a:pPr lvl="1"/>
            <a:r>
              <a:rPr lang="en-US" dirty="0">
                <a:latin typeface="Arial" charset="0"/>
              </a:rPr>
              <a:t>Z. </a:t>
            </a:r>
            <a:r>
              <a:rPr lang="en-US" dirty="0" err="1">
                <a:latin typeface="Arial" charset="0"/>
              </a:rPr>
              <a:t>Ilhan</a:t>
            </a:r>
            <a:r>
              <a:rPr lang="en-US" dirty="0">
                <a:latin typeface="Arial" charset="0"/>
              </a:rPr>
              <a:t>, Lehigh U., Experiment: part of XP-1532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Rotation 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profile control on DIII-D </a:t>
            </a: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W. </a:t>
            </a:r>
            <a:r>
              <a:rPr lang="en-US" dirty="0" err="1">
                <a:solidFill>
                  <a:srgbClr val="BFBFBF"/>
                </a:solidFill>
                <a:latin typeface="Arial" charset="0"/>
              </a:rPr>
              <a:t>Wehner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, Lehigh U.</a:t>
            </a:r>
          </a:p>
          <a:p>
            <a:r>
              <a:rPr lang="en-US" dirty="0">
                <a:solidFill>
                  <a:srgbClr val="BFBFBF"/>
                </a:solidFill>
                <a:latin typeface="Arial" charset="0"/>
              </a:rPr>
              <a:t>Shape control on NSTX-U </a:t>
            </a:r>
          </a:p>
          <a:p>
            <a:pPr lvl="1"/>
            <a:r>
              <a:rPr lang="en-US" dirty="0">
                <a:solidFill>
                  <a:srgbClr val="BFBFBF"/>
                </a:solidFill>
                <a:latin typeface="Arial" charset="0"/>
              </a:rPr>
              <a:t>M. D. Boyer, 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PPPL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NTM control on ITER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F. </a:t>
            </a:r>
            <a:r>
              <a:rPr lang="en-US" dirty="0" err="1" smtClean="0">
                <a:solidFill>
                  <a:srgbClr val="BFBFBF"/>
                </a:solidFill>
                <a:latin typeface="Arial" charset="0"/>
              </a:rPr>
              <a:t>Poli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, PPPL</a:t>
            </a:r>
            <a:endParaRPr lang="en-US" dirty="0">
              <a:solidFill>
                <a:srgbClr val="BFBFBF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1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Simplified current profile model used for feedback and </a:t>
            </a:r>
            <a:r>
              <a:rPr lang="en-US" dirty="0" err="1" smtClean="0"/>
              <a:t>feedforward</a:t>
            </a:r>
            <a:r>
              <a:rPr lang="en-US" dirty="0" smtClean="0"/>
              <a:t> control design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3" y="2048603"/>
            <a:ext cx="6888271" cy="108323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977153"/>
            <a:ext cx="9067800" cy="51212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charset="0"/>
              </a:rPr>
              <a:t>Magnetic diffusion equation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Similar form to momentum diffusion equation</a:t>
            </a:r>
          </a:p>
          <a:p>
            <a:pPr lvl="1"/>
            <a:r>
              <a:rPr lang="en-US" dirty="0" smtClean="0">
                <a:latin typeface="Arial" charset="0"/>
              </a:rPr>
              <a:t>Enables similar modeling approach</a:t>
            </a:r>
          </a:p>
          <a:p>
            <a:pPr marL="228600" lvl="1" indent="0">
              <a:buNone/>
            </a:pPr>
            <a:endParaRPr lang="en-US" dirty="0">
              <a:latin typeface="Arial" charset="0"/>
            </a:endParaRPr>
          </a:p>
          <a:p>
            <a:pPr marL="228600" lvl="1" indent="0">
              <a:buNone/>
            </a:pPr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Multiple actuators considered:</a:t>
            </a:r>
          </a:p>
          <a:p>
            <a:pPr lvl="1"/>
            <a:r>
              <a:rPr lang="en-US" dirty="0" smtClean="0">
                <a:latin typeface="Arial" charset="0"/>
              </a:rPr>
              <a:t>Loop voltage</a:t>
            </a:r>
          </a:p>
          <a:p>
            <a:pPr lvl="1"/>
            <a:r>
              <a:rPr lang="en-US" dirty="0" smtClean="0">
                <a:latin typeface="Arial" charset="0"/>
              </a:rPr>
              <a:t>Individual beam heating</a:t>
            </a:r>
          </a:p>
          <a:p>
            <a:pPr lvl="1"/>
            <a:r>
              <a:rPr lang="en-US" dirty="0" smtClean="0">
                <a:latin typeface="Arial" charset="0"/>
              </a:rPr>
              <a:t>Density</a:t>
            </a:r>
          </a:p>
          <a:p>
            <a:r>
              <a:rPr lang="en-US" dirty="0" smtClean="0">
                <a:latin typeface="Arial" charset="0"/>
              </a:rPr>
              <a:t>Feedback controller for tracking and disturbance rejection designed and tested in TRANSP</a:t>
            </a:r>
          </a:p>
          <a:p>
            <a:r>
              <a:rPr lang="en-US" dirty="0" err="1">
                <a:latin typeface="Arial" charset="0"/>
              </a:rPr>
              <a:t>F</a:t>
            </a:r>
            <a:r>
              <a:rPr lang="en-US" dirty="0" err="1" smtClean="0">
                <a:latin typeface="Arial" charset="0"/>
              </a:rPr>
              <a:t>eedforward</a:t>
            </a:r>
            <a:r>
              <a:rPr lang="en-US" dirty="0" smtClean="0">
                <a:latin typeface="Arial" charset="0"/>
              </a:rPr>
              <a:t> control optimization based on reduced model</a:t>
            </a:r>
            <a:endParaRPr lang="en-US" dirty="0">
              <a:latin typeface="Arial" charset="0"/>
            </a:endParaRPr>
          </a:p>
        </p:txBody>
      </p:sp>
      <p:pic>
        <p:nvPicPr>
          <p:cNvPr id="11" name="Picture 10" descr="LehighLogo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91" y="5733297"/>
            <a:ext cx="2428376" cy="778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0736" y="6155765"/>
            <a:ext cx="31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Z. </a:t>
            </a:r>
            <a:r>
              <a:rPr lang="en-US" dirty="0" err="1" smtClean="0"/>
              <a:t>Ilhan</a:t>
            </a:r>
            <a:r>
              <a:rPr lang="en-US" dirty="0" smtClean="0"/>
              <a:t>, W. </a:t>
            </a:r>
            <a:r>
              <a:rPr lang="en-US" dirty="0" err="1" smtClean="0"/>
              <a:t>Wehner</a:t>
            </a:r>
            <a:r>
              <a:rPr lang="en-US" dirty="0" smtClean="0"/>
              <a:t>, E. Schuster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6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</a:t>
            </a:r>
            <a:r>
              <a:rPr lang="en-US" dirty="0" smtClean="0"/>
              <a:t>actuator </a:t>
            </a:r>
            <a:r>
              <a:rPr lang="en-US" dirty="0" smtClean="0"/>
              <a:t>trajectory </a:t>
            </a:r>
            <a:r>
              <a:rPr lang="en-US" dirty="0" smtClean="0"/>
              <a:t>optimization to match target q profile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8" y="1240556"/>
            <a:ext cx="3352181" cy="272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104" y="1365877"/>
            <a:ext cx="3389499" cy="2609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008" y="3782859"/>
            <a:ext cx="3289209" cy="2573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325" y="1049631"/>
            <a:ext cx="307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Optimizing for target matching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4282" y="1112609"/>
            <a:ext cx="265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Optimizing for </a:t>
            </a:r>
            <a:r>
              <a:rPr lang="en-US" dirty="0" err="1" smtClean="0"/>
              <a:t>stationarity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62848" y="3484767"/>
            <a:ext cx="201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Optimizing for both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42804" y="3789153"/>
            <a:ext cx="9318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37884" y="3818811"/>
            <a:ext cx="9318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26912" y="6216316"/>
            <a:ext cx="632772" cy="120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8544" y="6176668"/>
            <a:ext cx="93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pic>
        <p:nvPicPr>
          <p:cNvPr id="17" name="Picture 16" descr="LehighLogo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2" y="5558116"/>
            <a:ext cx="2428376" cy="7784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50736" y="6155765"/>
            <a:ext cx="31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Z. </a:t>
            </a:r>
            <a:r>
              <a:rPr lang="en-US" dirty="0" err="1" smtClean="0"/>
              <a:t>Ilhan</a:t>
            </a:r>
            <a:r>
              <a:rPr lang="en-US" dirty="0" smtClean="0"/>
              <a:t>, W. </a:t>
            </a:r>
            <a:r>
              <a:rPr lang="en-US" dirty="0" err="1" smtClean="0"/>
              <a:t>Wehner</a:t>
            </a:r>
            <a:r>
              <a:rPr lang="en-US" dirty="0" smtClean="0"/>
              <a:t>, E. Schuster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5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 of the control requirements for NSTX-U motivates use of model-based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A </a:t>
            </a:r>
            <a:r>
              <a:rPr lang="en-US" dirty="0" smtClean="0"/>
              <a:t>TRANSP framework for </a:t>
            </a:r>
            <a:r>
              <a:rPr lang="en-US" dirty="0" smtClean="0"/>
              <a:t>testing feedback controllers prior to experiments has been developed:</a:t>
            </a:r>
            <a:endParaRPr lang="en-US" dirty="0" smtClean="0"/>
          </a:p>
          <a:p>
            <a:pPr lvl="1"/>
            <a:r>
              <a:rPr lang="en-US" dirty="0" smtClean="0"/>
              <a:t>Generate and test </a:t>
            </a:r>
            <a:r>
              <a:rPr lang="en-US" dirty="0" smtClean="0"/>
              <a:t>control-oriented models</a:t>
            </a:r>
          </a:p>
          <a:p>
            <a:pPr lvl="1"/>
            <a:r>
              <a:rPr lang="en-US" dirty="0" smtClean="0"/>
              <a:t>Test/tune feedback </a:t>
            </a:r>
            <a:r>
              <a:rPr lang="en-US" dirty="0" smtClean="0"/>
              <a:t>control algorithms</a:t>
            </a:r>
          </a:p>
          <a:p>
            <a:pPr lvl="1"/>
            <a:r>
              <a:rPr lang="en-US" dirty="0" smtClean="0"/>
              <a:t>Test new </a:t>
            </a:r>
            <a:r>
              <a:rPr lang="en-US" dirty="0" smtClean="0"/>
              <a:t>algorithms, </a:t>
            </a:r>
            <a:r>
              <a:rPr lang="en-US" dirty="0" smtClean="0"/>
              <a:t>demonstrate </a:t>
            </a:r>
            <a:r>
              <a:rPr lang="en-US" dirty="0" smtClean="0"/>
              <a:t>new control approaches </a:t>
            </a:r>
            <a:endParaRPr lang="en-US" dirty="0" smtClean="0"/>
          </a:p>
          <a:p>
            <a:r>
              <a:rPr lang="en-US" dirty="0" smtClean="0"/>
              <a:t>Future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Test on NSTX-U!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 </a:t>
            </a:r>
            <a:r>
              <a:rPr lang="en-US" dirty="0" smtClean="0">
                <a:solidFill>
                  <a:schemeClr val="accent1"/>
                </a:solidFill>
              </a:rPr>
              <a:t>and future work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Backup Slides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TRANSP routinely used in interpretive mode, increasingly in predictive mode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18657" y="2230543"/>
            <a:ext cx="2148387" cy="10102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Interpretive TRANSP</a:t>
            </a:r>
            <a:endParaRPr lang="en-US" sz="2400" dirty="0"/>
          </a:p>
        </p:txBody>
      </p:sp>
      <p:sp>
        <p:nvSpPr>
          <p:cNvPr id="20" name="Right Arrow 19"/>
          <p:cNvSpPr/>
          <p:nvPr/>
        </p:nvSpPr>
        <p:spPr>
          <a:xfrm>
            <a:off x="5399642" y="2538235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3065" y="2232740"/>
            <a:ext cx="160076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Injected power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9411" y="1669684"/>
            <a:ext cx="125925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Equilibrium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29193" y="1698070"/>
            <a:ext cx="18563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0000"/>
                </a:solidFill>
              </a:rPr>
              <a:t>n</a:t>
            </a:r>
            <a:r>
              <a:rPr lang="en-US" baseline="-25000" dirty="0" smtClean="0">
                <a:solidFill>
                  <a:srgbClr val="920000"/>
                </a:solidFill>
              </a:rPr>
              <a:t>e</a:t>
            </a:r>
            <a:r>
              <a:rPr lang="en-US" dirty="0" smtClean="0">
                <a:solidFill>
                  <a:srgbClr val="920000"/>
                </a:solidFill>
              </a:rPr>
              <a:t>, </a:t>
            </a:r>
            <a:r>
              <a:rPr lang="en-US" dirty="0" err="1" smtClean="0">
                <a:solidFill>
                  <a:srgbClr val="920000"/>
                </a:solidFill>
              </a:rPr>
              <a:t>T</a:t>
            </a:r>
            <a:r>
              <a:rPr lang="en-US" baseline="-25000" dirty="0" err="1" smtClean="0">
                <a:solidFill>
                  <a:srgbClr val="920000"/>
                </a:solidFill>
              </a:rPr>
              <a:t>e</a:t>
            </a:r>
            <a:r>
              <a:rPr lang="en-US" baseline="-25000" dirty="0" smtClean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profiles, </a:t>
            </a:r>
            <a:r>
              <a:rPr lang="en-US" dirty="0" err="1" smtClean="0">
                <a:solidFill>
                  <a:srgbClr val="920000"/>
                </a:solidFill>
              </a:rPr>
              <a:t>Z</a:t>
            </a:r>
            <a:r>
              <a:rPr lang="en-US" baseline="-25000" dirty="0" err="1" smtClean="0">
                <a:solidFill>
                  <a:srgbClr val="920000"/>
                </a:solidFill>
              </a:rPr>
              <a:t>eff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rot="10800000">
            <a:off x="4839449" y="1824784"/>
            <a:ext cx="431539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4066763" y="1803922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2649324" y="2343024"/>
            <a:ext cx="416009" cy="186128"/>
          </a:xfrm>
          <a:prstGeom prst="rightArrow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82240" y="2540239"/>
            <a:ext cx="22378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Transport parameters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72528" y="5032532"/>
            <a:ext cx="2148387" cy="10102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Predictive TRANSP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>
            <a:off x="5453513" y="5340224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6936" y="5034729"/>
            <a:ext cx="160076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Injected power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129" y="4471673"/>
            <a:ext cx="332829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Coil currents or desired boundary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3064" y="4500059"/>
            <a:ext cx="174797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Transport model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36" name="Bent-Up Arrow 35"/>
          <p:cNvSpPr/>
          <p:nvPr/>
        </p:nvSpPr>
        <p:spPr>
          <a:xfrm rot="10800000">
            <a:off x="4893320" y="4626773"/>
            <a:ext cx="431539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ent-Up Arrow 36"/>
          <p:cNvSpPr/>
          <p:nvPr/>
        </p:nvSpPr>
        <p:spPr>
          <a:xfrm rot="10800000" flipH="1">
            <a:off x="4120634" y="4605911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2703195" y="5145013"/>
            <a:ext cx="416009" cy="186128"/>
          </a:xfrm>
          <a:prstGeom prst="rightArrow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236111" y="5342228"/>
            <a:ext cx="182614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n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profiles,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eff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678710" y="4043904"/>
            <a:ext cx="3918853" cy="12364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Real-time measurements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6858706" y="1980404"/>
            <a:ext cx="2148387" cy="22809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Actuators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645005" y="1030793"/>
            <a:ext cx="3918853" cy="12364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Performance requirements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106826" y="1614344"/>
            <a:ext cx="2148387" cy="28369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Dynamics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5199139"/>
            <a:ext cx="8991600" cy="1432170"/>
          </a:xfrm>
        </p:spPr>
        <p:txBody>
          <a:bodyPr/>
          <a:lstStyle/>
          <a:p>
            <a:r>
              <a:rPr lang="en-US" b="1" dirty="0">
                <a:solidFill>
                  <a:srgbClr val="920000"/>
                </a:solidFill>
                <a:latin typeface="Arial" charset="0"/>
              </a:rPr>
              <a:t>By incorporating dynamic models in the design process, control algorithms can be made to handle all of these issues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Feedback control of NSTX-U is a complex task but model</a:t>
            </a:r>
            <a:r>
              <a:rPr lang="en-US" dirty="0">
                <a:latin typeface="Arial" charset="0"/>
              </a:rPr>
              <a:t>-based </a:t>
            </a:r>
            <a:r>
              <a:rPr lang="en-US" dirty="0" smtClean="0">
                <a:latin typeface="Arial" charset="0"/>
              </a:rPr>
              <a:t>design can help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45303" y="2300068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Nonlinearities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33433" y="2976669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Coupling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234694" y="2727395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Multiple actuators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19659" y="3663228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Spatially distributed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244659" y="3425823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Actuator limitations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959738" y="1538463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Competing goals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56966" y="1536554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Constraints (MHD stability)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98367" y="4573403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Limited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710721" y="4571491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solidFill>
                  <a:srgbClr val="000000"/>
                </a:solidFill>
                <a:latin typeface="Helvetica" pitchFamily="-128" charset="0"/>
              </a:rPr>
              <a:t>Noisy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14200" y="2712534"/>
            <a:ext cx="3424140" cy="860390"/>
          </a:xfrm>
          <a:prstGeom prst="roundRect">
            <a:avLst/>
          </a:prstGeom>
          <a:gradFill>
            <a:gsLst>
              <a:gs pos="0">
                <a:srgbClr val="800000"/>
              </a:gs>
              <a:gs pos="80000">
                <a:srgbClr val="920000"/>
              </a:gs>
              <a:gs pos="100000">
                <a:srgbClr val="9200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Control design problem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2350170" y="2971676"/>
            <a:ext cx="415434" cy="296754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4370295" y="2352588"/>
            <a:ext cx="359544" cy="296754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4384751" y="3660604"/>
            <a:ext cx="350562" cy="296754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6380101" y="2966399"/>
            <a:ext cx="415434" cy="296754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3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5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Modifications have been implemented using external code: the Expert file</a:t>
            </a:r>
          </a:p>
        </p:txBody>
      </p:sp>
      <p:cxnSp>
        <p:nvCxnSpPr>
          <p:cNvPr id="16388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30688"/>
            <a:ext cx="82169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31718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Expert subroutine called at many places throughout TRANSP production code</a:t>
            </a:r>
          </a:p>
          <a:p>
            <a:pPr>
              <a:defRPr/>
            </a:pPr>
            <a:r>
              <a:rPr lang="en-US" dirty="0"/>
              <a:t>An identifier is passed along with the </a:t>
            </a:r>
            <a:r>
              <a:rPr lang="en-US" dirty="0" smtClean="0"/>
              <a:t>call</a:t>
            </a:r>
          </a:p>
          <a:p>
            <a:pPr lvl="1">
              <a:defRPr/>
            </a:pPr>
            <a:r>
              <a:rPr lang="en-US" dirty="0" smtClean="0"/>
              <a:t>different </a:t>
            </a:r>
            <a:r>
              <a:rPr lang="en-US" dirty="0"/>
              <a:t>snippets of code can be run at different points during the simulation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Custom run-specific code can be run at each call to manipulate certain variables (which would typically be input ahead of time) based on the state of the simulation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7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3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4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Profiles and coil currents during optimal controller simulation</a:t>
            </a:r>
          </a:p>
        </p:txBody>
      </p:sp>
      <p:cxnSp>
        <p:nvCxnSpPr>
          <p:cNvPr id="38916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425"/>
            <a:ext cx="5803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5865813" y="4062413"/>
            <a:ext cx="3278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b="0" i="0">
                <a:solidFill>
                  <a:schemeClr val="tx1"/>
                </a:solidFill>
              </a:rPr>
              <a:t>7s: change in outer gap shifts q</a:t>
            </a:r>
            <a:r>
              <a:rPr lang="en-US" sz="2000" b="0" i="0" baseline="-25000">
                <a:solidFill>
                  <a:schemeClr val="tx1"/>
                </a:solidFill>
              </a:rPr>
              <a:t>0</a:t>
            </a:r>
            <a:r>
              <a:rPr lang="en-US" sz="2000" b="0" i="0">
                <a:solidFill>
                  <a:schemeClr val="tx1"/>
                </a:solidFill>
              </a:rPr>
              <a:t> up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600" b="0" i="0">
                <a:solidFill>
                  <a:srgbClr val="2D2DB9"/>
                </a:solidFill>
              </a:rPr>
              <a:t>Less peaked NBCD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600" b="0" i="0">
                <a:solidFill>
                  <a:srgbClr val="2D2DB9"/>
                </a:solidFill>
              </a:rPr>
              <a:t>Increased bootstrap cur.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0" i="0">
                <a:solidFill>
                  <a:schemeClr val="tx1"/>
                </a:solidFill>
              </a:rPr>
              <a:t>Coil currents appear physically achievable</a:t>
            </a:r>
          </a:p>
        </p:txBody>
      </p:sp>
      <p:pic>
        <p:nvPicPr>
          <p:cNvPr id="3892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60438"/>
            <a:ext cx="86741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36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X70X71_q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6" t="-1463" b="3932"/>
          <a:stretch/>
        </p:blipFill>
        <p:spPr>
          <a:xfrm>
            <a:off x="5396505" y="4273195"/>
            <a:ext cx="2682831" cy="22383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simulation w/ </a:t>
            </a:r>
            <a:r>
              <a:rPr lang="en-US" dirty="0" smtClean="0"/>
              <a:t>fixed </a:t>
            </a:r>
            <a:r>
              <a:rPr lang="en-US" dirty="0" smtClean="0"/>
              <a:t>OH current: slow response, sensitivity to disturbances </a:t>
            </a:r>
            <a:endParaRPr lang="en-US" dirty="0"/>
          </a:p>
        </p:txBody>
      </p:sp>
      <p:pic>
        <p:nvPicPr>
          <p:cNvPr id="16" name="Picture 15" descr="X59_outpu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58" y="1132224"/>
            <a:ext cx="3644900" cy="3327400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76201" y="1066797"/>
            <a:ext cx="1905318" cy="3312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NB sources</a:t>
            </a:r>
            <a:r>
              <a:rPr lang="en-US" dirty="0" smtClean="0"/>
              <a:t>: 1B, 1C, 2A, and 2B</a:t>
            </a:r>
          </a:p>
          <a:p>
            <a:r>
              <a:rPr lang="en-US" b="1" dirty="0" smtClean="0"/>
              <a:t>Outer gap</a:t>
            </a:r>
            <a:r>
              <a:rPr lang="en-US" dirty="0" smtClean="0"/>
              <a:t>: 14cm</a:t>
            </a:r>
          </a:p>
          <a:p>
            <a:r>
              <a:rPr lang="en-US" dirty="0" smtClean="0"/>
              <a:t>Broad </a:t>
            </a:r>
            <a:r>
              <a:rPr lang="en-US" b="1" dirty="0" smtClean="0"/>
              <a:t>n</a:t>
            </a:r>
            <a:r>
              <a:rPr lang="en-US" b="1" baseline="-25000" dirty="0" smtClean="0"/>
              <a:t>e</a:t>
            </a:r>
            <a:r>
              <a:rPr lang="en-US" b="1" dirty="0" smtClean="0"/>
              <a:t>, T</a:t>
            </a:r>
            <a:r>
              <a:rPr lang="en-US" b="1" baseline="-25000" dirty="0" smtClean="0"/>
              <a:t>e</a:t>
            </a:r>
            <a:r>
              <a:rPr lang="en-US" b="1" dirty="0" smtClean="0"/>
              <a:t> profiles</a:t>
            </a:r>
            <a:r>
              <a:rPr lang="en-US" dirty="0" smtClean="0"/>
              <a:t> from NSTX 142301</a:t>
            </a:r>
          </a:p>
          <a:p>
            <a:r>
              <a:rPr lang="en-US" b="1" dirty="0" smtClean="0"/>
              <a:t>Particle inventory </a:t>
            </a:r>
            <a:r>
              <a:rPr lang="en-US" dirty="0" smtClean="0"/>
              <a:t>held fixed during simulation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X70X71_output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2452"/>
          <a:stretch/>
        </p:blipFill>
        <p:spPr>
          <a:xfrm>
            <a:off x="5360769" y="1241132"/>
            <a:ext cx="3644900" cy="3161924"/>
          </a:xfrm>
          <a:prstGeom prst="rect">
            <a:avLst/>
          </a:prstGeom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14168" y="4338824"/>
            <a:ext cx="5922067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Slow evolution to 100% non-</a:t>
            </a:r>
            <a:r>
              <a:rPr lang="en-US" dirty="0" smtClean="0"/>
              <a:t>inductive</a:t>
            </a:r>
          </a:p>
          <a:p>
            <a:pPr lvl="1"/>
            <a:r>
              <a:rPr lang="en-US" dirty="0"/>
              <a:t>Can feedback control speed up </a:t>
            </a:r>
            <a:r>
              <a:rPr lang="en-US" dirty="0" smtClean="0"/>
              <a:t>response or track different  targets?</a:t>
            </a:r>
            <a:endParaRPr lang="en-US" dirty="0" smtClean="0"/>
          </a:p>
          <a:p>
            <a:r>
              <a:rPr lang="en-US" dirty="0" smtClean="0"/>
              <a:t>Perturbations </a:t>
            </a:r>
            <a:r>
              <a:rPr lang="en-US" dirty="0"/>
              <a:t>in density, confinement, and profile shapes </a:t>
            </a:r>
            <a:r>
              <a:rPr lang="en-US" dirty="0" smtClean="0"/>
              <a:t>can affect response</a:t>
            </a:r>
            <a:endParaRPr lang="en-US" dirty="0"/>
          </a:p>
          <a:p>
            <a:pPr lvl="1"/>
            <a:r>
              <a:rPr lang="en-US" dirty="0" smtClean="0"/>
              <a:t>Can feedback </a:t>
            </a:r>
            <a:r>
              <a:rPr lang="en-US" dirty="0" smtClean="0"/>
              <a:t>recover performance?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37550" y="930639"/>
            <a:ext cx="113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2787" y="963487"/>
            <a:ext cx="187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Perturbed density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893234" y="3722562"/>
            <a:ext cx="503591" cy="864949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13551" y="4499916"/>
            <a:ext cx="1415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&lt; 1 </a:t>
            </a:r>
          </a:p>
          <a:p>
            <a:pPr algn="ctr"/>
            <a:r>
              <a:rPr lang="en-US" dirty="0" smtClean="0"/>
              <a:t>earlier</a:t>
            </a:r>
          </a:p>
          <a:p>
            <a:pPr algn="ctr"/>
            <a:r>
              <a:rPr lang="en-US" dirty="0" smtClean="0"/>
              <a:t>with lower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7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4954" y="1025493"/>
            <a:ext cx="4495588" cy="360018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Beam line 1 power increased to track reference β</a:t>
            </a:r>
            <a:r>
              <a:rPr lang="en-US" baseline="-25000" dirty="0" smtClean="0"/>
              <a:t>N</a:t>
            </a:r>
          </a:p>
          <a:p>
            <a:r>
              <a:rPr lang="en-US" dirty="0"/>
              <a:t>Increasing beam power and β</a:t>
            </a:r>
            <a:r>
              <a:rPr lang="en-US" baseline="-25000" dirty="0"/>
              <a:t>N </a:t>
            </a:r>
            <a:r>
              <a:rPr lang="en-US" dirty="0"/>
              <a:t>leads to increased current</a:t>
            </a:r>
          </a:p>
          <a:p>
            <a:pPr lvl="1"/>
            <a:r>
              <a:rPr lang="en-US" dirty="0"/>
              <a:t>Reference current nearly recovered despite no feedback control on </a:t>
            </a:r>
            <a:r>
              <a:rPr lang="en-US" dirty="0" smtClean="0"/>
              <a:t>current</a:t>
            </a:r>
          </a:p>
          <a:p>
            <a:r>
              <a:rPr lang="en-US" dirty="0" smtClean="0"/>
              <a:t>Outer gap adjusted to maintain q</a:t>
            </a:r>
            <a:r>
              <a:rPr lang="en-US" baseline="-25000" dirty="0" smtClean="0"/>
              <a:t>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β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and q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feedback using beam line 1 and outer gap control during confinement pert.</a:t>
            </a:r>
            <a:endParaRPr lang="en-US" dirty="0"/>
          </a:p>
        </p:txBody>
      </p:sp>
      <p:pic>
        <p:nvPicPr>
          <p:cNvPr id="5" name="Picture 4" descr="X80_output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>
          <a:xfrm>
            <a:off x="0" y="1018767"/>
            <a:ext cx="4191000" cy="3684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2302" y="1088463"/>
            <a:ext cx="32564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D93D1"/>
                </a:solidFill>
              </a:rPr>
              <a:t>Reference </a:t>
            </a:r>
          </a:p>
          <a:p>
            <a:endParaRPr lang="en-US" sz="2300" dirty="0">
              <a:solidFill>
                <a:srgbClr val="4D93D1"/>
              </a:solidFill>
            </a:endParaRPr>
          </a:p>
          <a:p>
            <a:r>
              <a:rPr lang="en-US" sz="1600" dirty="0" smtClean="0">
                <a:solidFill>
                  <a:srgbClr val="F7932D"/>
                </a:solidFill>
              </a:rPr>
              <a:t>Perturbed                       </a:t>
            </a:r>
            <a:r>
              <a:rPr lang="en-US" sz="1600" dirty="0" smtClean="0">
                <a:solidFill>
                  <a:srgbClr val="51B355"/>
                </a:solidFill>
              </a:rPr>
              <a:t>Closed loop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686258" y="1404752"/>
            <a:ext cx="955281" cy="134856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76167" y="3719784"/>
            <a:ext cx="786702" cy="134856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967223" y="2764552"/>
            <a:ext cx="618123" cy="22476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X80_1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4" y="4606893"/>
            <a:ext cx="3695700" cy="1866900"/>
          </a:xfrm>
          <a:prstGeom prst="rect">
            <a:avLst/>
          </a:prstGeom>
        </p:spPr>
      </p:pic>
      <p:pic>
        <p:nvPicPr>
          <p:cNvPr id="33" name="Picture 32" descr="X80_ga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50" y="4606893"/>
            <a:ext cx="36957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1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Left: β</a:t>
            </a:r>
            <a:r>
              <a:rPr lang="en-US" baseline="-25000" dirty="0" smtClean="0"/>
              <a:t>N </a:t>
            </a:r>
            <a:r>
              <a:rPr lang="en-US" dirty="0" smtClean="0"/>
              <a:t>control w/ beam line 1</a:t>
            </a:r>
            <a:br>
              <a:rPr lang="en-US" dirty="0" smtClean="0"/>
            </a:br>
            <a:r>
              <a:rPr lang="en-US" dirty="0" smtClean="0"/>
              <a:t>Right: </a:t>
            </a:r>
            <a:r>
              <a:rPr lang="en-US" dirty="0"/>
              <a:t>q</a:t>
            </a:r>
            <a:r>
              <a:rPr lang="en-US" baseline="-25000" dirty="0"/>
              <a:t>0 </a:t>
            </a:r>
            <a:r>
              <a:rPr lang="en-US" dirty="0" smtClean="0"/>
              <a:t>control w/ </a:t>
            </a:r>
            <a:r>
              <a:rPr lang="en-US" dirty="0"/>
              <a:t>outer </a:t>
            </a:r>
            <a:r>
              <a:rPr lang="en-US" dirty="0" smtClean="0"/>
              <a:t>gap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23561"/>
            <a:ext cx="4191000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52" y="4906830"/>
            <a:ext cx="3268191" cy="1603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8160" y="1155688"/>
            <a:ext cx="3256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D93D1"/>
                </a:solidFill>
              </a:rPr>
              <a:t>Reference </a:t>
            </a:r>
          </a:p>
          <a:p>
            <a:endParaRPr lang="en-US" sz="1600" dirty="0">
              <a:solidFill>
                <a:srgbClr val="4D93D1"/>
              </a:solidFill>
            </a:endParaRPr>
          </a:p>
          <a:p>
            <a:r>
              <a:rPr lang="en-US" sz="1600" dirty="0" smtClean="0">
                <a:solidFill>
                  <a:srgbClr val="F7932D"/>
                </a:solidFill>
              </a:rPr>
              <a:t>Closed loop	            </a:t>
            </a:r>
            <a:r>
              <a:rPr lang="en-US" sz="1600" dirty="0" smtClean="0"/>
              <a:t>Target</a:t>
            </a:r>
            <a:endParaRPr lang="en-US" dirty="0"/>
          </a:p>
        </p:txBody>
      </p:sp>
      <p:pic>
        <p:nvPicPr>
          <p:cNvPr id="8" name="Picture 7" descr="X66_output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894"/>
            <a:ext cx="4191000" cy="373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94488" y="4096759"/>
            <a:ext cx="2086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 </a:t>
            </a:r>
            <a:r>
              <a:rPr lang="en-US" dirty="0" smtClean="0"/>
              <a:t>drops below 1 since it is not controlled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17681" y="4023211"/>
            <a:ext cx="674314" cy="157331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83459" y="2277331"/>
            <a:ext cx="98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Targets tracked in both cases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59272" y="3372204"/>
            <a:ext cx="842967" cy="405102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941143" y="1379538"/>
            <a:ext cx="350325" cy="864949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X66_1B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36" y="4955272"/>
            <a:ext cx="2915689" cy="1472874"/>
          </a:xfrm>
          <a:prstGeom prst="rect">
            <a:avLst/>
          </a:prstGeom>
        </p:spPr>
      </p:pic>
      <p:pic>
        <p:nvPicPr>
          <p:cNvPr id="23" name="Picture 22" descr="X66_1A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6508"/>
            <a:ext cx="2670978" cy="134925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3278" y="164233"/>
            <a:ext cx="1226124" cy="54743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0000"/>
                </a:solidFill>
              </a:rPr>
              <a:t>Target </a:t>
            </a:r>
          </a:p>
          <a:p>
            <a:pPr algn="ctr"/>
            <a:r>
              <a:rPr lang="en-US" b="1" dirty="0" smtClean="0">
                <a:solidFill>
                  <a:srgbClr val="920000"/>
                </a:solidFill>
              </a:rPr>
              <a:t>tracking</a:t>
            </a:r>
            <a:endParaRPr lang="en-US" b="1" dirty="0">
              <a:solidFill>
                <a:srgbClr val="92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8290081" y="481744"/>
            <a:ext cx="777283" cy="426997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84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actuatory trajectory optimization</a:t>
            </a:r>
            <a:endParaRPr lang="en-US" dirty="0"/>
          </a:p>
        </p:txBody>
      </p:sp>
      <p:pic>
        <p:nvPicPr>
          <p:cNvPr id="5" name="Picture 4" descr="Screen Shot 2015-11-28 at 9.3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8" y="1021638"/>
            <a:ext cx="8271841" cy="55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5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High-</a:t>
            </a:r>
            <a:r>
              <a:rPr lang="en-US" dirty="0" smtClean="0">
                <a:latin typeface="Arial" charset="0"/>
              </a:rPr>
              <a:t>fidelity control </a:t>
            </a:r>
            <a:r>
              <a:rPr lang="en-US" dirty="0" smtClean="0">
                <a:latin typeface="Arial" charset="0"/>
              </a:rPr>
              <a:t>simulations needed for model-based control design and validation</a:t>
            </a:r>
            <a:endParaRPr lang="en-US" dirty="0">
              <a:latin typeface="Arial" charset="0"/>
            </a:endParaRPr>
          </a:p>
        </p:txBody>
      </p:sp>
      <p:cxnSp>
        <p:nvCxnSpPr>
          <p:cNvPr id="11268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1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307" y="1062072"/>
            <a:ext cx="8763000" cy="54149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Control design typically relies on</a:t>
            </a:r>
            <a:r>
              <a:rPr lang="en-US" b="1" dirty="0" smtClean="0"/>
              <a:t> reduced modeling </a:t>
            </a:r>
            <a:r>
              <a:rPr lang="en-US" dirty="0" smtClean="0"/>
              <a:t>to make the design problem easier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Simplified analytical or empirical expression used to </a:t>
            </a:r>
            <a:r>
              <a:rPr lang="en-US" b="1" dirty="0" smtClean="0">
                <a:solidFill>
                  <a:schemeClr val="bg1"/>
                </a:solidFill>
              </a:rPr>
              <a:t>capture dominant phenomena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Linearization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time-scale separation</a:t>
            </a:r>
            <a:r>
              <a:rPr lang="en-US" dirty="0" smtClean="0">
                <a:solidFill>
                  <a:schemeClr val="bg1"/>
                </a:solidFill>
              </a:rPr>
              <a:t>, or other means are often used to further simplify the model used for design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tested experimentally, the </a:t>
            </a:r>
            <a:r>
              <a:rPr lang="en-US" b="1" dirty="0" smtClean="0"/>
              <a:t>nonlinearities</a:t>
            </a:r>
            <a:r>
              <a:rPr lang="en-US" dirty="0" smtClean="0"/>
              <a:t> and </a:t>
            </a:r>
            <a:r>
              <a:rPr lang="en-US" b="1" dirty="0" smtClean="0"/>
              <a:t>coupling</a:t>
            </a:r>
            <a:r>
              <a:rPr lang="en-US" dirty="0" smtClean="0"/>
              <a:t> of the actual system </a:t>
            </a:r>
            <a:r>
              <a:rPr lang="en-US" b="1" dirty="0" smtClean="0"/>
              <a:t>may degrade performance</a:t>
            </a:r>
          </a:p>
          <a:p>
            <a:pPr lvl="1"/>
            <a:r>
              <a:rPr lang="en-US" dirty="0" smtClean="0"/>
              <a:t>Dedicated experimental time needed for commissioning</a:t>
            </a:r>
          </a:p>
          <a:p>
            <a:r>
              <a:rPr lang="en-US" dirty="0"/>
              <a:t>T</a:t>
            </a:r>
            <a:r>
              <a:rPr lang="en-US" dirty="0" smtClean="0"/>
              <a:t>esting controllers using the integrated modeling code </a:t>
            </a:r>
            <a:r>
              <a:rPr lang="en-US" b="1" dirty="0" smtClean="0"/>
              <a:t>TRANSP</a:t>
            </a:r>
            <a:r>
              <a:rPr lang="en-US" dirty="0" smtClean="0"/>
              <a:t> prior to implementation may:</a:t>
            </a:r>
          </a:p>
          <a:p>
            <a:pPr lvl="1"/>
            <a:r>
              <a:rPr lang="en-US" dirty="0" smtClean="0"/>
              <a:t>Improve controller performance and </a:t>
            </a:r>
            <a:r>
              <a:rPr lang="en-US" b="1" dirty="0" smtClean="0"/>
              <a:t>reduce time for commissioning and fine tuning</a:t>
            </a:r>
          </a:p>
          <a:p>
            <a:pPr lvl="1"/>
            <a:r>
              <a:rPr lang="en-US" dirty="0" smtClean="0"/>
              <a:t>Enable demonstration of </a:t>
            </a:r>
            <a:r>
              <a:rPr lang="en-US" b="1" dirty="0" smtClean="0"/>
              <a:t>new control techniques </a:t>
            </a:r>
            <a:r>
              <a:rPr lang="en-US" dirty="0" smtClean="0"/>
              <a:t>to justify implementation and experimental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urved Down Arrow 4"/>
          <p:cNvSpPr/>
          <p:nvPr/>
        </p:nvSpPr>
        <p:spPr bwMode="auto">
          <a:xfrm>
            <a:off x="1262583" y="1971968"/>
            <a:ext cx="1361698" cy="287082"/>
          </a:xfrm>
          <a:prstGeom prst="curvedDownArrow">
            <a:avLst>
              <a:gd name="adj1" fmla="val 153833"/>
              <a:gd name="adj2" fmla="val 153833"/>
              <a:gd name="adj3" fmla="val 30641"/>
            </a:avLst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215909" y="1968701"/>
            <a:ext cx="1361698" cy="287082"/>
          </a:xfrm>
          <a:prstGeom prst="curvedDownArrow">
            <a:avLst>
              <a:gd name="adj1" fmla="val 153833"/>
              <a:gd name="adj2" fmla="val 153833"/>
              <a:gd name="adj3" fmla="val 30641"/>
            </a:avLst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5165629" y="1970223"/>
            <a:ext cx="1361698" cy="287082"/>
          </a:xfrm>
          <a:prstGeom prst="curvedDownArrow">
            <a:avLst>
              <a:gd name="adj1" fmla="val 153833"/>
              <a:gd name="adj2" fmla="val 153833"/>
              <a:gd name="adj3" fmla="val 30641"/>
            </a:avLst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6286" y="2841987"/>
            <a:ext cx="935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920000"/>
                </a:solidFill>
              </a:rPr>
              <a:t>Testing</a:t>
            </a:r>
            <a:endParaRPr lang="en-US" sz="2000" i="0" dirty="0">
              <a:solidFill>
                <a:srgbClr val="920000"/>
              </a:solidFill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7020495" y="1983554"/>
            <a:ext cx="1361698" cy="287082"/>
          </a:xfrm>
          <a:prstGeom prst="curvedDownArrow">
            <a:avLst>
              <a:gd name="adj1" fmla="val 153833"/>
              <a:gd name="adj2" fmla="val 153833"/>
              <a:gd name="adj3" fmla="val 30641"/>
            </a:avLst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797464"/>
            <a:ext cx="88472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336699"/>
                </a:solidFill>
              </a:rPr>
              <a:t>Design</a:t>
            </a:r>
            <a:endParaRPr lang="en-US" sz="2000" i="0" dirty="0">
              <a:solidFill>
                <a:srgbClr val="336699"/>
              </a:solidFill>
            </a:endParaRPr>
          </a:p>
        </p:txBody>
      </p:sp>
      <p:sp>
        <p:nvSpPr>
          <p:cNvPr id="27" name="Curved Up Arrow 26"/>
          <p:cNvSpPr/>
          <p:nvPr/>
        </p:nvSpPr>
        <p:spPr bwMode="auto">
          <a:xfrm flipH="1">
            <a:off x="6865204" y="2803910"/>
            <a:ext cx="1253854" cy="425062"/>
          </a:xfrm>
          <a:prstGeom prst="curvedUpArrow">
            <a:avLst>
              <a:gd name="adj1" fmla="val 85022"/>
              <a:gd name="adj2" fmla="val 144654"/>
              <a:gd name="adj3" fmla="val 25000"/>
            </a:avLst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6" name="Curved Up Arrow 25"/>
          <p:cNvSpPr/>
          <p:nvPr/>
        </p:nvSpPr>
        <p:spPr bwMode="auto">
          <a:xfrm flipH="1">
            <a:off x="4932151" y="2804577"/>
            <a:ext cx="3182777" cy="425062"/>
          </a:xfrm>
          <a:prstGeom prst="curvedUpArrow">
            <a:avLst>
              <a:gd name="adj1" fmla="val 85022"/>
              <a:gd name="adj2" fmla="val 144654"/>
              <a:gd name="adj3" fmla="val 25000"/>
            </a:avLst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5" name="Curved Up Arrow 24"/>
          <p:cNvSpPr/>
          <p:nvPr/>
        </p:nvSpPr>
        <p:spPr bwMode="auto">
          <a:xfrm flipH="1">
            <a:off x="2513164" y="2800786"/>
            <a:ext cx="5611100" cy="425062"/>
          </a:xfrm>
          <a:prstGeom prst="curvedUpArrow">
            <a:avLst>
              <a:gd name="adj1" fmla="val 85022"/>
              <a:gd name="adj2" fmla="val 144654"/>
              <a:gd name="adj3" fmla="val 25000"/>
            </a:avLst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Curved Up Arrow 5"/>
          <p:cNvSpPr/>
          <p:nvPr/>
        </p:nvSpPr>
        <p:spPr bwMode="auto">
          <a:xfrm flipH="1">
            <a:off x="976715" y="2796995"/>
            <a:ext cx="7144182" cy="425062"/>
          </a:xfrm>
          <a:prstGeom prst="curvedUpArrow">
            <a:avLst>
              <a:gd name="adj1" fmla="val 85022"/>
              <a:gd name="adj2" fmla="val 144654"/>
              <a:gd name="adj3" fmla="val 25000"/>
            </a:avLst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19781" y="2252590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Actual system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79049" y="2298745"/>
            <a:ext cx="1426511" cy="52065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First-principles model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51412" y="2275432"/>
            <a:ext cx="1448978" cy="543968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0" dirty="0" smtClean="0">
                <a:solidFill>
                  <a:srgbClr val="000000"/>
                </a:solidFill>
                <a:latin typeface="Helvetica" pitchFamily="-128" charset="0"/>
              </a:rPr>
              <a:t>Simplified model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rPr>
              <a:t>(empirical/analytical scalings)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990683" y="2289993"/>
            <a:ext cx="1445198" cy="529407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Model for control design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595220" y="2268384"/>
            <a:ext cx="1436442" cy="519421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Control design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9995" y="1532821"/>
            <a:ext cx="930363" cy="369332"/>
          </a:xfrm>
          <a:prstGeom prst="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TRANSP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3755034" y="1717487"/>
            <a:ext cx="634961" cy="844512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7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NSTX</a:t>
            </a:r>
            <a:r>
              <a:rPr lang="en-US" dirty="0" smtClean="0">
                <a:latin typeface="Arial" charset="0"/>
              </a:rPr>
              <a:t>-U TRANSP </a:t>
            </a:r>
            <a:r>
              <a:rPr lang="en-US" dirty="0" smtClean="0">
                <a:latin typeface="Arial" charset="0"/>
              </a:rPr>
              <a:t>feedback control simulations </a:t>
            </a:r>
            <a:r>
              <a:rPr lang="en-US" dirty="0" smtClean="0">
                <a:latin typeface="Arial" charset="0"/>
              </a:rPr>
              <a:t>based on scenario development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03296" y="1606467"/>
            <a:ext cx="2148387" cy="1944282"/>
            <a:chOff x="3427955" y="1729757"/>
            <a:chExt cx="2148387" cy="1944282"/>
          </a:xfrm>
        </p:grpSpPr>
        <p:sp>
          <p:nvSpPr>
            <p:cNvPr id="7" name="Rounded Rectangle 6"/>
            <p:cNvSpPr/>
            <p:nvPr/>
          </p:nvSpPr>
          <p:spPr>
            <a:xfrm>
              <a:off x="3427955" y="1729757"/>
              <a:ext cx="2148387" cy="19442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MHD equilibrium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803419" y="279768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ISOLVER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7973" y="2563676"/>
            <a:ext cx="2148387" cy="2269287"/>
            <a:chOff x="106826" y="1614343"/>
            <a:chExt cx="2148387" cy="2269287"/>
          </a:xfrm>
        </p:grpSpPr>
        <p:sp>
          <p:nvSpPr>
            <p:cNvPr id="6" name="Rounded Rectangle 5"/>
            <p:cNvSpPr/>
            <p:nvPr/>
          </p:nvSpPr>
          <p:spPr>
            <a:xfrm>
              <a:off x="106826" y="1614343"/>
              <a:ext cx="2148387" cy="226928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Heating/</a:t>
              </a:r>
              <a:r>
                <a:rPr lang="en-US" sz="2400" dirty="0"/>
                <a:t>c</a:t>
              </a:r>
              <a:r>
                <a:rPr lang="en-US" sz="2400" dirty="0" smtClean="0"/>
                <a:t>urrent drive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69961" y="2546649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NUBEAM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74404" y="313056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err="1" smtClean="0">
                  <a:solidFill>
                    <a:srgbClr val="000000"/>
                  </a:solidFill>
                  <a:latin typeface="Helvetica" pitchFamily="-128" charset="0"/>
                </a:rPr>
                <a:t>Sauter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94247" y="2313670"/>
            <a:ext cx="2148387" cy="3628902"/>
            <a:chOff x="6847720" y="1857498"/>
            <a:chExt cx="2148387" cy="3628902"/>
          </a:xfrm>
        </p:grpSpPr>
        <p:sp>
          <p:nvSpPr>
            <p:cNvPr id="8" name="Rounded Rectangle 7"/>
            <p:cNvSpPr/>
            <p:nvPr/>
          </p:nvSpPr>
          <p:spPr>
            <a:xfrm>
              <a:off x="6847720" y="1857498"/>
              <a:ext cx="2148387" cy="362890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Transport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181752" y="255110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T</a:t>
              </a:r>
              <a:r>
                <a:rPr lang="en-US" sz="1600" i="0" baseline="-25000" dirty="0" smtClean="0">
                  <a:solidFill>
                    <a:srgbClr val="000000"/>
                  </a:solidFill>
                  <a:latin typeface="Helvetica" pitchFamily="-128" charset="0"/>
                </a:rPr>
                <a:t>i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Chang-Hinton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186196" y="314734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T</a:t>
              </a:r>
              <a:r>
                <a:rPr lang="en-US" sz="1600" baseline="-25000" dirty="0" err="1">
                  <a:solidFill>
                    <a:srgbClr val="000000"/>
                  </a:solidFill>
                  <a:latin typeface="Helvetica" pitchFamily="-128" charset="0"/>
                </a:rPr>
                <a:t>e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178310" y="3743587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>
                  <a:solidFill>
                    <a:srgbClr val="000000"/>
                  </a:solidFill>
                  <a:latin typeface="Helvetica" pitchFamily="-128" charset="0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Helvetica" pitchFamily="-128" charset="0"/>
                </a:rPr>
                <a:t>e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182753" y="430284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n</a:t>
              </a:r>
              <a:r>
                <a:rPr lang="en-US" sz="1600" baseline="-25000" dirty="0" err="1">
                  <a:solidFill>
                    <a:srgbClr val="000000"/>
                  </a:solidFill>
                  <a:latin typeface="Helvetica" pitchFamily="-128" charset="0"/>
                </a:rPr>
                <a:t>i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based on </a:t>
              </a:r>
              <a:r>
                <a:rPr lang="en-US" sz="1600" i="0" dirty="0" err="1" smtClean="0">
                  <a:solidFill>
                    <a:srgbClr val="000000"/>
                  </a:solidFill>
                  <a:latin typeface="Helvetica" pitchFamily="-128" charset="0"/>
                </a:rPr>
                <a:t>Z</a:t>
              </a:r>
              <a:r>
                <a:rPr lang="en-US" sz="1600" i="0" baseline="-25000" dirty="0" err="1" smtClean="0">
                  <a:solidFill>
                    <a:srgbClr val="000000"/>
                  </a:solidFill>
                  <a:latin typeface="Helvetica" pitchFamily="-128" charset="0"/>
                </a:rPr>
                <a:t>eff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199527" y="487443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Z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Helvetica" pitchFamily="-128" charset="0"/>
                </a:rPr>
                <a:t>eff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rot="21118131">
            <a:off x="2626227" y="2009626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313050">
            <a:off x="5651437" y="2001749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1243609">
            <a:off x="3842086" y="4303887"/>
            <a:ext cx="1133083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08" y="2046613"/>
            <a:ext cx="160076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Injected power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5721" y="1089403"/>
            <a:ext cx="185594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Desired boundary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4080" y="1796608"/>
            <a:ext cx="18563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0000"/>
                </a:solidFill>
              </a:rPr>
              <a:t>n</a:t>
            </a:r>
            <a:r>
              <a:rPr lang="en-US" baseline="-25000" dirty="0" smtClean="0">
                <a:solidFill>
                  <a:srgbClr val="920000"/>
                </a:solidFill>
              </a:rPr>
              <a:t>e</a:t>
            </a:r>
            <a:r>
              <a:rPr lang="en-US" dirty="0" smtClean="0">
                <a:solidFill>
                  <a:srgbClr val="920000"/>
                </a:solidFill>
              </a:rPr>
              <a:t>, </a:t>
            </a:r>
            <a:r>
              <a:rPr lang="en-US" dirty="0" err="1" smtClean="0">
                <a:solidFill>
                  <a:srgbClr val="920000"/>
                </a:solidFill>
              </a:rPr>
              <a:t>T</a:t>
            </a:r>
            <a:r>
              <a:rPr lang="en-US" baseline="-25000" dirty="0" err="1" smtClean="0">
                <a:solidFill>
                  <a:srgbClr val="920000"/>
                </a:solidFill>
              </a:rPr>
              <a:t>e</a:t>
            </a:r>
            <a:r>
              <a:rPr lang="en-US" baseline="-25000" dirty="0" smtClean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profiles, </a:t>
            </a:r>
            <a:r>
              <a:rPr lang="en-US" dirty="0" err="1" smtClean="0">
                <a:solidFill>
                  <a:srgbClr val="920000"/>
                </a:solidFill>
              </a:rPr>
              <a:t>Z</a:t>
            </a:r>
            <a:r>
              <a:rPr lang="en-US" baseline="-25000" dirty="0" err="1" smtClean="0">
                <a:solidFill>
                  <a:srgbClr val="920000"/>
                </a:solidFill>
              </a:rPr>
              <a:t>eff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rot="10800000">
            <a:off x="6744336" y="1923322"/>
            <a:ext cx="431539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4406140" y="1212692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rot="10800000" flipH="1">
            <a:off x="1722713" y="2166477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91998" y="5757040"/>
            <a:ext cx="21380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S. Gerhardt, NF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4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Now using TRANSP as a virtual tokamak for control design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03296" y="1606467"/>
            <a:ext cx="2148387" cy="1944282"/>
            <a:chOff x="3427955" y="1729757"/>
            <a:chExt cx="2148387" cy="1944282"/>
          </a:xfrm>
        </p:grpSpPr>
        <p:sp>
          <p:nvSpPr>
            <p:cNvPr id="7" name="Rounded Rectangle 6"/>
            <p:cNvSpPr/>
            <p:nvPr/>
          </p:nvSpPr>
          <p:spPr>
            <a:xfrm>
              <a:off x="3427955" y="1729757"/>
              <a:ext cx="2148387" cy="19442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MHD equilibrium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803419" y="279768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ISOLVER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7973" y="2563676"/>
            <a:ext cx="2148387" cy="2269287"/>
            <a:chOff x="106826" y="1614343"/>
            <a:chExt cx="2148387" cy="2269287"/>
          </a:xfrm>
        </p:grpSpPr>
        <p:sp>
          <p:nvSpPr>
            <p:cNvPr id="6" name="Rounded Rectangle 5"/>
            <p:cNvSpPr/>
            <p:nvPr/>
          </p:nvSpPr>
          <p:spPr>
            <a:xfrm>
              <a:off x="106826" y="1614343"/>
              <a:ext cx="2148387" cy="226928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Heating/</a:t>
              </a:r>
              <a:r>
                <a:rPr lang="en-US" sz="2400" dirty="0"/>
                <a:t>c</a:t>
              </a:r>
              <a:r>
                <a:rPr lang="en-US" sz="2400" dirty="0" smtClean="0"/>
                <a:t>urrent drive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69961" y="2546649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NUBEAM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74404" y="313056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err="1" smtClean="0">
                  <a:solidFill>
                    <a:srgbClr val="000000"/>
                  </a:solidFill>
                  <a:latin typeface="Helvetica" pitchFamily="-128" charset="0"/>
                </a:rPr>
                <a:t>Sauter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94247" y="2313670"/>
            <a:ext cx="2148387" cy="3628902"/>
            <a:chOff x="6847720" y="1857498"/>
            <a:chExt cx="2148387" cy="3628902"/>
          </a:xfrm>
        </p:grpSpPr>
        <p:sp>
          <p:nvSpPr>
            <p:cNvPr id="8" name="Rounded Rectangle 7"/>
            <p:cNvSpPr/>
            <p:nvPr/>
          </p:nvSpPr>
          <p:spPr>
            <a:xfrm>
              <a:off x="6847720" y="1857498"/>
              <a:ext cx="2148387" cy="362890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Transport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181752" y="255110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T</a:t>
              </a:r>
              <a:r>
                <a:rPr lang="en-US" sz="1600" i="0" baseline="-25000" dirty="0" smtClean="0">
                  <a:solidFill>
                    <a:srgbClr val="000000"/>
                  </a:solidFill>
                  <a:latin typeface="Helvetica" pitchFamily="-128" charset="0"/>
                </a:rPr>
                <a:t>i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Chang-Hinton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186196" y="314734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T</a:t>
              </a:r>
              <a:r>
                <a:rPr lang="en-US" sz="1600" baseline="-25000" dirty="0" err="1">
                  <a:solidFill>
                    <a:srgbClr val="000000"/>
                  </a:solidFill>
                  <a:latin typeface="Helvetica" pitchFamily="-128" charset="0"/>
                </a:rPr>
                <a:t>e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178310" y="3743587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>
                  <a:solidFill>
                    <a:srgbClr val="000000"/>
                  </a:solidFill>
                  <a:latin typeface="Helvetica" pitchFamily="-128" charset="0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Helvetica" pitchFamily="-128" charset="0"/>
                </a:rPr>
                <a:t>e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182753" y="430284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n</a:t>
              </a:r>
              <a:r>
                <a:rPr lang="en-US" sz="1600" baseline="-25000" dirty="0" err="1">
                  <a:solidFill>
                    <a:srgbClr val="000000"/>
                  </a:solidFill>
                  <a:latin typeface="Helvetica" pitchFamily="-128" charset="0"/>
                </a:rPr>
                <a:t>i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based on </a:t>
              </a:r>
              <a:r>
                <a:rPr lang="en-US" sz="1600" i="0" dirty="0" err="1" smtClean="0">
                  <a:solidFill>
                    <a:srgbClr val="000000"/>
                  </a:solidFill>
                  <a:latin typeface="Helvetica" pitchFamily="-128" charset="0"/>
                </a:rPr>
                <a:t>Z</a:t>
              </a:r>
              <a:r>
                <a:rPr lang="en-US" sz="1600" i="0" baseline="-25000" dirty="0" err="1" smtClean="0">
                  <a:solidFill>
                    <a:srgbClr val="000000"/>
                  </a:solidFill>
                  <a:latin typeface="Helvetica" pitchFamily="-128" charset="0"/>
                </a:rPr>
                <a:t>eff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199527" y="487443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Z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Helvetica" pitchFamily="-128" charset="0"/>
                </a:rPr>
                <a:t>eff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rot="21118131">
            <a:off x="2626227" y="2009626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313050">
            <a:off x="5651437" y="2001749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1243609">
            <a:off x="3842086" y="4303887"/>
            <a:ext cx="1133083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08" y="2046613"/>
            <a:ext cx="160076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Injected power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5721" y="1089403"/>
            <a:ext cx="185594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Desired boundary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4080" y="1796608"/>
            <a:ext cx="1856322" cy="369332"/>
          </a:xfrm>
          <a:prstGeom prst="rect">
            <a:avLst/>
          </a:prstGeom>
          <a:noFill/>
          <a:ln w="38100" cmpd="sng">
            <a:solidFill>
              <a:srgbClr val="E1303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0000"/>
                </a:solidFill>
              </a:rPr>
              <a:t>n</a:t>
            </a:r>
            <a:r>
              <a:rPr lang="en-US" baseline="-25000" dirty="0" smtClean="0">
                <a:solidFill>
                  <a:srgbClr val="920000"/>
                </a:solidFill>
              </a:rPr>
              <a:t>e</a:t>
            </a:r>
            <a:r>
              <a:rPr lang="en-US" dirty="0" smtClean="0">
                <a:solidFill>
                  <a:srgbClr val="920000"/>
                </a:solidFill>
              </a:rPr>
              <a:t>, </a:t>
            </a:r>
            <a:r>
              <a:rPr lang="en-US" dirty="0" err="1" smtClean="0">
                <a:solidFill>
                  <a:srgbClr val="920000"/>
                </a:solidFill>
              </a:rPr>
              <a:t>T</a:t>
            </a:r>
            <a:r>
              <a:rPr lang="en-US" baseline="-25000" dirty="0" err="1" smtClean="0">
                <a:solidFill>
                  <a:srgbClr val="920000"/>
                </a:solidFill>
              </a:rPr>
              <a:t>e</a:t>
            </a:r>
            <a:r>
              <a:rPr lang="en-US" baseline="-25000" dirty="0" smtClean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profiles, </a:t>
            </a:r>
            <a:r>
              <a:rPr lang="en-US" dirty="0" err="1" smtClean="0">
                <a:solidFill>
                  <a:srgbClr val="920000"/>
                </a:solidFill>
              </a:rPr>
              <a:t>Z</a:t>
            </a:r>
            <a:r>
              <a:rPr lang="en-US" baseline="-25000" dirty="0" err="1" smtClean="0">
                <a:solidFill>
                  <a:srgbClr val="920000"/>
                </a:solidFill>
              </a:rPr>
              <a:t>eff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rot="10800000">
            <a:off x="6744336" y="1923322"/>
            <a:ext cx="431539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4406140" y="1212692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rot="10800000" flipH="1">
            <a:off x="1722713" y="2166477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84945" y="4993240"/>
            <a:ext cx="5573016" cy="1454821"/>
          </a:xfrm>
          <a:ln>
            <a:solidFill>
              <a:srgbClr val="000000"/>
            </a:solidFill>
          </a:ln>
        </p:spPr>
        <p:txBody>
          <a:bodyPr>
            <a:normAutofit fontScale="55000" lnSpcReduction="20000"/>
          </a:bodyPr>
          <a:lstStyle/>
          <a:p>
            <a:pPr marL="457200" indent="-457200">
              <a:buFontTx/>
              <a:buAutoNum type="arabicPeriod"/>
            </a:pPr>
            <a:r>
              <a:rPr lang="en-US" dirty="0">
                <a:latin typeface="Arial" charset="0"/>
              </a:rPr>
              <a:t>Electron temperature and density no longer </a:t>
            </a:r>
            <a:r>
              <a:rPr lang="en-US" i="1" dirty="0">
                <a:latin typeface="Arial" charset="0"/>
              </a:rPr>
              <a:t>a priori </a:t>
            </a:r>
            <a:r>
              <a:rPr lang="en-US" dirty="0">
                <a:latin typeface="Arial" charset="0"/>
              </a:rPr>
              <a:t>inputs</a:t>
            </a:r>
          </a:p>
          <a:p>
            <a:pPr marL="457200" indent="-457200">
              <a:buFontTx/>
              <a:buAutoNum type="arabicPeriod"/>
            </a:pPr>
            <a:endParaRPr lang="en-US" dirty="0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BFBFBF"/>
                </a:solidFill>
                <a:latin typeface="Arial" charset="0"/>
              </a:rPr>
              <a:t>Ability to change actuators in `real-time’, i.e., based on feedback control</a:t>
            </a:r>
          </a:p>
          <a:p>
            <a:pPr marL="228600" lvl="1" indent="0">
              <a:buNone/>
            </a:pPr>
            <a:endParaRPr lang="en-US" dirty="0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BFBFBF"/>
                </a:solidFill>
                <a:latin typeface="Arial" charset="0"/>
              </a:rPr>
              <a:t>An analog to the plasma control system (PCS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)</a:t>
            </a:r>
            <a:endParaRPr lang="en-US" dirty="0">
              <a:solidFill>
                <a:srgbClr val="BFBFBF"/>
              </a:solidFill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1" idx="3"/>
          </p:cNvCxnSpPr>
          <p:nvPr/>
        </p:nvCxnSpPr>
        <p:spPr>
          <a:xfrm flipV="1">
            <a:off x="7985625" y="3854156"/>
            <a:ext cx="406829" cy="10773"/>
          </a:xfrm>
          <a:prstGeom prst="straightConnector1">
            <a:avLst/>
          </a:prstGeom>
          <a:ln w="38100" cmpd="sng"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37336" y="3651760"/>
            <a:ext cx="88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</a:t>
            </a:r>
            <a:r>
              <a:rPr lang="en-US" baseline="-25000" dirty="0" smtClean="0">
                <a:solidFill>
                  <a:srgbClr val="800000"/>
                </a:solidFill>
              </a:rPr>
              <a:t>98</a:t>
            </a:r>
            <a:r>
              <a:rPr lang="en-US" dirty="0" smtClean="0">
                <a:solidFill>
                  <a:srgbClr val="800000"/>
                </a:solidFill>
              </a:rPr>
              <a:t>, H</a:t>
            </a:r>
            <a:r>
              <a:rPr lang="en-US" baseline="-25000" dirty="0" smtClean="0">
                <a:solidFill>
                  <a:srgbClr val="800000"/>
                </a:solidFill>
              </a:rPr>
              <a:t>ST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995706" y="4431391"/>
            <a:ext cx="450033" cy="12939"/>
          </a:xfrm>
          <a:prstGeom prst="straightConnector1">
            <a:avLst/>
          </a:prstGeom>
          <a:ln w="38100" cmpd="sng"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11300" y="423739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f</a:t>
            </a:r>
            <a:r>
              <a:rPr lang="en-US" baseline="-25000" dirty="0" err="1" smtClean="0">
                <a:solidFill>
                  <a:srgbClr val="800000"/>
                </a:solidFill>
              </a:rPr>
              <a:t>GW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Now using TRANSP as a virtual tokamak for control design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03296" y="1606467"/>
            <a:ext cx="2148387" cy="1944282"/>
            <a:chOff x="3427955" y="1729757"/>
            <a:chExt cx="2148387" cy="1944282"/>
          </a:xfrm>
        </p:grpSpPr>
        <p:sp>
          <p:nvSpPr>
            <p:cNvPr id="7" name="Rounded Rectangle 6"/>
            <p:cNvSpPr/>
            <p:nvPr/>
          </p:nvSpPr>
          <p:spPr>
            <a:xfrm>
              <a:off x="3427955" y="1729757"/>
              <a:ext cx="2148387" cy="19442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MHD equilibrium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803419" y="279768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ISOLVER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7973" y="2563676"/>
            <a:ext cx="2148387" cy="2269287"/>
            <a:chOff x="106826" y="1614343"/>
            <a:chExt cx="2148387" cy="2269287"/>
          </a:xfrm>
        </p:grpSpPr>
        <p:sp>
          <p:nvSpPr>
            <p:cNvPr id="6" name="Rounded Rectangle 5"/>
            <p:cNvSpPr/>
            <p:nvPr/>
          </p:nvSpPr>
          <p:spPr>
            <a:xfrm>
              <a:off x="106826" y="1614343"/>
              <a:ext cx="2148387" cy="226928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Heating/</a:t>
              </a:r>
              <a:r>
                <a:rPr lang="en-US" sz="2400" dirty="0"/>
                <a:t>c</a:t>
              </a:r>
              <a:r>
                <a:rPr lang="en-US" sz="2400" dirty="0" smtClean="0"/>
                <a:t>urrent drive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69961" y="2546649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NUBEAM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74404" y="313056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err="1" smtClean="0">
                  <a:solidFill>
                    <a:srgbClr val="000000"/>
                  </a:solidFill>
                  <a:latin typeface="Helvetica" pitchFamily="-128" charset="0"/>
                </a:rPr>
                <a:t>Sauter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94247" y="2313670"/>
            <a:ext cx="2148387" cy="3628902"/>
            <a:chOff x="6847720" y="1857498"/>
            <a:chExt cx="2148387" cy="3628902"/>
          </a:xfrm>
        </p:grpSpPr>
        <p:sp>
          <p:nvSpPr>
            <p:cNvPr id="8" name="Rounded Rectangle 7"/>
            <p:cNvSpPr/>
            <p:nvPr/>
          </p:nvSpPr>
          <p:spPr>
            <a:xfrm>
              <a:off x="6847720" y="1857498"/>
              <a:ext cx="2148387" cy="362890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Transport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181752" y="255110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T</a:t>
              </a:r>
              <a:r>
                <a:rPr lang="en-US" sz="1600" i="0" baseline="-25000" dirty="0" smtClean="0">
                  <a:solidFill>
                    <a:srgbClr val="000000"/>
                  </a:solidFill>
                  <a:latin typeface="Helvetica" pitchFamily="-128" charset="0"/>
                </a:rPr>
                <a:t>i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Chang-Hinton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186196" y="314734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T</a:t>
              </a:r>
              <a:r>
                <a:rPr lang="en-US" sz="1600" baseline="-25000" dirty="0" err="1">
                  <a:solidFill>
                    <a:srgbClr val="000000"/>
                  </a:solidFill>
                  <a:latin typeface="Helvetica" pitchFamily="-128" charset="0"/>
                </a:rPr>
                <a:t>e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178310" y="3743587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>
                  <a:solidFill>
                    <a:srgbClr val="000000"/>
                  </a:solidFill>
                  <a:latin typeface="Helvetica" pitchFamily="-128" charset="0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Helvetica" pitchFamily="-128" charset="0"/>
                </a:rPr>
                <a:t>e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182753" y="430284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n</a:t>
              </a:r>
              <a:r>
                <a:rPr lang="en-US" sz="1600" baseline="-25000" dirty="0" err="1">
                  <a:solidFill>
                    <a:srgbClr val="000000"/>
                  </a:solidFill>
                  <a:latin typeface="Helvetica" pitchFamily="-128" charset="0"/>
                </a:rPr>
                <a:t>i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based on </a:t>
              </a:r>
              <a:r>
                <a:rPr lang="en-US" sz="1600" i="0" dirty="0" err="1" smtClean="0">
                  <a:solidFill>
                    <a:srgbClr val="000000"/>
                  </a:solidFill>
                  <a:latin typeface="Helvetica" pitchFamily="-128" charset="0"/>
                </a:rPr>
                <a:t>Z</a:t>
              </a:r>
              <a:r>
                <a:rPr lang="en-US" sz="1600" i="0" baseline="-25000" dirty="0" err="1" smtClean="0">
                  <a:solidFill>
                    <a:srgbClr val="000000"/>
                  </a:solidFill>
                  <a:latin typeface="Helvetica" pitchFamily="-128" charset="0"/>
                </a:rPr>
                <a:t>eff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199527" y="487443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Z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Helvetica" pitchFamily="-128" charset="0"/>
                </a:rPr>
                <a:t>eff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rot="21118131">
            <a:off x="2626227" y="2009626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313050">
            <a:off x="5651437" y="2001749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1243609">
            <a:off x="3842086" y="4303887"/>
            <a:ext cx="1133083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08" y="2046613"/>
            <a:ext cx="1600769" cy="369332"/>
          </a:xfrm>
          <a:prstGeom prst="rect">
            <a:avLst/>
          </a:prstGeom>
          <a:noFill/>
          <a:ln w="38100" cmpd="sng">
            <a:solidFill>
              <a:srgbClr val="E1303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Injected power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5721" y="1089403"/>
            <a:ext cx="1855947" cy="369332"/>
          </a:xfrm>
          <a:prstGeom prst="rect">
            <a:avLst/>
          </a:prstGeom>
          <a:noFill/>
          <a:ln w="38100" cmpd="sng">
            <a:solidFill>
              <a:srgbClr val="E1303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Desired boundary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4080" y="1796608"/>
            <a:ext cx="18563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0000"/>
                </a:solidFill>
              </a:rPr>
              <a:t>n</a:t>
            </a:r>
            <a:r>
              <a:rPr lang="en-US" baseline="-25000" dirty="0" smtClean="0">
                <a:solidFill>
                  <a:srgbClr val="920000"/>
                </a:solidFill>
              </a:rPr>
              <a:t>e</a:t>
            </a:r>
            <a:r>
              <a:rPr lang="en-US" dirty="0" smtClean="0">
                <a:solidFill>
                  <a:srgbClr val="920000"/>
                </a:solidFill>
              </a:rPr>
              <a:t>, </a:t>
            </a:r>
            <a:r>
              <a:rPr lang="en-US" dirty="0" err="1" smtClean="0">
                <a:solidFill>
                  <a:srgbClr val="920000"/>
                </a:solidFill>
              </a:rPr>
              <a:t>T</a:t>
            </a:r>
            <a:r>
              <a:rPr lang="en-US" baseline="-25000" dirty="0" err="1" smtClean="0">
                <a:solidFill>
                  <a:srgbClr val="920000"/>
                </a:solidFill>
              </a:rPr>
              <a:t>e</a:t>
            </a:r>
            <a:r>
              <a:rPr lang="en-US" baseline="-25000" dirty="0" smtClean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profiles, </a:t>
            </a:r>
            <a:r>
              <a:rPr lang="en-US" dirty="0" err="1" smtClean="0">
                <a:solidFill>
                  <a:srgbClr val="920000"/>
                </a:solidFill>
              </a:rPr>
              <a:t>Z</a:t>
            </a:r>
            <a:r>
              <a:rPr lang="en-US" baseline="-25000" dirty="0" err="1" smtClean="0">
                <a:solidFill>
                  <a:srgbClr val="920000"/>
                </a:solidFill>
              </a:rPr>
              <a:t>eff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rot="10800000">
            <a:off x="6744336" y="1923322"/>
            <a:ext cx="431539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4406140" y="1212692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rot="10800000" flipH="1">
            <a:off x="1722713" y="2166477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84945" y="4993240"/>
            <a:ext cx="5573016" cy="1454821"/>
          </a:xfrm>
          <a:ln>
            <a:solidFill>
              <a:srgbClr val="000000"/>
            </a:solidFill>
          </a:ln>
        </p:spPr>
        <p:txBody>
          <a:bodyPr>
            <a:normAutofit fontScale="55000" lnSpcReduction="20000"/>
          </a:bodyPr>
          <a:lstStyle/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Electron 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temperature and density no longer </a:t>
            </a:r>
            <a:r>
              <a:rPr lang="en-US" i="1" dirty="0">
                <a:solidFill>
                  <a:srgbClr val="BFBFBF"/>
                </a:solidFill>
                <a:latin typeface="Arial" charset="0"/>
              </a:rPr>
              <a:t>a priori 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inputs</a:t>
            </a:r>
            <a:endParaRPr lang="en-US" dirty="0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endParaRPr lang="en-US" dirty="0" smtClean="0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latin typeface="Arial" charset="0"/>
              </a:rPr>
              <a:t>Ability </a:t>
            </a:r>
            <a:r>
              <a:rPr lang="en-US" dirty="0">
                <a:latin typeface="Arial" charset="0"/>
              </a:rPr>
              <a:t>to change actuators in `TRANSP real-time’, i.e., based on feedback control</a:t>
            </a:r>
          </a:p>
          <a:p>
            <a:pPr lvl="1"/>
            <a:endParaRPr lang="en-US" dirty="0" smtClean="0">
              <a:solidFill>
                <a:srgbClr val="BFBFBF"/>
              </a:solidFill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An analog to the plasma control system (PCS</a:t>
            </a:r>
            <a:r>
              <a:rPr lang="en-US" dirty="0" smtClean="0">
                <a:solidFill>
                  <a:srgbClr val="BFBFBF"/>
                </a:solidFill>
                <a:latin typeface="Arial" charset="0"/>
              </a:rPr>
              <a:t>)</a:t>
            </a:r>
            <a:endParaRPr lang="en-US" dirty="0">
              <a:solidFill>
                <a:srgbClr val="BFBFB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1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Now using TRANSP as a virtual tokamak for control design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03296" y="1606467"/>
            <a:ext cx="2148387" cy="1944282"/>
            <a:chOff x="3427955" y="1729757"/>
            <a:chExt cx="2148387" cy="1944282"/>
          </a:xfrm>
        </p:grpSpPr>
        <p:sp>
          <p:nvSpPr>
            <p:cNvPr id="7" name="Rounded Rectangle 6"/>
            <p:cNvSpPr/>
            <p:nvPr/>
          </p:nvSpPr>
          <p:spPr>
            <a:xfrm>
              <a:off x="3427955" y="1729757"/>
              <a:ext cx="2148387" cy="19442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MHD equilibrium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803419" y="279768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ISOLVER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7973" y="2563676"/>
            <a:ext cx="2148387" cy="2269287"/>
            <a:chOff x="106826" y="1614343"/>
            <a:chExt cx="2148387" cy="2269287"/>
          </a:xfrm>
        </p:grpSpPr>
        <p:sp>
          <p:nvSpPr>
            <p:cNvPr id="6" name="Rounded Rectangle 5"/>
            <p:cNvSpPr/>
            <p:nvPr/>
          </p:nvSpPr>
          <p:spPr>
            <a:xfrm>
              <a:off x="106826" y="1614343"/>
              <a:ext cx="2148387" cy="226928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Heating/</a:t>
              </a:r>
              <a:r>
                <a:rPr lang="en-US" sz="2400" dirty="0"/>
                <a:t>c</a:t>
              </a:r>
              <a:r>
                <a:rPr lang="en-US" sz="2400" dirty="0" smtClean="0"/>
                <a:t>urrent drive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69961" y="2546649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NUBEAM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74404" y="313056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err="1" smtClean="0">
                  <a:solidFill>
                    <a:srgbClr val="000000"/>
                  </a:solidFill>
                  <a:latin typeface="Helvetica" pitchFamily="-128" charset="0"/>
                </a:rPr>
                <a:t>Sauter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94247" y="2313670"/>
            <a:ext cx="2148387" cy="3628902"/>
            <a:chOff x="6847720" y="1857498"/>
            <a:chExt cx="2148387" cy="3628902"/>
          </a:xfrm>
        </p:grpSpPr>
        <p:sp>
          <p:nvSpPr>
            <p:cNvPr id="8" name="Rounded Rectangle 7"/>
            <p:cNvSpPr/>
            <p:nvPr/>
          </p:nvSpPr>
          <p:spPr>
            <a:xfrm>
              <a:off x="6847720" y="1857498"/>
              <a:ext cx="2148387" cy="362890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Transport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181752" y="255110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T</a:t>
              </a:r>
              <a:r>
                <a:rPr lang="en-US" sz="1600" i="0" baseline="-25000" dirty="0" smtClean="0">
                  <a:solidFill>
                    <a:srgbClr val="000000"/>
                  </a:solidFill>
                  <a:latin typeface="Helvetica" pitchFamily="-128" charset="0"/>
                </a:rPr>
                <a:t>i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Chang-Hinton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186196" y="314734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T</a:t>
              </a:r>
              <a:r>
                <a:rPr lang="en-US" sz="1600" baseline="-25000" dirty="0" err="1">
                  <a:solidFill>
                    <a:srgbClr val="000000"/>
                  </a:solidFill>
                  <a:latin typeface="Helvetica" pitchFamily="-128" charset="0"/>
                </a:rPr>
                <a:t>e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178310" y="3743587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>
                  <a:solidFill>
                    <a:srgbClr val="000000"/>
                  </a:solidFill>
                  <a:latin typeface="Helvetica" pitchFamily="-128" charset="0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Helvetica" pitchFamily="-128" charset="0"/>
                </a:rPr>
                <a:t>e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182753" y="430284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n</a:t>
              </a:r>
              <a:r>
                <a:rPr lang="en-US" sz="1600" baseline="-25000" dirty="0" err="1">
                  <a:solidFill>
                    <a:srgbClr val="000000"/>
                  </a:solidFill>
                  <a:latin typeface="Helvetica" pitchFamily="-128" charset="0"/>
                </a:rPr>
                <a:t>i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based on </a:t>
              </a:r>
              <a:r>
                <a:rPr lang="en-US" sz="1600" i="0" dirty="0" err="1" smtClean="0">
                  <a:solidFill>
                    <a:srgbClr val="000000"/>
                  </a:solidFill>
                  <a:latin typeface="Helvetica" pitchFamily="-128" charset="0"/>
                </a:rPr>
                <a:t>Z</a:t>
              </a:r>
              <a:r>
                <a:rPr lang="en-US" sz="1600" i="0" baseline="-25000" dirty="0" err="1" smtClean="0">
                  <a:solidFill>
                    <a:srgbClr val="000000"/>
                  </a:solidFill>
                  <a:latin typeface="Helvetica" pitchFamily="-128" charset="0"/>
                </a:rPr>
                <a:t>eff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199527" y="487443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Z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Helvetica" pitchFamily="-128" charset="0"/>
                </a:rPr>
                <a:t>eff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rot="21118131">
            <a:off x="2626227" y="2009626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313050">
            <a:off x="5651437" y="2001749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1243609">
            <a:off x="3842086" y="4303887"/>
            <a:ext cx="1133083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08" y="2046613"/>
            <a:ext cx="160076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Injected power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5721" y="1089403"/>
            <a:ext cx="185594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Desired boundary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4080" y="1796608"/>
            <a:ext cx="18563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0000"/>
                </a:solidFill>
              </a:rPr>
              <a:t>n</a:t>
            </a:r>
            <a:r>
              <a:rPr lang="en-US" baseline="-25000" dirty="0" smtClean="0">
                <a:solidFill>
                  <a:srgbClr val="920000"/>
                </a:solidFill>
              </a:rPr>
              <a:t>e</a:t>
            </a:r>
            <a:r>
              <a:rPr lang="en-US" dirty="0" smtClean="0">
                <a:solidFill>
                  <a:srgbClr val="920000"/>
                </a:solidFill>
              </a:rPr>
              <a:t>, </a:t>
            </a:r>
            <a:r>
              <a:rPr lang="en-US" dirty="0" err="1" smtClean="0">
                <a:solidFill>
                  <a:srgbClr val="920000"/>
                </a:solidFill>
              </a:rPr>
              <a:t>T</a:t>
            </a:r>
            <a:r>
              <a:rPr lang="en-US" baseline="-25000" dirty="0" err="1" smtClean="0">
                <a:solidFill>
                  <a:srgbClr val="920000"/>
                </a:solidFill>
              </a:rPr>
              <a:t>e</a:t>
            </a:r>
            <a:r>
              <a:rPr lang="en-US" baseline="-25000" dirty="0" smtClean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profiles, </a:t>
            </a:r>
            <a:r>
              <a:rPr lang="en-US" dirty="0" err="1" smtClean="0">
                <a:solidFill>
                  <a:srgbClr val="920000"/>
                </a:solidFill>
              </a:rPr>
              <a:t>Z</a:t>
            </a:r>
            <a:r>
              <a:rPr lang="en-US" baseline="-25000" dirty="0" err="1" smtClean="0">
                <a:solidFill>
                  <a:srgbClr val="920000"/>
                </a:solidFill>
              </a:rPr>
              <a:t>eff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rot="10800000">
            <a:off x="6744336" y="1923322"/>
            <a:ext cx="431539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4406140" y="1212692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rot="10800000" flipH="1">
            <a:off x="1722713" y="2166477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84945" y="4993240"/>
            <a:ext cx="5573016" cy="1454821"/>
          </a:xfrm>
          <a:ln>
            <a:solidFill>
              <a:srgbClr val="000000"/>
            </a:solidFill>
          </a:ln>
        </p:spPr>
        <p:txBody>
          <a:bodyPr>
            <a:normAutofit fontScale="55000" lnSpcReduction="20000"/>
          </a:bodyPr>
          <a:lstStyle/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BFBFBF"/>
                </a:solidFill>
                <a:latin typeface="Arial" charset="0"/>
              </a:rPr>
              <a:t>Electron temperature and density no longer </a:t>
            </a:r>
            <a:r>
              <a:rPr lang="en-US" i="1" dirty="0">
                <a:solidFill>
                  <a:srgbClr val="BFBFBF"/>
                </a:solidFill>
                <a:latin typeface="Arial" charset="0"/>
              </a:rPr>
              <a:t>a priori </a:t>
            </a:r>
            <a:r>
              <a:rPr lang="en-US" dirty="0">
                <a:solidFill>
                  <a:srgbClr val="BFBFBF"/>
                </a:solidFill>
                <a:latin typeface="Arial" charset="0"/>
              </a:rPr>
              <a:t>inputs</a:t>
            </a:r>
          </a:p>
          <a:p>
            <a:pPr marL="457200" indent="-457200">
              <a:buFontTx/>
              <a:buAutoNum type="arabicPeriod"/>
            </a:pPr>
            <a:endParaRPr lang="en-US" dirty="0">
              <a:solidFill>
                <a:srgbClr val="BFBFBF"/>
              </a:solidFill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BFBFBF"/>
                </a:solidFill>
                <a:latin typeface="Arial" charset="0"/>
              </a:rPr>
              <a:t>Ability to change actuators in `real-time’, i.e., based on feedback control</a:t>
            </a:r>
            <a:endParaRPr lang="en-US" dirty="0">
              <a:solidFill>
                <a:srgbClr val="BFBFBF"/>
              </a:solidFill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Arial" charset="0"/>
              </a:rPr>
              <a:t>An analog to the plasma control system (PCS</a:t>
            </a:r>
            <a:r>
              <a:rPr lang="en-US" dirty="0" smtClean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37649" y="1179405"/>
            <a:ext cx="1511803" cy="5096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PCS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 rot="21118131">
            <a:off x="2005713" y="1199539"/>
            <a:ext cx="260819" cy="225291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6067928">
            <a:off x="973569" y="1777148"/>
            <a:ext cx="264388" cy="194854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5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Ability to change actuators in </a:t>
            </a:r>
            <a:r>
              <a:rPr lang="en-US" dirty="0" smtClean="0">
                <a:latin typeface="Arial" charset="0"/>
              </a:rPr>
              <a:t>`TRANSP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real</a:t>
            </a:r>
            <a:r>
              <a:rPr lang="en-US" dirty="0">
                <a:latin typeface="Arial" charset="0"/>
              </a:rPr>
              <a:t>-time’, i.e., based on feedback </a:t>
            </a:r>
            <a:r>
              <a:rPr lang="en-US" dirty="0" smtClean="0">
                <a:latin typeface="Arial" charset="0"/>
              </a:rPr>
              <a:t>control</a:t>
            </a:r>
            <a:endParaRPr lang="en-US" dirty="0"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663207" y="2195398"/>
            <a:ext cx="924736" cy="590954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Density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93317" y="1435452"/>
            <a:ext cx="1263224" cy="660477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Plasma current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80048" y="2105669"/>
            <a:ext cx="1110826" cy="680683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Plasma boundary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118822" y="1382711"/>
            <a:ext cx="1155698" cy="688559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NTV torque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048769" y="1423123"/>
            <a:ext cx="1008923" cy="660476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err="1" smtClean="0">
                <a:solidFill>
                  <a:srgbClr val="000000"/>
                </a:solidFill>
                <a:latin typeface="Helvetica" pitchFamily="-128" charset="0"/>
              </a:rPr>
              <a:t>Toroidal</a:t>
            </a: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 field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363005" y="1410794"/>
            <a:ext cx="1189246" cy="672805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Heating/CD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977451" y="2142657"/>
            <a:ext cx="1271109" cy="619037"/>
          </a:xfrm>
          <a:prstGeom prst="roundRect">
            <a:avLst/>
          </a:prstGeom>
          <a:ln w="38100" cmpd="sng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Confinement factor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Stored Data 1"/>
          <p:cNvSpPr/>
          <p:nvPr/>
        </p:nvSpPr>
        <p:spPr>
          <a:xfrm rot="5400000">
            <a:off x="-357503" y="1615062"/>
            <a:ext cx="2034284" cy="1245299"/>
          </a:xfrm>
          <a:prstGeom prst="flowChartOnlineStorag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Physics layer</a:t>
            </a:r>
            <a:endParaRPr lang="en-US" dirty="0"/>
          </a:p>
        </p:txBody>
      </p:sp>
      <p:sp>
        <p:nvSpPr>
          <p:cNvPr id="22" name="Stored Data 21"/>
          <p:cNvSpPr/>
          <p:nvPr/>
        </p:nvSpPr>
        <p:spPr>
          <a:xfrm rot="5400000">
            <a:off x="-283530" y="3217830"/>
            <a:ext cx="1886335" cy="1245299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Engineering layer</a:t>
            </a:r>
            <a:endParaRPr lang="en-US" dirty="0"/>
          </a:p>
        </p:txBody>
      </p:sp>
      <p:sp>
        <p:nvSpPr>
          <p:cNvPr id="23" name="Stored Data 22"/>
          <p:cNvSpPr/>
          <p:nvPr/>
        </p:nvSpPr>
        <p:spPr>
          <a:xfrm rot="5400000">
            <a:off x="-172570" y="4660323"/>
            <a:ext cx="1664413" cy="1245297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Hardware layer</a:t>
            </a:r>
            <a:endParaRPr lang="en-US" dirty="0"/>
          </a:p>
        </p:txBody>
      </p:sp>
      <p:sp>
        <p:nvSpPr>
          <p:cNvPr id="18432" name="TextBox 18431"/>
          <p:cNvSpPr txBox="1"/>
          <p:nvPr/>
        </p:nvSpPr>
        <p:spPr>
          <a:xfrm>
            <a:off x="6842973" y="5535716"/>
            <a:ext cx="21941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Implemented</a:t>
            </a:r>
          </a:p>
          <a:p>
            <a:r>
              <a:rPr lang="en-US" b="1" dirty="0" smtClean="0">
                <a:solidFill>
                  <a:srgbClr val="F7932D"/>
                </a:solidFill>
              </a:rPr>
              <a:t>Implementing</a:t>
            </a:r>
          </a:p>
          <a:p>
            <a:r>
              <a:rPr lang="en-US" dirty="0" smtClean="0"/>
              <a:t>Not yet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93281</TotalTime>
  <Words>3015</Words>
  <Application>Microsoft Macintosh PowerPoint</Application>
  <PresentationFormat>On-screen Show (4:3)</PresentationFormat>
  <Paragraphs>462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NSTX Upgrade</vt:lpstr>
      <vt:lpstr>Plasma control algorithm development on NSTX-U using TRANSP</vt:lpstr>
      <vt:lpstr>NSTX-U Mission Elements 5 Highest Research Priorities</vt:lpstr>
      <vt:lpstr>TRANSP routinely used in interpretive mode, increasingly in predictive mode</vt:lpstr>
      <vt:lpstr>High-fidelity control simulations needed for model-based control design and validation</vt:lpstr>
      <vt:lpstr>NSTX-U TRANSP feedback control simulations based on scenario development</vt:lpstr>
      <vt:lpstr>Now using TRANSP as a virtual tokamak for control design</vt:lpstr>
      <vt:lpstr>Now using TRANSP as a virtual tokamak for control design</vt:lpstr>
      <vt:lpstr>Now using TRANSP as a virtual tokamak for control design</vt:lpstr>
      <vt:lpstr>Ability to change actuators in `TRANSP  real-time’, i.e., based on feedback control</vt:lpstr>
      <vt:lpstr>Ability to change actuators in `TRANSP  real-time’, i.e., based on feedback control</vt:lpstr>
      <vt:lpstr>Ability to change actuators in `TRANSP  real-time’, i.e., based on feedback control</vt:lpstr>
      <vt:lpstr>Several on-going projects using  TRANSP feedback control framework</vt:lpstr>
      <vt:lpstr>Several on-going projects using  TRANSP feedback control framework</vt:lpstr>
      <vt:lpstr>Several on-going projects using  TRANSP feedback control framework</vt:lpstr>
      <vt:lpstr>Using TRANSP to test q0 and βN control via beam power and outer gap size actuation</vt:lpstr>
      <vt:lpstr>State-space system identification used for designing simultaneous q0 and βN controller </vt:lpstr>
      <vt:lpstr>Optimal controller achieves good target tracking in TRANSP simulations</vt:lpstr>
      <vt:lpstr>Several on-going projects using  TRANSP feedback control framework</vt:lpstr>
      <vt:lpstr>βN and q0 control with beam line 1 and outer gap improves response and tracks targets</vt:lpstr>
      <vt:lpstr>Several on-going projects using  TRANSP feedback control framework</vt:lpstr>
      <vt:lpstr>Simplified model used for rotation profile control design in NSTX-U [I. Goumiri]</vt:lpstr>
      <vt:lpstr>Simplified model used for rotation profile control design in NSTX-U [I. Goumiri]</vt:lpstr>
      <vt:lpstr>Simplified model used for rotation profile control design in NSTX-U [I. Goumiri]</vt:lpstr>
      <vt:lpstr>State-space controller achieves good tracking in TRANSP simulations [I. Goumiri]</vt:lpstr>
      <vt:lpstr>Several on-going projects using  TRANSP feedback control framework</vt:lpstr>
      <vt:lpstr>Simplified current profile model used for feedback and feedforward control design</vt:lpstr>
      <vt:lpstr>Feedforward actuator trajectory optimization to match target q profile</vt:lpstr>
      <vt:lpstr>Summary and future work</vt:lpstr>
      <vt:lpstr>Backup Slides</vt:lpstr>
      <vt:lpstr>Feedback control of NSTX-U is a complex task but model-based design can help</vt:lpstr>
      <vt:lpstr>Modifications have been implemented using external code: the Expert file</vt:lpstr>
      <vt:lpstr>Profiles and coil currents during optimal controller simulation</vt:lpstr>
      <vt:lpstr>Reference simulation w/ fixed OH current: slow response, sensitivity to disturbances </vt:lpstr>
      <vt:lpstr>βN and q0 feedback using beam line 1 and outer gap control during confinement pert.</vt:lpstr>
      <vt:lpstr>Left: βN control w/ beam line 1 Right: q0 control w/ outer gap</vt:lpstr>
      <vt:lpstr>Feedforward actuatory trajectory optimization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Dan Boyer</cp:lastModifiedBy>
  <cp:revision>511</cp:revision>
  <cp:lastPrinted>2015-11-11T21:28:09Z</cp:lastPrinted>
  <dcterms:created xsi:type="dcterms:W3CDTF">2015-07-16T16:59:24Z</dcterms:created>
  <dcterms:modified xsi:type="dcterms:W3CDTF">2016-01-24T19:39:29Z</dcterms:modified>
</cp:coreProperties>
</file>