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259" r:id="rId3"/>
    <p:sldId id="303" r:id="rId4"/>
    <p:sldId id="316" r:id="rId5"/>
    <p:sldId id="315" r:id="rId6"/>
    <p:sldId id="271" r:id="rId7"/>
    <p:sldId id="327" r:id="rId8"/>
    <p:sldId id="328" r:id="rId9"/>
    <p:sldId id="282" r:id="rId10"/>
    <p:sldId id="277" r:id="rId11"/>
    <p:sldId id="330" r:id="rId12"/>
    <p:sldId id="264" r:id="rId13"/>
    <p:sldId id="294" r:id="rId14"/>
    <p:sldId id="273" r:id="rId15"/>
    <p:sldId id="326" r:id="rId16"/>
    <p:sldId id="329" r:id="rId17"/>
    <p:sldId id="288" r:id="rId18"/>
    <p:sldId id="309" r:id="rId19"/>
    <p:sldId id="332" r:id="rId20"/>
    <p:sldId id="333" r:id="rId21"/>
    <p:sldId id="33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4" d="100"/>
          <a:sy n="104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571374" indent="-37118517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C9D1DBA-2425-D649-9182-327E79CEFCFF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11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571374" indent="-37118517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A97EB54-BCBD-E64C-917E-64132A4B989A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17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571374" indent="-37118517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C28082F-08CC-0F47-ABC0-AD271C892D48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19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571374" indent="-37118517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CC6E56D-8DD8-F64E-A0AE-7BBDD7AECEFF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20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571374" indent="-37118517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2A9DD89-B8A1-A44B-BE19-5202FD01676D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21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PAC37, non-inductive ramp-up, Francesca Poli, Jan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Francesca Poli, Gary Taylor</a:t>
            </a:r>
          </a:p>
          <a:p>
            <a:r>
              <a:rPr lang="en-US" sz="2400" dirty="0" smtClean="0"/>
              <a:t> for the Integrated Scenarios science group</a:t>
            </a:r>
            <a:endParaRPr lang="en-US" sz="24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ECH</a:t>
            </a:r>
            <a:r>
              <a:rPr lang="en-US" dirty="0"/>
              <a:t>/EBWH Research Plans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progress in the modeling of </a:t>
            </a:r>
            <a:br>
              <a:rPr lang="en-US" dirty="0" smtClean="0"/>
            </a:br>
            <a:r>
              <a:rPr lang="en-US" dirty="0" smtClean="0"/>
              <a:t>non-inductive ramp-up</a:t>
            </a:r>
            <a:endParaRPr lang="en-US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810000"/>
            <a:ext cx="7315200" cy="9144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/>
              <a:t>PAC37</a:t>
            </a: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1800" dirty="0" smtClean="0"/>
              <a:t>Princeton, NJ</a:t>
            </a: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1800" dirty="0" smtClean="0"/>
              <a:t>January 26, 2016</a:t>
            </a:r>
            <a:endParaRPr lang="en-US" sz="1800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slide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46" y="1371600"/>
            <a:ext cx="4953000" cy="426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000" dirty="0" smtClean="0"/>
              <a:t>ECH generates a high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e</a:t>
            </a:r>
            <a:r>
              <a:rPr lang="en-US" sz="3000" dirty="0" smtClean="0"/>
              <a:t> start-up plasma that can significantly improve HHFW current drive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3746" y="987449"/>
            <a:ext cx="948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 ECH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19746" y="987449"/>
            <a:ext cx="1117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With ECH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371600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Even with unfavorable CD phasing (k</a:t>
            </a:r>
            <a:r>
              <a:rPr lang="en-US" sz="2000" b="1" baseline="-25000" dirty="0" smtClean="0"/>
              <a:t>//</a:t>
            </a:r>
            <a:r>
              <a:rPr lang="en-US" sz="2000" b="1" dirty="0" smtClean="0"/>
              <a:t>=3 m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)</a:t>
            </a:r>
          </a:p>
          <a:p>
            <a:pPr>
              <a:buNone/>
            </a:pPr>
            <a:endParaRPr lang="en-US" sz="2000" b="1" dirty="0" smtClean="0"/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Arial" charset="0"/>
              </a:rPr>
              <a:t>Strong synergy observed </a:t>
            </a:r>
            <a:r>
              <a:rPr lang="en-US" sz="2000" dirty="0" smtClean="0">
                <a:latin typeface="Arial" charset="0"/>
              </a:rPr>
              <a:t>in simulations of NI plasma   start-up that combine           EC and HHFW heating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 FWCD w/o ECH</a:t>
            </a:r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lmost 400kA with 1MW of ECH</a:t>
            </a:r>
            <a:endParaRPr lang="en-US" sz="2000" dirty="0"/>
          </a:p>
        </p:txBody>
      </p:sp>
      <p:sp>
        <p:nvSpPr>
          <p:cNvPr id="8" name="Right Arrow 14"/>
          <p:cNvSpPr>
            <a:spLocks noChangeArrowheads="1"/>
          </p:cNvSpPr>
          <p:nvPr/>
        </p:nvSpPr>
        <p:spPr bwMode="auto">
          <a:xfrm>
            <a:off x="3657600" y="4419600"/>
            <a:ext cx="533400" cy="3048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C0504D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Modeling:</a:t>
            </a:r>
            <a:r>
              <a:rPr lang="en-US" sz="2000" dirty="0"/>
              <a:t> </a:t>
            </a:r>
            <a:r>
              <a:rPr lang="en-US" sz="2000" dirty="0" smtClean="0"/>
              <a:t>assess EC+HHFW heating against plasma parameter variations and HHFW phasing [</a:t>
            </a:r>
            <a:r>
              <a:rPr lang="en-US" sz="1800" dirty="0" smtClean="0">
                <a:solidFill>
                  <a:srgbClr val="008000"/>
                </a:solidFill>
              </a:rPr>
              <a:t>backup slide</a:t>
            </a:r>
            <a:r>
              <a:rPr lang="en-US" sz="2000" dirty="0" smtClean="0"/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9925" y="147560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HHFW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0469" y="147560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HHFW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633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7" name="Picture 1" descr="MAST_EBW_nf10_2_022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4290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9" descr="100_2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4854" r="16489" b="13666"/>
          <a:stretch>
            <a:fillRect/>
          </a:stretch>
        </p:blipFill>
        <p:spPr bwMode="auto">
          <a:xfrm>
            <a:off x="152401" y="1302603"/>
            <a:ext cx="1905000" cy="14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 descr="MAST_center_colum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3915" r="16801" b="7443"/>
          <a:stretch>
            <a:fillRect/>
          </a:stretch>
        </p:blipFill>
        <p:spPr bwMode="auto">
          <a:xfrm>
            <a:off x="2743200" y="1378803"/>
            <a:ext cx="14825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2" name="Straight Arrow Connector 5"/>
          <p:cNvCxnSpPr>
            <a:cxnSpLocks noChangeShapeType="1"/>
          </p:cNvCxnSpPr>
          <p:nvPr/>
        </p:nvCxnSpPr>
        <p:spPr bwMode="auto">
          <a:xfrm>
            <a:off x="1676400" y="1912203"/>
            <a:ext cx="1905000" cy="228600"/>
          </a:xfrm>
          <a:prstGeom prst="straightConnector1">
            <a:avLst/>
          </a:prstGeom>
          <a:noFill/>
          <a:ln w="22225">
            <a:solidFill>
              <a:srgbClr val="FF1C2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charset="0"/>
                <a:ea typeface="MS PGothic" charset="0"/>
                <a:cs typeface="Arial" panose="020B0604020202020204" pitchFamily="34" charset="0"/>
              </a:rPr>
              <a:t>28 GHz EBW start-up on NSTX-U will test power scaling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charset="0"/>
                <a:ea typeface="MS PGothic" charset="0"/>
                <a:cs typeface="Arial" panose="020B0604020202020204" pitchFamily="34" charset="0"/>
              </a:rPr>
              <a:t>MAST and QUEST results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1219200" y="2369403"/>
            <a:ext cx="3810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 b="0" i="0" dirty="0">
                <a:solidFill>
                  <a:srgbClr val="660066"/>
                </a:solidFill>
                <a:latin typeface="Arial" charset="0"/>
              </a:rPr>
              <a:t>Grooved reflecting polarizer machined into center column in MAST</a:t>
            </a:r>
            <a:r>
              <a:rPr lang="en-US" sz="1600" b="0" i="0" dirty="0" smtClean="0">
                <a:solidFill>
                  <a:srgbClr val="660066"/>
                </a:solidFill>
                <a:latin typeface="Arial" charset="0"/>
              </a:rPr>
              <a:t> =&gt; 100% O-X-B conversion</a:t>
            </a:r>
            <a:endParaRPr lang="en-US" sz="1600" b="0" i="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81644"/>
            <a:ext cx="8382000" cy="287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Arial" charset="0"/>
                <a:ea typeface="MS PGothic" charset="0"/>
              </a:rPr>
              <a:t> MAST achieved I</a:t>
            </a:r>
            <a:r>
              <a:rPr lang="en-US" baseline="-25000" dirty="0" smtClean="0">
                <a:latin typeface="Arial" charset="0"/>
                <a:ea typeface="MS PGothic" charset="0"/>
              </a:rPr>
              <a:t>p</a:t>
            </a:r>
            <a:r>
              <a:rPr lang="en-US" dirty="0" smtClean="0">
                <a:latin typeface="Arial" charset="0"/>
                <a:ea typeface="MS PGothic" charset="0"/>
              </a:rPr>
              <a:t>~75 kA with ~75 kW power.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Arial" charset="0"/>
                <a:ea typeface="MS PGothic" charset="0"/>
              </a:rPr>
              <a:t> EBW start-up on NSTX-U at megawatt level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ea typeface="MS PGothic" charset="0"/>
              </a:rPr>
              <a:t>  will test viability of technique at much higher RF power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Arial" charset="0"/>
                <a:ea typeface="MS PGothic" charset="0"/>
              </a:rPr>
              <a:t> EBW current drive might scale much weaker than linearly with RF power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ea typeface="MS PGothic" charset="0"/>
              </a:rPr>
              <a:t>=&gt; Pursuing modeling of EBW at startup and flattop using kinetic models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Arial" charset="0"/>
                <a:ea typeface="MS PGothic" charset="0"/>
              </a:rPr>
              <a:t> future collaboration with QUEST on EBW startup modeling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Arial" charset="0"/>
                <a:ea typeface="MS PGothic" charset="0"/>
              </a:rPr>
              <a:t> SAMI diagnostic on loan from University of York [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MS PGothic" charset="0"/>
              </a:rPr>
              <a:t>see backup slide</a:t>
            </a:r>
            <a:r>
              <a:rPr lang="en-US" dirty="0" smtClean="0">
                <a:latin typeface="Arial" charset="0"/>
                <a:ea typeface="MS PGothic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0408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</a:t>
            </a: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All sources needed for non-inductive current ramp-up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EC: game changer =&gt; reduces by 4 HHFW power needed to drive 300kA on CHI-like target.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 HHFW: drives current where NBI losses are larger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Close connection between integrated modeling and experiments is critical for development of this phase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MS PGothic" charset="0"/>
              </a:rPr>
              <a:t>Longer term: EBW </a:t>
            </a:r>
            <a:r>
              <a:rPr lang="en-US" sz="2400" dirty="0">
                <a:latin typeface="Arial" charset="0"/>
                <a:ea typeface="MS PGothic" charset="0"/>
              </a:rPr>
              <a:t>start-up may allow more time to control plasma position and discharge evolution than CHI start-up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In progress: EC/EBW</a:t>
            </a:r>
            <a:r>
              <a:rPr lang="en-US" sz="2000" dirty="0" smtClean="0">
                <a:latin typeface="Arial" charset="0"/>
                <a:ea typeface="MS PGothic" charset="0"/>
              </a:rPr>
              <a:t> startup simulations for direct transition to NBI phase </a:t>
            </a:r>
            <a:r>
              <a:rPr lang="en-US" sz="2000" dirty="0">
                <a:solidFill>
                  <a:srgbClr val="008000"/>
                </a:solidFill>
              </a:rPr>
              <a:t>[</a:t>
            </a:r>
            <a:r>
              <a:rPr lang="en-US" sz="2000" i="1" dirty="0">
                <a:solidFill>
                  <a:srgbClr val="008000"/>
                </a:solidFill>
              </a:rPr>
              <a:t>N. Lopez, Princeton University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8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HHFW can provide the needed current, </a:t>
            </a:r>
            <a:br>
              <a:rPr lang="en-US" dirty="0" smtClean="0"/>
            </a:br>
            <a:r>
              <a:rPr lang="en-US" dirty="0" smtClean="0"/>
              <a:t>but good heating is 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52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Need 4 MW for ∼350kA current (to be verified in exp.</a:t>
            </a:r>
            <a:r>
              <a:rPr lang="en-US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FWCD </a:t>
            </a:r>
            <a:r>
              <a:rPr lang="en-US" sz="2400" dirty="0"/>
              <a:t>drops after L-H: higher n</a:t>
            </a:r>
            <a:r>
              <a:rPr lang="en-US" sz="2400" baseline="-25000" dirty="0"/>
              <a:t>e</a:t>
            </a:r>
            <a:r>
              <a:rPr lang="en-US" sz="2400" dirty="0"/>
              <a:t>, lower electron </a:t>
            </a:r>
            <a:r>
              <a:rPr lang="en-US" sz="2400" dirty="0" smtClean="0"/>
              <a:t>absorption.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Current </a:t>
            </a:r>
            <a:r>
              <a:rPr lang="en-US" sz="2400" dirty="0"/>
              <a:t>profiles peaked =&gt; </a:t>
            </a:r>
            <a:r>
              <a:rPr lang="en-US" sz="2400" dirty="0" smtClean="0"/>
              <a:t>challenge for control </a:t>
            </a:r>
            <a:r>
              <a:rPr lang="en-US" sz="2400" dirty="0"/>
              <a:t>and MHD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0" y="1219200"/>
            <a:ext cx="7010400" cy="3810000"/>
            <a:chOff x="1143000" y="1066800"/>
            <a:chExt cx="6650182" cy="3429000"/>
          </a:xfrm>
        </p:grpSpPr>
        <p:pic>
          <p:nvPicPr>
            <p:cNvPr id="6" name="Picture 5" descr="figure_slide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066800"/>
              <a:ext cx="6650182" cy="342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3200" y="4234190"/>
              <a:ext cx="6548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Helvetica"/>
                  <a:cs typeface="Helvetica"/>
                </a:rPr>
                <a:t>t</a:t>
              </a:r>
              <a:r>
                <a:rPr lang="en-US" sz="1100" dirty="0" smtClean="0">
                  <a:latin typeface="Helvetica"/>
                  <a:cs typeface="Helvetica"/>
                </a:rPr>
                <a:t>ime (s)</a:t>
              </a:r>
              <a:endParaRPr lang="en-US" sz="11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8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ECH </a:t>
            </a:r>
            <a:r>
              <a:rPr lang="en-US" dirty="0" smtClean="0"/>
              <a:t>improves HHFW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86" y="5715000"/>
            <a:ext cx="8991600" cy="762000"/>
          </a:xfrm>
        </p:spPr>
        <p:txBody>
          <a:bodyPr>
            <a:noAutofit/>
          </a:bodyPr>
          <a:lstStyle/>
          <a:p>
            <a:r>
              <a:rPr lang="en-US" sz="2000" dirty="0"/>
              <a:t>when combined with EC, lowest phasing most favorable </a:t>
            </a:r>
          </a:p>
          <a:p>
            <a:r>
              <a:rPr lang="en-US" sz="2000" dirty="0"/>
              <a:t>􏰀 half power needed to drive 400kA compared to w/o EC </a:t>
            </a:r>
          </a:p>
          <a:p>
            <a:endParaRPr lang="en-US" sz="2000" dirty="0"/>
          </a:p>
        </p:txBody>
      </p:sp>
      <p:pic>
        <p:nvPicPr>
          <p:cNvPr id="5" name="Picture 4" descr="figures_slide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066800"/>
            <a:ext cx="669457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9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0020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74295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High k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Arial" charset="0"/>
              </a:rPr>
              <a:t>//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=&gt; lower fast ions  absorption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Low k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Arial" charset="0"/>
              </a:rPr>
              <a:t>//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=&gt; higher CD efficiency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Synergy: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with 1 MW of EC heating, only 1 MW of absorbed HHFW power  is predicted to drive 300 kA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000" dirty="0"/>
              <a:t>D</a:t>
            </a:r>
            <a:r>
              <a:rPr lang="en-US" sz="3000" dirty="0" smtClean="0"/>
              <a:t>ynamic phasing of HHFW antenna </a:t>
            </a:r>
            <a:r>
              <a:rPr lang="en-US" sz="3000" dirty="0"/>
              <a:t>needed </a:t>
            </a:r>
            <a:r>
              <a:rPr lang="en-US" sz="3000" dirty="0" smtClean="0"/>
              <a:t>             to </a:t>
            </a:r>
            <a:r>
              <a:rPr lang="en-US" sz="3000" dirty="0"/>
              <a:t>maximize FWCD.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6976" y="985253"/>
            <a:ext cx="3791827" cy="4805948"/>
            <a:chOff x="5116976" y="985252"/>
            <a:chExt cx="3791827" cy="5278293"/>
          </a:xfrm>
        </p:grpSpPr>
        <p:pic>
          <p:nvPicPr>
            <p:cNvPr id="6" name="Picture 5" descr="figure_slide12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3" r="86604" b="9081"/>
            <a:stretch/>
          </p:blipFill>
          <p:spPr>
            <a:xfrm>
              <a:off x="5116976" y="985252"/>
              <a:ext cx="546247" cy="47905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638800" y="990600"/>
              <a:ext cx="3270003" cy="5272945"/>
              <a:chOff x="2057400" y="990600"/>
              <a:chExt cx="3270003" cy="5272945"/>
            </a:xfrm>
          </p:grpSpPr>
          <p:pic>
            <p:nvPicPr>
              <p:cNvPr id="5" name="Picture 4" descr="figure_slide12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25" r="43479"/>
              <a:stretch/>
            </p:blipFill>
            <p:spPr>
              <a:xfrm>
                <a:off x="3673449" y="994528"/>
                <a:ext cx="1653954" cy="5269017"/>
              </a:xfrm>
              <a:prstGeom prst="rect">
                <a:avLst/>
              </a:prstGeom>
            </p:spPr>
          </p:pic>
          <p:pic>
            <p:nvPicPr>
              <p:cNvPr id="8" name="Picture 7" descr="figure_slide12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49" r="-380"/>
              <a:stretch/>
            </p:blipFill>
            <p:spPr>
              <a:xfrm>
                <a:off x="2057400" y="990600"/>
                <a:ext cx="1658989" cy="5269017"/>
              </a:xfrm>
              <a:prstGeom prst="rect">
                <a:avLst/>
              </a:prstGeom>
            </p:spPr>
          </p:pic>
        </p:grp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1066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Experiments:</a:t>
            </a:r>
            <a:r>
              <a:rPr lang="en-US" sz="2000" dirty="0" smtClean="0"/>
              <a:t>	assess phase changing (response time)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Modeling:</a:t>
            </a:r>
            <a:r>
              <a:rPr lang="en-US" sz="2000" dirty="0" smtClean="0"/>
              <a:t>	optimize EC-&gt;HHFW-&gt;NBI transition based on experiments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477000" y="1295400"/>
            <a:ext cx="0" cy="41148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29600" y="1295404"/>
            <a:ext cx="36636" cy="403859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1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MS PGothic" charset="0"/>
              </a:rPr>
              <a:t>Design and implement 28 GHz EC/EBW heating system to support NI </a:t>
            </a:r>
            <a:r>
              <a:rPr lang="en-US" sz="3000" dirty="0" smtClean="0">
                <a:latin typeface="Arial" charset="0"/>
                <a:ea typeface="MS PGothic" charset="0"/>
              </a:rPr>
              <a:t>operation</a:t>
            </a:r>
            <a:r>
              <a:rPr lang="en-US" sz="3000" dirty="0" smtClean="0">
                <a:solidFill>
                  <a:srgbClr val="FF0000"/>
                </a:solidFill>
                <a:latin typeface="Arial" charset="0"/>
                <a:ea typeface="MS PGothic" charset="0"/>
              </a:rPr>
              <a:t>*</a:t>
            </a:r>
            <a:endParaRPr lang="en-US" sz="3000" dirty="0">
              <a:latin typeface="Arial" charset="0"/>
              <a:ea typeface="MS P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5211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74295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charset="0"/>
              </a:rPr>
              <a:t>Plan to use ~2 MW </a:t>
            </a:r>
            <a:r>
              <a:rPr lang="en-US" sz="2200" b="0" i="0" dirty="0" err="1">
                <a:solidFill>
                  <a:schemeClr val="tx1"/>
                </a:solidFill>
                <a:latin typeface="Arial" charset="0"/>
              </a:rPr>
              <a:t>Gyrotron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</a:rPr>
              <a:t> being developed by Tsukuba Univ.</a:t>
            </a:r>
            <a:r>
              <a:rPr lang="en-US" sz="2200" b="0" i="0" dirty="0">
                <a:solidFill>
                  <a:srgbClr val="FF0000"/>
                </a:solidFill>
                <a:latin typeface="Arial" charset="0"/>
              </a:rPr>
              <a:t>**</a:t>
            </a:r>
            <a:endParaRPr lang="en-US" sz="2000" b="0" i="0" dirty="0">
              <a:solidFill>
                <a:srgbClr val="FF0000"/>
              </a:solidFill>
              <a:latin typeface="Arial" charset="0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buFont typeface="Lucida Grande" charset="0"/>
              <a:buChar char="-"/>
            </a:pP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Fixed </a:t>
            </a: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horn antenna &amp; low-loss </a:t>
            </a:r>
            <a:br>
              <a:rPr lang="en-US" sz="2000" b="0" i="0" dirty="0">
                <a:solidFill>
                  <a:srgbClr val="336699"/>
                </a:solidFill>
                <a:latin typeface="Arial" charset="0"/>
              </a:rPr>
            </a:b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HE11 corrugated waveguide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buFont typeface="Lucida Grande" charset="0"/>
              <a:buChar char="-"/>
            </a:pP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Initially use 28 GHz system to heat CHI start-up plasmas</a:t>
            </a:r>
            <a:endParaRPr lang="en-US" sz="2000" b="0" i="0" dirty="0">
              <a:solidFill>
                <a:srgbClr val="336699"/>
              </a:solidFill>
              <a:latin typeface="Arial" charset="0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buFont typeface="Lucida Grande" charset="0"/>
              <a:buChar char="-"/>
            </a:pP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Later </a:t>
            </a: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i</a:t>
            </a: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nstall </a:t>
            </a: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grooved tile on center </a:t>
            </a:r>
            <a:br>
              <a:rPr lang="en-US" sz="2000" b="0" i="0" dirty="0">
                <a:solidFill>
                  <a:srgbClr val="336699"/>
                </a:solidFill>
                <a:latin typeface="Arial" charset="0"/>
              </a:rPr>
            </a:b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column </a:t>
            </a: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to allow EBW </a:t>
            </a:r>
            <a:r>
              <a:rPr lang="en-US" sz="2000" b="0" i="0" dirty="0">
                <a:solidFill>
                  <a:srgbClr val="336699"/>
                </a:solidFill>
                <a:latin typeface="Arial" charset="0"/>
              </a:rPr>
              <a:t>plasma start-</a:t>
            </a: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up</a:t>
            </a:r>
            <a:endParaRPr lang="en-US" sz="2000" b="0" i="0" dirty="0">
              <a:solidFill>
                <a:srgbClr val="336699"/>
              </a:solidFill>
              <a:latin typeface="Arial" charset="0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buFont typeface="Lucida Grande" charset="0"/>
              <a:buChar char="-"/>
            </a:pP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EBW start-up technique will be same as used successfully on </a:t>
            </a:r>
            <a:r>
              <a:rPr lang="en-US" sz="2000" b="0" i="0" dirty="0" smtClean="0">
                <a:solidFill>
                  <a:srgbClr val="336699"/>
                </a:solidFill>
                <a:latin typeface="Arial" charset="0"/>
              </a:rPr>
              <a:t>MAST</a:t>
            </a:r>
            <a:endParaRPr lang="en-US" sz="2000" b="0" i="0" dirty="0">
              <a:solidFill>
                <a:srgbClr val="336699"/>
              </a:solidFill>
              <a:latin typeface="Arial" charset="0"/>
            </a:endParaRPr>
          </a:p>
          <a:p>
            <a:pPr lvl="1">
              <a:buFontTx/>
              <a:buChar char="–"/>
            </a:pPr>
            <a:endParaRPr lang="en-US" sz="1600" b="0" i="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ts val="1200"/>
              </a:spcBef>
            </a:pPr>
            <a:endParaRPr lang="en-US" sz="2000" b="0" i="0" dirty="0">
              <a:solidFill>
                <a:srgbClr val="660066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 descr="Figure_1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2850"/>
            <a:ext cx="35877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0198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* </a:t>
            </a: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G. Taylor et al., EPJ Web Conf. </a:t>
            </a:r>
            <a:r>
              <a:rPr lang="en-US" i="0" dirty="0" smtClean="0">
                <a:solidFill>
                  <a:srgbClr val="FF1C28"/>
                </a:solidFill>
                <a:latin typeface="Arial" charset="0"/>
              </a:rPr>
              <a:t>87</a:t>
            </a: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 (2015) 02013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** T</a:t>
            </a:r>
            <a:r>
              <a:rPr lang="en-US" b="0" i="0" dirty="0">
                <a:solidFill>
                  <a:srgbClr val="FF1C28"/>
                </a:solidFill>
                <a:latin typeface="Arial" charset="0"/>
              </a:rPr>
              <a:t>. </a:t>
            </a:r>
            <a:r>
              <a:rPr lang="en-US" b="0" i="0" dirty="0" err="1">
                <a:solidFill>
                  <a:srgbClr val="FF1C28"/>
                </a:solidFill>
                <a:latin typeface="Arial" charset="0"/>
              </a:rPr>
              <a:t>Kariya</a:t>
            </a:r>
            <a:r>
              <a:rPr lang="en-US" b="0" i="0" dirty="0">
                <a:solidFill>
                  <a:srgbClr val="FF1C28"/>
                </a:solidFill>
                <a:latin typeface="Arial" charset="0"/>
              </a:rPr>
              <a:t> et al., </a:t>
            </a: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Fusion Science and Technology </a:t>
            </a:r>
            <a:r>
              <a:rPr lang="en-US" i="0" dirty="0" smtClean="0">
                <a:solidFill>
                  <a:srgbClr val="FF1C28"/>
                </a:solidFill>
                <a:latin typeface="Arial" charset="0"/>
              </a:rPr>
              <a:t>68</a:t>
            </a: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b="0" i="0" dirty="0">
                <a:solidFill>
                  <a:srgbClr val="FF1C28"/>
                </a:solidFill>
                <a:latin typeface="Arial" charset="0"/>
              </a:rPr>
              <a:t>(</a:t>
            </a: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2015) 147 </a:t>
            </a:r>
            <a:endParaRPr lang="en-US" b="0" i="0" dirty="0">
              <a:solidFill>
                <a:srgbClr val="FF1C28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2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MMM95 reproduces amplitude and peaking of electron temperature during the HHFW phase</a:t>
            </a:r>
            <a:endParaRPr lang="en-US" sz="3200" dirty="0"/>
          </a:p>
        </p:txBody>
      </p:sp>
      <p:pic>
        <p:nvPicPr>
          <p:cNvPr id="5" name="Picture 4" descr="sh140353_teprof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3289300" cy="2641600"/>
          </a:xfrm>
          <a:prstGeom prst="rect">
            <a:avLst/>
          </a:prstGeom>
        </p:spPr>
      </p:pic>
      <p:pic>
        <p:nvPicPr>
          <p:cNvPr id="6" name="Picture 5" descr="sh138506_tepro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836"/>
            <a:ext cx="3302000" cy="2641600"/>
          </a:xfrm>
          <a:prstGeom prst="rect">
            <a:avLst/>
          </a:prstGeom>
        </p:spPr>
      </p:pic>
      <p:pic>
        <p:nvPicPr>
          <p:cNvPr id="7" name="Picture 6" descr="sh138498_tepro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9895"/>
            <a:ext cx="3302000" cy="264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066800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#138498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#138506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894341"/>
            <a:ext cx="816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#140353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6764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 only, 300kA</a:t>
            </a:r>
          </a:p>
          <a:p>
            <a:r>
              <a:rPr lang="en-US" b="0" i="0" dirty="0" smtClean="0">
                <a:solidFill>
                  <a:schemeClr val="tx1"/>
                </a:solidFill>
              </a:rPr>
              <a:t>High density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244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 only, 300kA</a:t>
            </a:r>
          </a:p>
          <a:p>
            <a:r>
              <a:rPr lang="en-US" b="0" i="0" dirty="0" smtClean="0">
                <a:solidFill>
                  <a:schemeClr val="tx1"/>
                </a:solidFill>
              </a:rPr>
              <a:t>low density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4958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HHFW+NB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505200" y="1066801"/>
            <a:ext cx="5638800" cy="2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Profiles averaged over the heating phase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MMM95 reproduces the average amplitude and peaking in HHFW discharges and in discharges with HHFW+NBI.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endParaRPr lang="en-US" sz="1800" b="0" i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Ion temperature overestimated in NBI discharges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Electron temperature too peaked in NBI discharges </a:t>
            </a:r>
          </a:p>
        </p:txBody>
      </p:sp>
    </p:spTree>
    <p:extLst>
      <p:ext uri="{BB962C8B-B14F-4D97-AF65-F5344CB8AC3E}">
        <p14:creationId xmlns:p14="http://schemas.microsoft.com/office/powerpoint/2010/main" val="11128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400" y="974725"/>
            <a:ext cx="5853112" cy="25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EBW simulations for an NSTX-U H-mode</a:t>
            </a:r>
            <a:b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predict </a:t>
            </a:r>
            <a:r>
              <a:rPr lang="en-US" sz="2200" dirty="0" err="1" smtClean="0">
                <a:latin typeface="Symbo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200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eff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 ~ 25 kA/MW on axis for </a:t>
            </a:r>
            <a:b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(0) = 9 x 10</a:t>
            </a:r>
            <a:r>
              <a:rPr lang="en-US" sz="22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19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2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-3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(0) = 1.2 </a:t>
            </a:r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altLang="ja-JP" sz="22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altLang="ja-JP" sz="22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Can generate significant EBWCD </a:t>
            </a:r>
            <a:b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at r/a &gt; 0.8, where NBICD is negligible </a:t>
            </a: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Extend simulations to include realistic</a:t>
            </a:r>
            <a:b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SOL and edge fluctuations</a:t>
            </a: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FontTx/>
              <a:buNone/>
            </a:pPr>
            <a:endParaRPr lang="en-US" sz="1800" baseline="300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lvl="1" indent="0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  <a:buNone/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74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64" name="Picture 2" descr="Figure_7r2_pos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95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4"/>
          <p:cNvSpPr>
            <a:spLocks noChangeArrowheads="1"/>
          </p:cNvSpPr>
          <p:nvPr/>
        </p:nvSpPr>
        <p:spPr bwMode="auto">
          <a:xfrm>
            <a:off x="5527675" y="1447800"/>
            <a:ext cx="644525" cy="304800"/>
          </a:xfrm>
          <a:prstGeom prst="rightArrow">
            <a:avLst>
              <a:gd name="adj1" fmla="val 50000"/>
              <a:gd name="adj2" fmla="val 50104"/>
            </a:avLst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Arial" charset="0"/>
                <a:ea typeface="MS PGothic" charset="0"/>
              </a:rPr>
              <a:t>Develop 28 </a:t>
            </a:r>
            <a:r>
              <a:rPr lang="en-US" sz="3000" dirty="0">
                <a:latin typeface="Arial" charset="0"/>
                <a:ea typeface="MS PGothic" charset="0"/>
              </a:rPr>
              <a:t>GHz EBW (O-X-B) heating </a:t>
            </a:r>
            <a:br>
              <a:rPr lang="en-US" sz="3000" dirty="0">
                <a:latin typeface="Arial" charset="0"/>
                <a:ea typeface="MS PGothic" charset="0"/>
              </a:rPr>
            </a:br>
            <a:r>
              <a:rPr lang="en-US" sz="3000" dirty="0">
                <a:latin typeface="Arial" charset="0"/>
                <a:ea typeface="MS PGothic" charset="0"/>
              </a:rPr>
              <a:t>and </a:t>
            </a:r>
            <a:r>
              <a:rPr lang="en-US" sz="3000" dirty="0" smtClean="0">
                <a:latin typeface="Arial" charset="0"/>
                <a:ea typeface="MS PGothic" charset="0"/>
              </a:rPr>
              <a:t>current drive </a:t>
            </a:r>
            <a:r>
              <a:rPr lang="en-US" sz="3000" dirty="0">
                <a:latin typeface="Arial" charset="0"/>
                <a:ea typeface="MS PGothic" charset="0"/>
              </a:rPr>
              <a:t>system for NSTX-U H-modes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3037" y="3508375"/>
            <a:ext cx="5892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200" b="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 FY16 measure </a:t>
            </a:r>
            <a:r>
              <a:rPr lang="en-US" sz="2200" b="0" i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O-X-B coupling </a:t>
            </a:r>
            <a:r>
              <a:rPr lang="en-US" sz="2200" b="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on NSTX-U with </a:t>
            </a:r>
            <a:r>
              <a:rPr lang="en-US" sz="2200" b="0" i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synthetic aperture microwave imaging (SAMI</a:t>
            </a:r>
            <a:r>
              <a:rPr lang="en-US" sz="2200" b="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)*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Collaboration 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UK]</a:t>
            </a:r>
            <a:endParaRPr lang="en-US" b="0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220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Can t</a:t>
            </a:r>
            <a:r>
              <a:rPr lang="en-US" sz="2200" b="0" i="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est </a:t>
            </a:r>
            <a: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28 GHz O-X-B heating with </a:t>
            </a:r>
            <a:b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fixed horn antenna:</a:t>
            </a:r>
          </a:p>
          <a:p>
            <a:pPr marL="800100" lvl="1" indent="-342900" eaLnBrk="0" hangingPunct="0">
              <a:spcBef>
                <a:spcPts val="600"/>
              </a:spcBef>
              <a:buFont typeface="Lucida Grande" charset="0"/>
              <a:buChar char="-"/>
            </a:pPr>
            <a: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Use B-X-O emission data acquired </a:t>
            </a:r>
            <a:b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by SAMI to guide antenna aiming</a:t>
            </a:r>
          </a:p>
        </p:txBody>
      </p:sp>
    </p:spTree>
    <p:extLst>
      <p:ext uri="{BB962C8B-B14F-4D97-AF65-F5344CB8AC3E}">
        <p14:creationId xmlns:p14="http://schemas.microsoft.com/office/powerpoint/2010/main" val="286102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Strategy: combine integrated modeling and experiments to address </a:t>
            </a:r>
            <a:r>
              <a:rPr lang="en-US" dirty="0" err="1" smtClean="0"/>
              <a:t>rampup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905000"/>
          </a:xfrm>
        </p:spPr>
        <p:txBody>
          <a:bodyPr>
            <a:noAutofit/>
          </a:bodyPr>
          <a:lstStyle/>
          <a:p>
            <a:r>
              <a:rPr lang="en-US" sz="2400" dirty="0"/>
              <a:t>Heat</a:t>
            </a:r>
            <a:r>
              <a:rPr lang="en-US" sz="2400" dirty="0" smtClean="0"/>
              <a:t> startup </a:t>
            </a:r>
            <a:r>
              <a:rPr lang="en-US" sz="2400" dirty="0"/>
              <a:t>plasma </a:t>
            </a:r>
            <a:r>
              <a:rPr lang="en-US" sz="2400" dirty="0" smtClean="0"/>
              <a:t>with EC to </a:t>
            </a:r>
            <a:r>
              <a:rPr lang="en-US" sz="2400" dirty="0"/>
              <a:t>maximize </a:t>
            </a:r>
            <a:r>
              <a:rPr lang="en-US" sz="2400" dirty="0" smtClean="0"/>
              <a:t>H</a:t>
            </a:r>
            <a:r>
              <a:rPr lang="en-US" sz="2400" dirty="0"/>
              <a:t>/</a:t>
            </a:r>
            <a:r>
              <a:rPr lang="en-US" sz="2400" dirty="0" smtClean="0"/>
              <a:t>CD efficiency</a:t>
            </a:r>
          </a:p>
          <a:p>
            <a:r>
              <a:rPr lang="en-US" sz="2400" dirty="0" smtClean="0"/>
              <a:t>Combine </a:t>
            </a:r>
            <a:r>
              <a:rPr lang="en-US" sz="2400" dirty="0"/>
              <a:t>RF and NBI </a:t>
            </a:r>
            <a:r>
              <a:rPr lang="en-US" sz="2400" dirty="0" smtClean="0"/>
              <a:t>for current </a:t>
            </a:r>
            <a:r>
              <a:rPr lang="en-US" sz="2400"/>
              <a:t>profile </a:t>
            </a:r>
            <a:r>
              <a:rPr lang="en-US" sz="2400" smtClean="0"/>
              <a:t>optimization</a:t>
            </a:r>
            <a:endParaRPr lang="en-US" sz="2400" dirty="0" smtClean="0"/>
          </a:p>
          <a:p>
            <a:r>
              <a:rPr lang="en-US" sz="2400" dirty="0" smtClean="0"/>
              <a:t>Optimize </a:t>
            </a:r>
            <a:r>
              <a:rPr lang="en-US" sz="2400" dirty="0"/>
              <a:t>NBI source combination for </a:t>
            </a:r>
            <a:r>
              <a:rPr lang="en-US" sz="2400" dirty="0" smtClean="0"/>
              <a:t>CD and stability. </a:t>
            </a:r>
            <a:endParaRPr lang="en-US" sz="2400" dirty="0"/>
          </a:p>
          <a:p>
            <a:r>
              <a:rPr lang="en-US" sz="2400" dirty="0"/>
              <a:t>Maintain control over position, current profile, MHD stability. </a:t>
            </a:r>
          </a:p>
        </p:txBody>
      </p:sp>
      <p:pic>
        <p:nvPicPr>
          <p:cNvPr id="4" name="Picture 3" descr="figure_slid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324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1066800"/>
            <a:ext cx="4191000" cy="2743200"/>
          </a:xfrm>
          <a:prstGeom prst="rect">
            <a:avLst/>
          </a:prstGeom>
          <a:solidFill>
            <a:schemeClr val="bg1">
              <a:lumMod val="75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4137" y="2590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 smtClean="0"/>
              <a:t>startup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13" name="Picture 1" descr="SAMI_arra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392238"/>
            <a:ext cx="30702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Rectangle 3"/>
          <p:cNvSpPr txBox="1">
            <a:spLocks noChangeArrowheads="1"/>
          </p:cNvSpPr>
          <p:nvPr/>
        </p:nvSpPr>
        <p:spPr bwMode="auto">
          <a:xfrm>
            <a:off x="5718175" y="3475038"/>
            <a:ext cx="35877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1400" b="0" i="0">
                <a:solidFill>
                  <a:srgbClr val="660066"/>
                </a:solidFill>
                <a:latin typeface="Arial" charset="0"/>
              </a:rPr>
              <a:t>Synthetic aperture microwave imaging (SAMI) antenna array</a:t>
            </a:r>
            <a:endParaRPr lang="en-US" sz="22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Arial" charset="0"/>
                <a:ea typeface="MS PGothic" charset="0"/>
              </a:rPr>
              <a:t>Develop 28 </a:t>
            </a:r>
            <a:r>
              <a:rPr lang="en-US" sz="3000" dirty="0">
                <a:latin typeface="Arial" charset="0"/>
                <a:ea typeface="MS PGothic" charset="0"/>
              </a:rPr>
              <a:t>GHz EBW (O-X-B) heating </a:t>
            </a:r>
            <a:br>
              <a:rPr lang="en-US" sz="3000" dirty="0">
                <a:latin typeface="Arial" charset="0"/>
                <a:ea typeface="MS PGothic" charset="0"/>
              </a:rPr>
            </a:br>
            <a:r>
              <a:rPr lang="en-US" sz="3000" dirty="0">
                <a:latin typeface="Arial" charset="0"/>
                <a:ea typeface="MS PGothic" charset="0"/>
              </a:rPr>
              <a:t>and </a:t>
            </a:r>
            <a:r>
              <a:rPr lang="en-US" sz="3000" dirty="0" smtClean="0">
                <a:latin typeface="Arial" charset="0"/>
                <a:ea typeface="MS PGothic" charset="0"/>
              </a:rPr>
              <a:t>current drive </a:t>
            </a:r>
            <a:r>
              <a:rPr lang="en-US" sz="3000" dirty="0">
                <a:latin typeface="Arial" charset="0"/>
                <a:ea typeface="MS PGothic" charset="0"/>
              </a:rPr>
              <a:t>system for NSTX-U H-modes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974725"/>
            <a:ext cx="5853112" cy="25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EBW simulations for an NSTX-U H-mode</a:t>
            </a:r>
            <a:b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predict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Symbo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200" baseline="-250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eff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~ 25 kA/MW on axis for </a:t>
            </a:r>
            <a:b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aseline="-25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(0) = 9 x 10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19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-3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baseline="-250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(0) = 1.2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altLang="ja-JP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Can generate significant EBWCD </a:t>
            </a:r>
            <a:b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at r/a &gt; 0.8, where NBICD is negligible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Extend simulations to include realistic</a:t>
            </a:r>
            <a:b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SOL and edge fluctuations</a:t>
            </a: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FontTx/>
              <a:buNone/>
            </a:pPr>
            <a:endParaRPr lang="en-US" sz="1800" baseline="300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lvl="1" indent="0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  <a:buNone/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3036" y="3505200"/>
            <a:ext cx="630396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In FY16 measure </a:t>
            </a: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O-X-B coupling 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on       NSTX-U with </a:t>
            </a: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synthetic aperture microwave imaging (SAMI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200" b="0" i="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0" dirty="0" smtClean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Collaboration </a:t>
            </a:r>
            <a:r>
              <a:rPr lang="en-US" b="0" dirty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en-US" b="0" dirty="0" smtClean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 Univ. York, UK]</a:t>
            </a:r>
            <a:endParaRPr lang="en-US" b="0" dirty="0">
              <a:solidFill>
                <a:srgbClr val="92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220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Can t</a:t>
            </a:r>
            <a:r>
              <a:rPr lang="en-US" sz="2200" b="0" i="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est </a:t>
            </a:r>
            <a: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28 GHz O-X-B heating with </a:t>
            </a:r>
            <a:b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fixed horn antenna:</a:t>
            </a:r>
          </a:p>
          <a:p>
            <a:pPr marL="800100" lvl="1" indent="-342900" eaLnBrk="0" hangingPunct="0">
              <a:spcBef>
                <a:spcPts val="600"/>
              </a:spcBef>
              <a:buFont typeface="Lucida Grande" charset="0"/>
              <a:buChar char="-"/>
            </a:pPr>
            <a: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Use B-X-O emission data acquired </a:t>
            </a:r>
            <a:b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0" i="0" dirty="0">
                <a:solidFill>
                  <a:srgbClr val="BFBFBF"/>
                </a:solidFill>
                <a:latin typeface="Arial" charset="0"/>
                <a:ea typeface="ＭＳ Ｐゴシック" charset="0"/>
                <a:cs typeface="ＭＳ Ｐゴシック" charset="0"/>
              </a:rPr>
              <a:t>by SAMI to guide antenna aiming</a:t>
            </a:r>
          </a:p>
        </p:txBody>
      </p:sp>
      <p:sp>
        <p:nvSpPr>
          <p:cNvPr id="27" name="Right Arrow 14"/>
          <p:cNvSpPr>
            <a:spLocks noChangeArrowheads="1"/>
          </p:cNvSpPr>
          <p:nvPr/>
        </p:nvSpPr>
        <p:spPr bwMode="auto">
          <a:xfrm rot="19935590">
            <a:off x="5215498" y="3180486"/>
            <a:ext cx="644525" cy="304800"/>
          </a:xfrm>
          <a:prstGeom prst="rightArrow">
            <a:avLst>
              <a:gd name="adj1" fmla="val 50000"/>
              <a:gd name="adj2" fmla="val 50104"/>
            </a:avLst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62484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* 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V.F. </a:t>
            </a:r>
            <a:r>
              <a:rPr lang="en-US" b="0" i="0" dirty="0" smtClean="0">
                <a:solidFill>
                  <a:srgbClr val="FF0000"/>
                </a:solidFill>
              </a:rPr>
              <a:t>Shevchenko et al.,  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AIP </a:t>
            </a:r>
            <a:r>
              <a:rPr lang="en-US" b="0" i="0" dirty="0">
                <a:solidFill>
                  <a:srgbClr val="FF0000"/>
                </a:solidFill>
                <a:latin typeface="Arial" charset="0"/>
              </a:rPr>
              <a:t>Conference Proceedings </a:t>
            </a:r>
            <a:r>
              <a:rPr lang="en-US" i="0" dirty="0" smtClean="0">
                <a:solidFill>
                  <a:srgbClr val="FF0000"/>
                </a:solidFill>
                <a:latin typeface="Arial" charset="0"/>
              </a:rPr>
              <a:t>1612</a:t>
            </a:r>
            <a:r>
              <a:rPr lang="en-US" b="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b="0" i="0" dirty="0">
                <a:solidFill>
                  <a:srgbClr val="FF0000"/>
                </a:solidFill>
                <a:latin typeface="Arial" charset="0"/>
              </a:rPr>
              <a:t>2014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) 53</a:t>
            </a:r>
            <a:endParaRPr lang="en-US" b="0" i="0" dirty="0">
              <a:solidFill>
                <a:srgbClr val="FF1C28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5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MS PGothic" charset="0"/>
              </a:rPr>
              <a:t>Develop and design 28 GHz EBW (O-X-B) heating </a:t>
            </a:r>
            <a:br>
              <a:rPr lang="en-US" sz="3000" dirty="0">
                <a:latin typeface="Arial" charset="0"/>
                <a:ea typeface="MS PGothic" charset="0"/>
              </a:rPr>
            </a:br>
            <a:r>
              <a:rPr lang="en-US" sz="3000" dirty="0">
                <a:latin typeface="Arial" charset="0"/>
                <a:ea typeface="MS PGothic" charset="0"/>
              </a:rPr>
              <a:t>and CD system for NSTX-U H-modes</a:t>
            </a:r>
          </a:p>
        </p:txBody>
      </p:sp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7" name="Picture 1" descr="Pages from 01-EC17-Vann-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4"/>
          <a:stretch>
            <a:fillRect/>
          </a:stretch>
        </p:blipFill>
        <p:spPr bwMode="auto">
          <a:xfrm>
            <a:off x="5481638" y="4144963"/>
            <a:ext cx="36623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23" descr="SAMI_arra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392238"/>
            <a:ext cx="30702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Rectangle 3"/>
          <p:cNvSpPr txBox="1">
            <a:spLocks noChangeArrowheads="1"/>
          </p:cNvSpPr>
          <p:nvPr/>
        </p:nvSpPr>
        <p:spPr bwMode="auto">
          <a:xfrm>
            <a:off x="5718175" y="3475038"/>
            <a:ext cx="35877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1400" b="0" i="0">
                <a:solidFill>
                  <a:srgbClr val="660066"/>
                </a:solidFill>
                <a:latin typeface="Arial" charset="0"/>
              </a:rPr>
              <a:t>Synthetic aperture microwave imaging (SAMI) antenna array</a:t>
            </a:r>
            <a:endParaRPr lang="en-US" sz="22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60" name="Rectangle 3"/>
          <p:cNvSpPr txBox="1">
            <a:spLocks noChangeArrowheads="1"/>
          </p:cNvSpPr>
          <p:nvPr/>
        </p:nvSpPr>
        <p:spPr bwMode="auto">
          <a:xfrm>
            <a:off x="5708650" y="6167438"/>
            <a:ext cx="34353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1400" b="0" i="0">
                <a:solidFill>
                  <a:srgbClr val="660066"/>
                </a:solidFill>
                <a:latin typeface="Arial" charset="0"/>
              </a:rPr>
              <a:t>MAST SAMI EBW Emission Data</a:t>
            </a:r>
            <a:br>
              <a:rPr lang="en-US" sz="1400" b="0" i="0">
                <a:solidFill>
                  <a:srgbClr val="660066"/>
                </a:solidFill>
                <a:latin typeface="Arial" charset="0"/>
              </a:rPr>
            </a:br>
            <a:endParaRPr lang="en-US" sz="22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400" y="974725"/>
            <a:ext cx="5853112" cy="25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EBW simulations for an NSTX-U H-mode</a:t>
            </a:r>
            <a:b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predict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Symbo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200" baseline="-250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eff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~ 25 kA/MW on axis for </a:t>
            </a:r>
            <a:b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200" baseline="-25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(0) = 9 x 10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19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-3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baseline="-250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(0) = 1.2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altLang="ja-JP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Can generate significant EBWCD </a:t>
            </a:r>
            <a:b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at r/a &gt; 0.8, where NBICD is negligible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Extend simulations to include realistic</a:t>
            </a:r>
            <a:b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SOL and edge fluctuations</a:t>
            </a: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Clr>
                <a:srgbClr val="000090"/>
              </a:buClr>
            </a:pPr>
            <a:endParaRPr lang="en-US" dirty="0" smtClean="0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FontTx/>
              <a:buNone/>
            </a:pPr>
            <a:endParaRPr lang="en-US" sz="1800" baseline="300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lvl="1" indent="0">
              <a:lnSpc>
                <a:spcPct val="130000"/>
              </a:lnSpc>
              <a:spcBef>
                <a:spcPct val="0"/>
              </a:spcBef>
              <a:buClr>
                <a:srgbClr val="010000"/>
              </a:buClr>
              <a:buNone/>
            </a:pPr>
            <a:endParaRPr lang="en-US" sz="18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3037" y="3505200"/>
            <a:ext cx="5892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In FY16 measure </a:t>
            </a: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O-X-B coupling 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on NSTX-U with </a:t>
            </a: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synthetic aperture microwave imaging (SAMI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200" b="0" i="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0" dirty="0" smtClean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Collaboration </a:t>
            </a:r>
            <a:r>
              <a:rPr lang="en-US" b="0" dirty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b="0" dirty="0" smtClean="0">
                <a:solidFill>
                  <a:srgbClr val="920000"/>
                </a:solidFill>
                <a:latin typeface="Arial" charset="0"/>
                <a:ea typeface="ＭＳ Ｐゴシック" charset="0"/>
                <a:cs typeface="ＭＳ Ｐゴシック" charset="0"/>
              </a:rPr>
              <a:t>UK]</a:t>
            </a:r>
            <a:endParaRPr lang="en-US" b="0" dirty="0">
              <a:solidFill>
                <a:srgbClr val="92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Can t</a:t>
            </a:r>
            <a:r>
              <a:rPr lang="en-US" sz="2200" b="0" i="0" dirty="0" smtClean="0">
                <a:latin typeface="Arial" charset="0"/>
                <a:ea typeface="ＭＳ Ｐゴシック" charset="0"/>
                <a:cs typeface="ＭＳ Ｐゴシック" charset="0"/>
              </a:rPr>
              <a:t>est </a:t>
            </a: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28 GHz O-X-B heating with </a:t>
            </a:r>
            <a:b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b="0" i="0" dirty="0">
                <a:latin typeface="Arial" charset="0"/>
                <a:ea typeface="ＭＳ Ｐゴシック" charset="0"/>
                <a:cs typeface="ＭＳ Ｐゴシック" charset="0"/>
              </a:rPr>
              <a:t>fixed horn antenna:</a:t>
            </a:r>
          </a:p>
          <a:p>
            <a:pPr marL="800100" lvl="1" indent="-342900" eaLnBrk="0" hangingPunct="0">
              <a:spcBef>
                <a:spcPts val="600"/>
              </a:spcBef>
              <a:buFont typeface="Lucida Grande" charset="0"/>
              <a:buChar char="-"/>
            </a:pPr>
            <a:r>
              <a:rPr lang="en-US" sz="2000" b="0" i="0" dirty="0">
                <a:solidFill>
                  <a:srgbClr val="336699"/>
                </a:solidFill>
                <a:latin typeface="Arial" charset="0"/>
                <a:ea typeface="ＭＳ Ｐゴシック" charset="0"/>
                <a:cs typeface="ＭＳ Ｐゴシック" charset="0"/>
              </a:rPr>
              <a:t>Use B-X-O emission data acquired </a:t>
            </a:r>
            <a:br>
              <a:rPr lang="en-US" sz="2000" b="0" i="0" dirty="0">
                <a:solidFill>
                  <a:srgbClr val="33669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0" i="0" dirty="0">
                <a:solidFill>
                  <a:srgbClr val="336699"/>
                </a:solidFill>
                <a:latin typeface="Arial" charset="0"/>
                <a:ea typeface="ＭＳ Ｐゴシック" charset="0"/>
                <a:cs typeface="ＭＳ Ｐゴシック" charset="0"/>
              </a:rPr>
              <a:t>by SAMI to guide antenna aiming</a:t>
            </a:r>
          </a:p>
        </p:txBody>
      </p:sp>
      <p:sp>
        <p:nvSpPr>
          <p:cNvPr id="18" name="Right Arrow 14"/>
          <p:cNvSpPr>
            <a:spLocks noChangeArrowheads="1"/>
          </p:cNvSpPr>
          <p:nvPr/>
        </p:nvSpPr>
        <p:spPr bwMode="auto">
          <a:xfrm>
            <a:off x="5105400" y="5486400"/>
            <a:ext cx="644525" cy="304800"/>
          </a:xfrm>
          <a:prstGeom prst="rightArrow">
            <a:avLst>
              <a:gd name="adj1" fmla="val 50000"/>
              <a:gd name="adj2" fmla="val 50104"/>
            </a:avLst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62484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i="0" dirty="0" smtClean="0">
                <a:solidFill>
                  <a:srgbClr val="FF1C28"/>
                </a:solidFill>
                <a:latin typeface="Arial" charset="0"/>
              </a:rPr>
              <a:t>* 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V.F. </a:t>
            </a:r>
            <a:r>
              <a:rPr lang="en-US" b="0" i="0" dirty="0" smtClean="0">
                <a:solidFill>
                  <a:srgbClr val="FF0000"/>
                </a:solidFill>
              </a:rPr>
              <a:t>Shevchenko et al., 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AIP </a:t>
            </a:r>
            <a:r>
              <a:rPr lang="en-US" b="0" i="0" dirty="0">
                <a:solidFill>
                  <a:srgbClr val="FF0000"/>
                </a:solidFill>
                <a:latin typeface="Arial" charset="0"/>
              </a:rPr>
              <a:t>Conference Proceedings </a:t>
            </a:r>
            <a:r>
              <a:rPr lang="en-US" i="0" dirty="0" smtClean="0">
                <a:solidFill>
                  <a:srgbClr val="FF0000"/>
                </a:solidFill>
                <a:latin typeface="Arial" charset="0"/>
              </a:rPr>
              <a:t>1612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latin typeface="Arial" charset="0"/>
              </a:rPr>
              <a:t>53 (2014</a:t>
            </a:r>
            <a:r>
              <a:rPr lang="en-US" b="0" i="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b="0" i="0" dirty="0">
              <a:solidFill>
                <a:srgbClr val="FF1C28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n-US" sz="220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2200" b="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2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NB line can ramp current from HHFW-heated plasma and sustain 900kA</a:t>
            </a:r>
            <a:endParaRPr lang="en-US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3124200"/>
            <a:ext cx="4267200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HHFW @ t&lt;0.5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  <a:sym typeface="Wingdings"/>
              </a:rPr>
              <a:t>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~400kA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Arial" charset="0"/>
              </a:rPr>
              <a:t>e,lin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= 0.85 </a:t>
            </a: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Arial" charset="0"/>
              </a:rPr>
              <a:t>GW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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~900kA non-inductive,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	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~60% bootstrap</a:t>
            </a:r>
          </a:p>
        </p:txBody>
      </p:sp>
      <p:pic>
        <p:nvPicPr>
          <p:cNvPr id="7" name="Picture 6" descr="fig_NIrampup_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0600"/>
            <a:ext cx="4876800" cy="4495487"/>
          </a:xfrm>
          <a:prstGeom prst="rect">
            <a:avLst/>
          </a:prstGeom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6200" y="1447800"/>
            <a:ext cx="4038600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At the </a:t>
            </a:r>
            <a:r>
              <a:rPr lang="en-US" sz="2000" dirty="0" smtClean="0">
                <a:latin typeface="Arial" charset="0"/>
              </a:rPr>
              <a:t>previous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PAC meeting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Arial" charset="0"/>
              </a:rPr>
              <a:t>Focus was on ramp-up and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s</a:t>
            </a:r>
            <a:r>
              <a:rPr lang="en-US" sz="2000" dirty="0" smtClean="0">
                <a:latin typeface="Arial" charset="0"/>
              </a:rPr>
              <a:t>ustainment with NBI</a:t>
            </a: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4864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Focus today is on start-up and early ramp-up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008000"/>
                </a:solidFill>
              </a:rPr>
              <a:t>				</a:t>
            </a:r>
            <a:r>
              <a:rPr lang="en-US" sz="1800" i="1" dirty="0" smtClean="0">
                <a:solidFill>
                  <a:srgbClr val="008000"/>
                </a:solidFill>
              </a:rPr>
              <a:t>[F. Poli et al, </a:t>
            </a:r>
            <a:r>
              <a:rPr lang="en-US" sz="1800" i="1" dirty="0" err="1" smtClean="0">
                <a:solidFill>
                  <a:srgbClr val="008000"/>
                </a:solidFill>
              </a:rPr>
              <a:t>Nucl</a:t>
            </a:r>
            <a:r>
              <a:rPr lang="en-US" sz="1800" i="1" dirty="0" smtClean="0">
                <a:solidFill>
                  <a:srgbClr val="008000"/>
                </a:solidFill>
              </a:rPr>
              <a:t>. Fusion 55 (2015) 123011]</a:t>
            </a:r>
          </a:p>
        </p:txBody>
      </p:sp>
    </p:spTree>
    <p:extLst>
      <p:ext uri="{BB962C8B-B14F-4D97-AF65-F5344CB8AC3E}">
        <p14:creationId xmlns:p14="http://schemas.microsoft.com/office/powerpoint/2010/main" val="401965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Select </a:t>
            </a:r>
            <a:r>
              <a:rPr lang="en-US" sz="2400" dirty="0"/>
              <a:t>NSTX </a:t>
            </a:r>
            <a:r>
              <a:rPr lang="en-US" sz="2400" dirty="0" smtClean="0"/>
              <a:t>discharges, compare transport models on:</a:t>
            </a:r>
          </a:p>
          <a:p>
            <a:pPr lvl="1"/>
            <a:r>
              <a:rPr lang="en-US" sz="2000" dirty="0" smtClean="0"/>
              <a:t>RF and NB at low, constant current</a:t>
            </a:r>
          </a:p>
          <a:p>
            <a:pPr lvl="1"/>
            <a:r>
              <a:rPr lang="en-US" sz="2000" dirty="0" smtClean="0"/>
              <a:t>NB </a:t>
            </a:r>
            <a:r>
              <a:rPr lang="en-US" sz="2000" dirty="0"/>
              <a:t>in the ramp-</a:t>
            </a:r>
            <a:r>
              <a:rPr lang="en-US" sz="2000" dirty="0" smtClean="0"/>
              <a:t>up and at high current flattop</a:t>
            </a:r>
            <a:endParaRPr lang="en-US" sz="2400" dirty="0" smtClean="0"/>
          </a:p>
          <a:p>
            <a:r>
              <a:rPr lang="en-US" sz="2400" dirty="0" smtClean="0"/>
              <a:t>CAVEAT: Startup/</a:t>
            </a:r>
            <a:r>
              <a:rPr lang="en-US" sz="2400" dirty="0" err="1" smtClean="0"/>
              <a:t>rampup</a:t>
            </a:r>
            <a:r>
              <a:rPr lang="en-US" sz="2400" dirty="0" smtClean="0"/>
              <a:t> not the same as relaxed, flattop plasma.</a:t>
            </a:r>
          </a:p>
          <a:p>
            <a:r>
              <a:rPr lang="en-US" sz="2400" dirty="0" smtClean="0"/>
              <a:t>Transport assumptions will be updated using new NSTX-U data</a:t>
            </a:r>
          </a:p>
          <a:p>
            <a:pPr lvl="1"/>
            <a:r>
              <a:rPr lang="en-US" sz="2000" dirty="0"/>
              <a:t>pedestal structure, confinement, rotation, turbulence ... </a:t>
            </a:r>
            <a:endParaRPr lang="en-US" sz="2000" dirty="0" smtClean="0"/>
          </a:p>
          <a:p>
            <a:r>
              <a:rPr lang="en-US" sz="2400" dirty="0" smtClean="0"/>
              <a:t>All simulations run with free-boundary TRANSP</a:t>
            </a:r>
          </a:p>
          <a:p>
            <a:pPr lvl="1"/>
            <a:r>
              <a:rPr lang="en-US" sz="2000" dirty="0" smtClean="0"/>
              <a:t>ISOLVER for equilibrium evolution and coil currents</a:t>
            </a:r>
          </a:p>
          <a:p>
            <a:pPr lvl="1"/>
            <a:r>
              <a:rPr lang="en-US" sz="2000" dirty="0" smtClean="0"/>
              <a:t>TORIC (full wave) for HHFW, </a:t>
            </a:r>
          </a:p>
          <a:p>
            <a:pPr lvl="1"/>
            <a:r>
              <a:rPr lang="en-US" sz="2000" dirty="0" smtClean="0"/>
              <a:t>NUBEAM (Monte Carlo) for NBI,</a:t>
            </a:r>
          </a:p>
          <a:p>
            <a:pPr lvl="1"/>
            <a:r>
              <a:rPr lang="en-US" sz="2000" dirty="0" smtClean="0"/>
              <a:t>GENRAY (ray-tracing) for ECH</a:t>
            </a:r>
          </a:p>
          <a:p>
            <a:pPr lvl="1"/>
            <a:r>
              <a:rPr lang="en-US" sz="2000" dirty="0" smtClean="0"/>
              <a:t>Multi Mode Model for thermal transport [Lehigh </a:t>
            </a:r>
            <a:r>
              <a:rPr lang="en-US" sz="2000" dirty="0" err="1" smtClean="0"/>
              <a:t>univ</a:t>
            </a:r>
            <a:r>
              <a:rPr lang="en-US" sz="2000" dirty="0" smtClean="0"/>
              <a:t>.]</a:t>
            </a:r>
          </a:p>
          <a:p>
            <a:pPr lvl="1"/>
            <a:r>
              <a:rPr lang="en-US" sz="2000" b="1" dirty="0" smtClean="0"/>
              <a:t>Prescribe I</a:t>
            </a:r>
            <a:r>
              <a:rPr lang="en-US" sz="2000" b="1" baseline="-25000" dirty="0" smtClean="0"/>
              <a:t>P</a:t>
            </a:r>
            <a:r>
              <a:rPr lang="en-US" sz="2000" b="1" dirty="0" smtClean="0"/>
              <a:t> waveform and maximize non-inductive current drive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in the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Identify challenges and needs towards    non-inductive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Optimizing </a:t>
            </a:r>
            <a:r>
              <a:rPr lang="en-US" dirty="0"/>
              <a:t>non-inductive current at startup with </a:t>
            </a:r>
            <a:r>
              <a:rPr lang="en-US" dirty="0" smtClean="0"/>
              <a:t>NBI.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Optimizing </a:t>
            </a:r>
            <a:r>
              <a:rPr lang="en-US" dirty="0"/>
              <a:t>non-inductive current at startup with </a:t>
            </a:r>
            <a:r>
              <a:rPr lang="en-US" dirty="0" smtClean="0"/>
              <a:t>HHFW.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</a:t>
            </a:r>
            <a:r>
              <a:rPr lang="en-US" dirty="0"/>
              <a:t>a target plasma with </a:t>
            </a:r>
            <a:r>
              <a:rPr lang="en-US" dirty="0" smtClean="0"/>
              <a:t>EC Heating.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</a:t>
            </a:r>
            <a:r>
              <a:rPr lang="en-US" dirty="0"/>
              <a:t>is ECH a game </a:t>
            </a:r>
            <a:r>
              <a:rPr lang="en-US" dirty="0" smtClean="0"/>
              <a:t>changer?</a:t>
            </a:r>
            <a:r>
              <a:rPr lang="en-US" sz="2200" i="1" dirty="0" smtClean="0">
                <a:solidFill>
                  <a:srgbClr val="008000"/>
                </a:solidFill>
              </a:rPr>
              <a:t>				</a:t>
            </a:r>
            <a:endParaRPr lang="en-US" sz="22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9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NBI losses too large in low-density,          low-</a:t>
            </a:r>
            <a:r>
              <a:rPr lang="en-US" smtClean="0"/>
              <a:t>current plasma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608623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~50% of NBI power </a:t>
            </a:r>
            <a:r>
              <a:rPr lang="en-US" sz="2000" dirty="0" smtClean="0"/>
              <a:t>lost due to low density shine-thru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Results in </a:t>
            </a:r>
            <a:r>
              <a:rPr lang="en-US" sz="2000" dirty="0" smtClean="0"/>
              <a:t>low </a:t>
            </a:r>
            <a:r>
              <a:rPr lang="en-US" sz="2000" dirty="0" smtClean="0"/>
              <a:t>current drive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" y="1066800"/>
            <a:ext cx="3810000" cy="5410200"/>
            <a:chOff x="0" y="1066800"/>
            <a:chExt cx="3200400" cy="4667755"/>
          </a:xfrm>
        </p:grpSpPr>
        <p:pic>
          <p:nvPicPr>
            <p:cNvPr id="6" name="Picture 5" descr="figure_slide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68"/>
            <a:stretch/>
          </p:blipFill>
          <p:spPr>
            <a:xfrm>
              <a:off x="0" y="5272945"/>
              <a:ext cx="3200400" cy="46161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066800"/>
              <a:ext cx="3200400" cy="2547654"/>
              <a:chOff x="4495800" y="762000"/>
              <a:chExt cx="3200400" cy="2547654"/>
            </a:xfrm>
          </p:grpSpPr>
          <p:pic>
            <p:nvPicPr>
              <p:cNvPr id="9" name="Picture 8" descr="figure_slide4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846" b="7427"/>
              <a:stretch/>
            </p:blipFill>
            <p:spPr>
              <a:xfrm>
                <a:off x="4495800" y="2438400"/>
                <a:ext cx="3200400" cy="871254"/>
              </a:xfrm>
              <a:prstGeom prst="rect">
                <a:avLst/>
              </a:prstGeom>
            </p:spPr>
          </p:pic>
          <p:pic>
            <p:nvPicPr>
              <p:cNvPr id="10" name="Picture 9" descr="figure_slide4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569"/>
              <a:stretch/>
            </p:blipFill>
            <p:spPr>
              <a:xfrm>
                <a:off x="4495800" y="762000"/>
                <a:ext cx="3200400" cy="1741254"/>
              </a:xfrm>
              <a:prstGeom prst="rect">
                <a:avLst/>
              </a:prstGeom>
            </p:spPr>
          </p:pic>
        </p:grpSp>
        <p:pic>
          <p:nvPicPr>
            <p:cNvPr id="13" name="Picture 12" descr="figure_slide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97" b="22624"/>
            <a:stretch/>
          </p:blipFill>
          <p:spPr>
            <a:xfrm>
              <a:off x="0" y="3612250"/>
              <a:ext cx="3200400" cy="1721750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810000" y="3886200"/>
            <a:ext cx="53340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Experiments:</a:t>
            </a:r>
            <a:r>
              <a:rPr lang="en-US" sz="2000" dirty="0" smtClean="0"/>
              <a:t> optimize NBI @low density: </a:t>
            </a:r>
          </a:p>
          <a:p>
            <a:pPr lvl="1"/>
            <a:r>
              <a:rPr lang="en-US" sz="2000" dirty="0" smtClean="0"/>
              <a:t>􏰀minimize shine-thru and losses</a:t>
            </a:r>
          </a:p>
          <a:p>
            <a:pPr lvl="1"/>
            <a:r>
              <a:rPr lang="en-US" sz="2000" dirty="0" smtClean="0"/>
              <a:t>􏰀maximize non-inductive current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 smtClean="0"/>
              <a:t>Modeling: </a:t>
            </a:r>
            <a:r>
              <a:rPr lang="en-US" sz="2000" dirty="0" smtClean="0"/>
              <a:t>current and q profile control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[W. </a:t>
            </a:r>
            <a:r>
              <a:rPr lang="en-US" sz="2000" dirty="0" err="1" smtClean="0">
                <a:solidFill>
                  <a:srgbClr val="008000"/>
                </a:solidFill>
              </a:rPr>
              <a:t>Wehner</a:t>
            </a:r>
            <a:r>
              <a:rPr lang="en-US" sz="2000" dirty="0" smtClean="0">
                <a:solidFill>
                  <a:srgbClr val="008000"/>
                </a:solidFill>
              </a:rPr>
              <a:t>, Lehigh </a:t>
            </a:r>
            <a:r>
              <a:rPr lang="en-US" sz="2000" dirty="0" err="1" smtClean="0">
                <a:solidFill>
                  <a:srgbClr val="008000"/>
                </a:solidFill>
              </a:rPr>
              <a:t>univ.</a:t>
            </a:r>
            <a:r>
              <a:rPr lang="en-US" sz="2000" dirty="0" smtClean="0">
                <a:solidFill>
                  <a:srgbClr val="008000"/>
                </a:solidFill>
              </a:rPr>
              <a:t>, D. Boyer, PPPL]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76800" y="2667000"/>
            <a:ext cx="3733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Need: </a:t>
            </a:r>
            <a:r>
              <a:rPr lang="en-US" sz="2000" dirty="0" smtClean="0"/>
              <a:t>optimization of the first 200ms of discharge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4211" y="3305466"/>
            <a:ext cx="1047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alibri"/>
                <a:cs typeface="Calibri"/>
              </a:rPr>
              <a:t>non-inductive</a:t>
            </a:r>
            <a:endParaRPr lang="en-US" sz="1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" name="Left Arrow 3"/>
          <p:cNvSpPr/>
          <p:nvPr/>
        </p:nvSpPr>
        <p:spPr>
          <a:xfrm rot="20961897">
            <a:off x="1426288" y="1945450"/>
            <a:ext cx="3765115" cy="253946"/>
          </a:xfrm>
          <a:prstGeom prst="leftArrow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-723901" y="3619500"/>
            <a:ext cx="46482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5029200"/>
            <a:ext cx="1023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L-H transition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02598" y="179579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1A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1600200"/>
            <a:ext cx="357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1B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6609" y="1371600"/>
            <a:ext cx="36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1C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" y="1143000"/>
            <a:ext cx="36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249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HHFW can provide the needed current, </a:t>
            </a:r>
            <a:br>
              <a:rPr lang="en-US" dirty="0" smtClean="0"/>
            </a:br>
            <a:r>
              <a:rPr lang="en-US" dirty="0" smtClean="0"/>
              <a:t>but efficiency drops after L-H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371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Modeling: </a:t>
            </a:r>
            <a:r>
              <a:rPr lang="en-US" sz="2000" dirty="0" smtClean="0"/>
              <a:t>	validation of wave absorption against experiments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Experiments:</a:t>
            </a:r>
            <a:r>
              <a:rPr lang="en-US" sz="2000" dirty="0" smtClean="0"/>
              <a:t> 	Wave coupling and FWCD at low density, low current </a:t>
            </a:r>
            <a:r>
              <a:rPr lang="en-US" sz="1800" dirty="0" smtClean="0">
                <a:solidFill>
                  <a:srgbClr val="008000"/>
                </a:solidFill>
              </a:rPr>
              <a:t>[see 						presentation by Gerhardt]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219200"/>
            <a:ext cx="3497694" cy="3810000"/>
            <a:chOff x="1143000" y="1066800"/>
            <a:chExt cx="3317971" cy="3429000"/>
          </a:xfrm>
        </p:grpSpPr>
        <p:pic>
          <p:nvPicPr>
            <p:cNvPr id="6" name="Picture 5" descr="figure_slide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07"/>
            <a:stretch/>
          </p:blipFill>
          <p:spPr>
            <a:xfrm>
              <a:off x="1143000" y="1066800"/>
              <a:ext cx="3317971" cy="342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3200" y="4234190"/>
              <a:ext cx="6548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Helvetica"/>
                  <a:cs typeface="Helvetica"/>
                </a:rPr>
                <a:t>t</a:t>
              </a:r>
              <a:r>
                <a:rPr lang="en-US" sz="1100" dirty="0" smtClean="0">
                  <a:latin typeface="Helvetica"/>
                  <a:cs typeface="Helvetica"/>
                </a:rPr>
                <a:t>ime (s)</a:t>
              </a:r>
              <a:endParaRPr lang="en-US" sz="1100" dirty="0">
                <a:latin typeface="Helvetica"/>
                <a:cs typeface="Helvetic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4800" y="2514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Issue</a:t>
            </a:r>
            <a:r>
              <a:rPr lang="en-US" sz="2000" dirty="0" smtClean="0"/>
              <a:t>: 	after L-H transition </a:t>
            </a:r>
          </a:p>
          <a:p>
            <a:r>
              <a:rPr lang="en-US" sz="2000" dirty="0" smtClean="0"/>
              <a:t>-  HHFW heating less efficiency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current drive efficiency drops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99695" y="1295400"/>
            <a:ext cx="0" cy="32004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1524000" y="2438400"/>
            <a:ext cx="457200" cy="152400"/>
          </a:xfrm>
          <a:prstGeom prst="leftArrow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07605" y="1349514"/>
            <a:ext cx="3136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ominant electron heating </a:t>
            </a:r>
          </a:p>
          <a:p>
            <a:r>
              <a:rPr lang="en-US" sz="2000" dirty="0" smtClean="0"/>
              <a:t>in the early ramp-up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5758" y="2302788"/>
            <a:ext cx="168496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L-H transition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379089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Issue</a:t>
            </a:r>
            <a:r>
              <a:rPr lang="en-US" sz="2000" dirty="0" smtClean="0"/>
              <a:t>: expect peaked pressure and current  profiles.</a:t>
            </a:r>
          </a:p>
          <a:p>
            <a:r>
              <a:rPr lang="en-US" sz="2000" dirty="0" smtClean="0"/>
              <a:t>MHD stability to be assessed</a:t>
            </a:r>
          </a:p>
        </p:txBody>
      </p:sp>
    </p:spTree>
    <p:extLst>
      <p:ext uri="{BB962C8B-B14F-4D97-AF65-F5344CB8AC3E}">
        <p14:creationId xmlns:p14="http://schemas.microsoft.com/office/powerpoint/2010/main" val="264650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Combine HHFW and NBI to drive current when HHFW becomes less efficient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371600"/>
            <a:ext cx="4344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Issue</a:t>
            </a:r>
            <a:r>
              <a:rPr lang="en-US" sz="2000" dirty="0" smtClean="0"/>
              <a:t>:	large absorption to fast ions</a:t>
            </a:r>
          </a:p>
          <a:p>
            <a:r>
              <a:rPr lang="en-US" sz="2000" dirty="0" smtClean="0"/>
              <a:t>=&gt; </a:t>
            </a:r>
            <a:r>
              <a:rPr lang="en-US" sz="2000" dirty="0"/>
              <a:t>r</a:t>
            </a:r>
            <a:r>
              <a:rPr lang="en-US" sz="2000" dirty="0" smtClean="0"/>
              <a:t>educes efficiency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22860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Path: </a:t>
            </a:r>
            <a:r>
              <a:rPr lang="en-US" sz="2000" dirty="0" smtClean="0"/>
              <a:t>switch from HHFW to NBI</a:t>
            </a:r>
          </a:p>
          <a:p>
            <a:r>
              <a:rPr lang="en-US" sz="2000" dirty="0" smtClean="0"/>
              <a:t>and ramp-up to full current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delay </a:t>
            </a:r>
            <a:r>
              <a:rPr lang="en-US" sz="2000" dirty="0"/>
              <a:t>NBI to minimize losses and</a:t>
            </a:r>
          </a:p>
          <a:p>
            <a:r>
              <a:rPr lang="en-US" sz="2000" dirty="0"/>
              <a:t>maximize current </a:t>
            </a:r>
            <a:r>
              <a:rPr lang="en-US" sz="2000" dirty="0" smtClean="0"/>
              <a:t>drive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-4325" y="1295400"/>
            <a:ext cx="4195325" cy="3941348"/>
            <a:chOff x="-4325" y="1295400"/>
            <a:chExt cx="4195325" cy="3941348"/>
          </a:xfrm>
        </p:grpSpPr>
        <p:pic>
          <p:nvPicPr>
            <p:cNvPr id="5" name="Picture 4" descr="figure_slide7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14"/>
            <a:stretch/>
          </p:blipFill>
          <p:spPr>
            <a:xfrm>
              <a:off x="0" y="1295400"/>
              <a:ext cx="4191000" cy="2380109"/>
            </a:xfrm>
            <a:prstGeom prst="rect">
              <a:avLst/>
            </a:prstGeom>
          </p:spPr>
        </p:pic>
        <p:pic>
          <p:nvPicPr>
            <p:cNvPr id="14" name="Picture 13" descr="figure_slide7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24"/>
            <a:stretch/>
          </p:blipFill>
          <p:spPr>
            <a:xfrm>
              <a:off x="-4325" y="3657600"/>
              <a:ext cx="4191000" cy="1579148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066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Experiments (future):</a:t>
            </a:r>
            <a:r>
              <a:rPr lang="en-US" sz="2000" dirty="0" smtClean="0"/>
              <a:t>	HHFW+NBI at low current and density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Modeling:</a:t>
            </a:r>
            <a:r>
              <a:rPr lang="en-US" sz="2000" dirty="0" smtClean="0"/>
              <a:t>		validation of fast ion absorption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19600" y="4038600"/>
            <a:ext cx="3733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Need: </a:t>
            </a:r>
            <a:r>
              <a:rPr lang="en-US" sz="2000" dirty="0" smtClean="0"/>
              <a:t>optimization of the first 100ms of discharge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02626" y="1524000"/>
            <a:ext cx="0" cy="32004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 rot="10800000">
            <a:off x="1524000" y="2895600"/>
            <a:ext cx="457200" cy="152400"/>
          </a:xfrm>
          <a:prstGeom prst="leftArrow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514600"/>
            <a:ext cx="151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L-H transition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877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920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74295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TRANSP time-dependent simulations with 1 MW of 28 GHz O-mode ECH predict a rapid increase in first-pass absorption from 5% to 75% </a:t>
            </a:r>
            <a:br>
              <a:rPr lang="en-US" sz="2000" b="0" i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as T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(0) increases from 10 </a:t>
            </a:r>
            <a:r>
              <a:rPr lang="en-US" sz="2000" b="0" i="0" dirty="0" err="1" smtClean="0">
                <a:solidFill>
                  <a:schemeClr val="tx1"/>
                </a:solidFill>
                <a:latin typeface="Arial" charset="0"/>
              </a:rPr>
              <a:t>eV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en-US" sz="2000" b="0" i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to 1 </a:t>
            </a:r>
            <a:r>
              <a:rPr lang="en-US" sz="2000" b="0" i="0" dirty="0" err="1" smtClean="0">
                <a:solidFill>
                  <a:schemeClr val="tx1"/>
                </a:solidFill>
                <a:latin typeface="Arial" charset="0"/>
              </a:rPr>
              <a:t>keV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in ~10 ms</a:t>
            </a:r>
          </a:p>
          <a:p>
            <a:pPr>
              <a:lnSpc>
                <a:spcPct val="110000"/>
              </a:lnSpc>
              <a:spcBef>
                <a:spcPts val="2400"/>
              </a:spcBef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Issue: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ECH can be used for ~150 ms before the plasma n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&gt; </a:t>
            </a:r>
            <a:r>
              <a:rPr lang="en-US" sz="2000" b="0" i="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Arial" charset="0"/>
              </a:rPr>
              <a:t>cutoff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000" dirty="0" smtClean="0"/>
              <a:t>Simulations predict that 28 GHz ECH is very effective at heating NSTX-U start-</a:t>
            </a:r>
            <a:r>
              <a:rPr lang="en-US" sz="3000" dirty="0"/>
              <a:t>u</a:t>
            </a:r>
            <a:r>
              <a:rPr lang="en-US" sz="3000" dirty="0" smtClean="0"/>
              <a:t>p plasmas</a:t>
            </a:r>
            <a:endParaRPr lang="en-US" sz="3000" dirty="0"/>
          </a:p>
        </p:txBody>
      </p:sp>
      <p:pic>
        <p:nvPicPr>
          <p:cNvPr id="5" name="Picture 4" descr="RF_Conf_2015_Fig_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2"/>
            <a:ext cx="3886200" cy="4759300"/>
          </a:xfrm>
          <a:prstGeom prst="rect">
            <a:avLst/>
          </a:prstGeom>
        </p:spPr>
      </p:pic>
      <p:sp>
        <p:nvSpPr>
          <p:cNvPr id="8" name="Right Arrow 14"/>
          <p:cNvSpPr>
            <a:spLocks noChangeArrowheads="1"/>
          </p:cNvSpPr>
          <p:nvPr/>
        </p:nvSpPr>
        <p:spPr bwMode="auto">
          <a:xfrm rot="205262">
            <a:off x="4361814" y="2182570"/>
            <a:ext cx="1650362" cy="3048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C0504D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ight Arrow 14"/>
          <p:cNvSpPr>
            <a:spLocks noChangeArrowheads="1"/>
          </p:cNvSpPr>
          <p:nvPr/>
        </p:nvSpPr>
        <p:spPr bwMode="auto">
          <a:xfrm>
            <a:off x="4648200" y="3657600"/>
            <a:ext cx="533400" cy="3048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C0504D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371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/>
              <a:t>Experiments:</a:t>
            </a:r>
            <a:r>
              <a:rPr lang="en-US" sz="2000" dirty="0" smtClean="0"/>
              <a:t>	get new density information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from CHI and low-I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RF target plasmas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Modeling:</a:t>
            </a:r>
            <a:r>
              <a:rPr lang="en-US" sz="2000" dirty="0" smtClean="0"/>
              <a:t>	assess EC heating against plasma parameter variations</a:t>
            </a:r>
          </a:p>
        </p:txBody>
      </p:sp>
    </p:spTree>
    <p:extLst>
      <p:ext uri="{BB962C8B-B14F-4D97-AF65-F5344CB8AC3E}">
        <p14:creationId xmlns:p14="http://schemas.microsoft.com/office/powerpoint/2010/main" val="16741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1387</Words>
  <Application>Microsoft Macintosh PowerPoint</Application>
  <PresentationFormat>On-screen Show (4:3)</PresentationFormat>
  <Paragraphs>223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NSTX Upgrade</vt:lpstr>
      <vt:lpstr>ECH/EBWH Research Plans and  progress in the modeling of  non-inductive ramp-up</vt:lpstr>
      <vt:lpstr>Strategy: combine integrated modeling and experiments to address rampup challenges</vt:lpstr>
      <vt:lpstr>2nd NB line can ramp current from HHFW-heated plasma and sustain 900kA</vt:lpstr>
      <vt:lpstr>Assumptions in the simulations</vt:lpstr>
      <vt:lpstr>Identify challenges and needs towards    non-inductive operation</vt:lpstr>
      <vt:lpstr>NBI losses too large in low-density,          low-current plasma target</vt:lpstr>
      <vt:lpstr>HHFW can provide the needed current,  but efficiency drops after L-H transition</vt:lpstr>
      <vt:lpstr>Combine HHFW and NBI to drive current when HHFW becomes less efficient</vt:lpstr>
      <vt:lpstr>Simulations predict that 28 GHz ECH is very effective at heating NSTX-U start-up plasmas</vt:lpstr>
      <vt:lpstr>ECH generates a high Te start-up plasma that can significantly improve HHFW current drive</vt:lpstr>
      <vt:lpstr>PowerPoint Presentation</vt:lpstr>
      <vt:lpstr>Summary and future work</vt:lpstr>
      <vt:lpstr>PowerPoint Presentation</vt:lpstr>
      <vt:lpstr>HHFW can provide the needed current,  but good heating is critical</vt:lpstr>
      <vt:lpstr>ECH improves HHFW efficiency</vt:lpstr>
      <vt:lpstr>Dynamic phasing of HHFW antenna needed              to maximize FWCD.</vt:lpstr>
      <vt:lpstr>Design and implement 28 GHz EC/EBW heating system to support NI operation*</vt:lpstr>
      <vt:lpstr>MMM95 reproduces amplitude and peaking of electron temperature during the HHFW phase</vt:lpstr>
      <vt:lpstr>Develop 28 GHz EBW (O-X-B) heating  and current drive system for NSTX-U H-modes</vt:lpstr>
      <vt:lpstr>Develop 28 GHz EBW (O-X-B) heating  and current drive system for NSTX-U H-modes</vt:lpstr>
      <vt:lpstr>Develop and design 28 GHz EBW (O-X-B) heating  and CD system for NSTX-U H-modes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Francesca Poli</cp:lastModifiedBy>
  <cp:revision>379</cp:revision>
  <dcterms:created xsi:type="dcterms:W3CDTF">2016-01-21T21:26:36Z</dcterms:created>
  <dcterms:modified xsi:type="dcterms:W3CDTF">2016-01-24T13:33:22Z</dcterms:modified>
</cp:coreProperties>
</file>