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7" r:id="rId2"/>
    <p:sldId id="261" r:id="rId3"/>
    <p:sldId id="358" r:id="rId4"/>
    <p:sldId id="371" r:id="rId5"/>
    <p:sldId id="373" r:id="rId6"/>
    <p:sldId id="374" r:id="rId7"/>
    <p:sldId id="351" r:id="rId8"/>
    <p:sldId id="359" r:id="rId9"/>
    <p:sldId id="353" r:id="rId10"/>
    <p:sldId id="329" r:id="rId11"/>
    <p:sldId id="360" r:id="rId12"/>
    <p:sldId id="382" r:id="rId13"/>
    <p:sldId id="273" r:id="rId14"/>
    <p:sldId id="333" r:id="rId15"/>
    <p:sldId id="381" r:id="rId16"/>
    <p:sldId id="383" r:id="rId17"/>
    <p:sldId id="380" r:id="rId18"/>
    <p:sldId id="346" r:id="rId19"/>
    <p:sldId id="364" r:id="rId20"/>
    <p:sldId id="379" r:id="rId21"/>
    <p:sldId id="385" r:id="rId22"/>
    <p:sldId id="384" r:id="rId23"/>
    <p:sldId id="375" r:id="rId24"/>
    <p:sldId id="366" r:id="rId25"/>
    <p:sldId id="336" r:id="rId26"/>
    <p:sldId id="369" r:id="rId27"/>
    <p:sldId id="367" r:id="rId28"/>
    <p:sldId id="345" r:id="rId29"/>
    <p:sldId id="378" r:id="rId30"/>
    <p:sldId id="34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83E54B-C8F7-4E44-BBD5-F9E1A2F82D7D}">
          <p14:sldIdLst>
            <p14:sldId id="347"/>
            <p14:sldId id="261"/>
            <p14:sldId id="358"/>
            <p14:sldId id="371"/>
            <p14:sldId id="373"/>
            <p14:sldId id="374"/>
            <p14:sldId id="351"/>
            <p14:sldId id="359"/>
            <p14:sldId id="353"/>
            <p14:sldId id="329"/>
            <p14:sldId id="360"/>
            <p14:sldId id="382"/>
            <p14:sldId id="273"/>
            <p14:sldId id="333"/>
            <p14:sldId id="381"/>
            <p14:sldId id="383"/>
            <p14:sldId id="380"/>
            <p14:sldId id="346"/>
            <p14:sldId id="364"/>
            <p14:sldId id="379"/>
            <p14:sldId id="385"/>
            <p14:sldId id="384"/>
            <p14:sldId id="375"/>
            <p14:sldId id="366"/>
            <p14:sldId id="336"/>
            <p14:sldId id="369"/>
            <p14:sldId id="367"/>
            <p14:sldId id="345"/>
            <p14:sldId id="378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E0D"/>
    <a:srgbClr val="F222E0"/>
    <a:srgbClr val="004080"/>
    <a:srgbClr val="1F497D"/>
    <a:srgbClr val="008080"/>
    <a:srgbClr val="FFFF66"/>
    <a:srgbClr val="800000"/>
    <a:srgbClr val="FF0000"/>
    <a:srgbClr val="FF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04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D583-6A33-7D46-BE2F-026EF7DA9262}" type="datetimeFigureOut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A648-A830-8043-9BB6-CF85CDBE8F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38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41164-303F-7942-A6B7-4CB4BF68F7BF}" type="datetimeFigureOut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AD6F-CC2B-6B43-A3B4-00BD0253FC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77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AD6F-CC2B-6B43-A3B4-00BD0253FC3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4E4191-3CC9-7245-9B9F-AE96A56FC53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AD95501-A342-7A43-ABFB-8A4985E48661}" type="slidenum">
              <a:rPr lang="en-US">
                <a:latin typeface="Times New Roman" charset="0"/>
              </a:rPr>
              <a:pPr algn="r"/>
              <a:t>4</a:t>
            </a:fld>
            <a:endParaRPr lang="en-US" dirty="0">
              <a:latin typeface="Times New Roman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5813" cy="3446462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4E4191-3CC9-7245-9B9F-AE96A56FC53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AD95501-A342-7A43-ABFB-8A4985E48661}" type="slidenum">
              <a:rPr lang="en-US">
                <a:latin typeface="Times New Roman" charset="0"/>
              </a:rPr>
              <a:pPr algn="r"/>
              <a:t>6</a:t>
            </a:fld>
            <a:endParaRPr lang="en-US" dirty="0">
              <a:latin typeface="Times New Roman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5813" cy="3446462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AD6F-CC2B-6B43-A3B4-00BD0253FC3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AD6F-CC2B-6B43-A3B4-00BD0253FC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5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AD6F-CC2B-6B43-A3B4-00BD0253FC3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3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AC8F-D0AF-7241-960D-C54FDFC1FCA4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3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0E9-502E-E345-ACB4-5559260D91E3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2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02A8-AE5F-8049-9AC7-09786B0B2430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1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3DD-31BB-DF4E-B326-A9873E27A1A1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189D-595E-6B41-9397-DCD308CDEEA9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E51-9153-3F44-B0E4-834804CC707C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5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CC38-BAAB-4243-8D53-17C5FBAC548D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258E-FBA0-014B-9F22-833030CB741E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2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3C32-9143-CB47-9FE1-3C6AB12B0A3E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3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8E38-D1DA-5F4B-B0EB-59A71225B174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7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6B23-E03D-3544-A7DB-ED9055139570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Kaye, APS12 - Rotation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35A4-4351-1D4A-AC8B-52A3ECC54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20423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EF70-1C16-1A40-9B45-4F66AA89E3E2}" type="datetime1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Kaye, APS12 -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5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i="1" kern="1200"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schemeClr val="tx1">
                <a:lumMod val="85000"/>
                <a:lumOff val="15000"/>
                <a:alpha val="2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08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808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25387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85000"/>
                      <a:lumOff val="15000"/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0" dirty="0">
                <a:effectLst/>
              </a:rPr>
              <a:t>NSTX-U/Theory Partnership</a:t>
            </a:r>
            <a:endParaRPr lang="en-US" sz="4800" i="0" dirty="0">
              <a:effectLst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013665"/>
            <a:ext cx="6400800" cy="35663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>
              <a:solidFill>
                <a:srgbClr val="3366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66FF"/>
                </a:solidFill>
              </a:rPr>
              <a:t>Amitava Bhattacharjee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66FF"/>
                </a:solidFill>
              </a:rPr>
              <a:t>Head, PPPL Theory </a:t>
            </a:r>
            <a:r>
              <a:rPr lang="en-US" sz="2800" b="1" dirty="0" smtClean="0">
                <a:solidFill>
                  <a:srgbClr val="3366FF"/>
                </a:solidFill>
              </a:rPr>
              <a:t>Department</a:t>
            </a:r>
            <a:endParaRPr lang="en-US" sz="2800" b="1" dirty="0">
              <a:solidFill>
                <a:srgbClr val="3366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>
              <a:solidFill>
                <a:srgbClr val="3366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>
              <a:solidFill>
                <a:srgbClr val="3366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>
              <a:solidFill>
                <a:srgbClr val="3366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3366FF"/>
                </a:solidFill>
              </a:rPr>
              <a:t>Stanley </a:t>
            </a:r>
            <a:r>
              <a:rPr lang="en-US" sz="2800" b="1" dirty="0">
                <a:solidFill>
                  <a:srgbClr val="3366FF"/>
                </a:solidFill>
              </a:rPr>
              <a:t>M. Kaye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66FF"/>
                </a:solidFill>
              </a:rPr>
              <a:t>NSTX-U Deputy Program Director,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66FF"/>
                </a:solidFill>
              </a:rPr>
              <a:t>Head of Physics Analysis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3366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NSTX-U PAC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January 26,  2016</a:t>
            </a:r>
            <a:endParaRPr lang="en-US" sz="2800" b="1" dirty="0">
              <a:solidFill>
                <a:srgbClr val="3366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08688"/>
            <a:ext cx="2147888" cy="54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913438"/>
            <a:ext cx="1997075" cy="68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PPP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5867400"/>
            <a:ext cx="1238250" cy="68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100002"/>
            <a:ext cx="8229600" cy="934281"/>
          </a:xfrm>
        </p:spPr>
        <p:txBody>
          <a:bodyPr>
            <a:normAutofit/>
          </a:bodyPr>
          <a:lstStyle/>
          <a:p>
            <a:r>
              <a:rPr lang="en-US" dirty="0" smtClean="0"/>
              <a:t>Previously reported role of ITG/K-H in driving ion thermal transport in NSTX L-mode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Global, non-linear GTS simulations giving insight into causes of thermal electron and ion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457200" y="1989736"/>
            <a:ext cx="3895178" cy="2017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Recent simulations have shown possible role of DTEM in contributing to observed favorable collisionality scaling (Bτ</a:t>
            </a:r>
            <a:r>
              <a:rPr lang="en-US" sz="2000" baseline="-25000" dirty="0" smtClean="0"/>
              <a:t>th</a:t>
            </a:r>
            <a:r>
              <a:rPr lang="en-US" sz="2000" dirty="0" smtClean="0"/>
              <a:t>~ν</a:t>
            </a:r>
            <a:r>
              <a:rPr lang="en-US" sz="2000" baseline="-25000" dirty="0" smtClean="0"/>
              <a:t>*e</a:t>
            </a:r>
            <a:r>
              <a:rPr lang="en-US" sz="2000" baseline="30000" dirty="0" smtClean="0"/>
              <a:t>-0.8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/>
              <a:t>In addition to microtearing</a:t>
            </a:r>
          </a:p>
          <a:p>
            <a:pPr lvl="1"/>
            <a:r>
              <a:rPr lang="en-US" dirty="0" smtClean="0"/>
              <a:t>Synergy with DIII-D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11" y="3925606"/>
            <a:ext cx="3250414" cy="2430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025" y="6306535"/>
            <a:ext cx="328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Wang et al., NF Letters</a:t>
            </a:r>
            <a:r>
              <a:rPr lang="en-US" dirty="0"/>
              <a:t>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4717641" y="1754799"/>
            <a:ext cx="4228803" cy="438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E-M capability presently being implemented in GTS (Startsev, Wang)</a:t>
            </a:r>
          </a:p>
          <a:p>
            <a:pPr lvl="1"/>
            <a:r>
              <a:rPr lang="en-US" sz="1800" dirty="0" smtClean="0"/>
              <a:t>Supported by Partnership</a:t>
            </a:r>
          </a:p>
          <a:p>
            <a:pPr lvl="1"/>
            <a:r>
              <a:rPr lang="en-US" sz="1800" dirty="0" smtClean="0"/>
              <a:t>Theory “Notable Outcome” 2015 (available as a pedagogical report)</a:t>
            </a:r>
          </a:p>
          <a:p>
            <a:r>
              <a:rPr lang="en-US" sz="2000" dirty="0" smtClean="0"/>
              <a:t>XP1520 (Kaye): I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/B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scaling</a:t>
            </a:r>
          </a:p>
          <a:p>
            <a:pPr lvl="1"/>
            <a:r>
              <a:rPr lang="en-US" sz="1800" dirty="0" smtClean="0"/>
              <a:t>Extend to lower </a:t>
            </a:r>
            <a:r>
              <a:rPr lang="en-US" sz="1800" dirty="0"/>
              <a:t>ν</a:t>
            </a:r>
            <a:r>
              <a:rPr lang="en-US" sz="1800" baseline="-25000" dirty="0"/>
              <a:t>*</a:t>
            </a:r>
            <a:r>
              <a:rPr lang="en-US" sz="1800" baseline="-25000" dirty="0" smtClean="0"/>
              <a:t>e</a:t>
            </a:r>
            <a:endParaRPr lang="en-US" sz="1800" dirty="0" smtClean="0"/>
          </a:p>
          <a:p>
            <a:pPr lvl="1"/>
            <a:r>
              <a:rPr lang="en-US" sz="1800" dirty="0" smtClean="0"/>
              <a:t>Impact of microtearing, DTEM</a:t>
            </a:r>
          </a:p>
          <a:p>
            <a:r>
              <a:rPr lang="en-US" sz="2000" dirty="0" smtClean="0"/>
              <a:t>XP1521 (Ren): Validation of gyrokinetic codes in L-mode plasmas (assess importance of e-m vs. e-s modes)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49703" y="634727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R16-1, 17-3, 18-1,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0866" y="5971738"/>
            <a:ext cx="173044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Collisionality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57600" y="4797529"/>
            <a:ext cx="164795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 Flux MW/m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256721" y="58498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35" y="152401"/>
            <a:ext cx="8679365" cy="617667"/>
          </a:xfrm>
        </p:spPr>
        <p:txBody>
          <a:bodyPr>
            <a:noAutofit/>
          </a:bodyPr>
          <a:lstStyle/>
          <a:p>
            <a:r>
              <a:rPr lang="en-US" sz="3200" dirty="0" smtClean="0"/>
              <a:t>Latest Development of EM capabilities in GTS</a:t>
            </a:r>
            <a:endParaRPr lang="en-US" sz="3200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111635" y="1633425"/>
            <a:ext cx="90323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Currently the scheme is  being </a:t>
            </a:r>
            <a:r>
              <a:rPr lang="en-US" sz="1600" dirty="0" smtClean="0"/>
              <a:t>tested in GTS </a:t>
            </a:r>
            <a:r>
              <a:rPr lang="en-US" sz="1600" dirty="0"/>
              <a:t>against </a:t>
            </a:r>
            <a:r>
              <a:rPr lang="en-US" sz="1600" dirty="0" smtClean="0"/>
              <a:t>recently </a:t>
            </a:r>
            <a:r>
              <a:rPr lang="en-US" sz="1600" dirty="0"/>
              <a:t>available </a:t>
            </a:r>
            <a:r>
              <a:rPr lang="en-US" sz="1600" dirty="0" smtClean="0"/>
              <a:t>results by A</a:t>
            </a:r>
            <a:r>
              <a:rPr lang="en-US" sz="1600" dirty="0"/>
              <a:t>. </a:t>
            </a:r>
            <a:r>
              <a:rPr lang="en-US" sz="1600" dirty="0" smtClean="0"/>
              <a:t>Swamy (IPR India) for </a:t>
            </a:r>
            <a:r>
              <a:rPr lang="en-US" sz="1600" dirty="0"/>
              <a:t>collisionless </a:t>
            </a:r>
            <a:r>
              <a:rPr lang="en-US" sz="1600" dirty="0" smtClean="0"/>
              <a:t>MTM  and KBM eigenmodes in tokamaks with circular flux surfaces.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15367"/>
              </p:ext>
            </p:extLst>
          </p:nvPr>
        </p:nvGraphicFramePr>
        <p:xfrm>
          <a:off x="4419600" y="3789362"/>
          <a:ext cx="9239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89362"/>
                        <a:ext cx="923925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89563"/>
              </p:ext>
            </p:extLst>
          </p:nvPr>
        </p:nvGraphicFramePr>
        <p:xfrm>
          <a:off x="4419600" y="3429000"/>
          <a:ext cx="28844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2298600" imgH="228600" progId="Equation.DSMT4">
                  <p:embed/>
                </p:oleObj>
              </mc:Choice>
              <mc:Fallback>
                <p:oleObj name="Equation" r:id="rId5" imgW="229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9000"/>
                        <a:ext cx="28844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5295"/>
              </p:ext>
            </p:extLst>
          </p:nvPr>
        </p:nvGraphicFramePr>
        <p:xfrm>
          <a:off x="4419600" y="4114800"/>
          <a:ext cx="844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672840" imgH="431640" progId="Equation.DSMT4">
                  <p:embed/>
                </p:oleObj>
              </mc:Choice>
              <mc:Fallback>
                <p:oleObj name="Equation" r:id="rId7" imgW="672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8445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2743200"/>
            <a:ext cx="3991928" cy="2419350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11634" y="914400"/>
            <a:ext cx="90323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Recently, </a:t>
            </a:r>
            <a:r>
              <a:rPr lang="en-US" altLang="en-US" sz="1600" dirty="0" smtClean="0">
                <a:latin typeface="+mj-lt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en-US" sz="1600" dirty="0">
                <a:latin typeface="+mj-lt"/>
                <a:ea typeface="PMingLiU" pitchFamily="18" charset="-120"/>
                <a:cs typeface="Times New Roman" pitchFamily="18" charset="0"/>
              </a:rPr>
              <a:t>Startsev-Lee EM scheme </a:t>
            </a:r>
            <a:r>
              <a:rPr lang="en-US" sz="1600" dirty="0" smtClean="0">
                <a:latin typeface="+mj-lt"/>
              </a:rPr>
              <a:t>has </a:t>
            </a:r>
            <a:r>
              <a:rPr lang="en-US" sz="1600" dirty="0">
                <a:latin typeface="+mj-lt"/>
              </a:rPr>
              <a:t>been extended to including key toroidal effect and ion </a:t>
            </a:r>
            <a:r>
              <a:rPr lang="en-US" sz="1600" dirty="0" smtClean="0">
                <a:latin typeface="+mj-lt"/>
              </a:rPr>
              <a:t>dynamics and has been implemented into GTS. 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04200" y="5358825"/>
            <a:ext cx="90323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  <a:ea typeface="PMingLiU" pitchFamily="18" charset="-120"/>
                <a:cs typeface="Times New Roman" pitchFamily="18" charset="0"/>
              </a:rPr>
              <a:t>The general geometry version of the Startsev-Lee em scheme including all magnetic drifts has been formulated and is currently being implemented into GTS.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946862"/>
              </p:ext>
            </p:extLst>
          </p:nvPr>
        </p:nvGraphicFramePr>
        <p:xfrm>
          <a:off x="4419600" y="4724400"/>
          <a:ext cx="1260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0" imgW="901440" imgH="228600" progId="Equation.3">
                  <p:embed/>
                </p:oleObj>
              </mc:Choice>
              <mc:Fallback>
                <p:oleObj name="Equation" r:id="rId10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12604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231577" y="2608422"/>
            <a:ext cx="4516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Result of the GTS simulation with n=10 most unstable mode with tearing parity. 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pPr algn="r"/>
            <a:fld id="{2C6B35A4-4351-1D4A-AC8B-52A3ECC548BD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026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Theory addresses NSTX-U research priorities, using analytical and simulation tools that produce novel insights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264"/>
            <a:ext cx="8229600" cy="54171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everal aspects of NSTX-U (and more generally, ST) research require rethinking ideas and mechanisms in conventional tokamaks, leading often to new and exciting insights. Examples are: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nergy confinement scaling at low collisionality, produced by interplay of micro-tearing, trapped electron modes, and strong sheared flows.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Copious generation of super-Alfvenic ions due to low magnetic fields, exciting Alfven eigenmodes (AEs) which can provide new mechanisms for beam and thermal transport.</a:t>
            </a:r>
          </a:p>
          <a:p>
            <a:pPr lvl="1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ovel mechanisms for thermal quench during disruptions. Simulations of </a:t>
            </a:r>
            <a:r>
              <a:rPr lang="en-US" dirty="0"/>
              <a:t>n</a:t>
            </a:r>
            <a:r>
              <a:rPr lang="en-US" dirty="0" smtClean="0"/>
              <a:t>ew planned experiments for complete maps of halo currents and current ramp-down scenarios, validated by experiments.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Understanding new physics underlying pedestal structure, and SOL heat flux profiles.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5066" y="6171684"/>
            <a:ext cx="2531462" cy="36933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80"/>
                </a:solidFill>
              </a:rPr>
              <a:t> Directly </a:t>
            </a:r>
            <a:r>
              <a:rPr lang="en-US" dirty="0" smtClean="0">
                <a:solidFill>
                  <a:srgbClr val="FF0000"/>
                </a:solidFill>
              </a:rPr>
              <a:t>ITER</a:t>
            </a:r>
            <a:r>
              <a:rPr lang="en-US" dirty="0" smtClean="0">
                <a:solidFill>
                  <a:srgbClr val="008080"/>
                </a:solidFill>
              </a:rPr>
              <a:t> relevant</a:t>
            </a:r>
            <a:endParaRPr lang="en-US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872" y="-22784"/>
            <a:ext cx="9143999" cy="10204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Beam ion confinement: </a:t>
            </a:r>
            <a:r>
              <a:rPr lang="en-US" sz="2800" dirty="0"/>
              <a:t>M</a:t>
            </a:r>
            <a:r>
              <a:rPr lang="en-US" sz="2800" dirty="0" smtClean="0"/>
              <a:t>odels for fast ion profile relaxation in presence of AEs under development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41744"/>
            <a:ext cx="44756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“Kick” model (Podesta)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PDF computed by ORBIT (White) in presence of TAEs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Mode structures computed by NOVA (Gorelenkov)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Kicks ~ mode amplitude</a:t>
            </a:r>
            <a:endParaRPr lang="en-US" sz="2000" dirty="0">
              <a:solidFill>
                <a:srgbClr val="1F497D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Being used in DIII-D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674" y="1267951"/>
            <a:ext cx="4426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</a:rPr>
              <a:t>Critical Gradient Model (Gorelenkov)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Compute critical        due to AE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Mode growth/damping computed by NOVA-K (Fu, Gorelenkov)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Originally benchmarked on DIII-D</a:t>
            </a:r>
            <a:endParaRPr lang="en-US" sz="2000" dirty="0">
              <a:solidFill>
                <a:srgbClr val="1F497D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50297"/>
              </p:ext>
            </p:extLst>
          </p:nvPr>
        </p:nvGraphicFramePr>
        <p:xfrm>
          <a:off x="7044122" y="1578327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4" imgW="406400" imgH="457200" progId="Equation.3">
                  <p:embed/>
                </p:oleObj>
              </mc:Choice>
              <mc:Fallback>
                <p:oleObj name="Equation" r:id="rId4" imgW="40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4122" y="1578327"/>
                        <a:ext cx="40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23" y="3501736"/>
            <a:ext cx="3245112" cy="2576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3872" y="5748109"/>
            <a:ext cx="498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CG used to relax </a:t>
            </a:r>
            <a:r>
              <a:rPr lang="en-US" dirty="0">
                <a:solidFill>
                  <a:srgbClr val="800000"/>
                </a:solidFill>
              </a:rPr>
              <a:t>EP profile. It is broadened from </a:t>
            </a:r>
            <a:r>
              <a:rPr lang="en-US" dirty="0" smtClean="0">
                <a:solidFill>
                  <a:srgbClr val="800000"/>
                </a:solidFill>
              </a:rPr>
              <a:t>the initially unstable one between </a:t>
            </a:r>
            <a:r>
              <a:rPr lang="en-US" dirty="0">
                <a:solidFill>
                  <a:srgbClr val="800000"/>
                </a:solidFill>
              </a:rPr>
              <a:t>r</a:t>
            </a:r>
            <a:r>
              <a:rPr lang="en-US" baseline="-25000" dirty="0">
                <a:solidFill>
                  <a:srgbClr val="800000"/>
                </a:solidFill>
              </a:rPr>
              <a:t>±</a:t>
            </a:r>
            <a:r>
              <a:rPr lang="en-US" dirty="0">
                <a:solidFill>
                  <a:srgbClr val="800000"/>
                </a:solidFill>
              </a:rPr>
              <a:t> → r</a:t>
            </a:r>
            <a:r>
              <a:rPr lang="en-US" baseline="-25000" dirty="0">
                <a:solidFill>
                  <a:srgbClr val="800000"/>
                </a:solidFill>
              </a:rPr>
              <a:t>1,2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921" y="6340884"/>
            <a:ext cx="303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R16-2, R18-2, IR18-2, </a:t>
            </a:r>
            <a:r>
              <a:rPr lang="en-US" dirty="0" smtClean="0">
                <a:solidFill>
                  <a:srgbClr val="FF0000"/>
                </a:solidFill>
              </a:rPr>
              <a:t>ITER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848" y="3520399"/>
            <a:ext cx="4680656" cy="17370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9633" y="3595376"/>
            <a:ext cx="134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Critical gradient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8788" y="4643788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Classical profile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251577" y="4547954"/>
            <a:ext cx="43319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ΔP</a:t>
            </a:r>
            <a:r>
              <a:rPr lang="en-US" sz="1400" baseline="-25000" dirty="0" smtClean="0"/>
              <a:t>ζ</a:t>
            </a:r>
            <a:endParaRPr lang="en-US" sz="1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86389" y="5852517"/>
            <a:ext cx="10917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ΔE (keV/ms)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13487" y="5124358"/>
            <a:ext cx="28390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baseline="-25000" dirty="0" smtClean="0"/>
              <a:t>-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9634" y="5124358"/>
            <a:ext cx="31290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baseline="-25000" dirty="0" smtClean="0"/>
              <a:t>+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50522" y="5124358"/>
            <a:ext cx="28390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baseline="-25000" dirty="0" smtClean="0"/>
              <a:t>-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56669" y="5124358"/>
            <a:ext cx="31290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baseline="-25000" dirty="0" smtClean="0"/>
              <a:t>+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346769" y="5124358"/>
            <a:ext cx="31290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11629" y="5124358"/>
            <a:ext cx="30792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90994" y="4131144"/>
            <a:ext cx="3072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58153"/>
              </p:ext>
            </p:extLst>
          </p:nvPr>
        </p:nvGraphicFramePr>
        <p:xfrm>
          <a:off x="4032648" y="4036267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8" imgW="406400" imgH="457200" progId="Equation.3">
                  <p:embed/>
                </p:oleObj>
              </mc:Choice>
              <mc:Fallback>
                <p:oleObj name="Equation" r:id="rId8" imgW="40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2648" y="4036267"/>
                        <a:ext cx="406400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37235" y="55661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CGM recently validated for NSTX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896"/>
            <a:ext cx="3833529" cy="785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Multiple TAE unstable discharge chosen for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4027" y="1175239"/>
            <a:ext cx="4475674" cy="133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XP1524 (Heidbrink) directly tests CGM</a:t>
            </a:r>
          </a:p>
          <a:p>
            <a:pPr lvl="1"/>
            <a:r>
              <a:rPr lang="en-US" sz="1800" dirty="0" smtClean="0"/>
              <a:t>Fashioned after successful DIII-D expt.</a:t>
            </a:r>
          </a:p>
          <a:p>
            <a:pPr lvl="1"/>
            <a:r>
              <a:rPr lang="en-US" sz="1800" dirty="0" smtClean="0"/>
              <a:t>Different AE activity on NSTX(-U) crucial test for validating theory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419600"/>
            <a:ext cx="3794048" cy="1592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9979" y="6095984"/>
            <a:ext cx="428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related XPs include XP1522, 1523 (characterize 2</a:t>
            </a:r>
            <a:r>
              <a:rPr lang="en-US" baseline="30000" dirty="0" smtClean="0"/>
              <a:t>nd</a:t>
            </a:r>
            <a:r>
              <a:rPr lang="en-US" dirty="0" smtClean="0"/>
              <a:t> beam, beam confinement)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754" y="2621238"/>
            <a:ext cx="2485972" cy="179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66" y="1971088"/>
            <a:ext cx="3286410" cy="248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76" y="4505903"/>
            <a:ext cx="3330890" cy="2218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95473" y="5349388"/>
            <a:ext cx="158641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Neutron Deficit (%)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51091" y="6547270"/>
            <a:ext cx="90921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(ms)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1533" y="2832738"/>
            <a:ext cx="136243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Frequency (kHz)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89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Non-linear HYM simulations of CAE/KAW coupling address power channeling and effect on T</a:t>
            </a:r>
            <a:r>
              <a:rPr lang="en-US" baseline="-25000" dirty="0" smtClean="0"/>
              <a:t>e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105544"/>
            <a:ext cx="8823428" cy="17162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 non-linear simulations including multiple (n≥4) unstable modes have been </a:t>
            </a:r>
            <a:r>
              <a:rPr lang="en-US" dirty="0" smtClean="0"/>
              <a:t>performed (Belova)</a:t>
            </a:r>
          </a:p>
          <a:p>
            <a:r>
              <a:rPr lang="en-US" dirty="0" smtClean="0"/>
              <a:t>n=4 (largest mode) saturation amplitude (δB/B~6.6e-3) comparable to that inferred from reflectometer displacement measurements             (</a:t>
            </a:r>
            <a:r>
              <a:rPr lang="en-US" dirty="0"/>
              <a:t>δB/</a:t>
            </a:r>
            <a:r>
              <a:rPr lang="en-US" dirty="0" smtClean="0"/>
              <a:t>B≤3.4e-3)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19471" y="2670698"/>
            <a:ext cx="4470049" cy="36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4080"/>
                </a:solidFill>
              </a:rPr>
              <a:t>Calculate channeling of 0.3 to 0.5 MW for n=4</a:t>
            </a:r>
          </a:p>
          <a:p>
            <a:r>
              <a:rPr lang="en-US" sz="2000" dirty="0" smtClean="0">
                <a:solidFill>
                  <a:srgbClr val="004080"/>
                </a:solidFill>
              </a:rPr>
              <a:t>Can result in several hundred eV modification of T</a:t>
            </a:r>
            <a:r>
              <a:rPr lang="en-US" sz="2000" baseline="-25000" dirty="0" smtClean="0">
                <a:solidFill>
                  <a:srgbClr val="004080"/>
                </a:solidFill>
              </a:rPr>
              <a:t>e</a:t>
            </a:r>
            <a:r>
              <a:rPr lang="en-US" sz="2000" dirty="0">
                <a:solidFill>
                  <a:srgbClr val="004080"/>
                </a:solidFill>
              </a:rPr>
              <a:t> </a:t>
            </a:r>
            <a:r>
              <a:rPr lang="en-US" sz="2000" dirty="0" smtClean="0">
                <a:solidFill>
                  <a:srgbClr val="004080"/>
                </a:solidFill>
              </a:rPr>
              <a:t>profile (T</a:t>
            </a:r>
            <a:r>
              <a:rPr lang="en-US" sz="2000" baseline="-25000" dirty="0" smtClean="0">
                <a:solidFill>
                  <a:srgbClr val="004080"/>
                </a:solidFill>
              </a:rPr>
              <a:t>e</a:t>
            </a:r>
            <a:r>
              <a:rPr lang="en-US" sz="2000" dirty="0">
                <a:solidFill>
                  <a:srgbClr val="004080"/>
                </a:solidFill>
              </a:rPr>
              <a:t> </a:t>
            </a:r>
            <a:r>
              <a:rPr lang="en-US" sz="2000" dirty="0" smtClean="0">
                <a:solidFill>
                  <a:srgbClr val="004080"/>
                </a:solidFill>
              </a:rPr>
              <a:t>broadening observed during periods of high CAE activity, with no </a:t>
            </a:r>
            <a:r>
              <a:rPr lang="en-US" sz="2000" dirty="0" smtClean="0">
                <a:solidFill>
                  <a:srgbClr val="004080"/>
                </a:solidFill>
                <a:latin typeface="Symbol" charset="2"/>
                <a:cs typeface="Symbol" charset="2"/>
              </a:rPr>
              <a:t>δ</a:t>
            </a:r>
            <a:r>
              <a:rPr lang="en-US" sz="2000" dirty="0" smtClean="0">
                <a:solidFill>
                  <a:srgbClr val="004080"/>
                </a:solidFill>
              </a:rPr>
              <a:t>T</a:t>
            </a:r>
            <a:r>
              <a:rPr lang="en-US" sz="2000" baseline="-25000" dirty="0" smtClean="0">
                <a:solidFill>
                  <a:srgbClr val="004080"/>
                </a:solidFill>
              </a:rPr>
              <a:t>e0</a:t>
            </a:r>
            <a:r>
              <a:rPr lang="en-US" sz="2000" dirty="0" smtClean="0">
                <a:solidFill>
                  <a:srgbClr val="00408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4080"/>
                </a:solidFill>
              </a:rPr>
              <a:t>XP1525 (Crocker): Rotation effects on CAE/GAEs</a:t>
            </a:r>
          </a:p>
          <a:p>
            <a:r>
              <a:rPr lang="en-US" sz="2000" dirty="0" smtClean="0">
                <a:solidFill>
                  <a:srgbClr val="004080"/>
                </a:solidFill>
              </a:rPr>
              <a:t>XP1520 (Kaye), 1523 (Podesta): Effects of collisionality, power on transport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4920" y="6323316"/>
            <a:ext cx="3211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R16-1,2, 17-3, 18-2, IR18-2, </a:t>
            </a:r>
            <a:r>
              <a:rPr lang="en-US" dirty="0" smtClean="0">
                <a:solidFill>
                  <a:srgbClr val="FF0000"/>
                </a:solidFill>
              </a:rPr>
              <a:t>ITER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491" y="6412518"/>
            <a:ext cx="155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Belova PRL 2015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5" y="3059867"/>
            <a:ext cx="3195643" cy="323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4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026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Theory addresses NSTX-U research priorities, using analytical and simulation tools that produce novel insights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264"/>
            <a:ext cx="8229600" cy="54171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everal aspects of NSTX-U (and more generally, ST) research require rethinking ideas and mechanisms in conventional tokamaks, leading often to new and exciting insights. Examples are: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nergy confinement scaling at low collisionality, produced by interplay of micro-tearing, trapped electron modes, and strong sheared flows.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Copious generation of super-Alfvenic ions due to low magnetic fields, exciting Alfven eigenmodes (AEs) which can provide new mechanisms for beam and thermal transport.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ovel mechanisms for thermal quench during disruptions. Simulations of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ew planned experiments for complete maps of halo currents and current ramp-down scenarios, validated by experiments.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Understanding new physics underlying pedestal structure, and SOL heat flux profiles.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5066" y="6171684"/>
            <a:ext cx="2531462" cy="36933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80"/>
                </a:solidFill>
              </a:rPr>
              <a:t> Directly </a:t>
            </a:r>
            <a:r>
              <a:rPr lang="en-US" dirty="0" smtClean="0">
                <a:solidFill>
                  <a:srgbClr val="FF0000"/>
                </a:solidFill>
              </a:rPr>
              <a:t>ITER</a:t>
            </a:r>
            <a:r>
              <a:rPr lang="en-US" dirty="0" smtClean="0">
                <a:solidFill>
                  <a:srgbClr val="008080"/>
                </a:solidFill>
              </a:rPr>
              <a:t> relevant</a:t>
            </a:r>
            <a:endParaRPr lang="en-US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Simulating Disruptions and Halo Currents Using New Modeling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410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New resistive wall model in M3D-C1 allows unique capability to simulate </a:t>
            </a:r>
            <a:r>
              <a:rPr lang="en-US" dirty="0" smtClean="0">
                <a:solidFill>
                  <a:srgbClr val="0000FF"/>
                </a:solidFill>
              </a:rPr>
              <a:t>mode locking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current-quench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Includes self-consistent treatment of rotation and Halo currents</a:t>
            </a:r>
          </a:p>
          <a:p>
            <a:pPr lvl="1"/>
            <a:r>
              <a:rPr lang="en-US" dirty="0"/>
              <a:t>We will seek to validate these models against NSTX-U data</a:t>
            </a:r>
          </a:p>
          <a:p>
            <a:endParaRPr lang="en-US" dirty="0" smtClean="0"/>
          </a:p>
        </p:txBody>
      </p:sp>
      <p:pic>
        <p:nvPicPr>
          <p:cNvPr id="10" name="Picture 9" descr="nstx_vde_jphi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r="8443" b="9858"/>
          <a:stretch/>
        </p:blipFill>
        <p:spPr>
          <a:xfrm>
            <a:off x="5579505" y="1053934"/>
            <a:ext cx="3488295" cy="2589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 r="8443"/>
          <a:stretch/>
        </p:blipFill>
        <p:spPr>
          <a:xfrm>
            <a:off x="5579505" y="3664366"/>
            <a:ext cx="3488295" cy="2888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84505" y="2895600"/>
            <a:ext cx="6431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J</a:t>
            </a:r>
            <a:r>
              <a:rPr lang="en-US" sz="3200" i="1" baseline="-25000" dirty="0" smtClean="0">
                <a:latin typeface="Times New Roman"/>
                <a:cs typeface="Times New Roman"/>
              </a:rPr>
              <a:t>φ</a:t>
            </a:r>
            <a:endParaRPr lang="en-US" sz="3200" i="1" baseline="-250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4505" y="5562600"/>
            <a:ext cx="6431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J</a:t>
            </a:r>
            <a:r>
              <a:rPr lang="en-US" sz="3200" i="1" baseline="-25000" dirty="0" smtClean="0">
                <a:latin typeface="Times New Roman"/>
                <a:cs typeface="Times New Roman"/>
              </a:rPr>
              <a:t>Z</a:t>
            </a:r>
            <a:endParaRPr lang="en-US" sz="3200" i="1" baseline="-250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6705" y="3962400"/>
            <a:ext cx="2014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80"/>
                </a:solidFill>
              </a:rPr>
              <a:t>Halo currents</a:t>
            </a:r>
            <a:endParaRPr lang="en-US" sz="2400" dirty="0">
              <a:solidFill>
                <a:srgbClr val="00808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417705" y="4419600"/>
            <a:ext cx="76200" cy="762000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79705" y="4419600"/>
            <a:ext cx="76200" cy="685800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fld id="{2C6B35A4-4351-1D4A-AC8B-52A3ECC548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M3D-C</a:t>
            </a:r>
            <a:r>
              <a:rPr lang="en-US" baseline="30000" dirty="0" smtClean="0"/>
              <a:t>1</a:t>
            </a:r>
            <a:r>
              <a:rPr lang="en-US" dirty="0" smtClean="0"/>
              <a:t> with RW capability will be used to map out optimal placement of new B-sensors to study halo currents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250" y="1117807"/>
            <a:ext cx="9048750" cy="201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Dynamics of halo currents and forces critical for ITER: particular concern are halo current asymmetries and rotation</a:t>
            </a: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New sensors will measure halo currents, B-fields and JxB forces in NSTX-U</a:t>
            </a: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Critical theoretical issues: (i) role of boundary conditions (ii) halo current distributions in 3D conducting structures (D. Pfefferle)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" descr="Screen Shot 2014-02-03 at 8.22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1151"/>
            <a:ext cx="9144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18732" y="6500907"/>
            <a:ext cx="74791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spcBef>
                <a:spcPts val="0"/>
              </a:spcBef>
            </a:pPr>
            <a:r>
              <a:rPr lang="en-US" sz="1700" dirty="0" smtClean="0">
                <a:solidFill>
                  <a:srgbClr val="004080"/>
                </a:solidFill>
              </a:rPr>
              <a:t>joint </a:t>
            </a:r>
            <a:r>
              <a:rPr lang="en-US" sz="1700" dirty="0">
                <a:solidFill>
                  <a:srgbClr val="004080"/>
                </a:solidFill>
              </a:rPr>
              <a:t>NSTX-U/Theory </a:t>
            </a:r>
            <a:r>
              <a:rPr lang="en-US" sz="1700" dirty="0" smtClean="0">
                <a:solidFill>
                  <a:srgbClr val="004080"/>
                </a:solidFill>
              </a:rPr>
              <a:t>task                                     </a:t>
            </a:r>
            <a:r>
              <a:rPr lang="en-US" sz="1700" dirty="0" smtClean="0">
                <a:solidFill>
                  <a:srgbClr val="008080"/>
                </a:solidFill>
              </a:rPr>
              <a:t>R16</a:t>
            </a:r>
            <a:r>
              <a:rPr lang="en-US" sz="1700" dirty="0">
                <a:solidFill>
                  <a:srgbClr val="008080"/>
                </a:solidFill>
              </a:rPr>
              <a:t>-3, 17-2, 18-2, 2016 </a:t>
            </a:r>
            <a:r>
              <a:rPr lang="en-US" sz="1700" dirty="0" smtClean="0">
                <a:solidFill>
                  <a:srgbClr val="008080"/>
                </a:solidFill>
              </a:rPr>
              <a:t>JRT, </a:t>
            </a:r>
            <a:r>
              <a:rPr lang="en-US" sz="1700" dirty="0" smtClean="0">
                <a:solidFill>
                  <a:srgbClr val="FF0000"/>
                </a:solidFill>
              </a:rPr>
              <a:t>ITER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Which linear instabilities lead to thermal quench and disruption?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8768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Rapid end-of-shot current ramp-down in NSTX led to disruption.    Nonlinear modeling of this is improving understanding.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490366"/>
            <a:ext cx="4538133" cy="278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Heating NSTX past the ideal MHD </a:t>
            </a:r>
            <a:r>
              <a:rPr lang="en-US" dirty="0" smtClean="0">
                <a:sym typeface="Symbol"/>
              </a:rPr>
              <a:t>-limit in some cases just leads to enhanced transport</a:t>
            </a:r>
            <a:endParaRPr lang="en-US" dirty="0" smtClean="0"/>
          </a:p>
          <a:p>
            <a:pPr lvl="1"/>
            <a:r>
              <a:rPr lang="en-US" dirty="0" smtClean="0"/>
              <a:t>Goal is to predict when this leads to a thermal quench</a:t>
            </a:r>
          </a:p>
          <a:p>
            <a:pPr lvl="1"/>
            <a:endParaRPr lang="en-US" dirty="0" smtClean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49" y="1515154"/>
            <a:ext cx="4000500" cy="157307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400" y="3429000"/>
            <a:ext cx="2976033" cy="2912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2190" y="1131711"/>
            <a:ext cx="334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Toroidal current density               time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32407" y="4029694"/>
            <a:ext cx="899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Poincare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963590" y="5385034"/>
            <a:ext cx="122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Temperature </a:t>
            </a:r>
          </a:p>
          <a:p>
            <a:pPr algn="ctr"/>
            <a:r>
              <a:rPr lang="en-US" sz="1400" dirty="0" smtClean="0"/>
              <a:t>difference</a:t>
            </a:r>
            <a:endParaRPr lang="en-US" sz="14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fld id="{2C6B35A4-4351-1D4A-AC8B-52A3ECC548B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Charge to the NSTX-U PAC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5555" y="1491719"/>
            <a:ext cx="76373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Charge:</a:t>
            </a:r>
            <a:r>
              <a:rPr lang="en-US" sz="2800" dirty="0" smtClean="0">
                <a:solidFill>
                  <a:schemeClr val="tx2"/>
                </a:solidFill>
              </a:rPr>
              <a:t>   </a:t>
            </a:r>
            <a:r>
              <a:rPr lang="en-US" sz="2800" dirty="0" smtClean="0">
                <a:solidFill>
                  <a:srgbClr val="1F497D"/>
                </a:solidFill>
              </a:rPr>
              <a:t>Please comment on the plans for the NSTX-U/PPPL Theory Partnership, and how well this Partnership and the broader NSTX-U research activities support “integrated predictive capability.”</a:t>
            </a:r>
            <a:endParaRPr lang="en-US" sz="2800" dirty="0" smtClean="0">
              <a:solidFill>
                <a:srgbClr val="1F497D"/>
              </a:solidFill>
              <a:sym typeface="Symbol"/>
            </a:endParaRPr>
          </a:p>
          <a:p>
            <a:endParaRPr lang="en-US" sz="2800" b="1" dirty="0" smtClean="0">
              <a:solidFill>
                <a:srgbClr val="800000"/>
              </a:solidFill>
              <a:sym typeface="Symbol"/>
            </a:endParaRPr>
          </a:p>
          <a:p>
            <a:r>
              <a:rPr lang="en-US" sz="2800" b="1" dirty="0" smtClean="0">
                <a:solidFill>
                  <a:srgbClr val="800000"/>
                </a:solidFill>
                <a:sym typeface="Symbol"/>
              </a:rPr>
              <a:t>Response: </a:t>
            </a:r>
            <a:r>
              <a:rPr lang="en-US" sz="2800" dirty="0" smtClean="0">
                <a:solidFill>
                  <a:srgbClr val="004080"/>
                </a:solidFill>
                <a:sym typeface="Symbol"/>
              </a:rPr>
              <a:t>To help answer this charge, we will provide a discussion of NSTX-U Theory Partnership status and future plans, and how the plans are aligned with the recent FES  Workshop on Integrated Simulations for MFE Sciences.</a:t>
            </a:r>
          </a:p>
        </p:txBody>
      </p:sp>
    </p:spTree>
    <p:extLst>
      <p:ext uri="{BB962C8B-B14F-4D97-AF65-F5344CB8AC3E}">
        <p14:creationId xmlns:p14="http://schemas.microsoft.com/office/powerpoint/2010/main" val="25939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2301_p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>
          <a:xfrm>
            <a:off x="6435373" y="990600"/>
            <a:ext cx="2699036" cy="54864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6705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ELMs in STs and tokamaks respond to applied 3D fields in opposite ways</a:t>
            </a:r>
          </a:p>
          <a:p>
            <a:pPr lvl="1"/>
            <a:r>
              <a:rPr lang="en-US" dirty="0" smtClean="0"/>
              <a:t>Understanding this discrepancy would substantially improve our confidence in scaling RMP ELM mitigation to ITER </a:t>
            </a:r>
          </a:p>
          <a:p>
            <a:endParaRPr lang="en-US" dirty="0"/>
          </a:p>
          <a:p>
            <a:r>
              <a:rPr lang="en-US" dirty="0" smtClean="0"/>
              <a:t>NSTX-U offers a unique capability to validate ELM suppression models across the ST and tokamak regimes</a:t>
            </a:r>
          </a:p>
          <a:p>
            <a:endParaRPr lang="en-US" dirty="0"/>
          </a:p>
          <a:p>
            <a:r>
              <a:rPr lang="en-US" dirty="0" smtClean="0"/>
              <a:t>Combining models of 3D perturbed equilibrium (M3D-C1) and transport (XGC) will yield a quantitative, predictive model for transport in 3D fields</a:t>
            </a:r>
          </a:p>
          <a:p>
            <a:endParaRPr lang="en-US" dirty="0"/>
          </a:p>
          <a:p>
            <a:r>
              <a:rPr lang="en-US" dirty="0" smtClean="0"/>
              <a:t>M3D-C1 is being used to predict and optimize plasma response to NCC coils in NSTX-U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RMP ELM Mitigation</a:t>
            </a:r>
            <a:br>
              <a:rPr lang="en-US" dirty="0" smtClean="0"/>
            </a:br>
            <a:r>
              <a:rPr lang="en-US" dirty="0" smtClean="0"/>
              <a:t> in New Regimes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fld id="{2C6B35A4-4351-1D4A-AC8B-52A3ECC548B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NSTX-Theory collaborations have led the advancement in kinetic global mode stability physics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5" y="1445174"/>
            <a:ext cx="2181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60324" y="986463"/>
            <a:ext cx="4061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MARS-K: Ideal wall stability (Menard)</a:t>
            </a:r>
            <a:endParaRPr lang="en-US" sz="2000" b="0" i="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41734" y="3360755"/>
            <a:ext cx="3657600" cy="3215418"/>
            <a:chOff x="5441734" y="3360755"/>
            <a:chExt cx="3657600" cy="3215418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5441734" y="3657600"/>
              <a:ext cx="3657600" cy="2918573"/>
              <a:chOff x="505258" y="1639153"/>
              <a:chExt cx="4448175" cy="354941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38" t="92650" r="29667"/>
              <a:stretch/>
            </p:blipFill>
            <p:spPr bwMode="auto">
              <a:xfrm>
                <a:off x="2050473" y="4815391"/>
                <a:ext cx="1583314" cy="373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65" b="34640"/>
              <a:stretch/>
            </p:blipFill>
            <p:spPr bwMode="auto">
              <a:xfrm>
                <a:off x="505258" y="1639153"/>
                <a:ext cx="4448175" cy="319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0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99" r="13195" b="95824"/>
            <a:stretch/>
          </p:blipFill>
          <p:spPr bwMode="auto">
            <a:xfrm>
              <a:off x="7914216" y="3856662"/>
              <a:ext cx="907287" cy="17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7658100" y="3360755"/>
              <a:ext cx="1004888" cy="35246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240234" y="3313105"/>
            <a:ext cx="403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MARS-K: Resonant field amp. (Wang)</a:t>
            </a:r>
            <a:endParaRPr lang="en-US" sz="2000" b="0" i="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0475" y="986463"/>
            <a:ext cx="3950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RWM kinetic stability physics theory</a:t>
            </a:r>
            <a:endParaRPr lang="en-US" sz="2000" b="0" i="0" u="sng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2155260"/>
            <a:ext cx="5067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MISK: RWM kinetic stability (Berkery, Sabbagh)</a:t>
            </a:r>
            <a:endParaRPr lang="en-US" sz="2000" b="0" i="0" u="sng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84091" y="1350515"/>
            <a:ext cx="4164830" cy="2009599"/>
            <a:chOff x="4756685" y="1351156"/>
            <a:chExt cx="4164830" cy="2009599"/>
          </a:xfrm>
        </p:grpSpPr>
        <p:grpSp>
          <p:nvGrpSpPr>
            <p:cNvPr id="8" name="Group 7"/>
            <p:cNvGrpSpPr/>
            <p:nvPr/>
          </p:nvGrpSpPr>
          <p:grpSpPr>
            <a:xfrm>
              <a:off x="4998459" y="1351156"/>
              <a:ext cx="3923056" cy="2009599"/>
              <a:chOff x="675841" y="3230058"/>
              <a:chExt cx="3923056" cy="200959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75841" y="3230058"/>
                <a:ext cx="3923056" cy="2009599"/>
                <a:chOff x="675841" y="3230058"/>
                <a:chExt cx="3923056" cy="2009599"/>
              </a:xfrm>
            </p:grpSpPr>
            <p:pic>
              <p:nvPicPr>
                <p:cNvPr id="63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94" t="86633"/>
                <a:stretch/>
              </p:blipFill>
              <p:spPr bwMode="auto">
                <a:xfrm>
                  <a:off x="675841" y="4805663"/>
                  <a:ext cx="3923056" cy="433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94" b="51470"/>
                <a:stretch/>
              </p:blipFill>
              <p:spPr bwMode="auto">
                <a:xfrm>
                  <a:off x="675841" y="3230058"/>
                  <a:ext cx="3923056" cy="1575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5" name="Rectangle 64"/>
              <p:cNvSpPr/>
              <p:nvPr/>
            </p:nvSpPr>
            <p:spPr bwMode="auto">
              <a:xfrm>
                <a:off x="1476232" y="3911790"/>
                <a:ext cx="969133" cy="644854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1119116" y="3875964"/>
                <a:ext cx="1125941" cy="730155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82086" y="3969792"/>
                <a:ext cx="1125941" cy="18595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Experiment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 bwMode="auto">
              <a:xfrm>
                <a:off x="2620370" y="4155742"/>
                <a:ext cx="464024" cy="498145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73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5" t="17588" r="85599" b="66133"/>
            <a:stretch/>
          </p:blipFill>
          <p:spPr bwMode="auto">
            <a:xfrm>
              <a:off x="4756685" y="1535768"/>
              <a:ext cx="483549" cy="52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TextBox 74"/>
          <p:cNvSpPr txBox="1"/>
          <p:nvPr/>
        </p:nvSpPr>
        <p:spPr>
          <a:xfrm>
            <a:off x="2817579" y="1418579"/>
            <a:ext cx="183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(Betti, Berkery,   </a:t>
            </a:r>
          </a:p>
          <a:p>
            <a:r>
              <a:rPr lang="en-US" sz="2000" b="0" i="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Sabbagh)</a:t>
            </a:r>
            <a:endParaRPr lang="en-US" sz="20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823" y="2774985"/>
            <a:ext cx="4572000" cy="2436958"/>
            <a:chOff x="174291" y="3795179"/>
            <a:chExt cx="4572000" cy="2436958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58" b="1401"/>
            <a:stretch/>
          </p:blipFill>
          <p:spPr bwMode="auto">
            <a:xfrm>
              <a:off x="174291" y="3795179"/>
              <a:ext cx="4572000" cy="243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 Box 14"/>
            <p:cNvSpPr txBox="1">
              <a:spLocks noChangeArrowheads="1"/>
            </p:cNvSpPr>
            <p:nvPr/>
          </p:nvSpPr>
          <p:spPr bwMode="auto">
            <a:xfrm rot="-25736043">
              <a:off x="774151" y="4628424"/>
              <a:ext cx="193107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ts val="0"/>
                </a:spcAft>
              </a:pPr>
              <a:r>
                <a:rPr lang="en-US" sz="1000" i="0" dirty="0">
                  <a:solidFill>
                    <a:srgbClr val="FFFFFF"/>
                  </a:solidFill>
                  <a:latin typeface="Arial" pitchFamily="34" charset="0"/>
                </a:rPr>
                <a:t>Precession drift </a:t>
              </a:r>
            </a:p>
            <a:p>
              <a:pPr algn="ctr">
                <a:spcBef>
                  <a:spcPct val="20000"/>
                </a:spcBef>
                <a:spcAft>
                  <a:spcPts val="0"/>
                </a:spcAft>
              </a:pPr>
              <a:r>
                <a:rPr lang="en-US" sz="1000" i="0" dirty="0">
                  <a:solidFill>
                    <a:srgbClr val="FFFFFF"/>
                  </a:solidFill>
                  <a:latin typeface="Arial" pitchFamily="34" charset="0"/>
                </a:rPr>
                <a:t>resonance stabilization</a:t>
              </a:r>
            </a:p>
          </p:txBody>
        </p:sp>
        <p:sp>
          <p:nvSpPr>
            <p:cNvPr id="78" name="Oval 25"/>
            <p:cNvSpPr>
              <a:spLocks noChangeArrowheads="1"/>
            </p:cNvSpPr>
            <p:nvPr/>
          </p:nvSpPr>
          <p:spPr bwMode="auto">
            <a:xfrm rot="-20341589">
              <a:off x="1457147" y="4014002"/>
              <a:ext cx="602735" cy="1673807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000" b="0" i="0" dirty="0"/>
            </a:p>
          </p:txBody>
        </p: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 rot="-25736043">
              <a:off x="3126033" y="4593275"/>
              <a:ext cx="193107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ts val="0"/>
                </a:spcAft>
              </a:pPr>
              <a:r>
                <a:rPr lang="en-US" sz="1000" i="0" dirty="0">
                  <a:solidFill>
                    <a:srgbClr val="FFFFFF"/>
                  </a:solidFill>
                  <a:latin typeface="Arial" pitchFamily="34" charset="0"/>
                </a:rPr>
                <a:t>Bounce/transit</a:t>
              </a:r>
            </a:p>
            <a:p>
              <a:pPr algn="ctr">
                <a:spcBef>
                  <a:spcPct val="20000"/>
                </a:spcBef>
                <a:spcAft>
                  <a:spcPts val="0"/>
                </a:spcAft>
              </a:pPr>
              <a:r>
                <a:rPr lang="en-US" sz="1000" i="0" dirty="0">
                  <a:solidFill>
                    <a:srgbClr val="FFFFFF"/>
                  </a:solidFill>
                  <a:latin typeface="Arial" pitchFamily="34" charset="0"/>
                </a:rPr>
                <a:t>resonance stabilization</a:t>
              </a: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 rot="-20341589">
              <a:off x="3801773" y="3978853"/>
              <a:ext cx="602735" cy="1673807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000" b="0" i="0" dirty="0"/>
            </a:p>
          </p:txBody>
        </p:sp>
        <p:sp>
          <p:nvSpPr>
            <p:cNvPr id="81" name="Line 7"/>
            <p:cNvSpPr>
              <a:spLocks noChangeShapeType="1"/>
            </p:cNvSpPr>
            <p:nvPr/>
          </p:nvSpPr>
          <p:spPr bwMode="auto">
            <a:xfrm>
              <a:off x="2299568" y="3839761"/>
              <a:ext cx="1020754" cy="19652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0" i="0" dirty="0" smtClean="0"/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V="1">
              <a:off x="2462529" y="4843288"/>
              <a:ext cx="146050" cy="17037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b="0" i="0" dirty="0" smtClean="0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 rot="3784673">
              <a:off x="2487134" y="4723421"/>
              <a:ext cx="1076320" cy="18466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b="0" i="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Marginal stability</a:t>
              </a: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auto">
            <a:xfrm>
              <a:off x="2057225" y="5013689"/>
              <a:ext cx="810607" cy="4062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None/>
              </a:pPr>
              <a:r>
                <a:rPr lang="en-US" sz="1200" b="0" i="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instability</a:t>
              </a:r>
            </a:p>
            <a:p>
              <a:pPr algn="ctr">
                <a:spcBef>
                  <a:spcPct val="20000"/>
                </a:spcBef>
                <a:buFontTx/>
                <a:buNone/>
              </a:pPr>
              <a:r>
                <a:rPr lang="en-US" sz="1200" b="0" i="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(experiment)</a:t>
              </a: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360475" y="5211943"/>
            <a:ext cx="4391634" cy="12108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rot="5400000">
            <a:off x="556188" y="5237738"/>
            <a:ext cx="425196" cy="540051"/>
          </a:xfrm>
          <a:prstGeom prst="bentUp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6381" y="5426422"/>
            <a:ext cx="360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RWM physics with M3D-C</a:t>
            </a:r>
            <a:r>
              <a:rPr lang="en-US" sz="18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18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(Ferraro)</a:t>
            </a:r>
            <a:endParaRPr lang="en-US" sz="18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1175" y="5894824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Resistive wall implemented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fld id="{2C6B35A4-4351-1D4A-AC8B-52A3ECC548B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026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Theory addresses NSTX-U research priorities, using analytical and simulation tools that produce novel insights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264"/>
            <a:ext cx="8229600" cy="54171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everal aspects of NSTX-U (and more generally, ST) research require rethinking ideas and mechanisms in conventional tokamaks, leading often to new and exciting insights. Examples are: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nergy confinement scaling at low collisionality, produced by interplay of micro-tearing, trapped electron modes, and strong sheared flows.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Copious generation of super-Alfvenic ions due to low magnetic fields, exciting Alfven eigenmodes (AEs) which can provide new mechanisms for beam and thermal transport.</a:t>
            </a:r>
          </a:p>
          <a:p>
            <a:pPr lvl="1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ovel mechanisms for thermal quench during disruptions. Simulations of </a:t>
            </a:r>
            <a:r>
              <a:rPr lang="en-US" dirty="0"/>
              <a:t>n</a:t>
            </a:r>
            <a:r>
              <a:rPr lang="en-US" dirty="0" smtClean="0"/>
              <a:t>ew planned experiments for complete maps of halo currents and current ramp-down scenarios, validated by experiments.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Understanding new physics underlying pedestal structure, and SOL heat flux profiles.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5066" y="6171684"/>
            <a:ext cx="2531462" cy="36933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80"/>
                </a:solidFill>
              </a:rPr>
              <a:t> Directly </a:t>
            </a:r>
            <a:r>
              <a:rPr lang="en-US" dirty="0" smtClean="0">
                <a:solidFill>
                  <a:srgbClr val="FF0000"/>
                </a:solidFill>
              </a:rPr>
              <a:t>ITER</a:t>
            </a:r>
            <a:r>
              <a:rPr lang="en-US" dirty="0" smtClean="0">
                <a:solidFill>
                  <a:srgbClr val="008080"/>
                </a:solidFill>
              </a:rPr>
              <a:t> relevant</a:t>
            </a:r>
            <a:endParaRPr lang="en-US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935" y="16454"/>
            <a:ext cx="9143999" cy="1020423"/>
          </a:xfrm>
        </p:spPr>
        <p:txBody>
          <a:bodyPr>
            <a:normAutofit/>
          </a:bodyPr>
          <a:lstStyle/>
          <a:p>
            <a:r>
              <a:rPr lang="en-US" dirty="0" smtClean="0"/>
              <a:t>XGC results for NSTX edge plasmas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0182" y="1212507"/>
            <a:ext cx="6226848" cy="515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300"/>
              </a:spcAft>
              <a:buFont typeface="Arial"/>
              <a:buChar char="•"/>
            </a:pPr>
            <a:r>
              <a:rPr lang="en-US" altLang="ja-JP" sz="1600" b="1" dirty="0">
                <a:latin typeface="Arial"/>
                <a:cs typeface="Arial"/>
              </a:rPr>
              <a:t>Understanding </a:t>
            </a:r>
            <a:r>
              <a:rPr lang="en-US" altLang="ja-JP" sz="1600" b="1" dirty="0" smtClean="0">
                <a:latin typeface="Arial"/>
                <a:cs typeface="Arial"/>
              </a:rPr>
              <a:t>turbulence </a:t>
            </a:r>
            <a:r>
              <a:rPr lang="en-US" altLang="ja-JP" sz="1600" b="1" dirty="0">
                <a:latin typeface="Arial"/>
                <a:cs typeface="Arial"/>
              </a:rPr>
              <a:t>in NSTX edge plasma</a:t>
            </a:r>
          </a:p>
          <a:p>
            <a:pPr marL="346075" lvl="1" indent="-176213">
              <a:buFont typeface="Lucida Grande"/>
              <a:buChar char="-"/>
            </a:pPr>
            <a:r>
              <a:rPr kumimoji="1" lang="en-US" altLang="ja-JP" sz="1600" dirty="0">
                <a:latin typeface="Arial"/>
                <a:cs typeface="Arial"/>
              </a:rPr>
              <a:t>Most likely, the </a:t>
            </a:r>
            <a:r>
              <a:rPr kumimoji="1" lang="en-US" altLang="ja-JP" sz="1600" dirty="0" smtClean="0">
                <a:latin typeface="Arial"/>
                <a:cs typeface="Arial"/>
              </a:rPr>
              <a:t>turbulence </a:t>
            </a:r>
            <a:r>
              <a:rPr kumimoji="1" lang="en-US" altLang="ja-JP" sz="1600" dirty="0">
                <a:latin typeface="Arial"/>
                <a:cs typeface="Arial"/>
              </a:rPr>
              <a:t>seen at pedestal top are </a:t>
            </a:r>
            <a:r>
              <a:rPr kumimoji="1" lang="en-US" altLang="ja-JP" sz="1600" dirty="0" smtClean="0">
                <a:latin typeface="Arial"/>
                <a:cs typeface="Arial"/>
              </a:rPr>
              <a:t>ITG modes 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kumimoji="1" lang="en-US" altLang="ja-JP" sz="1600" i="1" dirty="0" smtClean="0">
                <a:solidFill>
                  <a:srgbClr val="595959"/>
                </a:solidFill>
                <a:latin typeface="Arial"/>
                <a:cs typeface="Arial"/>
              </a:rPr>
              <a:t>Diallo</a:t>
            </a:r>
            <a:r>
              <a:rPr kumimoji="1" lang="en-US" altLang="ja-JP" sz="1600" i="1" dirty="0">
                <a:solidFill>
                  <a:srgbClr val="595959"/>
                </a:solidFill>
                <a:latin typeface="Arial"/>
                <a:cs typeface="Arial"/>
              </a:rPr>
              <a:t>, Nucl. Fusion 2013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r>
              <a:rPr kumimoji="1" lang="en-US" altLang="ja-JP" sz="1600" dirty="0">
                <a:latin typeface="Arial"/>
                <a:cs typeface="Arial"/>
              </a:rPr>
              <a:t>, not KBMs 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kumimoji="1" lang="en-US" altLang="ja-JP" sz="1600" i="1" dirty="0">
                <a:solidFill>
                  <a:srgbClr val="595959"/>
                </a:solidFill>
                <a:latin typeface="Arial"/>
                <a:cs typeface="Arial"/>
              </a:rPr>
              <a:t>recent study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</a:p>
          <a:p>
            <a:pPr marL="569913" lvl="2" indent="-223838">
              <a:spcBef>
                <a:spcPts val="300"/>
              </a:spcBef>
              <a:buFont typeface="Arial"/>
              <a:buChar char="•"/>
            </a:pPr>
            <a:r>
              <a:rPr lang="en-US" altLang="ja-JP" sz="1600" dirty="0">
                <a:latin typeface="Arial"/>
                <a:cs typeface="Arial"/>
              </a:rPr>
              <a:t>Cross verification between E&amp;M XGC1 </a:t>
            </a:r>
            <a:r>
              <a:rPr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lang="en-US" altLang="ja-JP" sz="1600" i="1" dirty="0">
                <a:solidFill>
                  <a:srgbClr val="595959"/>
                </a:solidFill>
                <a:latin typeface="Arial"/>
                <a:cs typeface="Arial"/>
              </a:rPr>
              <a:t>global, S. Ku</a:t>
            </a:r>
            <a:r>
              <a:rPr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) </a:t>
            </a:r>
          </a:p>
          <a:p>
            <a:pPr marL="346075" lvl="2"/>
            <a:r>
              <a:rPr lang="en-US" altLang="ja-JP" sz="1600" dirty="0">
                <a:latin typeface="Arial"/>
                <a:cs typeface="Arial"/>
              </a:rPr>
              <a:t>	  and GYRO 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</a:t>
            </a:r>
            <a:r>
              <a:rPr lang="en-US" altLang="ja-JP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flux-tube, W. Guttenfelder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 </a:t>
            </a:r>
            <a:r>
              <a:rPr lang="en-US" altLang="ja-JP" sz="1600" dirty="0">
                <a:latin typeface="Arial"/>
                <a:cs typeface="Arial"/>
              </a:rPr>
              <a:t>confirmed that </a:t>
            </a:r>
          </a:p>
          <a:p>
            <a:pPr marL="346075" lvl="2"/>
            <a:r>
              <a:rPr lang="en-US" altLang="ja-JP" sz="1600" dirty="0">
                <a:latin typeface="Arial"/>
                <a:cs typeface="Arial"/>
              </a:rPr>
              <a:t>	  </a:t>
            </a:r>
            <a:r>
              <a:rPr lang="el-GR" altLang="ja-JP" sz="1600" dirty="0">
                <a:latin typeface="Arial"/>
                <a:cs typeface="Arial"/>
              </a:rPr>
              <a:t>β</a:t>
            </a:r>
            <a:r>
              <a:rPr lang="en-US" altLang="ja-JP" sz="1600" dirty="0">
                <a:latin typeface="Arial"/>
                <a:cs typeface="Arial"/>
              </a:rPr>
              <a:t> is well below </a:t>
            </a:r>
            <a:r>
              <a:rPr lang="el-GR" altLang="ja-JP" sz="1600" dirty="0">
                <a:latin typeface="Arial"/>
                <a:cs typeface="Arial"/>
              </a:rPr>
              <a:t>β</a:t>
            </a:r>
            <a:r>
              <a:rPr lang="en-US" altLang="ja-JP" sz="1600" baseline="-25000" dirty="0">
                <a:latin typeface="Arial"/>
                <a:cs typeface="Arial"/>
              </a:rPr>
              <a:t>KBM</a:t>
            </a:r>
          </a:p>
          <a:p>
            <a:pPr marL="346075" lvl="1" indent="-176213">
              <a:spcBef>
                <a:spcPts val="300"/>
              </a:spcBef>
              <a:buFont typeface="Lucida Grande"/>
              <a:buChar char="-"/>
            </a:pPr>
            <a:r>
              <a:rPr kumimoji="1" lang="en-US" altLang="ja-JP" sz="1600" dirty="0">
                <a:latin typeface="Arial"/>
                <a:cs typeface="Arial"/>
              </a:rPr>
              <a:t>Peeling type kinetic </a:t>
            </a:r>
            <a:r>
              <a:rPr kumimoji="1" lang="en-US" altLang="ja-JP" sz="1600" dirty="0" smtClean="0">
                <a:latin typeface="Arial"/>
                <a:cs typeface="Arial"/>
              </a:rPr>
              <a:t>e.m. </a:t>
            </a:r>
            <a:r>
              <a:rPr kumimoji="1" lang="en-US" altLang="ja-JP" sz="1600" dirty="0">
                <a:latin typeface="Arial"/>
                <a:cs typeface="Arial"/>
              </a:rPr>
              <a:t>modes can exist in steep NSTX pedestal, but KBMs are not found 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kumimoji="1" lang="en-US" altLang="ja-JP" sz="1600" i="1" dirty="0">
                <a:solidFill>
                  <a:srgbClr val="595959"/>
                </a:solidFill>
                <a:latin typeface="Arial"/>
                <a:cs typeface="Arial"/>
              </a:rPr>
              <a:t>PPPL-Theory Notable Outcome report to DOE, 2015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</a:p>
          <a:p>
            <a:pPr marL="346075" lvl="1" indent="-176213">
              <a:spcBef>
                <a:spcPts val="300"/>
              </a:spcBef>
              <a:buFont typeface="Lucida Grande"/>
              <a:buChar char="-"/>
            </a:pPr>
            <a:r>
              <a:rPr lang="en-US" altLang="ja-JP" sz="1600" dirty="0">
                <a:latin typeface="Arial"/>
                <a:cs typeface="Arial"/>
              </a:rPr>
              <a:t>Verified existence of blobby turbulence in extended SOL</a:t>
            </a:r>
            <a:endParaRPr kumimoji="1" lang="en-US" altLang="ja-JP" sz="1600" dirty="0">
              <a:latin typeface="Arial"/>
              <a:cs typeface="Arial"/>
            </a:endParaRP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b="1" dirty="0">
                <a:latin typeface="Arial"/>
                <a:cs typeface="Arial"/>
              </a:rPr>
              <a:t>Divertor heat-flux width</a:t>
            </a:r>
            <a:r>
              <a:rPr lang="en-US" altLang="ja-JP" sz="1600" dirty="0">
                <a:latin typeface="Arial"/>
                <a:cs typeface="Arial"/>
              </a:rPr>
              <a:t>: T</a:t>
            </a:r>
            <a:r>
              <a:rPr kumimoji="1" lang="en-US" altLang="ja-JP" sz="1600" dirty="0">
                <a:latin typeface="Arial"/>
                <a:cs typeface="Arial"/>
              </a:rPr>
              <a:t>he 1/I</a:t>
            </a:r>
            <a:r>
              <a:rPr kumimoji="1" lang="en-US" altLang="ja-JP" sz="1600" baseline="-25000" dirty="0">
                <a:latin typeface="Arial"/>
                <a:cs typeface="Arial"/>
              </a:rPr>
              <a:t>P</a:t>
            </a:r>
            <a:r>
              <a:rPr kumimoji="1" lang="en-US" altLang="ja-JP" sz="1600" dirty="0">
                <a:latin typeface="Arial"/>
                <a:cs typeface="Arial"/>
              </a:rPr>
              <a:t> type scaling in NSTX is </a:t>
            </a:r>
            <a:r>
              <a:rPr kumimoji="1" lang="en-US" altLang="ja-JP" sz="1600" dirty="0" smtClean="0">
                <a:latin typeface="Arial"/>
                <a:cs typeface="Arial"/>
              </a:rPr>
              <a:t>from neoclassical </a:t>
            </a:r>
            <a:r>
              <a:rPr kumimoji="1" lang="en-US" altLang="ja-JP" sz="1600" dirty="0">
                <a:latin typeface="Arial"/>
                <a:cs typeface="Arial"/>
              </a:rPr>
              <a:t>orbit spread.  Only ~30% effect from blobby spread 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kumimoji="1" lang="en-US" altLang="ja-JP" sz="1600" i="1" dirty="0">
                <a:solidFill>
                  <a:srgbClr val="595959"/>
                </a:solidFill>
                <a:latin typeface="Arial"/>
                <a:cs typeface="Arial"/>
              </a:rPr>
              <a:t>DOE-FES National Theory Performance Target, led by Chang; Chang, IAEA16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b="1" dirty="0">
                <a:latin typeface="Arial"/>
                <a:cs typeface="Arial"/>
              </a:rPr>
              <a:t>Bootstrap current in NSTX pedestal </a:t>
            </a:r>
            <a:r>
              <a:rPr lang="en-US" altLang="ja-JP" sz="1600" dirty="0">
                <a:latin typeface="Arial"/>
                <a:cs typeface="Arial"/>
              </a:rPr>
              <a:t>is significantly different from Sauter </a:t>
            </a:r>
            <a:r>
              <a:rPr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lang="en-US" altLang="ja-JP" sz="1600" i="1" dirty="0">
                <a:solidFill>
                  <a:srgbClr val="595959"/>
                </a:solidFill>
                <a:latin typeface="Arial"/>
                <a:cs typeface="Arial"/>
              </a:rPr>
              <a:t>Hager, submitted to Phys. Plasmas</a:t>
            </a:r>
            <a:r>
              <a:rPr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r>
              <a:rPr lang="en-US" altLang="ja-JP" sz="1600" dirty="0">
                <a:latin typeface="Arial"/>
                <a:cs typeface="Arial"/>
              </a:rPr>
              <a:t>, and can alter the NSTX edge stability diagram </a:t>
            </a:r>
            <a:r>
              <a:rPr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lang="en-US" altLang="ja-JP" sz="1600" i="1" dirty="0">
                <a:solidFill>
                  <a:srgbClr val="595959"/>
                </a:solidFill>
                <a:latin typeface="Arial"/>
                <a:cs typeface="Arial"/>
              </a:rPr>
              <a:t>Sabbagh, Nucl. Fus. 2013</a:t>
            </a:r>
            <a:r>
              <a:rPr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b="1" dirty="0">
                <a:latin typeface="Arial"/>
                <a:cs typeface="Arial"/>
              </a:rPr>
              <a:t>Verified i</a:t>
            </a:r>
            <a:r>
              <a:rPr kumimoji="1" lang="en-US" altLang="ja-JP" sz="1600" b="1" dirty="0">
                <a:latin typeface="Arial"/>
                <a:cs typeface="Arial"/>
              </a:rPr>
              <a:t>mportance of the neoclassical ExB shearing in L-H transition</a:t>
            </a:r>
            <a:r>
              <a:rPr kumimoji="1" lang="en-US" altLang="ja-JP" sz="1600" dirty="0">
                <a:latin typeface="Arial"/>
                <a:cs typeface="Arial"/>
              </a:rPr>
              <a:t> in NSTX </a:t>
            </a:r>
            <a:r>
              <a:rPr kumimoji="1" lang="en-US" altLang="ja-JP" sz="16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lang="en-US" altLang="ja-JP" sz="1600" i="1" dirty="0">
                <a:solidFill>
                  <a:srgbClr val="595959"/>
                </a:solidFill>
                <a:latin typeface="Arial"/>
                <a:cs typeface="Arial"/>
              </a:rPr>
              <a:t>Battaglia, Nucl. Fusion 2013</a:t>
            </a:r>
            <a:r>
              <a:rPr lang="en-US" altLang="ja-JP" sz="1600" dirty="0" smtClean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lang="en-US" altLang="ja-JP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179" y="1318899"/>
            <a:ext cx="2875977" cy="24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94" y="874964"/>
            <a:ext cx="3416319" cy="2542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414731"/>
            <a:ext cx="9143999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b="1" dirty="0">
                <a:latin typeface="Arial"/>
                <a:cs typeface="Arial"/>
              </a:rPr>
              <a:t>Additional plans for NSTX-U by XGC are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dirty="0">
                <a:latin typeface="Arial"/>
                <a:cs typeface="Arial"/>
              </a:rPr>
              <a:t>Impurity studies (</a:t>
            </a:r>
            <a:r>
              <a:rPr lang="en-US" altLang="ja-JP" sz="1600" dirty="0" smtClean="0">
                <a:latin typeface="Arial"/>
                <a:cs typeface="Arial"/>
              </a:rPr>
              <a:t>turbulence, including neoclassical effects )</a:t>
            </a:r>
            <a:endParaRPr lang="en-US" altLang="ja-JP" sz="1600" dirty="0">
              <a:latin typeface="Arial"/>
              <a:cs typeface="Arial"/>
            </a:endParaRPr>
          </a:p>
          <a:p>
            <a:pPr marL="346075" lvl="1" indent="-176213">
              <a:spcBef>
                <a:spcPts val="600"/>
              </a:spcBef>
              <a:buFont typeface="Lucida Grande"/>
              <a:buChar char="-"/>
            </a:pPr>
            <a:r>
              <a:rPr kumimoji="1" lang="en-US" altLang="ja-JP" sz="1600" dirty="0">
                <a:latin typeface="Arial"/>
                <a:cs typeface="Arial"/>
              </a:rPr>
              <a:t>How will the high and low Z impurity particles from SOL penetrate through the pedestal?</a:t>
            </a:r>
          </a:p>
          <a:p>
            <a:pPr marL="346075" lvl="1" indent="-176213">
              <a:buFont typeface="Lucida Grande"/>
              <a:buChar char="-"/>
            </a:pPr>
            <a:r>
              <a:rPr lang="en-US" altLang="ja-JP" sz="1600" dirty="0">
                <a:latin typeface="Arial"/>
                <a:cs typeface="Arial"/>
              </a:rPr>
              <a:t>What will be their saturated radial profiles in the core?</a:t>
            </a:r>
          </a:p>
          <a:p>
            <a:pPr marL="346075" lvl="1" indent="-176213">
              <a:buFont typeface="Lucida Grande"/>
              <a:buChar char="-"/>
            </a:pPr>
            <a:r>
              <a:rPr kumimoji="1" lang="en-US" altLang="ja-JP" sz="1600" dirty="0">
                <a:latin typeface="Arial"/>
                <a:cs typeface="Arial"/>
              </a:rPr>
              <a:t>What will be the impact of high and low Z impurities on pedestal confinement?  O</a:t>
            </a:r>
            <a:r>
              <a:rPr kumimoji="1" lang="en-US" altLang="ja-JP" sz="1600" dirty="0" smtClean="0">
                <a:latin typeface="Arial"/>
                <a:cs typeface="Arial"/>
              </a:rPr>
              <a:t>n </a:t>
            </a:r>
            <a:r>
              <a:rPr kumimoji="1" lang="en-US" altLang="ja-JP" sz="1600" dirty="0">
                <a:latin typeface="Arial"/>
                <a:cs typeface="Arial"/>
              </a:rPr>
              <a:t>ExB shearing rate?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dirty="0">
                <a:latin typeface="Arial"/>
                <a:cs typeface="Arial"/>
              </a:rPr>
              <a:t>Kinetic study of 3D field penetration into plasma, and effect on pedestal transport and shape</a:t>
            </a:r>
            <a:r>
              <a:rPr lang="en-US" altLang="ja-JP" sz="1600" dirty="0" smtClean="0">
                <a:latin typeface="Arial"/>
                <a:cs typeface="Arial"/>
              </a:rPr>
              <a:t>.</a:t>
            </a:r>
            <a:endParaRPr lang="en-US" altLang="ja-JP" sz="1600" dirty="0">
              <a:latin typeface="Arial"/>
              <a:cs typeface="Arial"/>
            </a:endParaRP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dirty="0">
                <a:latin typeface="Arial"/>
                <a:cs typeface="Arial"/>
              </a:rPr>
              <a:t>Enhancement of the XGC </a:t>
            </a:r>
            <a:r>
              <a:rPr lang="en-US" altLang="ja-JP" sz="1600" dirty="0" smtClean="0">
                <a:latin typeface="Arial"/>
                <a:cs typeface="Arial"/>
              </a:rPr>
              <a:t>e. m. </a:t>
            </a:r>
            <a:r>
              <a:rPr lang="en-US" altLang="ja-JP" sz="1600" dirty="0">
                <a:latin typeface="Arial"/>
                <a:cs typeface="Arial"/>
              </a:rPr>
              <a:t>to include </a:t>
            </a:r>
            <a:r>
              <a:rPr lang="en-US" altLang="ja-JP" sz="1600" dirty="0" smtClean="0">
                <a:latin typeface="Arial"/>
                <a:cs typeface="Arial"/>
              </a:rPr>
              <a:t>micro-</a:t>
            </a:r>
            <a:r>
              <a:rPr lang="en-US" altLang="ja-JP" sz="1600" dirty="0">
                <a:latin typeface="Arial"/>
                <a:cs typeface="Arial"/>
              </a:rPr>
              <a:t>tearing modes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dirty="0">
                <a:latin typeface="Arial"/>
                <a:cs typeface="Arial"/>
              </a:rPr>
              <a:t>L-H transition physics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dirty="0">
                <a:latin typeface="Arial"/>
                <a:cs typeface="Arial"/>
              </a:rPr>
              <a:t>Pedestal shape up against turbulence criticality and </a:t>
            </a:r>
            <a:r>
              <a:rPr lang="en-US" altLang="ja-JP" sz="1600" dirty="0" smtClean="0">
                <a:latin typeface="Arial"/>
                <a:cs typeface="Arial"/>
              </a:rPr>
              <a:t>ELMs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ja-JP" sz="1600" dirty="0" smtClean="0">
                <a:latin typeface="Arial"/>
                <a:cs typeface="Arial"/>
              </a:rPr>
              <a:t>Incorporate DEGAS in XGC, including high-Z atomic physics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endParaRPr lang="en-US" altLang="ja-JP" sz="16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3932" y="1407489"/>
            <a:ext cx="316045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/>
                <a:cs typeface="Arial"/>
              </a:rPr>
              <a:t>Large difference in edge turbulence seen by XGC1 between zero and full neutral recycling.</a:t>
            </a:r>
            <a:endParaRPr lang="en-US" sz="1400" b="1" i="1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3999" cy="7160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5000"/>
                </a:schemeClr>
              </a:gs>
              <a:gs pos="100000">
                <a:srgbClr val="FFFFFF">
                  <a:alpha val="75000"/>
                </a:srgb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85000"/>
                      <a:lumOff val="15000"/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XGC plans for NSTX-U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pPr algn="r"/>
            <a:fld id="{2C6B35A4-4351-1D4A-AC8B-52A3ECC548BD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1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XGC1 simulations aid in understanding basis for SOL heat flux trends in NSTX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459"/>
            <a:ext cx="8229600" cy="799508"/>
          </a:xfrm>
        </p:spPr>
        <p:txBody>
          <a:bodyPr>
            <a:noAutofit/>
          </a:bodyPr>
          <a:lstStyle/>
          <a:p>
            <a:r>
              <a:rPr lang="en-US" dirty="0" smtClean="0"/>
              <a:t>Experiment shows contraction of SOL heat flux width at midplane with I</a:t>
            </a:r>
            <a:r>
              <a:rPr lang="en-US" baseline="-25000" dirty="0" smtClean="0"/>
              <a:t>p</a:t>
            </a:r>
            <a:r>
              <a:rPr lang="en-US" dirty="0"/>
              <a:t> </a:t>
            </a:r>
            <a:r>
              <a:rPr lang="en-US" dirty="0" smtClean="0"/>
              <a:t>as well as influence of Li conditioning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76416"/>
            <a:ext cx="3845859" cy="656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4080"/>
                </a:solidFill>
              </a:rPr>
              <a:t>XGC1 calculations with collisions show similar trend with I</a:t>
            </a:r>
            <a:r>
              <a:rPr lang="en-US" baseline="-25000" dirty="0">
                <a:solidFill>
                  <a:srgbClr val="004080"/>
                </a:solidFill>
              </a:rPr>
              <a:t>p</a:t>
            </a:r>
            <a:endParaRPr lang="en-US" dirty="0">
              <a:solidFill>
                <a:srgbClr val="004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" y="2975443"/>
            <a:ext cx="3701490" cy="289461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6012588"/>
            <a:ext cx="3845859" cy="656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4080"/>
                </a:solidFill>
              </a:rPr>
              <a:t>Heat flux width determined primarily by neoclassical processes</a:t>
            </a:r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40941" y="2176416"/>
            <a:ext cx="3845859" cy="36936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XP 1514: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(Gray) – Heat flux width scaling in NSTX-U; extend range of I</a:t>
            </a:r>
            <a:r>
              <a:rPr lang="en-US" baseline="-25000" dirty="0" smtClean="0">
                <a:solidFill>
                  <a:srgbClr val="004080"/>
                </a:solidFill>
              </a:rPr>
              <a:t>p</a:t>
            </a:r>
            <a:r>
              <a:rPr lang="en-US" dirty="0" smtClean="0">
                <a:solidFill>
                  <a:srgbClr val="004080"/>
                </a:solidFill>
              </a:rPr>
              <a:t>, shape, Li dependence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(Gray) – Is interchange drive responsible for SOL contraction with Li (in collaboration with LODESTAR)?</a:t>
            </a:r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630" y="615319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R16-1, 17-1, </a:t>
            </a:r>
            <a:r>
              <a:rPr lang="en-US" dirty="0" smtClean="0">
                <a:solidFill>
                  <a:srgbClr val="FF0000"/>
                </a:solidFill>
              </a:rPr>
              <a:t>ITER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1" y="5658558"/>
            <a:ext cx="69963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(MA)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IFS Collaboration with NSTX-U-Theory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1" y="1281578"/>
            <a:ext cx="5891130" cy="4168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697" y="5678662"/>
            <a:ext cx="8944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results indicate a surprisingly optimistic prediction for ST plasmas due in part to</a:t>
            </a:r>
          </a:p>
          <a:p>
            <a:r>
              <a:rPr lang="en-US" dirty="0" smtClean="0"/>
              <a:t>the localization of unstable eigenfunctions in the region of strong velocity shear: to be studied</a:t>
            </a:r>
          </a:p>
          <a:p>
            <a:r>
              <a:rPr lang="en-US" dirty="0"/>
              <a:t>b</a:t>
            </a:r>
            <a:r>
              <a:rPr lang="en-US" dirty="0" smtClean="0"/>
              <a:t>y XGC in a complementary study, including X-point geometry.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701995"/>
            <a:ext cx="24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Kotschenreuther (2015) </a:t>
            </a:r>
          </a:p>
        </p:txBody>
      </p:sp>
    </p:spTree>
    <p:extLst>
      <p:ext uri="{BB962C8B-B14F-4D97-AF65-F5344CB8AC3E}">
        <p14:creationId xmlns:p14="http://schemas.microsoft.com/office/powerpoint/2010/main" val="291846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092"/>
            <a:ext cx="7259042" cy="87525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Flux closure and reconnection studies during CHI in NSTX/NSTX-U</a:t>
            </a:r>
            <a:endParaRPr lang="en-US" sz="3200" dirty="0"/>
          </a:p>
        </p:txBody>
      </p:sp>
      <p:pic>
        <p:nvPicPr>
          <p:cNvPr id="1026" name="Picture 2" descr="teo_sim_exp_p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2" y="1488346"/>
            <a:ext cx="3853907" cy="25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7432" y="4042015"/>
            <a:ext cx="2829968" cy="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Fig2: Left: Plasmoid formation in simulation of NSTX plasma during CHI / Right: Fast-camera image of NSTX plasma shows two discrete plasmoid-like bubble structures.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939" y="1638548"/>
            <a:ext cx="44789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Comprehensive </a:t>
            </a:r>
            <a:r>
              <a:rPr lang="en-US" dirty="0"/>
              <a:t>resistive MHD simulations have been </a:t>
            </a:r>
            <a:r>
              <a:rPr lang="en-US" dirty="0" smtClean="0"/>
              <a:t>conducted </a:t>
            </a:r>
            <a:r>
              <a:rPr lang="en-US" dirty="0"/>
              <a:t>for the NSTX and </a:t>
            </a:r>
            <a:r>
              <a:rPr lang="en-US" dirty="0" smtClean="0"/>
              <a:t>NSTX -U:</a:t>
            </a:r>
          </a:p>
          <a:p>
            <a:r>
              <a:rPr lang="en-US" dirty="0" smtClean="0"/>
              <a:t>The goals: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achieve maximum flux closure and </a:t>
            </a:r>
            <a:r>
              <a:rPr lang="en-US" dirty="0"/>
              <a:t> </a:t>
            </a:r>
            <a:r>
              <a:rPr lang="en-US" dirty="0" smtClean="0"/>
              <a:t>CHI-generated current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/>
              <a:t>transient CHI scales as it is extrapolated to </a:t>
            </a:r>
            <a:r>
              <a:rPr lang="en-US" dirty="0" smtClean="0"/>
              <a:t>future (</a:t>
            </a:r>
            <a:r>
              <a:rPr lang="en-US" dirty="0"/>
              <a:t>larger</a:t>
            </a:r>
            <a:r>
              <a:rPr lang="en-US" dirty="0" smtClean="0"/>
              <a:t>) devices  </a:t>
            </a:r>
            <a:r>
              <a:rPr lang="en-US" dirty="0"/>
              <a:t>such as the ST-FNSF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Understanding the physics of magnetic reconnection during CHI is of great importance </a:t>
            </a:r>
            <a:r>
              <a:rPr lang="en-US" dirty="0" smtClean="0"/>
              <a:t>for the </a:t>
            </a:r>
            <a:r>
              <a:rPr lang="en-US" dirty="0"/>
              <a:t>viability of this concept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     Ebrahimi et al PoP 2013, 2014. PRL 2015,     </a:t>
            </a:r>
          </a:p>
          <a:p>
            <a:r>
              <a:rPr lang="en-US" dirty="0"/>
              <a:t> </a:t>
            </a:r>
            <a:r>
              <a:rPr lang="en-US" dirty="0" smtClean="0"/>
              <a:t>    submitted to NF.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984302"/>
            <a:ext cx="483401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CHI </a:t>
            </a:r>
            <a:r>
              <a:rPr lang="en-US" dirty="0" smtClean="0"/>
              <a:t>experiments </a:t>
            </a:r>
            <a:r>
              <a:rPr lang="en-US" dirty="0"/>
              <a:t>provide a very rich platform for studying magnetic </a:t>
            </a:r>
            <a:r>
              <a:rPr lang="en-US" dirty="0" smtClean="0"/>
              <a:t>reconnection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undamental reconnection physics in NSTX-U, in particular reconnecting plasmoids physics will be explored in both the  simulations and the experiment.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pPr algn="r"/>
            <a:fld id="{2C6B35A4-4351-1D4A-AC8B-52A3ECC548BD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NSTX-U/Theory Partnership is focusing on issues central to achieving NSTX-U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065"/>
            <a:ext cx="8229600" cy="5254718"/>
          </a:xfrm>
        </p:spPr>
        <p:txBody>
          <a:bodyPr>
            <a:normAutofit/>
          </a:bodyPr>
          <a:lstStyle/>
          <a:p>
            <a:r>
              <a:rPr lang="en-US" dirty="0" smtClean="0"/>
              <a:t>Both over-arching goals and specific yearly Research Milestones (RMs)</a:t>
            </a:r>
          </a:p>
          <a:p>
            <a:pPr lvl="1"/>
            <a:r>
              <a:rPr lang="en-US" dirty="0" smtClean="0"/>
              <a:t>Matched personnel to topical choices</a:t>
            </a:r>
          </a:p>
          <a:p>
            <a:pPr lvl="1"/>
            <a:r>
              <a:rPr lang="en-US" dirty="0" smtClean="0"/>
              <a:t>Attempted to provide mapping to Goals, Milestones</a:t>
            </a:r>
          </a:p>
          <a:p>
            <a:r>
              <a:rPr lang="en-US" dirty="0" smtClean="0"/>
              <a:t>Partnership funding now integrated into the NSTX-U budget</a:t>
            </a:r>
          </a:p>
          <a:p>
            <a:pPr lvl="1"/>
            <a:r>
              <a:rPr lang="en-US" dirty="0" smtClean="0"/>
              <a:t>No longer incremental</a:t>
            </a:r>
          </a:p>
          <a:p>
            <a:r>
              <a:rPr lang="en-US" dirty="0" smtClean="0"/>
              <a:t>Theory work not limited to PPPL Theory/NSTX-U partnership</a:t>
            </a:r>
          </a:p>
          <a:p>
            <a:pPr lvl="1"/>
            <a:r>
              <a:rPr lang="en-US" dirty="0" smtClean="0"/>
              <a:t>Augmented by project theorists, collaborations, SCIDAC, direct Theory coverage of personnel</a:t>
            </a:r>
          </a:p>
          <a:p>
            <a:r>
              <a:rPr lang="en-US" dirty="0" smtClean="0"/>
              <a:t>Significant synergy with work on DIII-D by same personnel – aspect ratio, β, ν</a:t>
            </a:r>
            <a:r>
              <a:rPr lang="en-US" baseline="-25000" dirty="0" smtClean="0"/>
              <a:t>*</a:t>
            </a:r>
            <a:r>
              <a:rPr lang="en-US" dirty="0" smtClean="0"/>
              <a:t>, ρ</a:t>
            </a:r>
            <a:r>
              <a:rPr lang="en-US" baseline="-25000" dirty="0" smtClean="0"/>
              <a:t>*</a:t>
            </a:r>
            <a:r>
              <a:rPr lang="en-US" dirty="0" smtClean="0"/>
              <a:t> leverage on theory validation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onfinement/effects of AE modes on fast-ion distribution, RMP/NTV/RWM physics, RF heating and current drive, pedestal/SOL characteristics, core transport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37094"/>
            <a:ext cx="9144000" cy="1020423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2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NSTX-U/Theory Partnership well-integrated into the </a:t>
            </a:r>
            <a:br>
              <a:rPr lang="en-US" dirty="0" smtClean="0"/>
            </a:br>
            <a:r>
              <a:rPr lang="en-US" dirty="0" smtClean="0"/>
              <a:t>NSTX-U Science and Topical Group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Department leadership in SGs/TSGs</a:t>
            </a:r>
          </a:p>
          <a:p>
            <a:r>
              <a:rPr lang="en-US" dirty="0" smtClean="0"/>
              <a:t>$1M funding, which was incremental in ≤2014, is now a permanent part of NSTX-U budget</a:t>
            </a:r>
          </a:p>
          <a:p>
            <a:r>
              <a:rPr lang="en-US" dirty="0" smtClean="0"/>
              <a:t>NSTX-U funding of Theory Department researchers </a:t>
            </a:r>
            <a:r>
              <a:rPr lang="en-US" dirty="0"/>
              <a:t>~</a:t>
            </a:r>
            <a:r>
              <a:rPr lang="en-US" dirty="0" smtClean="0"/>
              <a:t> 4.7 FTEs</a:t>
            </a:r>
          </a:p>
          <a:p>
            <a:r>
              <a:rPr lang="en-US" dirty="0" smtClean="0"/>
              <a:t>Synergistic support through SCIDAC/Base Theory funding/Collaborators/NSTX-U project theorists (e.g., W. Guttenfelder, J.-K. Park, Z. Wang)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1F497D"/>
                </a:solidFill>
              </a:rPr>
              <a:t>Partnership facilitates collaboration over a wide range of topics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11"/>
            <a:ext cx="9143999" cy="1020423"/>
          </a:xfrm>
        </p:spPr>
        <p:txBody>
          <a:bodyPr/>
          <a:lstStyle/>
          <a:p>
            <a:r>
              <a:rPr lang="en-US" dirty="0" smtClean="0"/>
              <a:t>Other related Theory-Experimental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7596" y="1603702"/>
            <a:ext cx="4363706" cy="503147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Develop and implement self-consistent fast ion distribution for calculating HHFW heating and CD using TORIC/NUBEAM/TRANSP (Valeo)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008080"/>
                </a:solidFill>
              </a:rPr>
              <a:t>R16-3, 17-4, IR17-1, R18-2, </a:t>
            </a:r>
            <a:r>
              <a:rPr lang="en-US" sz="1600" dirty="0" smtClean="0">
                <a:solidFill>
                  <a:srgbClr val="FF0000"/>
                </a:solidFill>
              </a:rPr>
              <a:t>ITER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RMP/NTV physics for rotation control (Ferraro, Z. Wang, + CU, PU)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600" dirty="0" smtClean="0">
                <a:solidFill>
                  <a:srgbClr val="008080"/>
                </a:solidFill>
              </a:rPr>
              <a:t>R16-3, 17-4, 18-2, 2016 JRT, </a:t>
            </a:r>
            <a:r>
              <a:rPr lang="en-US" sz="1600" dirty="0" smtClean="0">
                <a:solidFill>
                  <a:srgbClr val="FF0000"/>
                </a:solidFill>
              </a:rPr>
              <a:t>ITER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700" dirty="0" smtClean="0">
              <a:solidFill>
                <a:srgbClr val="008080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7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RWM physics with M3D-C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(Ferraro)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700" dirty="0" smtClean="0"/>
              <a:t>Resistive wall implemented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700" dirty="0" smtClean="0">
                <a:solidFill>
                  <a:srgbClr val="008080"/>
                </a:solidFill>
              </a:rPr>
              <a:t>R16-3, 18-2, </a:t>
            </a:r>
            <a:r>
              <a:rPr lang="en-US" sz="1700" dirty="0" smtClean="0">
                <a:solidFill>
                  <a:srgbClr val="FF0000"/>
                </a:solidFill>
              </a:rPr>
              <a:t>ITER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endParaRPr lang="en-US" sz="15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7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Edge neutral density calculations using ENDD diagnostic + DEGAS2 (Stotler)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700" dirty="0" smtClean="0">
                <a:solidFill>
                  <a:srgbClr val="008080"/>
                </a:solidFill>
              </a:rPr>
              <a:t>R16-1, 17-3, 18-1, </a:t>
            </a:r>
            <a:r>
              <a:rPr lang="en-US" sz="1700" dirty="0" smtClean="0">
                <a:solidFill>
                  <a:srgbClr val="FF0000"/>
                </a:solidFill>
              </a:rPr>
              <a:t>ITER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4793" y="1195912"/>
            <a:ext cx="83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43590" y="1195912"/>
            <a:ext cx="126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80293" y="1591372"/>
            <a:ext cx="4363706" cy="5167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XP1507 (Gerhardt): High non-inductive fraction, high performance discharges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Multiple XPs study effect of rotation, NTV (T&amp;T, CAE/GAE, TAE gap structure, RWM control and disruption mitigation)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Multiple RWM XPs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Critical info for TRANSP (beam deposition, particle transport), XGC1 (collisional effects in edge)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302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8902" y="261610"/>
            <a:ext cx="840105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800" b="1" i="1" dirty="0" smtClean="0">
                <a:latin typeface="+mj-lt"/>
              </a:rPr>
              <a:t>PPPL Flagship Codes</a:t>
            </a:r>
            <a:endParaRPr lang="en-US" sz="2800" b="1" i="1" dirty="0">
              <a:latin typeface="+mj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800" b="1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35" y="919135"/>
            <a:ext cx="88933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+mj-lt"/>
              </a:rPr>
              <a:t>“The </a:t>
            </a:r>
            <a:r>
              <a:rPr lang="en-US" sz="2000" i="1" dirty="0">
                <a:solidFill>
                  <a:srgbClr val="0000FF"/>
                </a:solidFill>
                <a:latin typeface="+mj-lt"/>
              </a:rPr>
              <a:t>committee considers the three “Flagship codes” to be a very positive step</a:t>
            </a:r>
            <a:r>
              <a:rPr lang="en-US" sz="2000" i="1" dirty="0" smtClean="0">
                <a:solidFill>
                  <a:srgbClr val="0000FF"/>
                </a:solidFill>
                <a:latin typeface="+mj-lt"/>
              </a:rPr>
              <a:t>.” (Advisory Board, November 2014) </a:t>
            </a:r>
            <a:endParaRPr lang="en-US" sz="2000" i="1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latin typeface="Times"/>
                <a:cs typeface="Times"/>
              </a:rPr>
              <a:t>Extended MHD</a:t>
            </a:r>
            <a:endParaRPr lang="en-US" sz="2000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M3D</a:t>
            </a:r>
            <a:r>
              <a:rPr lang="en-US" sz="2000" dirty="0">
                <a:solidFill>
                  <a:srgbClr val="0000FF"/>
                </a:solidFill>
                <a:latin typeface="Times"/>
                <a:cs typeface="Times"/>
              </a:rPr>
              <a:t>-</a:t>
            </a:r>
            <a:r>
              <a:rPr lang="en-US" sz="2000" i="1" dirty="0">
                <a:solidFill>
                  <a:srgbClr val="0000FF"/>
                </a:solidFill>
                <a:latin typeface="Times"/>
                <a:cs typeface="Times"/>
              </a:rPr>
              <a:t>C</a:t>
            </a:r>
            <a:r>
              <a:rPr lang="en-US" sz="2000" i="1" baseline="30000" dirty="0">
                <a:solidFill>
                  <a:srgbClr val="0000FF"/>
                </a:solidFill>
                <a:latin typeface="Times"/>
                <a:cs typeface="Times"/>
              </a:rPr>
              <a:t>1 </a:t>
            </a:r>
            <a:r>
              <a:rPr lang="en-US" sz="2000" dirty="0">
                <a:latin typeface="Times"/>
                <a:cs typeface="Times"/>
              </a:rPr>
              <a:t>(supported by SciDAC project CEMM, S. Jardin, </a:t>
            </a:r>
            <a:r>
              <a:rPr lang="en-US" sz="2000" i="1" dirty="0">
                <a:latin typeface="Times"/>
                <a:cs typeface="Times"/>
              </a:rPr>
              <a:t>Lead</a:t>
            </a:r>
            <a:r>
              <a:rPr lang="en-US" sz="2000" dirty="0">
                <a:latin typeface="Times"/>
                <a:cs typeface="Times"/>
              </a:rPr>
              <a:t>): Extended MHD, fully implicit algorithm, enabling long runs over transport time scales</a:t>
            </a:r>
            <a:r>
              <a:rPr lang="en-US" sz="2000" dirty="0" smtClean="0">
                <a:latin typeface="Times"/>
                <a:cs typeface="Times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latin typeface="Times"/>
                <a:cs typeface="Times"/>
              </a:rPr>
              <a:t>Gyrokinetics</a:t>
            </a:r>
            <a:endParaRPr lang="en-US" sz="2000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XGC </a:t>
            </a:r>
            <a:r>
              <a:rPr lang="en-US" sz="2000" dirty="0">
                <a:latin typeface="Times"/>
                <a:cs typeface="Times"/>
              </a:rPr>
              <a:t>(supported by SciDAC project EPSI---C.-S. Chang, </a:t>
            </a:r>
            <a:r>
              <a:rPr lang="en-US" sz="2000" i="1" dirty="0">
                <a:latin typeface="Times"/>
                <a:cs typeface="Times"/>
              </a:rPr>
              <a:t>Lead</a:t>
            </a:r>
            <a:r>
              <a:rPr lang="en-US" sz="2000" dirty="0">
                <a:latin typeface="Times"/>
                <a:cs typeface="Times"/>
              </a:rPr>
              <a:t>)</a:t>
            </a:r>
            <a:r>
              <a:rPr lang="en-US" sz="2000" dirty="0" smtClean="0">
                <a:latin typeface="Times"/>
                <a:cs typeface="Times"/>
              </a:rPr>
              <a:t>: full-</a:t>
            </a:r>
            <a:r>
              <a:rPr lang="en-US" sz="2000" i="1" dirty="0" smtClean="0">
                <a:latin typeface="Times"/>
                <a:cs typeface="Times"/>
              </a:rPr>
              <a:t>f </a:t>
            </a:r>
            <a:r>
              <a:rPr lang="en-US" sz="2000" dirty="0" smtClean="0">
                <a:latin typeface="Times"/>
                <a:cs typeface="Times"/>
              </a:rPr>
              <a:t>code, </a:t>
            </a:r>
            <a:r>
              <a:rPr lang="en-US" sz="2000" dirty="0">
                <a:latin typeface="Times"/>
                <a:cs typeface="Times"/>
              </a:rPr>
              <a:t>focused on edge physics, including X-point </a:t>
            </a:r>
            <a:r>
              <a:rPr lang="en-US" sz="2000" dirty="0" smtClean="0">
                <a:latin typeface="Times"/>
                <a:cs typeface="Times"/>
              </a:rPr>
              <a:t>geometry, electromagnetic effects (implemented).</a:t>
            </a:r>
            <a:endParaRPr lang="en-US" sz="2000" dirty="0">
              <a:latin typeface="Times"/>
              <a:cs typeface="Times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GTS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(W. Wang, </a:t>
            </a:r>
            <a:r>
              <a:rPr lang="en-US" sz="2000" i="1" dirty="0">
                <a:latin typeface="Times"/>
                <a:cs typeface="Times"/>
              </a:rPr>
              <a:t>Lead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r>
              <a:rPr lang="en-US" sz="2000" dirty="0">
                <a:latin typeface="Times"/>
                <a:cs typeface="Times"/>
              </a:rPr>
              <a:t>: 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Times"/>
                <a:cs typeface="Times"/>
              </a:rPr>
              <a:t>f code focused </a:t>
            </a:r>
            <a:r>
              <a:rPr lang="en-US" sz="2000" dirty="0">
                <a:latin typeface="Times"/>
                <a:cs typeface="Times"/>
              </a:rPr>
              <a:t>on core physics with options for shaped boundary, electromagnetic effects (in </a:t>
            </a:r>
            <a:r>
              <a:rPr lang="en-US" sz="2000" dirty="0" smtClean="0">
                <a:latin typeface="Times"/>
                <a:cs typeface="Times"/>
              </a:rPr>
              <a:t>progress).</a:t>
            </a:r>
          </a:p>
          <a:p>
            <a:pPr>
              <a:defRPr/>
            </a:pPr>
            <a:r>
              <a:rPr lang="en-US" sz="2000" dirty="0" smtClean="0">
                <a:latin typeface="Times"/>
                <a:cs typeface="Times"/>
              </a:rPr>
              <a:t>(DOE Notable Outcome on Electromagnetic Effects in Gyrokinetic PIC codes, 2015)</a:t>
            </a:r>
          </a:p>
          <a:p>
            <a:pPr>
              <a:defRPr/>
            </a:pPr>
            <a:endParaRPr lang="en-US" sz="2000" dirty="0">
              <a:latin typeface="Times"/>
              <a:cs typeface="Times"/>
            </a:endParaRPr>
          </a:p>
          <a:p>
            <a:pPr>
              <a:defRPr/>
            </a:pPr>
            <a:r>
              <a:rPr lang="en-US" sz="2000" b="1" dirty="0" smtClean="0">
                <a:latin typeface="Times"/>
                <a:cs typeface="Times"/>
              </a:rPr>
              <a:t>Other major codes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TRANSP</a:t>
            </a:r>
            <a:r>
              <a:rPr lang="en-US" sz="2000" dirty="0" smtClean="0">
                <a:latin typeface="Times"/>
                <a:cs typeface="Times"/>
              </a:rPr>
              <a:t> (Report of a new PPPL Committee, </a:t>
            </a:r>
            <a:r>
              <a:rPr lang="en-US" sz="2000" i="1" dirty="0" smtClean="0">
                <a:latin typeface="Times"/>
                <a:cs typeface="Times"/>
              </a:rPr>
              <a:t>R. Hawryluk, Chair</a:t>
            </a:r>
            <a:r>
              <a:rPr lang="en-US" sz="2000" dirty="0" smtClean="0">
                <a:latin typeface="Times"/>
                <a:cs typeface="Times"/>
              </a:rPr>
              <a:t>)</a:t>
            </a:r>
          </a:p>
          <a:p>
            <a:pPr>
              <a:defRPr/>
            </a:pPr>
            <a:r>
              <a:rPr lang="en-US" sz="2000" dirty="0" smtClean="0">
                <a:latin typeface="Times"/>
                <a:cs typeface="Times"/>
              </a:rPr>
              <a:t>In addition to PPPL codes, we use </a:t>
            </a:r>
            <a:r>
              <a:rPr lang="en-US" sz="2000" dirty="0" smtClean="0">
                <a:solidFill>
                  <a:srgbClr val="3366FF"/>
                </a:solidFill>
                <a:latin typeface="Times"/>
                <a:cs typeface="Times"/>
              </a:rPr>
              <a:t>GYRO, GENE, GS2, NIMROD, AORSA</a:t>
            </a:r>
            <a:r>
              <a:rPr lang="en-US" sz="2000" dirty="0" smtClean="0">
                <a:latin typeface="Times"/>
                <a:cs typeface="Times"/>
              </a:rPr>
              <a:t>, and 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TORIC</a:t>
            </a:r>
            <a:r>
              <a:rPr lang="en-US" sz="2000" dirty="0" smtClean="0">
                <a:latin typeface="Times"/>
                <a:cs typeface="Times"/>
              </a:rPr>
              <a:t> for design, analysis, and interpretation of experiments.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pPr algn="r"/>
            <a:fld id="{2C6B35A4-4351-1D4A-AC8B-52A3ECC548BD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0"/>
            <a:ext cx="5574736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pPr algn="r"/>
            <a:fld id="{2C6B35A4-4351-1D4A-AC8B-52A3ECC548BD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77429" y="264255"/>
            <a:ext cx="9221429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 b="1" i="1" dirty="0" smtClean="0">
                <a:latin typeface="+mj-lt"/>
              </a:rPr>
              <a:t>FES Workshop Report, June 2-4, 2015 </a:t>
            </a:r>
            <a:endParaRPr lang="en-US" sz="2400" b="1" i="1" dirty="0">
              <a:latin typeface="+mj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800" b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180" y="1033149"/>
            <a:ext cx="8337791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Assessed recent progress and gaps and challenges in fusion theory and computation directly related to theory and computation directly related to integrated simulations. The </a:t>
            </a:r>
            <a:r>
              <a:rPr lang="en-US" i="1" dirty="0" smtClean="0">
                <a:solidFill>
                  <a:srgbClr val="0000FF"/>
                </a:solidFill>
                <a:latin typeface="Times"/>
                <a:cs typeface="Times"/>
              </a:rPr>
              <a:t>science applications </a:t>
            </a:r>
            <a:r>
              <a:rPr lang="en-US" dirty="0" smtClean="0">
                <a:latin typeface="Times"/>
                <a:cs typeface="Times"/>
              </a:rPr>
              <a:t>were focused 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Disruption physics (aligned with goals of M3DC</a:t>
            </a:r>
            <a:r>
              <a:rPr lang="en-US" baseline="30000" dirty="0" smtClean="0">
                <a:latin typeface="Times"/>
                <a:cs typeface="Times"/>
              </a:rPr>
              <a:t>1</a:t>
            </a:r>
            <a:r>
              <a:rPr lang="en-US" dirty="0" smtClean="0">
                <a:latin typeface="Times"/>
                <a:cs typeface="Times"/>
              </a:rPr>
              <a:t>/M3DC</a:t>
            </a:r>
            <a:r>
              <a:rPr lang="en-US" baseline="30000" dirty="0" smtClean="0">
                <a:latin typeface="Times"/>
                <a:cs typeface="Times"/>
              </a:rPr>
              <a:t>1</a:t>
            </a:r>
            <a:r>
              <a:rPr lang="en-US" dirty="0" smtClean="0">
                <a:latin typeface="Times"/>
                <a:cs typeface="Times"/>
              </a:rPr>
              <a:t>-K) (</a:t>
            </a:r>
            <a:r>
              <a:rPr lang="en-US" i="1" dirty="0" smtClean="0">
                <a:latin typeface="Times"/>
                <a:cs typeface="Times"/>
              </a:rPr>
              <a:t>PPPL participants</a:t>
            </a:r>
            <a:r>
              <a:rPr lang="en-US" dirty="0" smtClean="0">
                <a:latin typeface="Times"/>
                <a:cs typeface="Times"/>
              </a:rPr>
              <a:t>: Brennan, Ferraro, Fu, Gerhardt, Jardin)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Plasma boundary physics (aligned with goals of XGC1) (</a:t>
            </a:r>
            <a:r>
              <a:rPr lang="en-US" i="1" dirty="0" smtClean="0">
                <a:latin typeface="Times"/>
                <a:cs typeface="Times"/>
              </a:rPr>
              <a:t>PPPL participants</a:t>
            </a:r>
            <a:r>
              <a:rPr lang="en-US" dirty="0" smtClean="0">
                <a:latin typeface="Times"/>
                <a:cs typeface="Times"/>
              </a:rPr>
              <a:t>: Chang, Hammett)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Whole device modeling (aligned with goals of TRANSP modernized) (</a:t>
            </a:r>
            <a:r>
              <a:rPr lang="en-US" i="1" dirty="0" smtClean="0">
                <a:latin typeface="Times"/>
                <a:cs typeface="Times"/>
              </a:rPr>
              <a:t>PPPL participants</a:t>
            </a:r>
            <a:r>
              <a:rPr lang="en-US" dirty="0" smtClean="0">
                <a:latin typeface="Times"/>
                <a:cs typeface="Times"/>
              </a:rPr>
              <a:t>: Grierson, Kaye, Poli)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The crosscutting ASCR areas in </a:t>
            </a:r>
            <a:r>
              <a:rPr lang="en-US" i="1" dirty="0" smtClean="0">
                <a:solidFill>
                  <a:srgbClr val="0000FF"/>
                </a:solidFill>
                <a:latin typeface="Times"/>
                <a:cs typeface="Times"/>
              </a:rPr>
              <a:t>mathematical and computational enabling technologies</a:t>
            </a:r>
            <a:r>
              <a:rPr lang="en-US" dirty="0" smtClean="0">
                <a:latin typeface="Times"/>
                <a:cs typeface="Times"/>
              </a:rPr>
              <a:t> were:</a:t>
            </a:r>
            <a:endParaRPr lang="en-US" dirty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Multiphysics and multiscale coupling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Numerical optimization and uncertainty quantification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Data analysis, management, and assimilation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Software integration and performance</a:t>
            </a:r>
          </a:p>
          <a:p>
            <a:pPr marL="0" indent="0">
              <a:buFont typeface="Arial" charset="0"/>
              <a:buNone/>
            </a:pPr>
            <a:endParaRPr lang="en-US" b="1" dirty="0" smtClean="0">
              <a:latin typeface="Times"/>
              <a:cs typeface="Times"/>
            </a:endParaRPr>
          </a:p>
          <a:p>
            <a:pPr marL="0" indent="0">
              <a:buFont typeface="Arial" charset="0"/>
              <a:buNone/>
            </a:pPr>
            <a:r>
              <a:rPr lang="en-US" i="1" dirty="0" smtClean="0">
                <a:latin typeface="Times"/>
                <a:cs typeface="Times"/>
              </a:rPr>
              <a:t>PPPL observers</a:t>
            </a:r>
            <a:r>
              <a:rPr lang="en-US" dirty="0" smtClean="0">
                <a:latin typeface="Times"/>
                <a:cs typeface="Times"/>
              </a:rPr>
              <a:t>: Bhattacharjee, Zarnstorff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pPr algn="r"/>
            <a:fld id="{2C6B35A4-4351-1D4A-AC8B-52A3ECC548BD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NSTX-U/Theory Partnership well-integrated into the </a:t>
            </a:r>
            <a:br>
              <a:rPr lang="en-US" dirty="0" smtClean="0"/>
            </a:br>
            <a:r>
              <a:rPr lang="en-US" dirty="0" smtClean="0"/>
              <a:t>NSTX-U Science and Topical Group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339" y="1856740"/>
            <a:ext cx="9935978" cy="31318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27600" y="3017520"/>
            <a:ext cx="853440" cy="254000"/>
          </a:xfrm>
          <a:prstGeom prst="ellipse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937760" y="3769360"/>
            <a:ext cx="853440" cy="254000"/>
          </a:xfrm>
          <a:prstGeom prst="ellipse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15840" y="4531360"/>
            <a:ext cx="1117600" cy="254000"/>
          </a:xfrm>
          <a:prstGeom prst="ellipse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28800" y="3769360"/>
            <a:ext cx="853440" cy="254000"/>
          </a:xfrm>
          <a:prstGeom prst="ellipse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904480" y="3769360"/>
            <a:ext cx="965200" cy="254000"/>
          </a:xfrm>
          <a:prstGeom prst="ellipse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75360" y="2336800"/>
            <a:ext cx="1706880" cy="254000"/>
          </a:xfrm>
          <a:prstGeom prst="ellipse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927"/>
            <a:ext cx="9143999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>
              <a:lnSpc>
                <a:spcPct val="90000"/>
              </a:lnSpc>
            </a:pPr>
            <a:r>
              <a:rPr sz="3200" b="1" spc="-5" dirty="0">
                <a:solidFill>
                  <a:srgbClr val="000000"/>
                </a:solidFill>
                <a:latin typeface="Arial"/>
                <a:cs typeface="Arial"/>
              </a:rPr>
              <a:t>NSTX-U Mission </a:t>
            </a:r>
            <a:r>
              <a:rPr sz="3200" b="1" spc="-5" dirty="0" smtClean="0">
                <a:solidFill>
                  <a:srgbClr val="000000"/>
                </a:solidFill>
                <a:latin typeface="Arial"/>
                <a:cs typeface="Arial"/>
              </a:rPr>
              <a:t>Elements</a:t>
            </a:r>
            <a:r>
              <a:rPr lang="en-US" sz="3200" b="1" spc="-5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200" b="1" spc="-5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Highest Research</a:t>
            </a: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Priorities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1600200"/>
            <a:ext cx="8991600" cy="4419600"/>
          </a:xfrm>
          <a:custGeom>
            <a:avLst/>
            <a:gdLst/>
            <a:ahLst/>
            <a:cxnLst/>
            <a:rect l="l" t="t" r="r" b="b"/>
            <a:pathLst>
              <a:path w="8991600" h="4419600">
                <a:moveTo>
                  <a:pt x="0" y="0"/>
                </a:moveTo>
                <a:lnTo>
                  <a:pt x="8991600" y="0"/>
                </a:lnTo>
                <a:lnTo>
                  <a:pt x="89916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600200"/>
            <a:ext cx="8991600" cy="4419600"/>
          </a:xfrm>
          <a:custGeom>
            <a:avLst/>
            <a:gdLst/>
            <a:ahLst/>
            <a:cxnLst/>
            <a:rect l="l" t="t" r="r" b="b"/>
            <a:pathLst>
              <a:path w="8991600" h="4419600">
                <a:moveTo>
                  <a:pt x="0" y="0"/>
                </a:moveTo>
                <a:lnTo>
                  <a:pt x="8991600" y="0"/>
                </a:lnTo>
                <a:lnTo>
                  <a:pt x="89916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00" y="1637785"/>
            <a:ext cx="9004300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188" marR="831850" indent="-17462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800" spc="-5" dirty="0">
                <a:cs typeface="Arial Narrow"/>
              </a:rPr>
              <a:t>Explore unique ST parameter regimes to </a:t>
            </a:r>
            <a:r>
              <a:rPr sz="2800" spc="-5" dirty="0" smtClean="0">
                <a:cs typeface="Arial Narrow"/>
              </a:rPr>
              <a:t>advance</a:t>
            </a:r>
            <a:r>
              <a:rPr lang="en-US" sz="2800" spc="-5" dirty="0" smtClean="0">
                <a:cs typeface="Arial Narrow"/>
              </a:rPr>
              <a:t> </a:t>
            </a:r>
            <a:r>
              <a:rPr sz="2800" spc="-5" dirty="0" smtClean="0">
                <a:cs typeface="Arial Narrow"/>
              </a:rPr>
              <a:t>predictive  </a:t>
            </a:r>
            <a:r>
              <a:rPr sz="2800" spc="-5" dirty="0">
                <a:cs typeface="Arial Narrow"/>
              </a:rPr>
              <a:t>capability </a:t>
            </a:r>
            <a:r>
              <a:rPr sz="2800" dirty="0">
                <a:cs typeface="Arial Narrow"/>
              </a:rPr>
              <a:t>- </a:t>
            </a:r>
            <a:r>
              <a:rPr sz="2800" spc="-5" dirty="0">
                <a:cs typeface="Arial Narrow"/>
              </a:rPr>
              <a:t>for ITER </a:t>
            </a:r>
            <a:r>
              <a:rPr sz="2800" dirty="0">
                <a:cs typeface="Arial Narrow"/>
              </a:rPr>
              <a:t>and</a:t>
            </a:r>
            <a:r>
              <a:rPr sz="2800" spc="-50" dirty="0">
                <a:cs typeface="Arial Narrow"/>
              </a:rPr>
              <a:t> </a:t>
            </a:r>
            <a:r>
              <a:rPr sz="2800" spc="-5" dirty="0">
                <a:cs typeface="Arial Narrow"/>
              </a:rPr>
              <a:t>beyond</a:t>
            </a:r>
            <a:endParaRPr sz="2800" dirty="0">
              <a:cs typeface="Arial Narrow"/>
            </a:endParaRPr>
          </a:p>
          <a:p>
            <a:pPr marL="469900" lvl="1" indent="-22860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90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Understand 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confinement </a:t>
            </a:r>
            <a:r>
              <a:rPr lang="en-US" sz="2000" spc="-5" dirty="0" smtClean="0">
                <a:solidFill>
                  <a:srgbClr val="FF0000"/>
                </a:solidFill>
                <a:latin typeface="Arial"/>
                <a:cs typeface="Arial"/>
              </a:rPr>
              <a:t>and stability 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high </a:t>
            </a:r>
            <a:r>
              <a:rPr lang="en-US" sz="2000" spc="-5" dirty="0" smtClean="0">
                <a:solidFill>
                  <a:srgbClr val="FF0000"/>
                </a:solidFill>
                <a:latin typeface="Arial"/>
                <a:cs typeface="Arial"/>
              </a:rPr>
              <a:t>beta and low collisionality</a:t>
            </a:r>
            <a:endParaRPr sz="2000" dirty="0">
              <a:latin typeface="Arial"/>
              <a:cs typeface="Arial"/>
            </a:endParaRPr>
          </a:p>
          <a:p>
            <a:pPr marL="469900" lvl="1" indent="-2286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Study energetic particle physics prototypical of burning</a:t>
            </a:r>
            <a:r>
              <a:rPr sz="20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plasmas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/>
            </a:pPr>
            <a:endParaRPr sz="1950" dirty="0">
              <a:latin typeface="Times New Roman"/>
              <a:cs typeface="Times New Roman"/>
            </a:endParaRPr>
          </a:p>
          <a:p>
            <a:pPr marL="230188" indent="-17462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800" spc="-5" dirty="0">
                <a:cs typeface="Arial Narrow"/>
              </a:rPr>
              <a:t>Develop solutions for PMI</a:t>
            </a:r>
            <a:r>
              <a:rPr sz="2800" spc="-50" dirty="0">
                <a:cs typeface="Arial Narrow"/>
              </a:rPr>
              <a:t> </a:t>
            </a:r>
            <a:r>
              <a:rPr sz="2800" spc="-5" dirty="0">
                <a:cs typeface="Arial Narrow"/>
              </a:rPr>
              <a:t>challenge</a:t>
            </a:r>
            <a:endParaRPr sz="2800" dirty="0">
              <a:cs typeface="Arial Narrow"/>
            </a:endParaRPr>
          </a:p>
          <a:p>
            <a:pPr marL="243840" marR="5080">
              <a:lnSpc>
                <a:spcPct val="120000"/>
              </a:lnSpc>
              <a:spcBef>
                <a:spcPts val="5"/>
              </a:spcBef>
            </a:pP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3.Dissipate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high edge heat loads using expanded magnetic fields + radiation  </a:t>
            </a:r>
            <a:r>
              <a:rPr sz="2000" spc="5" dirty="0">
                <a:solidFill>
                  <a:srgbClr val="F222E0"/>
                </a:solidFill>
                <a:latin typeface="Arial"/>
                <a:cs typeface="Arial"/>
              </a:rPr>
              <a:t>4.Compare </a:t>
            </a:r>
            <a:r>
              <a:rPr sz="2000" spc="-5" dirty="0">
                <a:solidFill>
                  <a:srgbClr val="F222E0"/>
                </a:solidFill>
                <a:latin typeface="Arial"/>
                <a:cs typeface="Arial"/>
              </a:rPr>
              <a:t>performance of solid vs. liquid metal plasma facing</a:t>
            </a:r>
            <a:r>
              <a:rPr sz="2000" spc="30" dirty="0">
                <a:solidFill>
                  <a:srgbClr val="F222E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22E0"/>
                </a:solidFill>
                <a:latin typeface="Arial"/>
                <a:cs typeface="Arial"/>
              </a:rPr>
              <a:t>components</a:t>
            </a:r>
            <a:endParaRPr sz="2000" dirty="0">
              <a:solidFill>
                <a:srgbClr val="F222E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solidFill>
                <a:srgbClr val="F222E0"/>
              </a:solidFill>
              <a:latin typeface="Times New Roman"/>
              <a:cs typeface="Times New Roman"/>
            </a:endParaRPr>
          </a:p>
          <a:p>
            <a:pPr marL="230188" indent="-17462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800" spc="-5" dirty="0">
                <a:cs typeface="Arial Narrow"/>
              </a:rPr>
              <a:t>Advance ST as possible FNSF </a:t>
            </a:r>
            <a:r>
              <a:rPr sz="2800" dirty="0">
                <a:cs typeface="Arial Narrow"/>
              </a:rPr>
              <a:t>/</a:t>
            </a:r>
            <a:r>
              <a:rPr sz="2800" spc="-35" dirty="0">
                <a:cs typeface="Arial Narrow"/>
              </a:rPr>
              <a:t> </a:t>
            </a:r>
            <a:r>
              <a:rPr lang="en-US" sz="2800" spc="-35" dirty="0" smtClean="0">
                <a:cs typeface="Arial Narrow"/>
              </a:rPr>
              <a:t>Pilot Plant</a:t>
            </a:r>
            <a:endParaRPr sz="2800" dirty="0" smtClean="0">
              <a:cs typeface="Arial Narrow"/>
            </a:endParaRPr>
          </a:p>
          <a:p>
            <a:pPr marL="243840">
              <a:lnSpc>
                <a:spcPct val="100000"/>
              </a:lnSpc>
              <a:spcBef>
                <a:spcPts val="484"/>
              </a:spcBef>
            </a:pPr>
            <a:r>
              <a:rPr sz="2000" spc="10" dirty="0" smtClean="0">
                <a:solidFill>
                  <a:srgbClr val="FF0000"/>
                </a:solidFill>
                <a:latin typeface="Arial"/>
                <a:cs typeface="Arial"/>
              </a:rPr>
              <a:t>5.Form 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and sustain plasma current without transformer for steady-state</a:t>
            </a:r>
            <a:r>
              <a:rPr sz="2000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fld id="{2C6B35A4-4351-1D4A-AC8B-52A3ECC548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026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Theory addresses NSTX-U research priorities, using analytical and simulation tools that produce novel insights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264"/>
            <a:ext cx="8229600" cy="54171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everal aspects of NSTX-U (and more generally, ST) research require rethinking ideas and mechanisms in conventional tokamaks, leading often to new and exciting insights. Examples are: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nergy confinement scaling at low collisionality, produced by interplay of micro-tearing, trapped electron modes, and strong sheared flows.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Copious generation of super-Alfvenic ions due to low magnetic fields, exciting Alfven eigenmodes (AEs) which can provide new mechanisms for beam and thermal transport.</a:t>
            </a:r>
          </a:p>
          <a:p>
            <a:pPr lvl="1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ovel mechanisms for thermal quench during disruptions. Simulations of </a:t>
            </a:r>
            <a:r>
              <a:rPr lang="en-US" dirty="0"/>
              <a:t>n</a:t>
            </a:r>
            <a:r>
              <a:rPr lang="en-US" dirty="0" smtClean="0"/>
              <a:t>ew planned experiments for complete maps of halo currents and current ramp-down scenarios, validated by experiments.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Understanding new physics underlying pedestal structure, and SOL heat flux profiles.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5A4-4351-1D4A-AC8B-52A3ECC548B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5066" y="6171684"/>
            <a:ext cx="2531462" cy="36933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80"/>
                </a:solidFill>
              </a:rPr>
              <a:t> Directly </a:t>
            </a:r>
            <a:r>
              <a:rPr lang="en-US" dirty="0" smtClean="0">
                <a:solidFill>
                  <a:srgbClr val="FF0000"/>
                </a:solidFill>
              </a:rPr>
              <a:t>ITER</a:t>
            </a:r>
            <a:r>
              <a:rPr lang="en-US" dirty="0" smtClean="0">
                <a:solidFill>
                  <a:srgbClr val="008080"/>
                </a:solidFill>
              </a:rPr>
              <a:t> relevant</a:t>
            </a:r>
            <a:endParaRPr lang="en-US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60842</TotalTime>
  <Words>2846</Words>
  <Application>Microsoft Office PowerPoint</Application>
  <PresentationFormat>On-screen Show (4:3)</PresentationFormat>
  <Paragraphs>328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PowerPoint Presentation</vt:lpstr>
      <vt:lpstr>Charge to the NSTX-U PAC</vt:lpstr>
      <vt:lpstr>NSTX-U/Theory Partnership well-integrated into the  NSTX-U Science and Topical Group structures</vt:lpstr>
      <vt:lpstr>PowerPoint Presentation</vt:lpstr>
      <vt:lpstr>PowerPoint Presentation</vt:lpstr>
      <vt:lpstr>PowerPoint Presentation</vt:lpstr>
      <vt:lpstr>NSTX-U/Theory Partnership well-integrated into the  NSTX-U Science and Topical Group structures</vt:lpstr>
      <vt:lpstr>NSTX-U Mission Elements 5 Highest Research Priorities</vt:lpstr>
      <vt:lpstr>Theory addresses NSTX-U research priorities, using analytical and simulation tools that produce novel insights</vt:lpstr>
      <vt:lpstr>Global, non-linear GTS simulations giving insight into causes of thermal electron and ion transport</vt:lpstr>
      <vt:lpstr>Latest Development of EM capabilities in GTS</vt:lpstr>
      <vt:lpstr>Theory addresses NSTX-U research priorities, using analytical and simulation tools that produce novel insights</vt:lpstr>
      <vt:lpstr>Beam ion confinement: Models for fast ion profile relaxation in presence of AEs under development</vt:lpstr>
      <vt:lpstr>CGM recently validated for NSTX</vt:lpstr>
      <vt:lpstr>Non-linear HYM simulations of CAE/KAW coupling address power channeling and effect on Te profile</vt:lpstr>
      <vt:lpstr>Theory addresses NSTX-U research priorities, using analytical and simulation tools that produce novel insights</vt:lpstr>
      <vt:lpstr>Simulating Disruptions and Halo Currents Using New Modeling Capabilities</vt:lpstr>
      <vt:lpstr>M3D-C1 with RW capability will be used to map out optimal placement of new B-sensors to study halo currents </vt:lpstr>
      <vt:lpstr>Which linear instabilities lead to thermal quench and disruption?</vt:lpstr>
      <vt:lpstr>Understanding RMP ELM Mitigation  in New Regimes </vt:lpstr>
      <vt:lpstr>NSTX-Theory collaborations have led the advancement in kinetic global mode stability physics</vt:lpstr>
      <vt:lpstr>Theory addresses NSTX-U research priorities, using analytical and simulation tools that produce novel insights</vt:lpstr>
      <vt:lpstr>XGC results for NSTX edge plasmas</vt:lpstr>
      <vt:lpstr>PowerPoint Presentation</vt:lpstr>
      <vt:lpstr>XGC1 simulations aid in understanding basis for SOL heat flux trends in NSTX</vt:lpstr>
      <vt:lpstr>IFS Collaboration with NSTX-U-Theory Group</vt:lpstr>
      <vt:lpstr>Flux closure and reconnection studies during CHI in NSTX/NSTX-U</vt:lpstr>
      <vt:lpstr>NSTX-U/Theory Partnership is focusing on issues central to achieving NSTX-U goals</vt:lpstr>
      <vt:lpstr>Additional Slides</vt:lpstr>
      <vt:lpstr>Other related Theory-Experimental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 M. Kaye</dc:creator>
  <cp:lastModifiedBy>Jonathan E. Menard</cp:lastModifiedBy>
  <cp:revision>677</cp:revision>
  <cp:lastPrinted>2015-11-07T22:37:07Z</cp:lastPrinted>
  <dcterms:created xsi:type="dcterms:W3CDTF">2012-01-20T21:11:48Z</dcterms:created>
  <dcterms:modified xsi:type="dcterms:W3CDTF">2016-01-25T04:09:12Z</dcterms:modified>
</cp:coreProperties>
</file>