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4" r:id="rId3"/>
    <p:sldMasterId id="2147483686" r:id="rId4"/>
    <p:sldMasterId id="2147483693" r:id="rId5"/>
  </p:sldMasterIdLst>
  <p:notesMasterIdLst>
    <p:notesMasterId r:id="rId82"/>
  </p:notesMasterIdLst>
  <p:sldIdLst>
    <p:sldId id="268" r:id="rId6"/>
    <p:sldId id="338" r:id="rId7"/>
    <p:sldId id="349" r:id="rId8"/>
    <p:sldId id="351" r:id="rId9"/>
    <p:sldId id="377" r:id="rId10"/>
    <p:sldId id="378" r:id="rId11"/>
    <p:sldId id="379" r:id="rId12"/>
    <p:sldId id="380" r:id="rId13"/>
    <p:sldId id="381" r:id="rId14"/>
    <p:sldId id="382" r:id="rId15"/>
    <p:sldId id="385" r:id="rId16"/>
    <p:sldId id="386" r:id="rId17"/>
    <p:sldId id="389" r:id="rId18"/>
    <p:sldId id="391" r:id="rId19"/>
    <p:sldId id="390" r:id="rId20"/>
    <p:sldId id="392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68" r:id="rId29"/>
    <p:sldId id="375" r:id="rId30"/>
    <p:sldId id="376" r:id="rId31"/>
    <p:sldId id="422" r:id="rId32"/>
    <p:sldId id="405" r:id="rId33"/>
    <p:sldId id="401" r:id="rId34"/>
    <p:sldId id="402" r:id="rId35"/>
    <p:sldId id="403" r:id="rId36"/>
    <p:sldId id="404" r:id="rId37"/>
    <p:sldId id="408" r:id="rId38"/>
    <p:sldId id="397" r:id="rId39"/>
    <p:sldId id="398" r:id="rId40"/>
    <p:sldId id="400" r:id="rId41"/>
    <p:sldId id="350" r:id="rId42"/>
    <p:sldId id="296" r:id="rId43"/>
    <p:sldId id="283" r:id="rId44"/>
    <p:sldId id="284" r:id="rId45"/>
    <p:sldId id="344" r:id="rId46"/>
    <p:sldId id="341" r:id="rId47"/>
    <p:sldId id="342" r:id="rId48"/>
    <p:sldId id="343" r:id="rId49"/>
    <p:sldId id="409" r:id="rId50"/>
    <p:sldId id="282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36" r:id="rId59"/>
    <p:sldId id="295" r:id="rId60"/>
    <p:sldId id="410" r:id="rId61"/>
    <p:sldId id="287" r:id="rId62"/>
    <p:sldId id="315" r:id="rId63"/>
    <p:sldId id="411" r:id="rId64"/>
    <p:sldId id="412" r:id="rId65"/>
    <p:sldId id="414" r:id="rId66"/>
    <p:sldId id="415" r:id="rId67"/>
    <p:sldId id="416" r:id="rId68"/>
    <p:sldId id="417" r:id="rId69"/>
    <p:sldId id="418" r:id="rId70"/>
    <p:sldId id="419" r:id="rId71"/>
    <p:sldId id="420" r:id="rId72"/>
    <p:sldId id="421" r:id="rId73"/>
    <p:sldId id="290" r:id="rId74"/>
    <p:sldId id="337" r:id="rId75"/>
    <p:sldId id="432" r:id="rId76"/>
    <p:sldId id="426" r:id="rId77"/>
    <p:sldId id="427" r:id="rId78"/>
    <p:sldId id="429" r:id="rId79"/>
    <p:sldId id="430" r:id="rId80"/>
    <p:sldId id="431" r:id="rId81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4" autoAdjust="0"/>
    <p:restoredTop sz="94030" autoAdjust="0"/>
  </p:normalViewPr>
  <p:slideViewPr>
    <p:cSldViewPr>
      <p:cViewPr varScale="1">
        <p:scale>
          <a:sx n="62" d="100"/>
          <a:sy n="62" d="100"/>
        </p:scale>
        <p:origin x="-82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10838" indent="-273399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93597" indent="-21872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31036" indent="-21872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68475" indent="-21872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05913" indent="-21872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43353" indent="-21872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80791" indent="-21872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718231" indent="-21872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DD6F249-DD29-CA40-89C8-D361E826A297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2413" cy="9128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03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8513" y="1219200"/>
            <a:ext cx="4305300" cy="45243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30B50-F1C8-4D2B-9AE3-3AB62076E395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1"/>
          </p:nvPr>
        </p:nvSpPr>
        <p:spPr>
          <a:xfrm>
            <a:off x="457200" y="6246813"/>
            <a:ext cx="2128838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>
              <a:solidFill>
                <a:srgbClr val="1822CD"/>
              </a:solidFill>
              <a:latin typeface="Helvetica" charset="0"/>
              <a:cs typeface="Arial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2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>
              <a:solidFill>
                <a:srgbClr val="1822CD"/>
              </a:solidFill>
              <a:latin typeface="Helvetic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5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B0E2C-B2FA-4EAF-9407-B65CCAAFC589}" type="slidenum">
              <a:rPr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4879" y="5974520"/>
            <a:ext cx="3351463" cy="8233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spcAft>
                <a:spcPts val="300"/>
              </a:spcAft>
            </a:pPr>
            <a:r>
              <a:rPr lang="en-US" sz="1000" dirty="0" smtClean="0">
                <a:solidFill>
                  <a:prstClr val="white"/>
                </a:solidFill>
                <a:cs typeface="Arial"/>
              </a:rPr>
              <a:t>LLNL-PRES-XXXXXX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sz="800" dirty="0" smtClean="0">
                <a:solidFill>
                  <a:prstClr val="white"/>
                </a:solidFill>
              </a:rPr>
              <a:t>This work was performed under the auspices of the U.S. Department of Energy by Lawrence Livermore National Laboratory under Contract DE-AC52-07NA27344. This material is based upon work supported by the U.S. Department of Energy, Office of Science, Office of Fusion Energy Sciences.</a:t>
            </a:r>
            <a:r>
              <a:rPr lang="en-US" sz="800" dirty="0" smtClean="0">
                <a:solidFill>
                  <a:prstClr val="white"/>
                </a:solidFill>
                <a:cs typeface="Arial"/>
              </a:rPr>
              <a:t>. Lawrence Livermore National Security, LLC</a:t>
            </a:r>
            <a:endParaRPr lang="en-US" sz="800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535867" y="3061875"/>
            <a:ext cx="5606356" cy="3796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28" y="3768701"/>
            <a:ext cx="2289247" cy="2405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95" y="6283439"/>
            <a:ext cx="2538096" cy="478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95" y="4241405"/>
            <a:ext cx="1282766" cy="1079555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3396342" y="3057640"/>
            <a:ext cx="973639" cy="3800360"/>
          </a:xfrm>
          <a:prstGeom prst="rect">
            <a:avLst/>
          </a:prstGeom>
          <a:gradFill flip="none" rotWithShape="1">
            <a:gsLst>
              <a:gs pos="0">
                <a:srgbClr val="0F4F9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89" y="6251818"/>
            <a:ext cx="1539240" cy="5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 bwMode="invGray">
          <a:xfrm>
            <a:off x="0" y="3030488"/>
            <a:ext cx="9142223" cy="45719"/>
          </a:xfrm>
          <a:prstGeom prst="rect">
            <a:avLst/>
          </a:prstGeom>
          <a:solidFill>
            <a:srgbClr val="0F4F97"/>
          </a:solidFill>
          <a:ln w="48000" cap="flat" cmpd="thickThin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34" y="3157317"/>
            <a:ext cx="382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1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3433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13806"/>
            <a:ext cx="8229600" cy="864389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28658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38454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73996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43005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79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5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7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04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3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1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0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7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0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26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2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39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9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0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0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9"/>
          <p:cNvSpPr txBox="1">
            <a:spLocks noChangeArrowheads="1"/>
          </p:cNvSpPr>
          <p:nvPr userDrawn="1"/>
        </p:nvSpPr>
        <p:spPr bwMode="auto">
          <a:xfrm>
            <a:off x="273050" y="6635750"/>
            <a:ext cx="9461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normAutofit fontScale="85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7" name="Rectangle 207"/>
          <p:cNvSpPr txBox="1">
            <a:spLocks noChangeArrowheads="1"/>
          </p:cNvSpPr>
          <p:nvPr userDrawn="1"/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b="1" i="0" kern="120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0317455-542D-4CA4-8D71-1FA170B593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828800" y="6629400"/>
            <a:ext cx="5486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smtClean="0"/>
              <a:t>EPS 2013 – Liquid-metal PFC research on  NSTX  M.A. Jaworski  (July 1-5, 2013)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2413" cy="9128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03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8513" y="1219200"/>
            <a:ext cx="4305300" cy="45243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0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60F26-3862-48A8-9952-316AAFCDB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idx="11"/>
          </p:nvPr>
        </p:nvSpPr>
        <p:spPr>
          <a:xfrm>
            <a:off x="457200" y="6246813"/>
            <a:ext cx="2128838" cy="471487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idx="12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3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92EA-3211-41DA-874E-4E33D039059D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817139-EB08-4F00-B1C0-461E13B9983E}" type="datetime1">
              <a:rPr lang="en-US" altLang="en-US" sz="1200" b="1" i="1">
                <a:solidFill>
                  <a:srgbClr val="1822CD"/>
                </a:solidFill>
                <a:latin typeface="Helvetica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1/24/2016</a:t>
            </a:fld>
            <a:endParaRPr lang="en-US" altLang="en-US" sz="1200" b="1" i="1">
              <a:solidFill>
                <a:srgbClr val="1822CD"/>
              </a:solidFill>
              <a:latin typeface="Helvetica" charset="0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>
              <a:solidFill>
                <a:srgbClr val="1822CD"/>
              </a:solidFill>
              <a:latin typeface="Helvetica" charset="0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75DF9-87CA-4B87-BCDB-6C5BABD0E499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0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w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Jaworski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NSTX-U PAC-37 – High-Z &amp; Liquid metal PFCs – Princeton, NJ – Jan. 2016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7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597134"/>
            <a:ext cx="1022350" cy="18466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Arial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C29AF7E-0260-4534-864B-42904FBA3147}" type="slidenum">
              <a:rPr lang="en-US" b="1">
                <a:solidFill>
                  <a:srgbClr val="3333CC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6629400"/>
            <a:ext cx="54864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 err="1" smtClean="0">
                <a:solidFill>
                  <a:srgbClr val="1822CD"/>
                </a:solidFill>
                <a:latin typeface="Helvetica" pitchFamily="34" charset="0"/>
                <a:cs typeface="Arial" charset="0"/>
              </a:rPr>
              <a:t>Jaworski</a:t>
            </a:r>
            <a:r>
              <a:rPr lang="en-US" sz="800" b="1" dirty="0" smtClean="0">
                <a:solidFill>
                  <a:srgbClr val="1822CD"/>
                </a:solidFill>
                <a:latin typeface="Helvetica" pitchFamily="34" charset="0"/>
                <a:cs typeface="Arial" charset="0"/>
              </a:rPr>
              <a:t> – Prospects for liquid lithium </a:t>
            </a:r>
            <a:r>
              <a:rPr lang="en-US" sz="800" b="1" dirty="0" err="1" smtClean="0">
                <a:solidFill>
                  <a:srgbClr val="1822CD"/>
                </a:solidFill>
                <a:latin typeface="Helvetica" pitchFamily="34" charset="0"/>
                <a:cs typeface="Arial" charset="0"/>
              </a:rPr>
              <a:t>divertors</a:t>
            </a:r>
            <a:r>
              <a:rPr lang="en-US" sz="800" b="1" dirty="0" smtClean="0">
                <a:solidFill>
                  <a:srgbClr val="1822CD"/>
                </a:solidFill>
                <a:latin typeface="Helvetica" pitchFamily="34" charset="0"/>
                <a:cs typeface="Arial" charset="0"/>
              </a:rPr>
              <a:t> – 26</a:t>
            </a:r>
            <a:r>
              <a:rPr lang="en-US" sz="800" b="1" baseline="30000" dirty="0" smtClean="0">
                <a:solidFill>
                  <a:srgbClr val="1822CD"/>
                </a:solidFill>
                <a:latin typeface="Helvetica" pitchFamily="34" charset="0"/>
                <a:cs typeface="Arial" charset="0"/>
              </a:rPr>
              <a:t>th</a:t>
            </a:r>
            <a:r>
              <a:rPr lang="en-US" sz="800" b="1" dirty="0" smtClean="0">
                <a:solidFill>
                  <a:srgbClr val="1822CD"/>
                </a:solidFill>
                <a:latin typeface="Helvetica" pitchFamily="34" charset="0"/>
                <a:cs typeface="Arial" charset="0"/>
              </a:rPr>
              <a:t> SOFE – Austin, TX – June 1</a:t>
            </a:r>
            <a:r>
              <a:rPr lang="en-US" sz="800" b="1" baseline="30000" dirty="0" smtClean="0">
                <a:solidFill>
                  <a:srgbClr val="1822CD"/>
                </a:solidFill>
                <a:latin typeface="Helvetica" pitchFamily="34" charset="0"/>
                <a:cs typeface="Arial" charset="0"/>
              </a:rPr>
              <a:t>st</a:t>
            </a:r>
            <a:r>
              <a:rPr lang="en-US" sz="800" b="1" dirty="0" smtClean="0">
                <a:solidFill>
                  <a:srgbClr val="1822CD"/>
                </a:solidFill>
                <a:latin typeface="Helvetica" pitchFamily="34" charset="0"/>
                <a:cs typeface="Arial" charset="0"/>
              </a:rPr>
              <a:t>, 2015</a:t>
            </a:r>
            <a:endParaRPr lang="en-US" sz="800" b="1" dirty="0">
              <a:solidFill>
                <a:srgbClr val="1822CD"/>
              </a:solidFill>
              <a:latin typeface="Helvetic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1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0633" y="1107510"/>
            <a:ext cx="9144000" cy="52932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 defTabSz="457200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327"/>
            <a:ext cx="8229600" cy="87186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7925"/>
            <a:ext cx="8229600" cy="484029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0F4F97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5001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9" name="Slide Number Placeholder 7"/>
          <p:cNvSpPr txBox="1">
            <a:spLocks/>
          </p:cNvSpPr>
          <p:nvPr/>
        </p:nvSpPr>
        <p:spPr>
          <a:xfrm>
            <a:off x="8156181" y="6486501"/>
            <a:ext cx="417367" cy="223743"/>
          </a:xfrm>
          <a:prstGeom prst="rect">
            <a:avLst/>
          </a:prstGeom>
        </p:spPr>
        <p:txBody>
          <a:bodyPr/>
          <a:lstStyle/>
          <a:p>
            <a:pPr algn="r" defTabSz="457200">
              <a:defRPr/>
            </a:pPr>
            <a:fld id="{EAD690BD-BADF-4FBD-97E7-557E707EBBB2}" type="slidenum">
              <a:rPr lang="en-US" sz="1200" smtClean="0">
                <a:solidFill>
                  <a:prstClr val="black"/>
                </a:solidFill>
              </a:rPr>
              <a:pPr algn="r" defTabSz="457200">
                <a:defRPr/>
              </a:pPr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7715250" y="6609080"/>
            <a:ext cx="527050" cy="45719"/>
          </a:xfrm>
          <a:prstGeom prst="rect">
            <a:avLst/>
          </a:prstGeom>
          <a:solidFill>
            <a:srgbClr val="0F4F97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1276350" y="6615430"/>
            <a:ext cx="1169138" cy="45719"/>
          </a:xfrm>
          <a:prstGeom prst="rect">
            <a:avLst/>
          </a:prstGeom>
          <a:solidFill>
            <a:srgbClr val="0F4F97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 userDrawn="1"/>
        </p:nvSpPr>
        <p:spPr bwMode="auto">
          <a:xfrm>
            <a:off x="2530295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/>
            <a:r>
              <a:rPr lang="en-US" sz="1400" b="1" dirty="0" smtClean="0">
                <a:solidFill>
                  <a:srgbClr val="124A91"/>
                </a:solidFill>
                <a:latin typeface="Arial Narrow" pitchFamily="-80" charset="0"/>
              </a:rPr>
              <a:t>Author, Title</a:t>
            </a:r>
            <a:endParaRPr lang="en-US" sz="1400" b="1" dirty="0">
              <a:solidFill>
                <a:srgbClr val="124A91"/>
              </a:solidFill>
              <a:latin typeface="Arial Narrow" pitchFamily="-80" charset="0"/>
            </a:endParaRPr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3539" y="1084650"/>
            <a:ext cx="9144000" cy="45720"/>
          </a:xfrm>
          <a:prstGeom prst="rect">
            <a:avLst/>
          </a:prstGeom>
          <a:solidFill>
            <a:srgbClr val="0F4F97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" y="6498335"/>
            <a:ext cx="1144762" cy="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5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28650" indent="-215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27113" indent="-342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336699"/>
                </a:solidFill>
                <a:cs typeface="Arial" panose="020B0604020202020204" pitchFamily="34" charset="0"/>
              </a:rPr>
              <a:t>NSTX-U PAC 2016</a:t>
            </a:r>
          </a:p>
        </p:txBody>
      </p:sp>
    </p:spTree>
    <p:extLst>
      <p:ext uri="{BB962C8B-B14F-4D97-AF65-F5344CB8AC3E}">
        <p14:creationId xmlns:p14="http://schemas.microsoft.com/office/powerpoint/2010/main" val="207454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336699"/>
                </a:solidFill>
                <a:cs typeface="Arial" panose="020B0604020202020204" pitchFamily="34" charset="0"/>
              </a:rPr>
              <a:t>Resistive Bolometer Conceptual Design Review 11/2/2015</a:t>
            </a:r>
          </a:p>
        </p:txBody>
      </p:sp>
    </p:spTree>
    <p:extLst>
      <p:ext uri="{BB962C8B-B14F-4D97-AF65-F5344CB8AC3E}">
        <p14:creationId xmlns:p14="http://schemas.microsoft.com/office/powerpoint/2010/main" val="123412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pn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2286000"/>
            <a:ext cx="8305800" cy="1600200"/>
          </a:xfrm>
        </p:spPr>
        <p:txBody>
          <a:bodyPr>
            <a:normAutofit fontScale="40000" lnSpcReduction="20000"/>
          </a:bodyPr>
          <a:lstStyle/>
          <a:p>
            <a:r>
              <a:rPr lang="en-US" sz="4500" u="sng" dirty="0" smtClean="0"/>
              <a:t>MA Jaworski</a:t>
            </a:r>
            <a:r>
              <a:rPr lang="en-US" sz="4500" u="sng" baseline="30000" dirty="0" smtClean="0"/>
              <a:t>1</a:t>
            </a:r>
            <a:r>
              <a:rPr lang="en-US" sz="4500" dirty="0" smtClean="0"/>
              <a:t>, M.L. Reinke</a:t>
            </a:r>
            <a:r>
              <a:rPr lang="en-US" sz="4500" baseline="30000" dirty="0" smtClean="0"/>
              <a:t>2</a:t>
            </a:r>
            <a:r>
              <a:rPr lang="en-US" sz="4500" dirty="0" smtClean="0"/>
              <a:t>, V</a:t>
            </a:r>
            <a:r>
              <a:rPr lang="en-US" sz="4500" dirty="0"/>
              <a:t>. </a:t>
            </a:r>
            <a:r>
              <a:rPr lang="en-US" sz="4500" dirty="0" smtClean="0"/>
              <a:t>Soukhanovskii</a:t>
            </a:r>
            <a:r>
              <a:rPr lang="en-US" sz="4500" baseline="30000" dirty="0" smtClean="0"/>
              <a:t>3</a:t>
            </a:r>
            <a:r>
              <a:rPr lang="en-US" sz="4500" dirty="0" smtClean="0"/>
              <a:t>, A. Brooks</a:t>
            </a:r>
            <a:r>
              <a:rPr lang="en-US" sz="4500" baseline="30000" dirty="0" smtClean="0"/>
              <a:t>1</a:t>
            </a:r>
            <a:r>
              <a:rPr lang="en-US" sz="4500" dirty="0" smtClean="0"/>
              <a:t>, </a:t>
            </a:r>
            <a:r>
              <a:rPr lang="en-US" sz="4500" dirty="0"/>
              <a:t>R. Kaita</a:t>
            </a:r>
            <a:r>
              <a:rPr lang="en-US" sz="4500" baseline="30000" dirty="0"/>
              <a:t>1</a:t>
            </a:r>
            <a:r>
              <a:rPr lang="en-US" sz="4500" dirty="0"/>
              <a:t>, </a:t>
            </a:r>
            <a:r>
              <a:rPr lang="en-US" sz="4500" dirty="0" smtClean="0"/>
              <a:t>R. Maingi</a:t>
            </a:r>
            <a:r>
              <a:rPr lang="en-US" sz="4500" baseline="30000" dirty="0" smtClean="0"/>
              <a:t>1</a:t>
            </a:r>
            <a:r>
              <a:rPr lang="en-US" sz="4500" dirty="0" smtClean="0"/>
              <a:t>, </a:t>
            </a:r>
            <a:br>
              <a:rPr lang="en-US" sz="4500" dirty="0" smtClean="0"/>
            </a:br>
            <a:r>
              <a:rPr lang="en-US" sz="4500" dirty="0" smtClean="0"/>
              <a:t>J. Menard</a:t>
            </a:r>
            <a:r>
              <a:rPr lang="en-US" sz="4500" baseline="30000" dirty="0" smtClean="0"/>
              <a:t>1</a:t>
            </a:r>
            <a:r>
              <a:rPr lang="en-US" sz="4500" dirty="0" smtClean="0"/>
              <a:t>, M. Ono</a:t>
            </a:r>
            <a:r>
              <a:rPr lang="en-US" sz="4500" baseline="30000" dirty="0" smtClean="0"/>
              <a:t>1</a:t>
            </a:r>
            <a:r>
              <a:rPr lang="en-US" sz="4500" dirty="0"/>
              <a:t>, C. </a:t>
            </a:r>
            <a:r>
              <a:rPr lang="en-US" sz="4500" dirty="0" smtClean="0"/>
              <a:t>Skinner</a:t>
            </a:r>
            <a:r>
              <a:rPr lang="en-US" sz="4500" baseline="30000" dirty="0" smtClean="0"/>
              <a:t>1</a:t>
            </a:r>
            <a:r>
              <a:rPr lang="en-US" sz="4500" dirty="0" smtClean="0"/>
              <a:t>, </a:t>
            </a:r>
            <a:r>
              <a:rPr lang="en-US" sz="4500" dirty="0"/>
              <a:t>K. Tresemer</a:t>
            </a:r>
            <a:r>
              <a:rPr lang="en-US" sz="4500" baseline="30000" dirty="0"/>
              <a:t>1</a:t>
            </a:r>
            <a:r>
              <a:rPr lang="en-US" sz="4500" dirty="0"/>
              <a:t>, </a:t>
            </a:r>
            <a:r>
              <a:rPr lang="en-US" sz="4500" dirty="0" smtClean="0"/>
              <a:t>and the NSTX-U Team</a:t>
            </a:r>
            <a:br>
              <a:rPr lang="en-US" sz="4500" dirty="0" smtClean="0"/>
            </a:br>
            <a:endParaRPr lang="en-US" sz="4500" dirty="0" smtClean="0"/>
          </a:p>
          <a:p>
            <a:r>
              <a:rPr lang="en-US" sz="3500" baseline="30000" dirty="0" smtClean="0"/>
              <a:t>1</a:t>
            </a:r>
            <a:r>
              <a:rPr lang="en-US" sz="3500" dirty="0" smtClean="0"/>
              <a:t>Princeton Plasma Physics Laboratory</a:t>
            </a:r>
          </a:p>
          <a:p>
            <a:r>
              <a:rPr lang="en-US" sz="3500" baseline="30000" dirty="0" smtClean="0"/>
              <a:t>2</a:t>
            </a:r>
            <a:r>
              <a:rPr lang="en-US" sz="3500" dirty="0" smtClean="0"/>
              <a:t>Oak Ridge National Laboratory</a:t>
            </a:r>
          </a:p>
          <a:p>
            <a:r>
              <a:rPr lang="en-US" sz="3500" baseline="30000" dirty="0" smtClean="0"/>
              <a:t>3</a:t>
            </a:r>
            <a:r>
              <a:rPr lang="en-US" sz="3500" dirty="0" smtClean="0"/>
              <a:t>Lawrence Livermore National Laboratory</a:t>
            </a:r>
            <a:endParaRPr lang="en-US" sz="3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NSTX-U </a:t>
            </a:r>
            <a:r>
              <a:rPr lang="en-US" dirty="0" smtClean="0"/>
              <a:t>plans</a:t>
            </a:r>
            <a:r>
              <a:rPr lang="en-US" dirty="0" smtClean="0"/>
              <a:t> </a:t>
            </a:r>
            <a:r>
              <a:rPr lang="en-US" dirty="0" smtClean="0"/>
              <a:t>for high-Z and liquid lithium plasma-facing components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4114800"/>
            <a:ext cx="7315200" cy="685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5000"/>
              </a:lnSpc>
            </a:pPr>
            <a:r>
              <a:rPr lang="en-US" dirty="0" smtClean="0"/>
              <a:t>37</a:t>
            </a:r>
            <a:r>
              <a:rPr lang="en-US" baseline="30000" dirty="0" smtClean="0"/>
              <a:t>th</a:t>
            </a:r>
            <a:r>
              <a:rPr lang="en-US" dirty="0" smtClean="0"/>
              <a:t> NSTX-U Program Advisory Committee Meeting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Princeton Plasma Physics Laboratory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26-28</a:t>
            </a:r>
            <a:r>
              <a:rPr lang="en-US" baseline="30000" dirty="0" smtClean="0"/>
              <a:t>th</a:t>
            </a:r>
            <a:r>
              <a:rPr lang="en-US" dirty="0" smtClean="0"/>
              <a:t>, January 2016</a:t>
            </a: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Plasma-material interaction science, material migration and surface science studies</a:t>
            </a:r>
          </a:p>
          <a:p>
            <a:endParaRPr lang="en-US" sz="3600" dirty="0"/>
          </a:p>
          <a:p>
            <a:r>
              <a:rPr lang="en-US" sz="3600" dirty="0" smtClean="0"/>
              <a:t>Divertor and edge transport studies</a:t>
            </a:r>
          </a:p>
          <a:p>
            <a:endParaRPr lang="en-US" sz="3600" dirty="0"/>
          </a:p>
          <a:p>
            <a:r>
              <a:rPr lang="en-US" sz="3600" dirty="0" smtClean="0"/>
              <a:t>Core transport studies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Multi-institution effort underway to deploy diagnostics and modeling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33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High-Z </a:t>
            </a:r>
            <a:r>
              <a:rPr lang="en-US" dirty="0" smtClean="0"/>
              <a:t>progression</a:t>
            </a:r>
            <a:r>
              <a:rPr lang="en-US" dirty="0" smtClean="0"/>
              <a:t> </a:t>
            </a:r>
            <a:r>
              <a:rPr lang="en-US" dirty="0" smtClean="0"/>
              <a:t>highlights mixed-material PMI and coordinated lab studies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066800"/>
            <a:ext cx="46482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Material Analysis and Particle Probe enables compositional analysis</a:t>
            </a:r>
          </a:p>
          <a:p>
            <a:pPr lvl="1"/>
            <a:r>
              <a:rPr lang="en-US" dirty="0" smtClean="0"/>
              <a:t>Measurements of C, Li, Mo, B, O via XPS</a:t>
            </a:r>
          </a:p>
          <a:p>
            <a:pPr lvl="1"/>
            <a:r>
              <a:rPr lang="en-US" dirty="0" smtClean="0"/>
              <a:t>D retention via TPD</a:t>
            </a:r>
          </a:p>
          <a:p>
            <a:endParaRPr lang="en-US" dirty="0" smtClean="0"/>
          </a:p>
          <a:p>
            <a:r>
              <a:rPr lang="en-US" dirty="0" smtClean="0"/>
              <a:t>Material migration modeling with </a:t>
            </a:r>
            <a:r>
              <a:rPr lang="en-US" dirty="0" err="1" smtClean="0"/>
              <a:t>WallDYN</a:t>
            </a:r>
            <a:endParaRPr lang="en-US" dirty="0"/>
          </a:p>
          <a:p>
            <a:pPr lvl="1"/>
            <a:r>
              <a:rPr lang="en-US" dirty="0" smtClean="0"/>
              <a:t>PPPL PhD thesis, collaboration with IPP-MPG &amp; PU</a:t>
            </a:r>
          </a:p>
          <a:p>
            <a:pPr lvl="1"/>
            <a:r>
              <a:rPr lang="en-US" dirty="0" smtClean="0"/>
              <a:t>QCM and witness plate measurements in vacuum </a:t>
            </a:r>
            <a:r>
              <a:rPr lang="en-US" dirty="0" err="1" smtClean="0"/>
              <a:t>vess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Mixed-material erosion model development with </a:t>
            </a:r>
            <a:r>
              <a:rPr lang="en-US" b="1" dirty="0" smtClean="0"/>
              <a:t>surf. sci. lab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5007" r="5281" b="3853"/>
          <a:stretch/>
        </p:blipFill>
        <p:spPr>
          <a:xfrm>
            <a:off x="7595778" y="3446908"/>
            <a:ext cx="1543938" cy="3106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86" y="3505200"/>
            <a:ext cx="3124200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191" y="1023023"/>
            <a:ext cx="4085163" cy="24821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31618" y="2749001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Oxygen peak appears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47608" y="1947356"/>
            <a:ext cx="0" cy="906899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08065" y="1119964"/>
            <a:ext cx="3108502" cy="389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/>
              <a:t>Post-</a:t>
            </a:r>
            <a:r>
              <a:rPr lang="en-US" sz="1400" dirty="0" err="1" smtClean="0"/>
              <a:t>boronization</a:t>
            </a:r>
            <a:endParaRPr lang="en-US" sz="1400" dirty="0" smtClean="0"/>
          </a:p>
          <a:p>
            <a:r>
              <a:rPr lang="en-US" sz="1400" dirty="0" smtClean="0"/>
              <a:t>Post-plasma operations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972185" y="1119964"/>
            <a:ext cx="1048026" cy="27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C. Skinner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4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77" y="1023023"/>
            <a:ext cx="1312128" cy="116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60599" y="6286898"/>
            <a:ext cx="104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J. Nichols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High-Z, mixed-material erosion examined in experiment and with quantum modeling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0"/>
            <a:ext cx="3017520" cy="201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68730" y="3242894"/>
            <a:ext cx="1459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F. Scotti, RSI 2015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990600"/>
            <a:ext cx="2362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2-color simultaneous imaging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82" y="2163510"/>
            <a:ext cx="2469735" cy="16464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6862" y="2116969"/>
            <a:ext cx="1251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CD Band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91924" y="2134590"/>
            <a:ext cx="1097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D-gamma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6" t="49298"/>
          <a:stretch/>
        </p:blipFill>
        <p:spPr bwMode="auto">
          <a:xfrm>
            <a:off x="7448040" y="4114800"/>
            <a:ext cx="1543560" cy="212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0215"/>
          <a:stretch/>
        </p:blipFill>
        <p:spPr bwMode="auto">
          <a:xfrm>
            <a:off x="4257114" y="4162425"/>
            <a:ext cx="1915086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45860" y="6245423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Chen, NF 2016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867400" y="4812536"/>
            <a:ext cx="2133600" cy="1054864"/>
          </a:xfrm>
          <a:prstGeom prst="rightArrow">
            <a:avLst>
              <a:gd name="adj1" fmla="val 50000"/>
              <a:gd name="adj2" fmla="val 412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D concentration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Extensive diagnosis of PFCs via plasma</a:t>
            </a:r>
            <a:endParaRPr lang="en-US" dirty="0"/>
          </a:p>
          <a:p>
            <a:pPr lvl="1"/>
            <a:r>
              <a:rPr lang="en-US" dirty="0"/>
              <a:t>Multiple </a:t>
            </a:r>
            <a:r>
              <a:rPr lang="en-US" dirty="0" smtClean="0"/>
              <a:t>imaging systems, spectrometers</a:t>
            </a:r>
          </a:p>
          <a:p>
            <a:pPr lvl="1"/>
            <a:r>
              <a:rPr lang="en-US" dirty="0" smtClean="0"/>
              <a:t>Langmuir probes</a:t>
            </a:r>
          </a:p>
          <a:p>
            <a:pPr lvl="1"/>
            <a:r>
              <a:rPr lang="en-US" dirty="0" smtClean="0"/>
              <a:t>Infrared thermography</a:t>
            </a:r>
          </a:p>
          <a:p>
            <a:endParaRPr lang="en-US" dirty="0" smtClean="0"/>
          </a:p>
          <a:p>
            <a:r>
              <a:rPr lang="en-US" dirty="0" smtClean="0"/>
              <a:t>Atomic </a:t>
            </a:r>
            <a:r>
              <a:rPr lang="en-US" dirty="0"/>
              <a:t>scale quantum modeling </a:t>
            </a:r>
            <a:r>
              <a:rPr lang="en-US" dirty="0" smtClean="0"/>
              <a:t>of lithium mixed-material (</a:t>
            </a:r>
            <a:r>
              <a:rPr lang="en-US" dirty="0" err="1" smtClean="0"/>
              <a:t>Li+D</a:t>
            </a:r>
            <a:r>
              <a:rPr lang="en-US" dirty="0" smtClean="0"/>
              <a:t> on TZM)</a:t>
            </a:r>
          </a:p>
          <a:p>
            <a:pPr lvl="1"/>
            <a:r>
              <a:rPr lang="en-US" dirty="0" smtClean="0"/>
              <a:t>Examined </a:t>
            </a:r>
            <a:r>
              <a:rPr lang="en-US" dirty="0" err="1"/>
              <a:t>LiD</a:t>
            </a:r>
            <a:r>
              <a:rPr lang="en-US" dirty="0"/>
              <a:t> “rock-salt” formation in liquid lithium</a:t>
            </a:r>
          </a:p>
          <a:p>
            <a:pPr lvl="1"/>
            <a:r>
              <a:rPr lang="en-US" dirty="0"/>
              <a:t>Results coupled into </a:t>
            </a:r>
            <a:r>
              <a:rPr lang="en-US" dirty="0" smtClean="0"/>
              <a:t>analysis of Magnum-PSI experiment on TZM(Abrams, NF 2016)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00139" y="618386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 = N</a:t>
            </a:r>
            <a:r>
              <a:rPr lang="en-US" baseline="-25000" dirty="0" smtClean="0"/>
              <a:t>D</a:t>
            </a:r>
            <a:r>
              <a:rPr lang="en-US" dirty="0" smtClean="0"/>
              <a:t>/</a:t>
            </a:r>
            <a:r>
              <a:rPr lang="en-US" dirty="0" err="1" smtClean="0"/>
              <a:t>N</a:t>
            </a:r>
            <a:r>
              <a:rPr lang="en-US" baseline="-25000" dirty="0" err="1" smtClean="0"/>
              <a:t>Li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715871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72" y="1030224"/>
            <a:ext cx="2521670" cy="1865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Impact of low-Z and high-Z operations on divertor assessed via spectroscopy and bolometry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9530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Near-surface prompt </a:t>
            </a:r>
            <a:br>
              <a:rPr lang="en-US" dirty="0" smtClean="0"/>
            </a:br>
            <a:r>
              <a:rPr lang="en-US" dirty="0" err="1" smtClean="0"/>
              <a:t>redeposition</a:t>
            </a:r>
            <a:r>
              <a:rPr lang="en-US" dirty="0" smtClean="0"/>
              <a:t> modifies effective material yield into plasma</a:t>
            </a:r>
            <a:endParaRPr lang="en-US" dirty="0"/>
          </a:p>
          <a:p>
            <a:pPr lvl="1"/>
            <a:r>
              <a:rPr lang="en-US" dirty="0" smtClean="0"/>
              <a:t>Auburn U. group providing </a:t>
            </a:r>
            <a:br>
              <a:rPr lang="en-US" dirty="0" smtClean="0"/>
            </a:br>
            <a:r>
              <a:rPr lang="en-US" dirty="0" smtClean="0"/>
              <a:t>ADAS simulation &amp; support</a:t>
            </a:r>
          </a:p>
          <a:p>
            <a:pPr lvl="1"/>
            <a:r>
              <a:rPr lang="en-US" dirty="0" smtClean="0"/>
              <a:t>LLNL measurement via 2-color intensified imaging</a:t>
            </a:r>
          </a:p>
          <a:p>
            <a:endParaRPr lang="en-US" dirty="0" smtClean="0"/>
          </a:p>
          <a:p>
            <a:r>
              <a:rPr lang="en-US" dirty="0" smtClean="0"/>
              <a:t>Radiative power measurements critical to science goals</a:t>
            </a:r>
          </a:p>
          <a:p>
            <a:pPr lvl="1"/>
            <a:r>
              <a:rPr lang="en-US" dirty="0" smtClean="0"/>
              <a:t>New bolometric measurements </a:t>
            </a:r>
            <a:br>
              <a:rPr lang="en-US" dirty="0" smtClean="0"/>
            </a:br>
            <a:r>
              <a:rPr lang="en-US" dirty="0" smtClean="0"/>
              <a:t>via video and resistive foil bolometers </a:t>
            </a:r>
            <a:br>
              <a:rPr lang="en-US" dirty="0" smtClean="0"/>
            </a:br>
            <a:r>
              <a:rPr lang="en-US" dirty="0" smtClean="0"/>
              <a:t>(ORNL+PPPL+DIFFER+NIFS)</a:t>
            </a:r>
          </a:p>
          <a:p>
            <a:pPr lvl="1"/>
            <a:r>
              <a:rPr lang="en-US" dirty="0" smtClean="0"/>
              <a:t>Visible imaging and spectroscopy provide species identification and localization</a:t>
            </a:r>
          </a:p>
          <a:p>
            <a:pPr lvl="1"/>
            <a:r>
              <a:rPr lang="en-US" dirty="0" smtClean="0"/>
              <a:t>Comparison with numerous codes in NSTX-U Team (UEDGE, SOLPS, OEDGE) and ADAS </a:t>
            </a:r>
            <a:r>
              <a:rPr lang="en-US" dirty="0" err="1" smtClean="0"/>
              <a:t>coll</a:t>
            </a:r>
            <a:r>
              <a:rPr lang="en-US" dirty="0" smtClean="0"/>
              <a:t>-rad models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724400" y="3352800"/>
            <a:ext cx="4403203" cy="3126065"/>
            <a:chOff x="4855823" y="2057400"/>
            <a:chExt cx="4239514" cy="2592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r="18851"/>
            <a:stretch/>
          </p:blipFill>
          <p:spPr>
            <a:xfrm>
              <a:off x="4855823" y="2057400"/>
              <a:ext cx="4239514" cy="25926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80521" b="38019"/>
            <a:stretch/>
          </p:blipFill>
          <p:spPr>
            <a:xfrm>
              <a:off x="7848600" y="2209800"/>
              <a:ext cx="1017639" cy="160695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3" name="TextBox 22"/>
          <p:cNvSpPr txBox="1"/>
          <p:nvPr/>
        </p:nvSpPr>
        <p:spPr>
          <a:xfrm>
            <a:off x="7467600" y="6245423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Schwartz, </a:t>
            </a:r>
            <a:r>
              <a:rPr lang="en-US" sz="1400" dirty="0" err="1" smtClean="0">
                <a:solidFill>
                  <a:srgbClr val="FF0000"/>
                </a:solidFill>
              </a:rPr>
              <a:t>Goldston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1000" y="2664023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M.L. </a:t>
            </a:r>
            <a:r>
              <a:rPr lang="en-US" sz="1400" dirty="0" err="1" smtClean="0">
                <a:solidFill>
                  <a:srgbClr val="FF0000"/>
                </a:solidFill>
              </a:rPr>
              <a:t>Reinke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6344" y="990600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Resistive bolometer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pinhole camera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8" name="Picture 3" descr="C:\Users\mlreinke\Dropbox\NSTX\2015\bolo\presentation_files\cdr_11_2_2015\pnf_div.tiff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05426"/>
            <a:ext cx="2224603" cy="23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02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86" y="1594752"/>
            <a:ext cx="2357850" cy="1932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transport toolset of diagnostics and actuators in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419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VUV/SXR spectroscopy to track core high-Z contamination</a:t>
            </a:r>
          </a:p>
          <a:p>
            <a:pPr lvl="1"/>
            <a:r>
              <a:rPr lang="en-US" dirty="0" smtClean="0"/>
              <a:t>MONA-LISA, XEUS, </a:t>
            </a:r>
            <a:r>
              <a:rPr lang="en-US" dirty="0" err="1" smtClean="0"/>
              <a:t>LoWEUS</a:t>
            </a:r>
            <a:r>
              <a:rPr lang="en-US" dirty="0" smtClean="0"/>
              <a:t> (demonstrated w/ Mo in C-Mod)</a:t>
            </a:r>
          </a:p>
          <a:p>
            <a:pPr lvl="1"/>
            <a:r>
              <a:rPr lang="en-US" dirty="0" smtClean="0"/>
              <a:t>X-ray crystal spectrometer(future)</a:t>
            </a:r>
          </a:p>
          <a:p>
            <a:r>
              <a:rPr lang="en-US" dirty="0" smtClean="0"/>
              <a:t>New full-</a:t>
            </a:r>
            <a:r>
              <a:rPr lang="en-US" dirty="0" err="1" smtClean="0"/>
              <a:t>midplane</a:t>
            </a:r>
            <a:r>
              <a:rPr lang="en-US" dirty="0" smtClean="0"/>
              <a:t> core resistive bolometer system</a:t>
            </a:r>
          </a:p>
          <a:p>
            <a:r>
              <a:rPr lang="en-US" dirty="0" smtClean="0"/>
              <a:t>Actuators enable physics and control experiments</a:t>
            </a:r>
          </a:p>
          <a:p>
            <a:pPr lvl="1"/>
            <a:r>
              <a:rPr lang="en-US" b="1" dirty="0" smtClean="0"/>
              <a:t>Investigate neoclassical + turbulent + MHD driven transport in low-A device</a:t>
            </a:r>
          </a:p>
          <a:p>
            <a:pPr lvl="1"/>
            <a:r>
              <a:rPr lang="en-US" dirty="0" smtClean="0"/>
              <a:t>LBO and high-Z noble gas injection provide controlled sources</a:t>
            </a:r>
          </a:p>
          <a:p>
            <a:pPr lvl="1"/>
            <a:r>
              <a:rPr lang="en-US" dirty="0" smtClean="0"/>
              <a:t>Core/edge control from ELMs (LGI, 3D fields) and on-axis RF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95" y="1271587"/>
            <a:ext cx="2973705" cy="2767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990600"/>
            <a:ext cx="2133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M. Weller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8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57" y="3581400"/>
            <a:ext cx="30162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08" y="3505200"/>
            <a:ext cx="200045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288666" y="5715000"/>
            <a:ext cx="1066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64866" y="5181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342900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DIII-D LGI experiments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8036" y="6324600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Bortolon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&amp; Lunsford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8139" y="1058041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Laser Blow-Off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target chamber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4075" y="1271587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LLNL Core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Spectroscopy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76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Numerous examples from world program demonstrate importance of scenario impact with high-Z PFCs</a:t>
            </a:r>
          </a:p>
          <a:p>
            <a:pPr lvl="1"/>
            <a:r>
              <a:rPr lang="en-US" dirty="0" smtClean="0"/>
              <a:t>Constrained operating windows</a:t>
            </a:r>
          </a:p>
          <a:p>
            <a:pPr lvl="1"/>
            <a:r>
              <a:rPr lang="en-US" dirty="0" smtClean="0"/>
              <a:t>Modified performance (e.g. confinement)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Power exhaust solutions in development</a:t>
            </a:r>
          </a:p>
          <a:p>
            <a:pPr lvl="1"/>
            <a:r>
              <a:rPr lang="en-US" dirty="0" smtClean="0"/>
              <a:t>Advanced divertor configurations (e.g. snowflake, X-div)</a:t>
            </a:r>
          </a:p>
          <a:p>
            <a:pPr lvl="1"/>
            <a:r>
              <a:rPr lang="en-US" dirty="0" smtClean="0"/>
              <a:t>Extrinsic impurity seeding for radiative divertor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Wall conditioning techniques </a:t>
            </a:r>
            <a:r>
              <a:rPr lang="en-US" dirty="0"/>
              <a:t>(i.e. B &amp; Li </a:t>
            </a:r>
            <a:r>
              <a:rPr lang="en-US" dirty="0" smtClean="0"/>
              <a:t>coatings) mitigate risk to broader science program</a:t>
            </a:r>
          </a:p>
          <a:p>
            <a:endParaRPr lang="en-US" dirty="0" smtClean="0"/>
          </a:p>
          <a:p>
            <a:r>
              <a:rPr lang="en-US" dirty="0" smtClean="0"/>
              <a:t>Experience of operating with high-Z will feed back into world machine knowledge base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Preparation for all high-Z PFC operation will enable future liquid Li comparison experiments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636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and development for flowing liquid lithium modules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9" t="59140"/>
          <a:stretch/>
        </p:blipFill>
        <p:spPr>
          <a:xfrm>
            <a:off x="2057400" y="1085608"/>
            <a:ext cx="5091896" cy="5391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0" y="1371600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?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906786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01" y="2543581"/>
            <a:ext cx="3009359" cy="22570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required elements complex projects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6781799" y="4800600"/>
            <a:ext cx="1743329" cy="1511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2773878" y="5030821"/>
            <a:ext cx="1743329" cy="1511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914400" y="3781495"/>
            <a:ext cx="1743329" cy="1511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990600" y="1524000"/>
            <a:ext cx="1743329" cy="1511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6767208" y="2871754"/>
            <a:ext cx="1743329" cy="1511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6477000" y="852522"/>
            <a:ext cx="1743329" cy="151129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8165521">
            <a:off x="3535359" y="4796317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863918">
            <a:off x="6036626" y="4566055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6022460" y="3354374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392053">
            <a:off x="5930954" y="2250107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803023">
            <a:off x="2558151" y="2864002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0739731">
            <a:off x="2526697" y="4016453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89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01" y="2543581"/>
            <a:ext cx="3009359" cy="22570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Required elements for flowing, liquid metal PFCs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6781799" y="4800600"/>
            <a:ext cx="1743329" cy="1511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2773878" y="5030821"/>
            <a:ext cx="1743329" cy="1511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914400" y="3781495"/>
            <a:ext cx="1743329" cy="1511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990600" y="1524000"/>
            <a:ext cx="1743329" cy="1511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6767208" y="2871754"/>
            <a:ext cx="1743329" cy="1511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8180" r="3186"/>
          <a:stretch/>
        </p:blipFill>
        <p:spPr>
          <a:xfrm>
            <a:off x="6477000" y="852522"/>
            <a:ext cx="1743329" cy="151129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8165521">
            <a:off x="3535359" y="4796317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863918">
            <a:off x="6036626" y="4566055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6022460" y="3354374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392053">
            <a:off x="5930954" y="2250107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803023">
            <a:off x="2558151" y="2864002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0739731">
            <a:off x="2526697" y="4016453"/>
            <a:ext cx="829535" cy="58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4464" y="1285005"/>
            <a:ext cx="137160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 flux handling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3458329"/>
            <a:ext cx="137160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Substrate and structural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80503" y="5618790"/>
            <a:ext cx="1721922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Liquid metal wetting and coverage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39000" y="5868225"/>
            <a:ext cx="175359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Pump and loop technologies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348664" y="3949698"/>
            <a:ext cx="1643933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Safety testing &amp; engineering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82859" y="1897250"/>
            <a:ext cx="213892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Plasma scenarios and operation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26" y="5330911"/>
            <a:ext cx="1752600" cy="824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9" y="4537144"/>
            <a:ext cx="1886670" cy="14189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19389" r="13106" b="21311"/>
          <a:stretch/>
        </p:blipFill>
        <p:spPr>
          <a:xfrm>
            <a:off x="266899" y="2087904"/>
            <a:ext cx="1839544" cy="12156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0" t="30947" r="30260" b="41754"/>
          <a:stretch/>
        </p:blipFill>
        <p:spPr>
          <a:xfrm>
            <a:off x="1828800" y="2819400"/>
            <a:ext cx="812318" cy="441696"/>
          </a:xfrm>
          <a:prstGeom prst="rect">
            <a:avLst/>
          </a:prstGeom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460" y="4800600"/>
            <a:ext cx="1236232" cy="1035099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3" b="39957"/>
          <a:stretch/>
        </p:blipFill>
        <p:spPr bwMode="auto">
          <a:xfrm>
            <a:off x="7082519" y="4641198"/>
            <a:ext cx="1088111" cy="91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08" y="638082"/>
            <a:ext cx="1717557" cy="129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28108" r="4592" b="26210"/>
          <a:stretch/>
        </p:blipFill>
        <p:spPr>
          <a:xfrm flipH="1">
            <a:off x="7276289" y="3168545"/>
            <a:ext cx="1679017" cy="754336"/>
          </a:xfrm>
          <a:prstGeom prst="rect">
            <a:avLst/>
          </a:prstGeom>
        </p:spPr>
      </p:pic>
      <p:pic>
        <p:nvPicPr>
          <p:cNvPr id="3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2" t="12002" r="12204" b="14378"/>
          <a:stretch/>
        </p:blipFill>
        <p:spPr>
          <a:xfrm rot="5400000">
            <a:off x="6779888" y="2720312"/>
            <a:ext cx="1129702" cy="973478"/>
          </a:xfrm>
        </p:spPr>
      </p:pic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3274413" y="2827397"/>
            <a:ext cx="2499639" cy="103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1464" y="1851083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Integrated, flowing LM PFC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01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038600" cy="5410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High-Z divertor tiles + LITER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Pre-filled liquid-metal target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Flowing LM PFC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three-step progression can accelerate tests of flowing, liquid metal PFCs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6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Why must NSTX-U </a:t>
            </a:r>
            <a:r>
              <a:rPr lang="en-US" dirty="0" smtClean="0"/>
              <a:t>change</a:t>
            </a:r>
            <a:r>
              <a:rPr lang="en-US" dirty="0" smtClean="0"/>
              <a:t> </a:t>
            </a:r>
            <a:r>
              <a:rPr lang="en-US" dirty="0" smtClean="0"/>
              <a:t>its PFCs?</a:t>
            </a:r>
          </a:p>
          <a:p>
            <a:endParaRPr lang="en-US" dirty="0"/>
          </a:p>
          <a:p>
            <a:r>
              <a:rPr lang="en-US" dirty="0" smtClean="0"/>
              <a:t>How will the </a:t>
            </a:r>
            <a:r>
              <a:rPr lang="en-US" dirty="0" smtClean="0"/>
              <a:t>PFC modification</a:t>
            </a:r>
            <a:r>
              <a:rPr lang="en-US" dirty="0" smtClean="0"/>
              <a:t> </a:t>
            </a:r>
            <a:r>
              <a:rPr lang="en-US" dirty="0" smtClean="0"/>
              <a:t>be conducted while maintaining scientific productivity?</a:t>
            </a:r>
          </a:p>
          <a:p>
            <a:endParaRPr lang="en-US" dirty="0"/>
          </a:p>
          <a:p>
            <a:r>
              <a:rPr lang="en-US" dirty="0" smtClean="0"/>
              <a:t>Are we technically ready to move toward liquid lithium PFCs?</a:t>
            </a:r>
          </a:p>
          <a:p>
            <a:endParaRPr lang="en-US" dirty="0"/>
          </a:p>
          <a:p>
            <a:r>
              <a:rPr lang="en-US" dirty="0" smtClean="0"/>
              <a:t>Are we prepared to address the scientific challenges associated with the </a:t>
            </a:r>
            <a:r>
              <a:rPr lang="en-US" dirty="0" smtClean="0"/>
              <a:t>PFC changes</a:t>
            </a:r>
            <a:r>
              <a:rPr lang="en-US" dirty="0" smtClean="0"/>
              <a:t>?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strategies are being developed to mitigate risk?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26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572000" cy="54864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High-Z divertor tiles + LITER</a:t>
            </a:r>
            <a:endParaRPr lang="en-US" dirty="0"/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Establish non-intercalating substrate for evaporated Li</a:t>
            </a:r>
          </a:p>
          <a:p>
            <a:pPr lvl="2"/>
            <a:r>
              <a:rPr lang="en-US" dirty="0" smtClean="0"/>
              <a:t>Provide high-heat flux substrate for Li experiments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Quantify maintenance of Li on high-temperature substrate and protection of substrate</a:t>
            </a:r>
          </a:p>
          <a:p>
            <a:pPr lvl="2"/>
            <a:r>
              <a:rPr lang="en-US" dirty="0" smtClean="0"/>
              <a:t>Re-examine suppression of erosion in high-flux divertor</a:t>
            </a:r>
          </a:p>
          <a:p>
            <a:pPr lvl="2"/>
            <a:r>
              <a:rPr lang="en-US" dirty="0" smtClean="0"/>
              <a:t>Understand impact and core-edge compatibility of </a:t>
            </a:r>
            <a:r>
              <a:rPr lang="en-US" u="sng" dirty="0" smtClean="0"/>
              <a:t>high-temp. target </a:t>
            </a:r>
            <a:r>
              <a:rPr lang="en-US" dirty="0" smtClean="0"/>
              <a:t>with limited inventory of Li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High-Z divertor tiles + Li evaporated coatings provide divertor analogue of Magnum-PSI experiments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95800" y="2993745"/>
            <a:ext cx="4572000" cy="35594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50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799"/>
            <a:ext cx="4495800" cy="554265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Pre-filled liquid-metal target</a:t>
            </a:r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Achieve introduction of Li in NSTX-U without evaporation</a:t>
            </a:r>
          </a:p>
          <a:p>
            <a:pPr lvl="2"/>
            <a:r>
              <a:rPr lang="en-US" dirty="0" smtClean="0"/>
              <a:t>Realize complex target production as high-heat flux target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Test models of maintenance of LM wetting and coverage</a:t>
            </a:r>
          </a:p>
          <a:p>
            <a:pPr lvl="2"/>
            <a:r>
              <a:rPr lang="en-US" dirty="0" smtClean="0"/>
              <a:t>Understand limits of LM passive resupply</a:t>
            </a:r>
          </a:p>
          <a:p>
            <a:pPr lvl="2"/>
            <a:r>
              <a:rPr lang="en-US" dirty="0"/>
              <a:t>Understand </a:t>
            </a:r>
            <a:r>
              <a:rPr lang="en-US" dirty="0" smtClean="0"/>
              <a:t>impact and core-edge </a:t>
            </a:r>
            <a:r>
              <a:rPr lang="en-US" dirty="0"/>
              <a:t>compatibility of </a:t>
            </a:r>
            <a:r>
              <a:rPr lang="en-US" u="sng" dirty="0"/>
              <a:t>high-temp. target</a:t>
            </a:r>
            <a:r>
              <a:rPr lang="en-US" dirty="0"/>
              <a:t> with </a:t>
            </a:r>
            <a:r>
              <a:rPr lang="en-US" b="1" dirty="0" smtClean="0"/>
              <a:t>larger</a:t>
            </a:r>
            <a:r>
              <a:rPr lang="en-US" dirty="0" smtClean="0"/>
              <a:t> </a:t>
            </a:r>
            <a:r>
              <a:rPr lang="en-US" dirty="0"/>
              <a:t>inventory of </a:t>
            </a:r>
            <a:r>
              <a:rPr lang="en-US" dirty="0" smtClean="0"/>
              <a:t>Li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Pre-filled targets test LM coverage, resupply and impact of significant Li source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572000" y="1030069"/>
            <a:ext cx="4572000" cy="20822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95800" y="4691231"/>
            <a:ext cx="4648200" cy="1920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3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Flowing LM PFC</a:t>
            </a:r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Integrate parallel effort on loop technology with confinement experiment</a:t>
            </a:r>
          </a:p>
          <a:p>
            <a:pPr lvl="2"/>
            <a:r>
              <a:rPr lang="en-US" dirty="0" smtClean="0"/>
              <a:t>Achieve active introduction and extraction from exp.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Assess material inventory control from LM target</a:t>
            </a:r>
          </a:p>
          <a:p>
            <a:pPr lvl="2"/>
            <a:r>
              <a:rPr lang="en-US" dirty="0" smtClean="0"/>
              <a:t>Understand performance of passive + active replenishment techniques</a:t>
            </a:r>
          </a:p>
          <a:p>
            <a:pPr lvl="2"/>
            <a:r>
              <a:rPr lang="en-US" dirty="0"/>
              <a:t>Understand impact and core-edge compatibility of </a:t>
            </a:r>
            <a:r>
              <a:rPr lang="en-US" u="sng" dirty="0"/>
              <a:t>high-temp. </a:t>
            </a:r>
            <a:r>
              <a:rPr lang="en-US" u="sng" dirty="0" smtClean="0"/>
              <a:t>target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Final integration demonstrates LM introduction/extraction and inventory control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501960" y="970669"/>
            <a:ext cx="4572000" cy="390020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3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066801"/>
            <a:ext cx="8991600" cy="20573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Capillary-restrained PFCs demonstrated in numerous machines – nearest technology</a:t>
            </a:r>
          </a:p>
          <a:p>
            <a:r>
              <a:rPr lang="en-US" dirty="0" smtClean="0"/>
              <a:t>Pre-filled targets build on high-Z substrate design (see backup)</a:t>
            </a:r>
          </a:p>
          <a:p>
            <a:r>
              <a:rPr lang="en-US" dirty="0" smtClean="0"/>
              <a:t>External Li feed into reservoir region with inertial cooling provides nearest target technology for NSTX-U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mature technologies emphasized for current development path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549" y="3681602"/>
            <a:ext cx="3100086" cy="223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54852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03" y="3852069"/>
            <a:ext cx="2948909" cy="206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147" y="4724400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1000" y="5915998"/>
            <a:ext cx="2438400" cy="5669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High-Z PFC design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28728" y="5915998"/>
            <a:ext cx="2438400" cy="5669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Pre-filled target concept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5963423"/>
            <a:ext cx="2438400" cy="5669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DEMO-relevant PFC concept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86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Cryo</a:t>
            </a:r>
            <a:r>
              <a:rPr lang="en-US" dirty="0" smtClean="0"/>
              <a:t>-pump design requirements being refined to accommodate liquid-metal PFCs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Design requirements for </a:t>
            </a:r>
            <a:r>
              <a:rPr lang="en-US" dirty="0" err="1" smtClean="0"/>
              <a:t>cryo</a:t>
            </a:r>
            <a:r>
              <a:rPr lang="en-US" dirty="0" smtClean="0"/>
              <a:t>-pump PFCs and divertor currently being developed</a:t>
            </a:r>
          </a:p>
          <a:p>
            <a:endParaRPr lang="en-US" dirty="0"/>
          </a:p>
          <a:p>
            <a:r>
              <a:rPr lang="en-US" dirty="0" smtClean="0"/>
              <a:t>Current plan is for significant usage of high-Z material for PFCs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Upper bullnose and plenum currently specified as high-Z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Lower bullnose material TBD</a:t>
            </a:r>
          </a:p>
          <a:p>
            <a:endParaRPr lang="en-US" dirty="0"/>
          </a:p>
          <a:p>
            <a:r>
              <a:rPr lang="en-US" dirty="0" smtClean="0"/>
              <a:t>Heating of PFCs to 350C during operations will enable liquid metal flow between discharges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34129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6818849" y="4419600"/>
            <a:ext cx="343951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62800" y="441960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553200" y="4800600"/>
            <a:ext cx="381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067024" y="4648200"/>
            <a:ext cx="476776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81600" y="5638800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Heatable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cryo</a:t>
            </a:r>
            <a:r>
              <a:rPr lang="en-US" dirty="0" smtClean="0">
                <a:solidFill>
                  <a:srgbClr val="FF0000"/>
                </a:solidFill>
              </a:rPr>
              <a:t>-pump PFCs to 350C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during operations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305412" y="4495800"/>
            <a:ext cx="238388" cy="2286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00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8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Completion of NSTX-U mission element for </a:t>
            </a:r>
            <a:r>
              <a:rPr lang="en-US" dirty="0" smtClean="0">
                <a:solidFill>
                  <a:srgbClr val="FF0000"/>
                </a:solidFill>
              </a:rPr>
              <a:t>comparative assessment of high-Z and low-Z liquid PFCs</a:t>
            </a:r>
            <a:r>
              <a:rPr lang="en-US" dirty="0" smtClean="0"/>
              <a:t> requires high-Z and liquid metal PFC development</a:t>
            </a:r>
          </a:p>
          <a:p>
            <a:endParaRPr lang="en-US" dirty="0" smtClean="0"/>
          </a:p>
          <a:p>
            <a:r>
              <a:rPr lang="en-US" dirty="0" smtClean="0"/>
              <a:t>Scientific productivity will be maintained by gradual and targeted change-over of PFCs</a:t>
            </a:r>
          </a:p>
          <a:p>
            <a:endParaRPr lang="en-US" dirty="0"/>
          </a:p>
          <a:p>
            <a:r>
              <a:rPr lang="en-US" dirty="0" smtClean="0"/>
              <a:t>Staged approach addresses technical readiness by providing incremental R&amp;D path and decision points for push to near-term liquid metal target PFCs</a:t>
            </a:r>
          </a:p>
          <a:p>
            <a:endParaRPr lang="en-US" dirty="0"/>
          </a:p>
          <a:p>
            <a:r>
              <a:rPr lang="en-US" dirty="0" smtClean="0"/>
              <a:t>Scientific questions will be addressed with mix of diagnostic, modeling and control tools ranging from PFC to core</a:t>
            </a:r>
          </a:p>
          <a:p>
            <a:endParaRPr lang="en-US" dirty="0"/>
          </a:p>
          <a:p>
            <a:r>
              <a:rPr lang="en-US" dirty="0" smtClean="0"/>
              <a:t>Strategy in place to mitigate operations risks associated with PFC upgrades</a:t>
            </a:r>
          </a:p>
          <a:p>
            <a:pPr lvl="1"/>
            <a:r>
              <a:rPr lang="en-US" dirty="0" smtClean="0"/>
              <a:t>High-Z risks mitigated by cognizance of worldwide experience with high-Z and continued wall conditioning program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Liquid Li PFC risks assessed by broad off-line research and development program including off-line experiments, surface science experiments and linear plasma device testing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971800"/>
            <a:ext cx="8991600" cy="1066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50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Slide 28: Technical aspects of pre-filled liquid metal target R&amp;D</a:t>
            </a:r>
          </a:p>
          <a:p>
            <a:endParaRPr lang="en-US" dirty="0" smtClean="0"/>
          </a:p>
          <a:p>
            <a:r>
              <a:rPr lang="en-US" dirty="0" smtClean="0"/>
              <a:t>Slide 39: Liquid metal PFC potential benefits</a:t>
            </a:r>
          </a:p>
          <a:p>
            <a:endParaRPr lang="en-US" dirty="0" smtClean="0"/>
          </a:p>
          <a:p>
            <a:r>
              <a:rPr lang="en-US" dirty="0" smtClean="0"/>
              <a:t>Slide 47: Recent research results and surface science aspects of liquid metal PMI</a:t>
            </a:r>
          </a:p>
          <a:p>
            <a:endParaRPr lang="en-US" dirty="0" smtClean="0"/>
          </a:p>
          <a:p>
            <a:r>
              <a:rPr lang="en-US" dirty="0" smtClean="0"/>
              <a:t>Slide 58: Further technical aspects of high-Z divertor target upgrade development</a:t>
            </a:r>
          </a:p>
          <a:p>
            <a:endParaRPr lang="en-US" dirty="0"/>
          </a:p>
          <a:p>
            <a:r>
              <a:rPr lang="en-US" dirty="0" smtClean="0"/>
              <a:t>Slide 73: Additional LLNL &amp; ORNL diagnostic details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content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91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Concept overview</a:t>
            </a:r>
          </a:p>
          <a:p>
            <a:endParaRPr lang="en-US" dirty="0" smtClean="0"/>
          </a:p>
          <a:p>
            <a:r>
              <a:rPr lang="en-US" dirty="0" smtClean="0"/>
              <a:t>Prototype testing and initial surface testing and evaluation</a:t>
            </a:r>
          </a:p>
          <a:p>
            <a:endParaRPr lang="en-US" dirty="0" smtClean="0"/>
          </a:p>
          <a:p>
            <a:r>
              <a:rPr lang="en-US" dirty="0" smtClean="0"/>
              <a:t>Porous-MHD equations</a:t>
            </a:r>
          </a:p>
          <a:p>
            <a:endParaRPr lang="en-US" dirty="0" smtClean="0"/>
          </a:p>
          <a:p>
            <a:r>
              <a:rPr lang="en-US" dirty="0" smtClean="0"/>
              <a:t>R&amp;D plan including summer collaboration experiments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60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Technical aspects of pre-filled liquid metal targets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73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Pre-filled target concept integrates Li reservoir with high-Z tile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038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Similar to CPS device but applicable as divertor PFC</a:t>
            </a:r>
          </a:p>
          <a:p>
            <a:endParaRPr lang="en-US" dirty="0" smtClean="0"/>
          </a:p>
          <a:p>
            <a:r>
              <a:rPr lang="en-US" dirty="0" smtClean="0"/>
              <a:t>Utilizes wire-EDM fabrication to obtain complex geometry</a:t>
            </a:r>
          </a:p>
          <a:p>
            <a:endParaRPr lang="en-US" dirty="0" smtClean="0"/>
          </a:p>
          <a:p>
            <a:r>
              <a:rPr lang="en-US" dirty="0" smtClean="0"/>
              <a:t>Emphasizes passive replenishment via capillary action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 bwMode="auto">
          <a:xfrm>
            <a:off x="5128353" y="3910013"/>
            <a:ext cx="4015647" cy="259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0" y="61838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P. </a:t>
            </a:r>
            <a:r>
              <a:rPr lang="en-US" b="1" dirty="0" err="1" smtClean="0">
                <a:solidFill>
                  <a:srgbClr val="FF0000"/>
                </a:solidFill>
              </a:rPr>
              <a:t>Rindt</a:t>
            </a:r>
            <a:r>
              <a:rPr lang="en-US" b="1" dirty="0" smtClean="0">
                <a:solidFill>
                  <a:srgbClr val="FF0000"/>
                </a:solidFill>
              </a:rPr>
              <a:t>, TU/Eindhoven Thesis, </a:t>
            </a:r>
            <a:r>
              <a:rPr lang="en-US" b="1" dirty="0" err="1" smtClean="0">
                <a:solidFill>
                  <a:srgbClr val="FF0000"/>
                </a:solidFill>
              </a:rPr>
              <a:t>Jaworski</a:t>
            </a:r>
            <a:r>
              <a:rPr lang="en-US" b="1" dirty="0" smtClean="0">
                <a:solidFill>
                  <a:srgbClr val="FF0000"/>
                </a:solidFill>
              </a:rPr>
              <a:t> FED submitted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143000"/>
            <a:ext cx="4162425" cy="286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5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Serious attention to potential weaknesses of Li approach demands serious answers on whether liquid Li will deliver on promises</a:t>
            </a:r>
          </a:p>
          <a:p>
            <a:endParaRPr lang="en-US" dirty="0"/>
          </a:p>
          <a:p>
            <a:r>
              <a:rPr lang="en-US" dirty="0" smtClean="0"/>
              <a:t>Studies in NSTX and LTX have revealed complex chemistry in general as well as substrate dependence (i.e. C vs. metal)</a:t>
            </a:r>
          </a:p>
          <a:p>
            <a:endParaRPr lang="en-US" dirty="0"/>
          </a:p>
          <a:p>
            <a:r>
              <a:rPr lang="en-US" dirty="0" smtClean="0"/>
              <a:t>Evaporated films on graphite are not reactor relevant</a:t>
            </a:r>
          </a:p>
          <a:p>
            <a:endParaRPr lang="en-US" dirty="0"/>
          </a:p>
          <a:p>
            <a:r>
              <a:rPr lang="en-US" dirty="0" smtClean="0"/>
              <a:t>Importance of integrated scenarios </a:t>
            </a:r>
            <a:r>
              <a:rPr lang="en-US" i="1" dirty="0" smtClean="0"/>
              <a:t>including the wall materials</a:t>
            </a:r>
            <a:r>
              <a:rPr lang="en-US" dirty="0" smtClean="0"/>
              <a:t> recently demonstrated (i.e. JET-ILW)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Viability of lithium as a plasma-facing material cannot be assessed with graphite PFCs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3436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tests indicate basic concept is feasible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470"/>
            <a:ext cx="4038600" cy="51421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Prototype testing used isopropyl alcohol as surrogate</a:t>
            </a:r>
          </a:p>
          <a:p>
            <a:endParaRPr lang="en-US" dirty="0"/>
          </a:p>
          <a:p>
            <a:r>
              <a:rPr lang="en-US" dirty="0" smtClean="0"/>
              <a:t>Initial tests demonstrated wicking to surface and feasibility to empty reservoir via surface wick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Effectiveness highly dependent on surface capillary structure and texturing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831417" cy="314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8" t="35654" r="14461"/>
          <a:stretch/>
        </p:blipFill>
        <p:spPr bwMode="auto">
          <a:xfrm rot="10800000">
            <a:off x="4953000" y="4572000"/>
            <a:ext cx="3831417" cy="1823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7400" y="1182469"/>
            <a:ext cx="22860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Poor wicking with this material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6705600" y="1828800"/>
            <a:ext cx="3048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29400" y="4248834"/>
            <a:ext cx="228600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Improved wicking with better material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7162800" y="4895165"/>
            <a:ext cx="609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751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surface treatments tested for enhancement of wicking and flow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27432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Comparison to LLD flame-sprayed material</a:t>
            </a:r>
          </a:p>
          <a:p>
            <a:endParaRPr lang="en-US" dirty="0" smtClean="0"/>
          </a:p>
          <a:p>
            <a:r>
              <a:rPr lang="en-US" dirty="0" smtClean="0"/>
              <a:t>Wire-EDM micro-texturing</a:t>
            </a:r>
          </a:p>
          <a:p>
            <a:endParaRPr lang="en-US" dirty="0" smtClean="0"/>
          </a:p>
          <a:p>
            <a:r>
              <a:rPr lang="en-US" dirty="0" smtClean="0"/>
              <a:t>Enhanced-porosity flame-spray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0"/>
            <a:ext cx="61531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962400"/>
            <a:ext cx="61722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406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surface treatments tested for enhancement of wicking and flow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Simple wicking height apparatus used</a:t>
            </a:r>
          </a:p>
          <a:p>
            <a:endParaRPr lang="en-US" dirty="0" smtClean="0"/>
          </a:p>
          <a:p>
            <a:r>
              <a:rPr lang="en-US" dirty="0" smtClean="0"/>
              <a:t>All samples show improved </a:t>
            </a:r>
            <a:r>
              <a:rPr lang="en-US" dirty="0" err="1" smtClean="0"/>
              <a:t>sorptivity</a:t>
            </a:r>
            <a:r>
              <a:rPr lang="en-US" dirty="0" smtClean="0"/>
              <a:t> (wicking) over NSTX LLD flame-spray surface</a:t>
            </a:r>
          </a:p>
          <a:p>
            <a:endParaRPr lang="en-US" dirty="0" smtClean="0"/>
          </a:p>
          <a:p>
            <a:r>
              <a:rPr lang="en-US" dirty="0" smtClean="0"/>
              <a:t>Initial wire-EDM micro-texturing similar to laser-texturing method developed by Lin et al. (J. </a:t>
            </a:r>
            <a:r>
              <a:rPr lang="en-US" dirty="0" err="1" smtClean="0"/>
              <a:t>Nucl</a:t>
            </a:r>
            <a:r>
              <a:rPr lang="en-US" dirty="0" smtClean="0"/>
              <a:t>. Mater. 2013)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29" y="1905000"/>
            <a:ext cx="489857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7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An approach to a liquid-metal PFC: Actively-supplied, capillary-restrained systems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03713" cy="51816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Closely connected primary coolant and liquid lithium reservoir/supply structure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Continuous flow to the surface to flush </a:t>
            </a:r>
            <a:r>
              <a:rPr lang="en-US" altLang="en-US" dirty="0" err="1" smtClean="0"/>
              <a:t>gettered</a:t>
            </a:r>
            <a:r>
              <a:rPr lang="en-US" altLang="en-US" dirty="0" smtClean="0"/>
              <a:t> material and maintain wetted surfaces (substrate protection)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 err="1" smtClean="0"/>
              <a:t>Inertially</a:t>
            </a:r>
            <a:r>
              <a:rPr lang="en-US" altLang="en-US" dirty="0" smtClean="0"/>
              <a:t> cooled PFC  would be modest step from pre-filled targets</a:t>
            </a:r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57041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FF0000"/>
                </a:solidFill>
              </a:rPr>
              <a:t>Jaworski</a:t>
            </a:r>
            <a:r>
              <a:rPr lang="en-US" b="1" dirty="0">
                <a:solidFill>
                  <a:srgbClr val="FF0000"/>
                </a:solidFill>
              </a:rPr>
              <a:t>, PPCF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480060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 inter-pore spacing calculation: </a:t>
            </a:r>
            <a:r>
              <a:rPr lang="en-US" dirty="0" smtClean="0">
                <a:solidFill>
                  <a:srgbClr val="FF0000"/>
                </a:solidFill>
              </a:rPr>
              <a:t>1cm </a:t>
            </a:r>
            <a:r>
              <a:rPr lang="en-US" dirty="0" smtClean="0"/>
              <a:t>spacing provides replenishment of </a:t>
            </a:r>
            <a:r>
              <a:rPr lang="en-US" dirty="0" smtClean="0">
                <a:solidFill>
                  <a:srgbClr val="FF0000"/>
                </a:solidFill>
              </a:rPr>
              <a:t>16-40Hz </a:t>
            </a:r>
            <a:r>
              <a:rPr lang="en-US" dirty="0" smtClean="0"/>
              <a:t>emptying events at optimum pore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647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Multi-institution collaboration to address practical and scientific questions</a:t>
            </a:r>
          </a:p>
          <a:p>
            <a:pPr lvl="1"/>
            <a:r>
              <a:rPr lang="en-US" dirty="0" smtClean="0"/>
              <a:t>US partners: JP </a:t>
            </a:r>
            <a:r>
              <a:rPr lang="en-US" dirty="0" err="1" smtClean="0"/>
              <a:t>Allain</a:t>
            </a:r>
            <a:r>
              <a:rPr lang="en-US" dirty="0" smtClean="0"/>
              <a:t>, DN </a:t>
            </a:r>
            <a:r>
              <a:rPr lang="en-US" dirty="0" err="1" smtClean="0"/>
              <a:t>Ruzic</a:t>
            </a:r>
            <a:r>
              <a:rPr lang="en-US" dirty="0" smtClean="0"/>
              <a:t> (UIUC)</a:t>
            </a:r>
          </a:p>
          <a:p>
            <a:pPr lvl="1"/>
            <a:r>
              <a:rPr lang="en-US" dirty="0" smtClean="0"/>
              <a:t>International: P </a:t>
            </a:r>
            <a:r>
              <a:rPr lang="en-US" dirty="0" err="1" smtClean="0"/>
              <a:t>Rindt</a:t>
            </a:r>
            <a:r>
              <a:rPr lang="en-US" dirty="0" smtClean="0"/>
              <a:t>, N Lopes-Cardozo (TU/Eindhoven), TW Morgan (FOM-DIFFER)</a:t>
            </a:r>
          </a:p>
          <a:p>
            <a:endParaRPr lang="en-US" dirty="0" smtClean="0"/>
          </a:p>
          <a:p>
            <a:r>
              <a:rPr lang="en-US" dirty="0" smtClean="0"/>
              <a:t>Wetting and handling tests to be conducted on candidate surface materials in the Netherlands, Illinois and PPPL</a:t>
            </a:r>
          </a:p>
          <a:p>
            <a:endParaRPr lang="en-US" dirty="0" smtClean="0"/>
          </a:p>
          <a:p>
            <a:r>
              <a:rPr lang="en-US" dirty="0" smtClean="0"/>
              <a:t>Heat flux testing of pre-filled targets proposed as part of thesis work at Magnum-PSI (P. </a:t>
            </a:r>
            <a:r>
              <a:rPr lang="en-US" dirty="0" err="1" smtClean="0"/>
              <a:t>Rindt</a:t>
            </a:r>
            <a:r>
              <a:rPr lang="en-US" dirty="0" smtClean="0"/>
              <a:t>, Fall 2016 restart of device)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Pre-filled target research and development plan snap-shot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23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strategies in </a:t>
            </a:r>
            <a:r>
              <a:rPr lang="en-US" dirty="0" smtClean="0"/>
              <a:t>development</a:t>
            </a:r>
          </a:p>
          <a:p>
            <a:pPr lvl="1"/>
            <a:r>
              <a:rPr lang="en-US" dirty="0" smtClean="0"/>
              <a:t>removable </a:t>
            </a:r>
            <a:r>
              <a:rPr lang="en-US" dirty="0"/>
              <a:t>macro films (demonstrated on Magnum-PSI, CPS-method)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roding </a:t>
            </a:r>
            <a:r>
              <a:rPr lang="en-US" dirty="0" err="1"/>
              <a:t>nano</a:t>
            </a:r>
            <a:r>
              <a:rPr lang="en-US" dirty="0"/>
              <a:t>-scale protective films</a:t>
            </a:r>
          </a:p>
          <a:p>
            <a:pPr lvl="1"/>
            <a:r>
              <a:rPr lang="en-US" dirty="0"/>
              <a:t>Summer experiments conducted by </a:t>
            </a:r>
            <a:r>
              <a:rPr lang="en-US" dirty="0" err="1"/>
              <a:t>Jaworski</a:t>
            </a:r>
            <a:r>
              <a:rPr lang="en-US" dirty="0"/>
              <a:t> at UIUC with collaborators will establish viability of methods</a:t>
            </a:r>
          </a:p>
          <a:p>
            <a:endParaRPr lang="en-US" dirty="0" smtClean="0"/>
          </a:p>
          <a:p>
            <a:r>
              <a:rPr lang="en-US" dirty="0" smtClean="0"/>
              <a:t>Surface </a:t>
            </a:r>
            <a:r>
              <a:rPr lang="en-US" dirty="0"/>
              <a:t>cleaning </a:t>
            </a:r>
            <a:r>
              <a:rPr lang="en-US" dirty="0" smtClean="0"/>
              <a:t>(oxide removal) demonstrated previously</a:t>
            </a:r>
          </a:p>
          <a:p>
            <a:pPr lvl="1"/>
            <a:r>
              <a:rPr lang="en-US" dirty="0" smtClean="0"/>
              <a:t>Elevated temperature + plasma bombardment (He, </a:t>
            </a:r>
            <a:r>
              <a:rPr lang="en-US" dirty="0" err="1" smtClean="0"/>
              <a:t>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PISCES-B, Magnum-PSI demonstrations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Bake-out survival and recovery is a key question for pre-filled and flowing PFCs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71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Development and testing viability of nanoscale, removable films (leverage low-temperature, controlled plasma processing equipment)</a:t>
            </a:r>
          </a:p>
          <a:p>
            <a:endParaRPr lang="en-US" dirty="0"/>
          </a:p>
          <a:p>
            <a:r>
              <a:rPr lang="en-US" dirty="0" smtClean="0"/>
              <a:t>ELM-like heat pulse survival and recovery (leverage DEVEX device)</a:t>
            </a:r>
          </a:p>
          <a:p>
            <a:endParaRPr lang="en-US" dirty="0"/>
          </a:p>
          <a:p>
            <a:r>
              <a:rPr lang="en-US" dirty="0" smtClean="0"/>
              <a:t>Characterization of Kelvin effect in porous liquid metal system, multiple substrates</a:t>
            </a:r>
          </a:p>
          <a:p>
            <a:endParaRPr lang="en-US" dirty="0"/>
          </a:p>
          <a:p>
            <a:r>
              <a:rPr lang="en-US" dirty="0" smtClean="0"/>
              <a:t>Evaluation of liquid layer thickness and coverage from passively replenished systems</a:t>
            </a:r>
          </a:p>
          <a:p>
            <a:endParaRPr lang="en-US" dirty="0"/>
          </a:p>
          <a:p>
            <a:r>
              <a:rPr lang="en-US" dirty="0" smtClean="0"/>
              <a:t>Calibration of UIUC calorimeter probes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 of proposed experimental studies at UIUC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45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Liquid metal PFC potential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86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assess the potential of liquid metal plasma facing components?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066800"/>
            <a:ext cx="3524895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is an upgrade path to experimentally test these potential advantages?</a:t>
            </a:r>
          </a:p>
          <a:p>
            <a:endParaRPr lang="en-US" dirty="0" smtClean="0"/>
          </a:p>
          <a:p>
            <a:r>
              <a:rPr lang="en-US" dirty="0" smtClean="0"/>
              <a:t>High-Z PFCs as test of separation of PMI from substrate</a:t>
            </a:r>
          </a:p>
          <a:p>
            <a:endParaRPr lang="en-US" dirty="0"/>
          </a:p>
          <a:p>
            <a:r>
              <a:rPr lang="en-US" dirty="0" smtClean="0"/>
              <a:t>Pre-filled targets to begin testing heat-flux reduction in divertor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39" y="1676400"/>
            <a:ext cx="5644961" cy="4214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83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Liquid metal PFCs provide additional pathways for energy transport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6800" y="990600"/>
            <a:ext cx="4038600" cy="5486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00" dirty="0" smtClean="0"/>
              <a:t>Conventional, solid PFCs utilize extrinsic impurities to enhance radiation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0660" y="990600"/>
            <a:ext cx="2476659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Energy Transport Mode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69491" y="2798655"/>
            <a:ext cx="2236642" cy="1719669"/>
            <a:chOff x="7761243" y="3049302"/>
            <a:chExt cx="4415453" cy="3654996"/>
          </a:xfrm>
        </p:grpSpPr>
        <p:sp>
          <p:nvSpPr>
            <p:cNvPr id="9" name="Shape 34"/>
            <p:cNvSpPr/>
            <p:nvPr/>
          </p:nvSpPr>
          <p:spPr>
            <a:xfrm>
              <a:off x="8521700" y="3049302"/>
              <a:ext cx="3654996" cy="3654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63500">
              <a:solid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lvl="0" algn="ctr">
                <a:defRPr sz="1800"/>
              </a:pPr>
              <a: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  <a:t>Heat Conduction </a:t>
              </a:r>
              <a:b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</a:br>
              <a: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  <a:t>to Substrate</a:t>
              </a:r>
            </a:p>
          </p:txBody>
        </p:sp>
        <p:sp>
          <p:nvSpPr>
            <p:cNvPr id="18" name="Shape 43"/>
            <p:cNvSpPr/>
            <p:nvPr/>
          </p:nvSpPr>
          <p:spPr>
            <a:xfrm>
              <a:off x="7761243" y="4876799"/>
              <a:ext cx="1116719" cy="133341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 algn="ctr">
                <a:defRPr sz="2400"/>
              </a:pPr>
              <a:endParaRPr/>
            </a:p>
          </p:txBody>
        </p:sp>
      </p:grpSp>
      <p:sp>
        <p:nvSpPr>
          <p:cNvPr id="21" name="Shape 36"/>
          <p:cNvSpPr/>
          <p:nvPr/>
        </p:nvSpPr>
        <p:spPr>
          <a:xfrm>
            <a:off x="633910" y="3405240"/>
            <a:ext cx="132087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 sz="1800"/>
            </a:pPr>
            <a:r>
              <a:rPr lang="en-US" b="1" dirty="0" smtClean="0"/>
              <a:t>Solid PFCs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90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144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Open divertor and flexible magnetic configuration enables multiple studies and material selection</a:t>
            </a:r>
          </a:p>
          <a:p>
            <a:r>
              <a:rPr lang="en-US" dirty="0" smtClean="0"/>
              <a:t>Single-variable experiment </a:t>
            </a:r>
            <a:r>
              <a:rPr lang="en-US" i="1" dirty="0" smtClean="0"/>
              <a:t>in single campaign </a:t>
            </a:r>
            <a:r>
              <a:rPr lang="en-US" dirty="0" smtClean="0"/>
              <a:t>enabled by conversion (i.e. high-Z vs. lithium PFCs)</a:t>
            </a:r>
          </a:p>
          <a:p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Staged conversion mitigates risk and enables comparative assessment of both high-Z and liquid Li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0504"/>
            <a:ext cx="8153400" cy="43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5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Liquid metal PFCs provide additional pathways for energy transport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6800" y="990600"/>
            <a:ext cx="4038600" cy="5486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Conventional, solid PFCs utilize extrinsic impurities to enhance radiation</a:t>
            </a:r>
          </a:p>
          <a:p>
            <a:endParaRPr lang="en-US" dirty="0"/>
          </a:p>
          <a:p>
            <a:r>
              <a:rPr lang="en-US" dirty="0" smtClean="0"/>
              <a:t>High-power density on slow-flow lithium leads to vapor-shielded targets for extreme heat flux mitigation</a:t>
            </a:r>
          </a:p>
          <a:p>
            <a:endParaRPr lang="en-US" dirty="0"/>
          </a:p>
          <a:p>
            <a:r>
              <a:rPr lang="en-US" dirty="0" smtClean="0"/>
              <a:t>Fast-flow concepts can exhaust extreme amounts of power via convection but are less mature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0660" y="990600"/>
            <a:ext cx="2476659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Energy Transport Mode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418541"/>
            <a:ext cx="4343400" cy="4495849"/>
            <a:chOff x="3675770" y="115999"/>
            <a:chExt cx="8574496" cy="9555510"/>
          </a:xfrm>
        </p:grpSpPr>
        <p:sp>
          <p:nvSpPr>
            <p:cNvPr id="8" name="Shape 33"/>
            <p:cNvSpPr/>
            <p:nvPr/>
          </p:nvSpPr>
          <p:spPr>
            <a:xfrm>
              <a:off x="8521700" y="115999"/>
              <a:ext cx="3654996" cy="3654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63500">
              <a:solid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sz="1600" b="1" dirty="0">
                  <a:solidFill>
                    <a:srgbClr val="0433FF"/>
                  </a:solidFill>
                </a:rPr>
                <a:t>Evaporative and Radiative Cooling</a:t>
              </a:r>
            </a:p>
          </p:txBody>
        </p:sp>
        <p:sp>
          <p:nvSpPr>
            <p:cNvPr id="9" name="Shape 34"/>
            <p:cNvSpPr/>
            <p:nvPr/>
          </p:nvSpPr>
          <p:spPr>
            <a:xfrm>
              <a:off x="8521700" y="3049302"/>
              <a:ext cx="3654996" cy="3654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63500">
              <a:solid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lvl="0" algn="ctr">
                <a:defRPr sz="1800"/>
              </a:pPr>
              <a: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  <a:t>Heat Conduction </a:t>
              </a:r>
              <a:b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</a:br>
              <a: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  <a:t>to Substrate</a:t>
              </a:r>
            </a:p>
          </p:txBody>
        </p:sp>
        <p:sp>
          <p:nvSpPr>
            <p:cNvPr id="10" name="Shape 35"/>
            <p:cNvSpPr/>
            <p:nvPr/>
          </p:nvSpPr>
          <p:spPr>
            <a:xfrm>
              <a:off x="3675770" y="6531567"/>
              <a:ext cx="4845931" cy="13955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0" algn="ctr">
                <a:defRPr sz="1800"/>
              </a:pPr>
              <a:r>
                <a:rPr b="1" dirty="0" smtClean="0"/>
                <a:t>LiMiTs</a:t>
              </a:r>
              <a:endParaRPr lang="en-US" b="1" dirty="0" smtClean="0"/>
            </a:p>
            <a:p>
              <a:pPr lvl="0" algn="ctr">
                <a:defRPr sz="1800"/>
              </a:pPr>
              <a:r>
                <a:rPr lang="en-US" dirty="0" smtClean="0"/>
                <a:t>(first wall, </a:t>
              </a:r>
              <a:r>
                <a:rPr lang="en-US" dirty="0" err="1" smtClean="0"/>
                <a:t>divertor</a:t>
              </a:r>
              <a:r>
                <a:rPr lang="en-US" dirty="0" smtClean="0"/>
                <a:t>)</a:t>
              </a:r>
              <a:endParaRPr dirty="0"/>
            </a:p>
          </p:txBody>
        </p:sp>
        <p:sp>
          <p:nvSpPr>
            <p:cNvPr id="11" name="Shape 36"/>
            <p:cNvSpPr/>
            <p:nvPr/>
          </p:nvSpPr>
          <p:spPr>
            <a:xfrm>
              <a:off x="4422350" y="3749810"/>
              <a:ext cx="4177217" cy="1984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lvl="0" algn="ctr">
                <a:defRPr sz="1800"/>
              </a:pPr>
              <a:r>
                <a:rPr b="1" dirty="0" err="1" smtClean="0"/>
                <a:t>FLiLi</a:t>
              </a:r>
              <a:r>
                <a:rPr lang="en-US" b="1" dirty="0" smtClean="0"/>
                <a:t> </a:t>
              </a:r>
              <a:r>
                <a:rPr lang="en-US" dirty="0" smtClean="0"/>
                <a:t>(first wall)</a:t>
              </a:r>
              <a:endParaRPr dirty="0"/>
            </a:p>
            <a:p>
              <a:pPr lvl="0" algn="ctr">
                <a:defRPr sz="1800"/>
              </a:pPr>
              <a:r>
                <a:rPr b="1" dirty="0"/>
                <a:t>Sn </a:t>
              </a:r>
              <a:r>
                <a:rPr b="1" dirty="0" smtClean="0"/>
                <a:t>CPS</a:t>
              </a:r>
              <a:endParaRPr lang="en-US" b="1" dirty="0" smtClean="0"/>
            </a:p>
            <a:p>
              <a:pPr lvl="0" algn="ctr">
                <a:defRPr sz="1800"/>
              </a:pPr>
              <a:r>
                <a:rPr lang="en-US" dirty="0" smtClean="0"/>
                <a:t>(first </a:t>
              </a:r>
              <a:r>
                <a:rPr lang="en-US" dirty="0" err="1" smtClean="0"/>
                <a:t>wall,divertor</a:t>
              </a:r>
              <a:r>
                <a:rPr lang="en-US" dirty="0" smtClean="0"/>
                <a:t>)</a:t>
              </a:r>
              <a:endParaRPr dirty="0"/>
            </a:p>
          </p:txBody>
        </p:sp>
        <p:sp>
          <p:nvSpPr>
            <p:cNvPr id="12" name="Shape 37"/>
            <p:cNvSpPr/>
            <p:nvPr/>
          </p:nvSpPr>
          <p:spPr>
            <a:xfrm>
              <a:off x="3826200" y="2081103"/>
              <a:ext cx="4769069" cy="13955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0" algn="ctr">
                <a:defRPr sz="1800"/>
              </a:pPr>
              <a:r>
                <a:rPr lang="en-US" b="1" dirty="0" smtClean="0"/>
                <a:t>Li </a:t>
              </a:r>
              <a:r>
                <a:rPr b="1" dirty="0" smtClean="0"/>
                <a:t>Vapor Box</a:t>
              </a:r>
              <a:r>
                <a:rPr lang="en-US" b="1" dirty="0" smtClean="0"/>
                <a:t>, </a:t>
              </a:r>
              <a:br>
                <a:rPr lang="en-US" b="1" dirty="0" smtClean="0"/>
              </a:br>
              <a:r>
                <a:rPr lang="en-US" b="1" dirty="0" smtClean="0"/>
                <a:t>ARLLD </a:t>
              </a:r>
              <a:r>
                <a:rPr lang="en-US" dirty="0" smtClean="0"/>
                <a:t>(</a:t>
              </a:r>
              <a:r>
                <a:rPr lang="en-US" dirty="0" err="1" smtClean="0"/>
                <a:t>divertor</a:t>
              </a:r>
              <a:r>
                <a:rPr lang="en-US" dirty="0" smtClean="0"/>
                <a:t>)</a:t>
              </a:r>
              <a:endParaRPr dirty="0"/>
            </a:p>
          </p:txBody>
        </p:sp>
        <p:sp>
          <p:nvSpPr>
            <p:cNvPr id="13" name="Shape 38"/>
            <p:cNvSpPr/>
            <p:nvPr/>
          </p:nvSpPr>
          <p:spPr>
            <a:xfrm>
              <a:off x="4063871" y="8275988"/>
              <a:ext cx="4303799" cy="13955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lvl="0" algn="ctr">
                <a:defRPr sz="1800"/>
              </a:pPr>
              <a:r>
                <a:rPr b="1" dirty="0"/>
                <a:t>Fast </a:t>
              </a:r>
              <a:r>
                <a:rPr b="1" dirty="0" smtClean="0"/>
                <a:t>Flow</a:t>
              </a:r>
              <a:r>
                <a:rPr lang="en-US" b="1" dirty="0" smtClean="0"/>
                <a:t>, ACLMD</a:t>
              </a:r>
            </a:p>
            <a:p>
              <a:pPr lvl="0" algn="ctr">
                <a:defRPr sz="1800"/>
              </a:pPr>
              <a:r>
                <a:rPr lang="en-US" dirty="0" smtClean="0"/>
                <a:t>(first wall, </a:t>
              </a:r>
              <a:r>
                <a:rPr lang="en-US" dirty="0" err="1" smtClean="0"/>
                <a:t>divertor</a:t>
              </a:r>
              <a:r>
                <a:rPr lang="en-US" dirty="0" smtClean="0"/>
                <a:t>)</a:t>
              </a:r>
              <a:endParaRPr dirty="0"/>
            </a:p>
          </p:txBody>
        </p:sp>
        <p:sp>
          <p:nvSpPr>
            <p:cNvPr id="14" name="Shape 39"/>
            <p:cNvSpPr/>
            <p:nvPr/>
          </p:nvSpPr>
          <p:spPr>
            <a:xfrm>
              <a:off x="3826200" y="267228"/>
              <a:ext cx="4214524" cy="13955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0" algn="ctr">
                <a:defRPr sz="1800"/>
              </a:pPr>
              <a:r>
                <a:rPr b="1" dirty="0"/>
                <a:t>Li </a:t>
              </a:r>
              <a:r>
                <a:rPr b="1" dirty="0" smtClean="0"/>
                <a:t>CPS</a:t>
              </a:r>
              <a:r>
                <a:rPr lang="en-US" b="1" dirty="0" smtClean="0"/>
                <a:t> </a:t>
              </a:r>
              <a:r>
                <a:rPr lang="en-US" dirty="0" smtClean="0"/>
                <a:t>(first wall, </a:t>
              </a:r>
              <a:r>
                <a:rPr lang="en-US" dirty="0" err="1" smtClean="0"/>
                <a:t>divertor</a:t>
              </a:r>
              <a:r>
                <a:rPr lang="en-US" dirty="0" smtClean="0"/>
                <a:t>)</a:t>
              </a:r>
              <a:endParaRPr dirty="0"/>
            </a:p>
          </p:txBody>
        </p:sp>
        <p:sp>
          <p:nvSpPr>
            <p:cNvPr id="15" name="Shape 40"/>
            <p:cNvSpPr/>
            <p:nvPr/>
          </p:nvSpPr>
          <p:spPr>
            <a:xfrm flipV="1">
              <a:off x="7460195" y="6438897"/>
              <a:ext cx="2706565" cy="790429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16" name="Shape 41"/>
            <p:cNvSpPr/>
            <p:nvPr/>
          </p:nvSpPr>
          <p:spPr>
            <a:xfrm>
              <a:off x="8002123" y="2750763"/>
              <a:ext cx="2482137" cy="627435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17" name="Shape 42"/>
            <p:cNvSpPr/>
            <p:nvPr/>
          </p:nvSpPr>
          <p:spPr>
            <a:xfrm>
              <a:off x="7761243" y="727325"/>
              <a:ext cx="1946573" cy="0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18" name="Shape 43"/>
            <p:cNvSpPr/>
            <p:nvPr/>
          </p:nvSpPr>
          <p:spPr>
            <a:xfrm>
              <a:off x="7761243" y="4876799"/>
              <a:ext cx="1116719" cy="133341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19" name="Shape 45"/>
            <p:cNvSpPr/>
            <p:nvPr/>
          </p:nvSpPr>
          <p:spPr>
            <a:xfrm>
              <a:off x="8305501" y="8932414"/>
              <a:ext cx="2013094" cy="0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20" name="Shape 34"/>
            <p:cNvSpPr/>
            <p:nvPr/>
          </p:nvSpPr>
          <p:spPr>
            <a:xfrm>
              <a:off x="8595270" y="5872677"/>
              <a:ext cx="3654996" cy="3654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63500">
              <a:solid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lvl="0" algn="ctr">
                <a:defRPr sz="1800"/>
              </a:pPr>
              <a: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  <a:t>Heat </a:t>
              </a:r>
              <a:r>
                <a:rPr lang="en-US" sz="1600" b="1" dirty="0" smtClean="0">
                  <a:solidFill>
                    <a:srgbClr val="0433FF"/>
                  </a:solidFill>
                  <a:latin typeface="Helvetica"/>
                  <a:cs typeface="Helvetica"/>
                </a:rPr>
                <a:t>Convection</a:t>
              </a:r>
              <a:r>
                <a:rPr sz="1600" b="1" dirty="0" smtClean="0">
                  <a:solidFill>
                    <a:srgbClr val="0433FF"/>
                  </a:solidFill>
                  <a:latin typeface="Helvetica"/>
                  <a:cs typeface="Helvetica"/>
                </a:rPr>
                <a:t> </a:t>
              </a:r>
              <a: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  <a:t/>
              </a:r>
              <a:br>
                <a:rPr sz="1600" b="1" dirty="0">
                  <a:solidFill>
                    <a:srgbClr val="0433FF"/>
                  </a:solidFill>
                  <a:latin typeface="Helvetica"/>
                  <a:cs typeface="Helvetica"/>
                </a:rPr>
              </a:br>
              <a:r>
                <a:rPr lang="en-US" sz="1600" b="1" dirty="0" smtClean="0">
                  <a:solidFill>
                    <a:srgbClr val="0433FF"/>
                  </a:solidFill>
                  <a:latin typeface="Helvetica"/>
                  <a:cs typeface="Helvetica"/>
                </a:rPr>
                <a:t>by Liquid Metal</a:t>
              </a:r>
              <a:endParaRPr sz="1600" b="1" dirty="0">
                <a:solidFill>
                  <a:srgbClr val="0433FF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708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8"/>
          <p:cNvSpPr txBox="1">
            <a:spLocks noChangeArrowheads="1"/>
          </p:cNvSpPr>
          <p:nvPr/>
        </p:nvSpPr>
        <p:spPr bwMode="auto">
          <a:xfrm>
            <a:off x="647700" y="2663825"/>
            <a:ext cx="13112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tx1"/>
                </a:solidFill>
                <a:latin typeface="Arial" charset="0"/>
              </a:rPr>
              <a:t>Divertor side wall</a:t>
            </a:r>
          </a:p>
        </p:txBody>
      </p:sp>
      <p:sp>
        <p:nvSpPr>
          <p:cNvPr id="33794" name="TextBox 18"/>
          <p:cNvSpPr txBox="1">
            <a:spLocks noChangeArrowheads="1"/>
          </p:cNvSpPr>
          <p:nvPr/>
        </p:nvSpPr>
        <p:spPr bwMode="auto">
          <a:xfrm>
            <a:off x="1028700" y="5473700"/>
            <a:ext cx="13112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tx1"/>
                </a:solidFill>
                <a:latin typeface="Arial" charset="0"/>
              </a:rPr>
              <a:t>RLLD Tray</a:t>
            </a:r>
          </a:p>
        </p:txBody>
      </p:sp>
      <p:sp>
        <p:nvSpPr>
          <p:cNvPr id="33795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n-US" sz="3200" b="1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Active Injection of LL as First Line of Defense</a:t>
            </a:r>
          </a:p>
          <a:p>
            <a:pPr algn="ctr" eaLnBrk="0" hangingPunct="0"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n-US" sz="3200" b="1" i="0" dirty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Li injection as needed via feed-back control</a:t>
            </a:r>
            <a:endParaRPr lang="en-US" sz="2000" b="1" i="0" dirty="0">
              <a:solidFill>
                <a:srgbClr val="FF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rot="16200000" flipH="1">
            <a:off x="1010444" y="2902744"/>
            <a:ext cx="3314700" cy="12430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 rot="16200000" flipH="1">
            <a:off x="985838" y="3355975"/>
            <a:ext cx="3314700" cy="336550"/>
          </a:xfrm>
          <a:prstGeom prst="rect">
            <a:avLst/>
          </a:prstGeom>
          <a:gradFill flip="none" rotWithShape="1">
            <a:gsLst>
              <a:gs pos="0">
                <a:srgbClr val="21FF70"/>
              </a:gs>
              <a:gs pos="100000">
                <a:srgbClr val="FFFFFF"/>
              </a:gs>
            </a:gsLst>
            <a:lin ang="108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Left Arrow 19"/>
          <p:cNvSpPr/>
          <p:nvPr/>
        </p:nvSpPr>
        <p:spPr bwMode="auto">
          <a:xfrm rot="16200000" flipV="1">
            <a:off x="1542256" y="3436144"/>
            <a:ext cx="2193925" cy="350838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en-US"/>
          </a:p>
        </p:txBody>
      </p:sp>
      <p:sp>
        <p:nvSpPr>
          <p:cNvPr id="33799" name="Rectangle 2"/>
          <p:cNvSpPr>
            <a:spLocks noChangeArrowheads="1"/>
          </p:cNvSpPr>
          <p:nvPr/>
        </p:nvSpPr>
        <p:spPr bwMode="auto">
          <a:xfrm rot="-5400000">
            <a:off x="2552700" y="4675188"/>
            <a:ext cx="228600" cy="1289050"/>
          </a:xfrm>
          <a:prstGeom prst="rect">
            <a:avLst/>
          </a:prstGeom>
          <a:solidFill>
            <a:srgbClr val="FF6600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3800" name="TextBox 18"/>
          <p:cNvSpPr txBox="1">
            <a:spLocks noChangeArrowheads="1"/>
          </p:cNvSpPr>
          <p:nvPr/>
        </p:nvSpPr>
        <p:spPr bwMode="auto">
          <a:xfrm>
            <a:off x="3462338" y="2384425"/>
            <a:ext cx="154463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tx1"/>
                </a:solidFill>
                <a:latin typeface="Arial" charset="0"/>
              </a:rPr>
              <a:t>Li Injection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919288" y="5321300"/>
            <a:ext cx="430212" cy="207963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2" name="TextBox 21"/>
          <p:cNvSpPr txBox="1">
            <a:spLocks noChangeArrowheads="1"/>
          </p:cNvSpPr>
          <p:nvPr/>
        </p:nvSpPr>
        <p:spPr bwMode="auto">
          <a:xfrm>
            <a:off x="3233738" y="1463675"/>
            <a:ext cx="154463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tx1"/>
                </a:solidFill>
                <a:latin typeface="Arial" charset="0"/>
              </a:rPr>
              <a:t>Divertor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chemeClr val="tx1"/>
                </a:solidFill>
                <a:latin typeface="Arial" charset="0"/>
              </a:rPr>
              <a:t>Entrance</a:t>
            </a:r>
          </a:p>
        </p:txBody>
      </p:sp>
      <p:sp>
        <p:nvSpPr>
          <p:cNvPr id="33803" name="TextBox 11"/>
          <p:cNvSpPr txBox="1">
            <a:spLocks noChangeArrowheads="1"/>
          </p:cNvSpPr>
          <p:nvPr/>
        </p:nvSpPr>
        <p:spPr bwMode="auto">
          <a:xfrm>
            <a:off x="660400" y="1484313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tx1"/>
                </a:solidFill>
                <a:latin typeface="Arial" charset="0"/>
              </a:rPr>
              <a:t>Power and particle flux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1841500" y="1806575"/>
            <a:ext cx="585788" cy="4603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ight Arrow 52"/>
          <p:cNvSpPr/>
          <p:nvPr/>
        </p:nvSpPr>
        <p:spPr bwMode="auto">
          <a:xfrm rot="16200000" flipH="1">
            <a:off x="2286000" y="1851026"/>
            <a:ext cx="708025" cy="34925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en-US"/>
          </a:p>
        </p:txBody>
      </p:sp>
      <p:sp>
        <p:nvSpPr>
          <p:cNvPr id="54" name="Left Arrow 53"/>
          <p:cNvSpPr/>
          <p:nvPr/>
        </p:nvSpPr>
        <p:spPr bwMode="auto">
          <a:xfrm flipV="1">
            <a:off x="2825750" y="2393950"/>
            <a:ext cx="590550" cy="352425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en-US"/>
          </a:p>
        </p:txBody>
      </p:sp>
      <p:pic>
        <p:nvPicPr>
          <p:cNvPr id="33808" name="Picture 12" descr="BayI_1350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1265238"/>
            <a:ext cx="219233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TextBox 2"/>
          <p:cNvSpPr txBox="1">
            <a:spLocks noChangeArrowheads="1"/>
          </p:cNvSpPr>
          <p:nvPr/>
        </p:nvSpPr>
        <p:spPr bwMode="auto">
          <a:xfrm>
            <a:off x="6959600" y="3492500"/>
            <a:ext cx="22299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723FF"/>
                </a:solidFill>
              </a:rPr>
              <a:t>D. Mansfield FE&amp;D 2010</a:t>
            </a:r>
          </a:p>
        </p:txBody>
      </p:sp>
      <p:sp>
        <p:nvSpPr>
          <p:cNvPr id="33810" name="TextBox 187"/>
          <p:cNvSpPr txBox="1">
            <a:spLocks noChangeArrowheads="1"/>
          </p:cNvSpPr>
          <p:nvPr/>
        </p:nvSpPr>
        <p:spPr bwMode="auto">
          <a:xfrm>
            <a:off x="7239000" y="1295400"/>
            <a:ext cx="1905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Lithium aerosol is introduced by a “</a:t>
            </a:r>
            <a:r>
              <a:rPr lang="en-US" altLang="ja-JP" sz="1400" i="0">
                <a:solidFill>
                  <a:schemeClr val="tx1"/>
                </a:solidFill>
              </a:rPr>
              <a:t>droper</a:t>
            </a:r>
            <a:r>
              <a:rPr lang="en-US" sz="1400" i="0">
                <a:solidFill>
                  <a:schemeClr val="tx1"/>
                </a:solidFill>
              </a:rPr>
              <a:t>”</a:t>
            </a:r>
            <a:r>
              <a:rPr lang="en-US" altLang="ja-JP" sz="1400" i="0">
                <a:solidFill>
                  <a:schemeClr val="tx1"/>
                </a:solidFill>
              </a:rPr>
              <a:t> at the plasma edge and the ionized lithium tends to flow toward the divertor plate along the field line.</a:t>
            </a:r>
            <a:endParaRPr lang="en-US" sz="1400" i="0">
              <a:solidFill>
                <a:schemeClr val="tx1"/>
              </a:solidFill>
            </a:endParaRPr>
          </a:p>
        </p:txBody>
      </p:sp>
      <p:sp>
        <p:nvSpPr>
          <p:cNvPr id="33811" name="TextBox 188"/>
          <p:cNvSpPr txBox="1">
            <a:spLocks noChangeArrowheads="1"/>
          </p:cNvSpPr>
          <p:nvPr/>
        </p:nvSpPr>
        <p:spPr bwMode="auto">
          <a:xfrm>
            <a:off x="4902200" y="914400"/>
            <a:ext cx="226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chemeClr val="tx1"/>
                </a:solidFill>
              </a:rPr>
              <a:t>Li Aerosol in NSTX</a:t>
            </a:r>
          </a:p>
        </p:txBody>
      </p:sp>
      <p:sp>
        <p:nvSpPr>
          <p:cNvPr id="194" name="Sun 193"/>
          <p:cNvSpPr/>
          <p:nvPr/>
        </p:nvSpPr>
        <p:spPr bwMode="auto">
          <a:xfrm>
            <a:off x="2125663" y="3121025"/>
            <a:ext cx="1074737" cy="1158875"/>
          </a:xfrm>
          <a:prstGeom prst="sun">
            <a:avLst/>
          </a:prstGeom>
          <a:solidFill>
            <a:srgbClr val="00CA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en-US" sz="1100" i="0" dirty="0"/>
          </a:p>
        </p:txBody>
      </p:sp>
      <p:sp>
        <p:nvSpPr>
          <p:cNvPr id="33815" name="Rectangle 48"/>
          <p:cNvSpPr>
            <a:spLocks noChangeArrowheads="1"/>
          </p:cNvSpPr>
          <p:nvPr/>
        </p:nvSpPr>
        <p:spPr bwMode="auto">
          <a:xfrm>
            <a:off x="314325" y="3800475"/>
            <a:ext cx="1423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600" i="0">
                <a:solidFill>
                  <a:srgbClr val="000000"/>
                </a:solidFill>
              </a:rPr>
              <a:t>Li Radiative Mantle</a:t>
            </a:r>
          </a:p>
        </p:txBody>
      </p:sp>
      <p:cxnSp>
        <p:nvCxnSpPr>
          <p:cNvPr id="196" name="Straight Arrow Connector 195"/>
          <p:cNvCxnSpPr>
            <a:stCxn id="33815" idx="3"/>
          </p:cNvCxnSpPr>
          <p:nvPr/>
        </p:nvCxnSpPr>
        <p:spPr bwMode="auto">
          <a:xfrm flipV="1">
            <a:off x="1738313" y="3738563"/>
            <a:ext cx="885825" cy="354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1422400" y="3200400"/>
            <a:ext cx="533400" cy="12700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18" name="Oval 1"/>
          <p:cNvSpPr>
            <a:spLocks noChangeArrowheads="1"/>
          </p:cNvSpPr>
          <p:nvPr/>
        </p:nvSpPr>
        <p:spPr bwMode="auto">
          <a:xfrm>
            <a:off x="3441700" y="2260600"/>
            <a:ext cx="1282700" cy="596900"/>
          </a:xfrm>
          <a:prstGeom prst="ellipse">
            <a:avLst/>
          </a:prstGeom>
          <a:noFill/>
          <a:ln w="28575">
            <a:solidFill>
              <a:srgbClr val="D9133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9" name="Rectangle 48"/>
          <p:cNvSpPr>
            <a:spLocks noChangeArrowheads="1"/>
          </p:cNvSpPr>
          <p:nvPr/>
        </p:nvSpPr>
        <p:spPr bwMode="auto">
          <a:xfrm>
            <a:off x="3387724" y="3051175"/>
            <a:ext cx="14890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600" i="0" dirty="0">
                <a:solidFill>
                  <a:srgbClr val="000000"/>
                </a:solidFill>
              </a:rPr>
              <a:t>Li ionized with Z = 2 and flows toward </a:t>
            </a:r>
            <a:r>
              <a:rPr lang="en-US" sz="1600" i="0" dirty="0" err="1">
                <a:solidFill>
                  <a:srgbClr val="000000"/>
                </a:solidFill>
              </a:rPr>
              <a:t>divertor</a:t>
            </a:r>
            <a:r>
              <a:rPr lang="en-US" sz="1600" i="0" dirty="0">
                <a:solidFill>
                  <a:srgbClr val="000000"/>
                </a:solidFill>
              </a:rPr>
              <a:t> at Cs/2*.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 flipV="1">
            <a:off x="2624138" y="3027363"/>
            <a:ext cx="703262" cy="2111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 bwMode="auto">
          <a:xfrm>
            <a:off x="2400300" y="2590800"/>
            <a:ext cx="20638" cy="601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22" name="Rectangle 48"/>
          <p:cNvSpPr>
            <a:spLocks noChangeArrowheads="1"/>
          </p:cNvSpPr>
          <p:nvPr/>
        </p:nvSpPr>
        <p:spPr bwMode="auto">
          <a:xfrm>
            <a:off x="1470025" y="2644775"/>
            <a:ext cx="1423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600" i="0">
                <a:solidFill>
                  <a:srgbClr val="000000"/>
                </a:solidFill>
              </a:rPr>
              <a:t>Cs/2</a:t>
            </a:r>
          </a:p>
        </p:txBody>
      </p:sp>
      <p:sp>
        <p:nvSpPr>
          <p:cNvPr id="33823" name="TextBox 11"/>
          <p:cNvSpPr txBox="1">
            <a:spLocks noChangeArrowheads="1"/>
          </p:cNvSpPr>
          <p:nvPr/>
        </p:nvSpPr>
        <p:spPr bwMode="auto">
          <a:xfrm>
            <a:off x="2755900" y="5486400"/>
            <a:ext cx="2009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723FF"/>
                </a:solidFill>
              </a:rPr>
              <a:t>*R. </a:t>
            </a:r>
            <a:r>
              <a:rPr lang="en-US" sz="1400" i="0" dirty="0" err="1">
                <a:solidFill>
                  <a:srgbClr val="0723FF"/>
                </a:solidFill>
              </a:rPr>
              <a:t>Goldston</a:t>
            </a:r>
            <a:r>
              <a:rPr lang="en-US" sz="1400" i="0" dirty="0">
                <a:solidFill>
                  <a:srgbClr val="0723FF"/>
                </a:solidFill>
              </a:rPr>
              <a:t> NF 2012</a:t>
            </a:r>
          </a:p>
        </p:txBody>
      </p:sp>
      <p:pic>
        <p:nvPicPr>
          <p:cNvPr id="3382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7285" y="4110037"/>
            <a:ext cx="108971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7417" r="21712" b="12193"/>
          <a:stretch>
            <a:fillRect/>
          </a:stretch>
        </p:blipFill>
        <p:spPr bwMode="auto">
          <a:xfrm>
            <a:off x="6553200" y="4140200"/>
            <a:ext cx="1148969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6" name="Rectangle 1"/>
          <p:cNvSpPr>
            <a:spLocks noChangeArrowheads="1"/>
          </p:cNvSpPr>
          <p:nvPr/>
        </p:nvSpPr>
        <p:spPr bwMode="auto">
          <a:xfrm>
            <a:off x="5384800" y="4139168"/>
            <a:ext cx="1117600" cy="140732"/>
          </a:xfrm>
          <a:prstGeom prst="rect">
            <a:avLst/>
          </a:prstGeom>
          <a:solidFill>
            <a:srgbClr val="FFFFFF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27" name="TextBox 191"/>
          <p:cNvSpPr txBox="1">
            <a:spLocks noChangeArrowheads="1"/>
          </p:cNvSpPr>
          <p:nvPr/>
        </p:nvSpPr>
        <p:spPr bwMode="auto">
          <a:xfrm>
            <a:off x="647700" y="5854700"/>
            <a:ext cx="4978400" cy="646113"/>
          </a:xfrm>
          <a:prstGeom prst="rect">
            <a:avLst/>
          </a:prstGeom>
          <a:solidFill>
            <a:srgbClr val="C2FF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chemeClr val="tx1"/>
                </a:solidFill>
              </a:rPr>
              <a:t>Li granular injector on NSTX-U will provide important data on ARLLD.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94091" y="6260068"/>
            <a:ext cx="254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M. Ono ISLA-4 2015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812" name="TextBox 191"/>
          <p:cNvSpPr txBox="1">
            <a:spLocks noChangeArrowheads="1"/>
          </p:cNvSpPr>
          <p:nvPr/>
        </p:nvSpPr>
        <p:spPr bwMode="auto">
          <a:xfrm>
            <a:off x="4824413" y="3810000"/>
            <a:ext cx="3570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>
                <a:solidFill>
                  <a:schemeClr val="tx1"/>
                </a:solidFill>
              </a:rPr>
              <a:t>Li granular injector for NSTX-U</a:t>
            </a:r>
          </a:p>
        </p:txBody>
      </p:sp>
    </p:spTree>
    <p:extLst>
      <p:ext uri="{BB962C8B-B14F-4D97-AF65-F5344CB8AC3E}">
        <p14:creationId xmlns:p14="http://schemas.microsoft.com/office/powerpoint/2010/main" val="32166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495550" cy="360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01" y="1066800"/>
            <a:ext cx="7772400" cy="54102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Li vapor </a:t>
            </a:r>
            <a:r>
              <a:rPr lang="en-US" sz="2200" dirty="0" err="1" smtClean="0">
                <a:solidFill>
                  <a:srgbClr val="FF0000"/>
                </a:solidFill>
              </a:rPr>
              <a:t>divertor</a:t>
            </a:r>
            <a:r>
              <a:rPr lang="en-US" sz="2200" dirty="0" smtClean="0">
                <a:solidFill>
                  <a:srgbClr val="FF0000"/>
                </a:solidFill>
              </a:rPr>
              <a:t> target is constrained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in space by differential pumping</a:t>
            </a:r>
          </a:p>
          <a:p>
            <a:pPr lvl="1"/>
            <a:r>
              <a:rPr lang="en-US" sz="2000" dirty="0" smtClean="0"/>
              <a:t>Bottom chamber reaches equilibrium</a:t>
            </a:r>
            <a:br>
              <a:rPr lang="en-US" sz="2000" dirty="0" smtClean="0"/>
            </a:br>
            <a:r>
              <a:rPr lang="en-US" sz="2000" dirty="0" smtClean="0"/>
              <a:t>density of ~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/m</a:t>
            </a:r>
            <a:r>
              <a:rPr lang="en-US" sz="2000" baseline="30000" dirty="0" smtClean="0"/>
              <a:t>3 </a:t>
            </a:r>
            <a:r>
              <a:rPr lang="en-US" sz="2000" dirty="0" smtClean="0"/>
              <a:t>@ 750 C</a:t>
            </a:r>
          </a:p>
          <a:p>
            <a:pPr lvl="1"/>
            <a:r>
              <a:rPr lang="en-US" sz="2000" dirty="0" smtClean="0"/>
              <a:t>Upper chambers pump by condensation,</a:t>
            </a:r>
            <a:br>
              <a:rPr lang="en-US" sz="2000" dirty="0" smtClean="0"/>
            </a:br>
            <a:r>
              <a:rPr lang="en-US" sz="2000" dirty="0" smtClean="0"/>
              <a:t>at much lower temperature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Plasma energy is dissipated in bottom box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Li Vapor Box (LVB) </a:t>
            </a:r>
            <a:r>
              <a:rPr lang="en-US" dirty="0" err="1" smtClean="0">
                <a:solidFill>
                  <a:srgbClr val="92D050"/>
                </a:solidFill>
              </a:rPr>
              <a:t>Divertor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3729" y="6204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Goldston</a:t>
            </a:r>
            <a:r>
              <a:rPr lang="en-US" dirty="0" smtClean="0"/>
              <a:t>, ISLA 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562600"/>
            <a:ext cx="3962400" cy="570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6908"/>
            <a:ext cx="6172200" cy="30630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2667000" y="5334000"/>
            <a:ext cx="23622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506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 Model Provides Estimate of </a:t>
            </a:r>
            <a:br>
              <a:rPr lang="en-US" dirty="0" smtClean="0"/>
            </a:br>
            <a:r>
              <a:rPr lang="en-US" dirty="0" smtClean="0"/>
              <a:t>Bottom Box Operating Point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066800"/>
            <a:ext cx="4065204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Dissipated power estimated from </a:t>
            </a:r>
          </a:p>
          <a:p>
            <a:pPr lvl="1"/>
            <a:r>
              <a:rPr lang="en-US" dirty="0" smtClean="0"/>
              <a:t>Langmuir flux of vapor atoms into plasma</a:t>
            </a:r>
          </a:p>
          <a:p>
            <a:pPr lvl="1"/>
            <a:r>
              <a:rPr lang="en-US" dirty="0" smtClean="0"/>
              <a:t>Conservative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dis</a:t>
            </a:r>
            <a:r>
              <a:rPr lang="en-US" dirty="0" smtClean="0"/>
              <a:t> = 10 </a:t>
            </a:r>
            <a:r>
              <a:rPr lang="en-US" dirty="0" err="1" smtClean="0"/>
              <a:t>eV</a:t>
            </a:r>
            <a:r>
              <a:rPr lang="en-US" dirty="0" smtClean="0"/>
              <a:t> energy loss per atom</a:t>
            </a:r>
          </a:p>
          <a:p>
            <a:endParaRPr lang="en-US" sz="1500" dirty="0" smtClean="0"/>
          </a:p>
          <a:p>
            <a:r>
              <a:rPr lang="en-US" dirty="0" smtClean="0"/>
              <a:t>Mass efflux calculated assuming choked flow</a:t>
            </a:r>
          </a:p>
          <a:p>
            <a:endParaRPr lang="en-US" sz="1500" dirty="0"/>
          </a:p>
          <a:p>
            <a:r>
              <a:rPr lang="en-US" dirty="0" smtClean="0"/>
              <a:t>Reactor design point indicates only 230g/s exiting bottom box</a:t>
            </a:r>
          </a:p>
          <a:p>
            <a:pPr lvl="1"/>
            <a:r>
              <a:rPr lang="en-US" dirty="0" smtClean="0"/>
              <a:t>Expect &lt; 1 g/sec to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reach main chamber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04" y="2590800"/>
            <a:ext cx="5054237" cy="379067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04" y="990600"/>
            <a:ext cx="49053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03" y="1704914"/>
            <a:ext cx="39909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7280475" y="407676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3086160"/>
            <a:ext cx="2587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dis</a:t>
            </a:r>
            <a:r>
              <a:rPr lang="en-US" dirty="0" smtClean="0">
                <a:solidFill>
                  <a:srgbClr val="FF0000"/>
                </a:solidFill>
              </a:rPr>
              <a:t> = 200 MW, R = 6 m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l</a:t>
            </a:r>
            <a:r>
              <a:rPr lang="en-US" baseline="-25000" dirty="0" err="1" smtClean="0">
                <a:solidFill>
                  <a:srgbClr val="FF0000"/>
                </a:solidFill>
              </a:rPr>
              <a:t>box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 0.5 m, d = 10 cm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398497" y="3732491"/>
            <a:ext cx="881978" cy="3442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94091" y="6248400"/>
            <a:ext cx="254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R. </a:t>
            </a:r>
            <a:r>
              <a:rPr lang="en-US" b="1" dirty="0" err="1" smtClean="0">
                <a:solidFill>
                  <a:srgbClr val="FF0000"/>
                </a:solidFill>
              </a:rPr>
              <a:t>Goldston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75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4343400"/>
            <a:ext cx="8991600" cy="23177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Initial 0-D calculations assumed choked flow and equilibration in each chamber. Also showed pressure balance with lithium unnecessary.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2-D fluid calculations by Hakim and Hammett result in similar behavior (factor of ~2 difference), require reflecting boundaries (white)</a:t>
            </a:r>
          </a:p>
          <a:p>
            <a:endParaRPr lang="en-US" dirty="0" smtClean="0"/>
          </a:p>
          <a:p>
            <a:r>
              <a:rPr lang="en-US" dirty="0" smtClean="0"/>
              <a:t>Similarity experiment being designed at PPPL to validate simulations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2-D </a:t>
            </a:r>
            <a:r>
              <a:rPr lang="en-US" dirty="0" err="1" smtClean="0"/>
              <a:t>Navier</a:t>
            </a:r>
            <a:r>
              <a:rPr lang="en-US" dirty="0" smtClean="0"/>
              <a:t>-Stokes calculations are similar to initial 0-D calculations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23975" y="914400"/>
            <a:ext cx="6677025" cy="175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13585" y="285666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(NSTX “thrives”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on 220 mg/s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from dropper)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2-D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4723" y="3056715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0-D</a:t>
            </a:r>
            <a:endParaRPr lang="en-US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3" y="2590800"/>
            <a:ext cx="64960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505200"/>
            <a:ext cx="6515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528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research results and surface science aspects of liquid metal PMI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17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Suppressed erosion and trapping at target observed in linear plasma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20" y="1066800"/>
            <a:ext cx="4419600" cy="282714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Mixed-material effect reduces erosion due to </a:t>
            </a:r>
            <a:r>
              <a:rPr lang="en-US" dirty="0" err="1" smtClean="0"/>
              <a:t>LiD</a:t>
            </a:r>
            <a:r>
              <a:rPr lang="en-US" dirty="0" smtClean="0"/>
              <a:t> formation</a:t>
            </a:r>
          </a:p>
          <a:p>
            <a:endParaRPr lang="en-US" dirty="0" smtClean="0"/>
          </a:p>
          <a:p>
            <a:r>
              <a:rPr lang="en-US" dirty="0" smtClean="0"/>
              <a:t>Plasma pre-sheath potential well large enough to retain eroded Li</a:t>
            </a:r>
          </a:p>
          <a:p>
            <a:endParaRPr lang="en-US" dirty="0"/>
          </a:p>
          <a:p>
            <a:r>
              <a:rPr lang="en-US" dirty="0" smtClean="0"/>
              <a:t>Significant implications for evaporative cooling 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3954950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Li-I emission, t=2.5s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4335950"/>
            <a:ext cx="4038600" cy="2217250"/>
            <a:chOff x="5105400" y="4070864"/>
            <a:chExt cx="4038600" cy="2217250"/>
          </a:xfrm>
        </p:grpSpPr>
        <p:grpSp>
          <p:nvGrpSpPr>
            <p:cNvPr id="7" name="Group 6"/>
            <p:cNvGrpSpPr/>
            <p:nvPr/>
          </p:nvGrpSpPr>
          <p:grpSpPr>
            <a:xfrm>
              <a:off x="5105400" y="4070864"/>
              <a:ext cx="4038600" cy="2179546"/>
              <a:chOff x="4811684" y="3703189"/>
              <a:chExt cx="4332316" cy="2471293"/>
            </a:xfrm>
          </p:grpSpPr>
          <p:pic>
            <p:nvPicPr>
              <p:cNvPr id="12" name="Picture 2" descr="C:\Users\mjaworsk\Documents\Experiments\Magnum-PSI\2013-April\Cameras-FridaySave\phantom data\2013-04-12\snapshot irshot8 at 2_5sec Li filter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90" r="10695" b="50000"/>
              <a:stretch/>
            </p:blipFill>
            <p:spPr bwMode="auto">
              <a:xfrm>
                <a:off x="5393634" y="3703189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C:\Users\mjaworsk\Documents\Experiments\Magnum-PSI\2013-April\Cameras-FridaySave\phantom data\2013-04-12\snapshot_halfa_at2_5sec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14" t="50000" r="13072"/>
              <a:stretch/>
            </p:blipFill>
            <p:spPr bwMode="auto">
              <a:xfrm>
                <a:off x="5393634" y="4952206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Connector 13"/>
              <p:cNvCxnSpPr/>
              <p:nvPr/>
            </p:nvCxnSpPr>
            <p:spPr>
              <a:xfrm>
                <a:off x="7848600" y="3721484"/>
                <a:ext cx="0" cy="245299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836824" y="4545530"/>
                <a:ext cx="1219200" cy="802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Target 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T&gt;700C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86400" y="5431186"/>
                <a:ext cx="1205345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Neutral D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486400" y="3810001"/>
                <a:ext cx="1981201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N</a:t>
                </a:r>
                <a:r>
                  <a:rPr lang="en-US" sz="1600" dirty="0" smtClean="0">
                    <a:solidFill>
                      <a:srgbClr val="FFFF00"/>
                    </a:solidFill>
                  </a:rPr>
                  <a:t>eutral Li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5393634" y="4943060"/>
                <a:ext cx="3750366" cy="1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ight Arrow 18"/>
              <p:cNvSpPr/>
              <p:nvPr/>
            </p:nvSpPr>
            <p:spPr>
              <a:xfrm>
                <a:off x="4811684" y="4495800"/>
                <a:ext cx="1635529" cy="838200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Plasma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80960" y="4126468"/>
              <a:ext cx="139200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 Trapping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848600" y="4495800"/>
              <a:ext cx="457200" cy="31559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305800" y="5867400"/>
              <a:ext cx="6096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01646" y="5826449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10 mm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89509"/>
            <a:ext cx="3939910" cy="443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 rot="1173290">
            <a:off x="4219383" y="1583623"/>
            <a:ext cx="903507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3224385">
            <a:off x="360712" y="3884532"/>
            <a:ext cx="779050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823536" y="1066800"/>
            <a:ext cx="4320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2014 PhD Princeton U.,</a:t>
            </a: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2016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Fusion,</a:t>
            </a: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M. Chen 2016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4800" y="624542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Jaworski</a:t>
            </a:r>
            <a:r>
              <a:rPr lang="en-US" dirty="0" smtClean="0">
                <a:solidFill>
                  <a:schemeClr val="tx2"/>
                </a:solidFill>
              </a:rPr>
              <a:t>, 3</a:t>
            </a:r>
            <a:r>
              <a:rPr lang="en-US" baseline="30000" dirty="0" smtClean="0">
                <a:solidFill>
                  <a:schemeClr val="tx2"/>
                </a:solidFill>
              </a:rPr>
              <a:t>rd</a:t>
            </a:r>
            <a:r>
              <a:rPr lang="en-US" dirty="0" smtClean="0">
                <a:solidFill>
                  <a:schemeClr val="tx2"/>
                </a:solidFill>
              </a:rPr>
              <a:t> ISLA, 2013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28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Suppressed Li erosion observed under high flux deuterium bombardment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Experiments conducted on Magnum-PSI</a:t>
            </a:r>
          </a:p>
          <a:p>
            <a:pPr lvl="1"/>
            <a:r>
              <a:rPr lang="en-US" dirty="0" smtClean="0"/>
              <a:t>Evaporated coatings (loaned LITER unit)</a:t>
            </a:r>
          </a:p>
          <a:p>
            <a:pPr lvl="1"/>
            <a:r>
              <a:rPr lang="en-US" dirty="0" smtClean="0"/>
              <a:t>Pre-filled liquid targets</a:t>
            </a:r>
          </a:p>
          <a:p>
            <a:pPr lvl="1"/>
            <a:r>
              <a:rPr lang="en-US" dirty="0" smtClean="0"/>
              <a:t>Temperature ramp from incident plasma bombardment</a:t>
            </a:r>
          </a:p>
          <a:p>
            <a:r>
              <a:rPr lang="en-US" dirty="0" smtClean="0"/>
              <a:t>Found clear mixed-material effect due to deuterium bombardment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"/>
          <a:stretch/>
        </p:blipFill>
        <p:spPr bwMode="auto">
          <a:xfrm>
            <a:off x="5010873" y="3737280"/>
            <a:ext cx="3599727" cy="28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"/>
          <a:stretch/>
        </p:blipFill>
        <p:spPr bwMode="auto">
          <a:xfrm>
            <a:off x="4876800" y="990600"/>
            <a:ext cx="3752126" cy="279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72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Abrams, 2016 </a:t>
            </a:r>
            <a:r>
              <a:rPr lang="en-US" b="1" dirty="0" err="1" smtClean="0">
                <a:solidFill>
                  <a:srgbClr val="FF0000"/>
                </a:solidFill>
              </a:rPr>
              <a:t>Nucl</a:t>
            </a:r>
            <a:r>
              <a:rPr lang="en-US" b="1" dirty="0" smtClean="0">
                <a:solidFill>
                  <a:srgbClr val="FF0000"/>
                </a:solidFill>
              </a:rPr>
              <a:t>. Fusion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36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modeling of Li-D system indicates formation of </a:t>
            </a:r>
            <a:r>
              <a:rPr lang="en-US" dirty="0" err="1" smtClean="0"/>
              <a:t>LiD</a:t>
            </a:r>
            <a:r>
              <a:rPr lang="en-US" dirty="0" smtClean="0"/>
              <a:t> likely and impacts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2672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First-principles density-function-theory applied to Li-D mixed problem</a:t>
            </a:r>
          </a:p>
          <a:p>
            <a:pPr lvl="1"/>
            <a:r>
              <a:rPr lang="en-US" dirty="0" smtClean="0"/>
              <a:t>DFT simulations calculate interatomic potentials as opposed to classical MD</a:t>
            </a:r>
          </a:p>
          <a:p>
            <a:pPr lvl="1"/>
            <a:r>
              <a:rPr lang="en-US" dirty="0" smtClean="0"/>
              <a:t>Limited to 100s of atoms and 10-20ps simulation times</a:t>
            </a:r>
          </a:p>
          <a:p>
            <a:pPr lvl="1"/>
            <a:endParaRPr lang="en-US" dirty="0"/>
          </a:p>
          <a:p>
            <a:r>
              <a:rPr lang="en-US" dirty="0" smtClean="0"/>
              <a:t>Bond angle distribution provides “finger-print” compounds in simulation</a:t>
            </a:r>
          </a:p>
          <a:p>
            <a:pPr lvl="1"/>
            <a:r>
              <a:rPr lang="en-US" dirty="0" smtClean="0"/>
              <a:t>Shows rapid formation of </a:t>
            </a:r>
            <a:r>
              <a:rPr lang="en-US" dirty="0" err="1" smtClean="0"/>
              <a:t>LiD</a:t>
            </a:r>
            <a:r>
              <a:rPr lang="en-US" dirty="0" smtClean="0"/>
              <a:t> compounds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51420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6096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Chen, 2016 </a:t>
            </a:r>
            <a:r>
              <a:rPr lang="en-US" b="1" dirty="0" err="1" smtClean="0">
                <a:solidFill>
                  <a:srgbClr val="FF0000"/>
                </a:solidFill>
              </a:rPr>
              <a:t>Nucl</a:t>
            </a:r>
            <a:r>
              <a:rPr lang="en-US" b="1" dirty="0" smtClean="0">
                <a:solidFill>
                  <a:srgbClr val="FF0000"/>
                </a:solidFill>
              </a:rPr>
              <a:t>. Fusion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8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Three effects of </a:t>
            </a:r>
            <a:r>
              <a:rPr lang="en-US" sz="3200" dirty="0" err="1" smtClean="0"/>
              <a:t>LiD</a:t>
            </a:r>
            <a:r>
              <a:rPr lang="en-US" sz="3200" dirty="0" smtClean="0"/>
              <a:t> formation impacting Li erosion from sample and included in Abrams model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050611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Reduced D diffusivity in </a:t>
            </a:r>
            <a:r>
              <a:rPr lang="en-US" dirty="0" err="1" smtClean="0"/>
              <a:t>LiD</a:t>
            </a:r>
            <a:r>
              <a:rPr lang="en-US" dirty="0" smtClean="0"/>
              <a:t> predicted from DFT modeling</a:t>
            </a:r>
          </a:p>
          <a:p>
            <a:pPr lvl="1"/>
            <a:r>
              <a:rPr lang="en-US" dirty="0" smtClean="0"/>
              <a:t>D “piling up” at surface at high flux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Preferential D-D sputtering</a:t>
            </a:r>
          </a:p>
          <a:p>
            <a:endParaRPr lang="en-US" dirty="0" smtClean="0"/>
          </a:p>
          <a:p>
            <a:r>
              <a:rPr lang="en-US" dirty="0" smtClean="0"/>
              <a:t>Reduced Li vapor pressure over </a:t>
            </a:r>
            <a:r>
              <a:rPr lang="en-US" dirty="0" err="1" smtClean="0"/>
              <a:t>LiD</a:t>
            </a:r>
            <a:r>
              <a:rPr lang="en-US" dirty="0" smtClean="0"/>
              <a:t> vs. pure Li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/>
          <a:stretch/>
        </p:blipFill>
        <p:spPr bwMode="auto">
          <a:xfrm>
            <a:off x="4876799" y="4211618"/>
            <a:ext cx="3829050" cy="236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0004"/>
            <a:ext cx="4133849" cy="326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791409">
            <a:off x="3774453" y="3804500"/>
            <a:ext cx="1038492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61406">
            <a:off x="3873557" y="1335009"/>
            <a:ext cx="1001273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96000"/>
            <a:ext cx="487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Chen, 2016 NF; Abrams, 2016 NF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67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Replace continuous row of graphite tiles with high-Z</a:t>
            </a:r>
          </a:p>
          <a:p>
            <a:pPr lvl="1"/>
            <a:r>
              <a:rPr lang="en-US" dirty="0" smtClean="0"/>
              <a:t>Avoid Li substrate diffusion for longer-pulse experiments</a:t>
            </a:r>
          </a:p>
          <a:p>
            <a:pPr lvl="1"/>
            <a:r>
              <a:rPr lang="en-US" dirty="0" smtClean="0"/>
              <a:t>Examine protection of high-Z substrate w/ low-Z coatings</a:t>
            </a:r>
          </a:p>
          <a:p>
            <a:endParaRPr lang="en-US" dirty="0" smtClean="0"/>
          </a:p>
          <a:p>
            <a:r>
              <a:rPr lang="en-US" dirty="0" smtClean="0"/>
              <a:t>Provide operational experience and validate engineering design and analysis with an eye to future </a:t>
            </a:r>
            <a:r>
              <a:rPr lang="en-US" dirty="0" smtClean="0"/>
              <a:t>deployments of metallic PFCs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Continue experiments on evaporated Li films on </a:t>
            </a:r>
            <a:br>
              <a:rPr lang="en-US" dirty="0" smtClean="0"/>
            </a:br>
            <a:r>
              <a:rPr lang="en-US" dirty="0" smtClean="0"/>
              <a:t>high-Z substrate in diverted configuration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High-Z </a:t>
            </a:r>
            <a:r>
              <a:rPr lang="en-US" dirty="0" smtClean="0"/>
              <a:t>tile row will </a:t>
            </a:r>
            <a:r>
              <a:rPr lang="en-US" dirty="0" smtClean="0"/>
              <a:t>provide design and engineering assessments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25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Lithium reactivity leads to mixed-material surfaces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066800"/>
            <a:ext cx="47244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Oxygen uptake by lithium films quantified in laboratory experiments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(Skinner, 2013 JNM)</a:t>
            </a:r>
          </a:p>
          <a:p>
            <a:pPr lvl="1"/>
            <a:r>
              <a:rPr lang="en-US" dirty="0" smtClean="0"/>
              <a:t>Oxide layer formation in ~200s in NSTX (~600s inter-shot time)</a:t>
            </a:r>
          </a:p>
          <a:p>
            <a:pPr lvl="1"/>
            <a:r>
              <a:rPr lang="en-US" dirty="0" smtClean="0"/>
              <a:t>NSTX-U inter-shot time even longer during full-power discharges</a:t>
            </a:r>
          </a:p>
          <a:p>
            <a:endParaRPr lang="en-US" dirty="0" smtClean="0"/>
          </a:p>
          <a:p>
            <a:r>
              <a:rPr lang="en-US" dirty="0" smtClean="0"/>
              <a:t>NSTX whole-divertor impurity emission indicates little </a:t>
            </a:r>
            <a:br>
              <a:rPr lang="en-US" dirty="0" smtClean="0"/>
            </a:br>
            <a:r>
              <a:rPr lang="en-US" dirty="0"/>
              <a:t>change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Jaworski</a:t>
            </a:r>
            <a:r>
              <a:rPr lang="en-US" dirty="0">
                <a:solidFill>
                  <a:srgbClr val="FF0000"/>
                </a:solidFill>
              </a:rPr>
              <a:t>, 2013 NF)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Graphite and liquid-lithium divertor (LLD) surfaces have similar emission properties</a:t>
            </a:r>
          </a:p>
          <a:p>
            <a:pPr lvl="1"/>
            <a:r>
              <a:rPr lang="en-US" dirty="0" smtClean="0"/>
              <a:t>Little impact over entire run from 60g to nearly 1kg injected Li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23" y="1447800"/>
            <a:ext cx="2862263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9600"/>
            <a:ext cx="45847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57800" y="1066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Oxygen uptake by Li on Mo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4144963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NSTX whole-divertor impurity emission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79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Lithium compounds exhibit complex, substrate-dependent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1905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Quantum modeling by </a:t>
            </a:r>
            <a:r>
              <a:rPr lang="en-US" dirty="0" err="1" smtClean="0"/>
              <a:t>Krstic</a:t>
            </a:r>
            <a:r>
              <a:rPr lang="en-US" dirty="0" smtClean="0"/>
              <a:t> indicates preferential bonding of deuterium to oxygen in carbon matrix</a:t>
            </a:r>
          </a:p>
          <a:p>
            <a:endParaRPr lang="en-US" dirty="0" smtClean="0"/>
          </a:p>
          <a:p>
            <a:r>
              <a:rPr lang="en-US" dirty="0" smtClean="0"/>
              <a:t>Laboratory studies by </a:t>
            </a:r>
            <a:r>
              <a:rPr lang="en-US" dirty="0" err="1" smtClean="0"/>
              <a:t>Capece</a:t>
            </a:r>
            <a:r>
              <a:rPr lang="en-US" dirty="0" smtClean="0"/>
              <a:t> show increased absorption by oxidized Li, but lower thermal decomposition temperature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8118" r="12451" b="3778"/>
          <a:stretch/>
        </p:blipFill>
        <p:spPr bwMode="auto">
          <a:xfrm>
            <a:off x="5562600" y="2971801"/>
            <a:ext cx="3352800" cy="309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7"/>
          <a:stretch/>
        </p:blipFill>
        <p:spPr bwMode="auto">
          <a:xfrm>
            <a:off x="340836" y="3048000"/>
            <a:ext cx="4307364" cy="321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9400" y="6172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Capece</a:t>
            </a:r>
            <a:r>
              <a:rPr lang="en-US" b="1" dirty="0" smtClean="0">
                <a:solidFill>
                  <a:schemeClr val="tx2"/>
                </a:solidFill>
              </a:rPr>
              <a:t>, 2015 JNM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1530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Krstic</a:t>
            </a:r>
            <a:r>
              <a:rPr lang="en-US" b="1" dirty="0" smtClean="0">
                <a:solidFill>
                  <a:schemeClr val="tx2"/>
                </a:solidFill>
              </a:rPr>
              <a:t>, 2013 PRL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44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Material Analysis and Particle Probe (MAPP) measurements suggest deuterium retention by oxides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6172200" cy="24441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Multiple surface analysis tools available (XPS, TPD, LEISS)</a:t>
            </a:r>
          </a:p>
          <a:p>
            <a:r>
              <a:rPr lang="en-US" dirty="0" smtClean="0"/>
              <a:t>Show rapid oxide formation in LTX despite very low H</a:t>
            </a:r>
            <a:r>
              <a:rPr lang="en-US" baseline="-25000" dirty="0" smtClean="0"/>
              <a:t>2</a:t>
            </a:r>
            <a:r>
              <a:rPr lang="en-US" dirty="0" smtClean="0"/>
              <a:t>O partial press</a:t>
            </a:r>
          </a:p>
          <a:p>
            <a:r>
              <a:rPr lang="en-US" dirty="0" smtClean="0"/>
              <a:t>Good performance in LTX persists on order of 1000 </a:t>
            </a:r>
            <a:r>
              <a:rPr lang="en-US" dirty="0" err="1" smtClean="0"/>
              <a:t>hr</a:t>
            </a:r>
            <a:r>
              <a:rPr lang="en-US" dirty="0" smtClean="0"/>
              <a:t> (~40d), </a:t>
            </a:r>
            <a:r>
              <a:rPr lang="en-US" dirty="0" smtClean="0">
                <a:solidFill>
                  <a:srgbClr val="FF0000"/>
                </a:solidFill>
              </a:rPr>
              <a:t>consistent with deuterium uptake by oxides</a:t>
            </a:r>
          </a:p>
          <a:p>
            <a:endParaRPr lang="en-US" dirty="0"/>
          </a:p>
        </p:txBody>
      </p:sp>
      <p:pic>
        <p:nvPicPr>
          <p:cNvPr id="5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96701"/>
            <a:ext cx="25828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583827" cy="28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27" y="3339296"/>
            <a:ext cx="445896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17873" y="6172199"/>
            <a:ext cx="652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Lucia, PhD thesis, Princeton Univ. (2015), </a:t>
            </a:r>
            <a:r>
              <a:rPr lang="en-US" b="1" dirty="0" err="1" smtClean="0">
                <a:solidFill>
                  <a:schemeClr val="tx2"/>
                </a:solidFill>
              </a:rPr>
              <a:t>Kaita</a:t>
            </a:r>
            <a:r>
              <a:rPr lang="en-US" b="1" dirty="0" smtClean="0">
                <a:solidFill>
                  <a:schemeClr val="tx2"/>
                </a:solidFill>
              </a:rPr>
              <a:t>, ISLA 2015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01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material mixing and migration major thrust in NSTX-U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5562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Material migration modeling with </a:t>
            </a:r>
            <a:r>
              <a:rPr lang="en-US" dirty="0" err="1" smtClean="0"/>
              <a:t>WallDYN</a:t>
            </a:r>
            <a:r>
              <a:rPr lang="en-US" dirty="0" smtClean="0"/>
              <a:t> code implemented on NSTX plasma data</a:t>
            </a:r>
          </a:p>
          <a:p>
            <a:pPr lvl="1"/>
            <a:r>
              <a:rPr lang="en-US" dirty="0" err="1" smtClean="0"/>
              <a:t>WallDYN</a:t>
            </a:r>
            <a:r>
              <a:rPr lang="en-US" dirty="0" smtClean="0"/>
              <a:t> developed to describe material evolution (</a:t>
            </a:r>
            <a:r>
              <a:rPr lang="en-US" dirty="0" err="1" smtClean="0"/>
              <a:t>Schmid</a:t>
            </a:r>
            <a:r>
              <a:rPr lang="en-US" dirty="0" smtClean="0"/>
              <a:t>, 2011 JNM)</a:t>
            </a:r>
          </a:p>
          <a:p>
            <a:pPr lvl="1"/>
            <a:r>
              <a:rPr lang="en-US" dirty="0" smtClean="0"/>
              <a:t>Utilizes large set of DIVIMP runs to generate transport matrix</a:t>
            </a:r>
          </a:p>
          <a:p>
            <a:pPr lvl="1"/>
            <a:r>
              <a:rPr lang="en-US" dirty="0" smtClean="0"/>
              <a:t>Mixed-material model determines impurity production from each surface</a:t>
            </a:r>
          </a:p>
          <a:p>
            <a:endParaRPr lang="en-US" dirty="0" smtClean="0"/>
          </a:p>
          <a:p>
            <a:r>
              <a:rPr lang="en-US" dirty="0" smtClean="0"/>
              <a:t>Initial parametric modeling undertaken to identify key variables and </a:t>
            </a:r>
            <a:r>
              <a:rPr lang="en-US" dirty="0" err="1" smtClean="0"/>
              <a:t>sensitivites</a:t>
            </a:r>
            <a:endParaRPr lang="en-US" dirty="0" smtClean="0"/>
          </a:p>
          <a:p>
            <a:pPr lvl="1"/>
            <a:r>
              <a:rPr lang="en-US" dirty="0" smtClean="0"/>
              <a:t>e.g. relative impacts of divertor conditions (Nichols, 2015 JNM)</a:t>
            </a:r>
          </a:p>
          <a:p>
            <a:pPr lvl="1"/>
            <a:r>
              <a:rPr lang="en-US" dirty="0" smtClean="0"/>
              <a:t>Impact of mixed-material erosion model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72200" y="1040773"/>
            <a:ext cx="2971800" cy="5479254"/>
            <a:chOff x="32865" y="1011389"/>
            <a:chExt cx="2971800" cy="54792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 t="8810" r="6444" b="7124"/>
            <a:stretch/>
          </p:blipFill>
          <p:spPr>
            <a:xfrm>
              <a:off x="32865" y="1011389"/>
              <a:ext cx="2971800" cy="547925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2935" y="547088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0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40350" y="5029752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8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8502" y="37804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12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40938" y="2190646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16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49166" y="3681437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20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96740" y="4970837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24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0242" y="5435159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32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78870" y="570192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44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7953" y="575237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72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7102" y="5840212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60</a:t>
              </a:r>
              <a:endParaRPr lang="en-US" b="1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936122" y="3414532"/>
              <a:ext cx="482987" cy="1273215"/>
            </a:xfrm>
            <a:custGeom>
              <a:avLst/>
              <a:gdLst>
                <a:gd name="connsiteX0" fmla="*/ 216769 w 482987"/>
                <a:gd name="connsiteY0" fmla="*/ 1273215 h 1273215"/>
                <a:gd name="connsiteX1" fmla="*/ 8425 w 482987"/>
                <a:gd name="connsiteY1" fmla="*/ 428263 h 1273215"/>
                <a:gd name="connsiteX2" fmla="*/ 471412 w 482987"/>
                <a:gd name="connsiteY2" fmla="*/ 0 h 1273215"/>
                <a:gd name="connsiteX3" fmla="*/ 471412 w 482987"/>
                <a:gd name="connsiteY3" fmla="*/ 0 h 1273215"/>
                <a:gd name="connsiteX4" fmla="*/ 482987 w 482987"/>
                <a:gd name="connsiteY4" fmla="*/ 0 h 127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87" h="1273215">
                  <a:moveTo>
                    <a:pt x="216769" y="1273215"/>
                  </a:moveTo>
                  <a:cubicBezTo>
                    <a:pt x="91377" y="956840"/>
                    <a:pt x="-34015" y="640465"/>
                    <a:pt x="8425" y="428263"/>
                  </a:cubicBezTo>
                  <a:cubicBezTo>
                    <a:pt x="50865" y="216061"/>
                    <a:pt x="471412" y="0"/>
                    <a:pt x="471412" y="0"/>
                  </a:cubicBezTo>
                  <a:lnTo>
                    <a:pt x="471412" y="0"/>
                  </a:lnTo>
                  <a:lnTo>
                    <a:pt x="482987" y="0"/>
                  </a:lnTo>
                </a:path>
              </a:pathLst>
            </a:custGeom>
            <a:noFill/>
            <a:ln>
              <a:solidFill>
                <a:srgbClr val="0000FF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949124" y="2928395"/>
              <a:ext cx="1226917" cy="1782501"/>
            </a:xfrm>
            <a:custGeom>
              <a:avLst/>
              <a:gdLst>
                <a:gd name="connsiteX0" fmla="*/ 1226917 w 1226917"/>
                <a:gd name="connsiteY0" fmla="*/ 1782501 h 1782501"/>
                <a:gd name="connsiteX1" fmla="*/ 555585 w 1226917"/>
                <a:gd name="connsiteY1" fmla="*/ 544010 h 1782501"/>
                <a:gd name="connsiteX2" fmla="*/ 0 w 1226917"/>
                <a:gd name="connsiteY2" fmla="*/ 0 h 178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6917" h="1782501">
                  <a:moveTo>
                    <a:pt x="1226917" y="1782501"/>
                  </a:moveTo>
                  <a:cubicBezTo>
                    <a:pt x="993494" y="1311797"/>
                    <a:pt x="760071" y="841093"/>
                    <a:pt x="555585" y="544010"/>
                  </a:cubicBezTo>
                  <a:cubicBezTo>
                    <a:pt x="351099" y="246927"/>
                    <a:pt x="175549" y="123463"/>
                    <a:pt x="0" y="0"/>
                  </a:cubicBezTo>
                </a:path>
              </a:pathLst>
            </a:custGeom>
            <a:noFill/>
            <a:ln>
              <a:solidFill>
                <a:srgbClr val="0000FF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914400" y="4246560"/>
              <a:ext cx="1250066" cy="487486"/>
            </a:xfrm>
            <a:custGeom>
              <a:avLst/>
              <a:gdLst>
                <a:gd name="connsiteX0" fmla="*/ 1250066 w 1250066"/>
                <a:gd name="connsiteY0" fmla="*/ 487486 h 487486"/>
                <a:gd name="connsiteX1" fmla="*/ 659757 w 1250066"/>
                <a:gd name="connsiteY1" fmla="*/ 24498 h 487486"/>
                <a:gd name="connsiteX2" fmla="*/ 0 w 1250066"/>
                <a:gd name="connsiteY2" fmla="*/ 105521 h 48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0066" h="487486">
                  <a:moveTo>
                    <a:pt x="1250066" y="487486"/>
                  </a:moveTo>
                  <a:cubicBezTo>
                    <a:pt x="1059083" y="287822"/>
                    <a:pt x="868101" y="88159"/>
                    <a:pt x="659757" y="24498"/>
                  </a:cubicBezTo>
                  <a:cubicBezTo>
                    <a:pt x="451413" y="-39163"/>
                    <a:pt x="225706" y="33179"/>
                    <a:pt x="0" y="105521"/>
                  </a:cubicBezTo>
                </a:path>
              </a:pathLst>
            </a:custGeom>
            <a:noFill/>
            <a:ln>
              <a:solidFill>
                <a:srgbClr val="0000FF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364441" y="4736156"/>
              <a:ext cx="788450" cy="1039611"/>
            </a:xfrm>
            <a:custGeom>
              <a:avLst/>
              <a:gdLst>
                <a:gd name="connsiteX0" fmla="*/ 788450 w 788450"/>
                <a:gd name="connsiteY0" fmla="*/ 9464 h 1039611"/>
                <a:gd name="connsiteX1" fmla="*/ 186567 w 788450"/>
                <a:gd name="connsiteY1" fmla="*/ 78912 h 1039611"/>
                <a:gd name="connsiteX2" fmla="*/ 1372 w 788450"/>
                <a:gd name="connsiteY2" fmla="*/ 588198 h 1039611"/>
                <a:gd name="connsiteX3" fmla="*/ 117118 w 788450"/>
                <a:gd name="connsiteY3" fmla="*/ 1039611 h 103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450" h="1039611">
                  <a:moveTo>
                    <a:pt x="788450" y="9464"/>
                  </a:moveTo>
                  <a:cubicBezTo>
                    <a:pt x="553098" y="-4040"/>
                    <a:pt x="317747" y="-17544"/>
                    <a:pt x="186567" y="78912"/>
                  </a:cubicBezTo>
                  <a:cubicBezTo>
                    <a:pt x="55387" y="175368"/>
                    <a:pt x="12947" y="428082"/>
                    <a:pt x="1372" y="588198"/>
                  </a:cubicBezTo>
                  <a:cubicBezTo>
                    <a:pt x="-10203" y="748314"/>
                    <a:pt x="53457" y="893962"/>
                    <a:pt x="117118" y="1039611"/>
                  </a:cubicBezTo>
                </a:path>
              </a:pathLst>
            </a:custGeom>
            <a:noFill/>
            <a:ln>
              <a:solidFill>
                <a:srgbClr val="0000FF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 rot="7317350">
              <a:off x="1790355" y="4635841"/>
              <a:ext cx="9576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</a:rPr>
                <a:t>SOURCE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4494187">
              <a:off x="1795020" y="3068640"/>
              <a:ext cx="13920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</a:rPr>
                <a:t>DESTINATION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6224" y="1151157"/>
              <a:ext cx="105770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Actual NSTX geometry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7420" y="1743748"/>
              <a:ext cx="125376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Model close-fitting wall bins</a:t>
              </a:r>
              <a:endParaRPr lang="en-US" sz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183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Nichols, 2015 APS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526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If temperature limit determined to be a low temperature despite divertor trapping (e.g. LVB) then this would shift technological development for Li to fast flow </a:t>
            </a:r>
            <a:r>
              <a:rPr lang="en-US" dirty="0" smtClean="0">
                <a:solidFill>
                  <a:schemeClr val="tx2"/>
                </a:solidFill>
              </a:rPr>
              <a:t>(see </a:t>
            </a:r>
            <a:r>
              <a:rPr lang="en-US" dirty="0" err="1">
                <a:solidFill>
                  <a:schemeClr val="tx2"/>
                </a:solidFill>
              </a:rPr>
              <a:t>Majeski</a:t>
            </a:r>
            <a:r>
              <a:rPr lang="en-US" dirty="0">
                <a:solidFill>
                  <a:schemeClr val="tx2"/>
                </a:solidFill>
              </a:rPr>
              <a:t> talk next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  <a:p>
            <a:r>
              <a:rPr lang="en-US" dirty="0"/>
              <a:t>Slow-flow/oozing systems can also utilize tin as alternative metal </a:t>
            </a:r>
            <a:r>
              <a:rPr lang="en-US" dirty="0">
                <a:solidFill>
                  <a:schemeClr val="tx2"/>
                </a:solidFill>
              </a:rPr>
              <a:t>(strong push in EU)</a:t>
            </a:r>
          </a:p>
          <a:p>
            <a:endParaRPr lang="en-US" dirty="0"/>
          </a:p>
          <a:p>
            <a:r>
              <a:rPr lang="en-US" dirty="0"/>
              <a:t>Significant engineering still required to qualify components and optimize designs</a:t>
            </a:r>
          </a:p>
          <a:p>
            <a:endParaRPr lang="en-US" dirty="0"/>
          </a:p>
          <a:p>
            <a:r>
              <a:rPr lang="en-US" dirty="0"/>
              <a:t>Lithium-based </a:t>
            </a:r>
            <a:r>
              <a:rPr lang="en-US" dirty="0" smtClean="0"/>
              <a:t>fuel control still </a:t>
            </a:r>
            <a:r>
              <a:rPr lang="en-US" dirty="0"/>
              <a:t>would benefit from overall fuel-cycle demonstration </a:t>
            </a:r>
            <a:r>
              <a:rPr lang="en-US" dirty="0">
                <a:solidFill>
                  <a:schemeClr val="tx2"/>
                </a:solidFill>
              </a:rPr>
              <a:t>(also see </a:t>
            </a:r>
            <a:r>
              <a:rPr lang="en-US" dirty="0" err="1">
                <a:solidFill>
                  <a:schemeClr val="tx2"/>
                </a:solidFill>
              </a:rPr>
              <a:t>Majeski</a:t>
            </a:r>
            <a:r>
              <a:rPr lang="en-US" dirty="0">
                <a:solidFill>
                  <a:schemeClr val="tx2"/>
                </a:solidFill>
              </a:rPr>
              <a:t> talk)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remaining issues facing liquid metal PFCs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0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Compatible temperature limit of liquid lithium PFCs should be experimentally demonstrated and greatly affects heat exhaust potential and concept viability </a:t>
            </a:r>
            <a:r>
              <a:rPr lang="en-US" dirty="0" smtClean="0">
                <a:solidFill>
                  <a:srgbClr val="FF0000"/>
                </a:solidFill>
              </a:rPr>
              <a:t>e.g. vapor box or active lithium injection (Ono NF 2013)</a:t>
            </a:r>
          </a:p>
          <a:p>
            <a:pPr lvl="1"/>
            <a:r>
              <a:rPr lang="en-US" dirty="0" smtClean="0"/>
              <a:t>Strong mixed-material effects lead to reduced lithium production</a:t>
            </a:r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redeposition</a:t>
            </a:r>
            <a:r>
              <a:rPr lang="en-US" dirty="0" smtClean="0"/>
              <a:t> fraction also observed in these experiments</a:t>
            </a:r>
          </a:p>
          <a:p>
            <a:endParaRPr lang="en-US" dirty="0" smtClean="0"/>
          </a:p>
          <a:p>
            <a:r>
              <a:rPr lang="en-US" dirty="0" smtClean="0"/>
              <a:t>NSTX-U upgrade program aims to experimentally compare high-Z and low-Z approaches in single device with three-step upgrade scheme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Understanding lithium PMI requires attention to mixed material effects</a:t>
            </a:r>
          </a:p>
          <a:p>
            <a:pPr lvl="1"/>
            <a:r>
              <a:rPr lang="en-US" dirty="0" smtClean="0"/>
              <a:t>Impure lithium films observed in most (all?) major devices</a:t>
            </a:r>
          </a:p>
          <a:p>
            <a:pPr lvl="1"/>
            <a:r>
              <a:rPr lang="en-US" dirty="0" smtClean="0"/>
              <a:t>Extrapolation to “pure” lithium flows represents major question in evaluating reactor performance</a:t>
            </a:r>
          </a:p>
          <a:p>
            <a:endParaRPr lang="en-US" dirty="0"/>
          </a:p>
          <a:p>
            <a:r>
              <a:rPr lang="en-US" dirty="0" smtClean="0"/>
              <a:t>Near-term science and technologies for realizing pre-filled targets nearly in hand and being considered for FY2018 run campaign</a:t>
            </a:r>
          </a:p>
          <a:p>
            <a:endParaRPr lang="en-US" dirty="0"/>
          </a:p>
          <a:p>
            <a:r>
              <a:rPr lang="en-US" dirty="0" smtClean="0"/>
              <a:t>Flowing PFCs can build upon operational experience gained with pre-filled targets and parallel efforts in safety and LM handling systems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60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Steady progress being made to demonstrate and understand liquid metal PFCs and PMI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646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Further high-Z divertor target engineering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77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Replacement of outboard row of tiles provides significant heat-flux and maintains operational flexibility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2" y="1039812"/>
            <a:ext cx="4897377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Shape developed to perform dedicated tests on outboard PFCs</a:t>
            </a:r>
          </a:p>
          <a:p>
            <a:pPr lvl="1"/>
            <a:r>
              <a:rPr lang="en-US" dirty="0" smtClean="0"/>
              <a:t>ISOLVER free-boundary solver utilized with specified </a:t>
            </a:r>
            <a:r>
              <a:rPr lang="el-GR" dirty="0" smtClean="0"/>
              <a:t>β</a:t>
            </a:r>
            <a:r>
              <a:rPr lang="en-US" baseline="-25000" dirty="0" smtClean="0"/>
              <a:t>N</a:t>
            </a:r>
          </a:p>
          <a:p>
            <a:pPr lvl="1"/>
            <a:r>
              <a:rPr lang="en-US" dirty="0" smtClean="0"/>
              <a:t>0D-analysis obtains heating power for some assumed confinement (ITERH98)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Zero-radiation power exhaust provides heat flux figure-of-merit (FOM) </a:t>
            </a:r>
          </a:p>
          <a:p>
            <a:pPr lvl="1"/>
            <a:r>
              <a:rPr lang="en-US" dirty="0" smtClean="0"/>
              <a:t>FOM calculates incident power accounting for magnetic shaping only</a:t>
            </a:r>
          </a:p>
          <a:p>
            <a:pPr lvl="1"/>
            <a:r>
              <a:rPr lang="en-US" dirty="0" smtClean="0"/>
              <a:t>High-Z shape FOM is 66% of full-power, high-</a:t>
            </a:r>
            <a:r>
              <a:rPr lang="en-US" dirty="0" err="1" smtClean="0"/>
              <a:t>triangularity</a:t>
            </a:r>
            <a:r>
              <a:rPr lang="en-US" dirty="0" smtClean="0"/>
              <a:t> scenario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17076" y="1327508"/>
            <a:ext cx="2779710" cy="5161017"/>
            <a:chOff x="2796038" y="-3224246"/>
            <a:chExt cx="2779769" cy="5161017"/>
          </a:xfrm>
        </p:grpSpPr>
        <p:grpSp>
          <p:nvGrpSpPr>
            <p:cNvPr id="15" name="Group 14"/>
            <p:cNvGrpSpPr/>
            <p:nvPr/>
          </p:nvGrpSpPr>
          <p:grpSpPr>
            <a:xfrm>
              <a:off x="2796038" y="-3224246"/>
              <a:ext cx="2690079" cy="2507383"/>
              <a:chOff x="3883145" y="-4322280"/>
              <a:chExt cx="3735989" cy="3361285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3145" y="-4274437"/>
                <a:ext cx="3735989" cy="3313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6"/>
              <p:cNvSpPr txBox="1"/>
              <p:nvPr/>
            </p:nvSpPr>
            <p:spPr>
              <a:xfrm>
                <a:off x="4338989" y="-4322280"/>
                <a:ext cx="3080120" cy="5054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60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806370" y="-397246"/>
              <a:ext cx="2769437" cy="2334017"/>
              <a:chOff x="161839" y="-1341689"/>
              <a:chExt cx="3578810" cy="3173818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839" y="-1341689"/>
                <a:ext cx="3578810" cy="317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5"/>
              <p:cNvSpPr txBox="1"/>
              <p:nvPr/>
            </p:nvSpPr>
            <p:spPr>
              <a:xfrm>
                <a:off x="474169" y="-1341689"/>
                <a:ext cx="2983899" cy="590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40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2005633" y="987517"/>
                <a:ext cx="171146" cy="69251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5972081" y="9906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High-performance discharge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9800" y="374546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High-Z reference discharge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105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Castellations</a:t>
            </a:r>
            <a:r>
              <a:rPr lang="en-US" dirty="0" smtClean="0"/>
              <a:t> separate </a:t>
            </a:r>
            <a:r>
              <a:rPr lang="en-US" dirty="0"/>
              <a:t>peak stress </a:t>
            </a:r>
            <a:r>
              <a:rPr lang="en-US" dirty="0" smtClean="0"/>
              <a:t>from peak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066800"/>
            <a:ext cx="4653505" cy="23388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TZM weakens at high temperatures</a:t>
            </a:r>
          </a:p>
          <a:p>
            <a:r>
              <a:rPr lang="en-US" dirty="0" err="1" smtClean="0"/>
              <a:t>Castellations</a:t>
            </a:r>
            <a:r>
              <a:rPr lang="en-US" dirty="0" smtClean="0"/>
              <a:t> reduce surface stress (2-4x)</a:t>
            </a:r>
          </a:p>
          <a:p>
            <a:r>
              <a:rPr lang="en-US" dirty="0" smtClean="0"/>
              <a:t>Avoiding surface cracking and potential high-Z dust production in PFC desirable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55121"/>
            <a:ext cx="3366171" cy="25316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075" y="2667000"/>
            <a:ext cx="27526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Compressive Stress on Surface </a:t>
            </a:r>
            <a:br>
              <a:rPr lang="en-US" sz="1400" dirty="0" smtClean="0"/>
            </a:br>
            <a:r>
              <a:rPr lang="en-US" sz="1400" dirty="0" smtClean="0"/>
              <a:t>at 1.5 sec (</a:t>
            </a:r>
            <a:r>
              <a:rPr lang="en-US" sz="1400" dirty="0" err="1" smtClean="0"/>
              <a:t>ie</a:t>
            </a:r>
            <a:r>
              <a:rPr lang="en-US" sz="1400" dirty="0" smtClean="0"/>
              <a:t> 1400 C)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</a:rPr>
              <a:t>-260 MPa</a:t>
            </a:r>
            <a:endParaRPr lang="en-US" sz="1400" dirty="0">
              <a:solidFill>
                <a:srgbClr val="0000C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11209" y="3636428"/>
            <a:ext cx="3766526" cy="2726803"/>
            <a:chOff x="76200" y="3825774"/>
            <a:chExt cx="4495800" cy="30089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25774"/>
              <a:ext cx="4000786" cy="30089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9647" y="6035333"/>
              <a:ext cx="3117274" cy="5773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Tensile Stress at 1.5 sec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1,260 MPa at castellation base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7" t="14445" r="16051" b="24027"/>
            <a:stretch/>
          </p:blipFill>
          <p:spPr>
            <a:xfrm>
              <a:off x="2578893" y="3896380"/>
              <a:ext cx="1993107" cy="128522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1905000" y="4953000"/>
              <a:ext cx="617029" cy="3772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Date Placeholder 2"/>
          <p:cNvSpPr txBox="1">
            <a:spLocks/>
          </p:cNvSpPr>
          <p:nvPr/>
        </p:nvSpPr>
        <p:spPr>
          <a:xfrm>
            <a:off x="7859216" y="6166248"/>
            <a:ext cx="1284784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A. Brooks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5140"/>
            <a:ext cx="4495800" cy="297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895" y="6209342"/>
            <a:ext cx="465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Briggs, J., </a:t>
            </a:r>
            <a:r>
              <a:rPr lang="en-US" sz="1400" i="1" dirty="0" smtClean="0"/>
              <a:t>High Temp.-High Press.</a:t>
            </a:r>
            <a:r>
              <a:rPr lang="en-US" sz="1400" dirty="0" smtClean="0"/>
              <a:t> </a:t>
            </a:r>
            <a:r>
              <a:rPr lang="en-US" sz="1400" b="1" dirty="0" smtClean="0"/>
              <a:t>3</a:t>
            </a:r>
            <a:r>
              <a:rPr lang="en-US" sz="1400" dirty="0" smtClean="0"/>
              <a:t> (1971) p. 363-409.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819400" y="4001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Arc-cast TZM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958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Tile Design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86400"/>
          </a:xfrm>
        </p:spPr>
        <p:txBody>
          <a:bodyPr/>
          <a:lstStyle/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7 “Special” Tiles, 5 Diagnostic and 2 XP</a:t>
            </a:r>
          </a:p>
          <a:p>
            <a:pPr lvl="1">
              <a:buFont typeface="Arial" charset="0"/>
              <a:buChar char="–"/>
              <a:defRPr/>
            </a:pPr>
            <a:endParaRPr lang="en-US" sz="2000" dirty="0"/>
          </a:p>
          <a:p>
            <a:pPr lvl="1">
              <a:buFont typeface="Arial" charset="0"/>
              <a:buChar char="–"/>
              <a:defRPr/>
            </a:pPr>
            <a:endParaRPr lang="en-US" sz="2000" dirty="0" smtClean="0"/>
          </a:p>
          <a:p>
            <a:pPr lvl="1">
              <a:buFont typeface="Arial" charset="0"/>
              <a:buChar char="–"/>
              <a:defRPr/>
            </a:pPr>
            <a:endParaRPr lang="en-US" sz="2000" dirty="0"/>
          </a:p>
          <a:p>
            <a:pPr lvl="1">
              <a:buFont typeface="Arial" charset="0"/>
              <a:buChar char="–"/>
              <a:defRPr/>
            </a:pPr>
            <a:endParaRPr lang="en-US" sz="2000" dirty="0" smtClean="0"/>
          </a:p>
          <a:p>
            <a:pPr lvl="1">
              <a:buFont typeface="Arial" charset="0"/>
              <a:buChar char="–"/>
              <a:defRPr/>
            </a:pPr>
            <a:endParaRPr lang="en-US" sz="2000" dirty="0"/>
          </a:p>
          <a:p>
            <a:pPr marL="228600" lvl="1" indent="0">
              <a:buFont typeface="Arial" charset="0"/>
              <a:buNone/>
              <a:defRPr/>
            </a:pPr>
            <a:endParaRPr lang="en-US" sz="2000" dirty="0" smtClean="0"/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Most tiles (not </a:t>
            </a:r>
            <a:r>
              <a:rPr lang="en-US" sz="2000" dirty="0" err="1" smtClean="0"/>
              <a:t>Mirnov</a:t>
            </a:r>
            <a:r>
              <a:rPr lang="en-US" sz="2000" dirty="0" smtClean="0"/>
              <a:t>) are modifications of the base tile type.</a:t>
            </a:r>
          </a:p>
          <a:p>
            <a:pPr lvl="2">
              <a:defRPr/>
            </a:pPr>
            <a:r>
              <a:rPr lang="en-US" sz="1800" dirty="0" smtClean="0"/>
              <a:t>The tile which contains a </a:t>
            </a:r>
            <a:r>
              <a:rPr lang="en-US" sz="1800" dirty="0" err="1" smtClean="0"/>
              <a:t>Mirnov</a:t>
            </a:r>
            <a:r>
              <a:rPr lang="en-US" sz="1800" dirty="0" smtClean="0"/>
              <a:t> sensor has shallower castellations so as not to clash with diagnostic pocket.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200" dirty="0" smtClean="0"/>
              <a:t>These modified base tiles are not under review at this time</a:t>
            </a:r>
          </a:p>
          <a:p>
            <a:pPr lvl="2">
              <a:defRPr/>
            </a:pPr>
            <a:r>
              <a:rPr lang="en-US" sz="1800" dirty="0" smtClean="0"/>
              <a:t>Analysis is planned to qualify mods</a:t>
            </a:r>
          </a:p>
          <a:p>
            <a:pPr lvl="2">
              <a:defRPr/>
            </a:pPr>
            <a:r>
              <a:rPr lang="en-US" sz="1800" dirty="0" smtClean="0"/>
              <a:t>If we find they are unable to meet the SRD requirements…</a:t>
            </a:r>
          </a:p>
          <a:p>
            <a:pPr lvl="3">
              <a:buFont typeface="Arial" charset="0"/>
              <a:buChar char="•"/>
              <a:defRPr/>
            </a:pPr>
            <a:r>
              <a:rPr lang="en-US" sz="1600" dirty="0" smtClean="0"/>
              <a:t>If they fail XP loads, modify the XP conditions</a:t>
            </a:r>
          </a:p>
          <a:p>
            <a:pPr lvl="3">
              <a:buFont typeface="Arial" charset="0"/>
              <a:buChar char="•"/>
              <a:defRPr/>
            </a:pPr>
            <a:r>
              <a:rPr lang="en-US" sz="1600" dirty="0" smtClean="0"/>
              <a:t>If they fail Normal loads, propose to eliminate the tile causing the problems.</a:t>
            </a:r>
          </a:p>
          <a:p>
            <a:pPr lvl="3">
              <a:buFont typeface="Arial" charset="0"/>
              <a:buChar char="•"/>
              <a:defRPr/>
            </a:pPr>
            <a:endParaRPr lang="en-US" sz="1600" dirty="0" smtClean="0"/>
          </a:p>
          <a:p>
            <a:pPr lvl="1">
              <a:buFont typeface="Arial" charset="0"/>
              <a:buChar char="–"/>
              <a:defRPr/>
            </a:pPr>
            <a:endParaRPr lang="en-US" sz="20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14400" y="1524000"/>
          <a:ext cx="7315200" cy="210343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437080"/>
                <a:gridCol w="2205206"/>
                <a:gridCol w="1672914"/>
              </a:tblGrid>
              <a:tr h="315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Tile sub-type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Number required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Material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5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Diagnostic: OLPA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 (over and under styles)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TZM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5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Diagnostic: RF Langmuir probe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TZM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5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Diagnostic: magnetic sensor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TZM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5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Diagnostic: embedded TC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TZM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5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Experimental: leading edge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TZM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45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Experimental: </a:t>
                      </a:r>
                      <a:r>
                        <a:rPr lang="en-US" sz="1400" dirty="0" err="1">
                          <a:effectLst/>
                        </a:rPr>
                        <a:t>W+T</a:t>
                      </a:r>
                      <a:r>
                        <a:rPr lang="en-US" sz="1400" baseline="-25000" dirty="0" err="1">
                          <a:effectLst/>
                        </a:rPr>
                        <a:t>recryst</a:t>
                      </a:r>
                      <a:r>
                        <a:rPr lang="en-US" sz="1400" dirty="0">
                          <a:effectLst/>
                        </a:rPr>
                        <a:t> effect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 (or W-alloy)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15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09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18910" r="16666" b="12981"/>
          <a:stretch>
            <a:fillRect/>
          </a:stretch>
        </p:blipFill>
        <p:spPr bwMode="auto">
          <a:xfrm>
            <a:off x="4158503" y="3886201"/>
            <a:ext cx="353769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23232" r="24327" b="16000"/>
          <a:stretch>
            <a:fillRect/>
          </a:stretch>
        </p:blipFill>
        <p:spPr bwMode="auto">
          <a:xfrm>
            <a:off x="4748888" y="1190720"/>
            <a:ext cx="4209012" cy="277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Rapid experiments facilitated by direct replacement of graphite 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Machine installation time minimized with 1-for-1 replacement</a:t>
            </a:r>
          </a:p>
          <a:p>
            <a:endParaRPr lang="en-US" dirty="0" smtClean="0"/>
          </a:p>
          <a:p>
            <a:r>
              <a:rPr lang="en-US" dirty="0" smtClean="0"/>
              <a:t>TZM-alloy provides high-Z, Li-compatible substrate and machinability</a:t>
            </a:r>
          </a:p>
          <a:p>
            <a:endParaRPr lang="en-US" dirty="0" smtClean="0"/>
          </a:p>
          <a:p>
            <a:r>
              <a:rPr lang="en-US" dirty="0"/>
              <a:t>Surface </a:t>
            </a:r>
            <a:r>
              <a:rPr lang="en-US" dirty="0" err="1"/>
              <a:t>castellations</a:t>
            </a:r>
            <a:r>
              <a:rPr lang="en-US" dirty="0"/>
              <a:t> relieve thermo-mechanical </a:t>
            </a:r>
            <a:r>
              <a:rPr lang="en-US" dirty="0" smtClean="0"/>
              <a:t>stresses</a:t>
            </a:r>
          </a:p>
          <a:p>
            <a:pPr lvl="1"/>
            <a:r>
              <a:rPr lang="en-US" dirty="0" smtClean="0"/>
              <a:t>Separate peak stress from peak temperature</a:t>
            </a:r>
          </a:p>
          <a:p>
            <a:pPr lvl="1"/>
            <a:r>
              <a:rPr lang="en-US" dirty="0" smtClean="0"/>
              <a:t>Several design iterations to optimize for NSTX-U tile shape</a:t>
            </a:r>
            <a:endParaRPr lang="en-US" dirty="0"/>
          </a:p>
        </p:txBody>
      </p:sp>
      <p:pic>
        <p:nvPicPr>
          <p:cNvPr id="19" name="Picture 2" descr="C:\Users\ktreseme\AppData\Local\Microsoft\Windows\Temporary Internet Files\Content.IE5\BCPDTE4Z\e-ed1359-01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7" t="29673" b="27008"/>
          <a:stretch/>
        </p:blipFill>
        <p:spPr bwMode="auto">
          <a:xfrm>
            <a:off x="4355592" y="1066800"/>
            <a:ext cx="2426208" cy="126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7162800" y="3733800"/>
            <a:ext cx="2057400" cy="1905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77173" y="5524500"/>
            <a:ext cx="352425" cy="342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9" name="Straight Connector 28"/>
          <p:cNvCxnSpPr>
            <a:stCxn id="21" idx="2"/>
            <a:endCxn id="23" idx="2"/>
          </p:cNvCxnSpPr>
          <p:nvPr/>
        </p:nvCxnSpPr>
        <p:spPr>
          <a:xfrm flipH="1">
            <a:off x="7077173" y="4686300"/>
            <a:ext cx="85627" cy="10096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1" idx="4"/>
            <a:endCxn id="23" idx="5"/>
          </p:cNvCxnSpPr>
          <p:nvPr/>
        </p:nvCxnSpPr>
        <p:spPr>
          <a:xfrm flipH="1">
            <a:off x="7377987" y="5638800"/>
            <a:ext cx="813513" cy="1783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Arrow 32"/>
          <p:cNvSpPr/>
          <p:nvPr/>
        </p:nvSpPr>
        <p:spPr>
          <a:xfrm>
            <a:off x="3874008" y="1447800"/>
            <a:ext cx="774192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Results for</a:t>
            </a:r>
            <a:br>
              <a:rPr lang="en-US" altLang="en-US" sz="3200" smtClean="0"/>
            </a:br>
            <a:r>
              <a:rPr lang="en-US" altLang="en-US" sz="3200" smtClean="0"/>
              <a:t>“Normal”, 2 MW/m2 Nominal for 5 sec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3400" y="1371600"/>
          <a:ext cx="8229601" cy="2363790"/>
        </p:xfrm>
        <a:graphic>
          <a:graphicData uri="http://schemas.openxmlformats.org/drawingml/2006/table">
            <a:tbl>
              <a:tblPr/>
              <a:tblGrid>
                <a:gridCol w="927596"/>
                <a:gridCol w="1048409"/>
                <a:gridCol w="712590"/>
                <a:gridCol w="509871"/>
                <a:gridCol w="565158"/>
                <a:gridCol w="720781"/>
                <a:gridCol w="737163"/>
                <a:gridCol w="720781"/>
                <a:gridCol w="737163"/>
                <a:gridCol w="696209"/>
                <a:gridCol w="853880"/>
              </a:tblGrid>
              <a:tr h="375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Configuration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Time, s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Temp, C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Tension, Mpa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Compression, Mpa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Limits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49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Castellation Radius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Bolt Head Recess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Clamped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Clamped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Static Thermal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Fatigue 6000 cycles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8286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Tile Surface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482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-43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-44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&lt;500(?)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  <a:tr h="41077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 of Castellation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  .010"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595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-609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-824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1300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1077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 of Castellation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.010"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497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398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-443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-619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1300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1077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 of Castellation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Enlarged .020"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388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304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-342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-478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1300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6148" marR="6148" marT="61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3400" y="3352800"/>
            <a:ext cx="82296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6200" y="3962400"/>
            <a:ext cx="899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 smtClean="0"/>
              <a:t>Clear winner: no </a:t>
            </a:r>
            <a:r>
              <a:rPr lang="en-US" sz="2000" dirty="0" err="1" smtClean="0"/>
              <a:t>counterbore</a:t>
            </a:r>
            <a:r>
              <a:rPr lang="en-US" sz="2000" dirty="0" smtClean="0"/>
              <a:t>, larger castellation base</a:t>
            </a:r>
          </a:p>
          <a:p>
            <a:pPr lvl="1">
              <a:defRPr/>
            </a:pPr>
            <a:r>
              <a:rPr lang="en-US" sz="1800" dirty="0" smtClean="0"/>
              <a:t>Just from this analysis, we could conclude that increasing the clamping strength would be a good idea, however when we take a look at the results from the same analysis, but for the “XP” operating parameters of 10MW/m2 for 1.5 sec…</a:t>
            </a:r>
          </a:p>
          <a:p>
            <a:pPr lvl="1">
              <a:defRPr/>
            </a:pPr>
            <a:endParaRPr lang="en-US" sz="1800" dirty="0" smtClean="0"/>
          </a:p>
          <a:p>
            <a:pPr marL="228600" lvl="1" indent="0">
              <a:buFont typeface="Arial" charset="0"/>
              <a:buNone/>
              <a:defRPr/>
            </a:pPr>
            <a:endParaRPr lang="en-US" sz="1800" dirty="0" smtClean="0"/>
          </a:p>
          <a:p>
            <a:pPr lvl="1">
              <a:defRPr/>
            </a:pPr>
            <a:endParaRPr lang="en-US" sz="1600" dirty="0" smtClean="0"/>
          </a:p>
          <a:p>
            <a:pPr lvl="1"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17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Static Analysis Summary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76200" y="1066800"/>
            <a:ext cx="8991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 smtClean="0"/>
              <a:t>Results show that, for both operating conditions</a:t>
            </a:r>
          </a:p>
          <a:p>
            <a:pPr lvl="1">
              <a:defRPr/>
            </a:pPr>
            <a:r>
              <a:rPr lang="en-US" sz="1800" dirty="0" smtClean="0"/>
              <a:t>Castellated tiles, with no bolt </a:t>
            </a:r>
            <a:r>
              <a:rPr lang="en-US" sz="1800" dirty="0" err="1" smtClean="0"/>
              <a:t>counterbores</a:t>
            </a:r>
            <a:r>
              <a:rPr lang="en-US" sz="1800" dirty="0" smtClean="0"/>
              <a:t>, and with increased radii at the castellation bases are adequate designs to avoid yielding. </a:t>
            </a:r>
            <a:endParaRPr lang="en-US" sz="2200" dirty="0" smtClean="0"/>
          </a:p>
          <a:p>
            <a:pPr marL="228600" lvl="1" indent="0">
              <a:buFont typeface="Arial" charset="0"/>
              <a:buNone/>
              <a:defRPr/>
            </a:pPr>
            <a:endParaRPr lang="en-US" sz="1800" dirty="0" smtClean="0"/>
          </a:p>
          <a:p>
            <a:pPr lvl="1">
              <a:defRPr/>
            </a:pPr>
            <a:endParaRPr lang="en-US" sz="1600" dirty="0" smtClean="0"/>
          </a:p>
          <a:p>
            <a:pPr lvl="1">
              <a:defRPr/>
            </a:pPr>
            <a:endParaRPr lang="en-US" sz="1600" dirty="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22539" r="16335" b="13257"/>
          <a:stretch>
            <a:fillRect/>
          </a:stretch>
        </p:blipFill>
        <p:spPr bwMode="auto">
          <a:xfrm>
            <a:off x="2225675" y="2209800"/>
            <a:ext cx="469265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43138" y="5905500"/>
            <a:ext cx="4657725" cy="495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920000"/>
                </a:solidFill>
              </a:rPr>
              <a:t>However, what about Cyclic Fatigue?</a:t>
            </a:r>
            <a:endParaRPr lang="en-US" sz="2200" dirty="0" smtClean="0">
              <a:solidFill>
                <a:srgbClr val="920000"/>
              </a:solidFill>
            </a:endParaRPr>
          </a:p>
          <a:p>
            <a:pPr marL="228600" lvl="1" indent="0">
              <a:buFont typeface="Arial" charset="0"/>
              <a:buNone/>
              <a:defRPr/>
            </a:pPr>
            <a:endParaRPr lang="en-US" sz="1800" dirty="0" smtClean="0"/>
          </a:p>
          <a:p>
            <a:pPr lvl="1">
              <a:defRPr/>
            </a:pPr>
            <a:endParaRPr lang="en-US" sz="1600" dirty="0" smtClean="0"/>
          </a:p>
          <a:p>
            <a:pPr lvl="1"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335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33375" y="76200"/>
            <a:ext cx="8229600" cy="862013"/>
          </a:xfrm>
        </p:spPr>
        <p:txBody>
          <a:bodyPr/>
          <a:lstStyle/>
          <a:p>
            <a:r>
              <a:rPr lang="en-US" altLang="en-US" sz="2800" smtClean="0"/>
              <a:t>Surface Temperature Reaches 1400 C after 1.5s</a:t>
            </a:r>
          </a:p>
        </p:txBody>
      </p:sp>
      <p:sp>
        <p:nvSpPr>
          <p:cNvPr id="35843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11/09/2015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FEFAF54-CBF7-47CA-9D50-A64D91CB7AC5}" type="slidenum">
              <a:rPr lang="en-US" altLang="en-US" sz="180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800"/>
          </a:p>
        </p:txBody>
      </p:sp>
      <p:pic>
        <p:nvPicPr>
          <p:cNvPr id="3584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857250"/>
            <a:ext cx="4000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2362200" y="1295400"/>
            <a:ext cx="28956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971800" y="1317625"/>
            <a:ext cx="2286000" cy="3587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18"/>
          <p:cNvSpPr txBox="1">
            <a:spLocks noChangeArrowheads="1"/>
          </p:cNvSpPr>
          <p:nvPr/>
        </p:nvSpPr>
        <p:spPr bwMode="auto">
          <a:xfrm>
            <a:off x="5372100" y="938213"/>
            <a:ext cx="2895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Large Temperature Differences on shaded segments between shaded and unshaded (ie enhanced heating)</a:t>
            </a:r>
          </a:p>
        </p:txBody>
      </p:sp>
      <p:pic>
        <p:nvPicPr>
          <p:cNvPr id="35849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849688"/>
            <a:ext cx="400050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Box 27"/>
          <p:cNvSpPr txBox="1">
            <a:spLocks noChangeArrowheads="1"/>
          </p:cNvSpPr>
          <p:nvPr/>
        </p:nvSpPr>
        <p:spPr bwMode="auto">
          <a:xfrm>
            <a:off x="533400" y="3276600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Tmax = 2555 C at 5 sec</a:t>
            </a:r>
          </a:p>
        </p:txBody>
      </p:sp>
      <p:sp>
        <p:nvSpPr>
          <p:cNvPr id="35851" name="TextBox 28"/>
          <p:cNvSpPr txBox="1">
            <a:spLocks noChangeArrowheads="1"/>
          </p:cNvSpPr>
          <p:nvPr/>
        </p:nvSpPr>
        <p:spPr bwMode="auto">
          <a:xfrm>
            <a:off x="304800" y="6172200"/>
            <a:ext cx="247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Tmax = 1408 C at 1.5 sec</a:t>
            </a:r>
          </a:p>
        </p:txBody>
      </p:sp>
      <p:grpSp>
        <p:nvGrpSpPr>
          <p:cNvPr id="35852" name="Group 34"/>
          <p:cNvGrpSpPr>
            <a:grpSpLocks/>
          </p:cNvGrpSpPr>
          <p:nvPr/>
        </p:nvGrpSpPr>
        <p:grpSpPr bwMode="auto">
          <a:xfrm>
            <a:off x="4724400" y="1858963"/>
            <a:ext cx="4019550" cy="3251200"/>
            <a:chOff x="4495800" y="2533650"/>
            <a:chExt cx="4019550" cy="3251308"/>
          </a:xfrm>
        </p:grpSpPr>
        <p:pic>
          <p:nvPicPr>
            <p:cNvPr id="35854" name="Picture 2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4" t="19450" r="20334" b="14716"/>
            <a:stretch>
              <a:fillRect/>
            </a:stretch>
          </p:blipFill>
          <p:spPr bwMode="auto">
            <a:xfrm>
              <a:off x="4495800" y="2533650"/>
              <a:ext cx="4019550" cy="325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5" name="TextBox 30"/>
            <p:cNvSpPr txBox="1">
              <a:spLocks noChangeArrowheads="1"/>
            </p:cNvSpPr>
            <p:nvPr/>
          </p:nvSpPr>
          <p:spPr bwMode="auto">
            <a:xfrm>
              <a:off x="5918557" y="3609975"/>
              <a:ext cx="8822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6699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200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00808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Surface</a:t>
              </a:r>
            </a:p>
          </p:txBody>
        </p:sp>
        <p:sp>
          <p:nvSpPr>
            <p:cNvPr id="35856" name="TextBox 31"/>
            <p:cNvSpPr txBox="1">
              <a:spLocks noChangeArrowheads="1"/>
            </p:cNvSpPr>
            <p:nvPr/>
          </p:nvSpPr>
          <p:spPr bwMode="auto">
            <a:xfrm>
              <a:off x="5903879" y="4514850"/>
              <a:ext cx="20225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6699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200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00808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Base of Castellation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5854700" y="2747969"/>
              <a:ext cx="14288" cy="26051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53" name="TextBox 36"/>
          <p:cNvSpPr txBox="1">
            <a:spLocks noChangeArrowheads="1"/>
          </p:cNvSpPr>
          <p:nvPr/>
        </p:nvSpPr>
        <p:spPr bwMode="auto">
          <a:xfrm>
            <a:off x="6991350" y="5765800"/>
            <a:ext cx="177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Heat Flux Distribution</a:t>
            </a:r>
          </a:p>
        </p:txBody>
      </p:sp>
    </p:spTree>
    <p:extLst>
      <p:ext uri="{BB962C8B-B14F-4D97-AF65-F5344CB8AC3E}">
        <p14:creationId xmlns:p14="http://schemas.microsoft.com/office/powerpoint/2010/main" val="14577364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57200" y="4122738"/>
          <a:ext cx="8229601" cy="1876468"/>
        </p:xfrm>
        <a:graphic>
          <a:graphicData uri="http://schemas.openxmlformats.org/drawingml/2006/table">
            <a:tbl>
              <a:tblPr/>
              <a:tblGrid>
                <a:gridCol w="927596"/>
                <a:gridCol w="1048409"/>
                <a:gridCol w="712590"/>
                <a:gridCol w="509871"/>
                <a:gridCol w="565158"/>
                <a:gridCol w="720781"/>
                <a:gridCol w="737163"/>
                <a:gridCol w="720781"/>
                <a:gridCol w="737163"/>
                <a:gridCol w="696209"/>
                <a:gridCol w="853880"/>
              </a:tblGrid>
              <a:tr h="374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Configuration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Time, s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Temp, C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Tension,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Mpa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Compression, Mpa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Limits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24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Location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Castellation Radius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Bolt Head Recess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Free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Clamped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Free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Clamped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Static Thermal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Fatigue 6000 cycles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7186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Tile Surface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Enlarged  .020"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~1200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en-US" sz="12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en-US" sz="12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-256</a:t>
                      </a:r>
                      <a:endParaRPr lang="en-US" sz="12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-255</a:t>
                      </a:r>
                      <a:endParaRPr lang="en-US" sz="12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520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&lt;500(?)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  <a:tr h="41055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Base of Castellation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~100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495</a:t>
                      </a:r>
                      <a:endParaRPr lang="en-US" sz="1200" b="1" i="0" u="sng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1300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6148" marR="6148" marT="6146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22922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2922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7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48" marR="6148" marT="6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Oval 23"/>
          <p:cNvSpPr/>
          <p:nvPr/>
        </p:nvSpPr>
        <p:spPr>
          <a:xfrm>
            <a:off x="4314825" y="5410200"/>
            <a:ext cx="533400" cy="533400"/>
          </a:xfrm>
          <a:prstGeom prst="ellipse">
            <a:avLst/>
          </a:prstGeom>
          <a:noFill/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949" name="Title 1"/>
          <p:cNvSpPr txBox="1">
            <a:spLocks/>
          </p:cNvSpPr>
          <p:nvPr/>
        </p:nvSpPr>
        <p:spPr bwMode="auto">
          <a:xfrm>
            <a:off x="457200" y="1219200"/>
            <a:ext cx="82296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“Normal” 2 MW/m2 and 5 sec pulse </a:t>
            </a:r>
          </a:p>
        </p:txBody>
      </p:sp>
      <p:sp>
        <p:nvSpPr>
          <p:cNvPr id="36950" name="Title 1"/>
          <p:cNvSpPr txBox="1">
            <a:spLocks/>
          </p:cNvSpPr>
          <p:nvPr/>
        </p:nvSpPr>
        <p:spPr bwMode="auto">
          <a:xfrm>
            <a:off x="457200" y="3514725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 anchorCtr="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6858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857250" indent="-17145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1028700" indent="-17145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859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9431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4003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8575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CC"/>
                </a:solidFill>
              </a:rPr>
              <a:t>“XP” 10 MW/m2 and 1.0 sec pulse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57200" y="1792288"/>
          <a:ext cx="8229601" cy="1627416"/>
        </p:xfrm>
        <a:graphic>
          <a:graphicData uri="http://schemas.openxmlformats.org/drawingml/2006/table">
            <a:tbl>
              <a:tblPr/>
              <a:tblGrid>
                <a:gridCol w="927596"/>
                <a:gridCol w="1048409"/>
                <a:gridCol w="712590"/>
                <a:gridCol w="509871"/>
                <a:gridCol w="565158"/>
                <a:gridCol w="720781"/>
                <a:gridCol w="737163"/>
                <a:gridCol w="720781"/>
                <a:gridCol w="737163"/>
                <a:gridCol w="696209"/>
                <a:gridCol w="853880"/>
              </a:tblGrid>
              <a:tr h="37179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Configuration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Time, s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Temp, C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Tension,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Mpa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Compression, Mpa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Limits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14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Location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Castellation Radius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Bolt Head Recess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Free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Clamped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Free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Clamped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Static Thermal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Fatigue 6000 cycles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717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Tile Surface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Enlarged .020"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-43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-44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&lt;500(?)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  <a:tr h="41046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Base of Castellation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388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304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-342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-478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1300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6148" marR="6148" marT="614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7013" name="TextBox 9"/>
          <p:cNvSpPr txBox="1">
            <a:spLocks noChangeArrowheads="1"/>
          </p:cNvSpPr>
          <p:nvPr/>
        </p:nvSpPr>
        <p:spPr bwMode="auto">
          <a:xfrm>
            <a:off x="2360613" y="6019800"/>
            <a:ext cx="4422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</a:rPr>
              <a:t>*at sharp corner where fillet is needed &amp; and stress excluding corner</a:t>
            </a:r>
          </a:p>
        </p:txBody>
      </p:sp>
      <p:sp>
        <p:nvSpPr>
          <p:cNvPr id="37014" name="Title 1"/>
          <p:cNvSpPr txBox="1">
            <a:spLocks/>
          </p:cNvSpPr>
          <p:nvPr/>
        </p:nvSpPr>
        <p:spPr bwMode="auto">
          <a:xfrm>
            <a:off x="0" y="152400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 anchorCtr="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6858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857250" indent="-17145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1028700" indent="-17145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4859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9431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4003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8575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336699"/>
                </a:solidFill>
              </a:rPr>
              <a:t>Results summary table</a:t>
            </a:r>
          </a:p>
        </p:txBody>
      </p:sp>
    </p:spTree>
    <p:extLst>
      <p:ext uri="{BB962C8B-B14F-4D97-AF65-F5344CB8AC3E}">
        <p14:creationId xmlns:p14="http://schemas.microsoft.com/office/powerpoint/2010/main" val="3493604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10MW/m2, 1.0 sec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76200" y="1066800"/>
            <a:ext cx="8991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 smtClean="0"/>
              <a:t>Reduce duration of XP shots</a:t>
            </a:r>
          </a:p>
          <a:p>
            <a:pPr lvl="1">
              <a:defRPr/>
            </a:pPr>
            <a:r>
              <a:rPr lang="en-US" sz="1800" dirty="0" smtClean="0"/>
              <a:t>By lowering the duration from 1.5 to 1, we effectively lower the peak stresses at the castellation base, gaining thousands of cycles.</a:t>
            </a:r>
          </a:p>
          <a:p>
            <a:pPr lvl="1">
              <a:defRPr/>
            </a:pPr>
            <a:r>
              <a:rPr lang="en-US" sz="1800" dirty="0" smtClean="0"/>
              <a:t>The </a:t>
            </a:r>
            <a:r>
              <a:rPr lang="en-US" sz="1800" dirty="0" err="1" smtClean="0"/>
              <a:t>q√t</a:t>
            </a:r>
            <a:r>
              <a:rPr lang="en-US" sz="1800" dirty="0" smtClean="0"/>
              <a:t> of this parameter is 10, which is the same as in the “normal” operation conditions</a:t>
            </a:r>
          </a:p>
          <a:p>
            <a:pPr lvl="2">
              <a:defRPr/>
            </a:pPr>
            <a:r>
              <a:rPr lang="en-US" sz="1600" dirty="0" smtClean="0"/>
              <a:t>Appears to be a healthy limit for this system.</a:t>
            </a:r>
          </a:p>
          <a:p>
            <a:pPr lvl="2">
              <a:defRPr/>
            </a:pPr>
            <a:endParaRPr lang="en-US" sz="1600" dirty="0" smtClean="0"/>
          </a:p>
          <a:p>
            <a:pPr>
              <a:defRPr/>
            </a:pPr>
            <a:r>
              <a:rPr lang="en-US" sz="2000" dirty="0" err="1" smtClean="0"/>
              <a:t>Racheting</a:t>
            </a:r>
            <a:r>
              <a:rPr lang="en-US" sz="2000" dirty="0" smtClean="0"/>
              <a:t> concerns?</a:t>
            </a:r>
          </a:p>
          <a:p>
            <a:pPr lvl="1">
              <a:defRPr/>
            </a:pPr>
            <a:r>
              <a:rPr lang="en-US" sz="1800" dirty="0" smtClean="0"/>
              <a:t>The overall effect of </a:t>
            </a:r>
            <a:r>
              <a:rPr lang="en-US" sz="1800" dirty="0" err="1" smtClean="0"/>
              <a:t>racheting</a:t>
            </a:r>
            <a:r>
              <a:rPr lang="en-US" sz="1800" dirty="0" smtClean="0"/>
              <a:t>, for a </a:t>
            </a:r>
            <a:r>
              <a:rPr lang="en-US" sz="1800" dirty="0" err="1"/>
              <a:t>q√t</a:t>
            </a:r>
            <a:r>
              <a:rPr lang="en-US" sz="1800" dirty="0"/>
              <a:t> </a:t>
            </a:r>
            <a:r>
              <a:rPr lang="en-US" sz="1800" dirty="0" smtClean="0"/>
              <a:t>value of 10, is an increase of about 330C.</a:t>
            </a:r>
          </a:p>
          <a:p>
            <a:pPr lvl="2">
              <a:defRPr/>
            </a:pPr>
            <a:r>
              <a:rPr lang="en-US" altLang="en-US" sz="1600" dirty="0"/>
              <a:t>Assumes emissivity of </a:t>
            </a:r>
            <a:r>
              <a:rPr lang="en-US" altLang="en-US" sz="1600" dirty="0" smtClean="0"/>
              <a:t>0.3</a:t>
            </a:r>
          </a:p>
          <a:p>
            <a:pPr lvl="1">
              <a:defRPr/>
            </a:pPr>
            <a:r>
              <a:rPr lang="en-US" altLang="en-US" sz="1800" dirty="0" smtClean="0"/>
              <a:t>For the area of interest, the castellation base, this means at the end of 12 cycles, the castellation temperature reaches ~450C and the yield strength remains essentially unaffected.</a:t>
            </a:r>
          </a:p>
          <a:p>
            <a:pPr lvl="1">
              <a:defRPr/>
            </a:pPr>
            <a:r>
              <a:rPr lang="en-US" altLang="en-US" sz="1800" dirty="0" smtClean="0"/>
              <a:t>This also means that, with </a:t>
            </a:r>
            <a:r>
              <a:rPr lang="en-US" altLang="en-US" sz="1800" dirty="0" err="1" smtClean="0"/>
              <a:t>racheting</a:t>
            </a:r>
            <a:r>
              <a:rPr lang="en-US" altLang="en-US" sz="1800" dirty="0" smtClean="0"/>
              <a:t>, even at the reduced duration of 1 sec, we have a wider range of surface temps with which to experiment.</a:t>
            </a:r>
          </a:p>
          <a:p>
            <a:pPr lvl="2">
              <a:defRPr/>
            </a:pPr>
            <a:r>
              <a:rPr lang="en-US" altLang="en-US" sz="1400" dirty="0" smtClean="0"/>
              <a:t>1200 - 1500C</a:t>
            </a:r>
            <a:endParaRPr lang="en-US" altLang="en-US" sz="1400" dirty="0"/>
          </a:p>
          <a:p>
            <a:pPr lvl="2">
              <a:defRPr/>
            </a:pPr>
            <a:endParaRPr lang="en-US" sz="1400" dirty="0" smtClean="0"/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endParaRPr lang="en-US" sz="1800" dirty="0" smtClean="0"/>
          </a:p>
          <a:p>
            <a:pPr marL="228600" lvl="1" indent="0">
              <a:buFont typeface="Arial" charset="0"/>
              <a:buNone/>
              <a:defRPr/>
            </a:pPr>
            <a:endParaRPr lang="en-US" sz="1800" dirty="0" smtClean="0"/>
          </a:p>
          <a:p>
            <a:pPr lvl="1">
              <a:defRPr/>
            </a:pPr>
            <a:endParaRPr lang="en-US" sz="1600" dirty="0" smtClean="0"/>
          </a:p>
          <a:p>
            <a:pPr lvl="1"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8660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Thermal Ratcheting</a:t>
            </a:r>
          </a:p>
        </p:txBody>
      </p:sp>
      <p:pic>
        <p:nvPicPr>
          <p:cNvPr id="38915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2788" y="755650"/>
            <a:ext cx="4098925" cy="3082925"/>
          </a:xfrm>
        </p:spPr>
      </p:pic>
      <p:pic>
        <p:nvPicPr>
          <p:cNvPr id="3891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73500"/>
            <a:ext cx="400050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4925"/>
            <a:ext cx="400050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762000" y="1371600"/>
            <a:ext cx="335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 MW/m2 Nominal for 5 sec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1200 sec Rep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Radiation Cooling Only from Tile Surface and Copper Back Plate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Assumes emissivity of 0.3</a:t>
            </a:r>
          </a:p>
        </p:txBody>
      </p:sp>
      <p:sp>
        <p:nvSpPr>
          <p:cNvPr id="38919" name="TextBox 11"/>
          <p:cNvSpPr txBox="1">
            <a:spLocks noChangeArrowheads="1"/>
          </p:cNvSpPr>
          <p:nvPr/>
        </p:nvSpPr>
        <p:spPr bwMode="auto">
          <a:xfrm>
            <a:off x="7035800" y="1584325"/>
            <a:ext cx="1154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Peak Surface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Temp=834 C</a:t>
            </a:r>
          </a:p>
        </p:txBody>
      </p:sp>
      <p:sp>
        <p:nvSpPr>
          <p:cNvPr id="38920" name="TextBox 12"/>
          <p:cNvSpPr txBox="1">
            <a:spLocks noChangeArrowheads="1"/>
          </p:cNvSpPr>
          <p:nvPr/>
        </p:nvSpPr>
        <p:spPr bwMode="auto">
          <a:xfrm>
            <a:off x="7170738" y="2514600"/>
            <a:ext cx="116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Cu Base Plate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Temp = 400 C</a:t>
            </a:r>
          </a:p>
        </p:txBody>
      </p:sp>
      <p:sp>
        <p:nvSpPr>
          <p:cNvPr id="38921" name="TextBox 13"/>
          <p:cNvSpPr txBox="1">
            <a:spLocks noChangeArrowheads="1"/>
          </p:cNvSpPr>
          <p:nvPr/>
        </p:nvSpPr>
        <p:spPr bwMode="auto">
          <a:xfrm>
            <a:off x="1581150" y="6157913"/>
            <a:ext cx="1789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End of First Pulse</a:t>
            </a:r>
          </a:p>
        </p:txBody>
      </p:sp>
      <p:sp>
        <p:nvSpPr>
          <p:cNvPr id="38922" name="TextBox 14"/>
          <p:cNvSpPr txBox="1">
            <a:spLocks noChangeArrowheads="1"/>
          </p:cNvSpPr>
          <p:nvPr/>
        </p:nvSpPr>
        <p:spPr bwMode="auto">
          <a:xfrm>
            <a:off x="5797550" y="6126163"/>
            <a:ext cx="1822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66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rgbClr val="00808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End of 12</a:t>
            </a:r>
            <a:r>
              <a:rPr lang="en-US" altLang="en-US" sz="1800" baseline="30000"/>
              <a:t>th</a:t>
            </a:r>
            <a:r>
              <a:rPr lang="en-US" altLang="en-US" sz="1800"/>
              <a:t> Pulse</a:t>
            </a:r>
          </a:p>
        </p:txBody>
      </p:sp>
    </p:spTree>
    <p:extLst>
      <p:ext uri="{BB962C8B-B14F-4D97-AF65-F5344CB8AC3E}">
        <p14:creationId xmlns:p14="http://schemas.microsoft.com/office/powerpoint/2010/main" val="10393368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Recap</a:t>
            </a:r>
          </a:p>
          <a:p>
            <a:pPr lvl="1"/>
            <a:r>
              <a:rPr lang="en-US" altLang="en-US" smtClean="0"/>
              <a:t>Tiles in free expansion, with no counterbores, and have castellations with enlarged bases are adequate to withstand both “normal” and “XP” operational conditions.</a:t>
            </a:r>
          </a:p>
          <a:p>
            <a:pPr lvl="2"/>
            <a:r>
              <a:rPr lang="en-US" altLang="en-US" smtClean="0"/>
              <a:t>Neither conditions cause yield</a:t>
            </a:r>
          </a:p>
          <a:p>
            <a:pPr lvl="2"/>
            <a:r>
              <a:rPr lang="en-US" altLang="en-US" smtClean="0"/>
              <a:t>Both conditions can survive 10^3 cycles</a:t>
            </a:r>
          </a:p>
          <a:p>
            <a:pPr lvl="1"/>
            <a:r>
              <a:rPr lang="en-US" altLang="en-US" smtClean="0"/>
              <a:t>Racheting will have little to no effect on tile performance</a:t>
            </a:r>
          </a:p>
          <a:p>
            <a:pPr lvl="2"/>
            <a:r>
              <a:rPr lang="en-US" altLang="en-US" smtClean="0"/>
              <a:t>May actually benefit experiments</a:t>
            </a:r>
          </a:p>
        </p:txBody>
      </p:sp>
      <p:sp>
        <p:nvSpPr>
          <p:cNvPr id="399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Analysis Summary </a:t>
            </a:r>
          </a:p>
        </p:txBody>
      </p:sp>
    </p:spTree>
    <p:extLst>
      <p:ext uri="{BB962C8B-B14F-4D97-AF65-F5344CB8AC3E}">
        <p14:creationId xmlns:p14="http://schemas.microsoft.com/office/powerpoint/2010/main" val="17124394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smtClean="0"/>
              <a:t>The basic tile design is complete.</a:t>
            </a:r>
          </a:p>
          <a:p>
            <a:pPr lvl="1"/>
            <a:r>
              <a:rPr lang="en-US" altLang="en-US" sz="2000" smtClean="0"/>
              <a:t>Confident in performance for 2 years of operations and experiments</a:t>
            </a:r>
          </a:p>
          <a:p>
            <a:r>
              <a:rPr lang="en-US" altLang="en-US" sz="2400" smtClean="0"/>
              <a:t>A few remaining tasks…</a:t>
            </a:r>
          </a:p>
          <a:p>
            <a:pPr lvl="1"/>
            <a:r>
              <a:rPr lang="en-US" altLang="en-US" sz="2000" smtClean="0"/>
              <a:t>Would like to optimize chamfers to help minimize internal stresses</a:t>
            </a:r>
            <a:endParaRPr lang="en-US" altLang="en-US" sz="1600" smtClean="0"/>
          </a:p>
          <a:p>
            <a:pPr lvl="1"/>
            <a:r>
              <a:rPr lang="en-US" altLang="en-US" sz="2000" smtClean="0"/>
              <a:t>Need a few more analysis runs to help create more detailed heat flux/duration limits for operational control. (Project deliverable)</a:t>
            </a:r>
          </a:p>
          <a:p>
            <a:pPr lvl="1"/>
            <a:r>
              <a:rPr lang="en-US" altLang="en-US" sz="2000" smtClean="0"/>
              <a:t>Begin analysis on special tiles, to confirm/deny compliance with requirements. </a:t>
            </a:r>
          </a:p>
        </p:txBody>
      </p:sp>
      <p:sp>
        <p:nvSpPr>
          <p:cNvPr id="409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Design Summary</a:t>
            </a:r>
          </a:p>
        </p:txBody>
      </p:sp>
    </p:spTree>
    <p:extLst>
      <p:ext uri="{BB962C8B-B14F-4D97-AF65-F5344CB8AC3E}">
        <p14:creationId xmlns:p14="http://schemas.microsoft.com/office/powerpoint/2010/main" val="3267943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562600"/>
          </a:xfrm>
        </p:spPr>
        <p:txBody>
          <a:bodyPr/>
          <a:lstStyle/>
          <a:p>
            <a:r>
              <a:rPr lang="en-US" altLang="en-US" smtClean="0"/>
              <a:t>Priority on machining procurement</a:t>
            </a:r>
          </a:p>
          <a:p>
            <a:pPr lvl="1"/>
            <a:r>
              <a:rPr lang="en-US" altLang="en-US" smtClean="0"/>
              <a:t>Once FDR is complete, chits are put to bed</a:t>
            </a:r>
          </a:p>
          <a:p>
            <a:pPr lvl="2"/>
            <a:r>
              <a:rPr lang="en-US" altLang="en-US" smtClean="0"/>
              <a:t>Finish analyses, finalize basic tile design</a:t>
            </a:r>
          </a:p>
          <a:p>
            <a:pPr lvl="2"/>
            <a:r>
              <a:rPr lang="en-US" altLang="en-US" smtClean="0"/>
              <a:t>Begin procurement package on basic tile design, start special tile analyses (simple thermo-mechanical to check thermal stresses)</a:t>
            </a:r>
          </a:p>
          <a:p>
            <a:pPr lvl="3"/>
            <a:r>
              <a:rPr lang="en-US" altLang="en-US" smtClean="0"/>
              <a:t>Finish package by 1</a:t>
            </a:r>
            <a:r>
              <a:rPr lang="en-US" altLang="en-US" baseline="30000" smtClean="0"/>
              <a:t>st</a:t>
            </a:r>
            <a:r>
              <a:rPr lang="en-US" altLang="en-US" smtClean="0"/>
              <a:t> week in Jan, submit to procurement</a:t>
            </a:r>
          </a:p>
          <a:p>
            <a:pPr lvl="3"/>
            <a:r>
              <a:rPr lang="en-US" altLang="en-US" smtClean="0"/>
              <a:t>If special tiles need review, hold it 2</a:t>
            </a:r>
            <a:r>
              <a:rPr lang="en-US" altLang="en-US" baseline="30000" smtClean="0"/>
              <a:t>nd</a:t>
            </a:r>
            <a:r>
              <a:rPr lang="en-US" altLang="en-US" smtClean="0"/>
              <a:t> week in Jan</a:t>
            </a:r>
          </a:p>
          <a:p>
            <a:pPr lvl="2"/>
            <a:r>
              <a:rPr lang="en-US" altLang="en-US" smtClean="0"/>
              <a:t>Special tile procurement to follow close behind normal tiles, asking for partial deliveries &amp; priority on special tiles (to allow for ample time to pot diagnostics)</a:t>
            </a:r>
          </a:p>
          <a:p>
            <a:pPr lvl="2"/>
            <a:r>
              <a:rPr lang="en-US" altLang="en-US" smtClean="0"/>
              <a:t>Other procurement items (new Bellevilles, grafoil, shim stock, bolts…) follow tile procurement.</a:t>
            </a:r>
          </a:p>
          <a:p>
            <a:pPr lvl="3"/>
            <a:r>
              <a:rPr lang="en-US" altLang="en-US" smtClean="0"/>
              <a:t>Complete by end of Jan</a:t>
            </a:r>
          </a:p>
          <a:p>
            <a:pPr lvl="2"/>
            <a:r>
              <a:rPr lang="en-US" altLang="en-US" smtClean="0"/>
              <a:t>Concurrent with these tasks, begin writing installation procedure with whomever will take over this job. </a:t>
            </a:r>
          </a:p>
        </p:txBody>
      </p:sp>
      <p:sp>
        <p:nvSpPr>
          <p:cNvPr id="419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21854812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Inhomogeneous surface temperatures result in larger total particle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Leading edges result in larger average temperature</a:t>
            </a:r>
          </a:p>
          <a:p>
            <a:pPr lvl="1"/>
            <a:r>
              <a:rPr lang="en-US" dirty="0" smtClean="0"/>
              <a:t>Chamfers localize heating</a:t>
            </a:r>
          </a:p>
          <a:p>
            <a:pPr lvl="1"/>
            <a:r>
              <a:rPr lang="en-US" dirty="0" smtClean="0"/>
              <a:t>Fish-scaling increases average heating</a:t>
            </a:r>
          </a:p>
          <a:p>
            <a:endParaRPr lang="en-US" dirty="0" smtClean="0"/>
          </a:p>
          <a:p>
            <a:r>
              <a:rPr lang="en-US" dirty="0" smtClean="0"/>
              <a:t>Exponential vapor pressure produces strong increase in particle flux</a:t>
            </a:r>
          </a:p>
          <a:p>
            <a:endParaRPr lang="en-US" dirty="0"/>
          </a:p>
          <a:p>
            <a:r>
              <a:rPr lang="en-US" dirty="0" smtClean="0"/>
              <a:t>Lithium likely to erode fastest from areas of enhanced heating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7497"/>
            <a:ext cx="3657600" cy="259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98" y="3810000"/>
            <a:ext cx="356954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97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High-Z design will enable broad temperature range and power handling capabilities for experiments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77" y="1219200"/>
            <a:ext cx="3918857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9677" y="990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Graphite Geometry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286" r="19375" b="13065"/>
          <a:stretch/>
        </p:blipFill>
        <p:spPr>
          <a:xfrm>
            <a:off x="4546049" y="4196079"/>
            <a:ext cx="2235751" cy="2128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3208" r="16514" b="12169"/>
          <a:stretch/>
        </p:blipFill>
        <p:spPr>
          <a:xfrm>
            <a:off x="6612676" y="4267200"/>
            <a:ext cx="2471673" cy="2128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0" y="407924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Surface heat flux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1337" y="4082534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1937" y="6172200"/>
            <a:ext cx="127206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Brooks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799"/>
            <a:ext cx="4800600" cy="54457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Engineering design improves over graphite</a:t>
            </a:r>
          </a:p>
          <a:p>
            <a:endParaRPr lang="en-US" dirty="0" smtClean="0"/>
          </a:p>
          <a:p>
            <a:r>
              <a:rPr lang="en-US" dirty="0" smtClean="0"/>
              <a:t>Geometric envelope lead to optimized, but stress-limited design -&gt; good engineering tests</a:t>
            </a:r>
          </a:p>
          <a:p>
            <a:endParaRPr lang="en-US" dirty="0" smtClean="0"/>
          </a:p>
          <a:p>
            <a:r>
              <a:rPr lang="en-US" dirty="0" smtClean="0"/>
              <a:t>Nominal heat-flux impact factor of 10 MJ/(m</a:t>
            </a:r>
            <a:r>
              <a:rPr lang="en-US" baseline="30000" dirty="0" smtClean="0"/>
              <a:t>2</a:t>
            </a:r>
            <a:r>
              <a:rPr lang="en-US" dirty="0" smtClean="0"/>
              <a:t> s</a:t>
            </a:r>
            <a:r>
              <a:rPr lang="en-US" baseline="30000" dirty="0" smtClean="0"/>
              <a:t>1/2</a:t>
            </a:r>
            <a:r>
              <a:rPr lang="en-US" dirty="0" smtClean="0"/>
              <a:t>) capabilities</a:t>
            </a:r>
          </a:p>
          <a:p>
            <a:pPr lvl="1"/>
            <a:r>
              <a:rPr lang="en-US" dirty="0" smtClean="0"/>
              <a:t>Leading edges mitigated with chamfering</a:t>
            </a:r>
          </a:p>
          <a:p>
            <a:pPr lvl="1"/>
            <a:r>
              <a:rPr lang="en-US" dirty="0" smtClean="0"/>
              <a:t>Requires careful alignment</a:t>
            </a:r>
          </a:p>
        </p:txBody>
      </p:sp>
    </p:spTree>
    <p:extLst>
      <p:ext uri="{BB962C8B-B14F-4D97-AF65-F5344CB8AC3E}">
        <p14:creationId xmlns:p14="http://schemas.microsoft.com/office/powerpoint/2010/main" val="21586055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NSTX-U plasma-facing components (PFCs) will be subjected to significant heat and particle fluxes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066800"/>
            <a:ext cx="3891444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NSTX-U is the newest US machine</a:t>
            </a:r>
          </a:p>
          <a:p>
            <a:pPr lvl="1"/>
            <a:r>
              <a:rPr lang="en-US" dirty="0" smtClean="0"/>
              <a:t>2x NBI heating power (&lt;13MW)</a:t>
            </a:r>
          </a:p>
          <a:p>
            <a:pPr lvl="1"/>
            <a:r>
              <a:rPr lang="en-US" dirty="0" smtClean="0"/>
              <a:t>2x current (&lt;2MA) and field (&lt;1T)</a:t>
            </a:r>
          </a:p>
          <a:p>
            <a:pPr lvl="1"/>
            <a:r>
              <a:rPr lang="en-US" dirty="0" smtClean="0"/>
              <a:t>5x pulse length (&lt;5s)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Experimental capabilities push toward DEMO-relevance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Open divertor provides unique opportunities for experiments</a:t>
            </a:r>
            <a:endParaRPr lang="en-US" dirty="0"/>
          </a:p>
        </p:txBody>
      </p:sp>
      <p:pic>
        <p:nvPicPr>
          <p:cNvPr id="9" name="Picture 79" descr="NB2 is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r="7333"/>
          <a:stretch/>
        </p:blipFill>
        <p:spPr bwMode="auto">
          <a:xfrm>
            <a:off x="6167120" y="1212533"/>
            <a:ext cx="2976880" cy="267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44465" y="1840468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NBI system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3124200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Upgraded OH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toroidal fields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6210990" y="2743200"/>
            <a:ext cx="1781343" cy="7041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</p:cNvCxnSpPr>
          <p:nvPr/>
        </p:nvCxnSpPr>
        <p:spPr>
          <a:xfrm>
            <a:off x="5867400" y="2025134"/>
            <a:ext cx="865878" cy="8442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90824"/>
            <a:ext cx="5022850" cy="268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1559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Further LLNL and ORNL diagnostic details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fld id="{77975DF9-87CA-4B87-BCDB-6C5BABD0E499}" type="slidenum">
              <a:rPr lang="en-US" altLang="en-US" smtClean="0">
                <a:solidFill>
                  <a:srgbClr val="3333CC"/>
                </a:solidFill>
              </a:rPr>
              <a:pPr/>
              <a:t>71</a:t>
            </a:fld>
            <a:endParaRPr lang="en-US" alt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642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" y="4307256"/>
            <a:ext cx="3017520" cy="2011680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146787"/>
            <a:ext cx="9144000" cy="871868"/>
          </a:xfrm>
        </p:spPr>
        <p:txBody>
          <a:bodyPr/>
          <a:lstStyle/>
          <a:p>
            <a:pPr algn="ctr"/>
            <a:r>
              <a:rPr lang="en-US" sz="2800" dirty="0" smtClean="0"/>
              <a:t>New LLNL diagnostics for high-Z sources and transport studies</a:t>
            </a:r>
            <a:endParaRPr lang="en-US" sz="1600" dirty="0">
              <a:effectLst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-1" y="1154170"/>
            <a:ext cx="9144001" cy="334500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Two new radiation-hardened, intensified CID cameras equipped with custom two-color optics (TWICE-1,-2) (Mo I)</a:t>
            </a:r>
          </a:p>
          <a:p>
            <a:r>
              <a:rPr lang="en-US" dirty="0" smtClean="0"/>
              <a:t>UV-VIS-NIR divertor spectrometer (DIMS) for high resolution multi-</a:t>
            </a:r>
            <a:r>
              <a:rPr lang="en-US" dirty="0" err="1" smtClean="0"/>
              <a:t>chordal</a:t>
            </a:r>
            <a:r>
              <a:rPr lang="en-US" dirty="0" smtClean="0"/>
              <a:t> spectroscopy (Mo I)</a:t>
            </a:r>
          </a:p>
          <a:p>
            <a:r>
              <a:rPr lang="en-US" dirty="0" smtClean="0"/>
              <a:t>Divertor SPRED VUV spectrometer (Mo III – Mo VIII)</a:t>
            </a:r>
          </a:p>
          <a:p>
            <a:r>
              <a:rPr lang="en-US" dirty="0" smtClean="0"/>
              <a:t>Divertor radiometer based on AXUV diode array (LADA)  </a:t>
            </a:r>
          </a:p>
          <a:p>
            <a:r>
              <a:rPr lang="en-US" dirty="0" smtClean="0"/>
              <a:t>Complements diagnostic suite for low Z impurity emission  </a:t>
            </a:r>
          </a:p>
          <a:p>
            <a:pPr lvl="1"/>
            <a:endParaRPr lang="it-IT" dirty="0"/>
          </a:p>
          <a:p>
            <a:pPr marL="412750" lvl="1" indent="0">
              <a:buNone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13840" y="6004934"/>
            <a:ext cx="1459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FF0000"/>
                </a:solidFill>
              </a:rPr>
              <a:t>F. Scotti, RSI 2015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6" y="4309998"/>
            <a:ext cx="3017941" cy="20119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37672" y="4314506"/>
            <a:ext cx="15295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FF0000"/>
                </a:solidFill>
              </a:rPr>
              <a:t>CD </a:t>
            </a:r>
            <a:r>
              <a:rPr lang="en-US" sz="1600" dirty="0" err="1" smtClean="0">
                <a:solidFill>
                  <a:srgbClr val="FF0000"/>
                </a:solidFill>
              </a:rPr>
              <a:t>Gerö</a:t>
            </a:r>
            <a:r>
              <a:rPr lang="en-US" sz="1600" dirty="0" smtClean="0">
                <a:solidFill>
                  <a:srgbClr val="FF0000"/>
                </a:solidFill>
              </a:rPr>
              <a:t> Band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85655" y="4275254"/>
            <a:ext cx="1085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FF0000"/>
                </a:solidFill>
              </a:rPr>
              <a:t>D-gamma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5203" y="4734075"/>
            <a:ext cx="17749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TWICE</a:t>
            </a:r>
            <a:r>
              <a:rPr lang="en-US" dirty="0" smtClean="0">
                <a:solidFill>
                  <a:prstClr val="black"/>
                </a:solidFill>
              </a:rPr>
              <a:t>-2 views 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and NSTX-U 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measurements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76" y="3869584"/>
            <a:ext cx="2994723" cy="2455015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626" y="1194629"/>
            <a:ext cx="5510725" cy="51485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Unique suite of three EUV </a:t>
            </a:r>
            <a:r>
              <a:rPr lang="en-US" dirty="0"/>
              <a:t>spectrometers </a:t>
            </a:r>
            <a:r>
              <a:rPr lang="en-US" dirty="0" smtClean="0"/>
              <a:t>(XEUS, LoWEUS, MonaLisa) </a:t>
            </a:r>
          </a:p>
          <a:p>
            <a:pPr lvl="1"/>
            <a:r>
              <a:rPr lang="en-US" dirty="0" smtClean="0"/>
              <a:t>Continuous </a:t>
            </a:r>
            <a:r>
              <a:rPr lang="en-US" dirty="0"/>
              <a:t>spectral </a:t>
            </a:r>
            <a:r>
              <a:rPr lang="en-US" dirty="0" smtClean="0"/>
              <a:t>coverage 10-450 Å for </a:t>
            </a:r>
            <a:r>
              <a:rPr lang="en-US" dirty="0"/>
              <a:t>low and high-Z line emission </a:t>
            </a:r>
            <a:r>
              <a:rPr lang="en-US" dirty="0" smtClean="0"/>
              <a:t>measurements with ~30 </a:t>
            </a:r>
            <a:r>
              <a:rPr lang="en-US" dirty="0" err="1" smtClean="0"/>
              <a:t>ms</a:t>
            </a:r>
            <a:r>
              <a:rPr lang="en-US" dirty="0" smtClean="0"/>
              <a:t> time resolution</a:t>
            </a:r>
          </a:p>
          <a:p>
            <a:r>
              <a:rPr lang="en-US" dirty="0" smtClean="0"/>
              <a:t>Laser Blow-Off (LBO</a:t>
            </a:r>
            <a:r>
              <a:rPr lang="en-US" smtClean="0"/>
              <a:t>) system</a:t>
            </a:r>
          </a:p>
          <a:p>
            <a:pPr lvl="1"/>
            <a:r>
              <a:rPr lang="en-US" smtClean="0"/>
              <a:t>Determination </a:t>
            </a:r>
            <a:r>
              <a:rPr lang="en-US" dirty="0"/>
              <a:t>of impurity </a:t>
            </a:r>
            <a:r>
              <a:rPr lang="en-US" dirty="0" smtClean="0"/>
              <a:t>confinement times, penetration efficiencies</a:t>
            </a:r>
            <a:endParaRPr lang="en-US" dirty="0"/>
          </a:p>
          <a:p>
            <a:pPr lvl="1"/>
            <a:r>
              <a:rPr lang="en-US" dirty="0" smtClean="0"/>
              <a:t>Determination of impurity radial transport coefficients</a:t>
            </a:r>
          </a:p>
          <a:p>
            <a:pPr lvl="1"/>
            <a:r>
              <a:rPr lang="en-US" dirty="0" smtClean="0"/>
              <a:t>Funded by LLNL internal funding</a:t>
            </a:r>
          </a:p>
          <a:p>
            <a:r>
              <a:rPr lang="en-US" dirty="0" smtClean="0"/>
              <a:t>Mo, W spectroscopy and atomic physics </a:t>
            </a:r>
          </a:p>
        </p:txBody>
      </p:sp>
      <p:sp>
        <p:nvSpPr>
          <p:cNvPr id="4" name="Title 14"/>
          <p:cNvSpPr txBox="1">
            <a:spLocks/>
          </p:cNvSpPr>
          <p:nvPr/>
        </p:nvSpPr>
        <p:spPr>
          <a:xfrm>
            <a:off x="0" y="176683"/>
            <a:ext cx="9144000" cy="871868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/>
              <a:t>New LLNL diagnostics and tools for high-Z core impurity transport studies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77" y="1206513"/>
            <a:ext cx="2973705" cy="27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NSTX-U Developing Tools for Measuring Core and Boundary Radiation</a:t>
            </a:r>
            <a:endParaRPr lang="en-US" dirty="0"/>
          </a:p>
        </p:txBody>
      </p:sp>
      <p:pic>
        <p:nvPicPr>
          <p:cNvPr id="4" name="Picture 2" descr="C:\Users\mlreinke\Dropbox\NSTX\2015\bolo\bayg_axuv\images_10_31_15\resbolo_explode_is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886200" cy="28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0" y="5562600"/>
            <a:ext cx="1447800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</a:rPr>
              <a:t>Midplane</a:t>
            </a:r>
            <a:r>
              <a:rPr lang="en-US" i="1" dirty="0" smtClean="0">
                <a:solidFill>
                  <a:prstClr val="black"/>
                </a:solidFill>
              </a:rPr>
              <a:t> Bolometer</a:t>
            </a:r>
          </a:p>
          <a:p>
            <a:r>
              <a:rPr lang="en-US" sz="1400" i="1" dirty="0" smtClean="0">
                <a:solidFill>
                  <a:prstClr val="black"/>
                </a:solidFill>
              </a:rPr>
              <a:t>CDR Nov. 2015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5257800" cy="5410200"/>
          </a:xfrm>
        </p:spPr>
        <p:txBody>
          <a:bodyPr/>
          <a:lstStyle/>
          <a:p>
            <a:r>
              <a:rPr lang="en-US" sz="2400" dirty="0"/>
              <a:t>f</a:t>
            </a:r>
            <a:r>
              <a:rPr lang="en-US" sz="2400" dirty="0" smtClean="0"/>
              <a:t>ailures during bake prevented utilization of resistive bolometer sensors for P</a:t>
            </a:r>
            <a:r>
              <a:rPr lang="en-US" sz="2400" baseline="-25000" dirty="0" smtClean="0"/>
              <a:t>RAD</a:t>
            </a:r>
            <a:r>
              <a:rPr lang="en-US" sz="2400" dirty="0" smtClean="0"/>
              <a:t> on NSTX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resent efforts to redesign and expand bolometer diagnostics to support FY17 operations</a:t>
            </a:r>
          </a:p>
          <a:p>
            <a:pPr lvl="1"/>
            <a:r>
              <a:rPr lang="en-US" sz="2000" dirty="0" smtClean="0"/>
              <a:t>16 </a:t>
            </a:r>
            <a:r>
              <a:rPr lang="en-US" sz="2000" dirty="0" err="1" smtClean="0"/>
              <a:t>ch</a:t>
            </a:r>
            <a:r>
              <a:rPr lang="en-US" sz="2000" dirty="0" smtClean="0"/>
              <a:t> of lower </a:t>
            </a:r>
            <a:r>
              <a:rPr lang="en-US" sz="2000" dirty="0" err="1" smtClean="0"/>
              <a:t>divertor</a:t>
            </a:r>
            <a:r>
              <a:rPr lang="en-US" sz="2000" dirty="0" smtClean="0"/>
              <a:t> viewing for boundary </a:t>
            </a:r>
            <a:r>
              <a:rPr lang="en-US" sz="2000" dirty="0" err="1" smtClean="0"/>
              <a:t>radation</a:t>
            </a:r>
            <a:endParaRPr lang="en-US" sz="2000" dirty="0" smtClean="0"/>
          </a:p>
          <a:p>
            <a:pPr lvl="1"/>
            <a:r>
              <a:rPr lang="en-US" sz="2000" dirty="0" smtClean="0"/>
              <a:t>24 </a:t>
            </a:r>
            <a:r>
              <a:rPr lang="en-US" sz="2000" dirty="0" err="1" smtClean="0"/>
              <a:t>ch</a:t>
            </a:r>
            <a:r>
              <a:rPr lang="en-US" sz="2000" dirty="0" smtClean="0"/>
              <a:t> tangential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 core radiation (simulated results shown)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esistive bolometers complemented by faster unfiltered AXUV diode arrays presently installed </a:t>
            </a:r>
          </a:p>
          <a:p>
            <a:r>
              <a:rPr lang="en-US" sz="2400" dirty="0" smtClean="0"/>
              <a:t>future expansions anticipated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507786" cy="28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5600" y="25146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prstClr val="black"/>
                </a:solidFill>
              </a:rPr>
              <a:t>r</a:t>
            </a:r>
            <a:r>
              <a:rPr lang="en-US" sz="1400" b="1" i="1" dirty="0" smtClean="0">
                <a:solidFill>
                  <a:prstClr val="black"/>
                </a:solidFill>
              </a:rPr>
              <a:t>econstruction</a:t>
            </a:r>
            <a:r>
              <a:rPr lang="en-US" sz="1400" b="1" i="1" dirty="0" smtClean="0">
                <a:solidFill>
                  <a:srgbClr val="FF0000"/>
                </a:solidFill>
              </a:rPr>
              <a:t> assumed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3400" y="1066800"/>
            <a:ext cx="4724400" cy="5410200"/>
          </a:xfrm>
        </p:spPr>
        <p:txBody>
          <a:bodyPr>
            <a:norm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patial resolution and coverage of radiation diagnostics critical for power-balance, radiative exhaust physics, etc.</a:t>
            </a:r>
          </a:p>
          <a:p>
            <a:r>
              <a:rPr lang="en-US" sz="2400" dirty="0" smtClean="0"/>
              <a:t>developing prototype IR video bolometer (IRVB) to improve resolution for expected 2D radiation structure in </a:t>
            </a:r>
            <a:r>
              <a:rPr lang="en-US" sz="2400" dirty="0" err="1" smtClean="0"/>
              <a:t>divertor</a:t>
            </a:r>
            <a:endParaRPr lang="en-US" sz="2400" dirty="0"/>
          </a:p>
          <a:p>
            <a:pPr lvl="1"/>
            <a:r>
              <a:rPr lang="en-US" sz="2000" dirty="0" smtClean="0"/>
              <a:t>ORNL and PPPL collaborating w/ NIFS and DIFFER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esults will inform possible future expansion</a:t>
            </a:r>
            <a:r>
              <a:rPr lang="en-US" sz="2400" dirty="0"/>
              <a:t> </a:t>
            </a:r>
            <a:r>
              <a:rPr lang="en-US" sz="2400" dirty="0" smtClean="0"/>
              <a:t>at NSTX-U and could influence diagnostics at other US/international labs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Exploring New Bolometry Innovations to Support NSTX-U Research Thrusts</a:t>
            </a:r>
            <a:endParaRPr lang="en-US" dirty="0"/>
          </a:p>
        </p:txBody>
      </p:sp>
      <p:pic>
        <p:nvPicPr>
          <p:cNvPr id="4" name="Picture 3" descr="C:\Users\mreinke\Dropbox\NSTX\irbolo\preliminary_design\images\1_13_2016\irvb_is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4209056" cy="318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reinke\Dropbox\NSTX\irbolo\peer_review_8_13_2015\pos.tiff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" y="3048000"/>
            <a:ext cx="1857999" cy="343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286000" y="1371600"/>
            <a:ext cx="407882" cy="250771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869237">
            <a:off x="1867841" y="1559264"/>
            <a:ext cx="115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plasma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5105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t</a:t>
            </a:r>
            <a:r>
              <a:rPr lang="en-US" b="1" i="1" dirty="0" smtClean="0">
                <a:solidFill>
                  <a:srgbClr val="0070C0"/>
                </a:solidFill>
              </a:rPr>
              <a:t>esting 32-ch system for viewing lower x-</a:t>
            </a:r>
            <a:r>
              <a:rPr lang="en-US" b="1" i="1" dirty="0" err="1" smtClean="0">
                <a:solidFill>
                  <a:srgbClr val="0070C0"/>
                </a:solidFill>
              </a:rPr>
              <a:t>pt</a:t>
            </a:r>
            <a:r>
              <a:rPr lang="en-US" b="1" i="1" dirty="0" smtClean="0">
                <a:solidFill>
                  <a:srgbClr val="0070C0"/>
                </a:solidFill>
              </a:rPr>
              <a:t> late in FY16 campaign</a:t>
            </a:r>
            <a:endParaRPr lang="en-US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4114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</a:rPr>
              <a:t>t</a:t>
            </a:r>
            <a:r>
              <a:rPr lang="en-US" i="1" dirty="0" smtClean="0">
                <a:solidFill>
                  <a:prstClr val="black"/>
                </a:solidFill>
              </a:rPr>
              <a:t>hin Pt foil, heated by radiation, imaged by IR camera</a:t>
            </a:r>
            <a:endParaRPr lang="en-US" i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38400" y="3124200"/>
            <a:ext cx="457200" cy="990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5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of Sight Layout for Bay-J &amp; Bay-I</a:t>
            </a:r>
            <a:endParaRPr lang="en-US" dirty="0"/>
          </a:p>
        </p:txBody>
      </p:sp>
      <p:pic>
        <p:nvPicPr>
          <p:cNvPr id="5122" name="Picture 2" descr="C:\Users\mlreinke\Dropbox\NSTX\2015\bolo\presentation_files\cdr_11_2_2015\pnf_wide.tiff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57" y="1054463"/>
            <a:ext cx="2943225" cy="54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lreinke\Dropbox\NSTX\2015\bolo\presentation_files\cdr_11_2_2015\pnf_div.tiff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86" y="2485356"/>
            <a:ext cx="3841040" cy="40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61060" y="2388475"/>
            <a:ext cx="936434" cy="242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304" y="1066800"/>
            <a:ext cx="5717754" cy="145606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final adjustments to be made using FY16 ops; want to play w/ range of equilibrium</a:t>
            </a:r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anage isolated sensor absence with present stock</a:t>
            </a:r>
          </a:p>
          <a:p>
            <a:r>
              <a:rPr lang="en-US" sz="2400" dirty="0" smtClean="0"/>
              <a:t>vertical position relative to divertor gap (X) needs to be managed, requires access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51" y="2864385"/>
            <a:ext cx="228049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ANALYSIS GOALS: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divertor radiated power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(R,Z) tracking of peak emission region(s)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</a:rPr>
              <a:t>r</a:t>
            </a:r>
            <a:r>
              <a:rPr lang="en-US" dirty="0" smtClean="0">
                <a:solidFill>
                  <a:prstClr val="black"/>
                </a:solidFill>
              </a:rPr>
              <a:t>ough size and shape of the radiating region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0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Previous machines utilized coated graphite (e.g. AUG)</a:t>
            </a:r>
          </a:p>
          <a:p>
            <a:endParaRPr lang="en-US" dirty="0"/>
          </a:p>
          <a:p>
            <a:r>
              <a:rPr lang="en-US" b="1" dirty="0" smtClean="0"/>
              <a:t>LTX</a:t>
            </a:r>
            <a:r>
              <a:rPr lang="en-US" dirty="0" smtClean="0"/>
              <a:t> studies show improvement with very-low water partial pressures (~10</a:t>
            </a:r>
            <a:r>
              <a:rPr lang="en-US" baseline="30000" dirty="0" smtClean="0"/>
              <a:t>-10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Coated graphite may retain H</a:t>
            </a:r>
            <a:r>
              <a:rPr lang="en-US" baseline="-25000" dirty="0" smtClean="0"/>
              <a:t>2</a:t>
            </a:r>
            <a:r>
              <a:rPr lang="en-US" dirty="0" smtClean="0"/>
              <a:t>O reservoir while a high-Z coated metal will not</a:t>
            </a:r>
          </a:p>
          <a:p>
            <a:pPr lvl="1"/>
            <a:r>
              <a:rPr lang="en-US" dirty="0" smtClean="0"/>
              <a:t>LLD-like construction feasible with copper base tile with bonded steel and high-Z coating</a:t>
            </a:r>
          </a:p>
          <a:p>
            <a:pPr lvl="1"/>
            <a:r>
              <a:rPr lang="en-US" dirty="0" smtClean="0"/>
              <a:t>Alternative base metals (e.g. stainless steel) with coating or bulk high-Z also options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options leading for low-heat flux PFCs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4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R(17-2): Assess high-Z divertor PFC performance and impact on operating scenarios</a:t>
            </a:r>
            <a:endParaRPr lang="en-US" dirty="0"/>
          </a:p>
          <a:p>
            <a:pPr lvl="1"/>
            <a:r>
              <a:rPr lang="en-US" dirty="0" smtClean="0"/>
              <a:t>Operations, heat-flux mitigation, erosion, migration and impact on core performance to be assessed</a:t>
            </a:r>
          </a:p>
          <a:p>
            <a:pPr lvl="1"/>
            <a:r>
              <a:rPr lang="en-US" dirty="0" smtClean="0"/>
              <a:t>XP time dedicated in FY16 (XP1526) to establish baseline performance with </a:t>
            </a:r>
            <a:r>
              <a:rPr lang="en-US" dirty="0" err="1" smtClean="0"/>
              <a:t>boronized</a:t>
            </a:r>
            <a:r>
              <a:rPr lang="en-US" dirty="0" smtClean="0"/>
              <a:t> and </a:t>
            </a:r>
            <a:r>
              <a:rPr lang="en-US" dirty="0" err="1" smtClean="0"/>
              <a:t>lithiated</a:t>
            </a:r>
            <a:r>
              <a:rPr lang="en-US" dirty="0" smtClean="0"/>
              <a:t> graphite</a:t>
            </a:r>
          </a:p>
          <a:p>
            <a:pPr lvl="1"/>
            <a:endParaRPr lang="en-US" dirty="0"/>
          </a:p>
          <a:p>
            <a:r>
              <a:rPr lang="en-US" dirty="0" smtClean="0"/>
              <a:t>IR(18-1) (incremental): Investigation of power and momentum balance for high-density and impurity fraction divertor operation</a:t>
            </a:r>
          </a:p>
          <a:p>
            <a:pPr lvl="1"/>
            <a:r>
              <a:rPr lang="en-US" dirty="0" smtClean="0"/>
              <a:t>Establishes baseline assessment of dissipative divertor operation in the NSTX-U</a:t>
            </a:r>
          </a:p>
          <a:p>
            <a:pPr lvl="1"/>
            <a:r>
              <a:rPr lang="en-US" dirty="0" smtClean="0"/>
              <a:t>Critical for establishing vapor-shielding identification and physics studies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Near-term program milestones are emphasizing high-Z </a:t>
            </a:r>
            <a:r>
              <a:rPr lang="en-US" dirty="0" smtClean="0"/>
              <a:t>tile capability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09055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13_LLNL_template_v2.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3175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15907</TotalTime>
  <Words>4842</Words>
  <Application>Microsoft Office PowerPoint</Application>
  <PresentationFormat>On-screen Show (4:3)</PresentationFormat>
  <Paragraphs>846</Paragraphs>
  <Slides>76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NSTX Upgrade</vt:lpstr>
      <vt:lpstr>Blank Presentation</vt:lpstr>
      <vt:lpstr>2013_LLNL_template_v2.04</vt:lpstr>
      <vt:lpstr>1_NSTX Upgrade</vt:lpstr>
      <vt:lpstr>2_NSTX Upgrade</vt:lpstr>
      <vt:lpstr>Overview of NSTX-U plans for high-Z and liquid lithium plasma-facing components</vt:lpstr>
      <vt:lpstr>Outline</vt:lpstr>
      <vt:lpstr>Viability of lithium as a plasma-facing material cannot be assessed with graphite PFCs</vt:lpstr>
      <vt:lpstr>Staged conversion mitigates risk and enables comparative assessment of both high-Z and liquid Li</vt:lpstr>
      <vt:lpstr>High-Z tile row will provide design and engineering assessments</vt:lpstr>
      <vt:lpstr>Rapid experiments facilitated by direct replacement of graphite tiles</vt:lpstr>
      <vt:lpstr>High-Z design will enable broad temperature range and power handling capabilities for experiments</vt:lpstr>
      <vt:lpstr>Two options leading for low-heat flux PFCs</vt:lpstr>
      <vt:lpstr>Near-term program milestones are emphasizing high-Z tile capability</vt:lpstr>
      <vt:lpstr>Multi-institution effort underway to deploy diagnostics and modeling</vt:lpstr>
      <vt:lpstr>High-Z progression highlights mixed-material PMI and coordinated lab studies</vt:lpstr>
      <vt:lpstr>High-Z, mixed-material erosion examined in experiment and with quantum modeling</vt:lpstr>
      <vt:lpstr>Impact of low-Z and high-Z operations on divertor assessed via spectroscopy and bolometry </vt:lpstr>
      <vt:lpstr>Core transport toolset of diagnostics and actuators in development</vt:lpstr>
      <vt:lpstr>Preparation for all high-Z PFC operation will enable future liquid Li comparison experiments</vt:lpstr>
      <vt:lpstr>Research and development for flowing liquid lithium modules</vt:lpstr>
      <vt:lpstr>Multiple required elements complex projects</vt:lpstr>
      <vt:lpstr>Required elements for flowing, liquid metal PFCs</vt:lpstr>
      <vt:lpstr>A three-step progression can accelerate tests of flowing, liquid metal PFCs</vt:lpstr>
      <vt:lpstr>High-Z divertor tiles + Li evaporated coatings provide divertor analogue of Magnum-PSI experiments</vt:lpstr>
      <vt:lpstr>Pre-filled targets test LM coverage, resupply and impact of significant Li source</vt:lpstr>
      <vt:lpstr>Final integration demonstrates LM introduction/extraction and inventory control</vt:lpstr>
      <vt:lpstr>Most mature technologies emphasized for current development path</vt:lpstr>
      <vt:lpstr>Cryo-pump design requirements being refined to accommodate liquid-metal PFCs</vt:lpstr>
      <vt:lpstr>Summary</vt:lpstr>
      <vt:lpstr>Thank you for your attention!</vt:lpstr>
      <vt:lpstr>Backup slides content overview</vt:lpstr>
      <vt:lpstr>Technical aspects of pre-filled liquid metal targets R&amp;D</vt:lpstr>
      <vt:lpstr>Pre-filled target concept integrates Li reservoir with high-Z tile scheme</vt:lpstr>
      <vt:lpstr>Preliminary tests indicate basic concept is feasible</vt:lpstr>
      <vt:lpstr>Multiple surface treatments tested for enhancement of wicking and flow (1)</vt:lpstr>
      <vt:lpstr>Multiple surface treatments tested for enhancement of wicking and flow (2)</vt:lpstr>
      <vt:lpstr>An approach to a liquid-metal PFC: Actively-supplied, capillary-restrained systems</vt:lpstr>
      <vt:lpstr>Pre-filled target research and development plan snap-shot</vt:lpstr>
      <vt:lpstr>Bake-out survival and recovery is a key question for pre-filled and flowing PFCs</vt:lpstr>
      <vt:lpstr>Overview of proposed experimental studies at UIUC</vt:lpstr>
      <vt:lpstr>Liquid metal PFC potential benefits</vt:lpstr>
      <vt:lpstr>How do we assess the potential of liquid metal plasma facing components?</vt:lpstr>
      <vt:lpstr>Liquid metal PFCs provide additional pathways for energy transport</vt:lpstr>
      <vt:lpstr>Liquid metal PFCs provide additional pathways for energy transport</vt:lpstr>
      <vt:lpstr>PowerPoint Presentation</vt:lpstr>
      <vt:lpstr>Li Vapor Box (LVB) Divertor</vt:lpstr>
      <vt:lpstr>Simple Model Provides Estimate of  Bottom Box Operating Point</vt:lpstr>
      <vt:lpstr>Initial 2-D Navier-Stokes calculations are similar to initial 0-D calculations</vt:lpstr>
      <vt:lpstr>Recent research results and surface science aspects of liquid metal PMI</vt:lpstr>
      <vt:lpstr>Suppressed erosion and trapping at target observed in linear plasma device</vt:lpstr>
      <vt:lpstr>Suppressed Li erosion observed under high flux deuterium bombardment</vt:lpstr>
      <vt:lpstr>Quantum modeling of Li-D system indicates formation of LiD likely and impacts transport</vt:lpstr>
      <vt:lpstr>Three effects of LiD formation impacting Li erosion from sample and included in Abrams model</vt:lpstr>
      <vt:lpstr>Lithium reactivity leads to mixed-material surfaces</vt:lpstr>
      <vt:lpstr>Lithium compounds exhibit complex, substrate-dependent chemistry</vt:lpstr>
      <vt:lpstr>Material Analysis and Particle Probe (MAPP) measurements suggest deuterium retention by oxides</vt:lpstr>
      <vt:lpstr>Understanding material mixing and migration major thrust in NSTX-U</vt:lpstr>
      <vt:lpstr>Many remaining issues facing liquid metal PFCs</vt:lpstr>
      <vt:lpstr>Steady progress being made to demonstrate and understand liquid metal PFCs and PMI</vt:lpstr>
      <vt:lpstr>Further high-Z divertor target engineering details</vt:lpstr>
      <vt:lpstr>Replacement of outboard row of tiles provides significant heat-flux and maintains operational flexibility</vt:lpstr>
      <vt:lpstr>Castellations separate peak stress from peak temperature</vt:lpstr>
      <vt:lpstr>Tile Design Basics</vt:lpstr>
      <vt:lpstr>Results for “Normal”, 2 MW/m2 Nominal for 5 sec</vt:lpstr>
      <vt:lpstr>Static Analysis Summary </vt:lpstr>
      <vt:lpstr>Surface Temperature Reaches 1400 C after 1.5s</vt:lpstr>
      <vt:lpstr>PowerPoint Presentation</vt:lpstr>
      <vt:lpstr>10MW/m2, 1.0 sec</vt:lpstr>
      <vt:lpstr>Thermal Ratcheting</vt:lpstr>
      <vt:lpstr>Analysis Summary </vt:lpstr>
      <vt:lpstr>Design Summary</vt:lpstr>
      <vt:lpstr>Schedule</vt:lpstr>
      <vt:lpstr>Inhomogeneous surface temperatures result in larger total particle flux</vt:lpstr>
      <vt:lpstr>NSTX-U plasma-facing components (PFCs) will be subjected to significant heat and particle fluxes</vt:lpstr>
      <vt:lpstr>Further LLNL and ORNL diagnostic details</vt:lpstr>
      <vt:lpstr>New LLNL diagnostics for high-Z sources and transport studies</vt:lpstr>
      <vt:lpstr>PowerPoint Presentation</vt:lpstr>
      <vt:lpstr>NSTX-U Developing Tools for Measuring Core and Boundary Radiation</vt:lpstr>
      <vt:lpstr>Exploring New Bolometry Innovations to Support NSTX-U Research Thrusts</vt:lpstr>
      <vt:lpstr>Line of Sight Layout for Bay-J &amp; Bay-I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Michael Jaworski</cp:lastModifiedBy>
  <cp:revision>294</cp:revision>
  <cp:lastPrinted>2015-09-04T14:55:32Z</cp:lastPrinted>
  <dcterms:created xsi:type="dcterms:W3CDTF">2015-07-16T16:59:24Z</dcterms:created>
  <dcterms:modified xsi:type="dcterms:W3CDTF">2016-01-24T20:34:54Z</dcterms:modified>
</cp:coreProperties>
</file>