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68" r:id="rId2"/>
    <p:sldId id="269" r:id="rId3"/>
    <p:sldId id="326" r:id="rId4"/>
    <p:sldId id="317" r:id="rId5"/>
    <p:sldId id="270" r:id="rId6"/>
    <p:sldId id="272" r:id="rId7"/>
    <p:sldId id="313" r:id="rId8"/>
    <p:sldId id="273" r:id="rId9"/>
    <p:sldId id="315" r:id="rId10"/>
    <p:sldId id="327" r:id="rId11"/>
    <p:sldId id="321" r:id="rId12"/>
    <p:sldId id="322" r:id="rId13"/>
    <p:sldId id="320" r:id="rId14"/>
    <p:sldId id="323" r:id="rId15"/>
    <p:sldId id="324" r:id="rId16"/>
    <p:sldId id="325" r:id="rId17"/>
    <p:sldId id="328" r:id="rId18"/>
    <p:sldId id="334" r:id="rId19"/>
    <p:sldId id="335" r:id="rId20"/>
    <p:sldId id="283" r:id="rId21"/>
    <p:sldId id="303" r:id="rId22"/>
    <p:sldId id="309" r:id="rId23"/>
    <p:sldId id="310" r:id="rId24"/>
    <p:sldId id="312" r:id="rId25"/>
    <p:sldId id="329" r:id="rId26"/>
    <p:sldId id="332" r:id="rId27"/>
    <p:sldId id="333" r:id="rId28"/>
    <p:sldId id="300" r:id="rId29"/>
    <p:sldId id="301" r:id="rId30"/>
    <p:sldId id="314" r:id="rId31"/>
    <p:sldId id="316" r:id="rId32"/>
    <p:sldId id="302" r:id="rId33"/>
    <p:sldId id="279" r:id="rId34"/>
    <p:sldId id="280" r:id="rId35"/>
    <p:sldId id="281" r:id="rId36"/>
    <p:sldId id="282" r:id="rId37"/>
    <p:sldId id="308" r:id="rId38"/>
    <p:sldId id="286" r:id="rId39"/>
    <p:sldId id="287" r:id="rId40"/>
    <p:sldId id="288" r:id="rId41"/>
    <p:sldId id="289" r:id="rId42"/>
    <p:sldId id="299" r:id="rId43"/>
    <p:sldId id="311" r:id="rId44"/>
    <p:sldId id="292" r:id="rId45"/>
    <p:sldId id="293" r:id="rId46"/>
    <p:sldId id="294" r:id="rId47"/>
    <p:sldId id="295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FF00FF"/>
    <a:srgbClr val="008080"/>
    <a:srgbClr val="336699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30" autoAdjust="0"/>
  </p:normalViewPr>
  <p:slideViewPr>
    <p:cSldViewPr>
      <p:cViewPr>
        <p:scale>
          <a:sx n="94" d="100"/>
          <a:sy n="94" d="100"/>
        </p:scale>
        <p:origin x="-1960" y="-2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1/26/16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en-US" sz="1000" b="1" baseline="30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PAC,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NSTX-U, Core Science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  <p:sldLayoutId id="2147483665" r:id="rId4"/>
    <p:sldLayoutId id="2147483666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3200" b="1" i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8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e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3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35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36.emf"/><Relationship Id="rId10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49.emf"/><Relationship Id="rId7" Type="http://schemas.openxmlformats.org/officeDocument/2006/relationships/image" Target="../media/image20.emf"/><Relationship Id="rId8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3400" y="2667000"/>
            <a:ext cx="8077200" cy="137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S.M. Kaye (SG Leader)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S.A. </a:t>
            </a:r>
            <a:r>
              <a:rPr lang="en-US" dirty="0" err="1" smtClean="0">
                <a:solidFill>
                  <a:srgbClr val="800000"/>
                </a:solidFill>
              </a:rPr>
              <a:t>Sabbagh</a:t>
            </a:r>
            <a:r>
              <a:rPr lang="en-US" dirty="0" smtClean="0">
                <a:solidFill>
                  <a:srgbClr val="800000"/>
                </a:solidFill>
              </a:rPr>
              <a:t> (SG Deputy Leader)</a:t>
            </a:r>
          </a:p>
          <a:p>
            <a:r>
              <a:rPr lang="en-US" dirty="0">
                <a:solidFill>
                  <a:srgbClr val="800000"/>
                </a:solidFill>
              </a:rPr>
              <a:t>f</a:t>
            </a:r>
            <a:r>
              <a:rPr lang="en-US" dirty="0" smtClean="0">
                <a:solidFill>
                  <a:srgbClr val="800000"/>
                </a:solidFill>
              </a:rPr>
              <a:t>or the Core Science Group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447800"/>
            <a:ext cx="8839200" cy="1143000"/>
          </a:xfrm>
        </p:spPr>
        <p:txBody>
          <a:bodyPr/>
          <a:lstStyle/>
          <a:p>
            <a:r>
              <a:rPr lang="en-US" b="1" i="1" dirty="0" smtClean="0">
                <a:solidFill>
                  <a:srgbClr val="000000"/>
                </a:solidFill>
              </a:rPr>
              <a:t>Overview of the Core Science Group </a:t>
            </a:r>
            <a:br>
              <a:rPr lang="en-US" b="1" i="1" dirty="0" smtClean="0">
                <a:solidFill>
                  <a:srgbClr val="000000"/>
                </a:solidFill>
              </a:rPr>
            </a:br>
            <a:r>
              <a:rPr lang="en-US" b="1" i="1" dirty="0" smtClean="0">
                <a:solidFill>
                  <a:srgbClr val="000000"/>
                </a:solidFill>
              </a:rPr>
              <a:t>Status and Plans </a:t>
            </a: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4400" y="4114800"/>
            <a:ext cx="7315200" cy="15240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>
                <a:solidFill>
                  <a:srgbClr val="336699"/>
                </a:solidFill>
              </a:rPr>
              <a:t>37</a:t>
            </a:r>
            <a:r>
              <a:rPr lang="en-US" baseline="30000" dirty="0" smtClean="0">
                <a:solidFill>
                  <a:srgbClr val="336699"/>
                </a:solidFill>
              </a:rPr>
              <a:t>th</a:t>
            </a:r>
            <a:r>
              <a:rPr lang="en-US" dirty="0" smtClean="0">
                <a:solidFill>
                  <a:srgbClr val="336699"/>
                </a:solidFill>
              </a:rPr>
              <a:t> NSTX-U PAC</a:t>
            </a:r>
            <a:endParaRPr lang="en-US" dirty="0">
              <a:solidFill>
                <a:srgbClr val="336699"/>
              </a:solidFill>
            </a:endParaRPr>
          </a:p>
          <a:p>
            <a:pPr>
              <a:lnSpc>
                <a:spcPct val="85000"/>
              </a:lnSpc>
            </a:pPr>
            <a:r>
              <a:rPr lang="en-US" dirty="0" smtClean="0">
                <a:solidFill>
                  <a:srgbClr val="336699"/>
                </a:solidFill>
              </a:rPr>
              <a:t>PPPL, Princeton University</a:t>
            </a:r>
            <a:endParaRPr lang="en-US" dirty="0">
              <a:solidFill>
                <a:srgbClr val="336699"/>
              </a:solidFill>
            </a:endParaRPr>
          </a:p>
          <a:p>
            <a:pPr>
              <a:lnSpc>
                <a:spcPct val="85000"/>
              </a:lnSpc>
            </a:pPr>
            <a:r>
              <a:rPr lang="en-US" dirty="0" smtClean="0">
                <a:solidFill>
                  <a:srgbClr val="336699"/>
                </a:solidFill>
              </a:rPr>
              <a:t>26-27 January 2016</a:t>
            </a:r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43600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BFBFBF"/>
                </a:solidFill>
              </a:rPr>
              <a:t>Core Science Group and its components</a:t>
            </a:r>
          </a:p>
          <a:p>
            <a:endParaRPr lang="en-US" sz="2400" dirty="0" smtClean="0"/>
          </a:p>
          <a:p>
            <a:r>
              <a:rPr lang="en-US" sz="2400" dirty="0" smtClean="0"/>
              <a:t>Core SG mission elements and TSG research thrusts and their relation to NSTX-U high-level goals</a:t>
            </a:r>
            <a:endParaRPr lang="en-US" sz="20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BFBFBF"/>
                </a:solidFill>
              </a:rPr>
              <a:t>Planned research</a:t>
            </a:r>
          </a:p>
          <a:p>
            <a:pPr lvl="1"/>
            <a:r>
              <a:rPr lang="en-US" sz="2000" dirty="0" smtClean="0">
                <a:solidFill>
                  <a:srgbClr val="BFBFBF"/>
                </a:solidFill>
              </a:rPr>
              <a:t>Multi-TSG XPs</a:t>
            </a:r>
          </a:p>
          <a:p>
            <a:pPr lvl="1"/>
            <a:r>
              <a:rPr lang="en-US" sz="2000" dirty="0" smtClean="0">
                <a:solidFill>
                  <a:srgbClr val="BFBFBF"/>
                </a:solidFill>
              </a:rPr>
              <a:t>TSG-specific</a:t>
            </a:r>
          </a:p>
          <a:p>
            <a:pPr lvl="1"/>
            <a:endParaRPr lang="en-US" sz="2000" dirty="0" smtClean="0">
              <a:solidFill>
                <a:srgbClr val="BFBFBF"/>
              </a:solidFill>
            </a:endParaRPr>
          </a:p>
          <a:p>
            <a:r>
              <a:rPr lang="en-US" sz="2400" dirty="0" smtClean="0">
                <a:solidFill>
                  <a:srgbClr val="BFBFBF"/>
                </a:solidFill>
              </a:rPr>
              <a:t>Benefit of future facility enhancements to TSG goals</a:t>
            </a:r>
          </a:p>
          <a:p>
            <a:endParaRPr lang="en-US" sz="2400" dirty="0" smtClean="0">
              <a:solidFill>
                <a:srgbClr val="BFBFBF"/>
              </a:solidFill>
            </a:endParaRPr>
          </a:p>
          <a:p>
            <a:r>
              <a:rPr lang="en-US" sz="2400" dirty="0" smtClean="0">
                <a:solidFill>
                  <a:srgbClr val="BFBFBF"/>
                </a:solidFill>
              </a:rPr>
              <a:t>Work directed towards FES panels’ recommendations</a:t>
            </a:r>
          </a:p>
          <a:p>
            <a:pPr lvl="1"/>
            <a:endParaRPr lang="en-US" sz="2000" dirty="0" smtClean="0">
              <a:solidFill>
                <a:srgbClr val="BFBFBF"/>
              </a:solidFill>
            </a:endParaRPr>
          </a:p>
          <a:p>
            <a:r>
              <a:rPr lang="en-US" sz="2400" dirty="0" smtClean="0">
                <a:solidFill>
                  <a:srgbClr val="BFBFBF"/>
                </a:solidFill>
              </a:rPr>
              <a:t>Summary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31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Transport and Turbulence: </a:t>
            </a:r>
            <a:r>
              <a:rPr lang="en-US" sz="2400" dirty="0" smtClean="0">
                <a:solidFill>
                  <a:srgbClr val="000000"/>
                </a:solidFill>
              </a:rPr>
              <a:t>Establish predictive capability for the performance of FNSF and future devices</a:t>
            </a:r>
          </a:p>
          <a:p>
            <a:pPr lvl="1"/>
            <a:r>
              <a:rPr lang="en-US" sz="2000" dirty="0" smtClean="0">
                <a:solidFill>
                  <a:srgbClr val="800000"/>
                </a:solidFill>
              </a:rPr>
              <a:t>Characterize H-mode global energy confinement in lower collisionality regimes in NSTX-U</a:t>
            </a:r>
          </a:p>
          <a:p>
            <a:pPr lvl="1"/>
            <a:r>
              <a:rPr lang="en-US" sz="2000" dirty="0" smtClean="0">
                <a:solidFill>
                  <a:srgbClr val="800000"/>
                </a:solidFill>
              </a:rPr>
              <a:t>Identify </a:t>
            </a:r>
            <a:r>
              <a:rPr lang="en-US" sz="2000" dirty="0">
                <a:solidFill>
                  <a:srgbClr val="800000"/>
                </a:solidFill>
              </a:rPr>
              <a:t>mechanisms responsible for </a:t>
            </a:r>
            <a:r>
              <a:rPr lang="en-US" sz="2000" dirty="0" err="1">
                <a:solidFill>
                  <a:srgbClr val="800000"/>
                </a:solidFill>
              </a:rPr>
              <a:t>χ</a:t>
            </a:r>
            <a:r>
              <a:rPr lang="en-US" sz="2000" dirty="0">
                <a:solidFill>
                  <a:srgbClr val="800000"/>
                </a:solidFill>
              </a:rPr>
              <a:t>, D: explore parametric dependences with q, </a:t>
            </a:r>
            <a:r>
              <a:rPr lang="en-US" sz="2000" dirty="0" err="1">
                <a:solidFill>
                  <a:srgbClr val="800000"/>
                </a:solidFill>
              </a:rPr>
              <a:t>v</a:t>
            </a:r>
            <a:r>
              <a:rPr lang="en-US" sz="2000" baseline="-25000" dirty="0" err="1">
                <a:solidFill>
                  <a:srgbClr val="800000"/>
                </a:solidFill>
              </a:rPr>
              <a:t>φ</a:t>
            </a:r>
            <a:r>
              <a:rPr lang="en-US" sz="2000" dirty="0">
                <a:solidFill>
                  <a:srgbClr val="800000"/>
                </a:solidFill>
              </a:rPr>
              <a:t> using 2</a:t>
            </a:r>
            <a:r>
              <a:rPr lang="en-US" sz="2000" baseline="30000" dirty="0">
                <a:solidFill>
                  <a:srgbClr val="800000"/>
                </a:solidFill>
              </a:rPr>
              <a:t>nd</a:t>
            </a:r>
            <a:r>
              <a:rPr lang="en-US" sz="2000" dirty="0">
                <a:solidFill>
                  <a:srgbClr val="800000"/>
                </a:solidFill>
              </a:rPr>
              <a:t> NB and 3D </a:t>
            </a:r>
            <a:r>
              <a:rPr lang="en-US" sz="2000" dirty="0" smtClean="0">
                <a:solidFill>
                  <a:srgbClr val="800000"/>
                </a:solidFill>
              </a:rPr>
              <a:t>coils</a:t>
            </a:r>
          </a:p>
          <a:p>
            <a:pPr lvl="1"/>
            <a:r>
              <a:rPr lang="en-US" sz="2000" dirty="0" smtClean="0">
                <a:solidFill>
                  <a:srgbClr val="800000"/>
                </a:solidFill>
              </a:rPr>
              <a:t>Establish and validate reduced transport models for establishing predictive capability</a:t>
            </a:r>
          </a:p>
          <a:p>
            <a:r>
              <a:rPr lang="en-US" sz="2400" dirty="0" err="1" smtClean="0">
                <a:solidFill>
                  <a:srgbClr val="000090"/>
                </a:solidFill>
              </a:rPr>
              <a:t>Macrostability</a:t>
            </a:r>
            <a:r>
              <a:rPr lang="en-US" sz="2400" dirty="0" smtClean="0">
                <a:solidFill>
                  <a:srgbClr val="000090"/>
                </a:solidFill>
              </a:rPr>
              <a:t>: </a:t>
            </a:r>
            <a:r>
              <a:rPr lang="en-US" sz="2400" dirty="0" smtClean="0">
                <a:solidFill>
                  <a:schemeClr val="tx1"/>
                </a:solidFill>
              </a:rPr>
              <a:t>Establish the physics objectives and control capabilities needed for sustained stability of high performance plasmas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Understand and advance passive and active control to sustain macroscopic stability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Understand 3D effects for optimizing stability through profile control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Understand disruption dynamics and techniques for avoidance and mitigation</a:t>
            </a:r>
          </a:p>
          <a:p>
            <a:pPr lvl="1"/>
            <a:endParaRPr lang="en-US" sz="2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TSG objectives and research thrusts define research for 2016-2018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30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8080"/>
                </a:solidFill>
              </a:rPr>
              <a:t>Energetic particles: </a:t>
            </a:r>
            <a:r>
              <a:rPr lang="en-US" sz="2400" dirty="0" smtClean="0">
                <a:solidFill>
                  <a:schemeClr val="tx1"/>
                </a:solidFill>
              </a:rPr>
              <a:t>Enable predictions of fast ion behavior and associated instabilities in high-β super-</a:t>
            </a:r>
            <a:r>
              <a:rPr lang="en-US" sz="2400" dirty="0" err="1" smtClean="0">
                <a:solidFill>
                  <a:schemeClr val="tx1"/>
                </a:solidFill>
              </a:rPr>
              <a:t>Alfvénic</a:t>
            </a:r>
            <a:r>
              <a:rPr lang="en-US" sz="2400" dirty="0" smtClean="0">
                <a:solidFill>
                  <a:schemeClr val="tx1"/>
                </a:solidFill>
              </a:rPr>
              <a:t> regimes (ITER/FNSF)</a:t>
            </a:r>
          </a:p>
          <a:p>
            <a:pPr lvl="1"/>
            <a:r>
              <a:rPr lang="en-US" sz="2000" dirty="0" smtClean="0">
                <a:solidFill>
                  <a:srgbClr val="008080"/>
                </a:solidFill>
              </a:rPr>
              <a:t>Assess effects of NB injection parameters on fast ion distribution function, NB-driven current profile</a:t>
            </a:r>
          </a:p>
          <a:p>
            <a:pPr lvl="1"/>
            <a:r>
              <a:rPr lang="en-US" sz="2000" dirty="0" smtClean="0">
                <a:solidFill>
                  <a:srgbClr val="008080"/>
                </a:solidFill>
              </a:rPr>
              <a:t>Develop predictive tools for *AE-induced fast ion transport</a:t>
            </a:r>
          </a:p>
          <a:p>
            <a:pPr lvl="1"/>
            <a:r>
              <a:rPr lang="en-US" sz="2000" dirty="0" smtClean="0">
                <a:solidFill>
                  <a:srgbClr val="008080"/>
                </a:solidFill>
              </a:rPr>
              <a:t>Develop phase space engineering tools/techniques for fast ion distribution and mode control </a:t>
            </a:r>
          </a:p>
          <a:p>
            <a:pPr lvl="1"/>
            <a:endParaRPr lang="en-US" sz="2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TSG objectives and research thrusts for 2016-2018 (cont’d)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57800" y="5105400"/>
            <a:ext cx="342699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Transport and Turbulence</a:t>
            </a:r>
          </a:p>
          <a:p>
            <a:r>
              <a:rPr lang="en-US" sz="2400" dirty="0" err="1" smtClean="0">
                <a:solidFill>
                  <a:srgbClr val="000090"/>
                </a:solidFill>
              </a:rPr>
              <a:t>Macrostability</a:t>
            </a:r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8080"/>
                </a:solidFill>
              </a:rPr>
              <a:t>Energetic Particles</a:t>
            </a:r>
            <a:endParaRPr lang="en-US" sz="2400" dirty="0">
              <a:solidFill>
                <a:srgbClr val="00808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51331" y="4724400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Color Coding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3984904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914400"/>
          </a:xfrm>
        </p:spPr>
        <p:txBody>
          <a:bodyPr/>
          <a:lstStyle/>
          <a:p>
            <a:pPr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Understand confinement at high normalized pressure and at low </a:t>
            </a:r>
            <a:r>
              <a:rPr lang="en-US" dirty="0" smtClean="0">
                <a:solidFill>
                  <a:srgbClr val="000000"/>
                </a:solidFill>
              </a:rPr>
              <a:t>collisionality</a:t>
            </a:r>
            <a:endParaRPr lang="en-US" baseline="30000" dirty="0" smtClean="0">
              <a:solidFill>
                <a:srgbClr val="000000"/>
              </a:solidFill>
            </a:endParaRPr>
          </a:p>
          <a:p>
            <a:pPr marL="457200" lvl="2">
              <a:buFont typeface="Arial" panose="020B0604020202020204" pitchFamily="34" charset="0"/>
              <a:buChar char="•"/>
            </a:pPr>
            <a:endParaRPr lang="en-US" dirty="0">
              <a:solidFill>
                <a:srgbClr val="80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T&amp;T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800000"/>
                </a:solidFill>
              </a:rPr>
              <a:t>research </a:t>
            </a:r>
            <a:r>
              <a:rPr lang="en-US" sz="2400" dirty="0">
                <a:solidFill>
                  <a:srgbClr val="800000"/>
                </a:solidFill>
              </a:rPr>
              <a:t>t</a:t>
            </a:r>
            <a:r>
              <a:rPr lang="en-US" sz="2400" dirty="0" smtClean="0">
                <a:solidFill>
                  <a:srgbClr val="800000"/>
                </a:solidFill>
              </a:rPr>
              <a:t>hrusts </a:t>
            </a:r>
            <a:r>
              <a:rPr lang="en-US" sz="2400" dirty="0" smtClean="0"/>
              <a:t>map directly to NSTX-U research priorities; recent results support future work</a:t>
            </a:r>
            <a:endParaRPr lang="en-US" sz="24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0" y="1905000"/>
            <a:ext cx="42672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8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Characterize H-mode global energy confinement in lower </a:t>
            </a:r>
            <a:r>
              <a:rPr lang="en-US" dirty="0" err="1" smtClean="0">
                <a:solidFill>
                  <a:srgbClr val="800000"/>
                </a:solidFill>
              </a:rPr>
              <a:t>ν</a:t>
            </a:r>
            <a:r>
              <a:rPr lang="en-US" baseline="-25000" dirty="0" smtClean="0">
                <a:solidFill>
                  <a:srgbClr val="800000"/>
                </a:solidFill>
              </a:rPr>
              <a:t>*</a:t>
            </a:r>
            <a:r>
              <a:rPr lang="en-US" dirty="0" smtClean="0">
                <a:solidFill>
                  <a:srgbClr val="800000"/>
                </a:solidFill>
              </a:rPr>
              <a:t> regimes</a:t>
            </a:r>
          </a:p>
          <a:p>
            <a:pPr marL="457200"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Identify mechanisms responsible for </a:t>
            </a:r>
            <a:r>
              <a:rPr lang="en-US" dirty="0" err="1" smtClean="0">
                <a:solidFill>
                  <a:srgbClr val="800000"/>
                </a:solidFill>
              </a:rPr>
              <a:t>χ</a:t>
            </a:r>
            <a:r>
              <a:rPr lang="en-US" dirty="0" smtClean="0">
                <a:solidFill>
                  <a:srgbClr val="800000"/>
                </a:solidFill>
              </a:rPr>
              <a:t>, D: explore parametric dependences with q, </a:t>
            </a:r>
            <a:r>
              <a:rPr lang="en-US" dirty="0" err="1" smtClean="0">
                <a:solidFill>
                  <a:srgbClr val="800000"/>
                </a:solidFill>
              </a:rPr>
              <a:t>v</a:t>
            </a:r>
            <a:r>
              <a:rPr lang="en-US" baseline="-25000" dirty="0" err="1" smtClean="0">
                <a:solidFill>
                  <a:srgbClr val="800000"/>
                </a:solidFill>
              </a:rPr>
              <a:t>φ</a:t>
            </a:r>
            <a:r>
              <a:rPr lang="en-US" dirty="0" smtClean="0">
                <a:solidFill>
                  <a:srgbClr val="800000"/>
                </a:solidFill>
              </a:rPr>
              <a:t> using 2</a:t>
            </a:r>
            <a:r>
              <a:rPr lang="en-US" baseline="30000" dirty="0" smtClean="0">
                <a:solidFill>
                  <a:srgbClr val="800000"/>
                </a:solidFill>
              </a:rPr>
              <a:t>nd</a:t>
            </a:r>
            <a:r>
              <a:rPr lang="en-US" dirty="0" smtClean="0">
                <a:solidFill>
                  <a:srgbClr val="800000"/>
                </a:solidFill>
              </a:rPr>
              <a:t> NB and 3D coils</a:t>
            </a:r>
          </a:p>
          <a:p>
            <a:pPr marL="457200"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Establish and validate reduced transport models for establishing predictive capability</a:t>
            </a:r>
          </a:p>
          <a:p>
            <a:pPr marL="457200" lvl="2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800000"/>
              </a:solidFill>
            </a:endParaRPr>
          </a:p>
          <a:p>
            <a:pPr marL="228600" lvl="2" indent="0">
              <a:buNone/>
            </a:pPr>
            <a:endParaRPr lang="en-US" dirty="0" smtClean="0">
              <a:solidFill>
                <a:srgbClr val="800000"/>
              </a:solidFill>
            </a:endParaRPr>
          </a:p>
          <a:p>
            <a:pPr marL="457200" lvl="2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80000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1905000"/>
            <a:ext cx="4328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Non-linear GTS indicate low-k ion fluxes</a:t>
            </a:r>
          </a:p>
          <a:p>
            <a:r>
              <a:rPr lang="en-US" sz="2000" dirty="0"/>
              <a:t>w</a:t>
            </a:r>
            <a:r>
              <a:rPr lang="en-US" sz="2000" dirty="0" smtClean="0"/>
              <a:t>ithin a factor of two of experimentally</a:t>
            </a:r>
          </a:p>
          <a:p>
            <a:r>
              <a:rPr lang="en-US" sz="2000" dirty="0"/>
              <a:t>i</a:t>
            </a:r>
            <a:r>
              <a:rPr lang="en-US" sz="2000" dirty="0" smtClean="0"/>
              <a:t>nferred ones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488238" y="2868126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/>
              <a:t>Electrons</a:t>
            </a:r>
            <a:endParaRPr lang="en-US" sz="1600" i="0" dirty="0"/>
          </a:p>
        </p:txBody>
      </p:sp>
      <p:grpSp>
        <p:nvGrpSpPr>
          <p:cNvPr id="16" name="Group 15"/>
          <p:cNvGrpSpPr/>
          <p:nvPr/>
        </p:nvGrpSpPr>
        <p:grpSpPr>
          <a:xfrm>
            <a:off x="4116369" y="2884824"/>
            <a:ext cx="4875231" cy="2305706"/>
            <a:chOff x="4116369" y="2884824"/>
            <a:chExt cx="4875231" cy="23057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61519" y="3124200"/>
              <a:ext cx="2430081" cy="20574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57999" y="2884824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/>
                <a:t>Ions</a:t>
              </a:r>
              <a:endParaRPr lang="en-US" sz="1600" i="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6369" y="3130480"/>
              <a:ext cx="2359089" cy="206005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19600" y="3209330"/>
              <a:ext cx="1981200" cy="691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 smtClean="0"/>
                <a:t>Kelvin-Helmholtz (flow shear driven)+ITG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35769" y="3209330"/>
              <a:ext cx="1371600" cy="888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 smtClean="0"/>
                <a:t>e</a:t>
              </a:r>
              <a:r>
                <a:rPr lang="en-US" sz="1600" baseline="30000" dirty="0" smtClean="0"/>
                <a:t>-</a:t>
              </a:r>
              <a:r>
                <a:rPr lang="en-US" sz="1600" dirty="0" smtClean="0"/>
                <a:t> transport cannot be</a:t>
              </a:r>
            </a:p>
            <a:p>
              <a:pPr>
                <a:lnSpc>
                  <a:spcPct val="80000"/>
                </a:lnSpc>
              </a:pPr>
              <a:r>
                <a:rPr lang="en-US" sz="1600" dirty="0"/>
                <a:t>e</a:t>
              </a:r>
              <a:r>
                <a:rPr lang="en-US" sz="1600" dirty="0" smtClean="0"/>
                <a:t>xplained by low-k</a:t>
              </a:r>
              <a:endParaRPr lang="en-US" sz="16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2400" y="556260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Shear-flow modification by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NB, NTV from 3D coils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Low-k turbulence will be diagnosed with expanded, 48-channel, BES array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857946" y="5181600"/>
            <a:ext cx="128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Wang PRL &amp; </a:t>
            </a:r>
            <a:r>
              <a:rPr lang="en-US" sz="1400" dirty="0" err="1" smtClean="0"/>
              <a:t>PoP</a:t>
            </a:r>
            <a:r>
              <a:rPr lang="en-US" sz="1400" dirty="0" smtClean="0"/>
              <a:t> (2015)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83146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914400"/>
          </a:xfrm>
        </p:spPr>
        <p:txBody>
          <a:bodyPr/>
          <a:lstStyle/>
          <a:p>
            <a:pPr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Understand confinement at high normalized pressure and at low </a:t>
            </a:r>
            <a:r>
              <a:rPr lang="en-US" dirty="0" smtClean="0">
                <a:solidFill>
                  <a:srgbClr val="000000"/>
                </a:solidFill>
              </a:rPr>
              <a:t>collisionality</a:t>
            </a:r>
            <a:endParaRPr lang="en-US" baseline="30000" dirty="0" smtClean="0">
              <a:solidFill>
                <a:srgbClr val="000000"/>
              </a:solidFill>
            </a:endParaRPr>
          </a:p>
          <a:p>
            <a:pPr marL="457200" lvl="2">
              <a:buFont typeface="Arial" panose="020B0604020202020204" pitchFamily="34" charset="0"/>
              <a:buChar char="•"/>
            </a:pPr>
            <a:endParaRPr lang="en-US" dirty="0">
              <a:solidFill>
                <a:srgbClr val="80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Macro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research </a:t>
            </a:r>
            <a:r>
              <a:rPr lang="en-US" sz="2400" dirty="0">
                <a:solidFill>
                  <a:srgbClr val="000090"/>
                </a:solidFill>
              </a:rPr>
              <a:t>t</a:t>
            </a:r>
            <a:r>
              <a:rPr lang="en-US" sz="2400" dirty="0" smtClean="0">
                <a:solidFill>
                  <a:srgbClr val="000090"/>
                </a:solidFill>
              </a:rPr>
              <a:t>hrusts </a:t>
            </a:r>
            <a:r>
              <a:rPr lang="en-US" sz="2400" dirty="0" smtClean="0"/>
              <a:t>map directly to NSTX</a:t>
            </a:r>
            <a:r>
              <a:rPr lang="en-US" sz="2400" dirty="0"/>
              <a:t>-U research priorities</a:t>
            </a:r>
            <a:r>
              <a:rPr lang="en-US" sz="2400" dirty="0" smtClean="0"/>
              <a:t>; recent results support future work</a:t>
            </a:r>
            <a:endParaRPr lang="en-US" sz="24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0" y="1905000"/>
            <a:ext cx="46482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8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Understand and advance passive and active control to sustain macroscopic stability</a:t>
            </a:r>
          </a:p>
          <a:p>
            <a:pPr marL="457200"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Understand 3D effects through profile control</a:t>
            </a:r>
          </a:p>
          <a:p>
            <a:pPr marL="457200"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Understand disruption dynamics and techniques for avoidance and mitigation</a:t>
            </a:r>
          </a:p>
          <a:p>
            <a:pPr marL="628650" lvl="3"/>
            <a:r>
              <a:rPr lang="en-US" dirty="0" smtClean="0">
                <a:solidFill>
                  <a:srgbClr val="000090"/>
                </a:solidFill>
              </a:rPr>
              <a:t>S. </a:t>
            </a:r>
            <a:r>
              <a:rPr lang="en-US" dirty="0" err="1" smtClean="0">
                <a:solidFill>
                  <a:srgbClr val="000090"/>
                </a:solidFill>
              </a:rPr>
              <a:t>Sabbagh</a:t>
            </a:r>
            <a:r>
              <a:rPr lang="en-US" dirty="0" smtClean="0">
                <a:solidFill>
                  <a:srgbClr val="000090"/>
                </a:solidFill>
              </a:rPr>
              <a:t> talk on disruption PAM</a:t>
            </a:r>
          </a:p>
          <a:p>
            <a:pPr marL="457200" lvl="2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800000"/>
              </a:solidFill>
            </a:endParaRPr>
          </a:p>
          <a:p>
            <a:pPr marL="228600" lvl="2" indent="0">
              <a:buNone/>
            </a:pPr>
            <a:endParaRPr lang="en-US" dirty="0" smtClean="0">
              <a:solidFill>
                <a:srgbClr val="800000"/>
              </a:solidFill>
            </a:endParaRPr>
          </a:p>
          <a:p>
            <a:pPr marL="457200" lvl="2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80000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05400" y="16002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NTV depends on both collisionality and rotation (IPEC-PENT)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4572000"/>
            <a:ext cx="495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Shear-flow modification by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NB, NTV from 3D coils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Rotation, current profile control algorithms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Joint NSTX-U/Theory study of halo currents using tile current measurements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MGI for disruption mitigation</a:t>
            </a:r>
            <a:endParaRPr lang="en-US" sz="2000" dirty="0"/>
          </a:p>
        </p:txBody>
      </p:sp>
      <p:pic>
        <p:nvPicPr>
          <p:cNvPr id="16" name="Picture 15" descr="ppefc1_contou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9" r="12425"/>
          <a:stretch/>
        </p:blipFill>
        <p:spPr>
          <a:xfrm>
            <a:off x="5276604" y="2841486"/>
            <a:ext cx="3445467" cy="33583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20000" y="2689086"/>
            <a:ext cx="804736" cy="213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Log(T</a:t>
            </a:r>
            <a:r>
              <a:rPr lang="en-US" baseline="-25000" dirty="0" smtClean="0"/>
              <a:t>φ</a:t>
            </a:r>
            <a:r>
              <a:rPr lang="en-US" dirty="0" smtClean="0"/>
              <a:t>[Nm])</a:t>
            </a:r>
            <a:endParaRPr lang="en-US" dirty="0"/>
          </a:p>
        </p:txBody>
      </p:sp>
      <p:sp>
        <p:nvSpPr>
          <p:cNvPr id="18" name="Plus 17"/>
          <p:cNvSpPr/>
          <p:nvPr/>
        </p:nvSpPr>
        <p:spPr>
          <a:xfrm>
            <a:off x="6680057" y="4426817"/>
            <a:ext cx="201297" cy="197176"/>
          </a:xfrm>
          <a:prstGeom prst="mathPlus">
            <a:avLst>
              <a:gd name="adj1" fmla="val 15186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768385" y="4504864"/>
            <a:ext cx="727223" cy="249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/>
                <a:cs typeface="Times New Roman"/>
              </a:rPr>
              <a:t>TRANSP</a:t>
            </a:r>
            <a:endParaRPr lang="en-US" sz="2200" dirty="0"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67400" y="5269763"/>
            <a:ext cx="1348077" cy="2316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/>
                <a:cs typeface="Times New Roman"/>
              </a:rPr>
              <a:t>Superbanana</a:t>
            </a:r>
            <a:r>
              <a:rPr lang="en-US" sz="2000" dirty="0" smtClean="0">
                <a:latin typeface="Times New Roman"/>
                <a:cs typeface="Times New Roman"/>
              </a:rPr>
              <a:t> Plateau 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06111" y="5983011"/>
            <a:ext cx="11156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dirty="0" err="1" smtClean="0">
                <a:latin typeface="Times New Roman"/>
                <a:cs typeface="Times New Roman"/>
              </a:rPr>
              <a:t>ν</a:t>
            </a:r>
            <a:r>
              <a:rPr lang="en-US" dirty="0" smtClean="0">
                <a:latin typeface="Times New Roman"/>
                <a:cs typeface="Times New Roman"/>
              </a:rPr>
              <a:t>*/ν</a:t>
            </a:r>
            <a:r>
              <a:rPr lang="en-US" baseline="-25000" dirty="0" smtClean="0">
                <a:latin typeface="Times New Roman"/>
                <a:cs typeface="Times New Roman"/>
              </a:rPr>
              <a:t>0</a:t>
            </a:r>
            <a:r>
              <a:rPr lang="en-US" dirty="0" smtClean="0">
                <a:latin typeface="Times New Roman"/>
                <a:cs typeface="Times New Roman"/>
              </a:rPr>
              <a:t>*)</a:t>
            </a:r>
            <a:r>
              <a:rPr lang="en-US" baseline="30000" dirty="0" smtClean="0">
                <a:latin typeface="Times New Roman"/>
                <a:cs typeface="Times New Roman"/>
              </a:rPr>
              <a:t>2/5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3600" y="3505200"/>
            <a:ext cx="292547" cy="2316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1/</a:t>
            </a:r>
            <a:r>
              <a:rPr lang="en-US" sz="2000" dirty="0" err="1">
                <a:latin typeface="Times New Roman"/>
                <a:cs typeface="Times New Roman"/>
              </a:rPr>
              <a:t>ν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35519" y="3698916"/>
            <a:ext cx="544012" cy="2316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Plateau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891778" y="3948397"/>
            <a:ext cx="59536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489170" y="4188775"/>
            <a:ext cx="0" cy="9021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867400" y="4419600"/>
            <a:ext cx="380646" cy="2316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1</a:t>
            </a:r>
            <a:r>
              <a:rPr lang="en-US" sz="2000" dirty="0" smtClean="0">
                <a:latin typeface="Times New Roman"/>
                <a:cs typeface="Times New Roman"/>
              </a:rPr>
              <a:t>/</a:t>
            </a:r>
            <a:r>
              <a:rPr lang="en-US" sz="2000" dirty="0" err="1" smtClean="0">
                <a:latin typeface="Times New Roman"/>
                <a:cs typeface="Times New Roman"/>
              </a:rPr>
              <a:t>ω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E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24016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NTV by n=3 core-optimized </a:t>
            </a:r>
          </a:p>
          <a:p>
            <a:r>
              <a:rPr lang="en-US" dirty="0" smtClean="0"/>
              <a:t>NCC in NSTX-U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53400" y="6096000"/>
            <a:ext cx="698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JK Park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2687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914400"/>
          </a:xfrm>
        </p:spPr>
        <p:txBody>
          <a:bodyPr/>
          <a:lstStyle/>
          <a:p>
            <a:pPr lvl="1" indent="-457200">
              <a:buFont typeface="+mj-lt"/>
              <a:buAutoNum type="arabicPeriod" startAt="2"/>
            </a:pPr>
            <a:r>
              <a:rPr lang="en-US" dirty="0" smtClean="0">
                <a:solidFill>
                  <a:schemeClr val="tx1"/>
                </a:solidFill>
              </a:rPr>
              <a:t>Study energetic particle physics prototypical of burning plasmas</a:t>
            </a:r>
            <a:endParaRPr lang="en-US" baseline="30000" dirty="0" smtClean="0">
              <a:solidFill>
                <a:schemeClr val="tx1"/>
              </a:solidFill>
            </a:endParaRPr>
          </a:p>
          <a:p>
            <a:pPr marL="457200" lvl="2">
              <a:buFont typeface="Arial" panose="020B0604020202020204" pitchFamily="34" charset="0"/>
              <a:buChar char="•"/>
            </a:pPr>
            <a:endParaRPr lang="en-US" dirty="0">
              <a:solidFill>
                <a:srgbClr val="80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8080"/>
                </a:solidFill>
              </a:rPr>
              <a:t>EP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8080"/>
                </a:solidFill>
              </a:rPr>
              <a:t>research </a:t>
            </a:r>
            <a:r>
              <a:rPr lang="en-US" sz="2400" dirty="0">
                <a:solidFill>
                  <a:srgbClr val="008080"/>
                </a:solidFill>
              </a:rPr>
              <a:t>t</a:t>
            </a:r>
            <a:r>
              <a:rPr lang="en-US" sz="2400" dirty="0" smtClean="0">
                <a:solidFill>
                  <a:srgbClr val="008080"/>
                </a:solidFill>
              </a:rPr>
              <a:t>hrusts </a:t>
            </a:r>
            <a:r>
              <a:rPr lang="en-US" sz="2400" dirty="0" smtClean="0"/>
              <a:t>map directly to NSTX</a:t>
            </a:r>
            <a:r>
              <a:rPr lang="en-US" sz="2400" dirty="0"/>
              <a:t>-U research priorities</a:t>
            </a:r>
            <a:r>
              <a:rPr lang="en-US" sz="2400" dirty="0" smtClean="0"/>
              <a:t>; recent results support future work</a:t>
            </a:r>
            <a:endParaRPr lang="en-US" sz="24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0" y="1905000"/>
            <a:ext cx="46482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8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080"/>
                </a:solidFill>
              </a:rPr>
              <a:t>Develop predictive tools for *AE-induced fast ion transport</a:t>
            </a:r>
          </a:p>
          <a:p>
            <a:pPr marL="457200"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080"/>
                </a:solidFill>
              </a:rPr>
              <a:t>Develop phase-space engineering tools/techniques for </a:t>
            </a:r>
            <a:r>
              <a:rPr lang="en-US" dirty="0" err="1" smtClean="0">
                <a:solidFill>
                  <a:srgbClr val="008080"/>
                </a:solidFill>
              </a:rPr>
              <a:t>f</a:t>
            </a:r>
            <a:r>
              <a:rPr lang="en-US" baseline="-25000" dirty="0" err="1" smtClean="0">
                <a:solidFill>
                  <a:srgbClr val="008080"/>
                </a:solidFill>
              </a:rPr>
              <a:t>fi</a:t>
            </a:r>
            <a:r>
              <a:rPr lang="en-US" dirty="0" smtClean="0">
                <a:solidFill>
                  <a:srgbClr val="008080"/>
                </a:solidFill>
              </a:rPr>
              <a:t>, mode control</a:t>
            </a:r>
          </a:p>
          <a:p>
            <a:pPr marL="457200" lvl="2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800000"/>
              </a:solidFill>
            </a:endParaRPr>
          </a:p>
          <a:p>
            <a:pPr marL="228600" lvl="2" indent="0">
              <a:buNone/>
            </a:pPr>
            <a:endParaRPr lang="en-US" dirty="0" smtClean="0">
              <a:solidFill>
                <a:srgbClr val="800000"/>
              </a:solidFill>
            </a:endParaRPr>
          </a:p>
          <a:p>
            <a:pPr marL="457200" lvl="2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80000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24400" y="1598473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Suppression of TAE/GAE with HHFW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Developing self-consistent NB+RF code to understand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" y="3810000"/>
            <a:ext cx="4191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Shear-flow modification by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NB, NTV from 3D coils </a:t>
            </a:r>
            <a:r>
              <a:rPr lang="en-US" sz="2000" dirty="0" err="1" smtClean="0"/>
              <a:t>tp</a:t>
            </a:r>
            <a:r>
              <a:rPr lang="en-US" sz="2000" dirty="0" smtClean="0"/>
              <a:t> study effect on CAE/KAW coupling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HHFW + 3D fields for *AE suppression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Expanded FIDA views, </a:t>
            </a:r>
            <a:r>
              <a:rPr lang="en-US" sz="2000" dirty="0" err="1" smtClean="0"/>
              <a:t>ssNPA</a:t>
            </a:r>
            <a:r>
              <a:rPr lang="en-US" sz="2000" dirty="0" smtClean="0"/>
              <a:t> for measuring energetic particle distribution</a:t>
            </a:r>
            <a:endParaRPr lang="en-US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5181600" y="2655512"/>
            <a:ext cx="2780752" cy="2830888"/>
            <a:chOff x="1371600" y="1537510"/>
            <a:chExt cx="3387652" cy="344873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1600" y="1537510"/>
              <a:ext cx="3238500" cy="1397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9952" y="2980369"/>
              <a:ext cx="3289300" cy="1270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1312" y="4186140"/>
              <a:ext cx="3086100" cy="800100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4953000" y="5602069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Applied 3D fields modify drive and damping of *AE modes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696200" y="32766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Fredrickson NF (2015)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5777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914400"/>
          </a:xfrm>
        </p:spPr>
        <p:txBody>
          <a:bodyPr/>
          <a:lstStyle/>
          <a:p>
            <a:pPr lvl="1" indent="-457200">
              <a:buFont typeface="+mj-lt"/>
              <a:buAutoNum type="arabicPeriod" startAt="3"/>
            </a:pPr>
            <a:r>
              <a:rPr lang="en-US" dirty="0" smtClean="0">
                <a:solidFill>
                  <a:schemeClr val="tx1"/>
                </a:solidFill>
              </a:rPr>
              <a:t>Form and sustain plasma current without transformer for steady-state ST</a:t>
            </a:r>
            <a:endParaRPr lang="en-US" baseline="30000" dirty="0" smtClean="0">
              <a:solidFill>
                <a:schemeClr val="tx1"/>
              </a:solidFill>
            </a:endParaRPr>
          </a:p>
          <a:p>
            <a:pPr marL="457200" lvl="2">
              <a:buFont typeface="Arial" panose="020B0604020202020204" pitchFamily="34" charset="0"/>
              <a:buChar char="•"/>
            </a:pPr>
            <a:endParaRPr lang="en-US" dirty="0">
              <a:solidFill>
                <a:srgbClr val="80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8080"/>
                </a:solidFill>
              </a:rPr>
              <a:t>EP research </a:t>
            </a:r>
            <a:r>
              <a:rPr lang="en-US" sz="2400" dirty="0">
                <a:solidFill>
                  <a:srgbClr val="008080"/>
                </a:solidFill>
              </a:rPr>
              <a:t>t</a:t>
            </a:r>
            <a:r>
              <a:rPr lang="en-US" sz="2400" dirty="0" smtClean="0">
                <a:solidFill>
                  <a:srgbClr val="008080"/>
                </a:solidFill>
              </a:rPr>
              <a:t>hrusts </a:t>
            </a:r>
            <a:r>
              <a:rPr lang="en-US" sz="2400" dirty="0" smtClean="0"/>
              <a:t>map directly to </a:t>
            </a:r>
            <a:r>
              <a:rPr lang="en-US" sz="2400" dirty="0"/>
              <a:t>NSTX-U research priorities</a:t>
            </a:r>
            <a:r>
              <a:rPr lang="en-US" sz="2400" dirty="0" smtClean="0"/>
              <a:t>; recent results support future work</a:t>
            </a:r>
            <a:endParaRPr lang="en-US" sz="24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0" y="1905000"/>
            <a:ext cx="46482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8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080"/>
                </a:solidFill>
              </a:rPr>
              <a:t>Assess effects of NB injection parameters on fast ion distribution function, NB-current profile</a:t>
            </a:r>
          </a:p>
          <a:p>
            <a:pPr marL="457200"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080"/>
                </a:solidFill>
              </a:rPr>
              <a:t>Develop predictive tools for *AE-induced fast ion transport</a:t>
            </a:r>
          </a:p>
          <a:p>
            <a:pPr marL="457200" lvl="2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8080"/>
              </a:solidFill>
            </a:endParaRPr>
          </a:p>
          <a:p>
            <a:pPr marL="457200" lvl="2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800000"/>
              </a:solidFill>
            </a:endParaRPr>
          </a:p>
          <a:p>
            <a:pPr marL="228600" lvl="2" indent="0">
              <a:buNone/>
            </a:pPr>
            <a:endParaRPr lang="en-US" dirty="0" smtClean="0">
              <a:solidFill>
                <a:srgbClr val="800000"/>
              </a:solidFill>
            </a:endParaRPr>
          </a:p>
          <a:p>
            <a:pPr marL="457200" lvl="2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80000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95800" y="1899502"/>
            <a:ext cx="449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Critical Gradient and “Kick” models successful in reproducing effects of TAE on fast ions (Kick model implemented in TRANSP)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4038600"/>
            <a:ext cx="464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NB for adjusting NB-driven j(r)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Expanded FIDA views, </a:t>
            </a:r>
            <a:r>
              <a:rPr lang="en-US" sz="2000" dirty="0" err="1" smtClean="0"/>
              <a:t>ssNPA</a:t>
            </a:r>
            <a:r>
              <a:rPr lang="en-US" sz="2000" dirty="0" smtClean="0"/>
              <a:t> for measuring energetic particle distribution</a:t>
            </a:r>
            <a:endParaRPr lang="en-US" sz="20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180" y="3271101"/>
            <a:ext cx="3758820" cy="25962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1579" y="6096000"/>
            <a:ext cx="1699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Gorelenkov</a:t>
            </a:r>
            <a:r>
              <a:rPr lang="en-US" sz="1400" dirty="0" smtClean="0"/>
              <a:t>, </a:t>
            </a:r>
            <a:r>
              <a:rPr lang="en-US" sz="1400" dirty="0" err="1" smtClean="0"/>
              <a:t>Podesta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71732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BFBFBF"/>
                </a:solidFill>
              </a:rPr>
              <a:t>Core Science Group and its components</a:t>
            </a:r>
          </a:p>
          <a:p>
            <a:endParaRPr lang="en-US" sz="2400" dirty="0" smtClean="0">
              <a:solidFill>
                <a:srgbClr val="BFBFBF"/>
              </a:solidFill>
            </a:endParaRPr>
          </a:p>
          <a:p>
            <a:r>
              <a:rPr lang="en-US" sz="2400" dirty="0" smtClean="0">
                <a:solidFill>
                  <a:srgbClr val="BFBFBF"/>
                </a:solidFill>
              </a:rPr>
              <a:t>Core SG mission elements and TSG research thrusts and their relation to NSTX-U high-level goals</a:t>
            </a:r>
            <a:endParaRPr lang="en-US" sz="2000" dirty="0" smtClean="0">
              <a:solidFill>
                <a:srgbClr val="BFBFBF"/>
              </a:solidFill>
            </a:endParaRPr>
          </a:p>
          <a:p>
            <a:endParaRPr lang="en-US" sz="2400" dirty="0" smtClean="0"/>
          </a:p>
          <a:p>
            <a:r>
              <a:rPr lang="en-US" sz="2400" dirty="0" smtClean="0"/>
              <a:t>Planned research</a:t>
            </a:r>
          </a:p>
          <a:p>
            <a:pPr lvl="1"/>
            <a:r>
              <a:rPr lang="en-US" sz="2000" dirty="0" smtClean="0"/>
              <a:t>Multi-TSG XPs</a:t>
            </a:r>
          </a:p>
          <a:p>
            <a:pPr lvl="1"/>
            <a:r>
              <a:rPr lang="en-US" sz="2000" dirty="0" smtClean="0"/>
              <a:t>TSG-specific</a:t>
            </a:r>
          </a:p>
          <a:p>
            <a:pPr lvl="1"/>
            <a:endParaRPr lang="en-US" sz="2000" dirty="0" smtClean="0"/>
          </a:p>
          <a:p>
            <a:r>
              <a:rPr lang="en-US" sz="2400" dirty="0" smtClean="0">
                <a:solidFill>
                  <a:srgbClr val="BFBFBF"/>
                </a:solidFill>
              </a:rPr>
              <a:t>Benefit of future facility enhancements to TSG goals</a:t>
            </a:r>
          </a:p>
          <a:p>
            <a:endParaRPr lang="en-US" sz="2400" dirty="0" smtClean="0">
              <a:solidFill>
                <a:srgbClr val="BFBFBF"/>
              </a:solidFill>
            </a:endParaRPr>
          </a:p>
          <a:p>
            <a:r>
              <a:rPr lang="en-US" sz="2400" dirty="0" smtClean="0">
                <a:solidFill>
                  <a:srgbClr val="BFBFBF"/>
                </a:solidFill>
              </a:rPr>
              <a:t>Work directed towards FES panels’ recommendations</a:t>
            </a:r>
          </a:p>
          <a:p>
            <a:pPr lvl="1"/>
            <a:endParaRPr lang="en-US" sz="2000" dirty="0" smtClean="0">
              <a:solidFill>
                <a:srgbClr val="BFBFBF"/>
              </a:solidFill>
            </a:endParaRPr>
          </a:p>
          <a:p>
            <a:r>
              <a:rPr lang="en-US" sz="2400" dirty="0" smtClean="0">
                <a:solidFill>
                  <a:srgbClr val="BFBFBF"/>
                </a:solidFill>
              </a:rPr>
              <a:t>Summary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623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4114800"/>
          </a:xfrm>
        </p:spPr>
        <p:txBody>
          <a:bodyPr>
            <a:normAutofit/>
          </a:bodyPr>
          <a:lstStyle/>
          <a:p>
            <a:pPr marL="228600" lvl="1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800000"/>
                </a:solidFill>
              </a:rPr>
              <a:t>I</a:t>
            </a:r>
            <a:r>
              <a:rPr lang="en-US" sz="2200" baseline="-25000" dirty="0" err="1">
                <a:solidFill>
                  <a:srgbClr val="800000"/>
                </a:solidFill>
              </a:rPr>
              <a:t>p</a:t>
            </a:r>
            <a:r>
              <a:rPr lang="en-US" sz="2200" dirty="0">
                <a:solidFill>
                  <a:srgbClr val="800000"/>
                </a:solidFill>
              </a:rPr>
              <a:t>/B</a:t>
            </a:r>
            <a:r>
              <a:rPr lang="en-US" sz="2200" baseline="-25000" dirty="0">
                <a:solidFill>
                  <a:srgbClr val="800000"/>
                </a:solidFill>
              </a:rPr>
              <a:t>T</a:t>
            </a:r>
            <a:r>
              <a:rPr lang="en-US" sz="2200" dirty="0">
                <a:solidFill>
                  <a:srgbClr val="800000"/>
                </a:solidFill>
              </a:rPr>
              <a:t> scaling </a:t>
            </a:r>
            <a:r>
              <a:rPr lang="en-US" sz="2200" dirty="0" smtClean="0">
                <a:solidFill>
                  <a:srgbClr val="800000"/>
                </a:solidFill>
              </a:rPr>
              <a:t>(T&amp;T) – </a:t>
            </a:r>
            <a:r>
              <a:rPr lang="en-US" sz="2200" dirty="0">
                <a:solidFill>
                  <a:srgbClr val="800000"/>
                </a:solidFill>
              </a:rPr>
              <a:t>Multi-TSG (</a:t>
            </a:r>
            <a:r>
              <a:rPr lang="en-US" sz="2200" dirty="0" smtClean="0">
                <a:solidFill>
                  <a:srgbClr val="800000"/>
                </a:solidFill>
              </a:rPr>
              <a:t>XP1520</a:t>
            </a:r>
            <a:r>
              <a:rPr lang="en-US" sz="2200" dirty="0">
                <a:solidFill>
                  <a:srgbClr val="800000"/>
                </a:solidFill>
              </a:rPr>
              <a:t>-Kaye) </a:t>
            </a:r>
            <a:r>
              <a:rPr lang="en-US" sz="2200" dirty="0" smtClean="0">
                <a:solidFill>
                  <a:srgbClr val="800000"/>
                </a:solidFill>
              </a:rPr>
              <a:t>[start with B, later w </a:t>
            </a:r>
            <a:r>
              <a:rPr lang="en-US" sz="2200" dirty="0">
                <a:solidFill>
                  <a:srgbClr val="800000"/>
                </a:solidFill>
              </a:rPr>
              <a:t>Li</a:t>
            </a:r>
            <a:r>
              <a:rPr lang="en-US" sz="2200" dirty="0" smtClean="0">
                <a:solidFill>
                  <a:srgbClr val="800000"/>
                </a:solidFill>
              </a:rPr>
              <a:t>] directly addresses two Yearly Milestones</a:t>
            </a:r>
          </a:p>
          <a:p>
            <a:pPr marL="571500" lvl="2" indent="-342900">
              <a:buFont typeface="Lucida Grande"/>
              <a:buChar char="-"/>
            </a:pPr>
            <a:r>
              <a:rPr lang="en-US" b="1" dirty="0" smtClean="0">
                <a:solidFill>
                  <a:schemeClr val="tx2"/>
                </a:solidFill>
              </a:rPr>
              <a:t>R16-1</a:t>
            </a:r>
            <a:r>
              <a:rPr lang="en-US" dirty="0" smtClean="0">
                <a:solidFill>
                  <a:schemeClr val="tx2"/>
                </a:solidFill>
              </a:rPr>
              <a:t>: Assess H-mode (and beam) confinement, pedestal and SOL characteristics at higher </a:t>
            </a:r>
            <a:r>
              <a:rPr lang="en-US" dirty="0" err="1" smtClean="0">
                <a:solidFill>
                  <a:schemeClr val="tx2"/>
                </a:solidFill>
              </a:rPr>
              <a:t>I</a:t>
            </a:r>
            <a:r>
              <a:rPr lang="en-US" baseline="-25000" dirty="0" err="1" smtClean="0">
                <a:solidFill>
                  <a:schemeClr val="tx2"/>
                </a:solidFill>
              </a:rPr>
              <a:t>p</a:t>
            </a:r>
            <a:r>
              <a:rPr lang="en-US" dirty="0" smtClean="0">
                <a:solidFill>
                  <a:schemeClr val="tx2"/>
                </a:solidFill>
              </a:rPr>
              <a:t>, B</a:t>
            </a:r>
            <a:r>
              <a:rPr lang="en-US" baseline="-25000" dirty="0" smtClean="0">
                <a:solidFill>
                  <a:schemeClr val="tx2"/>
                </a:solidFill>
              </a:rPr>
              <a:t>T</a:t>
            </a:r>
            <a:r>
              <a:rPr lang="en-US" dirty="0" smtClean="0">
                <a:solidFill>
                  <a:schemeClr val="tx2"/>
                </a:solidFill>
              </a:rPr>
              <a:t>, P</a:t>
            </a:r>
            <a:r>
              <a:rPr lang="en-US" baseline="-25000" dirty="0" smtClean="0">
                <a:solidFill>
                  <a:schemeClr val="tx2"/>
                </a:solidFill>
              </a:rPr>
              <a:t>NBI</a:t>
            </a:r>
            <a:endParaRPr lang="en-US" dirty="0" smtClean="0">
              <a:solidFill>
                <a:schemeClr val="tx2"/>
              </a:solidFill>
            </a:endParaRPr>
          </a:p>
          <a:p>
            <a:pPr marL="571500" lvl="2" indent="-342900">
              <a:buFont typeface="Lucida Grande"/>
              <a:buChar char="-"/>
            </a:pPr>
            <a:r>
              <a:rPr lang="en-US" b="1" dirty="0" smtClean="0">
                <a:solidFill>
                  <a:schemeClr val="tx2"/>
                </a:solidFill>
              </a:rPr>
              <a:t>R17-3</a:t>
            </a:r>
            <a:r>
              <a:rPr lang="en-US" dirty="0" smtClean="0">
                <a:solidFill>
                  <a:schemeClr val="tx2"/>
                </a:solidFill>
              </a:rPr>
              <a:t>: Assess confinement and T&amp;T at low </a:t>
            </a:r>
            <a:r>
              <a:rPr lang="en-US" dirty="0" err="1" smtClean="0">
                <a:solidFill>
                  <a:schemeClr val="tx2"/>
                </a:solidFill>
              </a:rPr>
              <a:t>ν</a:t>
            </a:r>
            <a:r>
              <a:rPr lang="en-US" baseline="-25000" dirty="0" smtClean="0">
                <a:solidFill>
                  <a:schemeClr val="tx2"/>
                </a:solidFill>
              </a:rPr>
              <a:t>* </a:t>
            </a:r>
            <a:r>
              <a:rPr lang="en-US" dirty="0" smtClean="0">
                <a:solidFill>
                  <a:schemeClr val="tx2"/>
                </a:solidFill>
              </a:rPr>
              <a:t>with full confinement and diagnostic capabilities </a:t>
            </a:r>
            <a:r>
              <a:rPr lang="en-US" dirty="0" smtClean="0">
                <a:solidFill>
                  <a:srgbClr val="008080"/>
                </a:solidFill>
              </a:rPr>
              <a:t>(full </a:t>
            </a:r>
            <a:r>
              <a:rPr lang="en-US" dirty="0" err="1" smtClean="0">
                <a:solidFill>
                  <a:srgbClr val="008080"/>
                </a:solidFill>
              </a:rPr>
              <a:t>I</a:t>
            </a:r>
            <a:r>
              <a:rPr lang="en-US" baseline="-25000" dirty="0" err="1" smtClean="0">
                <a:solidFill>
                  <a:srgbClr val="008080"/>
                </a:solidFill>
              </a:rPr>
              <a:t>p</a:t>
            </a:r>
            <a:r>
              <a:rPr lang="en-US" dirty="0" smtClean="0">
                <a:solidFill>
                  <a:srgbClr val="008080"/>
                </a:solidFill>
              </a:rPr>
              <a:t>, B</a:t>
            </a:r>
            <a:r>
              <a:rPr lang="en-US" baseline="-25000" dirty="0" smtClean="0">
                <a:solidFill>
                  <a:srgbClr val="008080"/>
                </a:solidFill>
              </a:rPr>
              <a:t>T</a:t>
            </a:r>
            <a:r>
              <a:rPr lang="en-US" dirty="0" smtClean="0">
                <a:solidFill>
                  <a:srgbClr val="008080"/>
                </a:solidFill>
              </a:rPr>
              <a:t>, high-k scattering in 2017)</a:t>
            </a:r>
            <a:endParaRPr lang="en-US" dirty="0">
              <a:solidFill>
                <a:srgbClr val="008080"/>
              </a:solidFill>
            </a:endParaRPr>
          </a:p>
          <a:p>
            <a:pPr marL="571500" lvl="2" indent="-342900">
              <a:spcBef>
                <a:spcPts val="0"/>
              </a:spcBef>
              <a:buFont typeface="Lucida Grande"/>
              <a:buChar char="-"/>
            </a:pPr>
            <a:r>
              <a:rPr lang="en-US" dirty="0" smtClean="0">
                <a:solidFill>
                  <a:schemeClr val="tx2"/>
                </a:solidFill>
              </a:rPr>
              <a:t>In addition, apply perturbations</a:t>
            </a:r>
          </a:p>
          <a:p>
            <a:pPr marL="228600" lvl="2" indent="0">
              <a:spcBef>
                <a:spcPts val="0"/>
              </a:spcBef>
              <a:buNone/>
            </a:pP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    at end </a:t>
            </a:r>
            <a:r>
              <a:rPr lang="en-US" dirty="0">
                <a:solidFill>
                  <a:schemeClr val="tx2"/>
                </a:solidFill>
              </a:rPr>
              <a:t>of discharge </a:t>
            </a:r>
            <a:r>
              <a:rPr lang="en-US" dirty="0" smtClean="0">
                <a:solidFill>
                  <a:schemeClr val="tx2"/>
                </a:solidFill>
              </a:rPr>
              <a:t>to study</a:t>
            </a:r>
          </a:p>
          <a:p>
            <a:pPr marL="742950" lvl="3" indent="-342900">
              <a:buFont typeface="Lucida Grande"/>
              <a:buChar char="-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Impurity transport neon puffs (T&amp;T)</a:t>
            </a:r>
          </a:p>
          <a:p>
            <a:pPr marL="742950" lvl="3" indent="-342900">
              <a:buFont typeface="Lucida Grande"/>
              <a:buChar char="-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Particle transport with SGI (T&amp;T)</a:t>
            </a:r>
          </a:p>
          <a:p>
            <a:pPr marL="742950" lvl="3" indent="-342900">
              <a:buFont typeface="Lucida Grande"/>
              <a:buChar char="-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NTV studies with 3D fields (Macro)</a:t>
            </a:r>
          </a:p>
          <a:p>
            <a:pPr marL="742950" lvl="3" indent="-342900">
              <a:buFont typeface="Lucida Grande"/>
              <a:buChar char="-"/>
            </a:pPr>
            <a:endParaRPr lang="en-US" dirty="0">
              <a:solidFill>
                <a:schemeClr val="tx2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SG framework beneficial in synthesizing needs </a:t>
            </a:r>
            <a:r>
              <a:rPr lang="en-US" sz="2400" dirty="0"/>
              <a:t>and optimizing run time </a:t>
            </a:r>
            <a:r>
              <a:rPr lang="en-US" sz="2400" dirty="0" smtClean="0"/>
              <a:t>among TSGs for development of major XPs</a:t>
            </a:r>
            <a:endParaRPr lang="en-US" sz="24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0" y="4953000"/>
            <a:ext cx="51054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8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2" indent="-342900">
              <a:buFont typeface="Lucida Grande"/>
              <a:buChar char="-"/>
            </a:pPr>
            <a:r>
              <a:rPr lang="en-US" dirty="0" smtClean="0">
                <a:solidFill>
                  <a:schemeClr val="tx2"/>
                </a:solidFill>
              </a:rPr>
              <a:t>Overlap with Boundary SG: Scaling of pedestal structure and transport, SOL widths, transport and turbulence, L-H, H-L threshold studies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849076"/>
            <a:ext cx="3615980" cy="2704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5521" y="3230826"/>
            <a:ext cx="4561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Non-linear GTS indicate low-k DTEM leads</a:t>
            </a:r>
          </a:p>
          <a:p>
            <a:r>
              <a:rPr lang="en-US" sz="2000" dirty="0" smtClean="0"/>
              <a:t>to </a:t>
            </a:r>
            <a:r>
              <a:rPr lang="en-US" sz="2000" dirty="0" err="1" smtClean="0"/>
              <a:t>ν</a:t>
            </a:r>
            <a:r>
              <a:rPr lang="en-US" sz="2000" dirty="0" smtClean="0"/>
              <a:t>* dependence, in addition to </a:t>
            </a:r>
            <a:r>
              <a:rPr lang="en-US" sz="2000" dirty="0" err="1" smtClean="0"/>
              <a:t>μtearing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1447800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80"/>
                </a:solidFill>
              </a:rPr>
              <a:t>R16-1, 17-3</a:t>
            </a:r>
            <a:r>
              <a:rPr lang="en-US" dirty="0" smtClean="0">
                <a:solidFill>
                  <a:srgbClr val="008080"/>
                </a:solidFill>
              </a:rPr>
              <a:t>, 18-1, IR17-1, ITER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26376" y="4382476"/>
            <a:ext cx="128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Wang PRL &amp; </a:t>
            </a:r>
            <a:r>
              <a:rPr lang="en-US" sz="1400" dirty="0" err="1" smtClean="0"/>
              <a:t>PoP</a:t>
            </a:r>
            <a:r>
              <a:rPr lang="en-US" sz="1400" dirty="0" smtClean="0"/>
              <a:t>  (2015)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86293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4191000"/>
          </a:xfrm>
        </p:spPr>
        <p:txBody>
          <a:bodyPr/>
          <a:lstStyle/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00"/>
                </a:solidFill>
              </a:rPr>
              <a:t>2</a:t>
            </a:r>
            <a:r>
              <a:rPr lang="en-US" baseline="30000" dirty="0">
                <a:solidFill>
                  <a:srgbClr val="800000"/>
                </a:solidFill>
              </a:rPr>
              <a:t>nd</a:t>
            </a:r>
            <a:r>
              <a:rPr lang="en-US" dirty="0">
                <a:solidFill>
                  <a:srgbClr val="800000"/>
                </a:solidFill>
              </a:rPr>
              <a:t> NB </a:t>
            </a:r>
            <a:r>
              <a:rPr lang="en-US" dirty="0" smtClean="0">
                <a:solidFill>
                  <a:srgbClr val="800000"/>
                </a:solidFill>
              </a:rPr>
              <a:t>characterization (EP) </a:t>
            </a:r>
            <a:r>
              <a:rPr lang="en-US" dirty="0">
                <a:solidFill>
                  <a:srgbClr val="800000"/>
                </a:solidFill>
              </a:rPr>
              <a:t>– Multi-TSG (XP1523-Podesta</a:t>
            </a:r>
            <a:r>
              <a:rPr lang="en-US" dirty="0" smtClean="0">
                <a:solidFill>
                  <a:srgbClr val="800000"/>
                </a:solidFill>
              </a:rPr>
              <a:t>) [start with B, later w Li] </a:t>
            </a:r>
            <a:r>
              <a:rPr lang="en-US" sz="1800" b="1" dirty="0">
                <a:solidFill>
                  <a:srgbClr val="008080"/>
                </a:solidFill>
              </a:rPr>
              <a:t>R16</a:t>
            </a:r>
            <a:r>
              <a:rPr lang="en-US" sz="1800" b="1" dirty="0" smtClean="0">
                <a:solidFill>
                  <a:srgbClr val="008080"/>
                </a:solidFill>
              </a:rPr>
              <a:t>-2</a:t>
            </a:r>
            <a:r>
              <a:rPr lang="en-US" sz="1800" dirty="0" smtClean="0">
                <a:solidFill>
                  <a:srgbClr val="008080"/>
                </a:solidFill>
              </a:rPr>
              <a:t>, 3, 17-1, 4, 18-2, IR18-2, </a:t>
            </a:r>
            <a:r>
              <a:rPr lang="en-US" sz="1800" dirty="0">
                <a:solidFill>
                  <a:srgbClr val="008080"/>
                </a:solidFill>
              </a:rPr>
              <a:t>ITER</a:t>
            </a:r>
          </a:p>
          <a:p>
            <a:pPr marL="228600"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SG framework beneficial in synthesizing needs </a:t>
            </a:r>
            <a:r>
              <a:rPr lang="en-US" sz="2400" dirty="0"/>
              <a:t>and optimizing run time </a:t>
            </a:r>
            <a:r>
              <a:rPr lang="en-US" sz="2400" dirty="0" smtClean="0"/>
              <a:t>among TSGs for development of major XPs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6248400" y="4114800"/>
            <a:ext cx="2952051" cy="2303022"/>
            <a:chOff x="5514822" y="3669987"/>
            <a:chExt cx="4359371" cy="3738931"/>
          </a:xfrm>
        </p:grpSpPr>
        <p:pic>
          <p:nvPicPr>
            <p:cNvPr id="5" name="Picture 4" descr="fig_jnb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4822" y="4114800"/>
              <a:ext cx="4015424" cy="329411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848601" y="4191000"/>
              <a:ext cx="1729136" cy="462792"/>
            </a:xfrm>
            <a:prstGeom prst="rect">
              <a:avLst/>
            </a:prstGeom>
            <a:noFill/>
          </p:spPr>
          <p:txBody>
            <a:bodyPr wrap="none" lIns="101882" tIns="50941" rIns="101882" bIns="50941" rtlCol="0">
              <a:spAutoFit/>
            </a:bodyPr>
            <a:lstStyle/>
            <a:p>
              <a:r>
                <a:rPr lang="en-US" sz="1000" dirty="0"/>
                <a:t>NSTX #139048</a:t>
              </a:r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6246733" y="4508524"/>
              <a:ext cx="1797694" cy="409093"/>
            </a:xfrm>
            <a:prstGeom prst="rect">
              <a:avLst/>
            </a:prstGeom>
          </p:spPr>
          <p:txBody>
            <a:bodyPr vert="horz" lIns="101882" tIns="50941" rIns="101882" bIns="50941" rtlCol="0">
              <a:noAutofit/>
            </a:bodyPr>
            <a:lstStyle>
              <a:lvl1pPr marL="228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3366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58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92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85725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808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2870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 smtClean="0"/>
                <a:t>classical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6368718" y="6216315"/>
              <a:ext cx="1829777" cy="272715"/>
            </a:xfrm>
            <a:prstGeom prst="rect">
              <a:avLst/>
            </a:prstGeom>
          </p:spPr>
          <p:txBody>
            <a:bodyPr vert="horz" lIns="101882" tIns="50941" rIns="101882" bIns="50941" rtlCol="0">
              <a:noAutofit/>
            </a:bodyPr>
            <a:lstStyle>
              <a:lvl1pPr marL="228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3366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58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92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85725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808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2870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 smtClean="0">
                  <a:solidFill>
                    <a:srgbClr val="3366FF"/>
                  </a:solidFill>
                </a:rPr>
                <a:t>ad</a:t>
              </a:r>
              <a:r>
                <a:rPr lang="en-US" sz="1400" dirty="0">
                  <a:solidFill>
                    <a:srgbClr val="3366FF"/>
                  </a:solidFill>
                </a:rPr>
                <a:t>-hoc </a:t>
              </a:r>
              <a:r>
                <a:rPr lang="en-US" sz="1400" dirty="0" err="1" smtClean="0">
                  <a:solidFill>
                    <a:srgbClr val="3366FF"/>
                  </a:solidFill>
                </a:rPr>
                <a:t>D</a:t>
              </a:r>
              <a:r>
                <a:rPr lang="en-US" sz="1400" baseline="-25000" dirty="0" err="1" smtClean="0">
                  <a:solidFill>
                    <a:srgbClr val="3366FF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8334926" y="5043413"/>
              <a:ext cx="1451967" cy="336992"/>
            </a:xfrm>
            <a:prstGeom prst="rect">
              <a:avLst/>
            </a:prstGeom>
          </p:spPr>
          <p:txBody>
            <a:bodyPr vert="horz" lIns="101882" tIns="50941" rIns="101882" bIns="50941" rtlCol="0">
              <a:noAutofit/>
            </a:bodyPr>
            <a:lstStyle>
              <a:lvl1pPr marL="228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3366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58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92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85725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808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2870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 smtClean="0">
                  <a:solidFill>
                    <a:srgbClr val="FF0000"/>
                  </a:solidFill>
                </a:rPr>
                <a:t>kick </a:t>
              </a:r>
              <a:r>
                <a:rPr lang="en-US" sz="1400" dirty="0">
                  <a:solidFill>
                    <a:srgbClr val="FF0000"/>
                  </a:solidFill>
                </a:rPr>
                <a:t>model</a:t>
              </a: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6064193" y="3669987"/>
              <a:ext cx="3810000" cy="304800"/>
            </a:xfrm>
            <a:prstGeom prst="rect">
              <a:avLst/>
            </a:prstGeom>
          </p:spPr>
          <p:txBody>
            <a:bodyPr vert="horz" lIns="101882" tIns="50941" rIns="101882" bIns="50941" rtlCol="0">
              <a:noAutofit/>
            </a:bodyPr>
            <a:lstStyle>
              <a:lvl1pPr marL="228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3366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58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92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85725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808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2870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i="1" dirty="0" smtClean="0"/>
                <a:t>Profiles of NB-driven current</a:t>
              </a:r>
              <a:endParaRPr lang="en-US" sz="12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Picture 10" descr="mp_fig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8800"/>
            <a:ext cx="2819400" cy="2138425"/>
          </a:xfrm>
          <a:prstGeom prst="rect">
            <a:avLst/>
          </a:prstGeo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0" y="1828800"/>
            <a:ext cx="60960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8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2" indent="-342900">
              <a:buFont typeface="Lucida Grande"/>
              <a:buChar char="-"/>
            </a:pPr>
            <a:r>
              <a:rPr lang="en-US" b="1" dirty="0" smtClean="0">
                <a:solidFill>
                  <a:schemeClr val="tx2"/>
                </a:solidFill>
              </a:rPr>
              <a:t>R16-2</a:t>
            </a:r>
            <a:r>
              <a:rPr lang="en-US" dirty="0" smtClean="0">
                <a:solidFill>
                  <a:schemeClr val="tx2"/>
                </a:solidFill>
              </a:rPr>
              <a:t>: Assess effects of NBI injection on fast ion f(v) and NBI-CD profile</a:t>
            </a:r>
          </a:p>
          <a:p>
            <a:pPr marL="571500" lvl="2" indent="-342900">
              <a:buFont typeface="Lucida Grande"/>
              <a:buChar char="-"/>
            </a:pPr>
            <a:r>
              <a:rPr lang="en-US" dirty="0" smtClean="0">
                <a:solidFill>
                  <a:schemeClr val="tx2"/>
                </a:solidFill>
              </a:rPr>
              <a:t>Vary beam source (</a:t>
            </a:r>
            <a:r>
              <a:rPr lang="en-US" dirty="0" err="1" smtClean="0">
                <a:solidFill>
                  <a:schemeClr val="tx2"/>
                </a:solidFill>
              </a:rPr>
              <a:t>R</a:t>
            </a:r>
            <a:r>
              <a:rPr lang="en-US" baseline="-25000" dirty="0" err="1" smtClean="0">
                <a:solidFill>
                  <a:schemeClr val="tx2"/>
                </a:solidFill>
              </a:rPr>
              <a:t>tan</a:t>
            </a:r>
            <a:r>
              <a:rPr lang="en-US" dirty="0" smtClean="0">
                <a:solidFill>
                  <a:schemeClr val="tx2"/>
                </a:solidFill>
              </a:rPr>
              <a:t>) injection, power to understand beam ion confinement to modify current, pressure and flow profiles for optimizing plasma confinement, stability and non-inductive current drive</a:t>
            </a:r>
          </a:p>
          <a:p>
            <a:pPr marL="742950" lvl="3" indent="-342900">
              <a:buFont typeface="Lucida Grande"/>
              <a:buChar char="-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Energy transport and confinement power scan (T&amp;T)</a:t>
            </a:r>
          </a:p>
          <a:p>
            <a:pPr marL="742950" lvl="3" indent="-342900">
              <a:buFont typeface="Lucida Grande"/>
              <a:buChar char="-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NTV studies with varying P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NBI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profile (Macro)</a:t>
            </a:r>
          </a:p>
          <a:p>
            <a:pPr marL="571500" lvl="2" indent="-342900">
              <a:buFont typeface="Lucida Grande"/>
              <a:buChar char="-"/>
            </a:pPr>
            <a:r>
              <a:rPr lang="en-US" dirty="0" smtClean="0">
                <a:solidFill>
                  <a:schemeClr val="tx2"/>
                </a:solidFill>
              </a:rPr>
              <a:t>Pedestal structure, L-H threshold dependence on P</a:t>
            </a:r>
            <a:r>
              <a:rPr lang="en-US" baseline="-25000" dirty="0" smtClean="0">
                <a:solidFill>
                  <a:schemeClr val="tx2"/>
                </a:solidFill>
              </a:rPr>
              <a:t>NBI</a:t>
            </a:r>
            <a:r>
              <a:rPr lang="en-US" dirty="0" smtClean="0">
                <a:solidFill>
                  <a:schemeClr val="tx2"/>
                </a:solidFill>
              </a:rPr>
              <a:t> and heating profile (Boundary SG)</a:t>
            </a:r>
          </a:p>
          <a:p>
            <a:pPr marL="571500" lvl="2" indent="-342900">
              <a:buFont typeface="Lucida Grande"/>
              <a:buChar char="-"/>
            </a:pPr>
            <a:r>
              <a:rPr lang="en-US" dirty="0" smtClean="0">
                <a:solidFill>
                  <a:schemeClr val="tx2"/>
                </a:solidFill>
              </a:rPr>
              <a:t>SOL widths and associated transport and turbulence (Boundary SG)</a:t>
            </a:r>
          </a:p>
          <a:p>
            <a:pPr marL="571500" lvl="2" indent="-342900">
              <a:buFont typeface="Lucida Grande"/>
              <a:buChar char="-"/>
            </a:pPr>
            <a:r>
              <a:rPr lang="en-US" dirty="0" smtClean="0">
                <a:solidFill>
                  <a:schemeClr val="tx2"/>
                </a:solidFill>
              </a:rPr>
              <a:t>β</a:t>
            </a:r>
            <a:r>
              <a:rPr lang="en-US" baseline="-25000" dirty="0" smtClean="0">
                <a:solidFill>
                  <a:schemeClr val="tx2"/>
                </a:solidFill>
              </a:rPr>
              <a:t>N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i="1" dirty="0" smtClean="0">
                <a:solidFill>
                  <a:schemeClr val="tx2"/>
                </a:solidFill>
              </a:rPr>
              <a:t>l</a:t>
            </a:r>
            <a:r>
              <a:rPr lang="en-US" baseline="-25000" dirty="0" smtClean="0">
                <a:solidFill>
                  <a:schemeClr val="tx2"/>
                </a:solidFill>
              </a:rPr>
              <a:t>i</a:t>
            </a:r>
            <a:r>
              <a:rPr lang="en-US" dirty="0" smtClean="0">
                <a:solidFill>
                  <a:schemeClr val="tx2"/>
                </a:solidFill>
              </a:rPr>
              <a:t>, rotation control (Integrated Scenarios SG)</a:t>
            </a:r>
          </a:p>
          <a:p>
            <a:pPr marL="400050" lvl="3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5638800"/>
            <a:ext cx="4852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Critical to use proper model for calculating</a:t>
            </a:r>
          </a:p>
          <a:p>
            <a:r>
              <a:rPr lang="en-US" sz="2000" dirty="0" smtClean="0"/>
              <a:t>NB-driven j(r) (ad-hoc is radial diffusion only)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866984" y="1366740"/>
            <a:ext cx="128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Podesta</a:t>
            </a:r>
            <a:r>
              <a:rPr lang="en-US" sz="1400" dirty="0" smtClean="0"/>
              <a:t> </a:t>
            </a:r>
            <a:r>
              <a:rPr lang="en-US" sz="1400" b="1" dirty="0" smtClean="0"/>
              <a:t>JRT15,</a:t>
            </a:r>
            <a:r>
              <a:rPr lang="en-US" sz="1400" dirty="0" smtClean="0"/>
              <a:t> NF (2015)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6100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Core Science Group and its components</a:t>
            </a:r>
          </a:p>
          <a:p>
            <a:endParaRPr lang="en-US" sz="2400" dirty="0" smtClean="0"/>
          </a:p>
          <a:p>
            <a:r>
              <a:rPr lang="en-US" sz="2400" dirty="0" smtClean="0"/>
              <a:t>Core SG mission elements and TSG research thrusts and their relation to NSTX-U high-level goals</a:t>
            </a:r>
            <a:endParaRPr lang="en-US" sz="2000" dirty="0" smtClean="0"/>
          </a:p>
          <a:p>
            <a:endParaRPr lang="en-US" sz="2400" dirty="0" smtClean="0"/>
          </a:p>
          <a:p>
            <a:r>
              <a:rPr lang="en-US" sz="2400" dirty="0" smtClean="0"/>
              <a:t>Planned research</a:t>
            </a:r>
          </a:p>
          <a:p>
            <a:pPr lvl="1"/>
            <a:r>
              <a:rPr lang="en-US" sz="2000" dirty="0" smtClean="0"/>
              <a:t>Multi-TSG XPs</a:t>
            </a:r>
          </a:p>
          <a:p>
            <a:pPr lvl="1"/>
            <a:r>
              <a:rPr lang="en-US" sz="2000" dirty="0" smtClean="0"/>
              <a:t>TSG-specific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Benefit of future facility enhancements to TSG goals</a:t>
            </a:r>
          </a:p>
          <a:p>
            <a:endParaRPr lang="en-US" sz="2400" dirty="0" smtClean="0"/>
          </a:p>
          <a:p>
            <a:r>
              <a:rPr lang="en-US" sz="2400" dirty="0" smtClean="0"/>
              <a:t>Work directed towards FES panels’ recommendations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Summary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522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7912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Characterize H-mode global energy confinement in lower collisionality regimes in NSTX-U</a:t>
            </a:r>
          </a:p>
          <a:p>
            <a:pPr marL="679450" lvl="1" indent="-217488"/>
            <a:r>
              <a:rPr lang="en-US" sz="1900" b="1" dirty="0" err="1" smtClean="0"/>
              <a:t>I</a:t>
            </a:r>
            <a:r>
              <a:rPr lang="en-US" sz="1900" b="1" baseline="-25000" dirty="0" err="1" smtClean="0"/>
              <a:t>p</a:t>
            </a:r>
            <a:r>
              <a:rPr lang="en-US" sz="1900" b="1" dirty="0" smtClean="0"/>
              <a:t>/B</a:t>
            </a:r>
            <a:r>
              <a:rPr lang="en-US" sz="1900" b="1" baseline="-25000" dirty="0" smtClean="0"/>
              <a:t>T</a:t>
            </a:r>
            <a:r>
              <a:rPr lang="en-US" sz="1900" b="1" dirty="0" smtClean="0"/>
              <a:t> scaling – Multi-TSG (</a:t>
            </a:r>
            <a:r>
              <a:rPr lang="en-US" sz="1900" b="1" dirty="0" smtClean="0">
                <a:solidFill>
                  <a:srgbClr val="FF0000"/>
                </a:solidFill>
              </a:rPr>
              <a:t>XP 1520-Kaye</a:t>
            </a:r>
            <a:r>
              <a:rPr lang="en-US" sz="1900" b="1" dirty="0" smtClean="0"/>
              <a:t>) [B now, later Li]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Identify mechanisms responsible for </a:t>
            </a:r>
            <a:r>
              <a:rPr lang="en-US" sz="2200" dirty="0" err="1" smtClean="0"/>
              <a:t>χ</a:t>
            </a:r>
            <a:r>
              <a:rPr lang="en-US" sz="2200" dirty="0" smtClean="0"/>
              <a:t>, D: explore parametric dependences with q, </a:t>
            </a:r>
            <a:r>
              <a:rPr lang="en-US" sz="2200" dirty="0" err="1" smtClean="0"/>
              <a:t>v</a:t>
            </a:r>
            <a:r>
              <a:rPr lang="en-US" sz="2200" baseline="-25000" dirty="0" err="1" smtClean="0"/>
              <a:t>φ</a:t>
            </a:r>
            <a:r>
              <a:rPr lang="en-US" sz="2200" dirty="0"/>
              <a:t> </a:t>
            </a:r>
            <a:endParaRPr lang="en-US" sz="2200" baseline="-25000" dirty="0" smtClean="0"/>
          </a:p>
          <a:p>
            <a:pPr marL="679450" lvl="1" indent="-217488"/>
            <a:r>
              <a:rPr lang="en-US" sz="1900" dirty="0" smtClean="0"/>
              <a:t>Characterize transport and microturbulence from (1): couple to g-k </a:t>
            </a:r>
            <a:r>
              <a:rPr lang="en-US" sz="1900" dirty="0" err="1" smtClean="0"/>
              <a:t>sims</a:t>
            </a:r>
            <a:endParaRPr lang="en-US" sz="1900" dirty="0" smtClean="0"/>
          </a:p>
          <a:p>
            <a:pPr marL="679450" lvl="1" indent="-217488"/>
            <a:r>
              <a:rPr lang="en-US" sz="1900" dirty="0" smtClean="0"/>
              <a:t>Perturbative particle transport using SGI (</a:t>
            </a:r>
            <a:r>
              <a:rPr lang="en-US" sz="1900" dirty="0" smtClean="0">
                <a:solidFill>
                  <a:srgbClr val="FF0000"/>
                </a:solidFill>
              </a:rPr>
              <a:t>XMP-</a:t>
            </a:r>
            <a:r>
              <a:rPr lang="en-US" sz="1900" dirty="0" err="1" smtClean="0">
                <a:solidFill>
                  <a:srgbClr val="FF0000"/>
                </a:solidFill>
              </a:rPr>
              <a:t>Ren</a:t>
            </a:r>
            <a:r>
              <a:rPr lang="en-US" sz="1900" dirty="0" smtClean="0"/>
              <a:t>)</a:t>
            </a:r>
          </a:p>
          <a:p>
            <a:pPr marL="679450" lvl="1" indent="-217488"/>
            <a:r>
              <a:rPr lang="en-US" sz="1900" dirty="0" smtClean="0"/>
              <a:t>Perturbative momentum transport (</a:t>
            </a:r>
            <a:r>
              <a:rPr lang="en-US" sz="1900" dirty="0" smtClean="0">
                <a:solidFill>
                  <a:srgbClr val="FF0000"/>
                </a:solidFill>
              </a:rPr>
              <a:t>XP1549-Guttenfelder</a:t>
            </a:r>
            <a:r>
              <a:rPr lang="en-US" sz="1900" dirty="0" smtClean="0"/>
              <a:t>)</a:t>
            </a:r>
          </a:p>
          <a:p>
            <a:pPr marL="679450" lvl="1" indent="-217488"/>
            <a:r>
              <a:rPr lang="en-US" sz="1900" dirty="0" smtClean="0"/>
              <a:t>3D effects on momentum transport (XP1585-JK Park)</a:t>
            </a:r>
          </a:p>
          <a:p>
            <a:pPr marL="679450" lvl="1" indent="-217488"/>
            <a:r>
              <a:rPr lang="en-US" sz="1900" dirty="0" smtClean="0"/>
              <a:t>Impurity transport</a:t>
            </a:r>
          </a:p>
          <a:p>
            <a:pPr marL="908050" lvl="2" indent="-217488"/>
            <a:r>
              <a:rPr lang="en-US" sz="1700" dirty="0">
                <a:solidFill>
                  <a:srgbClr val="595959"/>
                </a:solidFill>
              </a:rPr>
              <a:t>Ne puff (</a:t>
            </a:r>
            <a:r>
              <a:rPr lang="en-US" sz="1700" dirty="0">
                <a:solidFill>
                  <a:srgbClr val="FF0000"/>
                </a:solidFill>
              </a:rPr>
              <a:t>XP1551-Munoz-Burgos</a:t>
            </a:r>
            <a:r>
              <a:rPr lang="en-US" sz="1700" dirty="0">
                <a:solidFill>
                  <a:srgbClr val="595959"/>
                </a:solidFill>
              </a:rPr>
              <a:t>), </a:t>
            </a:r>
            <a:r>
              <a:rPr lang="en-US" sz="1700" dirty="0" err="1">
                <a:solidFill>
                  <a:srgbClr val="595959"/>
                </a:solidFill>
              </a:rPr>
              <a:t>vs</a:t>
            </a:r>
            <a:r>
              <a:rPr lang="en-US" sz="1700" dirty="0">
                <a:solidFill>
                  <a:srgbClr val="595959"/>
                </a:solidFill>
              </a:rPr>
              <a:t> torque (</a:t>
            </a:r>
            <a:r>
              <a:rPr lang="en-US" sz="1700" dirty="0">
                <a:solidFill>
                  <a:srgbClr val="FF0000"/>
                </a:solidFill>
              </a:rPr>
              <a:t>XP1550-Delgado-Aparicio</a:t>
            </a:r>
            <a:r>
              <a:rPr lang="en-US" sz="1700" dirty="0">
                <a:solidFill>
                  <a:srgbClr val="595959"/>
                </a:solidFill>
              </a:rPr>
              <a:t>), intrinsic (</a:t>
            </a:r>
            <a:r>
              <a:rPr lang="en-US" sz="1700" dirty="0" err="1">
                <a:solidFill>
                  <a:srgbClr val="595959"/>
                </a:solidFill>
              </a:rPr>
              <a:t>Scotti</a:t>
            </a:r>
            <a:r>
              <a:rPr lang="en-US" sz="1700" dirty="0" smtClean="0">
                <a:solidFill>
                  <a:srgbClr val="595959"/>
                </a:solidFill>
              </a:rPr>
              <a:t>)</a:t>
            </a:r>
            <a:endParaRPr lang="en-US" sz="1700" dirty="0" smtClean="0"/>
          </a:p>
          <a:p>
            <a:pPr marL="679450" lvl="1" indent="-217488"/>
            <a:r>
              <a:rPr lang="en-US" sz="1900" dirty="0" smtClean="0"/>
              <a:t>Turbulence studies</a:t>
            </a:r>
          </a:p>
          <a:p>
            <a:pPr marL="908050" lvl="2" indent="-217488"/>
            <a:r>
              <a:rPr lang="en-US" sz="1700" dirty="0" smtClean="0"/>
              <a:t>Effect of reverse shear (XP1575-Yuh), q-profile (</a:t>
            </a:r>
            <a:r>
              <a:rPr lang="en-US" sz="1700" dirty="0" err="1" smtClean="0"/>
              <a:t>Ren</a:t>
            </a:r>
            <a:r>
              <a:rPr lang="en-US" sz="1700" dirty="0" smtClean="0"/>
              <a:t>)</a:t>
            </a:r>
          </a:p>
          <a:p>
            <a:pPr marL="908050" lvl="2" indent="-217488"/>
            <a:r>
              <a:rPr lang="en-US" sz="1700" dirty="0" smtClean="0"/>
              <a:t>AE bursting and effects on electron transport (XP1574-Tritz)</a:t>
            </a:r>
          </a:p>
          <a:p>
            <a:pPr marL="908050" lvl="2" indent="-217488"/>
            <a:r>
              <a:rPr lang="en-US" sz="1700" dirty="0" smtClean="0"/>
              <a:t>2D GAMs and ZFs with extended BES (XP1584-Smith)</a:t>
            </a:r>
          </a:p>
          <a:p>
            <a:pPr marL="679450" lvl="1" indent="-217488"/>
            <a:endParaRPr lang="en-US" sz="2000" dirty="0" smtClean="0"/>
          </a:p>
          <a:p>
            <a:pPr marL="461962" lvl="1" indent="0">
              <a:buNone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T&amp;T research thrusts and plans 2016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43800" y="6096000"/>
            <a:ext cx="142859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Priority 1 XPs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8672" y="255027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80"/>
                </a:solidFill>
              </a:rPr>
              <a:t>R16-1, 17-3, 18-1, ITER</a:t>
            </a:r>
            <a:endParaRPr lang="en-US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Establish and validate reduced transport models for establishing predictive </a:t>
            </a:r>
            <a:r>
              <a:rPr lang="en-US" sz="2400" dirty="0" smtClean="0"/>
              <a:t>capability </a:t>
            </a:r>
          </a:p>
          <a:p>
            <a:pPr marL="692150" lvl="1" indent="-241300"/>
            <a:r>
              <a:rPr lang="en-US" sz="2000" dirty="0" smtClean="0"/>
              <a:t>Validation of gyrokinetic codes in L-mode (</a:t>
            </a:r>
            <a:r>
              <a:rPr lang="en-US" sz="2000" dirty="0" smtClean="0">
                <a:solidFill>
                  <a:srgbClr val="FF0000"/>
                </a:solidFill>
              </a:rPr>
              <a:t>XP1521-Ren</a:t>
            </a:r>
            <a:r>
              <a:rPr lang="en-US" sz="2000" dirty="0" smtClean="0"/>
              <a:t>)</a:t>
            </a:r>
          </a:p>
          <a:p>
            <a:pPr marL="692150" lvl="1" indent="-241300"/>
            <a:r>
              <a:rPr lang="en-US" sz="2000" dirty="0"/>
              <a:t>Develop and test reduced microtearing based electron transport model</a:t>
            </a:r>
          </a:p>
          <a:p>
            <a:pPr marL="692150" lvl="1" indent="-241300"/>
            <a:r>
              <a:rPr lang="en-US" sz="2000" dirty="0" smtClean="0"/>
              <a:t>Develop </a:t>
            </a:r>
            <a:r>
              <a:rPr lang="en-US" sz="2000" dirty="0" err="1" smtClean="0"/>
              <a:t>χ</a:t>
            </a:r>
            <a:r>
              <a:rPr lang="en-US" sz="2000" baseline="-25000" dirty="0" err="1" smtClean="0"/>
              <a:t>e,EP</a:t>
            </a:r>
            <a:r>
              <a:rPr lang="en-US" sz="2000" dirty="0" smtClean="0"/>
              <a:t> using ORBIT and measured CAE/GAE structures (w/EP); move toward coupling with non-linear HYM simulations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T&amp;T research thrusts and plans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146996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80"/>
                </a:solidFill>
              </a:rPr>
              <a:t>R16-1, 16-2, 17-3, ITER</a:t>
            </a:r>
            <a:endParaRPr lang="en-US" dirty="0">
              <a:solidFill>
                <a:srgbClr val="00808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35898"/>
          <a:stretch/>
        </p:blipFill>
        <p:spPr>
          <a:xfrm>
            <a:off x="4800600" y="3339290"/>
            <a:ext cx="3392700" cy="29169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3581400"/>
            <a:ext cx="441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Non-linear HYM calculations indicate an up to 0.5 MW power channeling from the center of the plasma to the CAE-KAW conversion radius (about 2/3 of the way out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Consistent with lack of central electron heating and broadening of the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 profile with higher CAE activity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543800" y="6096000"/>
            <a:ext cx="142859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Priority 1 XPs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61634" y="4267200"/>
            <a:ext cx="128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Belova</a:t>
            </a:r>
            <a:r>
              <a:rPr lang="en-US" sz="1400" dirty="0" smtClean="0"/>
              <a:t> PRL (2015)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1016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7912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Understand and advance passive and active control to sustain macroscopic stability </a:t>
            </a:r>
          </a:p>
          <a:p>
            <a:pPr marL="679450" lvl="1" indent="-217488"/>
            <a:r>
              <a:rPr lang="en-US" sz="2000" dirty="0" smtClean="0"/>
              <a:t>PID and state-space control (XP1518,</a:t>
            </a:r>
            <a:r>
              <a:rPr lang="en-US" sz="2000" dirty="0" smtClean="0">
                <a:solidFill>
                  <a:srgbClr val="FF0000"/>
                </a:solidFill>
              </a:rPr>
              <a:t>1545-Sabbagh</a:t>
            </a:r>
            <a:r>
              <a:rPr lang="en-US" sz="2000" dirty="0" smtClean="0"/>
              <a:t>)</a:t>
            </a:r>
          </a:p>
          <a:p>
            <a:pPr marL="679450" lvl="1" indent="-217488"/>
            <a:r>
              <a:rPr lang="en-US" sz="2000" dirty="0" smtClean="0"/>
              <a:t>RWM stability dependence on NB (</a:t>
            </a:r>
            <a:r>
              <a:rPr lang="en-US" sz="2000" dirty="0" smtClean="0">
                <a:solidFill>
                  <a:srgbClr val="FF0000"/>
                </a:solidFill>
              </a:rPr>
              <a:t>XP1546-Berkery</a:t>
            </a:r>
            <a:r>
              <a:rPr lang="en-US" sz="2000" dirty="0" smtClean="0"/>
              <a:t>)</a:t>
            </a:r>
          </a:p>
          <a:p>
            <a:pPr marL="679450" lvl="1" indent="-217488"/>
            <a:r>
              <a:rPr lang="en-US" sz="2000" dirty="0" smtClean="0"/>
              <a:t>Effect of reduced collisionality on NTV (</a:t>
            </a:r>
            <a:r>
              <a:rPr lang="en-US" sz="2000" dirty="0" smtClean="0">
                <a:solidFill>
                  <a:srgbClr val="FF0000"/>
                </a:solidFill>
              </a:rPr>
              <a:t>XP1517-Sabbagh</a:t>
            </a:r>
            <a:r>
              <a:rPr lang="en-US" sz="2000" dirty="0" smtClean="0"/>
              <a:t>)</a:t>
            </a:r>
          </a:p>
          <a:p>
            <a:pPr marL="679450" lvl="1" indent="-217488"/>
            <a:r>
              <a:rPr lang="en-US" sz="2000" dirty="0" smtClean="0"/>
              <a:t>TM/NTM physics</a:t>
            </a:r>
          </a:p>
          <a:p>
            <a:pPr marL="908050" lvl="2" indent="-217488"/>
            <a:r>
              <a:rPr lang="en-US" sz="1800" dirty="0" smtClean="0"/>
              <a:t>n=1 stability (</a:t>
            </a:r>
            <a:r>
              <a:rPr lang="en-US" sz="1800" dirty="0" smtClean="0">
                <a:solidFill>
                  <a:srgbClr val="FF0000"/>
                </a:solidFill>
              </a:rPr>
              <a:t>XP1544-LaHaye</a:t>
            </a:r>
            <a:r>
              <a:rPr lang="en-US" sz="1800" dirty="0" smtClean="0"/>
              <a:t>), radiation-induced islands (</a:t>
            </a:r>
            <a:r>
              <a:rPr lang="en-US" sz="1800" dirty="0" smtClean="0">
                <a:solidFill>
                  <a:srgbClr val="FF0000"/>
                </a:solidFill>
              </a:rPr>
              <a:t>XP1547-Delgado-Aparicio</a:t>
            </a:r>
            <a:r>
              <a:rPr lang="en-US" sz="18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Understand 3D effects for optimizing stability through profile control</a:t>
            </a:r>
            <a:endParaRPr lang="en-US" sz="2200" baseline="-25000" dirty="0" smtClean="0"/>
          </a:p>
          <a:p>
            <a:pPr marL="679450" lvl="1" indent="-217488"/>
            <a:r>
              <a:rPr lang="en-US" sz="2000" dirty="0" smtClean="0"/>
              <a:t>EF thresholds and control (</a:t>
            </a:r>
            <a:r>
              <a:rPr lang="en-US" sz="2000" dirty="0" smtClean="0">
                <a:solidFill>
                  <a:srgbClr val="FF0000"/>
                </a:solidFill>
              </a:rPr>
              <a:t>XP1506,1515,1516-Myers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FF0000"/>
                </a:solidFill>
              </a:rPr>
              <a:t>XP1543-JK Park</a:t>
            </a:r>
            <a:r>
              <a:rPr lang="en-US" sz="2000" dirty="0" smtClean="0"/>
              <a:t>, XP1570-Sabbagh)</a:t>
            </a:r>
          </a:p>
          <a:p>
            <a:pPr marL="679450" lvl="1" indent="-217488"/>
            <a:r>
              <a:rPr lang="en-US" sz="2000" dirty="0"/>
              <a:t>3D plasma response (</a:t>
            </a:r>
            <a:r>
              <a:rPr lang="en-US" sz="2000" dirty="0">
                <a:solidFill>
                  <a:srgbClr val="FF0000"/>
                </a:solidFill>
              </a:rPr>
              <a:t>XP1548-Evans</a:t>
            </a:r>
            <a:r>
              <a:rPr lang="en-US" sz="2000" dirty="0"/>
              <a:t>, XP1571-Z Wang)</a:t>
            </a:r>
          </a:p>
          <a:p>
            <a:pPr marL="679450" lvl="1" indent="-217488"/>
            <a:r>
              <a:rPr lang="en-US" sz="2000" dirty="0" smtClean="0"/>
              <a:t>3D effects on TM/NTMs (XP1572-Okabayashi, XP1573-YS Park)</a:t>
            </a:r>
          </a:p>
          <a:p>
            <a:pPr marL="679450" lvl="1" indent="-217488"/>
            <a:r>
              <a:rPr lang="en-US" sz="2000" dirty="0" smtClean="0"/>
              <a:t>Low rotation effects on RWM stability (XP1582-YS Park) and NTV (XP1583-Sabbagh)</a:t>
            </a:r>
          </a:p>
          <a:p>
            <a:pPr marL="679450" lvl="1" indent="-217488"/>
            <a:endParaRPr lang="en-US" sz="2000" dirty="0" smtClean="0"/>
          </a:p>
          <a:p>
            <a:pPr marL="461962" lvl="1" indent="0">
              <a:buNone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Macrostability</a:t>
            </a:r>
            <a:r>
              <a:rPr lang="en-US" sz="2800" dirty="0" smtClean="0"/>
              <a:t> research thrusts and plans 2016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543800" y="6096000"/>
            <a:ext cx="142859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Priority 1 XPs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3672" y="144294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80"/>
                </a:solidFill>
              </a:rPr>
              <a:t>R16-2, 16-3, 18-2, ITER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609600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80"/>
                </a:solidFill>
              </a:rPr>
              <a:t>R16-2, 16-3, 18-2, ITER</a:t>
            </a:r>
            <a:endParaRPr lang="en-US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97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22098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200" dirty="0" smtClean="0"/>
              <a:t>Understand disruption dynamics and techniques for avoidance and mitigation</a:t>
            </a:r>
          </a:p>
          <a:p>
            <a:pPr marL="679450" lvl="1" indent="-217488"/>
            <a:r>
              <a:rPr lang="en-US" sz="2000" dirty="0" smtClean="0"/>
              <a:t>Explore poloidal angle dependence and private flux region injection of MGI (</a:t>
            </a:r>
            <a:r>
              <a:rPr lang="en-US" sz="2000" dirty="0" smtClean="0">
                <a:solidFill>
                  <a:srgbClr val="FF0000"/>
                </a:solidFill>
              </a:rPr>
              <a:t>XP1519-Raman</a:t>
            </a:r>
            <a:r>
              <a:rPr lang="en-US" sz="2000" dirty="0" smtClean="0"/>
              <a:t>)</a:t>
            </a:r>
          </a:p>
          <a:p>
            <a:pPr marL="679450" lvl="1" indent="-217488"/>
            <a:r>
              <a:rPr lang="en-US" sz="2000" dirty="0" smtClean="0"/>
              <a:t>Validation of M3D-C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 for VDE and disruption modeling (</a:t>
            </a:r>
            <a:r>
              <a:rPr lang="en-US" sz="2000" dirty="0" err="1" smtClean="0"/>
              <a:t>Jardin</a:t>
            </a:r>
            <a:r>
              <a:rPr lang="en-US" sz="2000" dirty="0" smtClean="0"/>
              <a:t>)</a:t>
            </a:r>
          </a:p>
          <a:p>
            <a:pPr marL="679450" lvl="1" indent="-217488"/>
            <a:r>
              <a:rPr lang="en-US" sz="2000" dirty="0" smtClean="0"/>
              <a:t>Halo current asymmetries, rotation (Joint NSTX-U/Theory task)</a:t>
            </a:r>
          </a:p>
          <a:p>
            <a:pPr marL="679450" lvl="1" indent="-217488"/>
            <a:r>
              <a:rPr lang="en-US" sz="2000" dirty="0" smtClean="0"/>
              <a:t>Implement real-time physics models for disruption forecasting and avoidance (S. </a:t>
            </a:r>
            <a:r>
              <a:rPr lang="en-US" sz="2000" dirty="0" err="1" smtClean="0"/>
              <a:t>Sabbagh</a:t>
            </a:r>
            <a:r>
              <a:rPr lang="en-US" sz="2000" dirty="0" smtClean="0"/>
              <a:t> talk)</a:t>
            </a:r>
          </a:p>
          <a:p>
            <a:pPr marL="461962" lvl="1" indent="0">
              <a:buNone/>
            </a:pPr>
            <a:endParaRPr lang="en-US" sz="2000" dirty="0" smtClean="0"/>
          </a:p>
          <a:p>
            <a:pPr marL="461962" lvl="1" indent="0">
              <a:buNone/>
            </a:pPr>
            <a:endParaRPr lang="en-US" sz="2000" dirty="0" smtClean="0"/>
          </a:p>
          <a:p>
            <a:pPr marL="457200" indent="-457200">
              <a:buFont typeface="+mj-lt"/>
              <a:buAutoNum type="arabicPeriod" startAt="3"/>
            </a:pP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Macrostability</a:t>
            </a:r>
            <a:r>
              <a:rPr lang="en-US" sz="2800" dirty="0" smtClean="0"/>
              <a:t> research thrusts and plans 2016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543800" y="6096000"/>
            <a:ext cx="142859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Priority 1 XPs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1" descr="DM-Hi-Lo-Triangularty-shap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3505200" cy="299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Screen Shot 2014-02-03 at 8.22.0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2"/>
          <a:stretch/>
        </p:blipFill>
        <p:spPr bwMode="auto">
          <a:xfrm>
            <a:off x="5105400" y="3352800"/>
            <a:ext cx="3208933" cy="256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33600" y="129540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80"/>
                </a:solidFill>
              </a:rPr>
              <a:t>JRT16</a:t>
            </a:r>
            <a:r>
              <a:rPr lang="en-US" dirty="0" smtClean="0">
                <a:solidFill>
                  <a:srgbClr val="008080"/>
                </a:solidFill>
              </a:rPr>
              <a:t>, ITER</a:t>
            </a:r>
            <a:endParaRPr lang="en-US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025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7912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Assess effects of NB injection parameters on fast ion distribution function, NB-driven current profile</a:t>
            </a:r>
          </a:p>
          <a:p>
            <a:pPr marL="679450" lvl="1" indent="-217488">
              <a:spcBef>
                <a:spcPts val="0"/>
              </a:spcBef>
            </a:pPr>
            <a:r>
              <a:rPr lang="en-US" sz="2000" b="1" dirty="0" smtClean="0"/>
              <a:t>2</a:t>
            </a:r>
            <a:r>
              <a:rPr lang="en-US" sz="2000" b="1" baseline="30000" dirty="0" smtClean="0"/>
              <a:t>nd</a:t>
            </a:r>
            <a:r>
              <a:rPr lang="en-US" sz="2000" b="1" dirty="0" smtClean="0"/>
              <a:t> NB characterization – Multi-TSG (</a:t>
            </a:r>
            <a:r>
              <a:rPr lang="en-US" sz="2000" b="1" dirty="0" smtClean="0">
                <a:solidFill>
                  <a:srgbClr val="FF0000"/>
                </a:solidFill>
              </a:rPr>
              <a:t>XP1523-Podesta</a:t>
            </a:r>
            <a:r>
              <a:rPr lang="en-US" sz="2000" b="1" dirty="0" smtClean="0"/>
              <a:t>)</a:t>
            </a:r>
          </a:p>
          <a:p>
            <a:pPr marL="679450" lvl="1" indent="-217488">
              <a:spcBef>
                <a:spcPts val="0"/>
              </a:spcBef>
            </a:pPr>
            <a:r>
              <a:rPr lang="en-US" sz="2000" dirty="0" smtClean="0"/>
              <a:t>Beam ion confinement (</a:t>
            </a:r>
            <a:r>
              <a:rPr lang="en-US" sz="2000" dirty="0" smtClean="0">
                <a:solidFill>
                  <a:srgbClr val="FF0000"/>
                </a:solidFill>
              </a:rPr>
              <a:t>XP1522-Liu</a:t>
            </a:r>
            <a:r>
              <a:rPr lang="en-US" sz="20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Develop predictive tools for *AE-induced fast ion transport</a:t>
            </a:r>
            <a:endParaRPr lang="en-US" sz="2200" baseline="-25000" dirty="0" smtClean="0"/>
          </a:p>
          <a:p>
            <a:pPr marL="679450" lvl="1" indent="-217488">
              <a:spcBef>
                <a:spcPts val="0"/>
              </a:spcBef>
            </a:pPr>
            <a:r>
              <a:rPr lang="en-US" sz="2000" dirty="0" smtClean="0"/>
              <a:t>AE critical gradient (</a:t>
            </a:r>
            <a:r>
              <a:rPr lang="en-US" sz="2000" dirty="0" smtClean="0">
                <a:solidFill>
                  <a:srgbClr val="FF0000"/>
                </a:solidFill>
              </a:rPr>
              <a:t>XP1524-Heidbrink</a:t>
            </a:r>
            <a:r>
              <a:rPr lang="en-US" sz="2000" dirty="0" smtClean="0"/>
              <a:t>)</a:t>
            </a:r>
          </a:p>
          <a:p>
            <a:pPr marL="679450" lvl="1" indent="-217488">
              <a:spcBef>
                <a:spcPts val="0"/>
              </a:spcBef>
            </a:pPr>
            <a:r>
              <a:rPr lang="en-US" sz="2000" dirty="0" smtClean="0"/>
              <a:t>Use Upgrade capabilities to vary mode properties (frequency, spectrum, structure, regime) for development and validation studies</a:t>
            </a:r>
          </a:p>
          <a:p>
            <a:pPr marL="908050" lvl="2" indent="-217488">
              <a:spcBef>
                <a:spcPts val="0"/>
              </a:spcBef>
            </a:pPr>
            <a:r>
              <a:rPr lang="en-US" sz="1800" dirty="0" smtClean="0"/>
              <a:t>NOVA-K, ORBIT, SPIRAL, M3D-K, HYM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sz="2200" dirty="0"/>
              <a:t>Develop phase space engineering tools/techniques for </a:t>
            </a:r>
            <a:r>
              <a:rPr lang="en-US" sz="2200" dirty="0" err="1" smtClean="0"/>
              <a:t>f</a:t>
            </a:r>
            <a:r>
              <a:rPr lang="en-US" sz="2200" baseline="-25000" dirty="0" err="1" smtClean="0"/>
              <a:t>fi</a:t>
            </a:r>
            <a:r>
              <a:rPr lang="en-US" sz="2200" dirty="0" smtClean="0"/>
              <a:t>, </a:t>
            </a:r>
            <a:r>
              <a:rPr lang="en-US" sz="2200" dirty="0"/>
              <a:t>mode control</a:t>
            </a:r>
          </a:p>
          <a:p>
            <a:pPr marL="679450" lvl="1" indent="-217488">
              <a:spcBef>
                <a:spcPts val="0"/>
              </a:spcBef>
            </a:pPr>
            <a:r>
              <a:rPr lang="en-US" sz="2000" dirty="0"/>
              <a:t>Rotation </a:t>
            </a:r>
            <a:r>
              <a:rPr lang="en-US" sz="2000" dirty="0" smtClean="0"/>
              <a:t>effects</a:t>
            </a:r>
          </a:p>
          <a:p>
            <a:pPr marL="908050" lvl="2" indent="-217488">
              <a:spcBef>
                <a:spcPts val="0"/>
              </a:spcBef>
            </a:pPr>
            <a:r>
              <a:rPr lang="en-US" sz="1800" dirty="0" smtClean="0"/>
              <a:t>Effect on CAE/GAE modes (</a:t>
            </a:r>
            <a:r>
              <a:rPr lang="en-US" sz="1800" dirty="0" smtClean="0">
                <a:solidFill>
                  <a:srgbClr val="FF0000"/>
                </a:solidFill>
              </a:rPr>
              <a:t>XP1525-Crocker</a:t>
            </a:r>
            <a:r>
              <a:rPr lang="en-US" sz="1800" dirty="0" smtClean="0"/>
              <a:t>), TAE modes and gap structure (</a:t>
            </a:r>
            <a:r>
              <a:rPr lang="en-US" sz="1800" dirty="0" smtClean="0">
                <a:solidFill>
                  <a:srgbClr val="FF0000"/>
                </a:solidFill>
              </a:rPr>
              <a:t>XP1552-Fredrickson</a:t>
            </a:r>
            <a:r>
              <a:rPr lang="en-US" sz="1800" dirty="0" smtClean="0"/>
              <a:t>, XP1528-Podesta)</a:t>
            </a:r>
            <a:endParaRPr lang="en-US" sz="1800" dirty="0"/>
          </a:p>
          <a:p>
            <a:pPr marL="679450" lvl="1" indent="-217488">
              <a:spcBef>
                <a:spcPts val="0"/>
              </a:spcBef>
            </a:pPr>
            <a:r>
              <a:rPr lang="en-US" sz="2000" dirty="0" smtClean="0"/>
              <a:t>HHFW (</a:t>
            </a:r>
            <a:r>
              <a:rPr lang="en-US" sz="2000" dirty="0" smtClean="0">
                <a:solidFill>
                  <a:srgbClr val="FF0000"/>
                </a:solidFill>
              </a:rPr>
              <a:t>XP1553-Fredrickson</a:t>
            </a:r>
            <a:r>
              <a:rPr lang="en-US" sz="2000" dirty="0" smtClean="0"/>
              <a:t>)</a:t>
            </a:r>
            <a:endParaRPr lang="en-US" sz="2000" dirty="0"/>
          </a:p>
          <a:p>
            <a:pPr marL="679450" lvl="1" indent="-217488">
              <a:spcBef>
                <a:spcPts val="0"/>
              </a:spcBef>
            </a:pPr>
            <a:r>
              <a:rPr lang="en-US" sz="2000" dirty="0"/>
              <a:t>3D </a:t>
            </a:r>
            <a:r>
              <a:rPr lang="en-US" sz="2000" dirty="0" smtClean="0"/>
              <a:t>fields (XP1577-Liu)</a:t>
            </a:r>
            <a:endParaRPr lang="en-US" sz="2000" dirty="0"/>
          </a:p>
          <a:p>
            <a:pPr marL="461962" lvl="1" indent="0">
              <a:buNone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 research thrusts and plans 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43800" y="6096000"/>
            <a:ext cx="142859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Priority 1 XPs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5208" y="1425640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80"/>
                </a:solidFill>
              </a:rPr>
              <a:t>R16-2,3, 17-4, IR17-1, R18-2, IR18-2, ITER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2743200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80"/>
                </a:solidFill>
              </a:rPr>
              <a:t>R16-2, IR17-1, R18-2, IR18-2, ITER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4379070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80"/>
                </a:solidFill>
              </a:rPr>
              <a:t>R16-3, IR17-1, R18-2, IR18-2, ITER</a:t>
            </a:r>
            <a:endParaRPr lang="en-US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96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BFBFBF"/>
                </a:solidFill>
              </a:rPr>
              <a:t>Core Science Group and its components</a:t>
            </a:r>
          </a:p>
          <a:p>
            <a:endParaRPr lang="en-US" sz="2400" dirty="0" smtClean="0">
              <a:solidFill>
                <a:srgbClr val="BFBFBF"/>
              </a:solidFill>
            </a:endParaRPr>
          </a:p>
          <a:p>
            <a:r>
              <a:rPr lang="en-US" sz="2400" dirty="0" smtClean="0">
                <a:solidFill>
                  <a:srgbClr val="BFBFBF"/>
                </a:solidFill>
              </a:rPr>
              <a:t>Core SG mission elements and TSG research thrusts and their relation to NSTX-U high-level goals</a:t>
            </a:r>
            <a:endParaRPr lang="en-US" sz="2000" dirty="0" smtClean="0">
              <a:solidFill>
                <a:srgbClr val="BFBFBF"/>
              </a:solidFill>
            </a:endParaRPr>
          </a:p>
          <a:p>
            <a:endParaRPr lang="en-US" sz="2400" dirty="0" smtClean="0">
              <a:solidFill>
                <a:srgbClr val="BFBFBF"/>
              </a:solidFill>
            </a:endParaRPr>
          </a:p>
          <a:p>
            <a:r>
              <a:rPr lang="en-US" sz="2400" dirty="0" smtClean="0">
                <a:solidFill>
                  <a:srgbClr val="BFBFBF"/>
                </a:solidFill>
              </a:rPr>
              <a:t>Planned research</a:t>
            </a:r>
          </a:p>
          <a:p>
            <a:pPr lvl="1"/>
            <a:r>
              <a:rPr lang="en-US" sz="2000" dirty="0" smtClean="0">
                <a:solidFill>
                  <a:srgbClr val="BFBFBF"/>
                </a:solidFill>
              </a:rPr>
              <a:t>Multi-TSG XPs</a:t>
            </a:r>
          </a:p>
          <a:p>
            <a:pPr lvl="1"/>
            <a:r>
              <a:rPr lang="en-US" sz="2000" dirty="0" smtClean="0">
                <a:solidFill>
                  <a:srgbClr val="BFBFBF"/>
                </a:solidFill>
              </a:rPr>
              <a:t>TSG-specific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Benefit of future facility enhancements to TSG goals</a:t>
            </a:r>
          </a:p>
          <a:p>
            <a:endParaRPr lang="en-US" sz="2400" dirty="0" smtClean="0"/>
          </a:p>
          <a:p>
            <a:r>
              <a:rPr lang="en-US" sz="2400" dirty="0" smtClean="0"/>
              <a:t>Work directed towards FES panels’ recommendations</a:t>
            </a:r>
          </a:p>
          <a:p>
            <a:pPr lvl="1"/>
            <a:endParaRPr lang="en-US" sz="2000" dirty="0" smtClean="0">
              <a:solidFill>
                <a:srgbClr val="800000"/>
              </a:solidFill>
            </a:endParaRPr>
          </a:p>
          <a:p>
            <a:r>
              <a:rPr lang="en-US" sz="2400" dirty="0" smtClean="0"/>
              <a:t>Summary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54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2578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Cryopump will allow for reduced collisionality and n</a:t>
            </a:r>
            <a:r>
              <a:rPr lang="en-US" sz="2400" baseline="-25000" dirty="0" smtClean="0">
                <a:solidFill>
                  <a:schemeClr val="tx1"/>
                </a:solidFill>
              </a:rPr>
              <a:t>e</a:t>
            </a:r>
            <a:r>
              <a:rPr lang="en-US" sz="2400" dirty="0" smtClean="0">
                <a:solidFill>
                  <a:schemeClr val="tx1"/>
                </a:solidFill>
              </a:rPr>
              <a:t> control</a:t>
            </a:r>
          </a:p>
          <a:p>
            <a:pPr marL="687388" lvl="1" indent="-223838"/>
            <a:r>
              <a:rPr lang="en-US" sz="2000" dirty="0" smtClean="0">
                <a:solidFill>
                  <a:srgbClr val="800000"/>
                </a:solidFill>
              </a:rPr>
              <a:t>T&amp;T: Decouple </a:t>
            </a:r>
            <a:r>
              <a:rPr lang="en-US" sz="2000" dirty="0" err="1" smtClean="0">
                <a:solidFill>
                  <a:srgbClr val="800000"/>
                </a:solidFill>
              </a:rPr>
              <a:t>ν</a:t>
            </a:r>
            <a:r>
              <a:rPr lang="en-US" sz="2000" baseline="-25000" dirty="0" smtClean="0">
                <a:solidFill>
                  <a:srgbClr val="800000"/>
                </a:solidFill>
              </a:rPr>
              <a:t>*</a:t>
            </a:r>
            <a:r>
              <a:rPr lang="en-US" sz="2000" dirty="0" smtClean="0">
                <a:solidFill>
                  <a:srgbClr val="800000"/>
                </a:solidFill>
              </a:rPr>
              <a:t> and </a:t>
            </a:r>
            <a:r>
              <a:rPr lang="en-US" sz="2000" dirty="0" err="1" smtClean="0">
                <a:solidFill>
                  <a:srgbClr val="800000"/>
                </a:solidFill>
              </a:rPr>
              <a:t>ρ</a:t>
            </a:r>
            <a:r>
              <a:rPr lang="en-US" sz="2000" baseline="-25000" dirty="0" smtClean="0">
                <a:solidFill>
                  <a:srgbClr val="800000"/>
                </a:solidFill>
              </a:rPr>
              <a:t>*</a:t>
            </a:r>
            <a:r>
              <a:rPr lang="en-US" sz="2000" dirty="0" smtClean="0">
                <a:solidFill>
                  <a:srgbClr val="800000"/>
                </a:solidFill>
              </a:rPr>
              <a:t> dependences with n</a:t>
            </a:r>
            <a:r>
              <a:rPr lang="en-US" sz="2000" baseline="-25000" dirty="0" smtClean="0">
                <a:solidFill>
                  <a:srgbClr val="800000"/>
                </a:solidFill>
              </a:rPr>
              <a:t>e</a:t>
            </a:r>
            <a:r>
              <a:rPr lang="en-US" sz="2000" dirty="0" smtClean="0">
                <a:solidFill>
                  <a:srgbClr val="800000"/>
                </a:solidFill>
              </a:rPr>
              <a:t> control, isolate transport changes due to j-profile evolution at constant n</a:t>
            </a:r>
            <a:r>
              <a:rPr lang="en-US" sz="2000" baseline="-25000" dirty="0" smtClean="0">
                <a:solidFill>
                  <a:srgbClr val="800000"/>
                </a:solidFill>
              </a:rPr>
              <a:t>e</a:t>
            </a:r>
          </a:p>
          <a:p>
            <a:pPr marL="687388" lvl="1" indent="-223838"/>
            <a:r>
              <a:rPr lang="en-US" sz="2000" dirty="0">
                <a:solidFill>
                  <a:srgbClr val="000090"/>
                </a:solidFill>
              </a:rPr>
              <a:t>Macro</a:t>
            </a:r>
            <a:r>
              <a:rPr lang="en-US" sz="2000" dirty="0" smtClean="0">
                <a:solidFill>
                  <a:srgbClr val="000090"/>
                </a:solidFill>
              </a:rPr>
              <a:t>: Modify effect </a:t>
            </a:r>
            <a:r>
              <a:rPr lang="en-US" sz="2000" dirty="0">
                <a:solidFill>
                  <a:srgbClr val="000090"/>
                </a:solidFill>
              </a:rPr>
              <a:t>of kinetic resonances for RWM </a:t>
            </a:r>
            <a:r>
              <a:rPr lang="en-US" sz="2000" dirty="0" smtClean="0">
                <a:solidFill>
                  <a:srgbClr val="000090"/>
                </a:solidFill>
              </a:rPr>
              <a:t>control</a:t>
            </a:r>
          </a:p>
          <a:p>
            <a:pPr marL="687388" lvl="1" indent="-223838"/>
            <a:r>
              <a:rPr lang="en-US" sz="2000" dirty="0" smtClean="0">
                <a:solidFill>
                  <a:srgbClr val="008080"/>
                </a:solidFill>
              </a:rPr>
              <a:t>EP: </a:t>
            </a:r>
            <a:r>
              <a:rPr lang="en-US" sz="2000" dirty="0">
                <a:solidFill>
                  <a:srgbClr val="008080"/>
                </a:solidFill>
              </a:rPr>
              <a:t>Improved flexibility to manipulate fast ion distribution through density </a:t>
            </a:r>
            <a:r>
              <a:rPr lang="en-US" sz="2000" dirty="0" smtClean="0">
                <a:solidFill>
                  <a:srgbClr val="008080"/>
                </a:solidFill>
              </a:rPr>
              <a:t>control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NCC: Flow profile modification, modification of </a:t>
            </a:r>
            <a:r>
              <a:rPr lang="en-US" sz="2400" dirty="0" err="1" smtClean="0">
                <a:solidFill>
                  <a:srgbClr val="000000"/>
                </a:solidFill>
              </a:rPr>
              <a:t>f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fi</a:t>
            </a:r>
            <a:endParaRPr lang="en-US" sz="2400" baseline="-25000" dirty="0" smtClean="0">
              <a:solidFill>
                <a:srgbClr val="000000"/>
              </a:solidFill>
            </a:endParaRPr>
          </a:p>
          <a:p>
            <a:pPr marL="687388" lvl="1" indent="-223838"/>
            <a:r>
              <a:rPr lang="en-US" sz="2000" dirty="0">
                <a:solidFill>
                  <a:srgbClr val="800000"/>
                </a:solidFill>
              </a:rPr>
              <a:t>T&amp;T: </a:t>
            </a:r>
            <a:r>
              <a:rPr lang="en-US" sz="2000" dirty="0" smtClean="0">
                <a:solidFill>
                  <a:srgbClr val="800000"/>
                </a:solidFill>
              </a:rPr>
              <a:t>Effect of flow shear on turbulence suppression</a:t>
            </a:r>
            <a:endParaRPr lang="en-US" sz="2000" baseline="-25000" dirty="0">
              <a:solidFill>
                <a:srgbClr val="800000"/>
              </a:solidFill>
            </a:endParaRPr>
          </a:p>
          <a:p>
            <a:pPr marL="687388" lvl="1" indent="-223838"/>
            <a:r>
              <a:rPr lang="en-US" sz="2000" dirty="0">
                <a:solidFill>
                  <a:srgbClr val="000090"/>
                </a:solidFill>
              </a:rPr>
              <a:t>Macro: EF/Locked mode thresholds and </a:t>
            </a:r>
            <a:r>
              <a:rPr lang="en-US" sz="2000" dirty="0" smtClean="0">
                <a:solidFill>
                  <a:srgbClr val="000090"/>
                </a:solidFill>
              </a:rPr>
              <a:t>control, plasma response model validation, effect of flow shear on mode stability, NTV physics, use for active mode control</a:t>
            </a:r>
            <a:endParaRPr lang="en-US" sz="2000" dirty="0">
              <a:solidFill>
                <a:srgbClr val="000090"/>
              </a:solidFill>
            </a:endParaRPr>
          </a:p>
          <a:p>
            <a:pPr marL="687388" lvl="1" indent="-223838"/>
            <a:r>
              <a:rPr lang="en-US" sz="2000" dirty="0">
                <a:solidFill>
                  <a:srgbClr val="008080"/>
                </a:solidFill>
              </a:rPr>
              <a:t>EP: </a:t>
            </a:r>
            <a:r>
              <a:rPr lang="en-US" sz="2000" dirty="0" smtClean="0">
                <a:solidFill>
                  <a:srgbClr val="008080"/>
                </a:solidFill>
              </a:rPr>
              <a:t>Impact on mode drive (</a:t>
            </a:r>
            <a:r>
              <a:rPr lang="en-US" sz="2000" dirty="0" err="1" smtClean="0">
                <a:solidFill>
                  <a:srgbClr val="008080"/>
                </a:solidFill>
              </a:rPr>
              <a:t>f</a:t>
            </a:r>
            <a:r>
              <a:rPr lang="en-US" sz="2000" baseline="-25000" dirty="0" err="1" smtClean="0">
                <a:solidFill>
                  <a:srgbClr val="008080"/>
                </a:solidFill>
              </a:rPr>
              <a:t>fi</a:t>
            </a:r>
            <a:r>
              <a:rPr lang="en-US" sz="2000" baseline="-25000" dirty="0" smtClean="0">
                <a:solidFill>
                  <a:srgbClr val="008080"/>
                </a:solidFill>
              </a:rPr>
              <a:t>,</a:t>
            </a:r>
            <a:r>
              <a:rPr lang="en-US" sz="2000" dirty="0" smtClean="0">
                <a:solidFill>
                  <a:srgbClr val="008080"/>
                </a:solidFill>
              </a:rPr>
              <a:t> flow shear) and mode damping (3D field modification of continuum/gap structure)</a:t>
            </a:r>
            <a:endParaRPr lang="en-US" sz="2400" dirty="0" smtClean="0">
              <a:solidFill>
                <a:srgbClr val="00808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ECH/EBW</a:t>
            </a:r>
          </a:p>
          <a:p>
            <a:pPr marL="687388" lvl="1" indent="-223838"/>
            <a:r>
              <a:rPr lang="en-US" sz="2000" dirty="0" smtClean="0">
                <a:solidFill>
                  <a:srgbClr val="800000"/>
                </a:solidFill>
              </a:rPr>
              <a:t>T&amp;T: Effect of RF </a:t>
            </a:r>
            <a:r>
              <a:rPr lang="en-US" sz="2000" dirty="0" err="1" smtClean="0">
                <a:solidFill>
                  <a:srgbClr val="800000"/>
                </a:solidFill>
              </a:rPr>
              <a:t>vs</a:t>
            </a:r>
            <a:r>
              <a:rPr lang="en-US" sz="2000" dirty="0" smtClean="0">
                <a:solidFill>
                  <a:srgbClr val="800000"/>
                </a:solidFill>
              </a:rPr>
              <a:t> NBI on plasma and impurity transport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High-Z tiles and flowing metal divertors</a:t>
            </a:r>
          </a:p>
          <a:p>
            <a:pPr marL="687388" lvl="1" indent="-223838"/>
            <a:r>
              <a:rPr lang="en-US" sz="2000" dirty="0" smtClean="0">
                <a:solidFill>
                  <a:srgbClr val="800000"/>
                </a:solidFill>
              </a:rPr>
              <a:t>T&amp;T: Effect of different PFC (C </a:t>
            </a:r>
            <a:r>
              <a:rPr lang="en-US" sz="2000" dirty="0" err="1" smtClean="0">
                <a:solidFill>
                  <a:srgbClr val="800000"/>
                </a:solidFill>
              </a:rPr>
              <a:t>vs</a:t>
            </a:r>
            <a:r>
              <a:rPr lang="en-US" sz="2000" dirty="0" smtClean="0">
                <a:solidFill>
                  <a:srgbClr val="800000"/>
                </a:solidFill>
              </a:rPr>
              <a:t> High-Z) on plasma and impurity transport, core-edge coupling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facility enhancements will benefit Core SG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532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864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500"/>
              </a:spcBef>
            </a:pPr>
            <a:r>
              <a:rPr lang="en-US" sz="2000" dirty="0" smtClean="0"/>
              <a:t>PRD-1: Increase development and support for modular WDM frameworks</a:t>
            </a:r>
          </a:p>
          <a:p>
            <a:pPr lvl="1">
              <a:lnSpc>
                <a:spcPct val="110000"/>
              </a:lnSpc>
              <a:spcBef>
                <a:spcPts val="500"/>
              </a:spcBef>
            </a:pPr>
            <a:r>
              <a:rPr lang="en-US" sz="1800" dirty="0" smtClean="0"/>
              <a:t>Modularization of TRANSP, including development and implementation of EP transport, NTM island and impurity transport modules</a:t>
            </a:r>
          </a:p>
          <a:p>
            <a:pPr lvl="1">
              <a:lnSpc>
                <a:spcPct val="110000"/>
              </a:lnSpc>
              <a:spcBef>
                <a:spcPts val="500"/>
              </a:spcBef>
            </a:pPr>
            <a:r>
              <a:rPr lang="en-US" sz="1800" dirty="0" smtClean="0"/>
              <a:t>Fast WDM capability: </a:t>
            </a:r>
            <a:r>
              <a:rPr lang="en-US" sz="1800" b="1" dirty="0" err="1" smtClean="0"/>
              <a:t>BE</a:t>
            </a:r>
            <a:r>
              <a:rPr lang="en-US" sz="1800" dirty="0" err="1" smtClean="0"/>
              <a:t>tween</a:t>
            </a:r>
            <a:r>
              <a:rPr lang="en-US" sz="1800" dirty="0" smtClean="0"/>
              <a:t> and </a:t>
            </a:r>
            <a:r>
              <a:rPr lang="en-US" sz="1800" b="1" dirty="0" smtClean="0"/>
              <a:t>A</a:t>
            </a:r>
            <a:r>
              <a:rPr lang="en-US" sz="1800" dirty="0" smtClean="0"/>
              <a:t>mong </a:t>
            </a:r>
            <a:r>
              <a:rPr lang="en-US" sz="1800" b="1" dirty="0" smtClean="0"/>
              <a:t>S</a:t>
            </a:r>
            <a:r>
              <a:rPr lang="en-US" sz="1800" dirty="0" smtClean="0"/>
              <a:t>hots </a:t>
            </a:r>
            <a:r>
              <a:rPr lang="en-US" sz="1800" b="1" dirty="0" err="1" smtClean="0"/>
              <a:t>T</a:t>
            </a:r>
            <a:r>
              <a:rPr lang="en-US" sz="1800" dirty="0" err="1" smtClean="0"/>
              <a:t>ransp</a:t>
            </a:r>
            <a:r>
              <a:rPr lang="en-US" sz="1800" dirty="0" smtClean="0"/>
              <a:t> (BEAST): NSTX-U ops </a:t>
            </a:r>
          </a:p>
          <a:p>
            <a:pPr>
              <a:lnSpc>
                <a:spcPct val="110000"/>
              </a:lnSpc>
              <a:spcBef>
                <a:spcPts val="500"/>
              </a:spcBef>
            </a:pPr>
            <a:endParaRPr lang="en-US" sz="2000" dirty="0" smtClean="0"/>
          </a:p>
          <a:p>
            <a:pPr>
              <a:lnSpc>
                <a:spcPct val="110000"/>
              </a:lnSpc>
              <a:spcBef>
                <a:spcPts val="500"/>
              </a:spcBef>
            </a:pPr>
            <a:r>
              <a:rPr lang="en-US" sz="2000" dirty="0" smtClean="0"/>
              <a:t>PRD-2: Understand and distill physics of gap areas</a:t>
            </a:r>
          </a:p>
          <a:p>
            <a:pPr lvl="1">
              <a:lnSpc>
                <a:spcPct val="110000"/>
              </a:lnSpc>
              <a:spcBef>
                <a:spcPts val="500"/>
              </a:spcBef>
            </a:pPr>
            <a:r>
              <a:rPr lang="en-US" sz="1800" dirty="0" smtClean="0"/>
              <a:t>Improved kinetic-fluid formulations for both drift-wave turbulence and extended MHD</a:t>
            </a:r>
          </a:p>
          <a:p>
            <a:pPr lvl="2">
              <a:lnSpc>
                <a:spcPct val="110000"/>
              </a:lnSpc>
              <a:spcBef>
                <a:spcPts val="500"/>
              </a:spcBef>
            </a:pPr>
            <a:r>
              <a:rPr lang="en-US" sz="1600" dirty="0" smtClean="0"/>
              <a:t>T&amp;T: XGC-1, GTS, GYRO with multi-scale physics 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exascale</a:t>
            </a:r>
            <a:r>
              <a:rPr lang="en-US" sz="1600" b="1" dirty="0" smtClean="0"/>
              <a:t> computing applications)</a:t>
            </a:r>
          </a:p>
          <a:p>
            <a:pPr lvl="2">
              <a:lnSpc>
                <a:spcPct val="110000"/>
              </a:lnSpc>
              <a:spcBef>
                <a:spcPts val="500"/>
              </a:spcBef>
            </a:pPr>
            <a:r>
              <a:rPr lang="en-US" sz="1600" dirty="0" smtClean="0"/>
              <a:t>Macro: M3D-C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, MISK, NTVTOK, GPEC, MARS </a:t>
            </a:r>
            <a:r>
              <a:rPr lang="en-US" sz="1600" b="1" dirty="0" smtClean="0"/>
              <a:t>(M3D-C</a:t>
            </a:r>
            <a:r>
              <a:rPr lang="en-US" sz="1600" b="1" baseline="30000" dirty="0" smtClean="0"/>
              <a:t>1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exascale</a:t>
            </a:r>
            <a:r>
              <a:rPr lang="en-US" sz="1600" b="1" dirty="0" smtClean="0"/>
              <a:t> application)</a:t>
            </a:r>
          </a:p>
          <a:p>
            <a:pPr lvl="1">
              <a:lnSpc>
                <a:spcPct val="110000"/>
              </a:lnSpc>
              <a:spcBef>
                <a:spcPts val="500"/>
              </a:spcBef>
            </a:pPr>
            <a:r>
              <a:rPr lang="en-US" sz="1800" dirty="0"/>
              <a:t>Fast particle interactions with thermal (Alfvén) waves and instabilities</a:t>
            </a:r>
          </a:p>
          <a:p>
            <a:pPr lvl="2">
              <a:lnSpc>
                <a:spcPct val="110000"/>
              </a:lnSpc>
              <a:spcBef>
                <a:spcPts val="500"/>
              </a:spcBef>
            </a:pPr>
            <a:r>
              <a:rPr lang="en-US" sz="1600" dirty="0"/>
              <a:t>CGM/Kick, HYM, self-consistent treatment of fast ions and RF (TORIC/CQL3D+NUBEAM)</a:t>
            </a:r>
            <a:endParaRPr lang="en-US" sz="1700" dirty="0"/>
          </a:p>
          <a:p>
            <a:pPr lvl="1">
              <a:lnSpc>
                <a:spcPct val="110000"/>
              </a:lnSpc>
              <a:spcBef>
                <a:spcPts val="500"/>
              </a:spcBef>
            </a:pPr>
            <a:r>
              <a:rPr lang="en-US" sz="1800" dirty="0" smtClean="0"/>
              <a:t>Couple core &amp; edge: EPED1 lookup table coupling to TRANSP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Core SG activities support the priorities identified by the Whole Device Modeling panel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1486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864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500"/>
              </a:spcBef>
            </a:pPr>
            <a:r>
              <a:rPr lang="en-US" sz="2000" dirty="0" smtClean="0"/>
              <a:t>PRD-3: Code/model validation at all fidelity levels through coupling with experiment</a:t>
            </a:r>
          </a:p>
          <a:p>
            <a:pPr lvl="1">
              <a:lnSpc>
                <a:spcPct val="110000"/>
              </a:lnSpc>
              <a:spcBef>
                <a:spcPts val="500"/>
              </a:spcBef>
            </a:pPr>
            <a:r>
              <a:rPr lang="en-US" sz="1800" dirty="0" smtClean="0"/>
              <a:t>T&amp;T</a:t>
            </a:r>
          </a:p>
          <a:p>
            <a:pPr lvl="2">
              <a:lnSpc>
                <a:spcPct val="110000"/>
              </a:lnSpc>
              <a:spcBef>
                <a:spcPts val="500"/>
              </a:spcBef>
            </a:pPr>
            <a:r>
              <a:rPr lang="en-US" sz="1600" dirty="0" smtClean="0"/>
              <a:t>Reduced model testing: RLW, TGLF, MMM      T(</a:t>
            </a:r>
            <a:r>
              <a:rPr lang="en-US" sz="1600" dirty="0" err="1" smtClean="0"/>
              <a:t>r,t</a:t>
            </a:r>
            <a:r>
              <a:rPr lang="en-US" sz="1600" dirty="0" smtClean="0"/>
              <a:t>)</a:t>
            </a:r>
          </a:p>
          <a:p>
            <a:pPr lvl="2">
              <a:lnSpc>
                <a:spcPct val="110000"/>
              </a:lnSpc>
              <a:spcBef>
                <a:spcPts val="500"/>
              </a:spcBef>
            </a:pPr>
            <a:r>
              <a:rPr lang="en-US" sz="1600" dirty="0" smtClean="0"/>
              <a:t>GYRO, XGC, GTS      T(</a:t>
            </a:r>
            <a:r>
              <a:rPr lang="en-US" sz="1600" dirty="0" err="1" smtClean="0"/>
              <a:t>r,t</a:t>
            </a:r>
            <a:r>
              <a:rPr lang="en-US" sz="1600" dirty="0" smtClean="0"/>
              <a:t>), </a:t>
            </a:r>
            <a:r>
              <a:rPr lang="en-US" sz="1600" dirty="0" err="1" smtClean="0"/>
              <a:t>n</a:t>
            </a:r>
            <a:r>
              <a:rPr lang="en-US" sz="1600" baseline="-25000" dirty="0" err="1" smtClean="0"/>
              <a:t>e,i</a:t>
            </a:r>
            <a:r>
              <a:rPr lang="en-US" sz="1600" dirty="0" smtClean="0"/>
              <a:t>(</a:t>
            </a:r>
            <a:r>
              <a:rPr lang="en-US" sz="1600" dirty="0" err="1" smtClean="0"/>
              <a:t>r,t</a:t>
            </a:r>
            <a:r>
              <a:rPr lang="en-US" sz="1600" dirty="0" smtClean="0"/>
              <a:t>), BES, high-k scattering, </a:t>
            </a:r>
            <a:r>
              <a:rPr lang="en-US" sz="1600" dirty="0" err="1" smtClean="0"/>
              <a:t>polarimetry</a:t>
            </a:r>
            <a:endParaRPr lang="en-US" sz="1600" dirty="0" smtClean="0"/>
          </a:p>
          <a:p>
            <a:pPr lvl="1">
              <a:lnSpc>
                <a:spcPct val="110000"/>
              </a:lnSpc>
              <a:spcBef>
                <a:spcPts val="500"/>
              </a:spcBef>
            </a:pPr>
            <a:r>
              <a:rPr lang="en-US" sz="1800" dirty="0" smtClean="0"/>
              <a:t>Macro: </a:t>
            </a:r>
            <a:r>
              <a:rPr lang="en-US" sz="1800" dirty="0"/>
              <a:t>M3D-C</a:t>
            </a:r>
            <a:r>
              <a:rPr lang="en-US" sz="1800" baseline="30000" dirty="0"/>
              <a:t>1</a:t>
            </a:r>
            <a:r>
              <a:rPr lang="en-US" sz="1800" dirty="0"/>
              <a:t>, MISK, NTVTOK, </a:t>
            </a:r>
            <a:r>
              <a:rPr lang="en-US" sz="1800" dirty="0" smtClean="0"/>
              <a:t>GPEC, MARS      3D MP, </a:t>
            </a:r>
            <a:r>
              <a:rPr lang="en-US" sz="1800" dirty="0" err="1" smtClean="0"/>
              <a:t>v</a:t>
            </a:r>
            <a:r>
              <a:rPr lang="en-US" sz="1800" baseline="-25000" dirty="0" err="1" smtClean="0"/>
              <a:t>φ</a:t>
            </a:r>
            <a:r>
              <a:rPr lang="en-US" sz="1800" dirty="0" smtClean="0"/>
              <a:t>, magnetics. etc.</a:t>
            </a:r>
            <a:endParaRPr lang="en-US" sz="1800" baseline="-25000" dirty="0" smtClean="0"/>
          </a:p>
          <a:p>
            <a:pPr lvl="1">
              <a:lnSpc>
                <a:spcPct val="110000"/>
              </a:lnSpc>
              <a:spcBef>
                <a:spcPts val="500"/>
              </a:spcBef>
            </a:pPr>
            <a:r>
              <a:rPr lang="en-US" sz="1800" dirty="0" smtClean="0"/>
              <a:t>EP: Kick/CGM, HYM, 3D halos (NUBEAM)      FIDA, </a:t>
            </a:r>
            <a:r>
              <a:rPr lang="en-US" sz="1800" dirty="0" err="1" smtClean="0"/>
              <a:t>ssNPA</a:t>
            </a:r>
            <a:r>
              <a:rPr lang="en-US" sz="1800" dirty="0" smtClean="0"/>
              <a:t>, </a:t>
            </a:r>
            <a:r>
              <a:rPr lang="en-US" sz="1800" dirty="0" err="1" smtClean="0"/>
              <a:t>sFLIP</a:t>
            </a:r>
            <a:r>
              <a:rPr lang="en-US" sz="1800" dirty="0" smtClean="0"/>
              <a:t>,  magnetics, </a:t>
            </a:r>
            <a:r>
              <a:rPr lang="en-US" sz="1800" dirty="0" err="1" smtClean="0"/>
              <a:t>reflectometers</a:t>
            </a:r>
            <a:endParaRPr lang="en-US" sz="18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Core SG activities support the priorities identified by the Whole Device Modeling panel</a:t>
            </a:r>
            <a:endParaRPr lang="en-US" sz="28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84896" y="3401980"/>
            <a:ext cx="304800" cy="0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531808" y="3034490"/>
            <a:ext cx="304800" cy="0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710888" y="2357340"/>
            <a:ext cx="3048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555136" y="2694020"/>
            <a:ext cx="3048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580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86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Prediction</a:t>
            </a:r>
          </a:p>
          <a:p>
            <a:pPr lvl="1"/>
            <a:r>
              <a:rPr lang="en-US" sz="2600" dirty="0" smtClean="0"/>
              <a:t>RWM global stability model </a:t>
            </a:r>
          </a:p>
          <a:p>
            <a:pPr lvl="2"/>
            <a:r>
              <a:rPr lang="en-US" sz="2300" dirty="0" smtClean="0"/>
              <a:t>Develop predictive understanding of kinetic effects</a:t>
            </a:r>
          </a:p>
          <a:p>
            <a:pPr lvl="2"/>
            <a:r>
              <a:rPr lang="en-US" sz="2300" dirty="0" smtClean="0"/>
              <a:t>State-space controller implementation</a:t>
            </a:r>
          </a:p>
          <a:p>
            <a:pPr lvl="2"/>
            <a:r>
              <a:rPr lang="en-US" sz="2300" dirty="0" smtClean="0"/>
              <a:t>MHD spectroscopy</a:t>
            </a:r>
          </a:p>
          <a:p>
            <a:r>
              <a:rPr lang="en-US" dirty="0" smtClean="0"/>
              <a:t>Avoidance</a:t>
            </a:r>
          </a:p>
          <a:p>
            <a:pPr lvl="1"/>
            <a:r>
              <a:rPr lang="en-US" sz="2600" dirty="0" smtClean="0"/>
              <a:t>Develop passively stable plasmas</a:t>
            </a:r>
          </a:p>
          <a:p>
            <a:pPr lvl="2"/>
            <a:r>
              <a:rPr lang="en-US" sz="2300" dirty="0" smtClean="0"/>
              <a:t>Close-fitting conducting plates</a:t>
            </a:r>
          </a:p>
          <a:p>
            <a:pPr lvl="1"/>
            <a:r>
              <a:rPr lang="en-US" sz="2600" dirty="0" smtClean="0"/>
              <a:t>Extend operation range through active control</a:t>
            </a:r>
          </a:p>
          <a:p>
            <a:pPr lvl="2"/>
            <a:r>
              <a:rPr lang="en-US" sz="2300" dirty="0" smtClean="0"/>
              <a:t>State-space controller</a:t>
            </a:r>
          </a:p>
          <a:p>
            <a:pPr lvl="2"/>
            <a:r>
              <a:rPr lang="en-US" sz="2300" dirty="0" smtClean="0"/>
              <a:t>EF/NTM/RWM control using NBI, 3D fields for control of p, j, </a:t>
            </a:r>
            <a:r>
              <a:rPr lang="en-US" sz="2300" dirty="0" err="1" smtClean="0"/>
              <a:t>v</a:t>
            </a:r>
            <a:r>
              <a:rPr lang="en-US" sz="2300" baseline="-25000" dirty="0" err="1" smtClean="0"/>
              <a:t>φ</a:t>
            </a:r>
            <a:endParaRPr lang="en-US" baseline="-25000" dirty="0" smtClean="0"/>
          </a:p>
          <a:p>
            <a:r>
              <a:rPr lang="en-US" dirty="0" smtClean="0"/>
              <a:t>Mitigation</a:t>
            </a:r>
          </a:p>
          <a:p>
            <a:pPr lvl="1"/>
            <a:r>
              <a:rPr lang="en-US" sz="2600" dirty="0" smtClean="0"/>
              <a:t>Measure effect of MGI poloidal position: </a:t>
            </a: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testing</a:t>
            </a:r>
            <a:r>
              <a:rPr lang="en-US" sz="2600" dirty="0" smtClean="0"/>
              <a:t> </a:t>
            </a:r>
            <a:r>
              <a:rPr lang="en-US" sz="2600" dirty="0" smtClean="0">
                <a:solidFill>
                  <a:srgbClr val="595959"/>
                </a:solidFill>
              </a:rPr>
              <a:t>MGI capabilities</a:t>
            </a:r>
          </a:p>
          <a:p>
            <a:pPr lvl="1"/>
            <a:r>
              <a:rPr lang="en-US" sz="2600" dirty="0" smtClean="0"/>
              <a:t>Current quench forces and halo current asymmetries:</a:t>
            </a:r>
            <a:r>
              <a:rPr lang="en-US" sz="2600" dirty="0" smtClean="0">
                <a:solidFill>
                  <a:srgbClr val="595959"/>
                </a:solidFill>
              </a:rPr>
              <a:t> </a:t>
            </a:r>
            <a:r>
              <a:rPr lang="en-US" sz="2600" dirty="0" err="1" smtClean="0">
                <a:solidFill>
                  <a:srgbClr val="595959"/>
                </a:solidFill>
              </a:rPr>
              <a:t>toroidally</a:t>
            </a:r>
            <a:r>
              <a:rPr lang="en-US" sz="2600" dirty="0" smtClean="0">
                <a:solidFill>
                  <a:srgbClr val="595959"/>
                </a:solidFill>
              </a:rPr>
              <a:t>/</a:t>
            </a:r>
            <a:r>
              <a:rPr lang="en-US" sz="2600" dirty="0" err="1" smtClean="0">
                <a:solidFill>
                  <a:srgbClr val="595959"/>
                </a:solidFill>
              </a:rPr>
              <a:t>poloidally</a:t>
            </a:r>
            <a:r>
              <a:rPr lang="en-US" sz="2600" dirty="0" smtClean="0">
                <a:solidFill>
                  <a:srgbClr val="595959"/>
                </a:solidFill>
              </a:rPr>
              <a:t> resolved current monitors (Joint NSTX-U/Theory task)</a:t>
            </a:r>
          </a:p>
          <a:p>
            <a:r>
              <a:rPr lang="en-US" dirty="0" smtClean="0"/>
              <a:t>Modeling</a:t>
            </a:r>
          </a:p>
          <a:p>
            <a:pPr lvl="1"/>
            <a:r>
              <a:rPr lang="en-US" sz="2600" dirty="0" smtClean="0"/>
              <a:t>M3D-C</a:t>
            </a:r>
            <a:r>
              <a:rPr lang="en-US" sz="2600" baseline="30000" dirty="0" smtClean="0"/>
              <a:t>1</a:t>
            </a:r>
            <a:r>
              <a:rPr lang="en-US" sz="2600" dirty="0" smtClean="0"/>
              <a:t> for integrated simulations throughout duration of disruption</a:t>
            </a:r>
          </a:p>
          <a:p>
            <a:pPr lvl="1"/>
            <a:r>
              <a:rPr lang="en-US" sz="2600" dirty="0" smtClean="0"/>
              <a:t>Automated plasma state reconstruction and stability assessment for PAM</a:t>
            </a:r>
          </a:p>
          <a:p>
            <a:pPr lvl="2"/>
            <a:r>
              <a:rPr lang="en-US" sz="2300" dirty="0" smtClean="0"/>
              <a:t>Gerhardt disruption warning algorithm</a:t>
            </a:r>
          </a:p>
          <a:p>
            <a:pPr lvl="2"/>
            <a:r>
              <a:rPr lang="en-US" sz="2300" dirty="0" smtClean="0"/>
              <a:t>DECAF (See talk by </a:t>
            </a:r>
            <a:r>
              <a:rPr lang="en-US" sz="2300" dirty="0" err="1" smtClean="0"/>
              <a:t>Sabbagh</a:t>
            </a:r>
            <a:r>
              <a:rPr lang="en-US" sz="2300" dirty="0" smtClean="0"/>
              <a:t> on DECAF)</a:t>
            </a:r>
            <a:endParaRPr lang="en-US" sz="2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Research and development on Disruption studies and modeling addresses key FES panel recommendations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1820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Core Science Group and its components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Core SG mission elements and TSG research thrusts and their relation to NSTX-U high-level goals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Planned research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Multi-TSG XPs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TSG-specific</a:t>
            </a:r>
          </a:p>
          <a:p>
            <a:pPr lvl="1"/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Benefit of future facility enhancements to TSG goals</a:t>
            </a:r>
          </a:p>
          <a:p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Work directed towards FES panels’ recommendations</a:t>
            </a:r>
          </a:p>
          <a:p>
            <a:pPr lvl="1"/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681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 eaLnBrk="0" hangingPunct="0">
              <a:spcBef>
                <a:spcPct val="0"/>
              </a:spcBef>
              <a:spcAft>
                <a:spcPts val="1600"/>
              </a:spcAft>
              <a:buFont typeface="Arial" charset="0"/>
              <a:buChar char="•"/>
            </a:pPr>
            <a:r>
              <a:rPr lang="en-US" sz="2200" dirty="0" smtClean="0">
                <a:solidFill>
                  <a:srgbClr val="800000"/>
                </a:solidFill>
                <a:latin typeface="Arial" charset="0"/>
              </a:rPr>
              <a:t>2016 research activities address key programmatic goals and TSG research thrusts </a:t>
            </a:r>
          </a:p>
          <a:p>
            <a:pPr marL="342900" lvl="1" indent="-342900" eaLnBrk="0" hangingPunct="0">
              <a:spcBef>
                <a:spcPct val="0"/>
              </a:spcBef>
              <a:spcAft>
                <a:spcPts val="1600"/>
              </a:spcAft>
              <a:buFont typeface="Arial" charset="0"/>
              <a:buChar char="•"/>
            </a:pPr>
            <a:r>
              <a:rPr lang="en-US" sz="2200" dirty="0" smtClean="0">
                <a:solidFill>
                  <a:srgbClr val="800000"/>
                </a:solidFill>
                <a:latin typeface="Arial" charset="0"/>
              </a:rPr>
              <a:t>Code development and validation against experimental data with expanded diagnostic set align with FESAC/FES recommendations from the WDM and Transients panels. Core SG research also addresses needs for ITER research preparation</a:t>
            </a:r>
            <a:endParaRPr lang="en-US" sz="2200" dirty="0">
              <a:solidFill>
                <a:srgbClr val="800000"/>
              </a:solidFill>
              <a:latin typeface="Arial" charset="0"/>
            </a:endParaRPr>
          </a:p>
          <a:p>
            <a:pPr marL="342900" lvl="1" indent="-342900" eaLnBrk="0" hangingPunct="0">
              <a:spcBef>
                <a:spcPct val="0"/>
              </a:spcBef>
              <a:spcAft>
                <a:spcPts val="1600"/>
              </a:spcAft>
              <a:buFont typeface="Arial" charset="0"/>
              <a:buChar char="•"/>
            </a:pPr>
            <a:r>
              <a:rPr lang="en-US" sz="2200" dirty="0" smtClean="0">
                <a:solidFill>
                  <a:srgbClr val="800000"/>
                </a:solidFill>
                <a:latin typeface="Arial" charset="0"/>
              </a:rPr>
              <a:t>Much of the accompanying model development and physics understanding of Core SG research is being carried out within the NSTX-U/Theory partnership </a:t>
            </a:r>
            <a:r>
              <a:rPr lang="en-US" sz="2200" dirty="0">
                <a:solidFill>
                  <a:schemeClr val="tx2"/>
                </a:solidFill>
                <a:latin typeface="Arial" charset="0"/>
              </a:rPr>
              <a:t>(see talk by A. </a:t>
            </a:r>
            <a:r>
              <a:rPr lang="en-US" sz="2200" dirty="0" err="1">
                <a:solidFill>
                  <a:schemeClr val="tx2"/>
                </a:solidFill>
                <a:latin typeface="Arial" charset="0"/>
              </a:rPr>
              <a:t>Bhattacharjee</a:t>
            </a:r>
            <a:r>
              <a:rPr lang="en-US" sz="2200" dirty="0">
                <a:solidFill>
                  <a:schemeClr val="tx2"/>
                </a:solidFill>
                <a:latin typeface="Arial" charset="0"/>
              </a:rPr>
              <a:t>)</a:t>
            </a:r>
          </a:p>
          <a:p>
            <a:pPr marL="342900" lvl="1" indent="-342900" eaLnBrk="0" hangingPunct="0">
              <a:spcBef>
                <a:spcPct val="0"/>
              </a:spcBef>
              <a:spcAft>
                <a:spcPts val="1600"/>
              </a:spcAft>
              <a:buFont typeface="Arial" charset="0"/>
              <a:buChar char="•"/>
            </a:pPr>
            <a:r>
              <a:rPr lang="en-US" sz="2200" dirty="0" smtClean="0">
                <a:solidFill>
                  <a:srgbClr val="800000"/>
                </a:solidFill>
                <a:latin typeface="Arial" charset="0"/>
              </a:rPr>
              <a:t>The planned facility enhancements, especially the cryopump and NCC, will enable more flexibility in addressing the SG and TSG research objectives</a:t>
            </a:r>
            <a:endParaRPr lang="en-US" sz="2200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Science research is well-positioned to take advantage of the major device upgrades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36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30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Progress on validating core drift wave transport </a:t>
            </a:r>
            <a:r>
              <a:rPr lang="en-US" dirty="0" smtClean="0"/>
              <a:t>mechanisms</a:t>
            </a:r>
            <a:endParaRPr lang="en-US" dirty="0"/>
          </a:p>
          <a:p>
            <a:pPr lvl="1"/>
            <a:r>
              <a:rPr lang="en-US" dirty="0" smtClean="0"/>
              <a:t>Identification of possible low-k-turbulence-induced transport mechanisms using global gyrokinetic codes</a:t>
            </a:r>
          </a:p>
          <a:p>
            <a:pPr lvl="1"/>
            <a:r>
              <a:rPr lang="en-US" dirty="0" smtClean="0"/>
              <a:t>Density gradient stabilization of ETG modes and understanding through gyrokinetic simulations</a:t>
            </a:r>
          </a:p>
          <a:p>
            <a:pPr lvl="1"/>
            <a:r>
              <a:rPr lang="en-US" dirty="0" smtClean="0"/>
              <a:t>“Stiff” electron transport </a:t>
            </a:r>
            <a:r>
              <a:rPr lang="en-US" u="sng" dirty="0" smtClean="0"/>
              <a:t>cannot</a:t>
            </a:r>
            <a:r>
              <a:rPr lang="en-US" dirty="0" smtClean="0"/>
              <a:t> be explained by gradient-driven effects</a:t>
            </a:r>
          </a:p>
          <a:p>
            <a:pPr lvl="1"/>
            <a:r>
              <a:rPr lang="en-US" i="1" dirty="0" smtClean="0"/>
              <a:t>Investigation of </a:t>
            </a:r>
            <a:r>
              <a:rPr lang="en-US" i="1" dirty="0" err="1" smtClean="0"/>
              <a:t>roto</a:t>
            </a:r>
            <a:r>
              <a:rPr lang="en-US" i="1" dirty="0" smtClean="0"/>
              <a:t>-diffusion and centrifugal effects on impurity and momentum transport (</a:t>
            </a:r>
            <a:r>
              <a:rPr lang="en-US" i="1" dirty="0" err="1" smtClean="0"/>
              <a:t>Bucholtz</a:t>
            </a:r>
            <a:r>
              <a:rPr lang="en-US" i="1" dirty="0" smtClean="0"/>
              <a:t> et al., </a:t>
            </a:r>
            <a:r>
              <a:rPr lang="en-US" i="1" dirty="0" err="1" smtClean="0"/>
              <a:t>PoP</a:t>
            </a:r>
            <a:r>
              <a:rPr lang="en-US" i="1" dirty="0" smtClean="0"/>
              <a:t> (2015), </a:t>
            </a:r>
            <a:r>
              <a:rPr lang="en-US" i="1" dirty="0" err="1" smtClean="0"/>
              <a:t>Guttenfelder</a:t>
            </a:r>
            <a:r>
              <a:rPr lang="en-US" i="1" dirty="0" smtClean="0"/>
              <a:t>)</a:t>
            </a:r>
          </a:p>
          <a:p>
            <a:r>
              <a:rPr lang="en-US" dirty="0" smtClean="0"/>
              <a:t>Progress on understanding the role of GAE/CAE on core electron transport</a:t>
            </a:r>
          </a:p>
          <a:p>
            <a:pPr lvl="1"/>
            <a:r>
              <a:rPr lang="en-US" dirty="0" smtClean="0"/>
              <a:t>GAE-KAW coupling and power channeling</a:t>
            </a:r>
          </a:p>
          <a:p>
            <a:pPr lvl="1"/>
            <a:r>
              <a:rPr lang="en-US" i="1" dirty="0"/>
              <a:t>Techniques </a:t>
            </a:r>
            <a:r>
              <a:rPr lang="en-US" i="1" dirty="0" smtClean="0"/>
              <a:t>under </a:t>
            </a:r>
            <a:r>
              <a:rPr lang="en-US" i="1" dirty="0"/>
              <a:t>development </a:t>
            </a:r>
            <a:r>
              <a:rPr lang="en-US" i="1" dirty="0" smtClean="0"/>
              <a:t>to simulate electron thermal transport caused by measured CAEs/GAEs </a:t>
            </a:r>
            <a:r>
              <a:rPr lang="en-US" i="1" dirty="0"/>
              <a:t>with ORBIT (</a:t>
            </a:r>
            <a:r>
              <a:rPr lang="en-US" i="1" dirty="0" smtClean="0"/>
              <a:t>Crocker)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T&amp;T highlights since PAC-35 (2014)</a:t>
            </a:r>
          </a:p>
        </p:txBody>
      </p:sp>
    </p:spTree>
    <p:extLst>
      <p:ext uri="{BB962C8B-B14F-4D97-AF65-F5344CB8AC3E}">
        <p14:creationId xmlns:p14="http://schemas.microsoft.com/office/powerpoint/2010/main" val="3776045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685800" y="4114800"/>
            <a:ext cx="6717647" cy="2362200"/>
            <a:chOff x="685800" y="4114800"/>
            <a:chExt cx="6717647" cy="23622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t="11426"/>
            <a:stretch/>
          </p:blipFill>
          <p:spPr>
            <a:xfrm>
              <a:off x="685800" y="4207914"/>
              <a:ext cx="6717647" cy="2269086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554690" y="4114800"/>
              <a:ext cx="655110" cy="1614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Linear and non-linear gyrokinetic simulations have shown the role of grad n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 in stabilizing ETG modes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1000461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Decrease in ETG turbulence amplitude with increasing grad n</a:t>
            </a:r>
            <a:r>
              <a:rPr lang="en-US" sz="2000" baseline="-25000" dirty="0" smtClean="0">
                <a:solidFill>
                  <a:srgbClr val="800000"/>
                </a:solidFill>
              </a:rPr>
              <a:t>e</a:t>
            </a:r>
            <a:endParaRPr lang="en-US" sz="2000" dirty="0" smtClean="0">
              <a:solidFill>
                <a:srgbClr val="8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62000" y="1479546"/>
            <a:ext cx="7767455" cy="2025654"/>
            <a:chOff x="386000" y="1752600"/>
            <a:chExt cx="8072199" cy="21051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000" y="1752600"/>
              <a:ext cx="3747850" cy="202586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3526" y="1828800"/>
              <a:ext cx="3834673" cy="20289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486400" y="2971800"/>
              <a:ext cx="18314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 smtClean="0"/>
                <a:t>rad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e</a:t>
              </a:r>
              <a:r>
                <a:rPr lang="en-US" dirty="0" smtClean="0"/>
                <a:t> ~constant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4000" y="1784768"/>
              <a:ext cx="55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ETG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1676400" y="2133600"/>
              <a:ext cx="1524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52400" y="1261380"/>
            <a:ext cx="1107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376092"/>
                </a:solidFill>
              </a:rPr>
              <a:t>μ</a:t>
            </a:r>
            <a:r>
              <a:rPr lang="en-US" dirty="0" smtClean="0">
                <a:solidFill>
                  <a:srgbClr val="376092"/>
                </a:solidFill>
              </a:rPr>
              <a:t>wave </a:t>
            </a:r>
          </a:p>
          <a:p>
            <a:r>
              <a:rPr lang="en-US" dirty="0" smtClean="0">
                <a:solidFill>
                  <a:srgbClr val="376092"/>
                </a:solidFill>
              </a:rPr>
              <a:t>scattering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256" y="3714690"/>
            <a:ext cx="8669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Measured </a:t>
            </a:r>
            <a:r>
              <a:rPr lang="en-US" sz="2000" dirty="0" err="1" smtClean="0">
                <a:solidFill>
                  <a:srgbClr val="800000"/>
                </a:solidFill>
              </a:rPr>
              <a:t>δn</a:t>
            </a:r>
            <a:r>
              <a:rPr lang="en-US" sz="2000" dirty="0" smtClean="0">
                <a:solidFill>
                  <a:srgbClr val="800000"/>
                </a:solidFill>
              </a:rPr>
              <a:t>/n, linear growth rates, non-linear </a:t>
            </a:r>
            <a:r>
              <a:rPr lang="en-US" sz="2000" dirty="0" err="1" smtClean="0">
                <a:solidFill>
                  <a:srgbClr val="800000"/>
                </a:solidFill>
              </a:rPr>
              <a:t>Q</a:t>
            </a:r>
            <a:r>
              <a:rPr lang="en-US" sz="2000" baseline="-25000" dirty="0" err="1" smtClean="0">
                <a:solidFill>
                  <a:srgbClr val="800000"/>
                </a:solidFill>
              </a:rPr>
              <a:t>e</a:t>
            </a:r>
            <a:r>
              <a:rPr lang="en-US" sz="2000" dirty="0" smtClean="0">
                <a:solidFill>
                  <a:srgbClr val="800000"/>
                </a:solidFill>
              </a:rPr>
              <a:t> behave similarly with grad n</a:t>
            </a:r>
            <a:r>
              <a:rPr lang="en-US" sz="2000" baseline="-25000" dirty="0" smtClean="0">
                <a:solidFill>
                  <a:srgbClr val="800000"/>
                </a:solidFill>
              </a:rPr>
              <a:t>e</a:t>
            </a:r>
            <a:endParaRPr lang="en-US" sz="2000" dirty="0" smtClean="0">
              <a:solidFill>
                <a:srgbClr val="8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2688" y="4210722"/>
            <a:ext cx="85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δn</a:t>
            </a:r>
            <a:r>
              <a:rPr lang="en-US" dirty="0" smtClean="0"/>
              <a:t>/n)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8998" y="4210722"/>
            <a:ext cx="1025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γ</a:t>
            </a:r>
            <a:r>
              <a:rPr lang="en-US" baseline="-25000" dirty="0" err="1" smtClean="0"/>
              <a:t>lin</a:t>
            </a:r>
            <a:r>
              <a:rPr lang="en-US" dirty="0" smtClean="0"/>
              <a:t>/(</a:t>
            </a:r>
            <a:r>
              <a:rPr lang="en-US" dirty="0" err="1" smtClean="0"/>
              <a:t>c</a:t>
            </a:r>
            <a:r>
              <a:rPr lang="en-US" baseline="-25000" dirty="0" err="1" smtClean="0"/>
              <a:t>s</a:t>
            </a:r>
            <a:r>
              <a:rPr lang="en-US" dirty="0" smtClean="0"/>
              <a:t>/a)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324600" y="5715000"/>
            <a:ext cx="95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r>
              <a:rPr lang="en-US" dirty="0" err="1" smtClean="0"/>
              <a:t>Q</a:t>
            </a:r>
            <a:r>
              <a:rPr lang="en-US" baseline="-25000" dirty="0" err="1" smtClean="0"/>
              <a:t>e</a:t>
            </a:r>
            <a:r>
              <a:rPr lang="en-US" dirty="0" smtClean="0"/>
              <a:t>/Q</a:t>
            </a:r>
            <a:r>
              <a:rPr lang="en-US" baseline="-25000" dirty="0" smtClean="0"/>
              <a:t>GB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14400" y="616233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</a:t>
            </a:r>
            <a:r>
              <a:rPr lang="en-US" baseline="-25000" dirty="0" err="1" smtClean="0"/>
              <a:t>θ</a:t>
            </a:r>
            <a:r>
              <a:rPr lang="en-US" dirty="0" smtClean="0"/>
              <a:t>/</a:t>
            </a:r>
            <a:r>
              <a:rPr lang="en-US" dirty="0" err="1" smtClean="0"/>
              <a:t>ρ</a:t>
            </a:r>
            <a:r>
              <a:rPr lang="en-US" baseline="-25000" dirty="0" err="1" smtClean="0"/>
              <a:t>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283925" y="616233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</a:t>
            </a:r>
            <a:r>
              <a:rPr lang="en-US" baseline="-25000" dirty="0" err="1" smtClean="0"/>
              <a:t>θ</a:t>
            </a:r>
            <a:r>
              <a:rPr lang="en-US" dirty="0" smtClean="0"/>
              <a:t>/</a:t>
            </a:r>
            <a:r>
              <a:rPr lang="en-US" dirty="0" err="1" smtClean="0"/>
              <a:t>ρ</a:t>
            </a:r>
            <a:r>
              <a:rPr lang="en-US" baseline="-25000" dirty="0" err="1" smtClean="0"/>
              <a:t>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568148" y="616233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</a:t>
            </a:r>
            <a:r>
              <a:rPr lang="en-US" baseline="-25000" dirty="0" err="1" smtClean="0"/>
              <a:t>θ</a:t>
            </a:r>
            <a:r>
              <a:rPr lang="en-US" dirty="0" smtClean="0"/>
              <a:t>/</a:t>
            </a:r>
            <a:r>
              <a:rPr lang="en-US" dirty="0" err="1" smtClean="0"/>
              <a:t>ρ</a:t>
            </a:r>
            <a:r>
              <a:rPr lang="en-US" baseline="-25000" dirty="0" err="1" smtClean="0"/>
              <a:t>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200400" y="5448108"/>
            <a:ext cx="1168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L</a:t>
            </a:r>
            <a:r>
              <a:rPr lang="en-US" sz="1600" dirty="0" smtClean="0">
                <a:solidFill>
                  <a:srgbClr val="0000FF"/>
                </a:solidFill>
              </a:rPr>
              <a:t>ow grad n</a:t>
            </a:r>
            <a:r>
              <a:rPr lang="en-US" sz="1600" baseline="-25000" dirty="0" smtClean="0">
                <a:solidFill>
                  <a:srgbClr val="0000FF"/>
                </a:solidFill>
              </a:rPr>
              <a:t>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00400" y="5694136"/>
            <a:ext cx="1206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H</a:t>
            </a:r>
            <a:r>
              <a:rPr lang="en-US" sz="1600" dirty="0" smtClean="0">
                <a:solidFill>
                  <a:srgbClr val="008000"/>
                </a:solidFill>
              </a:rPr>
              <a:t>igh grad n</a:t>
            </a:r>
            <a:r>
              <a:rPr lang="en-US" sz="1600" baseline="-25000" dirty="0" smtClean="0">
                <a:solidFill>
                  <a:srgbClr val="008000"/>
                </a:solidFill>
              </a:rPr>
              <a:t>e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91400" y="4800600"/>
            <a:ext cx="179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Ruiz-Ruiz et al.</a:t>
            </a:r>
          </a:p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(MIT grad student),</a:t>
            </a:r>
          </a:p>
          <a:p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PoP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(2015)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66600" y="4213680"/>
            <a:ext cx="66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99"/>
                </a:solidFill>
              </a:rPr>
              <a:t>GYRO</a:t>
            </a:r>
            <a:endParaRPr lang="en-US" sz="1600" dirty="0">
              <a:solidFill>
                <a:srgbClr val="336699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29820" y="4213680"/>
            <a:ext cx="512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99"/>
                </a:solidFill>
              </a:rPr>
              <a:t>GS2</a:t>
            </a:r>
            <a:endParaRPr lang="en-US" sz="16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66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Non-linear gyrokinetic simulations used to study large changes in e</a:t>
            </a:r>
            <a:r>
              <a:rPr lang="en-US" baseline="30000" dirty="0" smtClean="0"/>
              <a:t>-</a:t>
            </a:r>
            <a:r>
              <a:rPr lang="en-US" dirty="0" smtClean="0"/>
              <a:t> transport in RF discharges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19600" y="1143000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Gradient driven global g-k simulations do not </a:t>
            </a:r>
          </a:p>
          <a:p>
            <a:r>
              <a:rPr lang="en-US" dirty="0">
                <a:solidFill>
                  <a:srgbClr val="800000"/>
                </a:solidFill>
              </a:rPr>
              <a:t>p</a:t>
            </a:r>
            <a:r>
              <a:rPr lang="en-US" dirty="0" smtClean="0">
                <a:solidFill>
                  <a:srgbClr val="800000"/>
                </a:solidFill>
              </a:rPr>
              <a:t>redict high enough stiffness to explain transport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0" y="5257800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Non-local flux-driven transport may</a:t>
            </a:r>
          </a:p>
          <a:p>
            <a:r>
              <a:rPr lang="en-US" dirty="0">
                <a:solidFill>
                  <a:srgbClr val="800000"/>
                </a:solidFill>
              </a:rPr>
              <a:t>b</a:t>
            </a:r>
            <a:r>
              <a:rPr lang="en-US" dirty="0" smtClean="0">
                <a:solidFill>
                  <a:srgbClr val="800000"/>
                </a:solidFill>
              </a:rPr>
              <a:t>e important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250" y="1057870"/>
            <a:ext cx="40227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Factor of 4 decrease in high-k turbulence 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with no change in local gradients when 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RF shuts off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600"/>
            <a:ext cx="2787804" cy="2305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405" b="4433"/>
          <a:stretch/>
        </p:blipFill>
        <p:spPr>
          <a:xfrm>
            <a:off x="152400" y="1905000"/>
            <a:ext cx="2792728" cy="20185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40423" y="2438400"/>
            <a:ext cx="1904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Factor of 2 decrease in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lectron transport with no change in local gradients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000" y="6031468"/>
            <a:ext cx="219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Ren</a:t>
            </a:r>
            <a:r>
              <a:rPr lang="en-US" dirty="0" smtClean="0"/>
              <a:t> et al., </a:t>
            </a:r>
            <a:r>
              <a:rPr lang="en-US" dirty="0" err="1" smtClean="0"/>
              <a:t>PoP</a:t>
            </a:r>
            <a:r>
              <a:rPr lang="en-US" dirty="0" smtClean="0"/>
              <a:t> (2015)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514600"/>
            <a:ext cx="3267873" cy="25209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9200" y="1851480"/>
            <a:ext cx="3556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76092"/>
                </a:solidFill>
              </a:rPr>
              <a:t>Q</a:t>
            </a:r>
            <a:r>
              <a:rPr lang="en-US" baseline="-25000" dirty="0" err="1" smtClean="0">
                <a:solidFill>
                  <a:srgbClr val="376092"/>
                </a:solidFill>
              </a:rPr>
              <a:t>e,sim</a:t>
            </a:r>
            <a:r>
              <a:rPr lang="en-US" dirty="0" smtClean="0">
                <a:solidFill>
                  <a:srgbClr val="376092"/>
                </a:solidFill>
              </a:rPr>
              <a:t> matches </a:t>
            </a:r>
            <a:r>
              <a:rPr lang="en-US" dirty="0" err="1" smtClean="0">
                <a:solidFill>
                  <a:srgbClr val="376092"/>
                </a:solidFill>
              </a:rPr>
              <a:t>expt</a:t>
            </a:r>
            <a:r>
              <a:rPr lang="en-US" dirty="0" smtClean="0">
                <a:solidFill>
                  <a:srgbClr val="376092"/>
                </a:solidFill>
              </a:rPr>
              <a:t> after RF-turnoff, </a:t>
            </a:r>
          </a:p>
          <a:p>
            <a:r>
              <a:rPr lang="en-US" dirty="0" smtClean="0">
                <a:solidFill>
                  <a:srgbClr val="376092"/>
                </a:solidFill>
              </a:rPr>
              <a:t>but not before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03023" y="37338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Sims (GTS)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772400" y="4114800"/>
            <a:ext cx="7620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56048" y="2590800"/>
            <a:ext cx="1411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FF"/>
                </a:solidFill>
              </a:rPr>
              <a:t>Expt</a:t>
            </a:r>
            <a:r>
              <a:rPr lang="en-US" dirty="0" smtClean="0">
                <a:solidFill>
                  <a:srgbClr val="FF00FF"/>
                </a:solidFill>
              </a:rPr>
              <a:t> (before)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56048" y="3282554"/>
            <a:ext cx="123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Expt</a:t>
            </a:r>
            <a:r>
              <a:rPr lang="en-US" dirty="0" smtClean="0">
                <a:solidFill>
                  <a:srgbClr val="008000"/>
                </a:solidFill>
              </a:rPr>
              <a:t> (after)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343400" y="1219200"/>
            <a:ext cx="612780" cy="4419600"/>
            <a:chOff x="4343400" y="1219200"/>
            <a:chExt cx="612780" cy="441960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4343400" y="1219200"/>
              <a:ext cx="0" cy="144780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343400" y="2667000"/>
              <a:ext cx="60960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956180" y="2667000"/>
              <a:ext cx="0" cy="297180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806054" y="3931023"/>
            <a:ext cx="1842146" cy="2584122"/>
            <a:chOff x="255240" y="3969078"/>
            <a:chExt cx="1842146" cy="25841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240" y="3969078"/>
              <a:ext cx="1842146" cy="258412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57200" y="4439100"/>
              <a:ext cx="5379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a/</a:t>
              </a:r>
              <a:r>
                <a:rPr lang="en-US" sz="1400" dirty="0" err="1" smtClean="0"/>
                <a:t>L</a:t>
              </a:r>
              <a:r>
                <a:rPr lang="en-US" sz="1400" baseline="-25000" dirty="0" err="1" smtClean="0"/>
                <a:t>ne</a:t>
              </a:r>
              <a:endParaRPr 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57200" y="5096833"/>
              <a:ext cx="53336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a/</a:t>
              </a:r>
              <a:r>
                <a:rPr lang="en-US" sz="1400" dirty="0" err="1" smtClean="0"/>
                <a:t>L</a:t>
              </a:r>
              <a:r>
                <a:rPr lang="en-US" sz="1400" baseline="-25000" dirty="0" err="1"/>
                <a:t>T</a:t>
              </a:r>
              <a:r>
                <a:rPr lang="en-US" sz="1400" baseline="-25000" dirty="0" err="1" smtClean="0"/>
                <a:t>e</a:t>
              </a:r>
              <a:endParaRPr lang="en-US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57200" y="5799927"/>
              <a:ext cx="50526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a/</a:t>
              </a:r>
              <a:r>
                <a:rPr lang="en-US" sz="1400" dirty="0" err="1" smtClean="0"/>
                <a:t>L</a:t>
              </a:r>
              <a:r>
                <a:rPr lang="en-US" sz="1400" baseline="-25000" dirty="0" err="1" smtClean="0"/>
                <a:t>T</a:t>
              </a:r>
              <a:r>
                <a:rPr lang="en-US" sz="1400" baseline="-25000" dirty="0" err="1"/>
                <a:t>i</a:t>
              </a:r>
              <a:endParaRPr lang="en-US" sz="14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44823" y="3657600"/>
            <a:ext cx="3810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51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Global non-linear GTS gyrokinetic simulations have identified multiple low-k turbulence transport mechanisms</a:t>
            </a:r>
            <a:endParaRPr lang="en-US" sz="2800" dirty="0"/>
          </a:p>
        </p:txBody>
      </p:sp>
      <p:sp>
        <p:nvSpPr>
          <p:cNvPr id="4" name="Content Placeholder 19"/>
          <p:cNvSpPr txBox="1">
            <a:spLocks/>
          </p:cNvSpPr>
          <p:nvPr/>
        </p:nvSpPr>
        <p:spPr>
          <a:xfrm>
            <a:off x="5029200" y="1143000"/>
            <a:ext cx="3895178" cy="20178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Recent GTS simulations have shown possible role of DTEM in contributing to observed favorable collisionality scaling (</a:t>
            </a:r>
            <a:r>
              <a:rPr lang="en-US" sz="2000" dirty="0" err="1" smtClean="0"/>
              <a:t>Bτ</a:t>
            </a:r>
            <a:r>
              <a:rPr lang="en-US" sz="2000" baseline="-25000" dirty="0" err="1" smtClean="0"/>
              <a:t>th</a:t>
            </a:r>
            <a:r>
              <a:rPr lang="en-US" sz="2000" dirty="0" err="1" smtClean="0"/>
              <a:t>~ν</a:t>
            </a:r>
            <a:r>
              <a:rPr lang="en-US" sz="2000" baseline="-25000" dirty="0" smtClean="0"/>
              <a:t>*e</a:t>
            </a:r>
            <a:r>
              <a:rPr lang="en-US" sz="2000" baseline="30000" dirty="0" smtClean="0"/>
              <a:t>-0.8</a:t>
            </a:r>
            <a:r>
              <a:rPr lang="en-US" sz="2000" dirty="0" smtClean="0"/>
              <a:t>)</a:t>
            </a:r>
          </a:p>
          <a:p>
            <a:pPr lvl="1"/>
            <a:r>
              <a:rPr lang="en-US" dirty="0" smtClean="0"/>
              <a:t>In addition to microtearing</a:t>
            </a:r>
          </a:p>
          <a:p>
            <a:pPr lvl="1"/>
            <a:r>
              <a:rPr lang="en-US" dirty="0" smtClean="0"/>
              <a:t>Synergy with DIII-D 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786" y="3124200"/>
            <a:ext cx="3250414" cy="24307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0" y="5867400"/>
            <a:ext cx="3359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W. Wang et al., NF Letters, </a:t>
            </a:r>
            <a:r>
              <a:rPr lang="en-US" sz="1600" dirty="0" err="1" smtClean="0"/>
              <a:t>PoP</a:t>
            </a:r>
            <a:r>
              <a:rPr lang="en-US" sz="1600" dirty="0" smtClean="0"/>
              <a:t> (2015)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4990769" y="4072323"/>
            <a:ext cx="1647957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Energy Flux MW/m</a:t>
            </a:r>
            <a:r>
              <a:rPr lang="en-US" sz="1400" baseline="30000" dirty="0" smtClean="0"/>
              <a:t>2</a:t>
            </a:r>
            <a:endParaRPr lang="en-US" sz="1400" dirty="0"/>
          </a:p>
        </p:txBody>
      </p:sp>
      <p:sp>
        <p:nvSpPr>
          <p:cNvPr id="8" name="Content Placeholder 19"/>
          <p:cNvSpPr txBox="1">
            <a:spLocks/>
          </p:cNvSpPr>
          <p:nvPr/>
        </p:nvSpPr>
        <p:spPr>
          <a:xfrm>
            <a:off x="304800" y="1143000"/>
            <a:ext cx="42672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Strong flow shear can destabilize Kelvin-Helmholtz instability</a:t>
            </a:r>
          </a:p>
          <a:p>
            <a:pPr marL="396875" lvl="1" indent="-227013"/>
            <a:r>
              <a:rPr lang="en-US" dirty="0" smtClean="0"/>
              <a:t>Non-linear global GTS simulations</a:t>
            </a:r>
          </a:p>
          <a:p>
            <a:pPr marL="396875" lvl="1" indent="-227013">
              <a:spcBef>
                <a:spcPts val="0"/>
              </a:spcBef>
            </a:pPr>
            <a:r>
              <a:rPr lang="en-US" sz="1800" dirty="0" err="1"/>
              <a:t>K-</a:t>
            </a:r>
            <a:r>
              <a:rPr lang="en-US" sz="1800" dirty="0" err="1" smtClean="0"/>
              <a:t>H+ITG+Neo</a:t>
            </a:r>
            <a:r>
              <a:rPr lang="en-US" sz="1800" dirty="0" smtClean="0"/>
              <a:t> </a:t>
            </a:r>
            <a:r>
              <a:rPr lang="en-US" sz="1800" dirty="0"/>
              <a:t>ion transport </a:t>
            </a:r>
            <a:r>
              <a:rPr lang="en-US" sz="1800" dirty="0" smtClean="0"/>
              <a:t>within factor of 2 of </a:t>
            </a:r>
            <a:r>
              <a:rPr lang="en-US" sz="1800" dirty="0" err="1"/>
              <a:t>expt’l</a:t>
            </a:r>
            <a:r>
              <a:rPr lang="en-US" sz="1800" dirty="0"/>
              <a:t> </a:t>
            </a:r>
            <a:r>
              <a:rPr lang="en-US" sz="1800" dirty="0" smtClean="0"/>
              <a:t>level</a:t>
            </a:r>
          </a:p>
          <a:p>
            <a:pPr marL="396875" lvl="1" indent="-227013">
              <a:spcBef>
                <a:spcPts val="0"/>
              </a:spcBef>
            </a:pPr>
            <a:r>
              <a:rPr lang="en-US" sz="1800" dirty="0" smtClean="0"/>
              <a:t>Cannot account for electron transport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1220941" y="3104494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/>
              <a:t>Ions</a:t>
            </a:r>
            <a:endParaRPr lang="en-US" sz="1600" i="0" dirty="0"/>
          </a:p>
        </p:txBody>
      </p:sp>
      <p:sp>
        <p:nvSpPr>
          <p:cNvPr id="14" name="TextBox 13"/>
          <p:cNvSpPr txBox="1"/>
          <p:nvPr/>
        </p:nvSpPr>
        <p:spPr>
          <a:xfrm>
            <a:off x="3451180" y="3087796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/>
              <a:t>Electrons</a:t>
            </a:r>
            <a:endParaRPr lang="en-US" sz="1600" i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1" y="3350150"/>
            <a:ext cx="2359089" cy="20600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461" y="3307970"/>
            <a:ext cx="2430081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73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Non-linear HYM simulations of CAE/KAW coupling address power channeling and effect on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profile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0286" y="1105544"/>
            <a:ext cx="8823428" cy="1716298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Full non-linear simulations including multiple (n≥4) unstable modes have been </a:t>
            </a:r>
            <a:r>
              <a:rPr lang="en-US" sz="2400" dirty="0" smtClean="0"/>
              <a:t>performed </a:t>
            </a:r>
          </a:p>
          <a:p>
            <a:r>
              <a:rPr lang="en-US" sz="2400" dirty="0" smtClean="0"/>
              <a:t>n=4 (largest mode) saturation amplitude (</a:t>
            </a:r>
            <a:r>
              <a:rPr lang="en-US" sz="2400" dirty="0" err="1" smtClean="0"/>
              <a:t>δB</a:t>
            </a:r>
            <a:r>
              <a:rPr lang="en-US" sz="2400" dirty="0" smtClean="0"/>
              <a:t>/B~6.6e-3) comparable to that inferred from </a:t>
            </a:r>
            <a:r>
              <a:rPr lang="en-US" sz="2400" dirty="0" err="1" smtClean="0"/>
              <a:t>reflectometer</a:t>
            </a:r>
            <a:r>
              <a:rPr lang="en-US" sz="2400" dirty="0" smtClean="0"/>
              <a:t> </a:t>
            </a:r>
            <a:r>
              <a:rPr lang="en-US" sz="2600" dirty="0" smtClean="0"/>
              <a:t>displacement measurements             (</a:t>
            </a:r>
            <a:r>
              <a:rPr lang="en-US" sz="2600" dirty="0" err="1"/>
              <a:t>δB</a:t>
            </a:r>
            <a:r>
              <a:rPr lang="en-US" sz="2600" dirty="0"/>
              <a:t>/</a:t>
            </a:r>
            <a:r>
              <a:rPr lang="en-US" sz="2600" dirty="0" smtClean="0"/>
              <a:t>B≤3.4e-3) 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5898"/>
          <a:stretch/>
        </p:blipFill>
        <p:spPr>
          <a:xfrm>
            <a:off x="762000" y="3048000"/>
            <a:ext cx="3392700" cy="291695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343400" y="2743200"/>
            <a:ext cx="4470049" cy="2819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4080"/>
                </a:solidFill>
              </a:rPr>
              <a:t>HYM calculates channeling of 0.3 to 0.5 MW for n=4</a:t>
            </a:r>
          </a:p>
          <a:p>
            <a:r>
              <a:rPr lang="en-US" dirty="0" smtClean="0">
                <a:solidFill>
                  <a:srgbClr val="004080"/>
                </a:solidFill>
              </a:rPr>
              <a:t>Can result in several hundred eV modification of </a:t>
            </a:r>
            <a:r>
              <a:rPr lang="en-US" dirty="0" err="1" smtClean="0">
                <a:solidFill>
                  <a:srgbClr val="004080"/>
                </a:solidFill>
              </a:rPr>
              <a:t>T</a:t>
            </a:r>
            <a:r>
              <a:rPr lang="en-US" baseline="-25000" dirty="0" err="1" smtClean="0">
                <a:solidFill>
                  <a:srgbClr val="004080"/>
                </a:solidFill>
              </a:rPr>
              <a:t>e</a:t>
            </a:r>
            <a:r>
              <a:rPr lang="en-US" dirty="0">
                <a:solidFill>
                  <a:srgbClr val="004080"/>
                </a:solidFill>
              </a:rPr>
              <a:t> </a:t>
            </a:r>
            <a:r>
              <a:rPr lang="en-US" dirty="0" smtClean="0">
                <a:solidFill>
                  <a:srgbClr val="004080"/>
                </a:solidFill>
              </a:rPr>
              <a:t>profile (</a:t>
            </a:r>
            <a:r>
              <a:rPr lang="en-US" dirty="0" err="1" smtClean="0">
                <a:solidFill>
                  <a:srgbClr val="004080"/>
                </a:solidFill>
              </a:rPr>
              <a:t>T</a:t>
            </a:r>
            <a:r>
              <a:rPr lang="en-US" baseline="-25000" dirty="0" err="1" smtClean="0">
                <a:solidFill>
                  <a:srgbClr val="004080"/>
                </a:solidFill>
              </a:rPr>
              <a:t>e</a:t>
            </a:r>
            <a:r>
              <a:rPr lang="en-US" dirty="0">
                <a:solidFill>
                  <a:srgbClr val="004080"/>
                </a:solidFill>
              </a:rPr>
              <a:t> </a:t>
            </a:r>
            <a:r>
              <a:rPr lang="en-US" dirty="0" smtClean="0">
                <a:solidFill>
                  <a:srgbClr val="004080"/>
                </a:solidFill>
              </a:rPr>
              <a:t>broadening observed during periods of high CAE activity, with no </a:t>
            </a:r>
            <a:r>
              <a:rPr lang="en-US" dirty="0" smtClean="0">
                <a:solidFill>
                  <a:srgbClr val="004080"/>
                </a:solidFill>
                <a:latin typeface="Symbol" charset="2"/>
                <a:cs typeface="Symbol" charset="2"/>
              </a:rPr>
              <a:t>δ</a:t>
            </a:r>
            <a:r>
              <a:rPr lang="en-US" dirty="0" smtClean="0">
                <a:solidFill>
                  <a:srgbClr val="004080"/>
                </a:solidFill>
              </a:rPr>
              <a:t>T</a:t>
            </a:r>
            <a:r>
              <a:rPr lang="en-US" baseline="-25000" dirty="0" smtClean="0">
                <a:solidFill>
                  <a:srgbClr val="004080"/>
                </a:solidFill>
              </a:rPr>
              <a:t>e0</a:t>
            </a:r>
            <a:r>
              <a:rPr lang="en-US" dirty="0" smtClean="0">
                <a:solidFill>
                  <a:srgbClr val="00408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0" y="6096000"/>
            <a:ext cx="223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Belova</a:t>
            </a:r>
            <a:r>
              <a:rPr lang="en-US" sz="1600" dirty="0" smtClean="0"/>
              <a:t> et al., PRL (2015)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2743200"/>
            <a:ext cx="3662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Radial component of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Poynting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vector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255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Progress in passive and active control to sustain macroscopic stability</a:t>
            </a:r>
            <a:endParaRPr lang="en-US" dirty="0"/>
          </a:p>
          <a:p>
            <a:pPr lvl="1"/>
            <a:r>
              <a:rPr lang="en-US" dirty="0" smtClean="0"/>
              <a:t>Joint NSTX/DIII-D experiments to unify kinetic RWM theory</a:t>
            </a:r>
          </a:p>
          <a:p>
            <a:pPr lvl="1"/>
            <a:r>
              <a:rPr lang="en-US" i="1" dirty="0" smtClean="0"/>
              <a:t>DCON ideal limits and implications for NSTX-U (</a:t>
            </a:r>
            <a:r>
              <a:rPr lang="en-US" i="1" dirty="0" err="1" smtClean="0"/>
              <a:t>Berkery</a:t>
            </a:r>
            <a:r>
              <a:rPr lang="en-US" i="1" dirty="0" smtClean="0"/>
              <a:t>)</a:t>
            </a:r>
          </a:p>
          <a:p>
            <a:r>
              <a:rPr lang="en-US" dirty="0" smtClean="0"/>
              <a:t>Understanding 3D field effects and optimizing stability through profile control</a:t>
            </a:r>
          </a:p>
          <a:p>
            <a:pPr lvl="1"/>
            <a:r>
              <a:rPr lang="en-US" dirty="0" smtClean="0"/>
              <a:t>State-space algorithm for rotation control</a:t>
            </a:r>
          </a:p>
          <a:p>
            <a:pPr lvl="1"/>
            <a:r>
              <a:rPr lang="en-US" dirty="0" smtClean="0"/>
              <a:t>GPEC development for more self-consistent NTV optimization</a:t>
            </a:r>
          </a:p>
          <a:p>
            <a:pPr lvl="1"/>
            <a:r>
              <a:rPr lang="en-US" i="1" dirty="0" smtClean="0"/>
              <a:t>Use of stellarator optimization </a:t>
            </a:r>
            <a:r>
              <a:rPr lang="en-US" i="1" dirty="0" err="1" smtClean="0"/>
              <a:t>tools+VALEN</a:t>
            </a:r>
            <a:r>
              <a:rPr lang="en-US" i="1" dirty="0" smtClean="0"/>
              <a:t> for RWM control with NCC (</a:t>
            </a:r>
            <a:r>
              <a:rPr lang="en-US" i="1" dirty="0" err="1" smtClean="0"/>
              <a:t>Lazerson</a:t>
            </a:r>
            <a:r>
              <a:rPr lang="en-US" i="1" dirty="0" smtClean="0"/>
              <a:t>, </a:t>
            </a:r>
            <a:r>
              <a:rPr lang="en-US" i="1" dirty="0" err="1" smtClean="0"/>
              <a:t>Bialek</a:t>
            </a:r>
            <a:r>
              <a:rPr lang="en-US" i="1" dirty="0" smtClean="0"/>
              <a:t>)</a:t>
            </a:r>
          </a:p>
          <a:p>
            <a:r>
              <a:rPr lang="en-US" dirty="0" smtClean="0"/>
              <a:t>Understanding disruption dynamics, prediction, avoidance and mitigation</a:t>
            </a:r>
          </a:p>
          <a:p>
            <a:pPr lvl="1"/>
            <a:r>
              <a:rPr lang="en-US" dirty="0" smtClean="0"/>
              <a:t>3D non-linear simulations of VDEs in NSTX with M3D-C</a:t>
            </a:r>
            <a:r>
              <a:rPr lang="en-US" baseline="30000" dirty="0" smtClean="0"/>
              <a:t>1</a:t>
            </a:r>
            <a:endParaRPr lang="en-US" dirty="0" smtClean="0"/>
          </a:p>
          <a:p>
            <a:pPr lvl="1"/>
            <a:r>
              <a:rPr lang="en-US" dirty="0"/>
              <a:t>MGI valves for injection in different poloidal locations tested</a:t>
            </a:r>
          </a:p>
          <a:p>
            <a:pPr lvl="1"/>
            <a:r>
              <a:rPr lang="en-US" i="1" dirty="0" smtClean="0"/>
              <a:t>DECAF being developed for PAM (see S. </a:t>
            </a:r>
            <a:r>
              <a:rPr lang="en-US" i="1" dirty="0" err="1" smtClean="0"/>
              <a:t>Sabbagh</a:t>
            </a:r>
            <a:r>
              <a:rPr lang="en-US" i="1" dirty="0" smtClean="0"/>
              <a:t> talk)</a:t>
            </a:r>
          </a:p>
          <a:p>
            <a:pPr lvl="1"/>
            <a:r>
              <a:rPr lang="en-US" i="1" dirty="0" smtClean="0"/>
              <a:t>Multi-machine analysis of non-axisymmetric and rotating halo currents [ITPA] (Myers)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Macrostability</a:t>
            </a:r>
            <a:r>
              <a:rPr lang="en-US" dirty="0" smtClean="0"/>
              <a:t> highlights </a:t>
            </a:r>
            <a:r>
              <a:rPr lang="en-US" dirty="0"/>
              <a:t>since PAC-35 (2014)</a:t>
            </a:r>
          </a:p>
        </p:txBody>
      </p:sp>
    </p:spTree>
    <p:extLst>
      <p:ext uri="{BB962C8B-B14F-4D97-AF65-F5344CB8AC3E}">
        <p14:creationId xmlns:p14="http://schemas.microsoft.com/office/powerpoint/2010/main" val="2370602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1371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Kinetic RWM stabilization occurs from resonances between </a:t>
            </a:r>
            <a:r>
              <a:rPr lang="en-US" dirty="0" err="1" smtClean="0"/>
              <a:t>ω</a:t>
            </a:r>
            <a:r>
              <a:rPr lang="en-US" baseline="-25000" dirty="0" err="1" smtClean="0"/>
              <a:t>plasma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ω</a:t>
            </a:r>
            <a:r>
              <a:rPr lang="en-US" baseline="-25000" dirty="0" err="1" smtClean="0"/>
              <a:t>precession</a:t>
            </a:r>
            <a:r>
              <a:rPr lang="en-US" baseline="-25000" dirty="0" smtClean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ω</a:t>
            </a:r>
            <a:r>
              <a:rPr lang="en-US" baseline="-25000" dirty="0" err="1" smtClean="0"/>
              <a:t>bounce</a:t>
            </a:r>
            <a:r>
              <a:rPr lang="en-US" baseline="-25000" dirty="0" smtClean="0"/>
              <a:t>/</a:t>
            </a:r>
            <a:r>
              <a:rPr lang="en-US" baseline="-25000" dirty="0" err="1" smtClean="0"/>
              <a:t>circ</a:t>
            </a:r>
            <a:r>
              <a:rPr lang="en-US" dirty="0" smtClean="0"/>
              <a:t>, </a:t>
            </a:r>
            <a:r>
              <a:rPr lang="en-US" dirty="0" err="1" smtClean="0"/>
              <a:t>ν</a:t>
            </a:r>
            <a:r>
              <a:rPr lang="en-US" baseline="-25000" dirty="0" smtClean="0"/>
              <a:t>*</a:t>
            </a:r>
            <a:endParaRPr lang="en-US" dirty="0" smtClean="0"/>
          </a:p>
          <a:p>
            <a:r>
              <a:rPr lang="en-US" dirty="0" smtClean="0"/>
              <a:t>Plasmas free of other MHD modes can reach/exceed linear kinetic RWM stability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NSTX/DIII-D experiments have led to a unified picture of kinetic RWM physics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286000"/>
            <a:ext cx="4774907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2743200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Bursting MHD modes can lead to</a:t>
            </a:r>
          </a:p>
          <a:p>
            <a:r>
              <a:rPr lang="en-US" sz="2000" dirty="0">
                <a:solidFill>
                  <a:schemeClr val="tx2"/>
                </a:solidFill>
              </a:rPr>
              <a:t>n</a:t>
            </a:r>
            <a:r>
              <a:rPr lang="en-US" sz="2000" dirty="0" smtClean="0">
                <a:solidFill>
                  <a:schemeClr val="tx2"/>
                </a:solidFill>
              </a:rPr>
              <a:t>on-linear stabilization before linear stability limits are reached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43200" y="3810000"/>
            <a:ext cx="1447800" cy="3810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8600" y="3962400"/>
            <a:ext cx="289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Sabbagh</a:t>
            </a:r>
            <a:r>
              <a:rPr lang="en-US" dirty="0" smtClean="0"/>
              <a:t>, APS Invited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4648200"/>
            <a:ext cx="35616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F497D"/>
                </a:solidFill>
              </a:rPr>
              <a:t>When RWM stable, rotation and</a:t>
            </a:r>
          </a:p>
          <a:p>
            <a:r>
              <a:rPr lang="en-US" sz="2000" dirty="0" smtClean="0">
                <a:solidFill>
                  <a:srgbClr val="1F497D"/>
                </a:solidFill>
              </a:rPr>
              <a:t>kinetic effects </a:t>
            </a:r>
            <a:r>
              <a:rPr lang="en-US" sz="2000" dirty="0">
                <a:solidFill>
                  <a:srgbClr val="1F497D"/>
                </a:solidFill>
              </a:rPr>
              <a:t>i</a:t>
            </a:r>
            <a:r>
              <a:rPr lang="en-US" sz="2000" dirty="0" smtClean="0">
                <a:solidFill>
                  <a:srgbClr val="1F497D"/>
                </a:solidFill>
              </a:rPr>
              <a:t>mportant  for </a:t>
            </a:r>
          </a:p>
          <a:p>
            <a:r>
              <a:rPr lang="en-US" sz="2000" dirty="0" smtClean="0">
                <a:solidFill>
                  <a:srgbClr val="1F497D"/>
                </a:solidFill>
              </a:rPr>
              <a:t>stabilizing plasmas near the </a:t>
            </a:r>
          </a:p>
          <a:p>
            <a:r>
              <a:rPr lang="en-US" sz="2000" dirty="0" smtClean="0">
                <a:solidFill>
                  <a:srgbClr val="1F497D"/>
                </a:solidFill>
              </a:rPr>
              <a:t>Ideal Wall Limit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6019800"/>
            <a:ext cx="2744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Menard et al., PRL (2014)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81400" y="5638800"/>
            <a:ext cx="457200" cy="304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65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state-space algorithm for rotation control with NBI and NTV actuators was developed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430" y="1142999"/>
            <a:ext cx="3203244" cy="2145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352800"/>
            <a:ext cx="3851532" cy="2664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3581400"/>
            <a:ext cx="2617076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9714" y="6107668"/>
            <a:ext cx="4893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I. </a:t>
            </a:r>
            <a:r>
              <a:rPr lang="en-US" sz="1600" dirty="0" err="1" smtClean="0"/>
              <a:t>Goumiri</a:t>
            </a:r>
            <a:r>
              <a:rPr lang="en-US" sz="1600" dirty="0" smtClean="0"/>
              <a:t> (grad student, PU), S. </a:t>
            </a:r>
            <a:r>
              <a:rPr lang="en-US" sz="1600" dirty="0" err="1" smtClean="0"/>
              <a:t>Sabbagh</a:t>
            </a:r>
            <a:r>
              <a:rPr lang="en-US" sz="1600" dirty="0" smtClean="0"/>
              <a:t>, D. Gates, et al.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066800" y="2782669"/>
            <a:ext cx="3352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Algorithm evolves rotation profile </a:t>
            </a:r>
          </a:p>
          <a:p>
            <a:r>
              <a:rPr lang="en-US" dirty="0">
                <a:solidFill>
                  <a:srgbClr val="800000"/>
                </a:solidFill>
              </a:rPr>
              <a:t>t</a:t>
            </a:r>
            <a:r>
              <a:rPr lang="en-US" dirty="0" smtClean="0">
                <a:solidFill>
                  <a:srgbClr val="800000"/>
                </a:solidFill>
              </a:rPr>
              <a:t>oward global mode stability</a:t>
            </a:r>
            <a:endParaRPr lang="en-US" dirty="0">
              <a:solidFill>
                <a:srgbClr val="800000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62282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34630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021634"/>
              </p:ext>
            </p:extLst>
          </p:nvPr>
        </p:nvGraphicFramePr>
        <p:xfrm>
          <a:off x="4051300" y="3232150"/>
          <a:ext cx="1041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" name="Equation" r:id="rId10" imgW="1041400" imgH="393700" progId="Equation.3">
                  <p:embed/>
                </p:oleObj>
              </mc:Choice>
              <mc:Fallback>
                <p:oleObj name="Equation" r:id="rId10" imgW="1041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51300" y="3232150"/>
                        <a:ext cx="1041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804730"/>
              </p:ext>
            </p:extLst>
          </p:nvPr>
        </p:nvGraphicFramePr>
        <p:xfrm>
          <a:off x="533400" y="1219200"/>
          <a:ext cx="4181659" cy="1319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" name="Equation" r:id="rId12" imgW="2133600" imgH="673100" progId="Equation.3">
                  <p:embed/>
                </p:oleObj>
              </mc:Choice>
              <mc:Fallback>
                <p:oleObj name="Equation" r:id="rId12" imgW="2133600" imgH="673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3400" y="1219200"/>
                        <a:ext cx="4181659" cy="1319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5410200" y="5638800"/>
            <a:ext cx="457200" cy="304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6200000">
            <a:off x="5384406" y="4216795"/>
            <a:ext cx="879609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γτ</a:t>
            </a:r>
            <a:r>
              <a:rPr lang="en-US" sz="2800" baseline="-25000" dirty="0" err="1" smtClean="0"/>
              <a:t>wall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0090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 eaLnBrk="0" hangingPunct="0">
              <a:spcBef>
                <a:spcPct val="0"/>
              </a:spcBef>
              <a:spcAft>
                <a:spcPts val="1600"/>
              </a:spcAft>
              <a:buFont typeface="Arial" charset="0"/>
              <a:buChar char="•"/>
            </a:pPr>
            <a:r>
              <a:rPr lang="en-US" sz="2200" dirty="0" smtClean="0">
                <a:solidFill>
                  <a:srgbClr val="800000"/>
                </a:solidFill>
                <a:latin typeface="Arial" charset="0"/>
              </a:rPr>
              <a:t>Assess </a:t>
            </a:r>
            <a:r>
              <a:rPr lang="en-US" sz="2200" dirty="0">
                <a:solidFill>
                  <a:srgbClr val="800000"/>
                </a:solidFill>
                <a:latin typeface="Arial" charset="0"/>
              </a:rPr>
              <a:t>the research planned to be carried out for the NSTX-U FY2016 experimental campaign - are there any major missing elements, or new opportunities? </a:t>
            </a:r>
          </a:p>
          <a:p>
            <a:pPr marL="342900" lvl="1" indent="-342900" eaLnBrk="0" hangingPunct="0">
              <a:spcBef>
                <a:spcPct val="0"/>
              </a:spcBef>
              <a:spcAft>
                <a:spcPts val="1600"/>
              </a:spcAft>
              <a:buFont typeface="Arial" charset="0"/>
              <a:buChar char="•"/>
            </a:pPr>
            <a:r>
              <a:rPr lang="en-US" sz="2200" dirty="0" smtClean="0">
                <a:solidFill>
                  <a:srgbClr val="800000"/>
                </a:solidFill>
                <a:latin typeface="Arial" charset="0"/>
              </a:rPr>
              <a:t>Assess </a:t>
            </a:r>
            <a:r>
              <a:rPr lang="en-US" sz="2200" dirty="0">
                <a:solidFill>
                  <a:srgbClr val="800000"/>
                </a:solidFill>
                <a:latin typeface="Arial" charset="0"/>
              </a:rPr>
              <a:t>the alignment between the NSTX-U research plans and goals and the FESAC / FES initiatives, research opportunities, and ITER urgent research </a:t>
            </a:r>
            <a:r>
              <a:rPr lang="en-US" sz="2200" dirty="0" smtClean="0">
                <a:solidFill>
                  <a:srgbClr val="800000"/>
                </a:solidFill>
                <a:latin typeface="Arial" charset="0"/>
              </a:rPr>
              <a:t>needs </a:t>
            </a:r>
            <a:endParaRPr lang="en-US" sz="2200" dirty="0">
              <a:solidFill>
                <a:srgbClr val="800000"/>
              </a:solidFill>
              <a:latin typeface="Arial" charset="0"/>
            </a:endParaRPr>
          </a:p>
          <a:p>
            <a:pPr marL="342900" lvl="1" indent="-342900" eaLnBrk="0" hangingPunct="0">
              <a:spcBef>
                <a:spcPct val="0"/>
              </a:spcBef>
              <a:spcAft>
                <a:spcPts val="1600"/>
              </a:spcAft>
              <a:buFont typeface="Arial" charset="0"/>
              <a:buChar char="•"/>
            </a:pPr>
            <a:r>
              <a:rPr lang="en-US" sz="2200" dirty="0" smtClean="0">
                <a:solidFill>
                  <a:srgbClr val="800000"/>
                </a:solidFill>
                <a:latin typeface="Arial" charset="0"/>
              </a:rPr>
              <a:t>Comment </a:t>
            </a:r>
            <a:r>
              <a:rPr lang="en-US" sz="2200" dirty="0">
                <a:solidFill>
                  <a:srgbClr val="800000"/>
                </a:solidFill>
                <a:latin typeface="Arial" charset="0"/>
              </a:rPr>
              <a:t>on the progress and plans for the NSTX-U / PPPL theory partnership, and how well this partnership and the broader NSTX-U research activities support “integrated predictive capability</a:t>
            </a:r>
            <a:r>
              <a:rPr lang="en-US" sz="2200" dirty="0" smtClean="0">
                <a:solidFill>
                  <a:srgbClr val="800000"/>
                </a:solidFill>
                <a:latin typeface="Arial" charset="0"/>
              </a:rPr>
              <a:t>”</a:t>
            </a:r>
            <a:r>
              <a:rPr lang="en-US" sz="2200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200" dirty="0" smtClean="0">
                <a:solidFill>
                  <a:schemeClr val="tx2"/>
                </a:solidFill>
                <a:latin typeface="Arial" charset="0"/>
              </a:rPr>
              <a:t>(see talk by A. </a:t>
            </a:r>
            <a:r>
              <a:rPr lang="en-US" sz="2200" dirty="0" err="1" smtClean="0">
                <a:solidFill>
                  <a:schemeClr val="tx2"/>
                </a:solidFill>
                <a:latin typeface="Arial" charset="0"/>
              </a:rPr>
              <a:t>Bhattacharjee</a:t>
            </a:r>
            <a:r>
              <a:rPr lang="en-US" sz="2200" dirty="0" smtClean="0">
                <a:solidFill>
                  <a:schemeClr val="tx2"/>
                </a:solidFill>
                <a:latin typeface="Arial" charset="0"/>
              </a:rPr>
              <a:t>)</a:t>
            </a:r>
            <a:endParaRPr lang="en-US" sz="2200" dirty="0">
              <a:solidFill>
                <a:schemeClr val="tx2"/>
              </a:solidFill>
              <a:latin typeface="Arial" charset="0"/>
            </a:endParaRPr>
          </a:p>
          <a:p>
            <a:pPr marL="342900" lvl="1" indent="-342900" eaLnBrk="0" hangingPunct="0">
              <a:spcBef>
                <a:spcPct val="0"/>
              </a:spcBef>
              <a:spcAft>
                <a:spcPts val="1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800000"/>
                </a:solidFill>
                <a:latin typeface="Arial" charset="0"/>
              </a:rPr>
              <a:t>Please comment on the present team prioritization of planned facility enhancements including: </a:t>
            </a:r>
            <a:r>
              <a:rPr lang="en-US" sz="2200" dirty="0">
                <a:solidFill>
                  <a:srgbClr val="1F497D"/>
                </a:solidFill>
                <a:latin typeface="Arial" charset="0"/>
              </a:rPr>
              <a:t>divertor </a:t>
            </a:r>
            <a:r>
              <a:rPr lang="en-US" sz="2200" dirty="0" err="1">
                <a:solidFill>
                  <a:srgbClr val="1F497D"/>
                </a:solidFill>
                <a:latin typeface="Arial" charset="0"/>
              </a:rPr>
              <a:t>cryo</a:t>
            </a:r>
            <a:r>
              <a:rPr lang="en-US" sz="2200" dirty="0">
                <a:solidFill>
                  <a:srgbClr val="1F497D"/>
                </a:solidFill>
                <a:latin typeface="Arial" charset="0"/>
              </a:rPr>
              <a:t>-pump, non-axisymmetric control coils (NCC), 28GHz ECH/EBW </a:t>
            </a:r>
            <a:r>
              <a:rPr lang="en-US" sz="2200" dirty="0" err="1">
                <a:solidFill>
                  <a:srgbClr val="1F497D"/>
                </a:solidFill>
                <a:latin typeface="Arial" charset="0"/>
              </a:rPr>
              <a:t>gyrotron</a:t>
            </a:r>
            <a:r>
              <a:rPr lang="en-US" sz="2200" dirty="0">
                <a:solidFill>
                  <a:srgbClr val="1F497D"/>
                </a:solidFill>
                <a:latin typeface="Arial" charset="0"/>
              </a:rPr>
              <a:t>, and conversion to all high-Z PFCs and liquid metals </a:t>
            </a:r>
            <a:r>
              <a:rPr lang="en-US" sz="2200" dirty="0" smtClean="0">
                <a:solidFill>
                  <a:srgbClr val="1F497D"/>
                </a:solidFill>
                <a:latin typeface="Arial" charset="0"/>
              </a:rPr>
              <a:t>research</a:t>
            </a:r>
            <a:endParaRPr lang="en-US" sz="2200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 will address all of the PAC charges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773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M3D-C</a:t>
            </a:r>
            <a:r>
              <a:rPr lang="en-US" baseline="30000" dirty="0"/>
              <a:t>1</a:t>
            </a:r>
            <a:r>
              <a:rPr lang="en-US" dirty="0"/>
              <a:t> modeling of Vertical Displacement Events has been extended to 3D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003291"/>
            <a:ext cx="8229600" cy="181610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Implemented arbitrary thickness resistive wall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3 region computational space (vacuum, RW, plasma)</a:t>
            </a:r>
          </a:p>
          <a:p>
            <a:r>
              <a:rPr lang="en-US" sz="2000" dirty="0" smtClean="0"/>
              <a:t>3D modeling of NSTX VDE with realistic wall resistivity</a:t>
            </a:r>
          </a:p>
          <a:p>
            <a:pPr lvl="1"/>
            <a:r>
              <a:rPr lang="en-US" sz="1800" dirty="0" smtClean="0">
                <a:solidFill>
                  <a:srgbClr val="1F497D"/>
                </a:solidFill>
              </a:rPr>
              <a:t>Growth of n=1 mode</a:t>
            </a:r>
          </a:p>
          <a:p>
            <a:pPr lvl="1"/>
            <a:r>
              <a:rPr lang="en-US" sz="1800" dirty="0" smtClean="0">
                <a:solidFill>
                  <a:srgbClr val="1F497D"/>
                </a:solidFill>
              </a:rPr>
              <a:t>Halo currents begin to form when plasma makes contact with vessel</a:t>
            </a:r>
            <a:endParaRPr lang="en-US" sz="1800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29859" r="27588" b="9295"/>
          <a:stretch/>
        </p:blipFill>
        <p:spPr>
          <a:xfrm>
            <a:off x="476516" y="2819400"/>
            <a:ext cx="2958602" cy="3686872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6279468" y="3998669"/>
            <a:ext cx="2758187" cy="14893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>
                <a:solidFill>
                  <a:srgbClr val="1F497D"/>
                </a:solidFill>
              </a:rPr>
              <a:t>Disruption phase:  2700 &lt; t &lt; 2950</a:t>
            </a:r>
          </a:p>
          <a:p>
            <a:endParaRPr lang="en-US" sz="1800" dirty="0" smtClean="0">
              <a:solidFill>
                <a:srgbClr val="1F497D"/>
              </a:solidFill>
            </a:endParaRPr>
          </a:p>
          <a:p>
            <a:r>
              <a:rPr lang="en-US" sz="2100" b="1" dirty="0" smtClean="0">
                <a:solidFill>
                  <a:srgbClr val="1F497D"/>
                </a:solidFill>
              </a:rPr>
              <a:t>Contours of RB</a:t>
            </a:r>
            <a:r>
              <a:rPr lang="en-US" sz="2100" b="1" baseline="-25000" dirty="0" smtClean="0">
                <a:solidFill>
                  <a:srgbClr val="1F497D"/>
                </a:solidFill>
              </a:rPr>
              <a:t>T</a:t>
            </a:r>
            <a:r>
              <a:rPr lang="en-US" sz="2100" b="1" dirty="0" smtClean="0">
                <a:solidFill>
                  <a:srgbClr val="1F497D"/>
                </a:solidFill>
              </a:rPr>
              <a:t> show halo currents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24140" y="2969690"/>
            <a:ext cx="2822170" cy="3231782"/>
            <a:chOff x="4953261" y="1589258"/>
            <a:chExt cx="4184976" cy="479238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949" y="1600200"/>
              <a:ext cx="2044451" cy="2305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368" y="1600200"/>
              <a:ext cx="2023869" cy="2305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261" y="4038599"/>
              <a:ext cx="2057139" cy="2343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764" y="4038599"/>
              <a:ext cx="2076473" cy="2343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546904" y="1589258"/>
              <a:ext cx="1449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RB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T</a:t>
              </a:r>
              <a:r>
                <a:rPr lang="en-US" dirty="0" smtClean="0">
                  <a:solidFill>
                    <a:schemeClr val="bg1"/>
                  </a:solidFill>
                </a:rPr>
                <a:t>  t = 2850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88273" y="1600200"/>
              <a:ext cx="1449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RB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T</a:t>
              </a:r>
              <a:r>
                <a:rPr lang="en-US" dirty="0" smtClean="0">
                  <a:solidFill>
                    <a:schemeClr val="bg1"/>
                  </a:solidFill>
                </a:rPr>
                <a:t>  t = 2875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46904" y="4038599"/>
              <a:ext cx="1449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RB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T</a:t>
              </a:r>
              <a:r>
                <a:rPr lang="en-US" dirty="0" smtClean="0">
                  <a:solidFill>
                    <a:schemeClr val="bg1"/>
                  </a:solidFill>
                </a:rPr>
                <a:t>  t = 2900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88273" y="4038599"/>
              <a:ext cx="1449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RB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T</a:t>
              </a:r>
              <a:r>
                <a:rPr lang="en-US" dirty="0" smtClean="0">
                  <a:solidFill>
                    <a:schemeClr val="bg1"/>
                  </a:solidFill>
                </a:rPr>
                <a:t>  t = 2918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553200" y="3426890"/>
            <a:ext cx="2397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NSTX Discharge 132859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5460" y="3772048"/>
            <a:ext cx="1375691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Plasma current</a:t>
            </a:r>
          </a:p>
          <a:p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8428" y="4247884"/>
            <a:ext cx="1449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Wall halo current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92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905000"/>
            <a:ext cx="2884410" cy="404905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1219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</a:t>
            </a:r>
            <a:r>
              <a:rPr lang="en-US" sz="2000" u="sng" dirty="0" smtClean="0"/>
              <a:t>G</a:t>
            </a:r>
            <a:r>
              <a:rPr lang="en-US" sz="2000" dirty="0" smtClean="0"/>
              <a:t>eneral </a:t>
            </a:r>
            <a:r>
              <a:rPr lang="en-US" sz="2000" u="sng" dirty="0" smtClean="0"/>
              <a:t>P</a:t>
            </a:r>
            <a:r>
              <a:rPr lang="en-US" sz="2000" dirty="0" smtClean="0"/>
              <a:t>erturbed </a:t>
            </a:r>
            <a:r>
              <a:rPr lang="en-US" sz="2000" u="sng" dirty="0" smtClean="0"/>
              <a:t>E</a:t>
            </a:r>
            <a:r>
              <a:rPr lang="en-US" sz="2000" dirty="0" smtClean="0"/>
              <a:t>quilibrium </a:t>
            </a:r>
            <a:r>
              <a:rPr lang="en-US" sz="2000" u="sng" dirty="0" smtClean="0"/>
              <a:t>C</a:t>
            </a:r>
            <a:r>
              <a:rPr lang="en-US" sz="2000" dirty="0" smtClean="0"/>
              <a:t>ode incorporates plasma response in calculation of NTV (kinetic effects included)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3D equilibrium modified by plasma currents induced by 3D fields</a:t>
            </a:r>
            <a:endParaRPr lang="en-US" dirty="0" smtClean="0"/>
          </a:p>
          <a:p>
            <a:pPr marL="2286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Plasma response to 3D fields has significant impact on calculated NTV profiles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124200"/>
            <a:ext cx="3822700" cy="20963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2590800"/>
            <a:ext cx="531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Torque creates toroidal phase shift in plasma response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5334000"/>
            <a:ext cx="4625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increasing phase shift, coupling between</a:t>
            </a:r>
          </a:p>
          <a:p>
            <a:r>
              <a:rPr lang="en-US" dirty="0"/>
              <a:t>e</a:t>
            </a:r>
            <a:r>
              <a:rPr lang="en-US" dirty="0" smtClean="0"/>
              <a:t>xternal field and plasma becomes inefficient, </a:t>
            </a:r>
          </a:p>
          <a:p>
            <a:r>
              <a:rPr lang="en-US" dirty="0"/>
              <a:t>r</a:t>
            </a:r>
            <a:r>
              <a:rPr lang="en-US" dirty="0" smtClean="0"/>
              <a:t>esulting in self-shielding process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6096000"/>
            <a:ext cx="2503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J.K. Park, APS Invited (2015)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04927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90600"/>
            <a:ext cx="4328460" cy="1295400"/>
          </a:xfrm>
        </p:spPr>
        <p:txBody>
          <a:bodyPr>
            <a:noAutofit/>
          </a:bodyPr>
          <a:lstStyle/>
          <a:p>
            <a:r>
              <a:rPr lang="en-US" sz="1800" dirty="0" smtClean="0"/>
              <a:t>MGI will assess injection at various poloidal locations, quantify and model gas assimilation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Disruption studies</a:t>
            </a:r>
            <a:endParaRPr lang="en-US" dirty="0"/>
          </a:p>
        </p:txBody>
      </p:sp>
      <p:pic>
        <p:nvPicPr>
          <p:cNvPr id="4" name="Picture 1" descr="DM-Hi-Lo-Triangularty-shap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60" y="2133600"/>
            <a:ext cx="4054476" cy="417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4785660" y="990600"/>
            <a:ext cx="440466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8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Joint NSTX-U/Theory study on halo current asymmetries, rotation and forces </a:t>
            </a:r>
            <a:endParaRPr lang="en-US" sz="1800" dirty="0"/>
          </a:p>
        </p:txBody>
      </p:sp>
      <p:pic>
        <p:nvPicPr>
          <p:cNvPr id="6" name="Picture 4" descr="Screen Shot 2014-02-03 at 8.22.0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2"/>
          <a:stretch/>
        </p:blipFill>
        <p:spPr bwMode="auto">
          <a:xfrm>
            <a:off x="5395260" y="1890736"/>
            <a:ext cx="2732830" cy="218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creen Shot 2014-02-03 at 8.22.0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8"/>
          <a:stretch/>
        </p:blipFill>
        <p:spPr bwMode="auto">
          <a:xfrm>
            <a:off x="5510537" y="4038600"/>
            <a:ext cx="2627229" cy="218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0766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Further developed and validated reduced EP transport models</a:t>
            </a:r>
            <a:endParaRPr lang="en-US" dirty="0"/>
          </a:p>
          <a:p>
            <a:pPr lvl="1"/>
            <a:r>
              <a:rPr lang="en-US" dirty="0" smtClean="0"/>
              <a:t>CGM/Kick models validated for NSTX &amp; DIII-D</a:t>
            </a:r>
          </a:p>
          <a:p>
            <a:pPr lvl="1"/>
            <a:r>
              <a:rPr lang="en-US" dirty="0" smtClean="0"/>
              <a:t>Kick model implemented in TRANSP</a:t>
            </a:r>
          </a:p>
          <a:p>
            <a:r>
              <a:rPr lang="en-US" dirty="0" smtClean="0"/>
              <a:t>Study of low-frequency EP-driven MHD </a:t>
            </a:r>
          </a:p>
          <a:p>
            <a:pPr lvl="1"/>
            <a:r>
              <a:rPr lang="en-US" dirty="0" smtClean="0"/>
              <a:t>Found to depend on q-profile, rotation</a:t>
            </a:r>
          </a:p>
          <a:p>
            <a:pPr lvl="1"/>
            <a:r>
              <a:rPr lang="en-US" dirty="0" smtClean="0"/>
              <a:t>Experimental results compared to M3D-K, MARS-K predictions</a:t>
            </a:r>
          </a:p>
          <a:p>
            <a:r>
              <a:rPr lang="en-US" dirty="0" smtClean="0"/>
              <a:t>Assessed roles of high-frequency AEs in thermal electron transport</a:t>
            </a:r>
          </a:p>
          <a:p>
            <a:pPr lvl="1"/>
            <a:r>
              <a:rPr lang="en-US" dirty="0" smtClean="0"/>
              <a:t>CAE/KAW coupling (w/T&amp;T)</a:t>
            </a:r>
          </a:p>
          <a:p>
            <a:pPr lvl="1"/>
            <a:r>
              <a:rPr lang="en-US" i="1" dirty="0" smtClean="0"/>
              <a:t>Compared HYM code predictions with NSTX data (Crocker/</a:t>
            </a:r>
            <a:r>
              <a:rPr lang="en-US" i="1" dirty="0" err="1" smtClean="0"/>
              <a:t>Belova</a:t>
            </a:r>
            <a:r>
              <a:rPr lang="en-US" i="1" dirty="0" smtClean="0"/>
              <a:t>)</a:t>
            </a:r>
          </a:p>
          <a:p>
            <a:r>
              <a:rPr lang="en-US" dirty="0" smtClean="0"/>
              <a:t>Studied mitigation/suppression of AEs, </a:t>
            </a:r>
            <a:r>
              <a:rPr lang="en-US" dirty="0" err="1" smtClean="0"/>
              <a:t>fishbones</a:t>
            </a:r>
            <a:r>
              <a:rPr lang="en-US" dirty="0" smtClean="0"/>
              <a:t> with HHFW and 3D fields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 highlights </a:t>
            </a:r>
            <a:r>
              <a:rPr lang="en-US" dirty="0"/>
              <a:t>since PAC-35 (2014)</a:t>
            </a:r>
          </a:p>
        </p:txBody>
      </p:sp>
    </p:spTree>
    <p:extLst>
      <p:ext uri="{BB962C8B-B14F-4D97-AF65-F5344CB8AC3E}">
        <p14:creationId xmlns:p14="http://schemas.microsoft.com/office/powerpoint/2010/main" val="3197216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for fast ion profile relaxation in presence of AEs </a:t>
            </a:r>
            <a:r>
              <a:rPr lang="en-US" dirty="0" smtClean="0"/>
              <a:t>are being validated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1089344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“Kick” model (</a:t>
            </a:r>
            <a:r>
              <a:rPr lang="en-US" sz="2000" dirty="0" err="1" smtClean="0">
                <a:solidFill>
                  <a:srgbClr val="800000"/>
                </a:solidFill>
              </a:rPr>
              <a:t>Podesta</a:t>
            </a:r>
            <a:r>
              <a:rPr lang="en-US" sz="2000" dirty="0">
                <a:solidFill>
                  <a:srgbClr val="800000"/>
                </a:solidFill>
              </a:rPr>
              <a:t> </a:t>
            </a:r>
            <a:r>
              <a:rPr lang="en-US" sz="2000" dirty="0" smtClean="0">
                <a:solidFill>
                  <a:srgbClr val="800000"/>
                </a:solidFill>
              </a:rPr>
              <a:t>et al., NF 2015)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PDF computed by ORBIT &amp; NOVA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Kicks ~ mode amplitude</a:t>
            </a:r>
            <a:endParaRPr lang="en-US" sz="2000" dirty="0">
              <a:solidFill>
                <a:srgbClr val="1F497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066800"/>
            <a:ext cx="4426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Critical Gradient Model (</a:t>
            </a:r>
            <a:r>
              <a:rPr lang="en-US" sz="2000" dirty="0" err="1" smtClean="0">
                <a:solidFill>
                  <a:srgbClr val="800000"/>
                </a:solidFill>
              </a:rPr>
              <a:t>Gorelenkov</a:t>
            </a:r>
            <a:r>
              <a:rPr lang="en-US" sz="2000" dirty="0" smtClean="0">
                <a:solidFill>
                  <a:srgbClr val="800000"/>
                </a:solidFill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Compute critical        due to AE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Mode growth/damping computed by NOVA-K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057400"/>
            <a:ext cx="2495550" cy="198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43434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CG used to relax </a:t>
            </a:r>
            <a:r>
              <a:rPr lang="en-US" dirty="0">
                <a:solidFill>
                  <a:schemeClr val="tx2"/>
                </a:solidFill>
              </a:rPr>
              <a:t>EP profile. It is broadened from </a:t>
            </a:r>
            <a:r>
              <a:rPr lang="en-US" dirty="0" smtClean="0">
                <a:solidFill>
                  <a:schemeClr val="tx2"/>
                </a:solidFill>
              </a:rPr>
              <a:t>the initially unstable one between </a:t>
            </a:r>
            <a:r>
              <a:rPr lang="en-US" dirty="0">
                <a:solidFill>
                  <a:schemeClr val="tx2"/>
                </a:solidFill>
              </a:rPr>
              <a:t>r</a:t>
            </a:r>
            <a:r>
              <a:rPr lang="en-US" baseline="-25000" dirty="0">
                <a:solidFill>
                  <a:schemeClr val="tx2"/>
                </a:solidFill>
              </a:rPr>
              <a:t>±</a:t>
            </a:r>
            <a:r>
              <a:rPr lang="en-US" dirty="0">
                <a:solidFill>
                  <a:schemeClr val="tx2"/>
                </a:solidFill>
              </a:rPr>
              <a:t> → r</a:t>
            </a:r>
            <a:r>
              <a:rPr lang="en-US" baseline="-25000" dirty="0">
                <a:solidFill>
                  <a:schemeClr val="tx2"/>
                </a:solidFill>
              </a:rPr>
              <a:t>1,2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590800"/>
            <a:ext cx="4158544" cy="1543306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644556"/>
              </p:ext>
            </p:extLst>
          </p:nvPr>
        </p:nvGraphicFramePr>
        <p:xfrm>
          <a:off x="2702664" y="1371600"/>
          <a:ext cx="406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" name="Equation" r:id="rId5" imgW="406400" imgH="457200" progId="Equation.3">
                  <p:embed/>
                </p:oleObj>
              </mc:Choice>
              <mc:Fallback>
                <p:oleObj name="Equation" r:id="rId5" imgW="406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02664" y="1371600"/>
                        <a:ext cx="4064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98057" y="2667000"/>
            <a:ext cx="134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Critical gradient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3581400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Classical profile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8160" y="4006720"/>
            <a:ext cx="28390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r</a:t>
            </a:r>
            <a:r>
              <a:rPr lang="en-US" sz="1400" baseline="-25000" dirty="0" smtClean="0"/>
              <a:t>-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669723" y="4006720"/>
            <a:ext cx="31290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r</a:t>
            </a:r>
            <a:r>
              <a:rPr lang="en-US" sz="1400" baseline="-25000" dirty="0" smtClean="0"/>
              <a:t>+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238467" y="4006720"/>
            <a:ext cx="28390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r</a:t>
            </a:r>
            <a:r>
              <a:rPr lang="en-US" sz="1400" baseline="-25000" dirty="0" smtClean="0"/>
              <a:t>-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823006" y="4006720"/>
            <a:ext cx="31290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r</a:t>
            </a:r>
            <a:r>
              <a:rPr lang="en-US" sz="1400" baseline="-25000" dirty="0" smtClean="0"/>
              <a:t>+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013106" y="4006720"/>
            <a:ext cx="31290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r</a:t>
            </a:r>
            <a:r>
              <a:rPr lang="en-US" sz="1400" baseline="-25000" dirty="0" smtClean="0"/>
              <a:t>2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999574" y="4006720"/>
            <a:ext cx="30792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r</a:t>
            </a:r>
            <a:r>
              <a:rPr lang="en-US" sz="1400" baseline="-25000" dirty="0" smtClean="0"/>
              <a:t>1</a:t>
            </a:r>
            <a:endParaRPr lang="en-US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4191000"/>
            <a:ext cx="3073400" cy="21228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4800" y="5181600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Both CGM and Kick models reproduce neutron deficit in an NSTX discharge with multiple unstable TAEs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69736" y="2792380"/>
            <a:ext cx="4342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ΔP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241023" y="3822440"/>
            <a:ext cx="6931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ΔE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29400" y="6180850"/>
            <a:ext cx="90921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(</a:t>
            </a:r>
            <a:r>
              <a:rPr lang="en-US" sz="1400" dirty="0" err="1" smtClean="0"/>
              <a:t>ms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4672920" y="5156881"/>
            <a:ext cx="147753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Neutron Deficit %</a:t>
            </a:r>
            <a:endParaRPr lang="en-US" sz="1400" dirty="0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975375"/>
              </p:ext>
            </p:extLst>
          </p:nvPr>
        </p:nvGraphicFramePr>
        <p:xfrm>
          <a:off x="152400" y="3048000"/>
          <a:ext cx="406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" name="Equation" r:id="rId8" imgW="406400" imgH="457200" progId="Equation.3">
                  <p:embed/>
                </p:oleObj>
              </mc:Choice>
              <mc:Fallback>
                <p:oleObj name="Equation" r:id="rId8" imgW="406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" y="3048000"/>
                        <a:ext cx="406400" cy="4572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903882" y="2584824"/>
            <a:ext cx="93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Podesta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657600" y="2133600"/>
            <a:ext cx="126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Gorelenkov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457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cs typeface="Geneva" charset="0"/>
              </a:rPr>
              <a:t>Correct treatment of fast ion phase space evolution is relevant for consistent integrated simulations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2677160"/>
          </a:xfrm>
        </p:spPr>
        <p:txBody>
          <a:bodyPr>
            <a:noAutofit/>
          </a:bodyPr>
          <a:lstStyle/>
          <a:p>
            <a:r>
              <a:rPr lang="en-US" sz="2000" dirty="0" smtClean="0"/>
              <a:t>Two models tested for fast ion transport in integrated simulations in TRANSP</a:t>
            </a:r>
          </a:p>
          <a:p>
            <a:pPr lvl="1"/>
            <a:r>
              <a:rPr lang="en-US" sz="1800" dirty="0" smtClean="0"/>
              <a:t>Ad-hoc diffusion model (radial diffusion only) &amp; kick model</a:t>
            </a:r>
          </a:p>
          <a:p>
            <a:pPr lvl="1"/>
            <a:r>
              <a:rPr lang="en-US" sz="1800" dirty="0" smtClean="0"/>
              <a:t>Ad-hoc model OK for global quantities (e.g. neutrons, stored energy)</a:t>
            </a:r>
          </a:p>
          <a:p>
            <a:r>
              <a:rPr lang="en-US" sz="2000" dirty="0"/>
              <a:t>S</a:t>
            </a:r>
            <a:r>
              <a:rPr lang="en-US" sz="2000" dirty="0" smtClean="0"/>
              <a:t>ubstantial differences observed for profiles, time evolution of</a:t>
            </a:r>
          </a:p>
          <a:p>
            <a:pPr lvl="1"/>
            <a:r>
              <a:rPr lang="en-US" sz="1800" dirty="0" smtClean="0"/>
              <a:t>Fast ion density, NB-driven current, power to thermal plasma</a:t>
            </a:r>
          </a:p>
          <a:p>
            <a:pPr lvl="1"/>
            <a:r>
              <a:rPr lang="en-US" sz="1800" dirty="0"/>
              <a:t>F</a:t>
            </a:r>
            <a:r>
              <a:rPr lang="en-US" sz="1800" dirty="0" smtClean="0"/>
              <a:t>ast ion distribution function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29200" y="3124200"/>
            <a:ext cx="3609822" cy="2947034"/>
            <a:chOff x="5514822" y="3886200"/>
            <a:chExt cx="4314978" cy="3522718"/>
          </a:xfrm>
        </p:grpSpPr>
        <p:pic>
          <p:nvPicPr>
            <p:cNvPr id="6" name="Picture 5" descr="fig_jnb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4822" y="4114800"/>
              <a:ext cx="4015424" cy="329411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848600" y="4191000"/>
              <a:ext cx="1608782" cy="349098"/>
            </a:xfrm>
            <a:prstGeom prst="rect">
              <a:avLst/>
            </a:prstGeom>
            <a:noFill/>
          </p:spPr>
          <p:txBody>
            <a:bodyPr wrap="none" lIns="101882" tIns="50941" rIns="101882" bIns="50941" rtlCol="0">
              <a:spAutoFit/>
            </a:bodyPr>
            <a:lstStyle/>
            <a:p>
              <a:r>
                <a:rPr lang="en-US" sz="1600" dirty="0"/>
                <a:t>NSTX #139048</a:t>
              </a:r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6400800" y="4343400"/>
              <a:ext cx="1143000" cy="304800"/>
            </a:xfrm>
            <a:prstGeom prst="rect">
              <a:avLst/>
            </a:prstGeom>
          </p:spPr>
          <p:txBody>
            <a:bodyPr vert="horz" lIns="101882" tIns="50941" rIns="101882" bIns="50941" rtlCol="0">
              <a:noAutofit/>
            </a:bodyPr>
            <a:lstStyle>
              <a:lvl1pPr marL="228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3366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58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92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85725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808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2870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 smtClean="0"/>
                <a:t>classical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6934200" y="5943600"/>
              <a:ext cx="1143000" cy="381000"/>
            </a:xfrm>
            <a:prstGeom prst="rect">
              <a:avLst/>
            </a:prstGeom>
          </p:spPr>
          <p:txBody>
            <a:bodyPr vert="horz" lIns="101882" tIns="50941" rIns="101882" bIns="50941" rtlCol="0">
              <a:noAutofit/>
            </a:bodyPr>
            <a:lstStyle>
              <a:lvl1pPr marL="228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3366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58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92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85725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808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2870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 smtClean="0">
                  <a:solidFill>
                    <a:srgbClr val="3366FF"/>
                  </a:solidFill>
                </a:rPr>
                <a:t>ad</a:t>
              </a:r>
              <a:r>
                <a:rPr lang="en-US" sz="1400" dirty="0">
                  <a:solidFill>
                    <a:srgbClr val="3366FF"/>
                  </a:solidFill>
                </a:rPr>
                <a:t>-hoc </a:t>
              </a:r>
              <a:r>
                <a:rPr lang="en-US" sz="1400" dirty="0" err="1" smtClean="0">
                  <a:solidFill>
                    <a:srgbClr val="3366FF"/>
                  </a:solidFill>
                </a:rPr>
                <a:t>D</a:t>
              </a:r>
              <a:r>
                <a:rPr lang="en-US" sz="1400" baseline="-25000" dirty="0" err="1" smtClean="0">
                  <a:solidFill>
                    <a:srgbClr val="3366FF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8305800" y="5334000"/>
              <a:ext cx="1143000" cy="381000"/>
            </a:xfrm>
            <a:prstGeom prst="rect">
              <a:avLst/>
            </a:prstGeom>
          </p:spPr>
          <p:txBody>
            <a:bodyPr vert="horz" lIns="101882" tIns="50941" rIns="101882" bIns="50941" rtlCol="0">
              <a:noAutofit/>
            </a:bodyPr>
            <a:lstStyle>
              <a:lvl1pPr marL="228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3366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58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92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85725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808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2870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 smtClean="0">
                  <a:solidFill>
                    <a:srgbClr val="FF0000"/>
                  </a:solidFill>
                </a:rPr>
                <a:t>kick </a:t>
              </a:r>
              <a:r>
                <a:rPr lang="en-US" sz="1400" dirty="0">
                  <a:solidFill>
                    <a:srgbClr val="FF0000"/>
                  </a:solidFill>
                </a:rPr>
                <a:t>model</a:t>
              </a:r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6019800" y="3886200"/>
              <a:ext cx="3810000" cy="304800"/>
            </a:xfrm>
            <a:prstGeom prst="rect">
              <a:avLst/>
            </a:prstGeom>
          </p:spPr>
          <p:txBody>
            <a:bodyPr vert="horz" lIns="101882" tIns="50941" rIns="101882" bIns="50941" rtlCol="0">
              <a:noAutofit/>
            </a:bodyPr>
            <a:lstStyle>
              <a:lvl1pPr marL="228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rgbClr val="3366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58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rgbClr val="92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85725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808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2870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i="1" dirty="0" smtClean="0"/>
                <a:t>Profiles of NB-driven current from TRANSP</a:t>
              </a:r>
              <a:endParaRPr lang="en-US" sz="14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2" name="Picture 11" descr="mp_fig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00400"/>
            <a:ext cx="3888588" cy="29493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38600" y="6138446"/>
            <a:ext cx="3347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Podesta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JRT 2015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Nuc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. Fusion (2015)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596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Techniques have been employed to mitigate Alfvén </a:t>
            </a:r>
            <a:r>
              <a:rPr lang="en-US" dirty="0" err="1" smtClean="0"/>
              <a:t>Eigenmodes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30402" y="1683690"/>
            <a:ext cx="3237952" cy="3296330"/>
            <a:chOff x="1371600" y="1537510"/>
            <a:chExt cx="3387652" cy="34487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1600" y="1537510"/>
              <a:ext cx="3238500" cy="1397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9952" y="2931270"/>
              <a:ext cx="3289300" cy="1270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1312" y="4186140"/>
              <a:ext cx="3086100" cy="8001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76200" y="9906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TAE and GAE modes suppressed by application of HHFW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5029200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376092"/>
                </a:solidFill>
              </a:rPr>
              <a:t>Self-consistent description of </a:t>
            </a:r>
          </a:p>
          <a:p>
            <a:r>
              <a:rPr lang="en-US" sz="2000" dirty="0">
                <a:solidFill>
                  <a:srgbClr val="376092"/>
                </a:solidFill>
              </a:rPr>
              <a:t> </a:t>
            </a:r>
            <a:r>
              <a:rPr lang="en-US" sz="2000" dirty="0" smtClean="0">
                <a:solidFill>
                  <a:srgbClr val="376092"/>
                </a:solidFill>
              </a:rPr>
              <a:t>    HHFW/EP under development    </a:t>
            </a:r>
          </a:p>
          <a:p>
            <a:r>
              <a:rPr lang="en-US" sz="2000" dirty="0">
                <a:solidFill>
                  <a:srgbClr val="376092"/>
                </a:solidFill>
              </a:rPr>
              <a:t> </a:t>
            </a:r>
            <a:r>
              <a:rPr lang="en-US" sz="2000" dirty="0" smtClean="0">
                <a:solidFill>
                  <a:srgbClr val="376092"/>
                </a:solidFill>
              </a:rPr>
              <a:t>    using TORIC/CQL3D- NUBEAM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6096000"/>
            <a:ext cx="2673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E. Fredrickson et al, NF (2015)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419600" y="1066800"/>
            <a:ext cx="441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TAE &amp; GAE have been mitigated by application of 3D fields (</a:t>
            </a:r>
            <a:r>
              <a:rPr lang="en-US" sz="2000" dirty="0" err="1" smtClean="0">
                <a:solidFill>
                  <a:srgbClr val="800000"/>
                </a:solidFill>
              </a:rPr>
              <a:t>Bortolon</a:t>
            </a:r>
            <a:r>
              <a:rPr lang="en-US" sz="2000" dirty="0" smtClean="0">
                <a:solidFill>
                  <a:srgbClr val="800000"/>
                </a:solidFill>
              </a:rPr>
              <a:t> et al, PRL (2013)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376092"/>
                </a:solidFill>
              </a:rPr>
              <a:t>Fast ion drive for GAE reduced due to fast ion losses (</a:t>
            </a:r>
            <a:r>
              <a:rPr lang="en-US" sz="2000" dirty="0" err="1" smtClean="0">
                <a:solidFill>
                  <a:srgbClr val="376092"/>
                </a:solidFill>
              </a:rPr>
              <a:t>Bortolon</a:t>
            </a:r>
            <a:r>
              <a:rPr lang="en-US" sz="2000" dirty="0" smtClean="0">
                <a:solidFill>
                  <a:srgbClr val="376092"/>
                </a:solidFill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376092"/>
                </a:solidFill>
              </a:rPr>
              <a:t>Continuum damping of TAE increased due to reduced gap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50868"/>
          <a:stretch/>
        </p:blipFill>
        <p:spPr>
          <a:xfrm>
            <a:off x="3505200" y="3505200"/>
            <a:ext cx="5606308" cy="238514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rot="16200000">
            <a:off x="7754699" y="4208701"/>
            <a:ext cx="2048892" cy="641890"/>
          </a:xfrm>
          <a:prstGeom prst="ellipse">
            <a:avLst/>
          </a:prstGeom>
          <a:noFill/>
          <a:ln w="2540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25710" y="6096000"/>
            <a:ext cx="3104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G. Kramer et al, under prep. (2016)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72262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charset="0"/>
                <a:cs typeface="Geneva" charset="0"/>
              </a:rPr>
              <a:t>Extensive simulations investigate role of EP in determining stability and character of low-f MHD modes</a:t>
            </a:r>
            <a:endParaRPr lang="en-US" sz="24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5410200" cy="298196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Linear &amp; non-linear study of </a:t>
            </a:r>
            <a:r>
              <a:rPr lang="en-US" dirty="0" err="1" smtClean="0"/>
              <a:t>fishbones</a:t>
            </a:r>
            <a:r>
              <a:rPr lang="en-US" dirty="0" smtClean="0"/>
              <a:t> using M3D-K (Fu, Wang):</a:t>
            </a:r>
          </a:p>
          <a:p>
            <a:pPr lvl="1"/>
            <a:r>
              <a:rPr lang="en-US" dirty="0" smtClean="0"/>
              <a:t>Rotation is destabilizing, favors fishbone over kink</a:t>
            </a:r>
          </a:p>
          <a:p>
            <a:pPr lvl="1"/>
            <a:r>
              <a:rPr lang="en-US" dirty="0" smtClean="0"/>
              <a:t>Mode structure evolves with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min</a:t>
            </a:r>
            <a:r>
              <a:rPr lang="en-US" dirty="0" smtClean="0"/>
              <a:t>, non-linear effects cause broadening</a:t>
            </a:r>
          </a:p>
          <a:p>
            <a:pPr lvl="1"/>
            <a:r>
              <a:rPr lang="en-US" i="1" dirty="0" smtClean="0"/>
              <a:t>Both passing &amp; trapped EPs contribute to drive</a:t>
            </a:r>
          </a:p>
          <a:p>
            <a:pPr lvl="2"/>
            <a:r>
              <a:rPr lang="en-US" i="1" dirty="0" smtClean="0"/>
              <a:t>Trapped particles’ contribution dominant as mode evolves non-linearly</a:t>
            </a:r>
          </a:p>
        </p:txBody>
      </p:sp>
      <p:pic>
        <p:nvPicPr>
          <p:cNvPr id="15" name="Picture 14" descr="FBstr_all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371600"/>
            <a:ext cx="3949772" cy="2281570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0" y="5791200"/>
            <a:ext cx="5943600" cy="762000"/>
          </a:xfrm>
          <a:prstGeom prst="rect">
            <a:avLst/>
          </a:prstGeom>
        </p:spPr>
        <p:txBody>
          <a:bodyPr vert="horz" lIns="101882" tIns="50941" rIns="101882" bIns="50941" rtlCol="0">
            <a:noAutofit/>
          </a:bodyPr>
          <a:lstStyle>
            <a:lvl1pPr marL="254706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9412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4118" indent="-254706" algn="l" defTabSz="1018824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55148" indent="-191030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6178" indent="-191030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 err="1" smtClean="0">
                <a:solidFill>
                  <a:srgbClr val="800000"/>
                </a:solidFill>
              </a:rPr>
              <a:t>Fishbones</a:t>
            </a:r>
            <a:r>
              <a:rPr lang="en-US" sz="2400" dirty="0" smtClean="0">
                <a:solidFill>
                  <a:srgbClr val="800000"/>
                </a:solidFill>
              </a:rPr>
              <a:t> and NRKs cause significant flattening of EP profile 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0160" y="3896279"/>
            <a:ext cx="5161440" cy="2047321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>
            <a:lvl1pPr marL="254706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9412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4118" indent="-254706" algn="l" defTabSz="1018824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2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55148" indent="-191030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6178" indent="-191030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3838" indent="-223838">
              <a:lnSpc>
                <a:spcPct val="80000"/>
              </a:lnSpc>
            </a:pPr>
            <a:r>
              <a:rPr lang="en-US" sz="2400" dirty="0" smtClean="0">
                <a:solidFill>
                  <a:srgbClr val="800000"/>
                </a:solidFill>
              </a:rPr>
              <a:t>Complements studies of Non-Resonant Kink (NRK) with M3D-K, MARS-F (</a:t>
            </a:r>
            <a:r>
              <a:rPr lang="en-US" sz="2400" dirty="0" err="1" smtClean="0">
                <a:solidFill>
                  <a:srgbClr val="800000"/>
                </a:solidFill>
              </a:rPr>
              <a:t>Hao</a:t>
            </a:r>
            <a:r>
              <a:rPr lang="en-US" sz="2400" dirty="0" smtClean="0">
                <a:solidFill>
                  <a:srgbClr val="800000"/>
                </a:solidFill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MARS-F: NRK destabilized at high rotation, mode structure broadened by finite resistivity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01175" y="914400"/>
            <a:ext cx="1080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tx2"/>
                </a:solidFill>
              </a:rPr>
              <a:t>q</a:t>
            </a:r>
            <a:r>
              <a:rPr lang="en-US" sz="1800" i="1" baseline="-25000" dirty="0" smtClean="0">
                <a:solidFill>
                  <a:schemeClr val="tx2"/>
                </a:solidFill>
              </a:rPr>
              <a:t>min</a:t>
            </a:r>
            <a:r>
              <a:rPr lang="en-US" sz="1800" i="1" dirty="0" smtClean="0">
                <a:solidFill>
                  <a:schemeClr val="tx2"/>
                </a:solidFill>
              </a:rPr>
              <a:t>~1.1</a:t>
            </a:r>
            <a:endParaRPr lang="en-US" sz="1800" i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96200" y="914400"/>
            <a:ext cx="1080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tx2"/>
                </a:solidFill>
              </a:rPr>
              <a:t>q</a:t>
            </a:r>
            <a:r>
              <a:rPr lang="en-US" sz="1800" i="1" baseline="-25000" dirty="0" smtClean="0">
                <a:solidFill>
                  <a:schemeClr val="tx2"/>
                </a:solidFill>
              </a:rPr>
              <a:t>min</a:t>
            </a:r>
            <a:r>
              <a:rPr lang="en-US" sz="1800" i="1" dirty="0" smtClean="0">
                <a:solidFill>
                  <a:schemeClr val="tx2"/>
                </a:solidFill>
              </a:rPr>
              <a:t>~1.6</a:t>
            </a:r>
            <a:endParaRPr lang="en-US" sz="1800" i="1" dirty="0">
              <a:solidFill>
                <a:schemeClr val="tx2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248" y="3789086"/>
            <a:ext cx="3124952" cy="25355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82000" y="6019800"/>
            <a:ext cx="4572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2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402339" y="1676400"/>
            <a:ext cx="9935978" cy="3248660"/>
            <a:chOff x="-402339" y="2085340"/>
            <a:chExt cx="9935978" cy="32486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2339" y="2085340"/>
              <a:ext cx="9935978" cy="313182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895600" y="2209800"/>
              <a:ext cx="304800" cy="312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109259" y="1800860"/>
            <a:ext cx="2971800" cy="3124200"/>
          </a:xfrm>
          <a:prstGeom prst="rect">
            <a:avLst/>
          </a:prstGeom>
          <a:solidFill>
            <a:schemeClr val="accent1">
              <a:lumMod val="40000"/>
              <a:lumOff val="60000"/>
              <a:alpha val="20000"/>
            </a:schemeClr>
          </a:solidFill>
          <a:ln w="25400">
            <a:solidFill>
              <a:srgbClr val="00009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Core Science Group role is to foster communication/connectivity among TSGs studying confinement and stability (and among other SGs)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80016" y="5105400"/>
            <a:ext cx="873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Experiment, theory and university reps constitute SG+TSG leadership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143000"/>
            <a:ext cx="8135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Core Science Group consists of three Topical Science Subgroups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223" y="5638800"/>
            <a:ext cx="883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SG successful in optimizing run time for XPs that span multiple TSGs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57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Explore unique ST parameter regimes to advance prediction capability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sz="2000" dirty="0" smtClean="0"/>
              <a:t>Understand confinement at high normalized pressure and at low collisionality</a:t>
            </a:r>
            <a:r>
              <a:rPr lang="en-US" sz="2000" baseline="30000" dirty="0" smtClean="0"/>
              <a:t>*</a:t>
            </a:r>
            <a:endParaRPr lang="en-US" sz="2000" dirty="0" smtClean="0"/>
          </a:p>
          <a:p>
            <a:pPr marL="685800" lvl="1" indent="-457200">
              <a:buFont typeface="+mj-lt"/>
              <a:buAutoNum type="arabicPeriod"/>
            </a:pPr>
            <a:r>
              <a:rPr lang="en-US" sz="2000" dirty="0" smtClean="0"/>
              <a:t>Study energetic particle physics prototypical of burning plasmas</a:t>
            </a:r>
            <a:r>
              <a:rPr lang="en-US" sz="2000" baseline="30000" dirty="0" smtClean="0"/>
              <a:t>*</a:t>
            </a:r>
            <a:endParaRPr lang="en-US" sz="2000" dirty="0"/>
          </a:p>
          <a:p>
            <a:pPr lvl="1"/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Develop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solutions for PMI under high heat flux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conditions</a:t>
            </a:r>
          </a:p>
          <a:p>
            <a:endParaRPr lang="en-US" sz="2400" dirty="0" smtClean="0"/>
          </a:p>
          <a:p>
            <a:r>
              <a:rPr lang="en-US" sz="2400" dirty="0" smtClean="0"/>
              <a:t>Advance </a:t>
            </a:r>
            <a:r>
              <a:rPr lang="en-US" sz="2400" dirty="0"/>
              <a:t>concept for Fusion Nuclear Science Facility (FNSF) by demonstrating 100% non-inductive ops at high performance</a:t>
            </a:r>
          </a:p>
          <a:p>
            <a:pPr marL="685800" lvl="1" indent="-457200">
              <a:buFont typeface="+mj-lt"/>
              <a:buAutoNum type="arabicPeriod" startAt="3"/>
            </a:pPr>
            <a:r>
              <a:rPr lang="en-US" sz="2000" dirty="0" smtClean="0"/>
              <a:t>Form and sustain plasma current without transformer for steady-state ST</a:t>
            </a:r>
            <a:r>
              <a:rPr lang="en-US" sz="2000" baseline="30000" dirty="0" smtClean="0"/>
              <a:t>*</a:t>
            </a:r>
            <a:endParaRPr lang="en-US" sz="2000" dirty="0"/>
          </a:p>
          <a:p>
            <a:pPr lvl="1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Core SG </a:t>
            </a:r>
            <a:r>
              <a:rPr lang="en-US" sz="2800" dirty="0" smtClean="0"/>
              <a:t>addresses high</a:t>
            </a:r>
            <a:r>
              <a:rPr lang="en-US" sz="2800" dirty="0"/>
              <a:t>-level research </a:t>
            </a:r>
            <a:r>
              <a:rPr lang="en-US" sz="2800" dirty="0" smtClean="0"/>
              <a:t>goals </a:t>
            </a:r>
            <a:br>
              <a:rPr lang="en-US" sz="2800" dirty="0" smtClean="0"/>
            </a:br>
            <a:r>
              <a:rPr lang="en-US" sz="2800" dirty="0" smtClean="0"/>
              <a:t>and priorities of </a:t>
            </a:r>
            <a:r>
              <a:rPr lang="en-US" sz="2800" dirty="0"/>
              <a:t>NSTX-U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48400" y="5943600"/>
            <a:ext cx="236475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* Directly </a:t>
            </a:r>
            <a:r>
              <a:rPr lang="en-US" dirty="0" smtClean="0">
                <a:solidFill>
                  <a:srgbClr val="FF0000"/>
                </a:solidFill>
              </a:rPr>
              <a:t>ITER</a:t>
            </a:r>
            <a:r>
              <a:rPr lang="en-US" dirty="0" smtClean="0">
                <a:solidFill>
                  <a:srgbClr val="008080"/>
                </a:solidFill>
              </a:rPr>
              <a:t> </a:t>
            </a:r>
            <a:r>
              <a:rPr lang="en-US" dirty="0" smtClean="0">
                <a:solidFill>
                  <a:srgbClr val="1F497D"/>
                </a:solidFill>
              </a:rPr>
              <a:t>relevant</a:t>
            </a: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51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4191000" cy="541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Extended </a:t>
            </a:r>
            <a:r>
              <a:rPr lang="en-US" sz="2400" dirty="0" err="1" smtClean="0"/>
              <a:t>I</a:t>
            </a:r>
            <a:r>
              <a:rPr lang="en-US" sz="2400" baseline="-25000" dirty="0" err="1" smtClean="0"/>
              <a:t>p</a:t>
            </a:r>
            <a:r>
              <a:rPr lang="en-US" sz="2400" dirty="0" smtClean="0"/>
              <a:t>, B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range	</a:t>
            </a:r>
          </a:p>
          <a:p>
            <a:pPr lvl="1"/>
            <a:r>
              <a:rPr lang="en-US" sz="2000" dirty="0" smtClean="0"/>
              <a:t>Allows for reduction in </a:t>
            </a:r>
            <a:r>
              <a:rPr lang="en-US" sz="2000" dirty="0" err="1" smtClean="0"/>
              <a:t>ν</a:t>
            </a:r>
            <a:r>
              <a:rPr lang="en-US" sz="2000" baseline="-25000" dirty="0" smtClean="0"/>
              <a:t>*</a:t>
            </a:r>
            <a:endParaRPr lang="en-US" sz="2000" dirty="0" smtClean="0"/>
          </a:p>
          <a:p>
            <a:pPr lvl="2"/>
            <a:r>
              <a:rPr lang="en-US" sz="1800" dirty="0" smtClean="0"/>
              <a:t>Confinement scaling (T&amp;T)</a:t>
            </a:r>
          </a:p>
          <a:p>
            <a:pPr lvl="2"/>
            <a:r>
              <a:rPr lang="en-US" sz="1800" dirty="0" smtClean="0"/>
              <a:t>Stability optimization (Macro)</a:t>
            </a:r>
          </a:p>
          <a:p>
            <a:pPr lvl="1"/>
            <a:r>
              <a:rPr lang="en-US" sz="2000" dirty="0" smtClean="0"/>
              <a:t>Allows for leverage on varying q, 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fast</a:t>
            </a:r>
            <a:r>
              <a:rPr lang="en-US" sz="2000" dirty="0" smtClean="0"/>
              <a:t>/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Alfvén</a:t>
            </a:r>
            <a:r>
              <a:rPr lang="en-US" sz="2000" dirty="0" smtClean="0"/>
              <a:t>, β</a:t>
            </a:r>
            <a:r>
              <a:rPr lang="en-US" sz="2000" baseline="-25000" dirty="0" smtClean="0"/>
              <a:t>fast</a:t>
            </a:r>
            <a:r>
              <a:rPr lang="en-US" sz="2000" dirty="0" smtClean="0"/>
              <a:t>/β</a:t>
            </a:r>
            <a:r>
              <a:rPr lang="en-US" sz="2000" baseline="-25000" dirty="0" smtClean="0"/>
              <a:t>tot</a:t>
            </a:r>
            <a:r>
              <a:rPr lang="en-US" sz="2000" dirty="0" smtClean="0"/>
              <a:t> for fast ion instability studies (EP)</a:t>
            </a:r>
            <a:endParaRPr lang="en-US" sz="2000" dirty="0"/>
          </a:p>
          <a:p>
            <a:endParaRPr lang="en-US" sz="2400" dirty="0" smtClean="0"/>
          </a:p>
          <a:p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NB</a:t>
            </a:r>
          </a:p>
          <a:p>
            <a:pPr lvl="1"/>
            <a:r>
              <a:rPr lang="en-US" sz="2000" dirty="0" smtClean="0"/>
              <a:t>Modifies q, flow profiles</a:t>
            </a:r>
          </a:p>
          <a:p>
            <a:pPr lvl="2"/>
            <a:r>
              <a:rPr lang="en-US" sz="1800" dirty="0" smtClean="0"/>
              <a:t>Transport, NTV, stability, fast ion confinement (T&amp;T, Macro, EP)</a:t>
            </a:r>
          </a:p>
          <a:p>
            <a:pPr lvl="1"/>
            <a:r>
              <a:rPr lang="en-US" sz="2000" dirty="0" smtClean="0"/>
              <a:t>Affects fast ion distribution function directly for AE studies (EP)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Major upgrades allow the Core SG to accomplish its major research goals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99" y="1066800"/>
            <a:ext cx="2183771" cy="21719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74640" y="2740223"/>
            <a:ext cx="5736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8080"/>
                </a:solidFill>
              </a:rPr>
              <a:t>ν</a:t>
            </a:r>
            <a:r>
              <a:rPr lang="en-US" sz="1400" baseline="-25000" dirty="0" smtClean="0">
                <a:solidFill>
                  <a:srgbClr val="008080"/>
                </a:solidFill>
              </a:rPr>
              <a:t>*</a:t>
            </a:r>
            <a:r>
              <a:rPr lang="en-US" sz="1400" baseline="30000" dirty="0" smtClean="0">
                <a:solidFill>
                  <a:srgbClr val="008080"/>
                </a:solidFill>
              </a:rPr>
              <a:t>-0.79     </a:t>
            </a:r>
            <a:endParaRPr lang="en-US" sz="1400" dirty="0">
              <a:solidFill>
                <a:srgbClr val="00808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733800" y="3505200"/>
            <a:ext cx="14478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b="20294"/>
          <a:stretch/>
        </p:blipFill>
        <p:spPr>
          <a:xfrm>
            <a:off x="6483298" y="1219200"/>
            <a:ext cx="2660702" cy="19202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86366" y="3078480"/>
            <a:ext cx="1729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Kinetic effects important </a:t>
            </a:r>
          </a:p>
          <a:p>
            <a:r>
              <a:rPr lang="en-US" sz="1200" dirty="0" smtClean="0"/>
              <a:t>for RWM stability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448" y="3701920"/>
            <a:ext cx="3006786" cy="2780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6623" y="4191000"/>
            <a:ext cx="733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NSTX-U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485224" y="4114800"/>
            <a:ext cx="0" cy="129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24800" y="5441010"/>
            <a:ext cx="1169939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 smtClean="0"/>
              <a:t>Increasing B</a:t>
            </a:r>
            <a:r>
              <a:rPr lang="en-US" sz="1600" baseline="-25000" dirty="0" smtClean="0"/>
              <a:t>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440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054100"/>
            <a:ext cx="9080500" cy="54991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Core SG contributes to many of the </a:t>
            </a:r>
            <a:br>
              <a:rPr lang="en-US" sz="2800" dirty="0" smtClean="0"/>
            </a:br>
            <a:r>
              <a:rPr lang="en-US" sz="2800" dirty="0" smtClean="0"/>
              <a:t>2016-2018 Yearly Milestones</a:t>
            </a:r>
            <a:endParaRPr lang="en-US" sz="2800" dirty="0"/>
          </a:p>
        </p:txBody>
      </p:sp>
      <p:sp>
        <p:nvSpPr>
          <p:cNvPr id="2" name="Rounded Rectangle 1"/>
          <p:cNvSpPr/>
          <p:nvPr/>
        </p:nvSpPr>
        <p:spPr>
          <a:xfrm>
            <a:off x="1295400" y="1676400"/>
            <a:ext cx="2514600" cy="762000"/>
          </a:xfrm>
          <a:prstGeom prst="roundRect">
            <a:avLst/>
          </a:prstGeom>
          <a:noFill/>
          <a:ln w="38100">
            <a:solidFill>
              <a:srgbClr val="00009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6" name="Rounded Rectangle 15"/>
          <p:cNvSpPr/>
          <p:nvPr/>
        </p:nvSpPr>
        <p:spPr>
          <a:xfrm>
            <a:off x="6426200" y="1671320"/>
            <a:ext cx="2514600" cy="609600"/>
          </a:xfrm>
          <a:prstGeom prst="roundRect">
            <a:avLst/>
          </a:prstGeom>
          <a:noFill/>
          <a:ln w="38100">
            <a:solidFill>
              <a:srgbClr val="00009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295400" y="3048000"/>
            <a:ext cx="7772400" cy="762000"/>
          </a:xfrm>
          <a:prstGeom prst="roundRect">
            <a:avLst/>
          </a:prstGeom>
          <a:noFill/>
          <a:ln w="38100">
            <a:solidFill>
              <a:srgbClr val="00009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295400" y="4572000"/>
            <a:ext cx="7772400" cy="914400"/>
          </a:xfrm>
          <a:prstGeom prst="roundRect">
            <a:avLst/>
          </a:prstGeom>
          <a:noFill/>
          <a:ln w="38100">
            <a:solidFill>
              <a:srgbClr val="00009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325880" y="5867400"/>
            <a:ext cx="2514600" cy="762000"/>
          </a:xfrm>
          <a:prstGeom prst="roundRect">
            <a:avLst/>
          </a:prstGeom>
          <a:noFill/>
          <a:ln w="38100">
            <a:solidFill>
              <a:srgbClr val="00009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844020" y="5334000"/>
            <a:ext cx="2556780" cy="609600"/>
          </a:xfrm>
          <a:prstGeom prst="roundRect">
            <a:avLst/>
          </a:prstGeom>
          <a:noFill/>
          <a:ln w="38100">
            <a:solidFill>
              <a:srgbClr val="00009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1649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1295400"/>
          </a:xfrm>
        </p:spPr>
        <p:txBody>
          <a:bodyPr/>
          <a:lstStyle/>
          <a:p>
            <a:r>
              <a:rPr lang="en-US" dirty="0" smtClean="0"/>
              <a:t>Long-lived, good performing H-mode achieved </a:t>
            </a:r>
            <a:r>
              <a:rPr lang="en-US" dirty="0" smtClean="0"/>
              <a:t>after </a:t>
            </a:r>
            <a:r>
              <a:rPr lang="en-US" dirty="0" err="1" smtClean="0"/>
              <a:t>boronization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NSTX-U results show promise for physics experiments that address Core SG goals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438400"/>
            <a:ext cx="4520313" cy="368423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257800" y="2133600"/>
            <a:ext cx="3340100" cy="3955370"/>
            <a:chOff x="5181600" y="2057400"/>
            <a:chExt cx="3340100" cy="395537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600" y="2057400"/>
              <a:ext cx="3340100" cy="2006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3176" y="3980770"/>
              <a:ext cx="3098800" cy="20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7781296"/>
      </p:ext>
    </p:extLst>
  </p:cSld>
  <p:clrMapOvr>
    <a:masterClrMapping/>
  </p:clrMapOvr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37542</TotalTime>
  <Words>4982</Words>
  <Application>Microsoft Macintosh PowerPoint</Application>
  <PresentationFormat>On-screen Show (4:3)</PresentationFormat>
  <Paragraphs>570</Paragraphs>
  <Slides>47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NSTX Upgrade</vt:lpstr>
      <vt:lpstr>Equation</vt:lpstr>
      <vt:lpstr>Overview of the Core Science Group  Status and Plans </vt:lpstr>
      <vt:lpstr>Outline of talk</vt:lpstr>
      <vt:lpstr>Outline of talk</vt:lpstr>
      <vt:lpstr>This talk will address all of the PAC charges</vt:lpstr>
      <vt:lpstr>Core Science Group role is to foster communication/connectivity among TSGs studying confinement and stability (and among other SGs)</vt:lpstr>
      <vt:lpstr>Core SG addresses high-level research goals  and priorities of NSTX-U</vt:lpstr>
      <vt:lpstr>Major upgrades allow the Core SG to accomplish its major research goals</vt:lpstr>
      <vt:lpstr>Core SG contributes to many of the  2016-2018 Yearly Milestones</vt:lpstr>
      <vt:lpstr>Early NSTX-U results show promise for physics experiments that address Core SG goals </vt:lpstr>
      <vt:lpstr>Outline of talk</vt:lpstr>
      <vt:lpstr>TSG objectives and research thrusts define research for 2016-2018</vt:lpstr>
      <vt:lpstr>TSG objectives and research thrusts for 2016-2018 (cont’d)</vt:lpstr>
      <vt:lpstr>T&amp;T research thrusts map directly to NSTX-U research priorities; recent results support future work</vt:lpstr>
      <vt:lpstr>Macro research thrusts map directly to NSTX-U research priorities; recent results support future work</vt:lpstr>
      <vt:lpstr>EP research thrusts map directly to NSTX-U research priorities; recent results support future work</vt:lpstr>
      <vt:lpstr>EP research thrusts map directly to NSTX-U research priorities; recent results support future work</vt:lpstr>
      <vt:lpstr>Outline of talk</vt:lpstr>
      <vt:lpstr>SG framework beneficial in synthesizing needs and optimizing run time among TSGs for development of major XPs</vt:lpstr>
      <vt:lpstr>SG framework beneficial in synthesizing needs and optimizing run time among TSGs for development of major XPs</vt:lpstr>
      <vt:lpstr>T&amp;T research thrusts and plans 2016</vt:lpstr>
      <vt:lpstr>T&amp;T research thrusts and plans 2016</vt:lpstr>
      <vt:lpstr>Macrostability research thrusts and plans 2016</vt:lpstr>
      <vt:lpstr>Macrostability research thrusts and plans 2016</vt:lpstr>
      <vt:lpstr>EP research thrusts and plans 2016</vt:lpstr>
      <vt:lpstr>Outline of talk</vt:lpstr>
      <vt:lpstr>Future facility enhancements will benefit Core SG research</vt:lpstr>
      <vt:lpstr>Core SG activities support the priorities identified by the Whole Device Modeling panel</vt:lpstr>
      <vt:lpstr>Core SG activities support the priorities identified by the Whole Device Modeling panel</vt:lpstr>
      <vt:lpstr>Research and development on Disruption studies and modeling addresses key FES panel recommendations</vt:lpstr>
      <vt:lpstr>Core Science research is well-positioned to take advantage of the major device upgrades</vt:lpstr>
      <vt:lpstr>Backup</vt:lpstr>
      <vt:lpstr>T&amp;T highlights since PAC-35 (2014)</vt:lpstr>
      <vt:lpstr>Linear and non-linear gyrokinetic simulations have shown the role of grad ne in stabilizing ETG modes</vt:lpstr>
      <vt:lpstr>Non-linear gyrokinetic simulations used to study large changes in e- transport in RF discharges</vt:lpstr>
      <vt:lpstr>Global non-linear GTS gyrokinetic simulations have identified multiple low-k turbulence transport mechanisms</vt:lpstr>
      <vt:lpstr>Non-linear HYM simulations of CAE/KAW coupling address power channeling and effect on Te profile</vt:lpstr>
      <vt:lpstr>Macrostability highlights since PAC-35 (2014)</vt:lpstr>
      <vt:lpstr>Joint NSTX/DIII-D experiments have led to a unified picture of kinetic RWM physics</vt:lpstr>
      <vt:lpstr>A state-space algorithm for rotation control with NBI and NTV actuators was developed</vt:lpstr>
      <vt:lpstr>M3D-C1 modeling of Vertical Displacement Events has been extended to 3D</vt:lpstr>
      <vt:lpstr>Plasma response to 3D fields has significant impact on calculated NTV profiles</vt:lpstr>
      <vt:lpstr>Disruption studies</vt:lpstr>
      <vt:lpstr>EP highlights since PAC-35 (2014)</vt:lpstr>
      <vt:lpstr>Models for fast ion profile relaxation in presence of AEs are being validated</vt:lpstr>
      <vt:lpstr>Correct treatment of fast ion phase space evolution is relevant for consistent integrated simulations</vt:lpstr>
      <vt:lpstr>Techniques have been employed to mitigate Alfvén Eigenmodes</vt:lpstr>
      <vt:lpstr>Extensive simulations investigate role of EP in determining stability and character of low-f MHD modes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Stanley M. Kaye</cp:lastModifiedBy>
  <cp:revision>319</cp:revision>
  <cp:lastPrinted>2016-01-23T18:02:38Z</cp:lastPrinted>
  <dcterms:created xsi:type="dcterms:W3CDTF">2015-07-16T16:59:24Z</dcterms:created>
  <dcterms:modified xsi:type="dcterms:W3CDTF">2016-01-26T18:57:31Z</dcterms:modified>
</cp:coreProperties>
</file>