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9" autoAdjust="0"/>
    <p:restoredTop sz="94030" autoAdjust="0"/>
  </p:normalViewPr>
  <p:slideViewPr>
    <p:cSldViewPr>
      <p:cViewPr>
        <p:scale>
          <a:sx n="100" d="100"/>
          <a:sy n="100" d="100"/>
        </p:scale>
        <p:origin x="-136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PAC-37 Q&amp;A – Day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NSTX-U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 from </a:t>
            </a:r>
            <a:r>
              <a:rPr lang="en-US" dirty="0" smtClean="0"/>
              <a:t>PAC-37</a:t>
            </a:r>
            <a:br>
              <a:rPr lang="en-US" dirty="0" smtClean="0"/>
            </a:br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PAC-37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PPPL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January 27,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Questions from NSTX-U PAC-37 </a:t>
            </a:r>
            <a:r>
              <a:rPr lang="en-US" dirty="0" smtClean="0"/>
              <a:t>(Day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648200"/>
          </a:xfrm>
        </p:spPr>
        <p:txBody>
          <a:bodyPr>
            <a:no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dirty="0"/>
              <a:t>What is the personnel allocation (FTE or headcount) by research group or </a:t>
            </a:r>
            <a:r>
              <a:rPr lang="en-US" dirty="0" smtClean="0"/>
              <a:t>topic?</a:t>
            </a:r>
            <a:endParaRPr lang="en-US" dirty="0"/>
          </a:p>
          <a:p>
            <a:pPr marL="344488" indent="-344488">
              <a:buFont typeface="+mj-lt"/>
              <a:buAutoNum type="arabicPeriod"/>
            </a:pPr>
            <a:endParaRPr lang="en-US" dirty="0" smtClean="0"/>
          </a:p>
          <a:p>
            <a:pPr marL="344488" indent="-344488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QC/QA and pre-testing plan for the solid high-Z tile row to be installed for the FY17 </a:t>
            </a:r>
            <a:r>
              <a:rPr lang="en-US" dirty="0" smtClean="0"/>
              <a:t>run?  What </a:t>
            </a:r>
            <a:r>
              <a:rPr lang="en-US" dirty="0"/>
              <a:t>will be done to verify both the materials and design in advance of installation of all the tiles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85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Personnel allocation (head-count) sorted by research area of emphasis / Science Group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066798"/>
            <a:ext cx="6169025" cy="546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25425" y="1905000"/>
            <a:ext cx="3584575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~290 NSTX-U scientists in total</a:t>
            </a:r>
          </a:p>
          <a:p>
            <a:endParaRPr lang="en-US" sz="1400" dirty="0" smtClean="0"/>
          </a:p>
          <a:p>
            <a:r>
              <a:rPr lang="en-US" dirty="0" smtClean="0"/>
              <a:t>Assign single label to each scientist</a:t>
            </a:r>
          </a:p>
          <a:p>
            <a:pPr lvl="1"/>
            <a:r>
              <a:rPr lang="en-US" dirty="0" smtClean="0"/>
              <a:t>Boundary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Scenarios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iagnostic R&amp;D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high-Z tile row is an experimental set</a:t>
            </a:r>
          </a:p>
          <a:p>
            <a:pPr lvl="1"/>
            <a:r>
              <a:rPr lang="en-US" dirty="0" smtClean="0"/>
              <a:t>Establish operational experience with high-Z</a:t>
            </a:r>
          </a:p>
          <a:p>
            <a:pPr lvl="1"/>
            <a:r>
              <a:rPr lang="en-US" dirty="0" smtClean="0"/>
              <a:t>Verify engineering design methodology</a:t>
            </a:r>
          </a:p>
          <a:p>
            <a:pPr lvl="1"/>
            <a:r>
              <a:rPr lang="en-US" dirty="0" smtClean="0"/>
              <a:t>Also a “trial by </a:t>
            </a:r>
            <a:r>
              <a:rPr lang="en-US" strike="sngStrike" dirty="0" smtClean="0"/>
              <a:t>fire</a:t>
            </a:r>
            <a:r>
              <a:rPr lang="en-US" dirty="0" smtClean="0"/>
              <a:t> plasma” test of PPPL procurement, QA, and technical staff</a:t>
            </a:r>
          </a:p>
          <a:p>
            <a:endParaRPr lang="en-US" dirty="0"/>
          </a:p>
          <a:p>
            <a:r>
              <a:rPr lang="en-US" dirty="0" smtClean="0"/>
              <a:t>Quality control and verifications are being carried out in three main areas</a:t>
            </a:r>
          </a:p>
          <a:p>
            <a:pPr lvl="1"/>
            <a:r>
              <a:rPr lang="en-US" dirty="0" smtClean="0"/>
              <a:t>Material specification</a:t>
            </a:r>
          </a:p>
          <a:p>
            <a:pPr lvl="1"/>
            <a:r>
              <a:rPr lang="en-US" dirty="0" smtClean="0"/>
              <a:t>Fabrication dimensional controls</a:t>
            </a:r>
          </a:p>
          <a:p>
            <a:pPr lvl="1"/>
            <a:r>
              <a:rPr lang="en-US" dirty="0" smtClean="0"/>
              <a:t>Installation procedures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is the QC/QA and pre-testing plan for the solid high-Z tile row to be installed? What will be done to verify both material and design? (</a:t>
            </a:r>
            <a:r>
              <a:rPr lang="en-US" sz="2400" dirty="0" err="1" smtClean="0"/>
              <a:t>Jaworski</a:t>
            </a:r>
            <a:r>
              <a:rPr lang="en-US" sz="2400" dirty="0" smtClean="0"/>
              <a:t>/</a:t>
            </a:r>
            <a:r>
              <a:rPr lang="en-US" sz="2400" dirty="0" err="1" smtClean="0"/>
              <a:t>Tresemer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Numerous discussions with </a:t>
            </a:r>
            <a:r>
              <a:rPr lang="en-US" dirty="0" smtClean="0"/>
              <a:t>C-Mod </a:t>
            </a:r>
            <a:r>
              <a:rPr lang="en-US" dirty="0" smtClean="0"/>
              <a:t>engineering staff on TZM specifications in use for past 20+ years</a:t>
            </a:r>
          </a:p>
          <a:p>
            <a:endParaRPr lang="en-US" dirty="0"/>
          </a:p>
          <a:p>
            <a:r>
              <a:rPr lang="en-US" dirty="0" smtClean="0"/>
              <a:t>Rather than provide unique minimum requirements of our own creation, we have specified the use of an ASTM standard</a:t>
            </a:r>
          </a:p>
          <a:p>
            <a:pPr lvl="1"/>
            <a:r>
              <a:rPr lang="en-US" dirty="0" smtClean="0"/>
              <a:t>ASTM B386 for molybdenum</a:t>
            </a:r>
          </a:p>
          <a:p>
            <a:pPr lvl="1"/>
            <a:r>
              <a:rPr lang="en-US" dirty="0" smtClean="0"/>
              <a:t>Alloy type 363 (TZM, vacuum arc-cast, stress-relieved)</a:t>
            </a:r>
          </a:p>
          <a:p>
            <a:pPr lvl="1"/>
            <a:r>
              <a:rPr lang="en-US" dirty="0" smtClean="0"/>
              <a:t>Provides specifications on composition, UTS, yield strength, elongation (mech. properties in transverse direction), and softening temperature minimum</a:t>
            </a:r>
          </a:p>
          <a:p>
            <a:pPr lvl="1"/>
            <a:r>
              <a:rPr lang="en-US" dirty="0" smtClean="0"/>
              <a:t>Grain orientation specified in procurement specification</a:t>
            </a:r>
          </a:p>
          <a:p>
            <a:endParaRPr lang="en-US" dirty="0" smtClean="0"/>
          </a:p>
          <a:p>
            <a:r>
              <a:rPr lang="en-US" dirty="0" smtClean="0"/>
              <a:t>Procured material currently under test at PPPL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Jurczynski</a:t>
            </a:r>
            <a:r>
              <a:rPr lang="en-US" dirty="0" smtClean="0"/>
              <a:t> performing tensile tests to verify ASTM spec</a:t>
            </a:r>
          </a:p>
          <a:p>
            <a:pPr lvl="1"/>
            <a:r>
              <a:rPr lang="en-US" dirty="0" smtClean="0"/>
              <a:t>Will be testing with XRF analyzer to verify composition</a:t>
            </a:r>
          </a:p>
          <a:p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specification (trust, but verify)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Assurance examination of fabricated parts a normal part of PPPL procurement process</a:t>
            </a:r>
          </a:p>
          <a:p>
            <a:endParaRPr lang="en-US" dirty="0"/>
          </a:p>
          <a:p>
            <a:r>
              <a:rPr lang="en-US" dirty="0" smtClean="0"/>
              <a:t>QA will be asked to verify critical features of final drawings</a:t>
            </a:r>
          </a:p>
          <a:p>
            <a:pPr lvl="1"/>
            <a:r>
              <a:rPr lang="en-US" dirty="0" smtClean="0"/>
              <a:t>T-bar shaft</a:t>
            </a:r>
          </a:p>
          <a:p>
            <a:pPr lvl="1"/>
            <a:r>
              <a:rPr lang="en-US" dirty="0" smtClean="0"/>
              <a:t>Chamfer geometry </a:t>
            </a:r>
            <a:br>
              <a:rPr lang="en-US" dirty="0" smtClean="0"/>
            </a:br>
            <a:r>
              <a:rPr lang="en-US" dirty="0" smtClean="0"/>
              <a:t>(including dish-pan)</a:t>
            </a:r>
          </a:p>
          <a:p>
            <a:pPr lvl="1"/>
            <a:r>
              <a:rPr lang="en-US" dirty="0" smtClean="0"/>
              <a:t>Confirm round at base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castellations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will be verified by PPPL QA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8910" r="16666" b="12981"/>
          <a:stretch>
            <a:fillRect/>
          </a:stretch>
        </p:blipFill>
        <p:spPr bwMode="auto">
          <a:xfrm>
            <a:off x="4158503" y="3886201"/>
            <a:ext cx="35376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162800" y="3733800"/>
            <a:ext cx="2057400" cy="1905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77173" y="5524500"/>
            <a:ext cx="352425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5" idx="2"/>
            <a:endCxn id="6" idx="2"/>
          </p:cNvCxnSpPr>
          <p:nvPr/>
        </p:nvCxnSpPr>
        <p:spPr>
          <a:xfrm flipH="1">
            <a:off x="7077173" y="4686300"/>
            <a:ext cx="85627" cy="1009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  <a:endCxn id="6" idx="5"/>
          </p:cNvCxnSpPr>
          <p:nvPr/>
        </p:nvCxnSpPr>
        <p:spPr>
          <a:xfrm flipH="1">
            <a:off x="7377987" y="5638800"/>
            <a:ext cx="813513" cy="178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technicians install PFCs to IP specifications</a:t>
            </a:r>
          </a:p>
          <a:p>
            <a:pPr lvl="1"/>
            <a:r>
              <a:rPr lang="en-US" dirty="0" smtClean="0"/>
              <a:t>Previously utilized for NSTX-U CS tiles</a:t>
            </a:r>
          </a:p>
          <a:p>
            <a:pPr lvl="1"/>
            <a:r>
              <a:rPr lang="en-US" dirty="0" smtClean="0"/>
              <a:t>Extensive shimming expected (designed in) to accommodate uncertainty in outer divertor structure</a:t>
            </a:r>
          </a:p>
          <a:p>
            <a:endParaRPr lang="en-US" dirty="0"/>
          </a:p>
          <a:p>
            <a:r>
              <a:rPr lang="en-US" dirty="0" smtClean="0"/>
              <a:t>Installation will be aided by precision installation tool</a:t>
            </a:r>
          </a:p>
          <a:p>
            <a:pPr lvl="1"/>
            <a:r>
              <a:rPr lang="en-US" dirty="0" smtClean="0"/>
              <a:t>Inter-tile nominal gap is 0.030” (0.76mm), current plan for </a:t>
            </a:r>
            <a:r>
              <a:rPr lang="en-US" dirty="0" err="1" smtClean="0"/>
              <a:t>tolerancing</a:t>
            </a:r>
            <a:r>
              <a:rPr lang="en-US" dirty="0" smtClean="0"/>
              <a:t> +0”/-0.025” (0.64mm)</a:t>
            </a:r>
          </a:p>
          <a:p>
            <a:pPr lvl="1"/>
            <a:r>
              <a:rPr lang="en-US" dirty="0" smtClean="0"/>
              <a:t>Inter-tile vertical tolerance alignment to within 0.005” (0.127mm)</a:t>
            </a:r>
          </a:p>
          <a:p>
            <a:pPr lvl="1"/>
            <a:r>
              <a:rPr lang="en-US" dirty="0" smtClean="0"/>
              <a:t>Vertical misalignment spec. subject to change pending current analysis (PDR CHIT resolution)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In-vessel Installation Procedure (IP) will specify tile-to-tile 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Post-mortem analysis will verify performance after first run-year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28960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likely point of failure determined through extensive thermo-mechanical analysis</a:t>
            </a:r>
          </a:p>
          <a:p>
            <a:pPr lvl="1"/>
            <a:r>
              <a:rPr lang="en-US" dirty="0" smtClean="0"/>
              <a:t>Castellation base results in stress concentration</a:t>
            </a:r>
          </a:p>
          <a:p>
            <a:pPr lvl="1"/>
            <a:r>
              <a:rPr lang="en-US" dirty="0" smtClean="0"/>
              <a:t>Opening force along T-bar spine</a:t>
            </a:r>
          </a:p>
          <a:p>
            <a:pPr lvl="1"/>
            <a:r>
              <a:rPr lang="en-US" dirty="0" smtClean="0"/>
              <a:t>Grain orientation specified that this is a longitudinal stress (maximum strength)</a:t>
            </a:r>
          </a:p>
          <a:p>
            <a:r>
              <a:rPr lang="en-US" dirty="0" smtClean="0"/>
              <a:t>Extra tiles procured so that a subset can be destructively examined post-run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hese experimental tiles are an engineering (and procurement) test for the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-pump divertor PFCs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399" y="3810000"/>
            <a:ext cx="3472335" cy="2553231"/>
            <a:chOff x="76200" y="3825774"/>
            <a:chExt cx="4495800" cy="30089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25774"/>
              <a:ext cx="4000786" cy="30089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647" y="6035332"/>
              <a:ext cx="3596968" cy="6166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Tensile Stress at 1.5 sec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1,260 MPa at castellation base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14445" r="16051" b="24027"/>
            <a:stretch/>
          </p:blipFill>
          <p:spPr>
            <a:xfrm>
              <a:off x="2578893" y="3896380"/>
              <a:ext cx="1993107" cy="12852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905000" y="4953000"/>
              <a:ext cx="617029" cy="3772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2"/>
          <p:cNvSpPr txBox="1">
            <a:spLocks/>
          </p:cNvSpPr>
          <p:nvPr/>
        </p:nvSpPr>
        <p:spPr>
          <a:xfrm>
            <a:off x="7859216" y="6166248"/>
            <a:ext cx="128478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A. Brooks</a:t>
            </a:r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2022"/>
            <a:ext cx="3836624" cy="25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519" y="6170284"/>
            <a:ext cx="465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Briggs, J., </a:t>
            </a:r>
            <a:r>
              <a:rPr lang="en-US" sz="1400" i="1" dirty="0" smtClean="0"/>
              <a:t>High Temp.-High Press.</a:t>
            </a:r>
            <a:r>
              <a:rPr lang="en-US" sz="1400" dirty="0" smtClean="0"/>
              <a:t> </a:t>
            </a:r>
            <a:r>
              <a:rPr lang="en-US" sz="1400" b="1" dirty="0" smtClean="0"/>
              <a:t>3</a:t>
            </a:r>
            <a:r>
              <a:rPr lang="en-US" sz="1400" dirty="0" smtClean="0"/>
              <a:t> (1971) p. 363-409.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6024" y="3962811"/>
            <a:ext cx="104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Arc-cast TZM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541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NSTX Upgrade</vt:lpstr>
      <vt:lpstr>Questions and Answers from PAC-37 Day 2</vt:lpstr>
      <vt:lpstr>Questions from NSTX-U PAC-37 (Day 2)</vt:lpstr>
      <vt:lpstr>Personnel allocation (head-count) sorted by research area of emphasis / Science Group</vt:lpstr>
      <vt:lpstr>What is the QC/QA and pre-testing plan for the solid high-Z tile row to be installed? What will be done to verify both material and design? (Jaworski/Tresemer)</vt:lpstr>
      <vt:lpstr>Material specification (trust, but verify)</vt:lpstr>
      <vt:lpstr>Fabrication will be verified by PPPL QA</vt:lpstr>
      <vt:lpstr>In-vessel Installation Procedure (IP) will specify tile-to-tile positioning</vt:lpstr>
      <vt:lpstr>Post-mortem analysis will verify performance after first run-year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220</cp:revision>
  <dcterms:created xsi:type="dcterms:W3CDTF">2015-07-16T16:59:24Z</dcterms:created>
  <dcterms:modified xsi:type="dcterms:W3CDTF">2016-01-28T04:59:35Z</dcterms:modified>
</cp:coreProperties>
</file>