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4481" r:id="rId1"/>
    <p:sldMasterId id="2147484509" r:id="rId2"/>
  </p:sldMasterIdLst>
  <p:notesMasterIdLst>
    <p:notesMasterId r:id="rId35"/>
  </p:notesMasterIdLst>
  <p:handoutMasterIdLst>
    <p:handoutMasterId r:id="rId36"/>
  </p:handoutMasterIdLst>
  <p:sldIdLst>
    <p:sldId id="999" r:id="rId3"/>
    <p:sldId id="1070" r:id="rId4"/>
    <p:sldId id="1072" r:id="rId5"/>
    <p:sldId id="1131" r:id="rId6"/>
    <p:sldId id="1132" r:id="rId7"/>
    <p:sldId id="1112" r:id="rId8"/>
    <p:sldId id="1094" r:id="rId9"/>
    <p:sldId id="1097" r:id="rId10"/>
    <p:sldId id="1078" r:id="rId11"/>
    <p:sldId id="1075" r:id="rId12"/>
    <p:sldId id="1119" r:id="rId13"/>
    <p:sldId id="1077" r:id="rId14"/>
    <p:sldId id="1084" r:id="rId15"/>
    <p:sldId id="1109" r:id="rId16"/>
    <p:sldId id="1113" r:id="rId17"/>
    <p:sldId id="1074" r:id="rId18"/>
    <p:sldId id="1127" r:id="rId19"/>
    <p:sldId id="1057" r:id="rId20"/>
    <p:sldId id="1104" r:id="rId21"/>
    <p:sldId id="1092" r:id="rId22"/>
    <p:sldId id="1093" r:id="rId23"/>
    <p:sldId id="1095" r:id="rId24"/>
    <p:sldId id="1096" r:id="rId25"/>
    <p:sldId id="1098" r:id="rId26"/>
    <p:sldId id="1059" r:id="rId27"/>
    <p:sldId id="1123" r:id="rId28"/>
    <p:sldId id="1126" r:id="rId29"/>
    <p:sldId id="1135" r:id="rId30"/>
    <p:sldId id="1125" r:id="rId31"/>
    <p:sldId id="1099" r:id="rId32"/>
    <p:sldId id="1083" r:id="rId33"/>
    <p:sldId id="1086" r:id="rId34"/>
  </p:sldIdLst>
  <p:sldSz cx="9144000" cy="5143500" type="screen16x9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66"/>
    <a:srgbClr val="9933FF"/>
    <a:srgbClr val="6600CC"/>
    <a:srgbClr val="FF9933"/>
    <a:srgbClr val="FFFF00"/>
    <a:srgbClr val="FFFF99"/>
    <a:srgbClr val="00FFFF"/>
    <a:srgbClr val="9900C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3" autoAdjust="0"/>
    <p:restoredTop sz="94657" autoAdjust="0"/>
  </p:normalViewPr>
  <p:slideViewPr>
    <p:cSldViewPr>
      <p:cViewPr>
        <p:scale>
          <a:sx n="110" d="100"/>
          <a:sy n="110" d="100"/>
        </p:scale>
        <p:origin x="-337" y="-3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4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1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59826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1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4" y="8759826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fld id="{439774C6-91F5-40BE-8ECF-D36CED16B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74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4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3700" y="692150"/>
            <a:ext cx="61468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6" y="4379914"/>
            <a:ext cx="508635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59826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4" y="8759826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fld id="{BD075D12-764B-474B-97D6-C52CD6077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45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dirty="0" smtClean="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dirty="0" smtClean="0">
                <a:solidFill>
                  <a:schemeClr val="tx1"/>
                </a:solidFill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dirty="0" smtClean="0">
                <a:solidFill>
                  <a:srgbClr val="FF0000"/>
                </a:solidFill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dirty="0" smtClean="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dirty="0"/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5785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8215BD-4556-4662-9552-B7E9533F2A9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27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5E8052-9FD0-42AE-90B4-094CEE075E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3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D9AF4F-56E1-4F64-A4F7-D76BE053CA0A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38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18ECC5-426E-49F6-A4C2-C6C9C9CF3422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97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1906"/>
            <a:ext cx="2286000" cy="4617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1906"/>
            <a:ext cx="6705600" cy="4617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B2E573-9FDC-4AEE-8DEB-BF355C7AA6C0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67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55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679295"/>
            <a:ext cx="8077200" cy="8001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764895"/>
            <a:ext cx="8839200" cy="85725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0" y="3540405"/>
            <a:ext cx="4320600" cy="142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536545"/>
            <a:ext cx="7315200" cy="9144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804" y="3540405"/>
            <a:ext cx="1372595" cy="144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3657600"/>
            <a:ext cx="2080200" cy="4572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2"/>
            <a:ext cx="9144000" cy="78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C34D4A-1CD7-4338-BAFE-1380003A7449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1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EC5A36-D8B3-4598-A389-D6CAC39510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6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9F9D6E-7BAE-4E1A-B51C-2FD40C0009A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4305300" cy="371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14400"/>
            <a:ext cx="4305300" cy="371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9BF812-0681-4E22-9A31-8F7B4212A5F5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8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227416-1060-4AD2-9225-A60F88BA1F48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0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A3CF97-474F-4E54-8090-61F247835726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910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0"/>
          <a:stretch/>
        </p:blipFill>
        <p:spPr bwMode="auto">
          <a:xfrm>
            <a:off x="2961735" y="4917057"/>
            <a:ext cx="6189759" cy="22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325"/>
            <a:ext cx="6861448" cy="22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7010400" y="490922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b="1" i="0" kern="1200" smtClean="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9pPr>
          </a:lstStyle>
          <a:p>
            <a:fld id="{7582A597-63CD-47F9-A9E4-CA8C6B735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206"/>
          <p:cNvSpPr>
            <a:spLocks noChangeArrowheads="1"/>
          </p:cNvSpPr>
          <p:nvPr/>
        </p:nvSpPr>
        <p:spPr bwMode="auto">
          <a:xfrm>
            <a:off x="802105" y="4924886"/>
            <a:ext cx="7162800" cy="20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NSTX-U</a:t>
            </a:r>
            <a:r>
              <a:rPr lang="en-US" sz="1000" b="1" baseline="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PAC-39</a:t>
            </a:r>
            <a:r>
              <a:rPr lang="en-US" sz="1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 Macroscopic Stability Research - NSTX-U </a:t>
            </a:r>
            <a:r>
              <a:rPr lang="en-US" altLang="en-US" sz="10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(S.A. Sabbagh</a:t>
            </a:r>
            <a:r>
              <a:rPr lang="en-US" altLang="en-US" sz="1000" b="1" baseline="0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 for the NSTX-U Team</a:t>
            </a:r>
            <a:r>
              <a:rPr lang="en-US" altLang="en-US" sz="10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)</a:t>
            </a:r>
          </a:p>
        </p:txBody>
      </p:sp>
      <p:sp>
        <p:nvSpPr>
          <p:cNvPr id="11" name="Rectangle 208"/>
          <p:cNvSpPr>
            <a:spLocks noChangeArrowheads="1"/>
          </p:cNvSpPr>
          <p:nvPr/>
        </p:nvSpPr>
        <p:spPr bwMode="auto">
          <a:xfrm>
            <a:off x="6781800" y="4928090"/>
            <a:ext cx="1981200" cy="20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eaLnBrk="1" hangingPunct="1"/>
            <a:r>
              <a:rPr lang="en-US" altLang="en-US" sz="1000" b="1" baseline="0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Jan 9</a:t>
            </a:r>
            <a:r>
              <a:rPr lang="en-US" altLang="en-US" sz="1000" b="1" baseline="30000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th</a:t>
            </a:r>
            <a:r>
              <a:rPr lang="en-US" altLang="en-US" sz="10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, 2018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14400"/>
            <a:ext cx="87630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altLang="en-US" dirty="0" smtClean="0"/>
              <a:t>Click to edit Master text styles</a:t>
            </a:r>
          </a:p>
          <a:p>
            <a:pPr lvl="1"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altLang="en-US" dirty="0" smtClean="0"/>
              <a:t>Second level</a:t>
            </a:r>
          </a:p>
          <a:p>
            <a:pPr lvl="2">
              <a:buSzPct val="180000"/>
            </a:pPr>
            <a:r>
              <a:rPr lang="en-US" altLang="en-US" dirty="0" smtClean="0"/>
              <a:t>Third level</a:t>
            </a:r>
          </a:p>
          <a:p>
            <a:pPr lvl="3">
              <a:buClr>
                <a:srgbClr val="3333FF"/>
              </a:buClr>
              <a:buSzPct val="65000"/>
              <a:buFont typeface="Wingdings" pitchFamily="2" charset="2"/>
              <a:buChar char="q"/>
            </a:pPr>
            <a:r>
              <a:rPr lang="en-US" altLang="en-US" dirty="0" smtClean="0"/>
              <a:t>Fourth level</a:t>
            </a:r>
          </a:p>
          <a:p>
            <a:pPr lvl="4">
              <a:buClr>
                <a:srgbClr val="FF3300"/>
              </a:buClr>
              <a:buChar char="•"/>
            </a:pPr>
            <a:r>
              <a:rPr lang="en-US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121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2" r:id="rId1"/>
    <p:sldLayoutId id="2147484483" r:id="rId2"/>
    <p:sldLayoutId id="214748452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defRPr lang="en-US" altLang="en-US" sz="2400" dirty="0" smtClean="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lang="en-US" altLang="en-US" sz="2000" dirty="0" smtClean="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lang="en-US" altLang="en-US" dirty="0" smtClean="0"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lang="en-US" altLang="en-US" sz="1600" dirty="0" smtClean="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lang="en-US" altLang="en-US" sz="1600" dirty="0" smtClean="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14400"/>
            <a:ext cx="87630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05352" name="Picture 13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53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1907"/>
            <a:ext cx="9144000" cy="61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8F8">
                        <a:alpha val="30000"/>
                      </a:srgbClr>
                    </a:gs>
                    <a:gs pos="100000">
                      <a:srgbClr val="F8F8F8">
                        <a:gamma/>
                        <a:shade val="80784"/>
                        <a:invGamma/>
                        <a:alpha val="86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905421" name="Group 205"/>
          <p:cNvGrpSpPr>
            <a:grpSpLocks/>
          </p:cNvGrpSpPr>
          <p:nvPr/>
        </p:nvGrpSpPr>
        <p:grpSpPr bwMode="auto">
          <a:xfrm>
            <a:off x="0" y="4933942"/>
            <a:ext cx="9144000" cy="227409"/>
            <a:chOff x="0" y="4144"/>
            <a:chExt cx="5760" cy="191"/>
          </a:xfrm>
        </p:grpSpPr>
        <p:pic>
          <p:nvPicPr>
            <p:cNvPr id="905410" name="Picture 194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44"/>
              <a:ext cx="57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5415" name="Text Box 199"/>
            <p:cNvSpPr txBox="1">
              <a:spLocks noChangeArrowheads="1"/>
            </p:cNvSpPr>
            <p:nvPr userDrawn="1"/>
          </p:nvSpPr>
          <p:spPr bwMode="auto">
            <a:xfrm>
              <a:off x="172" y="4180"/>
              <a:ext cx="3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200" i="1" dirty="0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  <a:ea typeface="+mn-ea"/>
                </a:rPr>
                <a:t>NSTX</a:t>
              </a:r>
            </a:p>
          </p:txBody>
        </p:sp>
      </p:grp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863838" y="4935141"/>
            <a:ext cx="7162800" cy="20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sz="9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NSTX-U Disruption Prediction, Avoidance, and Mitigation Working Group – Initial Meeting </a:t>
            </a:r>
            <a:r>
              <a:rPr lang="en-US" sz="9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(S.A. Sabbagh and R. Raman)</a:t>
            </a:r>
            <a:endParaRPr lang="en-US" sz="900" b="1" dirty="0">
              <a:solidFill>
                <a:srgbClr val="3333CC"/>
              </a:solidFill>
              <a:latin typeface="Arial" pitchFamily="34" charset="0"/>
              <a:ea typeface="+mn-ea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6098" y="4977983"/>
            <a:ext cx="762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9E4154A2-A575-4FB1-8A3D-838E25E19115}" type="slidenum">
              <a:rPr lang="en-US" smtClean="0">
                <a:solidFill>
                  <a:srgbClr val="3333CC"/>
                </a:solidFill>
              </a:rPr>
              <a:pPr/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768664" y="4935141"/>
            <a:ext cx="1981200" cy="20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eaLnBrk="1" hangingPunct="1"/>
            <a:r>
              <a:rPr lang="en-US" sz="9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Jan. 30</a:t>
            </a:r>
            <a:r>
              <a:rPr lang="en-US" sz="900" b="1" baseline="30000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th</a:t>
            </a:r>
            <a:r>
              <a:rPr lang="en-US" sz="9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, 2015</a:t>
            </a:r>
            <a:endParaRPr lang="en-US" sz="900" b="1" dirty="0">
              <a:solidFill>
                <a:srgbClr val="3333CC"/>
              </a:solidFill>
              <a:latin typeface="Arial" pitchFamily="34" charset="0"/>
              <a:ea typeface="+mn-ea"/>
            </a:endParaRPr>
          </a:p>
        </p:txBody>
      </p:sp>
      <p:sp>
        <p:nvSpPr>
          <p:cNvPr id="11" name="Text Box 199"/>
          <p:cNvSpPr txBox="1">
            <a:spLocks noChangeArrowheads="1"/>
          </p:cNvSpPr>
          <p:nvPr/>
        </p:nvSpPr>
        <p:spPr bwMode="auto">
          <a:xfrm>
            <a:off x="273050" y="4976812"/>
            <a:ext cx="793750" cy="18466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12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ea typeface="+mn-ea"/>
                <a:cs typeface="Arial" charset="0"/>
              </a:rPr>
              <a:t>NSTX-U</a:t>
            </a:r>
          </a:p>
        </p:txBody>
      </p:sp>
    </p:spTree>
    <p:extLst>
      <p:ext uri="{BB962C8B-B14F-4D97-AF65-F5344CB8AC3E}">
        <p14:creationId xmlns:p14="http://schemas.microsoft.com/office/powerpoint/2010/main" val="297021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  <p:sldLayoutId id="2147484511" r:id="rId2"/>
    <p:sldLayoutId id="2147484512" r:id="rId3"/>
    <p:sldLayoutId id="2147484513" r:id="rId4"/>
    <p:sldLayoutId id="2147484514" r:id="rId5"/>
    <p:sldLayoutId id="2147484515" r:id="rId6"/>
    <p:sldLayoutId id="2147484516" r:id="rId7"/>
    <p:sldLayoutId id="2147484517" r:id="rId8"/>
    <p:sldLayoutId id="2147484518" r:id="rId9"/>
    <p:sldLayoutId id="2147484519" r:id="rId10"/>
    <p:sldLayoutId id="214748452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q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80000"/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65000"/>
        <a:buFont typeface="Wingdings" pitchFamily="2" charset="2"/>
        <a:buChar char="q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31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4.png"/><Relationship Id="rId4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2.wmf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44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oleObject" Target="../embeddings/oleObject6.bin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0.wmf"/><Relationship Id="rId9" Type="http://schemas.openxmlformats.org/officeDocument/2006/relationships/image" Target="../media/image4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44.emf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54.emf"/><Relationship Id="rId7" Type="http://schemas.openxmlformats.org/officeDocument/2006/relationships/image" Target="../media/image51.wmf"/><Relationship Id="rId12" Type="http://schemas.openxmlformats.org/officeDocument/2006/relationships/image" Target="../media/image5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53.wmf"/><Relationship Id="rId5" Type="http://schemas.openxmlformats.org/officeDocument/2006/relationships/image" Target="../media/image56.emf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55.emf"/><Relationship Id="rId9" Type="http://schemas.openxmlformats.org/officeDocument/2006/relationships/image" Target="../media/image5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13.emf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679625"/>
            <a:ext cx="8839200" cy="942975"/>
          </a:xfrm>
        </p:spPr>
        <p:txBody>
          <a:bodyPr/>
          <a:lstStyle/>
          <a:p>
            <a:r>
              <a:rPr lang="en-US" sz="2800" dirty="0" smtClean="0"/>
              <a:t>Macroscopic Stability Research </a:t>
            </a:r>
            <a:r>
              <a:rPr lang="en-US" sz="2800" dirty="0"/>
              <a:t>-</a:t>
            </a:r>
            <a:r>
              <a:rPr lang="en-US" sz="2800" dirty="0" smtClean="0"/>
              <a:t> NSTX-U 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400" y="2088238"/>
            <a:ext cx="8839200" cy="1604568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 smtClean="0">
                <a:solidFill>
                  <a:srgbClr val="FF0000"/>
                </a:solidFill>
              </a:rPr>
              <a:t>NSTX-U PAC-39 Meeting</a:t>
            </a:r>
          </a:p>
          <a:p>
            <a:pPr>
              <a:lnSpc>
                <a:spcPct val="85000"/>
              </a:lnSpc>
            </a:pPr>
            <a:r>
              <a:rPr lang="en-US" dirty="0" smtClean="0">
                <a:solidFill>
                  <a:srgbClr val="0000FF"/>
                </a:solidFill>
              </a:rPr>
              <a:t>PPPL</a:t>
            </a:r>
            <a:endParaRPr lang="en-US" dirty="0">
              <a:solidFill>
                <a:srgbClr val="0000FF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 smtClean="0">
                <a:solidFill>
                  <a:srgbClr val="FF0000"/>
                </a:solidFill>
              </a:rPr>
              <a:t>January 9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, 2018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790950"/>
            <a:ext cx="1447799" cy="50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u_fontoutlin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52" y="3333750"/>
            <a:ext cx="1974567" cy="37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52600" y="469072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V2.0</a:t>
            </a:r>
            <a:endParaRPr lang="en-US" sz="1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165735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n-US" altLang="en-US" dirty="0">
                <a:solidFill>
                  <a:srgbClr val="000000"/>
                </a:solidFill>
                <a:latin typeface="Arial" pitchFamily="34" charset="0"/>
              </a:rPr>
              <a:t>S.A. </a:t>
            </a:r>
            <a:r>
              <a:rPr lang="en-US" altLang="en-US" dirty="0" smtClean="0">
                <a:solidFill>
                  <a:srgbClr val="000000"/>
                </a:solidFill>
                <a:latin typeface="Arial" pitchFamily="34" charset="0"/>
              </a:rPr>
              <a:t>Sabbagh, for the NSTX-U Team</a:t>
            </a:r>
            <a:endParaRPr lang="en-US" altLang="en-US" baseline="300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1" name="Picture 2" descr="https://upload.wikimedia.org/wikipedia/en/thumb/7/71/Princeton_shield.svg/804px-Princeton_shield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55" y="4372423"/>
            <a:ext cx="543845" cy="69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76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8061571" y="1557705"/>
            <a:ext cx="838200" cy="304800"/>
          </a:xfrm>
          <a:prstGeom prst="rect">
            <a:avLst/>
          </a:prstGeom>
          <a:solidFill>
            <a:srgbClr val="FFFF66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128955" y="3640498"/>
            <a:ext cx="3048000" cy="607651"/>
          </a:xfrm>
          <a:prstGeom prst="rect">
            <a:avLst/>
          </a:prstGeom>
          <a:solidFill>
            <a:srgbClr val="FFFF66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128955" y="2976195"/>
            <a:ext cx="3048000" cy="281355"/>
          </a:xfrm>
          <a:prstGeom prst="rect">
            <a:avLst/>
          </a:prstGeom>
          <a:solidFill>
            <a:srgbClr val="FFFF66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4028"/>
          </a:xfrm>
        </p:spPr>
        <p:txBody>
          <a:bodyPr/>
          <a:lstStyle/>
          <a:p>
            <a:r>
              <a:rPr lang="en-US" dirty="0" smtClean="0"/>
              <a:t>In aggregate, NSTX-U provides key capability for disruption avoidance research of </a:t>
            </a:r>
            <a:r>
              <a:rPr lang="en-US" dirty="0"/>
              <a:t>unique </a:t>
            </a:r>
            <a:r>
              <a:rPr lang="en-US" dirty="0" smtClean="0"/>
              <a:t>high beta, compact ST plasmas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873175"/>
              </p:ext>
            </p:extLst>
          </p:nvPr>
        </p:nvGraphicFramePr>
        <p:xfrm>
          <a:off x="89880" y="790722"/>
          <a:ext cx="7758720" cy="406702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282566"/>
                <a:gridCol w="2776309"/>
                <a:gridCol w="1699845"/>
              </a:tblGrid>
              <a:tr h="587754"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rgbClr val="6600FF"/>
                          </a:solidFill>
                          <a:latin typeface="+mn-lt"/>
                        </a:rPr>
                        <a:t>Predictor/Sensor</a:t>
                      </a:r>
                    </a:p>
                    <a:p>
                      <a:pPr algn="ctr"/>
                      <a:r>
                        <a:rPr lang="en-US" sz="1600" b="1" baseline="0" dirty="0" smtClean="0">
                          <a:solidFill>
                            <a:srgbClr val="6600FF"/>
                          </a:solidFill>
                          <a:latin typeface="+mn-lt"/>
                        </a:rPr>
                        <a:t>(CY available)</a:t>
                      </a:r>
                      <a:endParaRPr lang="en-US" sz="1600" b="1" dirty="0">
                        <a:solidFill>
                          <a:srgbClr val="6600FF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6600FF"/>
                          </a:solidFill>
                          <a:latin typeface="+mn-lt"/>
                        </a:rPr>
                        <a:t>Control/Actuator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rgbClr val="6600FF"/>
                          </a:solidFill>
                          <a:latin typeface="+mn-lt"/>
                        </a:rPr>
                        <a:t>(CY available)</a:t>
                      </a:r>
                      <a:endParaRPr lang="en-US" sz="1600" b="1" dirty="0">
                        <a:solidFill>
                          <a:srgbClr val="6600FF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6600FF"/>
                          </a:solidFill>
                          <a:latin typeface="+mn-lt"/>
                        </a:rPr>
                        <a:t>Physics Research</a:t>
                      </a:r>
                      <a:endParaRPr lang="en-US" sz="1600" b="1" dirty="0">
                        <a:solidFill>
                          <a:srgbClr val="6600FF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4640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9900"/>
                          </a:solidFill>
                          <a:latin typeface="+mn-lt"/>
                        </a:rPr>
                        <a:t>- Rotating and low</a:t>
                      </a:r>
                      <a:r>
                        <a:rPr lang="en-US" sz="1200" baseline="0" dirty="0" smtClean="0">
                          <a:solidFill>
                            <a:srgbClr val="009900"/>
                          </a:solidFill>
                          <a:latin typeface="+mn-lt"/>
                        </a:rPr>
                        <a:t> freq. MHD (n=1,2,3) 2003</a:t>
                      </a:r>
                      <a:endParaRPr lang="en-US" sz="1200" dirty="0" smtClean="0">
                        <a:solidFill>
                          <a:srgbClr val="009900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9900"/>
                          </a:solidFill>
                          <a:latin typeface="+mn-lt"/>
                        </a:rPr>
                        <a:t>- Dual field -component</a:t>
                      </a:r>
                      <a:r>
                        <a:rPr lang="en-US" sz="1200" baseline="0" dirty="0" smtClean="0">
                          <a:solidFill>
                            <a:srgbClr val="0099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9900"/>
                          </a:solidFill>
                          <a:latin typeface="+mn-lt"/>
                        </a:rPr>
                        <a:t>RWM sensor control</a:t>
                      </a:r>
                      <a:r>
                        <a:rPr lang="en-US" sz="1200" baseline="0" dirty="0" smtClean="0">
                          <a:solidFill>
                            <a:srgbClr val="0099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9900"/>
                          </a:solidFill>
                          <a:latin typeface="+mn-lt"/>
                        </a:rPr>
                        <a:t>(closed loop</a:t>
                      </a:r>
                      <a:r>
                        <a:rPr lang="en-US" sz="1200" baseline="0" dirty="0" smtClean="0">
                          <a:solidFill>
                            <a:srgbClr val="0099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9900"/>
                          </a:solidFill>
                          <a:latin typeface="+mn-lt"/>
                        </a:rPr>
                        <a:t>2008)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rgbClr val="6600FF"/>
                          </a:solidFill>
                          <a:latin typeface="+mn-lt"/>
                          <a:ea typeface="+mn-ea"/>
                          <a:cs typeface="+mn-cs"/>
                        </a:rPr>
                        <a:t>NTM,</a:t>
                      </a:r>
                      <a:r>
                        <a:rPr lang="en-US" sz="1200" kern="1200" baseline="0" dirty="0" smtClean="0">
                          <a:solidFill>
                            <a:srgbClr val="66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rgbClr val="6600FF"/>
                          </a:solidFill>
                          <a:latin typeface="+mn-lt"/>
                          <a:ea typeface="+mn-ea"/>
                          <a:cs typeface="+mn-cs"/>
                        </a:rPr>
                        <a:t>RWM</a:t>
                      </a:r>
                    </a:p>
                  </a:txBody>
                  <a:tcPr>
                    <a:noFill/>
                  </a:tcPr>
                </a:tc>
              </a:tr>
              <a:tr h="649623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9900"/>
                          </a:solidFill>
                          <a:latin typeface="+mn-lt"/>
                        </a:rPr>
                        <a:t>- Low freq.</a:t>
                      </a:r>
                      <a:r>
                        <a:rPr lang="en-US" sz="1200" baseline="0" dirty="0" smtClean="0">
                          <a:solidFill>
                            <a:srgbClr val="0099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9900"/>
                          </a:solidFill>
                          <a:latin typeface="+mn-lt"/>
                        </a:rPr>
                        <a:t>MHD spectroscopy</a:t>
                      </a:r>
                      <a:r>
                        <a:rPr lang="en-US" sz="1200" baseline="0" dirty="0" smtClean="0">
                          <a:solidFill>
                            <a:srgbClr val="0099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9900"/>
                          </a:solidFill>
                          <a:latin typeface="+mn-lt"/>
                        </a:rPr>
                        <a:t>(open</a:t>
                      </a:r>
                      <a:r>
                        <a:rPr lang="en-US" sz="1200" baseline="0" dirty="0" smtClean="0">
                          <a:solidFill>
                            <a:srgbClr val="009900"/>
                          </a:solidFill>
                          <a:latin typeface="+mn-lt"/>
                        </a:rPr>
                        <a:t> loop 2005);</a:t>
                      </a:r>
                    </a:p>
                    <a:p>
                      <a:r>
                        <a:rPr lang="en-US" sz="1200" dirty="0" smtClean="0">
                          <a:solidFill>
                            <a:srgbClr val="009900"/>
                          </a:solidFill>
                          <a:latin typeface="+mn-lt"/>
                        </a:rPr>
                        <a:t>- Kinetic RWM modeling</a:t>
                      </a:r>
                      <a:r>
                        <a:rPr lang="en-US" sz="1200" baseline="0" dirty="0" smtClean="0">
                          <a:solidFill>
                            <a:srgbClr val="0099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9900"/>
                          </a:solidFill>
                          <a:latin typeface="+mn-lt"/>
                        </a:rPr>
                        <a:t>(2008)</a:t>
                      </a:r>
                      <a:endParaRPr lang="en-US" sz="1200" dirty="0">
                        <a:solidFill>
                          <a:srgbClr val="0099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solidFill>
                            <a:srgbClr val="009900"/>
                          </a:solidFill>
                          <a:latin typeface="+mn-lt"/>
                        </a:rPr>
                        <a:t>- Control of high </a:t>
                      </a:r>
                      <a:r>
                        <a:rPr lang="el-GR" sz="1200" baseline="0" dirty="0" smtClean="0">
                          <a:solidFill>
                            <a:srgbClr val="009900"/>
                          </a:solidFill>
                          <a:latin typeface="+mn-lt"/>
                        </a:rPr>
                        <a:t>β</a:t>
                      </a:r>
                      <a:r>
                        <a:rPr lang="en-US" sz="1200" baseline="-25000" dirty="0" smtClean="0">
                          <a:solidFill>
                            <a:srgbClr val="009900"/>
                          </a:solidFill>
                          <a:latin typeface="+mn-lt"/>
                        </a:rPr>
                        <a:t>N</a:t>
                      </a:r>
                      <a:r>
                        <a:rPr lang="en-US" sz="1200" baseline="0" dirty="0" smtClean="0">
                          <a:solidFill>
                            <a:srgbClr val="009900"/>
                          </a:solidFill>
                          <a:latin typeface="+mn-lt"/>
                        </a:rPr>
                        <a:t> ST plasmas (closed loop 2007)</a:t>
                      </a:r>
                      <a:endParaRPr lang="en-US" sz="1200" dirty="0" smtClean="0">
                        <a:solidFill>
                          <a:srgbClr val="0099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200" dirty="0" smtClean="0">
                          <a:solidFill>
                            <a:srgbClr val="6600FF"/>
                          </a:solidFill>
                          <a:latin typeface="+mn-lt"/>
                        </a:rPr>
                        <a:t>Kink/ballooning,</a:t>
                      </a:r>
                      <a:r>
                        <a:rPr lang="en-US" sz="1200" baseline="0" dirty="0" smtClean="0">
                          <a:solidFill>
                            <a:srgbClr val="6600FF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6600FF"/>
                          </a:solidFill>
                          <a:latin typeface="+mn-lt"/>
                        </a:rPr>
                        <a:t>RWM</a:t>
                      </a:r>
                    </a:p>
                  </a:txBody>
                  <a:tcPr/>
                </a:tc>
              </a:tr>
              <a:tr h="5095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9900"/>
                          </a:solidFill>
                          <a:latin typeface="+mn-lt"/>
                        </a:rPr>
                        <a:t>- Real-time</a:t>
                      </a:r>
                      <a:r>
                        <a:rPr lang="en-US" sz="1200" baseline="0" dirty="0" smtClean="0">
                          <a:solidFill>
                            <a:srgbClr val="009900"/>
                          </a:solidFill>
                          <a:latin typeface="+mn-lt"/>
                        </a:rPr>
                        <a:t> physics-based </a:t>
                      </a:r>
                      <a:r>
                        <a:rPr lang="en-US" sz="1200" dirty="0" smtClean="0">
                          <a:solidFill>
                            <a:srgbClr val="009900"/>
                          </a:solidFill>
                          <a:latin typeface="+mn-lt"/>
                        </a:rPr>
                        <a:t>RWM state-space controller observer (2010)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9900"/>
                          </a:solidFill>
                          <a:latin typeface="+mn-lt"/>
                        </a:rPr>
                        <a:t>- Physics model-based RWM state-space control of ST modes (2010)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6600FF"/>
                          </a:solidFill>
                          <a:latin typeface="+mn-lt"/>
                        </a:rPr>
                        <a:t>NTM,</a:t>
                      </a:r>
                      <a:r>
                        <a:rPr lang="en-US" sz="1200" baseline="0" dirty="0" smtClean="0">
                          <a:solidFill>
                            <a:srgbClr val="6600FF"/>
                          </a:solidFill>
                          <a:latin typeface="+mn-lt"/>
                        </a:rPr>
                        <a:t> RWM (ballooning), VDE</a:t>
                      </a:r>
                      <a:endParaRPr lang="en-US" sz="1200" dirty="0" smtClean="0">
                        <a:solidFill>
                          <a:srgbClr val="6600FF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649623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9900"/>
                          </a:solidFill>
                          <a:latin typeface="+mn-lt"/>
                        </a:rPr>
                        <a:t>- Real-time </a:t>
                      </a:r>
                      <a:r>
                        <a:rPr lang="en-US" sz="1200" dirty="0" err="1" smtClean="0">
                          <a:solidFill>
                            <a:srgbClr val="009900"/>
                          </a:solidFill>
                          <a:latin typeface="+mn-lt"/>
                        </a:rPr>
                        <a:t>V</a:t>
                      </a:r>
                      <a:r>
                        <a:rPr lang="en-US" sz="1200" baseline="-25000" dirty="0" err="1" smtClean="0">
                          <a:solidFill>
                            <a:srgbClr val="009900"/>
                          </a:solidFill>
                          <a:latin typeface="Symbol" panose="05050102010706020507" pitchFamily="18" charset="2"/>
                        </a:rPr>
                        <a:t>f</a:t>
                      </a:r>
                      <a:r>
                        <a:rPr lang="en-US" sz="1200" dirty="0" smtClean="0">
                          <a:solidFill>
                            <a:srgbClr val="009900"/>
                          </a:solidFill>
                          <a:latin typeface="+mn-lt"/>
                        </a:rPr>
                        <a:t> measurement (2016 NSTX-U)</a:t>
                      </a:r>
                      <a:endParaRPr lang="en-US" sz="1200" dirty="0">
                        <a:solidFill>
                          <a:srgbClr val="0099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9900"/>
                          </a:solidFill>
                          <a:latin typeface="+mn-lt"/>
                        </a:rPr>
                        <a:t>- Plasma </a:t>
                      </a:r>
                      <a:r>
                        <a:rPr lang="en-US" sz="1200" dirty="0" err="1" smtClean="0">
                          <a:solidFill>
                            <a:srgbClr val="009900"/>
                          </a:solidFill>
                          <a:latin typeface="+mn-lt"/>
                        </a:rPr>
                        <a:t>V</a:t>
                      </a:r>
                      <a:r>
                        <a:rPr lang="en-US" sz="1200" baseline="-25000" dirty="0" err="1" smtClean="0">
                          <a:solidFill>
                            <a:srgbClr val="009900"/>
                          </a:solidFill>
                          <a:latin typeface="Symbol" panose="05050102010706020507" pitchFamily="18" charset="2"/>
                        </a:rPr>
                        <a:t>f</a:t>
                      </a:r>
                      <a:r>
                        <a:rPr lang="en-US" sz="1200" dirty="0" smtClean="0">
                          <a:solidFill>
                            <a:srgbClr val="009900"/>
                          </a:solidFill>
                          <a:latin typeface="+mn-lt"/>
                        </a:rPr>
                        <a:t> control (by</a:t>
                      </a:r>
                      <a:r>
                        <a:rPr lang="en-US" sz="1200" baseline="0" dirty="0" smtClean="0">
                          <a:solidFill>
                            <a:srgbClr val="0099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9900"/>
                          </a:solidFill>
                          <a:latin typeface="+mn-lt"/>
                        </a:rPr>
                        <a:t>NTV 2004)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- NTV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+ NBI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rotation control (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closed loop)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6600FF"/>
                          </a:solidFill>
                          <a:latin typeface="+mn-lt"/>
                        </a:rPr>
                        <a:t>NTM,</a:t>
                      </a:r>
                      <a:r>
                        <a:rPr lang="en-US" sz="1200" baseline="0" dirty="0" smtClean="0">
                          <a:solidFill>
                            <a:srgbClr val="6600FF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6600FF"/>
                          </a:solidFill>
                          <a:latin typeface="+mn-lt"/>
                        </a:rPr>
                        <a:t>Kink/ballooning, RWM</a:t>
                      </a:r>
                    </a:p>
                  </a:txBody>
                  <a:tcPr>
                    <a:noFill/>
                  </a:tcPr>
                </a:tc>
              </a:tr>
              <a:tr h="12064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9900"/>
                          </a:solidFill>
                          <a:latin typeface="+mn-lt"/>
                        </a:rPr>
                        <a:t>- Reduced Kinetic RWM stabilization</a:t>
                      </a:r>
                      <a:r>
                        <a:rPr lang="en-US" sz="1200" baseline="0" dirty="0" smtClean="0">
                          <a:solidFill>
                            <a:srgbClr val="0099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9900"/>
                          </a:solidFill>
                          <a:latin typeface="+mn-lt"/>
                        </a:rPr>
                        <a:t>model (2016)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9900"/>
                          </a:solidFill>
                          <a:latin typeface="+mn-lt"/>
                        </a:rPr>
                        <a:t>- Automated MHD identification (2017)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- Real-time MHD spectroscopy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(5 Year Plan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)</a:t>
                      </a:r>
                      <a:endParaRPr lang="en-US" sz="120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- Real-time kinetic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stabilization model (new)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- Real-time rotating MHD identification (new)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- Safety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factor, l</a:t>
                      </a:r>
                      <a:r>
                        <a:rPr lang="en-US" sz="1200" baseline="-25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i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control (closed loop)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- NTV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+ NBI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rotation control (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closed loop)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mtClean="0">
                          <a:solidFill>
                            <a:srgbClr val="FF0000"/>
                          </a:solidFill>
                          <a:latin typeface="+mn-lt"/>
                        </a:rPr>
                        <a:t>- Upgraded 3D coils (NCC):</a:t>
                      </a:r>
                      <a:r>
                        <a:rPr lang="en-US" sz="1200" baseline="0" smtClean="0">
                          <a:solidFill>
                            <a:srgbClr val="FF0000"/>
                          </a:solidFill>
                          <a:latin typeface="+mn-lt"/>
                        </a:rPr>
                        <a:t> improved </a:t>
                      </a:r>
                      <a:r>
                        <a:rPr lang="en-US" sz="1200" smtClean="0">
                          <a:solidFill>
                            <a:srgbClr val="FF0000"/>
                          </a:solidFill>
                          <a:latin typeface="+mn-lt"/>
                        </a:rPr>
                        <a:t>V</a:t>
                      </a:r>
                      <a:r>
                        <a:rPr lang="en-US" sz="1200" baseline="-25000" smtClean="0">
                          <a:solidFill>
                            <a:srgbClr val="FF0000"/>
                          </a:solidFill>
                          <a:latin typeface="Symbol" panose="05050102010706020507" pitchFamily="18" charset="2"/>
                        </a:rPr>
                        <a:t>f</a:t>
                      </a:r>
                      <a:r>
                        <a:rPr lang="en-US" sz="1200" smtClean="0">
                          <a:solidFill>
                            <a:srgbClr val="FF0000"/>
                          </a:solidFill>
                          <a:latin typeface="+mn-lt"/>
                        </a:rPr>
                        <a:t> and</a:t>
                      </a:r>
                      <a:r>
                        <a:rPr lang="en-US" sz="1200" baseline="0" smtClean="0">
                          <a:solidFill>
                            <a:srgbClr val="FF0000"/>
                          </a:solidFill>
                          <a:latin typeface="+mn-lt"/>
                        </a:rPr>
                        <a:t> mode </a:t>
                      </a:r>
                      <a:r>
                        <a:rPr lang="en-US" sz="1200" smtClean="0">
                          <a:solidFill>
                            <a:srgbClr val="FF0000"/>
                          </a:solidFill>
                          <a:latin typeface="+mn-lt"/>
                        </a:rPr>
                        <a:t>control (in 5 Year Plan)</a:t>
                      </a:r>
                    </a:p>
                    <a:p>
                      <a:endParaRPr lang="en-US" sz="120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6600FF"/>
                          </a:solidFill>
                          <a:latin typeface="+mn-lt"/>
                        </a:rPr>
                        <a:t>NTM,</a:t>
                      </a:r>
                      <a:r>
                        <a:rPr lang="en-US" sz="1200" baseline="0" dirty="0" smtClean="0">
                          <a:solidFill>
                            <a:srgbClr val="6600FF"/>
                          </a:solidFill>
                          <a:latin typeface="+mn-lt"/>
                        </a:rPr>
                        <a:t> RWM Kink/ballooning, VDE</a:t>
                      </a:r>
                      <a:endParaRPr lang="en-US" sz="1200" dirty="0" smtClean="0">
                        <a:solidFill>
                          <a:srgbClr val="6600FF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01952" y="4549973"/>
            <a:ext cx="1218603" cy="307777"/>
          </a:xfrm>
          <a:prstGeom prst="rect">
            <a:avLst/>
          </a:prstGeom>
          <a:solidFill>
            <a:srgbClr val="FFCC66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Charge 2,3,4</a:t>
            </a:r>
            <a:endParaRPr lang="en-US" sz="1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71690" y="1260720"/>
            <a:ext cx="990977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dirty="0">
                <a:solidFill>
                  <a:srgbClr val="009900"/>
                </a:solidFill>
                <a:latin typeface="+mn-lt"/>
                <a:ea typeface="+mn-ea"/>
              </a:rPr>
              <a:t>Existing</a:t>
            </a:r>
          </a:p>
          <a:p>
            <a:pPr algn="ctr">
              <a:spcBef>
                <a:spcPts val="600"/>
              </a:spcBef>
            </a:pPr>
            <a:r>
              <a:rPr lang="en-US" sz="1400" dirty="0">
                <a:solidFill>
                  <a:srgbClr val="009900"/>
                </a:solidFill>
                <a:latin typeface="+mn-lt"/>
                <a:ea typeface="+mn-ea"/>
              </a:rPr>
              <a:t>Recent</a:t>
            </a:r>
          </a:p>
          <a:p>
            <a:pPr algn="ctr">
              <a:spcBef>
                <a:spcPts val="600"/>
              </a:spcBef>
            </a:pP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Upcoming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87320" y="919419"/>
            <a:ext cx="971741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dirty="0" smtClean="0">
                <a:latin typeface="+mn-lt"/>
                <a:ea typeface="+mn-ea"/>
              </a:rPr>
              <a:t>Capability</a:t>
            </a:r>
            <a:endParaRPr lang="en-US" sz="1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01953" y="2419350"/>
            <a:ext cx="1175528" cy="11695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 smtClean="0">
                <a:latin typeface="+mn-lt"/>
                <a:ea typeface="+mn-ea"/>
              </a:rPr>
              <a:t>Routine use of existing systems (reliability shown)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3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382000" cy="664028"/>
          </a:xfrm>
        </p:spPr>
        <p:txBody>
          <a:bodyPr/>
          <a:lstStyle/>
          <a:p>
            <a:r>
              <a:rPr lang="en-US" dirty="0" smtClean="0"/>
              <a:t>NSTX-U researchers are leading </a:t>
            </a:r>
            <a:r>
              <a:rPr lang="en-US" dirty="0"/>
              <a:t>international </a:t>
            </a:r>
            <a:br>
              <a:rPr lang="en-US" dirty="0"/>
            </a:br>
            <a:r>
              <a:rPr lang="en-US" dirty="0"/>
              <a:t>efforts to </a:t>
            </a:r>
            <a:r>
              <a:rPr lang="en-US" dirty="0" smtClean="0"/>
              <a:t>support ITER in </a:t>
            </a:r>
            <a:r>
              <a:rPr lang="en-US" dirty="0" err="1" smtClean="0"/>
              <a:t>macrostability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6199" y="705094"/>
            <a:ext cx="6066809" cy="419240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en-US" altLang="en-US" sz="1600" dirty="0" smtClean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1600" dirty="0" smtClean="0">
                <a:latin typeface="Arial" charset="0"/>
                <a:cs typeface="Arial" charset="0"/>
              </a:rPr>
              <a:t>Error fields </a:t>
            </a:r>
            <a:r>
              <a:rPr lang="en-US" altLang="en-US" sz="1600" dirty="0" smtClean="0">
                <a:solidFill>
                  <a:srgbClr val="9933FF"/>
                </a:solidFill>
                <a:latin typeface="Arial" charset="0"/>
                <a:cs typeface="Arial" charset="0"/>
              </a:rPr>
              <a:t>(ITPA MDC-19)</a:t>
            </a:r>
          </a:p>
          <a:p>
            <a:pPr lvl="1">
              <a:buClr>
                <a:srgbClr val="0000FF"/>
              </a:buClr>
              <a:buSzPct val="90000"/>
              <a:buFont typeface="Wingdings" panose="05000000000000000000" pitchFamily="2" charset="2"/>
              <a:buChar char="q"/>
            </a:pPr>
            <a:r>
              <a:rPr lang="en-US" altLang="en-US" sz="1400" dirty="0" smtClean="0">
                <a:latin typeface="Arial" charset="0"/>
                <a:cs typeface="Arial" charset="0"/>
              </a:rPr>
              <a:t>On-going effort to predict </a:t>
            </a:r>
            <a:r>
              <a:rPr lang="en-US" altLang="en-US" sz="1400" dirty="0">
                <a:latin typeface="Arial" charset="0"/>
                <a:cs typeface="Arial" charset="0"/>
              </a:rPr>
              <a:t>ITER </a:t>
            </a:r>
            <a:r>
              <a:rPr lang="en-US" altLang="en-US" sz="1400" dirty="0" smtClean="0">
                <a:latin typeface="Arial" charset="0"/>
                <a:cs typeface="Arial" charset="0"/>
              </a:rPr>
              <a:t>error field (EF) tolerance using </a:t>
            </a:r>
            <a:r>
              <a:rPr lang="en-US" altLang="en-US" sz="1400" dirty="0">
                <a:latin typeface="Arial" charset="0"/>
                <a:cs typeface="Arial" charset="0"/>
              </a:rPr>
              <a:t>3D MHD response </a:t>
            </a:r>
            <a:r>
              <a:rPr lang="en-US" altLang="en-US" sz="1400" dirty="0" smtClean="0">
                <a:latin typeface="Arial" charset="0"/>
                <a:cs typeface="Arial" charset="0"/>
              </a:rPr>
              <a:t>metrics</a:t>
            </a:r>
          </a:p>
          <a:p>
            <a:pPr lvl="1">
              <a:buClr>
                <a:srgbClr val="0000FF"/>
              </a:buClr>
              <a:buSzPct val="90000"/>
              <a:buFont typeface="Wingdings" panose="05000000000000000000" pitchFamily="2" charset="2"/>
              <a:buChar char="q"/>
            </a:pPr>
            <a:r>
              <a:rPr lang="en-US" altLang="en-US" sz="1400" dirty="0" smtClean="0">
                <a:latin typeface="Arial" charset="0"/>
                <a:cs typeface="Arial" charset="0"/>
              </a:rPr>
              <a:t>Resonant n = 1 </a:t>
            </a:r>
            <a:r>
              <a:rPr lang="en-US" altLang="en-US" sz="1400" dirty="0">
                <a:latin typeface="Arial" charset="0"/>
                <a:cs typeface="Arial" charset="0"/>
              </a:rPr>
              <a:t>EF criterion (2017)</a:t>
            </a:r>
          </a:p>
          <a:p>
            <a:pPr marL="228600" lvl="1" indent="0" eaLnBrk="1" hangingPunct="1">
              <a:buNone/>
            </a:pPr>
            <a:r>
              <a:rPr lang="en-US" altLang="en-US" sz="1400" dirty="0">
                <a:latin typeface="Century Gothic"/>
                <a:cs typeface="Century Gothic"/>
              </a:rPr>
              <a:t>     (dB/B</a:t>
            </a:r>
            <a:r>
              <a:rPr lang="en-US" altLang="en-US" sz="1400" baseline="-25000" dirty="0">
                <a:latin typeface="Century Gothic"/>
                <a:cs typeface="Century Gothic"/>
              </a:rPr>
              <a:t>T</a:t>
            </a:r>
            <a:r>
              <a:rPr lang="en-US" altLang="en-US" sz="1400" dirty="0">
                <a:latin typeface="Century Gothic"/>
                <a:cs typeface="Century Gothic"/>
              </a:rPr>
              <a:t>)</a:t>
            </a:r>
            <a:r>
              <a:rPr lang="en-US" altLang="en-US" sz="1400" baseline="-25000" dirty="0">
                <a:latin typeface="Century Gothic"/>
                <a:cs typeface="Century Gothic"/>
              </a:rPr>
              <a:t>pen</a:t>
            </a:r>
            <a:r>
              <a:rPr lang="en-US" altLang="en-US" sz="1400" dirty="0">
                <a:latin typeface="Century Gothic"/>
                <a:cs typeface="Century Gothic"/>
              </a:rPr>
              <a:t>=0.0006(n</a:t>
            </a:r>
            <a:r>
              <a:rPr lang="en-US" altLang="en-US" sz="1400" baseline="-25000" dirty="0">
                <a:latin typeface="Century Gothic"/>
                <a:cs typeface="Century Gothic"/>
              </a:rPr>
              <a:t>e</a:t>
            </a:r>
            <a:r>
              <a:rPr lang="en-US" altLang="en-US" sz="1400" dirty="0">
                <a:latin typeface="Century Gothic"/>
                <a:cs typeface="Century Gothic"/>
              </a:rPr>
              <a:t>)1.3B</a:t>
            </a:r>
            <a:r>
              <a:rPr lang="en-US" altLang="en-US" sz="1400" baseline="-25000" dirty="0">
                <a:latin typeface="Century Gothic"/>
                <a:cs typeface="Century Gothic"/>
              </a:rPr>
              <a:t>T</a:t>
            </a:r>
            <a:r>
              <a:rPr lang="en-US" altLang="en-US" sz="1400" baseline="30000" dirty="0">
                <a:latin typeface="Century Gothic"/>
                <a:cs typeface="Century Gothic"/>
              </a:rPr>
              <a:t>-1.7</a:t>
            </a:r>
            <a:r>
              <a:rPr lang="en-US" altLang="en-US" sz="1400" dirty="0">
                <a:latin typeface="Century Gothic"/>
                <a:cs typeface="Century Gothic"/>
              </a:rPr>
              <a:t>R</a:t>
            </a:r>
            <a:r>
              <a:rPr lang="en-US" altLang="en-US" sz="1400" baseline="30000" dirty="0">
                <a:latin typeface="Century Gothic"/>
                <a:cs typeface="Century Gothic"/>
              </a:rPr>
              <a:t>0.7</a:t>
            </a:r>
            <a:r>
              <a:rPr lang="en-US" altLang="en-US" sz="1400" dirty="0">
                <a:latin typeface="Lucida Grande"/>
                <a:ea typeface="Lucida Grande"/>
                <a:cs typeface="Lucida Grande"/>
              </a:rPr>
              <a:t>β</a:t>
            </a:r>
            <a:r>
              <a:rPr lang="en-US" altLang="en-US" sz="1400" baseline="-25000" dirty="0">
                <a:latin typeface="Century Gothic"/>
                <a:cs typeface="Century Gothic"/>
              </a:rPr>
              <a:t>N</a:t>
            </a:r>
            <a:r>
              <a:rPr lang="en-US" altLang="en-US" sz="1400" baseline="30000" dirty="0">
                <a:latin typeface="Century Gothic"/>
                <a:cs typeface="Century Gothic"/>
              </a:rPr>
              <a:t>-0.78</a:t>
            </a:r>
          </a:p>
          <a:p>
            <a:pPr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600" kern="0" dirty="0" smtClean="0"/>
              <a:t>3D field coil effectiveness </a:t>
            </a:r>
            <a:r>
              <a:rPr lang="en-US" sz="1600" kern="0" dirty="0" smtClean="0">
                <a:solidFill>
                  <a:srgbClr val="9933FF"/>
                </a:solidFill>
              </a:rPr>
              <a:t>(ITPA MDC-19)</a:t>
            </a:r>
          </a:p>
          <a:p>
            <a:pPr lvl="1">
              <a:buClr>
                <a:srgbClr val="0000FF"/>
              </a:buClr>
              <a:buSzPct val="90000"/>
              <a:buFont typeface="Wingdings" panose="05000000000000000000" pitchFamily="2" charset="2"/>
              <a:buChar char="q"/>
            </a:pPr>
            <a:r>
              <a:rPr lang="en-US" altLang="en-US" sz="1400" dirty="0" smtClean="0">
                <a:latin typeface="Arial" charset="0"/>
                <a:cs typeface="Arial" charset="0"/>
              </a:rPr>
              <a:t>Top / bottom ex-vessel coils are found to be 10 times less efficient to control n=1, 2 resonant fields than other coils</a:t>
            </a:r>
          </a:p>
          <a:p>
            <a:pPr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600" kern="0" dirty="0" smtClean="0"/>
              <a:t>Halo </a:t>
            </a:r>
            <a:r>
              <a:rPr lang="en-US" sz="1600" kern="0" dirty="0"/>
              <a:t>currents </a:t>
            </a:r>
            <a:r>
              <a:rPr lang="en-US" sz="1600" kern="0" dirty="0">
                <a:solidFill>
                  <a:srgbClr val="9933FF"/>
                </a:solidFill>
              </a:rPr>
              <a:t>(ITPA </a:t>
            </a:r>
            <a:r>
              <a:rPr lang="en-US" sz="1600" kern="0" dirty="0" smtClean="0">
                <a:solidFill>
                  <a:srgbClr val="9933FF"/>
                </a:solidFill>
              </a:rPr>
              <a:t>MHD WG-6)</a:t>
            </a:r>
          </a:p>
          <a:p>
            <a:pPr lvl="1">
              <a:buClr>
                <a:srgbClr val="0000FF"/>
              </a:buClr>
              <a:buSzPct val="90000"/>
              <a:buFont typeface="Wingdings" panose="05000000000000000000" pitchFamily="2" charset="2"/>
              <a:buChar char="q"/>
            </a:pPr>
            <a:r>
              <a:rPr lang="en-US" altLang="en-US" sz="1400" dirty="0" smtClean="0">
                <a:latin typeface="Arial" charset="0"/>
                <a:cs typeface="Arial" charset="0"/>
              </a:rPr>
              <a:t>Multi-machine database (NSTX, DIII-D, C-Mod, JET, AUG) examining halo current magnitudes, asymmetries, rotation</a:t>
            </a:r>
          </a:p>
          <a:p>
            <a:pPr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600" kern="0" dirty="0"/>
              <a:t>G</a:t>
            </a:r>
            <a:r>
              <a:rPr lang="en-US" sz="1600" kern="0" dirty="0" smtClean="0"/>
              <a:t>lobal mode stability/control </a:t>
            </a:r>
            <a:r>
              <a:rPr lang="en-US" sz="1600" kern="0" dirty="0" smtClean="0">
                <a:solidFill>
                  <a:srgbClr val="9933FF"/>
                </a:solidFill>
              </a:rPr>
              <a:t>(MDC-21)</a:t>
            </a:r>
          </a:p>
          <a:p>
            <a:pPr lvl="1">
              <a:buClr>
                <a:srgbClr val="0000FF"/>
              </a:buClr>
              <a:buSzPct val="90000"/>
              <a:buFont typeface="Wingdings" panose="05000000000000000000" pitchFamily="2" charset="2"/>
              <a:buChar char="q"/>
            </a:pPr>
            <a:r>
              <a:rPr lang="en-US" sz="1400" kern="0" dirty="0" smtClean="0"/>
              <a:t>Extensive kinetic RWM analysis code benchmarking effort </a:t>
            </a:r>
            <a:endParaRPr lang="en-US" altLang="en-US" sz="1400" dirty="0" smtClean="0">
              <a:latin typeface="Arial" charset="0"/>
              <a:cs typeface="Arial" charset="0"/>
            </a:endParaRPr>
          </a:p>
          <a:p>
            <a:pPr lvl="1">
              <a:lnSpc>
                <a:spcPct val="85000"/>
              </a:lnSpc>
              <a:spcBef>
                <a:spcPct val="300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altLang="en-US" sz="1400" dirty="0">
                <a:latin typeface="Arial" pitchFamily="34" charset="0"/>
              </a:rPr>
              <a:t>Alpha </a:t>
            </a:r>
            <a:r>
              <a:rPr lang="en-US" altLang="en-US" sz="1400" dirty="0" smtClean="0">
                <a:latin typeface="Arial" pitchFamily="34" charset="0"/>
              </a:rPr>
              <a:t>particles, and/or active control required </a:t>
            </a:r>
            <a:r>
              <a:rPr lang="en-US" altLang="en-US" sz="1400" dirty="0">
                <a:latin typeface="Arial" pitchFamily="34" charset="0"/>
              </a:rPr>
              <a:t>for RWM </a:t>
            </a:r>
            <a:r>
              <a:rPr lang="en-US" altLang="en-US" sz="1400" dirty="0" smtClean="0">
                <a:latin typeface="Arial" pitchFamily="34" charset="0"/>
              </a:rPr>
              <a:t>stabilization at </a:t>
            </a:r>
            <a:r>
              <a:rPr lang="en-US" altLang="en-US" sz="1400" dirty="0">
                <a:latin typeface="Arial" pitchFamily="34" charset="0"/>
              </a:rPr>
              <a:t>all </a:t>
            </a:r>
            <a:r>
              <a:rPr lang="en-US" altLang="en-US" sz="1400" dirty="0" err="1">
                <a:latin typeface="Symbol" pitchFamily="18" charset="2"/>
              </a:rPr>
              <a:t>w</a:t>
            </a:r>
            <a:r>
              <a:rPr lang="en-US" altLang="en-US" sz="1400" baseline="-25000" dirty="0" err="1">
                <a:latin typeface="Symbol" pitchFamily="18" charset="2"/>
              </a:rPr>
              <a:t>f</a:t>
            </a:r>
            <a:r>
              <a:rPr lang="en-US" altLang="en-US" sz="1400" dirty="0">
                <a:latin typeface="Arial" pitchFamily="34" charset="0"/>
              </a:rPr>
              <a:t> </a:t>
            </a:r>
            <a:r>
              <a:rPr lang="en-US" altLang="en-US" sz="1400" dirty="0" smtClean="0">
                <a:latin typeface="Arial" pitchFamily="34" charset="0"/>
              </a:rPr>
              <a:t>in advanced scenario </a:t>
            </a:r>
            <a:r>
              <a:rPr lang="en-US" altLang="en-US" sz="1400" dirty="0" err="1" smtClean="0">
                <a:latin typeface="Symbol" panose="05050102010706020507" pitchFamily="18" charset="2"/>
              </a:rPr>
              <a:t>b</a:t>
            </a:r>
            <a:r>
              <a:rPr lang="en-US" altLang="en-US" sz="1400" baseline="-25000" dirty="0" err="1" smtClean="0">
                <a:latin typeface="Arial" pitchFamily="34" charset="0"/>
              </a:rPr>
              <a:t>N</a:t>
            </a:r>
            <a:r>
              <a:rPr lang="en-US" altLang="en-US" sz="1400" dirty="0" smtClean="0">
                <a:latin typeface="Arial" pitchFamily="34" charset="0"/>
              </a:rPr>
              <a:t> = 2.9</a:t>
            </a:r>
            <a:endParaRPr lang="en-US" altLang="en-US" sz="1400" dirty="0">
              <a:latin typeface="Arial" pitchFamily="34" charset="0"/>
            </a:endParaRPr>
          </a:p>
          <a:p>
            <a:pPr lvl="1">
              <a:buClr>
                <a:srgbClr val="0000FF"/>
              </a:buClr>
              <a:buSzPct val="90000"/>
              <a:buFont typeface="Wingdings" panose="05000000000000000000" pitchFamily="2" charset="2"/>
              <a:buChar char="q"/>
            </a:pPr>
            <a:endParaRPr lang="en-US" altLang="en-US" sz="1400" dirty="0" smtClean="0">
              <a:latin typeface="Arial" charset="0"/>
              <a:cs typeface="Arial" charset="0"/>
            </a:endParaRPr>
          </a:p>
          <a:p>
            <a:pPr marL="0" indent="0">
              <a:spcBef>
                <a:spcPts val="1200"/>
              </a:spcBef>
              <a:buClr>
                <a:srgbClr val="FF0000"/>
              </a:buClr>
              <a:buNone/>
            </a:pPr>
            <a:endParaRPr lang="en-US" sz="1600" kern="0" dirty="0" smtClean="0"/>
          </a:p>
          <a:p>
            <a:pPr marL="0" indent="0">
              <a:buClr>
                <a:srgbClr val="0000FF"/>
              </a:buClr>
              <a:buSzPct val="90000"/>
              <a:buNone/>
            </a:pPr>
            <a:endParaRPr lang="en-US" altLang="en-US" sz="1800" dirty="0" smtClean="0">
              <a:latin typeface="Arial" charset="0"/>
              <a:cs typeface="Arial" charset="0"/>
            </a:endParaRPr>
          </a:p>
          <a:p>
            <a:pPr marL="0" indent="0">
              <a:buClr>
                <a:srgbClr val="0000FF"/>
              </a:buClr>
              <a:buSzPct val="90000"/>
              <a:buNone/>
            </a:pPr>
            <a:endParaRPr lang="en-US" altLang="en-US" sz="1800" dirty="0" smtClean="0">
              <a:latin typeface="Arial" charset="0"/>
              <a:cs typeface="Arial" charset="0"/>
            </a:endParaRPr>
          </a:p>
          <a:p>
            <a:pPr lvl="1">
              <a:buClr>
                <a:srgbClr val="0000FF"/>
              </a:buClr>
              <a:buSzPct val="90000"/>
              <a:buFont typeface="Wingdings" panose="05000000000000000000" pitchFamily="2" charset="2"/>
              <a:buChar char="q"/>
            </a:pPr>
            <a:endParaRPr lang="en-US" altLang="en-US" sz="1400" dirty="0" smtClean="0">
              <a:latin typeface="Arial" charset="0"/>
              <a:cs typeface="Arial" charset="0"/>
            </a:endParaRPr>
          </a:p>
          <a:p>
            <a:pPr marL="457200" lvl="1" indent="0">
              <a:buClr>
                <a:srgbClr val="0000FF"/>
              </a:buClr>
              <a:buSzPct val="90000"/>
              <a:buNone/>
            </a:pPr>
            <a:endParaRPr lang="en-US" altLang="en-US" sz="1600" dirty="0">
              <a:latin typeface="Arial" charset="0"/>
              <a:cs typeface="Arial" charset="0"/>
            </a:endParaRPr>
          </a:p>
          <a:p>
            <a:pPr marL="0" indent="0">
              <a:buSzPct val="150000"/>
              <a:buNone/>
            </a:pPr>
            <a:endParaRPr lang="en-US" sz="1400" kern="0" dirty="0" smtClean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215" y="673835"/>
            <a:ext cx="3048000" cy="204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958" y="2532675"/>
            <a:ext cx="2988041" cy="236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4114800" y="1428750"/>
            <a:ext cx="1295400" cy="1524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5715000" y="2609850"/>
            <a:ext cx="1828800" cy="8001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6842370" y="3150090"/>
            <a:ext cx="76200" cy="8382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2911230" y="735135"/>
            <a:ext cx="12378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9933FF"/>
                </a:solidFill>
                <a:latin typeface="+mj-lt"/>
              </a:rPr>
              <a:t>J.-K. Park et al.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40746" y="2130180"/>
            <a:ext cx="12378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9933FF"/>
                </a:solidFill>
                <a:latin typeface="+mj-lt"/>
              </a:rPr>
              <a:t>J.-K. Park et al.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72934" y="2986455"/>
            <a:ext cx="12202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9933FF"/>
                </a:solidFill>
                <a:latin typeface="+mj-lt"/>
              </a:rPr>
              <a:t>C. Myers, et </a:t>
            </a:r>
            <a:r>
              <a:rPr lang="en-US" sz="1200" dirty="0">
                <a:solidFill>
                  <a:srgbClr val="9933FF"/>
                </a:solidFill>
                <a:latin typeface="+mj-lt"/>
              </a:rPr>
              <a:t>al.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969209" y="3859335"/>
            <a:ext cx="21738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9933FF"/>
                </a:solidFill>
                <a:latin typeface="+mj-lt"/>
              </a:rPr>
              <a:t>S. Sabbagh, J. Berkery, et al.</a:t>
            </a:r>
            <a:endParaRPr lang="en-US" sz="1200" dirty="0">
              <a:solidFill>
                <a:srgbClr val="9933FF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77910" y="133350"/>
            <a:ext cx="1218603" cy="307777"/>
          </a:xfrm>
          <a:prstGeom prst="rect">
            <a:avLst/>
          </a:prstGeom>
          <a:solidFill>
            <a:srgbClr val="FFCC66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Charge 1,2,3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366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4028"/>
          </a:xfrm>
        </p:spPr>
        <p:txBody>
          <a:bodyPr/>
          <a:lstStyle/>
          <a:p>
            <a:r>
              <a:rPr lang="en-US" dirty="0" err="1" smtClean="0"/>
              <a:t>Macrostability</a:t>
            </a:r>
            <a:r>
              <a:rPr lang="en-US" dirty="0" smtClean="0"/>
              <a:t> research from initial NSTX-U operation provides key insight for rapid progress upon restart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690195"/>
            <a:ext cx="4824045" cy="1918680"/>
          </a:xfrm>
        </p:spPr>
        <p:txBody>
          <a:bodyPr/>
          <a:lstStyle/>
          <a:p>
            <a:pPr marL="227013" indent="-227013">
              <a:spcBef>
                <a:spcPts val="2400"/>
              </a:spcBef>
            </a:pPr>
            <a:r>
              <a:rPr lang="en-US" sz="1600" dirty="0"/>
              <a:t>Error field rapidly </a:t>
            </a:r>
            <a:r>
              <a:rPr lang="en-US" sz="1600" dirty="0" smtClean="0"/>
              <a:t>characterized</a:t>
            </a:r>
            <a:endParaRPr lang="en-US" sz="1600" u="sng" dirty="0" smtClean="0"/>
          </a:p>
          <a:p>
            <a:pPr marL="460375" lvl="1" indent="-233363">
              <a:spcBef>
                <a:spcPts val="300"/>
              </a:spcBef>
            </a:pPr>
            <a:r>
              <a:rPr lang="en-US" sz="1400" dirty="0" smtClean="0"/>
              <a:t>EF partly corrected using 3D field coils</a:t>
            </a:r>
          </a:p>
          <a:p>
            <a:pPr marL="460375" lvl="1" indent="-233363">
              <a:spcBef>
                <a:spcPts val="300"/>
              </a:spcBef>
            </a:pPr>
            <a:r>
              <a:rPr lang="en-US" sz="1400" dirty="0" smtClean="0"/>
              <a:t>IPEC, M3D-C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 plasma response modeling implicated TF misalignment as likely primary source of locking</a:t>
            </a:r>
          </a:p>
          <a:p>
            <a:pPr marL="687388" lvl="2" indent="-227013">
              <a:spcBef>
                <a:spcPts val="300"/>
              </a:spcBef>
            </a:pPr>
            <a:r>
              <a:rPr lang="en-US" sz="1400" dirty="0" smtClean="0"/>
              <a:t>TF misalignment identified, will be corrected</a:t>
            </a:r>
          </a:p>
          <a:p>
            <a:pPr marL="460375" lvl="1" indent="-233363">
              <a:spcBef>
                <a:spcPts val="300"/>
              </a:spcBef>
            </a:pPr>
            <a:r>
              <a:rPr lang="en-US" sz="1400" dirty="0" smtClean="0"/>
              <a:t>Codes now being used to set alignment tolerances for all coils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80457" y="732158"/>
            <a:ext cx="1218603" cy="307777"/>
          </a:xfrm>
          <a:prstGeom prst="rect">
            <a:avLst/>
          </a:prstGeom>
          <a:solidFill>
            <a:srgbClr val="FFCC66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Charge 1,2,3</a:t>
            </a:r>
            <a:endParaRPr lang="en-US" sz="1400" dirty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11" y="1089333"/>
            <a:ext cx="3008313" cy="353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755" y="708333"/>
            <a:ext cx="418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8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Observation of direct 1/1 mode locking</a:t>
            </a:r>
            <a:endParaRPr lang="en-US" sz="18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0955" y="4629150"/>
            <a:ext cx="28506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rgbClr val="9900CC"/>
                </a:solidFill>
                <a:latin typeface="+mj-lt"/>
                <a:cs typeface="Century Gothic"/>
              </a:rPr>
              <a:t>(</a:t>
            </a:r>
            <a:r>
              <a:rPr kumimoji="1" lang="en-US" altLang="ja-JP" sz="1100" dirty="0" smtClean="0">
                <a:solidFill>
                  <a:srgbClr val="9900CC"/>
                </a:solidFill>
                <a:latin typeface="+mj-lt"/>
                <a:cs typeface="Century Gothic"/>
              </a:rPr>
              <a:t>C. Myers et al., submitted to PRL (2017))</a:t>
            </a:r>
            <a:endParaRPr kumimoji="1" lang="ja-JP" altLang="en-US" sz="1100" dirty="0">
              <a:solidFill>
                <a:srgbClr val="9900CC"/>
              </a:solidFill>
              <a:latin typeface="+mj-lt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3655" y="2182935"/>
            <a:ext cx="1787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9900CC"/>
                </a:solidFill>
                <a:latin typeface="+mj-lt"/>
                <a:cs typeface="Century Gothic"/>
              </a:rPr>
              <a:t>(J.-K. Park, N. Ferraro)</a:t>
            </a:r>
            <a:endParaRPr kumimoji="1" lang="ja-JP" altLang="en-US" sz="1200" dirty="0">
              <a:solidFill>
                <a:srgbClr val="9900CC"/>
              </a:solidFill>
              <a:latin typeface="+mj-lt"/>
              <a:cs typeface="Century Gothic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68012"/>
            <a:ext cx="3810000" cy="208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76800" y="4613520"/>
            <a:ext cx="3609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200" u="sng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Condition</a:t>
            </a:r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: resonant 2/1 Field &lt; RMP coil at 1 kA-t</a:t>
            </a:r>
            <a:endParaRPr lang="en-US" sz="12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663830" y="2419350"/>
            <a:ext cx="3837730" cy="2449192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81800" y="2442795"/>
            <a:ext cx="1696315" cy="26161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solidFill>
                  <a:srgbClr val="FF0000"/>
                </a:solidFill>
                <a:latin typeface="+mj-lt"/>
                <a:cs typeface="Century Gothic"/>
              </a:rPr>
              <a:t>Larger bars are better</a:t>
            </a:r>
            <a:endParaRPr kumimoji="1" lang="ja-JP" altLang="en-US" sz="1100" b="1" dirty="0">
              <a:solidFill>
                <a:srgbClr val="FF0000"/>
              </a:solidFill>
              <a:latin typeface="+mj-l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689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4028"/>
          </a:xfrm>
        </p:spPr>
        <p:txBody>
          <a:bodyPr/>
          <a:lstStyle/>
          <a:p>
            <a:r>
              <a:rPr lang="en-US" u="sng" dirty="0" smtClean="0"/>
              <a:t>Summary (I)</a:t>
            </a:r>
            <a:r>
              <a:rPr lang="en-US" dirty="0" smtClean="0"/>
              <a:t>: NSTX-U </a:t>
            </a:r>
            <a:r>
              <a:rPr lang="en-US" dirty="0"/>
              <a:t>recovery paves the way back to </a:t>
            </a:r>
            <a:r>
              <a:rPr lang="en-US" dirty="0" smtClean="0"/>
              <a:t>world-leading research on unique, compact high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 plasmas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88" y="826965"/>
            <a:ext cx="9098112" cy="4022970"/>
          </a:xfrm>
        </p:spPr>
        <p:txBody>
          <a:bodyPr/>
          <a:lstStyle/>
          <a:p>
            <a:pPr marL="288925" indent="-288925">
              <a:spcBef>
                <a:spcPts val="2400"/>
              </a:spcBef>
            </a:pPr>
            <a:r>
              <a:rPr lang="en-US" altLang="en-US" sz="2000" u="sng" dirty="0"/>
              <a:t>Charge 1: Quality/importance of recent NSTX/NSTX-U research results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Kinetic RWM stabilization research </a:t>
            </a:r>
            <a:r>
              <a:rPr lang="en-US" sz="1600" dirty="0" smtClean="0"/>
              <a:t>fundamentally changed physics </a:t>
            </a:r>
            <a:r>
              <a:rPr lang="en-US" sz="1600" dirty="0"/>
              <a:t>understanding of experimental stability, importance of rotation profile, extrapolation to reduced </a:t>
            </a:r>
            <a:r>
              <a:rPr lang="en-US" sz="1600" dirty="0" err="1"/>
              <a:t>collisionality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9933FF"/>
                </a:solidFill>
              </a:rPr>
              <a:t>(2016 Landau-Spitzer Award)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Direct measurement of plasma stability through RFA </a:t>
            </a:r>
            <a:r>
              <a:rPr lang="en-US" sz="1600" dirty="0" smtClean="0"/>
              <a:t>verified </a:t>
            </a:r>
            <a:r>
              <a:rPr lang="en-US" sz="1600" dirty="0"/>
              <a:t>key understanding of greater stability at uniquely </a:t>
            </a:r>
            <a:r>
              <a:rPr lang="en-US" sz="1600" dirty="0" smtClean="0"/>
              <a:t>high </a:t>
            </a:r>
            <a:r>
              <a:rPr lang="en-US" sz="1600" dirty="0" err="1" smtClean="0">
                <a:latin typeface="Symbol" panose="05050102010706020507" pitchFamily="18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/l</a:t>
            </a:r>
            <a:r>
              <a:rPr lang="en-US" sz="1600" baseline="-25000" dirty="0" smtClean="0"/>
              <a:t>i</a:t>
            </a:r>
            <a:endParaRPr lang="en-US" sz="1600" baseline="-25000" dirty="0"/>
          </a:p>
          <a:p>
            <a:pPr lvl="1">
              <a:spcBef>
                <a:spcPts val="600"/>
              </a:spcBef>
            </a:pPr>
            <a:r>
              <a:rPr lang="en-US" sz="1600" dirty="0"/>
              <a:t>Physics-based disruption prediction/avoidance </a:t>
            </a:r>
            <a:r>
              <a:rPr lang="en-US" sz="1600" dirty="0" smtClean="0"/>
              <a:t>research (DOE high priority) established</a:t>
            </a:r>
          </a:p>
          <a:p>
            <a:pPr marL="288925" indent="-288925">
              <a:spcBef>
                <a:spcPts val="2400"/>
              </a:spcBef>
            </a:pPr>
            <a:r>
              <a:rPr lang="en-US" altLang="en-US" sz="2000" u="sng" dirty="0" smtClean="0"/>
              <a:t>Charge 2: Uniqueness / timeliness for the world program 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Unique </a:t>
            </a:r>
            <a:r>
              <a:rPr lang="en-US" sz="1600" dirty="0"/>
              <a:t>(in the </a:t>
            </a:r>
            <a:r>
              <a:rPr lang="en-US" sz="1600" dirty="0" smtClean="0"/>
              <a:t>world) high </a:t>
            </a:r>
            <a:r>
              <a:rPr lang="en-US" sz="1600" dirty="0" err="1">
                <a:latin typeface="Symbol" panose="05050102010706020507" pitchFamily="18" charset="2"/>
              </a:rPr>
              <a:t>b</a:t>
            </a:r>
            <a:r>
              <a:rPr lang="en-US" sz="1600" baseline="-25000" dirty="0" err="1"/>
              <a:t>N</a:t>
            </a:r>
            <a:r>
              <a:rPr lang="en-US" sz="1600" dirty="0"/>
              <a:t>, </a:t>
            </a:r>
            <a:r>
              <a:rPr lang="en-US" sz="1600" dirty="0" err="1">
                <a:latin typeface="Symbol" panose="05050102010706020507" pitchFamily="18" charset="2"/>
              </a:rPr>
              <a:t>b</a:t>
            </a:r>
            <a:r>
              <a:rPr lang="en-US" sz="1600" baseline="-25000" dirty="0" err="1"/>
              <a:t>N</a:t>
            </a:r>
            <a:r>
              <a:rPr lang="en-US" sz="1600" dirty="0"/>
              <a:t>/l</a:t>
            </a:r>
            <a:r>
              <a:rPr lang="en-US" sz="1600" baseline="-25000" dirty="0"/>
              <a:t>i </a:t>
            </a:r>
            <a:r>
              <a:rPr lang="en-US" sz="1600" dirty="0" smtClean="0"/>
              <a:t>operational </a:t>
            </a:r>
            <a:r>
              <a:rPr lang="en-US" sz="1600" dirty="0"/>
              <a:t>regime provides critical </a:t>
            </a:r>
            <a:r>
              <a:rPr lang="en-US" sz="1600" dirty="0" smtClean="0"/>
              <a:t>theory validation</a:t>
            </a:r>
            <a:endParaRPr lang="en-US" sz="1600" dirty="0"/>
          </a:p>
          <a:p>
            <a:pPr lvl="1">
              <a:spcBef>
                <a:spcPts val="600"/>
              </a:spcBef>
            </a:pPr>
            <a:r>
              <a:rPr lang="en-US" sz="1600" dirty="0"/>
              <a:t>Global MHD stability, error field/plasma </a:t>
            </a:r>
            <a:r>
              <a:rPr lang="en-US" sz="1600" dirty="0" smtClean="0"/>
              <a:t>response, applied </a:t>
            </a:r>
            <a:r>
              <a:rPr lang="en-US" sz="1600" dirty="0"/>
              <a:t>3D field </a:t>
            </a:r>
            <a:r>
              <a:rPr lang="en-US" sz="1600" dirty="0" smtClean="0"/>
              <a:t>research directly </a:t>
            </a:r>
            <a:r>
              <a:rPr lang="en-US" sz="1600" dirty="0"/>
              <a:t>serve ITER, </a:t>
            </a:r>
            <a:r>
              <a:rPr lang="en-US" sz="1600" dirty="0" smtClean="0"/>
              <a:t>KSTAR, et al. now; will continue</a:t>
            </a:r>
            <a:endParaRPr lang="en-US" sz="1600" dirty="0"/>
          </a:p>
          <a:p>
            <a:pPr lvl="1">
              <a:spcBef>
                <a:spcPts val="600"/>
              </a:spcBef>
            </a:pPr>
            <a:r>
              <a:rPr lang="en-US" sz="1600" dirty="0"/>
              <a:t>D</a:t>
            </a:r>
            <a:r>
              <a:rPr lang="en-US" sz="1600" dirty="0" smtClean="0"/>
              <a:t>isruption </a:t>
            </a:r>
            <a:r>
              <a:rPr lang="en-US" sz="1600" dirty="0"/>
              <a:t>prediction/avoidance </a:t>
            </a:r>
            <a:r>
              <a:rPr lang="en-US" sz="1600" dirty="0" smtClean="0"/>
              <a:t>research expanded </a:t>
            </a:r>
            <a:r>
              <a:rPr lang="en-US" sz="1600" dirty="0"/>
              <a:t>to collaborations on world </a:t>
            </a:r>
            <a:r>
              <a:rPr lang="en-US" sz="1600" dirty="0" smtClean="0"/>
              <a:t>tokamaks</a:t>
            </a:r>
            <a:endParaRPr lang="en-US" sz="1600" dirty="0"/>
          </a:p>
          <a:p>
            <a:pPr lvl="1">
              <a:spcBef>
                <a:spcPts val="600"/>
              </a:spcBef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7541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86155" y="3066075"/>
            <a:ext cx="3962400" cy="304800"/>
          </a:xfrm>
          <a:prstGeom prst="rect">
            <a:avLst/>
          </a:prstGeom>
          <a:solidFill>
            <a:srgbClr val="FFFF66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4028"/>
          </a:xfrm>
        </p:spPr>
        <p:txBody>
          <a:bodyPr/>
          <a:lstStyle/>
          <a:p>
            <a:r>
              <a:rPr lang="en-US" u="sng" dirty="0" smtClean="0"/>
              <a:t>Summary (II)</a:t>
            </a:r>
            <a:r>
              <a:rPr lang="en-US" dirty="0" smtClean="0"/>
              <a:t>: NSTX-U </a:t>
            </a:r>
            <a:r>
              <a:rPr lang="en-US" dirty="0"/>
              <a:t>recovery paves the way back to </a:t>
            </a:r>
            <a:r>
              <a:rPr lang="en-US" dirty="0" smtClean="0"/>
              <a:t>world-leading research on unique, compact high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 plasmas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88" y="795705"/>
            <a:ext cx="9098112" cy="4038600"/>
          </a:xfrm>
        </p:spPr>
        <p:txBody>
          <a:bodyPr/>
          <a:lstStyle/>
          <a:p>
            <a:pPr marL="288925" indent="-288925">
              <a:spcBef>
                <a:spcPts val="2400"/>
              </a:spcBef>
            </a:pPr>
            <a:r>
              <a:rPr lang="en-US" sz="2000" u="sng" dirty="0" smtClean="0"/>
              <a:t>Charge 3</a:t>
            </a:r>
            <a:r>
              <a:rPr lang="en-US" sz="2000" u="sng" dirty="0"/>
              <a:t>: How/whether NSTX-U will be world-leading </a:t>
            </a:r>
            <a:r>
              <a:rPr lang="en-US" sz="2000" u="sng" dirty="0" smtClean="0"/>
              <a:t>after restart</a:t>
            </a:r>
            <a:endParaRPr lang="en-US" sz="2000" u="sng" dirty="0"/>
          </a:p>
          <a:p>
            <a:pPr marL="515938" lvl="1" indent="-227013">
              <a:spcBef>
                <a:spcPts val="300"/>
              </a:spcBef>
            </a:pPr>
            <a:r>
              <a:rPr lang="en-US" sz="1600" dirty="0"/>
              <a:t>Disruption prediction and avoidance research is world-leading, highest priority, remains </a:t>
            </a:r>
            <a:r>
              <a:rPr lang="en-US" sz="1600" dirty="0" smtClean="0"/>
              <a:t>active – plan to be significantly </a:t>
            </a:r>
            <a:r>
              <a:rPr lang="en-US" sz="1600" dirty="0"/>
              <a:t>advanced by restart</a:t>
            </a:r>
          </a:p>
          <a:p>
            <a:pPr marL="515938" lvl="1" indent="-227013">
              <a:spcBef>
                <a:spcPts val="300"/>
              </a:spcBef>
            </a:pPr>
            <a:r>
              <a:rPr lang="en-US" sz="1600" dirty="0"/>
              <a:t>Advanced control </a:t>
            </a:r>
            <a:r>
              <a:rPr lang="en-US" sz="1600" dirty="0" smtClean="0"/>
              <a:t>technique plan </a:t>
            </a:r>
            <a:r>
              <a:rPr lang="en-US" sz="1600" dirty="0"/>
              <a:t>for disruption avoidance will remain world-leading on restart, collaborations </a:t>
            </a:r>
            <a:r>
              <a:rPr lang="en-US" sz="1600" dirty="0" smtClean="0"/>
              <a:t>to keep </a:t>
            </a:r>
            <a:r>
              <a:rPr lang="en-US" sz="1600" dirty="0"/>
              <a:t>effort </a:t>
            </a:r>
            <a:r>
              <a:rPr lang="en-US" sz="1600" dirty="0" smtClean="0"/>
              <a:t>active</a:t>
            </a:r>
            <a:endParaRPr lang="en-US" sz="1600" dirty="0"/>
          </a:p>
          <a:p>
            <a:pPr marL="515938" lvl="1" indent="-227013">
              <a:spcBef>
                <a:spcPts val="300"/>
              </a:spcBef>
            </a:pPr>
            <a:r>
              <a:rPr lang="en-US" sz="1600" dirty="0" smtClean="0"/>
              <a:t>Unique low A, high </a:t>
            </a:r>
            <a:r>
              <a:rPr lang="en-US" sz="1600" dirty="0" err="1">
                <a:latin typeface="Symbol" panose="05050102010706020507" pitchFamily="18" charset="2"/>
              </a:rPr>
              <a:t>b</a:t>
            </a:r>
            <a:r>
              <a:rPr lang="en-US" sz="1600" baseline="-25000" dirty="0" err="1"/>
              <a:t>N</a:t>
            </a:r>
            <a:r>
              <a:rPr lang="en-US" sz="1600" dirty="0" smtClean="0"/>
              <a:t> joint </a:t>
            </a:r>
            <a:r>
              <a:rPr lang="en-US" sz="1600" dirty="0"/>
              <a:t>experiments </a:t>
            </a:r>
            <a:r>
              <a:rPr lang="en-US" sz="1600" dirty="0" smtClean="0"/>
              <a:t>w/ tokamaks can resume in timely </a:t>
            </a:r>
            <a:r>
              <a:rPr lang="en-US" sz="1600" dirty="0"/>
              <a:t>fashion on </a:t>
            </a:r>
            <a:r>
              <a:rPr lang="en-US" sz="1600" dirty="0" smtClean="0"/>
              <a:t>restart</a:t>
            </a:r>
          </a:p>
          <a:p>
            <a:pPr marL="288925" indent="-288925">
              <a:spcBef>
                <a:spcPts val="2400"/>
              </a:spcBef>
            </a:pPr>
            <a:r>
              <a:rPr lang="en-US" altLang="en-US" sz="2000" u="sng" dirty="0"/>
              <a:t>Charge 4: </a:t>
            </a:r>
            <a:r>
              <a:rPr lang="en-US" altLang="en-US" sz="2000" u="sng" dirty="0" smtClean="0"/>
              <a:t>How recent </a:t>
            </a:r>
            <a:r>
              <a:rPr lang="en-US" altLang="en-US" sz="2000" u="sng" dirty="0"/>
              <a:t>findings influence the </a:t>
            </a:r>
            <a:r>
              <a:rPr lang="en-US" altLang="en-US" sz="2000" u="sng" dirty="0" smtClean="0"/>
              <a:t>future NSTX-U program </a:t>
            </a:r>
            <a:endParaRPr lang="en-US" altLang="en-US" sz="2000" u="sng" dirty="0"/>
          </a:p>
          <a:p>
            <a:pPr marL="515938" lvl="1" indent="-227013">
              <a:spcBef>
                <a:spcPts val="300"/>
              </a:spcBef>
            </a:pPr>
            <a:r>
              <a:rPr lang="en-US" altLang="en-US" sz="1600" dirty="0" smtClean="0">
                <a:solidFill>
                  <a:srgbClr val="FF0000"/>
                </a:solidFill>
              </a:rPr>
              <a:t>NSTX-U 5 Year Plan remains largely intact </a:t>
            </a:r>
            <a:r>
              <a:rPr lang="en-US" altLang="en-US" sz="1600" dirty="0" smtClean="0"/>
              <a:t>(e.g. study of kinetic </a:t>
            </a:r>
            <a:r>
              <a:rPr lang="en-US" altLang="en-US" sz="1600" dirty="0"/>
              <a:t>RWM stabilization paradigm at low </a:t>
            </a:r>
            <a:r>
              <a:rPr lang="en-US" altLang="en-US" sz="1600" dirty="0">
                <a:latin typeface="Symbol" panose="05050102010706020507" pitchFamily="18" charset="2"/>
              </a:rPr>
              <a:t>n</a:t>
            </a:r>
            <a:r>
              <a:rPr lang="en-US" altLang="en-US" sz="1600" dirty="0"/>
              <a:t>, </a:t>
            </a:r>
            <a:r>
              <a:rPr lang="en-US" altLang="en-US" sz="1600" dirty="0" smtClean="0"/>
              <a:t>w/ greatly varied / controlled </a:t>
            </a:r>
            <a:r>
              <a:rPr lang="en-US" altLang="en-US" sz="1600" dirty="0"/>
              <a:t>rotation profile </a:t>
            </a:r>
            <a:r>
              <a:rPr lang="en-US" altLang="en-US" sz="1600" dirty="0" smtClean="0"/>
              <a:t>remains strongly relevant) </a:t>
            </a:r>
          </a:p>
          <a:p>
            <a:pPr marL="515938" lvl="1" indent="-227013">
              <a:spcBef>
                <a:spcPts val="300"/>
              </a:spcBef>
            </a:pPr>
            <a:r>
              <a:rPr lang="en-US" altLang="en-US" sz="1600" dirty="0" smtClean="0"/>
              <a:t>Advanced </a:t>
            </a:r>
            <a:r>
              <a:rPr lang="en-US" altLang="en-US" sz="1600" dirty="0"/>
              <a:t>control </a:t>
            </a:r>
            <a:r>
              <a:rPr lang="en-US" altLang="en-US" sz="1600" dirty="0" smtClean="0"/>
              <a:t>techniques are planned; </a:t>
            </a:r>
            <a:r>
              <a:rPr lang="en-US" altLang="en-US" sz="1600" dirty="0">
                <a:solidFill>
                  <a:srgbClr val="FF0000"/>
                </a:solidFill>
              </a:rPr>
              <a:t>if recommended</a:t>
            </a:r>
            <a:r>
              <a:rPr lang="en-US" altLang="en-US" sz="1600" dirty="0"/>
              <a:t>, </a:t>
            </a:r>
            <a:r>
              <a:rPr lang="en-US" altLang="en-US" sz="1600" dirty="0" smtClean="0"/>
              <a:t>recovery </a:t>
            </a:r>
            <a:r>
              <a:rPr lang="en-US" altLang="en-US" sz="1600" dirty="0"/>
              <a:t>period </a:t>
            </a:r>
            <a:r>
              <a:rPr lang="en-US" altLang="en-US" sz="1600" dirty="0" smtClean="0"/>
              <a:t>provides </a:t>
            </a:r>
            <a:r>
              <a:rPr lang="en-US" altLang="en-US" sz="1600" dirty="0" smtClean="0">
                <a:solidFill>
                  <a:srgbClr val="FF0000"/>
                </a:solidFill>
              </a:rPr>
              <a:t>opportunity</a:t>
            </a:r>
            <a:r>
              <a:rPr lang="en-US" altLang="en-US" sz="1600" dirty="0" smtClean="0"/>
              <a:t> </a:t>
            </a:r>
            <a:r>
              <a:rPr lang="en-US" altLang="en-US" sz="1600" dirty="0"/>
              <a:t>for </a:t>
            </a:r>
            <a:r>
              <a:rPr lang="en-US" altLang="en-US" sz="1600" dirty="0" smtClean="0"/>
              <a:t>early development </a:t>
            </a:r>
            <a:r>
              <a:rPr lang="en-US" altLang="en-US" sz="1600" dirty="0"/>
              <a:t>/ </a:t>
            </a:r>
            <a:r>
              <a:rPr lang="en-US" altLang="en-US" sz="1600" dirty="0" smtClean="0"/>
              <a:t>implementation - restart research ASAP</a:t>
            </a:r>
            <a:endParaRPr lang="en-US" altLang="en-US" sz="1600" dirty="0"/>
          </a:p>
          <a:p>
            <a:pPr marL="515938" lvl="1" indent="-227013">
              <a:spcBef>
                <a:spcPts val="300"/>
              </a:spcBef>
            </a:pPr>
            <a:r>
              <a:rPr lang="en-US" altLang="en-US" sz="1600" dirty="0"/>
              <a:t>Disruption </a:t>
            </a:r>
            <a:r>
              <a:rPr lang="en-US" altLang="en-US" sz="1600" dirty="0" smtClean="0"/>
              <a:t>prediction research plan can be even more aggressive (e.g</a:t>
            </a:r>
            <a:r>
              <a:rPr lang="en-US" altLang="en-US" sz="1600" dirty="0"/>
              <a:t>. real-time MHD </a:t>
            </a:r>
            <a:r>
              <a:rPr lang="en-US" altLang="en-US" sz="1600" dirty="0" smtClean="0"/>
              <a:t>ID)</a:t>
            </a:r>
            <a:endParaRPr lang="en-US" altLang="en-US" sz="1600" dirty="0"/>
          </a:p>
          <a:p>
            <a:pPr marL="515938" lvl="1" indent="-227013">
              <a:spcBef>
                <a:spcPts val="300"/>
              </a:spcBef>
            </a:pPr>
            <a:r>
              <a:rPr lang="en-US" altLang="en-US" sz="1600" dirty="0" smtClean="0"/>
              <a:t>3D </a:t>
            </a:r>
            <a:r>
              <a:rPr lang="en-US" altLang="en-US" sz="1600" dirty="0"/>
              <a:t>field </a:t>
            </a:r>
            <a:r>
              <a:rPr lang="en-US" altLang="en-US" sz="1600" dirty="0" smtClean="0"/>
              <a:t>coil upgrade </a:t>
            </a:r>
            <a:r>
              <a:rPr lang="en-US" altLang="en-US" sz="1600" dirty="0"/>
              <a:t>remains important for </a:t>
            </a:r>
            <a:r>
              <a:rPr lang="en-US" altLang="en-US" sz="1600" dirty="0" smtClean="0"/>
              <a:t>NTV rotation, adv. </a:t>
            </a:r>
            <a:r>
              <a:rPr lang="en-US" altLang="en-US" sz="1600" dirty="0"/>
              <a:t>mode control, ELM </a:t>
            </a:r>
            <a:r>
              <a:rPr lang="en-US" altLang="en-US" sz="1600" dirty="0" smtClean="0"/>
              <a:t>studies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7170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730" y="47850"/>
            <a:ext cx="9067800" cy="571500"/>
          </a:xfrm>
        </p:spPr>
        <p:txBody>
          <a:bodyPr/>
          <a:lstStyle/>
          <a:p>
            <a:r>
              <a:rPr lang="en-US" dirty="0" smtClean="0"/>
              <a:t>Backup </a:t>
            </a:r>
            <a:r>
              <a:rPr lang="en-US" dirty="0" smtClean="0"/>
              <a:t>Slides Follow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1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4028"/>
          </a:xfrm>
        </p:spPr>
        <p:txBody>
          <a:bodyPr/>
          <a:lstStyle/>
          <a:p>
            <a:r>
              <a:rPr lang="en-US" dirty="0" smtClean="0"/>
              <a:t>High priority research elements of recent </a:t>
            </a:r>
            <a:r>
              <a:rPr lang="en-US" dirty="0"/>
              <a:t>S</a:t>
            </a:r>
            <a:r>
              <a:rPr lang="en-US" dirty="0" smtClean="0"/>
              <a:t>trategic Planning Meetings align strongly with NSTX-U Macro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11335"/>
            <a:ext cx="8610600" cy="4009104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sz="2000" u="sng" dirty="0" smtClean="0"/>
              <a:t>Madison meeting</a:t>
            </a:r>
            <a:r>
              <a:rPr lang="en-US" sz="2000" dirty="0" smtClean="0"/>
              <a:t>: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Uniquely </a:t>
            </a:r>
            <a:r>
              <a:rPr lang="en-US" sz="1600" u="sng" dirty="0" smtClean="0">
                <a:solidFill>
                  <a:srgbClr val="FF0000"/>
                </a:solidFill>
              </a:rPr>
              <a:t>high level of consensus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in critical </a:t>
            </a:r>
            <a:r>
              <a:rPr lang="en-US" sz="1600" dirty="0" err="1" smtClean="0"/>
              <a:t>Macrostability</a:t>
            </a:r>
            <a:r>
              <a:rPr lang="en-US" sz="1600" dirty="0"/>
              <a:t> </a:t>
            </a:r>
            <a:r>
              <a:rPr lang="en-US" sz="1600" dirty="0" smtClean="0"/>
              <a:t>research areas including</a:t>
            </a:r>
          </a:p>
          <a:p>
            <a:pPr lvl="2">
              <a:spcBef>
                <a:spcPts val="600"/>
              </a:spcBef>
            </a:pPr>
            <a:r>
              <a:rPr lang="en-US" sz="1600" dirty="0" smtClean="0"/>
              <a:t>Compact tokamak design (high field utilization)</a:t>
            </a:r>
          </a:p>
          <a:p>
            <a:pPr lvl="2">
              <a:spcBef>
                <a:spcPts val="600"/>
              </a:spcBef>
            </a:pPr>
            <a:r>
              <a:rPr lang="en-US" sz="1600" dirty="0" smtClean="0"/>
              <a:t>Disruption-free (very low disruption rate)</a:t>
            </a:r>
          </a:p>
          <a:p>
            <a:pPr lvl="2">
              <a:spcBef>
                <a:spcPts val="600"/>
              </a:spcBef>
            </a:pPr>
            <a:r>
              <a:rPr lang="en-US" sz="1600" dirty="0" smtClean="0"/>
              <a:t>Fully/highly non-inductive stable operation</a:t>
            </a:r>
            <a:br>
              <a:rPr lang="en-US" sz="1600" dirty="0" smtClean="0"/>
            </a:br>
            <a:endParaRPr lang="en-US" sz="1400" dirty="0" smtClean="0"/>
          </a:p>
          <a:p>
            <a:pPr>
              <a:spcBef>
                <a:spcPts val="600"/>
              </a:spcBef>
            </a:pPr>
            <a:r>
              <a:rPr lang="en-US" sz="2000" u="sng" dirty="0" smtClean="0"/>
              <a:t>Austin meeting</a:t>
            </a:r>
            <a:r>
              <a:rPr lang="en-US" sz="2000" dirty="0" smtClean="0"/>
              <a:t>: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I</a:t>
            </a:r>
            <a:r>
              <a:rPr lang="en-US" sz="1600" dirty="0" smtClean="0"/>
              <a:t>nnovations stated (Working Group-SA3) align with NSTX-U research, including</a:t>
            </a:r>
            <a:endParaRPr lang="en-US" sz="1600" dirty="0"/>
          </a:p>
          <a:p>
            <a:pPr lvl="2">
              <a:spcBef>
                <a:spcPts val="600"/>
              </a:spcBef>
            </a:pPr>
            <a:r>
              <a:rPr lang="en-US" sz="1600" dirty="0" smtClean="0"/>
              <a:t>Physics understanding of low A advantages</a:t>
            </a:r>
            <a:endParaRPr lang="en-US" sz="1600" dirty="0"/>
          </a:p>
          <a:p>
            <a:pPr lvl="2">
              <a:spcBef>
                <a:spcPts val="600"/>
              </a:spcBef>
            </a:pPr>
            <a:r>
              <a:rPr lang="en-US" sz="1600" dirty="0" smtClean="0"/>
              <a:t>Disruption event characterization and forecasting</a:t>
            </a:r>
            <a:endParaRPr lang="en-US" sz="1600" dirty="0"/>
          </a:p>
          <a:p>
            <a:pPr lvl="2">
              <a:spcBef>
                <a:spcPts val="600"/>
              </a:spcBef>
            </a:pPr>
            <a:r>
              <a:rPr lang="en-US" sz="1600" dirty="0" smtClean="0"/>
              <a:t>Disruption avoidance through profile, active mode control</a:t>
            </a:r>
            <a:endParaRPr lang="en-US" sz="1600" dirty="0"/>
          </a:p>
          <a:p>
            <a:pPr lvl="2">
              <a:spcBef>
                <a:spcPts val="600"/>
              </a:spcBef>
            </a:pPr>
            <a:r>
              <a:rPr lang="en-US" sz="1600" dirty="0" smtClean="0"/>
              <a:t>Stability physics of self-consistent, fully/highly non-inductive operation</a:t>
            </a:r>
          </a:p>
          <a:p>
            <a:pPr lvl="1">
              <a:spcBef>
                <a:spcPts val="600"/>
              </a:spcBef>
            </a:pPr>
            <a:endParaRPr lang="en-US" sz="1800" dirty="0" smtClean="0"/>
          </a:p>
          <a:p>
            <a:pPr lvl="1">
              <a:spcBef>
                <a:spcPts val="600"/>
              </a:spcBef>
            </a:pPr>
            <a:endParaRPr lang="en-US" dirty="0" smtClean="0"/>
          </a:p>
          <a:p>
            <a:pPr lvl="1">
              <a:spcBef>
                <a:spcPts val="600"/>
              </a:spcBef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41374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4028"/>
          </a:xfrm>
        </p:spPr>
        <p:txBody>
          <a:bodyPr/>
          <a:lstStyle/>
          <a:p>
            <a:r>
              <a:rPr lang="en-US" dirty="0"/>
              <a:t>NSTX reaches </a:t>
            </a:r>
            <a:r>
              <a:rPr lang="en-US" dirty="0" smtClean="0"/>
              <a:t>uniquely high </a:t>
            </a:r>
            <a:r>
              <a:rPr lang="en-US" dirty="0" err="1" smtClean="0">
                <a:latin typeface="Symbol" panose="05050102010706020507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/>
              <a:t>, low l</a:t>
            </a:r>
            <a:r>
              <a:rPr lang="en-US" baseline="-25000" dirty="0"/>
              <a:t>i</a:t>
            </a:r>
            <a:r>
              <a:rPr lang="en-US" dirty="0"/>
              <a:t> range </a:t>
            </a:r>
            <a:r>
              <a:rPr lang="en-US" dirty="0" smtClean="0"/>
              <a:t>of operation, and </a:t>
            </a:r>
            <a:r>
              <a:rPr lang="en-US" dirty="0"/>
              <a:t>the highest </a:t>
            </a:r>
            <a:r>
              <a:rPr lang="en-US" dirty="0" err="1" smtClean="0">
                <a:latin typeface="Symbol" panose="05050102010706020507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/l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i="1" dirty="0">
                <a:solidFill>
                  <a:srgbClr val="FF0000"/>
                </a:solidFill>
              </a:rPr>
              <a:t>not</a:t>
            </a:r>
            <a:r>
              <a:rPr lang="en-US" dirty="0"/>
              <a:t> the least </a:t>
            </a:r>
            <a:r>
              <a:rPr lang="en-US" dirty="0" smtClean="0"/>
              <a:t>stable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946346"/>
            <a:ext cx="4536675" cy="934397"/>
          </a:xfrm>
        </p:spPr>
        <p:txBody>
          <a:bodyPr/>
          <a:lstStyle/>
          <a:p>
            <a:pPr marL="227013" indent="-227013">
              <a:spcBef>
                <a:spcPts val="2400"/>
              </a:spcBef>
            </a:pPr>
            <a:r>
              <a:rPr lang="en-US" sz="1600" dirty="0" smtClean="0"/>
              <a:t>Unique high </a:t>
            </a:r>
            <a:r>
              <a:rPr lang="en-US" sz="1600" dirty="0" err="1" smtClean="0">
                <a:latin typeface="Symbol" panose="05050102010706020507" pitchFamily="18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dirty="0"/>
              <a:t> </a:t>
            </a:r>
            <a:r>
              <a:rPr lang="en-US" sz="1600" dirty="0" smtClean="0"/>
              <a:t>&gt; 7, </a:t>
            </a:r>
            <a:r>
              <a:rPr lang="en-US" sz="1600" dirty="0" err="1" smtClean="0">
                <a:latin typeface="Symbol" panose="05050102010706020507" pitchFamily="18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/l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 &gt; 14 reached!</a:t>
            </a:r>
          </a:p>
          <a:p>
            <a:pPr marL="398463" lvl="1" indent="-171450">
              <a:spcBef>
                <a:spcPts val="300"/>
              </a:spcBef>
            </a:pPr>
            <a:r>
              <a:rPr lang="en-US" sz="1400" dirty="0" smtClean="0"/>
              <a:t>In dedicated experiment (shown), </a:t>
            </a:r>
            <a:r>
              <a:rPr lang="en-US" sz="1400" dirty="0" err="1" smtClean="0"/>
              <a:t>disruptivity</a:t>
            </a:r>
            <a:r>
              <a:rPr lang="en-US" sz="1400" dirty="0" smtClean="0"/>
              <a:t> was higher at “intermediate” values of </a:t>
            </a:r>
            <a:r>
              <a:rPr lang="en-US" sz="1400" dirty="0" err="1" smtClean="0">
                <a:latin typeface="Symbol" panose="05050102010706020507" pitchFamily="18" charset="2"/>
              </a:rPr>
              <a:t>b</a:t>
            </a:r>
            <a:r>
              <a:rPr lang="en-US" sz="1400" baseline="-25000" dirty="0" err="1" smtClean="0"/>
              <a:t>N</a:t>
            </a:r>
            <a:r>
              <a:rPr lang="en-US" sz="1400" dirty="0" smtClean="0"/>
              <a:t>/l</a:t>
            </a:r>
            <a:r>
              <a:rPr lang="en-US" sz="1400" baseline="-25000" dirty="0" smtClean="0"/>
              <a:t>i</a:t>
            </a:r>
            <a:endParaRPr lang="en-US" sz="1400" dirty="0" smtClean="0"/>
          </a:p>
          <a:p>
            <a:pPr lvl="1">
              <a:spcBef>
                <a:spcPts val="600"/>
              </a:spcBef>
            </a:pPr>
            <a:endParaRPr lang="en-US" sz="1400" dirty="0" smtClean="0"/>
          </a:p>
          <a:p>
            <a:pPr lvl="1">
              <a:spcBef>
                <a:spcPts val="600"/>
              </a:spcBef>
            </a:pPr>
            <a:endParaRPr lang="en-US" sz="1400" dirty="0" smtClean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" b="11901"/>
          <a:stretch/>
        </p:blipFill>
        <p:spPr bwMode="auto">
          <a:xfrm>
            <a:off x="249499" y="904848"/>
            <a:ext cx="4286665" cy="243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t="11937" r="22771" b="14781"/>
          <a:stretch>
            <a:fillRect/>
          </a:stretch>
        </p:blipFill>
        <p:spPr bwMode="auto">
          <a:xfrm>
            <a:off x="349638" y="877362"/>
            <a:ext cx="4146711" cy="252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3" t="11559" r="23296" b="16359"/>
          <a:stretch>
            <a:fillRect/>
          </a:stretch>
        </p:blipFill>
        <p:spPr bwMode="auto">
          <a:xfrm>
            <a:off x="365322" y="865452"/>
            <a:ext cx="4217894" cy="249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" t="12938" r="21961" b="16069"/>
          <a:stretch/>
        </p:blipFill>
        <p:spPr bwMode="auto">
          <a:xfrm>
            <a:off x="346180" y="912738"/>
            <a:ext cx="4114800" cy="242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956532" y="904997"/>
            <a:ext cx="4178567" cy="2458774"/>
            <a:chOff x="1862700" y="3371869"/>
            <a:chExt cx="4178567" cy="2923329"/>
          </a:xfrm>
        </p:grpSpPr>
        <p:pic>
          <p:nvPicPr>
            <p:cNvPr id="10" name="Picture 9"/>
            <p:cNvPicPr>
              <a:picLocks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91" b="14747"/>
            <a:stretch/>
          </p:blipFill>
          <p:spPr bwMode="auto">
            <a:xfrm>
              <a:off x="1862700" y="3371869"/>
              <a:ext cx="4178567" cy="2923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 bwMode="auto">
            <a:xfrm>
              <a:off x="1959429" y="5827486"/>
              <a:ext cx="2474685" cy="312057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392056" y="3526973"/>
              <a:ext cx="289980" cy="312057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cs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875782" y="6014356"/>
              <a:ext cx="97972" cy="156029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cs typeface="Arial" pitchFamily="34" charset="0"/>
              </a:endParaRPr>
            </a:p>
          </p:txBody>
        </p:sp>
      </p:grp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t="11937" r="22771" b="14781"/>
          <a:stretch>
            <a:fillRect/>
          </a:stretch>
        </p:blipFill>
        <p:spPr bwMode="auto">
          <a:xfrm>
            <a:off x="4865426" y="866697"/>
            <a:ext cx="4146711" cy="253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3" t="11559" r="23296" b="16359"/>
          <a:stretch>
            <a:fillRect/>
          </a:stretch>
        </p:blipFill>
        <p:spPr bwMode="auto">
          <a:xfrm>
            <a:off x="4872226" y="854430"/>
            <a:ext cx="4217894" cy="250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6698067" y="2606889"/>
            <a:ext cx="0" cy="681921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cs typeface="Arial" pitchFamily="34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90845" y="1604974"/>
            <a:ext cx="317308" cy="233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2000" i="0" dirty="0" err="1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en-US" sz="2000" i="0" baseline="-25000" dirty="0" err="1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N</a:t>
            </a:r>
            <a:endParaRPr lang="en-US" sz="2000" i="0" dirty="0">
              <a:solidFill>
                <a:srgbClr val="000000"/>
              </a:solidFill>
              <a:latin typeface="Helvetica" charset="0"/>
              <a:cs typeface="Arial" pitchFamily="34" charset="0"/>
            </a:endParaRPr>
          </a:p>
        </p:txBody>
      </p:sp>
      <p:sp>
        <p:nvSpPr>
          <p:cNvPr id="30" name="Line 21"/>
          <p:cNvSpPr>
            <a:spLocks noChangeShapeType="1"/>
          </p:cNvSpPr>
          <p:nvPr/>
        </p:nvSpPr>
        <p:spPr bwMode="auto">
          <a:xfrm>
            <a:off x="3666283" y="2022144"/>
            <a:ext cx="719069" cy="0"/>
          </a:xfrm>
          <a:prstGeom prst="line">
            <a:avLst/>
          </a:prstGeom>
          <a:noFill/>
          <a:ln w="158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cs typeface="Arial" pitchFamily="34" charset="0"/>
            </a:endParaRPr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 flipV="1">
            <a:off x="3428605" y="2025979"/>
            <a:ext cx="231646" cy="80155"/>
          </a:xfrm>
          <a:prstGeom prst="line">
            <a:avLst/>
          </a:prstGeom>
          <a:noFill/>
          <a:ln w="158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cs typeface="Arial" pitchFamily="34" charset="0"/>
            </a:endParaRPr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>
            <a:off x="2190744" y="2600830"/>
            <a:ext cx="0" cy="61980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cs typeface="Arial" pitchFamily="34" charset="0"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029" y="1032617"/>
            <a:ext cx="2029911" cy="38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" name="Group 70"/>
          <p:cNvGrpSpPr/>
          <p:nvPr/>
        </p:nvGrpSpPr>
        <p:grpSpPr>
          <a:xfrm>
            <a:off x="304800" y="870422"/>
            <a:ext cx="113153" cy="2506248"/>
            <a:chOff x="251234" y="946622"/>
            <a:chExt cx="113153" cy="2272720"/>
          </a:xfrm>
        </p:grpSpPr>
        <p:sp>
          <p:nvSpPr>
            <p:cNvPr id="34" name="Text Box 8"/>
            <p:cNvSpPr txBox="1">
              <a:spLocks noChangeArrowheads="1"/>
            </p:cNvSpPr>
            <p:nvPr/>
          </p:nvSpPr>
          <p:spPr bwMode="auto">
            <a:xfrm>
              <a:off x="251234" y="946622"/>
              <a:ext cx="108355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600" i="0" dirty="0" smtClean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8</a:t>
              </a:r>
              <a:endParaRPr lang="en-US" sz="1600" i="0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5" name="Text Box 8"/>
            <p:cNvSpPr txBox="1">
              <a:spLocks noChangeArrowheads="1"/>
            </p:cNvSpPr>
            <p:nvPr/>
          </p:nvSpPr>
          <p:spPr bwMode="auto">
            <a:xfrm>
              <a:off x="256032" y="1457164"/>
              <a:ext cx="108355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600" i="0" dirty="0" smtClean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6</a:t>
              </a:r>
              <a:endParaRPr lang="en-US" sz="1600" i="0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6" name="Text Box 8"/>
            <p:cNvSpPr txBox="1">
              <a:spLocks noChangeArrowheads="1"/>
            </p:cNvSpPr>
            <p:nvPr/>
          </p:nvSpPr>
          <p:spPr bwMode="auto">
            <a:xfrm>
              <a:off x="256032" y="1973623"/>
              <a:ext cx="108355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600" i="0" dirty="0" smtClean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4</a:t>
              </a:r>
              <a:endParaRPr lang="en-US" sz="1600" i="0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7" name="Text Box 8"/>
            <p:cNvSpPr txBox="1">
              <a:spLocks noChangeArrowheads="1"/>
            </p:cNvSpPr>
            <p:nvPr/>
          </p:nvSpPr>
          <p:spPr bwMode="auto">
            <a:xfrm>
              <a:off x="256032" y="2487446"/>
              <a:ext cx="108355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600" i="0" dirty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2</a:t>
              </a:r>
            </a:p>
          </p:txBody>
        </p:sp>
        <p:sp>
          <p:nvSpPr>
            <p:cNvPr id="38" name="Text Box 8"/>
            <p:cNvSpPr txBox="1">
              <a:spLocks noChangeArrowheads="1"/>
            </p:cNvSpPr>
            <p:nvPr/>
          </p:nvSpPr>
          <p:spPr bwMode="auto">
            <a:xfrm>
              <a:off x="256032" y="2973121"/>
              <a:ext cx="108355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600" i="0" dirty="0" smtClean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0</a:t>
              </a:r>
              <a:endParaRPr lang="en-US" sz="1600" i="0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4572908" y="1601249"/>
            <a:ext cx="317308" cy="233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2000" i="0" dirty="0" err="1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en-US" sz="2000" i="0" baseline="-25000" dirty="0" err="1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N</a:t>
            </a:r>
            <a:endParaRPr lang="en-US" sz="2000" i="0" dirty="0">
              <a:solidFill>
                <a:srgbClr val="000000"/>
              </a:solidFill>
              <a:latin typeface="Helvetica" charset="0"/>
              <a:cs typeface="Arial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4835801" y="3318120"/>
            <a:ext cx="4183593" cy="403436"/>
            <a:chOff x="4765466" y="3153254"/>
            <a:chExt cx="4183593" cy="403436"/>
          </a:xfrm>
        </p:grpSpPr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7170311" y="3156580"/>
              <a:ext cx="280846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2000" b="0" i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</a:t>
              </a:r>
              <a:r>
                <a:rPr lang="en-US" sz="2000" b="0" i="0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</a:t>
              </a: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4765466" y="3153254"/>
              <a:ext cx="4183593" cy="246221"/>
              <a:chOff x="4765466" y="3153254"/>
              <a:chExt cx="4183593" cy="246221"/>
            </a:xfrm>
          </p:grpSpPr>
          <p:sp>
            <p:nvSpPr>
              <p:cNvPr id="18" name="Text Box 8"/>
              <p:cNvSpPr txBox="1">
                <a:spLocks noChangeArrowheads="1"/>
              </p:cNvSpPr>
              <p:nvPr/>
            </p:nvSpPr>
            <p:spPr bwMode="auto">
              <a:xfrm>
                <a:off x="4765466" y="3153254"/>
                <a:ext cx="302766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207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262063" indent="-233363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600200"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0574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5146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9718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4290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FontTx/>
                  <a:buNone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+mj-lt"/>
                    <a:cs typeface="Arial" pitchFamily="34" charset="0"/>
                  </a:rPr>
                  <a:t>0.0</a:t>
                </a:r>
                <a:endParaRPr lang="en-US" sz="1600" i="0" dirty="0">
                  <a:solidFill>
                    <a:srgbClr val="000000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9" name="Text Box 8"/>
              <p:cNvSpPr txBox="1">
                <a:spLocks noChangeArrowheads="1"/>
              </p:cNvSpPr>
              <p:nvPr/>
            </p:nvSpPr>
            <p:spPr bwMode="auto">
              <a:xfrm>
                <a:off x="5738501" y="3153254"/>
                <a:ext cx="302766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207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262063" indent="-233363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600200"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0574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5146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9718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4290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FontTx/>
                  <a:buNone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+mj-lt"/>
                    <a:cs typeface="Arial" pitchFamily="34" charset="0"/>
                  </a:rPr>
                  <a:t>0.2</a:t>
                </a:r>
                <a:endParaRPr lang="en-US" sz="1600" i="0" dirty="0">
                  <a:solidFill>
                    <a:srgbClr val="000000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0" name="Text Box 8"/>
              <p:cNvSpPr txBox="1">
                <a:spLocks noChangeArrowheads="1"/>
              </p:cNvSpPr>
              <p:nvPr/>
            </p:nvSpPr>
            <p:spPr bwMode="auto">
              <a:xfrm>
                <a:off x="6707765" y="3153254"/>
                <a:ext cx="302766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207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262063" indent="-233363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600200"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0574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5146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9718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4290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FontTx/>
                  <a:buNone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+mj-lt"/>
                    <a:cs typeface="Arial" pitchFamily="34" charset="0"/>
                  </a:rPr>
                  <a:t>0.4</a:t>
                </a:r>
                <a:endParaRPr lang="en-US" sz="1600" i="0" dirty="0">
                  <a:solidFill>
                    <a:srgbClr val="000000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1" name="Text Box 8"/>
              <p:cNvSpPr txBox="1">
                <a:spLocks noChangeArrowheads="1"/>
              </p:cNvSpPr>
              <p:nvPr/>
            </p:nvSpPr>
            <p:spPr bwMode="auto">
              <a:xfrm>
                <a:off x="7677029" y="3153254"/>
                <a:ext cx="302766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207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262063" indent="-233363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600200"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0574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5146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9718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4290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FontTx/>
                  <a:buNone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+mj-lt"/>
                    <a:cs typeface="Arial" pitchFamily="34" charset="0"/>
                  </a:rPr>
                  <a:t>0.6</a:t>
                </a:r>
                <a:endParaRPr lang="en-US" sz="1600" i="0" dirty="0">
                  <a:solidFill>
                    <a:srgbClr val="000000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47" name="Text Box 8"/>
              <p:cNvSpPr txBox="1">
                <a:spLocks noChangeArrowheads="1"/>
              </p:cNvSpPr>
              <p:nvPr/>
            </p:nvSpPr>
            <p:spPr bwMode="auto">
              <a:xfrm>
                <a:off x="8646293" y="3153254"/>
                <a:ext cx="302766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207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262063" indent="-233363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600200"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0574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5146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9718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4290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FontTx/>
                  <a:buNone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+mj-lt"/>
                    <a:cs typeface="Arial" pitchFamily="34" charset="0"/>
                  </a:rPr>
                  <a:t>0.8</a:t>
                </a:r>
                <a:endParaRPr lang="en-US" sz="1600" i="0" dirty="0">
                  <a:solidFill>
                    <a:srgbClr val="000000"/>
                  </a:solidFill>
                  <a:latin typeface="+mj-lt"/>
                  <a:cs typeface="Arial" pitchFamily="34" charset="0"/>
                </a:endParaRPr>
              </a:p>
            </p:txBody>
          </p:sp>
        </p:grpSp>
      </p:grpSp>
      <p:sp>
        <p:nvSpPr>
          <p:cNvPr id="53" name="Line 21"/>
          <p:cNvSpPr>
            <a:spLocks noChangeShapeType="1"/>
          </p:cNvSpPr>
          <p:nvPr/>
        </p:nvSpPr>
        <p:spPr bwMode="auto">
          <a:xfrm>
            <a:off x="8179242" y="2006085"/>
            <a:ext cx="719069" cy="0"/>
          </a:xfrm>
          <a:prstGeom prst="line">
            <a:avLst/>
          </a:prstGeom>
          <a:noFill/>
          <a:ln w="158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cs typeface="Arial" pitchFamily="34" charset="0"/>
            </a:endParaRPr>
          </a:p>
        </p:txBody>
      </p:sp>
      <p:sp>
        <p:nvSpPr>
          <p:cNvPr id="54" name="Line 22"/>
          <p:cNvSpPr>
            <a:spLocks noChangeShapeType="1"/>
          </p:cNvSpPr>
          <p:nvPr/>
        </p:nvSpPr>
        <p:spPr bwMode="auto">
          <a:xfrm flipV="1">
            <a:off x="7934307" y="2009318"/>
            <a:ext cx="231646" cy="97417"/>
          </a:xfrm>
          <a:prstGeom prst="line">
            <a:avLst/>
          </a:prstGeom>
          <a:noFill/>
          <a:ln w="158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cs typeface="Arial" pitchFamily="34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7146878" y="666750"/>
            <a:ext cx="1929840" cy="260623"/>
            <a:chOff x="7076543" y="742950"/>
            <a:chExt cx="1929840" cy="260623"/>
          </a:xfrm>
        </p:grpSpPr>
        <p:sp>
          <p:nvSpPr>
            <p:cNvPr id="48" name="Text Box 12"/>
            <p:cNvSpPr txBox="1">
              <a:spLocks noChangeArrowheads="1"/>
            </p:cNvSpPr>
            <p:nvPr/>
          </p:nvSpPr>
          <p:spPr bwMode="auto">
            <a:xfrm>
              <a:off x="7076543" y="742950"/>
              <a:ext cx="503664" cy="233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400" i="0" dirty="0" err="1">
                  <a:solidFill>
                    <a:srgbClr val="000000"/>
                  </a:solidFill>
                  <a:latin typeface="Symbol" pitchFamily="18" charset="2"/>
                  <a:cs typeface="Arial" pitchFamily="34" charset="0"/>
                </a:rPr>
                <a:t>b</a:t>
              </a:r>
              <a:r>
                <a:rPr lang="en-US" sz="1400" i="0" baseline="-25000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400" i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/l</a:t>
              </a:r>
              <a:r>
                <a:rPr lang="en-US" sz="1400" i="0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</a:t>
              </a:r>
            </a:p>
          </p:txBody>
        </p:sp>
        <p:sp>
          <p:nvSpPr>
            <p:cNvPr id="49" name="Text Box 13"/>
            <p:cNvSpPr txBox="1">
              <a:spLocks noChangeArrowheads="1"/>
            </p:cNvSpPr>
            <p:nvPr/>
          </p:nvSpPr>
          <p:spPr bwMode="auto">
            <a:xfrm>
              <a:off x="7765052" y="763638"/>
              <a:ext cx="383438" cy="233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4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13</a:t>
              </a:r>
              <a:endParaRPr lang="en-US" sz="1400" i="0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 Box 14"/>
            <p:cNvSpPr txBox="1">
              <a:spLocks noChangeArrowheads="1"/>
            </p:cNvSpPr>
            <p:nvPr/>
          </p:nvSpPr>
          <p:spPr bwMode="auto">
            <a:xfrm>
              <a:off x="8008764" y="763638"/>
              <a:ext cx="383438" cy="233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4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12</a:t>
              </a:r>
              <a:endParaRPr lang="en-US" sz="1400" i="0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 Box 15"/>
            <p:cNvSpPr txBox="1">
              <a:spLocks noChangeArrowheads="1"/>
            </p:cNvSpPr>
            <p:nvPr/>
          </p:nvSpPr>
          <p:spPr bwMode="auto">
            <a:xfrm>
              <a:off x="8312800" y="763638"/>
              <a:ext cx="373564" cy="233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4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11</a:t>
              </a:r>
              <a:endParaRPr lang="en-US" sz="1400" i="0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7506863" y="764554"/>
              <a:ext cx="383438" cy="233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4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14</a:t>
              </a:r>
              <a:endParaRPr lang="en-US" sz="1400" i="0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 Box 16"/>
            <p:cNvSpPr txBox="1">
              <a:spLocks noChangeArrowheads="1"/>
            </p:cNvSpPr>
            <p:nvPr/>
          </p:nvSpPr>
          <p:spPr bwMode="auto">
            <a:xfrm>
              <a:off x="8622945" y="769861"/>
              <a:ext cx="383438" cy="233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400" i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1400" i="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632717" y="672261"/>
            <a:ext cx="1958719" cy="255316"/>
            <a:chOff x="2562382" y="748461"/>
            <a:chExt cx="1958719" cy="255316"/>
          </a:xfrm>
        </p:grpSpPr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2562382" y="748461"/>
              <a:ext cx="503664" cy="233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400" i="0" dirty="0" err="1">
                  <a:solidFill>
                    <a:srgbClr val="000000"/>
                  </a:solidFill>
                  <a:latin typeface="Symbol" pitchFamily="18" charset="2"/>
                  <a:cs typeface="Arial" pitchFamily="34" charset="0"/>
                </a:rPr>
                <a:t>b</a:t>
              </a:r>
              <a:r>
                <a:rPr lang="en-US" sz="1400" i="0" baseline="-25000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400" i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/l</a:t>
              </a:r>
              <a:r>
                <a:rPr lang="en-US" sz="1400" i="0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</a:t>
              </a:r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3250891" y="769149"/>
              <a:ext cx="383438" cy="233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4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13</a:t>
              </a:r>
              <a:endParaRPr lang="en-US" sz="1400" i="0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14"/>
            <p:cNvSpPr txBox="1">
              <a:spLocks noChangeArrowheads="1"/>
            </p:cNvSpPr>
            <p:nvPr/>
          </p:nvSpPr>
          <p:spPr bwMode="auto">
            <a:xfrm>
              <a:off x="3494603" y="769149"/>
              <a:ext cx="383438" cy="233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4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12</a:t>
              </a:r>
              <a:endParaRPr lang="en-US" sz="1400" i="0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>
              <a:off x="3798639" y="769149"/>
              <a:ext cx="373564" cy="233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4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11</a:t>
              </a:r>
              <a:endParaRPr lang="en-US" sz="1400" i="0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 Box 18"/>
            <p:cNvSpPr txBox="1">
              <a:spLocks noChangeArrowheads="1"/>
            </p:cNvSpPr>
            <p:nvPr/>
          </p:nvSpPr>
          <p:spPr bwMode="auto">
            <a:xfrm>
              <a:off x="2992702" y="770065"/>
              <a:ext cx="383438" cy="233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4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14</a:t>
              </a:r>
              <a:endParaRPr lang="en-US" sz="1400" i="0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 Box 16"/>
            <p:cNvSpPr txBox="1">
              <a:spLocks noChangeArrowheads="1"/>
            </p:cNvSpPr>
            <p:nvPr/>
          </p:nvSpPr>
          <p:spPr bwMode="auto">
            <a:xfrm>
              <a:off x="4137663" y="769149"/>
              <a:ext cx="383438" cy="233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400" i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1400" i="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40884" y="3318120"/>
            <a:ext cx="4183593" cy="403436"/>
            <a:chOff x="270549" y="3692314"/>
            <a:chExt cx="4183593" cy="403436"/>
          </a:xfrm>
        </p:grpSpPr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2675394" y="3695640"/>
              <a:ext cx="280846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2000" b="0" i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</a:t>
              </a:r>
              <a:r>
                <a:rPr lang="en-US" sz="2000" b="0" i="0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</a:t>
              </a:r>
            </a:p>
          </p:txBody>
        </p:sp>
        <p:sp>
          <p:nvSpPr>
            <p:cNvPr id="43" name="Text Box 8"/>
            <p:cNvSpPr txBox="1">
              <a:spLocks noChangeArrowheads="1"/>
            </p:cNvSpPr>
            <p:nvPr/>
          </p:nvSpPr>
          <p:spPr bwMode="auto">
            <a:xfrm>
              <a:off x="270549" y="3692314"/>
              <a:ext cx="302766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600" i="0" dirty="0" smtClean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0.0</a:t>
              </a:r>
              <a:endParaRPr lang="en-US" sz="1600" i="0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44" name="Text Box 8"/>
            <p:cNvSpPr txBox="1">
              <a:spLocks noChangeArrowheads="1"/>
            </p:cNvSpPr>
            <p:nvPr/>
          </p:nvSpPr>
          <p:spPr bwMode="auto">
            <a:xfrm>
              <a:off x="1243584" y="3692314"/>
              <a:ext cx="302766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600" i="0" dirty="0" smtClean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0.2</a:t>
              </a:r>
              <a:endParaRPr lang="en-US" sz="1600" i="0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45" name="Text Box 8"/>
            <p:cNvSpPr txBox="1">
              <a:spLocks noChangeArrowheads="1"/>
            </p:cNvSpPr>
            <p:nvPr/>
          </p:nvSpPr>
          <p:spPr bwMode="auto">
            <a:xfrm>
              <a:off x="3182112" y="3692314"/>
              <a:ext cx="302766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600" i="0" dirty="0" smtClean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0.6</a:t>
              </a:r>
              <a:endParaRPr lang="en-US" sz="1600" i="0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46" name="Text Box 8"/>
            <p:cNvSpPr txBox="1">
              <a:spLocks noChangeArrowheads="1"/>
            </p:cNvSpPr>
            <p:nvPr/>
          </p:nvSpPr>
          <p:spPr bwMode="auto">
            <a:xfrm>
              <a:off x="4151376" y="3692314"/>
              <a:ext cx="302766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600" i="0" dirty="0" smtClean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0.8</a:t>
              </a:r>
              <a:endParaRPr lang="en-US" sz="1600" i="0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57" name="Text Box 8"/>
            <p:cNvSpPr txBox="1">
              <a:spLocks noChangeArrowheads="1"/>
            </p:cNvSpPr>
            <p:nvPr/>
          </p:nvSpPr>
          <p:spPr bwMode="auto">
            <a:xfrm>
              <a:off x="2212848" y="3692314"/>
              <a:ext cx="302766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600" i="0" dirty="0" smtClean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0.4</a:t>
              </a:r>
              <a:endParaRPr lang="en-US" sz="1600" i="0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838200" y="1063982"/>
            <a:ext cx="1615868" cy="4062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i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Unstable RWM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1200" i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Stable/Controlled RWM</a:t>
            </a:r>
          </a:p>
        </p:txBody>
      </p:sp>
      <p:sp>
        <p:nvSpPr>
          <p:cNvPr id="59" name="Oval 20"/>
          <p:cNvSpPr>
            <a:spLocks noChangeArrowheads="1"/>
          </p:cNvSpPr>
          <p:nvPr/>
        </p:nvSpPr>
        <p:spPr bwMode="auto">
          <a:xfrm>
            <a:off x="681688" y="1105239"/>
            <a:ext cx="118872" cy="99541"/>
          </a:xfrm>
          <a:prstGeom prst="ellipse">
            <a:avLst/>
          </a:prstGeom>
          <a:solidFill>
            <a:srgbClr val="FFFF66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cs typeface="Arial" pitchFamily="34" charset="0"/>
            </a:endParaRPr>
          </a:p>
        </p:txBody>
      </p:sp>
      <p:sp>
        <p:nvSpPr>
          <p:cNvPr id="60" name="Oval 21"/>
          <p:cNvSpPr>
            <a:spLocks noChangeArrowheads="1"/>
          </p:cNvSpPr>
          <p:nvPr/>
        </p:nvSpPr>
        <p:spPr bwMode="auto">
          <a:xfrm>
            <a:off x="684863" y="1312184"/>
            <a:ext cx="118872" cy="99541"/>
          </a:xfrm>
          <a:prstGeom prst="ellipse">
            <a:avLst/>
          </a:prstGeom>
          <a:solidFill>
            <a:srgbClr val="000099"/>
          </a:solidFill>
          <a:ln w="12700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98972" y="1032617"/>
            <a:ext cx="1875297" cy="487229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62" name="TextBox 10"/>
          <p:cNvSpPr txBox="1">
            <a:spLocks noChangeArrowheads="1"/>
          </p:cNvSpPr>
          <p:nvPr/>
        </p:nvSpPr>
        <p:spPr bwMode="auto">
          <a:xfrm>
            <a:off x="2729600" y="2674263"/>
            <a:ext cx="1537600" cy="430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l-GR" sz="1100" i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β</a:t>
            </a:r>
            <a:r>
              <a:rPr lang="en-US" sz="1100" i="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N</a:t>
            </a:r>
            <a:r>
              <a:rPr lang="en-US" sz="1100" i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/l</a:t>
            </a:r>
            <a:r>
              <a:rPr lang="en-US" sz="1100" i="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i</a:t>
            </a:r>
            <a:r>
              <a:rPr lang="en-US" sz="1100" i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1100" i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= </a:t>
            </a:r>
            <a:r>
              <a:rPr lang="en-US" sz="1100" i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6.7 : computed</a:t>
            </a:r>
            <a:endParaRPr lang="en-US" sz="1100" i="0" baseline="-2500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1100" i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NSTX n </a:t>
            </a:r>
            <a:r>
              <a:rPr lang="en-US" sz="1100" i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= 1 no-wall limit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4803632" y="801384"/>
            <a:ext cx="113153" cy="2576489"/>
            <a:chOff x="4733297" y="877584"/>
            <a:chExt cx="113153" cy="2326124"/>
          </a:xfrm>
        </p:grpSpPr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4738095" y="2957487"/>
              <a:ext cx="108355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600" i="0" dirty="0" smtClean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0</a:t>
              </a:r>
              <a:endParaRPr lang="en-US" sz="1600" i="0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40" name="Text Box 8"/>
            <p:cNvSpPr txBox="1">
              <a:spLocks noChangeArrowheads="1"/>
            </p:cNvSpPr>
            <p:nvPr/>
          </p:nvSpPr>
          <p:spPr bwMode="auto">
            <a:xfrm>
              <a:off x="4733297" y="877584"/>
              <a:ext cx="108355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600" i="0" dirty="0" smtClean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8</a:t>
              </a:r>
              <a:endParaRPr lang="en-US" sz="1600" i="0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41" name="Text Box 8"/>
            <p:cNvSpPr txBox="1">
              <a:spLocks noChangeArrowheads="1"/>
            </p:cNvSpPr>
            <p:nvPr/>
          </p:nvSpPr>
          <p:spPr bwMode="auto">
            <a:xfrm>
              <a:off x="4738095" y="1453439"/>
              <a:ext cx="108355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600" i="0" dirty="0" smtClean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6</a:t>
              </a:r>
              <a:endParaRPr lang="en-US" sz="1600" i="0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42" name="Text Box 8"/>
            <p:cNvSpPr txBox="1">
              <a:spLocks noChangeArrowheads="1"/>
            </p:cNvSpPr>
            <p:nvPr/>
          </p:nvSpPr>
          <p:spPr bwMode="auto">
            <a:xfrm>
              <a:off x="4738095" y="1969898"/>
              <a:ext cx="108355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600" i="0" dirty="0" smtClean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4</a:t>
              </a:r>
              <a:endParaRPr lang="en-US" sz="1600" i="0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63" name="Text Box 8"/>
            <p:cNvSpPr txBox="1">
              <a:spLocks noChangeArrowheads="1"/>
            </p:cNvSpPr>
            <p:nvPr/>
          </p:nvSpPr>
          <p:spPr bwMode="auto">
            <a:xfrm>
              <a:off x="4736592" y="2503223"/>
              <a:ext cx="108355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600" i="0" dirty="0" smtClean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2</a:t>
              </a:r>
              <a:endParaRPr lang="en-US" sz="1600" i="0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</p:grpSp>
      <p:cxnSp>
        <p:nvCxnSpPr>
          <p:cNvPr id="64" name="Straight Arrow Connector 63"/>
          <p:cNvCxnSpPr/>
          <p:nvPr/>
        </p:nvCxnSpPr>
        <p:spPr bwMode="auto">
          <a:xfrm flipH="1" flipV="1">
            <a:off x="2957712" y="2325458"/>
            <a:ext cx="363514" cy="348805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5486419" y="672261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0" i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Disruptivity</a:t>
            </a:r>
            <a:endParaRPr lang="en-US" sz="14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675094" y="1608900"/>
            <a:ext cx="150979" cy="139972"/>
            <a:chOff x="3868974" y="4019550"/>
            <a:chExt cx="150979" cy="139972"/>
          </a:xfrm>
        </p:grpSpPr>
        <p:grpSp>
          <p:nvGrpSpPr>
            <p:cNvPr id="79" name="Group 78"/>
            <p:cNvGrpSpPr/>
            <p:nvPr/>
          </p:nvGrpSpPr>
          <p:grpSpPr>
            <a:xfrm>
              <a:off x="3868974" y="4019550"/>
              <a:ext cx="149383" cy="79402"/>
              <a:chOff x="3868974" y="4019550"/>
              <a:chExt cx="149383" cy="79402"/>
            </a:xfrm>
          </p:grpSpPr>
          <p:cxnSp>
            <p:nvCxnSpPr>
              <p:cNvPr id="77" name="Straight Connector 76"/>
              <p:cNvCxnSpPr/>
              <p:nvPr/>
            </p:nvCxnSpPr>
            <p:spPr bwMode="auto">
              <a:xfrm flipH="1">
                <a:off x="3868974" y="4019550"/>
                <a:ext cx="79402" cy="79402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" name="Straight Connector 77"/>
              <p:cNvCxnSpPr/>
              <p:nvPr/>
            </p:nvCxnSpPr>
            <p:spPr bwMode="auto">
              <a:xfrm flipH="1" flipV="1">
                <a:off x="3938955" y="4019550"/>
                <a:ext cx="79402" cy="79402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0" name="Group 79"/>
            <p:cNvGrpSpPr/>
            <p:nvPr/>
          </p:nvGrpSpPr>
          <p:grpSpPr>
            <a:xfrm flipV="1">
              <a:off x="3870570" y="4080120"/>
              <a:ext cx="149383" cy="79402"/>
              <a:chOff x="3868974" y="4019550"/>
              <a:chExt cx="149383" cy="79402"/>
            </a:xfrm>
          </p:grpSpPr>
          <p:cxnSp>
            <p:nvCxnSpPr>
              <p:cNvPr id="81" name="Straight Connector 80"/>
              <p:cNvCxnSpPr/>
              <p:nvPr/>
            </p:nvCxnSpPr>
            <p:spPr bwMode="auto">
              <a:xfrm flipH="1">
                <a:off x="3868974" y="4019550"/>
                <a:ext cx="79402" cy="79402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" name="Straight Connector 81"/>
              <p:cNvCxnSpPr/>
              <p:nvPr/>
            </p:nvCxnSpPr>
            <p:spPr bwMode="auto">
              <a:xfrm flipH="1" flipV="1">
                <a:off x="3938955" y="4019550"/>
                <a:ext cx="79402" cy="79402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84" name="Group 83"/>
          <p:cNvGrpSpPr/>
          <p:nvPr/>
        </p:nvGrpSpPr>
        <p:grpSpPr>
          <a:xfrm>
            <a:off x="676859" y="1794161"/>
            <a:ext cx="150979" cy="139972"/>
            <a:chOff x="3868974" y="4019550"/>
            <a:chExt cx="150979" cy="139972"/>
          </a:xfrm>
        </p:grpSpPr>
        <p:grpSp>
          <p:nvGrpSpPr>
            <p:cNvPr id="85" name="Group 84"/>
            <p:cNvGrpSpPr/>
            <p:nvPr/>
          </p:nvGrpSpPr>
          <p:grpSpPr>
            <a:xfrm>
              <a:off x="3868974" y="4019550"/>
              <a:ext cx="149383" cy="79402"/>
              <a:chOff x="3868974" y="4019550"/>
              <a:chExt cx="149383" cy="79402"/>
            </a:xfrm>
          </p:grpSpPr>
          <p:cxnSp>
            <p:nvCxnSpPr>
              <p:cNvPr id="89" name="Straight Connector 88"/>
              <p:cNvCxnSpPr/>
              <p:nvPr/>
            </p:nvCxnSpPr>
            <p:spPr bwMode="auto">
              <a:xfrm flipH="1">
                <a:off x="3868974" y="4019550"/>
                <a:ext cx="79402" cy="79402"/>
              </a:xfrm>
              <a:prstGeom prst="line">
                <a:avLst/>
              </a:prstGeom>
              <a:noFill/>
              <a:ln w="28575" cap="flat" cmpd="sng" algn="ctr">
                <a:solidFill>
                  <a:srgbClr val="00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" name="Straight Connector 89"/>
              <p:cNvCxnSpPr/>
              <p:nvPr/>
            </p:nvCxnSpPr>
            <p:spPr bwMode="auto">
              <a:xfrm flipH="1" flipV="1">
                <a:off x="3938955" y="4019550"/>
                <a:ext cx="79402" cy="79402"/>
              </a:xfrm>
              <a:prstGeom prst="line">
                <a:avLst/>
              </a:prstGeom>
              <a:noFill/>
              <a:ln w="28575" cap="flat" cmpd="sng" algn="ctr">
                <a:solidFill>
                  <a:srgbClr val="00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6" name="Group 85"/>
            <p:cNvGrpSpPr/>
            <p:nvPr/>
          </p:nvGrpSpPr>
          <p:grpSpPr>
            <a:xfrm flipV="1">
              <a:off x="3870570" y="4080120"/>
              <a:ext cx="149383" cy="79402"/>
              <a:chOff x="3868974" y="4019550"/>
              <a:chExt cx="149383" cy="79402"/>
            </a:xfrm>
          </p:grpSpPr>
          <p:cxnSp>
            <p:nvCxnSpPr>
              <p:cNvPr id="87" name="Straight Connector 86"/>
              <p:cNvCxnSpPr/>
              <p:nvPr/>
            </p:nvCxnSpPr>
            <p:spPr bwMode="auto">
              <a:xfrm flipH="1">
                <a:off x="3868974" y="4019550"/>
                <a:ext cx="79402" cy="79402"/>
              </a:xfrm>
              <a:prstGeom prst="line">
                <a:avLst/>
              </a:prstGeom>
              <a:noFill/>
              <a:ln w="28575" cap="flat" cmpd="sng" algn="ctr">
                <a:solidFill>
                  <a:srgbClr val="00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8" name="Straight Connector 87"/>
              <p:cNvCxnSpPr/>
              <p:nvPr/>
            </p:nvCxnSpPr>
            <p:spPr bwMode="auto">
              <a:xfrm flipH="1" flipV="1">
                <a:off x="3938955" y="4019550"/>
                <a:ext cx="79402" cy="79402"/>
              </a:xfrm>
              <a:prstGeom prst="line">
                <a:avLst/>
              </a:prstGeom>
              <a:noFill/>
              <a:ln w="28575" cap="flat" cmpd="sng" algn="ctr">
                <a:solidFill>
                  <a:srgbClr val="00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91" name="Text Box 8"/>
          <p:cNvSpPr txBox="1">
            <a:spLocks noChangeArrowheads="1"/>
          </p:cNvSpPr>
          <p:nvPr/>
        </p:nvSpPr>
        <p:spPr bwMode="auto">
          <a:xfrm>
            <a:off x="892826" y="1569184"/>
            <a:ext cx="1112289" cy="4062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Active control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1200" i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Passive control</a:t>
            </a:r>
          </a:p>
        </p:txBody>
      </p:sp>
      <p:sp>
        <p:nvSpPr>
          <p:cNvPr id="92" name="Text Box 32"/>
          <p:cNvSpPr txBox="1">
            <a:spLocks noChangeArrowheads="1"/>
          </p:cNvSpPr>
          <p:nvPr/>
        </p:nvSpPr>
        <p:spPr bwMode="auto">
          <a:xfrm>
            <a:off x="76200" y="3546720"/>
            <a:ext cx="2509749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100" dirty="0">
                <a:solidFill>
                  <a:srgbClr val="9933FF"/>
                </a:solidFill>
                <a:latin typeface="+mj-lt"/>
                <a:cs typeface="Arial" pitchFamily="34" charset="0"/>
              </a:rPr>
              <a:t>S. </a:t>
            </a:r>
            <a:r>
              <a:rPr lang="en-US" sz="1100" b="0" i="0" dirty="0" smtClean="0">
                <a:solidFill>
                  <a:srgbClr val="9933FF"/>
                </a:solidFill>
                <a:latin typeface="+mj-lt"/>
                <a:cs typeface="Arial" pitchFamily="34" charset="0"/>
              </a:rPr>
              <a:t>Sabbagh </a:t>
            </a:r>
            <a:r>
              <a:rPr lang="en-US" sz="1100" b="0" dirty="0" smtClean="0">
                <a:solidFill>
                  <a:srgbClr val="9933FF"/>
                </a:solidFill>
                <a:latin typeface="+mj-lt"/>
                <a:cs typeface="Arial" pitchFamily="34" charset="0"/>
              </a:rPr>
              <a:t>et al.</a:t>
            </a:r>
            <a:r>
              <a:rPr lang="en-US" sz="1100" b="0" i="0" dirty="0" smtClean="0">
                <a:solidFill>
                  <a:srgbClr val="9933FF"/>
                </a:solidFill>
                <a:latin typeface="+mj-lt"/>
                <a:cs typeface="Arial" pitchFamily="34" charset="0"/>
              </a:rPr>
              <a:t>, </a:t>
            </a:r>
            <a:r>
              <a:rPr lang="en-US" sz="1100" b="0" i="0" dirty="0" err="1" smtClean="0">
                <a:solidFill>
                  <a:srgbClr val="9933FF"/>
                </a:solidFill>
                <a:latin typeface="+mj-lt"/>
                <a:cs typeface="Arial" pitchFamily="34" charset="0"/>
              </a:rPr>
              <a:t>Nucl</a:t>
            </a:r>
            <a:r>
              <a:rPr lang="en-US" sz="1100" b="0" i="0" dirty="0" smtClean="0">
                <a:solidFill>
                  <a:srgbClr val="9933FF"/>
                </a:solidFill>
                <a:latin typeface="+mj-lt"/>
                <a:cs typeface="Arial" pitchFamily="34" charset="0"/>
              </a:rPr>
              <a:t>. Fusion </a:t>
            </a:r>
            <a:r>
              <a:rPr lang="en-US" sz="1100" b="1" i="0" dirty="0" smtClean="0">
                <a:solidFill>
                  <a:srgbClr val="9933FF"/>
                </a:solidFill>
                <a:latin typeface="+mj-lt"/>
                <a:cs typeface="Arial" pitchFamily="34" charset="0"/>
              </a:rPr>
              <a:t>53</a:t>
            </a:r>
            <a:r>
              <a:rPr lang="en-US" sz="1100" b="0" i="0" dirty="0" smtClean="0">
                <a:solidFill>
                  <a:srgbClr val="9933FF"/>
                </a:solidFill>
                <a:latin typeface="+mj-lt"/>
                <a:cs typeface="Arial" pitchFamily="34" charset="0"/>
              </a:rPr>
              <a:t>, 104007 (2013)</a:t>
            </a:r>
            <a:endParaRPr lang="en-US" sz="1100" b="0" i="0" dirty="0">
              <a:solidFill>
                <a:srgbClr val="9933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93" name="Text Box 32"/>
          <p:cNvSpPr txBox="1">
            <a:spLocks noChangeArrowheads="1"/>
          </p:cNvSpPr>
          <p:nvPr/>
        </p:nvSpPr>
        <p:spPr bwMode="auto">
          <a:xfrm>
            <a:off x="4800600" y="3564341"/>
            <a:ext cx="2328975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9933FF"/>
                </a:solidFill>
                <a:latin typeface="+mj-lt"/>
                <a:cs typeface="Arial" pitchFamily="34" charset="0"/>
              </a:rPr>
              <a:t>S</a:t>
            </a:r>
            <a:r>
              <a:rPr lang="en-US" sz="1100" dirty="0">
                <a:solidFill>
                  <a:srgbClr val="9933FF"/>
                </a:solidFill>
                <a:latin typeface="+mj-lt"/>
                <a:cs typeface="Arial" pitchFamily="34" charset="0"/>
              </a:rPr>
              <a:t>. Gerhardt et al., </a:t>
            </a:r>
            <a:r>
              <a:rPr lang="en-US" sz="1100" dirty="0" err="1">
                <a:solidFill>
                  <a:srgbClr val="9933FF"/>
                </a:solidFill>
                <a:latin typeface="+mj-lt"/>
                <a:cs typeface="Arial" pitchFamily="34" charset="0"/>
              </a:rPr>
              <a:t>Nucl</a:t>
            </a:r>
            <a:r>
              <a:rPr lang="en-US" sz="1100" dirty="0">
                <a:solidFill>
                  <a:srgbClr val="9933FF"/>
                </a:solidFill>
                <a:latin typeface="+mj-lt"/>
                <a:cs typeface="Arial" pitchFamily="34" charset="0"/>
              </a:rPr>
              <a:t>. Fusion </a:t>
            </a:r>
            <a:r>
              <a:rPr lang="en-US" sz="1100" b="1" dirty="0">
                <a:solidFill>
                  <a:srgbClr val="9933FF"/>
                </a:solidFill>
                <a:latin typeface="+mj-lt"/>
                <a:cs typeface="Arial" pitchFamily="34" charset="0"/>
              </a:rPr>
              <a:t>53</a:t>
            </a:r>
            <a:r>
              <a:rPr lang="en-US" sz="1100" dirty="0">
                <a:solidFill>
                  <a:srgbClr val="9933FF"/>
                </a:solidFill>
                <a:latin typeface="+mj-lt"/>
                <a:cs typeface="Arial" pitchFamily="34" charset="0"/>
              </a:rPr>
              <a:t>, 043020 (2013</a:t>
            </a:r>
            <a:r>
              <a:rPr lang="en-US" sz="1100" dirty="0" smtClean="0">
                <a:solidFill>
                  <a:srgbClr val="9933FF"/>
                </a:solidFill>
                <a:latin typeface="+mj-lt"/>
                <a:cs typeface="Arial" pitchFamily="34" charset="0"/>
              </a:rPr>
              <a:t>)</a:t>
            </a:r>
            <a:endParaRPr lang="en-US" sz="1100" dirty="0">
              <a:solidFill>
                <a:srgbClr val="9933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94" name="Content Placeholder 2"/>
          <p:cNvSpPr txBox="1">
            <a:spLocks/>
          </p:cNvSpPr>
          <p:nvPr/>
        </p:nvSpPr>
        <p:spPr bwMode="auto">
          <a:xfrm>
            <a:off x="4800600" y="3951165"/>
            <a:ext cx="4308075" cy="93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27013" indent="-227013">
              <a:spcBef>
                <a:spcPts val="300"/>
              </a:spcBef>
            </a:pPr>
            <a:r>
              <a:rPr lang="en-US" sz="1600" kern="0" dirty="0" smtClean="0"/>
              <a:t>In the larger database, </a:t>
            </a:r>
            <a:r>
              <a:rPr lang="en-US" sz="1600" kern="0" dirty="0" err="1" smtClean="0"/>
              <a:t>disruptivity</a:t>
            </a:r>
            <a:r>
              <a:rPr lang="en-US" sz="1600" kern="0" dirty="0" smtClean="0"/>
              <a:t> decreases at higher levels of </a:t>
            </a:r>
            <a:r>
              <a:rPr lang="en-US" sz="1600" kern="0" dirty="0" err="1" smtClean="0">
                <a:latin typeface="Symbol" panose="05050102010706020507" pitchFamily="18" charset="2"/>
              </a:rPr>
              <a:t>b</a:t>
            </a:r>
            <a:r>
              <a:rPr lang="en-US" sz="1600" kern="0" baseline="-25000" dirty="0" err="1" smtClean="0"/>
              <a:t>N</a:t>
            </a:r>
            <a:r>
              <a:rPr lang="en-US" sz="1600" kern="0" dirty="0" smtClean="0"/>
              <a:t>/l</a:t>
            </a:r>
            <a:r>
              <a:rPr lang="en-US" sz="1600" kern="0" baseline="-25000" dirty="0" smtClean="0"/>
              <a:t>i</a:t>
            </a:r>
            <a:endParaRPr lang="en-US" sz="1600" kern="0" dirty="0" smtClean="0"/>
          </a:p>
          <a:p>
            <a:pPr lvl="1">
              <a:spcBef>
                <a:spcPts val="600"/>
              </a:spcBef>
            </a:pPr>
            <a:endParaRPr lang="en-US" sz="1400" kern="0" dirty="0" smtClean="0"/>
          </a:p>
          <a:p>
            <a:pPr lvl="1">
              <a:spcBef>
                <a:spcPts val="600"/>
              </a:spcBef>
            </a:pPr>
            <a:endParaRPr lang="en-US" sz="1400" kern="0" dirty="0"/>
          </a:p>
        </p:txBody>
      </p:sp>
      <p:sp>
        <p:nvSpPr>
          <p:cNvPr id="95" name="TextBox 94"/>
          <p:cNvSpPr txBox="1"/>
          <p:nvPr/>
        </p:nvSpPr>
        <p:spPr>
          <a:xfrm>
            <a:off x="7970903" y="327713"/>
            <a:ext cx="1069524" cy="307777"/>
          </a:xfrm>
          <a:prstGeom prst="rect">
            <a:avLst/>
          </a:prstGeom>
          <a:solidFill>
            <a:srgbClr val="FFCC66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Charge 2,3</a:t>
            </a:r>
            <a:endParaRPr lang="en-US" sz="1400" dirty="0">
              <a:latin typeface="+mj-lt"/>
            </a:endParaRPr>
          </a:p>
        </p:txBody>
      </p:sp>
      <p:sp>
        <p:nvSpPr>
          <p:cNvPr id="96" name="Text Box 32"/>
          <p:cNvSpPr txBox="1">
            <a:spLocks noChangeArrowheads="1"/>
          </p:cNvSpPr>
          <p:nvPr/>
        </p:nvSpPr>
        <p:spPr bwMode="auto">
          <a:xfrm>
            <a:off x="5029200" y="4461120"/>
            <a:ext cx="402495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dirty="0" smtClean="0">
                <a:solidFill>
                  <a:srgbClr val="FF0000"/>
                </a:solidFill>
                <a:latin typeface="+mj-lt"/>
                <a:cs typeface="Arial" pitchFamily="34" charset="0"/>
                <a:sym typeface="Wingdings" panose="05000000000000000000" pitchFamily="2" charset="2"/>
              </a:rPr>
              <a:t> </a:t>
            </a:r>
            <a:r>
              <a:rPr lang="en-US" sz="14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Key MAST-U complementarity: physics of stability </a:t>
            </a:r>
            <a:r>
              <a:rPr lang="en-US" sz="1400" i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without </a:t>
            </a:r>
            <a:r>
              <a:rPr lang="en-US" sz="14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stabilizing wall </a:t>
            </a:r>
            <a:endParaRPr lang="en-US" sz="1400" b="0" i="0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78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4028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latin typeface="Arial" pitchFamily="34" charset="0"/>
              </a:rPr>
              <a:t>Global mode stability forecasting</a:t>
            </a:r>
            <a:r>
              <a:rPr lang="en-US" altLang="en-US" dirty="0">
                <a:solidFill>
                  <a:srgbClr val="3333CC"/>
                </a:solidFill>
                <a:latin typeface="Arial" pitchFamily="34" charset="0"/>
              </a:rPr>
              <a:t>: build from success of drift kinetic theory modification to MHD as a </a:t>
            </a:r>
            <a:r>
              <a:rPr lang="en-US" altLang="en-US" dirty="0" smtClean="0">
                <a:solidFill>
                  <a:srgbClr val="3333CC"/>
                </a:solidFill>
                <a:latin typeface="Arial" pitchFamily="34" charset="0"/>
              </a:rPr>
              <a:t>model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6200" y="713690"/>
            <a:ext cx="4495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 marL="342900" indent="-342900" eaLnBrk="0" hangingPunct="0"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 eaLnBrk="0" hangingPunct="0"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SzPct val="180000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buClr>
                <a:srgbClr val="FF3300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40000"/>
              </a:spcBef>
            </a:pPr>
            <a:r>
              <a:rPr lang="en-US" altLang="en-US" sz="1800" dirty="0" smtClean="0">
                <a:ea typeface="+mn-ea"/>
              </a:rPr>
              <a:t>Kinetic modification to ideal MHD</a:t>
            </a:r>
          </a:p>
          <a:p>
            <a:pPr>
              <a:spcBef>
                <a:spcPct val="40000"/>
              </a:spcBef>
            </a:pPr>
            <a:endParaRPr lang="en-US" altLang="en-US" sz="1800" dirty="0">
              <a:ea typeface="+mn-ea"/>
            </a:endParaRPr>
          </a:p>
          <a:p>
            <a:pPr>
              <a:spcBef>
                <a:spcPct val="40000"/>
              </a:spcBef>
            </a:pPr>
            <a:endParaRPr lang="en-US" altLang="en-US" sz="1800" dirty="0" smtClean="0">
              <a:ea typeface="+mn-ea"/>
            </a:endParaRPr>
          </a:p>
          <a:p>
            <a:pPr>
              <a:spcBef>
                <a:spcPts val="0"/>
              </a:spcBef>
            </a:pPr>
            <a:r>
              <a:rPr lang="en-US" altLang="en-US" sz="1800" dirty="0" smtClean="0">
                <a:ea typeface="+mn-ea"/>
              </a:rPr>
              <a:t>Stability depends on</a:t>
            </a:r>
          </a:p>
          <a:p>
            <a:pPr lvl="1">
              <a:spcBef>
                <a:spcPts val="300"/>
              </a:spcBef>
            </a:pPr>
            <a:r>
              <a:rPr lang="en-US" altLang="en-US" sz="1600" u="sng" dirty="0" smtClean="0">
                <a:solidFill>
                  <a:srgbClr val="FF0000"/>
                </a:solidFill>
                <a:ea typeface="+mn-ea"/>
              </a:rPr>
              <a:t>Trapped / circulating ions, electrons</a:t>
            </a:r>
          </a:p>
          <a:p>
            <a:pPr lvl="1">
              <a:spcBef>
                <a:spcPts val="300"/>
              </a:spcBef>
            </a:pPr>
            <a:r>
              <a:rPr lang="en-US" altLang="en-US" sz="1600" u="sng" dirty="0" err="1" smtClean="0">
                <a:solidFill>
                  <a:srgbClr val="FF0000"/>
                </a:solidFill>
                <a:ea typeface="+mn-ea"/>
              </a:rPr>
              <a:t>Collisionality</a:t>
            </a:r>
            <a:r>
              <a:rPr lang="en-US" altLang="en-US" sz="1600" u="sng" dirty="0" smtClean="0">
                <a:solidFill>
                  <a:srgbClr val="FF0000"/>
                </a:solidFill>
                <a:ea typeface="+mn-ea"/>
              </a:rPr>
              <a:t>; </a:t>
            </a:r>
            <a:r>
              <a:rPr lang="en-US" altLang="en-US" sz="1600" dirty="0" smtClean="0">
                <a:solidFill>
                  <a:srgbClr val="000000"/>
                </a:solidFill>
                <a:ea typeface="+mn-ea"/>
              </a:rPr>
              <a:t>Energetic particles</a:t>
            </a:r>
          </a:p>
          <a:p>
            <a:pPr lvl="1">
              <a:spcBef>
                <a:spcPts val="300"/>
              </a:spcBef>
            </a:pPr>
            <a:r>
              <a:rPr lang="en-US" altLang="en-US" sz="1600" dirty="0" smtClean="0">
                <a:solidFill>
                  <a:srgbClr val="000000"/>
                </a:solidFill>
                <a:ea typeface="+mn-ea"/>
              </a:rPr>
              <a:t>Integrated </a:t>
            </a:r>
            <a:r>
              <a:rPr lang="en-US" altLang="en-US" sz="1600" i="1" u="sng" dirty="0" err="1" smtClean="0">
                <a:solidFill>
                  <a:srgbClr val="FF0000"/>
                </a:solidFill>
                <a:latin typeface="Symbol" pitchFamily="18" charset="2"/>
                <a:ea typeface="+mn-ea"/>
              </a:rPr>
              <a:t>w</a:t>
            </a:r>
            <a:r>
              <a:rPr lang="en-US" altLang="en-US" sz="1400" i="1" u="sng" baseline="-25000" dirty="0" err="1" smtClean="0">
                <a:solidFill>
                  <a:srgbClr val="FF0000"/>
                </a:solidFill>
                <a:latin typeface="Symbol" pitchFamily="18" charset="2"/>
                <a:ea typeface="+mn-ea"/>
              </a:rPr>
              <a:t>f</a:t>
            </a:r>
            <a:r>
              <a:rPr lang="en-US" altLang="en-US" sz="1600" u="sng" dirty="0" smtClean="0">
                <a:solidFill>
                  <a:srgbClr val="FF0000"/>
                </a:solidFill>
                <a:ea typeface="+mn-ea"/>
              </a:rPr>
              <a:t> profile matters!!! </a:t>
            </a:r>
            <a:r>
              <a:rPr lang="en-US" altLang="en-US" sz="1600" dirty="0" smtClean="0">
                <a:solidFill>
                  <a:srgbClr val="000000"/>
                </a:solidFill>
                <a:ea typeface="+mn-ea"/>
              </a:rPr>
              <a:t>: broad rotation resonances in </a:t>
            </a:r>
            <a:r>
              <a:rPr lang="en-US" altLang="en-US" sz="1600" i="1" dirty="0" err="1" smtClean="0">
                <a:solidFill>
                  <a:srgbClr val="000000"/>
                </a:solidFill>
                <a:latin typeface="Symbol" pitchFamily="18" charset="2"/>
                <a:ea typeface="+mn-ea"/>
              </a:rPr>
              <a:t>d</a:t>
            </a:r>
            <a:r>
              <a:rPr lang="en-US" altLang="en-US" sz="1600" i="1" dirty="0" err="1" smtClean="0">
                <a:solidFill>
                  <a:srgbClr val="000000"/>
                </a:solidFill>
                <a:ea typeface="+mn-ea"/>
              </a:rPr>
              <a:t>W</a:t>
            </a:r>
            <a:r>
              <a:rPr lang="en-US" altLang="en-US" sz="1600" i="1" baseline="-25000" dirty="0" err="1" smtClean="0">
                <a:solidFill>
                  <a:srgbClr val="000000"/>
                </a:solidFill>
                <a:ea typeface="+mn-ea"/>
              </a:rPr>
              <a:t>K</a:t>
            </a:r>
            <a:r>
              <a:rPr lang="en-US" altLang="en-US" sz="1600" dirty="0" smtClean="0">
                <a:solidFill>
                  <a:srgbClr val="000000"/>
                </a:solidFill>
                <a:ea typeface="+mn-ea"/>
              </a:rPr>
              <a:t> </a:t>
            </a:r>
            <a:endParaRPr lang="en-US" altLang="en-US" sz="1600" baseline="-25000" dirty="0" smtClean="0">
              <a:solidFill>
                <a:srgbClr val="000000"/>
              </a:solidFill>
              <a:ea typeface="+mn-ea"/>
            </a:endParaRPr>
          </a:p>
          <a:p>
            <a:pPr>
              <a:spcBef>
                <a:spcPct val="20000"/>
              </a:spcBef>
            </a:pPr>
            <a:endParaRPr lang="en-US" altLang="en-US" sz="1800" dirty="0" smtClean="0">
              <a:ea typeface="+mn-ea"/>
            </a:endParaRPr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388586"/>
              </p:ext>
            </p:extLst>
          </p:nvPr>
        </p:nvGraphicFramePr>
        <p:xfrm>
          <a:off x="1067846" y="1059134"/>
          <a:ext cx="2041724" cy="67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9" name="Equation" r:id="rId3" imgW="1320480" imgH="431640" progId="Equation.DSMT4">
                  <p:embed/>
                </p:oleObj>
              </mc:Choice>
              <mc:Fallback>
                <p:oleObj name="Equation" r:id="rId3" imgW="1320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7846" y="1059134"/>
                        <a:ext cx="2041724" cy="67441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4" descr="http://www.davidpace.com/wp-content/uploads/2015/11/tokamak_geometry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0" t="10137" r="11842"/>
          <a:stretch/>
        </p:blipFill>
        <p:spPr bwMode="auto">
          <a:xfrm>
            <a:off x="4908550" y="1195787"/>
            <a:ext cx="3409035" cy="222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6068292" y="3007005"/>
            <a:ext cx="1094508" cy="430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1400" u="sng" dirty="0" smtClean="0">
                <a:latin typeface="Helvetica" pitchFamily="34" charset="0"/>
                <a:ea typeface="+mn-ea"/>
              </a:rPr>
              <a:t>ion gyro-orbit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1400" u="sng" dirty="0">
                <a:latin typeface="Helvetica" pitchFamily="34" charset="0"/>
                <a:ea typeface="+mn-ea"/>
              </a:rPr>
              <a:t>a</a:t>
            </a:r>
            <a:r>
              <a:rPr lang="en-US" altLang="en-US" sz="1400" u="sng" dirty="0" smtClean="0">
                <a:latin typeface="Helvetica" pitchFamily="34" charset="0"/>
                <a:ea typeface="+mn-ea"/>
              </a:rPr>
              <a:t>nd trajectory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4724400" y="3398885"/>
            <a:ext cx="4251758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100" dirty="0" smtClean="0">
                <a:solidFill>
                  <a:srgbClr val="0000FF"/>
                </a:solidFill>
                <a:latin typeface="+mj-lt"/>
              </a:rPr>
              <a:t>(Fig. adapted from R. Pitts et al., Physics World (Mar 2006))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5577254" y="721005"/>
            <a:ext cx="20354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1400" u="sng" dirty="0" smtClean="0">
                <a:solidFill>
                  <a:srgbClr val="6600FF"/>
                </a:solidFill>
                <a:latin typeface="Helvetica" pitchFamily="34" charset="0"/>
                <a:ea typeface="+mn-ea"/>
              </a:rPr>
              <a:t>Trapped particle orbit</a:t>
            </a:r>
            <a:r>
              <a:rPr lang="en-US" altLang="en-US" sz="1400" u="sng" dirty="0">
                <a:solidFill>
                  <a:srgbClr val="6600FF"/>
                </a:solidFill>
                <a:latin typeface="Helvetica" pitchFamily="34" charset="0"/>
                <a:ea typeface="+mn-ea"/>
              </a:rPr>
              <a:t> </a:t>
            </a:r>
            <a:r>
              <a:rPr lang="en-US" altLang="en-US" sz="1400" u="sng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precession drift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8001000" y="824355"/>
            <a:ext cx="8245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en-US" sz="1400" u="sng" dirty="0" smtClean="0">
                <a:solidFill>
                  <a:srgbClr val="6600FF"/>
                </a:solidFill>
                <a:latin typeface="Helvetica" pitchFamily="34" charset="0"/>
                <a:ea typeface="+mn-ea"/>
              </a:rPr>
              <a:t>Trapped particle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en-US" sz="1400" u="sng" dirty="0" smtClean="0">
                <a:solidFill>
                  <a:srgbClr val="6600FF"/>
                </a:solidFill>
                <a:latin typeface="Helvetica" pitchFamily="34" charset="0"/>
                <a:ea typeface="+mn-ea"/>
              </a:rPr>
              <a:t>orbit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077200" y="1559877"/>
            <a:ext cx="245921" cy="589930"/>
            <a:chOff x="8520838" y="1924670"/>
            <a:chExt cx="245921" cy="589930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flipH="1">
              <a:off x="8520838" y="2378260"/>
              <a:ext cx="245921" cy="13634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8763000" y="1924670"/>
              <a:ext cx="3759" cy="461791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4441545" y="814782"/>
            <a:ext cx="92798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en-US" sz="1200" u="sng" dirty="0" smtClean="0">
                <a:solidFill>
                  <a:srgbClr val="6600FF"/>
                </a:solidFill>
                <a:latin typeface="Helvetica" pitchFamily="34" charset="0"/>
                <a:ea typeface="+mn-ea"/>
              </a:rPr>
              <a:t>Trapped orbit 2D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en-US" sz="1200" u="sng" dirty="0" smtClean="0">
                <a:solidFill>
                  <a:srgbClr val="6600FF"/>
                </a:solidFill>
                <a:latin typeface="Helvetica" pitchFamily="34" charset="0"/>
                <a:ea typeface="+mn-ea"/>
              </a:rPr>
              <a:t>projections</a:t>
            </a:r>
          </a:p>
        </p:txBody>
      </p:sp>
      <p:grpSp>
        <p:nvGrpSpPr>
          <p:cNvPr id="21" name="Group 20"/>
          <p:cNvGrpSpPr/>
          <p:nvPr/>
        </p:nvGrpSpPr>
        <p:grpSpPr>
          <a:xfrm flipH="1">
            <a:off x="4744167" y="1510396"/>
            <a:ext cx="245921" cy="829704"/>
            <a:chOff x="8520838" y="1924670"/>
            <a:chExt cx="245921" cy="589930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 flipH="1">
              <a:off x="8520838" y="2378260"/>
              <a:ext cx="245921" cy="13634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8763000" y="1924670"/>
              <a:ext cx="3759" cy="461791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922330"/>
              </p:ext>
            </p:extLst>
          </p:nvPr>
        </p:nvGraphicFramePr>
        <p:xfrm>
          <a:off x="138113" y="3543300"/>
          <a:ext cx="50736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0" name="Equation" r:id="rId6" imgW="3124080" imgH="634680" progId="Equation.DSMT4">
                  <p:embed/>
                </p:oleObj>
              </mc:Choice>
              <mc:Fallback>
                <p:oleObj name="Equation" r:id="rId6" imgW="312408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3543300"/>
                        <a:ext cx="5073650" cy="10287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762000" y="3235605"/>
            <a:ext cx="39453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600" u="sng" dirty="0" smtClean="0">
                <a:solidFill>
                  <a:srgbClr val="0000FF"/>
                </a:solidFill>
                <a:latin typeface="Helvetica" pitchFamily="34" charset="0"/>
                <a:ea typeface="+mn-ea"/>
              </a:rPr>
              <a:t>plasma integral over particle energy</a:t>
            </a: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2853007" y="4600575"/>
            <a:ext cx="9569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400" u="sng" dirty="0" err="1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collisionality</a:t>
            </a:r>
            <a:endParaRPr lang="en-US" altLang="en-US" sz="1400" u="sng" dirty="0" smtClean="0">
              <a:solidFill>
                <a:srgbClr val="FF0000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4016533" y="4575464"/>
            <a:ext cx="18594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600" i="1" u="sng" dirty="0" err="1" smtClean="0">
                <a:solidFill>
                  <a:srgbClr val="FF0000"/>
                </a:solidFill>
                <a:latin typeface="Symbol" pitchFamily="18" charset="2"/>
                <a:ea typeface="+mn-ea"/>
              </a:rPr>
              <a:t>w</a:t>
            </a:r>
            <a:r>
              <a:rPr lang="en-US" altLang="en-US" sz="1400" i="1" baseline="-25000" dirty="0" err="1" smtClean="0">
                <a:solidFill>
                  <a:srgbClr val="FF0000"/>
                </a:solidFill>
                <a:latin typeface="Symbol" pitchFamily="18" charset="2"/>
                <a:ea typeface="+mn-ea"/>
              </a:rPr>
              <a:t>f</a:t>
            </a:r>
            <a:r>
              <a:rPr lang="en-US" altLang="en-US" sz="1400" u="sng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 profile (enters in </a:t>
            </a:r>
            <a:r>
              <a:rPr lang="en-US" altLang="en-US" sz="1600" i="1" u="sng" dirty="0" err="1" smtClean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altLang="en-US" sz="1400" i="1" baseline="-25000" dirty="0" err="1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altLang="en-US" sz="1400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)</a:t>
            </a:r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 flipH="1" flipV="1">
            <a:off x="2786442" y="4400550"/>
            <a:ext cx="337758" cy="18415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1100" smtClean="0">
              <a:solidFill>
                <a:srgbClr val="1822CD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615326" y="4600575"/>
            <a:ext cx="1213474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400" u="sng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precession drift</a:t>
            </a:r>
          </a:p>
        </p:txBody>
      </p:sp>
      <p:sp>
        <p:nvSpPr>
          <p:cNvPr id="31" name="Line 17"/>
          <p:cNvSpPr>
            <a:spLocks noChangeShapeType="1"/>
          </p:cNvSpPr>
          <p:nvPr/>
        </p:nvSpPr>
        <p:spPr bwMode="auto">
          <a:xfrm flipV="1">
            <a:off x="1232863" y="4400549"/>
            <a:ext cx="257848" cy="21272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1100" smtClean="0">
              <a:solidFill>
                <a:srgbClr val="1822CD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2133600" y="4600575"/>
            <a:ext cx="58669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400" u="sng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bounce</a:t>
            </a:r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 flipH="1" flipV="1">
            <a:off x="2195659" y="4400550"/>
            <a:ext cx="152400" cy="1524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1100" smtClean="0">
              <a:solidFill>
                <a:srgbClr val="1822CD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36" name="Line 13"/>
          <p:cNvSpPr>
            <a:spLocks noChangeShapeType="1"/>
          </p:cNvSpPr>
          <p:nvPr/>
        </p:nvSpPr>
        <p:spPr bwMode="auto">
          <a:xfrm flipH="1" flipV="1">
            <a:off x="3331502" y="4400548"/>
            <a:ext cx="1011897" cy="225809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1100" smtClean="0">
              <a:solidFill>
                <a:srgbClr val="1822CD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126072" y="3645865"/>
            <a:ext cx="2956358" cy="1300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1100" u="sng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Just some references</a:t>
            </a:r>
            <a:r>
              <a:rPr lang="en-US" sz="1100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da-DK" sz="1100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B. Hu</a:t>
            </a:r>
            <a:r>
              <a:rPr lang="da-DK" sz="1100" dirty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, </a:t>
            </a:r>
            <a:r>
              <a:rPr lang="da-DK" sz="1100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R. Betti</a:t>
            </a:r>
            <a:r>
              <a:rPr lang="da-DK" sz="1100" dirty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, et al., PoP 12 (2005) </a:t>
            </a:r>
            <a:r>
              <a:rPr lang="da-DK" sz="1100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057301</a:t>
            </a:r>
          </a:p>
          <a:p>
            <a:pPr>
              <a:spcBef>
                <a:spcPts val="300"/>
              </a:spcBef>
            </a:pPr>
            <a:r>
              <a:rPr lang="en-US" sz="1100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J</a:t>
            </a:r>
            <a:r>
              <a:rPr lang="en-US" sz="1100" dirty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. </a:t>
            </a:r>
            <a:r>
              <a:rPr lang="en-US" sz="1100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Berkery </a:t>
            </a:r>
            <a:r>
              <a:rPr lang="en-US" sz="1100" i="1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et </a:t>
            </a:r>
            <a:r>
              <a:rPr lang="en-US" sz="1100" i="1" dirty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al.</a:t>
            </a:r>
            <a:r>
              <a:rPr lang="en-US" sz="1100" dirty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, </a:t>
            </a:r>
            <a:r>
              <a:rPr lang="en-US" sz="1100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PRL </a:t>
            </a:r>
            <a:r>
              <a:rPr lang="en-US" sz="1100" b="1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104</a:t>
            </a:r>
            <a:r>
              <a:rPr lang="en-US" sz="1100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00" dirty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(2010) 035003</a:t>
            </a:r>
            <a:endParaRPr lang="en-US" sz="1100" dirty="0" smtClean="0">
              <a:solidFill>
                <a:srgbClr val="6600FF"/>
              </a:solidFill>
              <a:latin typeface="+mn-lt"/>
              <a:ea typeface="+mn-ea"/>
              <a:cs typeface="Arial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1100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S. Sabbagh, et al., NF </a:t>
            </a:r>
            <a:r>
              <a:rPr lang="en-US" sz="1100" b="1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50</a:t>
            </a:r>
            <a:r>
              <a:rPr lang="en-US" sz="1100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 (2010) 025020</a:t>
            </a:r>
          </a:p>
          <a:p>
            <a:pPr lvl="0">
              <a:spcBef>
                <a:spcPts val="300"/>
              </a:spcBef>
            </a:pPr>
            <a:r>
              <a:rPr lang="en-US" sz="1100" dirty="0">
                <a:solidFill>
                  <a:srgbClr val="6600FF"/>
                </a:solidFill>
                <a:latin typeface="Arial"/>
                <a:cs typeface="Arial" pitchFamily="34" charset="0"/>
              </a:rPr>
              <a:t>J. </a:t>
            </a:r>
            <a:r>
              <a:rPr lang="en-US" sz="1100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Berkery </a:t>
            </a:r>
            <a:r>
              <a:rPr lang="en-US" sz="1100" i="1" dirty="0">
                <a:solidFill>
                  <a:srgbClr val="6600FF"/>
                </a:solidFill>
                <a:latin typeface="Arial"/>
                <a:cs typeface="Arial" pitchFamily="34" charset="0"/>
              </a:rPr>
              <a:t>et al.</a:t>
            </a:r>
            <a:r>
              <a:rPr lang="en-US" sz="1100" dirty="0">
                <a:solidFill>
                  <a:srgbClr val="6600FF"/>
                </a:solidFill>
                <a:latin typeface="Arial"/>
                <a:cs typeface="Arial" pitchFamily="34" charset="0"/>
              </a:rPr>
              <a:t>, PRL </a:t>
            </a:r>
            <a:r>
              <a:rPr lang="en-US" sz="1100" b="1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106</a:t>
            </a:r>
            <a:r>
              <a:rPr lang="en-US" sz="1100" dirty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00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(2011) 075004</a:t>
            </a:r>
          </a:p>
          <a:p>
            <a:pPr>
              <a:spcBef>
                <a:spcPts val="300"/>
              </a:spcBef>
            </a:pPr>
            <a:r>
              <a:rPr lang="en-US" sz="1100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J</a:t>
            </a:r>
            <a:r>
              <a:rPr lang="en-US" sz="1100" dirty="0">
                <a:solidFill>
                  <a:srgbClr val="6600FF"/>
                </a:solidFill>
                <a:latin typeface="Arial"/>
                <a:cs typeface="Arial" pitchFamily="34" charset="0"/>
              </a:rPr>
              <a:t>. </a:t>
            </a:r>
            <a:r>
              <a:rPr lang="en-US" sz="1100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Berkery </a:t>
            </a:r>
            <a:r>
              <a:rPr lang="en-US" sz="1100" i="1" dirty="0">
                <a:solidFill>
                  <a:srgbClr val="6600FF"/>
                </a:solidFill>
                <a:latin typeface="Arial"/>
                <a:cs typeface="Arial" pitchFamily="34" charset="0"/>
              </a:rPr>
              <a:t>et al.</a:t>
            </a:r>
            <a:r>
              <a:rPr lang="en-US" sz="1100" dirty="0">
                <a:solidFill>
                  <a:srgbClr val="6600FF"/>
                </a:solidFill>
                <a:latin typeface="Arial"/>
                <a:cs typeface="Arial" pitchFamily="34" charset="0"/>
              </a:rPr>
              <a:t>, </a:t>
            </a:r>
            <a:r>
              <a:rPr lang="en-US" sz="1100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NF </a:t>
            </a:r>
            <a:r>
              <a:rPr lang="en-US" sz="1100" b="1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55</a:t>
            </a:r>
            <a:r>
              <a:rPr lang="en-US" sz="1100" dirty="0">
                <a:solidFill>
                  <a:srgbClr val="6600FF"/>
                </a:solidFill>
                <a:latin typeface="Arial"/>
                <a:cs typeface="Arial" pitchFamily="34" charset="0"/>
              </a:rPr>
              <a:t> </a:t>
            </a:r>
            <a:r>
              <a:rPr lang="en-US" sz="1100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(2015) 123007</a:t>
            </a:r>
          </a:p>
        </p:txBody>
      </p:sp>
    </p:spTree>
    <p:extLst>
      <p:ext uri="{BB962C8B-B14F-4D97-AF65-F5344CB8AC3E}">
        <p14:creationId xmlns:p14="http://schemas.microsoft.com/office/powerpoint/2010/main" val="370993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4028"/>
          </a:xfrm>
        </p:spPr>
        <p:txBody>
          <a:bodyPr/>
          <a:lstStyle/>
          <a:p>
            <a:r>
              <a:rPr lang="en-US" dirty="0"/>
              <a:t>Kinetic RWM stability evaluated for DIII-D and NSTX plasmas, reproduces </a:t>
            </a:r>
            <a:r>
              <a:rPr lang="en-US" dirty="0" smtClean="0"/>
              <a:t>dedicated experiments </a:t>
            </a:r>
            <a:r>
              <a:rPr lang="en-US" dirty="0"/>
              <a:t>over wide rotation range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23950"/>
            <a:ext cx="4886325" cy="339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" name="TextBox 130"/>
          <p:cNvSpPr txBox="1"/>
          <p:nvPr/>
        </p:nvSpPr>
        <p:spPr>
          <a:xfrm>
            <a:off x="3842088" y="742950"/>
            <a:ext cx="507331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u="sng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Kinetic RWM </a:t>
            </a:r>
            <a:r>
              <a:rPr lang="en-US" sz="1600" u="sng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stability </a:t>
            </a:r>
            <a:r>
              <a:rPr lang="en-US" sz="1600" u="sng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for </a:t>
            </a:r>
            <a:r>
              <a:rPr lang="en-US" sz="1600" u="sng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 </a:t>
            </a:r>
            <a:r>
              <a:rPr lang="en-US" sz="1600" u="sng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MISK</a:t>
            </a:r>
            <a:r>
              <a:rPr lang="en-US" sz="1600" u="sng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u="sng" dirty="0">
              <a:solidFill>
                <a:srgbClr val="66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 Box 32"/>
          <p:cNvSpPr txBox="1">
            <a:spLocks noChangeArrowheads="1"/>
          </p:cNvSpPr>
          <p:nvPr/>
        </p:nvSpPr>
        <p:spPr bwMode="auto">
          <a:xfrm>
            <a:off x="4572000" y="4605705"/>
            <a:ext cx="304800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Sabbagh et al., </a:t>
            </a:r>
            <a:r>
              <a:rPr lang="en-US" sz="120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APS Invited talk 2014</a:t>
            </a:r>
            <a:endParaRPr lang="en-US" sz="1200" dirty="0">
              <a:solidFill>
                <a:srgbClr val="66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405661" y="2199355"/>
            <a:ext cx="3134020" cy="1263967"/>
          </a:xfrm>
          <a:prstGeom prst="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4" name="Content Placeholder 2"/>
          <p:cNvSpPr>
            <a:spLocks noGrp="1"/>
          </p:cNvSpPr>
          <p:nvPr>
            <p:ph idx="1"/>
          </p:nvPr>
        </p:nvSpPr>
        <p:spPr>
          <a:xfrm>
            <a:off x="195347" y="819150"/>
            <a:ext cx="3386053" cy="3925054"/>
          </a:xfrm>
        </p:spPr>
        <p:txBody>
          <a:bodyPr/>
          <a:lstStyle/>
          <a:p>
            <a:pPr marL="228600" indent="-228600"/>
            <a:r>
              <a:rPr lang="en-US" sz="1800" b="0" dirty="0" smtClean="0">
                <a:solidFill>
                  <a:srgbClr val="0000FF"/>
                </a:solidFill>
              </a:rPr>
              <a:t>Summary of results</a:t>
            </a:r>
          </a:p>
          <a:p>
            <a:pPr marL="347663" lvl="1" indent="-234950">
              <a:spcBef>
                <a:spcPts val="600"/>
              </a:spcBef>
            </a:pPr>
            <a:r>
              <a:rPr lang="en-US" sz="1600" dirty="0"/>
              <a:t>Plasmas free of other MHD modes can reach or exceed </a:t>
            </a:r>
            <a:r>
              <a:rPr lang="en-US" sz="1600" dirty="0">
                <a:solidFill>
                  <a:srgbClr val="FF0000"/>
                </a:solidFill>
              </a:rPr>
              <a:t>linear kinetic RWM marginal stability</a:t>
            </a:r>
          </a:p>
          <a:p>
            <a:pPr marL="347663" lvl="1" indent="-234950">
              <a:spcBef>
                <a:spcPts val="1200"/>
              </a:spcBef>
            </a:pPr>
            <a:r>
              <a:rPr lang="en-US" sz="1600" dirty="0"/>
              <a:t>Bursting MHD modes </a:t>
            </a:r>
            <a:r>
              <a:rPr lang="en-US" sz="1600" dirty="0">
                <a:solidFill>
                  <a:srgbClr val="FF0000"/>
                </a:solidFill>
              </a:rPr>
              <a:t>can lead to non-linear destabilization</a:t>
            </a:r>
            <a:r>
              <a:rPr lang="en-US" sz="1600" dirty="0"/>
              <a:t> before linear stability limits are reached</a:t>
            </a:r>
            <a:endParaRPr lang="en-US" sz="1600" dirty="0" smtClean="0"/>
          </a:p>
          <a:p>
            <a:pPr marL="347663" lvl="1" indent="-234950">
              <a:spcBef>
                <a:spcPts val="1200"/>
              </a:spcBef>
            </a:pPr>
            <a:r>
              <a:rPr lang="en-US" sz="1600" dirty="0" smtClean="0"/>
              <a:t>Extrapolations of DIII-D plasmas to different </a:t>
            </a:r>
            <a:r>
              <a:rPr lang="en-US" sz="1600" dirty="0" err="1" smtClean="0"/>
              <a:t>V</a:t>
            </a:r>
            <a:r>
              <a:rPr lang="en-US" sz="1600" baseline="-25000" dirty="0" err="1" smtClean="0">
                <a:latin typeface="Symbol" panose="05050102010706020507" pitchFamily="18" charset="2"/>
              </a:rPr>
              <a:t>f</a:t>
            </a:r>
            <a:r>
              <a:rPr lang="en-US" sz="1600" dirty="0" smtClean="0"/>
              <a:t> show marginal stability is bounded by 1.6 &lt; </a:t>
            </a:r>
            <a:r>
              <a:rPr lang="en-US" sz="1600" dirty="0" err="1" smtClean="0"/>
              <a:t>q</a:t>
            </a:r>
            <a:r>
              <a:rPr lang="en-US" sz="1600" baseline="-25000" dirty="0" err="1" smtClean="0"/>
              <a:t>min</a:t>
            </a:r>
            <a:r>
              <a:rPr lang="en-US" sz="1600" dirty="0" smtClean="0"/>
              <a:t> &lt; 2.8</a:t>
            </a:r>
          </a:p>
          <a:p>
            <a:pPr marL="515938" lvl="1" indent="-287338"/>
            <a:endParaRPr lang="en-US" sz="1600" dirty="0" smtClean="0"/>
          </a:p>
          <a:p>
            <a:pPr marL="515938" lvl="1" indent="-287338"/>
            <a:endParaRPr lang="en-US" sz="1400" dirty="0" smtClean="0"/>
          </a:p>
          <a:p>
            <a:endParaRPr lang="en-US" sz="1800" b="0" dirty="0" smtClean="0">
              <a:solidFill>
                <a:srgbClr val="0000FF"/>
              </a:solidFill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405661" y="3481611"/>
            <a:ext cx="3124876" cy="115182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47355" y="4557788"/>
            <a:ext cx="920445" cy="307777"/>
          </a:xfrm>
          <a:prstGeom prst="rect">
            <a:avLst/>
          </a:prstGeom>
          <a:solidFill>
            <a:srgbClr val="FFCC66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Charge 1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840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4028"/>
          </a:xfrm>
        </p:spPr>
        <p:txBody>
          <a:bodyPr/>
          <a:lstStyle/>
          <a:p>
            <a:pPr>
              <a:tabLst>
                <a:tab pos="2286000" algn="l"/>
              </a:tabLst>
            </a:pPr>
            <a:r>
              <a:rPr lang="en-US" dirty="0" smtClean="0"/>
              <a:t>NSTX-U restart will provide critical </a:t>
            </a:r>
            <a:r>
              <a:rPr lang="en-US" dirty="0" err="1"/>
              <a:t>m</a:t>
            </a:r>
            <a:r>
              <a:rPr lang="en-US" dirty="0" err="1" smtClean="0"/>
              <a:t>acrostability</a:t>
            </a:r>
            <a:r>
              <a:rPr lang="en-US" dirty="0" smtClean="0"/>
              <a:t> </a:t>
            </a:r>
            <a:r>
              <a:rPr lang="en-US" dirty="0"/>
              <a:t>research </a:t>
            </a:r>
            <a:r>
              <a:rPr lang="en-US" dirty="0" smtClean="0"/>
              <a:t>of compact</a:t>
            </a:r>
            <a:r>
              <a:rPr lang="en-US" dirty="0"/>
              <a:t>, high 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/>
              <a:t> </a:t>
            </a:r>
            <a:r>
              <a:rPr lang="en-US" dirty="0" smtClean="0"/>
              <a:t>plasmas with world-leading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998" y="895350"/>
            <a:ext cx="8843602" cy="3969764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sz="2000" u="sng" dirty="0" smtClean="0"/>
              <a:t>Overview: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NSTX-U research is critical to the U.S. DOE FES priorities, needs to continue ASAP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Significant investment in NSTX/-U data leverages unique, high </a:t>
            </a:r>
            <a:r>
              <a:rPr lang="en-US" sz="1600" dirty="0" smtClean="0">
                <a:latin typeface="Symbol" panose="05050102010706020507" pitchFamily="18" charset="2"/>
              </a:rPr>
              <a:t>b</a:t>
            </a:r>
            <a:r>
              <a:rPr lang="en-US" sz="1600" dirty="0" smtClean="0"/>
              <a:t> compact tokamak physics data and research for key theory validation, confident extrapolation of models</a:t>
            </a:r>
          </a:p>
          <a:p>
            <a:pPr>
              <a:spcBef>
                <a:spcPts val="2400"/>
              </a:spcBef>
            </a:pPr>
            <a:r>
              <a:rPr lang="en-US" sz="2000" u="sng" dirty="0" smtClean="0"/>
              <a:t>Outline</a:t>
            </a:r>
            <a:r>
              <a:rPr lang="en-US" sz="2000" dirty="0" smtClean="0"/>
              <a:t>: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U.S. Program high priority needs defined by DOE and </a:t>
            </a:r>
            <a:r>
              <a:rPr lang="en-US" sz="1600" dirty="0" smtClean="0"/>
              <a:t>NSTX-U essential role</a:t>
            </a:r>
          </a:p>
          <a:p>
            <a:pPr lvl="1">
              <a:spcBef>
                <a:spcPts val="600"/>
              </a:spcBef>
            </a:pPr>
            <a:r>
              <a:rPr lang="en-US" altLang="en-US" sz="1600" dirty="0" smtClean="0"/>
              <a:t>Unique aspects/findings of NSTX research stimulating world-leading NSTX-U research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C</a:t>
            </a:r>
            <a:r>
              <a:rPr lang="en-US" sz="1600" dirty="0" smtClean="0"/>
              <a:t>apabilities for disruption prediction and avoidance research at high beta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Recent NSTXU researcher efforts </a:t>
            </a:r>
            <a:r>
              <a:rPr lang="en-US" sz="1600" dirty="0"/>
              <a:t>to support </a:t>
            </a:r>
            <a:r>
              <a:rPr lang="en-US" sz="1600" dirty="0" smtClean="0"/>
              <a:t>ITER through ITPA</a:t>
            </a:r>
            <a:endParaRPr lang="en-US" altLang="en-US" sz="1600" dirty="0" smtClean="0"/>
          </a:p>
          <a:p>
            <a:pPr lvl="1">
              <a:spcBef>
                <a:spcPts val="600"/>
              </a:spcBef>
            </a:pPr>
            <a:r>
              <a:rPr lang="en-US" altLang="en-US" sz="1600" dirty="0" smtClean="0"/>
              <a:t>Results from </a:t>
            </a:r>
            <a:r>
              <a:rPr lang="en-US" altLang="en-US" sz="1600" dirty="0"/>
              <a:t>NSTX-U initial </a:t>
            </a:r>
            <a:r>
              <a:rPr lang="en-US" altLang="en-US" sz="1600" dirty="0" smtClean="0"/>
              <a:t>operation </a:t>
            </a:r>
            <a:r>
              <a:rPr lang="en-US" sz="1600" dirty="0" smtClean="0"/>
              <a:t>supporting more rapid progress on restart</a:t>
            </a:r>
            <a:endParaRPr lang="en-US" sz="1600" dirty="0"/>
          </a:p>
          <a:p>
            <a:pPr lvl="1">
              <a:spcBef>
                <a:spcPts val="60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8330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6"/>
            <a:ext cx="9144000" cy="685800"/>
          </a:xfrm>
        </p:spPr>
        <p:txBody>
          <a:bodyPr/>
          <a:lstStyle/>
          <a:p>
            <a:pPr>
              <a:tabLst>
                <a:tab pos="457200" algn="l"/>
              </a:tabLst>
            </a:pPr>
            <a:r>
              <a:rPr lang="en-US" dirty="0" smtClean="0"/>
              <a:t> </a:t>
            </a:r>
            <a:r>
              <a:rPr lang="en-US" sz="2200" dirty="0" smtClean="0"/>
              <a:t>Joint NSTX / DIII-D experiments </a:t>
            </a:r>
            <a:r>
              <a:rPr lang="en-US" sz="2200" dirty="0"/>
              <a:t>and analysis gives unified kinetic RWM physics understanding for disruption avoidance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" y="812005"/>
            <a:ext cx="2922495" cy="3552784"/>
          </a:xfrm>
        </p:spPr>
        <p:txBody>
          <a:bodyPr/>
          <a:lstStyle/>
          <a:p>
            <a:pPr marL="284163" indent="-284163">
              <a:spcBef>
                <a:spcPts val="600"/>
              </a:spcBef>
            </a:pPr>
            <a:r>
              <a:rPr lang="en-US" sz="2000" dirty="0" smtClean="0"/>
              <a:t>RWM Dynamics</a:t>
            </a:r>
          </a:p>
          <a:p>
            <a:pPr marL="576263" lvl="1" indent="-292100">
              <a:spcBef>
                <a:spcPts val="600"/>
              </a:spcBef>
            </a:pPr>
            <a:r>
              <a:rPr lang="en-US" sz="1800" dirty="0" smtClean="0"/>
              <a:t>RWM rotation and mode growth observed</a:t>
            </a:r>
          </a:p>
          <a:p>
            <a:pPr marL="576263" lvl="1" indent="-292100">
              <a:spcBef>
                <a:spcPts val="600"/>
              </a:spcBef>
            </a:pPr>
            <a:r>
              <a:rPr lang="en-US" sz="1800" dirty="0" smtClean="0"/>
              <a:t>No strong NTM activity</a:t>
            </a:r>
          </a:p>
          <a:p>
            <a:pPr marL="576263" lvl="1" indent="-292100"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Some weak bursting MHD in DIII-D plasma</a:t>
            </a:r>
          </a:p>
          <a:p>
            <a:pPr marL="976313" lvl="2" indent="-292100"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/>
              <a:t>Alters RWM phase</a:t>
            </a:r>
          </a:p>
          <a:p>
            <a:pPr marL="576263" lvl="1" indent="-292100">
              <a:spcBef>
                <a:spcPts val="600"/>
              </a:spcBef>
            </a:pPr>
            <a:r>
              <a:rPr lang="en-US" sz="1800" dirty="0" smtClean="0"/>
              <a:t>No bursting MHD in NSTX plasma</a:t>
            </a:r>
          </a:p>
          <a:p>
            <a:pPr marL="576263" indent="-292100">
              <a:spcBef>
                <a:spcPts val="600"/>
              </a:spcBef>
            </a:pPr>
            <a:endParaRPr lang="en-US" sz="2000" dirty="0"/>
          </a:p>
        </p:txBody>
      </p:sp>
      <p:sp>
        <p:nvSpPr>
          <p:cNvPr id="48" name="Rectangle 47"/>
          <p:cNvSpPr/>
          <p:nvPr/>
        </p:nvSpPr>
        <p:spPr bwMode="auto">
          <a:xfrm>
            <a:off x="6494585" y="1143000"/>
            <a:ext cx="543248" cy="268428"/>
          </a:xfrm>
          <a:prstGeom prst="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06569" y="1134796"/>
            <a:ext cx="484632" cy="268428"/>
          </a:xfrm>
          <a:prstGeom prst="rect">
            <a:avLst/>
          </a:prstGeom>
          <a:solidFill>
            <a:srgbClr val="FFCC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840225" y="1134796"/>
            <a:ext cx="466344" cy="3260127"/>
          </a:xfrm>
          <a:prstGeom prst="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944113" y="1136406"/>
            <a:ext cx="896112" cy="3260127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2245" y="681740"/>
            <a:ext cx="237116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DIII-D (</a:t>
            </a:r>
            <a:r>
              <a:rPr lang="en-US" u="sng" dirty="0" err="1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3.5)</a:t>
            </a:r>
            <a:endParaRPr lang="en-US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0719" y="681740"/>
            <a:ext cx="238879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NSTX (</a:t>
            </a:r>
            <a:r>
              <a:rPr lang="en-US" u="sng" dirty="0" err="1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baseline="-25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4.4)</a:t>
            </a:r>
            <a:endParaRPr lang="en-US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801483" y="1134796"/>
            <a:ext cx="1471085" cy="3242521"/>
            <a:chOff x="4849092" y="152400"/>
            <a:chExt cx="1704108" cy="4800601"/>
          </a:xfrm>
        </p:grpSpPr>
        <p:sp>
          <p:nvSpPr>
            <p:cNvPr id="40" name="Rectangle 39"/>
            <p:cNvSpPr/>
            <p:nvPr/>
          </p:nvSpPr>
          <p:spPr bwMode="auto">
            <a:xfrm>
              <a:off x="5486400" y="152400"/>
              <a:ext cx="1066800" cy="4800601"/>
            </a:xfrm>
            <a:prstGeom prst="rect">
              <a:avLst/>
            </a:prstGeom>
            <a:solidFill>
              <a:srgbClr val="FFCC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849092" y="152400"/>
              <a:ext cx="637308" cy="4800601"/>
            </a:xfrm>
            <a:prstGeom prst="rect">
              <a:avLst/>
            </a:prstGeom>
            <a:solidFill>
              <a:srgbClr val="FFF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1" t="3598" b="25378"/>
          <a:stretch/>
        </p:blipFill>
        <p:spPr>
          <a:xfrm>
            <a:off x="6446521" y="1339803"/>
            <a:ext cx="2616964" cy="303751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45" b="3639"/>
          <a:stretch/>
        </p:blipFill>
        <p:spPr>
          <a:xfrm>
            <a:off x="6240283" y="4327980"/>
            <a:ext cx="2830105" cy="235891"/>
          </a:xfrm>
          <a:prstGeom prst="rect">
            <a:avLst/>
          </a:prstGeom>
        </p:spPr>
      </p:pic>
      <p:sp>
        <p:nvSpPr>
          <p:cNvPr id="43" name="Text Box 4"/>
          <p:cNvSpPr txBox="1">
            <a:spLocks noChangeArrowheads="1"/>
          </p:cNvSpPr>
          <p:nvPr/>
        </p:nvSpPr>
        <p:spPr bwMode="auto">
          <a:xfrm rot="16200000">
            <a:off x="2974980" y="1392614"/>
            <a:ext cx="84510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latin typeface="Symbol" pitchFamily="18" charset="2"/>
              </a:rPr>
              <a:t>D</a:t>
            </a:r>
            <a:r>
              <a:rPr lang="en-US" altLang="en-US" sz="1200" b="0" dirty="0" err="1">
                <a:latin typeface="Arial" pitchFamily="34" charset="0"/>
              </a:rPr>
              <a:t>B</a:t>
            </a:r>
            <a:r>
              <a:rPr lang="en-US" altLang="en-US" sz="1200" b="0" baseline="-25000" dirty="0" err="1">
                <a:latin typeface="Arial" pitchFamily="34" charset="0"/>
              </a:rPr>
              <a:t>p</a:t>
            </a:r>
            <a:r>
              <a:rPr lang="en-US" altLang="en-US" sz="1200" b="0" baseline="30000" dirty="0" err="1">
                <a:latin typeface="Arial" pitchFamily="34" charset="0"/>
              </a:rPr>
              <a:t>n</a:t>
            </a:r>
            <a:r>
              <a:rPr lang="en-US" altLang="en-US" sz="1200" b="0" baseline="30000" dirty="0">
                <a:latin typeface="Arial" pitchFamily="34" charset="0"/>
              </a:rPr>
              <a:t>=1</a:t>
            </a:r>
            <a:r>
              <a:rPr lang="en-US" altLang="en-US" sz="1200" b="0" dirty="0">
                <a:latin typeface="Arial" pitchFamily="34" charset="0"/>
              </a:rPr>
              <a:t>(G</a:t>
            </a:r>
            <a:r>
              <a:rPr lang="en-US" altLang="en-US" sz="1400" b="0" dirty="0">
                <a:latin typeface="Arial" pitchFamily="34" charset="0"/>
              </a:rPr>
              <a:t>)</a:t>
            </a:r>
            <a:endParaRPr lang="en-US" altLang="en-US" sz="1400" b="0" baseline="30000" dirty="0">
              <a:latin typeface="Arial" pitchFamily="34" charset="0"/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 rot="16200000">
            <a:off x="2931698" y="2274095"/>
            <a:ext cx="9316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latin typeface="Symbol" pitchFamily="18" charset="2"/>
              </a:rPr>
              <a:t>f</a:t>
            </a:r>
            <a:r>
              <a:rPr lang="en-US" altLang="en-US" sz="1200" b="0" baseline="-25000" dirty="0" err="1">
                <a:latin typeface="Arial" pitchFamily="34" charset="0"/>
              </a:rPr>
              <a:t>Bp</a:t>
            </a:r>
            <a:r>
              <a:rPr lang="en-US" altLang="en-US" sz="1200" b="0" baseline="30000" dirty="0" err="1">
                <a:latin typeface="Arial" pitchFamily="34" charset="0"/>
              </a:rPr>
              <a:t>n</a:t>
            </a:r>
            <a:r>
              <a:rPr lang="en-US" altLang="en-US" sz="1200" b="0" baseline="30000" dirty="0">
                <a:latin typeface="Arial" pitchFamily="34" charset="0"/>
              </a:rPr>
              <a:t>=1</a:t>
            </a:r>
            <a:r>
              <a:rPr lang="en-US" altLang="en-US" sz="1200" b="0" dirty="0">
                <a:latin typeface="Arial" pitchFamily="34" charset="0"/>
              </a:rPr>
              <a:t>(</a:t>
            </a:r>
            <a:r>
              <a:rPr lang="en-US" altLang="en-US" sz="1200" b="0" dirty="0" err="1">
                <a:latin typeface="Arial" pitchFamily="34" charset="0"/>
              </a:rPr>
              <a:t>deg</a:t>
            </a:r>
            <a:r>
              <a:rPr lang="en-US" altLang="en-US" sz="1400" b="0" dirty="0">
                <a:latin typeface="Arial" pitchFamily="34" charset="0"/>
              </a:rPr>
              <a:t>)</a:t>
            </a:r>
            <a:endParaRPr lang="en-US" altLang="en-US" sz="1400" b="0" baseline="30000" dirty="0">
              <a:latin typeface="Arial" pitchFamily="34" charset="0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 rot="16200000">
            <a:off x="3144296" y="4092508"/>
            <a:ext cx="50847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0" dirty="0" smtClean="0">
                <a:latin typeface="Arial" pitchFamily="34" charset="0"/>
              </a:rPr>
              <a:t>(</a:t>
            </a:r>
            <a:r>
              <a:rPr lang="en-US" altLang="en-US" sz="1200" b="0" dirty="0" err="1" smtClean="0">
                <a:latin typeface="Arial" pitchFamily="34" charset="0"/>
              </a:rPr>
              <a:t>arb</a:t>
            </a:r>
            <a:r>
              <a:rPr lang="en-US" altLang="en-US" sz="1200" b="0" dirty="0" smtClean="0">
                <a:latin typeface="Arial" pitchFamily="34" charset="0"/>
              </a:rPr>
              <a:t>)</a:t>
            </a:r>
            <a:endParaRPr lang="en-US" altLang="en-US" sz="1200" b="0" baseline="30000" dirty="0">
              <a:latin typeface="Arial" pitchFamily="34" charset="0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 rot="16200000">
            <a:off x="2784826" y="3268864"/>
            <a:ext cx="122661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100" b="0" dirty="0" smtClean="0">
                <a:latin typeface="Arial" pitchFamily="34" charset="0"/>
              </a:rPr>
              <a:t>Frequency (kHz)</a:t>
            </a:r>
            <a:endParaRPr lang="en-US" altLang="en-US" sz="1100" b="0" baseline="30000" dirty="0">
              <a:latin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" r="47855" b="4580"/>
          <a:stretch/>
        </p:blipFill>
        <p:spPr>
          <a:xfrm>
            <a:off x="3396514" y="1403224"/>
            <a:ext cx="3038595" cy="32167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66526" y="4515910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</a:rPr>
              <a:t>t</a:t>
            </a:r>
            <a:r>
              <a:rPr lang="en-US" sz="1600" b="1" dirty="0" smtClean="0">
                <a:latin typeface="Arial Narrow" panose="020B0606020202030204" pitchFamily="34" charset="0"/>
              </a:rPr>
              <a:t> (s)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60958" y="4515911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</a:rPr>
              <a:t>t</a:t>
            </a:r>
            <a:r>
              <a:rPr lang="en-US" sz="1600" b="1" dirty="0" smtClean="0">
                <a:latin typeface="Arial Narrow" panose="020B0606020202030204" pitchFamily="34" charset="0"/>
              </a:rPr>
              <a:t> (s)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05239" y="1397976"/>
            <a:ext cx="1072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amplitude</a:t>
            </a:r>
            <a:endParaRPr lang="en-US" sz="1600" dirty="0"/>
          </a:p>
        </p:txBody>
      </p:sp>
      <p:sp>
        <p:nvSpPr>
          <p:cNvPr id="29" name="Rectangle 28"/>
          <p:cNvSpPr/>
          <p:nvPr/>
        </p:nvSpPr>
        <p:spPr>
          <a:xfrm>
            <a:off x="4011169" y="2115610"/>
            <a:ext cx="7425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4011169" y="3683976"/>
            <a:ext cx="418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00" baseline="-25000" dirty="0" smtClean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endParaRPr lang="en-US" sz="1600" baseline="-25000" dirty="0">
              <a:latin typeface="Symbol" panose="05050102010706020507" pitchFamily="18" charset="2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11169" y="2883876"/>
            <a:ext cx="18485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oroidal magnetics</a:t>
            </a:r>
            <a:endParaRPr lang="en-US" sz="1600" dirty="0"/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3894993" y="1136407"/>
            <a:ext cx="9165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600" dirty="0" smtClean="0">
                <a:solidFill>
                  <a:srgbClr val="6600FF"/>
                </a:solidFill>
                <a:latin typeface="+mn-lt"/>
                <a:ea typeface="+mn-ea"/>
              </a:rPr>
              <a:t>rotation</a:t>
            </a: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4924510" y="1136407"/>
            <a:ext cx="9165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600" b="1" dirty="0" smtClean="0">
                <a:solidFill>
                  <a:srgbClr val="FF0000"/>
                </a:solidFill>
                <a:latin typeface="+mn-lt"/>
                <a:ea typeface="+mn-ea"/>
              </a:rPr>
              <a:t>growth</a:t>
            </a:r>
          </a:p>
        </p:txBody>
      </p:sp>
      <p:sp>
        <p:nvSpPr>
          <p:cNvPr id="42" name="Text Box 32"/>
          <p:cNvSpPr txBox="1">
            <a:spLocks noChangeArrowheads="1"/>
          </p:cNvSpPr>
          <p:nvPr/>
        </p:nvSpPr>
        <p:spPr bwMode="auto">
          <a:xfrm>
            <a:off x="6494585" y="1136407"/>
            <a:ext cx="9165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600" dirty="0" smtClean="0">
                <a:solidFill>
                  <a:srgbClr val="6600FF"/>
                </a:solidFill>
                <a:latin typeface="+mn-lt"/>
                <a:ea typeface="+mn-ea"/>
              </a:rPr>
              <a:t>rotation</a:t>
            </a:r>
          </a:p>
        </p:txBody>
      </p:sp>
      <p:sp>
        <p:nvSpPr>
          <p:cNvPr id="47" name="Text Box 32"/>
          <p:cNvSpPr txBox="1">
            <a:spLocks noChangeArrowheads="1"/>
          </p:cNvSpPr>
          <p:nvPr/>
        </p:nvSpPr>
        <p:spPr bwMode="auto">
          <a:xfrm>
            <a:off x="7371702" y="1136407"/>
            <a:ext cx="9165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600" b="1" dirty="0" smtClean="0">
                <a:solidFill>
                  <a:srgbClr val="FF0000"/>
                </a:solidFill>
                <a:latin typeface="+mn-lt"/>
                <a:ea typeface="+mn-ea"/>
              </a:rPr>
              <a:t>growth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832288" y="1396840"/>
            <a:ext cx="1072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amplitude</a:t>
            </a:r>
            <a:endParaRPr lang="en-US" sz="1600" dirty="0"/>
          </a:p>
        </p:txBody>
      </p:sp>
      <p:sp>
        <p:nvSpPr>
          <p:cNvPr id="50" name="Rectangle 49"/>
          <p:cNvSpPr/>
          <p:nvPr/>
        </p:nvSpPr>
        <p:spPr>
          <a:xfrm>
            <a:off x="6838218" y="2114475"/>
            <a:ext cx="7425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endParaRPr lang="en-US" sz="1600" dirty="0"/>
          </a:p>
        </p:txBody>
      </p:sp>
      <p:sp>
        <p:nvSpPr>
          <p:cNvPr id="51" name="Rectangle 50"/>
          <p:cNvSpPr/>
          <p:nvPr/>
        </p:nvSpPr>
        <p:spPr>
          <a:xfrm>
            <a:off x="6838218" y="3657600"/>
            <a:ext cx="418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00" baseline="-25000" dirty="0" smtClean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endParaRPr lang="en-US" sz="1600" baseline="-25000" dirty="0">
              <a:latin typeface="Symbol" panose="05050102010706020507" pitchFamily="18" charset="2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781801" y="2990447"/>
            <a:ext cx="18485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oroidal magnetics</a:t>
            </a:r>
            <a:endParaRPr lang="en-US" sz="1600" dirty="0"/>
          </a:p>
        </p:txBody>
      </p:sp>
      <p:sp>
        <p:nvSpPr>
          <p:cNvPr id="53" name="Text Box 32"/>
          <p:cNvSpPr txBox="1">
            <a:spLocks noChangeArrowheads="1"/>
          </p:cNvSpPr>
          <p:nvPr/>
        </p:nvSpPr>
        <p:spPr bwMode="auto">
          <a:xfrm>
            <a:off x="66239" y="4639618"/>
            <a:ext cx="365760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Sabbagh et al., </a:t>
            </a:r>
            <a:r>
              <a:rPr lang="en-US" sz="120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APS Invited talk 2014</a:t>
            </a:r>
            <a:endParaRPr lang="en-US" sz="1200" dirty="0">
              <a:solidFill>
                <a:srgbClr val="66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170800" y="4587098"/>
            <a:ext cx="920445" cy="307777"/>
          </a:xfrm>
          <a:prstGeom prst="rect">
            <a:avLst/>
          </a:prstGeom>
          <a:solidFill>
            <a:srgbClr val="FFCC66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Charge 1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614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5924"/>
            <a:ext cx="8991600" cy="571500"/>
          </a:xfrm>
        </p:spPr>
        <p:txBody>
          <a:bodyPr/>
          <a:lstStyle/>
          <a:p>
            <a:r>
              <a:rPr lang="en-US" sz="2200" dirty="0" smtClean="0"/>
              <a:t>Evolution of plasma rotation profile leads to linear kinetic RWM instability as disruption is approached </a:t>
            </a:r>
            <a:endParaRPr lang="en-US" sz="2200" baseline="-25000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93"/>
          <a:stretch/>
        </p:blipFill>
        <p:spPr bwMode="auto">
          <a:xfrm>
            <a:off x="2205149" y="1101645"/>
            <a:ext cx="3289498" cy="378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2763844" y="719215"/>
            <a:ext cx="2540429" cy="38241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DIII-D </a:t>
            </a:r>
            <a:r>
              <a:rPr lang="en-US" sz="2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(minor disruption)</a:t>
            </a:r>
            <a:endParaRPr lang="en-US" sz="20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06116" y="719215"/>
            <a:ext cx="2555036" cy="6883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NSTX </a:t>
            </a:r>
            <a:r>
              <a:rPr lang="en-US" sz="20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</a:t>
            </a:r>
            <a:r>
              <a:rPr lang="en-US" sz="20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disruption)</a:t>
            </a:r>
          </a:p>
          <a:p>
            <a:pPr algn="ctr"/>
            <a:endParaRPr lang="en-US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5"/>
          <a:stretch/>
        </p:blipFill>
        <p:spPr bwMode="auto">
          <a:xfrm>
            <a:off x="4034058" y="1267841"/>
            <a:ext cx="1597247" cy="189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4831830" y="2570798"/>
            <a:ext cx="568582" cy="280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MISK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336213" y="1488710"/>
            <a:ext cx="794316" cy="280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unstable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305925" y="2022110"/>
            <a:ext cx="666338" cy="280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  <a:endParaRPr lang="en-US" sz="1600" dirty="0">
              <a:solidFill>
                <a:srgbClr val="00990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 flipV="1">
            <a:off x="4376479" y="1488710"/>
            <a:ext cx="0" cy="60997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4376479" y="2083165"/>
            <a:ext cx="0" cy="4036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 flipH="1">
            <a:off x="4305784" y="3310407"/>
            <a:ext cx="371051" cy="56808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Rectangle 51"/>
          <p:cNvSpPr/>
          <p:nvPr/>
        </p:nvSpPr>
        <p:spPr>
          <a:xfrm>
            <a:off x="3422104" y="3878487"/>
            <a:ext cx="1305535" cy="280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ncreasing time</a:t>
            </a:r>
            <a:endParaRPr lang="en-US" sz="1600" dirty="0">
              <a:solidFill>
                <a:srgbClr val="6600FF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 rot="16200000">
            <a:off x="3525488" y="1847531"/>
            <a:ext cx="660204" cy="3824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gt</a:t>
            </a:r>
            <a:r>
              <a:rPr lang="en-US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wall</a:t>
            </a:r>
            <a:endParaRPr lang="en-US" baseline="-25000" dirty="0"/>
          </a:p>
        </p:txBody>
      </p:sp>
      <p:grpSp>
        <p:nvGrpSpPr>
          <p:cNvPr id="7" name="Group 6"/>
          <p:cNvGrpSpPr/>
          <p:nvPr/>
        </p:nvGrpSpPr>
        <p:grpSpPr>
          <a:xfrm>
            <a:off x="5638958" y="1101204"/>
            <a:ext cx="3424374" cy="3787204"/>
            <a:chOff x="5638958" y="1101204"/>
            <a:chExt cx="3424374" cy="3787204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002"/>
            <a:stretch/>
          </p:blipFill>
          <p:spPr bwMode="auto">
            <a:xfrm>
              <a:off x="5638958" y="1101204"/>
              <a:ext cx="3295626" cy="3787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03"/>
            <a:stretch/>
          </p:blipFill>
          <p:spPr bwMode="auto">
            <a:xfrm>
              <a:off x="7482823" y="1267841"/>
              <a:ext cx="1580509" cy="1893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1"/>
            <p:cNvSpPr/>
            <p:nvPr/>
          </p:nvSpPr>
          <p:spPr>
            <a:xfrm>
              <a:off x="8273249" y="2575848"/>
              <a:ext cx="568582" cy="280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MISK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798424" y="1353684"/>
              <a:ext cx="794316" cy="280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unstable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798424" y="1669285"/>
              <a:ext cx="605762" cy="280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stable</a:t>
              </a:r>
              <a:endParaRPr lang="en-US" sz="1600" dirty="0">
                <a:solidFill>
                  <a:srgbClr val="009900"/>
                </a:solidFill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 bwMode="auto">
            <a:xfrm flipV="1">
              <a:off x="7800948" y="1353684"/>
              <a:ext cx="0" cy="30316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 bwMode="auto">
            <a:xfrm>
              <a:off x="7800948" y="1641325"/>
              <a:ext cx="0" cy="34356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 flipH="1">
              <a:off x="7730253" y="3626007"/>
              <a:ext cx="371051" cy="56808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66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Rectangle 53"/>
            <p:cNvSpPr/>
            <p:nvPr/>
          </p:nvSpPr>
          <p:spPr>
            <a:xfrm>
              <a:off x="7482823" y="3345567"/>
              <a:ext cx="1305535" cy="280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66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ncreasing time</a:t>
              </a:r>
              <a:endParaRPr lang="en-US" sz="1600" dirty="0">
                <a:solidFill>
                  <a:srgbClr val="6600FF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 rot="16200000">
              <a:off x="6902091" y="1847531"/>
              <a:ext cx="660204" cy="3824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Symbol" panose="05050102010706020507" pitchFamily="18" charset="2"/>
                  <a:cs typeface="Arial" panose="020B0604020202020204" pitchFamily="34" charset="0"/>
                </a:rPr>
                <a:t>gt</a:t>
              </a:r>
              <a:r>
                <a:rPr lang="en-US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wall</a:t>
              </a:r>
              <a:endParaRPr lang="en-US" baseline="-25000" dirty="0"/>
            </a:p>
          </p:txBody>
        </p:sp>
      </p:grp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34314" y="971550"/>
            <a:ext cx="2327886" cy="3894002"/>
          </a:xfrm>
        </p:spPr>
        <p:txBody>
          <a:bodyPr/>
          <a:lstStyle/>
          <a:p>
            <a:pPr marL="284163" indent="-284163"/>
            <a:r>
              <a:rPr lang="en-US" sz="1800" dirty="0" smtClean="0"/>
              <a:t>Kinetic RWM stabilization occurs from broad resonances between plasma rotation and particle </a:t>
            </a:r>
            <a:r>
              <a:rPr lang="en-US" sz="1800" dirty="0" smtClean="0">
                <a:solidFill>
                  <a:srgbClr val="FF0000"/>
                </a:solidFill>
              </a:rPr>
              <a:t>precession drift, bounce/circulating and collision frequencies</a:t>
            </a:r>
          </a:p>
          <a:p>
            <a:pPr marL="576263" indent="-292100">
              <a:spcBef>
                <a:spcPts val="1200"/>
              </a:spcBef>
            </a:pPr>
            <a:endParaRPr lang="en-US" dirty="0"/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21400" y="4617826"/>
            <a:ext cx="3026600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100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Sabbagh et al., </a:t>
            </a:r>
            <a:r>
              <a:rPr lang="en-US" sz="110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APS Invited talk 2014</a:t>
            </a:r>
            <a:endParaRPr lang="en-US" sz="1100" dirty="0">
              <a:solidFill>
                <a:srgbClr val="66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70800" y="327713"/>
            <a:ext cx="920445" cy="307777"/>
          </a:xfrm>
          <a:prstGeom prst="rect">
            <a:avLst/>
          </a:prstGeom>
          <a:solidFill>
            <a:srgbClr val="FFCC66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Charge 1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73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0" t="47296" r="-1990" b="5034"/>
          <a:stretch/>
        </p:blipFill>
        <p:spPr>
          <a:xfrm>
            <a:off x="5056025" y="2493521"/>
            <a:ext cx="3835400" cy="2097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space rotation controller </a:t>
            </a:r>
            <a:r>
              <a:rPr lang="en-US" dirty="0"/>
              <a:t>designed for NSTX-U using</a:t>
            </a:r>
            <a:br>
              <a:rPr lang="en-US" dirty="0"/>
            </a:br>
            <a:r>
              <a:rPr lang="en-US" dirty="0" smtClean="0"/>
              <a:t>non-resonant NTV and </a:t>
            </a:r>
            <a:r>
              <a:rPr lang="en-US" dirty="0"/>
              <a:t>NBI </a:t>
            </a:r>
            <a:r>
              <a:rPr lang="en-US" dirty="0" smtClean="0"/>
              <a:t>to maintain stable profiles</a:t>
            </a:r>
            <a:endParaRPr lang="en-US" dirty="0"/>
          </a:p>
        </p:txBody>
      </p:sp>
      <p:graphicFrame>
        <p:nvGraphicFramePr>
          <p:cNvPr id="115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954737"/>
              </p:ext>
            </p:extLst>
          </p:nvPr>
        </p:nvGraphicFramePr>
        <p:xfrm>
          <a:off x="914400" y="922788"/>
          <a:ext cx="7696200" cy="622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62" name="Equation" r:id="rId4" imgW="4343400" imgH="495000" progId="Equation.DSMT4">
                  <p:embed/>
                </p:oleObj>
              </mc:Choice>
              <mc:Fallback>
                <p:oleObj name="Equation" r:id="rId4" imgW="434340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922788"/>
                        <a:ext cx="7696200" cy="622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Content Placeholder 2"/>
          <p:cNvSpPr txBox="1">
            <a:spLocks/>
          </p:cNvSpPr>
          <p:nvPr/>
        </p:nvSpPr>
        <p:spPr bwMode="auto">
          <a:xfrm>
            <a:off x="228600" y="673477"/>
            <a:ext cx="8686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6075" indent="-346075">
              <a:spcBef>
                <a:spcPts val="0"/>
              </a:spcBef>
            </a:pPr>
            <a:r>
              <a:rPr lang="en-US" sz="1800" b="0" i="0" dirty="0"/>
              <a:t>Momentum force </a:t>
            </a:r>
            <a:r>
              <a:rPr lang="en-US" sz="1800" b="0" i="0" dirty="0" smtClean="0"/>
              <a:t>balance – </a:t>
            </a:r>
            <a:r>
              <a:rPr lang="en-US" sz="1800" b="0" i="1" kern="0" dirty="0" err="1" smtClean="0">
                <a:solidFill>
                  <a:srgbClr val="9900FF"/>
                </a:solidFill>
                <a:latin typeface="Symbol" panose="05050102010706020507" pitchFamily="18" charset="2"/>
              </a:rPr>
              <a:t>w</a:t>
            </a:r>
            <a:r>
              <a:rPr lang="en-US" sz="1800" b="0" i="1" kern="0" baseline="-25000" dirty="0" err="1" smtClean="0">
                <a:solidFill>
                  <a:srgbClr val="9900FF"/>
                </a:solidFill>
                <a:latin typeface="Symbol" panose="05050102010706020507" pitchFamily="18" charset="2"/>
              </a:rPr>
              <a:t>f</a:t>
            </a:r>
            <a:r>
              <a:rPr lang="en-US" sz="1800" b="0" i="0" kern="0" dirty="0" smtClean="0">
                <a:latin typeface="Symbol" panose="05050102010706020507" pitchFamily="18" charset="2"/>
              </a:rPr>
              <a:t> </a:t>
            </a:r>
            <a:r>
              <a:rPr lang="en-US" sz="1800" b="0" i="0" dirty="0" smtClean="0">
                <a:solidFill>
                  <a:srgbClr val="9900FF"/>
                </a:solidFill>
              </a:rPr>
              <a:t>decomposed into Bessel function states</a:t>
            </a:r>
          </a:p>
          <a:p>
            <a:pPr marL="346075" indent="-346075">
              <a:spcBef>
                <a:spcPts val="0"/>
              </a:spcBef>
            </a:pPr>
            <a:endParaRPr lang="en-US" sz="2000" b="0" i="0" dirty="0"/>
          </a:p>
          <a:p>
            <a:pPr marL="1146175" lvl="2" indent="-346075">
              <a:spcBef>
                <a:spcPts val="0"/>
              </a:spcBef>
            </a:pPr>
            <a:endParaRPr lang="en-US" sz="700" b="0" i="0" dirty="0" smtClean="0"/>
          </a:p>
          <a:p>
            <a:pPr marL="800100" lvl="2" indent="0">
              <a:spcBef>
                <a:spcPts val="0"/>
              </a:spcBef>
              <a:buNone/>
            </a:pPr>
            <a:endParaRPr lang="en-US" sz="700" b="0" i="0" dirty="0"/>
          </a:p>
          <a:p>
            <a:pPr>
              <a:spcBef>
                <a:spcPts val="0"/>
              </a:spcBef>
            </a:pPr>
            <a:r>
              <a:rPr lang="en-US" sz="1800" b="0" i="0" kern="0" dirty="0" smtClean="0"/>
              <a:t>NTV torque:</a:t>
            </a:r>
            <a:endParaRPr lang="en-US" sz="1800" b="0" i="0" kern="0" dirty="0" smtClean="0">
              <a:solidFill>
                <a:srgbClr val="9900FF"/>
              </a:solidFill>
            </a:endParaRPr>
          </a:p>
          <a:p>
            <a:endParaRPr lang="en-US" sz="1800" kern="0" dirty="0"/>
          </a:p>
        </p:txBody>
      </p:sp>
      <p:sp>
        <p:nvSpPr>
          <p:cNvPr id="117" name="Rectangle 116"/>
          <p:cNvSpPr/>
          <p:nvPr/>
        </p:nvSpPr>
        <p:spPr bwMode="auto">
          <a:xfrm>
            <a:off x="5464248" y="1702778"/>
            <a:ext cx="2556296" cy="400050"/>
          </a:xfrm>
          <a:prstGeom prst="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aphicFrame>
        <p:nvGraphicFramePr>
          <p:cNvPr id="118" name="Object 1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447465"/>
              </p:ext>
            </p:extLst>
          </p:nvPr>
        </p:nvGraphicFramePr>
        <p:xfrm>
          <a:off x="1143000" y="1719954"/>
          <a:ext cx="5388048" cy="39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63" name="Equation" r:id="rId6" imgW="2705040" imgH="279360" progId="Equation.DSMT4">
                  <p:embed/>
                </p:oleObj>
              </mc:Choice>
              <mc:Fallback>
                <p:oleObj name="Equation" r:id="rId6" imgW="27050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3000" y="1719954"/>
                        <a:ext cx="5388048" cy="395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Text Box 19"/>
          <p:cNvSpPr txBox="1">
            <a:spLocks noChangeArrowheads="1"/>
          </p:cNvSpPr>
          <p:nvPr/>
        </p:nvSpPr>
        <p:spPr bwMode="auto">
          <a:xfrm>
            <a:off x="6596479" y="1722733"/>
            <a:ext cx="14905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0" i="0" u="sng" dirty="0" smtClean="0">
                <a:solidFill>
                  <a:srgbClr val="0000FF"/>
                </a:solidFill>
                <a:latin typeface="+mj-lt"/>
              </a:rPr>
              <a:t>(non-linear)</a:t>
            </a:r>
            <a:endParaRPr lang="en-US" sz="1800" b="0" i="0" dirty="0"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24105" y="457962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err="1">
                <a:solidFill>
                  <a:schemeClr val="tx1"/>
                </a:solidFill>
                <a:latin typeface="Symbol" panose="05050102010706020507" pitchFamily="18" charset="2"/>
              </a:rPr>
              <a:t>y</a:t>
            </a:r>
            <a:r>
              <a:rPr lang="en-US" sz="1800" baseline="-25000" dirty="0" err="1">
                <a:solidFill>
                  <a:schemeClr val="tx1"/>
                </a:solidFill>
                <a:latin typeface="+mn-lt"/>
              </a:rPr>
              <a:t>N</a:t>
            </a:r>
            <a:endParaRPr lang="en-US" sz="180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 rot="16200000">
            <a:off x="3092449" y="3357608"/>
            <a:ext cx="2778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NBI, -</a:t>
            </a:r>
            <a:r>
              <a:rPr lang="en-US" sz="1400" b="0" i="0" dirty="0" smtClean="0">
                <a:solidFill>
                  <a:srgbClr val="0000FF"/>
                </a:solidFill>
                <a:latin typeface="+mn-lt"/>
              </a:rPr>
              <a:t>NTV torque density (N/m</a:t>
            </a:r>
            <a:r>
              <a:rPr lang="en-US" sz="1400" b="0" i="0" baseline="30000" dirty="0" smtClean="0">
                <a:solidFill>
                  <a:srgbClr val="0000FF"/>
                </a:solidFill>
                <a:latin typeface="+mn-lt"/>
              </a:rPr>
              <a:t>2</a:t>
            </a:r>
            <a:r>
              <a:rPr lang="en-US" sz="1400" b="0" i="0" dirty="0" smtClean="0">
                <a:solidFill>
                  <a:srgbClr val="0000FF"/>
                </a:solidFill>
                <a:latin typeface="+mn-lt"/>
              </a:rPr>
              <a:t>)</a:t>
            </a:r>
            <a:endParaRPr lang="en-US" sz="1400" b="0" i="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75" name="Straight Arrow Connector 74"/>
          <p:cNvCxnSpPr/>
          <p:nvPr/>
        </p:nvCxnSpPr>
        <p:spPr bwMode="auto">
          <a:xfrm flipV="1">
            <a:off x="5977757" y="3968048"/>
            <a:ext cx="186948" cy="129128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Rectangle 77"/>
          <p:cNvSpPr/>
          <p:nvPr/>
        </p:nvSpPr>
        <p:spPr bwMode="auto">
          <a:xfrm>
            <a:off x="7429901" y="2609006"/>
            <a:ext cx="1057175" cy="526474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+mn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96078" y="2370712"/>
            <a:ext cx="470000" cy="2389604"/>
            <a:chOff x="4267200" y="3160949"/>
            <a:chExt cx="470000" cy="3186138"/>
          </a:xfrm>
        </p:grpSpPr>
        <p:sp>
          <p:nvSpPr>
            <p:cNvPr id="39" name="TextBox 38"/>
            <p:cNvSpPr txBox="1"/>
            <p:nvPr/>
          </p:nvSpPr>
          <p:spPr>
            <a:xfrm>
              <a:off x="4267200" y="5895682"/>
              <a:ext cx="470000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0.0</a:t>
              </a:r>
              <a:endParaRPr lang="en-US" sz="1600" i="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267200" y="4986869"/>
              <a:ext cx="470000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0.5</a:t>
              </a:r>
              <a:endParaRPr lang="en-US" sz="1600" i="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67200" y="4075346"/>
              <a:ext cx="470000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1.0</a:t>
              </a:r>
              <a:endParaRPr lang="en-US" sz="1600" i="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267200" y="3160949"/>
              <a:ext cx="470000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1.5</a:t>
              </a:r>
              <a:endParaRPr lang="en-US" sz="1600" i="0" dirty="0">
                <a:solidFill>
                  <a:srgbClr val="0000FF"/>
                </a:solidFill>
                <a:latin typeface="+mn-lt"/>
              </a:endParaRPr>
            </a:p>
          </p:txBody>
        </p:sp>
      </p:grpSp>
      <p:sp>
        <p:nvSpPr>
          <p:cNvPr id="6" name="Rectangle 5"/>
          <p:cNvSpPr/>
          <p:nvPr/>
        </p:nvSpPr>
        <p:spPr bwMode="auto">
          <a:xfrm>
            <a:off x="5134276" y="4585119"/>
            <a:ext cx="3444647" cy="118019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17534" y="4558284"/>
            <a:ext cx="4038574" cy="338554"/>
            <a:chOff x="656925" y="4800600"/>
            <a:chExt cx="3740823" cy="451406"/>
          </a:xfrm>
        </p:grpSpPr>
        <p:sp>
          <p:nvSpPr>
            <p:cNvPr id="55" name="TextBox 54"/>
            <p:cNvSpPr txBox="1"/>
            <p:nvPr/>
          </p:nvSpPr>
          <p:spPr>
            <a:xfrm>
              <a:off x="656925" y="4800600"/>
              <a:ext cx="435348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0.0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305025" y="4800600"/>
              <a:ext cx="435348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0.2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981200" y="4800600"/>
              <a:ext cx="435348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0.4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628558" y="4800600"/>
              <a:ext cx="435348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0.6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286225" y="4800600"/>
              <a:ext cx="435348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0.8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962400" y="4800600"/>
              <a:ext cx="435348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1</a:t>
              </a: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.0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99" name="Rectangle 98"/>
          <p:cNvSpPr/>
          <p:nvPr/>
        </p:nvSpPr>
        <p:spPr>
          <a:xfrm>
            <a:off x="4740974" y="2126730"/>
            <a:ext cx="4326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b="0" i="0" u="sng" kern="0" dirty="0" smtClean="0">
                <a:solidFill>
                  <a:srgbClr val="6600FF"/>
                </a:solidFill>
                <a:latin typeface="+mn-lt"/>
              </a:rPr>
              <a:t>NBI and NTV torque profiles for NSTX-U</a:t>
            </a:r>
            <a:endParaRPr lang="en-US" sz="1800" b="0" i="0" dirty="0">
              <a:solidFill>
                <a:srgbClr val="6600FF"/>
              </a:solidFill>
              <a:latin typeface="+mn-lt"/>
            </a:endParaRPr>
          </a:p>
        </p:txBody>
      </p:sp>
      <p:cxnSp>
        <p:nvCxnSpPr>
          <p:cNvPr id="86" name="Straight Arrow Connector 85"/>
          <p:cNvCxnSpPr>
            <a:stCxn id="59" idx="2"/>
          </p:cNvCxnSpPr>
          <p:nvPr/>
        </p:nvCxnSpPr>
        <p:spPr bwMode="auto">
          <a:xfrm flipH="1">
            <a:off x="7610554" y="3634359"/>
            <a:ext cx="409990" cy="397999"/>
          </a:xfrm>
          <a:prstGeom prst="straightConnector1">
            <a:avLst/>
          </a:prstGeom>
          <a:noFill/>
          <a:ln w="15875" cap="flat" cmpd="sng" algn="ctr">
            <a:solidFill>
              <a:srgbClr val="9900CC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76" y="3028950"/>
            <a:ext cx="1713524" cy="1847238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2362200" y="3213892"/>
            <a:ext cx="1553776" cy="1567658"/>
            <a:chOff x="3592645" y="4397529"/>
            <a:chExt cx="1824930" cy="2073406"/>
          </a:xfrm>
        </p:grpSpPr>
        <p:pic>
          <p:nvPicPr>
            <p:cNvPr id="49" name="Picture 48" descr="plot2NSTXv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2645" y="4397529"/>
              <a:ext cx="1824930" cy="2073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0" name="Group 27"/>
            <p:cNvGrpSpPr>
              <a:grpSpLocks/>
            </p:cNvGrpSpPr>
            <p:nvPr/>
          </p:nvGrpSpPr>
          <p:grpSpPr bwMode="auto">
            <a:xfrm>
              <a:off x="3596212" y="4982458"/>
              <a:ext cx="1818986" cy="1174613"/>
              <a:chOff x="296" y="1708"/>
              <a:chExt cx="2888" cy="1756"/>
            </a:xfrm>
          </p:grpSpPr>
          <p:sp>
            <p:nvSpPr>
              <p:cNvPr id="51" name="Freeform 28"/>
              <p:cNvSpPr>
                <a:spLocks/>
              </p:cNvSpPr>
              <p:nvPr/>
            </p:nvSpPr>
            <p:spPr bwMode="auto">
              <a:xfrm>
                <a:off x="1010" y="2704"/>
                <a:ext cx="1422" cy="760"/>
              </a:xfrm>
              <a:custGeom>
                <a:avLst/>
                <a:gdLst>
                  <a:gd name="T0" fmla="*/ 0 w 1422"/>
                  <a:gd name="T1" fmla="*/ 96 h 760"/>
                  <a:gd name="T2" fmla="*/ 92 w 1422"/>
                  <a:gd name="T3" fmla="*/ 118 h 760"/>
                  <a:gd name="T4" fmla="*/ 92 w 1422"/>
                  <a:gd name="T5" fmla="*/ 0 h 760"/>
                  <a:gd name="T6" fmla="*/ 194 w 1422"/>
                  <a:gd name="T7" fmla="*/ 22 h 760"/>
                  <a:gd name="T8" fmla="*/ 300 w 1422"/>
                  <a:gd name="T9" fmla="*/ 44 h 760"/>
                  <a:gd name="T10" fmla="*/ 422 w 1422"/>
                  <a:gd name="T11" fmla="*/ 58 h 760"/>
                  <a:gd name="T12" fmla="*/ 586 w 1422"/>
                  <a:gd name="T13" fmla="*/ 74 h 760"/>
                  <a:gd name="T14" fmla="*/ 726 w 1422"/>
                  <a:gd name="T15" fmla="*/ 78 h 760"/>
                  <a:gd name="T16" fmla="*/ 840 w 1422"/>
                  <a:gd name="T17" fmla="*/ 76 h 760"/>
                  <a:gd name="T18" fmla="*/ 982 w 1422"/>
                  <a:gd name="T19" fmla="*/ 64 h 760"/>
                  <a:gd name="T20" fmla="*/ 1088 w 1422"/>
                  <a:gd name="T21" fmla="*/ 56 h 760"/>
                  <a:gd name="T22" fmla="*/ 1190 w 1422"/>
                  <a:gd name="T23" fmla="*/ 40 h 760"/>
                  <a:gd name="T24" fmla="*/ 1254 w 1422"/>
                  <a:gd name="T25" fmla="*/ 26 h 760"/>
                  <a:gd name="T26" fmla="*/ 1278 w 1422"/>
                  <a:gd name="T27" fmla="*/ 24 h 760"/>
                  <a:gd name="T28" fmla="*/ 1278 w 1422"/>
                  <a:gd name="T29" fmla="*/ 210 h 760"/>
                  <a:gd name="T30" fmla="*/ 1422 w 1422"/>
                  <a:gd name="T31" fmla="*/ 178 h 760"/>
                  <a:gd name="T32" fmla="*/ 1422 w 1422"/>
                  <a:gd name="T33" fmla="*/ 486 h 760"/>
                  <a:gd name="T34" fmla="*/ 1278 w 1422"/>
                  <a:gd name="T35" fmla="*/ 520 h 760"/>
                  <a:gd name="T36" fmla="*/ 1278 w 1422"/>
                  <a:gd name="T37" fmla="*/ 706 h 760"/>
                  <a:gd name="T38" fmla="*/ 1082 w 1422"/>
                  <a:gd name="T39" fmla="*/ 740 h 760"/>
                  <a:gd name="T40" fmla="*/ 938 w 1422"/>
                  <a:gd name="T41" fmla="*/ 756 h 760"/>
                  <a:gd name="T42" fmla="*/ 742 w 1422"/>
                  <a:gd name="T43" fmla="*/ 760 h 760"/>
                  <a:gd name="T44" fmla="*/ 654 w 1422"/>
                  <a:gd name="T45" fmla="*/ 760 h 760"/>
                  <a:gd name="T46" fmla="*/ 506 w 1422"/>
                  <a:gd name="T47" fmla="*/ 752 h 760"/>
                  <a:gd name="T48" fmla="*/ 366 w 1422"/>
                  <a:gd name="T49" fmla="*/ 736 h 760"/>
                  <a:gd name="T50" fmla="*/ 254 w 1422"/>
                  <a:gd name="T51" fmla="*/ 724 h 760"/>
                  <a:gd name="T52" fmla="*/ 146 w 1422"/>
                  <a:gd name="T53" fmla="*/ 700 h 760"/>
                  <a:gd name="T54" fmla="*/ 92 w 1422"/>
                  <a:gd name="T55" fmla="*/ 692 h 760"/>
                  <a:gd name="T56" fmla="*/ 92 w 1422"/>
                  <a:gd name="T57" fmla="*/ 570 h 760"/>
                  <a:gd name="T58" fmla="*/ 0 w 1422"/>
                  <a:gd name="T59" fmla="*/ 546 h 760"/>
                  <a:gd name="T60" fmla="*/ 0 w 1422"/>
                  <a:gd name="T61" fmla="*/ 96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22" h="760">
                    <a:moveTo>
                      <a:pt x="0" y="96"/>
                    </a:moveTo>
                    <a:lnTo>
                      <a:pt x="92" y="118"/>
                    </a:lnTo>
                    <a:lnTo>
                      <a:pt x="92" y="0"/>
                    </a:lnTo>
                    <a:lnTo>
                      <a:pt x="194" y="22"/>
                    </a:lnTo>
                    <a:lnTo>
                      <a:pt x="300" y="44"/>
                    </a:lnTo>
                    <a:lnTo>
                      <a:pt x="422" y="58"/>
                    </a:lnTo>
                    <a:lnTo>
                      <a:pt x="586" y="74"/>
                    </a:lnTo>
                    <a:lnTo>
                      <a:pt x="726" y="78"/>
                    </a:lnTo>
                    <a:lnTo>
                      <a:pt x="840" y="76"/>
                    </a:lnTo>
                    <a:lnTo>
                      <a:pt x="982" y="64"/>
                    </a:lnTo>
                    <a:lnTo>
                      <a:pt x="1088" y="56"/>
                    </a:lnTo>
                    <a:lnTo>
                      <a:pt x="1190" y="40"/>
                    </a:lnTo>
                    <a:lnTo>
                      <a:pt x="1254" y="26"/>
                    </a:lnTo>
                    <a:lnTo>
                      <a:pt x="1278" y="24"/>
                    </a:lnTo>
                    <a:lnTo>
                      <a:pt x="1278" y="210"/>
                    </a:lnTo>
                    <a:lnTo>
                      <a:pt x="1422" y="178"/>
                    </a:lnTo>
                    <a:lnTo>
                      <a:pt x="1422" y="486"/>
                    </a:lnTo>
                    <a:lnTo>
                      <a:pt x="1278" y="520"/>
                    </a:lnTo>
                    <a:lnTo>
                      <a:pt x="1278" y="706"/>
                    </a:lnTo>
                    <a:lnTo>
                      <a:pt x="1082" y="740"/>
                    </a:lnTo>
                    <a:lnTo>
                      <a:pt x="938" y="756"/>
                    </a:lnTo>
                    <a:lnTo>
                      <a:pt x="742" y="760"/>
                    </a:lnTo>
                    <a:lnTo>
                      <a:pt x="654" y="760"/>
                    </a:lnTo>
                    <a:lnTo>
                      <a:pt x="506" y="752"/>
                    </a:lnTo>
                    <a:lnTo>
                      <a:pt x="366" y="736"/>
                    </a:lnTo>
                    <a:lnTo>
                      <a:pt x="254" y="724"/>
                    </a:lnTo>
                    <a:lnTo>
                      <a:pt x="146" y="700"/>
                    </a:lnTo>
                    <a:lnTo>
                      <a:pt x="92" y="692"/>
                    </a:lnTo>
                    <a:lnTo>
                      <a:pt x="92" y="570"/>
                    </a:lnTo>
                    <a:lnTo>
                      <a:pt x="0" y="546"/>
                    </a:lnTo>
                    <a:lnTo>
                      <a:pt x="0" y="96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9900"/>
                  </a:solidFill>
                </a:endParaRPr>
              </a:p>
            </p:txBody>
          </p:sp>
          <p:sp>
            <p:nvSpPr>
              <p:cNvPr id="52" name="Freeform 29"/>
              <p:cNvSpPr>
                <a:spLocks/>
              </p:cNvSpPr>
              <p:nvPr/>
            </p:nvSpPr>
            <p:spPr bwMode="auto">
              <a:xfrm>
                <a:off x="296" y="2116"/>
                <a:ext cx="696" cy="1228"/>
              </a:xfrm>
              <a:custGeom>
                <a:avLst/>
                <a:gdLst>
                  <a:gd name="T0" fmla="*/ 2 w 696"/>
                  <a:gd name="T1" fmla="*/ 0 h 1228"/>
                  <a:gd name="T2" fmla="*/ 30 w 696"/>
                  <a:gd name="T3" fmla="*/ 94 h 1228"/>
                  <a:gd name="T4" fmla="*/ 96 w 696"/>
                  <a:gd name="T5" fmla="*/ 202 h 1228"/>
                  <a:gd name="T6" fmla="*/ 182 w 696"/>
                  <a:gd name="T7" fmla="*/ 296 h 1228"/>
                  <a:gd name="T8" fmla="*/ 272 w 696"/>
                  <a:gd name="T9" fmla="*/ 364 h 1228"/>
                  <a:gd name="T10" fmla="*/ 334 w 696"/>
                  <a:gd name="T11" fmla="*/ 406 h 1228"/>
                  <a:gd name="T12" fmla="*/ 434 w 696"/>
                  <a:gd name="T13" fmla="*/ 456 h 1228"/>
                  <a:gd name="T14" fmla="*/ 472 w 696"/>
                  <a:gd name="T15" fmla="*/ 478 h 1228"/>
                  <a:gd name="T16" fmla="*/ 548 w 696"/>
                  <a:gd name="T17" fmla="*/ 508 h 1228"/>
                  <a:gd name="T18" fmla="*/ 640 w 696"/>
                  <a:gd name="T19" fmla="*/ 546 h 1228"/>
                  <a:gd name="T20" fmla="*/ 640 w 696"/>
                  <a:gd name="T21" fmla="*/ 662 h 1228"/>
                  <a:gd name="T22" fmla="*/ 696 w 696"/>
                  <a:gd name="T23" fmla="*/ 677 h 1228"/>
                  <a:gd name="T24" fmla="*/ 696 w 696"/>
                  <a:gd name="T25" fmla="*/ 1130 h 1228"/>
                  <a:gd name="T26" fmla="*/ 638 w 696"/>
                  <a:gd name="T27" fmla="*/ 1110 h 1228"/>
                  <a:gd name="T28" fmla="*/ 638 w 696"/>
                  <a:gd name="T29" fmla="*/ 1228 h 1228"/>
                  <a:gd name="T30" fmla="*/ 472 w 696"/>
                  <a:gd name="T31" fmla="*/ 1166 h 1228"/>
                  <a:gd name="T32" fmla="*/ 406 w 696"/>
                  <a:gd name="T33" fmla="*/ 1130 h 1228"/>
                  <a:gd name="T34" fmla="*/ 288 w 696"/>
                  <a:gd name="T35" fmla="*/ 1062 h 1228"/>
                  <a:gd name="T36" fmla="*/ 196 w 696"/>
                  <a:gd name="T37" fmla="*/ 990 h 1228"/>
                  <a:gd name="T38" fmla="*/ 96 w 696"/>
                  <a:gd name="T39" fmla="*/ 888 h 1228"/>
                  <a:gd name="T40" fmla="*/ 32 w 696"/>
                  <a:gd name="T41" fmla="*/ 786 h 1228"/>
                  <a:gd name="T42" fmla="*/ 0 w 696"/>
                  <a:gd name="T43" fmla="*/ 676 h 1228"/>
                  <a:gd name="T44" fmla="*/ 2 w 696"/>
                  <a:gd name="T45" fmla="*/ 0 h 1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6" h="1228">
                    <a:moveTo>
                      <a:pt x="2" y="0"/>
                    </a:moveTo>
                    <a:lnTo>
                      <a:pt x="30" y="94"/>
                    </a:lnTo>
                    <a:lnTo>
                      <a:pt x="96" y="202"/>
                    </a:lnTo>
                    <a:lnTo>
                      <a:pt x="182" y="296"/>
                    </a:lnTo>
                    <a:lnTo>
                      <a:pt x="272" y="364"/>
                    </a:lnTo>
                    <a:lnTo>
                      <a:pt x="334" y="406"/>
                    </a:lnTo>
                    <a:lnTo>
                      <a:pt x="434" y="456"/>
                    </a:lnTo>
                    <a:lnTo>
                      <a:pt x="472" y="478"/>
                    </a:lnTo>
                    <a:lnTo>
                      <a:pt x="548" y="508"/>
                    </a:lnTo>
                    <a:lnTo>
                      <a:pt x="640" y="546"/>
                    </a:lnTo>
                    <a:lnTo>
                      <a:pt x="640" y="662"/>
                    </a:lnTo>
                    <a:lnTo>
                      <a:pt x="696" y="677"/>
                    </a:lnTo>
                    <a:lnTo>
                      <a:pt x="696" y="1130"/>
                    </a:lnTo>
                    <a:lnTo>
                      <a:pt x="638" y="1110"/>
                    </a:lnTo>
                    <a:lnTo>
                      <a:pt x="638" y="1228"/>
                    </a:lnTo>
                    <a:lnTo>
                      <a:pt x="472" y="1166"/>
                    </a:lnTo>
                    <a:lnTo>
                      <a:pt x="406" y="1130"/>
                    </a:lnTo>
                    <a:lnTo>
                      <a:pt x="288" y="1062"/>
                    </a:lnTo>
                    <a:lnTo>
                      <a:pt x="196" y="990"/>
                    </a:lnTo>
                    <a:lnTo>
                      <a:pt x="96" y="888"/>
                    </a:lnTo>
                    <a:lnTo>
                      <a:pt x="32" y="786"/>
                    </a:lnTo>
                    <a:lnTo>
                      <a:pt x="0" y="676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4" name="Group 30"/>
              <p:cNvGrpSpPr>
                <a:grpSpLocks/>
              </p:cNvGrpSpPr>
              <p:nvPr/>
            </p:nvGrpSpPr>
            <p:grpSpPr bwMode="auto">
              <a:xfrm>
                <a:off x="302" y="1708"/>
                <a:ext cx="324" cy="958"/>
                <a:chOff x="302" y="1708"/>
                <a:chExt cx="324" cy="958"/>
              </a:xfrm>
            </p:grpSpPr>
            <p:sp>
              <p:nvSpPr>
                <p:cNvPr id="69" name="Freeform 31"/>
                <p:cNvSpPr>
                  <a:spLocks/>
                </p:cNvSpPr>
                <p:nvPr/>
              </p:nvSpPr>
              <p:spPr bwMode="auto">
                <a:xfrm>
                  <a:off x="302" y="1708"/>
                  <a:ext cx="176" cy="406"/>
                </a:xfrm>
                <a:custGeom>
                  <a:avLst/>
                  <a:gdLst>
                    <a:gd name="T0" fmla="*/ 0 w 176"/>
                    <a:gd name="T1" fmla="*/ 406 h 406"/>
                    <a:gd name="T2" fmla="*/ 0 w 176"/>
                    <a:gd name="T3" fmla="*/ 280 h 406"/>
                    <a:gd name="T4" fmla="*/ 38 w 176"/>
                    <a:gd name="T5" fmla="*/ 166 h 406"/>
                    <a:gd name="T6" fmla="*/ 96 w 176"/>
                    <a:gd name="T7" fmla="*/ 80 h 406"/>
                    <a:gd name="T8" fmla="*/ 176 w 176"/>
                    <a:gd name="T9" fmla="*/ 0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6" h="406">
                      <a:moveTo>
                        <a:pt x="0" y="406"/>
                      </a:moveTo>
                      <a:lnTo>
                        <a:pt x="0" y="280"/>
                      </a:lnTo>
                      <a:lnTo>
                        <a:pt x="38" y="166"/>
                      </a:lnTo>
                      <a:lnTo>
                        <a:pt x="96" y="80"/>
                      </a:lnTo>
                      <a:lnTo>
                        <a:pt x="176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Freeform 32"/>
                <p:cNvSpPr>
                  <a:spLocks/>
                </p:cNvSpPr>
                <p:nvPr/>
              </p:nvSpPr>
              <p:spPr bwMode="auto">
                <a:xfrm>
                  <a:off x="304" y="2282"/>
                  <a:ext cx="322" cy="384"/>
                </a:xfrm>
                <a:custGeom>
                  <a:avLst/>
                  <a:gdLst>
                    <a:gd name="T0" fmla="*/ 0 w 322"/>
                    <a:gd name="T1" fmla="*/ 242 h 384"/>
                    <a:gd name="T2" fmla="*/ 0 w 322"/>
                    <a:gd name="T3" fmla="*/ 384 h 384"/>
                    <a:gd name="T4" fmla="*/ 32 w 322"/>
                    <a:gd name="T5" fmla="*/ 290 h 384"/>
                    <a:gd name="T6" fmla="*/ 96 w 322"/>
                    <a:gd name="T7" fmla="*/ 192 h 384"/>
                    <a:gd name="T8" fmla="*/ 186 w 322"/>
                    <a:gd name="T9" fmla="*/ 98 h 384"/>
                    <a:gd name="T10" fmla="*/ 322 w 322"/>
                    <a:gd name="T11" fmla="*/ 0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2" h="384">
                      <a:moveTo>
                        <a:pt x="0" y="242"/>
                      </a:moveTo>
                      <a:lnTo>
                        <a:pt x="0" y="384"/>
                      </a:lnTo>
                      <a:lnTo>
                        <a:pt x="32" y="290"/>
                      </a:lnTo>
                      <a:lnTo>
                        <a:pt x="96" y="192"/>
                      </a:lnTo>
                      <a:lnTo>
                        <a:pt x="186" y="98"/>
                      </a:lnTo>
                      <a:lnTo>
                        <a:pt x="322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" name="Freeform 33"/>
              <p:cNvSpPr>
                <a:spLocks/>
              </p:cNvSpPr>
              <p:nvPr/>
            </p:nvSpPr>
            <p:spPr bwMode="auto">
              <a:xfrm>
                <a:off x="2454" y="2162"/>
                <a:ext cx="730" cy="1162"/>
              </a:xfrm>
              <a:custGeom>
                <a:avLst/>
                <a:gdLst>
                  <a:gd name="T0" fmla="*/ 0 w 730"/>
                  <a:gd name="T1" fmla="*/ 710 h 1162"/>
                  <a:gd name="T2" fmla="*/ 0 w 730"/>
                  <a:gd name="T3" fmla="*/ 1022 h 1162"/>
                  <a:gd name="T4" fmla="*/ 154 w 730"/>
                  <a:gd name="T5" fmla="*/ 972 h 1162"/>
                  <a:gd name="T6" fmla="*/ 154 w 730"/>
                  <a:gd name="T7" fmla="*/ 1162 h 1162"/>
                  <a:gd name="T8" fmla="*/ 232 w 730"/>
                  <a:gd name="T9" fmla="*/ 1130 h 1162"/>
                  <a:gd name="T10" fmla="*/ 310 w 730"/>
                  <a:gd name="T11" fmla="*/ 1090 h 1162"/>
                  <a:gd name="T12" fmla="*/ 418 w 730"/>
                  <a:gd name="T13" fmla="*/ 1028 h 1162"/>
                  <a:gd name="T14" fmla="*/ 508 w 730"/>
                  <a:gd name="T15" fmla="*/ 964 h 1162"/>
                  <a:gd name="T16" fmla="*/ 594 w 730"/>
                  <a:gd name="T17" fmla="*/ 884 h 1162"/>
                  <a:gd name="T18" fmla="*/ 652 w 730"/>
                  <a:gd name="T19" fmla="*/ 812 h 1162"/>
                  <a:gd name="T20" fmla="*/ 682 w 730"/>
                  <a:gd name="T21" fmla="*/ 762 h 1162"/>
                  <a:gd name="T22" fmla="*/ 714 w 730"/>
                  <a:gd name="T23" fmla="*/ 676 h 1162"/>
                  <a:gd name="T24" fmla="*/ 714 w 730"/>
                  <a:gd name="T25" fmla="*/ 556 h 1162"/>
                  <a:gd name="T26" fmla="*/ 730 w 730"/>
                  <a:gd name="T27" fmla="*/ 490 h 1162"/>
                  <a:gd name="T28" fmla="*/ 730 w 730"/>
                  <a:gd name="T29" fmla="*/ 34 h 1162"/>
                  <a:gd name="T30" fmla="*/ 714 w 730"/>
                  <a:gd name="T31" fmla="*/ 112 h 1162"/>
                  <a:gd name="T32" fmla="*/ 714 w 730"/>
                  <a:gd name="T33" fmla="*/ 0 h 1162"/>
                  <a:gd name="T34" fmla="*/ 662 w 730"/>
                  <a:gd name="T35" fmla="*/ 120 h 1162"/>
                  <a:gd name="T36" fmla="*/ 628 w 730"/>
                  <a:gd name="T37" fmla="*/ 168 h 1162"/>
                  <a:gd name="T38" fmla="*/ 572 w 730"/>
                  <a:gd name="T39" fmla="*/ 228 h 1162"/>
                  <a:gd name="T40" fmla="*/ 464 w 730"/>
                  <a:gd name="T41" fmla="*/ 314 h 1162"/>
                  <a:gd name="T42" fmla="*/ 400 w 730"/>
                  <a:gd name="T43" fmla="*/ 358 h 1162"/>
                  <a:gd name="T44" fmla="*/ 310 w 730"/>
                  <a:gd name="T45" fmla="*/ 406 h 1162"/>
                  <a:gd name="T46" fmla="*/ 192 w 730"/>
                  <a:gd name="T47" fmla="*/ 460 h 1162"/>
                  <a:gd name="T48" fmla="*/ 152 w 730"/>
                  <a:gd name="T49" fmla="*/ 476 h 1162"/>
                  <a:gd name="T50" fmla="*/ 152 w 730"/>
                  <a:gd name="T51" fmla="*/ 664 h 1162"/>
                  <a:gd name="T52" fmla="*/ 0 w 730"/>
                  <a:gd name="T53" fmla="*/ 710 h 1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0" h="1162">
                    <a:moveTo>
                      <a:pt x="0" y="710"/>
                    </a:moveTo>
                    <a:lnTo>
                      <a:pt x="0" y="1022"/>
                    </a:lnTo>
                    <a:lnTo>
                      <a:pt x="154" y="972"/>
                    </a:lnTo>
                    <a:lnTo>
                      <a:pt x="154" y="1162"/>
                    </a:lnTo>
                    <a:lnTo>
                      <a:pt x="232" y="1130"/>
                    </a:lnTo>
                    <a:lnTo>
                      <a:pt x="310" y="1090"/>
                    </a:lnTo>
                    <a:lnTo>
                      <a:pt x="418" y="1028"/>
                    </a:lnTo>
                    <a:lnTo>
                      <a:pt x="508" y="964"/>
                    </a:lnTo>
                    <a:lnTo>
                      <a:pt x="594" y="884"/>
                    </a:lnTo>
                    <a:lnTo>
                      <a:pt x="652" y="812"/>
                    </a:lnTo>
                    <a:lnTo>
                      <a:pt x="682" y="762"/>
                    </a:lnTo>
                    <a:lnTo>
                      <a:pt x="714" y="676"/>
                    </a:lnTo>
                    <a:lnTo>
                      <a:pt x="714" y="556"/>
                    </a:lnTo>
                    <a:lnTo>
                      <a:pt x="730" y="490"/>
                    </a:lnTo>
                    <a:lnTo>
                      <a:pt x="730" y="34"/>
                    </a:lnTo>
                    <a:lnTo>
                      <a:pt x="714" y="112"/>
                    </a:lnTo>
                    <a:lnTo>
                      <a:pt x="714" y="0"/>
                    </a:lnTo>
                    <a:lnTo>
                      <a:pt x="662" y="120"/>
                    </a:lnTo>
                    <a:lnTo>
                      <a:pt x="628" y="168"/>
                    </a:lnTo>
                    <a:lnTo>
                      <a:pt x="572" y="228"/>
                    </a:lnTo>
                    <a:lnTo>
                      <a:pt x="464" y="314"/>
                    </a:lnTo>
                    <a:lnTo>
                      <a:pt x="400" y="358"/>
                    </a:lnTo>
                    <a:lnTo>
                      <a:pt x="310" y="406"/>
                    </a:lnTo>
                    <a:lnTo>
                      <a:pt x="192" y="460"/>
                    </a:lnTo>
                    <a:lnTo>
                      <a:pt x="152" y="476"/>
                    </a:lnTo>
                    <a:lnTo>
                      <a:pt x="152" y="664"/>
                    </a:lnTo>
                    <a:lnTo>
                      <a:pt x="0" y="71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3" name="Group 34"/>
              <p:cNvGrpSpPr>
                <a:grpSpLocks/>
              </p:cNvGrpSpPr>
              <p:nvPr/>
            </p:nvGrpSpPr>
            <p:grpSpPr bwMode="auto">
              <a:xfrm>
                <a:off x="3126" y="1862"/>
                <a:ext cx="58" cy="880"/>
                <a:chOff x="3126" y="1862"/>
                <a:chExt cx="58" cy="880"/>
              </a:xfrm>
            </p:grpSpPr>
            <p:sp>
              <p:nvSpPr>
                <p:cNvPr id="65" name="Freeform 35"/>
                <p:cNvSpPr>
                  <a:spLocks/>
                </p:cNvSpPr>
                <p:nvPr/>
              </p:nvSpPr>
              <p:spPr bwMode="auto">
                <a:xfrm>
                  <a:off x="3126" y="2534"/>
                  <a:ext cx="58" cy="208"/>
                </a:xfrm>
                <a:custGeom>
                  <a:avLst/>
                  <a:gdLst>
                    <a:gd name="T0" fmla="*/ 58 w 58"/>
                    <a:gd name="T1" fmla="*/ 150 h 208"/>
                    <a:gd name="T2" fmla="*/ 58 w 58"/>
                    <a:gd name="T3" fmla="*/ 208 h 208"/>
                    <a:gd name="T4" fmla="*/ 48 w 58"/>
                    <a:gd name="T5" fmla="*/ 132 h 208"/>
                    <a:gd name="T6" fmla="*/ 26 w 58"/>
                    <a:gd name="T7" fmla="*/ 68 h 208"/>
                    <a:gd name="T8" fmla="*/ 10 w 58"/>
                    <a:gd name="T9" fmla="*/ 26 h 208"/>
                    <a:gd name="T10" fmla="*/ 0 w 58"/>
                    <a:gd name="T11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208">
                      <a:moveTo>
                        <a:pt x="58" y="150"/>
                      </a:moveTo>
                      <a:lnTo>
                        <a:pt x="58" y="208"/>
                      </a:lnTo>
                      <a:lnTo>
                        <a:pt x="48" y="132"/>
                      </a:lnTo>
                      <a:lnTo>
                        <a:pt x="26" y="68"/>
                      </a:lnTo>
                      <a:lnTo>
                        <a:pt x="10" y="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Freeform 36"/>
                <p:cNvSpPr>
                  <a:spLocks/>
                </p:cNvSpPr>
                <p:nvPr/>
              </p:nvSpPr>
              <p:spPr bwMode="auto">
                <a:xfrm>
                  <a:off x="3128" y="1862"/>
                  <a:ext cx="56" cy="350"/>
                </a:xfrm>
                <a:custGeom>
                  <a:avLst/>
                  <a:gdLst>
                    <a:gd name="T0" fmla="*/ 56 w 56"/>
                    <a:gd name="T1" fmla="*/ 350 h 350"/>
                    <a:gd name="T2" fmla="*/ 54 w 56"/>
                    <a:gd name="T3" fmla="*/ 218 h 350"/>
                    <a:gd name="T4" fmla="*/ 54 w 56"/>
                    <a:gd name="T5" fmla="*/ 188 h 350"/>
                    <a:gd name="T6" fmla="*/ 44 w 56"/>
                    <a:gd name="T7" fmla="*/ 112 h 350"/>
                    <a:gd name="T8" fmla="*/ 14 w 56"/>
                    <a:gd name="T9" fmla="*/ 30 h 350"/>
                    <a:gd name="T10" fmla="*/ 0 w 56"/>
                    <a:gd name="T11" fmla="*/ 0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" h="350">
                      <a:moveTo>
                        <a:pt x="56" y="350"/>
                      </a:moveTo>
                      <a:lnTo>
                        <a:pt x="54" y="218"/>
                      </a:lnTo>
                      <a:lnTo>
                        <a:pt x="54" y="188"/>
                      </a:lnTo>
                      <a:lnTo>
                        <a:pt x="44" y="112"/>
                      </a:lnTo>
                      <a:lnTo>
                        <a:pt x="14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6" name="Rectangle 75"/>
          <p:cNvSpPr/>
          <p:nvPr/>
        </p:nvSpPr>
        <p:spPr>
          <a:xfrm>
            <a:off x="1049620" y="2126730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b="0" i="0" u="sng" kern="0" dirty="0" smtClean="0">
                <a:solidFill>
                  <a:srgbClr val="6600FF"/>
                </a:solidFill>
                <a:latin typeface="+mn-lt"/>
              </a:rPr>
              <a:t>Momentum Actuators</a:t>
            </a:r>
            <a:endParaRPr lang="en-US" sz="1800" b="0" i="0" dirty="0">
              <a:solidFill>
                <a:srgbClr val="6600FF"/>
              </a:solidFill>
              <a:latin typeface="+mn-lt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24560" y="2498287"/>
            <a:ext cx="1816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600" b="0" i="0" u="sng" kern="0" dirty="0" smtClean="0">
                <a:solidFill>
                  <a:srgbClr val="FF0000"/>
                </a:solidFill>
                <a:latin typeface="+mn-lt"/>
              </a:rPr>
              <a:t>New NBI</a:t>
            </a:r>
          </a:p>
          <a:p>
            <a:pPr algn="ctr">
              <a:buNone/>
            </a:pPr>
            <a:r>
              <a:rPr lang="en-US" sz="1600" kern="0" dirty="0" smtClean="0">
                <a:solidFill>
                  <a:srgbClr val="FF0000"/>
                </a:solidFill>
                <a:latin typeface="+mn-lt"/>
              </a:rPr>
              <a:t>(broaden rotation)</a:t>
            </a:r>
            <a:endParaRPr lang="en-US" sz="1600" b="0" i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281484" y="2493522"/>
            <a:ext cx="1765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600" b="0" i="0" u="sng" kern="0" dirty="0" smtClean="0">
                <a:solidFill>
                  <a:srgbClr val="9900CC"/>
                </a:solidFill>
                <a:latin typeface="+mn-lt"/>
              </a:rPr>
              <a:t>3D Field Coil</a:t>
            </a:r>
          </a:p>
          <a:p>
            <a:pPr algn="ctr">
              <a:buNone/>
            </a:pPr>
            <a:r>
              <a:rPr lang="en-US" sz="1600" kern="0" dirty="0" smtClean="0">
                <a:solidFill>
                  <a:srgbClr val="9900CC"/>
                </a:solidFill>
                <a:latin typeface="+mn-lt"/>
              </a:rPr>
              <a:t>(shape </a:t>
            </a:r>
            <a:r>
              <a:rPr lang="en-US" sz="1600" kern="0" dirty="0" err="1" smtClean="0">
                <a:solidFill>
                  <a:srgbClr val="9900CC"/>
                </a:solidFill>
                <a:latin typeface="Symbol" panose="05050102010706020507" pitchFamily="18" charset="2"/>
              </a:rPr>
              <a:t>w</a:t>
            </a:r>
            <a:r>
              <a:rPr lang="en-US" sz="1600" kern="0" baseline="-25000" dirty="0" err="1" smtClean="0">
                <a:solidFill>
                  <a:srgbClr val="9900CC"/>
                </a:solidFill>
                <a:latin typeface="Symbol" panose="05050102010706020507" pitchFamily="18" charset="2"/>
              </a:rPr>
              <a:t>f</a:t>
            </a:r>
            <a:r>
              <a:rPr lang="en-US" sz="1600" kern="0" dirty="0" smtClean="0">
                <a:solidFill>
                  <a:srgbClr val="9900CC"/>
                </a:solidFill>
                <a:latin typeface="+mn-lt"/>
              </a:rPr>
              <a:t> profile)</a:t>
            </a:r>
            <a:endParaRPr lang="en-US" sz="1600" b="0" i="0" dirty="0">
              <a:solidFill>
                <a:srgbClr val="9900CC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400" y="742234"/>
            <a:ext cx="8834170" cy="1372316"/>
          </a:xfrm>
          <a:prstGeom prst="rect">
            <a:avLst/>
          </a:prstGeom>
          <a:noFill/>
          <a:ln w="15875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5056026" y="2493522"/>
            <a:ext cx="3585055" cy="2074669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 Box 19"/>
          <p:cNvSpPr txBox="1">
            <a:spLocks noChangeArrowheads="1"/>
          </p:cNvSpPr>
          <p:nvPr/>
        </p:nvSpPr>
        <p:spPr bwMode="auto">
          <a:xfrm>
            <a:off x="7479107" y="2988028"/>
            <a:ext cx="10828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800" dirty="0">
                <a:solidFill>
                  <a:srgbClr val="9900FF"/>
                </a:solidFill>
                <a:latin typeface="+mn-lt"/>
              </a:rPr>
              <a:t>-</a:t>
            </a:r>
            <a:r>
              <a:rPr lang="en-US" sz="1800" b="0" i="0" dirty="0" smtClean="0">
                <a:solidFill>
                  <a:srgbClr val="9900FF"/>
                </a:solidFill>
                <a:latin typeface="+mn-lt"/>
              </a:rPr>
              <a:t>NTV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800" b="0" i="0" dirty="0" smtClean="0">
                <a:solidFill>
                  <a:srgbClr val="9900FF"/>
                </a:solidFill>
                <a:latin typeface="+mn-lt"/>
              </a:rPr>
              <a:t>Torque</a:t>
            </a:r>
          </a:p>
        </p:txBody>
      </p:sp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4953000" y="3641353"/>
            <a:ext cx="11759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+mn-lt"/>
              </a:rPr>
              <a:t>NBI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+mn-lt"/>
              </a:rPr>
              <a:t>Torque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(NSTX)</a:t>
            </a:r>
            <a:endParaRPr lang="en-US" sz="1800" b="0" i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30310" y="716528"/>
            <a:ext cx="1069524" cy="307777"/>
          </a:xfrm>
          <a:prstGeom prst="rect">
            <a:avLst/>
          </a:prstGeom>
          <a:solidFill>
            <a:srgbClr val="FFCC66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Charge 2,3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2290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space rotation controller </a:t>
            </a:r>
            <a:r>
              <a:rPr lang="en-US" dirty="0"/>
              <a:t>designed for NSTX-U using</a:t>
            </a:r>
            <a:br>
              <a:rPr lang="en-US" dirty="0"/>
            </a:br>
            <a:r>
              <a:rPr lang="en-US" dirty="0" smtClean="0"/>
              <a:t>non-resonant NTV and </a:t>
            </a:r>
            <a:r>
              <a:rPr lang="en-US" dirty="0"/>
              <a:t>NBI </a:t>
            </a:r>
            <a:r>
              <a:rPr lang="en-US" dirty="0" smtClean="0"/>
              <a:t>to maintain stable profiles</a:t>
            </a:r>
            <a:endParaRPr lang="en-US" dirty="0"/>
          </a:p>
        </p:txBody>
      </p:sp>
      <p:graphicFrame>
        <p:nvGraphicFramePr>
          <p:cNvPr id="115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46219"/>
              </p:ext>
            </p:extLst>
          </p:nvPr>
        </p:nvGraphicFramePr>
        <p:xfrm>
          <a:off x="914400" y="922788"/>
          <a:ext cx="7696200" cy="622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86" name="Equation" r:id="rId3" imgW="4343400" imgH="495000" progId="Equation.DSMT4">
                  <p:embed/>
                </p:oleObj>
              </mc:Choice>
              <mc:Fallback>
                <p:oleObj name="Equation" r:id="rId3" imgW="434340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922788"/>
                        <a:ext cx="7696200" cy="622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Content Placeholder 2"/>
          <p:cNvSpPr txBox="1">
            <a:spLocks/>
          </p:cNvSpPr>
          <p:nvPr/>
        </p:nvSpPr>
        <p:spPr bwMode="auto">
          <a:xfrm>
            <a:off x="228600" y="673477"/>
            <a:ext cx="8686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6075" indent="-346075">
              <a:spcBef>
                <a:spcPts val="0"/>
              </a:spcBef>
            </a:pPr>
            <a:r>
              <a:rPr lang="en-US" sz="1800" b="0" i="0" dirty="0"/>
              <a:t>Momentum force </a:t>
            </a:r>
            <a:r>
              <a:rPr lang="en-US" sz="1800" b="0" i="0" dirty="0" smtClean="0"/>
              <a:t>balance – </a:t>
            </a:r>
            <a:r>
              <a:rPr lang="en-US" sz="1800" b="0" i="1" kern="0" dirty="0" err="1" smtClean="0">
                <a:solidFill>
                  <a:srgbClr val="9900FF"/>
                </a:solidFill>
                <a:latin typeface="Symbol" panose="05050102010706020507" pitchFamily="18" charset="2"/>
              </a:rPr>
              <a:t>w</a:t>
            </a:r>
            <a:r>
              <a:rPr lang="en-US" sz="1800" b="0" i="1" kern="0" baseline="-25000" dirty="0" err="1" smtClean="0">
                <a:solidFill>
                  <a:srgbClr val="9900FF"/>
                </a:solidFill>
                <a:latin typeface="Symbol" panose="05050102010706020507" pitchFamily="18" charset="2"/>
              </a:rPr>
              <a:t>f</a:t>
            </a:r>
            <a:r>
              <a:rPr lang="en-US" sz="1800" b="0" i="0" kern="0" dirty="0" smtClean="0">
                <a:latin typeface="Symbol" panose="05050102010706020507" pitchFamily="18" charset="2"/>
              </a:rPr>
              <a:t> </a:t>
            </a:r>
            <a:r>
              <a:rPr lang="en-US" sz="1800" b="0" i="0" dirty="0" smtClean="0">
                <a:solidFill>
                  <a:srgbClr val="9900FF"/>
                </a:solidFill>
              </a:rPr>
              <a:t>decomposed into Bessel function states</a:t>
            </a:r>
          </a:p>
          <a:p>
            <a:pPr marL="346075" indent="-346075">
              <a:spcBef>
                <a:spcPts val="0"/>
              </a:spcBef>
            </a:pPr>
            <a:endParaRPr lang="en-US" sz="2000" b="0" i="0" dirty="0"/>
          </a:p>
          <a:p>
            <a:pPr marL="1146175" lvl="2" indent="-346075">
              <a:spcBef>
                <a:spcPts val="0"/>
              </a:spcBef>
            </a:pPr>
            <a:endParaRPr lang="en-US" sz="700" b="0" i="0" dirty="0" smtClean="0"/>
          </a:p>
          <a:p>
            <a:pPr marL="800100" lvl="2" indent="0">
              <a:spcBef>
                <a:spcPts val="0"/>
              </a:spcBef>
              <a:buNone/>
            </a:pPr>
            <a:endParaRPr lang="en-US" sz="700" b="0" i="0" dirty="0"/>
          </a:p>
          <a:p>
            <a:pPr>
              <a:spcBef>
                <a:spcPts val="0"/>
              </a:spcBef>
            </a:pPr>
            <a:r>
              <a:rPr lang="en-US" sz="1800" b="0" i="0" kern="0" dirty="0" smtClean="0"/>
              <a:t>NTV torque:</a:t>
            </a:r>
            <a:endParaRPr lang="en-US" sz="1800" b="0" i="0" kern="0" dirty="0" smtClean="0">
              <a:solidFill>
                <a:srgbClr val="9900FF"/>
              </a:solidFill>
            </a:endParaRPr>
          </a:p>
          <a:p>
            <a:endParaRPr lang="en-US" sz="1800" kern="0" dirty="0"/>
          </a:p>
        </p:txBody>
      </p:sp>
      <p:sp>
        <p:nvSpPr>
          <p:cNvPr id="117" name="Rectangle 116"/>
          <p:cNvSpPr/>
          <p:nvPr/>
        </p:nvSpPr>
        <p:spPr bwMode="auto">
          <a:xfrm>
            <a:off x="5464248" y="1702778"/>
            <a:ext cx="2556296" cy="400050"/>
          </a:xfrm>
          <a:prstGeom prst="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aphicFrame>
        <p:nvGraphicFramePr>
          <p:cNvPr id="118" name="Object 1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850747"/>
              </p:ext>
            </p:extLst>
          </p:nvPr>
        </p:nvGraphicFramePr>
        <p:xfrm>
          <a:off x="1143000" y="1719954"/>
          <a:ext cx="5388048" cy="39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87" name="Equation" r:id="rId5" imgW="2705040" imgH="279360" progId="Equation.DSMT4">
                  <p:embed/>
                </p:oleObj>
              </mc:Choice>
              <mc:Fallback>
                <p:oleObj name="Equation" r:id="rId5" imgW="27050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3000" y="1719954"/>
                        <a:ext cx="5388048" cy="395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Text Box 19"/>
          <p:cNvSpPr txBox="1">
            <a:spLocks noChangeArrowheads="1"/>
          </p:cNvSpPr>
          <p:nvPr/>
        </p:nvSpPr>
        <p:spPr bwMode="auto">
          <a:xfrm>
            <a:off x="6596479" y="1722733"/>
            <a:ext cx="14905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0" i="0" u="sng" dirty="0" smtClean="0">
                <a:solidFill>
                  <a:srgbClr val="0000FF"/>
                </a:solidFill>
                <a:latin typeface="+mj-lt"/>
              </a:rPr>
              <a:t>(non-linear)</a:t>
            </a:r>
            <a:endParaRPr lang="en-US" sz="1800" b="0" i="0" dirty="0"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24105" y="457962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err="1">
                <a:solidFill>
                  <a:schemeClr val="tx1"/>
                </a:solidFill>
                <a:latin typeface="Symbol" panose="05050102010706020507" pitchFamily="18" charset="2"/>
              </a:rPr>
              <a:t>y</a:t>
            </a:r>
            <a:r>
              <a:rPr lang="en-US" sz="1800" baseline="-25000" dirty="0" err="1">
                <a:solidFill>
                  <a:schemeClr val="tx1"/>
                </a:solidFill>
                <a:latin typeface="+mn-lt"/>
              </a:rPr>
              <a:t>N</a:t>
            </a:r>
            <a:endParaRPr lang="en-US" sz="180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 rot="16200000">
            <a:off x="3092449" y="3357608"/>
            <a:ext cx="2778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NBI, -</a:t>
            </a:r>
            <a:r>
              <a:rPr lang="en-US" sz="1400" b="0" i="0" dirty="0" smtClean="0">
                <a:solidFill>
                  <a:srgbClr val="0000FF"/>
                </a:solidFill>
                <a:latin typeface="+mn-lt"/>
              </a:rPr>
              <a:t>NTV torque density (N/m</a:t>
            </a:r>
            <a:r>
              <a:rPr lang="en-US" sz="1400" b="0" i="0" baseline="30000" dirty="0" smtClean="0">
                <a:solidFill>
                  <a:srgbClr val="0000FF"/>
                </a:solidFill>
                <a:latin typeface="+mn-lt"/>
              </a:rPr>
              <a:t>2</a:t>
            </a:r>
            <a:r>
              <a:rPr lang="en-US" sz="1400" b="0" i="0" dirty="0" smtClean="0">
                <a:solidFill>
                  <a:srgbClr val="0000FF"/>
                </a:solidFill>
                <a:latin typeface="+mn-lt"/>
              </a:rPr>
              <a:t>)</a:t>
            </a:r>
            <a:endParaRPr lang="en-US" sz="1400" b="0" i="0" dirty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96078" y="2370712"/>
            <a:ext cx="470000" cy="2389604"/>
            <a:chOff x="4267200" y="3160949"/>
            <a:chExt cx="470000" cy="3186138"/>
          </a:xfrm>
        </p:grpSpPr>
        <p:sp>
          <p:nvSpPr>
            <p:cNvPr id="39" name="TextBox 38"/>
            <p:cNvSpPr txBox="1"/>
            <p:nvPr/>
          </p:nvSpPr>
          <p:spPr>
            <a:xfrm>
              <a:off x="4267200" y="5895682"/>
              <a:ext cx="470000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0.0</a:t>
              </a:r>
              <a:endParaRPr lang="en-US" sz="1600" i="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267200" y="4986869"/>
              <a:ext cx="470000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0.5</a:t>
              </a:r>
              <a:endParaRPr lang="en-US" sz="1600" i="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67200" y="4075346"/>
              <a:ext cx="470000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1.0</a:t>
              </a:r>
              <a:endParaRPr lang="en-US" sz="1600" i="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267200" y="3160949"/>
              <a:ext cx="470000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1.5</a:t>
              </a:r>
              <a:endParaRPr lang="en-US" sz="1600" i="0" dirty="0">
                <a:solidFill>
                  <a:srgbClr val="0000FF"/>
                </a:solidFill>
                <a:latin typeface="+mn-lt"/>
              </a:endParaRPr>
            </a:p>
          </p:txBody>
        </p:sp>
      </p:grpSp>
      <p:sp>
        <p:nvSpPr>
          <p:cNvPr id="6" name="Rectangle 5"/>
          <p:cNvSpPr/>
          <p:nvPr/>
        </p:nvSpPr>
        <p:spPr bwMode="auto">
          <a:xfrm>
            <a:off x="5134276" y="4585119"/>
            <a:ext cx="3444647" cy="118019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17534" y="4558284"/>
            <a:ext cx="4038574" cy="338554"/>
            <a:chOff x="656925" y="4800600"/>
            <a:chExt cx="3740823" cy="451406"/>
          </a:xfrm>
        </p:grpSpPr>
        <p:sp>
          <p:nvSpPr>
            <p:cNvPr id="55" name="TextBox 54"/>
            <p:cNvSpPr txBox="1"/>
            <p:nvPr/>
          </p:nvSpPr>
          <p:spPr>
            <a:xfrm>
              <a:off x="656925" y="4800600"/>
              <a:ext cx="435348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0.0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305025" y="4800600"/>
              <a:ext cx="435348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0.2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981200" y="4800600"/>
              <a:ext cx="435348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0.4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628558" y="4800600"/>
              <a:ext cx="435348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0.6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286225" y="4800600"/>
              <a:ext cx="435348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0.8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962400" y="4800600"/>
              <a:ext cx="435348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1</a:t>
              </a: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.0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99" name="Rectangle 98"/>
          <p:cNvSpPr/>
          <p:nvPr/>
        </p:nvSpPr>
        <p:spPr>
          <a:xfrm>
            <a:off x="4740974" y="2126730"/>
            <a:ext cx="4326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b="0" i="0" u="sng" kern="0" dirty="0" smtClean="0">
                <a:solidFill>
                  <a:srgbClr val="6600FF"/>
                </a:solidFill>
                <a:latin typeface="+mn-lt"/>
              </a:rPr>
              <a:t>NBI and NTV torque profiles for NSTX-U</a:t>
            </a:r>
            <a:endParaRPr lang="en-US" sz="1800" b="0" i="0" dirty="0">
              <a:solidFill>
                <a:srgbClr val="6600FF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76" y="3028950"/>
            <a:ext cx="1713524" cy="1847238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2362200" y="3213892"/>
            <a:ext cx="1553776" cy="1567658"/>
            <a:chOff x="3592645" y="4397529"/>
            <a:chExt cx="1824930" cy="2073406"/>
          </a:xfrm>
        </p:grpSpPr>
        <p:pic>
          <p:nvPicPr>
            <p:cNvPr id="49" name="Picture 48" descr="plot2NSTXv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2645" y="4397529"/>
              <a:ext cx="1824930" cy="2073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0" name="Group 27"/>
            <p:cNvGrpSpPr>
              <a:grpSpLocks/>
            </p:cNvGrpSpPr>
            <p:nvPr/>
          </p:nvGrpSpPr>
          <p:grpSpPr bwMode="auto">
            <a:xfrm>
              <a:off x="3596212" y="4982458"/>
              <a:ext cx="1818986" cy="1174613"/>
              <a:chOff x="296" y="1708"/>
              <a:chExt cx="2888" cy="1756"/>
            </a:xfrm>
          </p:grpSpPr>
          <p:sp>
            <p:nvSpPr>
              <p:cNvPr id="51" name="Freeform 28"/>
              <p:cNvSpPr>
                <a:spLocks/>
              </p:cNvSpPr>
              <p:nvPr/>
            </p:nvSpPr>
            <p:spPr bwMode="auto">
              <a:xfrm>
                <a:off x="1010" y="2704"/>
                <a:ext cx="1422" cy="760"/>
              </a:xfrm>
              <a:custGeom>
                <a:avLst/>
                <a:gdLst>
                  <a:gd name="T0" fmla="*/ 0 w 1422"/>
                  <a:gd name="T1" fmla="*/ 96 h 760"/>
                  <a:gd name="T2" fmla="*/ 92 w 1422"/>
                  <a:gd name="T3" fmla="*/ 118 h 760"/>
                  <a:gd name="T4" fmla="*/ 92 w 1422"/>
                  <a:gd name="T5" fmla="*/ 0 h 760"/>
                  <a:gd name="T6" fmla="*/ 194 w 1422"/>
                  <a:gd name="T7" fmla="*/ 22 h 760"/>
                  <a:gd name="T8" fmla="*/ 300 w 1422"/>
                  <a:gd name="T9" fmla="*/ 44 h 760"/>
                  <a:gd name="T10" fmla="*/ 422 w 1422"/>
                  <a:gd name="T11" fmla="*/ 58 h 760"/>
                  <a:gd name="T12" fmla="*/ 586 w 1422"/>
                  <a:gd name="T13" fmla="*/ 74 h 760"/>
                  <a:gd name="T14" fmla="*/ 726 w 1422"/>
                  <a:gd name="T15" fmla="*/ 78 h 760"/>
                  <a:gd name="T16" fmla="*/ 840 w 1422"/>
                  <a:gd name="T17" fmla="*/ 76 h 760"/>
                  <a:gd name="T18" fmla="*/ 982 w 1422"/>
                  <a:gd name="T19" fmla="*/ 64 h 760"/>
                  <a:gd name="T20" fmla="*/ 1088 w 1422"/>
                  <a:gd name="T21" fmla="*/ 56 h 760"/>
                  <a:gd name="T22" fmla="*/ 1190 w 1422"/>
                  <a:gd name="T23" fmla="*/ 40 h 760"/>
                  <a:gd name="T24" fmla="*/ 1254 w 1422"/>
                  <a:gd name="T25" fmla="*/ 26 h 760"/>
                  <a:gd name="T26" fmla="*/ 1278 w 1422"/>
                  <a:gd name="T27" fmla="*/ 24 h 760"/>
                  <a:gd name="T28" fmla="*/ 1278 w 1422"/>
                  <a:gd name="T29" fmla="*/ 210 h 760"/>
                  <a:gd name="T30" fmla="*/ 1422 w 1422"/>
                  <a:gd name="T31" fmla="*/ 178 h 760"/>
                  <a:gd name="T32" fmla="*/ 1422 w 1422"/>
                  <a:gd name="T33" fmla="*/ 486 h 760"/>
                  <a:gd name="T34" fmla="*/ 1278 w 1422"/>
                  <a:gd name="T35" fmla="*/ 520 h 760"/>
                  <a:gd name="T36" fmla="*/ 1278 w 1422"/>
                  <a:gd name="T37" fmla="*/ 706 h 760"/>
                  <a:gd name="T38" fmla="*/ 1082 w 1422"/>
                  <a:gd name="T39" fmla="*/ 740 h 760"/>
                  <a:gd name="T40" fmla="*/ 938 w 1422"/>
                  <a:gd name="T41" fmla="*/ 756 h 760"/>
                  <a:gd name="T42" fmla="*/ 742 w 1422"/>
                  <a:gd name="T43" fmla="*/ 760 h 760"/>
                  <a:gd name="T44" fmla="*/ 654 w 1422"/>
                  <a:gd name="T45" fmla="*/ 760 h 760"/>
                  <a:gd name="T46" fmla="*/ 506 w 1422"/>
                  <a:gd name="T47" fmla="*/ 752 h 760"/>
                  <a:gd name="T48" fmla="*/ 366 w 1422"/>
                  <a:gd name="T49" fmla="*/ 736 h 760"/>
                  <a:gd name="T50" fmla="*/ 254 w 1422"/>
                  <a:gd name="T51" fmla="*/ 724 h 760"/>
                  <a:gd name="T52" fmla="*/ 146 w 1422"/>
                  <a:gd name="T53" fmla="*/ 700 h 760"/>
                  <a:gd name="T54" fmla="*/ 92 w 1422"/>
                  <a:gd name="T55" fmla="*/ 692 h 760"/>
                  <a:gd name="T56" fmla="*/ 92 w 1422"/>
                  <a:gd name="T57" fmla="*/ 570 h 760"/>
                  <a:gd name="T58" fmla="*/ 0 w 1422"/>
                  <a:gd name="T59" fmla="*/ 546 h 760"/>
                  <a:gd name="T60" fmla="*/ 0 w 1422"/>
                  <a:gd name="T61" fmla="*/ 96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22" h="760">
                    <a:moveTo>
                      <a:pt x="0" y="96"/>
                    </a:moveTo>
                    <a:lnTo>
                      <a:pt x="92" y="118"/>
                    </a:lnTo>
                    <a:lnTo>
                      <a:pt x="92" y="0"/>
                    </a:lnTo>
                    <a:lnTo>
                      <a:pt x="194" y="22"/>
                    </a:lnTo>
                    <a:lnTo>
                      <a:pt x="300" y="44"/>
                    </a:lnTo>
                    <a:lnTo>
                      <a:pt x="422" y="58"/>
                    </a:lnTo>
                    <a:lnTo>
                      <a:pt x="586" y="74"/>
                    </a:lnTo>
                    <a:lnTo>
                      <a:pt x="726" y="78"/>
                    </a:lnTo>
                    <a:lnTo>
                      <a:pt x="840" y="76"/>
                    </a:lnTo>
                    <a:lnTo>
                      <a:pt x="982" y="64"/>
                    </a:lnTo>
                    <a:lnTo>
                      <a:pt x="1088" y="56"/>
                    </a:lnTo>
                    <a:lnTo>
                      <a:pt x="1190" y="40"/>
                    </a:lnTo>
                    <a:lnTo>
                      <a:pt x="1254" y="26"/>
                    </a:lnTo>
                    <a:lnTo>
                      <a:pt x="1278" y="24"/>
                    </a:lnTo>
                    <a:lnTo>
                      <a:pt x="1278" y="210"/>
                    </a:lnTo>
                    <a:lnTo>
                      <a:pt x="1422" y="178"/>
                    </a:lnTo>
                    <a:lnTo>
                      <a:pt x="1422" y="486"/>
                    </a:lnTo>
                    <a:lnTo>
                      <a:pt x="1278" y="520"/>
                    </a:lnTo>
                    <a:lnTo>
                      <a:pt x="1278" y="706"/>
                    </a:lnTo>
                    <a:lnTo>
                      <a:pt x="1082" y="740"/>
                    </a:lnTo>
                    <a:lnTo>
                      <a:pt x="938" y="756"/>
                    </a:lnTo>
                    <a:lnTo>
                      <a:pt x="742" y="760"/>
                    </a:lnTo>
                    <a:lnTo>
                      <a:pt x="654" y="760"/>
                    </a:lnTo>
                    <a:lnTo>
                      <a:pt x="506" y="752"/>
                    </a:lnTo>
                    <a:lnTo>
                      <a:pt x="366" y="736"/>
                    </a:lnTo>
                    <a:lnTo>
                      <a:pt x="254" y="724"/>
                    </a:lnTo>
                    <a:lnTo>
                      <a:pt x="146" y="700"/>
                    </a:lnTo>
                    <a:lnTo>
                      <a:pt x="92" y="692"/>
                    </a:lnTo>
                    <a:lnTo>
                      <a:pt x="92" y="570"/>
                    </a:lnTo>
                    <a:lnTo>
                      <a:pt x="0" y="546"/>
                    </a:lnTo>
                    <a:lnTo>
                      <a:pt x="0" y="96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9900"/>
                  </a:solidFill>
                </a:endParaRPr>
              </a:p>
            </p:txBody>
          </p:sp>
          <p:sp>
            <p:nvSpPr>
              <p:cNvPr id="52" name="Freeform 29"/>
              <p:cNvSpPr>
                <a:spLocks/>
              </p:cNvSpPr>
              <p:nvPr/>
            </p:nvSpPr>
            <p:spPr bwMode="auto">
              <a:xfrm>
                <a:off x="296" y="2116"/>
                <a:ext cx="696" cy="1228"/>
              </a:xfrm>
              <a:custGeom>
                <a:avLst/>
                <a:gdLst>
                  <a:gd name="T0" fmla="*/ 2 w 696"/>
                  <a:gd name="T1" fmla="*/ 0 h 1228"/>
                  <a:gd name="T2" fmla="*/ 30 w 696"/>
                  <a:gd name="T3" fmla="*/ 94 h 1228"/>
                  <a:gd name="T4" fmla="*/ 96 w 696"/>
                  <a:gd name="T5" fmla="*/ 202 h 1228"/>
                  <a:gd name="T6" fmla="*/ 182 w 696"/>
                  <a:gd name="T7" fmla="*/ 296 h 1228"/>
                  <a:gd name="T8" fmla="*/ 272 w 696"/>
                  <a:gd name="T9" fmla="*/ 364 h 1228"/>
                  <a:gd name="T10" fmla="*/ 334 w 696"/>
                  <a:gd name="T11" fmla="*/ 406 h 1228"/>
                  <a:gd name="T12" fmla="*/ 434 w 696"/>
                  <a:gd name="T13" fmla="*/ 456 h 1228"/>
                  <a:gd name="T14" fmla="*/ 472 w 696"/>
                  <a:gd name="T15" fmla="*/ 478 h 1228"/>
                  <a:gd name="T16" fmla="*/ 548 w 696"/>
                  <a:gd name="T17" fmla="*/ 508 h 1228"/>
                  <a:gd name="T18" fmla="*/ 640 w 696"/>
                  <a:gd name="T19" fmla="*/ 546 h 1228"/>
                  <a:gd name="T20" fmla="*/ 640 w 696"/>
                  <a:gd name="T21" fmla="*/ 662 h 1228"/>
                  <a:gd name="T22" fmla="*/ 696 w 696"/>
                  <a:gd name="T23" fmla="*/ 677 h 1228"/>
                  <a:gd name="T24" fmla="*/ 696 w 696"/>
                  <a:gd name="T25" fmla="*/ 1130 h 1228"/>
                  <a:gd name="T26" fmla="*/ 638 w 696"/>
                  <a:gd name="T27" fmla="*/ 1110 h 1228"/>
                  <a:gd name="T28" fmla="*/ 638 w 696"/>
                  <a:gd name="T29" fmla="*/ 1228 h 1228"/>
                  <a:gd name="T30" fmla="*/ 472 w 696"/>
                  <a:gd name="T31" fmla="*/ 1166 h 1228"/>
                  <a:gd name="T32" fmla="*/ 406 w 696"/>
                  <a:gd name="T33" fmla="*/ 1130 h 1228"/>
                  <a:gd name="T34" fmla="*/ 288 w 696"/>
                  <a:gd name="T35" fmla="*/ 1062 h 1228"/>
                  <a:gd name="T36" fmla="*/ 196 w 696"/>
                  <a:gd name="T37" fmla="*/ 990 h 1228"/>
                  <a:gd name="T38" fmla="*/ 96 w 696"/>
                  <a:gd name="T39" fmla="*/ 888 h 1228"/>
                  <a:gd name="T40" fmla="*/ 32 w 696"/>
                  <a:gd name="T41" fmla="*/ 786 h 1228"/>
                  <a:gd name="T42" fmla="*/ 0 w 696"/>
                  <a:gd name="T43" fmla="*/ 676 h 1228"/>
                  <a:gd name="T44" fmla="*/ 2 w 696"/>
                  <a:gd name="T45" fmla="*/ 0 h 1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6" h="1228">
                    <a:moveTo>
                      <a:pt x="2" y="0"/>
                    </a:moveTo>
                    <a:lnTo>
                      <a:pt x="30" y="94"/>
                    </a:lnTo>
                    <a:lnTo>
                      <a:pt x="96" y="202"/>
                    </a:lnTo>
                    <a:lnTo>
                      <a:pt x="182" y="296"/>
                    </a:lnTo>
                    <a:lnTo>
                      <a:pt x="272" y="364"/>
                    </a:lnTo>
                    <a:lnTo>
                      <a:pt x="334" y="406"/>
                    </a:lnTo>
                    <a:lnTo>
                      <a:pt x="434" y="456"/>
                    </a:lnTo>
                    <a:lnTo>
                      <a:pt x="472" y="478"/>
                    </a:lnTo>
                    <a:lnTo>
                      <a:pt x="548" y="508"/>
                    </a:lnTo>
                    <a:lnTo>
                      <a:pt x="640" y="546"/>
                    </a:lnTo>
                    <a:lnTo>
                      <a:pt x="640" y="662"/>
                    </a:lnTo>
                    <a:lnTo>
                      <a:pt x="696" y="677"/>
                    </a:lnTo>
                    <a:lnTo>
                      <a:pt x="696" y="1130"/>
                    </a:lnTo>
                    <a:lnTo>
                      <a:pt x="638" y="1110"/>
                    </a:lnTo>
                    <a:lnTo>
                      <a:pt x="638" y="1228"/>
                    </a:lnTo>
                    <a:lnTo>
                      <a:pt x="472" y="1166"/>
                    </a:lnTo>
                    <a:lnTo>
                      <a:pt x="406" y="1130"/>
                    </a:lnTo>
                    <a:lnTo>
                      <a:pt x="288" y="1062"/>
                    </a:lnTo>
                    <a:lnTo>
                      <a:pt x="196" y="990"/>
                    </a:lnTo>
                    <a:lnTo>
                      <a:pt x="96" y="888"/>
                    </a:lnTo>
                    <a:lnTo>
                      <a:pt x="32" y="786"/>
                    </a:lnTo>
                    <a:lnTo>
                      <a:pt x="0" y="676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4" name="Group 30"/>
              <p:cNvGrpSpPr>
                <a:grpSpLocks/>
              </p:cNvGrpSpPr>
              <p:nvPr/>
            </p:nvGrpSpPr>
            <p:grpSpPr bwMode="auto">
              <a:xfrm>
                <a:off x="302" y="1708"/>
                <a:ext cx="324" cy="958"/>
                <a:chOff x="302" y="1708"/>
                <a:chExt cx="324" cy="958"/>
              </a:xfrm>
            </p:grpSpPr>
            <p:sp>
              <p:nvSpPr>
                <p:cNvPr id="69" name="Freeform 31"/>
                <p:cNvSpPr>
                  <a:spLocks/>
                </p:cNvSpPr>
                <p:nvPr/>
              </p:nvSpPr>
              <p:spPr bwMode="auto">
                <a:xfrm>
                  <a:off x="302" y="1708"/>
                  <a:ext cx="176" cy="406"/>
                </a:xfrm>
                <a:custGeom>
                  <a:avLst/>
                  <a:gdLst>
                    <a:gd name="T0" fmla="*/ 0 w 176"/>
                    <a:gd name="T1" fmla="*/ 406 h 406"/>
                    <a:gd name="T2" fmla="*/ 0 w 176"/>
                    <a:gd name="T3" fmla="*/ 280 h 406"/>
                    <a:gd name="T4" fmla="*/ 38 w 176"/>
                    <a:gd name="T5" fmla="*/ 166 h 406"/>
                    <a:gd name="T6" fmla="*/ 96 w 176"/>
                    <a:gd name="T7" fmla="*/ 80 h 406"/>
                    <a:gd name="T8" fmla="*/ 176 w 176"/>
                    <a:gd name="T9" fmla="*/ 0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6" h="406">
                      <a:moveTo>
                        <a:pt x="0" y="406"/>
                      </a:moveTo>
                      <a:lnTo>
                        <a:pt x="0" y="280"/>
                      </a:lnTo>
                      <a:lnTo>
                        <a:pt x="38" y="166"/>
                      </a:lnTo>
                      <a:lnTo>
                        <a:pt x="96" y="80"/>
                      </a:lnTo>
                      <a:lnTo>
                        <a:pt x="176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Freeform 32"/>
                <p:cNvSpPr>
                  <a:spLocks/>
                </p:cNvSpPr>
                <p:nvPr/>
              </p:nvSpPr>
              <p:spPr bwMode="auto">
                <a:xfrm>
                  <a:off x="304" y="2282"/>
                  <a:ext cx="322" cy="384"/>
                </a:xfrm>
                <a:custGeom>
                  <a:avLst/>
                  <a:gdLst>
                    <a:gd name="T0" fmla="*/ 0 w 322"/>
                    <a:gd name="T1" fmla="*/ 242 h 384"/>
                    <a:gd name="T2" fmla="*/ 0 w 322"/>
                    <a:gd name="T3" fmla="*/ 384 h 384"/>
                    <a:gd name="T4" fmla="*/ 32 w 322"/>
                    <a:gd name="T5" fmla="*/ 290 h 384"/>
                    <a:gd name="T6" fmla="*/ 96 w 322"/>
                    <a:gd name="T7" fmla="*/ 192 h 384"/>
                    <a:gd name="T8" fmla="*/ 186 w 322"/>
                    <a:gd name="T9" fmla="*/ 98 h 384"/>
                    <a:gd name="T10" fmla="*/ 322 w 322"/>
                    <a:gd name="T11" fmla="*/ 0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2" h="384">
                      <a:moveTo>
                        <a:pt x="0" y="242"/>
                      </a:moveTo>
                      <a:lnTo>
                        <a:pt x="0" y="384"/>
                      </a:lnTo>
                      <a:lnTo>
                        <a:pt x="32" y="290"/>
                      </a:lnTo>
                      <a:lnTo>
                        <a:pt x="96" y="192"/>
                      </a:lnTo>
                      <a:lnTo>
                        <a:pt x="186" y="98"/>
                      </a:lnTo>
                      <a:lnTo>
                        <a:pt x="322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" name="Freeform 33"/>
              <p:cNvSpPr>
                <a:spLocks/>
              </p:cNvSpPr>
              <p:nvPr/>
            </p:nvSpPr>
            <p:spPr bwMode="auto">
              <a:xfrm>
                <a:off x="2454" y="2162"/>
                <a:ext cx="730" cy="1162"/>
              </a:xfrm>
              <a:custGeom>
                <a:avLst/>
                <a:gdLst>
                  <a:gd name="T0" fmla="*/ 0 w 730"/>
                  <a:gd name="T1" fmla="*/ 710 h 1162"/>
                  <a:gd name="T2" fmla="*/ 0 w 730"/>
                  <a:gd name="T3" fmla="*/ 1022 h 1162"/>
                  <a:gd name="T4" fmla="*/ 154 w 730"/>
                  <a:gd name="T5" fmla="*/ 972 h 1162"/>
                  <a:gd name="T6" fmla="*/ 154 w 730"/>
                  <a:gd name="T7" fmla="*/ 1162 h 1162"/>
                  <a:gd name="T8" fmla="*/ 232 w 730"/>
                  <a:gd name="T9" fmla="*/ 1130 h 1162"/>
                  <a:gd name="T10" fmla="*/ 310 w 730"/>
                  <a:gd name="T11" fmla="*/ 1090 h 1162"/>
                  <a:gd name="T12" fmla="*/ 418 w 730"/>
                  <a:gd name="T13" fmla="*/ 1028 h 1162"/>
                  <a:gd name="T14" fmla="*/ 508 w 730"/>
                  <a:gd name="T15" fmla="*/ 964 h 1162"/>
                  <a:gd name="T16" fmla="*/ 594 w 730"/>
                  <a:gd name="T17" fmla="*/ 884 h 1162"/>
                  <a:gd name="T18" fmla="*/ 652 w 730"/>
                  <a:gd name="T19" fmla="*/ 812 h 1162"/>
                  <a:gd name="T20" fmla="*/ 682 w 730"/>
                  <a:gd name="T21" fmla="*/ 762 h 1162"/>
                  <a:gd name="T22" fmla="*/ 714 w 730"/>
                  <a:gd name="T23" fmla="*/ 676 h 1162"/>
                  <a:gd name="T24" fmla="*/ 714 w 730"/>
                  <a:gd name="T25" fmla="*/ 556 h 1162"/>
                  <a:gd name="T26" fmla="*/ 730 w 730"/>
                  <a:gd name="T27" fmla="*/ 490 h 1162"/>
                  <a:gd name="T28" fmla="*/ 730 w 730"/>
                  <a:gd name="T29" fmla="*/ 34 h 1162"/>
                  <a:gd name="T30" fmla="*/ 714 w 730"/>
                  <a:gd name="T31" fmla="*/ 112 h 1162"/>
                  <a:gd name="T32" fmla="*/ 714 w 730"/>
                  <a:gd name="T33" fmla="*/ 0 h 1162"/>
                  <a:gd name="T34" fmla="*/ 662 w 730"/>
                  <a:gd name="T35" fmla="*/ 120 h 1162"/>
                  <a:gd name="T36" fmla="*/ 628 w 730"/>
                  <a:gd name="T37" fmla="*/ 168 h 1162"/>
                  <a:gd name="T38" fmla="*/ 572 w 730"/>
                  <a:gd name="T39" fmla="*/ 228 h 1162"/>
                  <a:gd name="T40" fmla="*/ 464 w 730"/>
                  <a:gd name="T41" fmla="*/ 314 h 1162"/>
                  <a:gd name="T42" fmla="*/ 400 w 730"/>
                  <a:gd name="T43" fmla="*/ 358 h 1162"/>
                  <a:gd name="T44" fmla="*/ 310 w 730"/>
                  <a:gd name="T45" fmla="*/ 406 h 1162"/>
                  <a:gd name="T46" fmla="*/ 192 w 730"/>
                  <a:gd name="T47" fmla="*/ 460 h 1162"/>
                  <a:gd name="T48" fmla="*/ 152 w 730"/>
                  <a:gd name="T49" fmla="*/ 476 h 1162"/>
                  <a:gd name="T50" fmla="*/ 152 w 730"/>
                  <a:gd name="T51" fmla="*/ 664 h 1162"/>
                  <a:gd name="T52" fmla="*/ 0 w 730"/>
                  <a:gd name="T53" fmla="*/ 710 h 1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0" h="1162">
                    <a:moveTo>
                      <a:pt x="0" y="710"/>
                    </a:moveTo>
                    <a:lnTo>
                      <a:pt x="0" y="1022"/>
                    </a:lnTo>
                    <a:lnTo>
                      <a:pt x="154" y="972"/>
                    </a:lnTo>
                    <a:lnTo>
                      <a:pt x="154" y="1162"/>
                    </a:lnTo>
                    <a:lnTo>
                      <a:pt x="232" y="1130"/>
                    </a:lnTo>
                    <a:lnTo>
                      <a:pt x="310" y="1090"/>
                    </a:lnTo>
                    <a:lnTo>
                      <a:pt x="418" y="1028"/>
                    </a:lnTo>
                    <a:lnTo>
                      <a:pt x="508" y="964"/>
                    </a:lnTo>
                    <a:lnTo>
                      <a:pt x="594" y="884"/>
                    </a:lnTo>
                    <a:lnTo>
                      <a:pt x="652" y="812"/>
                    </a:lnTo>
                    <a:lnTo>
                      <a:pt x="682" y="762"/>
                    </a:lnTo>
                    <a:lnTo>
                      <a:pt x="714" y="676"/>
                    </a:lnTo>
                    <a:lnTo>
                      <a:pt x="714" y="556"/>
                    </a:lnTo>
                    <a:lnTo>
                      <a:pt x="730" y="490"/>
                    </a:lnTo>
                    <a:lnTo>
                      <a:pt x="730" y="34"/>
                    </a:lnTo>
                    <a:lnTo>
                      <a:pt x="714" y="112"/>
                    </a:lnTo>
                    <a:lnTo>
                      <a:pt x="714" y="0"/>
                    </a:lnTo>
                    <a:lnTo>
                      <a:pt x="662" y="120"/>
                    </a:lnTo>
                    <a:lnTo>
                      <a:pt x="628" y="168"/>
                    </a:lnTo>
                    <a:lnTo>
                      <a:pt x="572" y="228"/>
                    </a:lnTo>
                    <a:lnTo>
                      <a:pt x="464" y="314"/>
                    </a:lnTo>
                    <a:lnTo>
                      <a:pt x="400" y="358"/>
                    </a:lnTo>
                    <a:lnTo>
                      <a:pt x="310" y="406"/>
                    </a:lnTo>
                    <a:lnTo>
                      <a:pt x="192" y="460"/>
                    </a:lnTo>
                    <a:lnTo>
                      <a:pt x="152" y="476"/>
                    </a:lnTo>
                    <a:lnTo>
                      <a:pt x="152" y="664"/>
                    </a:lnTo>
                    <a:lnTo>
                      <a:pt x="0" y="71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3" name="Group 34"/>
              <p:cNvGrpSpPr>
                <a:grpSpLocks/>
              </p:cNvGrpSpPr>
              <p:nvPr/>
            </p:nvGrpSpPr>
            <p:grpSpPr bwMode="auto">
              <a:xfrm>
                <a:off x="3126" y="1862"/>
                <a:ext cx="58" cy="880"/>
                <a:chOff x="3126" y="1862"/>
                <a:chExt cx="58" cy="880"/>
              </a:xfrm>
            </p:grpSpPr>
            <p:sp>
              <p:nvSpPr>
                <p:cNvPr id="65" name="Freeform 35"/>
                <p:cNvSpPr>
                  <a:spLocks/>
                </p:cNvSpPr>
                <p:nvPr/>
              </p:nvSpPr>
              <p:spPr bwMode="auto">
                <a:xfrm>
                  <a:off x="3126" y="2534"/>
                  <a:ext cx="58" cy="208"/>
                </a:xfrm>
                <a:custGeom>
                  <a:avLst/>
                  <a:gdLst>
                    <a:gd name="T0" fmla="*/ 58 w 58"/>
                    <a:gd name="T1" fmla="*/ 150 h 208"/>
                    <a:gd name="T2" fmla="*/ 58 w 58"/>
                    <a:gd name="T3" fmla="*/ 208 h 208"/>
                    <a:gd name="T4" fmla="*/ 48 w 58"/>
                    <a:gd name="T5" fmla="*/ 132 h 208"/>
                    <a:gd name="T6" fmla="*/ 26 w 58"/>
                    <a:gd name="T7" fmla="*/ 68 h 208"/>
                    <a:gd name="T8" fmla="*/ 10 w 58"/>
                    <a:gd name="T9" fmla="*/ 26 h 208"/>
                    <a:gd name="T10" fmla="*/ 0 w 58"/>
                    <a:gd name="T11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208">
                      <a:moveTo>
                        <a:pt x="58" y="150"/>
                      </a:moveTo>
                      <a:lnTo>
                        <a:pt x="58" y="208"/>
                      </a:lnTo>
                      <a:lnTo>
                        <a:pt x="48" y="132"/>
                      </a:lnTo>
                      <a:lnTo>
                        <a:pt x="26" y="68"/>
                      </a:lnTo>
                      <a:lnTo>
                        <a:pt x="10" y="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Freeform 36"/>
                <p:cNvSpPr>
                  <a:spLocks/>
                </p:cNvSpPr>
                <p:nvPr/>
              </p:nvSpPr>
              <p:spPr bwMode="auto">
                <a:xfrm>
                  <a:off x="3128" y="1862"/>
                  <a:ext cx="56" cy="350"/>
                </a:xfrm>
                <a:custGeom>
                  <a:avLst/>
                  <a:gdLst>
                    <a:gd name="T0" fmla="*/ 56 w 56"/>
                    <a:gd name="T1" fmla="*/ 350 h 350"/>
                    <a:gd name="T2" fmla="*/ 54 w 56"/>
                    <a:gd name="T3" fmla="*/ 218 h 350"/>
                    <a:gd name="T4" fmla="*/ 54 w 56"/>
                    <a:gd name="T5" fmla="*/ 188 h 350"/>
                    <a:gd name="T6" fmla="*/ 44 w 56"/>
                    <a:gd name="T7" fmla="*/ 112 h 350"/>
                    <a:gd name="T8" fmla="*/ 14 w 56"/>
                    <a:gd name="T9" fmla="*/ 30 h 350"/>
                    <a:gd name="T10" fmla="*/ 0 w 56"/>
                    <a:gd name="T11" fmla="*/ 0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" h="350">
                      <a:moveTo>
                        <a:pt x="56" y="350"/>
                      </a:moveTo>
                      <a:lnTo>
                        <a:pt x="54" y="218"/>
                      </a:lnTo>
                      <a:lnTo>
                        <a:pt x="54" y="188"/>
                      </a:lnTo>
                      <a:lnTo>
                        <a:pt x="44" y="112"/>
                      </a:lnTo>
                      <a:lnTo>
                        <a:pt x="14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6" name="Rectangle 75"/>
          <p:cNvSpPr/>
          <p:nvPr/>
        </p:nvSpPr>
        <p:spPr>
          <a:xfrm>
            <a:off x="1049620" y="2126730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b="0" i="0" u="sng" kern="0" dirty="0" smtClean="0">
                <a:solidFill>
                  <a:srgbClr val="6600FF"/>
                </a:solidFill>
                <a:latin typeface="+mn-lt"/>
              </a:rPr>
              <a:t>Momentum Actuators</a:t>
            </a:r>
            <a:endParaRPr lang="en-US" sz="1800" b="0" i="0" dirty="0">
              <a:solidFill>
                <a:srgbClr val="6600FF"/>
              </a:solidFill>
              <a:latin typeface="+mn-lt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24560" y="2498287"/>
            <a:ext cx="1816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600" b="0" i="0" u="sng" kern="0" dirty="0" smtClean="0">
                <a:solidFill>
                  <a:srgbClr val="FF0000"/>
                </a:solidFill>
                <a:latin typeface="+mn-lt"/>
              </a:rPr>
              <a:t>New NBI</a:t>
            </a:r>
          </a:p>
          <a:p>
            <a:pPr algn="ctr">
              <a:buNone/>
            </a:pPr>
            <a:r>
              <a:rPr lang="en-US" sz="1600" kern="0" dirty="0" smtClean="0">
                <a:solidFill>
                  <a:srgbClr val="FF0000"/>
                </a:solidFill>
                <a:latin typeface="+mn-lt"/>
              </a:rPr>
              <a:t>(broaden rotation)</a:t>
            </a:r>
            <a:endParaRPr lang="en-US" sz="1600" b="0" i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281484" y="2493522"/>
            <a:ext cx="1765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600" b="0" i="0" u="sng" kern="0" dirty="0" smtClean="0">
                <a:solidFill>
                  <a:srgbClr val="9900CC"/>
                </a:solidFill>
                <a:latin typeface="+mn-lt"/>
              </a:rPr>
              <a:t>3D Field Coil</a:t>
            </a:r>
          </a:p>
          <a:p>
            <a:pPr algn="ctr">
              <a:buNone/>
            </a:pPr>
            <a:r>
              <a:rPr lang="en-US" sz="1600" kern="0" dirty="0" smtClean="0">
                <a:solidFill>
                  <a:srgbClr val="9900CC"/>
                </a:solidFill>
                <a:latin typeface="+mn-lt"/>
              </a:rPr>
              <a:t>(shape </a:t>
            </a:r>
            <a:r>
              <a:rPr lang="en-US" sz="1600" kern="0" dirty="0" err="1" smtClean="0">
                <a:solidFill>
                  <a:srgbClr val="9900CC"/>
                </a:solidFill>
                <a:latin typeface="Symbol" panose="05050102010706020507" pitchFamily="18" charset="2"/>
              </a:rPr>
              <a:t>w</a:t>
            </a:r>
            <a:r>
              <a:rPr lang="en-US" sz="1600" kern="0" baseline="-25000" dirty="0" err="1" smtClean="0">
                <a:solidFill>
                  <a:srgbClr val="9900CC"/>
                </a:solidFill>
                <a:latin typeface="Symbol" panose="05050102010706020507" pitchFamily="18" charset="2"/>
              </a:rPr>
              <a:t>f</a:t>
            </a:r>
            <a:r>
              <a:rPr lang="en-US" sz="1600" kern="0" dirty="0" smtClean="0">
                <a:solidFill>
                  <a:srgbClr val="9900CC"/>
                </a:solidFill>
                <a:latin typeface="+mn-lt"/>
              </a:rPr>
              <a:t> profile)</a:t>
            </a:r>
            <a:endParaRPr lang="en-US" sz="1600" b="0" i="0" dirty="0">
              <a:solidFill>
                <a:srgbClr val="9900CC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400" y="742234"/>
            <a:ext cx="8834170" cy="1372316"/>
          </a:xfrm>
          <a:prstGeom prst="rect">
            <a:avLst/>
          </a:prstGeom>
          <a:noFill/>
          <a:ln w="15875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5056026" y="2493522"/>
            <a:ext cx="3585055" cy="2074669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7" t="47614" r="1" b="5098"/>
          <a:stretch/>
        </p:blipFill>
        <p:spPr>
          <a:xfrm>
            <a:off x="5068707" y="2503016"/>
            <a:ext cx="3564378" cy="2091599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 bwMode="auto">
          <a:xfrm>
            <a:off x="7610554" y="2556588"/>
            <a:ext cx="951427" cy="47236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+mn-lt"/>
            </a:endParaRPr>
          </a:p>
        </p:txBody>
      </p:sp>
      <p:cxnSp>
        <p:nvCxnSpPr>
          <p:cNvPr id="75" name="Straight Arrow Connector 74"/>
          <p:cNvCxnSpPr/>
          <p:nvPr/>
        </p:nvCxnSpPr>
        <p:spPr bwMode="auto">
          <a:xfrm flipV="1">
            <a:off x="5977757" y="3968048"/>
            <a:ext cx="186948" cy="129128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Text Box 19"/>
          <p:cNvSpPr txBox="1">
            <a:spLocks noChangeArrowheads="1"/>
          </p:cNvSpPr>
          <p:nvPr/>
        </p:nvSpPr>
        <p:spPr bwMode="auto">
          <a:xfrm>
            <a:off x="4953000" y="3641353"/>
            <a:ext cx="11759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+mn-lt"/>
              </a:rPr>
              <a:t>NBI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+mn-lt"/>
              </a:rPr>
              <a:t>Torque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(NSTX)</a:t>
            </a:r>
            <a:endParaRPr lang="en-US" sz="1800" b="0" i="0" dirty="0" smtClean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86" name="Straight Arrow Connector 85"/>
          <p:cNvCxnSpPr>
            <a:stCxn id="59" idx="2"/>
          </p:cNvCxnSpPr>
          <p:nvPr/>
        </p:nvCxnSpPr>
        <p:spPr bwMode="auto">
          <a:xfrm flipH="1">
            <a:off x="7610554" y="3634359"/>
            <a:ext cx="409990" cy="397999"/>
          </a:xfrm>
          <a:prstGeom prst="straightConnector1">
            <a:avLst/>
          </a:prstGeom>
          <a:noFill/>
          <a:ln w="15875" cap="flat" cmpd="sng" algn="ctr">
            <a:solidFill>
              <a:srgbClr val="9900CC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Text Box 19"/>
          <p:cNvSpPr txBox="1">
            <a:spLocks noChangeArrowheads="1"/>
          </p:cNvSpPr>
          <p:nvPr/>
        </p:nvSpPr>
        <p:spPr bwMode="auto">
          <a:xfrm>
            <a:off x="7479107" y="2988028"/>
            <a:ext cx="10828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800" dirty="0">
                <a:solidFill>
                  <a:srgbClr val="9900FF"/>
                </a:solidFill>
                <a:latin typeface="+mn-lt"/>
              </a:rPr>
              <a:t>-</a:t>
            </a:r>
            <a:r>
              <a:rPr lang="en-US" sz="1800" b="0" i="0" dirty="0" smtClean="0">
                <a:solidFill>
                  <a:srgbClr val="9900FF"/>
                </a:solidFill>
                <a:latin typeface="+mn-lt"/>
              </a:rPr>
              <a:t>NTV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800" b="0" i="0" dirty="0" smtClean="0">
                <a:solidFill>
                  <a:srgbClr val="9900FF"/>
                </a:solidFill>
                <a:latin typeface="+mn-lt"/>
              </a:rPr>
              <a:t>Torque</a:t>
            </a:r>
          </a:p>
        </p:txBody>
      </p:sp>
      <p:cxnSp>
        <p:nvCxnSpPr>
          <p:cNvPr id="53" name="Straight Arrow Connector 52"/>
          <p:cNvCxnSpPr/>
          <p:nvPr/>
        </p:nvCxnSpPr>
        <p:spPr bwMode="auto">
          <a:xfrm flipH="1">
            <a:off x="6717215" y="3234171"/>
            <a:ext cx="207418" cy="414478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Text Box 19"/>
          <p:cNvSpPr txBox="1">
            <a:spLocks noChangeArrowheads="1"/>
          </p:cNvSpPr>
          <p:nvPr/>
        </p:nvSpPr>
        <p:spPr bwMode="auto">
          <a:xfrm>
            <a:off x="5867400" y="2549664"/>
            <a:ext cx="1626571" cy="707886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000" b="0" i="0" dirty="0" smtClean="0">
                <a:solidFill>
                  <a:srgbClr val="FF0000"/>
                </a:solidFill>
                <a:latin typeface="+mn-lt"/>
              </a:rPr>
              <a:t>NBI Torque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(NSTX-U)</a:t>
            </a:r>
            <a:endParaRPr lang="en-US" sz="2000" b="0" i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030310" y="716528"/>
            <a:ext cx="1069524" cy="307777"/>
          </a:xfrm>
          <a:prstGeom prst="rect">
            <a:avLst/>
          </a:prstGeom>
          <a:solidFill>
            <a:srgbClr val="FFCC66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Charge 2,3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5362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NBI 3 NTV movie v1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8463" t="1457" r="4761" b="4856"/>
          <a:stretch/>
        </p:blipFill>
        <p:spPr>
          <a:xfrm>
            <a:off x="787018" y="1034809"/>
            <a:ext cx="3788916" cy="28696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With planned NCC coil upgrade, rotation controller can reach desired rotation </a:t>
            </a:r>
            <a:r>
              <a:rPr lang="en-US" sz="2200" dirty="0"/>
              <a:t>profile </a:t>
            </a:r>
            <a:r>
              <a:rPr lang="en-US" sz="2200" dirty="0" smtClean="0"/>
              <a:t>faster, with greater fidelity</a:t>
            </a:r>
            <a:endParaRPr lang="en-US" sz="22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257800" y="692658"/>
            <a:ext cx="3810000" cy="38862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2000" dirty="0" smtClean="0"/>
              <a:t>NSTX-U </a:t>
            </a:r>
            <a:r>
              <a:rPr lang="en-US" sz="2000" dirty="0" err="1" smtClean="0">
                <a:latin typeface="Symbol" panose="05050102010706020507" pitchFamily="18" charset="2"/>
              </a:rPr>
              <a:t>w</a:t>
            </a:r>
            <a:r>
              <a:rPr lang="en-US" sz="2000" baseline="-25000" dirty="0" err="1" smtClean="0">
                <a:latin typeface="Symbol" panose="05050102010706020507" pitchFamily="18" charset="2"/>
              </a:rPr>
              <a:t>f</a:t>
            </a:r>
            <a:r>
              <a:rPr lang="en-US" sz="2000" dirty="0" smtClean="0"/>
              <a:t> control with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6 NBI sources</a:t>
            </a:r>
            <a:endParaRPr lang="en-US" sz="1800" dirty="0"/>
          </a:p>
          <a:p>
            <a:pPr lvl="1">
              <a:spcBef>
                <a:spcPts val="300"/>
              </a:spcBef>
            </a:pPr>
            <a:r>
              <a:rPr lang="en-US" sz="1800" dirty="0" smtClean="0"/>
              <a:t>Greater core NTV from planned NCC upgrade</a:t>
            </a:r>
          </a:p>
          <a:p>
            <a:pPr>
              <a:spcBef>
                <a:spcPts val="300"/>
              </a:spcBef>
            </a:pPr>
            <a:r>
              <a:rPr lang="en-US" sz="2000" dirty="0" smtClean="0"/>
              <a:t>Better performance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>
                <a:solidFill>
                  <a:srgbClr val="6600FF"/>
                </a:solidFill>
              </a:rPr>
              <a:t>Faster to target t ~ 0.5</a:t>
            </a:r>
            <a:r>
              <a:rPr lang="en-US" sz="1800" dirty="0" smtClean="0">
                <a:solidFill>
                  <a:srgbClr val="6600FF"/>
                </a:solidFill>
                <a:latin typeface="Symbol" panose="05050102010706020507" pitchFamily="18" charset="2"/>
              </a:rPr>
              <a:t>t</a:t>
            </a:r>
            <a:r>
              <a:rPr lang="en-US" sz="1800" baseline="-25000" dirty="0" smtClean="0">
                <a:solidFill>
                  <a:srgbClr val="6600FF"/>
                </a:solidFill>
              </a:rPr>
              <a:t>m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>
                <a:solidFill>
                  <a:srgbClr val="6600FF"/>
                </a:solidFill>
              </a:rPr>
              <a:t>Matches target </a:t>
            </a:r>
            <a:r>
              <a:rPr lang="en-US" sz="1800" dirty="0" err="1">
                <a:solidFill>
                  <a:srgbClr val="6600FF"/>
                </a:solidFill>
                <a:latin typeface="Symbol" panose="05050102010706020507" pitchFamily="18" charset="2"/>
              </a:rPr>
              <a:t>w</a:t>
            </a:r>
            <a:r>
              <a:rPr lang="en-US" sz="1800" baseline="-25000" dirty="0" err="1">
                <a:solidFill>
                  <a:srgbClr val="6600FF"/>
                </a:solidFill>
                <a:latin typeface="Symbol" panose="05050102010706020507" pitchFamily="18" charset="2"/>
              </a:rPr>
              <a:t>f</a:t>
            </a:r>
            <a:r>
              <a:rPr lang="en-US" sz="1800" dirty="0" smtClean="0">
                <a:solidFill>
                  <a:srgbClr val="6600FF"/>
                </a:solidFill>
              </a:rPr>
              <a:t> better</a:t>
            </a:r>
          </a:p>
        </p:txBody>
      </p:sp>
      <p:cxnSp>
        <p:nvCxnSpPr>
          <p:cNvPr id="59" name="Straight Arrow Connector 58"/>
          <p:cNvCxnSpPr/>
          <p:nvPr/>
        </p:nvCxnSpPr>
        <p:spPr bwMode="auto">
          <a:xfrm flipH="1">
            <a:off x="1519869" y="1954102"/>
            <a:ext cx="381000" cy="3429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Rectangle 59"/>
          <p:cNvSpPr/>
          <p:nvPr/>
        </p:nvSpPr>
        <p:spPr>
          <a:xfrm>
            <a:off x="932124" y="1276419"/>
            <a:ext cx="25599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Marginally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 profile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 flipH="1">
            <a:off x="3229516" y="3006757"/>
            <a:ext cx="374746" cy="3155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Rectangle 61"/>
          <p:cNvSpPr/>
          <p:nvPr/>
        </p:nvSpPr>
        <p:spPr>
          <a:xfrm>
            <a:off x="2673386" y="2360611"/>
            <a:ext cx="18517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Broader stable</a:t>
            </a:r>
          </a:p>
          <a:p>
            <a:pPr algn="ctr"/>
            <a:r>
              <a:rPr lang="en-US" sz="20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endParaRPr lang="en-US" sz="2000" dirty="0">
              <a:solidFill>
                <a:srgbClr val="009900"/>
              </a:solidFill>
            </a:endParaRPr>
          </a:p>
        </p:txBody>
      </p:sp>
      <p:sp>
        <p:nvSpPr>
          <p:cNvPr id="63" name="Text Box 19"/>
          <p:cNvSpPr txBox="1">
            <a:spLocks noChangeArrowheads="1"/>
          </p:cNvSpPr>
          <p:nvPr/>
        </p:nvSpPr>
        <p:spPr bwMode="auto">
          <a:xfrm>
            <a:off x="2285559" y="1888022"/>
            <a:ext cx="912163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000" b="0" i="0" dirty="0" smtClean="0">
                <a:solidFill>
                  <a:srgbClr val="FF0000"/>
                </a:solidFill>
                <a:latin typeface="+mn-lt"/>
              </a:rPr>
              <a:t>NBI</a:t>
            </a:r>
          </a:p>
        </p:txBody>
      </p:sp>
      <p:sp>
        <p:nvSpPr>
          <p:cNvPr id="64" name="Text Box 19"/>
          <p:cNvSpPr txBox="1">
            <a:spLocks noChangeArrowheads="1"/>
          </p:cNvSpPr>
          <p:nvPr/>
        </p:nvSpPr>
        <p:spPr bwMode="auto">
          <a:xfrm>
            <a:off x="1104275" y="3351211"/>
            <a:ext cx="831188" cy="40011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000" b="0" i="0" dirty="0" smtClean="0">
                <a:solidFill>
                  <a:srgbClr val="6600FF"/>
                </a:solidFill>
                <a:latin typeface="+mn-lt"/>
              </a:rPr>
              <a:t>NTV</a:t>
            </a:r>
          </a:p>
        </p:txBody>
      </p:sp>
      <p:sp>
        <p:nvSpPr>
          <p:cNvPr id="66" name="TextBox 65"/>
          <p:cNvSpPr txBox="1"/>
          <p:nvPr/>
        </p:nvSpPr>
        <p:spPr>
          <a:xfrm rot="16200000">
            <a:off x="-1073348" y="2345791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latin typeface="+mn-lt"/>
              </a:rPr>
              <a:t>Plasma rotation (</a:t>
            </a:r>
            <a:r>
              <a:rPr lang="en-US" sz="2000" dirty="0" smtClean="0">
                <a:latin typeface="+mn-lt"/>
              </a:rPr>
              <a:t>kHz</a:t>
            </a:r>
            <a:r>
              <a:rPr lang="en-US" sz="2000" b="0" i="0" dirty="0" smtClean="0">
                <a:latin typeface="+mn-lt"/>
              </a:rPr>
              <a:t>)</a:t>
            </a:r>
            <a:endParaRPr lang="en-US" sz="2000" b="0" i="0" dirty="0">
              <a:latin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29896" y="376597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i="0" dirty="0" smtClean="0">
                <a:latin typeface="+mn-lt"/>
              </a:rPr>
              <a:t>0</a:t>
            </a:r>
            <a:endParaRPr lang="en-US" sz="1800" i="0" dirty="0">
              <a:latin typeface="+mn-lt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01656" y="180951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latin typeface="+mn-lt"/>
              </a:rPr>
              <a:t>15</a:t>
            </a:r>
            <a:endParaRPr lang="en-US" sz="1800" i="0" dirty="0">
              <a:latin typeface="+mn-lt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01656" y="118085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latin typeface="+mn-lt"/>
              </a:rPr>
              <a:t>20</a:t>
            </a:r>
            <a:endParaRPr lang="en-US" sz="1800" i="0" dirty="0">
              <a:latin typeface="+mn-l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01656" y="245325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latin typeface="+mn-lt"/>
              </a:rPr>
              <a:t>10</a:t>
            </a:r>
            <a:endParaRPr lang="en-US" sz="1800" i="0" dirty="0">
              <a:latin typeface="+mn-lt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29896" y="30882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>
                <a:latin typeface="+mn-lt"/>
              </a:rPr>
              <a:t>5</a:t>
            </a:r>
            <a:endParaRPr lang="en-US" sz="1800" i="0" dirty="0">
              <a:latin typeface="+mn-lt"/>
            </a:endParaRPr>
          </a:p>
        </p:txBody>
      </p:sp>
      <p:sp>
        <p:nvSpPr>
          <p:cNvPr id="97" name="TextBox 96"/>
          <p:cNvSpPr txBox="1"/>
          <p:nvPr/>
        </p:nvSpPr>
        <p:spPr>
          <a:xfrm rot="16200000">
            <a:off x="3357997" y="2296100"/>
            <a:ext cx="3475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NBI, -</a:t>
            </a:r>
            <a:r>
              <a:rPr lang="en-US" sz="1800" b="0" i="0" dirty="0" smtClean="0">
                <a:solidFill>
                  <a:srgbClr val="0000FF"/>
                </a:solidFill>
                <a:latin typeface="+mn-lt"/>
              </a:rPr>
              <a:t>NTV torque density (N/m</a:t>
            </a:r>
            <a:r>
              <a:rPr lang="en-US" sz="1800" b="0" i="0" baseline="30000" dirty="0" smtClean="0">
                <a:solidFill>
                  <a:srgbClr val="0000FF"/>
                </a:solidFill>
                <a:latin typeface="+mn-lt"/>
              </a:rPr>
              <a:t>2</a:t>
            </a:r>
            <a:r>
              <a:rPr lang="en-US" sz="1800" b="0" i="0" dirty="0" smtClean="0">
                <a:solidFill>
                  <a:srgbClr val="0000FF"/>
                </a:solidFill>
                <a:latin typeface="+mn-lt"/>
              </a:rPr>
              <a:t>)</a:t>
            </a:r>
            <a:endParaRPr lang="en-US" sz="1800" b="0" i="0" dirty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4530146" y="950912"/>
            <a:ext cx="505267" cy="3145999"/>
            <a:chOff x="4572000" y="1640737"/>
            <a:chExt cx="505267" cy="4194666"/>
          </a:xfrm>
        </p:grpSpPr>
        <p:sp>
          <p:nvSpPr>
            <p:cNvPr id="99" name="TextBox 98"/>
            <p:cNvSpPr txBox="1"/>
            <p:nvPr/>
          </p:nvSpPr>
          <p:spPr>
            <a:xfrm>
              <a:off x="4572000" y="5342960"/>
              <a:ext cx="50526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0000FF"/>
                  </a:solidFill>
                  <a:latin typeface="+mn-lt"/>
                </a:rPr>
                <a:t>0.0</a:t>
              </a:r>
              <a:endParaRPr lang="en-US" sz="1800" i="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572000" y="4419600"/>
              <a:ext cx="50526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0000FF"/>
                  </a:solidFill>
                  <a:latin typeface="+mn-lt"/>
                </a:rPr>
                <a:t>0.5</a:t>
              </a:r>
              <a:endParaRPr lang="en-US" sz="1800" i="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572000" y="3488267"/>
              <a:ext cx="50526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0000FF"/>
                  </a:solidFill>
                  <a:latin typeface="+mn-lt"/>
                </a:rPr>
                <a:t>1.0</a:t>
              </a:r>
              <a:endParaRPr lang="en-US" sz="1800" i="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572000" y="2546670"/>
              <a:ext cx="50526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0000FF"/>
                  </a:solidFill>
                  <a:latin typeface="+mn-lt"/>
                </a:rPr>
                <a:t>1.5</a:t>
              </a:r>
              <a:endParaRPr lang="en-US" sz="1800" i="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572000" y="1640737"/>
              <a:ext cx="50526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0000FF"/>
                  </a:solidFill>
                  <a:latin typeface="+mn-lt"/>
                </a:rPr>
                <a:t>2.0</a:t>
              </a:r>
              <a:endParaRPr lang="en-US" sz="1800" i="0" dirty="0">
                <a:solidFill>
                  <a:srgbClr val="0000FF"/>
                </a:solidFill>
                <a:latin typeface="+mn-lt"/>
              </a:endParaRPr>
            </a:p>
          </p:txBody>
        </p:sp>
      </p:grpSp>
      <p:cxnSp>
        <p:nvCxnSpPr>
          <p:cNvPr id="104" name="Straight Arrow Connector 103"/>
          <p:cNvCxnSpPr/>
          <p:nvPr/>
        </p:nvCxnSpPr>
        <p:spPr bwMode="auto">
          <a:xfrm flipH="1">
            <a:off x="1935463" y="2125552"/>
            <a:ext cx="553261" cy="4429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05" name="Group 104"/>
          <p:cNvGrpSpPr/>
          <p:nvPr/>
        </p:nvGrpSpPr>
        <p:grpSpPr>
          <a:xfrm>
            <a:off x="583723" y="3911538"/>
            <a:ext cx="4214023" cy="369332"/>
            <a:chOff x="656925" y="4800600"/>
            <a:chExt cx="3755801" cy="492443"/>
          </a:xfrm>
        </p:grpSpPr>
        <p:sp>
          <p:nvSpPr>
            <p:cNvPr id="106" name="TextBox 105"/>
            <p:cNvSpPr txBox="1"/>
            <p:nvPr/>
          </p:nvSpPr>
          <p:spPr>
            <a:xfrm>
              <a:off x="656925" y="4800600"/>
              <a:ext cx="4503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0.0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305025" y="4800600"/>
              <a:ext cx="4503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0.2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981200" y="4800600"/>
              <a:ext cx="4503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0.4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628558" y="4800600"/>
              <a:ext cx="4503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0.6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286225" y="4800600"/>
              <a:ext cx="4503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0.8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962400" y="4800600"/>
              <a:ext cx="4503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>
                  <a:solidFill>
                    <a:schemeClr val="tx1"/>
                  </a:solidFill>
                  <a:latin typeface="+mn-lt"/>
                </a:rPr>
                <a:t>1</a:t>
              </a: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.0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2488723" y="398240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>
                <a:solidFill>
                  <a:schemeClr val="tx1"/>
                </a:solidFill>
                <a:latin typeface="Symbol" panose="05050102010706020507" pitchFamily="18" charset="2"/>
              </a:rPr>
              <a:t>y</a:t>
            </a:r>
            <a:r>
              <a:rPr lang="en-US" baseline="-25000" dirty="0" err="1">
                <a:solidFill>
                  <a:schemeClr val="tx1"/>
                </a:solidFill>
                <a:latin typeface="+mn-lt"/>
              </a:rPr>
              <a:t>N</a:t>
            </a:r>
            <a:endParaRPr lang="en-US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876749" y="1349617"/>
            <a:ext cx="3415553" cy="2513255"/>
          </a:xfrm>
          <a:custGeom>
            <a:avLst/>
            <a:gdLst>
              <a:gd name="connsiteX0" fmla="*/ 0 w 3415553"/>
              <a:gd name="connsiteY0" fmla="*/ 0 h 3351007"/>
              <a:gd name="connsiteX1" fmla="*/ 59167 w 3415553"/>
              <a:gd name="connsiteY1" fmla="*/ 21515 h 3351007"/>
              <a:gd name="connsiteX2" fmla="*/ 107577 w 3415553"/>
              <a:gd name="connsiteY2" fmla="*/ 69925 h 3351007"/>
              <a:gd name="connsiteX3" fmla="*/ 177501 w 3415553"/>
              <a:gd name="connsiteY3" fmla="*/ 172122 h 3351007"/>
              <a:gd name="connsiteX4" fmla="*/ 263563 w 3415553"/>
              <a:gd name="connsiteY4" fmla="*/ 344245 h 3351007"/>
              <a:gd name="connsiteX5" fmla="*/ 333487 w 3415553"/>
              <a:gd name="connsiteY5" fmla="*/ 516367 h 3351007"/>
              <a:gd name="connsiteX6" fmla="*/ 387276 w 3415553"/>
              <a:gd name="connsiteY6" fmla="*/ 677732 h 3351007"/>
              <a:gd name="connsiteX7" fmla="*/ 457200 w 3415553"/>
              <a:gd name="connsiteY7" fmla="*/ 871369 h 3351007"/>
              <a:gd name="connsiteX8" fmla="*/ 532504 w 3415553"/>
              <a:gd name="connsiteY8" fmla="*/ 1054249 h 3351007"/>
              <a:gd name="connsiteX9" fmla="*/ 607807 w 3415553"/>
              <a:gd name="connsiteY9" fmla="*/ 1231751 h 3351007"/>
              <a:gd name="connsiteX10" fmla="*/ 699247 w 3415553"/>
              <a:gd name="connsiteY10" fmla="*/ 1414631 h 3351007"/>
              <a:gd name="connsiteX11" fmla="*/ 785308 w 3415553"/>
              <a:gd name="connsiteY11" fmla="*/ 1543722 h 3351007"/>
              <a:gd name="connsiteX12" fmla="*/ 898264 w 3415553"/>
              <a:gd name="connsiteY12" fmla="*/ 1667435 h 3351007"/>
              <a:gd name="connsiteX13" fmla="*/ 1032734 w 3415553"/>
              <a:gd name="connsiteY13" fmla="*/ 1775012 h 3351007"/>
              <a:gd name="connsiteX14" fmla="*/ 1156447 w 3415553"/>
              <a:gd name="connsiteY14" fmla="*/ 1871831 h 3351007"/>
              <a:gd name="connsiteX15" fmla="*/ 1264024 w 3415553"/>
              <a:gd name="connsiteY15" fmla="*/ 1968649 h 3351007"/>
              <a:gd name="connsiteX16" fmla="*/ 1360843 w 3415553"/>
              <a:gd name="connsiteY16" fmla="*/ 2086984 h 3351007"/>
              <a:gd name="connsiteX17" fmla="*/ 1463040 w 3415553"/>
              <a:gd name="connsiteY17" fmla="*/ 2205318 h 3351007"/>
              <a:gd name="connsiteX18" fmla="*/ 1532965 w 3415553"/>
              <a:gd name="connsiteY18" fmla="*/ 2302137 h 3351007"/>
              <a:gd name="connsiteX19" fmla="*/ 1629784 w 3415553"/>
              <a:gd name="connsiteY19" fmla="*/ 2441986 h 3351007"/>
              <a:gd name="connsiteX20" fmla="*/ 1769633 w 3415553"/>
              <a:gd name="connsiteY20" fmla="*/ 2624866 h 3351007"/>
              <a:gd name="connsiteX21" fmla="*/ 1877210 w 3415553"/>
              <a:gd name="connsiteY21" fmla="*/ 2748579 h 3351007"/>
              <a:gd name="connsiteX22" fmla="*/ 2000923 w 3415553"/>
              <a:gd name="connsiteY22" fmla="*/ 2888428 h 3351007"/>
              <a:gd name="connsiteX23" fmla="*/ 2103120 w 3415553"/>
              <a:gd name="connsiteY23" fmla="*/ 2996005 h 3351007"/>
              <a:gd name="connsiteX24" fmla="*/ 2221454 w 3415553"/>
              <a:gd name="connsiteY24" fmla="*/ 3108960 h 3351007"/>
              <a:gd name="connsiteX25" fmla="*/ 2318273 w 3415553"/>
              <a:gd name="connsiteY25" fmla="*/ 3184264 h 3351007"/>
              <a:gd name="connsiteX26" fmla="*/ 2398956 w 3415553"/>
              <a:gd name="connsiteY26" fmla="*/ 3238052 h 3351007"/>
              <a:gd name="connsiteX27" fmla="*/ 2474259 w 3415553"/>
              <a:gd name="connsiteY27" fmla="*/ 3270325 h 3351007"/>
              <a:gd name="connsiteX28" fmla="*/ 2549563 w 3415553"/>
              <a:gd name="connsiteY28" fmla="*/ 3302598 h 3351007"/>
              <a:gd name="connsiteX29" fmla="*/ 2657139 w 3415553"/>
              <a:gd name="connsiteY29" fmla="*/ 3329492 h 3351007"/>
              <a:gd name="connsiteX30" fmla="*/ 2775473 w 3415553"/>
              <a:gd name="connsiteY30" fmla="*/ 3340249 h 3351007"/>
              <a:gd name="connsiteX31" fmla="*/ 2883050 w 3415553"/>
              <a:gd name="connsiteY31" fmla="*/ 3345628 h 3351007"/>
              <a:gd name="connsiteX32" fmla="*/ 3001384 w 3415553"/>
              <a:gd name="connsiteY32" fmla="*/ 3345628 h 3351007"/>
              <a:gd name="connsiteX33" fmla="*/ 3114339 w 3415553"/>
              <a:gd name="connsiteY33" fmla="*/ 3351007 h 3351007"/>
              <a:gd name="connsiteX34" fmla="*/ 3227294 w 3415553"/>
              <a:gd name="connsiteY34" fmla="*/ 3345628 h 3351007"/>
              <a:gd name="connsiteX35" fmla="*/ 3345628 w 3415553"/>
              <a:gd name="connsiteY35" fmla="*/ 3345628 h 3351007"/>
              <a:gd name="connsiteX36" fmla="*/ 3415553 w 3415553"/>
              <a:gd name="connsiteY36" fmla="*/ 3345628 h 335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15553" h="3351007">
                <a:moveTo>
                  <a:pt x="0" y="0"/>
                </a:moveTo>
                <a:lnTo>
                  <a:pt x="59167" y="21515"/>
                </a:lnTo>
                <a:lnTo>
                  <a:pt x="107577" y="69925"/>
                </a:lnTo>
                <a:lnTo>
                  <a:pt x="177501" y="172122"/>
                </a:lnTo>
                <a:lnTo>
                  <a:pt x="263563" y="344245"/>
                </a:lnTo>
                <a:lnTo>
                  <a:pt x="333487" y="516367"/>
                </a:lnTo>
                <a:lnTo>
                  <a:pt x="387276" y="677732"/>
                </a:lnTo>
                <a:lnTo>
                  <a:pt x="457200" y="871369"/>
                </a:lnTo>
                <a:lnTo>
                  <a:pt x="532504" y="1054249"/>
                </a:lnTo>
                <a:lnTo>
                  <a:pt x="607807" y="1231751"/>
                </a:lnTo>
                <a:lnTo>
                  <a:pt x="699247" y="1414631"/>
                </a:lnTo>
                <a:lnTo>
                  <a:pt x="785308" y="1543722"/>
                </a:lnTo>
                <a:lnTo>
                  <a:pt x="898264" y="1667435"/>
                </a:lnTo>
                <a:lnTo>
                  <a:pt x="1032734" y="1775012"/>
                </a:lnTo>
                <a:lnTo>
                  <a:pt x="1156447" y="1871831"/>
                </a:lnTo>
                <a:lnTo>
                  <a:pt x="1264024" y="1968649"/>
                </a:lnTo>
                <a:lnTo>
                  <a:pt x="1360843" y="2086984"/>
                </a:lnTo>
                <a:lnTo>
                  <a:pt x="1463040" y="2205318"/>
                </a:lnTo>
                <a:lnTo>
                  <a:pt x="1532965" y="2302137"/>
                </a:lnTo>
                <a:lnTo>
                  <a:pt x="1629784" y="2441986"/>
                </a:lnTo>
                <a:lnTo>
                  <a:pt x="1769633" y="2624866"/>
                </a:lnTo>
                <a:lnTo>
                  <a:pt x="1877210" y="2748579"/>
                </a:lnTo>
                <a:lnTo>
                  <a:pt x="2000923" y="2888428"/>
                </a:lnTo>
                <a:lnTo>
                  <a:pt x="2103120" y="2996005"/>
                </a:lnTo>
                <a:lnTo>
                  <a:pt x="2221454" y="3108960"/>
                </a:lnTo>
                <a:lnTo>
                  <a:pt x="2318273" y="3184264"/>
                </a:lnTo>
                <a:lnTo>
                  <a:pt x="2398956" y="3238052"/>
                </a:lnTo>
                <a:lnTo>
                  <a:pt x="2474259" y="3270325"/>
                </a:lnTo>
                <a:lnTo>
                  <a:pt x="2549563" y="3302598"/>
                </a:lnTo>
                <a:lnTo>
                  <a:pt x="2657139" y="3329492"/>
                </a:lnTo>
                <a:lnTo>
                  <a:pt x="2775473" y="3340249"/>
                </a:lnTo>
                <a:lnTo>
                  <a:pt x="2883050" y="3345628"/>
                </a:lnTo>
                <a:lnTo>
                  <a:pt x="3001384" y="3345628"/>
                </a:lnTo>
                <a:lnTo>
                  <a:pt x="3114339" y="3351007"/>
                </a:lnTo>
                <a:lnTo>
                  <a:pt x="3227294" y="3345628"/>
                </a:lnTo>
                <a:lnTo>
                  <a:pt x="3345628" y="3345628"/>
                </a:lnTo>
                <a:lnTo>
                  <a:pt x="3415553" y="3345628"/>
                </a:lnTo>
              </a:path>
            </a:pathLst>
          </a:custGeom>
          <a:noFill/>
          <a:ln w="1587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/>
          <p:cNvGrpSpPr>
            <a:grpSpLocks noChangeAspect="1"/>
          </p:cNvGrpSpPr>
          <p:nvPr/>
        </p:nvGrpSpPr>
        <p:grpSpPr>
          <a:xfrm>
            <a:off x="7278640" y="3072901"/>
            <a:ext cx="1339604" cy="1522000"/>
            <a:chOff x="6240837" y="1371600"/>
            <a:chExt cx="1824930" cy="2073406"/>
          </a:xfrm>
        </p:grpSpPr>
        <p:pic>
          <p:nvPicPr>
            <p:cNvPr id="116" name="Picture 115" descr="plot2NSTXv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0837" y="1371600"/>
              <a:ext cx="1824930" cy="2073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7" name="Group 116"/>
            <p:cNvGrpSpPr>
              <a:grpSpLocks/>
            </p:cNvGrpSpPr>
            <p:nvPr/>
          </p:nvGrpSpPr>
          <p:grpSpPr bwMode="auto">
            <a:xfrm>
              <a:off x="6368047" y="1873307"/>
              <a:ext cx="1222168" cy="681228"/>
              <a:chOff x="492" y="1582"/>
              <a:chExt cx="1940" cy="1020"/>
            </a:xfrm>
          </p:grpSpPr>
          <p:sp>
            <p:nvSpPr>
              <p:cNvPr id="134" name="Freeform 10"/>
              <p:cNvSpPr>
                <a:spLocks/>
              </p:cNvSpPr>
              <p:nvPr/>
            </p:nvSpPr>
            <p:spPr bwMode="auto">
              <a:xfrm>
                <a:off x="2082" y="2174"/>
                <a:ext cx="350" cy="396"/>
              </a:xfrm>
              <a:custGeom>
                <a:avLst/>
                <a:gdLst>
                  <a:gd name="T0" fmla="*/ 328 w 350"/>
                  <a:gd name="T1" fmla="*/ 0 h 396"/>
                  <a:gd name="T2" fmla="*/ 224 w 350"/>
                  <a:gd name="T3" fmla="*/ 32 h 396"/>
                  <a:gd name="T4" fmla="*/ 118 w 350"/>
                  <a:gd name="T5" fmla="*/ 60 h 396"/>
                  <a:gd name="T6" fmla="*/ 0 w 350"/>
                  <a:gd name="T7" fmla="*/ 82 h 396"/>
                  <a:gd name="T8" fmla="*/ 30 w 350"/>
                  <a:gd name="T9" fmla="*/ 396 h 396"/>
                  <a:gd name="T10" fmla="*/ 130 w 350"/>
                  <a:gd name="T11" fmla="*/ 378 h 396"/>
                  <a:gd name="T12" fmla="*/ 272 w 350"/>
                  <a:gd name="T13" fmla="*/ 346 h 396"/>
                  <a:gd name="T14" fmla="*/ 350 w 350"/>
                  <a:gd name="T15" fmla="*/ 32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0" h="396">
                    <a:moveTo>
                      <a:pt x="328" y="0"/>
                    </a:moveTo>
                    <a:lnTo>
                      <a:pt x="224" y="32"/>
                    </a:lnTo>
                    <a:lnTo>
                      <a:pt x="118" y="60"/>
                    </a:lnTo>
                    <a:lnTo>
                      <a:pt x="0" y="82"/>
                    </a:lnTo>
                    <a:lnTo>
                      <a:pt x="30" y="396"/>
                    </a:lnTo>
                    <a:lnTo>
                      <a:pt x="130" y="378"/>
                    </a:lnTo>
                    <a:lnTo>
                      <a:pt x="272" y="346"/>
                    </a:lnTo>
                    <a:lnTo>
                      <a:pt x="350" y="32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1"/>
              <p:cNvSpPr>
                <a:spLocks/>
              </p:cNvSpPr>
              <p:nvPr/>
            </p:nvSpPr>
            <p:spPr bwMode="auto">
              <a:xfrm>
                <a:off x="1462" y="2266"/>
                <a:ext cx="556" cy="336"/>
              </a:xfrm>
              <a:custGeom>
                <a:avLst/>
                <a:gdLst>
                  <a:gd name="T0" fmla="*/ 24 w 556"/>
                  <a:gd name="T1" fmla="*/ 0 h 336"/>
                  <a:gd name="T2" fmla="*/ 166 w 556"/>
                  <a:gd name="T3" fmla="*/ 14 h 336"/>
                  <a:gd name="T4" fmla="*/ 278 w 556"/>
                  <a:gd name="T5" fmla="*/ 16 h 336"/>
                  <a:gd name="T6" fmla="*/ 392 w 556"/>
                  <a:gd name="T7" fmla="*/ 14 h 336"/>
                  <a:gd name="T8" fmla="*/ 472 w 556"/>
                  <a:gd name="T9" fmla="*/ 8 h 336"/>
                  <a:gd name="T10" fmla="*/ 528 w 556"/>
                  <a:gd name="T11" fmla="*/ 0 h 336"/>
                  <a:gd name="T12" fmla="*/ 556 w 556"/>
                  <a:gd name="T13" fmla="*/ 312 h 336"/>
                  <a:gd name="T14" fmla="*/ 550 w 556"/>
                  <a:gd name="T15" fmla="*/ 322 h 336"/>
                  <a:gd name="T16" fmla="*/ 428 w 556"/>
                  <a:gd name="T17" fmla="*/ 332 h 336"/>
                  <a:gd name="T18" fmla="*/ 274 w 556"/>
                  <a:gd name="T19" fmla="*/ 336 h 336"/>
                  <a:gd name="T20" fmla="*/ 92 w 556"/>
                  <a:gd name="T21" fmla="*/ 326 h 336"/>
                  <a:gd name="T22" fmla="*/ 0 w 556"/>
                  <a:gd name="T23" fmla="*/ 318 h 336"/>
                  <a:gd name="T24" fmla="*/ 24 w 556"/>
                  <a:gd name="T25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6" h="336">
                    <a:moveTo>
                      <a:pt x="24" y="0"/>
                    </a:moveTo>
                    <a:lnTo>
                      <a:pt x="166" y="14"/>
                    </a:lnTo>
                    <a:lnTo>
                      <a:pt x="278" y="16"/>
                    </a:lnTo>
                    <a:lnTo>
                      <a:pt x="392" y="14"/>
                    </a:lnTo>
                    <a:lnTo>
                      <a:pt x="472" y="8"/>
                    </a:lnTo>
                    <a:lnTo>
                      <a:pt x="528" y="0"/>
                    </a:lnTo>
                    <a:lnTo>
                      <a:pt x="556" y="312"/>
                    </a:lnTo>
                    <a:lnTo>
                      <a:pt x="550" y="322"/>
                    </a:lnTo>
                    <a:lnTo>
                      <a:pt x="428" y="332"/>
                    </a:lnTo>
                    <a:lnTo>
                      <a:pt x="274" y="336"/>
                    </a:lnTo>
                    <a:lnTo>
                      <a:pt x="92" y="326"/>
                    </a:lnTo>
                    <a:lnTo>
                      <a:pt x="0" y="31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2"/>
              <p:cNvSpPr>
                <a:spLocks/>
              </p:cNvSpPr>
              <p:nvPr/>
            </p:nvSpPr>
            <p:spPr bwMode="auto">
              <a:xfrm>
                <a:off x="878" y="2126"/>
                <a:ext cx="522" cy="448"/>
              </a:xfrm>
              <a:custGeom>
                <a:avLst/>
                <a:gdLst>
                  <a:gd name="T0" fmla="*/ 78 w 522"/>
                  <a:gd name="T1" fmla="*/ 0 h 448"/>
                  <a:gd name="T2" fmla="*/ 180 w 522"/>
                  <a:gd name="T3" fmla="*/ 44 h 448"/>
                  <a:gd name="T4" fmla="*/ 304 w 522"/>
                  <a:gd name="T5" fmla="*/ 84 h 448"/>
                  <a:gd name="T6" fmla="*/ 404 w 522"/>
                  <a:gd name="T7" fmla="*/ 108 h 448"/>
                  <a:gd name="T8" fmla="*/ 476 w 522"/>
                  <a:gd name="T9" fmla="*/ 122 h 448"/>
                  <a:gd name="T10" fmla="*/ 522 w 522"/>
                  <a:gd name="T11" fmla="*/ 130 h 448"/>
                  <a:gd name="T12" fmla="*/ 492 w 522"/>
                  <a:gd name="T13" fmla="*/ 448 h 448"/>
                  <a:gd name="T14" fmla="*/ 376 w 522"/>
                  <a:gd name="T15" fmla="*/ 424 h 448"/>
                  <a:gd name="T16" fmla="*/ 232 w 522"/>
                  <a:gd name="T17" fmla="*/ 390 h 448"/>
                  <a:gd name="T18" fmla="*/ 108 w 522"/>
                  <a:gd name="T19" fmla="*/ 350 h 448"/>
                  <a:gd name="T20" fmla="*/ 0 w 522"/>
                  <a:gd name="T21" fmla="*/ 306 h 448"/>
                  <a:gd name="T22" fmla="*/ 78 w 522"/>
                  <a:gd name="T23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2" h="448">
                    <a:moveTo>
                      <a:pt x="78" y="0"/>
                    </a:moveTo>
                    <a:lnTo>
                      <a:pt x="180" y="44"/>
                    </a:lnTo>
                    <a:lnTo>
                      <a:pt x="304" y="84"/>
                    </a:lnTo>
                    <a:lnTo>
                      <a:pt x="404" y="108"/>
                    </a:lnTo>
                    <a:lnTo>
                      <a:pt x="476" y="122"/>
                    </a:lnTo>
                    <a:lnTo>
                      <a:pt x="522" y="130"/>
                    </a:lnTo>
                    <a:lnTo>
                      <a:pt x="492" y="448"/>
                    </a:lnTo>
                    <a:lnTo>
                      <a:pt x="376" y="424"/>
                    </a:lnTo>
                    <a:lnTo>
                      <a:pt x="232" y="390"/>
                    </a:lnTo>
                    <a:lnTo>
                      <a:pt x="108" y="350"/>
                    </a:lnTo>
                    <a:lnTo>
                      <a:pt x="0" y="306"/>
                    </a:lnTo>
                    <a:lnTo>
                      <a:pt x="78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3"/>
              <p:cNvSpPr>
                <a:spLocks/>
              </p:cNvSpPr>
              <p:nvPr/>
            </p:nvSpPr>
            <p:spPr bwMode="auto">
              <a:xfrm>
                <a:off x="552" y="1884"/>
                <a:ext cx="320" cy="496"/>
              </a:xfrm>
              <a:custGeom>
                <a:avLst/>
                <a:gdLst>
                  <a:gd name="T0" fmla="*/ 320 w 320"/>
                  <a:gd name="T1" fmla="*/ 196 h 496"/>
                  <a:gd name="T2" fmla="*/ 238 w 320"/>
                  <a:gd name="T3" fmla="*/ 144 h 496"/>
                  <a:gd name="T4" fmla="*/ 156 w 320"/>
                  <a:gd name="T5" fmla="*/ 76 h 496"/>
                  <a:gd name="T6" fmla="*/ 96 w 320"/>
                  <a:gd name="T7" fmla="*/ 0 h 496"/>
                  <a:gd name="T8" fmla="*/ 0 w 320"/>
                  <a:gd name="T9" fmla="*/ 286 h 496"/>
                  <a:gd name="T10" fmla="*/ 48 w 320"/>
                  <a:gd name="T11" fmla="*/ 346 h 496"/>
                  <a:gd name="T12" fmla="*/ 122 w 320"/>
                  <a:gd name="T13" fmla="*/ 416 h 496"/>
                  <a:gd name="T14" fmla="*/ 210 w 320"/>
                  <a:gd name="T15" fmla="*/ 482 h 496"/>
                  <a:gd name="T16" fmla="*/ 240 w 320"/>
                  <a:gd name="T17" fmla="*/ 49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0" h="496">
                    <a:moveTo>
                      <a:pt x="320" y="196"/>
                    </a:moveTo>
                    <a:lnTo>
                      <a:pt x="238" y="144"/>
                    </a:lnTo>
                    <a:lnTo>
                      <a:pt x="156" y="76"/>
                    </a:lnTo>
                    <a:lnTo>
                      <a:pt x="96" y="0"/>
                    </a:lnTo>
                    <a:lnTo>
                      <a:pt x="0" y="286"/>
                    </a:lnTo>
                    <a:lnTo>
                      <a:pt x="48" y="346"/>
                    </a:lnTo>
                    <a:lnTo>
                      <a:pt x="122" y="416"/>
                    </a:lnTo>
                    <a:lnTo>
                      <a:pt x="210" y="482"/>
                    </a:lnTo>
                    <a:lnTo>
                      <a:pt x="240" y="496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4"/>
              <p:cNvSpPr>
                <a:spLocks/>
              </p:cNvSpPr>
              <p:nvPr/>
            </p:nvSpPr>
            <p:spPr bwMode="auto">
              <a:xfrm>
                <a:off x="492" y="1582"/>
                <a:ext cx="132" cy="390"/>
              </a:xfrm>
              <a:custGeom>
                <a:avLst/>
                <a:gdLst>
                  <a:gd name="T0" fmla="*/ 0 w 132"/>
                  <a:gd name="T1" fmla="*/ 390 h 390"/>
                  <a:gd name="T2" fmla="*/ 4 w 132"/>
                  <a:gd name="T3" fmla="*/ 328 h 390"/>
                  <a:gd name="T4" fmla="*/ 132 w 132"/>
                  <a:gd name="T5" fmla="*/ 0 h 390"/>
                  <a:gd name="T6" fmla="*/ 108 w 132"/>
                  <a:gd name="T7" fmla="*/ 82 h 390"/>
                  <a:gd name="T8" fmla="*/ 104 w 132"/>
                  <a:gd name="T9" fmla="*/ 126 h 390"/>
                  <a:gd name="T10" fmla="*/ 106 w 132"/>
                  <a:gd name="T11" fmla="*/ 168 h 390"/>
                  <a:gd name="T12" fmla="*/ 118 w 132"/>
                  <a:gd name="T13" fmla="*/ 216 h 390"/>
                  <a:gd name="T14" fmla="*/ 132 w 132"/>
                  <a:gd name="T15" fmla="*/ 238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2" h="390">
                    <a:moveTo>
                      <a:pt x="0" y="390"/>
                    </a:moveTo>
                    <a:lnTo>
                      <a:pt x="4" y="328"/>
                    </a:lnTo>
                    <a:lnTo>
                      <a:pt x="132" y="0"/>
                    </a:lnTo>
                    <a:lnTo>
                      <a:pt x="108" y="82"/>
                    </a:lnTo>
                    <a:lnTo>
                      <a:pt x="104" y="126"/>
                    </a:lnTo>
                    <a:lnTo>
                      <a:pt x="106" y="168"/>
                    </a:lnTo>
                    <a:lnTo>
                      <a:pt x="118" y="216"/>
                    </a:lnTo>
                    <a:lnTo>
                      <a:pt x="132" y="238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8" name="Group 21"/>
            <p:cNvGrpSpPr>
              <a:grpSpLocks/>
            </p:cNvGrpSpPr>
            <p:nvPr/>
          </p:nvGrpSpPr>
          <p:grpSpPr bwMode="auto">
            <a:xfrm>
              <a:off x="6403713" y="2824411"/>
              <a:ext cx="1186501" cy="438696"/>
              <a:chOff x="548" y="3006"/>
              <a:chExt cx="1884" cy="658"/>
            </a:xfrm>
          </p:grpSpPr>
          <p:sp>
            <p:nvSpPr>
              <p:cNvPr id="129" name="Freeform 22"/>
              <p:cNvSpPr>
                <a:spLocks/>
              </p:cNvSpPr>
              <p:nvPr/>
            </p:nvSpPr>
            <p:spPr bwMode="auto">
              <a:xfrm>
                <a:off x="2104" y="3342"/>
                <a:ext cx="326" cy="92"/>
              </a:xfrm>
              <a:custGeom>
                <a:avLst/>
                <a:gdLst>
                  <a:gd name="T0" fmla="*/ 326 w 326"/>
                  <a:gd name="T1" fmla="*/ 0 h 92"/>
                  <a:gd name="T2" fmla="*/ 204 w 326"/>
                  <a:gd name="T3" fmla="*/ 36 h 92"/>
                  <a:gd name="T4" fmla="*/ 98 w 326"/>
                  <a:gd name="T5" fmla="*/ 62 h 92"/>
                  <a:gd name="T6" fmla="*/ 4 w 326"/>
                  <a:gd name="T7" fmla="*/ 76 h 92"/>
                  <a:gd name="T8" fmla="*/ 0 w 326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92">
                    <a:moveTo>
                      <a:pt x="326" y="0"/>
                    </a:moveTo>
                    <a:lnTo>
                      <a:pt x="204" y="36"/>
                    </a:lnTo>
                    <a:lnTo>
                      <a:pt x="98" y="62"/>
                    </a:lnTo>
                    <a:lnTo>
                      <a:pt x="4" y="76"/>
                    </a:lnTo>
                    <a:lnTo>
                      <a:pt x="0" y="92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23"/>
              <p:cNvSpPr>
                <a:spLocks/>
              </p:cNvSpPr>
              <p:nvPr/>
            </p:nvSpPr>
            <p:spPr bwMode="auto">
              <a:xfrm>
                <a:off x="2090" y="3540"/>
                <a:ext cx="342" cy="86"/>
              </a:xfrm>
              <a:custGeom>
                <a:avLst/>
                <a:gdLst>
                  <a:gd name="T0" fmla="*/ 0 w 342"/>
                  <a:gd name="T1" fmla="*/ 86 h 86"/>
                  <a:gd name="T2" fmla="*/ 144 w 342"/>
                  <a:gd name="T3" fmla="*/ 60 h 86"/>
                  <a:gd name="T4" fmla="*/ 224 w 342"/>
                  <a:gd name="T5" fmla="*/ 40 h 86"/>
                  <a:gd name="T6" fmla="*/ 310 w 342"/>
                  <a:gd name="T7" fmla="*/ 12 h 86"/>
                  <a:gd name="T8" fmla="*/ 342 w 342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86">
                    <a:moveTo>
                      <a:pt x="0" y="86"/>
                    </a:moveTo>
                    <a:lnTo>
                      <a:pt x="144" y="60"/>
                    </a:lnTo>
                    <a:lnTo>
                      <a:pt x="224" y="40"/>
                    </a:lnTo>
                    <a:lnTo>
                      <a:pt x="310" y="12"/>
                    </a:lnTo>
                    <a:lnTo>
                      <a:pt x="342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24"/>
              <p:cNvSpPr>
                <a:spLocks/>
              </p:cNvSpPr>
              <p:nvPr/>
            </p:nvSpPr>
            <p:spPr bwMode="auto">
              <a:xfrm>
                <a:off x="1462" y="3432"/>
                <a:ext cx="560" cy="232"/>
              </a:xfrm>
              <a:custGeom>
                <a:avLst/>
                <a:gdLst>
                  <a:gd name="T0" fmla="*/ 0 w 560"/>
                  <a:gd name="T1" fmla="*/ 0 h 232"/>
                  <a:gd name="T2" fmla="*/ 22 w 560"/>
                  <a:gd name="T3" fmla="*/ 216 h 232"/>
                  <a:gd name="T4" fmla="*/ 206 w 560"/>
                  <a:gd name="T5" fmla="*/ 228 h 232"/>
                  <a:gd name="T6" fmla="*/ 286 w 560"/>
                  <a:gd name="T7" fmla="*/ 232 h 232"/>
                  <a:gd name="T8" fmla="*/ 406 w 560"/>
                  <a:gd name="T9" fmla="*/ 224 h 232"/>
                  <a:gd name="T10" fmla="*/ 528 w 560"/>
                  <a:gd name="T11" fmla="*/ 218 h 232"/>
                  <a:gd name="T12" fmla="*/ 560 w 560"/>
                  <a:gd name="T13" fmla="*/ 0 h 232"/>
                  <a:gd name="T14" fmla="*/ 420 w 560"/>
                  <a:gd name="T15" fmla="*/ 12 h 232"/>
                  <a:gd name="T16" fmla="*/ 274 w 560"/>
                  <a:gd name="T17" fmla="*/ 18 h 232"/>
                  <a:gd name="T18" fmla="*/ 116 w 560"/>
                  <a:gd name="T19" fmla="*/ 12 h 232"/>
                  <a:gd name="T20" fmla="*/ 0 w 560"/>
                  <a:gd name="T2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0" h="232">
                    <a:moveTo>
                      <a:pt x="0" y="0"/>
                    </a:moveTo>
                    <a:lnTo>
                      <a:pt x="22" y="216"/>
                    </a:lnTo>
                    <a:lnTo>
                      <a:pt x="206" y="228"/>
                    </a:lnTo>
                    <a:lnTo>
                      <a:pt x="286" y="232"/>
                    </a:lnTo>
                    <a:lnTo>
                      <a:pt x="406" y="224"/>
                    </a:lnTo>
                    <a:lnTo>
                      <a:pt x="528" y="218"/>
                    </a:lnTo>
                    <a:lnTo>
                      <a:pt x="560" y="0"/>
                    </a:lnTo>
                    <a:lnTo>
                      <a:pt x="420" y="12"/>
                    </a:lnTo>
                    <a:lnTo>
                      <a:pt x="274" y="18"/>
                    </a:lnTo>
                    <a:lnTo>
                      <a:pt x="116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25"/>
              <p:cNvSpPr>
                <a:spLocks/>
              </p:cNvSpPr>
              <p:nvPr/>
            </p:nvSpPr>
            <p:spPr bwMode="auto">
              <a:xfrm>
                <a:off x="892" y="3282"/>
                <a:ext cx="498" cy="362"/>
              </a:xfrm>
              <a:custGeom>
                <a:avLst/>
                <a:gdLst>
                  <a:gd name="T0" fmla="*/ 498 w 498"/>
                  <a:gd name="T1" fmla="*/ 362 h 362"/>
                  <a:gd name="T2" fmla="*/ 352 w 498"/>
                  <a:gd name="T3" fmla="*/ 334 h 362"/>
                  <a:gd name="T4" fmla="*/ 228 w 498"/>
                  <a:gd name="T5" fmla="*/ 298 h 362"/>
                  <a:gd name="T6" fmla="*/ 118 w 498"/>
                  <a:gd name="T7" fmla="*/ 260 h 362"/>
                  <a:gd name="T8" fmla="*/ 68 w 498"/>
                  <a:gd name="T9" fmla="*/ 236 h 362"/>
                  <a:gd name="T10" fmla="*/ 0 w 498"/>
                  <a:gd name="T11" fmla="*/ 0 h 362"/>
                  <a:gd name="T12" fmla="*/ 90 w 498"/>
                  <a:gd name="T13" fmla="*/ 34 h 362"/>
                  <a:gd name="T14" fmla="*/ 150 w 498"/>
                  <a:gd name="T15" fmla="*/ 56 h 362"/>
                  <a:gd name="T16" fmla="*/ 228 w 498"/>
                  <a:gd name="T17" fmla="*/ 84 h 362"/>
                  <a:gd name="T18" fmla="*/ 306 w 498"/>
                  <a:gd name="T19" fmla="*/ 104 h 362"/>
                  <a:gd name="T20" fmla="*/ 374 w 498"/>
                  <a:gd name="T21" fmla="*/ 120 h 362"/>
                  <a:gd name="T22" fmla="*/ 478 w 498"/>
                  <a:gd name="T23" fmla="*/ 138 h 362"/>
                  <a:gd name="T24" fmla="*/ 482 w 498"/>
                  <a:gd name="T25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8" h="362">
                    <a:moveTo>
                      <a:pt x="498" y="362"/>
                    </a:moveTo>
                    <a:lnTo>
                      <a:pt x="352" y="334"/>
                    </a:lnTo>
                    <a:lnTo>
                      <a:pt x="228" y="298"/>
                    </a:lnTo>
                    <a:lnTo>
                      <a:pt x="118" y="260"/>
                    </a:lnTo>
                    <a:lnTo>
                      <a:pt x="68" y="236"/>
                    </a:lnTo>
                    <a:lnTo>
                      <a:pt x="0" y="0"/>
                    </a:lnTo>
                    <a:lnTo>
                      <a:pt x="90" y="34"/>
                    </a:lnTo>
                    <a:lnTo>
                      <a:pt x="150" y="56"/>
                    </a:lnTo>
                    <a:lnTo>
                      <a:pt x="228" y="84"/>
                    </a:lnTo>
                    <a:lnTo>
                      <a:pt x="306" y="104"/>
                    </a:lnTo>
                    <a:lnTo>
                      <a:pt x="374" y="120"/>
                    </a:lnTo>
                    <a:lnTo>
                      <a:pt x="478" y="138"/>
                    </a:lnTo>
                    <a:lnTo>
                      <a:pt x="482" y="154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26"/>
              <p:cNvSpPr>
                <a:spLocks/>
              </p:cNvSpPr>
              <p:nvPr/>
            </p:nvSpPr>
            <p:spPr bwMode="auto">
              <a:xfrm>
                <a:off x="548" y="3006"/>
                <a:ext cx="276" cy="440"/>
              </a:xfrm>
              <a:custGeom>
                <a:avLst/>
                <a:gdLst>
                  <a:gd name="T0" fmla="*/ 276 w 276"/>
                  <a:gd name="T1" fmla="*/ 440 h 440"/>
                  <a:gd name="T2" fmla="*/ 212 w 276"/>
                  <a:gd name="T3" fmla="*/ 388 h 440"/>
                  <a:gd name="T4" fmla="*/ 144 w 276"/>
                  <a:gd name="T5" fmla="*/ 318 h 440"/>
                  <a:gd name="T6" fmla="*/ 112 w 276"/>
                  <a:gd name="T7" fmla="*/ 274 h 440"/>
                  <a:gd name="T8" fmla="*/ 96 w 276"/>
                  <a:gd name="T9" fmla="*/ 254 h 440"/>
                  <a:gd name="T10" fmla="*/ 0 w 276"/>
                  <a:gd name="T11" fmla="*/ 0 h 440"/>
                  <a:gd name="T12" fmla="*/ 72 w 276"/>
                  <a:gd name="T13" fmla="*/ 96 h 440"/>
                  <a:gd name="T14" fmla="*/ 114 w 276"/>
                  <a:gd name="T15" fmla="*/ 134 h 440"/>
                  <a:gd name="T16" fmla="*/ 156 w 276"/>
                  <a:gd name="T17" fmla="*/ 166 h 440"/>
                  <a:gd name="T18" fmla="*/ 194 w 276"/>
                  <a:gd name="T19" fmla="*/ 194 h 440"/>
                  <a:gd name="T20" fmla="*/ 252 w 276"/>
                  <a:gd name="T21" fmla="*/ 230 h 440"/>
                  <a:gd name="T22" fmla="*/ 274 w 276"/>
                  <a:gd name="T23" fmla="*/ 24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6" h="440">
                    <a:moveTo>
                      <a:pt x="276" y="440"/>
                    </a:moveTo>
                    <a:lnTo>
                      <a:pt x="212" y="388"/>
                    </a:lnTo>
                    <a:lnTo>
                      <a:pt x="144" y="318"/>
                    </a:lnTo>
                    <a:lnTo>
                      <a:pt x="112" y="274"/>
                    </a:lnTo>
                    <a:lnTo>
                      <a:pt x="96" y="254"/>
                    </a:lnTo>
                    <a:lnTo>
                      <a:pt x="0" y="0"/>
                    </a:lnTo>
                    <a:lnTo>
                      <a:pt x="72" y="96"/>
                    </a:lnTo>
                    <a:lnTo>
                      <a:pt x="114" y="134"/>
                    </a:lnTo>
                    <a:lnTo>
                      <a:pt x="156" y="166"/>
                    </a:lnTo>
                    <a:lnTo>
                      <a:pt x="194" y="194"/>
                    </a:lnTo>
                    <a:lnTo>
                      <a:pt x="252" y="230"/>
                    </a:lnTo>
                    <a:lnTo>
                      <a:pt x="274" y="24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9" name="Group 27"/>
            <p:cNvGrpSpPr>
              <a:grpSpLocks/>
            </p:cNvGrpSpPr>
            <p:nvPr/>
          </p:nvGrpSpPr>
          <p:grpSpPr bwMode="auto">
            <a:xfrm>
              <a:off x="6244404" y="1956529"/>
              <a:ext cx="1818986" cy="1174613"/>
              <a:chOff x="296" y="1708"/>
              <a:chExt cx="2888" cy="1756"/>
            </a:xfrm>
          </p:grpSpPr>
          <p:sp>
            <p:nvSpPr>
              <p:cNvPr id="120" name="Freeform 28"/>
              <p:cNvSpPr>
                <a:spLocks/>
              </p:cNvSpPr>
              <p:nvPr/>
            </p:nvSpPr>
            <p:spPr bwMode="auto">
              <a:xfrm>
                <a:off x="1010" y="2704"/>
                <a:ext cx="1422" cy="760"/>
              </a:xfrm>
              <a:custGeom>
                <a:avLst/>
                <a:gdLst>
                  <a:gd name="T0" fmla="*/ 0 w 1422"/>
                  <a:gd name="T1" fmla="*/ 96 h 760"/>
                  <a:gd name="T2" fmla="*/ 92 w 1422"/>
                  <a:gd name="T3" fmla="*/ 118 h 760"/>
                  <a:gd name="T4" fmla="*/ 92 w 1422"/>
                  <a:gd name="T5" fmla="*/ 0 h 760"/>
                  <a:gd name="T6" fmla="*/ 194 w 1422"/>
                  <a:gd name="T7" fmla="*/ 22 h 760"/>
                  <a:gd name="T8" fmla="*/ 300 w 1422"/>
                  <a:gd name="T9" fmla="*/ 44 h 760"/>
                  <a:gd name="T10" fmla="*/ 422 w 1422"/>
                  <a:gd name="T11" fmla="*/ 58 h 760"/>
                  <a:gd name="T12" fmla="*/ 586 w 1422"/>
                  <a:gd name="T13" fmla="*/ 74 h 760"/>
                  <a:gd name="T14" fmla="*/ 726 w 1422"/>
                  <a:gd name="T15" fmla="*/ 78 h 760"/>
                  <a:gd name="T16" fmla="*/ 840 w 1422"/>
                  <a:gd name="T17" fmla="*/ 76 h 760"/>
                  <a:gd name="T18" fmla="*/ 982 w 1422"/>
                  <a:gd name="T19" fmla="*/ 64 h 760"/>
                  <a:gd name="T20" fmla="*/ 1088 w 1422"/>
                  <a:gd name="T21" fmla="*/ 56 h 760"/>
                  <a:gd name="T22" fmla="*/ 1190 w 1422"/>
                  <a:gd name="T23" fmla="*/ 40 h 760"/>
                  <a:gd name="T24" fmla="*/ 1254 w 1422"/>
                  <a:gd name="T25" fmla="*/ 26 h 760"/>
                  <a:gd name="T26" fmla="*/ 1278 w 1422"/>
                  <a:gd name="T27" fmla="*/ 24 h 760"/>
                  <a:gd name="T28" fmla="*/ 1278 w 1422"/>
                  <a:gd name="T29" fmla="*/ 210 h 760"/>
                  <a:gd name="T30" fmla="*/ 1422 w 1422"/>
                  <a:gd name="T31" fmla="*/ 178 h 760"/>
                  <a:gd name="T32" fmla="*/ 1422 w 1422"/>
                  <a:gd name="T33" fmla="*/ 486 h 760"/>
                  <a:gd name="T34" fmla="*/ 1278 w 1422"/>
                  <a:gd name="T35" fmla="*/ 520 h 760"/>
                  <a:gd name="T36" fmla="*/ 1278 w 1422"/>
                  <a:gd name="T37" fmla="*/ 706 h 760"/>
                  <a:gd name="T38" fmla="*/ 1082 w 1422"/>
                  <a:gd name="T39" fmla="*/ 740 h 760"/>
                  <a:gd name="T40" fmla="*/ 938 w 1422"/>
                  <a:gd name="T41" fmla="*/ 756 h 760"/>
                  <a:gd name="T42" fmla="*/ 742 w 1422"/>
                  <a:gd name="T43" fmla="*/ 760 h 760"/>
                  <a:gd name="T44" fmla="*/ 654 w 1422"/>
                  <a:gd name="T45" fmla="*/ 760 h 760"/>
                  <a:gd name="T46" fmla="*/ 506 w 1422"/>
                  <a:gd name="T47" fmla="*/ 752 h 760"/>
                  <a:gd name="T48" fmla="*/ 366 w 1422"/>
                  <a:gd name="T49" fmla="*/ 736 h 760"/>
                  <a:gd name="T50" fmla="*/ 254 w 1422"/>
                  <a:gd name="T51" fmla="*/ 724 h 760"/>
                  <a:gd name="T52" fmla="*/ 146 w 1422"/>
                  <a:gd name="T53" fmla="*/ 700 h 760"/>
                  <a:gd name="T54" fmla="*/ 92 w 1422"/>
                  <a:gd name="T55" fmla="*/ 692 h 760"/>
                  <a:gd name="T56" fmla="*/ 92 w 1422"/>
                  <a:gd name="T57" fmla="*/ 570 h 760"/>
                  <a:gd name="T58" fmla="*/ 0 w 1422"/>
                  <a:gd name="T59" fmla="*/ 546 h 760"/>
                  <a:gd name="T60" fmla="*/ 0 w 1422"/>
                  <a:gd name="T61" fmla="*/ 96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22" h="760">
                    <a:moveTo>
                      <a:pt x="0" y="96"/>
                    </a:moveTo>
                    <a:lnTo>
                      <a:pt x="92" y="118"/>
                    </a:lnTo>
                    <a:lnTo>
                      <a:pt x="92" y="0"/>
                    </a:lnTo>
                    <a:lnTo>
                      <a:pt x="194" y="22"/>
                    </a:lnTo>
                    <a:lnTo>
                      <a:pt x="300" y="44"/>
                    </a:lnTo>
                    <a:lnTo>
                      <a:pt x="422" y="58"/>
                    </a:lnTo>
                    <a:lnTo>
                      <a:pt x="586" y="74"/>
                    </a:lnTo>
                    <a:lnTo>
                      <a:pt x="726" y="78"/>
                    </a:lnTo>
                    <a:lnTo>
                      <a:pt x="840" y="76"/>
                    </a:lnTo>
                    <a:lnTo>
                      <a:pt x="982" y="64"/>
                    </a:lnTo>
                    <a:lnTo>
                      <a:pt x="1088" y="56"/>
                    </a:lnTo>
                    <a:lnTo>
                      <a:pt x="1190" y="40"/>
                    </a:lnTo>
                    <a:lnTo>
                      <a:pt x="1254" y="26"/>
                    </a:lnTo>
                    <a:lnTo>
                      <a:pt x="1278" y="24"/>
                    </a:lnTo>
                    <a:lnTo>
                      <a:pt x="1278" y="210"/>
                    </a:lnTo>
                    <a:lnTo>
                      <a:pt x="1422" y="178"/>
                    </a:lnTo>
                    <a:lnTo>
                      <a:pt x="1422" y="486"/>
                    </a:lnTo>
                    <a:lnTo>
                      <a:pt x="1278" y="520"/>
                    </a:lnTo>
                    <a:lnTo>
                      <a:pt x="1278" y="706"/>
                    </a:lnTo>
                    <a:lnTo>
                      <a:pt x="1082" y="740"/>
                    </a:lnTo>
                    <a:lnTo>
                      <a:pt x="938" y="756"/>
                    </a:lnTo>
                    <a:lnTo>
                      <a:pt x="742" y="760"/>
                    </a:lnTo>
                    <a:lnTo>
                      <a:pt x="654" y="760"/>
                    </a:lnTo>
                    <a:lnTo>
                      <a:pt x="506" y="752"/>
                    </a:lnTo>
                    <a:lnTo>
                      <a:pt x="366" y="736"/>
                    </a:lnTo>
                    <a:lnTo>
                      <a:pt x="254" y="724"/>
                    </a:lnTo>
                    <a:lnTo>
                      <a:pt x="146" y="700"/>
                    </a:lnTo>
                    <a:lnTo>
                      <a:pt x="92" y="692"/>
                    </a:lnTo>
                    <a:lnTo>
                      <a:pt x="92" y="570"/>
                    </a:lnTo>
                    <a:lnTo>
                      <a:pt x="0" y="546"/>
                    </a:lnTo>
                    <a:lnTo>
                      <a:pt x="0" y="96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29"/>
              <p:cNvSpPr>
                <a:spLocks/>
              </p:cNvSpPr>
              <p:nvPr/>
            </p:nvSpPr>
            <p:spPr bwMode="auto">
              <a:xfrm>
                <a:off x="296" y="2116"/>
                <a:ext cx="696" cy="1228"/>
              </a:xfrm>
              <a:custGeom>
                <a:avLst/>
                <a:gdLst>
                  <a:gd name="T0" fmla="*/ 2 w 696"/>
                  <a:gd name="T1" fmla="*/ 0 h 1228"/>
                  <a:gd name="T2" fmla="*/ 30 w 696"/>
                  <a:gd name="T3" fmla="*/ 94 h 1228"/>
                  <a:gd name="T4" fmla="*/ 96 w 696"/>
                  <a:gd name="T5" fmla="*/ 202 h 1228"/>
                  <a:gd name="T6" fmla="*/ 182 w 696"/>
                  <a:gd name="T7" fmla="*/ 296 h 1228"/>
                  <a:gd name="T8" fmla="*/ 272 w 696"/>
                  <a:gd name="T9" fmla="*/ 364 h 1228"/>
                  <a:gd name="T10" fmla="*/ 334 w 696"/>
                  <a:gd name="T11" fmla="*/ 406 h 1228"/>
                  <a:gd name="T12" fmla="*/ 434 w 696"/>
                  <a:gd name="T13" fmla="*/ 456 h 1228"/>
                  <a:gd name="T14" fmla="*/ 472 w 696"/>
                  <a:gd name="T15" fmla="*/ 478 h 1228"/>
                  <a:gd name="T16" fmla="*/ 548 w 696"/>
                  <a:gd name="T17" fmla="*/ 508 h 1228"/>
                  <a:gd name="T18" fmla="*/ 640 w 696"/>
                  <a:gd name="T19" fmla="*/ 546 h 1228"/>
                  <a:gd name="T20" fmla="*/ 640 w 696"/>
                  <a:gd name="T21" fmla="*/ 662 h 1228"/>
                  <a:gd name="T22" fmla="*/ 696 w 696"/>
                  <a:gd name="T23" fmla="*/ 677 h 1228"/>
                  <a:gd name="T24" fmla="*/ 696 w 696"/>
                  <a:gd name="T25" fmla="*/ 1130 h 1228"/>
                  <a:gd name="T26" fmla="*/ 638 w 696"/>
                  <a:gd name="T27" fmla="*/ 1110 h 1228"/>
                  <a:gd name="T28" fmla="*/ 638 w 696"/>
                  <a:gd name="T29" fmla="*/ 1228 h 1228"/>
                  <a:gd name="T30" fmla="*/ 472 w 696"/>
                  <a:gd name="T31" fmla="*/ 1166 h 1228"/>
                  <a:gd name="T32" fmla="*/ 406 w 696"/>
                  <a:gd name="T33" fmla="*/ 1130 h 1228"/>
                  <a:gd name="T34" fmla="*/ 288 w 696"/>
                  <a:gd name="T35" fmla="*/ 1062 h 1228"/>
                  <a:gd name="T36" fmla="*/ 196 w 696"/>
                  <a:gd name="T37" fmla="*/ 990 h 1228"/>
                  <a:gd name="T38" fmla="*/ 96 w 696"/>
                  <a:gd name="T39" fmla="*/ 888 h 1228"/>
                  <a:gd name="T40" fmla="*/ 32 w 696"/>
                  <a:gd name="T41" fmla="*/ 786 h 1228"/>
                  <a:gd name="T42" fmla="*/ 0 w 696"/>
                  <a:gd name="T43" fmla="*/ 676 h 1228"/>
                  <a:gd name="T44" fmla="*/ 2 w 696"/>
                  <a:gd name="T45" fmla="*/ 0 h 1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6" h="1228">
                    <a:moveTo>
                      <a:pt x="2" y="0"/>
                    </a:moveTo>
                    <a:lnTo>
                      <a:pt x="30" y="94"/>
                    </a:lnTo>
                    <a:lnTo>
                      <a:pt x="96" y="202"/>
                    </a:lnTo>
                    <a:lnTo>
                      <a:pt x="182" y="296"/>
                    </a:lnTo>
                    <a:lnTo>
                      <a:pt x="272" y="364"/>
                    </a:lnTo>
                    <a:lnTo>
                      <a:pt x="334" y="406"/>
                    </a:lnTo>
                    <a:lnTo>
                      <a:pt x="434" y="456"/>
                    </a:lnTo>
                    <a:lnTo>
                      <a:pt x="472" y="478"/>
                    </a:lnTo>
                    <a:lnTo>
                      <a:pt x="548" y="508"/>
                    </a:lnTo>
                    <a:lnTo>
                      <a:pt x="640" y="546"/>
                    </a:lnTo>
                    <a:lnTo>
                      <a:pt x="640" y="662"/>
                    </a:lnTo>
                    <a:lnTo>
                      <a:pt x="696" y="677"/>
                    </a:lnTo>
                    <a:lnTo>
                      <a:pt x="696" y="1130"/>
                    </a:lnTo>
                    <a:lnTo>
                      <a:pt x="638" y="1110"/>
                    </a:lnTo>
                    <a:lnTo>
                      <a:pt x="638" y="1228"/>
                    </a:lnTo>
                    <a:lnTo>
                      <a:pt x="472" y="1166"/>
                    </a:lnTo>
                    <a:lnTo>
                      <a:pt x="406" y="1130"/>
                    </a:lnTo>
                    <a:lnTo>
                      <a:pt x="288" y="1062"/>
                    </a:lnTo>
                    <a:lnTo>
                      <a:pt x="196" y="990"/>
                    </a:lnTo>
                    <a:lnTo>
                      <a:pt x="96" y="888"/>
                    </a:lnTo>
                    <a:lnTo>
                      <a:pt x="32" y="786"/>
                    </a:lnTo>
                    <a:lnTo>
                      <a:pt x="0" y="676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2" name="Group 30"/>
              <p:cNvGrpSpPr>
                <a:grpSpLocks/>
              </p:cNvGrpSpPr>
              <p:nvPr/>
            </p:nvGrpSpPr>
            <p:grpSpPr bwMode="auto">
              <a:xfrm>
                <a:off x="302" y="1708"/>
                <a:ext cx="324" cy="958"/>
                <a:chOff x="302" y="1708"/>
                <a:chExt cx="324" cy="958"/>
              </a:xfrm>
            </p:grpSpPr>
            <p:sp>
              <p:nvSpPr>
                <p:cNvPr id="127" name="Freeform 31"/>
                <p:cNvSpPr>
                  <a:spLocks/>
                </p:cNvSpPr>
                <p:nvPr/>
              </p:nvSpPr>
              <p:spPr bwMode="auto">
                <a:xfrm>
                  <a:off x="302" y="1708"/>
                  <a:ext cx="176" cy="406"/>
                </a:xfrm>
                <a:custGeom>
                  <a:avLst/>
                  <a:gdLst>
                    <a:gd name="T0" fmla="*/ 0 w 176"/>
                    <a:gd name="T1" fmla="*/ 406 h 406"/>
                    <a:gd name="T2" fmla="*/ 0 w 176"/>
                    <a:gd name="T3" fmla="*/ 280 h 406"/>
                    <a:gd name="T4" fmla="*/ 38 w 176"/>
                    <a:gd name="T5" fmla="*/ 166 h 406"/>
                    <a:gd name="T6" fmla="*/ 96 w 176"/>
                    <a:gd name="T7" fmla="*/ 80 h 406"/>
                    <a:gd name="T8" fmla="*/ 176 w 176"/>
                    <a:gd name="T9" fmla="*/ 0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6" h="406">
                      <a:moveTo>
                        <a:pt x="0" y="406"/>
                      </a:moveTo>
                      <a:lnTo>
                        <a:pt x="0" y="280"/>
                      </a:lnTo>
                      <a:lnTo>
                        <a:pt x="38" y="166"/>
                      </a:lnTo>
                      <a:lnTo>
                        <a:pt x="96" y="80"/>
                      </a:lnTo>
                      <a:lnTo>
                        <a:pt x="176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Freeform 32"/>
                <p:cNvSpPr>
                  <a:spLocks/>
                </p:cNvSpPr>
                <p:nvPr/>
              </p:nvSpPr>
              <p:spPr bwMode="auto">
                <a:xfrm>
                  <a:off x="304" y="2282"/>
                  <a:ext cx="322" cy="384"/>
                </a:xfrm>
                <a:custGeom>
                  <a:avLst/>
                  <a:gdLst>
                    <a:gd name="T0" fmla="*/ 0 w 322"/>
                    <a:gd name="T1" fmla="*/ 242 h 384"/>
                    <a:gd name="T2" fmla="*/ 0 w 322"/>
                    <a:gd name="T3" fmla="*/ 384 h 384"/>
                    <a:gd name="T4" fmla="*/ 32 w 322"/>
                    <a:gd name="T5" fmla="*/ 290 h 384"/>
                    <a:gd name="T6" fmla="*/ 96 w 322"/>
                    <a:gd name="T7" fmla="*/ 192 h 384"/>
                    <a:gd name="T8" fmla="*/ 186 w 322"/>
                    <a:gd name="T9" fmla="*/ 98 h 384"/>
                    <a:gd name="T10" fmla="*/ 322 w 322"/>
                    <a:gd name="T11" fmla="*/ 0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2" h="384">
                      <a:moveTo>
                        <a:pt x="0" y="242"/>
                      </a:moveTo>
                      <a:lnTo>
                        <a:pt x="0" y="384"/>
                      </a:lnTo>
                      <a:lnTo>
                        <a:pt x="32" y="290"/>
                      </a:lnTo>
                      <a:lnTo>
                        <a:pt x="96" y="192"/>
                      </a:lnTo>
                      <a:lnTo>
                        <a:pt x="186" y="98"/>
                      </a:lnTo>
                      <a:lnTo>
                        <a:pt x="322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3" name="Freeform 33"/>
              <p:cNvSpPr>
                <a:spLocks/>
              </p:cNvSpPr>
              <p:nvPr/>
            </p:nvSpPr>
            <p:spPr bwMode="auto">
              <a:xfrm>
                <a:off x="2454" y="2162"/>
                <a:ext cx="730" cy="1162"/>
              </a:xfrm>
              <a:custGeom>
                <a:avLst/>
                <a:gdLst>
                  <a:gd name="T0" fmla="*/ 0 w 730"/>
                  <a:gd name="T1" fmla="*/ 710 h 1162"/>
                  <a:gd name="T2" fmla="*/ 0 w 730"/>
                  <a:gd name="T3" fmla="*/ 1022 h 1162"/>
                  <a:gd name="T4" fmla="*/ 154 w 730"/>
                  <a:gd name="T5" fmla="*/ 972 h 1162"/>
                  <a:gd name="T6" fmla="*/ 154 w 730"/>
                  <a:gd name="T7" fmla="*/ 1162 h 1162"/>
                  <a:gd name="T8" fmla="*/ 232 w 730"/>
                  <a:gd name="T9" fmla="*/ 1130 h 1162"/>
                  <a:gd name="T10" fmla="*/ 310 w 730"/>
                  <a:gd name="T11" fmla="*/ 1090 h 1162"/>
                  <a:gd name="T12" fmla="*/ 418 w 730"/>
                  <a:gd name="T13" fmla="*/ 1028 h 1162"/>
                  <a:gd name="T14" fmla="*/ 508 w 730"/>
                  <a:gd name="T15" fmla="*/ 964 h 1162"/>
                  <a:gd name="T16" fmla="*/ 594 w 730"/>
                  <a:gd name="T17" fmla="*/ 884 h 1162"/>
                  <a:gd name="T18" fmla="*/ 652 w 730"/>
                  <a:gd name="T19" fmla="*/ 812 h 1162"/>
                  <a:gd name="T20" fmla="*/ 682 w 730"/>
                  <a:gd name="T21" fmla="*/ 762 h 1162"/>
                  <a:gd name="T22" fmla="*/ 714 w 730"/>
                  <a:gd name="T23" fmla="*/ 676 h 1162"/>
                  <a:gd name="T24" fmla="*/ 714 w 730"/>
                  <a:gd name="T25" fmla="*/ 556 h 1162"/>
                  <a:gd name="T26" fmla="*/ 730 w 730"/>
                  <a:gd name="T27" fmla="*/ 490 h 1162"/>
                  <a:gd name="T28" fmla="*/ 730 w 730"/>
                  <a:gd name="T29" fmla="*/ 34 h 1162"/>
                  <a:gd name="T30" fmla="*/ 714 w 730"/>
                  <a:gd name="T31" fmla="*/ 112 h 1162"/>
                  <a:gd name="T32" fmla="*/ 714 w 730"/>
                  <a:gd name="T33" fmla="*/ 0 h 1162"/>
                  <a:gd name="T34" fmla="*/ 662 w 730"/>
                  <a:gd name="T35" fmla="*/ 120 h 1162"/>
                  <a:gd name="T36" fmla="*/ 628 w 730"/>
                  <a:gd name="T37" fmla="*/ 168 h 1162"/>
                  <a:gd name="T38" fmla="*/ 572 w 730"/>
                  <a:gd name="T39" fmla="*/ 228 h 1162"/>
                  <a:gd name="T40" fmla="*/ 464 w 730"/>
                  <a:gd name="T41" fmla="*/ 314 h 1162"/>
                  <a:gd name="T42" fmla="*/ 400 w 730"/>
                  <a:gd name="T43" fmla="*/ 358 h 1162"/>
                  <a:gd name="T44" fmla="*/ 310 w 730"/>
                  <a:gd name="T45" fmla="*/ 406 h 1162"/>
                  <a:gd name="T46" fmla="*/ 192 w 730"/>
                  <a:gd name="T47" fmla="*/ 460 h 1162"/>
                  <a:gd name="T48" fmla="*/ 152 w 730"/>
                  <a:gd name="T49" fmla="*/ 476 h 1162"/>
                  <a:gd name="T50" fmla="*/ 152 w 730"/>
                  <a:gd name="T51" fmla="*/ 664 h 1162"/>
                  <a:gd name="T52" fmla="*/ 0 w 730"/>
                  <a:gd name="T53" fmla="*/ 710 h 1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0" h="1162">
                    <a:moveTo>
                      <a:pt x="0" y="710"/>
                    </a:moveTo>
                    <a:lnTo>
                      <a:pt x="0" y="1022"/>
                    </a:lnTo>
                    <a:lnTo>
                      <a:pt x="154" y="972"/>
                    </a:lnTo>
                    <a:lnTo>
                      <a:pt x="154" y="1162"/>
                    </a:lnTo>
                    <a:lnTo>
                      <a:pt x="232" y="1130"/>
                    </a:lnTo>
                    <a:lnTo>
                      <a:pt x="310" y="1090"/>
                    </a:lnTo>
                    <a:lnTo>
                      <a:pt x="418" y="1028"/>
                    </a:lnTo>
                    <a:lnTo>
                      <a:pt x="508" y="964"/>
                    </a:lnTo>
                    <a:lnTo>
                      <a:pt x="594" y="884"/>
                    </a:lnTo>
                    <a:lnTo>
                      <a:pt x="652" y="812"/>
                    </a:lnTo>
                    <a:lnTo>
                      <a:pt x="682" y="762"/>
                    </a:lnTo>
                    <a:lnTo>
                      <a:pt x="714" y="676"/>
                    </a:lnTo>
                    <a:lnTo>
                      <a:pt x="714" y="556"/>
                    </a:lnTo>
                    <a:lnTo>
                      <a:pt x="730" y="490"/>
                    </a:lnTo>
                    <a:lnTo>
                      <a:pt x="730" y="34"/>
                    </a:lnTo>
                    <a:lnTo>
                      <a:pt x="714" y="112"/>
                    </a:lnTo>
                    <a:lnTo>
                      <a:pt x="714" y="0"/>
                    </a:lnTo>
                    <a:lnTo>
                      <a:pt x="662" y="120"/>
                    </a:lnTo>
                    <a:lnTo>
                      <a:pt x="628" y="168"/>
                    </a:lnTo>
                    <a:lnTo>
                      <a:pt x="572" y="228"/>
                    </a:lnTo>
                    <a:lnTo>
                      <a:pt x="464" y="314"/>
                    </a:lnTo>
                    <a:lnTo>
                      <a:pt x="400" y="358"/>
                    </a:lnTo>
                    <a:lnTo>
                      <a:pt x="310" y="406"/>
                    </a:lnTo>
                    <a:lnTo>
                      <a:pt x="192" y="460"/>
                    </a:lnTo>
                    <a:lnTo>
                      <a:pt x="152" y="476"/>
                    </a:lnTo>
                    <a:lnTo>
                      <a:pt x="152" y="664"/>
                    </a:lnTo>
                    <a:lnTo>
                      <a:pt x="0" y="71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4" name="Group 34"/>
              <p:cNvGrpSpPr>
                <a:grpSpLocks/>
              </p:cNvGrpSpPr>
              <p:nvPr/>
            </p:nvGrpSpPr>
            <p:grpSpPr bwMode="auto">
              <a:xfrm>
                <a:off x="3126" y="1862"/>
                <a:ext cx="58" cy="880"/>
                <a:chOff x="3126" y="1862"/>
                <a:chExt cx="58" cy="880"/>
              </a:xfrm>
            </p:grpSpPr>
            <p:sp>
              <p:nvSpPr>
                <p:cNvPr id="125" name="Freeform 35"/>
                <p:cNvSpPr>
                  <a:spLocks/>
                </p:cNvSpPr>
                <p:nvPr/>
              </p:nvSpPr>
              <p:spPr bwMode="auto">
                <a:xfrm>
                  <a:off x="3126" y="2534"/>
                  <a:ext cx="58" cy="208"/>
                </a:xfrm>
                <a:custGeom>
                  <a:avLst/>
                  <a:gdLst>
                    <a:gd name="T0" fmla="*/ 58 w 58"/>
                    <a:gd name="T1" fmla="*/ 150 h 208"/>
                    <a:gd name="T2" fmla="*/ 58 w 58"/>
                    <a:gd name="T3" fmla="*/ 208 h 208"/>
                    <a:gd name="T4" fmla="*/ 48 w 58"/>
                    <a:gd name="T5" fmla="*/ 132 h 208"/>
                    <a:gd name="T6" fmla="*/ 26 w 58"/>
                    <a:gd name="T7" fmla="*/ 68 h 208"/>
                    <a:gd name="T8" fmla="*/ 10 w 58"/>
                    <a:gd name="T9" fmla="*/ 26 h 208"/>
                    <a:gd name="T10" fmla="*/ 0 w 58"/>
                    <a:gd name="T11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208">
                      <a:moveTo>
                        <a:pt x="58" y="150"/>
                      </a:moveTo>
                      <a:lnTo>
                        <a:pt x="58" y="208"/>
                      </a:lnTo>
                      <a:lnTo>
                        <a:pt x="48" y="132"/>
                      </a:lnTo>
                      <a:lnTo>
                        <a:pt x="26" y="68"/>
                      </a:lnTo>
                      <a:lnTo>
                        <a:pt x="10" y="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Freeform 36"/>
                <p:cNvSpPr>
                  <a:spLocks/>
                </p:cNvSpPr>
                <p:nvPr/>
              </p:nvSpPr>
              <p:spPr bwMode="auto">
                <a:xfrm>
                  <a:off x="3128" y="1862"/>
                  <a:ext cx="56" cy="350"/>
                </a:xfrm>
                <a:custGeom>
                  <a:avLst/>
                  <a:gdLst>
                    <a:gd name="T0" fmla="*/ 56 w 56"/>
                    <a:gd name="T1" fmla="*/ 350 h 350"/>
                    <a:gd name="T2" fmla="*/ 54 w 56"/>
                    <a:gd name="T3" fmla="*/ 218 h 350"/>
                    <a:gd name="T4" fmla="*/ 54 w 56"/>
                    <a:gd name="T5" fmla="*/ 188 h 350"/>
                    <a:gd name="T6" fmla="*/ 44 w 56"/>
                    <a:gd name="T7" fmla="*/ 112 h 350"/>
                    <a:gd name="T8" fmla="*/ 14 w 56"/>
                    <a:gd name="T9" fmla="*/ 30 h 350"/>
                    <a:gd name="T10" fmla="*/ 0 w 56"/>
                    <a:gd name="T11" fmla="*/ 0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" h="350">
                      <a:moveTo>
                        <a:pt x="56" y="350"/>
                      </a:moveTo>
                      <a:lnTo>
                        <a:pt x="54" y="218"/>
                      </a:lnTo>
                      <a:lnTo>
                        <a:pt x="54" y="188"/>
                      </a:lnTo>
                      <a:lnTo>
                        <a:pt x="44" y="112"/>
                      </a:lnTo>
                      <a:lnTo>
                        <a:pt x="14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39" name="TextBox 138"/>
          <p:cNvSpPr txBox="1"/>
          <p:nvPr/>
        </p:nvSpPr>
        <p:spPr>
          <a:xfrm>
            <a:off x="5568094" y="3028950"/>
            <a:ext cx="1578703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NCC upgrade</a:t>
            </a:r>
            <a:endParaRPr lang="en-US" sz="16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0" name="Straight Arrow Connector 139"/>
          <p:cNvCxnSpPr/>
          <p:nvPr/>
        </p:nvCxnSpPr>
        <p:spPr bwMode="auto">
          <a:xfrm>
            <a:off x="6752498" y="3495433"/>
            <a:ext cx="394299" cy="9133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8" name="Content Placeholder 10"/>
          <p:cNvSpPr txBox="1">
            <a:spLocks/>
          </p:cNvSpPr>
          <p:nvPr/>
        </p:nvSpPr>
        <p:spPr bwMode="auto">
          <a:xfrm>
            <a:off x="76200" y="4552950"/>
            <a:ext cx="8371544" cy="370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1600" kern="0" dirty="0" smtClean="0">
                <a:solidFill>
                  <a:srgbClr val="FF0000"/>
                </a:solidFill>
              </a:rPr>
              <a:t>Also, calculations show that NCC can allow RWM control up to ideal MHD wall limit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053302" y="327713"/>
            <a:ext cx="1069524" cy="307777"/>
          </a:xfrm>
          <a:prstGeom prst="rect">
            <a:avLst/>
          </a:prstGeom>
          <a:solidFill>
            <a:srgbClr val="FFCC66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Charge 2,3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050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4028"/>
          </a:xfrm>
        </p:spPr>
        <p:txBody>
          <a:bodyPr/>
          <a:lstStyle/>
          <a:p>
            <a:r>
              <a:rPr lang="en-US" dirty="0" smtClean="0"/>
              <a:t>DECAF replicates </a:t>
            </a:r>
            <a:r>
              <a:rPr lang="en-US" dirty="0"/>
              <a:t>the triggers found in new real-time </a:t>
            </a:r>
            <a:r>
              <a:rPr lang="en-US" dirty="0" smtClean="0"/>
              <a:t>plasma shutdown / event handler capability </a:t>
            </a:r>
            <a:r>
              <a:rPr lang="en-US" dirty="0" smtClean="0"/>
              <a:t>of NSTX-U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7680" y="909980"/>
            <a:ext cx="5073090" cy="410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000"/>
              </a:spcBef>
            </a:pPr>
            <a:r>
              <a:rPr lang="en-US" altLang="en-US" sz="2000" dirty="0"/>
              <a:t>Important capability of </a:t>
            </a:r>
            <a:r>
              <a:rPr lang="en-US" altLang="en-US" sz="2000" dirty="0" smtClean="0"/>
              <a:t>DECAF: compare </a:t>
            </a:r>
            <a:r>
              <a:rPr lang="en-US" altLang="en-US" sz="2000" dirty="0"/>
              <a:t>analysis using offline vs. real-time data</a:t>
            </a:r>
          </a:p>
          <a:p>
            <a:pPr marL="230188" indent="-282575">
              <a:spcBef>
                <a:spcPts val="1200"/>
              </a:spcBef>
            </a:pPr>
            <a:r>
              <a:rPr lang="en-US" sz="2000" dirty="0" smtClean="0"/>
              <a:t>Plasma Shutdown Handler conditions </a:t>
            </a:r>
            <a:r>
              <a:rPr lang="en-US" sz="2000" dirty="0"/>
              <a:t>are analogous to DECAF events</a:t>
            </a:r>
            <a:endParaRPr lang="en-US" sz="1800" dirty="0">
              <a:sym typeface="Wingdings" panose="05000000000000000000" pitchFamily="2" charset="2"/>
            </a:endParaRPr>
          </a:p>
          <a:p>
            <a:pPr marL="630238" lvl="1" indent="-282575">
              <a:spcBef>
                <a:spcPts val="600"/>
              </a:spcBef>
            </a:pPr>
            <a:r>
              <a:rPr lang="en-US" sz="1800" dirty="0" smtClean="0"/>
              <a:t>Control system </a:t>
            </a:r>
            <a:r>
              <a:rPr lang="en-US" sz="1800" dirty="0"/>
              <a:t>loss of vertical control		</a:t>
            </a:r>
            <a:r>
              <a:rPr lang="en-US" sz="1800" dirty="0" smtClean="0">
                <a:sym typeface="Wingdings" panose="05000000000000000000" pitchFamily="2" charset="2"/>
              </a:rPr>
              <a:t> DECAF</a:t>
            </a:r>
            <a:endParaRPr lang="en-US" sz="1600" kern="0" dirty="0">
              <a:sym typeface="Wingdings" panose="05000000000000000000" pitchFamily="2" charset="2"/>
            </a:endParaRPr>
          </a:p>
          <a:p>
            <a:pPr marL="230188" indent="-282575">
              <a:spcBef>
                <a:spcPts val="1200"/>
              </a:spcBef>
            </a:pPr>
            <a:r>
              <a:rPr lang="en-US" sz="2000" dirty="0">
                <a:sym typeface="Wingdings" panose="05000000000000000000" pitchFamily="2" charset="2"/>
              </a:rPr>
              <a:t>DECAF </a:t>
            </a:r>
            <a:r>
              <a:rPr lang="en-US" sz="2000" dirty="0" smtClean="0">
                <a:sym typeface="Wingdings" panose="05000000000000000000" pitchFamily="2" charset="2"/>
              </a:rPr>
              <a:t>comparison: VDE </a:t>
            </a:r>
            <a:r>
              <a:rPr lang="en-US" sz="2000" dirty="0">
                <a:sym typeface="Wingdings" panose="05000000000000000000" pitchFamily="2" charset="2"/>
              </a:rPr>
              <a:t>event</a:t>
            </a:r>
          </a:p>
          <a:p>
            <a:pPr marL="630238" lvl="1" indent="-282575">
              <a:spcBef>
                <a:spcPts val="600"/>
              </a:spcBef>
            </a:pPr>
            <a:r>
              <a:rPr lang="en-US" sz="1600" dirty="0">
                <a:sym typeface="Wingdings" panose="05000000000000000000" pitchFamily="2" charset="2"/>
              </a:rPr>
              <a:t>Matches </a:t>
            </a:r>
            <a:r>
              <a:rPr lang="en-US" sz="1600" dirty="0" smtClean="0">
                <a:sym typeface="Wingdings" panose="05000000000000000000" pitchFamily="2" charset="2"/>
              </a:rPr>
              <a:t>Plasma Control System </a:t>
            </a:r>
            <a:r>
              <a:rPr lang="en-US" sz="1600" dirty="0">
                <a:sym typeface="Wingdings" panose="05000000000000000000" pitchFamily="2" charset="2"/>
              </a:rPr>
              <a:t>when r/t signal </a:t>
            </a:r>
            <a:r>
              <a:rPr lang="en-US" sz="1600" dirty="0" smtClean="0">
                <a:sym typeface="Wingdings" panose="05000000000000000000" pitchFamily="2" charset="2"/>
              </a:rPr>
              <a:t>is used </a:t>
            </a:r>
            <a:r>
              <a:rPr lang="en-US" sz="1600" dirty="0">
                <a:sym typeface="Wingdings" panose="05000000000000000000" pitchFamily="2" charset="2"/>
              </a:rPr>
              <a:t>(1 criterion)</a:t>
            </a:r>
          </a:p>
          <a:p>
            <a:pPr marL="630238" lvl="1" indent="-282575">
              <a:spcBef>
                <a:spcPts val="600"/>
              </a:spcBef>
            </a:pPr>
            <a:r>
              <a:rPr lang="en-US" sz="1600" dirty="0">
                <a:sym typeface="Wingdings" panose="05000000000000000000" pitchFamily="2" charset="2"/>
              </a:rPr>
              <a:t>VDE event 13 </a:t>
            </a:r>
            <a:r>
              <a:rPr lang="en-US" sz="1600" dirty="0" err="1">
                <a:sym typeface="Wingdings" panose="05000000000000000000" pitchFamily="2" charset="2"/>
              </a:rPr>
              <a:t>ms</a:t>
            </a:r>
            <a:r>
              <a:rPr lang="en-US" sz="1600" dirty="0">
                <a:sym typeface="Wingdings" panose="05000000000000000000" pitchFamily="2" charset="2"/>
              </a:rPr>
              <a:t> earlier using offline EFIT signals (3 </a:t>
            </a:r>
            <a:r>
              <a:rPr lang="en-US" sz="1600" dirty="0" smtClean="0">
                <a:sym typeface="Wingdings" panose="05000000000000000000" pitchFamily="2" charset="2"/>
              </a:rPr>
              <a:t>criteria: Z</a:t>
            </a:r>
            <a:r>
              <a:rPr lang="en-US" sz="1600" baseline="-25000" dirty="0" smtClean="0">
                <a:sym typeface="Wingdings" panose="05000000000000000000" pitchFamily="2" charset="2"/>
              </a:rPr>
              <a:t>0</a:t>
            </a:r>
            <a:r>
              <a:rPr lang="en-US" sz="1600" dirty="0">
                <a:sym typeface="Wingdings" panose="05000000000000000000" pitchFamily="2" charset="2"/>
              </a:rPr>
              <a:t>, </a:t>
            </a:r>
            <a:r>
              <a:rPr lang="en-US" sz="1600" dirty="0" smtClean="0">
                <a:sym typeface="Wingdings" panose="05000000000000000000" pitchFamily="2" charset="2"/>
              </a:rPr>
              <a:t>dZ</a:t>
            </a:r>
            <a:r>
              <a:rPr lang="en-US" sz="1600" baseline="-25000" dirty="0" smtClean="0">
                <a:sym typeface="Wingdings" panose="05000000000000000000" pitchFamily="2" charset="2"/>
              </a:rPr>
              <a:t>0</a:t>
            </a:r>
            <a:r>
              <a:rPr lang="en-US" sz="1600" dirty="0" smtClean="0">
                <a:sym typeface="Wingdings" panose="05000000000000000000" pitchFamily="2" charset="2"/>
              </a:rPr>
              <a:t>/</a:t>
            </a:r>
            <a:r>
              <a:rPr lang="en-US" sz="1600" dirty="0" err="1" smtClean="0">
                <a:sym typeface="Wingdings" panose="05000000000000000000" pitchFamily="2" charset="2"/>
              </a:rPr>
              <a:t>dt</a:t>
            </a:r>
            <a:r>
              <a:rPr lang="en-US" sz="1600" dirty="0">
                <a:sym typeface="Wingdings" panose="05000000000000000000" pitchFamily="2" charset="2"/>
              </a:rPr>
              <a:t>, </a:t>
            </a:r>
            <a:r>
              <a:rPr lang="en-US" sz="1600" dirty="0" smtClean="0">
                <a:sym typeface="Wingdings" panose="05000000000000000000" pitchFamily="2" charset="2"/>
              </a:rPr>
              <a:t>Z</a:t>
            </a:r>
            <a:r>
              <a:rPr lang="en-US" sz="1600" baseline="-25000" dirty="0" smtClean="0">
                <a:sym typeface="Wingdings" panose="05000000000000000000" pitchFamily="2" charset="2"/>
              </a:rPr>
              <a:t>0 </a:t>
            </a:r>
            <a:r>
              <a:rPr lang="en-US" sz="1600" dirty="0" smtClean="0">
                <a:sym typeface="Wingdings" panose="05000000000000000000" pitchFamily="2" charset="2"/>
              </a:rPr>
              <a:t>x dZ</a:t>
            </a:r>
            <a:r>
              <a:rPr lang="en-US" sz="1600" baseline="-25000" dirty="0" smtClean="0">
                <a:sym typeface="Wingdings" panose="05000000000000000000" pitchFamily="2" charset="2"/>
              </a:rPr>
              <a:t>0</a:t>
            </a:r>
            <a:r>
              <a:rPr lang="en-US" sz="1600" dirty="0" smtClean="0">
                <a:sym typeface="Wingdings" panose="05000000000000000000" pitchFamily="2" charset="2"/>
              </a:rPr>
              <a:t>/</a:t>
            </a:r>
            <a:r>
              <a:rPr lang="en-US" sz="1600" dirty="0" err="1" smtClean="0">
                <a:sym typeface="Wingdings" panose="05000000000000000000" pitchFamily="2" charset="2"/>
              </a:rPr>
              <a:t>dt</a:t>
            </a:r>
            <a:r>
              <a:rPr lang="en-US" sz="1600" dirty="0">
                <a:sym typeface="Wingdings" panose="05000000000000000000" pitchFamily="2" charset="2"/>
              </a:rPr>
              <a:t>)</a:t>
            </a:r>
            <a:endParaRPr lang="en-US" sz="1600" dirty="0"/>
          </a:p>
          <a:p>
            <a:pPr marL="230188" indent="-282575">
              <a:spcBef>
                <a:spcPts val="600"/>
              </a:spcBef>
            </a:pPr>
            <a:endParaRPr lang="en-US" sz="1800" dirty="0">
              <a:sym typeface="Wingdings" panose="05000000000000000000" pitchFamily="2" charset="2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195170" y="2662580"/>
            <a:ext cx="838200" cy="274320"/>
          </a:xfrm>
          <a:prstGeom prst="chevr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+mj-lt"/>
              </a:rPr>
              <a:t>VDE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"/>
          <a:stretch/>
        </p:blipFill>
        <p:spPr bwMode="auto">
          <a:xfrm>
            <a:off x="5575777" y="765175"/>
            <a:ext cx="3406490" cy="416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 rot="16200000">
            <a:off x="4906261" y="3753475"/>
            <a:ext cx="1107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+mj-lt"/>
              </a:rPr>
              <a:t>PCS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state</a:t>
            </a:r>
            <a:endParaRPr lang="en-US" sz="1600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5084194" y="2528738"/>
            <a:ext cx="7521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+mj-lt"/>
              </a:rPr>
              <a:t>Z</a:t>
            </a:r>
            <a:r>
              <a:rPr lang="en-US" sz="1600" baseline="-25000" dirty="0" smtClean="0">
                <a:latin typeface="+mj-lt"/>
              </a:rPr>
              <a:t>0</a:t>
            </a:r>
            <a:r>
              <a:rPr lang="en-US" sz="1600" dirty="0" smtClean="0">
                <a:latin typeface="+mj-lt"/>
              </a:rPr>
              <a:t> (m)</a:t>
            </a:r>
            <a:endParaRPr lang="en-US" sz="160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5049729" y="1299268"/>
            <a:ext cx="8210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+mj-lt"/>
              </a:rPr>
              <a:t>I</a:t>
            </a:r>
            <a:r>
              <a:rPr lang="en-US" sz="1600" baseline="-25000" dirty="0" err="1">
                <a:latin typeface="+mj-lt"/>
              </a:rPr>
              <a:t>p</a:t>
            </a:r>
            <a:r>
              <a:rPr lang="en-US" sz="1600" dirty="0" smtClean="0">
                <a:latin typeface="+mj-lt"/>
              </a:rPr>
              <a:t> (MA)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507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4028"/>
          </a:xfrm>
        </p:spPr>
        <p:txBody>
          <a:bodyPr/>
          <a:lstStyle/>
          <a:p>
            <a:r>
              <a:rPr lang="en-US" dirty="0" smtClean="0"/>
              <a:t>Automated identification of </a:t>
            </a:r>
            <a:r>
              <a:rPr lang="en-US" dirty="0"/>
              <a:t>MHD </a:t>
            </a:r>
            <a:r>
              <a:rPr lang="en-US" dirty="0" smtClean="0"/>
              <a:t>mode bifurcation </a:t>
            </a:r>
            <a:r>
              <a:rPr lang="en-US" dirty="0"/>
              <a:t>and l</a:t>
            </a:r>
            <a:r>
              <a:rPr lang="en-US" dirty="0" smtClean="0"/>
              <a:t>ocking recently developed for the DECAF code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92FB9B7-1335-4C47-8FC1-6AF48C21E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24"/>
          <a:stretch/>
        </p:blipFill>
        <p:spPr>
          <a:xfrm>
            <a:off x="443839" y="756631"/>
            <a:ext cx="3736810" cy="2819399"/>
          </a:xfrm>
          <a:prstGeom prst="rect">
            <a:avLst/>
          </a:prstGeom>
        </p:spPr>
      </p:pic>
      <p:sp>
        <p:nvSpPr>
          <p:cNvPr id="5" name="Text Box 32">
            <a:extLst>
              <a:ext uri="{FF2B5EF4-FFF2-40B4-BE49-F238E27FC236}">
                <a16:creationId xmlns="" xmlns:a16="http://schemas.microsoft.com/office/drawing/2014/main" id="{C8115257-7F57-4E93-AA85-5D9FB838C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075" y="1112084"/>
            <a:ext cx="1168004" cy="2616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100" dirty="0">
                <a:solidFill>
                  <a:srgbClr val="6600FF"/>
                </a:solidFill>
                <a:latin typeface="+mn-lt"/>
                <a:ea typeface="+mn-ea"/>
              </a:rPr>
              <a:t> </a:t>
            </a:r>
            <a:r>
              <a:rPr lang="en-US" altLang="en-US" sz="1100" dirty="0" smtClean="0">
                <a:solidFill>
                  <a:srgbClr val="6600FF"/>
                </a:solidFill>
                <a:latin typeface="+mn-lt"/>
                <a:ea typeface="+mn-ea"/>
              </a:rPr>
              <a:t>NSTX </a:t>
            </a:r>
            <a:r>
              <a:rPr lang="en-US" altLang="en-US" sz="1100" dirty="0">
                <a:solidFill>
                  <a:srgbClr val="6600FF"/>
                </a:solidFill>
                <a:latin typeface="+mn-lt"/>
                <a:ea typeface="+mn-ea"/>
              </a:rPr>
              <a:t>138854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9FB9B0B-4A3B-4848-B9D9-DE64B8F98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9" y="726492"/>
            <a:ext cx="3388678" cy="3040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2743200" y="1573335"/>
            <a:ext cx="1371626" cy="171014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387CF88-2C51-4A05-83EC-3AD652A14D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67" b="1459"/>
          <a:stretch/>
        </p:blipFill>
        <p:spPr>
          <a:xfrm>
            <a:off x="4572000" y="1484016"/>
            <a:ext cx="3652121" cy="3292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9FB9B0B-4A3B-4848-B9D9-DE64B8F987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752" b="-12140"/>
          <a:stretch/>
        </p:blipFill>
        <p:spPr>
          <a:xfrm>
            <a:off x="5943600" y="1301940"/>
            <a:ext cx="2090461" cy="279552"/>
          </a:xfrm>
          <a:prstGeom prst="rect">
            <a:avLst/>
          </a:prstGeom>
        </p:spPr>
      </p:pic>
      <p:sp>
        <p:nvSpPr>
          <p:cNvPr id="11" name="Text Box 32">
            <a:extLst>
              <a:ext uri="{FF2B5EF4-FFF2-40B4-BE49-F238E27FC236}">
                <a16:creationId xmlns="" xmlns:a16="http://schemas.microsoft.com/office/drawing/2014/main" id="{78E91D64-6B88-430D-9F6B-A504F250D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4340" y="2599551"/>
            <a:ext cx="1019608" cy="276999"/>
          </a:xfrm>
          <a:prstGeom prst="rect">
            <a:avLst/>
          </a:prstGeom>
          <a:noFill/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200" dirty="0">
                <a:solidFill>
                  <a:srgbClr val="FF0000"/>
                </a:solidFill>
                <a:latin typeface="+mn-lt"/>
                <a:ea typeface="+mn-ea"/>
              </a:rPr>
              <a:t>bifurcation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7026031" y="2876550"/>
            <a:ext cx="0" cy="148919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32">
            <a:extLst>
              <a:ext uri="{FF2B5EF4-FFF2-40B4-BE49-F238E27FC236}">
                <a16:creationId xmlns="" xmlns:a16="http://schemas.microsoft.com/office/drawing/2014/main" id="{78E91D64-6B88-430D-9F6B-A504F250D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1624" y="3285351"/>
            <a:ext cx="560776" cy="276999"/>
          </a:xfrm>
          <a:prstGeom prst="rect">
            <a:avLst/>
          </a:prstGeom>
          <a:noFill/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200" dirty="0" smtClean="0">
                <a:solidFill>
                  <a:srgbClr val="FF0000"/>
                </a:solidFill>
                <a:latin typeface="+mn-lt"/>
                <a:ea typeface="+mn-ea"/>
              </a:rPr>
              <a:t>lock</a:t>
            </a:r>
            <a:endParaRPr lang="en-US" altLang="en-US" sz="12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7462120" y="3562350"/>
            <a:ext cx="0" cy="80339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 Box 32">
            <a:extLst>
              <a:ext uri="{FF2B5EF4-FFF2-40B4-BE49-F238E27FC236}">
                <a16:creationId xmlns="" xmlns:a16="http://schemas.microsoft.com/office/drawing/2014/main" id="{AB7CCFA6-331F-47AB-932F-FDCFB1F5A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1473" y="656459"/>
            <a:ext cx="2389888" cy="3796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800" u="sng" dirty="0" smtClean="0">
                <a:solidFill>
                  <a:srgbClr val="9900CC"/>
                </a:solidFill>
                <a:latin typeface="+mn-lt"/>
                <a:ea typeface="+mn-ea"/>
              </a:rPr>
              <a:t>Zoomed-in View</a:t>
            </a:r>
            <a:endParaRPr lang="en-US" altLang="en-US" sz="1800" u="sng" dirty="0">
              <a:solidFill>
                <a:srgbClr val="9900CC"/>
              </a:solidFill>
              <a:latin typeface="+mn-lt"/>
              <a:ea typeface="+mn-ea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584231" y="1597122"/>
            <a:ext cx="1091816" cy="38314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136770" y="3714750"/>
            <a:ext cx="4523647" cy="117827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en-US" altLang="en-US" sz="1600" dirty="0" smtClean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600" kern="0" dirty="0" smtClean="0"/>
              <a:t>Required capability to automatically analyze ubiquitous rotating MHD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600" kern="0" dirty="0" smtClean="0"/>
              <a:t>Code is completely portable, kept fairly simple, </a:t>
            </a:r>
            <a:r>
              <a:rPr lang="en-US" sz="1600" kern="0" dirty="0" smtClean="0">
                <a:solidFill>
                  <a:srgbClr val="FF0000"/>
                </a:solidFill>
              </a:rPr>
              <a:t>potential future real-time processing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30310" y="724343"/>
            <a:ext cx="1069524" cy="307777"/>
          </a:xfrm>
          <a:prstGeom prst="rect">
            <a:avLst/>
          </a:prstGeom>
          <a:solidFill>
            <a:srgbClr val="FFCC66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Charge 3,4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368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4028"/>
          </a:xfrm>
        </p:spPr>
        <p:txBody>
          <a:bodyPr/>
          <a:lstStyle/>
          <a:p>
            <a:r>
              <a:rPr lang="en-US" dirty="0" smtClean="0"/>
              <a:t>Physics-based RWM state-space </a:t>
            </a:r>
            <a:r>
              <a:rPr lang="en-US" dirty="0"/>
              <a:t>controller sustains high </a:t>
            </a:r>
            <a:r>
              <a:rPr lang="en-US" dirty="0" err="1">
                <a:latin typeface="Symbol" panose="05050102010706020507" pitchFamily="18" charset="2"/>
              </a:rPr>
              <a:t>b</a:t>
            </a:r>
            <a:r>
              <a:rPr lang="en-US" baseline="-25000" dirty="0" err="1"/>
              <a:t>N</a:t>
            </a:r>
            <a:r>
              <a:rPr lang="en-US" dirty="0"/>
              <a:t>, low l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dirty="0" smtClean="0"/>
              <a:t>plasma; NSTX-U with allow </a:t>
            </a:r>
            <a:r>
              <a:rPr lang="en-US" dirty="0"/>
              <a:t>independent coil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5" y="2343150"/>
            <a:ext cx="3457575" cy="2384704"/>
          </a:xfrm>
        </p:spPr>
        <p:txBody>
          <a:bodyPr/>
          <a:lstStyle/>
          <a:p>
            <a:pPr marL="227013" indent="-227013">
              <a:spcBef>
                <a:spcPct val="3500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Controller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model compensates wall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currents</a:t>
            </a:r>
          </a:p>
          <a:p>
            <a:pPr marL="460375" lvl="1" indent="-233363">
              <a:spcBef>
                <a:spcPct val="15000"/>
              </a:spcBef>
            </a:pPr>
            <a:r>
              <a:rPr lang="en-US" altLang="en-US" sz="1400" dirty="0" smtClean="0">
                <a:solidFill>
                  <a:srgbClr val="FF0000"/>
                </a:solidFill>
                <a:latin typeface="Arial" pitchFamily="34" charset="0"/>
              </a:rPr>
              <a:t>Includes plasma </a:t>
            </a:r>
            <a:r>
              <a:rPr lang="en-US" altLang="en-US" sz="1400" dirty="0">
                <a:solidFill>
                  <a:srgbClr val="FF0000"/>
                </a:solidFill>
                <a:latin typeface="Arial" pitchFamily="34" charset="0"/>
              </a:rPr>
              <a:t>mode-induced current model (DCON)</a:t>
            </a:r>
          </a:p>
          <a:p>
            <a:pPr marL="460375" lvl="1" indent="-233363">
              <a:spcBef>
                <a:spcPct val="15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Arial" pitchFamily="34" charset="0"/>
              </a:rPr>
              <a:t>Potential to allow control coils to be moved further from </a:t>
            </a:r>
            <a:r>
              <a:rPr lang="en-US" altLang="en-US" sz="1400" dirty="0" smtClean="0">
                <a:solidFill>
                  <a:srgbClr val="FF0000"/>
                </a:solidFill>
                <a:latin typeface="Arial" pitchFamily="34" charset="0"/>
              </a:rPr>
              <a:t>plasma and be </a:t>
            </a:r>
            <a:r>
              <a:rPr lang="en-US" altLang="en-US" sz="1400" dirty="0">
                <a:solidFill>
                  <a:srgbClr val="FF0000"/>
                </a:solidFill>
                <a:latin typeface="Arial" pitchFamily="34" charset="0"/>
              </a:rPr>
              <a:t>shielded (</a:t>
            </a:r>
            <a:r>
              <a:rPr lang="en-US" altLang="en-US" sz="1400" dirty="0" smtClean="0">
                <a:solidFill>
                  <a:srgbClr val="FF0000"/>
                </a:solidFill>
                <a:latin typeface="Arial" pitchFamily="34" charset="0"/>
              </a:rPr>
              <a:t>e.g. ITER</a:t>
            </a:r>
            <a:r>
              <a:rPr lang="en-US" altLang="en-US" sz="1400" dirty="0">
                <a:solidFill>
                  <a:srgbClr val="FF0000"/>
                </a:solidFill>
                <a:latin typeface="Arial" pitchFamily="34" charset="0"/>
              </a:rPr>
              <a:t>)</a:t>
            </a:r>
          </a:p>
          <a:p>
            <a:pPr marL="227013" lvl="1" indent="-227013">
              <a:spcBef>
                <a:spcPct val="15000"/>
              </a:spcBef>
              <a:buClr>
                <a:srgbClr val="FF3300"/>
              </a:buClr>
            </a:pPr>
            <a:r>
              <a:rPr lang="en-US" altLang="en-US" sz="1600" dirty="0">
                <a:solidFill>
                  <a:srgbClr val="000000"/>
                </a:solidFill>
              </a:rPr>
              <a:t>Straightforward inclusion of </a:t>
            </a:r>
            <a:r>
              <a:rPr lang="en-US" altLang="en-US" sz="1600" dirty="0" smtClean="0">
                <a:solidFill>
                  <a:srgbClr val="000000"/>
                </a:solidFill>
              </a:rPr>
              <a:t>multiple modes in controller</a:t>
            </a:r>
            <a:endParaRPr lang="en-US" sz="1800" u="sng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1" y="1016001"/>
            <a:ext cx="786926" cy="87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6950"/>
            <a:ext cx="795615" cy="87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03300"/>
            <a:ext cx="1043856" cy="1153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2819400" y="927100"/>
            <a:ext cx="1430237" cy="1339850"/>
          </a:xfrm>
          <a:prstGeom prst="rightArrow">
            <a:avLst>
              <a:gd name="adj1" fmla="val 50000"/>
              <a:gd name="adj2" fmla="val 26687"/>
            </a:avLst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863850" y="1341235"/>
            <a:ext cx="133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>
                <a:solidFill>
                  <a:srgbClr val="FF0000"/>
                </a:solidFill>
                <a:latin typeface="Helvetica" charset="0"/>
              </a:rPr>
              <a:t>Balancing</a:t>
            </a:r>
            <a:br>
              <a:rPr lang="en-US" sz="1400" dirty="0">
                <a:solidFill>
                  <a:srgbClr val="FF0000"/>
                </a:solidFill>
                <a:latin typeface="Helvetica" charset="0"/>
              </a:rPr>
            </a:br>
            <a:r>
              <a:rPr lang="en-US" sz="1400" dirty="0">
                <a:solidFill>
                  <a:srgbClr val="FF0000"/>
                </a:solidFill>
                <a:latin typeface="Helvetica" charset="0"/>
              </a:rPr>
              <a:t>transformation</a:t>
            </a:r>
          </a:p>
        </p:txBody>
      </p:sp>
      <p:sp>
        <p:nvSpPr>
          <p:cNvPr id="9" name="Text Box 65"/>
          <p:cNvSpPr txBox="1">
            <a:spLocks noChangeArrowheads="1"/>
          </p:cNvSpPr>
          <p:nvPr/>
        </p:nvSpPr>
        <p:spPr bwMode="auto">
          <a:xfrm>
            <a:off x="2030413" y="722313"/>
            <a:ext cx="16430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Helvetica" charset="0"/>
              </a:rPr>
              <a:t>~</a:t>
            </a:r>
            <a:r>
              <a:rPr lang="en-US" sz="1600" dirty="0" smtClean="0">
                <a:solidFill>
                  <a:srgbClr val="FF0000"/>
                </a:solidFill>
                <a:latin typeface="Helvetica" charset="0"/>
              </a:rPr>
              <a:t>3000+ states</a:t>
            </a:r>
            <a:endParaRPr lang="en-US" sz="1200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10" name="Text Box 73"/>
          <p:cNvSpPr txBox="1">
            <a:spLocks noChangeArrowheads="1"/>
          </p:cNvSpPr>
          <p:nvPr/>
        </p:nvSpPr>
        <p:spPr bwMode="auto">
          <a:xfrm>
            <a:off x="685800" y="728663"/>
            <a:ext cx="152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u="sng">
                <a:solidFill>
                  <a:srgbClr val="0000FF"/>
                </a:solidFill>
                <a:latin typeface="Helvetica" charset="0"/>
              </a:rPr>
              <a:t>Full 3-D model</a:t>
            </a:r>
          </a:p>
        </p:txBody>
      </p:sp>
      <p:sp>
        <p:nvSpPr>
          <p:cNvPr id="11" name="Text Box 77"/>
          <p:cNvSpPr txBox="1">
            <a:spLocks noChangeArrowheads="1"/>
          </p:cNvSpPr>
          <p:nvPr/>
        </p:nvSpPr>
        <p:spPr bwMode="auto">
          <a:xfrm>
            <a:off x="8534400" y="1519238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  <a:latin typeface="Arial" pitchFamily="34" charset="0"/>
              </a:rPr>
              <a:t>…</a:t>
            </a:r>
          </a:p>
        </p:txBody>
      </p:sp>
      <p:sp>
        <p:nvSpPr>
          <p:cNvPr id="12" name="Text Box 80"/>
          <p:cNvSpPr txBox="1">
            <a:spLocks noChangeArrowheads="1"/>
          </p:cNvSpPr>
          <p:nvPr/>
        </p:nvSpPr>
        <p:spPr bwMode="auto">
          <a:xfrm>
            <a:off x="4267200" y="1050925"/>
            <a:ext cx="12684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Helvetica" charset="0"/>
              </a:rPr>
              <a:t>RWM</a:t>
            </a:r>
            <a:br>
              <a:rPr lang="en-US" sz="1400" dirty="0">
                <a:solidFill>
                  <a:srgbClr val="0000FF"/>
                </a:solidFill>
                <a:latin typeface="Helvetica" charset="0"/>
              </a:rPr>
            </a:br>
            <a:r>
              <a:rPr lang="en-US" sz="1400" dirty="0" err="1">
                <a:solidFill>
                  <a:srgbClr val="0000FF"/>
                </a:solidFill>
                <a:latin typeface="Helvetica" charset="0"/>
              </a:rPr>
              <a:t>eigenfunction</a:t>
            </a:r>
            <a:r>
              <a:rPr lang="en-US" sz="1400" dirty="0">
                <a:solidFill>
                  <a:srgbClr val="0000FF"/>
                </a:solidFill>
                <a:latin typeface="Helvetica" charset="0"/>
              </a:rPr>
              <a:t>(2 phases,    2 states)</a:t>
            </a:r>
          </a:p>
        </p:txBody>
      </p:sp>
      <p:graphicFrame>
        <p:nvGraphicFramePr>
          <p:cNvPr id="1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775449"/>
              </p:ext>
            </p:extLst>
          </p:nvPr>
        </p:nvGraphicFramePr>
        <p:xfrm>
          <a:off x="5265285" y="1614731"/>
          <a:ext cx="8382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96" name="Equation" r:id="rId6" imgW="469800" imgH="215640" progId="Equation.3">
                  <p:embed/>
                </p:oleObj>
              </mc:Choice>
              <mc:Fallback>
                <p:oleObj name="Equation" r:id="rId6" imgW="469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5285" y="1614731"/>
                        <a:ext cx="8382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74232"/>
              </p:ext>
            </p:extLst>
          </p:nvPr>
        </p:nvGraphicFramePr>
        <p:xfrm>
          <a:off x="6942186" y="1590918"/>
          <a:ext cx="29527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97" name="Equation" r:id="rId8" imgW="164880" imgH="228600" progId="Equation.3">
                  <p:embed/>
                </p:oleObj>
              </mc:Choice>
              <mc:Fallback>
                <p:oleObj name="Equation" r:id="rId8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2186" y="1590918"/>
                        <a:ext cx="295275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754926"/>
              </p:ext>
            </p:extLst>
          </p:nvPr>
        </p:nvGraphicFramePr>
        <p:xfrm>
          <a:off x="8157812" y="1613144"/>
          <a:ext cx="293688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98" name="Equation" r:id="rId10" imgW="164880" imgH="215640" progId="Equation.3">
                  <p:embed/>
                </p:oleObj>
              </mc:Choice>
              <mc:Fallback>
                <p:oleObj name="Equation" r:id="rId10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7812" y="1613144"/>
                        <a:ext cx="293688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98"/>
          <p:cNvSpPr>
            <a:spLocks noChangeArrowheads="1"/>
          </p:cNvSpPr>
          <p:nvPr/>
        </p:nvSpPr>
        <p:spPr bwMode="auto">
          <a:xfrm>
            <a:off x="5228273" y="666750"/>
            <a:ext cx="27719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sz="1600" u="sng">
                <a:solidFill>
                  <a:srgbClr val="0000FF"/>
                </a:solidFill>
                <a:latin typeface="Helvetica" pitchFamily="34" charset="0"/>
              </a:rPr>
              <a:t>State reduction (&lt; 20 states)</a:t>
            </a:r>
            <a:endParaRPr lang="en-US" sz="1600">
              <a:solidFill>
                <a:srgbClr val="0000FF"/>
              </a:solidFill>
              <a:latin typeface="Helvetica" pitchFamily="34" charset="0"/>
            </a:endParaRPr>
          </a:p>
        </p:txBody>
      </p:sp>
      <p:sp>
        <p:nvSpPr>
          <p:cNvPr id="18" name="Text Box 80"/>
          <p:cNvSpPr txBox="1">
            <a:spLocks noChangeArrowheads="1"/>
          </p:cNvSpPr>
          <p:nvPr/>
        </p:nvSpPr>
        <p:spPr bwMode="auto">
          <a:xfrm>
            <a:off x="5790529" y="1276350"/>
            <a:ext cx="2976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Helvetica" charset="0"/>
              </a:rPr>
              <a:t>+</a:t>
            </a:r>
            <a:endParaRPr lang="en-US" sz="2000" dirty="0">
              <a:solidFill>
                <a:srgbClr val="0000FF"/>
              </a:solidFill>
              <a:latin typeface="Helvetica" charset="0"/>
            </a:endParaRPr>
          </a:p>
        </p:txBody>
      </p:sp>
      <p:sp>
        <p:nvSpPr>
          <p:cNvPr id="19" name="Text Box 80"/>
          <p:cNvSpPr txBox="1">
            <a:spLocks noChangeArrowheads="1"/>
          </p:cNvSpPr>
          <p:nvPr/>
        </p:nvSpPr>
        <p:spPr bwMode="auto">
          <a:xfrm>
            <a:off x="6982041" y="1276350"/>
            <a:ext cx="2976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Helvetica" charset="0"/>
              </a:rPr>
              <a:t>+</a:t>
            </a:r>
            <a:endParaRPr lang="en-US" sz="2000" dirty="0">
              <a:solidFill>
                <a:srgbClr val="0000FF"/>
              </a:solidFill>
              <a:latin typeface="Helvetica" charset="0"/>
            </a:endParaRPr>
          </a:p>
        </p:txBody>
      </p:sp>
      <p:pic>
        <p:nvPicPr>
          <p:cNvPr id="20" name="Picture 2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"/>
          <a:stretch>
            <a:fillRect/>
          </a:stretch>
        </p:blipFill>
        <p:spPr bwMode="auto">
          <a:xfrm>
            <a:off x="4203700" y="2038350"/>
            <a:ext cx="4168292" cy="262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5410200" y="4629150"/>
            <a:ext cx="3626145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i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Sabbagh </a:t>
            </a:r>
            <a:r>
              <a:rPr lang="en-US" sz="1200" b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1200" b="0" i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 err="1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200" b="0" i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Fusion </a:t>
            </a:r>
            <a:r>
              <a:rPr lang="en-US" sz="1200" b="1" i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en-US" sz="1200" i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(2013</a:t>
            </a:r>
            <a:r>
              <a:rPr lang="en-US" sz="1200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20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104007</a:t>
            </a:r>
          </a:p>
        </p:txBody>
      </p: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1096327" y="4584210"/>
            <a:ext cx="4313873" cy="307777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0" i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USED on NSTX to sustain high </a:t>
            </a:r>
            <a:r>
              <a:rPr lang="en-US" sz="1400" b="0" i="0" dirty="0" err="1" smtClean="0">
                <a:solidFill>
                  <a:srgbClr val="6600FF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b</a:t>
            </a:r>
            <a:r>
              <a:rPr lang="en-US" sz="1400" b="0" i="0" baseline="-25000" dirty="0" err="1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</a:t>
            </a:r>
            <a:r>
              <a:rPr lang="en-US" sz="1400" b="0" i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&gt; 6 operation</a:t>
            </a:r>
            <a:endParaRPr lang="en-US" sz="1400" dirty="0" smtClean="0">
              <a:solidFill>
                <a:srgbClr val="66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3352800" y="2952750"/>
            <a:ext cx="914400" cy="15240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8030310" y="716528"/>
            <a:ext cx="1069524" cy="307777"/>
          </a:xfrm>
          <a:prstGeom prst="rect">
            <a:avLst/>
          </a:prstGeom>
          <a:solidFill>
            <a:srgbClr val="FFCC66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Charge 2,3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76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8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dirty="0" smtClean="0"/>
              <a:t>High </a:t>
            </a:r>
            <a:r>
              <a:rPr lang="en-US" altLang="en-US" sz="2000" dirty="0" err="1" smtClean="0">
                <a:latin typeface="Symbol" panose="05050102010706020507" pitchFamily="18" charset="2"/>
              </a:rPr>
              <a:t>b</a:t>
            </a:r>
            <a:r>
              <a:rPr lang="en-US" altLang="en-US" sz="2000" baseline="-25000" dirty="0" err="1" smtClean="0"/>
              <a:t>N</a:t>
            </a:r>
            <a:r>
              <a:rPr lang="en-US" altLang="en-US" sz="2000" dirty="0" smtClean="0"/>
              <a:t> ST global </a:t>
            </a:r>
            <a:r>
              <a:rPr lang="en-US" altLang="en-US" sz="2000" dirty="0" err="1" smtClean="0"/>
              <a:t>eigenmodes</a:t>
            </a:r>
            <a:r>
              <a:rPr lang="en-US" altLang="en-US" sz="2000" dirty="0" smtClean="0"/>
              <a:t> have unique shape, multi-mode character; computed 2</a:t>
            </a:r>
            <a:r>
              <a:rPr lang="en-US" altLang="en-US" sz="2000" baseline="30000" dirty="0" smtClean="0"/>
              <a:t>nd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eigenmode</a:t>
            </a:r>
            <a:r>
              <a:rPr lang="en-US" altLang="en-US" sz="2000" dirty="0"/>
              <a:t> component has dominant </a:t>
            </a:r>
            <a:r>
              <a:rPr lang="en-US" altLang="en-US" sz="2000" dirty="0" smtClean="0"/>
              <a:t>amplitude</a:t>
            </a:r>
            <a:endParaRPr lang="en-US" altLang="en-US" sz="2000" dirty="0"/>
          </a:p>
        </p:txBody>
      </p:sp>
      <p:sp>
        <p:nvSpPr>
          <p:cNvPr id="1954858" name="Text Box 32"/>
          <p:cNvSpPr txBox="1">
            <a:spLocks noChangeArrowheads="1"/>
          </p:cNvSpPr>
          <p:nvPr/>
        </p:nvSpPr>
        <p:spPr bwMode="auto">
          <a:xfrm>
            <a:off x="68385" y="4662033"/>
            <a:ext cx="1371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buFontTx/>
              <a:buNone/>
            </a:pPr>
            <a:r>
              <a:rPr lang="en-US" altLang="en-US" sz="1200" dirty="0" err="1">
                <a:solidFill>
                  <a:srgbClr val="9900CC"/>
                </a:solidFill>
                <a:latin typeface="Arial" pitchFamily="34" charset="0"/>
              </a:rPr>
              <a:t>mmVALEN</a:t>
            </a:r>
            <a:r>
              <a:rPr lang="en-US" altLang="en-US" sz="1200" dirty="0">
                <a:solidFill>
                  <a:srgbClr val="9900CC"/>
                </a:solidFill>
                <a:latin typeface="Arial" pitchFamily="34" charset="0"/>
              </a:rPr>
              <a:t> code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65992" y="1347542"/>
            <a:ext cx="3220208" cy="3297238"/>
            <a:chOff x="5822950" y="885825"/>
            <a:chExt cx="3220208" cy="3297238"/>
          </a:xfrm>
        </p:grpSpPr>
        <p:pic>
          <p:nvPicPr>
            <p:cNvPr id="48" name="Picture 94" descr="figsas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51" t="18889" r="43704" b="12686"/>
            <a:stretch>
              <a:fillRect/>
            </a:stretch>
          </p:blipFill>
          <p:spPr bwMode="auto">
            <a:xfrm>
              <a:off x="6432550" y="982663"/>
              <a:ext cx="1520825" cy="281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 Box 95"/>
            <p:cNvSpPr txBox="1">
              <a:spLocks noChangeArrowheads="1"/>
            </p:cNvSpPr>
            <p:nvPr/>
          </p:nvSpPr>
          <p:spPr bwMode="auto">
            <a:xfrm>
              <a:off x="7069138" y="1235075"/>
              <a:ext cx="741362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1000" b="0" i="0">
                  <a:solidFill>
                    <a:srgbClr val="0000FF"/>
                  </a:solidFill>
                  <a:latin typeface="+mj-lt"/>
                </a:rPr>
                <a:t>t = 0.655s</a:t>
              </a:r>
            </a:p>
          </p:txBody>
        </p:sp>
        <p:sp>
          <p:nvSpPr>
            <p:cNvPr id="50" name="Text Box 96"/>
            <p:cNvSpPr txBox="1">
              <a:spLocks noChangeArrowheads="1"/>
            </p:cNvSpPr>
            <p:nvPr/>
          </p:nvSpPr>
          <p:spPr bwMode="auto">
            <a:xfrm>
              <a:off x="7921625" y="1884363"/>
              <a:ext cx="86201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1600" b="0" i="0">
                  <a:solidFill>
                    <a:schemeClr val="tx1"/>
                  </a:solidFill>
                  <a:latin typeface="+mj-lt"/>
                </a:rPr>
                <a:t>mode 1</a:t>
              </a:r>
            </a:p>
          </p:txBody>
        </p:sp>
        <p:sp>
          <p:nvSpPr>
            <p:cNvPr id="51" name="Text Box 97"/>
            <p:cNvSpPr txBox="1">
              <a:spLocks noChangeArrowheads="1"/>
            </p:cNvSpPr>
            <p:nvPr/>
          </p:nvSpPr>
          <p:spPr bwMode="auto">
            <a:xfrm>
              <a:off x="7921625" y="3452813"/>
              <a:ext cx="86201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1600" b="0" i="0">
                  <a:solidFill>
                    <a:srgbClr val="0000FF"/>
                  </a:solidFill>
                  <a:latin typeface="+mj-lt"/>
                </a:rPr>
                <a:t>mode 2</a:t>
              </a:r>
            </a:p>
          </p:txBody>
        </p:sp>
        <p:sp>
          <p:nvSpPr>
            <p:cNvPr id="52" name="Line 98"/>
            <p:cNvSpPr>
              <a:spLocks noChangeShapeType="1"/>
            </p:cNvSpPr>
            <p:nvPr/>
          </p:nvSpPr>
          <p:spPr bwMode="auto">
            <a:xfrm flipH="1" flipV="1">
              <a:off x="6813550" y="3557588"/>
              <a:ext cx="1108075" cy="762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3" name="Line 99"/>
            <p:cNvSpPr>
              <a:spLocks noChangeShapeType="1"/>
            </p:cNvSpPr>
            <p:nvPr/>
          </p:nvSpPr>
          <p:spPr bwMode="auto">
            <a:xfrm flipH="1">
              <a:off x="7540625" y="2089150"/>
              <a:ext cx="3810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" name="Text Box 101"/>
            <p:cNvSpPr txBox="1">
              <a:spLocks noChangeArrowheads="1"/>
            </p:cNvSpPr>
            <p:nvPr/>
          </p:nvSpPr>
          <p:spPr bwMode="auto">
            <a:xfrm>
              <a:off x="7607300" y="3781425"/>
              <a:ext cx="4302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1400" b="0" i="0">
                  <a:solidFill>
                    <a:schemeClr val="tx2"/>
                  </a:solidFill>
                  <a:latin typeface="+mj-lt"/>
                </a:rPr>
                <a:t>2.0</a:t>
              </a:r>
            </a:p>
          </p:txBody>
        </p:sp>
        <p:sp>
          <p:nvSpPr>
            <p:cNvPr id="55" name="Text Box 102"/>
            <p:cNvSpPr txBox="1">
              <a:spLocks noChangeArrowheads="1"/>
            </p:cNvSpPr>
            <p:nvPr/>
          </p:nvSpPr>
          <p:spPr bwMode="auto">
            <a:xfrm>
              <a:off x="6916738" y="3781425"/>
              <a:ext cx="43021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1400" b="0" i="0">
                  <a:solidFill>
                    <a:schemeClr val="tx2"/>
                  </a:solidFill>
                  <a:latin typeface="+mj-lt"/>
                </a:rPr>
                <a:t>1.0</a:t>
              </a:r>
            </a:p>
          </p:txBody>
        </p:sp>
        <p:sp>
          <p:nvSpPr>
            <p:cNvPr id="56" name="Text Box 103"/>
            <p:cNvSpPr txBox="1">
              <a:spLocks noChangeArrowheads="1"/>
            </p:cNvSpPr>
            <p:nvPr/>
          </p:nvSpPr>
          <p:spPr bwMode="auto">
            <a:xfrm>
              <a:off x="6240463" y="3781425"/>
              <a:ext cx="43021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1400" b="0" i="0">
                  <a:solidFill>
                    <a:schemeClr val="tx2"/>
                  </a:solidFill>
                  <a:latin typeface="+mj-lt"/>
                </a:rPr>
                <a:t>0.0</a:t>
              </a:r>
            </a:p>
          </p:txBody>
        </p:sp>
        <p:sp>
          <p:nvSpPr>
            <p:cNvPr id="57" name="Text Box 104"/>
            <p:cNvSpPr txBox="1">
              <a:spLocks noChangeArrowheads="1"/>
            </p:cNvSpPr>
            <p:nvPr/>
          </p:nvSpPr>
          <p:spPr bwMode="auto">
            <a:xfrm>
              <a:off x="7961313" y="3846513"/>
              <a:ext cx="63658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1600" b="0" i="0">
                  <a:solidFill>
                    <a:schemeClr val="tx2"/>
                  </a:solidFill>
                  <a:latin typeface="+mj-lt"/>
                </a:rPr>
                <a:t>R(m)</a:t>
              </a:r>
            </a:p>
          </p:txBody>
        </p:sp>
        <p:sp>
          <p:nvSpPr>
            <p:cNvPr id="58" name="Text Box 105"/>
            <p:cNvSpPr txBox="1">
              <a:spLocks noChangeArrowheads="1"/>
            </p:cNvSpPr>
            <p:nvPr/>
          </p:nvSpPr>
          <p:spPr bwMode="auto">
            <a:xfrm>
              <a:off x="6078538" y="1560513"/>
              <a:ext cx="43021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1400" b="0" i="0">
                  <a:solidFill>
                    <a:schemeClr val="tx2"/>
                  </a:solidFill>
                  <a:latin typeface="+mj-lt"/>
                </a:rPr>
                <a:t>1.0</a:t>
              </a:r>
            </a:p>
          </p:txBody>
        </p:sp>
        <p:sp>
          <p:nvSpPr>
            <p:cNvPr id="59" name="Text Box 106"/>
            <p:cNvSpPr txBox="1">
              <a:spLocks noChangeArrowheads="1"/>
            </p:cNvSpPr>
            <p:nvPr/>
          </p:nvSpPr>
          <p:spPr bwMode="auto">
            <a:xfrm>
              <a:off x="6010275" y="2943225"/>
              <a:ext cx="4889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1400" b="0" i="0">
                  <a:solidFill>
                    <a:schemeClr val="tx2"/>
                  </a:solidFill>
                  <a:latin typeface="+mj-lt"/>
                </a:rPr>
                <a:t>-1.0</a:t>
              </a:r>
            </a:p>
          </p:txBody>
        </p:sp>
        <p:sp>
          <p:nvSpPr>
            <p:cNvPr id="60" name="Text Box 107"/>
            <p:cNvSpPr txBox="1">
              <a:spLocks noChangeArrowheads="1"/>
            </p:cNvSpPr>
            <p:nvPr/>
          </p:nvSpPr>
          <p:spPr bwMode="auto">
            <a:xfrm rot="16200000">
              <a:off x="5684044" y="1886744"/>
              <a:ext cx="6143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1600" b="0" i="0">
                  <a:solidFill>
                    <a:schemeClr val="tx2"/>
                  </a:solidFill>
                  <a:latin typeface="+mj-lt"/>
                </a:rPr>
                <a:t>Z(m)</a:t>
              </a:r>
            </a:p>
          </p:txBody>
        </p:sp>
        <p:sp>
          <p:nvSpPr>
            <p:cNvPr id="61" name="Text Box 108"/>
            <p:cNvSpPr txBox="1">
              <a:spLocks noChangeArrowheads="1"/>
            </p:cNvSpPr>
            <p:nvPr/>
          </p:nvSpPr>
          <p:spPr bwMode="auto">
            <a:xfrm>
              <a:off x="6078538" y="885825"/>
              <a:ext cx="43021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1400" b="0" i="0">
                  <a:solidFill>
                    <a:schemeClr val="tx2"/>
                  </a:solidFill>
                  <a:latin typeface="+mj-lt"/>
                </a:rPr>
                <a:t>2.0</a:t>
              </a:r>
            </a:p>
          </p:txBody>
        </p:sp>
        <p:sp>
          <p:nvSpPr>
            <p:cNvPr id="62" name="Text Box 109"/>
            <p:cNvSpPr txBox="1">
              <a:spLocks noChangeArrowheads="1"/>
            </p:cNvSpPr>
            <p:nvPr/>
          </p:nvSpPr>
          <p:spPr bwMode="auto">
            <a:xfrm>
              <a:off x="6078538" y="2254250"/>
              <a:ext cx="43021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1400" b="0" i="0">
                  <a:solidFill>
                    <a:schemeClr val="tx2"/>
                  </a:solidFill>
                  <a:latin typeface="+mj-lt"/>
                </a:rPr>
                <a:t>0.0</a:t>
              </a:r>
            </a:p>
          </p:txBody>
        </p:sp>
        <p:sp>
          <p:nvSpPr>
            <p:cNvPr id="63" name="Text Box 110"/>
            <p:cNvSpPr txBox="1">
              <a:spLocks noChangeArrowheads="1"/>
            </p:cNvSpPr>
            <p:nvPr/>
          </p:nvSpPr>
          <p:spPr bwMode="auto">
            <a:xfrm>
              <a:off x="6010275" y="3621088"/>
              <a:ext cx="4889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1400" b="0" i="0">
                  <a:solidFill>
                    <a:schemeClr val="tx2"/>
                  </a:solidFill>
                  <a:latin typeface="+mj-lt"/>
                </a:rPr>
                <a:t>-2.0</a:t>
              </a:r>
            </a:p>
          </p:txBody>
        </p:sp>
        <p:sp>
          <p:nvSpPr>
            <p:cNvPr id="64" name="Text Box 111"/>
            <p:cNvSpPr txBox="1">
              <a:spLocks noChangeArrowheads="1"/>
            </p:cNvSpPr>
            <p:nvPr/>
          </p:nvSpPr>
          <p:spPr bwMode="auto">
            <a:xfrm>
              <a:off x="7848600" y="990600"/>
              <a:ext cx="11945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1600" b="0" i="0" dirty="0">
                  <a:solidFill>
                    <a:srgbClr val="0000FF"/>
                  </a:solidFill>
                  <a:latin typeface="+mj-lt"/>
                </a:rPr>
                <a:t>DCON</a:t>
              </a:r>
              <a:r>
                <a:rPr lang="en-US" altLang="en-US" sz="1600" b="0" i="0" dirty="0">
                  <a:solidFill>
                    <a:srgbClr val="0000FF"/>
                  </a:solidFill>
                  <a:latin typeface="Symbol" panose="05050102010706020507" pitchFamily="18" charset="2"/>
                </a:rPr>
                <a:t> </a:t>
              </a:r>
              <a:r>
                <a:rPr lang="en-US" altLang="en-US" sz="1600" b="0" i="0" dirty="0" err="1">
                  <a:solidFill>
                    <a:srgbClr val="0000FF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en-US" sz="1600" b="0" i="0" dirty="0" err="1">
                  <a:solidFill>
                    <a:srgbClr val="0000FF"/>
                  </a:solidFill>
                  <a:latin typeface="+mj-lt"/>
                </a:rPr>
                <a:t>B</a:t>
              </a:r>
              <a:r>
                <a:rPr lang="en-US" altLang="en-US" sz="1600" b="0" i="0" baseline="-25000" dirty="0" err="1">
                  <a:solidFill>
                    <a:srgbClr val="0000FF"/>
                  </a:solidFill>
                  <a:latin typeface="+mj-lt"/>
                </a:rPr>
                <a:t>N</a:t>
              </a:r>
              <a:endParaRPr lang="en-US" altLang="en-US" sz="1600" b="0" i="0" baseline="-25000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65" name="Text Box 112"/>
            <p:cNvSpPr txBox="1">
              <a:spLocks noChangeArrowheads="1"/>
            </p:cNvSpPr>
            <p:nvPr/>
          </p:nvSpPr>
          <p:spPr bwMode="auto">
            <a:xfrm>
              <a:off x="7924800" y="2827338"/>
              <a:ext cx="86201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1600" b="0" i="0">
                  <a:solidFill>
                    <a:srgbClr val="FF0000"/>
                  </a:solidFill>
                  <a:latin typeface="+mj-lt"/>
                </a:rPr>
                <a:t>mode 3</a:t>
              </a:r>
            </a:p>
          </p:txBody>
        </p:sp>
        <p:sp>
          <p:nvSpPr>
            <p:cNvPr id="66" name="Line 113"/>
            <p:cNvSpPr>
              <a:spLocks noChangeShapeType="1"/>
            </p:cNvSpPr>
            <p:nvPr/>
          </p:nvSpPr>
          <p:spPr bwMode="auto">
            <a:xfrm flipH="1">
              <a:off x="7210425" y="3019425"/>
              <a:ext cx="730250" cy="14446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" name="Line 114"/>
            <p:cNvSpPr>
              <a:spLocks noChangeShapeType="1"/>
            </p:cNvSpPr>
            <p:nvPr/>
          </p:nvSpPr>
          <p:spPr bwMode="auto">
            <a:xfrm flipV="1">
              <a:off x="6965950" y="2101850"/>
              <a:ext cx="228600" cy="3048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8" name="Line 115"/>
            <p:cNvSpPr>
              <a:spLocks noChangeShapeType="1"/>
            </p:cNvSpPr>
            <p:nvPr/>
          </p:nvSpPr>
          <p:spPr bwMode="auto">
            <a:xfrm>
              <a:off x="6965950" y="2401888"/>
              <a:ext cx="3810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9" name="Text Box 116"/>
            <p:cNvSpPr txBox="1">
              <a:spLocks noChangeArrowheads="1"/>
            </p:cNvSpPr>
            <p:nvPr/>
          </p:nvSpPr>
          <p:spPr bwMode="auto">
            <a:xfrm>
              <a:off x="7104063" y="2065338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1800" b="0" i="0" dirty="0">
                  <a:solidFill>
                    <a:schemeClr val="tx1"/>
                  </a:solidFill>
                  <a:latin typeface="Symbol" panose="05050102010706020507" pitchFamily="18" charset="2"/>
                </a:rPr>
                <a:t>q</a:t>
              </a:r>
            </a:p>
          </p:txBody>
        </p:sp>
        <p:sp>
          <p:nvSpPr>
            <p:cNvPr id="70" name="Text Box 71"/>
            <p:cNvSpPr txBox="1">
              <a:spLocks noChangeArrowheads="1"/>
            </p:cNvSpPr>
            <p:nvPr/>
          </p:nvSpPr>
          <p:spPr bwMode="auto">
            <a:xfrm>
              <a:off x="6833358" y="1066800"/>
              <a:ext cx="984565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1000" b="0" i="0" dirty="0" smtClean="0">
                  <a:solidFill>
                    <a:srgbClr val="0000FF"/>
                  </a:solidFill>
                  <a:latin typeface="+mj-lt"/>
                </a:rPr>
                <a:t>NSTX 133775</a:t>
              </a:r>
              <a:endParaRPr lang="en-US" altLang="en-US" sz="1000" b="0" i="0" dirty="0">
                <a:solidFill>
                  <a:srgbClr val="0000FF"/>
                </a:solidFill>
                <a:latin typeface="+mj-lt"/>
              </a:endParaRPr>
            </a:p>
          </p:txBody>
        </p:sp>
      </p:grpSp>
      <p:sp>
        <p:nvSpPr>
          <p:cNvPr id="1954860" name="Rectangle 44"/>
          <p:cNvSpPr>
            <a:spLocks noChangeArrowheads="1"/>
          </p:cNvSpPr>
          <p:nvPr/>
        </p:nvSpPr>
        <p:spPr bwMode="auto">
          <a:xfrm>
            <a:off x="400532" y="758580"/>
            <a:ext cx="32261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000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altLang="en-US" sz="1800" u="sng" dirty="0">
                <a:latin typeface="Arial" pitchFamily="34" charset="0"/>
              </a:rPr>
              <a:t>Computed n = 1 </a:t>
            </a:r>
            <a:r>
              <a:rPr lang="en-US" altLang="en-US" sz="1800" u="sng" dirty="0" err="1">
                <a:latin typeface="Arial" pitchFamily="34" charset="0"/>
              </a:rPr>
              <a:t>eigenmodes</a:t>
            </a:r>
            <a:r>
              <a:rPr lang="en-US" altLang="en-US" sz="1800" u="sng" dirty="0">
                <a:latin typeface="Arial" pitchFamily="34" charset="0"/>
              </a:rPr>
              <a:t> </a:t>
            </a:r>
            <a:r>
              <a:rPr lang="en-US" altLang="en-US" sz="1800" dirty="0" smtClean="0">
                <a:latin typeface="Arial" pitchFamily="34" charset="0"/>
              </a:rPr>
              <a:t>(</a:t>
            </a:r>
            <a:r>
              <a:rPr lang="en-US" altLang="en-US" sz="1800" dirty="0" err="1" smtClean="0">
                <a:latin typeface="Symbol" pitchFamily="18" charset="2"/>
              </a:rPr>
              <a:t>b</a:t>
            </a:r>
            <a:r>
              <a:rPr lang="en-US" altLang="en-US" sz="1800" baseline="-25000" dirty="0" err="1" smtClean="0">
                <a:latin typeface="Arial" pitchFamily="34" charset="0"/>
              </a:rPr>
              <a:t>N</a:t>
            </a:r>
            <a:r>
              <a:rPr lang="en-US" altLang="en-US" sz="1800" dirty="0" smtClean="0">
                <a:latin typeface="Arial" pitchFamily="34" charset="0"/>
              </a:rPr>
              <a:t> </a:t>
            </a:r>
            <a:r>
              <a:rPr lang="en-US" altLang="en-US" sz="1800" dirty="0">
                <a:latin typeface="Arial" pitchFamily="34" charset="0"/>
              </a:rPr>
              <a:t>= </a:t>
            </a:r>
            <a:r>
              <a:rPr lang="en-US" altLang="en-US" sz="1800" dirty="0" smtClean="0">
                <a:latin typeface="Arial" pitchFamily="34" charset="0"/>
              </a:rPr>
              <a:t>6.1)</a:t>
            </a:r>
            <a:endParaRPr lang="en-US" altLang="en-US" sz="1800" dirty="0">
              <a:latin typeface="Arial" pitchFamily="34" charset="0"/>
            </a:endParaRPr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" t="12631" r="49120" b="3056"/>
          <a:stretch>
            <a:fillRect/>
          </a:stretch>
        </p:blipFill>
        <p:spPr bwMode="auto">
          <a:xfrm>
            <a:off x="4376738" y="1045368"/>
            <a:ext cx="3929062" cy="342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Rectangle 8"/>
          <p:cNvSpPr>
            <a:spLocks noChangeArrowheads="1"/>
          </p:cNvSpPr>
          <p:nvPr/>
        </p:nvSpPr>
        <p:spPr bwMode="auto">
          <a:xfrm>
            <a:off x="4700588" y="788194"/>
            <a:ext cx="334174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altLang="en-US" sz="1600" b="1" u="sng">
                <a:solidFill>
                  <a:srgbClr val="1822CD"/>
                </a:solidFill>
                <a:latin typeface="Symbol" pitchFamily="18" charset="2"/>
              </a:rPr>
              <a:t>d</a:t>
            </a:r>
            <a:r>
              <a:rPr lang="en-US" altLang="en-US" sz="1600" b="1" u="sng">
                <a:solidFill>
                  <a:srgbClr val="1822CD"/>
                </a:solidFill>
                <a:latin typeface="Helvetica" pitchFamily="34" charset="0"/>
              </a:rPr>
              <a:t>B</a:t>
            </a:r>
            <a:r>
              <a:rPr lang="en-US" altLang="en-US" sz="1600" b="1" u="sng" baseline="30000">
                <a:solidFill>
                  <a:srgbClr val="1822CD"/>
                </a:solidFill>
                <a:latin typeface="Helvetica" pitchFamily="34" charset="0"/>
              </a:rPr>
              <a:t>n</a:t>
            </a:r>
            <a:r>
              <a:rPr lang="en-US" altLang="en-US" sz="1600" b="1" u="sng">
                <a:solidFill>
                  <a:srgbClr val="1822CD"/>
                </a:solidFill>
                <a:latin typeface="Helvetica" pitchFamily="34" charset="0"/>
              </a:rPr>
              <a:t> RWM multi-mode composition</a:t>
            </a:r>
          </a:p>
        </p:txBody>
      </p:sp>
      <p:sp>
        <p:nvSpPr>
          <p:cNvPr id="73" name="Text Box 9"/>
          <p:cNvSpPr txBox="1">
            <a:spLocks noChangeArrowheads="1"/>
          </p:cNvSpPr>
          <p:nvPr/>
        </p:nvSpPr>
        <p:spPr bwMode="auto">
          <a:xfrm>
            <a:off x="5181600" y="4469606"/>
            <a:ext cx="25391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altLang="en-US" sz="1800">
                <a:latin typeface="Helvetica" pitchFamily="34" charset="0"/>
              </a:rPr>
              <a:t>ideal eigenmode number</a:t>
            </a:r>
          </a:p>
        </p:txBody>
      </p:sp>
      <p:sp>
        <p:nvSpPr>
          <p:cNvPr id="74" name="Text Box 10"/>
          <p:cNvSpPr txBox="1">
            <a:spLocks noChangeArrowheads="1"/>
          </p:cNvSpPr>
          <p:nvPr/>
        </p:nvSpPr>
        <p:spPr bwMode="auto">
          <a:xfrm rot="16200000">
            <a:off x="3183738" y="2472542"/>
            <a:ext cx="19684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altLang="en-US" sz="1800">
                <a:latin typeface="Symbol" pitchFamily="18" charset="2"/>
              </a:rPr>
              <a:t>d</a:t>
            </a:r>
            <a:r>
              <a:rPr lang="en-US" altLang="en-US" sz="1800">
                <a:latin typeface="Helvetica" pitchFamily="34" charset="0"/>
              </a:rPr>
              <a:t>B</a:t>
            </a:r>
            <a:r>
              <a:rPr lang="en-US" altLang="en-US" sz="1800" baseline="30000">
                <a:latin typeface="Helvetica" pitchFamily="34" charset="0"/>
              </a:rPr>
              <a:t>n</a:t>
            </a:r>
            <a:r>
              <a:rPr lang="en-US" altLang="en-US" sz="1800">
                <a:latin typeface="Helvetica" pitchFamily="34" charset="0"/>
              </a:rPr>
              <a:t> amplitude (arb)</a:t>
            </a:r>
          </a:p>
        </p:txBody>
      </p:sp>
      <p:sp>
        <p:nvSpPr>
          <p:cNvPr id="75" name="Text Box 34"/>
          <p:cNvSpPr txBox="1">
            <a:spLocks noChangeArrowheads="1"/>
          </p:cNvSpPr>
          <p:nvPr/>
        </p:nvSpPr>
        <p:spPr bwMode="auto">
          <a:xfrm>
            <a:off x="4952108" y="3524251"/>
            <a:ext cx="512961" cy="5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altLang="en-US" sz="1600">
                <a:latin typeface="Helvetica" pitchFamily="34" charset="0"/>
              </a:rPr>
              <a:t>mode</a:t>
            </a:r>
          </a:p>
          <a:p>
            <a:pPr algn="ctr">
              <a:spcBef>
                <a:spcPct val="20000"/>
              </a:spcBef>
              <a:buFontTx/>
              <a:buNone/>
            </a:pPr>
            <a:r>
              <a:rPr lang="en-US" altLang="en-US" sz="1600">
                <a:latin typeface="Helvetica" pitchFamily="34" charset="0"/>
              </a:rPr>
              <a:t>1</a:t>
            </a:r>
          </a:p>
        </p:txBody>
      </p:sp>
      <p:sp>
        <p:nvSpPr>
          <p:cNvPr id="76" name="Text Box 35"/>
          <p:cNvSpPr txBox="1">
            <a:spLocks noChangeArrowheads="1"/>
          </p:cNvSpPr>
          <p:nvPr/>
        </p:nvSpPr>
        <p:spPr bwMode="auto">
          <a:xfrm>
            <a:off x="5598220" y="2207419"/>
            <a:ext cx="512961" cy="5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Helvetica" pitchFamily="34" charset="0"/>
              </a:rPr>
              <a:t>mode</a:t>
            </a:r>
          </a:p>
          <a:p>
            <a:pPr algn="ctr">
              <a:spcBef>
                <a:spcPct val="2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Helvetica" pitchFamily="34" charset="0"/>
              </a:rPr>
              <a:t>3</a:t>
            </a:r>
          </a:p>
        </p:txBody>
      </p:sp>
      <p:sp>
        <p:nvSpPr>
          <p:cNvPr id="77" name="Text Box 36"/>
          <p:cNvSpPr txBox="1">
            <a:spLocks noChangeArrowheads="1"/>
          </p:cNvSpPr>
          <p:nvPr/>
        </p:nvSpPr>
        <p:spPr bwMode="auto">
          <a:xfrm>
            <a:off x="5483920" y="1314451"/>
            <a:ext cx="512961" cy="5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Helvetica" pitchFamily="34" charset="0"/>
              </a:rPr>
              <a:t>mode</a:t>
            </a:r>
          </a:p>
          <a:p>
            <a:pPr algn="ctr">
              <a:spcBef>
                <a:spcPct val="2000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78" name="Text Box 37"/>
          <p:cNvSpPr txBox="1">
            <a:spLocks noChangeArrowheads="1"/>
          </p:cNvSpPr>
          <p:nvPr/>
        </p:nvSpPr>
        <p:spPr bwMode="auto">
          <a:xfrm>
            <a:off x="6256338" y="2652067"/>
            <a:ext cx="807913" cy="24622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  <a:latin typeface="Helvetica" pitchFamily="34" charset="0"/>
              </a:rPr>
              <a:t>Unstable</a:t>
            </a:r>
          </a:p>
        </p:txBody>
      </p:sp>
      <p:sp>
        <p:nvSpPr>
          <p:cNvPr id="79" name="Text Box 38"/>
          <p:cNvSpPr txBox="1">
            <a:spLocks noChangeArrowheads="1"/>
          </p:cNvSpPr>
          <p:nvPr/>
        </p:nvSpPr>
        <p:spPr bwMode="auto">
          <a:xfrm>
            <a:off x="6208589" y="3190001"/>
            <a:ext cx="190276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  <a:latin typeface="Helvetica" pitchFamily="34" charset="0"/>
              </a:rPr>
              <a:t>Stabilized by rotation</a:t>
            </a:r>
          </a:p>
        </p:txBody>
      </p:sp>
      <p:sp>
        <p:nvSpPr>
          <p:cNvPr id="80" name="Line 39"/>
          <p:cNvSpPr>
            <a:spLocks noChangeShapeType="1"/>
          </p:cNvSpPr>
          <p:nvPr/>
        </p:nvSpPr>
        <p:spPr bwMode="auto">
          <a:xfrm flipH="1">
            <a:off x="5722938" y="2892425"/>
            <a:ext cx="457200" cy="1920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" name="Line 40"/>
          <p:cNvSpPr>
            <a:spLocks noChangeShapeType="1"/>
          </p:cNvSpPr>
          <p:nvPr/>
        </p:nvSpPr>
        <p:spPr bwMode="auto">
          <a:xfrm flipH="1">
            <a:off x="6035674" y="3436222"/>
            <a:ext cx="415503" cy="455932"/>
          </a:xfrm>
          <a:prstGeom prst="line">
            <a:avLst/>
          </a:prstGeom>
          <a:noFill/>
          <a:ln w="15875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8030310" y="4549973"/>
            <a:ext cx="1069524" cy="307777"/>
          </a:xfrm>
          <a:prstGeom prst="rect">
            <a:avLst/>
          </a:prstGeom>
          <a:solidFill>
            <a:srgbClr val="FFCC66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Charge 2,3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5555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27960"/>
            <a:ext cx="8839200" cy="835679"/>
          </a:xfrm>
        </p:spPr>
        <p:txBody>
          <a:bodyPr/>
          <a:lstStyle/>
          <a:p>
            <a:r>
              <a:rPr lang="en-US" sz="1800" dirty="0"/>
              <a:t>RWM state space </a:t>
            </a:r>
            <a:r>
              <a:rPr lang="en-US" sz="1800" dirty="0" smtClean="0"/>
              <a:t>controller used for RWM control in NSTX - long pulse plasmas reached high stability parameters </a:t>
            </a:r>
            <a:r>
              <a:rPr lang="en-US" sz="1800" dirty="0" err="1">
                <a:latin typeface="Symbol" panose="05050102010706020507" pitchFamily="18" charset="2"/>
              </a:rPr>
              <a:t>b</a:t>
            </a:r>
            <a:r>
              <a:rPr lang="en-US" sz="1800" baseline="-25000" dirty="0" err="1"/>
              <a:t>N</a:t>
            </a:r>
            <a:r>
              <a:rPr lang="en-US" sz="1800" dirty="0"/>
              <a:t> = 6.4, </a:t>
            </a:r>
            <a:r>
              <a:rPr lang="en-US" sz="1800" dirty="0" err="1">
                <a:latin typeface="Symbol" panose="05050102010706020507" pitchFamily="18" charset="2"/>
              </a:rPr>
              <a:t>b</a:t>
            </a:r>
            <a:r>
              <a:rPr lang="en-US" sz="1800" baseline="-25000" dirty="0" err="1"/>
              <a:t>N</a:t>
            </a:r>
            <a:r>
              <a:rPr lang="en-US" sz="1800" baseline="-25000" dirty="0"/>
              <a:t> </a:t>
            </a:r>
            <a:r>
              <a:rPr lang="en-US" sz="1800" dirty="0" smtClean="0"/>
              <a:t>/l</a:t>
            </a:r>
            <a:r>
              <a:rPr lang="en-US" sz="1800" baseline="-25000" dirty="0" smtClean="0"/>
              <a:t>i</a:t>
            </a:r>
            <a:r>
              <a:rPr lang="en-US" sz="1800" dirty="0" smtClean="0"/>
              <a:t> </a:t>
            </a:r>
            <a:r>
              <a:rPr lang="en-US" sz="1800" dirty="0"/>
              <a:t>= </a:t>
            </a:r>
            <a:r>
              <a:rPr lang="en-US" sz="1800" dirty="0" smtClean="0"/>
              <a:t>13</a:t>
            </a:r>
          </a:p>
          <a:p>
            <a:pPr marL="0" indent="0">
              <a:spcBef>
                <a:spcPts val="1800"/>
              </a:spcBef>
              <a:buNone/>
            </a:pPr>
            <a:endParaRPr lang="en-US" sz="180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786"/>
            <a:ext cx="9144000" cy="611981"/>
          </a:xfrm>
        </p:spPr>
        <p:txBody>
          <a:bodyPr/>
          <a:lstStyle/>
          <a:p>
            <a:r>
              <a:rPr lang="en-US" sz="2200" dirty="0" smtClean="0"/>
              <a:t>In addition to active mode control, the NSTX-U RWM state space controller will be used for real-time disruption warning</a:t>
            </a:r>
            <a:endParaRPr lang="en-US" sz="2200" dirty="0"/>
          </a:p>
        </p:txBody>
      </p:sp>
      <p:sp>
        <p:nvSpPr>
          <p:cNvPr id="86" name="Text Box 32"/>
          <p:cNvSpPr txBox="1">
            <a:spLocks noChangeArrowheads="1"/>
          </p:cNvSpPr>
          <p:nvPr/>
        </p:nvSpPr>
        <p:spPr bwMode="auto">
          <a:xfrm>
            <a:off x="5410200" y="1291964"/>
            <a:ext cx="365760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i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Sabbagh </a:t>
            </a:r>
            <a:r>
              <a:rPr lang="en-US" sz="1200" b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1200" b="0" i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 err="1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200" b="0" i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Fusion </a:t>
            </a:r>
            <a:r>
              <a:rPr lang="en-US" sz="1200" b="1" i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en-US" sz="1200" i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(2013</a:t>
            </a:r>
            <a:r>
              <a:rPr lang="en-US" sz="1200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104007 </a:t>
            </a:r>
            <a:endParaRPr lang="en-US" sz="1200" b="0" i="0" dirty="0">
              <a:solidFill>
                <a:srgbClr val="66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 Box 7"/>
          <p:cNvSpPr txBox="1">
            <a:spLocks noChangeArrowheads="1"/>
          </p:cNvSpPr>
          <p:nvPr/>
        </p:nvSpPr>
        <p:spPr bwMode="auto">
          <a:xfrm rot="16200000">
            <a:off x="-236489" y="1897489"/>
            <a:ext cx="1236913" cy="430887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RWM Sensor Differences (G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)</a:t>
            </a:r>
          </a:p>
        </p:txBody>
      </p:sp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64" y="3068994"/>
            <a:ext cx="1666667" cy="18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78617" y="1589896"/>
            <a:ext cx="2433727" cy="1382167"/>
            <a:chOff x="6417247" y="2469578"/>
            <a:chExt cx="2250503" cy="1704147"/>
          </a:xfrm>
        </p:grpSpPr>
        <p:pic>
          <p:nvPicPr>
            <p:cNvPr id="91" name="Picture 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91" t="5292" r="1136" b="68230"/>
            <a:stretch/>
          </p:blipFill>
          <p:spPr bwMode="auto">
            <a:xfrm>
              <a:off x="6726555" y="2527490"/>
              <a:ext cx="1918598" cy="1223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" name="Text Box 12"/>
            <p:cNvSpPr txBox="1">
              <a:spLocks noChangeArrowheads="1"/>
            </p:cNvSpPr>
            <p:nvPr/>
          </p:nvSpPr>
          <p:spPr bwMode="auto">
            <a:xfrm>
              <a:off x="6792023" y="2561018"/>
              <a:ext cx="809625" cy="379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ymbol" pitchFamily="18" charset="2"/>
                </a:rPr>
                <a:t>d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</a:t>
              </a:r>
              <a:r>
                <a:rPr kumimoji="0" lang="en-US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</a:t>
              </a:r>
              <a:r>
                <a:rPr kumimoji="0" lang="en-US" sz="1400" b="0" i="0" u="none" strike="noStrike" kern="0" cap="none" spc="0" normalizeH="0" baseline="30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180</a:t>
              </a:r>
              <a:endPara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Text Box 53"/>
            <p:cNvSpPr txBox="1">
              <a:spLocks noChangeArrowheads="1"/>
            </p:cNvSpPr>
            <p:nvPr/>
          </p:nvSpPr>
          <p:spPr bwMode="auto">
            <a:xfrm>
              <a:off x="6468047" y="2847847"/>
              <a:ext cx="235689" cy="227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100</a:t>
              </a:r>
            </a:p>
          </p:txBody>
        </p:sp>
        <p:sp>
          <p:nvSpPr>
            <p:cNvPr id="94" name="Text Box 54"/>
            <p:cNvSpPr txBox="1">
              <a:spLocks noChangeArrowheads="1"/>
            </p:cNvSpPr>
            <p:nvPr/>
          </p:nvSpPr>
          <p:spPr bwMode="auto">
            <a:xfrm>
              <a:off x="6468047" y="2469578"/>
              <a:ext cx="235689" cy="227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200</a:t>
              </a:r>
            </a:p>
          </p:txBody>
        </p:sp>
        <p:sp>
          <p:nvSpPr>
            <p:cNvPr id="96" name="Text Box 56"/>
            <p:cNvSpPr txBox="1">
              <a:spLocks noChangeArrowheads="1"/>
            </p:cNvSpPr>
            <p:nvPr/>
          </p:nvSpPr>
          <p:spPr bwMode="auto">
            <a:xfrm>
              <a:off x="6636322" y="3222751"/>
              <a:ext cx="78564" cy="227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</a:t>
              </a:r>
            </a:p>
          </p:txBody>
        </p:sp>
        <p:sp>
          <p:nvSpPr>
            <p:cNvPr id="99" name="Text Box 55"/>
            <p:cNvSpPr txBox="1">
              <a:spLocks noChangeArrowheads="1"/>
            </p:cNvSpPr>
            <p:nvPr/>
          </p:nvSpPr>
          <p:spPr bwMode="auto">
            <a:xfrm>
              <a:off x="6417247" y="3597973"/>
              <a:ext cx="283124" cy="227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-100</a:t>
              </a:r>
            </a:p>
          </p:txBody>
        </p:sp>
        <p:sp>
          <p:nvSpPr>
            <p:cNvPr id="100" name="Text Box 177"/>
            <p:cNvSpPr txBox="1">
              <a:spLocks noChangeArrowheads="1"/>
            </p:cNvSpPr>
            <p:nvPr/>
          </p:nvSpPr>
          <p:spPr bwMode="auto">
            <a:xfrm>
              <a:off x="7562850" y="3908093"/>
              <a:ext cx="284606" cy="265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t (s)</a:t>
              </a:r>
            </a:p>
          </p:txBody>
        </p:sp>
        <p:grpSp>
          <p:nvGrpSpPr>
            <p:cNvPr id="101" name="Group 210"/>
            <p:cNvGrpSpPr>
              <a:grpSpLocks/>
            </p:cNvGrpSpPr>
            <p:nvPr/>
          </p:nvGrpSpPr>
          <p:grpSpPr bwMode="auto">
            <a:xfrm>
              <a:off x="6640513" y="3749341"/>
              <a:ext cx="2027237" cy="227013"/>
              <a:chOff x="1546" y="2587"/>
              <a:chExt cx="1277" cy="143"/>
            </a:xfrm>
          </p:grpSpPr>
          <p:sp>
            <p:nvSpPr>
              <p:cNvPr id="105" name="Text Box 211"/>
              <p:cNvSpPr txBox="1">
                <a:spLocks noChangeArrowheads="1"/>
              </p:cNvSpPr>
              <p:nvPr/>
            </p:nvSpPr>
            <p:spPr bwMode="auto">
              <a:xfrm>
                <a:off x="1546" y="2587"/>
                <a:ext cx="174" cy="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207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262063" indent="-233363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600200"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0574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5146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9718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4290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</a:rPr>
                  <a:t>0.56</a:t>
                </a:r>
              </a:p>
            </p:txBody>
          </p:sp>
          <p:sp>
            <p:nvSpPr>
              <p:cNvPr id="106" name="Text Box 212"/>
              <p:cNvSpPr txBox="1">
                <a:spLocks noChangeArrowheads="1"/>
              </p:cNvSpPr>
              <p:nvPr/>
            </p:nvSpPr>
            <p:spPr bwMode="auto">
              <a:xfrm>
                <a:off x="1931" y="2587"/>
                <a:ext cx="174" cy="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207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262063" indent="-233363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600200"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0574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5146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9718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4290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</a:rPr>
                  <a:t>0.58</a:t>
                </a:r>
              </a:p>
            </p:txBody>
          </p:sp>
          <p:sp>
            <p:nvSpPr>
              <p:cNvPr id="107" name="Text Box 213"/>
              <p:cNvSpPr txBox="1">
                <a:spLocks noChangeArrowheads="1"/>
              </p:cNvSpPr>
              <p:nvPr/>
            </p:nvSpPr>
            <p:spPr bwMode="auto">
              <a:xfrm>
                <a:off x="2310" y="2587"/>
                <a:ext cx="174" cy="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207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262063" indent="-233363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600200"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0574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5146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9718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4290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</a:rPr>
                  <a:t>0.60</a:t>
                </a:r>
              </a:p>
            </p:txBody>
          </p:sp>
          <p:sp>
            <p:nvSpPr>
              <p:cNvPr id="108" name="Text Box 214"/>
              <p:cNvSpPr txBox="1">
                <a:spLocks noChangeArrowheads="1"/>
              </p:cNvSpPr>
              <p:nvPr/>
            </p:nvSpPr>
            <p:spPr bwMode="auto">
              <a:xfrm>
                <a:off x="2649" y="2587"/>
                <a:ext cx="174" cy="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207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262063" indent="-233363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600200"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0574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5146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9718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4290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</a:rPr>
                  <a:t>0.62</a:t>
                </a:r>
              </a:p>
            </p:txBody>
          </p:sp>
        </p:grpSp>
        <p:sp>
          <p:nvSpPr>
            <p:cNvPr id="103" name="Text Box 5"/>
            <p:cNvSpPr txBox="1">
              <a:spLocks noChangeArrowheads="1"/>
            </p:cNvSpPr>
            <p:nvPr/>
          </p:nvSpPr>
          <p:spPr bwMode="auto">
            <a:xfrm>
              <a:off x="7724692" y="2488059"/>
              <a:ext cx="645106" cy="417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RWM</a:t>
              </a:r>
              <a:endParaRPr kumimoji="0" lang="en-US" sz="1600" b="0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4" name="Straight Arrow Connector 103"/>
            <p:cNvCxnSpPr/>
            <p:nvPr/>
          </p:nvCxnSpPr>
          <p:spPr bwMode="auto">
            <a:xfrm flipH="1">
              <a:off x="7635954" y="2800018"/>
              <a:ext cx="231696" cy="144463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9" name="Text Box 5"/>
          <p:cNvSpPr txBox="1">
            <a:spLocks noChangeArrowheads="1"/>
          </p:cNvSpPr>
          <p:nvPr/>
        </p:nvSpPr>
        <p:spPr bwMode="auto">
          <a:xfrm>
            <a:off x="3289439" y="1418095"/>
            <a:ext cx="12779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</a:p>
        </p:txBody>
      </p:sp>
      <p:sp>
        <p:nvSpPr>
          <p:cNvPr id="110" name="Text Box 5"/>
          <p:cNvSpPr txBox="1">
            <a:spLocks noChangeArrowheads="1"/>
          </p:cNvSpPr>
          <p:nvPr/>
        </p:nvSpPr>
        <p:spPr bwMode="auto">
          <a:xfrm>
            <a:off x="3515208" y="1736737"/>
            <a:ext cx="9989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Controller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(observer)</a:t>
            </a:r>
          </a:p>
        </p:txBody>
      </p:sp>
      <p:cxnSp>
        <p:nvCxnSpPr>
          <p:cNvPr id="111" name="Straight Arrow Connector 110"/>
          <p:cNvCxnSpPr/>
          <p:nvPr/>
        </p:nvCxnSpPr>
        <p:spPr bwMode="auto">
          <a:xfrm flipH="1">
            <a:off x="2401661" y="1684798"/>
            <a:ext cx="1028608" cy="468538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Straight Arrow Connector 111"/>
          <p:cNvCxnSpPr/>
          <p:nvPr/>
        </p:nvCxnSpPr>
        <p:spPr bwMode="auto">
          <a:xfrm flipH="1">
            <a:off x="2435296" y="1914745"/>
            <a:ext cx="1102549" cy="41810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3" name="Content Placeholder 2"/>
          <p:cNvSpPr txBox="1">
            <a:spLocks/>
          </p:cNvSpPr>
          <p:nvPr/>
        </p:nvSpPr>
        <p:spPr bwMode="auto">
          <a:xfrm>
            <a:off x="4648201" y="1733550"/>
            <a:ext cx="4419600" cy="299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1800" kern="0" dirty="0" smtClean="0"/>
              <a:t>The controller “observer” produces a physics model-based calculation of the expected sensor measurements – </a:t>
            </a:r>
            <a:r>
              <a:rPr lang="en-US" sz="1800" kern="0" dirty="0" smtClean="0">
                <a:solidFill>
                  <a:srgbClr val="FF0000"/>
                </a:solidFill>
              </a:rPr>
              <a:t>a real-time synthetic diagnostic</a:t>
            </a:r>
          </a:p>
          <a:p>
            <a:pPr>
              <a:spcBef>
                <a:spcPts val="2400"/>
              </a:spcBef>
            </a:pPr>
            <a:r>
              <a:rPr lang="en-US" sz="1800" kern="0" dirty="0" smtClean="0"/>
              <a:t>If the real-time synthetic diagnostic poorly matches the measured sensor data, a real-time disruption warning signal can be triggered</a:t>
            </a:r>
          </a:p>
          <a:p>
            <a:pPr lvl="1">
              <a:spcBef>
                <a:spcPts val="600"/>
              </a:spcBef>
            </a:pPr>
            <a:r>
              <a:rPr lang="en-US" sz="1400" kern="0" dirty="0" smtClean="0"/>
              <a:t>Technique will be assessed using the DECAF code</a:t>
            </a:r>
            <a:endParaRPr lang="en-US" sz="1400" kern="0" dirty="0"/>
          </a:p>
        </p:txBody>
      </p:sp>
      <p:sp>
        <p:nvSpPr>
          <p:cNvPr id="116" name="Text Box 5"/>
          <p:cNvSpPr txBox="1">
            <a:spLocks noChangeArrowheads="1"/>
          </p:cNvSpPr>
          <p:nvPr/>
        </p:nvSpPr>
        <p:spPr bwMode="auto">
          <a:xfrm>
            <a:off x="3341140" y="3421803"/>
            <a:ext cx="12308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RWM</a:t>
            </a:r>
            <a:r>
              <a:rPr kumimoji="0" lang="en-US" sz="1600" b="0" i="0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0" i="0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</a:p>
        </p:txBody>
      </p:sp>
      <p:cxnSp>
        <p:nvCxnSpPr>
          <p:cNvPr id="119" name="Straight Arrow Connector 118"/>
          <p:cNvCxnSpPr/>
          <p:nvPr/>
        </p:nvCxnSpPr>
        <p:spPr bwMode="auto">
          <a:xfrm flipH="1">
            <a:off x="2398226" y="3714190"/>
            <a:ext cx="1185950" cy="456289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 flipH="1" flipV="1">
            <a:off x="4267200" y="2388304"/>
            <a:ext cx="720858" cy="331618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8030310" y="4581233"/>
            <a:ext cx="1069524" cy="307777"/>
          </a:xfrm>
          <a:prstGeom prst="rect">
            <a:avLst/>
          </a:prstGeom>
          <a:solidFill>
            <a:srgbClr val="FFCC66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Charge 2,3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3706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4028"/>
          </a:xfrm>
        </p:spPr>
        <p:txBody>
          <a:bodyPr/>
          <a:lstStyle/>
          <a:p>
            <a:r>
              <a:rPr lang="en-US" dirty="0" smtClean="0"/>
              <a:t>Avoidance/control of transient events are one of two highest DOE FES priorities in </a:t>
            </a:r>
            <a:r>
              <a:rPr lang="en-US" dirty="0" err="1" smtClean="0"/>
              <a:t>macrostability</a:t>
            </a:r>
            <a:r>
              <a:rPr lang="en-US" dirty="0" smtClean="0"/>
              <a:t>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827" y="703621"/>
            <a:ext cx="6417573" cy="316353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sz="2000" u="sng" dirty="0" smtClean="0"/>
              <a:t>Workshop on Transients Report</a:t>
            </a:r>
          </a:p>
          <a:p>
            <a:pPr marL="574675" lvl="1" indent="-234950">
              <a:spcBef>
                <a:spcPts val="600"/>
              </a:spcBef>
            </a:pPr>
            <a:r>
              <a:rPr lang="en-US" sz="1600" dirty="0" smtClean="0"/>
              <a:t>Broad community process addressing critical disruption and ELM challenges; identified as critical ITER needs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" y="766251"/>
            <a:ext cx="2057400" cy="29850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287" y="1648336"/>
            <a:ext cx="2398955" cy="318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2390" y="3852402"/>
            <a:ext cx="6685799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7338" indent="-287338">
              <a:spcBef>
                <a:spcPts val="1200"/>
              </a:spcBef>
            </a:pPr>
            <a:r>
              <a:rPr lang="en-US" sz="2000" u="sng" kern="0" dirty="0" smtClean="0"/>
              <a:t>FES Program 10 Year Perspective </a:t>
            </a:r>
            <a:r>
              <a:rPr lang="en-US" sz="1800" u="sng" kern="0" dirty="0" smtClean="0">
                <a:solidFill>
                  <a:srgbClr val="FF0000"/>
                </a:solidFill>
              </a:rPr>
              <a:t>(NSTX-U uniqueness)</a:t>
            </a:r>
            <a:endParaRPr lang="en-US" sz="2000" u="sng" kern="0" dirty="0" smtClean="0">
              <a:solidFill>
                <a:srgbClr val="FF0000"/>
              </a:solidFill>
            </a:endParaRPr>
          </a:p>
          <a:p>
            <a:pPr marL="515938" lvl="1" indent="-228600">
              <a:spcBef>
                <a:spcPts val="600"/>
              </a:spcBef>
            </a:pPr>
            <a:r>
              <a:rPr lang="en-US" sz="1600" kern="0" dirty="0" smtClean="0"/>
              <a:t>“Exploration </a:t>
            </a:r>
            <a:r>
              <a:rPr lang="en-US" sz="1600" kern="0" dirty="0"/>
              <a:t>of the impact of </a:t>
            </a:r>
            <a:r>
              <a:rPr lang="en-US" sz="1600" kern="0" dirty="0" smtClean="0"/>
              <a:t>(device aspect ratio) can inform much </a:t>
            </a:r>
            <a:r>
              <a:rPr lang="en-US" sz="1600" kern="0" dirty="0"/>
              <a:t>of fundamental science pertaining to </a:t>
            </a:r>
            <a:r>
              <a:rPr lang="en-US" sz="1600" kern="0" dirty="0" smtClean="0"/>
              <a:t>magnetic confinement.”</a:t>
            </a:r>
            <a:endParaRPr lang="en-US" sz="160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118853" y="1657350"/>
            <a:ext cx="4434348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574675" lvl="1" indent="-234950">
              <a:spcBef>
                <a:spcPts val="600"/>
              </a:spcBef>
            </a:pPr>
            <a:r>
              <a:rPr lang="en-US" sz="1600" kern="0" dirty="0" smtClean="0"/>
              <a:t>Disruption prediction / avoidance / mitigation Thrusts/Pursuits include:</a:t>
            </a:r>
          </a:p>
          <a:p>
            <a:pPr marL="974725" lvl="2" indent="-234950">
              <a:spcBef>
                <a:spcPts val="600"/>
              </a:spcBef>
            </a:pPr>
            <a:r>
              <a:rPr lang="en-US" sz="1400" kern="0" dirty="0" smtClean="0"/>
              <a:t>Experimentally validated theoretical understanding of disruption chain events</a:t>
            </a:r>
          </a:p>
          <a:p>
            <a:pPr marL="974725" lvl="2" indent="-234950">
              <a:spcBef>
                <a:spcPts val="600"/>
              </a:spcBef>
            </a:pPr>
            <a:r>
              <a:rPr lang="en-US" sz="1400" kern="0" dirty="0" smtClean="0"/>
              <a:t>Predicted thresholds and control for disruption avoidance and mitigation</a:t>
            </a:r>
          </a:p>
          <a:p>
            <a:pPr marL="974725" lvl="2" indent="-234950">
              <a:spcBef>
                <a:spcPts val="600"/>
              </a:spcBef>
            </a:pPr>
            <a:r>
              <a:rPr lang="en-US" sz="1400" kern="0" dirty="0" smtClean="0"/>
              <a:t>Leverage national/international multi-device data for best </a:t>
            </a:r>
            <a:r>
              <a:rPr lang="en-US" sz="1400" kern="0" dirty="0" err="1" smtClean="0"/>
              <a:t>extrapolability</a:t>
            </a:r>
            <a:endParaRPr lang="en-US" sz="1400" kern="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998276" y="742950"/>
            <a:ext cx="1069524" cy="307777"/>
          </a:xfrm>
          <a:prstGeom prst="rect">
            <a:avLst/>
          </a:prstGeom>
          <a:solidFill>
            <a:srgbClr val="FFCC66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Charge 2,3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316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310" y="930006"/>
            <a:ext cx="3377921" cy="263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31567"/>
            <a:ext cx="3382231" cy="263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" name="Text Box 6"/>
          <p:cNvSpPr txBox="1">
            <a:spLocks noChangeArrowheads="1"/>
          </p:cNvSpPr>
          <p:nvPr/>
        </p:nvSpPr>
        <p:spPr bwMode="auto">
          <a:xfrm>
            <a:off x="4658791" y="697190"/>
            <a:ext cx="39068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u="sng" dirty="0" smtClean="0">
                <a:solidFill>
                  <a:srgbClr val="9900FF"/>
                </a:solidFill>
                <a:latin typeface="Arial" pitchFamily="34" charset="0"/>
              </a:rPr>
              <a:t>NCC 2x12 with favorable sensors, optimal gain</a:t>
            </a:r>
            <a:endParaRPr lang="en-US" sz="1400" u="sng" dirty="0">
              <a:solidFill>
                <a:srgbClr val="9900FF"/>
              </a:solidFill>
              <a:latin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82371" y="3454920"/>
            <a:ext cx="1377934" cy="1459805"/>
            <a:chOff x="6240837" y="1371600"/>
            <a:chExt cx="1824930" cy="2073406"/>
          </a:xfrm>
        </p:grpSpPr>
        <p:pic>
          <p:nvPicPr>
            <p:cNvPr id="39" name="Picture 38" descr="plot2NSTXv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0837" y="1371600"/>
              <a:ext cx="1824930" cy="2073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" name="Group 39"/>
            <p:cNvGrpSpPr>
              <a:grpSpLocks/>
            </p:cNvGrpSpPr>
            <p:nvPr/>
          </p:nvGrpSpPr>
          <p:grpSpPr bwMode="auto">
            <a:xfrm>
              <a:off x="6368047" y="1873307"/>
              <a:ext cx="1222168" cy="681228"/>
              <a:chOff x="492" y="1582"/>
              <a:chExt cx="1940" cy="1020"/>
            </a:xfrm>
          </p:grpSpPr>
          <p:sp>
            <p:nvSpPr>
              <p:cNvPr id="63" name="Freeform 10"/>
              <p:cNvSpPr>
                <a:spLocks/>
              </p:cNvSpPr>
              <p:nvPr/>
            </p:nvSpPr>
            <p:spPr bwMode="auto">
              <a:xfrm>
                <a:off x="2082" y="2174"/>
                <a:ext cx="350" cy="396"/>
              </a:xfrm>
              <a:custGeom>
                <a:avLst/>
                <a:gdLst>
                  <a:gd name="T0" fmla="*/ 328 w 350"/>
                  <a:gd name="T1" fmla="*/ 0 h 396"/>
                  <a:gd name="T2" fmla="*/ 224 w 350"/>
                  <a:gd name="T3" fmla="*/ 32 h 396"/>
                  <a:gd name="T4" fmla="*/ 118 w 350"/>
                  <a:gd name="T5" fmla="*/ 60 h 396"/>
                  <a:gd name="T6" fmla="*/ 0 w 350"/>
                  <a:gd name="T7" fmla="*/ 82 h 396"/>
                  <a:gd name="T8" fmla="*/ 30 w 350"/>
                  <a:gd name="T9" fmla="*/ 396 h 396"/>
                  <a:gd name="T10" fmla="*/ 130 w 350"/>
                  <a:gd name="T11" fmla="*/ 378 h 396"/>
                  <a:gd name="T12" fmla="*/ 272 w 350"/>
                  <a:gd name="T13" fmla="*/ 346 h 396"/>
                  <a:gd name="T14" fmla="*/ 350 w 350"/>
                  <a:gd name="T15" fmla="*/ 32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0" h="396">
                    <a:moveTo>
                      <a:pt x="328" y="0"/>
                    </a:moveTo>
                    <a:lnTo>
                      <a:pt x="224" y="32"/>
                    </a:lnTo>
                    <a:lnTo>
                      <a:pt x="118" y="60"/>
                    </a:lnTo>
                    <a:lnTo>
                      <a:pt x="0" y="82"/>
                    </a:lnTo>
                    <a:lnTo>
                      <a:pt x="30" y="396"/>
                    </a:lnTo>
                    <a:lnTo>
                      <a:pt x="130" y="378"/>
                    </a:lnTo>
                    <a:lnTo>
                      <a:pt x="272" y="346"/>
                    </a:lnTo>
                    <a:lnTo>
                      <a:pt x="350" y="32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11"/>
              <p:cNvSpPr>
                <a:spLocks/>
              </p:cNvSpPr>
              <p:nvPr/>
            </p:nvSpPr>
            <p:spPr bwMode="auto">
              <a:xfrm>
                <a:off x="1462" y="2266"/>
                <a:ext cx="556" cy="336"/>
              </a:xfrm>
              <a:custGeom>
                <a:avLst/>
                <a:gdLst>
                  <a:gd name="T0" fmla="*/ 24 w 556"/>
                  <a:gd name="T1" fmla="*/ 0 h 336"/>
                  <a:gd name="T2" fmla="*/ 166 w 556"/>
                  <a:gd name="T3" fmla="*/ 14 h 336"/>
                  <a:gd name="T4" fmla="*/ 278 w 556"/>
                  <a:gd name="T5" fmla="*/ 16 h 336"/>
                  <a:gd name="T6" fmla="*/ 392 w 556"/>
                  <a:gd name="T7" fmla="*/ 14 h 336"/>
                  <a:gd name="T8" fmla="*/ 472 w 556"/>
                  <a:gd name="T9" fmla="*/ 8 h 336"/>
                  <a:gd name="T10" fmla="*/ 528 w 556"/>
                  <a:gd name="T11" fmla="*/ 0 h 336"/>
                  <a:gd name="T12" fmla="*/ 556 w 556"/>
                  <a:gd name="T13" fmla="*/ 312 h 336"/>
                  <a:gd name="T14" fmla="*/ 550 w 556"/>
                  <a:gd name="T15" fmla="*/ 322 h 336"/>
                  <a:gd name="T16" fmla="*/ 428 w 556"/>
                  <a:gd name="T17" fmla="*/ 332 h 336"/>
                  <a:gd name="T18" fmla="*/ 274 w 556"/>
                  <a:gd name="T19" fmla="*/ 336 h 336"/>
                  <a:gd name="T20" fmla="*/ 92 w 556"/>
                  <a:gd name="T21" fmla="*/ 326 h 336"/>
                  <a:gd name="T22" fmla="*/ 0 w 556"/>
                  <a:gd name="T23" fmla="*/ 318 h 336"/>
                  <a:gd name="T24" fmla="*/ 24 w 556"/>
                  <a:gd name="T25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6" h="336">
                    <a:moveTo>
                      <a:pt x="24" y="0"/>
                    </a:moveTo>
                    <a:lnTo>
                      <a:pt x="166" y="14"/>
                    </a:lnTo>
                    <a:lnTo>
                      <a:pt x="278" y="16"/>
                    </a:lnTo>
                    <a:lnTo>
                      <a:pt x="392" y="14"/>
                    </a:lnTo>
                    <a:lnTo>
                      <a:pt x="472" y="8"/>
                    </a:lnTo>
                    <a:lnTo>
                      <a:pt x="528" y="0"/>
                    </a:lnTo>
                    <a:lnTo>
                      <a:pt x="556" y="312"/>
                    </a:lnTo>
                    <a:lnTo>
                      <a:pt x="550" y="322"/>
                    </a:lnTo>
                    <a:lnTo>
                      <a:pt x="428" y="332"/>
                    </a:lnTo>
                    <a:lnTo>
                      <a:pt x="274" y="336"/>
                    </a:lnTo>
                    <a:lnTo>
                      <a:pt x="92" y="326"/>
                    </a:lnTo>
                    <a:lnTo>
                      <a:pt x="0" y="31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12"/>
              <p:cNvSpPr>
                <a:spLocks/>
              </p:cNvSpPr>
              <p:nvPr/>
            </p:nvSpPr>
            <p:spPr bwMode="auto">
              <a:xfrm>
                <a:off x="878" y="2126"/>
                <a:ext cx="522" cy="448"/>
              </a:xfrm>
              <a:custGeom>
                <a:avLst/>
                <a:gdLst>
                  <a:gd name="T0" fmla="*/ 78 w 522"/>
                  <a:gd name="T1" fmla="*/ 0 h 448"/>
                  <a:gd name="T2" fmla="*/ 180 w 522"/>
                  <a:gd name="T3" fmla="*/ 44 h 448"/>
                  <a:gd name="T4" fmla="*/ 304 w 522"/>
                  <a:gd name="T5" fmla="*/ 84 h 448"/>
                  <a:gd name="T6" fmla="*/ 404 w 522"/>
                  <a:gd name="T7" fmla="*/ 108 h 448"/>
                  <a:gd name="T8" fmla="*/ 476 w 522"/>
                  <a:gd name="T9" fmla="*/ 122 h 448"/>
                  <a:gd name="T10" fmla="*/ 522 w 522"/>
                  <a:gd name="T11" fmla="*/ 130 h 448"/>
                  <a:gd name="T12" fmla="*/ 492 w 522"/>
                  <a:gd name="T13" fmla="*/ 448 h 448"/>
                  <a:gd name="T14" fmla="*/ 376 w 522"/>
                  <a:gd name="T15" fmla="*/ 424 h 448"/>
                  <a:gd name="T16" fmla="*/ 232 w 522"/>
                  <a:gd name="T17" fmla="*/ 390 h 448"/>
                  <a:gd name="T18" fmla="*/ 108 w 522"/>
                  <a:gd name="T19" fmla="*/ 350 h 448"/>
                  <a:gd name="T20" fmla="*/ 0 w 522"/>
                  <a:gd name="T21" fmla="*/ 306 h 448"/>
                  <a:gd name="T22" fmla="*/ 78 w 522"/>
                  <a:gd name="T23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2" h="448">
                    <a:moveTo>
                      <a:pt x="78" y="0"/>
                    </a:moveTo>
                    <a:lnTo>
                      <a:pt x="180" y="44"/>
                    </a:lnTo>
                    <a:lnTo>
                      <a:pt x="304" y="84"/>
                    </a:lnTo>
                    <a:lnTo>
                      <a:pt x="404" y="108"/>
                    </a:lnTo>
                    <a:lnTo>
                      <a:pt x="476" y="122"/>
                    </a:lnTo>
                    <a:lnTo>
                      <a:pt x="522" y="130"/>
                    </a:lnTo>
                    <a:lnTo>
                      <a:pt x="492" y="448"/>
                    </a:lnTo>
                    <a:lnTo>
                      <a:pt x="376" y="424"/>
                    </a:lnTo>
                    <a:lnTo>
                      <a:pt x="232" y="390"/>
                    </a:lnTo>
                    <a:lnTo>
                      <a:pt x="108" y="350"/>
                    </a:lnTo>
                    <a:lnTo>
                      <a:pt x="0" y="306"/>
                    </a:lnTo>
                    <a:lnTo>
                      <a:pt x="78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13"/>
              <p:cNvSpPr>
                <a:spLocks/>
              </p:cNvSpPr>
              <p:nvPr/>
            </p:nvSpPr>
            <p:spPr bwMode="auto">
              <a:xfrm>
                <a:off x="552" y="1884"/>
                <a:ext cx="320" cy="496"/>
              </a:xfrm>
              <a:custGeom>
                <a:avLst/>
                <a:gdLst>
                  <a:gd name="T0" fmla="*/ 320 w 320"/>
                  <a:gd name="T1" fmla="*/ 196 h 496"/>
                  <a:gd name="T2" fmla="*/ 238 w 320"/>
                  <a:gd name="T3" fmla="*/ 144 h 496"/>
                  <a:gd name="T4" fmla="*/ 156 w 320"/>
                  <a:gd name="T5" fmla="*/ 76 h 496"/>
                  <a:gd name="T6" fmla="*/ 96 w 320"/>
                  <a:gd name="T7" fmla="*/ 0 h 496"/>
                  <a:gd name="T8" fmla="*/ 0 w 320"/>
                  <a:gd name="T9" fmla="*/ 286 h 496"/>
                  <a:gd name="T10" fmla="*/ 48 w 320"/>
                  <a:gd name="T11" fmla="*/ 346 h 496"/>
                  <a:gd name="T12" fmla="*/ 122 w 320"/>
                  <a:gd name="T13" fmla="*/ 416 h 496"/>
                  <a:gd name="T14" fmla="*/ 210 w 320"/>
                  <a:gd name="T15" fmla="*/ 482 h 496"/>
                  <a:gd name="T16" fmla="*/ 240 w 320"/>
                  <a:gd name="T17" fmla="*/ 49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0" h="496">
                    <a:moveTo>
                      <a:pt x="320" y="196"/>
                    </a:moveTo>
                    <a:lnTo>
                      <a:pt x="238" y="144"/>
                    </a:lnTo>
                    <a:lnTo>
                      <a:pt x="156" y="76"/>
                    </a:lnTo>
                    <a:lnTo>
                      <a:pt x="96" y="0"/>
                    </a:lnTo>
                    <a:lnTo>
                      <a:pt x="0" y="286"/>
                    </a:lnTo>
                    <a:lnTo>
                      <a:pt x="48" y="346"/>
                    </a:lnTo>
                    <a:lnTo>
                      <a:pt x="122" y="416"/>
                    </a:lnTo>
                    <a:lnTo>
                      <a:pt x="210" y="482"/>
                    </a:lnTo>
                    <a:lnTo>
                      <a:pt x="240" y="496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14"/>
              <p:cNvSpPr>
                <a:spLocks/>
              </p:cNvSpPr>
              <p:nvPr/>
            </p:nvSpPr>
            <p:spPr bwMode="auto">
              <a:xfrm>
                <a:off x="492" y="1582"/>
                <a:ext cx="132" cy="390"/>
              </a:xfrm>
              <a:custGeom>
                <a:avLst/>
                <a:gdLst>
                  <a:gd name="T0" fmla="*/ 0 w 132"/>
                  <a:gd name="T1" fmla="*/ 390 h 390"/>
                  <a:gd name="T2" fmla="*/ 4 w 132"/>
                  <a:gd name="T3" fmla="*/ 328 h 390"/>
                  <a:gd name="T4" fmla="*/ 132 w 132"/>
                  <a:gd name="T5" fmla="*/ 0 h 390"/>
                  <a:gd name="T6" fmla="*/ 108 w 132"/>
                  <a:gd name="T7" fmla="*/ 82 h 390"/>
                  <a:gd name="T8" fmla="*/ 104 w 132"/>
                  <a:gd name="T9" fmla="*/ 126 h 390"/>
                  <a:gd name="T10" fmla="*/ 106 w 132"/>
                  <a:gd name="T11" fmla="*/ 168 h 390"/>
                  <a:gd name="T12" fmla="*/ 118 w 132"/>
                  <a:gd name="T13" fmla="*/ 216 h 390"/>
                  <a:gd name="T14" fmla="*/ 132 w 132"/>
                  <a:gd name="T15" fmla="*/ 238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2" h="390">
                    <a:moveTo>
                      <a:pt x="0" y="390"/>
                    </a:moveTo>
                    <a:lnTo>
                      <a:pt x="4" y="328"/>
                    </a:lnTo>
                    <a:lnTo>
                      <a:pt x="132" y="0"/>
                    </a:lnTo>
                    <a:lnTo>
                      <a:pt x="108" y="82"/>
                    </a:lnTo>
                    <a:lnTo>
                      <a:pt x="104" y="126"/>
                    </a:lnTo>
                    <a:lnTo>
                      <a:pt x="106" y="168"/>
                    </a:lnTo>
                    <a:lnTo>
                      <a:pt x="118" y="216"/>
                    </a:lnTo>
                    <a:lnTo>
                      <a:pt x="132" y="238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21"/>
            <p:cNvGrpSpPr>
              <a:grpSpLocks/>
            </p:cNvGrpSpPr>
            <p:nvPr/>
          </p:nvGrpSpPr>
          <p:grpSpPr bwMode="auto">
            <a:xfrm>
              <a:off x="6403713" y="2824411"/>
              <a:ext cx="1186501" cy="438696"/>
              <a:chOff x="548" y="3006"/>
              <a:chExt cx="1884" cy="658"/>
            </a:xfrm>
          </p:grpSpPr>
          <p:sp>
            <p:nvSpPr>
              <p:cNvPr id="58" name="Freeform 22"/>
              <p:cNvSpPr>
                <a:spLocks/>
              </p:cNvSpPr>
              <p:nvPr/>
            </p:nvSpPr>
            <p:spPr bwMode="auto">
              <a:xfrm>
                <a:off x="2104" y="3342"/>
                <a:ext cx="326" cy="92"/>
              </a:xfrm>
              <a:custGeom>
                <a:avLst/>
                <a:gdLst>
                  <a:gd name="T0" fmla="*/ 326 w 326"/>
                  <a:gd name="T1" fmla="*/ 0 h 92"/>
                  <a:gd name="T2" fmla="*/ 204 w 326"/>
                  <a:gd name="T3" fmla="*/ 36 h 92"/>
                  <a:gd name="T4" fmla="*/ 98 w 326"/>
                  <a:gd name="T5" fmla="*/ 62 h 92"/>
                  <a:gd name="T6" fmla="*/ 4 w 326"/>
                  <a:gd name="T7" fmla="*/ 76 h 92"/>
                  <a:gd name="T8" fmla="*/ 0 w 326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92">
                    <a:moveTo>
                      <a:pt x="326" y="0"/>
                    </a:moveTo>
                    <a:lnTo>
                      <a:pt x="204" y="36"/>
                    </a:lnTo>
                    <a:lnTo>
                      <a:pt x="98" y="62"/>
                    </a:lnTo>
                    <a:lnTo>
                      <a:pt x="4" y="76"/>
                    </a:lnTo>
                    <a:lnTo>
                      <a:pt x="0" y="92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23"/>
              <p:cNvSpPr>
                <a:spLocks/>
              </p:cNvSpPr>
              <p:nvPr/>
            </p:nvSpPr>
            <p:spPr bwMode="auto">
              <a:xfrm>
                <a:off x="2090" y="3540"/>
                <a:ext cx="342" cy="86"/>
              </a:xfrm>
              <a:custGeom>
                <a:avLst/>
                <a:gdLst>
                  <a:gd name="T0" fmla="*/ 0 w 342"/>
                  <a:gd name="T1" fmla="*/ 86 h 86"/>
                  <a:gd name="T2" fmla="*/ 144 w 342"/>
                  <a:gd name="T3" fmla="*/ 60 h 86"/>
                  <a:gd name="T4" fmla="*/ 224 w 342"/>
                  <a:gd name="T5" fmla="*/ 40 h 86"/>
                  <a:gd name="T6" fmla="*/ 310 w 342"/>
                  <a:gd name="T7" fmla="*/ 12 h 86"/>
                  <a:gd name="T8" fmla="*/ 342 w 342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86">
                    <a:moveTo>
                      <a:pt x="0" y="86"/>
                    </a:moveTo>
                    <a:lnTo>
                      <a:pt x="144" y="60"/>
                    </a:lnTo>
                    <a:lnTo>
                      <a:pt x="224" y="40"/>
                    </a:lnTo>
                    <a:lnTo>
                      <a:pt x="310" y="12"/>
                    </a:lnTo>
                    <a:lnTo>
                      <a:pt x="342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24"/>
              <p:cNvSpPr>
                <a:spLocks/>
              </p:cNvSpPr>
              <p:nvPr/>
            </p:nvSpPr>
            <p:spPr bwMode="auto">
              <a:xfrm>
                <a:off x="1462" y="3432"/>
                <a:ext cx="560" cy="232"/>
              </a:xfrm>
              <a:custGeom>
                <a:avLst/>
                <a:gdLst>
                  <a:gd name="T0" fmla="*/ 0 w 560"/>
                  <a:gd name="T1" fmla="*/ 0 h 232"/>
                  <a:gd name="T2" fmla="*/ 22 w 560"/>
                  <a:gd name="T3" fmla="*/ 216 h 232"/>
                  <a:gd name="T4" fmla="*/ 206 w 560"/>
                  <a:gd name="T5" fmla="*/ 228 h 232"/>
                  <a:gd name="T6" fmla="*/ 286 w 560"/>
                  <a:gd name="T7" fmla="*/ 232 h 232"/>
                  <a:gd name="T8" fmla="*/ 406 w 560"/>
                  <a:gd name="T9" fmla="*/ 224 h 232"/>
                  <a:gd name="T10" fmla="*/ 528 w 560"/>
                  <a:gd name="T11" fmla="*/ 218 h 232"/>
                  <a:gd name="T12" fmla="*/ 560 w 560"/>
                  <a:gd name="T13" fmla="*/ 0 h 232"/>
                  <a:gd name="T14" fmla="*/ 420 w 560"/>
                  <a:gd name="T15" fmla="*/ 12 h 232"/>
                  <a:gd name="T16" fmla="*/ 274 w 560"/>
                  <a:gd name="T17" fmla="*/ 18 h 232"/>
                  <a:gd name="T18" fmla="*/ 116 w 560"/>
                  <a:gd name="T19" fmla="*/ 12 h 232"/>
                  <a:gd name="T20" fmla="*/ 0 w 560"/>
                  <a:gd name="T2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0" h="232">
                    <a:moveTo>
                      <a:pt x="0" y="0"/>
                    </a:moveTo>
                    <a:lnTo>
                      <a:pt x="22" y="216"/>
                    </a:lnTo>
                    <a:lnTo>
                      <a:pt x="206" y="228"/>
                    </a:lnTo>
                    <a:lnTo>
                      <a:pt x="286" y="232"/>
                    </a:lnTo>
                    <a:lnTo>
                      <a:pt x="406" y="224"/>
                    </a:lnTo>
                    <a:lnTo>
                      <a:pt x="528" y="218"/>
                    </a:lnTo>
                    <a:lnTo>
                      <a:pt x="560" y="0"/>
                    </a:lnTo>
                    <a:lnTo>
                      <a:pt x="420" y="12"/>
                    </a:lnTo>
                    <a:lnTo>
                      <a:pt x="274" y="18"/>
                    </a:lnTo>
                    <a:lnTo>
                      <a:pt x="116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25"/>
              <p:cNvSpPr>
                <a:spLocks/>
              </p:cNvSpPr>
              <p:nvPr/>
            </p:nvSpPr>
            <p:spPr bwMode="auto">
              <a:xfrm>
                <a:off x="892" y="3282"/>
                <a:ext cx="498" cy="362"/>
              </a:xfrm>
              <a:custGeom>
                <a:avLst/>
                <a:gdLst>
                  <a:gd name="T0" fmla="*/ 498 w 498"/>
                  <a:gd name="T1" fmla="*/ 362 h 362"/>
                  <a:gd name="T2" fmla="*/ 352 w 498"/>
                  <a:gd name="T3" fmla="*/ 334 h 362"/>
                  <a:gd name="T4" fmla="*/ 228 w 498"/>
                  <a:gd name="T5" fmla="*/ 298 h 362"/>
                  <a:gd name="T6" fmla="*/ 118 w 498"/>
                  <a:gd name="T7" fmla="*/ 260 h 362"/>
                  <a:gd name="T8" fmla="*/ 68 w 498"/>
                  <a:gd name="T9" fmla="*/ 236 h 362"/>
                  <a:gd name="T10" fmla="*/ 0 w 498"/>
                  <a:gd name="T11" fmla="*/ 0 h 362"/>
                  <a:gd name="T12" fmla="*/ 90 w 498"/>
                  <a:gd name="T13" fmla="*/ 34 h 362"/>
                  <a:gd name="T14" fmla="*/ 150 w 498"/>
                  <a:gd name="T15" fmla="*/ 56 h 362"/>
                  <a:gd name="T16" fmla="*/ 228 w 498"/>
                  <a:gd name="T17" fmla="*/ 84 h 362"/>
                  <a:gd name="T18" fmla="*/ 306 w 498"/>
                  <a:gd name="T19" fmla="*/ 104 h 362"/>
                  <a:gd name="T20" fmla="*/ 374 w 498"/>
                  <a:gd name="T21" fmla="*/ 120 h 362"/>
                  <a:gd name="T22" fmla="*/ 478 w 498"/>
                  <a:gd name="T23" fmla="*/ 138 h 362"/>
                  <a:gd name="T24" fmla="*/ 482 w 498"/>
                  <a:gd name="T25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8" h="362">
                    <a:moveTo>
                      <a:pt x="498" y="362"/>
                    </a:moveTo>
                    <a:lnTo>
                      <a:pt x="352" y="334"/>
                    </a:lnTo>
                    <a:lnTo>
                      <a:pt x="228" y="298"/>
                    </a:lnTo>
                    <a:lnTo>
                      <a:pt x="118" y="260"/>
                    </a:lnTo>
                    <a:lnTo>
                      <a:pt x="68" y="236"/>
                    </a:lnTo>
                    <a:lnTo>
                      <a:pt x="0" y="0"/>
                    </a:lnTo>
                    <a:lnTo>
                      <a:pt x="90" y="34"/>
                    </a:lnTo>
                    <a:lnTo>
                      <a:pt x="150" y="56"/>
                    </a:lnTo>
                    <a:lnTo>
                      <a:pt x="228" y="84"/>
                    </a:lnTo>
                    <a:lnTo>
                      <a:pt x="306" y="104"/>
                    </a:lnTo>
                    <a:lnTo>
                      <a:pt x="374" y="120"/>
                    </a:lnTo>
                    <a:lnTo>
                      <a:pt x="478" y="138"/>
                    </a:lnTo>
                    <a:lnTo>
                      <a:pt x="482" y="154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26"/>
              <p:cNvSpPr>
                <a:spLocks/>
              </p:cNvSpPr>
              <p:nvPr/>
            </p:nvSpPr>
            <p:spPr bwMode="auto">
              <a:xfrm>
                <a:off x="548" y="3006"/>
                <a:ext cx="276" cy="440"/>
              </a:xfrm>
              <a:custGeom>
                <a:avLst/>
                <a:gdLst>
                  <a:gd name="T0" fmla="*/ 276 w 276"/>
                  <a:gd name="T1" fmla="*/ 440 h 440"/>
                  <a:gd name="T2" fmla="*/ 212 w 276"/>
                  <a:gd name="T3" fmla="*/ 388 h 440"/>
                  <a:gd name="T4" fmla="*/ 144 w 276"/>
                  <a:gd name="T5" fmla="*/ 318 h 440"/>
                  <a:gd name="T6" fmla="*/ 112 w 276"/>
                  <a:gd name="T7" fmla="*/ 274 h 440"/>
                  <a:gd name="T8" fmla="*/ 96 w 276"/>
                  <a:gd name="T9" fmla="*/ 254 h 440"/>
                  <a:gd name="T10" fmla="*/ 0 w 276"/>
                  <a:gd name="T11" fmla="*/ 0 h 440"/>
                  <a:gd name="T12" fmla="*/ 72 w 276"/>
                  <a:gd name="T13" fmla="*/ 96 h 440"/>
                  <a:gd name="T14" fmla="*/ 114 w 276"/>
                  <a:gd name="T15" fmla="*/ 134 h 440"/>
                  <a:gd name="T16" fmla="*/ 156 w 276"/>
                  <a:gd name="T17" fmla="*/ 166 h 440"/>
                  <a:gd name="T18" fmla="*/ 194 w 276"/>
                  <a:gd name="T19" fmla="*/ 194 h 440"/>
                  <a:gd name="T20" fmla="*/ 252 w 276"/>
                  <a:gd name="T21" fmla="*/ 230 h 440"/>
                  <a:gd name="T22" fmla="*/ 274 w 276"/>
                  <a:gd name="T23" fmla="*/ 24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6" h="440">
                    <a:moveTo>
                      <a:pt x="276" y="440"/>
                    </a:moveTo>
                    <a:lnTo>
                      <a:pt x="212" y="388"/>
                    </a:lnTo>
                    <a:lnTo>
                      <a:pt x="144" y="318"/>
                    </a:lnTo>
                    <a:lnTo>
                      <a:pt x="112" y="274"/>
                    </a:lnTo>
                    <a:lnTo>
                      <a:pt x="96" y="254"/>
                    </a:lnTo>
                    <a:lnTo>
                      <a:pt x="0" y="0"/>
                    </a:lnTo>
                    <a:lnTo>
                      <a:pt x="72" y="96"/>
                    </a:lnTo>
                    <a:lnTo>
                      <a:pt x="114" y="134"/>
                    </a:lnTo>
                    <a:lnTo>
                      <a:pt x="156" y="166"/>
                    </a:lnTo>
                    <a:lnTo>
                      <a:pt x="194" y="194"/>
                    </a:lnTo>
                    <a:lnTo>
                      <a:pt x="252" y="230"/>
                    </a:lnTo>
                    <a:lnTo>
                      <a:pt x="274" y="24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" name="Group 27"/>
            <p:cNvGrpSpPr>
              <a:grpSpLocks/>
            </p:cNvGrpSpPr>
            <p:nvPr/>
          </p:nvGrpSpPr>
          <p:grpSpPr bwMode="auto">
            <a:xfrm>
              <a:off x="6244404" y="1956529"/>
              <a:ext cx="1818986" cy="1174613"/>
              <a:chOff x="296" y="1708"/>
              <a:chExt cx="2888" cy="1756"/>
            </a:xfrm>
          </p:grpSpPr>
          <p:sp>
            <p:nvSpPr>
              <p:cNvPr id="44" name="Freeform 28"/>
              <p:cNvSpPr>
                <a:spLocks/>
              </p:cNvSpPr>
              <p:nvPr/>
            </p:nvSpPr>
            <p:spPr bwMode="auto">
              <a:xfrm>
                <a:off x="1010" y="2704"/>
                <a:ext cx="1422" cy="760"/>
              </a:xfrm>
              <a:custGeom>
                <a:avLst/>
                <a:gdLst>
                  <a:gd name="T0" fmla="*/ 0 w 1422"/>
                  <a:gd name="T1" fmla="*/ 96 h 760"/>
                  <a:gd name="T2" fmla="*/ 92 w 1422"/>
                  <a:gd name="T3" fmla="*/ 118 h 760"/>
                  <a:gd name="T4" fmla="*/ 92 w 1422"/>
                  <a:gd name="T5" fmla="*/ 0 h 760"/>
                  <a:gd name="T6" fmla="*/ 194 w 1422"/>
                  <a:gd name="T7" fmla="*/ 22 h 760"/>
                  <a:gd name="T8" fmla="*/ 300 w 1422"/>
                  <a:gd name="T9" fmla="*/ 44 h 760"/>
                  <a:gd name="T10" fmla="*/ 422 w 1422"/>
                  <a:gd name="T11" fmla="*/ 58 h 760"/>
                  <a:gd name="T12" fmla="*/ 586 w 1422"/>
                  <a:gd name="T13" fmla="*/ 74 h 760"/>
                  <a:gd name="T14" fmla="*/ 726 w 1422"/>
                  <a:gd name="T15" fmla="*/ 78 h 760"/>
                  <a:gd name="T16" fmla="*/ 840 w 1422"/>
                  <a:gd name="T17" fmla="*/ 76 h 760"/>
                  <a:gd name="T18" fmla="*/ 982 w 1422"/>
                  <a:gd name="T19" fmla="*/ 64 h 760"/>
                  <a:gd name="T20" fmla="*/ 1088 w 1422"/>
                  <a:gd name="T21" fmla="*/ 56 h 760"/>
                  <a:gd name="T22" fmla="*/ 1190 w 1422"/>
                  <a:gd name="T23" fmla="*/ 40 h 760"/>
                  <a:gd name="T24" fmla="*/ 1254 w 1422"/>
                  <a:gd name="T25" fmla="*/ 26 h 760"/>
                  <a:gd name="T26" fmla="*/ 1278 w 1422"/>
                  <a:gd name="T27" fmla="*/ 24 h 760"/>
                  <a:gd name="T28" fmla="*/ 1278 w 1422"/>
                  <a:gd name="T29" fmla="*/ 210 h 760"/>
                  <a:gd name="T30" fmla="*/ 1422 w 1422"/>
                  <a:gd name="T31" fmla="*/ 178 h 760"/>
                  <a:gd name="T32" fmla="*/ 1422 w 1422"/>
                  <a:gd name="T33" fmla="*/ 486 h 760"/>
                  <a:gd name="T34" fmla="*/ 1278 w 1422"/>
                  <a:gd name="T35" fmla="*/ 520 h 760"/>
                  <a:gd name="T36" fmla="*/ 1278 w 1422"/>
                  <a:gd name="T37" fmla="*/ 706 h 760"/>
                  <a:gd name="T38" fmla="*/ 1082 w 1422"/>
                  <a:gd name="T39" fmla="*/ 740 h 760"/>
                  <a:gd name="T40" fmla="*/ 938 w 1422"/>
                  <a:gd name="T41" fmla="*/ 756 h 760"/>
                  <a:gd name="T42" fmla="*/ 742 w 1422"/>
                  <a:gd name="T43" fmla="*/ 760 h 760"/>
                  <a:gd name="T44" fmla="*/ 654 w 1422"/>
                  <a:gd name="T45" fmla="*/ 760 h 760"/>
                  <a:gd name="T46" fmla="*/ 506 w 1422"/>
                  <a:gd name="T47" fmla="*/ 752 h 760"/>
                  <a:gd name="T48" fmla="*/ 366 w 1422"/>
                  <a:gd name="T49" fmla="*/ 736 h 760"/>
                  <a:gd name="T50" fmla="*/ 254 w 1422"/>
                  <a:gd name="T51" fmla="*/ 724 h 760"/>
                  <a:gd name="T52" fmla="*/ 146 w 1422"/>
                  <a:gd name="T53" fmla="*/ 700 h 760"/>
                  <a:gd name="T54" fmla="*/ 92 w 1422"/>
                  <a:gd name="T55" fmla="*/ 692 h 760"/>
                  <a:gd name="T56" fmla="*/ 92 w 1422"/>
                  <a:gd name="T57" fmla="*/ 570 h 760"/>
                  <a:gd name="T58" fmla="*/ 0 w 1422"/>
                  <a:gd name="T59" fmla="*/ 546 h 760"/>
                  <a:gd name="T60" fmla="*/ 0 w 1422"/>
                  <a:gd name="T61" fmla="*/ 96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22" h="760">
                    <a:moveTo>
                      <a:pt x="0" y="96"/>
                    </a:moveTo>
                    <a:lnTo>
                      <a:pt x="92" y="118"/>
                    </a:lnTo>
                    <a:lnTo>
                      <a:pt x="92" y="0"/>
                    </a:lnTo>
                    <a:lnTo>
                      <a:pt x="194" y="22"/>
                    </a:lnTo>
                    <a:lnTo>
                      <a:pt x="300" y="44"/>
                    </a:lnTo>
                    <a:lnTo>
                      <a:pt x="422" y="58"/>
                    </a:lnTo>
                    <a:lnTo>
                      <a:pt x="586" y="74"/>
                    </a:lnTo>
                    <a:lnTo>
                      <a:pt x="726" y="78"/>
                    </a:lnTo>
                    <a:lnTo>
                      <a:pt x="840" y="76"/>
                    </a:lnTo>
                    <a:lnTo>
                      <a:pt x="982" y="64"/>
                    </a:lnTo>
                    <a:lnTo>
                      <a:pt x="1088" y="56"/>
                    </a:lnTo>
                    <a:lnTo>
                      <a:pt x="1190" y="40"/>
                    </a:lnTo>
                    <a:lnTo>
                      <a:pt x="1254" y="26"/>
                    </a:lnTo>
                    <a:lnTo>
                      <a:pt x="1278" y="24"/>
                    </a:lnTo>
                    <a:lnTo>
                      <a:pt x="1278" y="210"/>
                    </a:lnTo>
                    <a:lnTo>
                      <a:pt x="1422" y="178"/>
                    </a:lnTo>
                    <a:lnTo>
                      <a:pt x="1422" y="486"/>
                    </a:lnTo>
                    <a:lnTo>
                      <a:pt x="1278" y="520"/>
                    </a:lnTo>
                    <a:lnTo>
                      <a:pt x="1278" y="706"/>
                    </a:lnTo>
                    <a:lnTo>
                      <a:pt x="1082" y="740"/>
                    </a:lnTo>
                    <a:lnTo>
                      <a:pt x="938" y="756"/>
                    </a:lnTo>
                    <a:lnTo>
                      <a:pt x="742" y="760"/>
                    </a:lnTo>
                    <a:lnTo>
                      <a:pt x="654" y="760"/>
                    </a:lnTo>
                    <a:lnTo>
                      <a:pt x="506" y="752"/>
                    </a:lnTo>
                    <a:lnTo>
                      <a:pt x="366" y="736"/>
                    </a:lnTo>
                    <a:lnTo>
                      <a:pt x="254" y="724"/>
                    </a:lnTo>
                    <a:lnTo>
                      <a:pt x="146" y="700"/>
                    </a:lnTo>
                    <a:lnTo>
                      <a:pt x="92" y="692"/>
                    </a:lnTo>
                    <a:lnTo>
                      <a:pt x="92" y="570"/>
                    </a:lnTo>
                    <a:lnTo>
                      <a:pt x="0" y="546"/>
                    </a:lnTo>
                    <a:lnTo>
                      <a:pt x="0" y="96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29"/>
              <p:cNvSpPr>
                <a:spLocks/>
              </p:cNvSpPr>
              <p:nvPr/>
            </p:nvSpPr>
            <p:spPr bwMode="auto">
              <a:xfrm>
                <a:off x="296" y="2116"/>
                <a:ext cx="696" cy="1228"/>
              </a:xfrm>
              <a:custGeom>
                <a:avLst/>
                <a:gdLst>
                  <a:gd name="T0" fmla="*/ 2 w 696"/>
                  <a:gd name="T1" fmla="*/ 0 h 1228"/>
                  <a:gd name="T2" fmla="*/ 30 w 696"/>
                  <a:gd name="T3" fmla="*/ 94 h 1228"/>
                  <a:gd name="T4" fmla="*/ 96 w 696"/>
                  <a:gd name="T5" fmla="*/ 202 h 1228"/>
                  <a:gd name="T6" fmla="*/ 182 w 696"/>
                  <a:gd name="T7" fmla="*/ 296 h 1228"/>
                  <a:gd name="T8" fmla="*/ 272 w 696"/>
                  <a:gd name="T9" fmla="*/ 364 h 1228"/>
                  <a:gd name="T10" fmla="*/ 334 w 696"/>
                  <a:gd name="T11" fmla="*/ 406 h 1228"/>
                  <a:gd name="T12" fmla="*/ 434 w 696"/>
                  <a:gd name="T13" fmla="*/ 456 h 1228"/>
                  <a:gd name="T14" fmla="*/ 472 w 696"/>
                  <a:gd name="T15" fmla="*/ 478 h 1228"/>
                  <a:gd name="T16" fmla="*/ 548 w 696"/>
                  <a:gd name="T17" fmla="*/ 508 h 1228"/>
                  <a:gd name="T18" fmla="*/ 640 w 696"/>
                  <a:gd name="T19" fmla="*/ 546 h 1228"/>
                  <a:gd name="T20" fmla="*/ 640 w 696"/>
                  <a:gd name="T21" fmla="*/ 662 h 1228"/>
                  <a:gd name="T22" fmla="*/ 696 w 696"/>
                  <a:gd name="T23" fmla="*/ 677 h 1228"/>
                  <a:gd name="T24" fmla="*/ 696 w 696"/>
                  <a:gd name="T25" fmla="*/ 1130 h 1228"/>
                  <a:gd name="T26" fmla="*/ 638 w 696"/>
                  <a:gd name="T27" fmla="*/ 1110 h 1228"/>
                  <a:gd name="T28" fmla="*/ 638 w 696"/>
                  <a:gd name="T29" fmla="*/ 1228 h 1228"/>
                  <a:gd name="T30" fmla="*/ 472 w 696"/>
                  <a:gd name="T31" fmla="*/ 1166 h 1228"/>
                  <a:gd name="T32" fmla="*/ 406 w 696"/>
                  <a:gd name="T33" fmla="*/ 1130 h 1228"/>
                  <a:gd name="T34" fmla="*/ 288 w 696"/>
                  <a:gd name="T35" fmla="*/ 1062 h 1228"/>
                  <a:gd name="T36" fmla="*/ 196 w 696"/>
                  <a:gd name="T37" fmla="*/ 990 h 1228"/>
                  <a:gd name="T38" fmla="*/ 96 w 696"/>
                  <a:gd name="T39" fmla="*/ 888 h 1228"/>
                  <a:gd name="T40" fmla="*/ 32 w 696"/>
                  <a:gd name="T41" fmla="*/ 786 h 1228"/>
                  <a:gd name="T42" fmla="*/ 0 w 696"/>
                  <a:gd name="T43" fmla="*/ 676 h 1228"/>
                  <a:gd name="T44" fmla="*/ 2 w 696"/>
                  <a:gd name="T45" fmla="*/ 0 h 1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6" h="1228">
                    <a:moveTo>
                      <a:pt x="2" y="0"/>
                    </a:moveTo>
                    <a:lnTo>
                      <a:pt x="30" y="94"/>
                    </a:lnTo>
                    <a:lnTo>
                      <a:pt x="96" y="202"/>
                    </a:lnTo>
                    <a:lnTo>
                      <a:pt x="182" y="296"/>
                    </a:lnTo>
                    <a:lnTo>
                      <a:pt x="272" y="364"/>
                    </a:lnTo>
                    <a:lnTo>
                      <a:pt x="334" y="406"/>
                    </a:lnTo>
                    <a:lnTo>
                      <a:pt x="434" y="456"/>
                    </a:lnTo>
                    <a:lnTo>
                      <a:pt x="472" y="478"/>
                    </a:lnTo>
                    <a:lnTo>
                      <a:pt x="548" y="508"/>
                    </a:lnTo>
                    <a:lnTo>
                      <a:pt x="640" y="546"/>
                    </a:lnTo>
                    <a:lnTo>
                      <a:pt x="640" y="662"/>
                    </a:lnTo>
                    <a:lnTo>
                      <a:pt x="696" y="677"/>
                    </a:lnTo>
                    <a:lnTo>
                      <a:pt x="696" y="1130"/>
                    </a:lnTo>
                    <a:lnTo>
                      <a:pt x="638" y="1110"/>
                    </a:lnTo>
                    <a:lnTo>
                      <a:pt x="638" y="1228"/>
                    </a:lnTo>
                    <a:lnTo>
                      <a:pt x="472" y="1166"/>
                    </a:lnTo>
                    <a:lnTo>
                      <a:pt x="406" y="1130"/>
                    </a:lnTo>
                    <a:lnTo>
                      <a:pt x="288" y="1062"/>
                    </a:lnTo>
                    <a:lnTo>
                      <a:pt x="196" y="990"/>
                    </a:lnTo>
                    <a:lnTo>
                      <a:pt x="96" y="888"/>
                    </a:lnTo>
                    <a:lnTo>
                      <a:pt x="32" y="786"/>
                    </a:lnTo>
                    <a:lnTo>
                      <a:pt x="0" y="676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6" name="Group 30"/>
              <p:cNvGrpSpPr>
                <a:grpSpLocks/>
              </p:cNvGrpSpPr>
              <p:nvPr/>
            </p:nvGrpSpPr>
            <p:grpSpPr bwMode="auto">
              <a:xfrm>
                <a:off x="302" y="1708"/>
                <a:ext cx="324" cy="958"/>
                <a:chOff x="302" y="1708"/>
                <a:chExt cx="324" cy="958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auto">
                <a:xfrm>
                  <a:off x="302" y="1708"/>
                  <a:ext cx="176" cy="406"/>
                </a:xfrm>
                <a:custGeom>
                  <a:avLst/>
                  <a:gdLst>
                    <a:gd name="T0" fmla="*/ 0 w 176"/>
                    <a:gd name="T1" fmla="*/ 406 h 406"/>
                    <a:gd name="T2" fmla="*/ 0 w 176"/>
                    <a:gd name="T3" fmla="*/ 280 h 406"/>
                    <a:gd name="T4" fmla="*/ 38 w 176"/>
                    <a:gd name="T5" fmla="*/ 166 h 406"/>
                    <a:gd name="T6" fmla="*/ 96 w 176"/>
                    <a:gd name="T7" fmla="*/ 80 h 406"/>
                    <a:gd name="T8" fmla="*/ 176 w 176"/>
                    <a:gd name="T9" fmla="*/ 0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6" h="406">
                      <a:moveTo>
                        <a:pt x="0" y="406"/>
                      </a:moveTo>
                      <a:lnTo>
                        <a:pt x="0" y="280"/>
                      </a:lnTo>
                      <a:lnTo>
                        <a:pt x="38" y="166"/>
                      </a:lnTo>
                      <a:lnTo>
                        <a:pt x="96" y="80"/>
                      </a:lnTo>
                      <a:lnTo>
                        <a:pt x="176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Freeform 32"/>
                <p:cNvSpPr>
                  <a:spLocks/>
                </p:cNvSpPr>
                <p:nvPr/>
              </p:nvSpPr>
              <p:spPr bwMode="auto">
                <a:xfrm>
                  <a:off x="304" y="2282"/>
                  <a:ext cx="322" cy="384"/>
                </a:xfrm>
                <a:custGeom>
                  <a:avLst/>
                  <a:gdLst>
                    <a:gd name="T0" fmla="*/ 0 w 322"/>
                    <a:gd name="T1" fmla="*/ 242 h 384"/>
                    <a:gd name="T2" fmla="*/ 0 w 322"/>
                    <a:gd name="T3" fmla="*/ 384 h 384"/>
                    <a:gd name="T4" fmla="*/ 32 w 322"/>
                    <a:gd name="T5" fmla="*/ 290 h 384"/>
                    <a:gd name="T6" fmla="*/ 96 w 322"/>
                    <a:gd name="T7" fmla="*/ 192 h 384"/>
                    <a:gd name="T8" fmla="*/ 186 w 322"/>
                    <a:gd name="T9" fmla="*/ 98 h 384"/>
                    <a:gd name="T10" fmla="*/ 322 w 322"/>
                    <a:gd name="T11" fmla="*/ 0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2" h="384">
                      <a:moveTo>
                        <a:pt x="0" y="242"/>
                      </a:moveTo>
                      <a:lnTo>
                        <a:pt x="0" y="384"/>
                      </a:lnTo>
                      <a:lnTo>
                        <a:pt x="32" y="290"/>
                      </a:lnTo>
                      <a:lnTo>
                        <a:pt x="96" y="192"/>
                      </a:lnTo>
                      <a:lnTo>
                        <a:pt x="186" y="98"/>
                      </a:lnTo>
                      <a:lnTo>
                        <a:pt x="322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7" name="Freeform 33"/>
              <p:cNvSpPr>
                <a:spLocks/>
              </p:cNvSpPr>
              <p:nvPr/>
            </p:nvSpPr>
            <p:spPr bwMode="auto">
              <a:xfrm>
                <a:off x="2454" y="2162"/>
                <a:ext cx="730" cy="1162"/>
              </a:xfrm>
              <a:custGeom>
                <a:avLst/>
                <a:gdLst>
                  <a:gd name="T0" fmla="*/ 0 w 730"/>
                  <a:gd name="T1" fmla="*/ 710 h 1162"/>
                  <a:gd name="T2" fmla="*/ 0 w 730"/>
                  <a:gd name="T3" fmla="*/ 1022 h 1162"/>
                  <a:gd name="T4" fmla="*/ 154 w 730"/>
                  <a:gd name="T5" fmla="*/ 972 h 1162"/>
                  <a:gd name="T6" fmla="*/ 154 w 730"/>
                  <a:gd name="T7" fmla="*/ 1162 h 1162"/>
                  <a:gd name="T8" fmla="*/ 232 w 730"/>
                  <a:gd name="T9" fmla="*/ 1130 h 1162"/>
                  <a:gd name="T10" fmla="*/ 310 w 730"/>
                  <a:gd name="T11" fmla="*/ 1090 h 1162"/>
                  <a:gd name="T12" fmla="*/ 418 w 730"/>
                  <a:gd name="T13" fmla="*/ 1028 h 1162"/>
                  <a:gd name="T14" fmla="*/ 508 w 730"/>
                  <a:gd name="T15" fmla="*/ 964 h 1162"/>
                  <a:gd name="T16" fmla="*/ 594 w 730"/>
                  <a:gd name="T17" fmla="*/ 884 h 1162"/>
                  <a:gd name="T18" fmla="*/ 652 w 730"/>
                  <a:gd name="T19" fmla="*/ 812 h 1162"/>
                  <a:gd name="T20" fmla="*/ 682 w 730"/>
                  <a:gd name="T21" fmla="*/ 762 h 1162"/>
                  <a:gd name="T22" fmla="*/ 714 w 730"/>
                  <a:gd name="T23" fmla="*/ 676 h 1162"/>
                  <a:gd name="T24" fmla="*/ 714 w 730"/>
                  <a:gd name="T25" fmla="*/ 556 h 1162"/>
                  <a:gd name="T26" fmla="*/ 730 w 730"/>
                  <a:gd name="T27" fmla="*/ 490 h 1162"/>
                  <a:gd name="T28" fmla="*/ 730 w 730"/>
                  <a:gd name="T29" fmla="*/ 34 h 1162"/>
                  <a:gd name="T30" fmla="*/ 714 w 730"/>
                  <a:gd name="T31" fmla="*/ 112 h 1162"/>
                  <a:gd name="T32" fmla="*/ 714 w 730"/>
                  <a:gd name="T33" fmla="*/ 0 h 1162"/>
                  <a:gd name="T34" fmla="*/ 662 w 730"/>
                  <a:gd name="T35" fmla="*/ 120 h 1162"/>
                  <a:gd name="T36" fmla="*/ 628 w 730"/>
                  <a:gd name="T37" fmla="*/ 168 h 1162"/>
                  <a:gd name="T38" fmla="*/ 572 w 730"/>
                  <a:gd name="T39" fmla="*/ 228 h 1162"/>
                  <a:gd name="T40" fmla="*/ 464 w 730"/>
                  <a:gd name="T41" fmla="*/ 314 h 1162"/>
                  <a:gd name="T42" fmla="*/ 400 w 730"/>
                  <a:gd name="T43" fmla="*/ 358 h 1162"/>
                  <a:gd name="T44" fmla="*/ 310 w 730"/>
                  <a:gd name="T45" fmla="*/ 406 h 1162"/>
                  <a:gd name="T46" fmla="*/ 192 w 730"/>
                  <a:gd name="T47" fmla="*/ 460 h 1162"/>
                  <a:gd name="T48" fmla="*/ 152 w 730"/>
                  <a:gd name="T49" fmla="*/ 476 h 1162"/>
                  <a:gd name="T50" fmla="*/ 152 w 730"/>
                  <a:gd name="T51" fmla="*/ 664 h 1162"/>
                  <a:gd name="T52" fmla="*/ 0 w 730"/>
                  <a:gd name="T53" fmla="*/ 710 h 1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0" h="1162">
                    <a:moveTo>
                      <a:pt x="0" y="710"/>
                    </a:moveTo>
                    <a:lnTo>
                      <a:pt x="0" y="1022"/>
                    </a:lnTo>
                    <a:lnTo>
                      <a:pt x="154" y="972"/>
                    </a:lnTo>
                    <a:lnTo>
                      <a:pt x="154" y="1162"/>
                    </a:lnTo>
                    <a:lnTo>
                      <a:pt x="232" y="1130"/>
                    </a:lnTo>
                    <a:lnTo>
                      <a:pt x="310" y="1090"/>
                    </a:lnTo>
                    <a:lnTo>
                      <a:pt x="418" y="1028"/>
                    </a:lnTo>
                    <a:lnTo>
                      <a:pt x="508" y="964"/>
                    </a:lnTo>
                    <a:lnTo>
                      <a:pt x="594" y="884"/>
                    </a:lnTo>
                    <a:lnTo>
                      <a:pt x="652" y="812"/>
                    </a:lnTo>
                    <a:lnTo>
                      <a:pt x="682" y="762"/>
                    </a:lnTo>
                    <a:lnTo>
                      <a:pt x="714" y="676"/>
                    </a:lnTo>
                    <a:lnTo>
                      <a:pt x="714" y="556"/>
                    </a:lnTo>
                    <a:lnTo>
                      <a:pt x="730" y="490"/>
                    </a:lnTo>
                    <a:lnTo>
                      <a:pt x="730" y="34"/>
                    </a:lnTo>
                    <a:lnTo>
                      <a:pt x="714" y="112"/>
                    </a:lnTo>
                    <a:lnTo>
                      <a:pt x="714" y="0"/>
                    </a:lnTo>
                    <a:lnTo>
                      <a:pt x="662" y="120"/>
                    </a:lnTo>
                    <a:lnTo>
                      <a:pt x="628" y="168"/>
                    </a:lnTo>
                    <a:lnTo>
                      <a:pt x="572" y="228"/>
                    </a:lnTo>
                    <a:lnTo>
                      <a:pt x="464" y="314"/>
                    </a:lnTo>
                    <a:lnTo>
                      <a:pt x="400" y="358"/>
                    </a:lnTo>
                    <a:lnTo>
                      <a:pt x="310" y="406"/>
                    </a:lnTo>
                    <a:lnTo>
                      <a:pt x="192" y="460"/>
                    </a:lnTo>
                    <a:lnTo>
                      <a:pt x="152" y="476"/>
                    </a:lnTo>
                    <a:lnTo>
                      <a:pt x="152" y="664"/>
                    </a:lnTo>
                    <a:lnTo>
                      <a:pt x="0" y="71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" name="Group 34"/>
              <p:cNvGrpSpPr>
                <a:grpSpLocks/>
              </p:cNvGrpSpPr>
              <p:nvPr/>
            </p:nvGrpSpPr>
            <p:grpSpPr bwMode="auto">
              <a:xfrm>
                <a:off x="3126" y="1862"/>
                <a:ext cx="58" cy="880"/>
                <a:chOff x="3126" y="1862"/>
                <a:chExt cx="58" cy="880"/>
              </a:xfrm>
            </p:grpSpPr>
            <p:sp>
              <p:nvSpPr>
                <p:cNvPr id="49" name="Freeform 35"/>
                <p:cNvSpPr>
                  <a:spLocks/>
                </p:cNvSpPr>
                <p:nvPr/>
              </p:nvSpPr>
              <p:spPr bwMode="auto">
                <a:xfrm>
                  <a:off x="3126" y="2534"/>
                  <a:ext cx="58" cy="208"/>
                </a:xfrm>
                <a:custGeom>
                  <a:avLst/>
                  <a:gdLst>
                    <a:gd name="T0" fmla="*/ 58 w 58"/>
                    <a:gd name="T1" fmla="*/ 150 h 208"/>
                    <a:gd name="T2" fmla="*/ 58 w 58"/>
                    <a:gd name="T3" fmla="*/ 208 h 208"/>
                    <a:gd name="T4" fmla="*/ 48 w 58"/>
                    <a:gd name="T5" fmla="*/ 132 h 208"/>
                    <a:gd name="T6" fmla="*/ 26 w 58"/>
                    <a:gd name="T7" fmla="*/ 68 h 208"/>
                    <a:gd name="T8" fmla="*/ 10 w 58"/>
                    <a:gd name="T9" fmla="*/ 26 h 208"/>
                    <a:gd name="T10" fmla="*/ 0 w 58"/>
                    <a:gd name="T11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208">
                      <a:moveTo>
                        <a:pt x="58" y="150"/>
                      </a:moveTo>
                      <a:lnTo>
                        <a:pt x="58" y="208"/>
                      </a:lnTo>
                      <a:lnTo>
                        <a:pt x="48" y="132"/>
                      </a:lnTo>
                      <a:lnTo>
                        <a:pt x="26" y="68"/>
                      </a:lnTo>
                      <a:lnTo>
                        <a:pt x="10" y="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36"/>
                <p:cNvSpPr>
                  <a:spLocks/>
                </p:cNvSpPr>
                <p:nvPr/>
              </p:nvSpPr>
              <p:spPr bwMode="auto">
                <a:xfrm>
                  <a:off x="3128" y="1862"/>
                  <a:ext cx="56" cy="350"/>
                </a:xfrm>
                <a:custGeom>
                  <a:avLst/>
                  <a:gdLst>
                    <a:gd name="T0" fmla="*/ 56 w 56"/>
                    <a:gd name="T1" fmla="*/ 350 h 350"/>
                    <a:gd name="T2" fmla="*/ 54 w 56"/>
                    <a:gd name="T3" fmla="*/ 218 h 350"/>
                    <a:gd name="T4" fmla="*/ 54 w 56"/>
                    <a:gd name="T5" fmla="*/ 188 h 350"/>
                    <a:gd name="T6" fmla="*/ 44 w 56"/>
                    <a:gd name="T7" fmla="*/ 112 h 350"/>
                    <a:gd name="T8" fmla="*/ 14 w 56"/>
                    <a:gd name="T9" fmla="*/ 30 h 350"/>
                    <a:gd name="T10" fmla="*/ 0 w 56"/>
                    <a:gd name="T11" fmla="*/ 0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" h="350">
                      <a:moveTo>
                        <a:pt x="56" y="350"/>
                      </a:moveTo>
                      <a:lnTo>
                        <a:pt x="54" y="218"/>
                      </a:lnTo>
                      <a:lnTo>
                        <a:pt x="54" y="188"/>
                      </a:lnTo>
                      <a:lnTo>
                        <a:pt x="44" y="112"/>
                      </a:lnTo>
                      <a:lnTo>
                        <a:pt x="14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9" name="Text Box 6"/>
          <p:cNvSpPr txBox="1">
            <a:spLocks noChangeArrowheads="1"/>
          </p:cNvSpPr>
          <p:nvPr/>
        </p:nvSpPr>
        <p:spPr bwMode="auto">
          <a:xfrm>
            <a:off x="459045" y="697463"/>
            <a:ext cx="36145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u="sng" dirty="0" smtClean="0">
                <a:solidFill>
                  <a:srgbClr val="9900FF"/>
                </a:solidFill>
                <a:latin typeface="Arial" pitchFamily="34" charset="0"/>
              </a:rPr>
              <a:t>NCC 2x6 </a:t>
            </a:r>
            <a:r>
              <a:rPr lang="en-US" sz="1400" u="sng" dirty="0">
                <a:solidFill>
                  <a:srgbClr val="9900FF"/>
                </a:solidFill>
                <a:latin typeface="Arial" pitchFamily="34" charset="0"/>
              </a:rPr>
              <a:t>odd parity, with favorable sensors</a:t>
            </a:r>
          </a:p>
        </p:txBody>
      </p:sp>
      <p:sp>
        <p:nvSpPr>
          <p:cNvPr id="70" name="Content Placeholder 2"/>
          <p:cNvSpPr>
            <a:spLocks noGrp="1"/>
          </p:cNvSpPr>
          <p:nvPr>
            <p:ph idx="1"/>
          </p:nvPr>
        </p:nvSpPr>
        <p:spPr>
          <a:xfrm>
            <a:off x="94695" y="3536919"/>
            <a:ext cx="3611112" cy="1367051"/>
          </a:xfrm>
        </p:spPr>
        <p:txBody>
          <a:bodyPr/>
          <a:lstStyle/>
          <a:p>
            <a:r>
              <a:rPr lang="en-US" sz="1600" dirty="0" smtClean="0"/>
              <a:t>Full NCC </a:t>
            </a:r>
            <a:r>
              <a:rPr lang="en-US" sz="1600" dirty="0"/>
              <a:t>coil set </a:t>
            </a:r>
            <a:r>
              <a:rPr lang="en-US" sz="1600" dirty="0" smtClean="0"/>
              <a:t>allows control close to ideal wall limit</a:t>
            </a:r>
            <a:endParaRPr lang="en-US" sz="1600" dirty="0"/>
          </a:p>
          <a:p>
            <a:pPr lvl="1"/>
            <a:r>
              <a:rPr lang="en-US" sz="1200" dirty="0" smtClean="0"/>
              <a:t>NCC 2x6 odd parity coils: active control to </a:t>
            </a:r>
            <a:r>
              <a:rPr lang="en-US" sz="1200" dirty="0" err="1" smtClean="0">
                <a:latin typeface="Symbol" pitchFamily="18" charset="2"/>
              </a:rPr>
              <a:t>b</a:t>
            </a:r>
            <a:r>
              <a:rPr lang="en-US" sz="1200" baseline="-25000" dirty="0" err="1" smtClean="0"/>
              <a:t>N</a:t>
            </a:r>
            <a:r>
              <a:rPr lang="en-US" sz="1200" dirty="0" smtClean="0"/>
              <a:t>/</a:t>
            </a:r>
            <a:r>
              <a:rPr lang="en-US" sz="1200" dirty="0" err="1" smtClean="0">
                <a:latin typeface="Symbol" pitchFamily="18" charset="2"/>
              </a:rPr>
              <a:t>b</a:t>
            </a:r>
            <a:r>
              <a:rPr lang="en-US" sz="1200" baseline="-25000" dirty="0" err="1" smtClean="0"/>
              <a:t>N</a:t>
            </a:r>
            <a:r>
              <a:rPr lang="en-US" sz="1200" baseline="30000" dirty="0" err="1" smtClean="0"/>
              <a:t>no</a:t>
            </a:r>
            <a:r>
              <a:rPr lang="en-US" sz="1200" baseline="30000" dirty="0" smtClean="0"/>
              <a:t>-wall</a:t>
            </a:r>
            <a:r>
              <a:rPr lang="en-US" sz="1200" dirty="0" smtClean="0"/>
              <a:t> = 1.58</a:t>
            </a:r>
          </a:p>
          <a:p>
            <a:pPr lvl="1"/>
            <a:r>
              <a:rPr lang="en-US" sz="1200" dirty="0" smtClean="0"/>
              <a:t>NCC 2x12 coils, optimal sensors: </a:t>
            </a:r>
            <a:r>
              <a:rPr lang="en-US" sz="1200" dirty="0"/>
              <a:t>active </a:t>
            </a:r>
            <a:r>
              <a:rPr lang="en-US" sz="1200" dirty="0" smtClean="0"/>
              <a:t>control to </a:t>
            </a:r>
            <a:r>
              <a:rPr lang="en-US" sz="1200" dirty="0" err="1">
                <a:latin typeface="Symbol" pitchFamily="18" charset="2"/>
              </a:rPr>
              <a:t>b</a:t>
            </a:r>
            <a:r>
              <a:rPr lang="en-US" sz="1200" baseline="-25000" dirty="0" err="1"/>
              <a:t>N</a:t>
            </a:r>
            <a:r>
              <a:rPr lang="en-US" sz="1200" dirty="0"/>
              <a:t>/</a:t>
            </a:r>
            <a:r>
              <a:rPr lang="en-US" sz="1200" dirty="0" err="1">
                <a:latin typeface="Symbol" pitchFamily="18" charset="2"/>
              </a:rPr>
              <a:t>b</a:t>
            </a:r>
            <a:r>
              <a:rPr lang="en-US" sz="1200" baseline="-25000" dirty="0" err="1"/>
              <a:t>N</a:t>
            </a:r>
            <a:r>
              <a:rPr lang="en-US" sz="1200" baseline="30000" dirty="0" err="1"/>
              <a:t>no</a:t>
            </a:r>
            <a:r>
              <a:rPr lang="en-US" sz="1200" baseline="30000" dirty="0"/>
              <a:t>-wall</a:t>
            </a:r>
            <a:r>
              <a:rPr lang="en-US" sz="1200" dirty="0"/>
              <a:t> </a:t>
            </a:r>
            <a:r>
              <a:rPr lang="en-US" sz="1200" dirty="0" smtClean="0"/>
              <a:t>= 1.67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097100" y="3454920"/>
            <a:ext cx="1377933" cy="1459805"/>
            <a:chOff x="1752600" y="1905000"/>
            <a:chExt cx="1824930" cy="2073406"/>
          </a:xfrm>
        </p:grpSpPr>
        <p:pic>
          <p:nvPicPr>
            <p:cNvPr id="72" name="Picture 71" descr="plot2NSTXv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905000"/>
              <a:ext cx="1824930" cy="2073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1879810" y="2406707"/>
              <a:ext cx="1222168" cy="662528"/>
              <a:chOff x="1879810" y="2406707"/>
              <a:chExt cx="1222168" cy="662528"/>
            </a:xfrm>
          </p:grpSpPr>
          <p:sp>
            <p:nvSpPr>
              <p:cNvPr id="90" name="Freeform 10"/>
              <p:cNvSpPr>
                <a:spLocks/>
              </p:cNvSpPr>
              <p:nvPr/>
            </p:nvSpPr>
            <p:spPr bwMode="auto">
              <a:xfrm>
                <a:off x="2881484" y="2802086"/>
                <a:ext cx="220494" cy="264477"/>
              </a:xfrm>
              <a:custGeom>
                <a:avLst/>
                <a:gdLst>
                  <a:gd name="T0" fmla="*/ 328 w 350"/>
                  <a:gd name="T1" fmla="*/ 0 h 396"/>
                  <a:gd name="T2" fmla="*/ 224 w 350"/>
                  <a:gd name="T3" fmla="*/ 32 h 396"/>
                  <a:gd name="T4" fmla="*/ 118 w 350"/>
                  <a:gd name="T5" fmla="*/ 60 h 396"/>
                  <a:gd name="T6" fmla="*/ 0 w 350"/>
                  <a:gd name="T7" fmla="*/ 82 h 396"/>
                  <a:gd name="T8" fmla="*/ 30 w 350"/>
                  <a:gd name="T9" fmla="*/ 396 h 396"/>
                  <a:gd name="T10" fmla="*/ 130 w 350"/>
                  <a:gd name="T11" fmla="*/ 378 h 396"/>
                  <a:gd name="T12" fmla="*/ 272 w 350"/>
                  <a:gd name="T13" fmla="*/ 346 h 396"/>
                  <a:gd name="T14" fmla="*/ 350 w 350"/>
                  <a:gd name="T15" fmla="*/ 32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0" h="396">
                    <a:moveTo>
                      <a:pt x="328" y="0"/>
                    </a:moveTo>
                    <a:lnTo>
                      <a:pt x="224" y="32"/>
                    </a:lnTo>
                    <a:lnTo>
                      <a:pt x="118" y="60"/>
                    </a:lnTo>
                    <a:lnTo>
                      <a:pt x="0" y="82"/>
                    </a:lnTo>
                    <a:lnTo>
                      <a:pt x="30" y="396"/>
                    </a:lnTo>
                    <a:lnTo>
                      <a:pt x="130" y="378"/>
                    </a:lnTo>
                    <a:lnTo>
                      <a:pt x="272" y="346"/>
                    </a:lnTo>
                    <a:lnTo>
                      <a:pt x="350" y="32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12"/>
              <p:cNvSpPr>
                <a:spLocks/>
              </p:cNvSpPr>
              <p:nvPr/>
            </p:nvSpPr>
            <p:spPr bwMode="auto">
              <a:xfrm>
                <a:off x="2122984" y="2770029"/>
                <a:ext cx="328851" cy="299206"/>
              </a:xfrm>
              <a:custGeom>
                <a:avLst/>
                <a:gdLst>
                  <a:gd name="T0" fmla="*/ 78 w 522"/>
                  <a:gd name="T1" fmla="*/ 0 h 448"/>
                  <a:gd name="T2" fmla="*/ 180 w 522"/>
                  <a:gd name="T3" fmla="*/ 44 h 448"/>
                  <a:gd name="T4" fmla="*/ 304 w 522"/>
                  <a:gd name="T5" fmla="*/ 84 h 448"/>
                  <a:gd name="T6" fmla="*/ 404 w 522"/>
                  <a:gd name="T7" fmla="*/ 108 h 448"/>
                  <a:gd name="T8" fmla="*/ 476 w 522"/>
                  <a:gd name="T9" fmla="*/ 122 h 448"/>
                  <a:gd name="T10" fmla="*/ 522 w 522"/>
                  <a:gd name="T11" fmla="*/ 130 h 448"/>
                  <a:gd name="T12" fmla="*/ 492 w 522"/>
                  <a:gd name="T13" fmla="*/ 448 h 448"/>
                  <a:gd name="T14" fmla="*/ 376 w 522"/>
                  <a:gd name="T15" fmla="*/ 424 h 448"/>
                  <a:gd name="T16" fmla="*/ 232 w 522"/>
                  <a:gd name="T17" fmla="*/ 390 h 448"/>
                  <a:gd name="T18" fmla="*/ 108 w 522"/>
                  <a:gd name="T19" fmla="*/ 350 h 448"/>
                  <a:gd name="T20" fmla="*/ 0 w 522"/>
                  <a:gd name="T21" fmla="*/ 306 h 448"/>
                  <a:gd name="T22" fmla="*/ 78 w 522"/>
                  <a:gd name="T23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2" h="448">
                    <a:moveTo>
                      <a:pt x="78" y="0"/>
                    </a:moveTo>
                    <a:lnTo>
                      <a:pt x="180" y="44"/>
                    </a:lnTo>
                    <a:lnTo>
                      <a:pt x="304" y="84"/>
                    </a:lnTo>
                    <a:lnTo>
                      <a:pt x="404" y="108"/>
                    </a:lnTo>
                    <a:lnTo>
                      <a:pt x="476" y="122"/>
                    </a:lnTo>
                    <a:lnTo>
                      <a:pt x="522" y="130"/>
                    </a:lnTo>
                    <a:lnTo>
                      <a:pt x="492" y="448"/>
                    </a:lnTo>
                    <a:lnTo>
                      <a:pt x="376" y="424"/>
                    </a:lnTo>
                    <a:lnTo>
                      <a:pt x="232" y="390"/>
                    </a:lnTo>
                    <a:lnTo>
                      <a:pt x="108" y="350"/>
                    </a:lnTo>
                    <a:lnTo>
                      <a:pt x="0" y="306"/>
                    </a:lnTo>
                    <a:lnTo>
                      <a:pt x="78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14"/>
              <p:cNvSpPr>
                <a:spLocks/>
              </p:cNvSpPr>
              <p:nvPr/>
            </p:nvSpPr>
            <p:spPr bwMode="auto">
              <a:xfrm>
                <a:off x="1879810" y="2406707"/>
                <a:ext cx="83158" cy="260470"/>
              </a:xfrm>
              <a:custGeom>
                <a:avLst/>
                <a:gdLst>
                  <a:gd name="T0" fmla="*/ 0 w 132"/>
                  <a:gd name="T1" fmla="*/ 390 h 390"/>
                  <a:gd name="T2" fmla="*/ 4 w 132"/>
                  <a:gd name="T3" fmla="*/ 328 h 390"/>
                  <a:gd name="T4" fmla="*/ 132 w 132"/>
                  <a:gd name="T5" fmla="*/ 0 h 390"/>
                  <a:gd name="T6" fmla="*/ 108 w 132"/>
                  <a:gd name="T7" fmla="*/ 82 h 390"/>
                  <a:gd name="T8" fmla="*/ 104 w 132"/>
                  <a:gd name="T9" fmla="*/ 126 h 390"/>
                  <a:gd name="T10" fmla="*/ 106 w 132"/>
                  <a:gd name="T11" fmla="*/ 168 h 390"/>
                  <a:gd name="T12" fmla="*/ 118 w 132"/>
                  <a:gd name="T13" fmla="*/ 216 h 390"/>
                  <a:gd name="T14" fmla="*/ 132 w 132"/>
                  <a:gd name="T15" fmla="*/ 238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2" h="390">
                    <a:moveTo>
                      <a:pt x="0" y="390"/>
                    </a:moveTo>
                    <a:lnTo>
                      <a:pt x="4" y="328"/>
                    </a:lnTo>
                    <a:lnTo>
                      <a:pt x="132" y="0"/>
                    </a:lnTo>
                    <a:lnTo>
                      <a:pt x="108" y="82"/>
                    </a:lnTo>
                    <a:lnTo>
                      <a:pt x="104" y="126"/>
                    </a:lnTo>
                    <a:lnTo>
                      <a:pt x="106" y="168"/>
                    </a:lnTo>
                    <a:lnTo>
                      <a:pt x="118" y="216"/>
                    </a:lnTo>
                    <a:lnTo>
                      <a:pt x="132" y="238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915476" y="3357811"/>
              <a:ext cx="928292" cy="438696"/>
              <a:chOff x="1915476" y="3357811"/>
              <a:chExt cx="928292" cy="438696"/>
            </a:xfrm>
          </p:grpSpPr>
          <p:sp>
            <p:nvSpPr>
              <p:cNvPr id="87" name="Freeform 24"/>
              <p:cNvSpPr>
                <a:spLocks/>
              </p:cNvSpPr>
              <p:nvPr/>
            </p:nvSpPr>
            <p:spPr bwMode="auto">
              <a:xfrm>
                <a:off x="2491093" y="3641830"/>
                <a:ext cx="352675" cy="154677"/>
              </a:xfrm>
              <a:custGeom>
                <a:avLst/>
                <a:gdLst>
                  <a:gd name="T0" fmla="*/ 0 w 560"/>
                  <a:gd name="T1" fmla="*/ 0 h 232"/>
                  <a:gd name="T2" fmla="*/ 22 w 560"/>
                  <a:gd name="T3" fmla="*/ 216 h 232"/>
                  <a:gd name="T4" fmla="*/ 206 w 560"/>
                  <a:gd name="T5" fmla="*/ 228 h 232"/>
                  <a:gd name="T6" fmla="*/ 286 w 560"/>
                  <a:gd name="T7" fmla="*/ 232 h 232"/>
                  <a:gd name="T8" fmla="*/ 406 w 560"/>
                  <a:gd name="T9" fmla="*/ 224 h 232"/>
                  <a:gd name="T10" fmla="*/ 528 w 560"/>
                  <a:gd name="T11" fmla="*/ 218 h 232"/>
                  <a:gd name="T12" fmla="*/ 560 w 560"/>
                  <a:gd name="T13" fmla="*/ 0 h 232"/>
                  <a:gd name="T14" fmla="*/ 420 w 560"/>
                  <a:gd name="T15" fmla="*/ 12 h 232"/>
                  <a:gd name="T16" fmla="*/ 274 w 560"/>
                  <a:gd name="T17" fmla="*/ 18 h 232"/>
                  <a:gd name="T18" fmla="*/ 116 w 560"/>
                  <a:gd name="T19" fmla="*/ 12 h 232"/>
                  <a:gd name="T20" fmla="*/ 0 w 560"/>
                  <a:gd name="T2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0" h="232">
                    <a:moveTo>
                      <a:pt x="0" y="0"/>
                    </a:moveTo>
                    <a:lnTo>
                      <a:pt x="22" y="216"/>
                    </a:lnTo>
                    <a:lnTo>
                      <a:pt x="206" y="228"/>
                    </a:lnTo>
                    <a:lnTo>
                      <a:pt x="286" y="232"/>
                    </a:lnTo>
                    <a:lnTo>
                      <a:pt x="406" y="224"/>
                    </a:lnTo>
                    <a:lnTo>
                      <a:pt x="528" y="218"/>
                    </a:lnTo>
                    <a:lnTo>
                      <a:pt x="560" y="0"/>
                    </a:lnTo>
                    <a:lnTo>
                      <a:pt x="420" y="12"/>
                    </a:lnTo>
                    <a:lnTo>
                      <a:pt x="274" y="18"/>
                    </a:lnTo>
                    <a:lnTo>
                      <a:pt x="116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26"/>
              <p:cNvSpPr>
                <a:spLocks/>
              </p:cNvSpPr>
              <p:nvPr/>
            </p:nvSpPr>
            <p:spPr bwMode="auto">
              <a:xfrm>
                <a:off x="1915476" y="3357811"/>
                <a:ext cx="173819" cy="293353"/>
              </a:xfrm>
              <a:custGeom>
                <a:avLst/>
                <a:gdLst>
                  <a:gd name="T0" fmla="*/ 276 w 276"/>
                  <a:gd name="T1" fmla="*/ 440 h 440"/>
                  <a:gd name="T2" fmla="*/ 212 w 276"/>
                  <a:gd name="T3" fmla="*/ 388 h 440"/>
                  <a:gd name="T4" fmla="*/ 144 w 276"/>
                  <a:gd name="T5" fmla="*/ 318 h 440"/>
                  <a:gd name="T6" fmla="*/ 112 w 276"/>
                  <a:gd name="T7" fmla="*/ 274 h 440"/>
                  <a:gd name="T8" fmla="*/ 96 w 276"/>
                  <a:gd name="T9" fmla="*/ 254 h 440"/>
                  <a:gd name="T10" fmla="*/ 0 w 276"/>
                  <a:gd name="T11" fmla="*/ 0 h 440"/>
                  <a:gd name="T12" fmla="*/ 72 w 276"/>
                  <a:gd name="T13" fmla="*/ 96 h 440"/>
                  <a:gd name="T14" fmla="*/ 114 w 276"/>
                  <a:gd name="T15" fmla="*/ 134 h 440"/>
                  <a:gd name="T16" fmla="*/ 156 w 276"/>
                  <a:gd name="T17" fmla="*/ 166 h 440"/>
                  <a:gd name="T18" fmla="*/ 194 w 276"/>
                  <a:gd name="T19" fmla="*/ 194 h 440"/>
                  <a:gd name="T20" fmla="*/ 252 w 276"/>
                  <a:gd name="T21" fmla="*/ 230 h 440"/>
                  <a:gd name="T22" fmla="*/ 274 w 276"/>
                  <a:gd name="T23" fmla="*/ 24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6" h="440">
                    <a:moveTo>
                      <a:pt x="276" y="440"/>
                    </a:moveTo>
                    <a:lnTo>
                      <a:pt x="212" y="388"/>
                    </a:lnTo>
                    <a:lnTo>
                      <a:pt x="144" y="318"/>
                    </a:lnTo>
                    <a:lnTo>
                      <a:pt x="112" y="274"/>
                    </a:lnTo>
                    <a:lnTo>
                      <a:pt x="96" y="254"/>
                    </a:lnTo>
                    <a:lnTo>
                      <a:pt x="0" y="0"/>
                    </a:lnTo>
                    <a:lnTo>
                      <a:pt x="72" y="96"/>
                    </a:lnTo>
                    <a:lnTo>
                      <a:pt x="114" y="134"/>
                    </a:lnTo>
                    <a:lnTo>
                      <a:pt x="156" y="166"/>
                    </a:lnTo>
                    <a:lnTo>
                      <a:pt x="194" y="194"/>
                    </a:lnTo>
                    <a:lnTo>
                      <a:pt x="252" y="230"/>
                    </a:lnTo>
                    <a:lnTo>
                      <a:pt x="274" y="24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" name="Group 27"/>
            <p:cNvGrpSpPr>
              <a:grpSpLocks/>
            </p:cNvGrpSpPr>
            <p:nvPr/>
          </p:nvGrpSpPr>
          <p:grpSpPr bwMode="auto">
            <a:xfrm>
              <a:off x="1756167" y="2489929"/>
              <a:ext cx="1818986" cy="1174613"/>
              <a:chOff x="296" y="1708"/>
              <a:chExt cx="2888" cy="1756"/>
            </a:xfrm>
          </p:grpSpPr>
          <p:sp>
            <p:nvSpPr>
              <p:cNvPr id="76" name="Freeform 28"/>
              <p:cNvSpPr>
                <a:spLocks/>
              </p:cNvSpPr>
              <p:nvPr/>
            </p:nvSpPr>
            <p:spPr bwMode="auto">
              <a:xfrm>
                <a:off x="1010" y="2704"/>
                <a:ext cx="1422" cy="760"/>
              </a:xfrm>
              <a:custGeom>
                <a:avLst/>
                <a:gdLst>
                  <a:gd name="T0" fmla="*/ 0 w 1422"/>
                  <a:gd name="T1" fmla="*/ 96 h 760"/>
                  <a:gd name="T2" fmla="*/ 92 w 1422"/>
                  <a:gd name="T3" fmla="*/ 118 h 760"/>
                  <a:gd name="T4" fmla="*/ 92 w 1422"/>
                  <a:gd name="T5" fmla="*/ 0 h 760"/>
                  <a:gd name="T6" fmla="*/ 194 w 1422"/>
                  <a:gd name="T7" fmla="*/ 22 h 760"/>
                  <a:gd name="T8" fmla="*/ 300 w 1422"/>
                  <a:gd name="T9" fmla="*/ 44 h 760"/>
                  <a:gd name="T10" fmla="*/ 422 w 1422"/>
                  <a:gd name="T11" fmla="*/ 58 h 760"/>
                  <a:gd name="T12" fmla="*/ 586 w 1422"/>
                  <a:gd name="T13" fmla="*/ 74 h 760"/>
                  <a:gd name="T14" fmla="*/ 726 w 1422"/>
                  <a:gd name="T15" fmla="*/ 78 h 760"/>
                  <a:gd name="T16" fmla="*/ 840 w 1422"/>
                  <a:gd name="T17" fmla="*/ 76 h 760"/>
                  <a:gd name="T18" fmla="*/ 982 w 1422"/>
                  <a:gd name="T19" fmla="*/ 64 h 760"/>
                  <a:gd name="T20" fmla="*/ 1088 w 1422"/>
                  <a:gd name="T21" fmla="*/ 56 h 760"/>
                  <a:gd name="T22" fmla="*/ 1190 w 1422"/>
                  <a:gd name="T23" fmla="*/ 40 h 760"/>
                  <a:gd name="T24" fmla="*/ 1254 w 1422"/>
                  <a:gd name="T25" fmla="*/ 26 h 760"/>
                  <a:gd name="T26" fmla="*/ 1278 w 1422"/>
                  <a:gd name="T27" fmla="*/ 24 h 760"/>
                  <a:gd name="T28" fmla="*/ 1278 w 1422"/>
                  <a:gd name="T29" fmla="*/ 210 h 760"/>
                  <a:gd name="T30" fmla="*/ 1422 w 1422"/>
                  <a:gd name="T31" fmla="*/ 178 h 760"/>
                  <a:gd name="T32" fmla="*/ 1422 w 1422"/>
                  <a:gd name="T33" fmla="*/ 486 h 760"/>
                  <a:gd name="T34" fmla="*/ 1278 w 1422"/>
                  <a:gd name="T35" fmla="*/ 520 h 760"/>
                  <a:gd name="T36" fmla="*/ 1278 w 1422"/>
                  <a:gd name="T37" fmla="*/ 706 h 760"/>
                  <a:gd name="T38" fmla="*/ 1082 w 1422"/>
                  <a:gd name="T39" fmla="*/ 740 h 760"/>
                  <a:gd name="T40" fmla="*/ 938 w 1422"/>
                  <a:gd name="T41" fmla="*/ 756 h 760"/>
                  <a:gd name="T42" fmla="*/ 742 w 1422"/>
                  <a:gd name="T43" fmla="*/ 760 h 760"/>
                  <a:gd name="T44" fmla="*/ 654 w 1422"/>
                  <a:gd name="T45" fmla="*/ 760 h 760"/>
                  <a:gd name="T46" fmla="*/ 506 w 1422"/>
                  <a:gd name="T47" fmla="*/ 752 h 760"/>
                  <a:gd name="T48" fmla="*/ 366 w 1422"/>
                  <a:gd name="T49" fmla="*/ 736 h 760"/>
                  <a:gd name="T50" fmla="*/ 254 w 1422"/>
                  <a:gd name="T51" fmla="*/ 724 h 760"/>
                  <a:gd name="T52" fmla="*/ 146 w 1422"/>
                  <a:gd name="T53" fmla="*/ 700 h 760"/>
                  <a:gd name="T54" fmla="*/ 92 w 1422"/>
                  <a:gd name="T55" fmla="*/ 692 h 760"/>
                  <a:gd name="T56" fmla="*/ 92 w 1422"/>
                  <a:gd name="T57" fmla="*/ 570 h 760"/>
                  <a:gd name="T58" fmla="*/ 0 w 1422"/>
                  <a:gd name="T59" fmla="*/ 546 h 760"/>
                  <a:gd name="T60" fmla="*/ 0 w 1422"/>
                  <a:gd name="T61" fmla="*/ 96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22" h="760">
                    <a:moveTo>
                      <a:pt x="0" y="96"/>
                    </a:moveTo>
                    <a:lnTo>
                      <a:pt x="92" y="118"/>
                    </a:lnTo>
                    <a:lnTo>
                      <a:pt x="92" y="0"/>
                    </a:lnTo>
                    <a:lnTo>
                      <a:pt x="194" y="22"/>
                    </a:lnTo>
                    <a:lnTo>
                      <a:pt x="300" y="44"/>
                    </a:lnTo>
                    <a:lnTo>
                      <a:pt x="422" y="58"/>
                    </a:lnTo>
                    <a:lnTo>
                      <a:pt x="586" y="74"/>
                    </a:lnTo>
                    <a:lnTo>
                      <a:pt x="726" y="78"/>
                    </a:lnTo>
                    <a:lnTo>
                      <a:pt x="840" y="76"/>
                    </a:lnTo>
                    <a:lnTo>
                      <a:pt x="982" y="64"/>
                    </a:lnTo>
                    <a:lnTo>
                      <a:pt x="1088" y="56"/>
                    </a:lnTo>
                    <a:lnTo>
                      <a:pt x="1190" y="40"/>
                    </a:lnTo>
                    <a:lnTo>
                      <a:pt x="1254" y="26"/>
                    </a:lnTo>
                    <a:lnTo>
                      <a:pt x="1278" y="24"/>
                    </a:lnTo>
                    <a:lnTo>
                      <a:pt x="1278" y="210"/>
                    </a:lnTo>
                    <a:lnTo>
                      <a:pt x="1422" y="178"/>
                    </a:lnTo>
                    <a:lnTo>
                      <a:pt x="1422" y="486"/>
                    </a:lnTo>
                    <a:lnTo>
                      <a:pt x="1278" y="520"/>
                    </a:lnTo>
                    <a:lnTo>
                      <a:pt x="1278" y="706"/>
                    </a:lnTo>
                    <a:lnTo>
                      <a:pt x="1082" y="740"/>
                    </a:lnTo>
                    <a:lnTo>
                      <a:pt x="938" y="756"/>
                    </a:lnTo>
                    <a:lnTo>
                      <a:pt x="742" y="760"/>
                    </a:lnTo>
                    <a:lnTo>
                      <a:pt x="654" y="760"/>
                    </a:lnTo>
                    <a:lnTo>
                      <a:pt x="506" y="752"/>
                    </a:lnTo>
                    <a:lnTo>
                      <a:pt x="366" y="736"/>
                    </a:lnTo>
                    <a:lnTo>
                      <a:pt x="254" y="724"/>
                    </a:lnTo>
                    <a:lnTo>
                      <a:pt x="146" y="700"/>
                    </a:lnTo>
                    <a:lnTo>
                      <a:pt x="92" y="692"/>
                    </a:lnTo>
                    <a:lnTo>
                      <a:pt x="92" y="570"/>
                    </a:lnTo>
                    <a:lnTo>
                      <a:pt x="0" y="546"/>
                    </a:lnTo>
                    <a:lnTo>
                      <a:pt x="0" y="96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29"/>
              <p:cNvSpPr>
                <a:spLocks/>
              </p:cNvSpPr>
              <p:nvPr/>
            </p:nvSpPr>
            <p:spPr bwMode="auto">
              <a:xfrm>
                <a:off x="296" y="2116"/>
                <a:ext cx="696" cy="1228"/>
              </a:xfrm>
              <a:custGeom>
                <a:avLst/>
                <a:gdLst>
                  <a:gd name="T0" fmla="*/ 2 w 696"/>
                  <a:gd name="T1" fmla="*/ 0 h 1228"/>
                  <a:gd name="T2" fmla="*/ 30 w 696"/>
                  <a:gd name="T3" fmla="*/ 94 h 1228"/>
                  <a:gd name="T4" fmla="*/ 96 w 696"/>
                  <a:gd name="T5" fmla="*/ 202 h 1228"/>
                  <a:gd name="T6" fmla="*/ 182 w 696"/>
                  <a:gd name="T7" fmla="*/ 296 h 1228"/>
                  <a:gd name="T8" fmla="*/ 272 w 696"/>
                  <a:gd name="T9" fmla="*/ 364 h 1228"/>
                  <a:gd name="T10" fmla="*/ 334 w 696"/>
                  <a:gd name="T11" fmla="*/ 406 h 1228"/>
                  <a:gd name="T12" fmla="*/ 434 w 696"/>
                  <a:gd name="T13" fmla="*/ 456 h 1228"/>
                  <a:gd name="T14" fmla="*/ 472 w 696"/>
                  <a:gd name="T15" fmla="*/ 478 h 1228"/>
                  <a:gd name="T16" fmla="*/ 548 w 696"/>
                  <a:gd name="T17" fmla="*/ 508 h 1228"/>
                  <a:gd name="T18" fmla="*/ 640 w 696"/>
                  <a:gd name="T19" fmla="*/ 546 h 1228"/>
                  <a:gd name="T20" fmla="*/ 640 w 696"/>
                  <a:gd name="T21" fmla="*/ 662 h 1228"/>
                  <a:gd name="T22" fmla="*/ 696 w 696"/>
                  <a:gd name="T23" fmla="*/ 677 h 1228"/>
                  <a:gd name="T24" fmla="*/ 696 w 696"/>
                  <a:gd name="T25" fmla="*/ 1130 h 1228"/>
                  <a:gd name="T26" fmla="*/ 638 w 696"/>
                  <a:gd name="T27" fmla="*/ 1110 h 1228"/>
                  <a:gd name="T28" fmla="*/ 638 w 696"/>
                  <a:gd name="T29" fmla="*/ 1228 h 1228"/>
                  <a:gd name="T30" fmla="*/ 472 w 696"/>
                  <a:gd name="T31" fmla="*/ 1166 h 1228"/>
                  <a:gd name="T32" fmla="*/ 406 w 696"/>
                  <a:gd name="T33" fmla="*/ 1130 h 1228"/>
                  <a:gd name="T34" fmla="*/ 288 w 696"/>
                  <a:gd name="T35" fmla="*/ 1062 h 1228"/>
                  <a:gd name="T36" fmla="*/ 196 w 696"/>
                  <a:gd name="T37" fmla="*/ 990 h 1228"/>
                  <a:gd name="T38" fmla="*/ 96 w 696"/>
                  <a:gd name="T39" fmla="*/ 888 h 1228"/>
                  <a:gd name="T40" fmla="*/ 32 w 696"/>
                  <a:gd name="T41" fmla="*/ 786 h 1228"/>
                  <a:gd name="T42" fmla="*/ 0 w 696"/>
                  <a:gd name="T43" fmla="*/ 676 h 1228"/>
                  <a:gd name="T44" fmla="*/ 2 w 696"/>
                  <a:gd name="T45" fmla="*/ 0 h 1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6" h="1228">
                    <a:moveTo>
                      <a:pt x="2" y="0"/>
                    </a:moveTo>
                    <a:lnTo>
                      <a:pt x="30" y="94"/>
                    </a:lnTo>
                    <a:lnTo>
                      <a:pt x="96" y="202"/>
                    </a:lnTo>
                    <a:lnTo>
                      <a:pt x="182" y="296"/>
                    </a:lnTo>
                    <a:lnTo>
                      <a:pt x="272" y="364"/>
                    </a:lnTo>
                    <a:lnTo>
                      <a:pt x="334" y="406"/>
                    </a:lnTo>
                    <a:lnTo>
                      <a:pt x="434" y="456"/>
                    </a:lnTo>
                    <a:lnTo>
                      <a:pt x="472" y="478"/>
                    </a:lnTo>
                    <a:lnTo>
                      <a:pt x="548" y="508"/>
                    </a:lnTo>
                    <a:lnTo>
                      <a:pt x="640" y="546"/>
                    </a:lnTo>
                    <a:lnTo>
                      <a:pt x="640" y="662"/>
                    </a:lnTo>
                    <a:lnTo>
                      <a:pt x="696" y="677"/>
                    </a:lnTo>
                    <a:lnTo>
                      <a:pt x="696" y="1130"/>
                    </a:lnTo>
                    <a:lnTo>
                      <a:pt x="638" y="1110"/>
                    </a:lnTo>
                    <a:lnTo>
                      <a:pt x="638" y="1228"/>
                    </a:lnTo>
                    <a:lnTo>
                      <a:pt x="472" y="1166"/>
                    </a:lnTo>
                    <a:lnTo>
                      <a:pt x="406" y="1130"/>
                    </a:lnTo>
                    <a:lnTo>
                      <a:pt x="288" y="1062"/>
                    </a:lnTo>
                    <a:lnTo>
                      <a:pt x="196" y="990"/>
                    </a:lnTo>
                    <a:lnTo>
                      <a:pt x="96" y="888"/>
                    </a:lnTo>
                    <a:lnTo>
                      <a:pt x="32" y="786"/>
                    </a:lnTo>
                    <a:lnTo>
                      <a:pt x="0" y="676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8" name="Group 30"/>
              <p:cNvGrpSpPr>
                <a:grpSpLocks/>
              </p:cNvGrpSpPr>
              <p:nvPr/>
            </p:nvGrpSpPr>
            <p:grpSpPr bwMode="auto">
              <a:xfrm>
                <a:off x="302" y="1708"/>
                <a:ext cx="324" cy="958"/>
                <a:chOff x="302" y="1708"/>
                <a:chExt cx="324" cy="958"/>
              </a:xfrm>
            </p:grpSpPr>
            <p:sp>
              <p:nvSpPr>
                <p:cNvPr id="83" name="Freeform 31"/>
                <p:cNvSpPr>
                  <a:spLocks/>
                </p:cNvSpPr>
                <p:nvPr/>
              </p:nvSpPr>
              <p:spPr bwMode="auto">
                <a:xfrm>
                  <a:off x="302" y="1708"/>
                  <a:ext cx="176" cy="406"/>
                </a:xfrm>
                <a:custGeom>
                  <a:avLst/>
                  <a:gdLst>
                    <a:gd name="T0" fmla="*/ 0 w 176"/>
                    <a:gd name="T1" fmla="*/ 406 h 406"/>
                    <a:gd name="T2" fmla="*/ 0 w 176"/>
                    <a:gd name="T3" fmla="*/ 280 h 406"/>
                    <a:gd name="T4" fmla="*/ 38 w 176"/>
                    <a:gd name="T5" fmla="*/ 166 h 406"/>
                    <a:gd name="T6" fmla="*/ 96 w 176"/>
                    <a:gd name="T7" fmla="*/ 80 h 406"/>
                    <a:gd name="T8" fmla="*/ 176 w 176"/>
                    <a:gd name="T9" fmla="*/ 0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6" h="406">
                      <a:moveTo>
                        <a:pt x="0" y="406"/>
                      </a:moveTo>
                      <a:lnTo>
                        <a:pt x="0" y="280"/>
                      </a:lnTo>
                      <a:lnTo>
                        <a:pt x="38" y="166"/>
                      </a:lnTo>
                      <a:lnTo>
                        <a:pt x="96" y="80"/>
                      </a:lnTo>
                      <a:lnTo>
                        <a:pt x="176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32"/>
                <p:cNvSpPr>
                  <a:spLocks/>
                </p:cNvSpPr>
                <p:nvPr/>
              </p:nvSpPr>
              <p:spPr bwMode="auto">
                <a:xfrm>
                  <a:off x="304" y="2282"/>
                  <a:ext cx="322" cy="384"/>
                </a:xfrm>
                <a:custGeom>
                  <a:avLst/>
                  <a:gdLst>
                    <a:gd name="T0" fmla="*/ 0 w 322"/>
                    <a:gd name="T1" fmla="*/ 242 h 384"/>
                    <a:gd name="T2" fmla="*/ 0 w 322"/>
                    <a:gd name="T3" fmla="*/ 384 h 384"/>
                    <a:gd name="T4" fmla="*/ 32 w 322"/>
                    <a:gd name="T5" fmla="*/ 290 h 384"/>
                    <a:gd name="T6" fmla="*/ 96 w 322"/>
                    <a:gd name="T7" fmla="*/ 192 h 384"/>
                    <a:gd name="T8" fmla="*/ 186 w 322"/>
                    <a:gd name="T9" fmla="*/ 98 h 384"/>
                    <a:gd name="T10" fmla="*/ 322 w 322"/>
                    <a:gd name="T11" fmla="*/ 0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2" h="384">
                      <a:moveTo>
                        <a:pt x="0" y="242"/>
                      </a:moveTo>
                      <a:lnTo>
                        <a:pt x="0" y="384"/>
                      </a:lnTo>
                      <a:lnTo>
                        <a:pt x="32" y="290"/>
                      </a:lnTo>
                      <a:lnTo>
                        <a:pt x="96" y="192"/>
                      </a:lnTo>
                      <a:lnTo>
                        <a:pt x="186" y="98"/>
                      </a:lnTo>
                      <a:lnTo>
                        <a:pt x="322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" name="Freeform 33"/>
              <p:cNvSpPr>
                <a:spLocks/>
              </p:cNvSpPr>
              <p:nvPr/>
            </p:nvSpPr>
            <p:spPr bwMode="auto">
              <a:xfrm>
                <a:off x="2454" y="2162"/>
                <a:ext cx="730" cy="1162"/>
              </a:xfrm>
              <a:custGeom>
                <a:avLst/>
                <a:gdLst>
                  <a:gd name="T0" fmla="*/ 0 w 730"/>
                  <a:gd name="T1" fmla="*/ 710 h 1162"/>
                  <a:gd name="T2" fmla="*/ 0 w 730"/>
                  <a:gd name="T3" fmla="*/ 1022 h 1162"/>
                  <a:gd name="T4" fmla="*/ 154 w 730"/>
                  <a:gd name="T5" fmla="*/ 972 h 1162"/>
                  <a:gd name="T6" fmla="*/ 154 w 730"/>
                  <a:gd name="T7" fmla="*/ 1162 h 1162"/>
                  <a:gd name="T8" fmla="*/ 232 w 730"/>
                  <a:gd name="T9" fmla="*/ 1130 h 1162"/>
                  <a:gd name="T10" fmla="*/ 310 w 730"/>
                  <a:gd name="T11" fmla="*/ 1090 h 1162"/>
                  <a:gd name="T12" fmla="*/ 418 w 730"/>
                  <a:gd name="T13" fmla="*/ 1028 h 1162"/>
                  <a:gd name="T14" fmla="*/ 508 w 730"/>
                  <a:gd name="T15" fmla="*/ 964 h 1162"/>
                  <a:gd name="T16" fmla="*/ 594 w 730"/>
                  <a:gd name="T17" fmla="*/ 884 h 1162"/>
                  <a:gd name="T18" fmla="*/ 652 w 730"/>
                  <a:gd name="T19" fmla="*/ 812 h 1162"/>
                  <a:gd name="T20" fmla="*/ 682 w 730"/>
                  <a:gd name="T21" fmla="*/ 762 h 1162"/>
                  <a:gd name="T22" fmla="*/ 714 w 730"/>
                  <a:gd name="T23" fmla="*/ 676 h 1162"/>
                  <a:gd name="T24" fmla="*/ 714 w 730"/>
                  <a:gd name="T25" fmla="*/ 556 h 1162"/>
                  <a:gd name="T26" fmla="*/ 730 w 730"/>
                  <a:gd name="T27" fmla="*/ 490 h 1162"/>
                  <a:gd name="T28" fmla="*/ 730 w 730"/>
                  <a:gd name="T29" fmla="*/ 34 h 1162"/>
                  <a:gd name="T30" fmla="*/ 714 w 730"/>
                  <a:gd name="T31" fmla="*/ 112 h 1162"/>
                  <a:gd name="T32" fmla="*/ 714 w 730"/>
                  <a:gd name="T33" fmla="*/ 0 h 1162"/>
                  <a:gd name="T34" fmla="*/ 662 w 730"/>
                  <a:gd name="T35" fmla="*/ 120 h 1162"/>
                  <a:gd name="T36" fmla="*/ 628 w 730"/>
                  <a:gd name="T37" fmla="*/ 168 h 1162"/>
                  <a:gd name="T38" fmla="*/ 572 w 730"/>
                  <a:gd name="T39" fmla="*/ 228 h 1162"/>
                  <a:gd name="T40" fmla="*/ 464 w 730"/>
                  <a:gd name="T41" fmla="*/ 314 h 1162"/>
                  <a:gd name="T42" fmla="*/ 400 w 730"/>
                  <a:gd name="T43" fmla="*/ 358 h 1162"/>
                  <a:gd name="T44" fmla="*/ 310 w 730"/>
                  <a:gd name="T45" fmla="*/ 406 h 1162"/>
                  <a:gd name="T46" fmla="*/ 192 w 730"/>
                  <a:gd name="T47" fmla="*/ 460 h 1162"/>
                  <a:gd name="T48" fmla="*/ 152 w 730"/>
                  <a:gd name="T49" fmla="*/ 476 h 1162"/>
                  <a:gd name="T50" fmla="*/ 152 w 730"/>
                  <a:gd name="T51" fmla="*/ 664 h 1162"/>
                  <a:gd name="T52" fmla="*/ 0 w 730"/>
                  <a:gd name="T53" fmla="*/ 710 h 1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0" h="1162">
                    <a:moveTo>
                      <a:pt x="0" y="710"/>
                    </a:moveTo>
                    <a:lnTo>
                      <a:pt x="0" y="1022"/>
                    </a:lnTo>
                    <a:lnTo>
                      <a:pt x="154" y="972"/>
                    </a:lnTo>
                    <a:lnTo>
                      <a:pt x="154" y="1162"/>
                    </a:lnTo>
                    <a:lnTo>
                      <a:pt x="232" y="1130"/>
                    </a:lnTo>
                    <a:lnTo>
                      <a:pt x="310" y="1090"/>
                    </a:lnTo>
                    <a:lnTo>
                      <a:pt x="418" y="1028"/>
                    </a:lnTo>
                    <a:lnTo>
                      <a:pt x="508" y="964"/>
                    </a:lnTo>
                    <a:lnTo>
                      <a:pt x="594" y="884"/>
                    </a:lnTo>
                    <a:lnTo>
                      <a:pt x="652" y="812"/>
                    </a:lnTo>
                    <a:lnTo>
                      <a:pt x="682" y="762"/>
                    </a:lnTo>
                    <a:lnTo>
                      <a:pt x="714" y="676"/>
                    </a:lnTo>
                    <a:lnTo>
                      <a:pt x="714" y="556"/>
                    </a:lnTo>
                    <a:lnTo>
                      <a:pt x="730" y="490"/>
                    </a:lnTo>
                    <a:lnTo>
                      <a:pt x="730" y="34"/>
                    </a:lnTo>
                    <a:lnTo>
                      <a:pt x="714" y="112"/>
                    </a:lnTo>
                    <a:lnTo>
                      <a:pt x="714" y="0"/>
                    </a:lnTo>
                    <a:lnTo>
                      <a:pt x="662" y="120"/>
                    </a:lnTo>
                    <a:lnTo>
                      <a:pt x="628" y="168"/>
                    </a:lnTo>
                    <a:lnTo>
                      <a:pt x="572" y="228"/>
                    </a:lnTo>
                    <a:lnTo>
                      <a:pt x="464" y="314"/>
                    </a:lnTo>
                    <a:lnTo>
                      <a:pt x="400" y="358"/>
                    </a:lnTo>
                    <a:lnTo>
                      <a:pt x="310" y="406"/>
                    </a:lnTo>
                    <a:lnTo>
                      <a:pt x="192" y="460"/>
                    </a:lnTo>
                    <a:lnTo>
                      <a:pt x="152" y="476"/>
                    </a:lnTo>
                    <a:lnTo>
                      <a:pt x="152" y="664"/>
                    </a:lnTo>
                    <a:lnTo>
                      <a:pt x="0" y="71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0" name="Group 34"/>
              <p:cNvGrpSpPr>
                <a:grpSpLocks/>
              </p:cNvGrpSpPr>
              <p:nvPr/>
            </p:nvGrpSpPr>
            <p:grpSpPr bwMode="auto">
              <a:xfrm>
                <a:off x="3126" y="1862"/>
                <a:ext cx="58" cy="880"/>
                <a:chOff x="3126" y="1862"/>
                <a:chExt cx="58" cy="880"/>
              </a:xfrm>
            </p:grpSpPr>
            <p:sp>
              <p:nvSpPr>
                <p:cNvPr id="81" name="Freeform 35"/>
                <p:cNvSpPr>
                  <a:spLocks/>
                </p:cNvSpPr>
                <p:nvPr/>
              </p:nvSpPr>
              <p:spPr bwMode="auto">
                <a:xfrm>
                  <a:off x="3126" y="2534"/>
                  <a:ext cx="58" cy="208"/>
                </a:xfrm>
                <a:custGeom>
                  <a:avLst/>
                  <a:gdLst>
                    <a:gd name="T0" fmla="*/ 58 w 58"/>
                    <a:gd name="T1" fmla="*/ 150 h 208"/>
                    <a:gd name="T2" fmla="*/ 58 w 58"/>
                    <a:gd name="T3" fmla="*/ 208 h 208"/>
                    <a:gd name="T4" fmla="*/ 48 w 58"/>
                    <a:gd name="T5" fmla="*/ 132 h 208"/>
                    <a:gd name="T6" fmla="*/ 26 w 58"/>
                    <a:gd name="T7" fmla="*/ 68 h 208"/>
                    <a:gd name="T8" fmla="*/ 10 w 58"/>
                    <a:gd name="T9" fmla="*/ 26 h 208"/>
                    <a:gd name="T10" fmla="*/ 0 w 58"/>
                    <a:gd name="T11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208">
                      <a:moveTo>
                        <a:pt x="58" y="150"/>
                      </a:moveTo>
                      <a:lnTo>
                        <a:pt x="58" y="208"/>
                      </a:lnTo>
                      <a:lnTo>
                        <a:pt x="48" y="132"/>
                      </a:lnTo>
                      <a:lnTo>
                        <a:pt x="26" y="68"/>
                      </a:lnTo>
                      <a:lnTo>
                        <a:pt x="10" y="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36"/>
                <p:cNvSpPr>
                  <a:spLocks/>
                </p:cNvSpPr>
                <p:nvPr/>
              </p:nvSpPr>
              <p:spPr bwMode="auto">
                <a:xfrm>
                  <a:off x="3128" y="1862"/>
                  <a:ext cx="56" cy="350"/>
                </a:xfrm>
                <a:custGeom>
                  <a:avLst/>
                  <a:gdLst>
                    <a:gd name="T0" fmla="*/ 56 w 56"/>
                    <a:gd name="T1" fmla="*/ 350 h 350"/>
                    <a:gd name="T2" fmla="*/ 54 w 56"/>
                    <a:gd name="T3" fmla="*/ 218 h 350"/>
                    <a:gd name="T4" fmla="*/ 54 w 56"/>
                    <a:gd name="T5" fmla="*/ 188 h 350"/>
                    <a:gd name="T6" fmla="*/ 44 w 56"/>
                    <a:gd name="T7" fmla="*/ 112 h 350"/>
                    <a:gd name="T8" fmla="*/ 14 w 56"/>
                    <a:gd name="T9" fmla="*/ 30 h 350"/>
                    <a:gd name="T10" fmla="*/ 0 w 56"/>
                    <a:gd name="T11" fmla="*/ 0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" h="350">
                      <a:moveTo>
                        <a:pt x="56" y="350"/>
                      </a:moveTo>
                      <a:lnTo>
                        <a:pt x="54" y="218"/>
                      </a:lnTo>
                      <a:lnTo>
                        <a:pt x="54" y="188"/>
                      </a:lnTo>
                      <a:lnTo>
                        <a:pt x="44" y="112"/>
                      </a:lnTo>
                      <a:lnTo>
                        <a:pt x="14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Active RWM control design study for proposed </a:t>
            </a:r>
            <a:r>
              <a:rPr lang="en-US" sz="2200" dirty="0" smtClean="0"/>
              <a:t>NSTX-U 3D coil </a:t>
            </a:r>
            <a:r>
              <a:rPr lang="en-US" sz="2200" dirty="0"/>
              <a:t>upgrade (NCC </a:t>
            </a:r>
            <a:r>
              <a:rPr lang="en-US" sz="2200" dirty="0" smtClean="0"/>
              <a:t>coils) shows superior capability up to ideal wall limit</a:t>
            </a:r>
            <a:endParaRPr lang="en-US" sz="2200" dirty="0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5864041" y="3898380"/>
            <a:ext cx="1553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</a:rPr>
              <a:t>NCC (plasma facing side)</a:t>
            </a:r>
            <a:endParaRPr lang="en-US" sz="16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5" name="Line 45"/>
          <p:cNvSpPr>
            <a:spLocks noChangeShapeType="1"/>
          </p:cNvSpPr>
          <p:nvPr/>
        </p:nvSpPr>
        <p:spPr bwMode="auto">
          <a:xfrm flipV="1">
            <a:off x="7315201" y="4021689"/>
            <a:ext cx="304799" cy="11538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6" name="Line 45"/>
          <p:cNvSpPr>
            <a:spLocks noChangeShapeType="1"/>
          </p:cNvSpPr>
          <p:nvPr/>
        </p:nvSpPr>
        <p:spPr bwMode="auto">
          <a:xfrm flipH="1" flipV="1">
            <a:off x="5115610" y="4137074"/>
            <a:ext cx="904190" cy="16765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49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4028"/>
          </a:xfrm>
        </p:spPr>
        <p:txBody>
          <a:bodyPr/>
          <a:lstStyle/>
          <a:p>
            <a:r>
              <a:rPr lang="en-US" altLang="ja-JP" dirty="0" smtClean="0"/>
              <a:t>Successful </a:t>
            </a:r>
            <a:r>
              <a:rPr lang="en-US" altLang="ja-JP" dirty="0" err="1" smtClean="0"/>
              <a:t>predicition</a:t>
            </a:r>
            <a:r>
              <a:rPr lang="en-US" altLang="ja-JP" dirty="0" smtClean="0"/>
              <a:t> of RMP </a:t>
            </a:r>
            <a:r>
              <a:rPr lang="en-US" altLang="ja-JP" dirty="0"/>
              <a:t>optimization with partial coil sets and for new targets in 2017 KSTAR campaign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42950"/>
            <a:ext cx="7113588" cy="410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743200" y="4687036"/>
            <a:ext cx="2667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dirty="0" smtClean="0">
                <a:solidFill>
                  <a:srgbClr val="9900CC"/>
                </a:solidFill>
                <a:latin typeface="+mj-lt"/>
                <a:cs typeface="Century Gothic"/>
              </a:rPr>
              <a:t>[J.K. Park, KSTAR 2017]</a:t>
            </a:r>
            <a:endParaRPr kumimoji="1" lang="ja-JP" altLang="en-US" sz="1050" dirty="0">
              <a:solidFill>
                <a:srgbClr val="9900CC"/>
              </a:solidFill>
              <a:latin typeface="+mj-lt"/>
              <a:cs typeface="Century Goth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742950"/>
            <a:ext cx="1119217" cy="307777"/>
          </a:xfrm>
          <a:prstGeom prst="rect">
            <a:avLst/>
          </a:prstGeom>
          <a:solidFill>
            <a:srgbClr val="FFCC66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Charge 1, 3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295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4028"/>
          </a:xfrm>
        </p:spPr>
        <p:txBody>
          <a:bodyPr/>
          <a:lstStyle/>
          <a:p>
            <a:r>
              <a:rPr lang="en-US" altLang="en-US" dirty="0"/>
              <a:t>Generalized Neoclassical Toroidal Viscosity (NTV) Offset rotation profile V</a:t>
            </a:r>
            <a:r>
              <a:rPr lang="en-US" altLang="en-US" baseline="-25000" dirty="0"/>
              <a:t>0</a:t>
            </a:r>
            <a:r>
              <a:rPr lang="en-US" altLang="en-US" baseline="30000" dirty="0"/>
              <a:t>NTV</a:t>
            </a:r>
            <a:r>
              <a:rPr lang="en-US" altLang="en-US" dirty="0"/>
              <a:t> measured in </a:t>
            </a:r>
            <a:r>
              <a:rPr lang="en-US" altLang="en-US" dirty="0" smtClean="0"/>
              <a:t>KSTAR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6180"/>
            <a:ext cx="7105650" cy="422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666275"/>
            <a:ext cx="3875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D49FFF">
                    <a:lumMod val="75000"/>
                  </a:srgbClr>
                </a:solidFill>
                <a:latin typeface="Arial" charset="0"/>
                <a:ea typeface="+mn-ea"/>
              </a:rPr>
              <a:t>(S.A. Sabbagh, Y.S. Park, J. Kim, W. </a:t>
            </a:r>
            <a:r>
              <a:rPr lang="en-US" sz="1200" dirty="0" err="1" smtClean="0">
                <a:solidFill>
                  <a:srgbClr val="D49FFF">
                    <a:lumMod val="75000"/>
                  </a:srgbClr>
                </a:solidFill>
                <a:latin typeface="Arial" charset="0"/>
                <a:ea typeface="+mn-ea"/>
              </a:rPr>
              <a:t>Ko</a:t>
            </a:r>
            <a:r>
              <a:rPr lang="en-US" sz="1200" dirty="0" smtClean="0">
                <a:solidFill>
                  <a:srgbClr val="D49FFF">
                    <a:lumMod val="75000"/>
                  </a:srgbClr>
                </a:solidFill>
                <a:latin typeface="Arial" charset="0"/>
                <a:ea typeface="+mn-ea"/>
              </a:rPr>
              <a:t>, et al.)</a:t>
            </a:r>
            <a:endParaRPr lang="en-US" sz="1600" baseline="-25000" dirty="0">
              <a:solidFill>
                <a:srgbClr val="FF0000"/>
              </a:solidFill>
              <a:latin typeface="Symbol" panose="05050102010706020507" pitchFamily="18" charset="2"/>
              <a:ea typeface="+mn-ea"/>
            </a:endParaRP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5195247" y="4324350"/>
            <a:ext cx="372015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dirty="0" smtClean="0">
                <a:solidFill>
                  <a:srgbClr val="FF0000"/>
                </a:solidFill>
                <a:latin typeface="+mj-lt"/>
                <a:cs typeface="Arial" pitchFamily="34" charset="0"/>
                <a:sym typeface="Wingdings" panose="05000000000000000000" pitchFamily="2" charset="2"/>
              </a:rPr>
              <a:t> </a:t>
            </a:r>
            <a:r>
              <a:rPr lang="en-US" sz="14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Initially proposed on NSTX-U, potential for joint experiment/analysis with KSTAR</a:t>
            </a:r>
            <a:endParaRPr lang="en-US" sz="1400" b="0" i="0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4800" y="742950"/>
            <a:ext cx="1119217" cy="307777"/>
          </a:xfrm>
          <a:prstGeom prst="rect">
            <a:avLst/>
          </a:prstGeom>
          <a:solidFill>
            <a:srgbClr val="FFCC66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Charge 1, 3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119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4028"/>
          </a:xfrm>
        </p:spPr>
        <p:txBody>
          <a:bodyPr/>
          <a:lstStyle/>
          <a:p>
            <a:r>
              <a:rPr lang="en-US" dirty="0"/>
              <a:t>NSTX reaches </a:t>
            </a:r>
            <a:r>
              <a:rPr lang="en-US" dirty="0" smtClean="0"/>
              <a:t>uniquely high </a:t>
            </a:r>
            <a:r>
              <a:rPr lang="en-US" dirty="0" err="1" smtClean="0">
                <a:latin typeface="Symbol" panose="05050102010706020507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/>
              <a:t>, low l</a:t>
            </a:r>
            <a:r>
              <a:rPr lang="en-US" baseline="-25000" dirty="0"/>
              <a:t>i</a:t>
            </a:r>
            <a:r>
              <a:rPr lang="en-US" dirty="0"/>
              <a:t> range </a:t>
            </a:r>
            <a:r>
              <a:rPr lang="en-US" dirty="0" smtClean="0"/>
              <a:t>of operation, and </a:t>
            </a:r>
            <a:r>
              <a:rPr lang="en-US" dirty="0"/>
              <a:t>the highest </a:t>
            </a:r>
            <a:r>
              <a:rPr lang="en-US" dirty="0" err="1" smtClean="0">
                <a:latin typeface="Symbol" panose="05050102010706020507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/l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i="1" dirty="0">
                <a:solidFill>
                  <a:srgbClr val="FF0000"/>
                </a:solidFill>
              </a:rPr>
              <a:t>not</a:t>
            </a:r>
            <a:r>
              <a:rPr lang="en-US" dirty="0"/>
              <a:t> the least </a:t>
            </a:r>
            <a:r>
              <a:rPr lang="en-US" dirty="0" smtClean="0"/>
              <a:t>stable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731034"/>
            <a:ext cx="4339823" cy="4210731"/>
          </a:xfrm>
        </p:spPr>
        <p:txBody>
          <a:bodyPr/>
          <a:lstStyle/>
          <a:p>
            <a:pPr marL="227013" indent="-227013">
              <a:spcBef>
                <a:spcPts val="2400"/>
              </a:spcBef>
            </a:pPr>
            <a:r>
              <a:rPr lang="en-US" sz="1600" dirty="0" smtClean="0"/>
              <a:t>Unique high </a:t>
            </a:r>
            <a:r>
              <a:rPr lang="en-US" sz="1600" dirty="0" err="1" smtClean="0">
                <a:latin typeface="Symbol" panose="05050102010706020507" pitchFamily="18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dirty="0"/>
              <a:t> </a:t>
            </a:r>
            <a:r>
              <a:rPr lang="en-US" sz="1600" dirty="0" smtClean="0"/>
              <a:t>&gt; 7, </a:t>
            </a:r>
            <a:r>
              <a:rPr lang="en-US" sz="1600" dirty="0" err="1" smtClean="0">
                <a:latin typeface="Symbol" panose="05050102010706020507" pitchFamily="18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/l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 &gt; 14 reached!</a:t>
            </a:r>
          </a:p>
          <a:p>
            <a:pPr marL="398463" lvl="1" indent="-171450">
              <a:spcBef>
                <a:spcPts val="600"/>
              </a:spcBef>
            </a:pPr>
            <a:r>
              <a:rPr lang="en-US" sz="1400" dirty="0" smtClean="0"/>
              <a:t>In dedicated experiment (shown), </a:t>
            </a:r>
            <a:r>
              <a:rPr lang="en-US" sz="1400" dirty="0" err="1" smtClean="0"/>
              <a:t>disruptivity</a:t>
            </a:r>
            <a:r>
              <a:rPr lang="en-US" sz="1400" dirty="0" smtClean="0"/>
              <a:t> was higher at “intermediate” values of </a:t>
            </a:r>
            <a:r>
              <a:rPr lang="en-US" sz="1400" dirty="0" err="1" smtClean="0">
                <a:latin typeface="Symbol" panose="05050102010706020507" pitchFamily="18" charset="2"/>
              </a:rPr>
              <a:t>b</a:t>
            </a:r>
            <a:r>
              <a:rPr lang="en-US" sz="1400" baseline="-25000" dirty="0" err="1" smtClean="0"/>
              <a:t>N</a:t>
            </a:r>
            <a:r>
              <a:rPr lang="en-US" sz="1400" dirty="0" smtClean="0"/>
              <a:t>/l</a:t>
            </a:r>
            <a:r>
              <a:rPr lang="en-US" sz="1400" baseline="-25000" dirty="0" smtClean="0"/>
              <a:t>i</a:t>
            </a:r>
            <a:endParaRPr lang="en-US" sz="1400" dirty="0" smtClean="0"/>
          </a:p>
          <a:p>
            <a:pPr marL="398463" lvl="1" indent="-171450">
              <a:spcBef>
                <a:spcPts val="600"/>
              </a:spcBef>
            </a:pPr>
            <a:r>
              <a:rPr lang="en-US" sz="1400" dirty="0" smtClean="0"/>
              <a:t>In larger database, </a:t>
            </a:r>
            <a:r>
              <a:rPr lang="en-US" sz="1400" dirty="0" err="1" smtClean="0"/>
              <a:t>disruptivity</a:t>
            </a:r>
            <a:r>
              <a:rPr lang="en-US" sz="1400" dirty="0" smtClean="0"/>
              <a:t> </a:t>
            </a:r>
            <a:r>
              <a:rPr lang="en-US" sz="1400" u="sng" dirty="0" smtClean="0"/>
              <a:t>decreases </a:t>
            </a:r>
            <a:r>
              <a:rPr lang="en-US" sz="1400" dirty="0" smtClean="0"/>
              <a:t>at higher levels of </a:t>
            </a:r>
            <a:r>
              <a:rPr lang="en-US" sz="1400" dirty="0" err="1" smtClean="0">
                <a:latin typeface="Symbol" panose="05050102010706020507" pitchFamily="18" charset="2"/>
              </a:rPr>
              <a:t>b</a:t>
            </a:r>
            <a:r>
              <a:rPr lang="en-US" sz="1400" baseline="-25000" dirty="0" err="1" smtClean="0"/>
              <a:t>N</a:t>
            </a:r>
            <a:r>
              <a:rPr lang="en-US" sz="1400" dirty="0" smtClean="0"/>
              <a:t>/l</a:t>
            </a:r>
            <a:r>
              <a:rPr lang="en-US" sz="1400" baseline="-25000" dirty="0" smtClean="0"/>
              <a:t>i</a:t>
            </a:r>
            <a:endParaRPr lang="en-US" sz="1400" dirty="0" smtClean="0"/>
          </a:p>
          <a:p>
            <a:pPr marL="227013" indent="-227013">
              <a:spcBef>
                <a:spcPts val="1200"/>
              </a:spcBef>
            </a:pPr>
            <a:r>
              <a:rPr lang="en-US" sz="1600" dirty="0" smtClean="0"/>
              <a:t>Research leverages NSTX-U capabilities</a:t>
            </a:r>
          </a:p>
          <a:p>
            <a:pPr marL="398463" lvl="1" indent="-171450">
              <a:spcBef>
                <a:spcPts val="500"/>
              </a:spcBef>
            </a:pPr>
            <a:r>
              <a:rPr lang="en-US" sz="1400" dirty="0" smtClean="0"/>
              <a:t>Compact ST field geometry (incl. high shaping)</a:t>
            </a:r>
            <a:endParaRPr lang="en-US" sz="1000" dirty="0" smtClean="0"/>
          </a:p>
          <a:p>
            <a:pPr marL="398463" lvl="1" indent="-171450">
              <a:spcBef>
                <a:spcPts val="500"/>
              </a:spcBef>
            </a:pPr>
            <a:r>
              <a:rPr lang="en-US" sz="1400" dirty="0" smtClean="0"/>
              <a:t>Stabilizing conducting wall (copper)</a:t>
            </a:r>
          </a:p>
          <a:p>
            <a:pPr marL="398463" lvl="1" indent="-171450">
              <a:spcBef>
                <a:spcPts val="500"/>
              </a:spcBef>
            </a:pPr>
            <a:r>
              <a:rPr lang="en-US" sz="1400" dirty="0" smtClean="0"/>
              <a:t>Reduced </a:t>
            </a:r>
            <a:r>
              <a:rPr lang="en-US" sz="1400" dirty="0" err="1" smtClean="0"/>
              <a:t>collisionality</a:t>
            </a:r>
            <a:r>
              <a:rPr lang="en-US" sz="1400" dirty="0" smtClean="0"/>
              <a:t> (</a:t>
            </a:r>
            <a:r>
              <a:rPr lang="en-US" sz="1400" dirty="0" err="1" smtClean="0"/>
              <a:t>I</a:t>
            </a:r>
            <a:r>
              <a:rPr lang="en-US" sz="1400" baseline="-25000" dirty="0" err="1" smtClean="0"/>
              <a:t>p</a:t>
            </a:r>
            <a:r>
              <a:rPr lang="en-US" sz="1400" dirty="0" smtClean="0"/>
              <a:t>, B</a:t>
            </a:r>
            <a:r>
              <a:rPr lang="en-US" sz="1400" baseline="-25000" dirty="0" smtClean="0"/>
              <a:t>T</a:t>
            </a:r>
            <a:r>
              <a:rPr lang="en-US" sz="1400" dirty="0" smtClean="0"/>
              <a:t> increase)</a:t>
            </a:r>
          </a:p>
          <a:p>
            <a:pPr marL="398463" lvl="1" indent="-171450">
              <a:spcBef>
                <a:spcPts val="500"/>
              </a:spcBef>
            </a:pPr>
            <a:r>
              <a:rPr lang="en-US" sz="1400" dirty="0" smtClean="0"/>
              <a:t>Plasma rotation and current profile control</a:t>
            </a:r>
          </a:p>
          <a:p>
            <a:pPr marL="398463" lvl="1" indent="-171450">
              <a:spcBef>
                <a:spcPts val="500"/>
              </a:spcBef>
            </a:pPr>
            <a:r>
              <a:rPr lang="en-US" sz="1400" dirty="0" smtClean="0"/>
              <a:t>Adv. control of high </a:t>
            </a:r>
            <a:r>
              <a:rPr lang="en-US" sz="1400" dirty="0" err="1">
                <a:latin typeface="Symbol" panose="05050102010706020507" pitchFamily="18" charset="2"/>
              </a:rPr>
              <a:t>b</a:t>
            </a:r>
            <a:r>
              <a:rPr lang="en-US" sz="1400" baseline="-25000" dirty="0" err="1"/>
              <a:t>N</a:t>
            </a:r>
            <a:r>
              <a:rPr lang="en-US" sz="1400" dirty="0" smtClean="0"/>
              <a:t> ST </a:t>
            </a:r>
            <a:r>
              <a:rPr lang="en-US" sz="1400" dirty="0" err="1" smtClean="0"/>
              <a:t>eigenmodes</a:t>
            </a:r>
            <a:endParaRPr lang="en-US" sz="1400" dirty="0" smtClean="0">
              <a:solidFill>
                <a:srgbClr val="6600CC"/>
              </a:solidFill>
            </a:endParaRPr>
          </a:p>
          <a:p>
            <a:pPr marL="227013" lvl="1" indent="0">
              <a:spcBef>
                <a:spcPts val="500"/>
              </a:spcBef>
              <a:buNone/>
            </a:pPr>
            <a:r>
              <a:rPr lang="en-US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Combined to produce highest sustained </a:t>
            </a:r>
            <a:r>
              <a:rPr lang="en-US" sz="1400" dirty="0" err="1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b</a:t>
            </a:r>
            <a:r>
              <a:rPr lang="en-US" sz="1400" baseline="-25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N</a:t>
            </a:r>
            <a:r>
              <a:rPr lang="en-US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with broad, self-consistent non-inductive current profile (low l</a:t>
            </a:r>
            <a:r>
              <a:rPr lang="en-US" sz="1400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i</a:t>
            </a:r>
            <a:r>
              <a:rPr lang="en-US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endParaRPr lang="en-US" sz="1400" dirty="0" smtClean="0">
              <a:solidFill>
                <a:srgbClr val="FF0000"/>
              </a:solidFill>
            </a:endParaRPr>
          </a:p>
          <a:p>
            <a:pPr marL="398463" lvl="1" indent="-171450">
              <a:spcBef>
                <a:spcPts val="300"/>
              </a:spcBef>
            </a:pPr>
            <a:endParaRPr lang="en-US" sz="1400" dirty="0" smtClean="0"/>
          </a:p>
          <a:p>
            <a:pPr lvl="1">
              <a:spcBef>
                <a:spcPts val="600"/>
              </a:spcBef>
            </a:pPr>
            <a:endParaRPr lang="en-US" sz="1400" dirty="0" smtClean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" b="11901"/>
          <a:stretch/>
        </p:blipFill>
        <p:spPr bwMode="auto">
          <a:xfrm>
            <a:off x="249499" y="920832"/>
            <a:ext cx="4286665" cy="285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t="11937" r="22771" b="14781"/>
          <a:stretch>
            <a:fillRect/>
          </a:stretch>
        </p:blipFill>
        <p:spPr bwMode="auto">
          <a:xfrm>
            <a:off x="349638" y="893346"/>
            <a:ext cx="4146711" cy="295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3" t="11559" r="23296" b="16359"/>
          <a:stretch>
            <a:fillRect/>
          </a:stretch>
        </p:blipFill>
        <p:spPr bwMode="auto">
          <a:xfrm>
            <a:off x="365322" y="881436"/>
            <a:ext cx="4217894" cy="291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" t="12938" r="21961" b="16069"/>
          <a:stretch/>
        </p:blipFill>
        <p:spPr bwMode="auto">
          <a:xfrm>
            <a:off x="346180" y="928722"/>
            <a:ext cx="4114800" cy="284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90845" y="1744422"/>
            <a:ext cx="317308" cy="233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2000" i="0" dirty="0" err="1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en-US" sz="2000" i="0" baseline="-25000" dirty="0" err="1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N</a:t>
            </a:r>
            <a:endParaRPr lang="en-US" sz="2000" i="0" dirty="0">
              <a:solidFill>
                <a:srgbClr val="000000"/>
              </a:solidFill>
              <a:latin typeface="Helvetica" charset="0"/>
              <a:cs typeface="Arial" pitchFamily="34" charset="0"/>
            </a:endParaRPr>
          </a:p>
        </p:txBody>
      </p:sp>
      <p:sp>
        <p:nvSpPr>
          <p:cNvPr id="30" name="Line 21"/>
          <p:cNvSpPr>
            <a:spLocks noChangeShapeType="1"/>
          </p:cNvSpPr>
          <p:nvPr/>
        </p:nvSpPr>
        <p:spPr bwMode="auto">
          <a:xfrm>
            <a:off x="3666283" y="2245728"/>
            <a:ext cx="719069" cy="0"/>
          </a:xfrm>
          <a:prstGeom prst="line">
            <a:avLst/>
          </a:prstGeom>
          <a:noFill/>
          <a:ln w="158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cs typeface="Arial" pitchFamily="34" charset="0"/>
            </a:endParaRPr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 flipV="1">
            <a:off x="3428605" y="2244865"/>
            <a:ext cx="231646" cy="103336"/>
          </a:xfrm>
          <a:prstGeom prst="line">
            <a:avLst/>
          </a:prstGeom>
          <a:noFill/>
          <a:ln w="158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cs typeface="Arial" pitchFamily="34" charset="0"/>
            </a:endParaRPr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>
            <a:off x="2190744" y="2928124"/>
            <a:ext cx="0" cy="72641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cs typeface="Arial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304800" y="886405"/>
            <a:ext cx="113153" cy="2937341"/>
            <a:chOff x="251234" y="946622"/>
            <a:chExt cx="113153" cy="2272720"/>
          </a:xfrm>
        </p:grpSpPr>
        <p:sp>
          <p:nvSpPr>
            <p:cNvPr id="34" name="Text Box 8"/>
            <p:cNvSpPr txBox="1">
              <a:spLocks noChangeArrowheads="1"/>
            </p:cNvSpPr>
            <p:nvPr/>
          </p:nvSpPr>
          <p:spPr bwMode="auto">
            <a:xfrm>
              <a:off x="251234" y="946622"/>
              <a:ext cx="108355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600" i="0" dirty="0" smtClean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8</a:t>
              </a:r>
              <a:endParaRPr lang="en-US" sz="1600" i="0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5" name="Text Box 8"/>
            <p:cNvSpPr txBox="1">
              <a:spLocks noChangeArrowheads="1"/>
            </p:cNvSpPr>
            <p:nvPr/>
          </p:nvSpPr>
          <p:spPr bwMode="auto">
            <a:xfrm>
              <a:off x="256032" y="1457164"/>
              <a:ext cx="108355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600" i="0" dirty="0" smtClean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6</a:t>
              </a:r>
              <a:endParaRPr lang="en-US" sz="1600" i="0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6" name="Text Box 8"/>
            <p:cNvSpPr txBox="1">
              <a:spLocks noChangeArrowheads="1"/>
            </p:cNvSpPr>
            <p:nvPr/>
          </p:nvSpPr>
          <p:spPr bwMode="auto">
            <a:xfrm>
              <a:off x="256032" y="1973623"/>
              <a:ext cx="108355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600" i="0" dirty="0" smtClean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4</a:t>
              </a:r>
              <a:endParaRPr lang="en-US" sz="1600" i="0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7" name="Text Box 8"/>
            <p:cNvSpPr txBox="1">
              <a:spLocks noChangeArrowheads="1"/>
            </p:cNvSpPr>
            <p:nvPr/>
          </p:nvSpPr>
          <p:spPr bwMode="auto">
            <a:xfrm>
              <a:off x="256032" y="2487446"/>
              <a:ext cx="108355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600" i="0" dirty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2</a:t>
              </a:r>
            </a:p>
          </p:txBody>
        </p:sp>
        <p:sp>
          <p:nvSpPr>
            <p:cNvPr id="38" name="Text Box 8"/>
            <p:cNvSpPr txBox="1">
              <a:spLocks noChangeArrowheads="1"/>
            </p:cNvSpPr>
            <p:nvPr/>
          </p:nvSpPr>
          <p:spPr bwMode="auto">
            <a:xfrm>
              <a:off x="256032" y="2973121"/>
              <a:ext cx="108355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600" i="0" dirty="0" smtClean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0</a:t>
              </a:r>
              <a:endParaRPr lang="en-US" sz="1600" i="0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632717" y="688245"/>
            <a:ext cx="1958719" cy="255316"/>
            <a:chOff x="2562382" y="748461"/>
            <a:chExt cx="1958719" cy="255316"/>
          </a:xfrm>
        </p:grpSpPr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2562382" y="748461"/>
              <a:ext cx="503664" cy="233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400" i="0" dirty="0" err="1">
                  <a:solidFill>
                    <a:srgbClr val="000000"/>
                  </a:solidFill>
                  <a:latin typeface="Symbol" pitchFamily="18" charset="2"/>
                  <a:cs typeface="Arial" pitchFamily="34" charset="0"/>
                </a:rPr>
                <a:t>b</a:t>
              </a:r>
              <a:r>
                <a:rPr lang="en-US" sz="1400" i="0" baseline="-25000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400" i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/l</a:t>
              </a:r>
              <a:r>
                <a:rPr lang="en-US" sz="1400" i="0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</a:t>
              </a:r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3250891" y="769149"/>
              <a:ext cx="383438" cy="233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4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13</a:t>
              </a:r>
              <a:endParaRPr lang="en-US" sz="1400" i="0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14"/>
            <p:cNvSpPr txBox="1">
              <a:spLocks noChangeArrowheads="1"/>
            </p:cNvSpPr>
            <p:nvPr/>
          </p:nvSpPr>
          <p:spPr bwMode="auto">
            <a:xfrm>
              <a:off x="3494603" y="769149"/>
              <a:ext cx="383438" cy="233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4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12</a:t>
              </a:r>
              <a:endParaRPr lang="en-US" sz="1400" i="0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>
              <a:off x="3798639" y="769149"/>
              <a:ext cx="373564" cy="233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4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11</a:t>
              </a:r>
              <a:endParaRPr lang="en-US" sz="1400" i="0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 Box 18"/>
            <p:cNvSpPr txBox="1">
              <a:spLocks noChangeArrowheads="1"/>
            </p:cNvSpPr>
            <p:nvPr/>
          </p:nvSpPr>
          <p:spPr bwMode="auto">
            <a:xfrm>
              <a:off x="2992702" y="770065"/>
              <a:ext cx="383438" cy="233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4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14</a:t>
              </a:r>
              <a:endParaRPr lang="en-US" sz="1400" i="0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 Box 16"/>
            <p:cNvSpPr txBox="1">
              <a:spLocks noChangeArrowheads="1"/>
            </p:cNvSpPr>
            <p:nvPr/>
          </p:nvSpPr>
          <p:spPr bwMode="auto">
            <a:xfrm>
              <a:off x="4137663" y="769149"/>
              <a:ext cx="383438" cy="233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400" i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1400" i="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40884" y="3767859"/>
            <a:ext cx="4183593" cy="472830"/>
            <a:chOff x="270549" y="3692314"/>
            <a:chExt cx="4183593" cy="403436"/>
          </a:xfrm>
        </p:grpSpPr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2675394" y="3695640"/>
              <a:ext cx="280846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2000" b="0" i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</a:t>
              </a:r>
              <a:r>
                <a:rPr lang="en-US" sz="2000" b="0" i="0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</a:t>
              </a:r>
            </a:p>
          </p:txBody>
        </p:sp>
        <p:sp>
          <p:nvSpPr>
            <p:cNvPr id="43" name="Text Box 8"/>
            <p:cNvSpPr txBox="1">
              <a:spLocks noChangeArrowheads="1"/>
            </p:cNvSpPr>
            <p:nvPr/>
          </p:nvSpPr>
          <p:spPr bwMode="auto">
            <a:xfrm>
              <a:off x="270549" y="3692314"/>
              <a:ext cx="302766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600" i="0" dirty="0" smtClean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0.0</a:t>
              </a:r>
              <a:endParaRPr lang="en-US" sz="1600" i="0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44" name="Text Box 8"/>
            <p:cNvSpPr txBox="1">
              <a:spLocks noChangeArrowheads="1"/>
            </p:cNvSpPr>
            <p:nvPr/>
          </p:nvSpPr>
          <p:spPr bwMode="auto">
            <a:xfrm>
              <a:off x="1243584" y="3692314"/>
              <a:ext cx="302766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600" i="0" dirty="0" smtClean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0.2</a:t>
              </a:r>
              <a:endParaRPr lang="en-US" sz="1600" i="0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45" name="Text Box 8"/>
            <p:cNvSpPr txBox="1">
              <a:spLocks noChangeArrowheads="1"/>
            </p:cNvSpPr>
            <p:nvPr/>
          </p:nvSpPr>
          <p:spPr bwMode="auto">
            <a:xfrm>
              <a:off x="3182112" y="3692314"/>
              <a:ext cx="302766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600" i="0" dirty="0" smtClean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0.6</a:t>
              </a:r>
              <a:endParaRPr lang="en-US" sz="1600" i="0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46" name="Text Box 8"/>
            <p:cNvSpPr txBox="1">
              <a:spLocks noChangeArrowheads="1"/>
            </p:cNvSpPr>
            <p:nvPr/>
          </p:nvSpPr>
          <p:spPr bwMode="auto">
            <a:xfrm>
              <a:off x="4151376" y="3692314"/>
              <a:ext cx="302766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600" i="0" dirty="0" smtClean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0.8</a:t>
              </a:r>
              <a:endParaRPr lang="en-US" sz="1600" i="0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57" name="Text Box 8"/>
            <p:cNvSpPr txBox="1">
              <a:spLocks noChangeArrowheads="1"/>
            </p:cNvSpPr>
            <p:nvPr/>
          </p:nvSpPr>
          <p:spPr bwMode="auto">
            <a:xfrm>
              <a:off x="2212848" y="3692314"/>
              <a:ext cx="302766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600" i="0" dirty="0" smtClean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0.4</a:t>
              </a:r>
              <a:endParaRPr lang="en-US" sz="1600" i="0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838200" y="1079966"/>
            <a:ext cx="1615868" cy="4062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i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Unstable RWM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1200" i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Stable/Controlled RWM</a:t>
            </a:r>
          </a:p>
        </p:txBody>
      </p:sp>
      <p:sp>
        <p:nvSpPr>
          <p:cNvPr id="59" name="Oval 20"/>
          <p:cNvSpPr>
            <a:spLocks noChangeArrowheads="1"/>
          </p:cNvSpPr>
          <p:nvPr/>
        </p:nvSpPr>
        <p:spPr bwMode="auto">
          <a:xfrm>
            <a:off x="681688" y="1121223"/>
            <a:ext cx="118872" cy="116663"/>
          </a:xfrm>
          <a:prstGeom prst="ellipse">
            <a:avLst/>
          </a:prstGeom>
          <a:solidFill>
            <a:srgbClr val="FFFF66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cs typeface="Arial" pitchFamily="34" charset="0"/>
            </a:endParaRPr>
          </a:p>
        </p:txBody>
      </p:sp>
      <p:sp>
        <p:nvSpPr>
          <p:cNvPr id="60" name="Oval 21"/>
          <p:cNvSpPr>
            <a:spLocks noChangeArrowheads="1"/>
          </p:cNvSpPr>
          <p:nvPr/>
        </p:nvSpPr>
        <p:spPr bwMode="auto">
          <a:xfrm>
            <a:off x="684863" y="1328168"/>
            <a:ext cx="118872" cy="116663"/>
          </a:xfrm>
          <a:prstGeom prst="ellipse">
            <a:avLst/>
          </a:prstGeom>
          <a:solidFill>
            <a:srgbClr val="000099"/>
          </a:solidFill>
          <a:ln w="12700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98972" y="1048601"/>
            <a:ext cx="1875297" cy="571036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62" name="TextBox 10"/>
          <p:cNvSpPr txBox="1">
            <a:spLocks noChangeArrowheads="1"/>
          </p:cNvSpPr>
          <p:nvPr/>
        </p:nvSpPr>
        <p:spPr bwMode="auto">
          <a:xfrm>
            <a:off x="2774460" y="2928723"/>
            <a:ext cx="1537600" cy="430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l-GR" sz="1100" i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β</a:t>
            </a:r>
            <a:r>
              <a:rPr lang="en-US" sz="1100" i="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N</a:t>
            </a:r>
            <a:r>
              <a:rPr lang="en-US" sz="1100" i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/l</a:t>
            </a:r>
            <a:r>
              <a:rPr lang="en-US" sz="1100" i="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i</a:t>
            </a:r>
            <a:r>
              <a:rPr lang="en-US" sz="1100" i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1100" i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= </a:t>
            </a:r>
            <a:r>
              <a:rPr lang="en-US" sz="1100" i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6.7 : computed</a:t>
            </a:r>
            <a:endParaRPr lang="en-US" sz="1100" i="0" baseline="-2500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1100" i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NSTX n </a:t>
            </a:r>
            <a:r>
              <a:rPr lang="en-US" sz="1100" i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= 1 no-wall limit</a:t>
            </a:r>
          </a:p>
        </p:txBody>
      </p:sp>
      <p:cxnSp>
        <p:nvCxnSpPr>
          <p:cNvPr id="64" name="Straight Arrow Connector 63"/>
          <p:cNvCxnSpPr/>
          <p:nvPr/>
        </p:nvCxnSpPr>
        <p:spPr bwMode="auto">
          <a:xfrm flipH="1" flipV="1">
            <a:off x="3002572" y="2579919"/>
            <a:ext cx="363514" cy="348805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83" name="Group 82"/>
          <p:cNvGrpSpPr/>
          <p:nvPr/>
        </p:nvGrpSpPr>
        <p:grpSpPr>
          <a:xfrm>
            <a:off x="675094" y="1687785"/>
            <a:ext cx="150979" cy="164048"/>
            <a:chOff x="3868974" y="4019550"/>
            <a:chExt cx="150979" cy="139972"/>
          </a:xfrm>
        </p:grpSpPr>
        <p:grpSp>
          <p:nvGrpSpPr>
            <p:cNvPr id="79" name="Group 78"/>
            <p:cNvGrpSpPr/>
            <p:nvPr/>
          </p:nvGrpSpPr>
          <p:grpSpPr>
            <a:xfrm>
              <a:off x="3868974" y="4019550"/>
              <a:ext cx="149383" cy="79402"/>
              <a:chOff x="3868974" y="4019550"/>
              <a:chExt cx="149383" cy="79402"/>
            </a:xfrm>
          </p:grpSpPr>
          <p:cxnSp>
            <p:nvCxnSpPr>
              <p:cNvPr id="77" name="Straight Connector 76"/>
              <p:cNvCxnSpPr/>
              <p:nvPr/>
            </p:nvCxnSpPr>
            <p:spPr bwMode="auto">
              <a:xfrm flipH="1">
                <a:off x="3868974" y="4019550"/>
                <a:ext cx="79402" cy="79402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" name="Straight Connector 77"/>
              <p:cNvCxnSpPr/>
              <p:nvPr/>
            </p:nvCxnSpPr>
            <p:spPr bwMode="auto">
              <a:xfrm flipH="1" flipV="1">
                <a:off x="3938955" y="4019550"/>
                <a:ext cx="79402" cy="79402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0" name="Group 79"/>
            <p:cNvGrpSpPr/>
            <p:nvPr/>
          </p:nvGrpSpPr>
          <p:grpSpPr>
            <a:xfrm flipV="1">
              <a:off x="3870570" y="4080120"/>
              <a:ext cx="149383" cy="79402"/>
              <a:chOff x="3868974" y="4019550"/>
              <a:chExt cx="149383" cy="79402"/>
            </a:xfrm>
          </p:grpSpPr>
          <p:cxnSp>
            <p:nvCxnSpPr>
              <p:cNvPr id="81" name="Straight Connector 80"/>
              <p:cNvCxnSpPr/>
              <p:nvPr/>
            </p:nvCxnSpPr>
            <p:spPr bwMode="auto">
              <a:xfrm flipH="1">
                <a:off x="3868974" y="4019550"/>
                <a:ext cx="79402" cy="79402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" name="Straight Connector 81"/>
              <p:cNvCxnSpPr/>
              <p:nvPr/>
            </p:nvCxnSpPr>
            <p:spPr bwMode="auto">
              <a:xfrm flipH="1" flipV="1">
                <a:off x="3938955" y="4019550"/>
                <a:ext cx="79402" cy="79402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84" name="Group 83"/>
          <p:cNvGrpSpPr/>
          <p:nvPr/>
        </p:nvGrpSpPr>
        <p:grpSpPr>
          <a:xfrm>
            <a:off x="676859" y="1873046"/>
            <a:ext cx="150979" cy="164048"/>
            <a:chOff x="3868974" y="4019550"/>
            <a:chExt cx="150979" cy="139972"/>
          </a:xfrm>
        </p:grpSpPr>
        <p:grpSp>
          <p:nvGrpSpPr>
            <p:cNvPr id="85" name="Group 84"/>
            <p:cNvGrpSpPr/>
            <p:nvPr/>
          </p:nvGrpSpPr>
          <p:grpSpPr>
            <a:xfrm>
              <a:off x="3868974" y="4019550"/>
              <a:ext cx="149383" cy="79402"/>
              <a:chOff x="3868974" y="4019550"/>
              <a:chExt cx="149383" cy="79402"/>
            </a:xfrm>
          </p:grpSpPr>
          <p:cxnSp>
            <p:nvCxnSpPr>
              <p:cNvPr id="89" name="Straight Connector 88"/>
              <p:cNvCxnSpPr/>
              <p:nvPr/>
            </p:nvCxnSpPr>
            <p:spPr bwMode="auto">
              <a:xfrm flipH="1">
                <a:off x="3868974" y="4019550"/>
                <a:ext cx="79402" cy="79402"/>
              </a:xfrm>
              <a:prstGeom prst="line">
                <a:avLst/>
              </a:prstGeom>
              <a:noFill/>
              <a:ln w="28575" cap="flat" cmpd="sng" algn="ctr">
                <a:solidFill>
                  <a:srgbClr val="00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" name="Straight Connector 89"/>
              <p:cNvCxnSpPr/>
              <p:nvPr/>
            </p:nvCxnSpPr>
            <p:spPr bwMode="auto">
              <a:xfrm flipH="1" flipV="1">
                <a:off x="3938955" y="4019550"/>
                <a:ext cx="79402" cy="79402"/>
              </a:xfrm>
              <a:prstGeom prst="line">
                <a:avLst/>
              </a:prstGeom>
              <a:noFill/>
              <a:ln w="28575" cap="flat" cmpd="sng" algn="ctr">
                <a:solidFill>
                  <a:srgbClr val="00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6" name="Group 85"/>
            <p:cNvGrpSpPr/>
            <p:nvPr/>
          </p:nvGrpSpPr>
          <p:grpSpPr>
            <a:xfrm flipV="1">
              <a:off x="3870570" y="4080120"/>
              <a:ext cx="149383" cy="79402"/>
              <a:chOff x="3868974" y="4019550"/>
              <a:chExt cx="149383" cy="79402"/>
            </a:xfrm>
          </p:grpSpPr>
          <p:cxnSp>
            <p:nvCxnSpPr>
              <p:cNvPr id="87" name="Straight Connector 86"/>
              <p:cNvCxnSpPr/>
              <p:nvPr/>
            </p:nvCxnSpPr>
            <p:spPr bwMode="auto">
              <a:xfrm flipH="1">
                <a:off x="3868974" y="4019550"/>
                <a:ext cx="79402" cy="79402"/>
              </a:xfrm>
              <a:prstGeom prst="line">
                <a:avLst/>
              </a:prstGeom>
              <a:noFill/>
              <a:ln w="28575" cap="flat" cmpd="sng" algn="ctr">
                <a:solidFill>
                  <a:srgbClr val="00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8" name="Straight Connector 87"/>
              <p:cNvCxnSpPr/>
              <p:nvPr/>
            </p:nvCxnSpPr>
            <p:spPr bwMode="auto">
              <a:xfrm flipH="1" flipV="1">
                <a:off x="3938955" y="4019550"/>
                <a:ext cx="79402" cy="79402"/>
              </a:xfrm>
              <a:prstGeom prst="line">
                <a:avLst/>
              </a:prstGeom>
              <a:noFill/>
              <a:ln w="28575" cap="flat" cmpd="sng" algn="ctr">
                <a:solidFill>
                  <a:srgbClr val="00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91" name="Text Box 8"/>
          <p:cNvSpPr txBox="1">
            <a:spLocks noChangeArrowheads="1"/>
          </p:cNvSpPr>
          <p:nvPr/>
        </p:nvSpPr>
        <p:spPr bwMode="auto">
          <a:xfrm>
            <a:off x="892826" y="1648069"/>
            <a:ext cx="1112289" cy="4062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Active control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1200" i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Passive control</a:t>
            </a:r>
          </a:p>
        </p:txBody>
      </p:sp>
      <p:sp>
        <p:nvSpPr>
          <p:cNvPr id="92" name="Text Box 32"/>
          <p:cNvSpPr txBox="1">
            <a:spLocks noChangeArrowheads="1"/>
          </p:cNvSpPr>
          <p:nvPr/>
        </p:nvSpPr>
        <p:spPr bwMode="auto">
          <a:xfrm>
            <a:off x="34312" y="4117860"/>
            <a:ext cx="3352405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100" dirty="0">
                <a:solidFill>
                  <a:srgbClr val="6600CC"/>
                </a:solidFill>
                <a:latin typeface="+mj-lt"/>
                <a:cs typeface="Arial" pitchFamily="34" charset="0"/>
              </a:rPr>
              <a:t>S. </a:t>
            </a:r>
            <a:r>
              <a:rPr lang="en-US" sz="1100" b="0" i="0" dirty="0" smtClean="0">
                <a:solidFill>
                  <a:srgbClr val="6600CC"/>
                </a:solidFill>
                <a:latin typeface="+mj-lt"/>
                <a:cs typeface="Arial" pitchFamily="34" charset="0"/>
              </a:rPr>
              <a:t>Sabbagh </a:t>
            </a:r>
            <a:r>
              <a:rPr lang="en-US" sz="1100" b="0" dirty="0" smtClean="0">
                <a:solidFill>
                  <a:srgbClr val="6600CC"/>
                </a:solidFill>
                <a:latin typeface="+mj-lt"/>
                <a:cs typeface="Arial" pitchFamily="34" charset="0"/>
              </a:rPr>
              <a:t>et al.</a:t>
            </a:r>
            <a:r>
              <a:rPr lang="en-US" sz="1100" b="0" i="0" dirty="0" smtClean="0">
                <a:solidFill>
                  <a:srgbClr val="6600CC"/>
                </a:solidFill>
                <a:latin typeface="+mj-lt"/>
                <a:cs typeface="Arial" pitchFamily="34" charset="0"/>
              </a:rPr>
              <a:t>, </a:t>
            </a:r>
            <a:r>
              <a:rPr lang="en-US" sz="1100" b="0" i="0" dirty="0" err="1" smtClean="0">
                <a:solidFill>
                  <a:srgbClr val="6600CC"/>
                </a:solidFill>
                <a:latin typeface="+mj-lt"/>
                <a:cs typeface="Arial" pitchFamily="34" charset="0"/>
              </a:rPr>
              <a:t>Nucl</a:t>
            </a:r>
            <a:r>
              <a:rPr lang="en-US" sz="1100" b="0" i="0" dirty="0" smtClean="0">
                <a:solidFill>
                  <a:srgbClr val="6600CC"/>
                </a:solidFill>
                <a:latin typeface="+mj-lt"/>
                <a:cs typeface="Arial" pitchFamily="34" charset="0"/>
              </a:rPr>
              <a:t>. Fusion </a:t>
            </a:r>
            <a:r>
              <a:rPr lang="en-US" sz="1100" b="1" i="0" dirty="0" smtClean="0">
                <a:solidFill>
                  <a:srgbClr val="6600CC"/>
                </a:solidFill>
                <a:latin typeface="+mj-lt"/>
                <a:cs typeface="Arial" pitchFamily="34" charset="0"/>
              </a:rPr>
              <a:t>53</a:t>
            </a:r>
            <a:r>
              <a:rPr lang="en-US" sz="1100" b="0" i="0" dirty="0" smtClean="0">
                <a:solidFill>
                  <a:srgbClr val="6600CC"/>
                </a:solidFill>
                <a:latin typeface="+mj-lt"/>
                <a:cs typeface="Arial" pitchFamily="34" charset="0"/>
              </a:rPr>
              <a:t>, 104007 (2013)</a:t>
            </a:r>
            <a:endParaRPr lang="en-US" sz="1100" b="0" i="0" dirty="0">
              <a:solidFill>
                <a:srgbClr val="6600CC"/>
              </a:solidFill>
              <a:latin typeface="+mj-lt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970903" y="327713"/>
            <a:ext cx="1069524" cy="307777"/>
          </a:xfrm>
          <a:prstGeom prst="rect">
            <a:avLst/>
          </a:prstGeom>
          <a:solidFill>
            <a:srgbClr val="FFCC66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Charge 2,3</a:t>
            </a:r>
            <a:endParaRPr lang="en-US" sz="1400" dirty="0">
              <a:latin typeface="+mj-lt"/>
            </a:endParaRPr>
          </a:p>
        </p:txBody>
      </p:sp>
      <p:sp>
        <p:nvSpPr>
          <p:cNvPr id="96" name="Text Box 32"/>
          <p:cNvSpPr txBox="1">
            <a:spLocks noChangeArrowheads="1"/>
          </p:cNvSpPr>
          <p:nvPr/>
        </p:nvSpPr>
        <p:spPr bwMode="auto">
          <a:xfrm>
            <a:off x="76201" y="4418545"/>
            <a:ext cx="49530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dirty="0" smtClean="0">
                <a:solidFill>
                  <a:srgbClr val="FF0000"/>
                </a:solidFill>
                <a:latin typeface="+mj-lt"/>
                <a:cs typeface="Arial" pitchFamily="34" charset="0"/>
                <a:sym typeface="Wingdings" panose="05000000000000000000" pitchFamily="2" charset="2"/>
              </a:rPr>
              <a:t> </a:t>
            </a:r>
            <a:r>
              <a:rPr lang="en-US" sz="14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Key MAST-U complementarity: stability physics </a:t>
            </a:r>
            <a:r>
              <a:rPr lang="en-US" sz="1400" i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without </a:t>
            </a:r>
            <a:r>
              <a:rPr lang="en-US" sz="14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stabilizing wall </a:t>
            </a:r>
            <a:endParaRPr lang="en-US" sz="1400" b="0" i="0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 flipH="1">
            <a:off x="4450860" y="1255706"/>
            <a:ext cx="532850" cy="14806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362373"/>
              </p:ext>
            </p:extLst>
          </p:nvPr>
        </p:nvGraphicFramePr>
        <p:xfrm>
          <a:off x="6139816" y="4283721"/>
          <a:ext cx="2016422" cy="603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94" name="Equation" r:id="rId7" imgW="1612800" imgH="482400" progId="Equation.DSMT4">
                  <p:embed/>
                </p:oleObj>
              </mc:Choice>
              <mc:Fallback>
                <p:oleObj name="Equation" r:id="rId7" imgW="1612800" imgH="48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9816" y="4283721"/>
                        <a:ext cx="2016422" cy="603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 Box 32"/>
          <p:cNvSpPr txBox="1">
            <a:spLocks noChangeArrowheads="1"/>
          </p:cNvSpPr>
          <p:nvPr/>
        </p:nvSpPr>
        <p:spPr bwMode="auto">
          <a:xfrm>
            <a:off x="8192589" y="3570165"/>
            <a:ext cx="993324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100" dirty="0" smtClean="0">
                <a:solidFill>
                  <a:srgbClr val="6600CC"/>
                </a:solidFill>
                <a:latin typeface="+mj-lt"/>
                <a:cs typeface="Arial" pitchFamily="34" charset="0"/>
              </a:rPr>
              <a:t>(see backup)</a:t>
            </a:r>
            <a:endParaRPr lang="en-US" sz="1100" b="0" i="0" dirty="0">
              <a:solidFill>
                <a:srgbClr val="6600CC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89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" r="60000"/>
          <a:stretch/>
        </p:blipFill>
        <p:spPr>
          <a:xfrm>
            <a:off x="1217163" y="1038513"/>
            <a:ext cx="2807676" cy="26312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230469" y="3562350"/>
            <a:ext cx="1828800" cy="338284"/>
          </a:xfrm>
          <a:prstGeom prst="rect">
            <a:avLst/>
          </a:prstGeom>
          <a:solidFill>
            <a:srgbClr val="FFFF66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1200" smtClean="0">
              <a:solidFill>
                <a:srgbClr val="1822CD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0439" y="1368854"/>
            <a:ext cx="82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200" dirty="0" smtClean="0">
                <a:solidFill>
                  <a:srgbClr val="0000FF"/>
                </a:solidFill>
                <a:latin typeface="Arial" pitchFamily="34" charset="0"/>
              </a:rPr>
              <a:t>unstable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200" dirty="0" smtClean="0">
                <a:solidFill>
                  <a:srgbClr val="0000FF"/>
                </a:solidFill>
                <a:latin typeface="Arial" pitchFamily="34" charset="0"/>
              </a:rPr>
              <a:t>RWM</a:t>
            </a:r>
            <a:endParaRPr lang="en-US" sz="1200" dirty="0">
              <a:solidFill>
                <a:srgbClr val="0000FF"/>
              </a:solidFill>
              <a:latin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3110439" y="1270498"/>
            <a:ext cx="232244" cy="136368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5"/>
          <p:cNvSpPr/>
          <p:nvPr/>
        </p:nvSpPr>
        <p:spPr bwMode="auto">
          <a:xfrm>
            <a:off x="1586439" y="1155884"/>
            <a:ext cx="195384" cy="112659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368246" y="707774"/>
            <a:ext cx="42633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u="sng" dirty="0" smtClean="0">
                <a:solidFill>
                  <a:srgbClr val="0000FF"/>
                </a:solidFill>
                <a:latin typeface="+mj-lt"/>
              </a:rPr>
              <a:t>Resonant Field Amplification (RFA) vs. </a:t>
            </a:r>
            <a:r>
              <a:rPr lang="en-US" sz="1600" dirty="0" err="1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lang="en-US" sz="1600" baseline="-25000" dirty="0" err="1">
                <a:solidFill>
                  <a:srgbClr val="0000FF"/>
                </a:solidFill>
                <a:latin typeface="+mj-lt"/>
              </a:rPr>
              <a:t>N</a:t>
            </a:r>
            <a:r>
              <a:rPr lang="en-US" sz="1600" dirty="0">
                <a:solidFill>
                  <a:srgbClr val="0000FF"/>
                </a:solidFill>
                <a:latin typeface="+mj-lt"/>
              </a:rPr>
              <a:t>/l</a:t>
            </a:r>
            <a:r>
              <a:rPr lang="en-US" sz="1600" baseline="-25000" dirty="0">
                <a:solidFill>
                  <a:srgbClr val="0000FF"/>
                </a:solidFill>
                <a:latin typeface="+mj-lt"/>
              </a:rPr>
              <a:t>i</a:t>
            </a:r>
            <a:endParaRPr lang="en-US" sz="1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14839" y="3570788"/>
            <a:ext cx="3675184" cy="122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33363" indent="-233363">
              <a:spcBef>
                <a:spcPts val="300"/>
              </a:spcBef>
            </a:pPr>
            <a:r>
              <a:rPr lang="en-US" sz="1600" dirty="0" smtClean="0">
                <a:cs typeface="Calibri" pitchFamily="34" charset="0"/>
              </a:rPr>
              <a:t>Stability vs.</a:t>
            </a:r>
            <a:r>
              <a:rPr lang="en-US" sz="1600" dirty="0">
                <a:latin typeface="Symbol" pitchFamily="18" charset="2"/>
              </a:rPr>
              <a:t> </a:t>
            </a:r>
            <a:r>
              <a:rPr lang="en-US" sz="1600" dirty="0" err="1" smtClean="0">
                <a:latin typeface="Symbol" pitchFamily="18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/l</a:t>
            </a:r>
            <a:r>
              <a:rPr lang="en-US" sz="1600" baseline="-25000" dirty="0" smtClean="0"/>
              <a:t>i</a:t>
            </a:r>
            <a:r>
              <a:rPr lang="en-US" sz="1600" dirty="0" smtClean="0">
                <a:cs typeface="Calibri" pitchFamily="34" charset="0"/>
              </a:rPr>
              <a:t>  </a:t>
            </a:r>
          </a:p>
          <a:p>
            <a:pPr marL="457200" lvl="1" indent="-223838">
              <a:spcBef>
                <a:spcPts val="300"/>
              </a:spcBef>
            </a:pPr>
            <a:r>
              <a:rPr lang="en-US" sz="1400" dirty="0" smtClean="0">
                <a:solidFill>
                  <a:srgbClr val="FF0000"/>
                </a:solidFill>
                <a:cs typeface="Calibri" pitchFamily="34" charset="0"/>
              </a:rPr>
              <a:t>decreases</a:t>
            </a:r>
            <a:r>
              <a:rPr lang="en-US" sz="1400" dirty="0" smtClean="0">
                <a:cs typeface="Calibri" pitchFamily="34" charset="0"/>
              </a:rPr>
              <a:t> up to </a:t>
            </a:r>
            <a:r>
              <a:rPr lang="en-US" sz="1400" dirty="0" err="1" smtClean="0">
                <a:latin typeface="Symbol" pitchFamily="18" charset="2"/>
              </a:rPr>
              <a:t>b</a:t>
            </a:r>
            <a:r>
              <a:rPr lang="en-US" sz="1400" baseline="-25000" dirty="0" err="1" smtClean="0"/>
              <a:t>N</a:t>
            </a:r>
            <a:r>
              <a:rPr lang="en-US" sz="1400" dirty="0" smtClean="0"/>
              <a:t>/l</a:t>
            </a:r>
            <a:r>
              <a:rPr lang="en-US" sz="1400" baseline="-25000" dirty="0" smtClean="0"/>
              <a:t>i</a:t>
            </a:r>
            <a:r>
              <a:rPr lang="en-US" sz="1400" dirty="0" smtClean="0"/>
              <a:t> </a:t>
            </a:r>
            <a:r>
              <a:rPr lang="en-US" sz="1400" dirty="0" smtClean="0">
                <a:cs typeface="Calibri" pitchFamily="34" charset="0"/>
              </a:rPr>
              <a:t>= 10,    </a:t>
            </a:r>
            <a:r>
              <a:rPr lang="en-US" sz="1400" b="1" i="1" u="sng" dirty="0" smtClean="0">
                <a:solidFill>
                  <a:srgbClr val="00B050"/>
                </a:solidFill>
                <a:cs typeface="Calibri" pitchFamily="34" charset="0"/>
              </a:rPr>
              <a:t>increases</a:t>
            </a:r>
            <a:r>
              <a:rPr lang="en-US" sz="1400" dirty="0" smtClean="0">
                <a:solidFill>
                  <a:srgbClr val="00B050"/>
                </a:solidFill>
                <a:cs typeface="Calibri" pitchFamily="34" charset="0"/>
              </a:rPr>
              <a:t> </a:t>
            </a:r>
            <a:r>
              <a:rPr lang="en-US" sz="1400" dirty="0" smtClean="0">
                <a:cs typeface="Calibri" pitchFamily="34" charset="0"/>
              </a:rPr>
              <a:t>at higher </a:t>
            </a:r>
            <a:r>
              <a:rPr lang="en-US" sz="1400" dirty="0" err="1">
                <a:latin typeface="Symbol" pitchFamily="18" charset="2"/>
              </a:rPr>
              <a:t>b</a:t>
            </a:r>
            <a:r>
              <a:rPr lang="en-US" sz="1400" baseline="-25000" dirty="0" err="1"/>
              <a:t>N</a:t>
            </a:r>
            <a:r>
              <a:rPr lang="en-US" sz="1400" dirty="0"/>
              <a:t>/l</a:t>
            </a:r>
            <a:r>
              <a:rPr lang="en-US" sz="1400" baseline="-25000" dirty="0"/>
              <a:t>i</a:t>
            </a:r>
            <a:r>
              <a:rPr lang="en-US" sz="1400" dirty="0"/>
              <a:t> </a:t>
            </a:r>
          </a:p>
          <a:p>
            <a:pPr marL="457200" lvl="1" indent="-223838">
              <a:spcBef>
                <a:spcPts val="300"/>
              </a:spcBef>
            </a:pPr>
            <a:r>
              <a:rPr lang="en-US" sz="1400" dirty="0" smtClean="0"/>
              <a:t>Consistent with kinetic stabilization</a:t>
            </a:r>
            <a:endParaRPr lang="en-US" sz="1200" dirty="0" smtClean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67486" y="2063358"/>
            <a:ext cx="18519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RFA Amp. (G/G)</a:t>
            </a:r>
            <a:endParaRPr lang="en-US" sz="18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3971424" y="2032099"/>
            <a:ext cx="14414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Less stable</a:t>
            </a:r>
            <a:endParaRPr lang="en-US" sz="18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4866290" y="1200150"/>
            <a:ext cx="0" cy="200854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5105400" y="4650645"/>
            <a:ext cx="4038600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100" dirty="0" smtClean="0">
                <a:solidFill>
                  <a:srgbClr val="9933FF"/>
                </a:solidFill>
                <a:latin typeface="+mj-lt"/>
                <a:cs typeface="Arial" pitchFamily="34" charset="0"/>
              </a:rPr>
              <a:t>S. </a:t>
            </a:r>
            <a:r>
              <a:rPr lang="en-US" sz="1100" dirty="0" err="1" smtClean="0">
                <a:solidFill>
                  <a:srgbClr val="9933FF"/>
                </a:solidFill>
                <a:latin typeface="+mj-lt"/>
                <a:cs typeface="Arial" pitchFamily="34" charset="0"/>
              </a:rPr>
              <a:t>Sabbagh,</a:t>
            </a:r>
            <a:r>
              <a:rPr lang="en-US" sz="1100" b="0" dirty="0" err="1" smtClean="0">
                <a:solidFill>
                  <a:srgbClr val="9933FF"/>
                </a:solidFill>
                <a:latin typeface="+mj-lt"/>
                <a:cs typeface="Arial" pitchFamily="34" charset="0"/>
              </a:rPr>
              <a:t>et</a:t>
            </a:r>
            <a:r>
              <a:rPr lang="en-US" sz="1100" b="0" dirty="0" smtClean="0">
                <a:solidFill>
                  <a:srgbClr val="9933FF"/>
                </a:solidFill>
                <a:latin typeface="+mj-lt"/>
                <a:cs typeface="Arial" pitchFamily="34" charset="0"/>
              </a:rPr>
              <a:t> al.</a:t>
            </a:r>
            <a:r>
              <a:rPr lang="en-US" sz="1100" b="0" i="0" dirty="0" smtClean="0">
                <a:solidFill>
                  <a:srgbClr val="9933FF"/>
                </a:solidFill>
                <a:latin typeface="+mj-lt"/>
                <a:cs typeface="Arial" pitchFamily="34" charset="0"/>
              </a:rPr>
              <a:t>, </a:t>
            </a:r>
            <a:r>
              <a:rPr lang="en-US" sz="1100" b="1" dirty="0" smtClean="0">
                <a:solidFill>
                  <a:srgbClr val="9933FF"/>
                </a:solidFill>
                <a:latin typeface="+mj-lt"/>
                <a:cs typeface="Arial" pitchFamily="34" charset="0"/>
              </a:rPr>
              <a:t>2016 EPS Landau-Spitzer Award lecture</a:t>
            </a:r>
            <a:endParaRPr lang="en-US" sz="1100" b="1" i="0" dirty="0">
              <a:solidFill>
                <a:srgbClr val="9933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912125" y="3681266"/>
            <a:ext cx="2150854" cy="338284"/>
          </a:xfrm>
          <a:prstGeom prst="rect">
            <a:avLst/>
          </a:prstGeom>
          <a:solidFill>
            <a:srgbClr val="FFFF66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1200" smtClean="0">
              <a:solidFill>
                <a:srgbClr val="1822CD"/>
              </a:solidFill>
              <a:latin typeface="Helvetica" pitchFamily="34" charset="0"/>
              <a:ea typeface="+mn-ea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791199" y="1034070"/>
            <a:ext cx="2514600" cy="2631297"/>
            <a:chOff x="3708612" y="1185844"/>
            <a:chExt cx="2465214" cy="259729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25"/>
            <a:stretch/>
          </p:blipFill>
          <p:spPr>
            <a:xfrm>
              <a:off x="3708612" y="1185844"/>
              <a:ext cx="2465214" cy="259729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687275" y="1239225"/>
              <a:ext cx="6704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>
                  <a:solidFill>
                    <a:srgbClr val="00B050"/>
                  </a:solidFill>
                  <a:latin typeface="+mj-lt"/>
                  <a:cs typeface="Calibri" pitchFamily="34" charset="0"/>
                </a:rPr>
                <a:t>Most</a:t>
              </a:r>
            </a:p>
            <a:p>
              <a:pPr algn="ctr">
                <a:buNone/>
              </a:pPr>
              <a:r>
                <a:rPr lang="en-US" sz="1400" dirty="0" smtClean="0">
                  <a:solidFill>
                    <a:srgbClr val="00B050"/>
                  </a:solidFill>
                  <a:latin typeface="+mj-lt"/>
                  <a:cs typeface="Calibri" pitchFamily="34" charset="0"/>
                </a:rPr>
                <a:t>stable</a:t>
              </a:r>
              <a:endParaRPr lang="en-US" sz="1400" dirty="0">
                <a:solidFill>
                  <a:srgbClr val="00B050"/>
                </a:solidFill>
                <a:latin typeface="+mj-lt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5013570" y="1733550"/>
              <a:ext cx="0" cy="501435"/>
            </a:xfrm>
            <a:prstGeom prst="straightConnector1">
              <a:avLst/>
            </a:prstGeom>
            <a:noFill/>
            <a:ln w="381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Rectangle 18"/>
            <p:cNvSpPr/>
            <p:nvPr/>
          </p:nvSpPr>
          <p:spPr bwMode="auto">
            <a:xfrm>
              <a:off x="3870570" y="1301793"/>
              <a:ext cx="192732" cy="114841"/>
            </a:xfrm>
            <a:prstGeom prst="rect">
              <a:avLst/>
            </a:prstGeom>
            <a:solidFill>
              <a:srgbClr val="E2E2E2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+mj-lt"/>
              </a:endParaRPr>
            </a:p>
          </p:txBody>
        </p:sp>
      </p:grp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064739" y="705825"/>
            <a:ext cx="2286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None/>
            </a:pPr>
            <a:r>
              <a:rPr lang="en-US" sz="1600" u="sng" dirty="0" smtClean="0">
                <a:solidFill>
                  <a:srgbClr val="0000FF"/>
                </a:solidFill>
                <a:latin typeface="+mj-lt"/>
              </a:rPr>
              <a:t>RFA vs. rotation (</a:t>
            </a:r>
            <a:r>
              <a:rPr lang="en-US" sz="1600" u="sng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w</a:t>
            </a:r>
            <a:r>
              <a:rPr lang="en-US" sz="1600" u="sng" baseline="-25000" dirty="0" err="1" smtClean="0">
                <a:solidFill>
                  <a:srgbClr val="0000FF"/>
                </a:solidFill>
                <a:latin typeface="+mj-lt"/>
                <a:cs typeface="Helvetica" panose="020B0604020202020204" pitchFamily="34" charset="0"/>
              </a:rPr>
              <a:t>E</a:t>
            </a:r>
            <a:r>
              <a:rPr lang="en-US" sz="1600" u="sng" dirty="0" smtClean="0">
                <a:solidFill>
                  <a:srgbClr val="0000FF"/>
                </a:solidFill>
                <a:latin typeface="+mj-lt"/>
              </a:rPr>
              <a:t>)</a:t>
            </a:r>
            <a:endParaRPr lang="en-US" sz="900" u="sng" baseline="-25000" dirty="0">
              <a:solidFill>
                <a:srgbClr val="0000FF"/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876800" y="3671908"/>
            <a:ext cx="3845325" cy="85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33363" indent="-233363">
              <a:spcBef>
                <a:spcPts val="300"/>
              </a:spcBef>
            </a:pPr>
            <a:r>
              <a:rPr lang="en-US" sz="1600" dirty="0" smtClean="0">
                <a:cs typeface="Calibri" pitchFamily="34" charset="0"/>
              </a:rPr>
              <a:t>Stability vs. rotation  </a:t>
            </a:r>
          </a:p>
          <a:p>
            <a:pPr marL="457200" lvl="1" indent="-223838">
              <a:spcBef>
                <a:spcPts val="300"/>
              </a:spcBef>
            </a:pPr>
            <a:r>
              <a:rPr lang="en-US" sz="1400" dirty="0" smtClean="0">
                <a:cs typeface="Calibri" pitchFamily="34" charset="0"/>
              </a:rPr>
              <a:t>Largest stabilizing</a:t>
            </a:r>
            <a:r>
              <a:rPr lang="en-US" sz="1400" dirty="0" smtClean="0"/>
              <a:t> </a:t>
            </a:r>
            <a:r>
              <a:rPr lang="en-US" sz="1400" dirty="0" smtClean="0">
                <a:cs typeface="Calibri" pitchFamily="34" charset="0"/>
              </a:rPr>
              <a:t>effect from ion precession drift resonance with </a:t>
            </a:r>
            <a:r>
              <a:rPr lang="en-US" sz="1400" dirty="0" err="1" smtClean="0">
                <a:latin typeface="Symbol" panose="05050102010706020507" pitchFamily="18" charset="2"/>
                <a:cs typeface="Calibri" pitchFamily="34" charset="0"/>
              </a:rPr>
              <a:t>w</a:t>
            </a:r>
            <a:r>
              <a:rPr lang="en-US" sz="1400" baseline="-25000" dirty="0" err="1" smtClean="0">
                <a:latin typeface="Symbol" panose="05050102010706020507" pitchFamily="18" charset="2"/>
                <a:cs typeface="Calibri" pitchFamily="34" charset="0"/>
              </a:rPr>
              <a:t>f</a:t>
            </a:r>
            <a:endParaRPr lang="en-US" sz="1400" baseline="-25000" dirty="0" smtClean="0">
              <a:latin typeface="Symbol" panose="05050102010706020507" pitchFamily="18" charset="2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4364075" y="1976339"/>
            <a:ext cx="18519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RFA Amp. (G/G)</a:t>
            </a:r>
            <a:endParaRPr lang="en-US" sz="1800" dirty="0">
              <a:latin typeface="+mn-lt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" r="93122" b="12939"/>
          <a:stretch/>
        </p:blipFill>
        <p:spPr>
          <a:xfrm>
            <a:off x="5591402" y="1038513"/>
            <a:ext cx="283812" cy="2290841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0" y="0"/>
            <a:ext cx="9144000" cy="66402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Experiments directly measuring global stability using MHD spectroscopy (RFA) understood by kinetic RWM theory</a:t>
            </a:r>
            <a:endParaRPr lang="en-US" kern="0" dirty="0"/>
          </a:p>
        </p:txBody>
      </p:sp>
      <p:sp>
        <p:nvSpPr>
          <p:cNvPr id="13" name="TextBox 12"/>
          <p:cNvSpPr txBox="1"/>
          <p:nvPr/>
        </p:nvSpPr>
        <p:spPr>
          <a:xfrm>
            <a:off x="8200110" y="721455"/>
            <a:ext cx="920445" cy="307777"/>
          </a:xfrm>
          <a:prstGeom prst="rect">
            <a:avLst/>
          </a:prstGeom>
          <a:solidFill>
            <a:srgbClr val="FFCC66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Charge 1</a:t>
            </a:r>
            <a:endParaRPr lang="en-US" sz="1400" dirty="0">
              <a:latin typeface="+mj-lt"/>
            </a:endParaRP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0" y="4650645"/>
            <a:ext cx="2814552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100" dirty="0" smtClean="0">
                <a:solidFill>
                  <a:srgbClr val="9933FF"/>
                </a:solidFill>
                <a:latin typeface="+mj-lt"/>
                <a:cs typeface="Arial" pitchFamily="34" charset="0"/>
              </a:rPr>
              <a:t>J. Berkery, </a:t>
            </a:r>
            <a:r>
              <a:rPr lang="en-US" sz="1100" b="0" dirty="0" smtClean="0">
                <a:solidFill>
                  <a:srgbClr val="9933FF"/>
                </a:solidFill>
                <a:latin typeface="+mj-lt"/>
                <a:cs typeface="Arial" pitchFamily="34" charset="0"/>
              </a:rPr>
              <a:t>et al.</a:t>
            </a:r>
            <a:r>
              <a:rPr lang="en-US" sz="1100" b="0" i="0" dirty="0" smtClean="0">
                <a:solidFill>
                  <a:srgbClr val="9933FF"/>
                </a:solidFill>
                <a:latin typeface="+mj-lt"/>
                <a:cs typeface="Arial" pitchFamily="34" charset="0"/>
              </a:rPr>
              <a:t>, </a:t>
            </a:r>
            <a:r>
              <a:rPr lang="en-US" sz="1100" dirty="0" err="1" smtClean="0">
                <a:solidFill>
                  <a:srgbClr val="9933FF"/>
                </a:solidFill>
                <a:latin typeface="+mj-lt"/>
                <a:cs typeface="Arial" pitchFamily="34" charset="0"/>
              </a:rPr>
              <a:t>PoP</a:t>
            </a:r>
            <a:r>
              <a:rPr lang="en-US" sz="1100" b="0" i="0" dirty="0" smtClean="0">
                <a:solidFill>
                  <a:srgbClr val="9933FF"/>
                </a:solidFill>
                <a:latin typeface="+mj-lt"/>
                <a:cs typeface="Arial" pitchFamily="34" charset="0"/>
              </a:rPr>
              <a:t> </a:t>
            </a:r>
            <a:r>
              <a:rPr lang="en-US" sz="1100" b="1" dirty="0" smtClean="0">
                <a:solidFill>
                  <a:srgbClr val="9933FF"/>
                </a:solidFill>
                <a:latin typeface="+mj-lt"/>
                <a:cs typeface="Arial" pitchFamily="34" charset="0"/>
              </a:rPr>
              <a:t>21</a:t>
            </a:r>
            <a:r>
              <a:rPr lang="en-US" sz="1100" dirty="0">
                <a:solidFill>
                  <a:srgbClr val="9933FF"/>
                </a:solidFill>
                <a:latin typeface="+mj-lt"/>
                <a:cs typeface="Arial" pitchFamily="34" charset="0"/>
              </a:rPr>
              <a:t> </a:t>
            </a:r>
            <a:r>
              <a:rPr lang="en-US" sz="1100" b="0" i="0" dirty="0" smtClean="0">
                <a:solidFill>
                  <a:srgbClr val="9933FF"/>
                </a:solidFill>
                <a:latin typeface="+mj-lt"/>
                <a:cs typeface="Arial" pitchFamily="34" charset="0"/>
              </a:rPr>
              <a:t>(2014) 156112</a:t>
            </a:r>
            <a:endParaRPr lang="en-US" sz="1100" b="0" i="0" dirty="0">
              <a:solidFill>
                <a:srgbClr val="9933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516654" y="3468176"/>
            <a:ext cx="763029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600" u="sng" dirty="0" smtClean="0">
                <a:latin typeface="+mj-lt"/>
              </a:rPr>
              <a:t>Rotation</a:t>
            </a:r>
            <a:endParaRPr lang="en-US" sz="1200" baseline="-25000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-319221" y="2032099"/>
            <a:ext cx="14414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Less stable</a:t>
            </a:r>
            <a:endParaRPr lang="en-US" sz="18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575645" y="1200150"/>
            <a:ext cx="0" cy="200854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89405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4028"/>
          </a:xfrm>
        </p:spPr>
        <p:txBody>
          <a:bodyPr/>
          <a:lstStyle/>
          <a:p>
            <a:r>
              <a:rPr lang="en-US" altLang="en-US" dirty="0"/>
              <a:t>Kinetic modifications </a:t>
            </a:r>
            <a:r>
              <a:rPr lang="en-US" altLang="en-US" dirty="0" smtClean="0">
                <a:solidFill>
                  <a:srgbClr val="FF0000"/>
                </a:solidFill>
              </a:rPr>
              <a:t>completely </a:t>
            </a:r>
            <a:r>
              <a:rPr lang="en-US" altLang="en-US" dirty="0">
                <a:solidFill>
                  <a:srgbClr val="FF0000"/>
                </a:solidFill>
              </a:rPr>
              <a:t>change the </a:t>
            </a:r>
            <a:r>
              <a:rPr lang="en-US" altLang="en-US" dirty="0" smtClean="0">
                <a:solidFill>
                  <a:srgbClr val="FF0000"/>
                </a:solidFill>
              </a:rPr>
              <a:t>understanding </a:t>
            </a:r>
            <a:r>
              <a:rPr lang="en-US" altLang="en-US" dirty="0" smtClean="0"/>
              <a:t>and scaling </a:t>
            </a:r>
            <a:r>
              <a:rPr lang="en-US" altLang="en-US" dirty="0"/>
              <a:t>of mode stability at reduced </a:t>
            </a:r>
            <a:r>
              <a:rPr lang="en-US" altLang="en-US" dirty="0" err="1"/>
              <a:t>collisionality</a:t>
            </a:r>
            <a:endParaRPr lang="en-US" altLang="en-US" dirty="0"/>
          </a:p>
        </p:txBody>
      </p:sp>
      <p:sp>
        <p:nvSpPr>
          <p:cNvPr id="92" name="Text Box 32"/>
          <p:cNvSpPr txBox="1">
            <a:spLocks noChangeArrowheads="1"/>
          </p:cNvSpPr>
          <p:nvPr/>
        </p:nvSpPr>
        <p:spPr bwMode="auto">
          <a:xfrm>
            <a:off x="0" y="4650645"/>
            <a:ext cx="3657600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9933FF"/>
                </a:solidFill>
                <a:latin typeface="+mj-lt"/>
                <a:cs typeface="Arial" pitchFamily="34" charset="0"/>
              </a:rPr>
              <a:t>J.W. </a:t>
            </a:r>
            <a:r>
              <a:rPr lang="en-US" sz="1100" dirty="0" smtClean="0">
                <a:solidFill>
                  <a:srgbClr val="9933FF"/>
                </a:solidFill>
                <a:latin typeface="+mj-lt"/>
                <a:cs typeface="Arial" pitchFamily="34" charset="0"/>
              </a:rPr>
              <a:t>Berkery, </a:t>
            </a:r>
            <a:r>
              <a:rPr lang="en-US" sz="1100" dirty="0">
                <a:solidFill>
                  <a:srgbClr val="9933FF"/>
                </a:solidFill>
                <a:latin typeface="+mj-lt"/>
                <a:cs typeface="Arial" pitchFamily="34" charset="0"/>
              </a:rPr>
              <a:t>et al., Phys. Rev. Lett. </a:t>
            </a:r>
            <a:r>
              <a:rPr lang="en-US" sz="1100" b="1" dirty="0">
                <a:solidFill>
                  <a:srgbClr val="9933FF"/>
                </a:solidFill>
                <a:latin typeface="+mj-lt"/>
                <a:cs typeface="Arial" pitchFamily="34" charset="0"/>
              </a:rPr>
              <a:t>106</a:t>
            </a:r>
            <a:r>
              <a:rPr lang="en-US" sz="1100" dirty="0">
                <a:solidFill>
                  <a:srgbClr val="9933FF"/>
                </a:solidFill>
                <a:latin typeface="+mj-lt"/>
                <a:cs typeface="Arial" pitchFamily="34" charset="0"/>
              </a:rPr>
              <a:t> (2011) 075004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1544776" y="1374934"/>
            <a:ext cx="1295400" cy="161766"/>
          </a:xfrm>
          <a:prstGeom prst="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1544776" y="1536700"/>
            <a:ext cx="1295400" cy="243046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665312" y="823913"/>
            <a:ext cx="3090590" cy="60939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altLang="en-US" sz="1800" dirty="0">
                <a:solidFill>
                  <a:srgbClr val="1822CD"/>
                </a:solidFill>
                <a:latin typeface="Helvetica" pitchFamily="34" charset="0"/>
              </a:rPr>
              <a:t>Ion precession drift </a:t>
            </a:r>
            <a:r>
              <a:rPr lang="en-US" altLang="en-US" sz="1800" dirty="0" smtClean="0">
                <a:solidFill>
                  <a:srgbClr val="1822CD"/>
                </a:solidFill>
                <a:latin typeface="Helvetica" pitchFamily="34" charset="0"/>
              </a:rPr>
              <a:t>resonance</a:t>
            </a:r>
          </a:p>
          <a:p>
            <a:pPr algn="ctr">
              <a:spcBef>
                <a:spcPct val="20000"/>
              </a:spcBef>
              <a:buFontTx/>
              <a:buNone/>
            </a:pPr>
            <a:r>
              <a:rPr lang="en-US" altLang="en-US" sz="1800" dirty="0" smtClean="0">
                <a:solidFill>
                  <a:srgbClr val="1822CD"/>
                </a:solidFill>
                <a:latin typeface="Helvetica" pitchFamily="34" charset="0"/>
              </a:rPr>
              <a:t>stabilization</a:t>
            </a:r>
            <a:endParaRPr lang="en-US" altLang="en-US" sz="1800" dirty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4416564" y="1628775"/>
            <a:ext cx="5413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altLang="en-US" sz="1600">
                <a:solidFill>
                  <a:srgbClr val="1822CD"/>
                </a:solidFill>
                <a:latin typeface="Helvetica" pitchFamily="34" charset="0"/>
              </a:rPr>
              <a:t>stable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4211776" y="2070100"/>
            <a:ext cx="7667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Helvetica" pitchFamily="34" charset="0"/>
              </a:rPr>
              <a:t>unstable</a:t>
            </a:r>
          </a:p>
        </p:txBody>
      </p:sp>
      <p:sp>
        <p:nvSpPr>
          <p:cNvPr id="41" name="Line 16"/>
          <p:cNvSpPr>
            <a:spLocks noChangeShapeType="1"/>
          </p:cNvSpPr>
          <p:nvPr/>
        </p:nvSpPr>
        <p:spPr bwMode="auto">
          <a:xfrm>
            <a:off x="1079639" y="2025650"/>
            <a:ext cx="39624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249376" y="1430337"/>
            <a:ext cx="5084624" cy="3122613"/>
            <a:chOff x="381000" y="1825624"/>
            <a:chExt cx="5084624" cy="3122613"/>
          </a:xfrm>
        </p:grpSpPr>
        <p:pic>
          <p:nvPicPr>
            <p:cNvPr id="43" name="Picture 6" descr="JWB gamma-Vphi-nu-figure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506"/>
            <a:stretch/>
          </p:blipFill>
          <p:spPr bwMode="auto">
            <a:xfrm>
              <a:off x="381000" y="1825624"/>
              <a:ext cx="5029200" cy="3122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4960357" y="4372281"/>
              <a:ext cx="5052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+mj-lt"/>
                </a:rPr>
                <a:t>2.0</a:t>
              </a:r>
              <a:endParaRPr lang="en-US" sz="1800" dirty="0">
                <a:latin typeface="+mj-lt"/>
              </a:endParaRPr>
            </a:p>
          </p:txBody>
        </p:sp>
      </p:grpSp>
      <p:sp>
        <p:nvSpPr>
          <p:cNvPr id="45" name="Rectangle 44"/>
          <p:cNvSpPr/>
          <p:nvPr/>
        </p:nvSpPr>
        <p:spPr bwMode="auto">
          <a:xfrm>
            <a:off x="3424313" y="2860920"/>
            <a:ext cx="866775" cy="381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200400" y="2724150"/>
            <a:ext cx="117907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w</a:t>
            </a:r>
            <a:r>
              <a:rPr lang="en-US" sz="1600" dirty="0" smtClean="0">
                <a:latin typeface="+mj-lt"/>
              </a:rPr>
              <a:t>eak resonance</a:t>
            </a:r>
            <a:endParaRPr lang="en-US" sz="1600" dirty="0">
              <a:latin typeface="+mj-lt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306719" y="1647825"/>
            <a:ext cx="679757" cy="244475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 bwMode="auto">
          <a:xfrm>
            <a:off x="4211777" y="2084388"/>
            <a:ext cx="750326" cy="230187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5"/>
          <p:cNvSpPr txBox="1">
            <a:spLocks noChangeArrowheads="1"/>
          </p:cNvSpPr>
          <p:nvPr/>
        </p:nvSpPr>
        <p:spPr bwMode="auto">
          <a:xfrm>
            <a:off x="3955738" y="1604446"/>
            <a:ext cx="10567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</a:rPr>
              <a:t>unstable</a:t>
            </a:r>
          </a:p>
        </p:txBody>
      </p:sp>
      <p:sp>
        <p:nvSpPr>
          <p:cNvPr id="50" name="TextBox 5"/>
          <p:cNvSpPr txBox="1">
            <a:spLocks noChangeArrowheads="1"/>
          </p:cNvSpPr>
          <p:nvPr/>
        </p:nvSpPr>
        <p:spPr bwMode="auto">
          <a:xfrm>
            <a:off x="4230826" y="2051050"/>
            <a:ext cx="8002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 smtClean="0">
                <a:solidFill>
                  <a:srgbClr val="009900"/>
                </a:solidFill>
              </a:rPr>
              <a:t>stable</a:t>
            </a:r>
            <a:endParaRPr lang="en-US" sz="1800" dirty="0">
              <a:solidFill>
                <a:srgbClr val="009900"/>
              </a:solidFill>
            </a:endParaRPr>
          </a:p>
        </p:txBody>
      </p:sp>
      <p:sp>
        <p:nvSpPr>
          <p:cNvPr id="52" name="Rectangle 3"/>
          <p:cNvSpPr txBox="1">
            <a:spLocks noChangeArrowheads="1"/>
          </p:cNvSpPr>
          <p:nvPr/>
        </p:nvSpPr>
        <p:spPr>
          <a:xfrm>
            <a:off x="5181600" y="742950"/>
            <a:ext cx="3886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en-US" altLang="en-US" sz="1600" dirty="0" smtClean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600" kern="0" dirty="0" smtClean="0"/>
              <a:t>Past models/ideas</a:t>
            </a:r>
          </a:p>
          <a:p>
            <a:pPr lvl="1">
              <a:buClr>
                <a:srgbClr val="0000FF"/>
              </a:buClr>
              <a:buSzPct val="90000"/>
              <a:buFont typeface="Wingdings" panose="05000000000000000000" pitchFamily="2" charset="2"/>
              <a:buChar char="q"/>
            </a:pPr>
            <a:r>
              <a:rPr lang="en-US" sz="1400" kern="0" dirty="0" smtClean="0"/>
              <a:t>Collisions provide stabilization</a:t>
            </a:r>
          </a:p>
          <a:p>
            <a:pPr lvl="1">
              <a:buClr>
                <a:srgbClr val="0000FF"/>
              </a:buClr>
              <a:buSzPct val="90000"/>
              <a:buFont typeface="Wingdings" panose="05000000000000000000" pitchFamily="2" charset="2"/>
              <a:buChar char="q"/>
            </a:pPr>
            <a:r>
              <a:rPr lang="en-US" sz="1400" kern="0" dirty="0" smtClean="0"/>
              <a:t>stability decreased with decreasing </a:t>
            </a:r>
            <a:r>
              <a:rPr lang="en-US" sz="1400" kern="0" dirty="0" smtClean="0">
                <a:latin typeface="Symbol" pitchFamily="18" charset="2"/>
              </a:rPr>
              <a:t>n</a:t>
            </a:r>
          </a:p>
          <a:p>
            <a:pPr lvl="1">
              <a:buClr>
                <a:srgbClr val="0000FF"/>
              </a:buClr>
              <a:buSzPct val="90000"/>
              <a:buFont typeface="Wingdings" panose="05000000000000000000" pitchFamily="2" charset="2"/>
              <a:buChar char="q"/>
            </a:pPr>
            <a:r>
              <a:rPr lang="en-US" sz="1400" kern="0" dirty="0" smtClean="0"/>
              <a:t>Unfavorable for ITER</a:t>
            </a:r>
            <a:endParaRPr lang="en-US" sz="1400" kern="0" dirty="0"/>
          </a:p>
          <a:p>
            <a:pPr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600" kern="0" dirty="0" smtClean="0"/>
              <a:t>Present model</a:t>
            </a:r>
          </a:p>
          <a:p>
            <a:pPr lvl="1">
              <a:buClr>
                <a:srgbClr val="0000FF"/>
              </a:buClr>
              <a:buSzPct val="90000"/>
              <a:buFont typeface="Wingdings" panose="05000000000000000000" pitchFamily="2" charset="2"/>
              <a:buChar char="q"/>
            </a:pPr>
            <a:r>
              <a:rPr lang="en-US" sz="1400" kern="0" dirty="0" smtClean="0"/>
              <a:t>Collisions </a:t>
            </a:r>
            <a:r>
              <a:rPr lang="en-US" sz="1400" u="sng" kern="0" dirty="0" smtClean="0">
                <a:solidFill>
                  <a:srgbClr val="FF0000"/>
                </a:solidFill>
              </a:rPr>
              <a:t>spoil</a:t>
            </a:r>
            <a:r>
              <a:rPr lang="en-US" sz="1400" kern="0" dirty="0" smtClean="0">
                <a:solidFill>
                  <a:srgbClr val="FF0000"/>
                </a:solidFill>
              </a:rPr>
              <a:t> </a:t>
            </a:r>
            <a:r>
              <a:rPr lang="en-US" sz="1400" kern="0" dirty="0" smtClean="0"/>
              <a:t>broad stabilizing resonances</a:t>
            </a:r>
          </a:p>
          <a:p>
            <a:pPr lvl="1">
              <a:buClr>
                <a:srgbClr val="0000FF"/>
              </a:buClr>
              <a:buSzPct val="90000"/>
              <a:buFont typeface="Wingdings" panose="05000000000000000000" pitchFamily="2" charset="2"/>
              <a:buChar char="q"/>
            </a:pPr>
            <a:r>
              <a:rPr lang="en-US" sz="1400" kern="0" dirty="0" smtClean="0"/>
              <a:t>Mode stabilization vs. </a:t>
            </a:r>
            <a:r>
              <a:rPr lang="en-US" sz="1400" kern="0" dirty="0" smtClean="0">
                <a:latin typeface="Symbol" pitchFamily="18" charset="2"/>
              </a:rPr>
              <a:t>n</a:t>
            </a:r>
            <a:r>
              <a:rPr lang="en-US" sz="1400" kern="0" dirty="0"/>
              <a:t> </a:t>
            </a:r>
            <a:r>
              <a:rPr lang="en-US" sz="1400" kern="0" dirty="0" smtClean="0"/>
              <a:t>depends on rotation profile </a:t>
            </a:r>
            <a:r>
              <a:rPr lang="en-US" sz="1400" kern="0" dirty="0" err="1" smtClean="0">
                <a:latin typeface="Symbol" pitchFamily="18" charset="2"/>
              </a:rPr>
              <a:t>w</a:t>
            </a:r>
            <a:r>
              <a:rPr lang="en-US" sz="1400" kern="0" baseline="-25000" dirty="0" err="1" smtClean="0">
                <a:latin typeface="Symbol" pitchFamily="18" charset="2"/>
              </a:rPr>
              <a:t>f</a:t>
            </a:r>
            <a:endParaRPr lang="en-US" sz="1400" kern="0" baseline="-25000" dirty="0" smtClean="0">
              <a:latin typeface="Symbol" pitchFamily="18" charset="2"/>
            </a:endParaRPr>
          </a:p>
          <a:p>
            <a:pPr lvl="2">
              <a:buSzPct val="150000"/>
            </a:pPr>
            <a:r>
              <a:rPr lang="en-US" sz="1400" kern="0" dirty="0" smtClean="0">
                <a:solidFill>
                  <a:srgbClr val="0000FF"/>
                </a:solidFill>
              </a:rPr>
              <a:t>At strong resonance: mode stability </a:t>
            </a:r>
            <a:r>
              <a:rPr lang="en-US" sz="1400" b="1" kern="0" dirty="0" smtClean="0"/>
              <a:t>increases</a:t>
            </a:r>
            <a:r>
              <a:rPr lang="en-US" sz="1400" kern="0" dirty="0" smtClean="0">
                <a:solidFill>
                  <a:srgbClr val="0000FF"/>
                </a:solidFill>
              </a:rPr>
              <a:t> with decreasing </a:t>
            </a:r>
            <a:r>
              <a:rPr lang="en-US" sz="1400" kern="0" dirty="0" smtClean="0">
                <a:solidFill>
                  <a:srgbClr val="0000FF"/>
                </a:solidFill>
                <a:latin typeface="Symbol" panose="05050102010706020507" pitchFamily="18" charset="2"/>
              </a:rPr>
              <a:t>n</a:t>
            </a:r>
          </a:p>
          <a:p>
            <a:pPr marL="0" indent="0">
              <a:buSzPct val="150000"/>
              <a:buNone/>
            </a:pPr>
            <a:endParaRPr lang="en-US" sz="1400" kern="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895600" y="3714750"/>
            <a:ext cx="2198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933FF"/>
                </a:solidFill>
                <a:latin typeface="+mn-lt"/>
              </a:rPr>
              <a:t>Scans from NSTX equilibrium</a:t>
            </a:r>
            <a:endParaRPr lang="en-US" sz="1200" dirty="0">
              <a:solidFill>
                <a:srgbClr val="9933FF"/>
              </a:solidFill>
              <a:latin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40564" y="3714750"/>
            <a:ext cx="936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933FF"/>
                </a:solidFill>
                <a:latin typeface="+mn-lt"/>
              </a:rPr>
              <a:t>MISK code</a:t>
            </a:r>
            <a:endParaRPr lang="en-US" sz="1200" dirty="0">
              <a:solidFill>
                <a:srgbClr val="9933FF"/>
              </a:solidFill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76592" y="3943350"/>
            <a:ext cx="3591208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288925" indent="-288925">
              <a:spcBef>
                <a:spcPts val="1200"/>
              </a:spcBef>
              <a:buClr>
                <a:srgbClr val="FF0000"/>
              </a:buClr>
            </a:pPr>
            <a:r>
              <a:rPr lang="en-US" altLang="en-US" sz="1600" kern="0" dirty="0" smtClean="0">
                <a:solidFill>
                  <a:srgbClr val="FF0000"/>
                </a:solidFill>
                <a:latin typeface="+mn-lt"/>
                <a:ea typeface="+mn-ea"/>
                <a:sym typeface="Wingdings" panose="05000000000000000000" pitchFamily="2" charset="2"/>
              </a:rPr>
              <a:t> </a:t>
            </a:r>
            <a:r>
              <a:rPr lang="en-US" altLang="en-US" sz="1600" kern="0" dirty="0" smtClean="0">
                <a:solidFill>
                  <a:srgbClr val="FF0000"/>
                </a:solidFill>
                <a:latin typeface="+mn-lt"/>
                <a:ea typeface="+mn-ea"/>
              </a:rPr>
              <a:t>Key next step: verify extrapolation to low </a:t>
            </a:r>
            <a:r>
              <a:rPr lang="en-US" altLang="en-US" sz="1600" kern="0" dirty="0" smtClean="0">
                <a:solidFill>
                  <a:srgbClr val="FF0000"/>
                </a:solidFill>
                <a:latin typeface="Symbol" panose="05050102010706020507" pitchFamily="18" charset="2"/>
                <a:ea typeface="+mn-ea"/>
              </a:rPr>
              <a:t>n</a:t>
            </a:r>
            <a:r>
              <a:rPr lang="en-US" altLang="en-US" sz="1600" kern="0" dirty="0" smtClean="0">
                <a:solidFill>
                  <a:srgbClr val="FF0000"/>
                </a:solidFill>
                <a:latin typeface="+mn-lt"/>
                <a:ea typeface="+mn-ea"/>
              </a:rPr>
              <a:t> in NSTX-U</a:t>
            </a:r>
            <a:endParaRPr lang="en-US" altLang="en-US" sz="1600" kern="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55" name="Text Box 32"/>
          <p:cNvSpPr txBox="1">
            <a:spLocks noChangeArrowheads="1"/>
          </p:cNvSpPr>
          <p:nvPr/>
        </p:nvSpPr>
        <p:spPr bwMode="auto">
          <a:xfrm>
            <a:off x="5105400" y="4650645"/>
            <a:ext cx="4038600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100" dirty="0" smtClean="0">
                <a:solidFill>
                  <a:srgbClr val="9933FF"/>
                </a:solidFill>
                <a:latin typeface="+mj-lt"/>
                <a:cs typeface="Arial" pitchFamily="34" charset="0"/>
              </a:rPr>
              <a:t>S. </a:t>
            </a:r>
            <a:r>
              <a:rPr lang="en-US" sz="1100" dirty="0" err="1" smtClean="0">
                <a:solidFill>
                  <a:srgbClr val="9933FF"/>
                </a:solidFill>
                <a:latin typeface="+mj-lt"/>
                <a:cs typeface="Arial" pitchFamily="34" charset="0"/>
              </a:rPr>
              <a:t>Sabbagh,</a:t>
            </a:r>
            <a:r>
              <a:rPr lang="en-US" sz="1100" b="0" dirty="0" err="1" smtClean="0">
                <a:solidFill>
                  <a:srgbClr val="9933FF"/>
                </a:solidFill>
                <a:latin typeface="+mj-lt"/>
                <a:cs typeface="Arial" pitchFamily="34" charset="0"/>
              </a:rPr>
              <a:t>et</a:t>
            </a:r>
            <a:r>
              <a:rPr lang="en-US" sz="1100" b="0" dirty="0" smtClean="0">
                <a:solidFill>
                  <a:srgbClr val="9933FF"/>
                </a:solidFill>
                <a:latin typeface="+mj-lt"/>
                <a:cs typeface="Arial" pitchFamily="34" charset="0"/>
              </a:rPr>
              <a:t> al.</a:t>
            </a:r>
            <a:r>
              <a:rPr lang="en-US" sz="1100" b="0" i="0" dirty="0" smtClean="0">
                <a:solidFill>
                  <a:srgbClr val="9933FF"/>
                </a:solidFill>
                <a:latin typeface="+mj-lt"/>
                <a:cs typeface="Arial" pitchFamily="34" charset="0"/>
              </a:rPr>
              <a:t>, </a:t>
            </a:r>
            <a:r>
              <a:rPr lang="en-US" sz="1100" b="1" dirty="0" smtClean="0">
                <a:solidFill>
                  <a:srgbClr val="9933FF"/>
                </a:solidFill>
                <a:latin typeface="+mj-lt"/>
                <a:cs typeface="Arial" pitchFamily="34" charset="0"/>
              </a:rPr>
              <a:t>2016 EPS Landau-Spitzer Award lecture</a:t>
            </a:r>
            <a:endParaRPr lang="en-US" sz="1100" b="1" i="0" dirty="0">
              <a:solidFill>
                <a:srgbClr val="9933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872045" y="727320"/>
            <a:ext cx="1218603" cy="307777"/>
          </a:xfrm>
          <a:prstGeom prst="rect">
            <a:avLst/>
          </a:prstGeom>
          <a:solidFill>
            <a:srgbClr val="FFCC66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Charge 1,3,4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221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71" y="50440"/>
            <a:ext cx="9039508" cy="571500"/>
          </a:xfrm>
        </p:spPr>
        <p:txBody>
          <a:bodyPr/>
          <a:lstStyle/>
          <a:p>
            <a:r>
              <a:rPr lang="en-US" sz="2200" dirty="0" smtClean="0"/>
              <a:t>NSTX shows dominant precession </a:t>
            </a:r>
            <a:r>
              <a:rPr lang="en-US" sz="2200" dirty="0"/>
              <a:t>drift </a:t>
            </a:r>
            <a:r>
              <a:rPr lang="en-US" sz="2200" dirty="0" smtClean="0"/>
              <a:t>resonance stabilization vs.  bounce resonance for DIII-D in joint XP at similar, high </a:t>
            </a:r>
            <a:r>
              <a:rPr lang="en-US" sz="2200" dirty="0"/>
              <a:t>rotation </a:t>
            </a:r>
            <a:endParaRPr lang="en-US" sz="2200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152400" y="721877"/>
            <a:ext cx="803617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l-GR" sz="18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8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8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8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for trapped resonant ions vs. scaled experimental rotation (</a:t>
            </a:r>
            <a:r>
              <a:rPr lang="en-US" sz="1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MISK code</a:t>
            </a:r>
            <a:r>
              <a:rPr lang="en-US" sz="18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42511"/>
            <a:ext cx="6333801" cy="354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Straight Arrow Connector 57"/>
          <p:cNvCxnSpPr/>
          <p:nvPr/>
        </p:nvCxnSpPr>
        <p:spPr bwMode="auto">
          <a:xfrm flipV="1">
            <a:off x="3176991" y="4288230"/>
            <a:ext cx="0" cy="2902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988961" y="4578433"/>
            <a:ext cx="2406472" cy="26432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DIII-D experimental rotation profile</a:t>
            </a:r>
            <a:endParaRPr lang="en-US" sz="12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 flipV="1">
            <a:off x="5205562" y="4025362"/>
            <a:ext cx="0" cy="54858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3858514" y="4578433"/>
            <a:ext cx="2414122" cy="26432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NSTX experimental rotation profile</a:t>
            </a:r>
            <a:endParaRPr lang="en-US" sz="12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99801" y="3569355"/>
            <a:ext cx="1373948" cy="440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133103 @ 3.330 s</a:t>
            </a:r>
          </a:p>
          <a:p>
            <a:r>
              <a:rPr lang="en-US" sz="12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plasma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092771" y="3569355"/>
            <a:ext cx="1373948" cy="440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133776 @ 0.861 s</a:t>
            </a:r>
          </a:p>
          <a:p>
            <a:r>
              <a:rPr lang="en-US" sz="12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plasma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 bwMode="auto">
          <a:xfrm>
            <a:off x="1442920" y="2696083"/>
            <a:ext cx="118187" cy="29546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>
            <a:off x="2066139" y="2090186"/>
            <a:ext cx="205282" cy="20848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1105286" y="2290322"/>
            <a:ext cx="882923" cy="440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precession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resonance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304602" y="1531152"/>
            <a:ext cx="894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ounce / circulating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resonance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8" name="Straight Arrow Connector 67"/>
          <p:cNvCxnSpPr/>
          <p:nvPr/>
        </p:nvCxnSpPr>
        <p:spPr bwMode="auto">
          <a:xfrm>
            <a:off x="4618075" y="1724320"/>
            <a:ext cx="196980" cy="2028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5695943" y="2205474"/>
            <a:ext cx="236375" cy="29645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4088153" y="1296074"/>
            <a:ext cx="882923" cy="440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precession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resonance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343200" y="1621591"/>
            <a:ext cx="929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ounce / circulating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resonance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 Box 6"/>
          <p:cNvSpPr txBox="1">
            <a:spLocks noChangeArrowheads="1"/>
          </p:cNvSpPr>
          <p:nvPr/>
        </p:nvSpPr>
        <p:spPr bwMode="auto">
          <a:xfrm>
            <a:off x="2371401" y="1223618"/>
            <a:ext cx="751372" cy="35243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altLang="en-US" sz="1800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DIII-D</a:t>
            </a:r>
          </a:p>
        </p:txBody>
      </p:sp>
      <p:sp>
        <p:nvSpPr>
          <p:cNvPr id="73" name="Text Box 6"/>
          <p:cNvSpPr txBox="1">
            <a:spLocks noChangeArrowheads="1"/>
          </p:cNvSpPr>
          <p:nvPr/>
        </p:nvSpPr>
        <p:spPr bwMode="auto">
          <a:xfrm>
            <a:off x="5503363" y="1223618"/>
            <a:ext cx="763610" cy="35243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altLang="en-US" sz="1800" dirty="0" smtClean="0">
                <a:solidFill>
                  <a:srgbClr val="0000FF"/>
                </a:solidFill>
                <a:latin typeface="Helvetica" pitchFamily="34" charset="0"/>
                <a:ea typeface="+mn-ea"/>
              </a:rPr>
              <a:t>NSTX</a:t>
            </a:r>
          </a:p>
        </p:txBody>
      </p:sp>
      <p:cxnSp>
        <p:nvCxnSpPr>
          <p:cNvPr id="74" name="Straight Connector 73"/>
          <p:cNvCxnSpPr/>
          <p:nvPr/>
        </p:nvCxnSpPr>
        <p:spPr bwMode="auto">
          <a:xfrm>
            <a:off x="3176991" y="1146516"/>
            <a:ext cx="0" cy="295468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>
            <a:off x="5230285" y="1146516"/>
            <a:ext cx="0" cy="295468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Rectangle 22"/>
          <p:cNvSpPr/>
          <p:nvPr/>
        </p:nvSpPr>
        <p:spPr>
          <a:xfrm>
            <a:off x="6461370" y="3342092"/>
            <a:ext cx="2607781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1000" dirty="0" smtClean="0">
                <a:solidFill>
                  <a:srgbClr val="9900CC"/>
                </a:solidFill>
                <a:latin typeface="+mj-lt"/>
                <a:ea typeface="+mn-ea"/>
                <a:cs typeface="Arial" pitchFamily="34" charset="0"/>
              </a:rPr>
              <a:t>- J</a:t>
            </a:r>
            <a:r>
              <a:rPr lang="en-US" sz="1000" dirty="0">
                <a:solidFill>
                  <a:srgbClr val="9900CC"/>
                </a:solidFill>
                <a:latin typeface="+mj-lt"/>
                <a:ea typeface="+mn-ea"/>
                <a:cs typeface="Arial" pitchFamily="34" charset="0"/>
              </a:rPr>
              <a:t>. Berkery </a:t>
            </a:r>
            <a:r>
              <a:rPr lang="en-US" sz="1000" i="1" dirty="0">
                <a:solidFill>
                  <a:srgbClr val="9900CC"/>
                </a:solidFill>
                <a:latin typeface="+mj-lt"/>
                <a:ea typeface="+mn-ea"/>
                <a:cs typeface="Arial" pitchFamily="34" charset="0"/>
              </a:rPr>
              <a:t>et al.</a:t>
            </a:r>
            <a:r>
              <a:rPr lang="en-US" sz="1000" dirty="0">
                <a:solidFill>
                  <a:srgbClr val="9900CC"/>
                </a:solidFill>
                <a:latin typeface="+mj-lt"/>
                <a:ea typeface="+mn-ea"/>
                <a:cs typeface="Arial" pitchFamily="34" charset="0"/>
              </a:rPr>
              <a:t>, </a:t>
            </a:r>
            <a:r>
              <a:rPr lang="en-US" sz="1000" dirty="0" smtClean="0">
                <a:solidFill>
                  <a:srgbClr val="9900CC"/>
                </a:solidFill>
                <a:latin typeface="+mj-lt"/>
                <a:ea typeface="+mn-ea"/>
                <a:cs typeface="Arial" pitchFamily="34" charset="0"/>
              </a:rPr>
              <a:t>PRL </a:t>
            </a:r>
            <a:r>
              <a:rPr lang="en-US" sz="1000" b="1" dirty="0">
                <a:solidFill>
                  <a:srgbClr val="9900CC"/>
                </a:solidFill>
                <a:latin typeface="+mj-lt"/>
                <a:ea typeface="+mn-ea"/>
                <a:cs typeface="Arial" pitchFamily="34" charset="0"/>
              </a:rPr>
              <a:t>104</a:t>
            </a:r>
            <a:r>
              <a:rPr lang="en-US" sz="1000" dirty="0">
                <a:solidFill>
                  <a:srgbClr val="9900CC"/>
                </a:solidFill>
                <a:latin typeface="+mj-lt"/>
                <a:ea typeface="+mn-ea"/>
                <a:cs typeface="Arial" pitchFamily="34" charset="0"/>
              </a:rPr>
              <a:t>, 035003 (2010</a:t>
            </a:r>
            <a:r>
              <a:rPr lang="en-US" sz="1000" dirty="0" smtClean="0">
                <a:solidFill>
                  <a:srgbClr val="9900CC"/>
                </a:solidFill>
                <a:latin typeface="+mj-lt"/>
                <a:ea typeface="+mn-ea"/>
                <a:cs typeface="Arial" pitchFamily="34" charset="0"/>
              </a:rPr>
              <a:t>)</a:t>
            </a:r>
          </a:p>
          <a:p>
            <a:pPr>
              <a:spcBef>
                <a:spcPts val="300"/>
              </a:spcBef>
            </a:pPr>
            <a:r>
              <a:rPr lang="en-US" sz="1000" dirty="0" smtClean="0">
                <a:solidFill>
                  <a:srgbClr val="9900CC"/>
                </a:solidFill>
                <a:latin typeface="+mj-lt"/>
                <a:ea typeface="+mn-ea"/>
                <a:cs typeface="Arial" pitchFamily="34" charset="0"/>
              </a:rPr>
              <a:t>- S. Sabbagh, et al., NF </a:t>
            </a:r>
            <a:r>
              <a:rPr lang="en-US" sz="1000" b="1" dirty="0" smtClean="0">
                <a:solidFill>
                  <a:srgbClr val="9900CC"/>
                </a:solidFill>
                <a:latin typeface="+mj-lt"/>
                <a:ea typeface="+mn-ea"/>
                <a:cs typeface="Arial" pitchFamily="34" charset="0"/>
              </a:rPr>
              <a:t>50</a:t>
            </a:r>
            <a:r>
              <a:rPr lang="en-US" sz="1000" dirty="0" smtClean="0">
                <a:solidFill>
                  <a:srgbClr val="9900CC"/>
                </a:solidFill>
                <a:latin typeface="+mj-lt"/>
                <a:ea typeface="+mn-ea"/>
                <a:cs typeface="Arial" pitchFamily="34" charset="0"/>
              </a:rPr>
              <a:t>, 025020 (2010)</a:t>
            </a:r>
          </a:p>
          <a:p>
            <a:pPr lvl="0">
              <a:spcBef>
                <a:spcPts val="300"/>
              </a:spcBef>
            </a:pPr>
            <a:r>
              <a:rPr lang="en-US" sz="1000" dirty="0" smtClean="0">
                <a:solidFill>
                  <a:srgbClr val="9900CC"/>
                </a:solidFill>
                <a:latin typeface="+mj-lt"/>
                <a:cs typeface="Arial" pitchFamily="34" charset="0"/>
              </a:rPr>
              <a:t>- J</a:t>
            </a:r>
            <a:r>
              <a:rPr lang="en-US" sz="1000" dirty="0">
                <a:solidFill>
                  <a:srgbClr val="9900CC"/>
                </a:solidFill>
                <a:latin typeface="+mj-lt"/>
                <a:cs typeface="Arial" pitchFamily="34" charset="0"/>
              </a:rPr>
              <a:t>. Berkery </a:t>
            </a:r>
            <a:r>
              <a:rPr lang="en-US" sz="1000" i="1" dirty="0">
                <a:solidFill>
                  <a:srgbClr val="9900CC"/>
                </a:solidFill>
                <a:latin typeface="+mj-lt"/>
                <a:cs typeface="Arial" pitchFamily="34" charset="0"/>
              </a:rPr>
              <a:t>et al.</a:t>
            </a:r>
            <a:r>
              <a:rPr lang="en-US" sz="1000" dirty="0">
                <a:solidFill>
                  <a:srgbClr val="9900CC"/>
                </a:solidFill>
                <a:latin typeface="+mj-lt"/>
                <a:cs typeface="Arial" pitchFamily="34" charset="0"/>
              </a:rPr>
              <a:t>, PRL </a:t>
            </a:r>
            <a:r>
              <a:rPr lang="en-US" sz="1000" b="1" dirty="0" smtClean="0">
                <a:solidFill>
                  <a:srgbClr val="9900CC"/>
                </a:solidFill>
                <a:latin typeface="+mj-lt"/>
                <a:ea typeface="+mn-ea"/>
                <a:cs typeface="Arial" pitchFamily="34" charset="0"/>
              </a:rPr>
              <a:t>106</a:t>
            </a:r>
            <a:r>
              <a:rPr lang="en-US" sz="1000" dirty="0">
                <a:solidFill>
                  <a:srgbClr val="9900CC"/>
                </a:solidFill>
                <a:latin typeface="+mj-lt"/>
                <a:ea typeface="+mn-ea"/>
                <a:cs typeface="Arial" pitchFamily="34" charset="0"/>
              </a:rPr>
              <a:t>, 075004 (2011</a:t>
            </a:r>
            <a:r>
              <a:rPr lang="en-US" sz="1000" dirty="0" smtClean="0">
                <a:solidFill>
                  <a:srgbClr val="9900CC"/>
                </a:solidFill>
                <a:latin typeface="+mj-lt"/>
                <a:ea typeface="+mn-ea"/>
                <a:cs typeface="Arial" pitchFamily="34" charset="0"/>
              </a:rPr>
              <a:t>)</a:t>
            </a:r>
          </a:p>
          <a:p>
            <a:pPr>
              <a:spcBef>
                <a:spcPts val="300"/>
              </a:spcBef>
            </a:pPr>
            <a:r>
              <a:rPr lang="en-US" sz="1000" dirty="0" smtClean="0">
                <a:solidFill>
                  <a:srgbClr val="9900CC"/>
                </a:solidFill>
                <a:latin typeface="+mj-lt"/>
                <a:ea typeface="+mn-ea"/>
                <a:cs typeface="Arial" pitchFamily="34" charset="0"/>
              </a:rPr>
              <a:t>- S. Sabbagh </a:t>
            </a:r>
            <a:r>
              <a:rPr lang="en-US" sz="1000" i="1" dirty="0" smtClean="0">
                <a:solidFill>
                  <a:srgbClr val="9900CC"/>
                </a:solidFill>
                <a:latin typeface="+mj-lt"/>
                <a:ea typeface="+mn-ea"/>
                <a:cs typeface="Arial" pitchFamily="34" charset="0"/>
              </a:rPr>
              <a:t>et al</a:t>
            </a:r>
            <a:r>
              <a:rPr lang="en-US" sz="1000" dirty="0">
                <a:solidFill>
                  <a:srgbClr val="9900CC"/>
                </a:solidFill>
                <a:latin typeface="+mj-lt"/>
                <a:ea typeface="+mn-ea"/>
                <a:cs typeface="Arial" pitchFamily="34" charset="0"/>
              </a:rPr>
              <a:t>., </a:t>
            </a:r>
            <a:r>
              <a:rPr lang="en-US" sz="1000" dirty="0" smtClean="0">
                <a:solidFill>
                  <a:srgbClr val="9900CC"/>
                </a:solidFill>
                <a:latin typeface="+mj-lt"/>
                <a:ea typeface="+mn-ea"/>
                <a:cs typeface="Arial" pitchFamily="34" charset="0"/>
              </a:rPr>
              <a:t>NF </a:t>
            </a:r>
            <a:r>
              <a:rPr lang="en-US" sz="1000" b="1" dirty="0" smtClean="0">
                <a:solidFill>
                  <a:srgbClr val="9900CC"/>
                </a:solidFill>
                <a:latin typeface="+mj-lt"/>
                <a:ea typeface="+mn-ea"/>
                <a:cs typeface="Arial" pitchFamily="34" charset="0"/>
              </a:rPr>
              <a:t>53</a:t>
            </a:r>
            <a:r>
              <a:rPr lang="en-US" sz="1000" dirty="0" smtClean="0">
                <a:solidFill>
                  <a:srgbClr val="9900CC"/>
                </a:solidFill>
                <a:latin typeface="+mj-lt"/>
                <a:ea typeface="+mn-ea"/>
                <a:cs typeface="Arial" pitchFamily="34" charset="0"/>
              </a:rPr>
              <a:t>, 104007 (2013)</a:t>
            </a:r>
          </a:p>
          <a:p>
            <a:pPr>
              <a:spcBef>
                <a:spcPts val="300"/>
              </a:spcBef>
            </a:pPr>
            <a:r>
              <a:rPr lang="en-US" sz="1000" dirty="0" smtClean="0">
                <a:solidFill>
                  <a:srgbClr val="9900CC"/>
                </a:solidFill>
                <a:latin typeface="+mj-lt"/>
                <a:cs typeface="Arial" pitchFamily="34" charset="0"/>
              </a:rPr>
              <a:t>- J</a:t>
            </a:r>
            <a:r>
              <a:rPr lang="en-US" sz="1000" dirty="0">
                <a:solidFill>
                  <a:srgbClr val="9900CC"/>
                </a:solidFill>
                <a:latin typeface="+mj-lt"/>
                <a:cs typeface="Arial" pitchFamily="34" charset="0"/>
              </a:rPr>
              <a:t>. Berkery </a:t>
            </a:r>
            <a:r>
              <a:rPr lang="en-US" sz="1000" i="1" dirty="0">
                <a:solidFill>
                  <a:srgbClr val="9900CC"/>
                </a:solidFill>
                <a:latin typeface="+mj-lt"/>
                <a:cs typeface="Arial" pitchFamily="34" charset="0"/>
              </a:rPr>
              <a:t>et al.</a:t>
            </a:r>
            <a:r>
              <a:rPr lang="en-US" sz="1000" dirty="0">
                <a:solidFill>
                  <a:srgbClr val="9900CC"/>
                </a:solidFill>
                <a:latin typeface="+mj-lt"/>
                <a:cs typeface="Arial" pitchFamily="34" charset="0"/>
              </a:rPr>
              <a:t>, </a:t>
            </a:r>
            <a:r>
              <a:rPr lang="en-US" sz="1000" dirty="0" err="1" smtClean="0">
                <a:solidFill>
                  <a:srgbClr val="9900CC"/>
                </a:solidFill>
                <a:latin typeface="+mj-lt"/>
                <a:cs typeface="Arial" pitchFamily="34" charset="0"/>
              </a:rPr>
              <a:t>PoP</a:t>
            </a:r>
            <a:r>
              <a:rPr lang="en-US" sz="1000" dirty="0" smtClean="0">
                <a:solidFill>
                  <a:srgbClr val="9900CC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b="1" dirty="0" smtClean="0">
                <a:solidFill>
                  <a:srgbClr val="9900CC"/>
                </a:solidFill>
                <a:latin typeface="+mj-lt"/>
                <a:cs typeface="Arial" pitchFamily="34" charset="0"/>
              </a:rPr>
              <a:t>21</a:t>
            </a:r>
            <a:r>
              <a:rPr lang="en-US" sz="1000" dirty="0" smtClean="0">
                <a:solidFill>
                  <a:srgbClr val="9900CC"/>
                </a:solidFill>
                <a:latin typeface="+mj-lt"/>
                <a:cs typeface="Arial" pitchFamily="34" charset="0"/>
              </a:rPr>
              <a:t>, 056112 (2014)</a:t>
            </a:r>
            <a:endParaRPr lang="en-US" sz="1000" dirty="0" smtClean="0">
              <a:solidFill>
                <a:srgbClr val="9900CC"/>
              </a:solidFill>
              <a:latin typeface="+mj-lt"/>
              <a:ea typeface="+mn-ea"/>
              <a:cs typeface="Arial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1000" dirty="0" smtClean="0">
                <a:solidFill>
                  <a:srgbClr val="9900CC"/>
                </a:solidFill>
                <a:latin typeface="+mj-lt"/>
                <a:cs typeface="Arial" pitchFamily="34" charset="0"/>
              </a:rPr>
              <a:t>- J</a:t>
            </a:r>
            <a:r>
              <a:rPr lang="en-US" sz="1000" dirty="0">
                <a:solidFill>
                  <a:srgbClr val="9900CC"/>
                </a:solidFill>
                <a:latin typeface="+mj-lt"/>
                <a:cs typeface="Arial" pitchFamily="34" charset="0"/>
              </a:rPr>
              <a:t>. Berkery </a:t>
            </a:r>
            <a:r>
              <a:rPr lang="en-US" sz="1000" i="1" dirty="0">
                <a:solidFill>
                  <a:srgbClr val="9900CC"/>
                </a:solidFill>
                <a:latin typeface="+mj-lt"/>
                <a:cs typeface="Arial" pitchFamily="34" charset="0"/>
              </a:rPr>
              <a:t>et al.</a:t>
            </a:r>
            <a:r>
              <a:rPr lang="en-US" sz="1000" dirty="0">
                <a:solidFill>
                  <a:srgbClr val="9900CC"/>
                </a:solidFill>
                <a:latin typeface="+mj-lt"/>
                <a:cs typeface="Arial" pitchFamily="34" charset="0"/>
              </a:rPr>
              <a:t>, </a:t>
            </a:r>
            <a:r>
              <a:rPr lang="en-US" sz="1000" dirty="0" err="1" smtClean="0">
                <a:solidFill>
                  <a:srgbClr val="9900CC"/>
                </a:solidFill>
                <a:latin typeface="+mj-lt"/>
                <a:cs typeface="Arial" pitchFamily="34" charset="0"/>
              </a:rPr>
              <a:t>PoP</a:t>
            </a:r>
            <a:r>
              <a:rPr lang="en-US" sz="1000" dirty="0">
                <a:solidFill>
                  <a:srgbClr val="9900CC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b="1" dirty="0">
                <a:solidFill>
                  <a:srgbClr val="9900CC"/>
                </a:solidFill>
                <a:latin typeface="+mj-lt"/>
                <a:cs typeface="Arial" pitchFamily="34" charset="0"/>
              </a:rPr>
              <a:t>21</a:t>
            </a:r>
            <a:r>
              <a:rPr lang="en-US" sz="1000" dirty="0">
                <a:solidFill>
                  <a:srgbClr val="9900CC"/>
                </a:solidFill>
                <a:latin typeface="+mj-lt"/>
                <a:cs typeface="Arial" pitchFamily="34" charset="0"/>
              </a:rPr>
              <a:t>, 052505 (</a:t>
            </a:r>
            <a:r>
              <a:rPr lang="en-US" sz="1000" dirty="0" smtClean="0">
                <a:solidFill>
                  <a:srgbClr val="9900CC"/>
                </a:solidFill>
                <a:latin typeface="+mj-lt"/>
                <a:cs typeface="Arial" pitchFamily="34" charset="0"/>
              </a:rPr>
              <a:t>2014)</a:t>
            </a:r>
          </a:p>
          <a:p>
            <a:pPr>
              <a:spcBef>
                <a:spcPts val="300"/>
              </a:spcBef>
            </a:pPr>
            <a:r>
              <a:rPr lang="en-US" sz="1000" dirty="0" smtClean="0">
                <a:solidFill>
                  <a:srgbClr val="9900CC"/>
                </a:solidFill>
                <a:latin typeface="+mj-lt"/>
                <a:cs typeface="Arial" pitchFamily="34" charset="0"/>
              </a:rPr>
              <a:t>- J. </a:t>
            </a:r>
            <a:r>
              <a:rPr lang="en-US" sz="1000" dirty="0">
                <a:solidFill>
                  <a:srgbClr val="9900CC"/>
                </a:solidFill>
                <a:latin typeface="+mj-lt"/>
                <a:cs typeface="Arial" pitchFamily="34" charset="0"/>
              </a:rPr>
              <a:t>Berkery </a:t>
            </a:r>
            <a:r>
              <a:rPr lang="en-US" sz="1000" i="1" dirty="0">
                <a:solidFill>
                  <a:srgbClr val="9900CC"/>
                </a:solidFill>
                <a:latin typeface="+mj-lt"/>
                <a:cs typeface="Arial" pitchFamily="34" charset="0"/>
              </a:rPr>
              <a:t>et al</a:t>
            </a:r>
            <a:r>
              <a:rPr lang="en-US" sz="1000" dirty="0">
                <a:solidFill>
                  <a:srgbClr val="9900CC"/>
                </a:solidFill>
                <a:latin typeface="+mj-lt"/>
                <a:cs typeface="Arial" pitchFamily="34" charset="0"/>
              </a:rPr>
              <a:t>., NF </a:t>
            </a:r>
            <a:r>
              <a:rPr lang="en-US" sz="1000" b="1" dirty="0" smtClean="0">
                <a:solidFill>
                  <a:srgbClr val="9900CC"/>
                </a:solidFill>
                <a:latin typeface="+mj-lt"/>
                <a:cs typeface="Arial" pitchFamily="34" charset="0"/>
              </a:rPr>
              <a:t>55</a:t>
            </a:r>
            <a:r>
              <a:rPr lang="en-US" sz="1000" dirty="0" smtClean="0">
                <a:solidFill>
                  <a:srgbClr val="9900CC"/>
                </a:solidFill>
                <a:latin typeface="+mj-lt"/>
                <a:cs typeface="Arial" pitchFamily="34" charset="0"/>
              </a:rPr>
              <a:t>, 123007 (2015)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918570" y="2793361"/>
            <a:ext cx="1829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u="sng" dirty="0" smtClean="0">
                <a:solidFill>
                  <a:srgbClr val="0000FF"/>
                </a:solidFill>
                <a:latin typeface="+mn-lt"/>
                <a:ea typeface="+mn-ea"/>
                <a:cs typeface="Arial" pitchFamily="34" charset="0"/>
              </a:rPr>
              <a:t>Some NSTX / </a:t>
            </a:r>
            <a:r>
              <a:rPr lang="en-US" sz="1400" u="sng" dirty="0" smtClean="0">
                <a:solidFill>
                  <a:srgbClr val="FF0000"/>
                </a:solidFill>
                <a:latin typeface="+mn-lt"/>
                <a:ea typeface="+mn-ea"/>
                <a:cs typeface="Arial" pitchFamily="34" charset="0"/>
              </a:rPr>
              <a:t>MISK</a:t>
            </a:r>
            <a:r>
              <a:rPr lang="en-US" sz="1400" u="sng" dirty="0" smtClean="0">
                <a:solidFill>
                  <a:srgbClr val="0000FF"/>
                </a:solidFill>
                <a:latin typeface="+mn-lt"/>
                <a:ea typeface="+mn-ea"/>
                <a:cs typeface="Arial" pitchFamily="34" charset="0"/>
              </a:rPr>
              <a:t> analysis references</a:t>
            </a:r>
            <a:endParaRPr lang="en-US" sz="2000" u="sng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47355" y="742950"/>
            <a:ext cx="920445" cy="307777"/>
          </a:xfrm>
          <a:prstGeom prst="rect">
            <a:avLst/>
          </a:prstGeom>
          <a:solidFill>
            <a:srgbClr val="FFCC66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Charge 1</a:t>
            </a:r>
            <a:endParaRPr lang="en-US" sz="1400" dirty="0">
              <a:latin typeface="+mj-lt"/>
            </a:endParaRP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6404102" y="1209735"/>
            <a:ext cx="2663698" cy="1582800"/>
          </a:xfrm>
        </p:spPr>
        <p:txBody>
          <a:bodyPr/>
          <a:lstStyle/>
          <a:p>
            <a:pPr marL="227013" indent="-227013">
              <a:spcBef>
                <a:spcPts val="2400"/>
              </a:spcBef>
            </a:pPr>
            <a:r>
              <a:rPr lang="en-US" sz="1400" dirty="0" smtClean="0"/>
              <a:t>Also</a:t>
            </a:r>
            <a:r>
              <a:rPr lang="en-US" sz="1400" dirty="0"/>
              <a:t>, </a:t>
            </a:r>
            <a:r>
              <a:rPr lang="en-US" sz="1400" dirty="0" smtClean="0"/>
              <a:t>computed kinetic </a:t>
            </a:r>
            <a:r>
              <a:rPr lang="en-US" sz="1400" dirty="0"/>
              <a:t>RWM </a:t>
            </a:r>
            <a:r>
              <a:rPr lang="en-US" sz="1400" dirty="0" smtClean="0"/>
              <a:t>stability matches disruption onset in both machines over wide rotation range (using same analysis tools)</a:t>
            </a:r>
            <a:endParaRPr lang="en-US" sz="1100" dirty="0" smtClean="0">
              <a:solidFill>
                <a:srgbClr val="9933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10755" y="2298210"/>
            <a:ext cx="16581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7013" lvl="1">
              <a:spcBef>
                <a:spcPts val="300"/>
              </a:spcBef>
              <a:buClr>
                <a:srgbClr val="3333FF"/>
              </a:buClr>
              <a:buSzPct val="75000"/>
            </a:pPr>
            <a:r>
              <a:rPr lang="en-US" altLang="en-US" sz="1200" kern="0" dirty="0" smtClean="0">
                <a:solidFill>
                  <a:srgbClr val="9933FF"/>
                </a:solidFill>
                <a:latin typeface="Arial"/>
              </a:rPr>
              <a:t>(see </a:t>
            </a:r>
            <a:r>
              <a:rPr lang="en-US" altLang="en-US" sz="1200" kern="0" dirty="0">
                <a:solidFill>
                  <a:srgbClr val="9933FF"/>
                </a:solidFill>
                <a:latin typeface="Arial"/>
              </a:rPr>
              <a:t>backup slide)</a:t>
            </a:r>
            <a:endParaRPr lang="en-US" altLang="en-US" sz="12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39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5638958" y="1101204"/>
            <a:ext cx="3424374" cy="3787204"/>
            <a:chOff x="5638958" y="1101204"/>
            <a:chExt cx="3424374" cy="3787204"/>
          </a:xfrm>
        </p:grpSpPr>
        <p:pic>
          <p:nvPicPr>
            <p:cNvPr id="6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002"/>
            <a:stretch/>
          </p:blipFill>
          <p:spPr bwMode="auto">
            <a:xfrm>
              <a:off x="5638958" y="1101204"/>
              <a:ext cx="3295626" cy="3787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03"/>
            <a:stretch/>
          </p:blipFill>
          <p:spPr bwMode="auto">
            <a:xfrm>
              <a:off x="7482823" y="1267841"/>
              <a:ext cx="1580509" cy="1893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Rectangle 70"/>
            <p:cNvSpPr/>
            <p:nvPr/>
          </p:nvSpPr>
          <p:spPr>
            <a:xfrm>
              <a:off x="8273249" y="2575848"/>
              <a:ext cx="568582" cy="280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MISK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798424" y="1353684"/>
              <a:ext cx="794316" cy="280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unstable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798424" y="1669285"/>
              <a:ext cx="605762" cy="280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stable</a:t>
              </a:r>
              <a:endParaRPr lang="en-US" sz="1600" dirty="0">
                <a:solidFill>
                  <a:srgbClr val="009900"/>
                </a:solidFill>
              </a:endParaRPr>
            </a:p>
          </p:txBody>
        </p:sp>
        <p:cxnSp>
          <p:nvCxnSpPr>
            <p:cNvPr id="74" name="Straight Arrow Connector 73"/>
            <p:cNvCxnSpPr/>
            <p:nvPr/>
          </p:nvCxnSpPr>
          <p:spPr bwMode="auto">
            <a:xfrm flipV="1">
              <a:off x="7800948" y="1353684"/>
              <a:ext cx="0" cy="30316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5" name="Straight Arrow Connector 74"/>
            <p:cNvCxnSpPr/>
            <p:nvPr/>
          </p:nvCxnSpPr>
          <p:spPr bwMode="auto">
            <a:xfrm>
              <a:off x="7800948" y="1641325"/>
              <a:ext cx="0" cy="34356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9" name="Straight Arrow Connector 78"/>
            <p:cNvCxnSpPr/>
            <p:nvPr/>
          </p:nvCxnSpPr>
          <p:spPr bwMode="auto">
            <a:xfrm flipH="1">
              <a:off x="7730253" y="3626007"/>
              <a:ext cx="371051" cy="56808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66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0" name="Rectangle 79"/>
            <p:cNvSpPr/>
            <p:nvPr/>
          </p:nvSpPr>
          <p:spPr>
            <a:xfrm>
              <a:off x="7482823" y="3345567"/>
              <a:ext cx="1305535" cy="280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66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ncreasing time</a:t>
              </a:r>
              <a:endParaRPr lang="en-US" sz="1600" dirty="0">
                <a:solidFill>
                  <a:srgbClr val="6600FF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6902091" y="1847531"/>
              <a:ext cx="660204" cy="3824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Symbol" panose="05050102010706020507" pitchFamily="18" charset="2"/>
                  <a:cs typeface="Arial" panose="020B0604020202020204" pitchFamily="34" charset="0"/>
                </a:rPr>
                <a:t>gt</a:t>
              </a:r>
              <a:r>
                <a:rPr lang="en-US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wall</a:t>
              </a:r>
              <a:endParaRPr lang="en-US" baseline="-25000" dirty="0"/>
            </a:p>
          </p:txBody>
        </p:sp>
      </p:grpSp>
      <p:pic>
        <p:nvPicPr>
          <p:cNvPr id="17" name="6 NBI 1 NTV movie v1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8584" r="4908" b="4738"/>
          <a:stretch/>
        </p:blipFill>
        <p:spPr>
          <a:xfrm>
            <a:off x="785485" y="1216453"/>
            <a:ext cx="3749038" cy="29268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2200" dirty="0"/>
              <a:t>State space rotation controller designed for NSTX-U using</a:t>
            </a:r>
            <a:br>
              <a:rPr lang="en-US" sz="2200" dirty="0"/>
            </a:br>
            <a:r>
              <a:rPr lang="en-US" sz="2200" dirty="0"/>
              <a:t>non-resonant </a:t>
            </a:r>
            <a:r>
              <a:rPr lang="en-US" sz="2200" dirty="0" smtClean="0"/>
              <a:t>NTV (3D field) </a:t>
            </a:r>
            <a:r>
              <a:rPr lang="en-US" sz="2200" dirty="0"/>
              <a:t>and NBI to maintain stable profiles</a:t>
            </a:r>
          </a:p>
        </p:txBody>
      </p:sp>
      <p:sp>
        <p:nvSpPr>
          <p:cNvPr id="113" name="Text Box 32"/>
          <p:cNvSpPr txBox="1">
            <a:spLocks noChangeArrowheads="1"/>
          </p:cNvSpPr>
          <p:nvPr/>
        </p:nvSpPr>
        <p:spPr bwMode="auto">
          <a:xfrm>
            <a:off x="7814" y="4650888"/>
            <a:ext cx="4388987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900" b="1" dirty="0">
                <a:solidFill>
                  <a:srgbClr val="9900CC"/>
                </a:solidFill>
                <a:latin typeface="+mn-lt"/>
                <a:cs typeface="Helvetica" pitchFamily="34" charset="0"/>
              </a:rPr>
              <a:t> </a:t>
            </a:r>
            <a:r>
              <a:rPr lang="en-US" sz="1100" b="0" i="0" dirty="0" smtClean="0">
                <a:solidFill>
                  <a:srgbClr val="9900CC"/>
                </a:solidFill>
                <a:latin typeface="+mn-lt"/>
                <a:cs typeface="Helvetica" pitchFamily="34" charset="0"/>
              </a:rPr>
              <a:t>I. </a:t>
            </a:r>
            <a:r>
              <a:rPr lang="en-US" sz="1100" dirty="0">
                <a:solidFill>
                  <a:srgbClr val="9900CC"/>
                </a:solidFill>
                <a:latin typeface="+mn-lt"/>
                <a:cs typeface="Helvetica" pitchFamily="34" charset="0"/>
              </a:rPr>
              <a:t>Goumiri, C. </a:t>
            </a:r>
            <a:r>
              <a:rPr lang="en-US" sz="1100" dirty="0" smtClean="0">
                <a:solidFill>
                  <a:srgbClr val="9900CC"/>
                </a:solidFill>
                <a:latin typeface="+mn-lt"/>
                <a:cs typeface="Helvetica" pitchFamily="34" charset="0"/>
              </a:rPr>
              <a:t>Rowley, </a:t>
            </a:r>
            <a:r>
              <a:rPr lang="en-US" sz="1100" b="0" i="0" dirty="0" smtClean="0">
                <a:solidFill>
                  <a:srgbClr val="9900CC"/>
                </a:solidFill>
                <a:latin typeface="+mn-lt"/>
                <a:cs typeface="Helvetica" pitchFamily="34" charset="0"/>
              </a:rPr>
              <a:t>S.A. Sabbagh, et al, </a:t>
            </a:r>
            <a:r>
              <a:rPr lang="en-US" sz="1100" b="0" i="0" dirty="0" err="1" smtClean="0">
                <a:solidFill>
                  <a:srgbClr val="9900CC"/>
                </a:solidFill>
                <a:latin typeface="+mn-lt"/>
                <a:cs typeface="Helvetica" pitchFamily="34" charset="0"/>
              </a:rPr>
              <a:t>PoP</a:t>
            </a:r>
            <a:r>
              <a:rPr lang="en-US" sz="1100" b="0" i="0" dirty="0" smtClean="0">
                <a:solidFill>
                  <a:srgbClr val="9900CC"/>
                </a:solidFill>
                <a:latin typeface="+mn-lt"/>
                <a:cs typeface="Helvetica" pitchFamily="34" charset="0"/>
              </a:rPr>
              <a:t> 24 (2017) 056101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562600" y="699516"/>
            <a:ext cx="3535180" cy="40011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u="sng" dirty="0" err="1" smtClean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w</a:t>
            </a:r>
            <a:r>
              <a:rPr lang="en-US" sz="1800" u="sng" baseline="-25000" dirty="0" err="1" smtClean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f</a:t>
            </a:r>
            <a:r>
              <a:rPr lang="en-US" sz="18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evolution in NSTX </a:t>
            </a:r>
            <a:r>
              <a:rPr lang="en-US" sz="16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(disruption)</a:t>
            </a:r>
            <a:endParaRPr lang="en-US" sz="16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 rot="16200000">
            <a:off x="-1084945" y="2584585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latin typeface="+mn-lt"/>
              </a:rPr>
              <a:t>Plasma rotation (</a:t>
            </a:r>
            <a:r>
              <a:rPr lang="en-US" sz="2000" dirty="0" smtClean="0">
                <a:latin typeface="+mn-lt"/>
              </a:rPr>
              <a:t>kHz</a:t>
            </a:r>
            <a:r>
              <a:rPr lang="en-US" sz="2000" b="0" i="0" dirty="0" smtClean="0">
                <a:latin typeface="+mn-lt"/>
              </a:rPr>
              <a:t>)</a:t>
            </a:r>
            <a:endParaRPr lang="en-US" sz="2000" b="0" i="0" dirty="0">
              <a:latin typeface="+mn-lt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18299" y="40047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i="0" dirty="0" smtClean="0">
                <a:latin typeface="+mn-lt"/>
              </a:rPr>
              <a:t>0</a:t>
            </a:r>
            <a:endParaRPr lang="en-US" sz="1800" i="0" dirty="0">
              <a:latin typeface="+mn-lt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90059" y="20483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latin typeface="+mn-lt"/>
              </a:rPr>
              <a:t>15</a:t>
            </a:r>
            <a:endParaRPr lang="en-US" sz="1800" i="0" dirty="0">
              <a:latin typeface="+mn-lt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90059" y="141965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latin typeface="+mn-lt"/>
              </a:rPr>
              <a:t>20</a:t>
            </a:r>
            <a:endParaRPr lang="en-US" sz="1800" i="0" dirty="0">
              <a:latin typeface="+mn-lt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90059" y="269205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latin typeface="+mn-lt"/>
              </a:rPr>
              <a:t>10</a:t>
            </a:r>
            <a:endParaRPr lang="en-US" sz="1800" i="0" dirty="0">
              <a:latin typeface="+mn-lt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18299" y="33270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>
                <a:latin typeface="+mn-lt"/>
              </a:rPr>
              <a:t>5</a:t>
            </a:r>
            <a:endParaRPr lang="en-US" sz="1800" i="0" dirty="0">
              <a:latin typeface="+mn-lt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2477126" y="4221200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>
                <a:solidFill>
                  <a:schemeClr val="tx1"/>
                </a:solidFill>
                <a:latin typeface="Symbol" panose="05050102010706020507" pitchFamily="18" charset="2"/>
              </a:rPr>
              <a:t>y</a:t>
            </a:r>
            <a:r>
              <a:rPr lang="en-US" baseline="-25000" dirty="0" err="1">
                <a:solidFill>
                  <a:schemeClr val="tx1"/>
                </a:solidFill>
                <a:latin typeface="+mn-lt"/>
              </a:rPr>
              <a:t>N</a:t>
            </a:r>
            <a:endParaRPr lang="en-US" baseline="-250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46" name="Group 145"/>
          <p:cNvGrpSpPr/>
          <p:nvPr/>
        </p:nvGrpSpPr>
        <p:grpSpPr>
          <a:xfrm>
            <a:off x="572126" y="4150332"/>
            <a:ext cx="4214023" cy="369332"/>
            <a:chOff x="656925" y="4800600"/>
            <a:chExt cx="3755801" cy="492443"/>
          </a:xfrm>
        </p:grpSpPr>
        <p:sp>
          <p:nvSpPr>
            <p:cNvPr id="147" name="TextBox 146"/>
            <p:cNvSpPr txBox="1"/>
            <p:nvPr/>
          </p:nvSpPr>
          <p:spPr>
            <a:xfrm>
              <a:off x="656925" y="4800600"/>
              <a:ext cx="4503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0.0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305025" y="4800600"/>
              <a:ext cx="4503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0.2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981200" y="4800600"/>
              <a:ext cx="4503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0.4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2628558" y="4800600"/>
              <a:ext cx="4503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0.6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286225" y="4800600"/>
              <a:ext cx="4503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0.8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962400" y="4800600"/>
              <a:ext cx="4503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>
                  <a:solidFill>
                    <a:schemeClr val="tx1"/>
                  </a:solidFill>
                  <a:latin typeface="+mn-lt"/>
                </a:rPr>
                <a:t>1</a:t>
              </a: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.0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154" name="TextBox 153"/>
          <p:cNvSpPr txBox="1"/>
          <p:nvPr/>
        </p:nvSpPr>
        <p:spPr>
          <a:xfrm>
            <a:off x="514085" y="721345"/>
            <a:ext cx="437331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NSTX-U 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 NBI sources and n = 3 NTV)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1974780" y="1921302"/>
            <a:ext cx="247507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Steady-state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eached in ~ 3</a:t>
            </a:r>
            <a:r>
              <a:rPr lang="en-US" sz="1800" dirty="0" smtClean="0">
                <a:latin typeface="Symbol" panose="05050102010706020507" pitchFamily="18" charset="2"/>
                <a:cs typeface="Arial" panose="020B0604020202020204" pitchFamily="34" charset="0"/>
              </a:rPr>
              <a:t>t</a:t>
            </a:r>
            <a:r>
              <a:rPr lang="en-US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1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>
            <a:off x="1410325" y="1881959"/>
            <a:ext cx="381000" cy="3429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Rectangle 41"/>
          <p:cNvSpPr/>
          <p:nvPr/>
        </p:nvSpPr>
        <p:spPr>
          <a:xfrm>
            <a:off x="648325" y="1306075"/>
            <a:ext cx="2559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Marginally</a:t>
            </a: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 profile</a:t>
            </a:r>
            <a:endParaRPr lang="en-US" sz="1800" dirty="0">
              <a:solidFill>
                <a:srgbClr val="0000FF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 flipH="1">
            <a:off x="2833517" y="3117300"/>
            <a:ext cx="374746" cy="3155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2703909" y="2548910"/>
            <a:ext cx="1685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Broader stable</a:t>
            </a:r>
          </a:p>
          <a:p>
            <a:pPr algn="ctr"/>
            <a:r>
              <a:rPr lang="en-US" sz="18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endParaRPr lang="en-US" sz="1800" dirty="0">
              <a:solidFill>
                <a:srgbClr val="0099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 rot="16200000">
            <a:off x="3294644" y="2534894"/>
            <a:ext cx="3475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NBI, -</a:t>
            </a:r>
            <a:r>
              <a:rPr lang="en-US" sz="1800" b="0" i="0" dirty="0" smtClean="0">
                <a:solidFill>
                  <a:srgbClr val="0000FF"/>
                </a:solidFill>
                <a:latin typeface="+mn-lt"/>
              </a:rPr>
              <a:t>NTV torque density (N/m</a:t>
            </a:r>
            <a:r>
              <a:rPr lang="en-US" sz="1800" b="0" i="0" baseline="30000" dirty="0" smtClean="0">
                <a:solidFill>
                  <a:srgbClr val="0000FF"/>
                </a:solidFill>
                <a:latin typeface="+mn-lt"/>
              </a:rPr>
              <a:t>2</a:t>
            </a:r>
            <a:r>
              <a:rPr lang="en-US" sz="1800" b="0" i="0" dirty="0" smtClean="0">
                <a:solidFill>
                  <a:srgbClr val="0000FF"/>
                </a:solidFill>
                <a:latin typeface="+mn-lt"/>
              </a:rPr>
              <a:t>)</a:t>
            </a:r>
            <a:endParaRPr lang="en-US" sz="1800" b="0" i="0" dirty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466793" y="1189705"/>
            <a:ext cx="505267" cy="3146000"/>
            <a:chOff x="4572000" y="1640737"/>
            <a:chExt cx="505267" cy="4194666"/>
          </a:xfrm>
        </p:grpSpPr>
        <p:sp>
          <p:nvSpPr>
            <p:cNvPr id="62" name="TextBox 61"/>
            <p:cNvSpPr txBox="1"/>
            <p:nvPr/>
          </p:nvSpPr>
          <p:spPr>
            <a:xfrm>
              <a:off x="4572000" y="5342960"/>
              <a:ext cx="50526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0000FF"/>
                  </a:solidFill>
                  <a:latin typeface="+mn-lt"/>
                </a:rPr>
                <a:t>0.0</a:t>
              </a:r>
              <a:endParaRPr lang="en-US" sz="1800" i="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572000" y="4419601"/>
              <a:ext cx="50526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0000FF"/>
                  </a:solidFill>
                  <a:latin typeface="+mn-lt"/>
                </a:rPr>
                <a:t>0.5</a:t>
              </a:r>
              <a:endParaRPr lang="en-US" sz="1800" i="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572000" y="3488267"/>
              <a:ext cx="50526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0000FF"/>
                  </a:solidFill>
                  <a:latin typeface="+mn-lt"/>
                </a:rPr>
                <a:t>1.0</a:t>
              </a:r>
              <a:endParaRPr lang="en-US" sz="1800" i="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572000" y="2546670"/>
              <a:ext cx="50526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0000FF"/>
                  </a:solidFill>
                  <a:latin typeface="+mn-lt"/>
                </a:rPr>
                <a:t>1.5</a:t>
              </a:r>
              <a:endParaRPr lang="en-US" sz="1800" i="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572000" y="1640737"/>
              <a:ext cx="50526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0000FF"/>
                  </a:solidFill>
                  <a:latin typeface="+mn-lt"/>
                </a:rPr>
                <a:t>2.0</a:t>
              </a:r>
              <a:endParaRPr lang="en-US" sz="1800" i="0" dirty="0">
                <a:solidFill>
                  <a:srgbClr val="0000FF"/>
                </a:solidFill>
                <a:latin typeface="+mn-lt"/>
              </a:endParaRPr>
            </a:p>
          </p:txBody>
        </p:sp>
      </p:grpSp>
      <p:sp>
        <p:nvSpPr>
          <p:cNvPr id="20" name="Freeform 19"/>
          <p:cNvSpPr/>
          <p:nvPr/>
        </p:nvSpPr>
        <p:spPr bwMode="auto">
          <a:xfrm>
            <a:off x="858390" y="1817300"/>
            <a:ext cx="3577281" cy="2293723"/>
          </a:xfrm>
          <a:custGeom>
            <a:avLst/>
            <a:gdLst>
              <a:gd name="connsiteX0" fmla="*/ 0 w 3577281"/>
              <a:gd name="connsiteY0" fmla="*/ 0 h 3058297"/>
              <a:gd name="connsiteX1" fmla="*/ 80319 w 3577281"/>
              <a:gd name="connsiteY1" fmla="*/ 24713 h 3058297"/>
              <a:gd name="connsiteX2" fmla="*/ 135924 w 3577281"/>
              <a:gd name="connsiteY2" fmla="*/ 55605 h 3058297"/>
              <a:gd name="connsiteX3" fmla="*/ 197708 w 3577281"/>
              <a:gd name="connsiteY3" fmla="*/ 117389 h 3058297"/>
              <a:gd name="connsiteX4" fmla="*/ 278027 w 3577281"/>
              <a:gd name="connsiteY4" fmla="*/ 210065 h 3058297"/>
              <a:gd name="connsiteX5" fmla="*/ 339811 w 3577281"/>
              <a:gd name="connsiteY5" fmla="*/ 308919 h 3058297"/>
              <a:gd name="connsiteX6" fmla="*/ 420130 w 3577281"/>
              <a:gd name="connsiteY6" fmla="*/ 457200 h 3058297"/>
              <a:gd name="connsiteX7" fmla="*/ 512805 w 3577281"/>
              <a:gd name="connsiteY7" fmla="*/ 642551 h 3058297"/>
              <a:gd name="connsiteX8" fmla="*/ 642551 w 3577281"/>
              <a:gd name="connsiteY8" fmla="*/ 871151 h 3058297"/>
              <a:gd name="connsiteX9" fmla="*/ 753762 w 3577281"/>
              <a:gd name="connsiteY9" fmla="*/ 1068859 h 3058297"/>
              <a:gd name="connsiteX10" fmla="*/ 864973 w 3577281"/>
              <a:gd name="connsiteY10" fmla="*/ 1235675 h 3058297"/>
              <a:gd name="connsiteX11" fmla="*/ 994719 w 3577281"/>
              <a:gd name="connsiteY11" fmla="*/ 1396313 h 3058297"/>
              <a:gd name="connsiteX12" fmla="*/ 1161535 w 3577281"/>
              <a:gd name="connsiteY12" fmla="*/ 1581665 h 3058297"/>
              <a:gd name="connsiteX13" fmla="*/ 1334530 w 3577281"/>
              <a:gd name="connsiteY13" fmla="*/ 1785551 h 3058297"/>
              <a:gd name="connsiteX14" fmla="*/ 1513703 w 3577281"/>
              <a:gd name="connsiteY14" fmla="*/ 1995616 h 3058297"/>
              <a:gd name="connsiteX15" fmla="*/ 1668162 w 3577281"/>
              <a:gd name="connsiteY15" fmla="*/ 2174789 h 3058297"/>
              <a:gd name="connsiteX16" fmla="*/ 1834978 w 3577281"/>
              <a:gd name="connsiteY16" fmla="*/ 2378675 h 3058297"/>
              <a:gd name="connsiteX17" fmla="*/ 2057400 w 3577281"/>
              <a:gd name="connsiteY17" fmla="*/ 2613454 h 3058297"/>
              <a:gd name="connsiteX18" fmla="*/ 2248930 w 3577281"/>
              <a:gd name="connsiteY18" fmla="*/ 2798805 h 3058297"/>
              <a:gd name="connsiteX19" fmla="*/ 2440459 w 3577281"/>
              <a:gd name="connsiteY19" fmla="*/ 2947086 h 3058297"/>
              <a:gd name="connsiteX20" fmla="*/ 2551670 w 3577281"/>
              <a:gd name="connsiteY20" fmla="*/ 3002692 h 3058297"/>
              <a:gd name="connsiteX21" fmla="*/ 2644346 w 3577281"/>
              <a:gd name="connsiteY21" fmla="*/ 3052119 h 3058297"/>
              <a:gd name="connsiteX22" fmla="*/ 2786449 w 3577281"/>
              <a:gd name="connsiteY22" fmla="*/ 3058297 h 3058297"/>
              <a:gd name="connsiteX23" fmla="*/ 2940908 w 3577281"/>
              <a:gd name="connsiteY23" fmla="*/ 3052119 h 3058297"/>
              <a:gd name="connsiteX24" fmla="*/ 3064476 w 3577281"/>
              <a:gd name="connsiteY24" fmla="*/ 3033584 h 3058297"/>
              <a:gd name="connsiteX25" fmla="*/ 3212757 w 3577281"/>
              <a:gd name="connsiteY25" fmla="*/ 3002692 h 3058297"/>
              <a:gd name="connsiteX26" fmla="*/ 3367216 w 3577281"/>
              <a:gd name="connsiteY26" fmla="*/ 3002692 h 3058297"/>
              <a:gd name="connsiteX27" fmla="*/ 3466070 w 3577281"/>
              <a:gd name="connsiteY27" fmla="*/ 3021227 h 3058297"/>
              <a:gd name="connsiteX28" fmla="*/ 3577281 w 3577281"/>
              <a:gd name="connsiteY28" fmla="*/ 3052119 h 30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577281" h="3058297">
                <a:moveTo>
                  <a:pt x="0" y="0"/>
                </a:moveTo>
                <a:lnTo>
                  <a:pt x="80319" y="24713"/>
                </a:lnTo>
                <a:lnTo>
                  <a:pt x="135924" y="55605"/>
                </a:lnTo>
                <a:lnTo>
                  <a:pt x="197708" y="117389"/>
                </a:lnTo>
                <a:lnTo>
                  <a:pt x="278027" y="210065"/>
                </a:lnTo>
                <a:lnTo>
                  <a:pt x="339811" y="308919"/>
                </a:lnTo>
                <a:lnTo>
                  <a:pt x="420130" y="457200"/>
                </a:lnTo>
                <a:lnTo>
                  <a:pt x="512805" y="642551"/>
                </a:lnTo>
                <a:lnTo>
                  <a:pt x="642551" y="871151"/>
                </a:lnTo>
                <a:lnTo>
                  <a:pt x="753762" y="1068859"/>
                </a:lnTo>
                <a:lnTo>
                  <a:pt x="864973" y="1235675"/>
                </a:lnTo>
                <a:lnTo>
                  <a:pt x="994719" y="1396313"/>
                </a:lnTo>
                <a:lnTo>
                  <a:pt x="1161535" y="1581665"/>
                </a:lnTo>
                <a:lnTo>
                  <a:pt x="1334530" y="1785551"/>
                </a:lnTo>
                <a:lnTo>
                  <a:pt x="1513703" y="1995616"/>
                </a:lnTo>
                <a:lnTo>
                  <a:pt x="1668162" y="2174789"/>
                </a:lnTo>
                <a:lnTo>
                  <a:pt x="1834978" y="2378675"/>
                </a:lnTo>
                <a:lnTo>
                  <a:pt x="2057400" y="2613454"/>
                </a:lnTo>
                <a:lnTo>
                  <a:pt x="2248930" y="2798805"/>
                </a:lnTo>
                <a:lnTo>
                  <a:pt x="2440459" y="2947086"/>
                </a:lnTo>
                <a:lnTo>
                  <a:pt x="2551670" y="3002692"/>
                </a:lnTo>
                <a:lnTo>
                  <a:pt x="2644346" y="3052119"/>
                </a:lnTo>
                <a:lnTo>
                  <a:pt x="2786449" y="3058297"/>
                </a:lnTo>
                <a:lnTo>
                  <a:pt x="2940908" y="3052119"/>
                </a:lnTo>
                <a:lnTo>
                  <a:pt x="3064476" y="3033584"/>
                </a:lnTo>
                <a:lnTo>
                  <a:pt x="3212757" y="3002692"/>
                </a:lnTo>
                <a:lnTo>
                  <a:pt x="3367216" y="3002692"/>
                </a:lnTo>
                <a:lnTo>
                  <a:pt x="3466070" y="3021227"/>
                </a:lnTo>
                <a:lnTo>
                  <a:pt x="3577281" y="3052119"/>
                </a:lnTo>
              </a:path>
            </a:pathLst>
          </a:custGeom>
          <a:noFill/>
          <a:ln w="1587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 Box 19"/>
          <p:cNvSpPr txBox="1">
            <a:spLocks noChangeArrowheads="1"/>
          </p:cNvSpPr>
          <p:nvPr/>
        </p:nvSpPr>
        <p:spPr bwMode="auto">
          <a:xfrm>
            <a:off x="1062618" y="3506201"/>
            <a:ext cx="912163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000" b="0" i="0" dirty="0" smtClean="0">
                <a:solidFill>
                  <a:srgbClr val="FF0000"/>
                </a:solidFill>
                <a:latin typeface="+mn-lt"/>
              </a:rPr>
              <a:t>NBI</a:t>
            </a:r>
          </a:p>
        </p:txBody>
      </p:sp>
      <p:sp>
        <p:nvSpPr>
          <p:cNvPr id="77" name="Text Box 19"/>
          <p:cNvSpPr txBox="1">
            <a:spLocks noChangeArrowheads="1"/>
          </p:cNvSpPr>
          <p:nvPr/>
        </p:nvSpPr>
        <p:spPr bwMode="auto">
          <a:xfrm>
            <a:off x="3516736" y="3228370"/>
            <a:ext cx="831188" cy="369332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800" b="0" i="0" dirty="0" smtClean="0">
                <a:solidFill>
                  <a:srgbClr val="6600FF"/>
                </a:solidFill>
                <a:latin typeface="+mn-lt"/>
              </a:rPr>
              <a:t>NTV</a:t>
            </a:r>
          </a:p>
        </p:txBody>
      </p:sp>
      <p:cxnSp>
        <p:nvCxnSpPr>
          <p:cNvPr id="78" name="Straight Arrow Connector 77"/>
          <p:cNvCxnSpPr/>
          <p:nvPr/>
        </p:nvCxnSpPr>
        <p:spPr bwMode="auto">
          <a:xfrm flipH="1">
            <a:off x="3467726" y="3595592"/>
            <a:ext cx="311520" cy="3284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8053302" y="4596906"/>
            <a:ext cx="1069524" cy="307777"/>
          </a:xfrm>
          <a:prstGeom prst="rect">
            <a:avLst/>
          </a:prstGeom>
          <a:solidFill>
            <a:srgbClr val="FFCC66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Charge 2,3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676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4028"/>
          </a:xfrm>
        </p:spPr>
        <p:txBody>
          <a:bodyPr/>
          <a:lstStyle/>
          <a:p>
            <a:r>
              <a:rPr lang="en-US" dirty="0" smtClean="0"/>
              <a:t>Automated Disruption </a:t>
            </a:r>
            <a:r>
              <a:rPr lang="en-US" dirty="0"/>
              <a:t>Event Characterization and </a:t>
            </a:r>
            <a:r>
              <a:rPr lang="en-US" dirty="0" smtClean="0"/>
              <a:t>Forecasting innovation to enable disruption avoidance</a:t>
            </a:r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61315" y="3971151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DECAF code</a:t>
            </a:r>
            <a:endParaRPr lang="en-US" sz="1200" dirty="0"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200" y="665371"/>
            <a:ext cx="4025461" cy="2873534"/>
            <a:chOff x="194337" y="986180"/>
            <a:chExt cx="4929219" cy="3518672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45"/>
            <a:stretch/>
          </p:blipFill>
          <p:spPr bwMode="auto">
            <a:xfrm>
              <a:off x="291971" y="2023001"/>
              <a:ext cx="4119760" cy="248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94337" y="986180"/>
              <a:ext cx="4929219" cy="4145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u="sng" dirty="0" smtClean="0">
                  <a:solidFill>
                    <a:srgbClr val="9900CC"/>
                  </a:solidFill>
                  <a:latin typeface="+mj-lt"/>
                  <a:ea typeface="+mn-ea"/>
                </a:rPr>
                <a:t>Automated disruption event chain analysis</a:t>
              </a:r>
              <a:endParaRPr lang="en-US" sz="1600" u="sng" dirty="0">
                <a:solidFill>
                  <a:srgbClr val="9900CC"/>
                </a:solidFill>
                <a:latin typeface="+mj-lt"/>
                <a:ea typeface="+mn-ea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422489" y="1505894"/>
              <a:ext cx="676688" cy="364541"/>
            </a:xfrm>
            <a:custGeom>
              <a:avLst/>
              <a:gdLst>
                <a:gd name="connsiteX0" fmla="*/ 0 w 492760"/>
                <a:gd name="connsiteY0" fmla="*/ 0 h 132080"/>
                <a:gd name="connsiteX1" fmla="*/ 434340 w 492760"/>
                <a:gd name="connsiteY1" fmla="*/ 0 h 132080"/>
                <a:gd name="connsiteX2" fmla="*/ 492760 w 492760"/>
                <a:gd name="connsiteY2" fmla="*/ 71120 h 132080"/>
                <a:gd name="connsiteX3" fmla="*/ 436880 w 492760"/>
                <a:gd name="connsiteY3" fmla="*/ 132080 h 132080"/>
                <a:gd name="connsiteX4" fmla="*/ 0 w 492760"/>
                <a:gd name="connsiteY4" fmla="*/ 132080 h 132080"/>
                <a:gd name="connsiteX5" fmla="*/ 58420 w 492760"/>
                <a:gd name="connsiteY5" fmla="*/ 66040 h 132080"/>
                <a:gd name="connsiteX6" fmla="*/ 0 w 492760"/>
                <a:gd name="connsiteY6" fmla="*/ 0 h 13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2760" h="132080">
                  <a:moveTo>
                    <a:pt x="0" y="0"/>
                  </a:moveTo>
                  <a:lnTo>
                    <a:pt x="434340" y="0"/>
                  </a:lnTo>
                  <a:lnTo>
                    <a:pt x="492760" y="71120"/>
                  </a:lnTo>
                  <a:lnTo>
                    <a:pt x="436880" y="132080"/>
                  </a:lnTo>
                  <a:lnTo>
                    <a:pt x="0" y="132080"/>
                  </a:lnTo>
                  <a:lnTo>
                    <a:pt x="58420" y="660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2428" y="1512128"/>
              <a:ext cx="693844" cy="339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+mj-lt"/>
                </a:rPr>
                <a:t>RWM</a:t>
              </a:r>
              <a:endParaRPr lang="en-US" sz="12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1090242" y="1505894"/>
              <a:ext cx="676688" cy="364541"/>
            </a:xfrm>
            <a:custGeom>
              <a:avLst/>
              <a:gdLst>
                <a:gd name="connsiteX0" fmla="*/ 0 w 492760"/>
                <a:gd name="connsiteY0" fmla="*/ 0 h 132080"/>
                <a:gd name="connsiteX1" fmla="*/ 434340 w 492760"/>
                <a:gd name="connsiteY1" fmla="*/ 0 h 132080"/>
                <a:gd name="connsiteX2" fmla="*/ 492760 w 492760"/>
                <a:gd name="connsiteY2" fmla="*/ 71120 h 132080"/>
                <a:gd name="connsiteX3" fmla="*/ 436880 w 492760"/>
                <a:gd name="connsiteY3" fmla="*/ 132080 h 132080"/>
                <a:gd name="connsiteX4" fmla="*/ 0 w 492760"/>
                <a:gd name="connsiteY4" fmla="*/ 132080 h 132080"/>
                <a:gd name="connsiteX5" fmla="*/ 58420 w 492760"/>
                <a:gd name="connsiteY5" fmla="*/ 66040 h 132080"/>
                <a:gd name="connsiteX6" fmla="*/ 0 w 492760"/>
                <a:gd name="connsiteY6" fmla="*/ 0 h 13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2760" h="132080">
                  <a:moveTo>
                    <a:pt x="0" y="0"/>
                  </a:moveTo>
                  <a:lnTo>
                    <a:pt x="434340" y="0"/>
                  </a:lnTo>
                  <a:lnTo>
                    <a:pt x="492760" y="71120"/>
                  </a:lnTo>
                  <a:lnTo>
                    <a:pt x="436880" y="132080"/>
                  </a:lnTo>
                  <a:lnTo>
                    <a:pt x="0" y="132080"/>
                  </a:lnTo>
                  <a:lnTo>
                    <a:pt x="58420" y="660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36393" y="1512128"/>
              <a:ext cx="612816" cy="339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+mj-lt"/>
                </a:rPr>
                <a:t>VSC</a:t>
              </a:r>
              <a:endParaRPr lang="en-US" sz="12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1757936" y="1505894"/>
              <a:ext cx="676688" cy="364541"/>
            </a:xfrm>
            <a:custGeom>
              <a:avLst/>
              <a:gdLst>
                <a:gd name="connsiteX0" fmla="*/ 0 w 492760"/>
                <a:gd name="connsiteY0" fmla="*/ 0 h 132080"/>
                <a:gd name="connsiteX1" fmla="*/ 434340 w 492760"/>
                <a:gd name="connsiteY1" fmla="*/ 0 h 132080"/>
                <a:gd name="connsiteX2" fmla="*/ 492760 w 492760"/>
                <a:gd name="connsiteY2" fmla="*/ 71120 h 132080"/>
                <a:gd name="connsiteX3" fmla="*/ 436880 w 492760"/>
                <a:gd name="connsiteY3" fmla="*/ 132080 h 132080"/>
                <a:gd name="connsiteX4" fmla="*/ 0 w 492760"/>
                <a:gd name="connsiteY4" fmla="*/ 132080 h 132080"/>
                <a:gd name="connsiteX5" fmla="*/ 58420 w 492760"/>
                <a:gd name="connsiteY5" fmla="*/ 66040 h 132080"/>
                <a:gd name="connsiteX6" fmla="*/ 0 w 492760"/>
                <a:gd name="connsiteY6" fmla="*/ 0 h 13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2760" h="132080">
                  <a:moveTo>
                    <a:pt x="0" y="0"/>
                  </a:moveTo>
                  <a:lnTo>
                    <a:pt x="434340" y="0"/>
                  </a:lnTo>
                  <a:lnTo>
                    <a:pt x="492760" y="71120"/>
                  </a:lnTo>
                  <a:lnTo>
                    <a:pt x="436880" y="132080"/>
                  </a:lnTo>
                  <a:lnTo>
                    <a:pt x="0" y="132080"/>
                  </a:lnTo>
                  <a:lnTo>
                    <a:pt x="58420" y="660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95034" y="1512128"/>
              <a:ext cx="665814" cy="339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+mj-lt"/>
                </a:rPr>
                <a:t>WPC</a:t>
              </a:r>
              <a:endParaRPr lang="en-US" sz="12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2430848" y="1505894"/>
              <a:ext cx="676688" cy="364541"/>
            </a:xfrm>
            <a:custGeom>
              <a:avLst/>
              <a:gdLst>
                <a:gd name="connsiteX0" fmla="*/ 0 w 492760"/>
                <a:gd name="connsiteY0" fmla="*/ 0 h 132080"/>
                <a:gd name="connsiteX1" fmla="*/ 434340 w 492760"/>
                <a:gd name="connsiteY1" fmla="*/ 0 h 132080"/>
                <a:gd name="connsiteX2" fmla="*/ 492760 w 492760"/>
                <a:gd name="connsiteY2" fmla="*/ 71120 h 132080"/>
                <a:gd name="connsiteX3" fmla="*/ 436880 w 492760"/>
                <a:gd name="connsiteY3" fmla="*/ 132080 h 132080"/>
                <a:gd name="connsiteX4" fmla="*/ 0 w 492760"/>
                <a:gd name="connsiteY4" fmla="*/ 132080 h 132080"/>
                <a:gd name="connsiteX5" fmla="*/ 58420 w 492760"/>
                <a:gd name="connsiteY5" fmla="*/ 66040 h 132080"/>
                <a:gd name="connsiteX6" fmla="*/ 0 w 492760"/>
                <a:gd name="connsiteY6" fmla="*/ 0 h 13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2760" h="132080">
                  <a:moveTo>
                    <a:pt x="0" y="0"/>
                  </a:moveTo>
                  <a:lnTo>
                    <a:pt x="434340" y="0"/>
                  </a:lnTo>
                  <a:lnTo>
                    <a:pt x="492760" y="71120"/>
                  </a:lnTo>
                  <a:lnTo>
                    <a:pt x="436880" y="132080"/>
                  </a:lnTo>
                  <a:lnTo>
                    <a:pt x="0" y="132080"/>
                  </a:lnTo>
                  <a:lnTo>
                    <a:pt x="58420" y="660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92286" y="1512128"/>
              <a:ext cx="612816" cy="339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+mj-lt"/>
                </a:rPr>
                <a:t>LON</a:t>
              </a:r>
              <a:endParaRPr lang="en-US" sz="12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3089548" y="1505894"/>
              <a:ext cx="676688" cy="364541"/>
            </a:xfrm>
            <a:custGeom>
              <a:avLst/>
              <a:gdLst>
                <a:gd name="connsiteX0" fmla="*/ 0 w 492760"/>
                <a:gd name="connsiteY0" fmla="*/ 0 h 132080"/>
                <a:gd name="connsiteX1" fmla="*/ 434340 w 492760"/>
                <a:gd name="connsiteY1" fmla="*/ 0 h 132080"/>
                <a:gd name="connsiteX2" fmla="*/ 492760 w 492760"/>
                <a:gd name="connsiteY2" fmla="*/ 71120 h 132080"/>
                <a:gd name="connsiteX3" fmla="*/ 436880 w 492760"/>
                <a:gd name="connsiteY3" fmla="*/ 132080 h 132080"/>
                <a:gd name="connsiteX4" fmla="*/ 0 w 492760"/>
                <a:gd name="connsiteY4" fmla="*/ 132080 h 132080"/>
                <a:gd name="connsiteX5" fmla="*/ 58420 w 492760"/>
                <a:gd name="connsiteY5" fmla="*/ 66040 h 132080"/>
                <a:gd name="connsiteX6" fmla="*/ 0 w 492760"/>
                <a:gd name="connsiteY6" fmla="*/ 0 h 13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2760" h="132080">
                  <a:moveTo>
                    <a:pt x="0" y="0"/>
                  </a:moveTo>
                  <a:lnTo>
                    <a:pt x="434340" y="0"/>
                  </a:lnTo>
                  <a:lnTo>
                    <a:pt x="492760" y="71120"/>
                  </a:lnTo>
                  <a:lnTo>
                    <a:pt x="436880" y="132080"/>
                  </a:lnTo>
                  <a:lnTo>
                    <a:pt x="0" y="132080"/>
                  </a:lnTo>
                  <a:lnTo>
                    <a:pt x="58420" y="660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82036" y="1512128"/>
              <a:ext cx="540188" cy="339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+mj-lt"/>
                </a:rPr>
                <a:t>IPR</a:t>
              </a:r>
              <a:endParaRPr lang="en-US" sz="12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3748189" y="1505894"/>
              <a:ext cx="676688" cy="364541"/>
            </a:xfrm>
            <a:custGeom>
              <a:avLst/>
              <a:gdLst>
                <a:gd name="connsiteX0" fmla="*/ 0 w 492760"/>
                <a:gd name="connsiteY0" fmla="*/ 0 h 132080"/>
                <a:gd name="connsiteX1" fmla="*/ 434340 w 492760"/>
                <a:gd name="connsiteY1" fmla="*/ 0 h 132080"/>
                <a:gd name="connsiteX2" fmla="*/ 492760 w 492760"/>
                <a:gd name="connsiteY2" fmla="*/ 71120 h 132080"/>
                <a:gd name="connsiteX3" fmla="*/ 436880 w 492760"/>
                <a:gd name="connsiteY3" fmla="*/ 132080 h 132080"/>
                <a:gd name="connsiteX4" fmla="*/ 0 w 492760"/>
                <a:gd name="connsiteY4" fmla="*/ 132080 h 132080"/>
                <a:gd name="connsiteX5" fmla="*/ 58420 w 492760"/>
                <a:gd name="connsiteY5" fmla="*/ 66040 h 132080"/>
                <a:gd name="connsiteX6" fmla="*/ 0 w 492760"/>
                <a:gd name="connsiteY6" fmla="*/ 0 h 13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2760" h="132080">
                  <a:moveTo>
                    <a:pt x="0" y="0"/>
                  </a:moveTo>
                  <a:lnTo>
                    <a:pt x="434340" y="0"/>
                  </a:lnTo>
                  <a:lnTo>
                    <a:pt x="492760" y="71120"/>
                  </a:lnTo>
                  <a:lnTo>
                    <a:pt x="436880" y="132080"/>
                  </a:lnTo>
                  <a:lnTo>
                    <a:pt x="0" y="132080"/>
                  </a:lnTo>
                  <a:lnTo>
                    <a:pt x="58420" y="660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94340" y="1512128"/>
              <a:ext cx="624593" cy="339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+mj-lt"/>
                </a:rPr>
                <a:t>LOQ</a:t>
              </a:r>
              <a:endParaRPr lang="en-US" sz="1200" dirty="0">
                <a:solidFill>
                  <a:srgbClr val="FF0000"/>
                </a:solidFill>
                <a:latin typeface="+mj-lt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544583" y="1505894"/>
              <a:ext cx="540188" cy="364541"/>
              <a:chOff x="4682788" y="1371600"/>
              <a:chExt cx="540188" cy="364541"/>
            </a:xfrm>
            <a:solidFill>
              <a:srgbClr val="FFFF66"/>
            </a:solidFill>
          </p:grpSpPr>
          <p:sp>
            <p:nvSpPr>
              <p:cNvPr id="30" name="Rectangle 29"/>
              <p:cNvSpPr/>
              <p:nvPr/>
            </p:nvSpPr>
            <p:spPr bwMode="auto">
              <a:xfrm>
                <a:off x="4685447" y="1371600"/>
                <a:ext cx="514349" cy="364541"/>
              </a:xfrm>
              <a:prstGeom prst="rect">
                <a:avLst/>
              </a:prstGeom>
              <a:grp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682788" y="1376149"/>
                <a:ext cx="540188" cy="339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0000"/>
                    </a:solidFill>
                    <a:latin typeface="+mj-lt"/>
                  </a:rPr>
                  <a:t>DIS</a:t>
                </a:r>
                <a:endParaRPr lang="en-US" sz="12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520571" y="1846905"/>
              <a:ext cx="799291" cy="301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+mj-lt"/>
                </a:rPr>
                <a:t>(0.717s)</a:t>
              </a:r>
              <a:endParaRPr lang="en-US" sz="1000" dirty="0"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1383" y="1844831"/>
              <a:ext cx="799291" cy="301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+mj-lt"/>
                </a:rPr>
                <a:t>(0.736s)</a:t>
              </a:r>
              <a:endParaRPr lang="en-US" sz="1000" dirty="0">
                <a:latin typeface="+mj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30172" y="1846905"/>
              <a:ext cx="799291" cy="301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+mj-lt"/>
                </a:rPr>
                <a:t>(0.724s)</a:t>
              </a:r>
              <a:endParaRPr lang="en-US" sz="1000" dirty="0">
                <a:latin typeface="+mj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66930" y="1846905"/>
              <a:ext cx="799291" cy="301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+mj-lt"/>
                </a:rPr>
                <a:t>(0.729s)</a:t>
              </a:r>
              <a:endParaRPr lang="en-US" sz="1000" dirty="0">
                <a:latin typeface="+mj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25571" y="1846905"/>
              <a:ext cx="799291" cy="301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+mj-lt"/>
                </a:rPr>
                <a:t>(0.731s)</a:t>
              </a:r>
              <a:endParaRPr lang="en-US" sz="1000" dirty="0">
                <a:latin typeface="+mj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20971" y="1846905"/>
              <a:ext cx="799291" cy="301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+mj-lt"/>
                </a:rPr>
                <a:t>(0.747s)</a:t>
              </a:r>
              <a:endParaRPr lang="en-US" sz="1000" dirty="0">
                <a:latin typeface="+mj-lt"/>
              </a:endParaRPr>
            </a:p>
          </p:txBody>
        </p: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1183688" y="3544990"/>
              <a:ext cx="463243" cy="207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100" dirty="0" smtClean="0">
                  <a:latin typeface="+mj-lt"/>
                </a:rPr>
                <a:t>NSTX</a:t>
              </a:r>
              <a:endParaRPr lang="en-US" sz="1100" baseline="-25000" dirty="0">
                <a:latin typeface="+mj-lt"/>
              </a:endParaRPr>
            </a:p>
          </p:txBody>
        </p:sp>
      </p:grpSp>
      <p:sp>
        <p:nvSpPr>
          <p:cNvPr id="68" name="Text Box 5"/>
          <p:cNvSpPr txBox="1">
            <a:spLocks noChangeArrowheads="1"/>
          </p:cNvSpPr>
          <p:nvPr/>
        </p:nvSpPr>
        <p:spPr bwMode="auto">
          <a:xfrm>
            <a:off x="4343400" y="719505"/>
            <a:ext cx="19829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600" u="sng" dirty="0" smtClean="0">
                <a:solidFill>
                  <a:srgbClr val="9900CC"/>
                </a:solidFill>
                <a:latin typeface="+mj-lt"/>
              </a:rPr>
              <a:t>Disruption forecasting</a:t>
            </a:r>
            <a:endParaRPr lang="en-US" sz="1600" baseline="-25000" dirty="0">
              <a:solidFill>
                <a:srgbClr val="9900CC"/>
              </a:solidFill>
              <a:latin typeface="+mj-lt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4114800" y="969317"/>
            <a:ext cx="2557055" cy="2881762"/>
            <a:chOff x="4267201" y="1137788"/>
            <a:chExt cx="2557055" cy="2881762"/>
          </a:xfrm>
        </p:grpSpPr>
        <p:sp>
          <p:nvSpPr>
            <p:cNvPr id="60" name="Text Box 5"/>
            <p:cNvSpPr txBox="1">
              <a:spLocks noChangeArrowheads="1"/>
            </p:cNvSpPr>
            <p:nvPr/>
          </p:nvSpPr>
          <p:spPr bwMode="auto">
            <a:xfrm rot="16200000">
              <a:off x="5657219" y="2629532"/>
              <a:ext cx="2118838" cy="17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200" u="sng" dirty="0" smtClean="0">
                  <a:latin typeface="+mj-lt"/>
                </a:rPr>
                <a:t>Global kinetic MHD mode growth</a:t>
              </a:r>
              <a:endParaRPr lang="en-US" sz="1200" baseline="-25000" dirty="0">
                <a:latin typeface="+mj-lt"/>
              </a:endParaRPr>
            </a:p>
          </p:txBody>
        </p:sp>
        <p:pic>
          <p:nvPicPr>
            <p:cNvPr id="6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07"/>
            <a:stretch/>
          </p:blipFill>
          <p:spPr bwMode="auto">
            <a:xfrm>
              <a:off x="4267201" y="1411929"/>
              <a:ext cx="2382582" cy="2607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TextBox 61"/>
            <p:cNvSpPr txBox="1"/>
            <p:nvPr/>
          </p:nvSpPr>
          <p:spPr>
            <a:xfrm rot="16200000">
              <a:off x="6417906" y="1195189"/>
              <a:ext cx="463752" cy="348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latin typeface="Symbol" panose="05050102010706020507" pitchFamily="18" charset="2"/>
                </a:rPr>
                <a:t>gt</a:t>
              </a:r>
              <a:r>
                <a:rPr lang="en-US" sz="1800" baseline="-25000" dirty="0" err="1" smtClean="0">
                  <a:latin typeface="Arial"/>
                </a:rPr>
                <a:t>w</a:t>
              </a:r>
              <a:endParaRPr lang="en-US" sz="1800" baseline="-25000" dirty="0">
                <a:latin typeface="Arial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>
              <a:off x="5300441" y="1966987"/>
              <a:ext cx="22144" cy="24767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4" name="Straight Arrow Connector 63"/>
            <p:cNvCxnSpPr/>
            <p:nvPr/>
          </p:nvCxnSpPr>
          <p:spPr bwMode="auto">
            <a:xfrm flipH="1">
              <a:off x="5256071" y="2334873"/>
              <a:ext cx="47853" cy="213702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>
              <a:off x="5239128" y="2663743"/>
              <a:ext cx="150990" cy="189493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6" name="Straight Arrow Connector 65"/>
            <p:cNvCxnSpPr/>
            <p:nvPr/>
          </p:nvCxnSpPr>
          <p:spPr bwMode="auto">
            <a:xfrm>
              <a:off x="5627900" y="2723645"/>
              <a:ext cx="64795" cy="189493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67" name="Rectangle 66"/>
            <p:cNvSpPr/>
            <p:nvPr/>
          </p:nvSpPr>
          <p:spPr>
            <a:xfrm>
              <a:off x="5030344" y="1492563"/>
              <a:ext cx="1079903" cy="4361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Increasing time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69" name="Text Box 5"/>
            <p:cNvSpPr txBox="1">
              <a:spLocks noChangeArrowheads="1"/>
            </p:cNvSpPr>
            <p:nvPr/>
          </p:nvSpPr>
          <p:spPr bwMode="auto">
            <a:xfrm rot="16200000">
              <a:off x="3570189" y="2365763"/>
              <a:ext cx="1683153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600" u="sng" dirty="0" err="1" smtClean="0">
                  <a:latin typeface="+mj-lt"/>
                </a:rPr>
                <a:t>Collisionality</a:t>
              </a:r>
              <a:r>
                <a:rPr lang="en-US" sz="1600" u="sng" dirty="0" smtClean="0">
                  <a:latin typeface="+mj-lt"/>
                </a:rPr>
                <a:t> (kHz)</a:t>
              </a:r>
              <a:endParaRPr lang="en-US" sz="1600" baseline="-25000" dirty="0">
                <a:latin typeface="+mj-lt"/>
              </a:endParaRPr>
            </a:p>
          </p:txBody>
        </p:sp>
        <p:sp>
          <p:nvSpPr>
            <p:cNvPr id="70" name="Text Box 5"/>
            <p:cNvSpPr txBox="1">
              <a:spLocks noChangeArrowheads="1"/>
            </p:cNvSpPr>
            <p:nvPr/>
          </p:nvSpPr>
          <p:spPr bwMode="auto">
            <a:xfrm>
              <a:off x="5850630" y="3738502"/>
              <a:ext cx="763029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600" u="sng" dirty="0" smtClean="0">
                  <a:latin typeface="+mj-lt"/>
                </a:rPr>
                <a:t>Rotation</a:t>
              </a:r>
              <a:endParaRPr lang="en-US" sz="1200" baseline="-25000" dirty="0">
                <a:latin typeface="+mj-lt"/>
              </a:endParaRPr>
            </a:p>
          </p:txBody>
        </p:sp>
      </p:grpSp>
      <p:pic>
        <p:nvPicPr>
          <p:cNvPr id="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7" t="11435" r="10000"/>
          <a:stretch/>
        </p:blipFill>
        <p:spPr bwMode="auto">
          <a:xfrm>
            <a:off x="7003025" y="1663866"/>
            <a:ext cx="2064775" cy="216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Content Placeholder 2"/>
          <p:cNvSpPr txBox="1">
            <a:spLocks/>
          </p:cNvSpPr>
          <p:nvPr/>
        </p:nvSpPr>
        <p:spPr>
          <a:xfrm>
            <a:off x="6934200" y="4400550"/>
            <a:ext cx="2175183" cy="479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000" dirty="0" smtClean="0">
                <a:solidFill>
                  <a:srgbClr val="9900CC"/>
                </a:solidFill>
                <a:latin typeface="+mj-lt"/>
              </a:rPr>
              <a:t>J.W. Berkery, S.A. Sabbagh, et al., Phys. Plasmas </a:t>
            </a:r>
            <a:r>
              <a:rPr lang="en-US" sz="1000" b="1" dirty="0" smtClean="0">
                <a:solidFill>
                  <a:srgbClr val="9900CC"/>
                </a:solidFill>
                <a:latin typeface="+mj-lt"/>
              </a:rPr>
              <a:t>24</a:t>
            </a:r>
            <a:r>
              <a:rPr lang="en-US" sz="1000" dirty="0" smtClean="0">
                <a:solidFill>
                  <a:srgbClr val="9900CC"/>
                </a:solidFill>
                <a:latin typeface="+mj-lt"/>
              </a:rPr>
              <a:t> (2017) 056103</a:t>
            </a:r>
            <a:endParaRPr lang="en-US" sz="1000" dirty="0">
              <a:solidFill>
                <a:srgbClr val="9900CC"/>
              </a:solidFill>
              <a:latin typeface="+mj-lt"/>
            </a:endParaRPr>
          </a:p>
        </p:txBody>
      </p: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7007229" y="1124601"/>
            <a:ext cx="190817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1600" u="sng" dirty="0" smtClean="0">
                <a:solidFill>
                  <a:srgbClr val="9900CC"/>
                </a:solidFill>
                <a:latin typeface="+mj-lt"/>
              </a:rPr>
              <a:t>Predicted </a:t>
            </a:r>
            <a:r>
              <a:rPr lang="en-US" sz="1600" u="sng" dirty="0">
                <a:solidFill>
                  <a:srgbClr val="9900CC"/>
                </a:solidFill>
                <a:latin typeface="+mj-lt"/>
              </a:rPr>
              <a:t>i</a:t>
            </a:r>
            <a:r>
              <a:rPr lang="en-US" sz="1600" u="sng" dirty="0" smtClean="0">
                <a:solidFill>
                  <a:srgbClr val="9900CC"/>
                </a:solidFill>
                <a:latin typeface="+mj-lt"/>
              </a:rPr>
              <a:t>nstability statistics</a:t>
            </a:r>
            <a:endParaRPr lang="en-US" sz="1600" baseline="-25000" dirty="0">
              <a:solidFill>
                <a:srgbClr val="9900CC"/>
              </a:solidFill>
              <a:latin typeface="+mj-lt"/>
            </a:endParaRPr>
          </a:p>
        </p:txBody>
      </p:sp>
      <p:sp>
        <p:nvSpPr>
          <p:cNvPr id="75" name="Text Box 5"/>
          <p:cNvSpPr txBox="1">
            <a:spLocks noChangeArrowheads="1"/>
          </p:cNvSpPr>
          <p:nvPr/>
        </p:nvSpPr>
        <p:spPr bwMode="auto">
          <a:xfrm>
            <a:off x="4923690" y="1116178"/>
            <a:ext cx="108363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200" dirty="0" smtClean="0">
                <a:latin typeface="+mj-lt"/>
              </a:rPr>
              <a:t>NSTX (high </a:t>
            </a:r>
            <a:r>
              <a:rPr lang="en-US" sz="1200" dirty="0" err="1" smtClean="0">
                <a:latin typeface="Symbol" panose="05050102010706020507" pitchFamily="18" charset="2"/>
              </a:rPr>
              <a:t>b</a:t>
            </a:r>
            <a:r>
              <a:rPr lang="en-US" sz="1200" baseline="-25000" dirty="0" err="1" smtClean="0">
                <a:latin typeface="+mj-lt"/>
              </a:rPr>
              <a:t>N</a:t>
            </a:r>
            <a:r>
              <a:rPr lang="en-US" sz="1200" dirty="0" smtClean="0">
                <a:latin typeface="+mj-lt"/>
              </a:rPr>
              <a:t>)</a:t>
            </a:r>
            <a:endParaRPr lang="en-US" sz="1200" baseline="-25000" dirty="0">
              <a:latin typeface="+mj-lt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389191" y="3595789"/>
            <a:ext cx="5950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en-US" sz="1200" dirty="0">
                <a:solidFill>
                  <a:srgbClr val="000000"/>
                </a:solidFill>
                <a:latin typeface="Arial"/>
              </a:rPr>
              <a:t>NSTX</a:t>
            </a:r>
            <a:endParaRPr lang="en-US" sz="1200" baseline="-25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746" y="3577980"/>
            <a:ext cx="7148054" cy="147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 marL="342900" indent="-342900" eaLnBrk="0" hangingPunct="0"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 eaLnBrk="0" hangingPunct="0"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SzPct val="180000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buClr>
                <a:srgbClr val="FF3300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1800" dirty="0" smtClean="0"/>
              <a:t>   </a:t>
            </a:r>
            <a:r>
              <a:rPr lang="en-US" sz="1600" u="sng" dirty="0" smtClean="0">
                <a:solidFill>
                  <a:srgbClr val="FF0000"/>
                </a:solidFill>
              </a:rPr>
              <a:t>Cue disruption avoidance systems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600" dirty="0" smtClean="0"/>
              <a:t>Physics-based </a:t>
            </a:r>
            <a:r>
              <a:rPr lang="en-US" sz="1600" dirty="0"/>
              <a:t>d</a:t>
            </a:r>
            <a:r>
              <a:rPr lang="en-US" sz="1600" dirty="0" smtClean="0"/>
              <a:t>isruption forecasting, compared to experiment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600" dirty="0" smtClean="0"/>
              <a:t>Recent automated rotating MHD module for TM analysis </a:t>
            </a:r>
            <a:r>
              <a:rPr lang="en-US" sz="1600" dirty="0" smtClean="0">
                <a:solidFill>
                  <a:srgbClr val="9933FF"/>
                </a:solidFill>
              </a:rPr>
              <a:t>(see backup)</a:t>
            </a:r>
            <a:r>
              <a:rPr lang="en-US" sz="1600" dirty="0" smtClean="0"/>
              <a:t> 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600" dirty="0" smtClean="0"/>
              <a:t>Portable code for collaborative (inter)national multi-device studies</a:t>
            </a:r>
            <a:r>
              <a:rPr lang="en-US" sz="1600" dirty="0"/>
              <a:t> </a:t>
            </a:r>
            <a:r>
              <a:rPr lang="en-US" sz="1400" dirty="0" smtClean="0">
                <a:solidFill>
                  <a:srgbClr val="9900CC"/>
                </a:solidFill>
              </a:rPr>
              <a:t>(including NSTX/-U, KSTAR, DIII-D, TCV); </a:t>
            </a:r>
            <a:r>
              <a:rPr lang="en-US" sz="1400" dirty="0" smtClean="0"/>
              <a:t>supports NSTX-U r/t event handler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3962400" y="3325935"/>
            <a:ext cx="317939" cy="527862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7719645" y="724343"/>
            <a:ext cx="1367682" cy="307777"/>
          </a:xfrm>
          <a:prstGeom prst="rect">
            <a:avLst/>
          </a:prstGeom>
          <a:solidFill>
            <a:srgbClr val="FFCC66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Charge 1,2,3,4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404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265413</TotalTime>
  <Words>3428</Words>
  <Application>Microsoft Office PowerPoint</Application>
  <PresentationFormat>On-screen Show (16:9)</PresentationFormat>
  <Paragraphs>640</Paragraphs>
  <Slides>32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4_Blank Presentation</vt:lpstr>
      <vt:lpstr>2_Blank Presentation</vt:lpstr>
      <vt:lpstr>Equation</vt:lpstr>
      <vt:lpstr>Macroscopic Stability Research - NSTX-U </vt:lpstr>
      <vt:lpstr>NSTX-U restart will provide critical macrostability research of compact, high b plasmas with world-leading capabilities</vt:lpstr>
      <vt:lpstr>Avoidance/control of transient events are one of two highest DOE FES priorities in macrostability research</vt:lpstr>
      <vt:lpstr>NSTX reaches uniquely high bN, low li range of operation, and the highest bN/li is not the least stable</vt:lpstr>
      <vt:lpstr>PowerPoint Presentation</vt:lpstr>
      <vt:lpstr>Kinetic modifications completely change the understanding and scaling of mode stability at reduced collisionality</vt:lpstr>
      <vt:lpstr>NSTX shows dominant precession drift resonance stabilization vs.  bounce resonance for DIII-D in joint XP at similar, high rotation </vt:lpstr>
      <vt:lpstr>State space rotation controller designed for NSTX-U using non-resonant NTV (3D field) and NBI to maintain stable profiles</vt:lpstr>
      <vt:lpstr>Automated Disruption Event Characterization and Forecasting innovation to enable disruption avoidance</vt:lpstr>
      <vt:lpstr>In aggregate, NSTX-U provides key capability for disruption avoidance research of unique high beta, compact ST plasmas</vt:lpstr>
      <vt:lpstr>NSTX-U researchers are leading international  efforts to support ITER in macrostability analysis</vt:lpstr>
      <vt:lpstr>Macrostability research from initial NSTX-U operation provides key insight for rapid progress upon restart</vt:lpstr>
      <vt:lpstr>Summary (I): NSTX-U recovery paves the way back to world-leading research on unique, compact high b plasmas </vt:lpstr>
      <vt:lpstr>Summary (II): NSTX-U recovery paves the way back to world-leading research on unique, compact high b plasmas </vt:lpstr>
      <vt:lpstr>Backup Slides Follow</vt:lpstr>
      <vt:lpstr>High priority research elements of recent Strategic Planning Meetings align strongly with NSTX-U Macro research</vt:lpstr>
      <vt:lpstr>NSTX reaches uniquely high bN, low li range of operation, and the highest bN/li is not the least stable</vt:lpstr>
      <vt:lpstr>Global mode stability forecasting: build from success of drift kinetic theory modification to MHD as a model</vt:lpstr>
      <vt:lpstr>Kinetic RWM stability evaluated for DIII-D and NSTX plasmas, reproduces dedicated experiments over wide rotation range</vt:lpstr>
      <vt:lpstr> Joint NSTX / DIII-D experiments and analysis gives unified kinetic RWM physics understanding for disruption avoidance</vt:lpstr>
      <vt:lpstr>Evolution of plasma rotation profile leads to linear kinetic RWM instability as disruption is approached </vt:lpstr>
      <vt:lpstr>State space rotation controller designed for NSTX-U using non-resonant NTV and NBI to maintain stable profiles</vt:lpstr>
      <vt:lpstr>State space rotation controller designed for NSTX-U using non-resonant NTV and NBI to maintain stable profiles</vt:lpstr>
      <vt:lpstr>With planned NCC coil upgrade, rotation controller can reach desired rotation profile faster, with greater fidelity</vt:lpstr>
      <vt:lpstr>DECAF replicates the triggers found in new real-time plasma shutdown / event handler capability of NSTX-U</vt:lpstr>
      <vt:lpstr>Automated identification of MHD mode bifurcation and locking recently developed for the DECAF code</vt:lpstr>
      <vt:lpstr>Physics-based RWM state-space controller sustains high bN, low li plasma; NSTX-U with allow independent coil control</vt:lpstr>
      <vt:lpstr>High bN ST global eigenmodes have unique shape, multi-mode character; computed 2nd eigenmode component has dominant amplitude</vt:lpstr>
      <vt:lpstr>In addition to active mode control, the NSTX-U RWM state space controller will be used for real-time disruption warning</vt:lpstr>
      <vt:lpstr>Active RWM control design study for proposed NSTX-U 3D coil upgrade (NCC coils) shows superior capability up to ideal wall limit</vt:lpstr>
      <vt:lpstr>Successful predicition of RMP optimization with partial coil sets and for new targets in 2017 KSTAR campaign</vt:lpstr>
      <vt:lpstr>Generalized Neoclassical Toroidal Viscosity (NTV) Offset rotation profile V0NTV measured in KSTAR</vt:lpstr>
    </vt:vector>
  </TitlesOfParts>
  <Company>General Atomics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Perez</dc:creator>
  <cp:lastModifiedBy>SAS</cp:lastModifiedBy>
  <cp:revision>4731</cp:revision>
  <cp:lastPrinted>2014-10-24T20:06:55Z</cp:lastPrinted>
  <dcterms:created xsi:type="dcterms:W3CDTF">2005-01-24T16:37:33Z</dcterms:created>
  <dcterms:modified xsi:type="dcterms:W3CDTF">2018-01-06T20:16:44Z</dcterms:modified>
</cp:coreProperties>
</file>