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9" r:id="rId4"/>
    <p:sldMasterId id="2147483660" r:id="rId5"/>
    <p:sldMasterId id="2147483661" r:id="rId6"/>
    <p:sldMasterId id="214748366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y="5715000" cx="9144000"/>
  <p:notesSz cx="6934200" cy="92202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orient="horz" pos="120">
          <p15:clr>
            <a:srgbClr val="000000"/>
          </p15:clr>
        </p15:guide>
      </p15:sldGuideLst>
    </p:ext>
    <p:ext uri="{2D200454-40CA-4A62-9FC3-DE9A4176ACB9}">
      <p15:notesGuideLst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1800" orient="horz"/>
        <p:guide pos="120" orient="horz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04" orient="horz"/>
        <p:guide pos="2184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7" Type="http://schemas.openxmlformats.org/officeDocument/2006/relationships/slide" Target="slides/slide19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t" bIns="46150" lIns="92300" spcFirstLastPara="1" rIns="92300" wrap="square" tIns="46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27776" y="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t" bIns="46150" lIns="92300" spcFirstLastPara="1" rIns="92300" wrap="square" tIns="4615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00088" y="690563"/>
            <a:ext cx="5534025" cy="3459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  <a:noFill/>
          <a:ln>
            <a:noFill/>
          </a:ln>
        </p:spPr>
        <p:txBody>
          <a:bodyPr anchorCtr="0" anchor="t" bIns="46150" lIns="92300" spcFirstLastPara="1" rIns="92300" wrap="square" tIns="461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75759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b" bIns="46150" lIns="92300" spcFirstLastPara="1" rIns="92300" wrap="square" tIns="46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b" bIns="46150" lIns="92300" spcFirstLastPara="1" rIns="92300" wrap="square" tIns="461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/>
          <p:nvPr>
            <p:ph idx="1" type="body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  <a:noFill/>
          <a:ln>
            <a:noFill/>
          </a:ln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1:notes"/>
          <p:cNvSpPr/>
          <p:nvPr>
            <p:ph idx="2" type="sldImg"/>
          </p:nvPr>
        </p:nvSpPr>
        <p:spPr>
          <a:xfrm>
            <a:off x="700088" y="690563"/>
            <a:ext cx="5534025" cy="3459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0621e1c5a_0_175:notes"/>
          <p:cNvSpPr/>
          <p:nvPr>
            <p:ph idx="2" type="sldImg"/>
          </p:nvPr>
        </p:nvSpPr>
        <p:spPr>
          <a:xfrm>
            <a:off x="700088" y="690563"/>
            <a:ext cx="5534100" cy="345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0621e1c5a_0_175:notes"/>
          <p:cNvSpPr txBox="1"/>
          <p:nvPr>
            <p:ph idx="1" type="body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60621e1c5a_0_175:notes"/>
          <p:cNvSpPr txBox="1"/>
          <p:nvPr>
            <p:ph idx="12" type="sldNum"/>
          </p:nvPr>
        </p:nvSpPr>
        <p:spPr>
          <a:xfrm>
            <a:off x="3927776" y="8757590"/>
            <a:ext cx="3004800" cy="461100"/>
          </a:xfrm>
          <a:prstGeom prst="rect">
            <a:avLst/>
          </a:prstGeom>
        </p:spPr>
        <p:txBody>
          <a:bodyPr anchorCtr="0" anchor="b" bIns="46150" lIns="92300" spcFirstLastPara="1" rIns="92300" wrap="square" tIns="461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0621e1c5a_0_83:notes"/>
          <p:cNvSpPr/>
          <p:nvPr>
            <p:ph idx="2" type="sldImg"/>
          </p:nvPr>
        </p:nvSpPr>
        <p:spPr>
          <a:xfrm>
            <a:off x="700088" y="690563"/>
            <a:ext cx="5534100" cy="345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0621e1c5a_0_83:notes"/>
          <p:cNvSpPr txBox="1"/>
          <p:nvPr>
            <p:ph idx="1" type="body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60621e1c5a_0_83:notes"/>
          <p:cNvSpPr txBox="1"/>
          <p:nvPr>
            <p:ph idx="12" type="sldNum"/>
          </p:nvPr>
        </p:nvSpPr>
        <p:spPr>
          <a:xfrm>
            <a:off x="3927776" y="8757590"/>
            <a:ext cx="3004800" cy="461100"/>
          </a:xfrm>
          <a:prstGeom prst="rect">
            <a:avLst/>
          </a:prstGeom>
        </p:spPr>
        <p:txBody>
          <a:bodyPr anchorCtr="0" anchor="b" bIns="46150" lIns="92300" spcFirstLastPara="1" rIns="92300" wrap="square" tIns="461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0621e1c5a_0_110:notes"/>
          <p:cNvSpPr/>
          <p:nvPr>
            <p:ph idx="2" type="sldImg"/>
          </p:nvPr>
        </p:nvSpPr>
        <p:spPr>
          <a:xfrm>
            <a:off x="700088" y="690563"/>
            <a:ext cx="5534100" cy="345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60621e1c5a_0_110:notes"/>
          <p:cNvSpPr txBox="1"/>
          <p:nvPr>
            <p:ph idx="1" type="body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60621e1c5a_0_110:notes"/>
          <p:cNvSpPr txBox="1"/>
          <p:nvPr>
            <p:ph idx="12" type="sldNum"/>
          </p:nvPr>
        </p:nvSpPr>
        <p:spPr>
          <a:xfrm>
            <a:off x="3927776" y="8757590"/>
            <a:ext cx="3004800" cy="461100"/>
          </a:xfrm>
          <a:prstGeom prst="rect">
            <a:avLst/>
          </a:prstGeom>
        </p:spPr>
        <p:txBody>
          <a:bodyPr anchorCtr="0" anchor="b" bIns="46150" lIns="92300" spcFirstLastPara="1" rIns="92300" wrap="square" tIns="461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60621e1c5a_0_120:notes"/>
          <p:cNvSpPr/>
          <p:nvPr>
            <p:ph idx="2" type="sldImg"/>
          </p:nvPr>
        </p:nvSpPr>
        <p:spPr>
          <a:xfrm>
            <a:off x="700088" y="690563"/>
            <a:ext cx="5534100" cy="345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60621e1c5a_0_120:notes"/>
          <p:cNvSpPr txBox="1"/>
          <p:nvPr>
            <p:ph idx="1" type="body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60621e1c5a_0_120:notes"/>
          <p:cNvSpPr txBox="1"/>
          <p:nvPr>
            <p:ph idx="12" type="sldNum"/>
          </p:nvPr>
        </p:nvSpPr>
        <p:spPr>
          <a:xfrm>
            <a:off x="3927776" y="8757590"/>
            <a:ext cx="3004800" cy="461100"/>
          </a:xfrm>
          <a:prstGeom prst="rect">
            <a:avLst/>
          </a:prstGeom>
        </p:spPr>
        <p:txBody>
          <a:bodyPr anchorCtr="0" anchor="b" bIns="46150" lIns="92300" spcFirstLastPara="1" rIns="92300" wrap="square" tIns="461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60621e1c5a_0_229:notes"/>
          <p:cNvSpPr txBox="1"/>
          <p:nvPr>
            <p:ph idx="1" type="body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60621e1c5a_0_229:notes"/>
          <p:cNvSpPr/>
          <p:nvPr>
            <p:ph idx="2" type="sldImg"/>
          </p:nvPr>
        </p:nvSpPr>
        <p:spPr>
          <a:xfrm>
            <a:off x="700088" y="690563"/>
            <a:ext cx="5534100" cy="345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76a746556_0_7:notes"/>
          <p:cNvSpPr/>
          <p:nvPr>
            <p:ph idx="2" type="sldImg"/>
          </p:nvPr>
        </p:nvSpPr>
        <p:spPr>
          <a:xfrm>
            <a:off x="700088" y="690563"/>
            <a:ext cx="5534100" cy="345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76a746556_0_7:notes"/>
          <p:cNvSpPr txBox="1"/>
          <p:nvPr>
            <p:ph idx="1" type="body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476a746556_0_7:notes"/>
          <p:cNvSpPr txBox="1"/>
          <p:nvPr>
            <p:ph idx="12" type="sldNum"/>
          </p:nvPr>
        </p:nvSpPr>
        <p:spPr>
          <a:xfrm>
            <a:off x="3927776" y="8757590"/>
            <a:ext cx="3004800" cy="461100"/>
          </a:xfrm>
          <a:prstGeom prst="rect">
            <a:avLst/>
          </a:prstGeom>
        </p:spPr>
        <p:txBody>
          <a:bodyPr anchorCtr="0" anchor="b" bIns="46150" lIns="92300" spcFirstLastPara="1" rIns="92300" wrap="square" tIns="461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60621e1c5a_0_181:notes"/>
          <p:cNvSpPr/>
          <p:nvPr>
            <p:ph idx="2" type="sldImg"/>
          </p:nvPr>
        </p:nvSpPr>
        <p:spPr>
          <a:xfrm>
            <a:off x="700088" y="690563"/>
            <a:ext cx="5534100" cy="345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60621e1c5a_0_181:notes"/>
          <p:cNvSpPr txBox="1"/>
          <p:nvPr>
            <p:ph idx="1" type="body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60621e1c5a_0_181:notes"/>
          <p:cNvSpPr txBox="1"/>
          <p:nvPr>
            <p:ph idx="12" type="sldNum"/>
          </p:nvPr>
        </p:nvSpPr>
        <p:spPr>
          <a:xfrm>
            <a:off x="3927776" y="8757590"/>
            <a:ext cx="3004800" cy="461100"/>
          </a:xfrm>
          <a:prstGeom prst="rect">
            <a:avLst/>
          </a:prstGeom>
        </p:spPr>
        <p:txBody>
          <a:bodyPr anchorCtr="0" anchor="b" bIns="46150" lIns="92300" spcFirstLastPara="1" rIns="92300" wrap="square" tIns="461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60621e1c5a_0_193:notes"/>
          <p:cNvSpPr/>
          <p:nvPr>
            <p:ph idx="2" type="sldImg"/>
          </p:nvPr>
        </p:nvSpPr>
        <p:spPr>
          <a:xfrm>
            <a:off x="700088" y="690563"/>
            <a:ext cx="5534100" cy="345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g60621e1c5a_0_193:notes"/>
          <p:cNvSpPr txBox="1"/>
          <p:nvPr>
            <p:ph idx="1" type="body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8" name="Google Shape;268;g60621e1c5a_0_193:notes"/>
          <p:cNvSpPr txBox="1"/>
          <p:nvPr>
            <p:ph idx="12" type="sldNum"/>
          </p:nvPr>
        </p:nvSpPr>
        <p:spPr>
          <a:xfrm>
            <a:off x="3927776" y="8757590"/>
            <a:ext cx="30048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6150" lIns="92300" spcFirstLastPara="1" rIns="92300" wrap="square" tIns="461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60621e1c5a_0_236:notes"/>
          <p:cNvSpPr txBox="1"/>
          <p:nvPr>
            <p:ph idx="1" type="body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60621e1c5a_0_236:notes"/>
          <p:cNvSpPr/>
          <p:nvPr>
            <p:ph idx="2" type="sldImg"/>
          </p:nvPr>
        </p:nvSpPr>
        <p:spPr>
          <a:xfrm>
            <a:off x="700088" y="690563"/>
            <a:ext cx="5534100" cy="345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0621e1c5a_0_217:notes"/>
          <p:cNvSpPr/>
          <p:nvPr>
            <p:ph idx="2" type="sldImg"/>
          </p:nvPr>
        </p:nvSpPr>
        <p:spPr>
          <a:xfrm>
            <a:off x="700088" y="690563"/>
            <a:ext cx="5534100" cy="345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0621e1c5a_0_217:notes"/>
          <p:cNvSpPr txBox="1"/>
          <p:nvPr>
            <p:ph idx="1" type="body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60621e1c5a_0_217:notes"/>
          <p:cNvSpPr txBox="1"/>
          <p:nvPr>
            <p:ph idx="12" type="sldNum"/>
          </p:nvPr>
        </p:nvSpPr>
        <p:spPr>
          <a:xfrm>
            <a:off x="3927776" y="8757590"/>
            <a:ext cx="3004800" cy="461100"/>
          </a:xfrm>
          <a:prstGeom prst="rect">
            <a:avLst/>
          </a:prstGeom>
        </p:spPr>
        <p:txBody>
          <a:bodyPr anchorCtr="0" anchor="b" bIns="46150" lIns="92300" spcFirstLastPara="1" rIns="92300" wrap="square" tIns="461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edb752c6a_0_0:notes"/>
          <p:cNvSpPr/>
          <p:nvPr>
            <p:ph idx="2" type="sldImg"/>
          </p:nvPr>
        </p:nvSpPr>
        <p:spPr>
          <a:xfrm>
            <a:off x="700088" y="690563"/>
            <a:ext cx="5534100" cy="345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edb752c6a_0_0:notes"/>
          <p:cNvSpPr txBox="1"/>
          <p:nvPr>
            <p:ph idx="1" type="body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5edb752c6a_0_0:notes"/>
          <p:cNvSpPr txBox="1"/>
          <p:nvPr>
            <p:ph idx="12" type="sldNum"/>
          </p:nvPr>
        </p:nvSpPr>
        <p:spPr>
          <a:xfrm>
            <a:off x="3927776" y="8757590"/>
            <a:ext cx="3004800" cy="461100"/>
          </a:xfrm>
          <a:prstGeom prst="rect">
            <a:avLst/>
          </a:prstGeom>
        </p:spPr>
        <p:txBody>
          <a:bodyPr anchorCtr="0" anchor="b" bIns="46150" lIns="92300" spcFirstLastPara="1" rIns="92300" wrap="square" tIns="461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edb752c6a_0_6:notes"/>
          <p:cNvSpPr/>
          <p:nvPr>
            <p:ph idx="2" type="sldImg"/>
          </p:nvPr>
        </p:nvSpPr>
        <p:spPr>
          <a:xfrm>
            <a:off x="700088" y="690563"/>
            <a:ext cx="5534100" cy="345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edb752c6a_0_6:notes"/>
          <p:cNvSpPr txBox="1"/>
          <p:nvPr>
            <p:ph idx="1" type="body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5edb752c6a_0_6:notes"/>
          <p:cNvSpPr txBox="1"/>
          <p:nvPr>
            <p:ph idx="12" type="sldNum"/>
          </p:nvPr>
        </p:nvSpPr>
        <p:spPr>
          <a:xfrm>
            <a:off x="3927776" y="8757590"/>
            <a:ext cx="3004800" cy="461100"/>
          </a:xfrm>
          <a:prstGeom prst="rect">
            <a:avLst/>
          </a:prstGeom>
        </p:spPr>
        <p:txBody>
          <a:bodyPr anchorCtr="0" anchor="b" bIns="46150" lIns="92300" spcFirstLastPara="1" rIns="92300" wrap="square" tIns="461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0621e1c5a_0_6:notes"/>
          <p:cNvSpPr/>
          <p:nvPr>
            <p:ph idx="2" type="sldImg"/>
          </p:nvPr>
        </p:nvSpPr>
        <p:spPr>
          <a:xfrm>
            <a:off x="700088" y="690563"/>
            <a:ext cx="5534100" cy="345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0621e1c5a_0_6:notes"/>
          <p:cNvSpPr txBox="1"/>
          <p:nvPr>
            <p:ph idx="1" type="body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60621e1c5a_0_6:notes"/>
          <p:cNvSpPr txBox="1"/>
          <p:nvPr>
            <p:ph idx="12" type="sldNum"/>
          </p:nvPr>
        </p:nvSpPr>
        <p:spPr>
          <a:xfrm>
            <a:off x="3927776" y="8757590"/>
            <a:ext cx="3004800" cy="461100"/>
          </a:xfrm>
          <a:prstGeom prst="rect">
            <a:avLst/>
          </a:prstGeom>
        </p:spPr>
        <p:txBody>
          <a:bodyPr anchorCtr="0" anchor="b" bIns="46150" lIns="92300" spcFirstLastPara="1" rIns="92300" wrap="square" tIns="461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0621e1c5a_0_12:notes"/>
          <p:cNvSpPr/>
          <p:nvPr>
            <p:ph idx="2" type="sldImg"/>
          </p:nvPr>
        </p:nvSpPr>
        <p:spPr>
          <a:xfrm>
            <a:off x="700088" y="690563"/>
            <a:ext cx="5534100" cy="345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0621e1c5a_0_12:notes"/>
          <p:cNvSpPr txBox="1"/>
          <p:nvPr>
            <p:ph idx="1" type="body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60621e1c5a_0_12:notes"/>
          <p:cNvSpPr txBox="1"/>
          <p:nvPr>
            <p:ph idx="12" type="sldNum"/>
          </p:nvPr>
        </p:nvSpPr>
        <p:spPr>
          <a:xfrm>
            <a:off x="3927776" y="8757590"/>
            <a:ext cx="3004800" cy="461100"/>
          </a:xfrm>
          <a:prstGeom prst="rect">
            <a:avLst/>
          </a:prstGeom>
        </p:spPr>
        <p:txBody>
          <a:bodyPr anchorCtr="0" anchor="b" bIns="46150" lIns="92300" spcFirstLastPara="1" rIns="92300" wrap="square" tIns="461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0621e1c5a_0_18:notes"/>
          <p:cNvSpPr/>
          <p:nvPr>
            <p:ph idx="2" type="sldImg"/>
          </p:nvPr>
        </p:nvSpPr>
        <p:spPr>
          <a:xfrm>
            <a:off x="700088" y="690563"/>
            <a:ext cx="5534100" cy="345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0621e1c5a_0_18:notes"/>
          <p:cNvSpPr txBox="1"/>
          <p:nvPr>
            <p:ph idx="1" type="body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60621e1c5a_0_18:notes"/>
          <p:cNvSpPr txBox="1"/>
          <p:nvPr>
            <p:ph idx="12" type="sldNum"/>
          </p:nvPr>
        </p:nvSpPr>
        <p:spPr>
          <a:xfrm>
            <a:off x="3927776" y="8757590"/>
            <a:ext cx="3004800" cy="461100"/>
          </a:xfrm>
          <a:prstGeom prst="rect">
            <a:avLst/>
          </a:prstGeom>
        </p:spPr>
        <p:txBody>
          <a:bodyPr anchorCtr="0" anchor="b" bIns="46150" lIns="92300" spcFirstLastPara="1" rIns="92300" wrap="square" tIns="461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0621e1c5a_0_24:notes"/>
          <p:cNvSpPr/>
          <p:nvPr>
            <p:ph idx="2" type="sldImg"/>
          </p:nvPr>
        </p:nvSpPr>
        <p:spPr>
          <a:xfrm>
            <a:off x="700088" y="690563"/>
            <a:ext cx="5534100" cy="345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0621e1c5a_0_24:notes"/>
          <p:cNvSpPr txBox="1"/>
          <p:nvPr>
            <p:ph idx="1" type="body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60621e1c5a_0_24:notes"/>
          <p:cNvSpPr txBox="1"/>
          <p:nvPr>
            <p:ph idx="12" type="sldNum"/>
          </p:nvPr>
        </p:nvSpPr>
        <p:spPr>
          <a:xfrm>
            <a:off x="3927776" y="8757590"/>
            <a:ext cx="3004800" cy="461100"/>
          </a:xfrm>
          <a:prstGeom prst="rect">
            <a:avLst/>
          </a:prstGeom>
        </p:spPr>
        <p:txBody>
          <a:bodyPr anchorCtr="0" anchor="b" bIns="46150" lIns="92300" spcFirstLastPara="1" rIns="92300" wrap="square" tIns="461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0621e1c5a_0_30:notes"/>
          <p:cNvSpPr/>
          <p:nvPr>
            <p:ph idx="2" type="sldImg"/>
          </p:nvPr>
        </p:nvSpPr>
        <p:spPr>
          <a:xfrm>
            <a:off x="700088" y="690563"/>
            <a:ext cx="5534100" cy="345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0621e1c5a_0_30:notes"/>
          <p:cNvSpPr txBox="1"/>
          <p:nvPr>
            <p:ph idx="1" type="body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60621e1c5a_0_30:notes"/>
          <p:cNvSpPr txBox="1"/>
          <p:nvPr>
            <p:ph idx="12" type="sldNum"/>
          </p:nvPr>
        </p:nvSpPr>
        <p:spPr>
          <a:xfrm>
            <a:off x="3927776" y="8757590"/>
            <a:ext cx="3004800" cy="461100"/>
          </a:xfrm>
          <a:prstGeom prst="rect">
            <a:avLst/>
          </a:prstGeom>
        </p:spPr>
        <p:txBody>
          <a:bodyPr anchorCtr="0" anchor="b" bIns="46150" lIns="92300" spcFirstLastPara="1" rIns="92300" wrap="square" tIns="461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0621e1c5a_0_36:notes"/>
          <p:cNvSpPr/>
          <p:nvPr>
            <p:ph idx="2" type="sldImg"/>
          </p:nvPr>
        </p:nvSpPr>
        <p:spPr>
          <a:xfrm>
            <a:off x="700088" y="690563"/>
            <a:ext cx="5534100" cy="345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0621e1c5a_0_36:notes"/>
          <p:cNvSpPr txBox="1"/>
          <p:nvPr>
            <p:ph idx="1" type="body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60621e1c5a_0_36:notes"/>
          <p:cNvSpPr txBox="1"/>
          <p:nvPr>
            <p:ph idx="12" type="sldNum"/>
          </p:nvPr>
        </p:nvSpPr>
        <p:spPr>
          <a:xfrm>
            <a:off x="3927776" y="8757590"/>
            <a:ext cx="3004800" cy="461100"/>
          </a:xfrm>
          <a:prstGeom prst="rect">
            <a:avLst/>
          </a:prstGeom>
        </p:spPr>
        <p:txBody>
          <a:bodyPr anchorCtr="0" anchor="b" bIns="46150" lIns="92300" spcFirstLastPara="1" rIns="92300" wrap="square" tIns="461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, DOE logo">
  <p:cSld name="Title Slide, DOE logo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/>
          <p:nvPr>
            <p:ph type="ctrTitle"/>
          </p:nvPr>
        </p:nvSpPr>
        <p:spPr>
          <a:xfrm>
            <a:off x="685800" y="1587505"/>
            <a:ext cx="7543800" cy="2161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Calibri"/>
              <a:buNone/>
              <a:defRPr b="1" sz="44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685800" y="3810001"/>
            <a:ext cx="7543800" cy="253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BDD9"/>
                </a:solidFill>
              </a:defRPr>
            </a:lvl1pPr>
            <a:lvl2pPr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21" name="Google Shape;21;p2"/>
          <p:cNvCxnSpPr/>
          <p:nvPr/>
        </p:nvCxnSpPr>
        <p:spPr>
          <a:xfrm>
            <a:off x="457200" y="3749146"/>
            <a:ext cx="816864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2"/>
          <p:cNvSpPr txBox="1"/>
          <p:nvPr>
            <p:ph idx="2" type="body"/>
          </p:nvPr>
        </p:nvSpPr>
        <p:spPr>
          <a:xfrm>
            <a:off x="685800" y="4071114"/>
            <a:ext cx="7543800" cy="3634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ABFD9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rgbClr val="5ABFD9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rgbClr val="5ABFD9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rgbClr val="5ABFD9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rgbClr val="5ABFD9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"/>
          <p:cNvSpPr/>
          <p:nvPr/>
        </p:nvSpPr>
        <p:spPr>
          <a:xfrm>
            <a:off x="47867" y="4954963"/>
            <a:ext cx="533400" cy="26744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47867" y="4954963"/>
            <a:ext cx="533400" cy="26744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381000" y="889000"/>
            <a:ext cx="8433064" cy="127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eader.jpg" id="26" name="Google Shape;2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6064" y="416449"/>
            <a:ext cx="8511872" cy="61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1_Title and Content">
  <p:cSld name="11_Title and Conten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>
            <p:ph type="title"/>
          </p:nvPr>
        </p:nvSpPr>
        <p:spPr>
          <a:xfrm>
            <a:off x="0" y="228866"/>
            <a:ext cx="9144000" cy="7236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" type="body"/>
          </p:nvPr>
        </p:nvSpPr>
        <p:spPr>
          <a:xfrm>
            <a:off x="152400" y="1079500"/>
            <a:ext cx="88392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107" name="Google Shape;107;p14"/>
          <p:cNvCxnSpPr/>
          <p:nvPr/>
        </p:nvCxnSpPr>
        <p:spPr>
          <a:xfrm>
            <a:off x="457200" y="952500"/>
            <a:ext cx="816864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p14"/>
          <p:cNvSpPr/>
          <p:nvPr/>
        </p:nvSpPr>
        <p:spPr>
          <a:xfrm>
            <a:off x="8534400" y="5524500"/>
            <a:ext cx="548640" cy="190500"/>
          </a:xfrm>
          <a:prstGeom prst="bracketPair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 cap="none" strike="noStrike">
                <a:solidFill>
                  <a:srgbClr val="FEA02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00" u="none" cap="none" strike="noStrike">
              <a:solidFill>
                <a:srgbClr val="FEA0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0" y="228866"/>
            <a:ext cx="9144000" cy="7236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alibri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152400" y="1079500"/>
            <a:ext cx="88392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rgbClr val="0066CC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rgbClr val="C00000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112" name="Google Shape;112;p15"/>
          <p:cNvCxnSpPr/>
          <p:nvPr/>
        </p:nvCxnSpPr>
        <p:spPr>
          <a:xfrm>
            <a:off x="457200" y="952500"/>
            <a:ext cx="816864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3" name="Google Shape;113;p15"/>
          <p:cNvSpPr/>
          <p:nvPr/>
        </p:nvSpPr>
        <p:spPr>
          <a:xfrm>
            <a:off x="8534400" y="5524500"/>
            <a:ext cx="548640" cy="190500"/>
          </a:xfrm>
          <a:prstGeom prst="bracketPair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type="title"/>
          </p:nvPr>
        </p:nvSpPr>
        <p:spPr>
          <a:xfrm>
            <a:off x="0" y="228866"/>
            <a:ext cx="9144000" cy="7236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alibri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152400" y="1079500"/>
            <a:ext cx="88392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rgbClr val="0066CC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rgbClr val="C00000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30" name="Google Shape;30;p3"/>
          <p:cNvCxnSpPr/>
          <p:nvPr/>
        </p:nvCxnSpPr>
        <p:spPr>
          <a:xfrm>
            <a:off x="457200" y="952500"/>
            <a:ext cx="816864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" name="Google Shape;31;p3"/>
          <p:cNvSpPr/>
          <p:nvPr/>
        </p:nvSpPr>
        <p:spPr>
          <a:xfrm>
            <a:off x="8534400" y="5524500"/>
            <a:ext cx="548640" cy="190500"/>
          </a:xfrm>
          <a:prstGeom prst="bracketPair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1_Title and Content">
  <p:cSld name="11_Title and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/>
          <p:nvPr>
            <p:ph type="title"/>
          </p:nvPr>
        </p:nvSpPr>
        <p:spPr>
          <a:xfrm>
            <a:off x="0" y="228866"/>
            <a:ext cx="9144000" cy="7236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" type="body"/>
          </p:nvPr>
        </p:nvSpPr>
        <p:spPr>
          <a:xfrm>
            <a:off x="152400" y="1079500"/>
            <a:ext cx="88392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35" name="Google Shape;35;p4"/>
          <p:cNvCxnSpPr/>
          <p:nvPr/>
        </p:nvCxnSpPr>
        <p:spPr>
          <a:xfrm>
            <a:off x="457200" y="952500"/>
            <a:ext cx="816864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4"/>
          <p:cNvSpPr/>
          <p:nvPr/>
        </p:nvSpPr>
        <p:spPr>
          <a:xfrm>
            <a:off x="8534400" y="5524500"/>
            <a:ext cx="548640" cy="190500"/>
          </a:xfrm>
          <a:prstGeom prst="bracketPair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 cap="none" strike="noStrike">
                <a:solidFill>
                  <a:srgbClr val="FEA02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00" u="none" cap="none" strike="noStrike">
              <a:solidFill>
                <a:srgbClr val="FEA0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, DOE logo">
  <p:cSld name="Title Slide, DOE logo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/>
          <p:nvPr>
            <p:ph type="ctrTitle"/>
          </p:nvPr>
        </p:nvSpPr>
        <p:spPr>
          <a:xfrm>
            <a:off x="685800" y="1587505"/>
            <a:ext cx="7543800" cy="216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Calibri"/>
              <a:buNone/>
              <a:defRPr b="1" sz="4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" type="subTitle"/>
          </p:nvPr>
        </p:nvSpPr>
        <p:spPr>
          <a:xfrm>
            <a:off x="685800" y="3810001"/>
            <a:ext cx="75438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BDD9"/>
                </a:solidFill>
              </a:defRPr>
            </a:lvl1pPr>
            <a:lvl2pPr lvl="1" rt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49" name="Google Shape;49;p6"/>
          <p:cNvCxnSpPr/>
          <p:nvPr/>
        </p:nvCxnSpPr>
        <p:spPr>
          <a:xfrm>
            <a:off x="457200" y="3749146"/>
            <a:ext cx="81687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6"/>
          <p:cNvSpPr txBox="1"/>
          <p:nvPr>
            <p:ph idx="2" type="body"/>
          </p:nvPr>
        </p:nvSpPr>
        <p:spPr>
          <a:xfrm>
            <a:off x="685800" y="4071114"/>
            <a:ext cx="75438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ABFD9"/>
                </a:solidFill>
              </a:defRPr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rgbClr val="5ABFD9"/>
                </a:solidFill>
              </a:defRPr>
            </a:lvl2pPr>
            <a:lvl3pPr indent="-330200" lvl="2" marL="1371600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rgbClr val="5ABFD9"/>
                </a:solidFill>
              </a:defRPr>
            </a:lvl3pPr>
            <a:lvl4pPr indent="-317500" lvl="3" marL="1828800" rtl="0" algn="l"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rgbClr val="5ABFD9"/>
                </a:solidFill>
              </a:defRPr>
            </a:lvl4pPr>
            <a:lvl5pPr indent="-304800" lvl="4" marL="2286000" rtl="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rgbClr val="5ABFD9"/>
                </a:solidFill>
              </a:defRPr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6"/>
          <p:cNvSpPr/>
          <p:nvPr/>
        </p:nvSpPr>
        <p:spPr>
          <a:xfrm>
            <a:off x="47867" y="4954963"/>
            <a:ext cx="533400" cy="267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6"/>
          <p:cNvSpPr/>
          <p:nvPr/>
        </p:nvSpPr>
        <p:spPr>
          <a:xfrm>
            <a:off x="47867" y="4954963"/>
            <a:ext cx="533400" cy="267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6"/>
          <p:cNvSpPr/>
          <p:nvPr/>
        </p:nvSpPr>
        <p:spPr>
          <a:xfrm>
            <a:off x="381000" y="889000"/>
            <a:ext cx="8433000" cy="1269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eader.jpg" id="54" name="Google Shape;54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6064" y="416449"/>
            <a:ext cx="8511872" cy="61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type="title"/>
          </p:nvPr>
        </p:nvSpPr>
        <p:spPr>
          <a:xfrm>
            <a:off x="0" y="228866"/>
            <a:ext cx="91440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alibri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" type="body"/>
          </p:nvPr>
        </p:nvSpPr>
        <p:spPr>
          <a:xfrm>
            <a:off x="152400" y="1079500"/>
            <a:ext cx="88392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rgbClr val="0066CC"/>
                </a:solidFill>
              </a:defRPr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rgbClr val="C00000"/>
                </a:solidFill>
              </a:defRPr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17500" lvl="4" marL="2286000" rtl="0" algn="l"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58" name="Google Shape;58;p7"/>
          <p:cNvCxnSpPr/>
          <p:nvPr/>
        </p:nvCxnSpPr>
        <p:spPr>
          <a:xfrm>
            <a:off x="457200" y="952500"/>
            <a:ext cx="81687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" name="Google Shape;59;p7"/>
          <p:cNvSpPr/>
          <p:nvPr/>
        </p:nvSpPr>
        <p:spPr>
          <a:xfrm>
            <a:off x="8534400" y="5524500"/>
            <a:ext cx="548700" cy="190500"/>
          </a:xfrm>
          <a:prstGeom prst="bracketPair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1_Title and Content">
  <p:cSld name="11_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/>
          <p:nvPr>
            <p:ph type="title"/>
          </p:nvPr>
        </p:nvSpPr>
        <p:spPr>
          <a:xfrm>
            <a:off x="0" y="228866"/>
            <a:ext cx="91440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" type="body"/>
          </p:nvPr>
        </p:nvSpPr>
        <p:spPr>
          <a:xfrm>
            <a:off x="152400" y="1079500"/>
            <a:ext cx="88392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63" name="Google Shape;63;p8"/>
          <p:cNvCxnSpPr/>
          <p:nvPr/>
        </p:nvCxnSpPr>
        <p:spPr>
          <a:xfrm>
            <a:off x="457200" y="952500"/>
            <a:ext cx="81687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8"/>
          <p:cNvSpPr/>
          <p:nvPr/>
        </p:nvSpPr>
        <p:spPr>
          <a:xfrm>
            <a:off x="8534400" y="5524500"/>
            <a:ext cx="548700" cy="190500"/>
          </a:xfrm>
          <a:prstGeom prst="bracketPair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000">
                <a:solidFill>
                  <a:srgbClr val="FEA02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000">
              <a:solidFill>
                <a:srgbClr val="FEA0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, DOE logo">
  <p:cSld name="Title Slide, DOE logo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ctrTitle"/>
          </p:nvPr>
        </p:nvSpPr>
        <p:spPr>
          <a:xfrm>
            <a:off x="685800" y="1587505"/>
            <a:ext cx="7543800" cy="216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600"/>
              <a:buFont typeface="Calibri"/>
              <a:buNone/>
              <a:defRPr sz="66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685800" y="3810001"/>
            <a:ext cx="75438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BDD9"/>
                </a:solidFill>
              </a:defRPr>
            </a:lvl1pPr>
            <a:lvl2pPr lvl="1" rt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75" name="Google Shape;75;p10"/>
          <p:cNvCxnSpPr/>
          <p:nvPr/>
        </p:nvCxnSpPr>
        <p:spPr>
          <a:xfrm>
            <a:off x="457200" y="3749146"/>
            <a:ext cx="81687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" name="Google Shape;76;p10"/>
          <p:cNvSpPr txBox="1"/>
          <p:nvPr>
            <p:ph idx="2" type="body"/>
          </p:nvPr>
        </p:nvSpPr>
        <p:spPr>
          <a:xfrm>
            <a:off x="685800" y="4071114"/>
            <a:ext cx="7543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ABFD9"/>
                </a:solidFill>
              </a:defRPr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rgbClr val="5ABFD9"/>
                </a:solidFill>
              </a:defRPr>
            </a:lvl2pPr>
            <a:lvl3pPr indent="-330200" lvl="2" marL="1371600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rgbClr val="5ABFD9"/>
                </a:solidFill>
              </a:defRPr>
            </a:lvl3pPr>
            <a:lvl4pPr indent="-317500" lvl="3" marL="1828800" rtl="0" algn="l"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rgbClr val="5ABFD9"/>
                </a:solidFill>
              </a:defRPr>
            </a:lvl4pPr>
            <a:lvl5pPr indent="-304800" lvl="4" marL="2286000" rtl="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rgbClr val="5ABFD9"/>
                </a:solidFill>
              </a:defRPr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0"/>
          <p:cNvSpPr/>
          <p:nvPr/>
        </p:nvSpPr>
        <p:spPr>
          <a:xfrm>
            <a:off x="47867" y="4954963"/>
            <a:ext cx="533400" cy="267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47867" y="4954963"/>
            <a:ext cx="533400" cy="267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381000" y="889000"/>
            <a:ext cx="8433000" cy="1269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eader.jpg" id="80" name="Google Shape;8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9100" y="317500"/>
            <a:ext cx="6921500" cy="497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0" y="228866"/>
            <a:ext cx="91440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152400" y="1079500"/>
            <a:ext cx="88392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84" name="Google Shape;84;p11"/>
          <p:cNvCxnSpPr/>
          <p:nvPr/>
        </p:nvCxnSpPr>
        <p:spPr>
          <a:xfrm>
            <a:off x="457200" y="952500"/>
            <a:ext cx="81687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" name="Google Shape;85;p11"/>
          <p:cNvSpPr/>
          <p:nvPr/>
        </p:nvSpPr>
        <p:spPr>
          <a:xfrm>
            <a:off x="8534400" y="5524500"/>
            <a:ext cx="548700" cy="190500"/>
          </a:xfrm>
          <a:prstGeom prst="bracketPair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, DOE logo">
  <p:cSld name="Title Slide, DOE logo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ctrTitle"/>
          </p:nvPr>
        </p:nvSpPr>
        <p:spPr>
          <a:xfrm>
            <a:off x="685800" y="1587505"/>
            <a:ext cx="7543800" cy="2161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Calibri"/>
              <a:buNone/>
              <a:defRPr b="1" sz="44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1" type="subTitle"/>
          </p:nvPr>
        </p:nvSpPr>
        <p:spPr>
          <a:xfrm>
            <a:off x="685800" y="3810001"/>
            <a:ext cx="7543800" cy="253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BDD9"/>
                </a:solidFill>
              </a:defRPr>
            </a:lvl1pPr>
            <a:lvl2pPr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98" name="Google Shape;98;p13"/>
          <p:cNvCxnSpPr/>
          <p:nvPr/>
        </p:nvCxnSpPr>
        <p:spPr>
          <a:xfrm>
            <a:off x="457200" y="3749146"/>
            <a:ext cx="816864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9" name="Google Shape;99;p13"/>
          <p:cNvSpPr txBox="1"/>
          <p:nvPr>
            <p:ph idx="2" type="body"/>
          </p:nvPr>
        </p:nvSpPr>
        <p:spPr>
          <a:xfrm>
            <a:off x="685800" y="4071114"/>
            <a:ext cx="7543800" cy="3634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ABFD9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rgbClr val="5ABFD9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rgbClr val="5ABFD9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rgbClr val="5ABFD9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rgbClr val="5ABFD9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3"/>
          <p:cNvSpPr/>
          <p:nvPr/>
        </p:nvSpPr>
        <p:spPr>
          <a:xfrm>
            <a:off x="47867" y="4954963"/>
            <a:ext cx="533400" cy="26744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47867" y="4954963"/>
            <a:ext cx="533400" cy="26744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381000" y="889000"/>
            <a:ext cx="8433064" cy="127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eader.jpg" id="103" name="Google Shape;10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6064" y="416449"/>
            <a:ext cx="8511872" cy="61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0" y="228866"/>
            <a:ext cx="9144000" cy="7236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 b="0" i="0" sz="4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333500"/>
            <a:ext cx="76200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/>
          <p:nvPr/>
        </p:nvSpPr>
        <p:spPr>
          <a:xfrm>
            <a:off x="0" y="3"/>
            <a:ext cx="9144000" cy="6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8458200" y="4572000"/>
            <a:ext cx="685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/>
          <p:nvPr>
            <p:ph idx="12" type="sldNum"/>
          </p:nvPr>
        </p:nvSpPr>
        <p:spPr>
          <a:xfrm>
            <a:off x="8747760" y="5524500"/>
            <a:ext cx="396240" cy="190500"/>
          </a:xfrm>
          <a:prstGeom prst="bracketPair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1"/>
          <p:cNvCxnSpPr/>
          <p:nvPr/>
        </p:nvCxnSpPr>
        <p:spPr>
          <a:xfrm>
            <a:off x="457200" y="952500"/>
            <a:ext cx="816864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1"/>
          <p:cNvSpPr txBox="1"/>
          <p:nvPr/>
        </p:nvSpPr>
        <p:spPr>
          <a:xfrm>
            <a:off x="914400" y="5534800"/>
            <a:ext cx="73152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NSTX-U </a:t>
            </a:r>
            <a:r>
              <a:rPr lang="en-US" sz="1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PAC 40</a:t>
            </a:r>
            <a:r>
              <a:rPr b="0" i="0" lang="en-US" sz="1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1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Recovery Overview</a:t>
            </a:r>
            <a:r>
              <a:rPr b="0" i="0" lang="en-US" sz="1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September 11</a:t>
            </a:r>
            <a:r>
              <a:rPr b="0" i="0" lang="en-US" sz="1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, 2019</a:t>
            </a:r>
            <a:endParaRPr b="0" i="0" sz="1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nstx.pppl.gov/DragNDrop/Presentation_Template/NSTX-U_logo_thick_font_transparent.png" id="17" name="Google Shape;17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3249" y="5524499"/>
            <a:ext cx="635457" cy="1639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/>
          <p:nvPr>
            <p:ph type="title"/>
          </p:nvPr>
        </p:nvSpPr>
        <p:spPr>
          <a:xfrm>
            <a:off x="0" y="228866"/>
            <a:ext cx="91440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 b="0" i="0" sz="4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457200" y="1333500"/>
            <a:ext cx="76200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5"/>
          <p:cNvSpPr/>
          <p:nvPr/>
        </p:nvSpPr>
        <p:spPr>
          <a:xfrm>
            <a:off x="0" y="3"/>
            <a:ext cx="9144000" cy="51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8458200" y="4572000"/>
            <a:ext cx="685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>
            <p:ph idx="12" type="sldNum"/>
          </p:nvPr>
        </p:nvSpPr>
        <p:spPr>
          <a:xfrm>
            <a:off x="8747760" y="5524500"/>
            <a:ext cx="396300" cy="190500"/>
          </a:xfrm>
          <a:prstGeom prst="bracketPair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" name="Google Shape;43;p5"/>
          <p:cNvCxnSpPr/>
          <p:nvPr/>
        </p:nvCxnSpPr>
        <p:spPr>
          <a:xfrm>
            <a:off x="457200" y="952500"/>
            <a:ext cx="81687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5"/>
          <p:cNvSpPr txBox="1"/>
          <p:nvPr/>
        </p:nvSpPr>
        <p:spPr>
          <a:xfrm>
            <a:off x="914400" y="5534800"/>
            <a:ext cx="73152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NSTX-U </a:t>
            </a:r>
            <a:r>
              <a:rPr lang="en-US" sz="1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PAC 40 </a:t>
            </a:r>
            <a:r>
              <a:rPr b="0" i="0" lang="en-US" sz="1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Recovery Overview</a:t>
            </a:r>
            <a:r>
              <a:rPr b="0" i="0" lang="en-US" sz="1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September 11</a:t>
            </a:r>
            <a:r>
              <a:rPr b="0" i="0" lang="en-US" sz="1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, 2019</a:t>
            </a:r>
            <a:endParaRPr b="0" i="0" sz="1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nstx.pppl.gov/DragNDrop/Presentation_Template/NSTX-U_logo_thick_font_transparent.png" id="45" name="Google Shape;45;p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3249" y="5524499"/>
            <a:ext cx="635457" cy="1639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>
            <p:ph type="title"/>
          </p:nvPr>
        </p:nvSpPr>
        <p:spPr>
          <a:xfrm>
            <a:off x="0" y="63500"/>
            <a:ext cx="91440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 b="0" i="0" sz="4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9"/>
          <p:cNvSpPr txBox="1"/>
          <p:nvPr>
            <p:ph idx="1" type="body"/>
          </p:nvPr>
        </p:nvSpPr>
        <p:spPr>
          <a:xfrm>
            <a:off x="457200" y="1333500"/>
            <a:ext cx="76200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9"/>
          <p:cNvSpPr/>
          <p:nvPr/>
        </p:nvSpPr>
        <p:spPr>
          <a:xfrm>
            <a:off x="0" y="4"/>
            <a:ext cx="9144000" cy="6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9"/>
          <p:cNvSpPr/>
          <p:nvPr/>
        </p:nvSpPr>
        <p:spPr>
          <a:xfrm>
            <a:off x="8458200" y="4572000"/>
            <a:ext cx="685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9"/>
          <p:cNvSpPr/>
          <p:nvPr>
            <p:ph idx="12" type="sldNum"/>
          </p:nvPr>
        </p:nvSpPr>
        <p:spPr>
          <a:xfrm>
            <a:off x="8747760" y="5524500"/>
            <a:ext cx="396300" cy="190500"/>
          </a:xfrm>
          <a:prstGeom prst="bracketPair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9"/>
          <p:cNvCxnSpPr/>
          <p:nvPr/>
        </p:nvCxnSpPr>
        <p:spPr>
          <a:xfrm>
            <a:off x="457200" y="952500"/>
            <a:ext cx="81687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>
            <p:ph type="title"/>
          </p:nvPr>
        </p:nvSpPr>
        <p:spPr>
          <a:xfrm>
            <a:off x="0" y="228866"/>
            <a:ext cx="9144000" cy="7236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 b="0" i="0" sz="4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2"/>
          <p:cNvSpPr txBox="1"/>
          <p:nvPr>
            <p:ph idx="1" type="body"/>
          </p:nvPr>
        </p:nvSpPr>
        <p:spPr>
          <a:xfrm>
            <a:off x="457200" y="1333500"/>
            <a:ext cx="76200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2"/>
          <p:cNvSpPr/>
          <p:nvPr/>
        </p:nvSpPr>
        <p:spPr>
          <a:xfrm>
            <a:off x="0" y="2"/>
            <a:ext cx="9144000" cy="10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2"/>
          <p:cNvSpPr/>
          <p:nvPr/>
        </p:nvSpPr>
        <p:spPr>
          <a:xfrm>
            <a:off x="8458200" y="4572000"/>
            <a:ext cx="685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2"/>
          <p:cNvSpPr/>
          <p:nvPr>
            <p:ph idx="12" type="sldNum"/>
          </p:nvPr>
        </p:nvSpPr>
        <p:spPr>
          <a:xfrm>
            <a:off x="8747760" y="5524500"/>
            <a:ext cx="396240" cy="190500"/>
          </a:xfrm>
          <a:prstGeom prst="bracketPair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2" name="Google Shape;92;p12"/>
          <p:cNvCxnSpPr/>
          <p:nvPr/>
        </p:nvCxnSpPr>
        <p:spPr>
          <a:xfrm>
            <a:off x="457200" y="952500"/>
            <a:ext cx="816864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" name="Google Shape;93;p12"/>
          <p:cNvSpPr txBox="1"/>
          <p:nvPr/>
        </p:nvSpPr>
        <p:spPr>
          <a:xfrm>
            <a:off x="914400" y="5534800"/>
            <a:ext cx="73152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NSTX-U </a:t>
            </a:r>
            <a:r>
              <a:rPr lang="en-US" sz="1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PAC 40 - Recovery Overview</a:t>
            </a:r>
            <a:r>
              <a:rPr b="0" i="0" lang="en-US" sz="1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September 11</a:t>
            </a:r>
            <a:r>
              <a:rPr b="0" i="0" lang="en-US" sz="1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, 2019</a:t>
            </a:r>
            <a:endParaRPr b="0" i="0" sz="1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nstx.pppl.gov/DragNDrop/Presentation_Template/NSTX-U_logo_thick_font_transparent.png" id="94" name="Google Shape;94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3249" y="5524499"/>
            <a:ext cx="635457" cy="1639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  <p:sldLayoutId id="2147483657" r:id="rId3"/>
    <p:sldLayoutId id="2147483658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hyperlink" Target="https://drive.google.com/file/d/1Enq9zfzUtJzTDzeN61jn3eseYN_DsqRK/view" TargetMode="External"/><Relationship Id="rId10" Type="http://schemas.openxmlformats.org/officeDocument/2006/relationships/image" Target="../media/image11.png"/><Relationship Id="rId13" Type="http://schemas.openxmlformats.org/officeDocument/2006/relationships/hyperlink" Target="https://drive.google.com/file/d/19Ot6aeRFxdN9I0ZPby7Bwjd5K5Crd_DC/view" TargetMode="External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10.png"/><Relationship Id="rId9" Type="http://schemas.openxmlformats.org/officeDocument/2006/relationships/hyperlink" Target="https://drive.google.com/file/d/1IZaAD0xyquuielRH8SxJRKiPUOdwPnZP/view" TargetMode="External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6" Type="http://schemas.openxmlformats.org/officeDocument/2006/relationships/hyperlink" Target="https://drive.google.com/file/d/1GbBG8oXfXTtKHP6bvq2mAYt7uLJ-ljiD/view" TargetMode="External"/><Relationship Id="rId5" Type="http://schemas.openxmlformats.org/officeDocument/2006/relationships/hyperlink" Target="https://drive.google.com/file/d/1GbBG8oXfXTtKHP6bvq2mAYt7uLJ-ljiD/view" TargetMode="External"/><Relationship Id="rId6" Type="http://schemas.openxmlformats.org/officeDocument/2006/relationships/hyperlink" Target="https://drive.google.com/file/d/1tsUHdGlXc8zrSc5Sbg1eo4V04lvsaI9p/view" TargetMode="External"/><Relationship Id="rId7" Type="http://schemas.openxmlformats.org/officeDocument/2006/relationships/hyperlink" Target="https://drive.google.com/file/d/1f-zj8bbKHw9mjD90SqKHK252tn7j6PbN/view" TargetMode="External"/><Relationship Id="rId8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rive.google.com/file/d/1Pd7OtN4uT42THhVguG9FuXJVLSUFq6-e/view" TargetMode="External"/><Relationship Id="rId4" Type="http://schemas.openxmlformats.org/officeDocument/2006/relationships/hyperlink" Target="https://drive.google.com/file/u/0/d/1CMw2kXTMOqJvM8spLGiP17uZWeIDAWNW/view" TargetMode="External"/><Relationship Id="rId5" Type="http://schemas.openxmlformats.org/officeDocument/2006/relationships/hyperlink" Target="https://drive.google.com/file/d/1jRt-qP15Y1YxvVeTsQgcw42aeWEXnqEA/view" TargetMode="External"/><Relationship Id="rId6" Type="http://schemas.openxmlformats.org/officeDocument/2006/relationships/hyperlink" Target="https://drive.google.com/file/d/1qNrjxuAic8C96YYYdbRgcjvDbJJ4cXe5/view" TargetMode="External"/><Relationship Id="rId7" Type="http://schemas.openxmlformats.org/officeDocument/2006/relationships/hyperlink" Target="https://drive.google.com/file/d/1eeMOf1eGPHPzjrW_dw_0Y27gEXFtSU_O/view" TargetMode="External"/><Relationship Id="rId8" Type="http://schemas.openxmlformats.org/officeDocument/2006/relationships/hyperlink" Target="https://drive.google.com/file/d/1Bb4S8BRr41E3GKy-2bWlM5icKr8bFuIN/view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rive.google.com/file/d/1cCKoDIgIQWOvRaAa_xDp8UXwstlOvLXU/view" TargetMode="External"/><Relationship Id="rId4" Type="http://schemas.openxmlformats.org/officeDocument/2006/relationships/hyperlink" Target="https://drive.google.com/file/u/0/d/1MC3v7zMmuVUrhjmiGbYfOjqGcayun7WC/view" TargetMode="External"/><Relationship Id="rId5" Type="http://schemas.openxmlformats.org/officeDocument/2006/relationships/hyperlink" Target="https://drive.google.com/file/d/1tvv8CZ1hyvpvUnxeCbfN2MymC9W0DubC/view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40" Type="http://schemas.openxmlformats.org/officeDocument/2006/relationships/hyperlink" Target="https://sites.google.com/pppl.gov/20190626-pss-pdr/home" TargetMode="External"/><Relationship Id="rId42" Type="http://schemas.openxmlformats.org/officeDocument/2006/relationships/hyperlink" Target="https://sites.google.com/pppl.gov/camac-fdr/home" TargetMode="External"/><Relationship Id="rId41" Type="http://schemas.openxmlformats.org/officeDocument/2006/relationships/hyperlink" Target="https://sites.google.com/pppl.gov/20190509shortedturnprotectionc/home" TargetMode="External"/><Relationship Id="rId44" Type="http://schemas.openxmlformats.org/officeDocument/2006/relationships/hyperlink" Target="https://sites.google.com/pppl.gov/bakeoutplcupgradepdr20180510/home" TargetMode="External"/><Relationship Id="rId43" Type="http://schemas.openxmlformats.org/officeDocument/2006/relationships/hyperlink" Target="https://sites.google.com/pppl.gov/gdc-anode-pdr/home" TargetMode="External"/><Relationship Id="rId46" Type="http://schemas.openxmlformats.org/officeDocument/2006/relationships/hyperlink" Target="https://sites.google.com/pppl.gov/phase1phase2camacreplacementfd/home" TargetMode="External"/><Relationship Id="rId45" Type="http://schemas.openxmlformats.org/officeDocument/2006/relationships/hyperlink" Target="https://sites.google.com/pppl.gov/gds-expansion-tank-bd-fdr/home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sites.google.com/pppl.gov/20180926pfcs-pempfdr/home" TargetMode="External"/><Relationship Id="rId4" Type="http://schemas.openxmlformats.org/officeDocument/2006/relationships/hyperlink" Target="https://sites.google.com/pppl.gov/20190501-cs-fw-angeled-tile-pe/home" TargetMode="External"/><Relationship Id="rId9" Type="http://schemas.openxmlformats.org/officeDocument/2006/relationships/hyperlink" Target="https://sites.google.com/pppl.gov/vvihfieldscopepdr/home" TargetMode="External"/><Relationship Id="rId48" Type="http://schemas.openxmlformats.org/officeDocument/2006/relationships/hyperlink" Target="https://sites.google.com/pppl.gov/20181214sda-2fdr/home" TargetMode="External"/><Relationship Id="rId47" Type="http://schemas.openxmlformats.org/officeDocument/2006/relationships/hyperlink" Target="https://sites.google.com/pppl.gov/camacreplacementphase3fdr/home" TargetMode="External"/><Relationship Id="rId49" Type="http://schemas.openxmlformats.org/officeDocument/2006/relationships/hyperlink" Target="https://sites.google.com/pppl.gov/tvpsbakingpumpfdr/home" TargetMode="External"/><Relationship Id="rId5" Type="http://schemas.openxmlformats.org/officeDocument/2006/relationships/hyperlink" Target="https://sites.google.com/pppl.gov/polarregion-ipfc/home" TargetMode="External"/><Relationship Id="rId6" Type="http://schemas.openxmlformats.org/officeDocument/2006/relationships/hyperlink" Target="https://sites.google.com/pppl.gov/passive-plates-he-lines-cdr/home" TargetMode="External"/><Relationship Id="rId7" Type="http://schemas.openxmlformats.org/officeDocument/2006/relationships/hyperlink" Target="https://sites.google.com/pppl.gov/passive-plate-pdr/home" TargetMode="External"/><Relationship Id="rId8" Type="http://schemas.openxmlformats.org/officeDocument/2006/relationships/hyperlink" Target="https://sites.google.com/pppl.gov/20180713-polar-region-fo-rinsp/home" TargetMode="External"/><Relationship Id="rId31" Type="http://schemas.openxmlformats.org/officeDocument/2006/relationships/hyperlink" Target="https://sites.google.com/pppl.gov/20190711-tf-bundle-stage-2-rev/home" TargetMode="External"/><Relationship Id="rId30" Type="http://schemas.openxmlformats.org/officeDocument/2006/relationships/hyperlink" Target="https://sites.google.com/pppl.gov/20190417-inner-tf-bunsamfabpr/home" TargetMode="External"/><Relationship Id="rId33" Type="http://schemas.openxmlformats.org/officeDocument/2006/relationships/hyperlink" Target="https://sites.google.com/pppl.gov/20180801machinereassemblypdr/home" TargetMode="External"/><Relationship Id="rId32" Type="http://schemas.openxmlformats.org/officeDocument/2006/relationships/hyperlink" Target="https://sites.google.com/pppl.gov/20180806-ntc-shielding-pdr-ii/home" TargetMode="External"/><Relationship Id="rId35" Type="http://schemas.openxmlformats.org/officeDocument/2006/relationships/hyperlink" Target="https://sites.google.com/pppl.gov/20181212-ntc-shielding-fdr/home" TargetMode="External"/><Relationship Id="rId34" Type="http://schemas.openxmlformats.org/officeDocument/2006/relationships/hyperlink" Target="https://sites.google.com/pppl.gov/test-cell-radox-monitoring-pdr/home" TargetMode="External"/><Relationship Id="rId37" Type="http://schemas.openxmlformats.org/officeDocument/2006/relationships/hyperlink" Target="https://sites.google.com/pppl.gov/20180801machinereassemblypdr/home" TargetMode="External"/><Relationship Id="rId36" Type="http://schemas.openxmlformats.org/officeDocument/2006/relationships/hyperlink" Target="https://sites.google.com/pppl.gov/20190212ntcdoorradmonitoring/home" TargetMode="External"/><Relationship Id="rId39" Type="http://schemas.openxmlformats.org/officeDocument/2006/relationships/hyperlink" Target="https://sites.google.com/pppl.gov/20190508psspeerreview/home" TargetMode="External"/><Relationship Id="rId38" Type="http://schemas.openxmlformats.org/officeDocument/2006/relationships/hyperlink" Target="https://sites.google.com/pppl.gov/20181213-personnel-safety-syst/home" TargetMode="External"/><Relationship Id="rId62" Type="http://schemas.openxmlformats.org/officeDocument/2006/relationships/hyperlink" Target="https://sites.google.com/pppl.gov/20190712-breaker-replacement-p/home" TargetMode="External"/><Relationship Id="rId61" Type="http://schemas.openxmlformats.org/officeDocument/2006/relationships/hyperlink" Target="https://sites.google.com/pppl.gov/20180724pf1bbipolarcircuitfdr/home" TargetMode="External"/><Relationship Id="rId20" Type="http://schemas.openxmlformats.org/officeDocument/2006/relationships/hyperlink" Target="https://sites.google.com/pppl.gov/passive20190702platehetubesupp/home" TargetMode="External"/><Relationship Id="rId22" Type="http://schemas.openxmlformats.org/officeDocument/2006/relationships/hyperlink" Target="https://sites.google.com/pppl.gov/cwsinterlockpdr/home" TargetMode="External"/><Relationship Id="rId21" Type="http://schemas.openxmlformats.org/officeDocument/2006/relationships/hyperlink" Target="https://sites.google.com/pppl.gov/inner-pf-coil-pdr/home" TargetMode="External"/><Relationship Id="rId24" Type="http://schemas.openxmlformats.org/officeDocument/2006/relationships/hyperlink" Target="https://sites.google.com/pppl.gov/m9-1pfinsppdr/home" TargetMode="External"/><Relationship Id="rId23" Type="http://schemas.openxmlformats.org/officeDocument/2006/relationships/hyperlink" Target="https://sites.google.com/pppl.gov/pf-coils-fdr/home" TargetMode="External"/><Relationship Id="rId60" Type="http://schemas.openxmlformats.org/officeDocument/2006/relationships/hyperlink" Target="https://sites.google.com/pppl.gov/pf1b-power-circuits-pdr/home" TargetMode="External"/><Relationship Id="rId26" Type="http://schemas.openxmlformats.org/officeDocument/2006/relationships/hyperlink" Target="https://sites.google.com/pppl.gov/inner-pf-coil-power-test-proto/home" TargetMode="External"/><Relationship Id="rId25" Type="http://schemas.openxmlformats.org/officeDocument/2006/relationships/hyperlink" Target="https://sites.google.com/pppl.gov/tfohbundlereliabilitypdr/home" TargetMode="External"/><Relationship Id="rId28" Type="http://schemas.openxmlformats.org/officeDocument/2006/relationships/hyperlink" Target="https://sites.google.com/pppl.gov/20181025-pf-bus-work-pdr/home" TargetMode="External"/><Relationship Id="rId27" Type="http://schemas.openxmlformats.org/officeDocument/2006/relationships/hyperlink" Target="https://sites.google.com/pppl.gov/20181214innerpfreplacementdelt/home" TargetMode="External"/><Relationship Id="rId29" Type="http://schemas.openxmlformats.org/officeDocument/2006/relationships/hyperlink" Target="https://sites.google.com/pppl.gov/20190410tfbundlestage1review/home" TargetMode="External"/><Relationship Id="rId51" Type="http://schemas.openxmlformats.org/officeDocument/2006/relationships/hyperlink" Target="https://sites.google.com/pppl.gov/nstx-uhthsfeedthrough/home" TargetMode="External"/><Relationship Id="rId50" Type="http://schemas.openxmlformats.org/officeDocument/2006/relationships/hyperlink" Target="https://sites.google.com/pppl.gov/20190624-central-ic-fdr/home" TargetMode="External"/><Relationship Id="rId53" Type="http://schemas.openxmlformats.org/officeDocument/2006/relationships/hyperlink" Target="https://sites.google.com/pppl.gov/ex-vv-heating-system-pdr/home" TargetMode="External"/><Relationship Id="rId52" Type="http://schemas.openxmlformats.org/officeDocument/2006/relationships/hyperlink" Target="https://sites.google.com/pppl.gov/gas-piping-pdr/home" TargetMode="External"/><Relationship Id="rId11" Type="http://schemas.openxmlformats.org/officeDocument/2006/relationships/hyperlink" Target="https://sites.google.com/pppl.gov/20181016-csc-mods-pdr/home" TargetMode="External"/><Relationship Id="rId55" Type="http://schemas.openxmlformats.org/officeDocument/2006/relationships/hyperlink" Target="https://sites.google.com/pppl.gov/20181204-interspace-pumping-fd/home" TargetMode="External"/><Relationship Id="rId10" Type="http://schemas.openxmlformats.org/officeDocument/2006/relationships/hyperlink" Target="https://sites.google.com/pppl.gov/tfohcasingtrialfit/home" TargetMode="External"/><Relationship Id="rId54" Type="http://schemas.openxmlformats.org/officeDocument/2006/relationships/hyperlink" Target="https://sites.google.com/pppl.gov/bakeout-dc-connection-pdr/home" TargetMode="External"/><Relationship Id="rId13" Type="http://schemas.openxmlformats.org/officeDocument/2006/relationships/hyperlink" Target="https://sites.google.com/pppl.gov/20181025-pf45-realignment-cdr/home" TargetMode="External"/><Relationship Id="rId57" Type="http://schemas.openxmlformats.org/officeDocument/2006/relationships/hyperlink" Target="https://sites.google.com/pppl.gov/pfc-diagnostic-pdr/home" TargetMode="External"/><Relationship Id="rId12" Type="http://schemas.openxmlformats.org/officeDocument/2006/relationships/hyperlink" Target="https://sites.google.com/pppl.gov/20181228cscfdr/home" TargetMode="External"/><Relationship Id="rId56" Type="http://schemas.openxmlformats.org/officeDocument/2006/relationships/hyperlink" Target="https://sites.google.com/pppl.gov/20190419-private-flux-region-f/home" TargetMode="External"/><Relationship Id="rId15" Type="http://schemas.openxmlformats.org/officeDocument/2006/relationships/hyperlink" Target="https://sites.google.com/pppl.gov/htthtp-he-cooling-tubes-fdr/home" TargetMode="External"/><Relationship Id="rId59" Type="http://schemas.openxmlformats.org/officeDocument/2006/relationships/hyperlink" Target="https://sites.google.com/pppl.gov/20190305pfcsdiagnosticsfdr/home" TargetMode="External"/><Relationship Id="rId14" Type="http://schemas.openxmlformats.org/officeDocument/2006/relationships/hyperlink" Target="https://sites.google.com/pppl.gov/20181126-metrology-pucks-fdr/home" TargetMode="External"/><Relationship Id="rId58" Type="http://schemas.openxmlformats.org/officeDocument/2006/relationships/hyperlink" Target="https://sites.google.com/pppl.gov/machineinstrumentationpdr/home" TargetMode="External"/><Relationship Id="rId17" Type="http://schemas.openxmlformats.org/officeDocument/2006/relationships/hyperlink" Target="https://sites.google.com/pppl.gov/20190710pf45realignmentfdr/home" TargetMode="External"/><Relationship Id="rId16" Type="http://schemas.openxmlformats.org/officeDocument/2006/relationships/hyperlink" Target="https://sites.google.com/pppl.gov/20190531-pf45-realignment-pr/home" TargetMode="External"/><Relationship Id="rId19" Type="http://schemas.openxmlformats.org/officeDocument/2006/relationships/hyperlink" Target="https://sites.google.com/pppl.gov/20190809pf45realignmentfdr-new/home" TargetMode="External"/><Relationship Id="rId18" Type="http://schemas.openxmlformats.org/officeDocument/2006/relationships/hyperlink" Target="https://sites.google.com/pppl.gov/20190725-mcs-fdr/home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sites.google.com/pppl.gov/nstx-urecoverycde-23areview/home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ctrTitle"/>
          </p:nvPr>
        </p:nvSpPr>
        <p:spPr>
          <a:xfrm>
            <a:off x="155575" y="1536491"/>
            <a:ext cx="8859732" cy="16639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Calibri"/>
              <a:buNone/>
            </a:pPr>
            <a:r>
              <a:rPr lang="en-US" sz="4800"/>
              <a:t>Overview of Recent NSTX-U Recovery Activities</a:t>
            </a:r>
            <a:endParaRPr b="0" i="1" sz="4800"/>
          </a:p>
        </p:txBody>
      </p:sp>
      <p:sp>
        <p:nvSpPr>
          <p:cNvPr id="119" name="Google Shape;119;p16"/>
          <p:cNvSpPr txBox="1"/>
          <p:nvPr>
            <p:ph idx="2" type="body"/>
          </p:nvPr>
        </p:nvSpPr>
        <p:spPr>
          <a:xfrm>
            <a:off x="762000" y="3848100"/>
            <a:ext cx="7629612" cy="1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400" u="sng"/>
              <a:t>Stefan Gerhardt</a:t>
            </a:r>
            <a:r>
              <a:rPr b="1" lang="en-US" sz="2400"/>
              <a:t> - NSTX-U Recovery Deputy Director</a:t>
            </a:r>
            <a:endParaRPr sz="2400"/>
          </a:p>
        </p:txBody>
      </p:sp>
      <p:sp>
        <p:nvSpPr>
          <p:cNvPr descr="Image result for pppl logo" id="120" name="Google Shape;120;p16"/>
          <p:cNvSpPr/>
          <p:nvPr/>
        </p:nvSpPr>
        <p:spPr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pppl logo" id="121" name="Google Shape;121;p16"/>
          <p:cNvSpPr/>
          <p:nvPr/>
        </p:nvSpPr>
        <p:spPr>
          <a:xfrm>
            <a:off x="307975" y="6615"/>
            <a:ext cx="304800" cy="254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pppl logo" id="122" name="Google Shape;122;p16"/>
          <p:cNvSpPr/>
          <p:nvPr/>
        </p:nvSpPr>
        <p:spPr>
          <a:xfrm>
            <a:off x="460375" y="133615"/>
            <a:ext cx="304800" cy="254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inceton-university-logo1.jpg" id="123" name="Google Shape;12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4303" y="5318089"/>
            <a:ext cx="1014618" cy="28261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/>
          <p:nvPr/>
        </p:nvSpPr>
        <p:spPr>
          <a:xfrm>
            <a:off x="0" y="5459394"/>
            <a:ext cx="7010400" cy="2556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L_logo_horizontal_gradient_72dpi.jpg" id="125" name="Google Shape;12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2796" y="5318089"/>
            <a:ext cx="1403604" cy="28346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/>
        </p:nvSpPr>
        <p:spPr>
          <a:xfrm>
            <a:off x="762000" y="3314700"/>
            <a:ext cx="7629612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NSTX-U PAC 40</a:t>
            </a:r>
            <a:r>
              <a:rPr b="1" i="0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b="1" lang="en-US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September</a:t>
            </a:r>
            <a:r>
              <a:rPr b="1" i="0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b="1" i="0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, 2019</a:t>
            </a:r>
            <a:endParaRPr b="0" i="0" sz="2400" u="none" cap="none" strike="noStrike">
              <a:solidFill>
                <a:srgbClr val="5ABF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7177500" y="4263400"/>
            <a:ext cx="18378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Updated 9/9/2019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>
            <p:ph type="title"/>
          </p:nvPr>
        </p:nvSpPr>
        <p:spPr>
          <a:xfrm>
            <a:off x="0" y="228866"/>
            <a:ext cx="9144000" cy="72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193" name="Google Shape;193;p25"/>
          <p:cNvSpPr txBox="1"/>
          <p:nvPr>
            <p:ph idx="1" type="body"/>
          </p:nvPr>
        </p:nvSpPr>
        <p:spPr>
          <a:xfrm>
            <a:off x="152400" y="1079500"/>
            <a:ext cx="8839200" cy="438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36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Recent Project History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Scope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Schedule</a:t>
            </a:r>
            <a:endParaRPr sz="3600"/>
          </a:p>
        </p:txBody>
      </p:sp>
      <p:cxnSp>
        <p:nvCxnSpPr>
          <p:cNvPr id="194" name="Google Shape;194;p25"/>
          <p:cNvCxnSpPr/>
          <p:nvPr/>
        </p:nvCxnSpPr>
        <p:spPr>
          <a:xfrm rot="10800000">
            <a:off x="2022925" y="2023125"/>
            <a:ext cx="9603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/>
          <p:nvPr>
            <p:ph type="title"/>
          </p:nvPr>
        </p:nvSpPr>
        <p:spPr>
          <a:xfrm>
            <a:off x="0" y="152666"/>
            <a:ext cx="9144000" cy="72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WBS 1.01 in Machine Core Defined to Ensure High-Reliability Operations - all </a:t>
            </a:r>
            <a:r>
              <a:rPr lang="en-US" sz="2800" u="sng"/>
              <a:t>fully designed</a:t>
            </a:r>
            <a:r>
              <a:rPr lang="en-US" sz="2800"/>
              <a:t> and part of CDE-3A</a:t>
            </a:r>
            <a:endParaRPr sz="3200"/>
          </a:p>
        </p:txBody>
      </p:sp>
      <p:pic>
        <p:nvPicPr>
          <p:cNvPr id="201" name="Google Shape;201;p26"/>
          <p:cNvPicPr preferRelativeResize="0"/>
          <p:nvPr/>
        </p:nvPicPr>
        <p:blipFill rotWithShape="1">
          <a:blip r:embed="rId3">
            <a:alphaModFix/>
          </a:blip>
          <a:srcRect b="2507" l="4167" r="1341" t="2498"/>
          <a:stretch/>
        </p:blipFill>
        <p:spPr>
          <a:xfrm>
            <a:off x="3464401" y="1040727"/>
            <a:ext cx="2706549" cy="352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6"/>
          <p:cNvPicPr preferRelativeResize="0"/>
          <p:nvPr/>
        </p:nvPicPr>
        <p:blipFill rotWithShape="1">
          <a:blip r:embed="rId4">
            <a:alphaModFix/>
          </a:blip>
          <a:srcRect b="1122" l="0" r="11449" t="2081"/>
          <a:stretch/>
        </p:blipFill>
        <p:spPr>
          <a:xfrm flipH="1">
            <a:off x="6534850" y="3281525"/>
            <a:ext cx="643150" cy="20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6"/>
          <p:cNvSpPr txBox="1"/>
          <p:nvPr/>
        </p:nvSpPr>
        <p:spPr>
          <a:xfrm>
            <a:off x="7201500" y="3643050"/>
            <a:ext cx="1942500" cy="13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New Center Stack Casing 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With </a:t>
            </a: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Improved Heating/Cooling Features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WBS 1.01.02.06 and 1.01.02.04    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CAM: Swider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See </a:t>
            </a:r>
            <a:r>
              <a:rPr i="1" lang="en-US" sz="12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IPR </a:t>
            </a:r>
            <a:r>
              <a:rPr i="1" lang="en-US" sz="12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talks by </a:t>
            </a:r>
            <a:r>
              <a:rPr i="1" lang="en-US" sz="12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M. Smith</a:t>
            </a:r>
            <a:r>
              <a:rPr i="1" lang="en-US" sz="12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en-US" sz="12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D. Cai</a:t>
            </a:r>
            <a:r>
              <a:rPr i="1" lang="en-US" sz="12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i="1" lang="en-US" sz="12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M. Viola</a:t>
            </a:r>
            <a:endParaRPr i="1" sz="12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0799997">
            <a:off x="2030913" y="1069200"/>
            <a:ext cx="1345075" cy="12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6"/>
          <p:cNvSpPr txBox="1"/>
          <p:nvPr/>
        </p:nvSpPr>
        <p:spPr>
          <a:xfrm>
            <a:off x="153750" y="985238"/>
            <a:ext cx="17874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Six new inner-PF coils 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(PF-1a, -1b, -1c, upper and lower)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WBS 1.01.02.01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CAM: Swider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See IPR talk by </a:t>
            </a:r>
            <a:r>
              <a:rPr i="1" lang="en-US" sz="12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M. Kalish</a:t>
            </a:r>
            <a:endParaRPr i="1" sz="12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 Shot 2018-07-26 at 7.43.32 PM.png" id="206" name="Google Shape;206;p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90423" y="3807426"/>
            <a:ext cx="1121263" cy="155362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6"/>
          <p:cNvSpPr txBox="1"/>
          <p:nvPr/>
        </p:nvSpPr>
        <p:spPr>
          <a:xfrm>
            <a:off x="0" y="4018250"/>
            <a:ext cx="2031000" cy="1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New graphite tiles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with improved heat flux handling capabilities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WBS 1.01.01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CAM: Gattoni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See </a:t>
            </a:r>
            <a:r>
              <a:rPr i="1" lang="en-US" sz="12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IPR </a:t>
            </a:r>
            <a:r>
              <a:rPr i="1" lang="en-US" sz="12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talk by </a:t>
            </a:r>
            <a:r>
              <a:rPr i="1" lang="en-US" sz="12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J. Klabacha</a:t>
            </a:r>
            <a:endParaRPr i="1" sz="12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26"/>
          <p:cNvPicPr preferRelativeResize="0"/>
          <p:nvPr/>
        </p:nvPicPr>
        <p:blipFill rotWithShape="1">
          <a:blip r:embed="rId12">
            <a:alphaModFix/>
          </a:blip>
          <a:srcRect b="7254" l="0" r="15232" t="3627"/>
          <a:stretch/>
        </p:blipFill>
        <p:spPr>
          <a:xfrm>
            <a:off x="1637995" y="2448638"/>
            <a:ext cx="1673950" cy="132682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6"/>
          <p:cNvSpPr txBox="1"/>
          <p:nvPr/>
        </p:nvSpPr>
        <p:spPr>
          <a:xfrm>
            <a:off x="0" y="2466229"/>
            <a:ext cx="1638000" cy="10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Repairs to passive plate bracketry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to allow operation at full EM load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WBS 1.01.02.02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CAM: Gattoni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See </a:t>
            </a:r>
            <a:r>
              <a:rPr i="1" lang="en-US" sz="12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IPR </a:t>
            </a:r>
            <a:r>
              <a:rPr i="1" lang="en-US" sz="12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talk by </a:t>
            </a:r>
            <a:r>
              <a:rPr i="1" lang="en-US" sz="12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Jariwala</a:t>
            </a:r>
            <a:endParaRPr i="1" sz="12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2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204200" y="1943200"/>
            <a:ext cx="1257470" cy="1263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6"/>
          <p:cNvPicPr preferRelativeResize="0"/>
          <p:nvPr/>
        </p:nvPicPr>
        <p:blipFill rotWithShape="1">
          <a:blip r:embed="rId15">
            <a:alphaModFix/>
          </a:blip>
          <a:srcRect b="0" l="5906" r="5668" t="0"/>
          <a:stretch/>
        </p:blipFill>
        <p:spPr>
          <a:xfrm>
            <a:off x="5977472" y="1115510"/>
            <a:ext cx="1431575" cy="835792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6"/>
          <p:cNvSpPr txBox="1"/>
          <p:nvPr/>
        </p:nvSpPr>
        <p:spPr>
          <a:xfrm>
            <a:off x="7409050" y="1258875"/>
            <a:ext cx="1723500" cy="10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PF-1a, -1b, -1c support structures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and double O-ring seals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WBS 1.01.02.01 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CAM: Swider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See IPR talk by </a:t>
            </a:r>
            <a:r>
              <a:rPr i="1" lang="en-US" sz="12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6"/>
              </a:rPr>
              <a:t>Smith</a:t>
            </a:r>
            <a:endParaRPr i="1" sz="12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6"/>
          <p:cNvSpPr txBox="1"/>
          <p:nvPr/>
        </p:nvSpPr>
        <p:spPr>
          <a:xfrm>
            <a:off x="270900" y="5283350"/>
            <a:ext cx="8602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3A scope in machine core critical for achieving project schedule; tiles define critical path, but other items near</a:t>
            </a:r>
            <a:endParaRPr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4" name="Google Shape;214;p26"/>
          <p:cNvCxnSpPr>
            <a:stCxn id="204" idx="1"/>
          </p:cNvCxnSpPr>
          <p:nvPr/>
        </p:nvCxnSpPr>
        <p:spPr>
          <a:xfrm>
            <a:off x="3375987" y="1689524"/>
            <a:ext cx="1114200" cy="1413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5" name="Google Shape;215;p26"/>
          <p:cNvCxnSpPr>
            <a:stCxn id="204" idx="1"/>
          </p:cNvCxnSpPr>
          <p:nvPr/>
        </p:nvCxnSpPr>
        <p:spPr>
          <a:xfrm>
            <a:off x="3375987" y="1689524"/>
            <a:ext cx="1199700" cy="2031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6" name="Google Shape;216;p26"/>
          <p:cNvCxnSpPr>
            <a:stCxn id="204" idx="1"/>
          </p:cNvCxnSpPr>
          <p:nvPr/>
        </p:nvCxnSpPr>
        <p:spPr>
          <a:xfrm>
            <a:off x="3375987" y="1689524"/>
            <a:ext cx="1233300" cy="3222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7" name="Google Shape;217;p26"/>
          <p:cNvCxnSpPr>
            <a:stCxn id="208" idx="3"/>
          </p:cNvCxnSpPr>
          <p:nvPr/>
        </p:nvCxnSpPr>
        <p:spPr>
          <a:xfrm flipH="1" rot="10800000">
            <a:off x="3311944" y="2884051"/>
            <a:ext cx="1015200" cy="2280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8" name="Google Shape;218;p26"/>
          <p:cNvCxnSpPr>
            <a:stCxn id="208" idx="3"/>
          </p:cNvCxnSpPr>
          <p:nvPr/>
        </p:nvCxnSpPr>
        <p:spPr>
          <a:xfrm flipH="1" rot="10800000">
            <a:off x="3311944" y="2169751"/>
            <a:ext cx="953400" cy="9423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9" name="Google Shape;219;p26"/>
          <p:cNvCxnSpPr>
            <a:stCxn id="206" idx="3"/>
          </p:cNvCxnSpPr>
          <p:nvPr/>
        </p:nvCxnSpPr>
        <p:spPr>
          <a:xfrm flipH="1" rot="10800000">
            <a:off x="3111686" y="3445139"/>
            <a:ext cx="1510800" cy="11391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0" name="Google Shape;220;p26"/>
          <p:cNvCxnSpPr>
            <a:stCxn id="202" idx="3"/>
          </p:cNvCxnSpPr>
          <p:nvPr/>
        </p:nvCxnSpPr>
        <p:spPr>
          <a:xfrm rot="10800000">
            <a:off x="5032150" y="3359526"/>
            <a:ext cx="1502700" cy="9345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1" name="Google Shape;221;p26"/>
          <p:cNvCxnSpPr>
            <a:stCxn id="211" idx="1"/>
          </p:cNvCxnSpPr>
          <p:nvPr/>
        </p:nvCxnSpPr>
        <p:spPr>
          <a:xfrm flipH="1">
            <a:off x="5107172" y="1533407"/>
            <a:ext cx="870300" cy="2478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2" name="Google Shape;222;p26"/>
          <p:cNvCxnSpPr>
            <a:stCxn id="210" idx="1"/>
          </p:cNvCxnSpPr>
          <p:nvPr/>
        </p:nvCxnSpPr>
        <p:spPr>
          <a:xfrm rot="10800000">
            <a:off x="4950200" y="1867529"/>
            <a:ext cx="1254000" cy="7074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 txBox="1"/>
          <p:nvPr>
            <p:ph type="title"/>
          </p:nvPr>
        </p:nvSpPr>
        <p:spPr>
          <a:xfrm>
            <a:off x="0" y="152666"/>
            <a:ext cx="9144000" cy="72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Recovery Project Scope includes Systems to Ensure Safe Operations</a:t>
            </a:r>
            <a:endParaRPr/>
          </a:p>
        </p:txBody>
      </p:sp>
      <p:sp>
        <p:nvSpPr>
          <p:cNvPr id="229" name="Google Shape;229;p27"/>
          <p:cNvSpPr txBox="1"/>
          <p:nvPr/>
        </p:nvSpPr>
        <p:spPr>
          <a:xfrm>
            <a:off x="3192900" y="1089400"/>
            <a:ext cx="2829600" cy="43644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Personnel Safety System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WBS 1.09.04.01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CAM: Jernigan           CDE-3B Scope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Configuration managed safeguards against contact thermal and electrical hazards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trapped key system to ensure configuration control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safety instrumented system for test cell access control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Preliminary Design is complete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See IPR talks by Petrella (</a:t>
            </a:r>
            <a:r>
              <a:rPr i="1" lang="en-US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LOPA</a:t>
            </a:r>
            <a:r>
              <a:rPr i="1" lang="en-US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en-US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PSS-SIS</a:t>
            </a:r>
            <a:r>
              <a:rPr i="1" lang="en-US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i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7"/>
          <p:cNvSpPr txBox="1"/>
          <p:nvPr/>
        </p:nvSpPr>
        <p:spPr>
          <a:xfrm>
            <a:off x="6150375" y="1051275"/>
            <a:ext cx="2829600" cy="17604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Test Cell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Oxygen Deficiency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Monitors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WBS 1.08.01.02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CAM: Jernigan           CDE-3B Scope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ODH monitoring system will be installed in the test cell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Preliminary Design is complete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7"/>
          <p:cNvSpPr txBox="1"/>
          <p:nvPr/>
        </p:nvSpPr>
        <p:spPr>
          <a:xfrm>
            <a:off x="6150375" y="2857500"/>
            <a:ext cx="2829600" cy="277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Medium Temperature Water System Refurbishment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WBS 1.03.01.02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CAM: Jernigan           CDE-3B Scope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Interlocks on 150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℃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pressurized water systems consistent with ASHRAE will be installed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Preliminary Design is complete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See IPR talk by </a:t>
            </a:r>
            <a:r>
              <a:rPr i="1" lang="en-US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Gerhardt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7"/>
          <p:cNvSpPr txBox="1"/>
          <p:nvPr/>
        </p:nvSpPr>
        <p:spPr>
          <a:xfrm>
            <a:off x="121125" y="986500"/>
            <a:ext cx="2942100" cy="22758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Test Cell Shielding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WBS 1.08.01.03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CAM: Jernigan           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CDE-3A Scope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Shielding scope includes construction of a labyrinth, addition of a shielding materials in various test cell windows and penetrations.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latin typeface="Calibri"/>
                <a:ea typeface="Calibri"/>
                <a:cs typeface="Calibri"/>
                <a:sym typeface="Calibri"/>
              </a:rPr>
              <a:t>Final </a:t>
            </a:r>
            <a:r>
              <a:rPr lang="en-US" u="sng">
                <a:latin typeface="Calibri"/>
                <a:ea typeface="Calibri"/>
                <a:cs typeface="Calibri"/>
                <a:sym typeface="Calibri"/>
              </a:rPr>
              <a:t>Design is complete</a:t>
            </a:r>
            <a:endParaRPr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See IPR talks by </a:t>
            </a:r>
            <a:r>
              <a:rPr i="1" lang="en-US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Ascione</a:t>
            </a:r>
            <a:r>
              <a:rPr i="1" lang="en-US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i="1" lang="en-US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Cropper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7"/>
          <p:cNvSpPr txBox="1"/>
          <p:nvPr/>
        </p:nvSpPr>
        <p:spPr>
          <a:xfrm>
            <a:off x="121125" y="3288025"/>
            <a:ext cx="2942100" cy="21657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Radiation Annunciation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WBS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1.08.01.01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CAM: Jernigan          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 CDE-3A Scope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Install illuminated signs outside test cell indicating when the existing neutron/gamma monitors detect levels exceeding a threshold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Design is complete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See IPR talk by </a:t>
            </a:r>
            <a:r>
              <a:rPr i="1" lang="en-US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Cropper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/>
          <p:nvPr>
            <p:ph type="title"/>
          </p:nvPr>
        </p:nvSpPr>
        <p:spPr>
          <a:xfrm>
            <a:off x="0" y="152666"/>
            <a:ext cx="9144000" cy="72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Project Ends with Reassembly and Commissioning</a:t>
            </a:r>
            <a:endParaRPr sz="3600"/>
          </a:p>
        </p:txBody>
      </p:sp>
      <p:sp>
        <p:nvSpPr>
          <p:cNvPr id="240" name="Google Shape;240;p28"/>
          <p:cNvSpPr txBox="1"/>
          <p:nvPr>
            <p:ph idx="1" type="body"/>
          </p:nvPr>
        </p:nvSpPr>
        <p:spPr>
          <a:xfrm>
            <a:off x="152400" y="1079500"/>
            <a:ext cx="8839200" cy="438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360"/>
              </a:spcBef>
              <a:spcAft>
                <a:spcPts val="0"/>
              </a:spcAft>
              <a:buSzPts val="1400"/>
              <a:buChar char="•"/>
            </a:pPr>
            <a:r>
              <a:rPr lang="en-US" sz="2400"/>
              <a:t>Reassemble the device - WBS 1.09.02.01</a:t>
            </a:r>
            <a:endParaRPr sz="2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000"/>
              <a:t>Sequenced installation of tiles, magnets, buswork, etc.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Achieve KPP #1: Alignment of the inner-TF bundle with vertical field coils</a:t>
            </a:r>
            <a:endParaRPr sz="20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400"/>
              <a:t>Implement Accelerator Safety Order  - WBS 1.09.01.01</a:t>
            </a:r>
            <a:endParaRPr sz="2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000"/>
              <a:t>Write the SAD and ASE, conduct Readiness Assessment and Accelerator Readiness Review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See IPR talks by </a:t>
            </a:r>
            <a:r>
              <a:rPr lang="en-US" sz="2000" u="sng">
                <a:solidFill>
                  <a:srgbClr val="0000FF"/>
                </a:solidFill>
                <a:hlinkClick r:id="rId3"/>
              </a:rPr>
              <a:t>Stevenson</a:t>
            </a:r>
            <a:r>
              <a:rPr lang="en-US" sz="2000"/>
              <a:t> and </a:t>
            </a:r>
            <a:r>
              <a:rPr lang="en-US" sz="2000" u="sng">
                <a:solidFill>
                  <a:srgbClr val="0000FF"/>
                </a:solidFill>
                <a:hlinkClick r:id="rId4"/>
              </a:rPr>
              <a:t>Malo</a:t>
            </a:r>
            <a:endParaRPr sz="2000">
              <a:solidFill>
                <a:srgbClr val="0000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400"/>
              <a:t>Commission the device - WBS 1.09.03.01</a:t>
            </a:r>
            <a:endParaRPr sz="2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000"/>
              <a:t>Recommission power, control and protection systems, bakeout, coil operations, first plasma</a:t>
            </a:r>
            <a:endParaRPr sz="20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000"/>
              <a:t>KPP #2: Bakeout all PFCs &gt;260 °C</a:t>
            </a:r>
            <a:endParaRPr sz="20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000"/>
              <a:t>KPP #3: Vacuum magnet pulse simulating 1.4 MA, 0.85 T, 4 second pulse </a:t>
            </a:r>
            <a:endParaRPr sz="20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000"/>
              <a:t>KPP #4: &gt;50 kA First Plasma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See IPR talk by </a:t>
            </a:r>
            <a:r>
              <a:rPr lang="en-US" sz="2000" u="sng">
                <a:solidFill>
                  <a:srgbClr val="0000FF"/>
                </a:solidFill>
                <a:hlinkClick r:id="rId5"/>
              </a:rPr>
              <a:t>Stevenson</a:t>
            </a:r>
            <a:endParaRPr sz="20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/>
          <p:nvPr>
            <p:ph type="title"/>
          </p:nvPr>
        </p:nvSpPr>
        <p:spPr>
          <a:xfrm>
            <a:off x="0" y="228866"/>
            <a:ext cx="91440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</a:pPr>
            <a:r>
              <a:rPr lang="en-US" sz="3200"/>
              <a:t>High level of design maturity supports the NSTX-U baseline approval  </a:t>
            </a:r>
            <a:endParaRPr/>
          </a:p>
        </p:txBody>
      </p:sp>
      <p:pic>
        <p:nvPicPr>
          <p:cNvPr id="246" name="Google Shape;24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775" y="1160225"/>
            <a:ext cx="5353224" cy="40179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9"/>
          <p:cNvSpPr txBox="1"/>
          <p:nvPr>
            <p:ph idx="1" type="body"/>
          </p:nvPr>
        </p:nvSpPr>
        <p:spPr>
          <a:xfrm>
            <a:off x="5334000" y="1243950"/>
            <a:ext cx="3520500" cy="3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72% of work packages at final design </a:t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Project will be at 100% final design in early Calendar Year 2020, prior to the CDE-3B approval </a:t>
            </a:r>
            <a:endParaRPr/>
          </a:p>
          <a:p>
            <a:pPr indent="-1143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/>
          <p:nvPr>
            <p:ph type="title"/>
          </p:nvPr>
        </p:nvSpPr>
        <p:spPr>
          <a:xfrm>
            <a:off x="0" y="228866"/>
            <a:ext cx="9144000" cy="72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Large Number of Design Reviews Held Since Previous PAC</a:t>
            </a:r>
            <a:endParaRPr sz="3600"/>
          </a:p>
        </p:txBody>
      </p:sp>
      <p:sp>
        <p:nvSpPr>
          <p:cNvPr id="254" name="Google Shape;254;p30"/>
          <p:cNvSpPr txBox="1"/>
          <p:nvPr>
            <p:ph idx="1" type="body"/>
          </p:nvPr>
        </p:nvSpPr>
        <p:spPr>
          <a:xfrm>
            <a:off x="152400" y="1079500"/>
            <a:ext cx="3345300" cy="438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59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WBS 1.1 TORUS SYSTEMS</a:t>
            </a:r>
            <a:endParaRPr sz="105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159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WBS 1.1.1 - PFCs</a:t>
            </a:r>
            <a:endParaRPr sz="75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225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50"/>
              <a:buChar char="■"/>
            </a:pPr>
            <a:r>
              <a:rPr b="1" lang="en-US" sz="75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PFC FDR</a:t>
            </a:r>
            <a:r>
              <a:rPr lang="en-US" sz="7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(9/28/2018)</a:t>
            </a:r>
            <a:endParaRPr sz="75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225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50"/>
              <a:buChar char="■"/>
            </a:pPr>
            <a:r>
              <a:rPr b="1" lang="en-US" sz="75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CSFW/CSAS Peer Review</a:t>
            </a:r>
            <a:r>
              <a:rPr lang="en-US" sz="7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(5/1/19)</a:t>
            </a:r>
            <a:endParaRPr sz="75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159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WBS 1.1.2-Vacuum Vessel and Internal Hardware</a:t>
            </a:r>
            <a:endParaRPr sz="75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225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50"/>
              <a:buChar char="■"/>
            </a:pPr>
            <a:r>
              <a:rPr b="1" lang="en-US" sz="75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Polar Region-Inner PF Coil Supports PDR</a:t>
            </a:r>
            <a:r>
              <a:rPr lang="en-US" sz="7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(3/27/18)</a:t>
            </a:r>
            <a:endParaRPr sz="75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225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50"/>
              <a:buChar char="■"/>
            </a:pPr>
            <a:r>
              <a:rPr b="1" lang="en-US" sz="75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/>
              </a:rPr>
              <a:t>Passive Plates &amp; He Line Repair CDR</a:t>
            </a:r>
            <a:r>
              <a:rPr lang="en-US" sz="7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(6/8/18)</a:t>
            </a:r>
            <a:endParaRPr sz="75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225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50"/>
              <a:buChar char="■"/>
            </a:pPr>
            <a:r>
              <a:rPr b="1" lang="en-US" sz="75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/>
              </a:rPr>
              <a:t>Passive Plates &amp; He Line Repair PDR</a:t>
            </a:r>
            <a:r>
              <a:rPr lang="en-US" sz="7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(7/26/18)</a:t>
            </a:r>
            <a:endParaRPr sz="75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225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50"/>
              <a:buChar char="■"/>
            </a:pPr>
            <a:r>
              <a:rPr b="1" lang="en-US" sz="75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/>
              </a:rPr>
              <a:t>Polar Region-Flanges PDR</a:t>
            </a:r>
            <a:r>
              <a:rPr lang="en-US" sz="7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(8/2/18)</a:t>
            </a:r>
            <a:endParaRPr sz="75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225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50"/>
              <a:buChar char="■"/>
            </a:pPr>
            <a:r>
              <a:rPr b="1" lang="en-US" sz="75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/>
              </a:rPr>
              <a:t>VVIH Field Scope PDR</a:t>
            </a:r>
            <a:r>
              <a:rPr lang="en-US" sz="7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(2/23/18)</a:t>
            </a:r>
            <a:endParaRPr sz="75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225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50"/>
              <a:buChar char="■"/>
            </a:pPr>
            <a:r>
              <a:rPr b="1" lang="en-US" sz="75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0"/>
              </a:rPr>
              <a:t>TF OH / Casing Trial Fit FDR</a:t>
            </a:r>
            <a:r>
              <a:rPr lang="en-US" sz="7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(4/17/18)</a:t>
            </a:r>
            <a:endParaRPr sz="75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225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50"/>
              <a:buChar char="■"/>
            </a:pPr>
            <a:r>
              <a:rPr b="1" lang="en-US" sz="75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1"/>
              </a:rPr>
              <a:t>CSC Modification PDR</a:t>
            </a:r>
            <a:r>
              <a:rPr lang="en-US" sz="7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(10/16/18)</a:t>
            </a:r>
            <a:endParaRPr sz="75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225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50"/>
              <a:buChar char="■"/>
            </a:pPr>
            <a:r>
              <a:rPr b="1" lang="en-US" sz="75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2"/>
              </a:rPr>
              <a:t>CSC FDR</a:t>
            </a:r>
            <a:r>
              <a:rPr lang="en-US" sz="7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(12/28/18)</a:t>
            </a:r>
            <a:endParaRPr sz="75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225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50"/>
              <a:buChar char="■"/>
            </a:pPr>
            <a:r>
              <a:rPr b="1" lang="en-US" sz="75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3"/>
              </a:rPr>
              <a:t>PF-4/5 Realignment CDR</a:t>
            </a:r>
            <a:r>
              <a:rPr lang="en-US" sz="7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(10/25/18)</a:t>
            </a:r>
            <a:endParaRPr sz="75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225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50"/>
              <a:buChar char="■"/>
            </a:pPr>
            <a:r>
              <a:rPr b="1" lang="en-US" sz="75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4"/>
              </a:rPr>
              <a:t>Metrology Mount FDR</a:t>
            </a:r>
            <a:r>
              <a:rPr lang="en-US" sz="7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(11/26/2018)</a:t>
            </a:r>
            <a:endParaRPr sz="75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225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50"/>
              <a:buChar char="■"/>
            </a:pPr>
            <a:r>
              <a:rPr b="1" lang="en-US" sz="75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5"/>
              </a:rPr>
              <a:t>HTP HTT FDR</a:t>
            </a:r>
            <a:r>
              <a:rPr lang="en-US" sz="7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(11/1/2018)</a:t>
            </a:r>
            <a:endParaRPr sz="75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225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50"/>
              <a:buChar char="■"/>
            </a:pPr>
            <a:r>
              <a:rPr b="1" lang="en-US" sz="75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6"/>
              </a:rPr>
              <a:t>PF-4/5 Realignment Peer Review</a:t>
            </a:r>
            <a:r>
              <a:rPr lang="en-US" sz="7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(5/31/19)</a:t>
            </a:r>
            <a:endParaRPr sz="75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225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50"/>
              <a:buChar char="■"/>
            </a:pPr>
            <a:r>
              <a:rPr b="1" lang="en-US" sz="75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7"/>
              </a:rPr>
              <a:t>PF-4/5 Realignment PDR</a:t>
            </a:r>
            <a:r>
              <a:rPr lang="en-US" sz="7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(7/10/19)</a:t>
            </a:r>
            <a:endParaRPr sz="75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225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50"/>
              <a:buChar char="■"/>
            </a:pPr>
            <a:r>
              <a:rPr b="1" lang="en-US" sz="75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8"/>
              </a:rPr>
              <a:t>Machine Core Structures FDR</a:t>
            </a:r>
            <a:r>
              <a:rPr lang="en-US" sz="7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(8/5/19 &amp; 8/6/19)</a:t>
            </a:r>
            <a:endParaRPr sz="75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225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50"/>
              <a:buChar char="■"/>
            </a:pPr>
            <a:r>
              <a:rPr b="1" lang="en-US" sz="75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9"/>
              </a:rPr>
              <a:t>PF-4/5 Realignment FDR</a:t>
            </a:r>
            <a:r>
              <a:rPr lang="en-US" sz="7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(8/9/19)</a:t>
            </a:r>
            <a:endParaRPr sz="75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225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50"/>
              <a:buChar char="■"/>
            </a:pPr>
            <a:r>
              <a:rPr b="1" lang="en-US" sz="75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0"/>
              </a:rPr>
              <a:t>Passive Plate &amp; He Line Repair FDR</a:t>
            </a:r>
            <a:r>
              <a:rPr lang="en-US" sz="7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(8/21/19)</a:t>
            </a:r>
            <a:endParaRPr sz="75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159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WBS 1.1.3 - Magnets</a:t>
            </a:r>
            <a:endParaRPr sz="75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225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50"/>
              <a:buChar char="■"/>
            </a:pPr>
            <a:r>
              <a:rPr b="1" lang="en-US" sz="75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1"/>
              </a:rPr>
              <a:t>Inner PF Coil PDR</a:t>
            </a:r>
            <a:r>
              <a:rPr lang="en-US" sz="7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(12/14/17)</a:t>
            </a:r>
            <a:endParaRPr sz="75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225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50"/>
              <a:buChar char="■"/>
            </a:pPr>
            <a:r>
              <a:rPr b="1" lang="en-US" sz="75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2"/>
              </a:rPr>
              <a:t>Cooling Water System Interlock PDR</a:t>
            </a:r>
            <a:r>
              <a:rPr lang="en-US" sz="7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(2/22/18)</a:t>
            </a:r>
            <a:endParaRPr sz="75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225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50"/>
              <a:buChar char="■"/>
            </a:pPr>
            <a:r>
              <a:rPr b="1" lang="en-US" sz="75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3"/>
              </a:rPr>
              <a:t>Inner PF Coils FDR</a:t>
            </a:r>
            <a:r>
              <a:rPr lang="en-US" sz="7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(3/30/18)</a:t>
            </a:r>
            <a:endParaRPr sz="75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225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50"/>
              <a:buChar char="■"/>
            </a:pPr>
            <a:r>
              <a:rPr b="1" lang="en-US" sz="75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4"/>
              </a:rPr>
              <a:t>Outer PF Coil Inspection / Repair PDR</a:t>
            </a:r>
            <a:r>
              <a:rPr lang="en-US" sz="7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(3/13/18)</a:t>
            </a:r>
            <a:endParaRPr sz="75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225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50"/>
              <a:buChar char="■"/>
            </a:pPr>
            <a:r>
              <a:rPr b="1" lang="en-US" sz="75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5"/>
              </a:rPr>
              <a:t>TF/OH Bundle Reliability PDR</a:t>
            </a:r>
            <a:r>
              <a:rPr lang="en-US" sz="7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(4/3/18)</a:t>
            </a:r>
            <a:endParaRPr sz="75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225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50"/>
              <a:buChar char="■"/>
            </a:pPr>
            <a:r>
              <a:rPr b="1" lang="en-US" sz="75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6"/>
              </a:rPr>
              <a:t>Inner PF Prototype Coil Power Test FDR</a:t>
            </a:r>
            <a:r>
              <a:rPr lang="en-US" sz="7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(5/9/18)</a:t>
            </a:r>
            <a:endParaRPr sz="75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225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50"/>
              <a:buChar char="■"/>
            </a:pPr>
            <a:r>
              <a:rPr b="1" lang="en-US" sz="75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7"/>
              </a:rPr>
              <a:t>Inner PF Water Fitting FDR</a:t>
            </a:r>
            <a:r>
              <a:rPr lang="en-US" sz="7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(1/4/19)</a:t>
            </a:r>
            <a:endParaRPr sz="75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225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50"/>
              <a:buChar char="■"/>
            </a:pPr>
            <a:r>
              <a:rPr b="1" lang="en-US" sz="75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8"/>
              </a:rPr>
              <a:t>PF Bus Work PDR</a:t>
            </a:r>
            <a:r>
              <a:rPr lang="en-US" sz="7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(2/28/19)</a:t>
            </a:r>
            <a:endParaRPr sz="75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225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50"/>
              <a:buChar char="■"/>
            </a:pPr>
            <a:r>
              <a:rPr b="1" lang="en-US" sz="75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9"/>
              </a:rPr>
              <a:t>TF Inner Bundle Review #1</a:t>
            </a:r>
            <a:r>
              <a:rPr lang="en-US" sz="7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(4/9/19)</a:t>
            </a:r>
            <a:endParaRPr sz="75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225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50"/>
              <a:buChar char="■"/>
            </a:pPr>
            <a:r>
              <a:rPr b="1" lang="en-US" sz="75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0"/>
              </a:rPr>
              <a:t>TF Sample Fabrication Peer Review</a:t>
            </a:r>
            <a:r>
              <a:rPr lang="en-US" sz="7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(4/17/19)</a:t>
            </a:r>
            <a:endParaRPr sz="75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225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50"/>
              <a:buChar char="■"/>
            </a:pPr>
            <a:r>
              <a:rPr b="1" lang="en-US" sz="75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1"/>
              </a:rPr>
              <a:t>TF Inner Bundle Review #2</a:t>
            </a:r>
            <a:r>
              <a:rPr lang="en-US" sz="7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(8/7/19 &amp; 8/8/19)</a:t>
            </a:r>
            <a:endParaRPr sz="2200"/>
          </a:p>
        </p:txBody>
      </p:sp>
      <p:sp>
        <p:nvSpPr>
          <p:cNvPr id="255" name="Google Shape;255;p30"/>
          <p:cNvSpPr txBox="1"/>
          <p:nvPr>
            <p:ph idx="1" type="body"/>
          </p:nvPr>
        </p:nvSpPr>
        <p:spPr>
          <a:xfrm>
            <a:off x="5875025" y="1021075"/>
            <a:ext cx="3177600" cy="438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159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WBS 1.6 CENTRAL I&amp;C </a:t>
            </a:r>
            <a:endParaRPr sz="95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159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No Recovery Project Design Reviews</a:t>
            </a:r>
            <a:endParaRPr sz="7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159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WBS 1.8 SITE PREPARATION / ASSEMBLY</a:t>
            </a:r>
            <a:endParaRPr sz="95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00"/>
              <a:buChar char="■"/>
            </a:pPr>
            <a:r>
              <a:rPr b="1" lang="en-US" sz="70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2"/>
              </a:rPr>
              <a:t>NTC Shielding PDR</a:t>
            </a:r>
            <a:r>
              <a:rPr lang="en-US" sz="7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(8/6/18)</a:t>
            </a:r>
            <a:endParaRPr sz="7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00"/>
              <a:buChar char="■"/>
            </a:pPr>
            <a:r>
              <a:rPr b="1" lang="en-US" sz="70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3"/>
              </a:rPr>
              <a:t>Machine Reassembly PDR</a:t>
            </a:r>
            <a:r>
              <a:rPr lang="en-US" sz="7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(8/1/18)</a:t>
            </a:r>
            <a:endParaRPr sz="7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00"/>
              <a:buChar char="■"/>
            </a:pPr>
            <a:r>
              <a:rPr b="1" lang="en-US" sz="70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4"/>
              </a:rPr>
              <a:t>Test Cell Radiation Annunciator &amp; O2 Monitoring PDR</a:t>
            </a:r>
            <a:r>
              <a:rPr lang="en-US" sz="7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(8/14/18)</a:t>
            </a:r>
            <a:endParaRPr sz="7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00"/>
              <a:buChar char="■"/>
            </a:pPr>
            <a:r>
              <a:rPr b="1" lang="en-US" sz="70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5"/>
              </a:rPr>
              <a:t>NTC Shielding FDR</a:t>
            </a:r>
            <a:r>
              <a:rPr lang="en-US" sz="7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(1/14/19)</a:t>
            </a:r>
            <a:endParaRPr sz="7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00"/>
              <a:buChar char="■"/>
            </a:pPr>
            <a:r>
              <a:rPr b="1" lang="en-US" sz="70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6"/>
              </a:rPr>
              <a:t>Test Cell Radiation Annunciator FDR</a:t>
            </a:r>
            <a:r>
              <a:rPr lang="en-US" sz="7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(2/12/19)</a:t>
            </a:r>
            <a:endParaRPr sz="7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159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WBS 1.9 Site Preparation and Assembly</a:t>
            </a:r>
            <a:endParaRPr sz="95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159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WBS 1.09.02 NSTX-U Reassembly</a:t>
            </a:r>
            <a:endParaRPr sz="7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00"/>
              <a:buChar char="■"/>
            </a:pPr>
            <a:r>
              <a:rPr b="1" lang="en-US" sz="70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7"/>
              </a:rPr>
              <a:t>Reassembly PDR</a:t>
            </a:r>
            <a:r>
              <a:rPr lang="en-US" sz="7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(8/1/19)</a:t>
            </a:r>
            <a:endParaRPr sz="7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159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WBS 1.09.04 NSTX-U </a:t>
            </a:r>
            <a:r>
              <a:rPr lang="en-US" sz="7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Personnel</a:t>
            </a:r>
            <a:r>
              <a:rPr lang="en-US" sz="7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Protection System</a:t>
            </a:r>
            <a:endParaRPr sz="7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00"/>
              <a:buChar char="■"/>
            </a:pPr>
            <a:r>
              <a:rPr b="1" lang="en-US" sz="70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8"/>
              </a:rPr>
              <a:t>PSS CDR</a:t>
            </a:r>
            <a:r>
              <a:rPr lang="en-US" sz="7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(12/13/2018)</a:t>
            </a:r>
            <a:endParaRPr sz="7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00"/>
              <a:buChar char="■"/>
            </a:pPr>
            <a:r>
              <a:rPr b="1" lang="en-US" sz="70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9"/>
              </a:rPr>
              <a:t>PSS Requirements Peer Review</a:t>
            </a:r>
            <a:r>
              <a:rPr lang="en-US" sz="7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(5/8/19)</a:t>
            </a:r>
            <a:endParaRPr sz="7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00"/>
              <a:buChar char="■"/>
            </a:pPr>
            <a:r>
              <a:rPr b="1" lang="en-US" sz="70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0"/>
              </a:rPr>
              <a:t>PSS PDR</a:t>
            </a:r>
            <a:r>
              <a:rPr lang="en-US" sz="7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(6/26/19)</a:t>
            </a:r>
            <a:endParaRPr sz="7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159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WBS 1.10</a:t>
            </a:r>
            <a:endParaRPr sz="7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00"/>
              <a:buChar char="■"/>
            </a:pPr>
            <a:r>
              <a:rPr b="1" lang="en-US" sz="70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1"/>
              </a:rPr>
              <a:t>Shorted Turn Protection CDR</a:t>
            </a:r>
            <a:r>
              <a:rPr lang="en-US" sz="7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(5/9/2019)</a:t>
            </a:r>
            <a:endParaRPr sz="7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159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Maintenance and Run Preparation Reviews</a:t>
            </a:r>
            <a:endParaRPr sz="7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00"/>
              <a:buChar char="■"/>
            </a:pPr>
            <a:r>
              <a:rPr b="1" lang="en-US" sz="70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2"/>
              </a:rPr>
              <a:t>CAMAC Phase 1 PDR</a:t>
            </a:r>
            <a:r>
              <a:rPr lang="en-US" sz="7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(2/16/18)</a:t>
            </a:r>
            <a:endParaRPr sz="7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00"/>
              <a:buChar char="■"/>
            </a:pPr>
            <a:r>
              <a:rPr b="1" lang="en-US" sz="70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3"/>
              </a:rPr>
              <a:t>GDC Anode PDR</a:t>
            </a:r>
            <a:r>
              <a:rPr lang="en-US" sz="7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(4/19/18)</a:t>
            </a:r>
            <a:endParaRPr sz="7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00"/>
              <a:buChar char="■"/>
            </a:pPr>
            <a:r>
              <a:rPr b="1" lang="en-US" sz="70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4"/>
              </a:rPr>
              <a:t>Bakeout PLC Upgrade PDR</a:t>
            </a:r>
            <a:r>
              <a:rPr lang="en-US" sz="7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(5/10/18)</a:t>
            </a:r>
            <a:endParaRPr sz="7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00"/>
              <a:buChar char="■"/>
            </a:pPr>
            <a:r>
              <a:rPr b="1" lang="en-US" sz="70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5"/>
              </a:rPr>
              <a:t>GDS Expansion Tank Burst Disc FDR</a:t>
            </a:r>
            <a:r>
              <a:rPr lang="en-US" sz="7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(5/29/18)</a:t>
            </a:r>
            <a:endParaRPr sz="7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00"/>
              <a:buChar char="■"/>
            </a:pPr>
            <a:r>
              <a:rPr b="1" lang="en-US" sz="70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6"/>
              </a:rPr>
              <a:t>CAMAC Replacement FDR Phases 1 &amp; 2</a:t>
            </a:r>
            <a:r>
              <a:rPr lang="en-US" sz="7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(6/26/18)</a:t>
            </a:r>
            <a:endParaRPr sz="7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00"/>
              <a:buChar char="■"/>
            </a:pPr>
            <a:r>
              <a:rPr b="1" lang="en-US" sz="70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7"/>
              </a:rPr>
              <a:t>CAMAC Replacement Pilot FDR Phase 3</a:t>
            </a:r>
            <a:r>
              <a:rPr lang="en-US" sz="7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(6/6/18)</a:t>
            </a:r>
            <a:endParaRPr sz="7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00"/>
              <a:buChar char="■"/>
            </a:pPr>
            <a:r>
              <a:rPr b="1" lang="en-US" sz="70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8"/>
              </a:rPr>
              <a:t>SAD-2 FDR</a:t>
            </a:r>
            <a:r>
              <a:rPr lang="en-US" sz="7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(12/14/2018)</a:t>
            </a:r>
            <a:endParaRPr sz="7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00"/>
              <a:buChar char="■"/>
            </a:pPr>
            <a:r>
              <a:rPr b="1" lang="en-US" sz="70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9"/>
              </a:rPr>
              <a:t>TVPS Backing Pump FDR</a:t>
            </a:r>
            <a:r>
              <a:rPr lang="en-US" sz="7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(1/12/19)</a:t>
            </a:r>
            <a:endParaRPr sz="7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673100" marR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00"/>
              <a:buChar char="■"/>
            </a:pPr>
            <a:r>
              <a:rPr b="1" lang="en-US" sz="70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0"/>
              </a:rPr>
              <a:t>NTC Network Expansion (CWDM) FDR</a:t>
            </a:r>
            <a:r>
              <a:rPr lang="en-US" sz="7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(6/24/2019</a:t>
            </a:r>
            <a:endParaRPr sz="7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0"/>
          <p:cNvSpPr txBox="1"/>
          <p:nvPr/>
        </p:nvSpPr>
        <p:spPr>
          <a:xfrm>
            <a:off x="3086100" y="1181100"/>
            <a:ext cx="3093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15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212121"/>
                </a:solidFill>
              </a:rPr>
              <a:t>WBS 1.3 AUXILIARY SYSTEMS</a:t>
            </a:r>
            <a:endParaRPr sz="1050">
              <a:solidFill>
                <a:srgbClr val="212121"/>
              </a:solidFill>
            </a:endParaRPr>
          </a:p>
          <a:p>
            <a:pPr indent="0" lvl="0" marL="215900" marR="215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rgbClr val="212121"/>
                </a:solidFill>
              </a:rPr>
              <a:t>WBS 1.3.1 Bakeout</a:t>
            </a:r>
            <a:endParaRPr sz="750">
              <a:solidFill>
                <a:srgbClr val="212121"/>
              </a:solidFill>
            </a:endParaRPr>
          </a:p>
          <a:p>
            <a:pPr indent="-276225" lvl="0" marL="673100" marR="2159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50"/>
              <a:buChar char="■"/>
            </a:pPr>
            <a:r>
              <a:rPr b="1" lang="en-US" sz="750">
                <a:solidFill>
                  <a:schemeClr val="hlink"/>
                </a:solidFill>
                <a:uFill>
                  <a:noFill/>
                </a:uFill>
                <a:hlinkClick r:id="rId51"/>
              </a:rPr>
              <a:t>HTHS Feedthrough PDR</a:t>
            </a:r>
            <a:r>
              <a:rPr lang="en-US" sz="750">
                <a:solidFill>
                  <a:srgbClr val="212121"/>
                </a:solidFill>
              </a:rPr>
              <a:t> ()</a:t>
            </a:r>
            <a:endParaRPr sz="750">
              <a:solidFill>
                <a:srgbClr val="212121"/>
              </a:solidFill>
            </a:endParaRPr>
          </a:p>
          <a:p>
            <a:pPr indent="-276225" lvl="0" marL="673100" marR="2159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50"/>
              <a:buChar char="■"/>
            </a:pPr>
            <a:r>
              <a:rPr b="1" lang="en-US" sz="750">
                <a:solidFill>
                  <a:schemeClr val="hlink"/>
                </a:solidFill>
                <a:uFill>
                  <a:noFill/>
                </a:uFill>
                <a:hlinkClick r:id="rId52"/>
              </a:rPr>
              <a:t>Gas Piping PDR</a:t>
            </a:r>
            <a:r>
              <a:rPr lang="en-US" sz="750">
                <a:solidFill>
                  <a:srgbClr val="212121"/>
                </a:solidFill>
              </a:rPr>
              <a:t> (1/11/18)</a:t>
            </a:r>
            <a:endParaRPr sz="750">
              <a:solidFill>
                <a:srgbClr val="212121"/>
              </a:solidFill>
            </a:endParaRPr>
          </a:p>
          <a:p>
            <a:pPr indent="-276225" lvl="0" marL="673100" marR="2159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50"/>
              <a:buChar char="■"/>
            </a:pPr>
            <a:r>
              <a:rPr b="1" lang="en-US" sz="750">
                <a:solidFill>
                  <a:schemeClr val="hlink"/>
                </a:solidFill>
                <a:uFill>
                  <a:noFill/>
                </a:uFill>
                <a:hlinkClick r:id="rId53"/>
              </a:rPr>
              <a:t>Ex-VV Heating System PDR</a:t>
            </a:r>
            <a:r>
              <a:rPr lang="en-US" sz="750">
                <a:solidFill>
                  <a:srgbClr val="212121"/>
                </a:solidFill>
              </a:rPr>
              <a:t> (2/1/18)</a:t>
            </a:r>
            <a:endParaRPr sz="750">
              <a:solidFill>
                <a:srgbClr val="212121"/>
              </a:solidFill>
            </a:endParaRPr>
          </a:p>
          <a:p>
            <a:pPr indent="-276225" lvl="0" marL="673100" marR="2159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50"/>
              <a:buChar char="■"/>
            </a:pPr>
            <a:r>
              <a:rPr b="1" lang="en-US" sz="750">
                <a:solidFill>
                  <a:schemeClr val="hlink"/>
                </a:solidFill>
                <a:uFill>
                  <a:noFill/>
                </a:uFill>
                <a:hlinkClick r:id="rId54"/>
              </a:rPr>
              <a:t>Bakeout DC Connection PDR</a:t>
            </a:r>
            <a:r>
              <a:rPr lang="en-US" sz="750">
                <a:solidFill>
                  <a:srgbClr val="212121"/>
                </a:solidFill>
              </a:rPr>
              <a:t> (4/5/18)</a:t>
            </a:r>
            <a:endParaRPr sz="750">
              <a:solidFill>
                <a:srgbClr val="212121"/>
              </a:solidFill>
            </a:endParaRPr>
          </a:p>
          <a:p>
            <a:pPr indent="0" lvl="0" marL="215900" marR="215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rgbClr val="212121"/>
                </a:solidFill>
              </a:rPr>
              <a:t>WBS 1.3.3 Vacuum and Fueling</a:t>
            </a:r>
            <a:endParaRPr sz="750">
              <a:solidFill>
                <a:srgbClr val="212121"/>
              </a:solidFill>
            </a:endParaRPr>
          </a:p>
          <a:p>
            <a:pPr indent="-276225" lvl="0" marL="673100" marR="2159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50"/>
              <a:buChar char="■"/>
            </a:pPr>
            <a:r>
              <a:rPr b="1" lang="en-US" sz="750">
                <a:solidFill>
                  <a:schemeClr val="hlink"/>
                </a:solidFill>
                <a:uFill>
                  <a:noFill/>
                </a:uFill>
                <a:hlinkClick r:id="rId55"/>
              </a:rPr>
              <a:t>Interspace Pumping FDR</a:t>
            </a:r>
            <a:r>
              <a:rPr lang="en-US" sz="750">
                <a:solidFill>
                  <a:srgbClr val="212121"/>
                </a:solidFill>
              </a:rPr>
              <a:t> (2/20/19)</a:t>
            </a:r>
            <a:endParaRPr sz="750">
              <a:solidFill>
                <a:srgbClr val="212121"/>
              </a:solidFill>
            </a:endParaRPr>
          </a:p>
          <a:p>
            <a:pPr indent="-276225" lvl="0" marL="673100" marR="2159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50"/>
              <a:buChar char="■"/>
            </a:pPr>
            <a:r>
              <a:rPr b="1" lang="en-US" sz="750">
                <a:solidFill>
                  <a:schemeClr val="hlink"/>
                </a:solidFill>
                <a:uFill>
                  <a:noFill/>
                </a:uFill>
                <a:hlinkClick r:id="rId56"/>
              </a:rPr>
              <a:t>Private Flux Region Mechanical PDR</a:t>
            </a:r>
            <a:r>
              <a:rPr lang="en-US" sz="750">
                <a:solidFill>
                  <a:srgbClr val="212121"/>
                </a:solidFill>
              </a:rPr>
              <a:t> (04/19/19)</a:t>
            </a:r>
            <a:endParaRPr sz="750">
              <a:solidFill>
                <a:srgbClr val="212121"/>
              </a:solidFill>
            </a:endParaRPr>
          </a:p>
          <a:p>
            <a:pPr indent="0" lvl="0" marL="0" marR="215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212121"/>
                </a:solidFill>
              </a:rPr>
              <a:t> </a:t>
            </a:r>
            <a:r>
              <a:rPr lang="en-US" sz="700">
                <a:solidFill>
                  <a:srgbClr val="212121"/>
                </a:solidFill>
              </a:rPr>
              <a:t> </a:t>
            </a:r>
            <a:r>
              <a:rPr lang="en-US" sz="950">
                <a:solidFill>
                  <a:srgbClr val="212121"/>
                </a:solidFill>
              </a:rPr>
              <a:t>WBS 1.4 PLASMA DIAGNOSTICS  </a:t>
            </a:r>
            <a:endParaRPr sz="950">
              <a:solidFill>
                <a:srgbClr val="212121"/>
              </a:solidFill>
            </a:endParaRPr>
          </a:p>
          <a:p>
            <a:pPr indent="-273050" lvl="0" marL="673100" marR="2159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00"/>
              <a:buChar char="■"/>
            </a:pPr>
            <a:r>
              <a:rPr b="1" lang="en-US" sz="700">
                <a:solidFill>
                  <a:schemeClr val="hlink"/>
                </a:solidFill>
                <a:uFill>
                  <a:noFill/>
                </a:uFill>
                <a:hlinkClick r:id="rId57"/>
              </a:rPr>
              <a:t>PFC Diagnostics PDR</a:t>
            </a:r>
            <a:r>
              <a:rPr lang="en-US" sz="700">
                <a:solidFill>
                  <a:srgbClr val="212121"/>
                </a:solidFill>
              </a:rPr>
              <a:t> (1/4/18)</a:t>
            </a:r>
            <a:endParaRPr sz="700">
              <a:solidFill>
                <a:srgbClr val="212121"/>
              </a:solidFill>
            </a:endParaRPr>
          </a:p>
          <a:p>
            <a:pPr indent="-273050" lvl="0" marL="673100" marR="2159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00"/>
              <a:buChar char="■"/>
            </a:pPr>
            <a:r>
              <a:rPr b="1" lang="en-US" sz="700">
                <a:solidFill>
                  <a:schemeClr val="hlink"/>
                </a:solidFill>
                <a:uFill>
                  <a:noFill/>
                </a:uFill>
                <a:hlinkClick r:id="rId58"/>
              </a:rPr>
              <a:t>Machine Instrumentation PDR</a:t>
            </a:r>
            <a:r>
              <a:rPr lang="en-US" sz="700">
                <a:solidFill>
                  <a:srgbClr val="212121"/>
                </a:solidFill>
              </a:rPr>
              <a:t> (3/22/18)</a:t>
            </a:r>
            <a:endParaRPr sz="700">
              <a:solidFill>
                <a:srgbClr val="212121"/>
              </a:solidFill>
            </a:endParaRPr>
          </a:p>
          <a:p>
            <a:pPr indent="-273050" lvl="0" marL="673100" marR="2159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00"/>
              <a:buChar char="■"/>
            </a:pPr>
            <a:r>
              <a:rPr b="1" lang="en-US" sz="700">
                <a:solidFill>
                  <a:schemeClr val="hlink"/>
                </a:solidFill>
                <a:uFill>
                  <a:noFill/>
                </a:uFill>
                <a:hlinkClick r:id="rId59"/>
              </a:rPr>
              <a:t>PFC Diagnostics FDR</a:t>
            </a:r>
            <a:r>
              <a:rPr lang="en-US" sz="700">
                <a:solidFill>
                  <a:srgbClr val="212121"/>
                </a:solidFill>
              </a:rPr>
              <a:t> (3/29/2019)</a:t>
            </a:r>
            <a:endParaRPr sz="700">
              <a:solidFill>
                <a:srgbClr val="212121"/>
              </a:solidFill>
            </a:endParaRPr>
          </a:p>
          <a:p>
            <a:pPr indent="0" lvl="0" marL="215900" marR="215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212121"/>
                </a:solidFill>
              </a:rPr>
              <a:t>WBS 1.5 POWER SYSTEMS</a:t>
            </a:r>
            <a:endParaRPr sz="950">
              <a:solidFill>
                <a:srgbClr val="212121"/>
              </a:solidFill>
            </a:endParaRPr>
          </a:p>
          <a:p>
            <a:pPr indent="-273050" lvl="0" marL="673100" marR="2159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00"/>
              <a:buChar char="■"/>
            </a:pPr>
            <a:r>
              <a:rPr b="1" lang="en-US" sz="700">
                <a:solidFill>
                  <a:schemeClr val="hlink"/>
                </a:solidFill>
                <a:uFill>
                  <a:noFill/>
                </a:uFill>
                <a:hlinkClick r:id="rId60"/>
              </a:rPr>
              <a:t>PF1B Power Circuits PDR</a:t>
            </a:r>
            <a:r>
              <a:rPr lang="en-US" sz="700">
                <a:solidFill>
                  <a:srgbClr val="212121"/>
                </a:solidFill>
              </a:rPr>
              <a:t> (2/27/18)</a:t>
            </a:r>
            <a:endParaRPr sz="700">
              <a:solidFill>
                <a:srgbClr val="212121"/>
              </a:solidFill>
            </a:endParaRPr>
          </a:p>
          <a:p>
            <a:pPr indent="-273050" lvl="0" marL="673100" marR="2159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00"/>
              <a:buChar char="■"/>
            </a:pPr>
            <a:r>
              <a:rPr b="1" lang="en-US" sz="700">
                <a:solidFill>
                  <a:schemeClr val="hlink"/>
                </a:solidFill>
                <a:uFill>
                  <a:noFill/>
                </a:uFill>
                <a:hlinkClick r:id="rId61"/>
              </a:rPr>
              <a:t>PF1B Bipolar Circuit FDR</a:t>
            </a:r>
            <a:r>
              <a:rPr lang="en-US" sz="700">
                <a:solidFill>
                  <a:srgbClr val="212121"/>
                </a:solidFill>
              </a:rPr>
              <a:t> (9/20/18)</a:t>
            </a:r>
            <a:endParaRPr sz="700">
              <a:solidFill>
                <a:srgbClr val="212121"/>
              </a:solidFill>
            </a:endParaRPr>
          </a:p>
          <a:p>
            <a:pPr indent="-273050" lvl="0" marL="673100" marR="2159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700"/>
              <a:buChar char="■"/>
            </a:pPr>
            <a:r>
              <a:rPr b="1" lang="en-US" sz="700">
                <a:solidFill>
                  <a:schemeClr val="hlink"/>
                </a:solidFill>
                <a:uFill>
                  <a:noFill/>
                </a:uFill>
                <a:hlinkClick r:id="rId62"/>
              </a:rPr>
              <a:t>Breaker Upgrade/Refurbishment FDR</a:t>
            </a:r>
            <a:r>
              <a:rPr lang="en-US" sz="700">
                <a:solidFill>
                  <a:srgbClr val="212121"/>
                </a:solidFill>
              </a:rPr>
              <a:t> (7/12/2019)</a:t>
            </a:r>
            <a:endParaRPr sz="750">
              <a:solidFill>
                <a:srgbClr val="21212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"/>
          <p:cNvSpPr txBox="1"/>
          <p:nvPr>
            <p:ph type="title"/>
          </p:nvPr>
        </p:nvSpPr>
        <p:spPr>
          <a:xfrm>
            <a:off x="0" y="228866"/>
            <a:ext cx="9144000" cy="72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263" name="Google Shape;263;p31"/>
          <p:cNvSpPr txBox="1"/>
          <p:nvPr>
            <p:ph idx="1" type="body"/>
          </p:nvPr>
        </p:nvSpPr>
        <p:spPr>
          <a:xfrm>
            <a:off x="152400" y="1079500"/>
            <a:ext cx="8839200" cy="438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36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Recent Project History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Scope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Schedule</a:t>
            </a:r>
            <a:endParaRPr sz="3600"/>
          </a:p>
        </p:txBody>
      </p:sp>
      <p:cxnSp>
        <p:nvCxnSpPr>
          <p:cNvPr id="264" name="Google Shape;264;p31"/>
          <p:cNvCxnSpPr/>
          <p:nvPr/>
        </p:nvCxnSpPr>
        <p:spPr>
          <a:xfrm rot="10800000">
            <a:off x="2571575" y="2628900"/>
            <a:ext cx="9603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2"/>
          <p:cNvSpPr txBox="1"/>
          <p:nvPr>
            <p:ph type="title"/>
          </p:nvPr>
        </p:nvSpPr>
        <p:spPr>
          <a:xfrm>
            <a:off x="0" y="228866"/>
            <a:ext cx="91440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</a:pPr>
            <a:r>
              <a:rPr lang="en-US" sz="3200"/>
              <a:t>Schedule Includes all Scope and Results in </a:t>
            </a:r>
            <a:r>
              <a:rPr lang="en-US" sz="3200"/>
              <a:t>May 2021 </a:t>
            </a:r>
            <a:r>
              <a:rPr lang="en-US" sz="3200"/>
              <a:t>Early Finish Data for Completion of the Work </a:t>
            </a:r>
            <a:endParaRPr/>
          </a:p>
        </p:txBody>
      </p:sp>
      <p:sp>
        <p:nvSpPr>
          <p:cNvPr id="271" name="Google Shape;271;p32"/>
          <p:cNvSpPr txBox="1"/>
          <p:nvPr/>
        </p:nvSpPr>
        <p:spPr>
          <a:xfrm>
            <a:off x="5892800" y="2593474"/>
            <a:ext cx="16308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Complete 8/8/19</a:t>
            </a:r>
            <a:endParaRPr/>
          </a:p>
        </p:txBody>
      </p:sp>
      <p:sp>
        <p:nvSpPr>
          <p:cNvPr id="272" name="Google Shape;272;p32"/>
          <p:cNvSpPr txBox="1"/>
          <p:nvPr/>
        </p:nvSpPr>
        <p:spPr>
          <a:xfrm>
            <a:off x="5836653" y="2857500"/>
            <a:ext cx="16308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Complete 7/18/19</a:t>
            </a:r>
            <a:endParaRPr/>
          </a:p>
        </p:txBody>
      </p:sp>
      <p:pic>
        <p:nvPicPr>
          <p:cNvPr id="273" name="Google Shape;27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951" y="960125"/>
            <a:ext cx="8524451" cy="457862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2"/>
          <p:cNvSpPr txBox="1"/>
          <p:nvPr/>
        </p:nvSpPr>
        <p:spPr>
          <a:xfrm>
            <a:off x="7326675" y="4652025"/>
            <a:ext cx="571500" cy="20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5/20/21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2"/>
          <p:cNvSpPr txBox="1"/>
          <p:nvPr/>
        </p:nvSpPr>
        <p:spPr>
          <a:xfrm>
            <a:off x="8290600" y="4781575"/>
            <a:ext cx="571500" cy="20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/29/22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2"/>
          <p:cNvSpPr txBox="1"/>
          <p:nvPr/>
        </p:nvSpPr>
        <p:spPr>
          <a:xfrm>
            <a:off x="6621825" y="2857500"/>
            <a:ext cx="571500" cy="20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3/18/20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7" name="Google Shape;277;p32"/>
          <p:cNvCxnSpPr>
            <a:stCxn id="276" idx="1"/>
          </p:cNvCxnSpPr>
          <p:nvPr/>
        </p:nvCxnSpPr>
        <p:spPr>
          <a:xfrm flipH="1">
            <a:off x="6309225" y="2957550"/>
            <a:ext cx="312600" cy="67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8" name="Google Shape;278;p32"/>
          <p:cNvCxnSpPr>
            <a:stCxn id="274" idx="1"/>
          </p:cNvCxnSpPr>
          <p:nvPr/>
        </p:nvCxnSpPr>
        <p:spPr>
          <a:xfrm flipH="1">
            <a:off x="7193175" y="4752075"/>
            <a:ext cx="133500" cy="163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9" name="Google Shape;279;p32"/>
          <p:cNvCxnSpPr>
            <a:stCxn id="275" idx="1"/>
          </p:cNvCxnSpPr>
          <p:nvPr/>
        </p:nvCxnSpPr>
        <p:spPr>
          <a:xfrm flipH="1">
            <a:off x="8069500" y="4881625"/>
            <a:ext cx="221100" cy="235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0" name="Google Shape;280;p32"/>
          <p:cNvSpPr txBox="1"/>
          <p:nvPr/>
        </p:nvSpPr>
        <p:spPr>
          <a:xfrm>
            <a:off x="5075425" y="4652025"/>
            <a:ext cx="984300" cy="46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First Plasma, Early Finish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1" name="Google Shape;281;p32"/>
          <p:cNvCxnSpPr/>
          <p:nvPr/>
        </p:nvCxnSpPr>
        <p:spPr>
          <a:xfrm>
            <a:off x="5933525" y="4874550"/>
            <a:ext cx="831900" cy="75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3"/>
          <p:cNvSpPr txBox="1"/>
          <p:nvPr>
            <p:ph type="title"/>
          </p:nvPr>
        </p:nvSpPr>
        <p:spPr>
          <a:xfrm>
            <a:off x="0" y="228866"/>
            <a:ext cx="91440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</a:pPr>
            <a:r>
              <a:rPr lang="en-US" sz="2800"/>
              <a:t>Largest, most complex CDE-3A contracts are now in place, balance managed under Critical/Advanced Procurement Plan</a:t>
            </a:r>
            <a:endParaRPr/>
          </a:p>
        </p:txBody>
      </p:sp>
      <p:grpSp>
        <p:nvGrpSpPr>
          <p:cNvPr id="287" name="Google Shape;287;p33"/>
          <p:cNvGrpSpPr/>
          <p:nvPr/>
        </p:nvGrpSpPr>
        <p:grpSpPr>
          <a:xfrm>
            <a:off x="300368" y="1453839"/>
            <a:ext cx="3779700" cy="3337008"/>
            <a:chOff x="0" y="0"/>
            <a:chExt cx="3779700" cy="3337008"/>
          </a:xfrm>
        </p:grpSpPr>
        <p:cxnSp>
          <p:nvCxnSpPr>
            <p:cNvPr id="288" name="Google Shape;288;p33"/>
            <p:cNvCxnSpPr/>
            <p:nvPr/>
          </p:nvCxnSpPr>
          <p:spPr>
            <a:xfrm>
              <a:off x="0" y="3336870"/>
              <a:ext cx="3779700" cy="0"/>
            </a:xfrm>
            <a:prstGeom prst="straightConnector1">
              <a:avLst/>
            </a:prstGeom>
            <a:noFill/>
            <a:ln cap="flat" cmpd="sng" w="25400">
              <a:solidFill>
                <a:srgbClr val="74C5E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9" name="Google Shape;289;p33"/>
            <p:cNvCxnSpPr/>
            <p:nvPr/>
          </p:nvCxnSpPr>
          <p:spPr>
            <a:xfrm>
              <a:off x="0" y="2776315"/>
              <a:ext cx="3779700" cy="0"/>
            </a:xfrm>
            <a:prstGeom prst="straightConnector1">
              <a:avLst/>
            </a:prstGeom>
            <a:noFill/>
            <a:ln cap="flat" cmpd="sng" w="25400">
              <a:solidFill>
                <a:srgbClr val="74C5E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0" name="Google Shape;290;p33"/>
            <p:cNvCxnSpPr/>
            <p:nvPr/>
          </p:nvCxnSpPr>
          <p:spPr>
            <a:xfrm>
              <a:off x="0" y="2215760"/>
              <a:ext cx="3779700" cy="0"/>
            </a:xfrm>
            <a:prstGeom prst="straightConnector1">
              <a:avLst/>
            </a:prstGeom>
            <a:noFill/>
            <a:ln cap="flat" cmpd="sng" w="25400">
              <a:solidFill>
                <a:srgbClr val="74C5E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1" name="Google Shape;291;p33"/>
            <p:cNvCxnSpPr/>
            <p:nvPr/>
          </p:nvCxnSpPr>
          <p:spPr>
            <a:xfrm>
              <a:off x="0" y="1655205"/>
              <a:ext cx="3779700" cy="0"/>
            </a:xfrm>
            <a:prstGeom prst="straightConnector1">
              <a:avLst/>
            </a:prstGeom>
            <a:noFill/>
            <a:ln cap="flat" cmpd="sng" w="25400">
              <a:solidFill>
                <a:srgbClr val="74C5E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2" name="Google Shape;292;p33"/>
            <p:cNvCxnSpPr/>
            <p:nvPr/>
          </p:nvCxnSpPr>
          <p:spPr>
            <a:xfrm>
              <a:off x="0" y="1094651"/>
              <a:ext cx="3779700" cy="0"/>
            </a:xfrm>
            <a:prstGeom prst="straightConnector1">
              <a:avLst/>
            </a:prstGeom>
            <a:noFill/>
            <a:ln cap="flat" cmpd="sng" w="25400">
              <a:solidFill>
                <a:srgbClr val="74C5E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3" name="Google Shape;293;p33"/>
            <p:cNvCxnSpPr/>
            <p:nvPr/>
          </p:nvCxnSpPr>
          <p:spPr>
            <a:xfrm>
              <a:off x="0" y="534096"/>
              <a:ext cx="3779700" cy="0"/>
            </a:xfrm>
            <a:prstGeom prst="straightConnector1">
              <a:avLst/>
            </a:prstGeom>
            <a:noFill/>
            <a:ln cap="flat" cmpd="sng" w="25400">
              <a:solidFill>
                <a:srgbClr val="74C5EE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94" name="Google Shape;294;p33"/>
            <p:cNvSpPr/>
            <p:nvPr/>
          </p:nvSpPr>
          <p:spPr>
            <a:xfrm>
              <a:off x="982714" y="234"/>
              <a:ext cx="2796900" cy="53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3"/>
            <p:cNvSpPr txBox="1"/>
            <p:nvPr/>
          </p:nvSpPr>
          <p:spPr>
            <a:xfrm>
              <a:off x="982714" y="234"/>
              <a:ext cx="2796900" cy="53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Plasma Facing Components</a:t>
              </a:r>
              <a:endParaRPr/>
            </a:p>
          </p:txBody>
        </p:sp>
        <p:sp>
          <p:nvSpPr>
            <p:cNvPr id="296" name="Google Shape;296;p33"/>
            <p:cNvSpPr/>
            <p:nvPr/>
          </p:nvSpPr>
          <p:spPr>
            <a:xfrm>
              <a:off x="3773" y="0"/>
              <a:ext cx="982800" cy="534000"/>
            </a:xfrm>
            <a:prstGeom prst="round2SameRect">
              <a:avLst>
                <a:gd fmla="val 16670" name="adj1"/>
                <a:gd fmla="val 0" name="adj2"/>
              </a:avLst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3"/>
            <p:cNvSpPr txBox="1"/>
            <p:nvPr/>
          </p:nvSpPr>
          <p:spPr>
            <a:xfrm>
              <a:off x="29839" y="26066"/>
              <a:ext cx="9306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PFCs</a:t>
              </a:r>
              <a:endParaRPr/>
            </a:p>
          </p:txBody>
        </p:sp>
        <p:sp>
          <p:nvSpPr>
            <p:cNvPr id="298" name="Google Shape;298;p33"/>
            <p:cNvSpPr/>
            <p:nvPr/>
          </p:nvSpPr>
          <p:spPr>
            <a:xfrm>
              <a:off x="982714" y="560789"/>
              <a:ext cx="2796900" cy="53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3"/>
            <p:cNvSpPr txBox="1"/>
            <p:nvPr/>
          </p:nvSpPr>
          <p:spPr>
            <a:xfrm>
              <a:off x="982714" y="560789"/>
              <a:ext cx="2796900" cy="53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Inner PF Coil Fabrication</a:t>
              </a:r>
              <a:endParaRPr/>
            </a:p>
          </p:txBody>
        </p:sp>
        <p:sp>
          <p:nvSpPr>
            <p:cNvPr id="300" name="Google Shape;300;p33"/>
            <p:cNvSpPr/>
            <p:nvPr/>
          </p:nvSpPr>
          <p:spPr>
            <a:xfrm>
              <a:off x="0" y="560789"/>
              <a:ext cx="982800" cy="534000"/>
            </a:xfrm>
            <a:prstGeom prst="round2SameRect">
              <a:avLst>
                <a:gd fmla="val 16670" name="adj1"/>
                <a:gd fmla="val 0" name="adj2"/>
              </a:avLst>
            </a:prstGeom>
            <a:solidFill>
              <a:schemeClr val="accent3"/>
            </a:solidFill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3"/>
            <p:cNvSpPr txBox="1"/>
            <p:nvPr/>
          </p:nvSpPr>
          <p:spPr>
            <a:xfrm>
              <a:off x="26066" y="586855"/>
              <a:ext cx="9306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PF Coils</a:t>
              </a:r>
              <a:endParaRPr/>
            </a:p>
          </p:txBody>
        </p:sp>
        <p:sp>
          <p:nvSpPr>
            <p:cNvPr id="302" name="Google Shape;302;p33"/>
            <p:cNvSpPr/>
            <p:nvPr/>
          </p:nvSpPr>
          <p:spPr>
            <a:xfrm>
              <a:off x="982714" y="1121344"/>
              <a:ext cx="2796900" cy="53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3"/>
            <p:cNvSpPr txBox="1"/>
            <p:nvPr/>
          </p:nvSpPr>
          <p:spPr>
            <a:xfrm>
              <a:off x="982714" y="1121344"/>
              <a:ext cx="2796900" cy="53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Machine Core Structures</a:t>
              </a:r>
              <a:endParaRPr/>
            </a:p>
          </p:txBody>
        </p:sp>
        <p:sp>
          <p:nvSpPr>
            <p:cNvPr id="304" name="Google Shape;304;p33"/>
            <p:cNvSpPr/>
            <p:nvPr/>
          </p:nvSpPr>
          <p:spPr>
            <a:xfrm>
              <a:off x="0" y="1121344"/>
              <a:ext cx="982800" cy="534000"/>
            </a:xfrm>
            <a:prstGeom prst="round2SameRect">
              <a:avLst>
                <a:gd fmla="val 16670" name="adj1"/>
                <a:gd fmla="val 0" name="adj2"/>
              </a:avLst>
            </a:prstGeom>
            <a:solidFill>
              <a:srgbClr val="6EA522"/>
            </a:solidFill>
            <a:ln cap="flat" cmpd="sng" w="25400">
              <a:solidFill>
                <a:srgbClr val="6EA5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3"/>
            <p:cNvSpPr txBox="1"/>
            <p:nvPr/>
          </p:nvSpPr>
          <p:spPr>
            <a:xfrm>
              <a:off x="26066" y="1147410"/>
              <a:ext cx="9306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MCS</a:t>
              </a:r>
              <a:endParaRPr/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82714" y="1681899"/>
              <a:ext cx="2796900" cy="53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3"/>
            <p:cNvSpPr txBox="1"/>
            <p:nvPr/>
          </p:nvSpPr>
          <p:spPr>
            <a:xfrm>
              <a:off x="982714" y="1681899"/>
              <a:ext cx="2796900" cy="53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Center Stack Casing Fabrication</a:t>
              </a:r>
              <a:endParaRPr/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0" y="1681899"/>
              <a:ext cx="982800" cy="534000"/>
            </a:xfrm>
            <a:prstGeom prst="round2SameRect">
              <a:avLst>
                <a:gd fmla="val 16670" name="adj1"/>
                <a:gd fmla="val 0" name="adj2"/>
              </a:avLst>
            </a:prstGeom>
            <a:solidFill>
              <a:srgbClr val="A4D647"/>
            </a:solidFill>
            <a:ln cap="flat" cmpd="sng" w="25400">
              <a:solidFill>
                <a:srgbClr val="A4D6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3"/>
            <p:cNvSpPr txBox="1"/>
            <p:nvPr/>
          </p:nvSpPr>
          <p:spPr>
            <a:xfrm>
              <a:off x="26066" y="1707965"/>
              <a:ext cx="9306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CSC</a:t>
              </a:r>
              <a:endParaRPr/>
            </a:p>
          </p:txBody>
        </p:sp>
        <p:sp>
          <p:nvSpPr>
            <p:cNvPr id="310" name="Google Shape;310;p33"/>
            <p:cNvSpPr/>
            <p:nvPr/>
          </p:nvSpPr>
          <p:spPr>
            <a:xfrm>
              <a:off x="982714" y="2242453"/>
              <a:ext cx="2796900" cy="53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3"/>
            <p:cNvSpPr txBox="1"/>
            <p:nvPr/>
          </p:nvSpPr>
          <p:spPr>
            <a:xfrm>
              <a:off x="982714" y="2242453"/>
              <a:ext cx="2796900" cy="53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Heat Transfer Plate/Heat Transfer Tubes</a:t>
              </a:r>
              <a:endParaRPr/>
            </a:p>
          </p:txBody>
        </p:sp>
        <p:sp>
          <p:nvSpPr>
            <p:cNvPr id="312" name="Google Shape;312;p33"/>
            <p:cNvSpPr/>
            <p:nvPr/>
          </p:nvSpPr>
          <p:spPr>
            <a:xfrm>
              <a:off x="0" y="2242453"/>
              <a:ext cx="982800" cy="534000"/>
            </a:xfrm>
            <a:prstGeom prst="round2SameRect">
              <a:avLst>
                <a:gd fmla="val 16670" name="adj1"/>
                <a:gd fmla="val 0" name="adj2"/>
              </a:avLst>
            </a:prstGeom>
            <a:solidFill>
              <a:srgbClr val="1D758C"/>
            </a:solidFill>
            <a:ln cap="flat" cmpd="sng" w="25400">
              <a:solidFill>
                <a:srgbClr val="1D75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3"/>
            <p:cNvSpPr txBox="1"/>
            <p:nvPr/>
          </p:nvSpPr>
          <p:spPr>
            <a:xfrm>
              <a:off x="26066" y="2268519"/>
              <a:ext cx="9306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HTT/HTP</a:t>
              </a:r>
              <a:endParaRPr/>
            </a:p>
          </p:txBody>
        </p:sp>
        <p:sp>
          <p:nvSpPr>
            <p:cNvPr id="314" name="Google Shape;314;p33"/>
            <p:cNvSpPr/>
            <p:nvPr/>
          </p:nvSpPr>
          <p:spPr>
            <a:xfrm>
              <a:off x="982714" y="2803008"/>
              <a:ext cx="2796900" cy="53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3"/>
            <p:cNvSpPr txBox="1"/>
            <p:nvPr/>
          </p:nvSpPr>
          <p:spPr>
            <a:xfrm>
              <a:off x="982714" y="2803008"/>
              <a:ext cx="2796900" cy="53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Passive Plates</a:t>
              </a:r>
              <a:endParaRPr/>
            </a:p>
          </p:txBody>
        </p:sp>
        <p:sp>
          <p:nvSpPr>
            <p:cNvPr id="316" name="Google Shape;316;p33"/>
            <p:cNvSpPr/>
            <p:nvPr/>
          </p:nvSpPr>
          <p:spPr>
            <a:xfrm>
              <a:off x="0" y="2803008"/>
              <a:ext cx="982800" cy="534000"/>
            </a:xfrm>
            <a:prstGeom prst="round2SameRect">
              <a:avLst>
                <a:gd fmla="val 16670" name="adj1"/>
                <a:gd fmla="val 0" name="adj2"/>
              </a:avLst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3"/>
            <p:cNvSpPr txBox="1"/>
            <p:nvPr/>
          </p:nvSpPr>
          <p:spPr>
            <a:xfrm>
              <a:off x="26066" y="2829074"/>
              <a:ext cx="9306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PP</a:t>
              </a:r>
              <a:endParaRPr/>
            </a:p>
          </p:txBody>
        </p:sp>
      </p:grpSp>
      <p:sp>
        <p:nvSpPr>
          <p:cNvPr id="318" name="Google Shape;318;p33"/>
          <p:cNvSpPr txBox="1"/>
          <p:nvPr/>
        </p:nvSpPr>
        <p:spPr>
          <a:xfrm>
            <a:off x="4118392" y="1514532"/>
            <a:ext cx="459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Critical/Advanced Procurement Plan </a:t>
            </a:r>
            <a:endParaRPr/>
          </a:p>
        </p:txBody>
      </p:sp>
      <p:sp>
        <p:nvSpPr>
          <p:cNvPr id="319" name="Google Shape;319;p33"/>
          <p:cNvSpPr txBox="1"/>
          <p:nvPr/>
        </p:nvSpPr>
        <p:spPr>
          <a:xfrm>
            <a:off x="4118392" y="3192666"/>
            <a:ext cx="272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Contract awarded</a:t>
            </a:r>
            <a:endParaRPr/>
          </a:p>
        </p:txBody>
      </p:sp>
      <p:sp>
        <p:nvSpPr>
          <p:cNvPr id="320" name="Google Shape;320;p33"/>
          <p:cNvSpPr txBox="1"/>
          <p:nvPr/>
        </p:nvSpPr>
        <p:spPr>
          <a:xfrm>
            <a:off x="4118392" y="3729788"/>
            <a:ext cx="272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Contract awarded</a:t>
            </a:r>
            <a:endParaRPr/>
          </a:p>
        </p:txBody>
      </p:sp>
      <p:sp>
        <p:nvSpPr>
          <p:cNvPr id="321" name="Google Shape;321;p33"/>
          <p:cNvSpPr txBox="1"/>
          <p:nvPr/>
        </p:nvSpPr>
        <p:spPr>
          <a:xfrm>
            <a:off x="4118392" y="2089757"/>
            <a:ext cx="272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Contract awarded</a:t>
            </a:r>
            <a:endParaRPr/>
          </a:p>
        </p:txBody>
      </p:sp>
      <p:sp>
        <p:nvSpPr>
          <p:cNvPr id="322" name="Google Shape;322;p33"/>
          <p:cNvSpPr txBox="1"/>
          <p:nvPr/>
        </p:nvSpPr>
        <p:spPr>
          <a:xfrm>
            <a:off x="4118391" y="2641211"/>
            <a:ext cx="459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Critical/Advanced Procurement Plan </a:t>
            </a:r>
            <a:endParaRPr/>
          </a:p>
        </p:txBody>
      </p:sp>
      <p:sp>
        <p:nvSpPr>
          <p:cNvPr id="323" name="Google Shape;323;p33"/>
          <p:cNvSpPr txBox="1"/>
          <p:nvPr/>
        </p:nvSpPr>
        <p:spPr>
          <a:xfrm>
            <a:off x="4118391" y="4293642"/>
            <a:ext cx="459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Critical/Advanced Procurement Plan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4"/>
          <p:cNvSpPr txBox="1"/>
          <p:nvPr>
            <p:ph type="title"/>
          </p:nvPr>
        </p:nvSpPr>
        <p:spPr>
          <a:xfrm>
            <a:off x="0" y="228866"/>
            <a:ext cx="9144000" cy="72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Summary 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330" name="Google Shape;330;p34"/>
          <p:cNvSpPr txBox="1"/>
          <p:nvPr>
            <p:ph idx="1" type="body"/>
          </p:nvPr>
        </p:nvSpPr>
        <p:spPr>
          <a:xfrm>
            <a:off x="152400" y="1079500"/>
            <a:ext cx="8839200" cy="438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Project has have achieved a high level of design maturity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Project management systems have matured and are functioning well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Project is attacking the final design activities and moving into the execution phase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i="1" lang="en-US">
                <a:solidFill>
                  <a:srgbClr val="0000FF"/>
                </a:solidFill>
              </a:rPr>
              <a:t>Plan to deliver NSTX-U as a world-class spherical torus user facility in 2021</a:t>
            </a:r>
            <a:endParaRPr i="1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>
            <p:ph type="title"/>
          </p:nvPr>
        </p:nvSpPr>
        <p:spPr>
          <a:xfrm>
            <a:off x="0" y="228866"/>
            <a:ext cx="9144000" cy="72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134" name="Google Shape;134;p17"/>
          <p:cNvSpPr txBox="1"/>
          <p:nvPr>
            <p:ph idx="1" type="body"/>
          </p:nvPr>
        </p:nvSpPr>
        <p:spPr>
          <a:xfrm>
            <a:off x="152400" y="1079500"/>
            <a:ext cx="8839200" cy="438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36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Recent Project History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Scope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Schedule</a:t>
            </a:r>
            <a:endParaRPr sz="3600"/>
          </a:p>
        </p:txBody>
      </p:sp>
      <p:cxnSp>
        <p:nvCxnSpPr>
          <p:cNvPr id="135" name="Google Shape;135;p17"/>
          <p:cNvCxnSpPr/>
          <p:nvPr/>
        </p:nvCxnSpPr>
        <p:spPr>
          <a:xfrm rot="10800000">
            <a:off x="4983300" y="1474475"/>
            <a:ext cx="9603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type="title"/>
          </p:nvPr>
        </p:nvSpPr>
        <p:spPr>
          <a:xfrm>
            <a:off x="0" y="228866"/>
            <a:ext cx="9144000" cy="72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Recovery Has Had a Sequence of Key Project Reviews in the Last 18 Months</a:t>
            </a:r>
            <a:endParaRPr sz="3000"/>
          </a:p>
        </p:txBody>
      </p:sp>
      <p:sp>
        <p:nvSpPr>
          <p:cNvPr id="142" name="Google Shape;142;p18"/>
          <p:cNvSpPr txBox="1"/>
          <p:nvPr>
            <p:ph idx="1" type="body"/>
          </p:nvPr>
        </p:nvSpPr>
        <p:spPr>
          <a:xfrm>
            <a:off x="0" y="1003300"/>
            <a:ext cx="9144000" cy="438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457200" rtl="0" algn="l">
              <a:spcBef>
                <a:spcPts val="360"/>
              </a:spcBef>
              <a:spcAft>
                <a:spcPts val="0"/>
              </a:spcAft>
              <a:buSzPts val="1300"/>
              <a:buChar char="•"/>
            </a:pPr>
            <a:r>
              <a:rPr lang="en-US" sz="2300"/>
              <a:t>February 2018 Office of Project Assessment (OPA) Phase 1 &amp; 2</a:t>
            </a:r>
            <a:endParaRPr sz="2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US" sz="1900"/>
              <a:t>Concluded that PPPL should be allowed to continue Recovery (Phase 1)</a:t>
            </a:r>
            <a:endParaRPr sz="19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US" sz="1900"/>
              <a:t>Revalidated mission need (Phase 2).</a:t>
            </a:r>
            <a:endParaRPr sz="19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US" sz="2300"/>
              <a:t>September 2018 Director’s Review</a:t>
            </a:r>
            <a:endParaRPr sz="2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US" sz="1900"/>
              <a:t>Was envisioned as a prelude to baselining, however issues were identified with basis of estimate.</a:t>
            </a:r>
            <a:endParaRPr sz="19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US" sz="2300"/>
              <a:t>March 2019 Basis of Estimate Review</a:t>
            </a:r>
            <a:endParaRPr sz="2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US" sz="1900"/>
              <a:t>Validated the cost estimate for the Recovery Project</a:t>
            </a:r>
            <a:endParaRPr sz="19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US" sz="2300"/>
              <a:t>July 2019 Director’s Review</a:t>
            </a:r>
            <a:endParaRPr sz="2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US" sz="1900"/>
              <a:t>Validated that the Project was ready to proceed to </a:t>
            </a:r>
            <a:r>
              <a:rPr lang="en-US" sz="1900"/>
              <a:t>baselining</a:t>
            </a:r>
            <a:endParaRPr sz="19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US" sz="2300"/>
              <a:t>August 2019 CDE-2/3A Independent Project Review</a:t>
            </a:r>
            <a:endParaRPr sz="23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Successful CDE-2/3A IPR set the path for ESAAB approval of the baseline and initiation of procurement/fabricated for specified -3A scope</a:t>
            </a:r>
            <a:endParaRPr sz="19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ESAAB meeting is being scheduled</a:t>
            </a:r>
            <a:endParaRPr sz="2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type="title"/>
          </p:nvPr>
        </p:nvSpPr>
        <p:spPr>
          <a:xfrm>
            <a:off x="0" y="228866"/>
            <a:ext cx="9144000" cy="72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September 2018 Director’s Review Revealed Key Steps Required Before Baselining</a:t>
            </a:r>
            <a:endParaRPr/>
          </a:p>
        </p:txBody>
      </p:sp>
      <p:sp>
        <p:nvSpPr>
          <p:cNvPr id="149" name="Google Shape;149;p19"/>
          <p:cNvSpPr txBox="1"/>
          <p:nvPr>
            <p:ph idx="1" type="body"/>
          </p:nvPr>
        </p:nvSpPr>
        <p:spPr>
          <a:xfrm>
            <a:off x="45725" y="999500"/>
            <a:ext cx="8946000" cy="438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95000"/>
              </a:lnSpc>
              <a:spcBef>
                <a:spcPts val="480"/>
              </a:spcBef>
              <a:spcAft>
                <a:spcPts val="0"/>
              </a:spcAft>
              <a:buClr>
                <a:srgbClr val="76C5EF"/>
              </a:buClr>
              <a:buSzPts val="2200"/>
              <a:buChar char="•"/>
            </a:pPr>
            <a:r>
              <a:rPr lang="en-US" sz="2200"/>
              <a:t>Chaired by John Post (LLNL)</a:t>
            </a:r>
            <a:endParaRPr sz="2200"/>
          </a:p>
          <a:p>
            <a:pPr indent="-368300" lvl="0" marL="457200" rtl="0" algn="l">
              <a:lnSpc>
                <a:spcPct val="95000"/>
              </a:lnSpc>
              <a:spcBef>
                <a:spcPts val="480"/>
              </a:spcBef>
              <a:spcAft>
                <a:spcPts val="0"/>
              </a:spcAft>
              <a:buClr>
                <a:srgbClr val="76C5EF"/>
              </a:buClr>
              <a:buSzPts val="2200"/>
              <a:buChar char="•"/>
            </a:pPr>
            <a:r>
              <a:rPr lang="en-US" sz="2200">
                <a:solidFill>
                  <a:srgbClr val="000000"/>
                </a:solidFill>
              </a:rPr>
              <a:t>T</a:t>
            </a:r>
            <a:r>
              <a:rPr lang="en-US" sz="2200">
                <a:solidFill>
                  <a:srgbClr val="000000"/>
                </a:solidFill>
              </a:rPr>
              <a:t>he technical scope complete at that time (PF1 coils, PFCs, PF1B power loop) was reviewed favorably and ready for CDE-3A approval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lnSpc>
                <a:spcPct val="95000"/>
              </a:lnSpc>
              <a:spcBef>
                <a:spcPts val="480"/>
              </a:spcBef>
              <a:spcAft>
                <a:spcPts val="0"/>
              </a:spcAft>
              <a:buClr>
                <a:srgbClr val="76C5EF"/>
              </a:buClr>
              <a:buSzPts val="2200"/>
              <a:buChar char="•"/>
            </a:pPr>
            <a:r>
              <a:rPr lang="en-US" sz="2200">
                <a:solidFill>
                  <a:srgbClr val="000000"/>
                </a:solidFill>
              </a:rPr>
              <a:t>Noted that project risks were properly identified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lnSpc>
                <a:spcPct val="95000"/>
              </a:lnSpc>
              <a:spcBef>
                <a:spcPts val="480"/>
              </a:spcBef>
              <a:spcAft>
                <a:spcPts val="0"/>
              </a:spcAft>
              <a:buClr>
                <a:srgbClr val="76C5EF"/>
              </a:buClr>
              <a:buSzPts val="2200"/>
              <a:buChar char="•"/>
            </a:pPr>
            <a:r>
              <a:rPr lang="en-US" sz="2200">
                <a:solidFill>
                  <a:srgbClr val="FF0000"/>
                </a:solidFill>
              </a:rPr>
              <a:t>Recommended revisiting reuse of existing access control system vs new system</a:t>
            </a:r>
            <a:endParaRPr sz="2200">
              <a:solidFill>
                <a:srgbClr val="FF0000"/>
              </a:solidFill>
            </a:endParaRPr>
          </a:p>
          <a:p>
            <a:pPr indent="457200" lvl="0" marL="0" rtl="0" algn="l">
              <a:lnSpc>
                <a:spcPct val="9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i="1" lang="en-US" sz="2200">
                <a:solidFill>
                  <a:srgbClr val="0000FF"/>
                </a:solidFill>
              </a:rPr>
              <a:t>Project Action</a:t>
            </a:r>
            <a:r>
              <a:rPr i="1" lang="en-US" sz="2200">
                <a:solidFill>
                  <a:srgbClr val="0000FF"/>
                </a:solidFill>
              </a:rPr>
              <a:t>: Added the PSS WBS element. </a:t>
            </a:r>
            <a:endParaRPr i="1" sz="2200">
              <a:solidFill>
                <a:srgbClr val="0000FF"/>
              </a:solidFill>
            </a:endParaRPr>
          </a:p>
          <a:p>
            <a:pPr indent="-368300" lvl="0" marL="457200" rtl="0" algn="l">
              <a:lnSpc>
                <a:spcPct val="95000"/>
              </a:lnSpc>
              <a:spcBef>
                <a:spcPts val="480"/>
              </a:spcBef>
              <a:spcAft>
                <a:spcPts val="0"/>
              </a:spcAft>
              <a:buClr>
                <a:srgbClr val="76C5EF"/>
              </a:buClr>
              <a:buSzPts val="2200"/>
              <a:buChar char="•"/>
            </a:pPr>
            <a:r>
              <a:rPr lang="en-US" sz="2200">
                <a:solidFill>
                  <a:srgbClr val="FF0000"/>
                </a:solidFill>
              </a:rPr>
              <a:t>Key areas requiring additional development before CDE-2:</a:t>
            </a:r>
            <a:endParaRPr sz="22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FEA022"/>
              </a:buClr>
              <a:buSzPts val="1800"/>
              <a:buChar char="•"/>
            </a:pPr>
            <a:r>
              <a:rPr lang="en-US" sz="1800">
                <a:solidFill>
                  <a:srgbClr val="FF0000"/>
                </a:solidFill>
              </a:rPr>
              <a:t>The basis of estimate was not yet fully documented</a:t>
            </a:r>
            <a:endParaRPr sz="1800">
              <a:solidFill>
                <a:srgbClr val="0066CC"/>
              </a:solidFill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FEA022"/>
              </a:buClr>
              <a:buSzPts val="1800"/>
              <a:buChar char="•"/>
            </a:pPr>
            <a:r>
              <a:rPr lang="en-US" sz="1800">
                <a:solidFill>
                  <a:srgbClr val="FF0000"/>
                </a:solidFill>
              </a:rPr>
              <a:t>Risk mitigation strategies were not well documented</a:t>
            </a:r>
            <a:endParaRPr sz="1800">
              <a:solidFill>
                <a:srgbClr val="FF0000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i="1" lang="en-US" sz="2200">
                <a:solidFill>
                  <a:srgbClr val="0000FF"/>
                </a:solidFill>
              </a:rPr>
              <a:t>Project Action: </a:t>
            </a:r>
            <a:r>
              <a:rPr i="1" lang="en-US" sz="2200">
                <a:solidFill>
                  <a:srgbClr val="0000FF"/>
                </a:solidFill>
              </a:rPr>
              <a:t>Developed new cost books with extensive documentation; held a separate Basis of Estimate review</a:t>
            </a:r>
            <a:endParaRPr sz="2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>
            <p:ph type="title"/>
          </p:nvPr>
        </p:nvSpPr>
        <p:spPr>
          <a:xfrm>
            <a:off x="0" y="152666"/>
            <a:ext cx="9144000" cy="72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The Basis of Estimate Review (March 2019) Validated the Revised Cost and Schedule Estimate </a:t>
            </a:r>
            <a:endParaRPr/>
          </a:p>
        </p:txBody>
      </p:sp>
      <p:sp>
        <p:nvSpPr>
          <p:cNvPr id="156" name="Google Shape;156;p20"/>
          <p:cNvSpPr txBox="1"/>
          <p:nvPr>
            <p:ph idx="1" type="body"/>
          </p:nvPr>
        </p:nvSpPr>
        <p:spPr>
          <a:xfrm>
            <a:off x="0" y="1079500"/>
            <a:ext cx="9144000" cy="438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20"/>
              <a:t>Chaired by Diane Hatton (BNL); R. </a:t>
            </a:r>
            <a:r>
              <a:rPr lang="en-US" sz="2020"/>
              <a:t>Boivin</a:t>
            </a:r>
            <a:r>
              <a:rPr lang="en-US" sz="2020"/>
              <a:t> and J. Milnes from tokamak community</a:t>
            </a:r>
            <a:endParaRPr sz="2020"/>
          </a:p>
          <a:p>
            <a:pPr indent="-501650" lvl="0" marL="5143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020"/>
              <a:t>Is there sufficient detailed information available and documented to support the cost estimates?</a:t>
            </a:r>
            <a:r>
              <a:rPr b="1" i="1" lang="en-US" sz="2020">
                <a:solidFill>
                  <a:srgbClr val="FF0000"/>
                </a:solidFill>
              </a:rPr>
              <a:t> </a:t>
            </a:r>
            <a:r>
              <a:rPr b="1" i="1" lang="en-US" sz="2020">
                <a:solidFill>
                  <a:srgbClr val="0070C0"/>
                </a:solidFill>
              </a:rPr>
              <a:t>Met</a:t>
            </a:r>
            <a:endParaRPr sz="2020">
              <a:solidFill>
                <a:srgbClr val="0070C0"/>
              </a:solidFill>
            </a:endParaRPr>
          </a:p>
          <a:p>
            <a:pPr indent="-501650" lvl="0" marL="5143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020"/>
              <a:t>Are the estimates accurate, credible, comprehensive, and do they follow the GAO 12 Steps for Cost Estimating Best Practices? </a:t>
            </a:r>
            <a:r>
              <a:rPr b="1" i="1" lang="en-US" sz="2020">
                <a:solidFill>
                  <a:srgbClr val="0070C0"/>
                </a:solidFill>
              </a:rPr>
              <a:t>Met</a:t>
            </a:r>
            <a:endParaRPr sz="2020">
              <a:solidFill>
                <a:srgbClr val="0070C0"/>
              </a:solidFill>
            </a:endParaRPr>
          </a:p>
          <a:p>
            <a:pPr indent="-501650" lvl="0" marL="5143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020"/>
              <a:t>Are project risks identified reasonable and included in the project cost? </a:t>
            </a:r>
            <a:r>
              <a:rPr b="1" i="1" lang="en-US" sz="2020">
                <a:solidFill>
                  <a:srgbClr val="0070C0"/>
                </a:solidFill>
              </a:rPr>
              <a:t>Substantially Met</a:t>
            </a:r>
            <a:endParaRPr i="1" sz="2020">
              <a:solidFill>
                <a:srgbClr val="0070C0"/>
              </a:solidFill>
            </a:endParaRPr>
          </a:p>
          <a:p>
            <a:pPr indent="-501650" lvl="0" marL="5143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020"/>
              <a:t>Is the schedule resource loaded, identify a critical path, and include sufficient details to successfully achieve CD-4 on time? </a:t>
            </a:r>
            <a:r>
              <a:rPr b="1" i="1" lang="en-US" sz="2020">
                <a:solidFill>
                  <a:srgbClr val="0070C0"/>
                </a:solidFill>
              </a:rPr>
              <a:t>Met</a:t>
            </a:r>
            <a:endParaRPr sz="2020">
              <a:solidFill>
                <a:srgbClr val="0070C0"/>
              </a:solidFill>
            </a:endParaRPr>
          </a:p>
          <a:p>
            <a:pPr indent="-501650" lvl="0" marL="5143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020"/>
              <a:t>Can you positively affirm the NSTX-U Recovery Project cost estimate is well documented, comprehensive, accurate and credible as defined by GAO-09-3SP and DOE Order 413.3B? </a:t>
            </a:r>
            <a:endParaRPr b="1" i="1" sz="2020">
              <a:solidFill>
                <a:srgbClr val="FF0000"/>
              </a:solidFill>
            </a:endParaRPr>
          </a:p>
          <a:p>
            <a:pPr indent="0" lvl="0" marL="9144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000">
                <a:solidFill>
                  <a:srgbClr val="0070C0"/>
                </a:solidFill>
              </a:rPr>
              <a:t>Basis of Estimate Review Committee response:   The BOER Team affirms that the NSTX-U Recovery Project cost is well-documented, comprehensive, accurate, and credible.</a:t>
            </a:r>
            <a:endParaRPr sz="2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>
            <p:ph type="title"/>
          </p:nvPr>
        </p:nvSpPr>
        <p:spPr>
          <a:xfrm>
            <a:off x="0" y="228866"/>
            <a:ext cx="9144000" cy="72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July 2019 Director’s Review Provided Confidence that the Project was Ready for Baselining</a:t>
            </a:r>
            <a:endParaRPr/>
          </a:p>
        </p:txBody>
      </p:sp>
      <p:sp>
        <p:nvSpPr>
          <p:cNvPr id="163" name="Google Shape;163;p21"/>
          <p:cNvSpPr txBox="1"/>
          <p:nvPr>
            <p:ph idx="1" type="body"/>
          </p:nvPr>
        </p:nvSpPr>
        <p:spPr>
          <a:xfrm>
            <a:off x="152400" y="1079500"/>
            <a:ext cx="8839200" cy="438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Chaired by Kem Robinson (LBNL)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Review was comprehensive - technical, cost and schedule, risk, ES&amp;H, management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All charge questions answered in the affirmative except that related to Management</a:t>
            </a:r>
            <a:endParaRPr sz="24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solidFill>
                  <a:srgbClr val="0066CC"/>
                </a:solidFill>
              </a:rPr>
              <a:t>Identified the need to clarify the timing and requirements for the EVMS surveillance</a:t>
            </a:r>
            <a:endParaRPr sz="2000">
              <a:solidFill>
                <a:srgbClr val="0066CC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solidFill>
                  <a:srgbClr val="0066CC"/>
                </a:solidFill>
              </a:rPr>
              <a:t>Identified the need to formalize the documentation of project tailoring</a:t>
            </a:r>
            <a:endParaRPr sz="2000">
              <a:solidFill>
                <a:srgbClr val="0066CC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Project Response</a:t>
            </a:r>
            <a:endParaRPr sz="24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solidFill>
                  <a:srgbClr val="0066CC"/>
                </a:solidFill>
              </a:rPr>
              <a:t>In consultation with FES and PSO, determined to hold the EVMS surveillance later in CY 2019 (now scheduled for December).</a:t>
            </a:r>
            <a:endParaRPr sz="2000">
              <a:solidFill>
                <a:srgbClr val="0066CC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solidFill>
                  <a:srgbClr val="0066CC"/>
                </a:solidFill>
              </a:rPr>
              <a:t>Developed a formal tailoring mapping, including expanded PEP discussion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>
            <p:ph type="title"/>
          </p:nvPr>
        </p:nvSpPr>
        <p:spPr>
          <a:xfrm>
            <a:off x="0" y="228866"/>
            <a:ext cx="9144000" cy="72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August 2019 CDE-2/3A was Highly Successful</a:t>
            </a:r>
            <a:endParaRPr sz="3600"/>
          </a:p>
        </p:txBody>
      </p:sp>
      <p:sp>
        <p:nvSpPr>
          <p:cNvPr id="170" name="Google Shape;170;p22"/>
          <p:cNvSpPr txBox="1"/>
          <p:nvPr>
            <p:ph idx="1" type="body"/>
          </p:nvPr>
        </p:nvSpPr>
        <p:spPr>
          <a:xfrm>
            <a:off x="152400" y="1079500"/>
            <a:ext cx="8839200" cy="438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Chaired by Hanley Lee; subcommittee chairs were Cahill, Kellman, Lavelle, Prestemon, Epps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Answered all questions in the affirmative</a:t>
            </a:r>
            <a:endParaRPr sz="24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Validated the baseline, recommended moving forward on the CDE-3A scope.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400"/>
              <a:t>Minor corrective actions required; many good suggestions made.</a:t>
            </a:r>
            <a:endParaRPr sz="24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400"/>
              <a:t>Link to web site for review:</a:t>
            </a:r>
            <a:endParaRPr sz="2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https://sites.google.com/pppl.gov/nstx-urecoverycde-23areview/home</a:t>
            </a:r>
            <a:endParaRPr sz="2400"/>
          </a:p>
          <a:p>
            <a:pPr indent="-317500" lvl="0" marL="457200" rtl="0" algn="l">
              <a:spcBef>
                <a:spcPts val="480"/>
              </a:spcBef>
              <a:spcAft>
                <a:spcPts val="0"/>
              </a:spcAft>
              <a:buSzPts val="1400"/>
              <a:buChar char="•"/>
            </a:pPr>
            <a:r>
              <a:rPr lang="en-US" sz="2400"/>
              <a:t>ESAAB date being finalized - procurements can start following ESAAB</a:t>
            </a:r>
            <a:endParaRPr sz="2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/>
          <p:nvPr>
            <p:ph type="title"/>
          </p:nvPr>
        </p:nvSpPr>
        <p:spPr>
          <a:xfrm>
            <a:off x="0" y="228866"/>
            <a:ext cx="9144000" cy="72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News</a:t>
            </a:r>
            <a:endParaRPr/>
          </a:p>
        </p:txBody>
      </p:sp>
      <p:sp>
        <p:nvSpPr>
          <p:cNvPr id="177" name="Google Shape;177;p23"/>
          <p:cNvSpPr txBox="1"/>
          <p:nvPr>
            <p:ph idx="1" type="body"/>
          </p:nvPr>
        </p:nvSpPr>
        <p:spPr>
          <a:xfrm>
            <a:off x="0" y="1079500"/>
            <a:ext cx="9144000" cy="438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457200" rtl="0" algn="l">
              <a:spcBef>
                <a:spcPts val="360"/>
              </a:spcBef>
              <a:spcAft>
                <a:spcPts val="0"/>
              </a:spcAft>
              <a:buSzPts val="1500"/>
              <a:buChar char="•"/>
            </a:pPr>
            <a:r>
              <a:rPr lang="en-US" sz="2500"/>
              <a:t>Jon Menard named PPPL Deputy Director for Research in April 2019</a:t>
            </a:r>
            <a:endParaRPr sz="2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500"/>
              <a:t>Rich Hawryluk was interim Recovery Project Director, March - July 2019</a:t>
            </a:r>
            <a:endParaRPr sz="2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500"/>
              <a:t>John Galayda named Recovery Project Director since August.</a:t>
            </a:r>
            <a:endParaRPr sz="2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100"/>
              <a:t>Extensive experience in large DOE projects (NSLS, APS, LCLS, LCLS-II)</a:t>
            </a:r>
            <a:endParaRPr sz="21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500"/>
              <a:t>Les Hill has been Recovery Project Manager since March 2019</a:t>
            </a:r>
            <a:endParaRPr sz="2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100"/>
              <a:t>Extensive experience in commercial nuclear operations and project management, DOE EM and SC projects (PPPL SLI, BNL NSLS-II)</a:t>
            </a:r>
            <a:endParaRPr sz="21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A new management tier of Associate Project Managers has been key to recent project success</a:t>
            </a:r>
            <a:endParaRPr sz="2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>
            <p:ph type="title"/>
          </p:nvPr>
        </p:nvSpPr>
        <p:spPr>
          <a:xfrm>
            <a:off x="0" y="228866"/>
            <a:ext cx="9144000" cy="72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 Recovery Organization</a:t>
            </a:r>
            <a:endParaRPr/>
          </a:p>
        </p:txBody>
      </p:sp>
      <p:pic>
        <p:nvPicPr>
          <p:cNvPr id="184" name="Google Shape;184;p24"/>
          <p:cNvPicPr preferRelativeResize="0"/>
          <p:nvPr/>
        </p:nvPicPr>
        <p:blipFill rotWithShape="1">
          <a:blip r:embed="rId3">
            <a:alphaModFix/>
          </a:blip>
          <a:srcRect b="-249" l="0" r="0" t="250"/>
          <a:stretch/>
        </p:blipFill>
        <p:spPr>
          <a:xfrm>
            <a:off x="84489" y="1005751"/>
            <a:ext cx="6108437" cy="456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4"/>
          <p:cNvSpPr txBox="1"/>
          <p:nvPr/>
        </p:nvSpPr>
        <p:spPr>
          <a:xfrm>
            <a:off x="5698200" y="2057400"/>
            <a:ext cx="3369600" cy="23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Facility maintenance and limited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targeted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modernizations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ongoing in parallel with the Recovery Project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4"/>
          <p:cNvSpPr/>
          <p:nvPr/>
        </p:nvSpPr>
        <p:spPr>
          <a:xfrm>
            <a:off x="2867950" y="1665300"/>
            <a:ext cx="309600" cy="99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PPL_slideshow_template_PPPL-DOE-Princeton (1)">
  <a:themeElements>
    <a:clrScheme name="Kilter">
      <a:dk1>
        <a:srgbClr val="000000"/>
      </a:dk1>
      <a:lt1>
        <a:srgbClr val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PPL_slideshow_template_PPPL-DOE-Princeton (1)">
  <a:themeElements>
    <a:clrScheme name="Kilter">
      <a:dk1>
        <a:srgbClr val="000000"/>
      </a:dk1>
      <a:lt1>
        <a:srgbClr val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PPL_slideshow_template_PPPL-DOE-Princeton (1)">
  <a:themeElements>
    <a:clrScheme name="Kilter">
      <a:dk1>
        <a:srgbClr val="000000"/>
      </a:dk1>
      <a:lt1>
        <a:srgbClr val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PPPL_slideshow_template_PPPL-DOE-Princeton (1)">
  <a:themeElements>
    <a:clrScheme name="Kilter">
      <a:dk1>
        <a:srgbClr val="000000"/>
      </a:dk1>
      <a:lt1>
        <a:srgbClr val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