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59" r:id="rId3"/>
    <p:sldId id="270" r:id="rId4"/>
    <p:sldId id="271" r:id="rId5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3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7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0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6764" algn="l" defTabSz="10187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116" algn="l" defTabSz="10187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469" algn="l" defTabSz="10187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4821" algn="l" defTabSz="101870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67" autoAdjust="0"/>
  </p:normalViewPr>
  <p:slideViewPr>
    <p:cSldViewPr showGuides="1">
      <p:cViewPr varScale="1">
        <p:scale>
          <a:sx n="162" d="100"/>
          <a:sy n="162" d="100"/>
        </p:scale>
        <p:origin x="-320" y="-10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5/19/17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35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70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05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41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764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426960"/>
            <a:ext cx="10058400" cy="34544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09" y="5491060"/>
            <a:ext cx="5315585" cy="214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4" y="5613400"/>
            <a:ext cx="1835309" cy="19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" y="2677160"/>
            <a:ext cx="8884920" cy="120904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640" y="1295400"/>
            <a:ext cx="9723120" cy="12954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05840" y="3972560"/>
            <a:ext cx="8046720" cy="1381760"/>
          </a:xfrm>
        </p:spPr>
        <p:txBody>
          <a:bodyPr lIns="0" rIns="0" anchor="ctr" anchorCtr="1">
            <a:normAutofit/>
          </a:bodyPr>
          <a:lstStyle>
            <a:lvl1pPr marL="0" marR="0" indent="0" algn="ctr" defTabSz="10187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8740" y="5527040"/>
            <a:ext cx="2288220" cy="69088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114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426960"/>
            <a:ext cx="10058400" cy="34544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" y="3022600"/>
            <a:ext cx="8884920" cy="120904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640" y="1295400"/>
            <a:ext cx="9723120" cy="12954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05840" y="4577080"/>
            <a:ext cx="8046720" cy="1381760"/>
          </a:xfrm>
        </p:spPr>
        <p:txBody>
          <a:bodyPr lIns="0" rIns="0" anchor="ctr" anchorCtr="1">
            <a:normAutofit/>
          </a:bodyPr>
          <a:lstStyle>
            <a:lvl1pPr marL="0" marR="0" indent="0" algn="ctr" defTabSz="10187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83820" y="6304280"/>
            <a:ext cx="2288220" cy="69088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114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" y="1209040"/>
            <a:ext cx="9890760" cy="6131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" y="1209040"/>
            <a:ext cx="4861560" cy="6131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5113020" y="1209040"/>
            <a:ext cx="4861560" cy="6131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" y="1209040"/>
            <a:ext cx="9890760" cy="6131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" y="1209040"/>
            <a:ext cx="9890760" cy="613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113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10058400" cy="108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935" tIns="50935" rIns="50935" bIns="5093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8761"/>
            <a:ext cx="10058400" cy="34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9304020" y="7461147"/>
            <a:ext cx="670560" cy="2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35" rIns="0" bIns="509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1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1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1005840" y="7461147"/>
            <a:ext cx="8046720" cy="2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35" rIns="0" bIns="5093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b="1" i="1" dirty="0" smtClean="0">
                <a:solidFill>
                  <a:srgbClr val="336699"/>
                </a:solidFill>
              </a:rPr>
              <a:t>Impact of potential polar region modifications on EP-TSG research</a:t>
            </a:r>
            <a:r>
              <a:rPr lang="en-US" altLang="en-US" sz="1100" b="1" i="1" baseline="0" dirty="0" smtClean="0">
                <a:solidFill>
                  <a:srgbClr val="336699"/>
                </a:solidFill>
              </a:rPr>
              <a:t> </a:t>
            </a:r>
            <a:r>
              <a:rPr lang="en-US" altLang="en-US" sz="1100" b="1" baseline="0" dirty="0" smtClean="0">
                <a:solidFill>
                  <a:srgbClr val="336699"/>
                </a:solidFill>
              </a:rPr>
              <a:t>(M. </a:t>
            </a:r>
            <a:r>
              <a:rPr lang="en-US" altLang="en-US" sz="1100" b="1" baseline="0" dirty="0" err="1" smtClean="0">
                <a:solidFill>
                  <a:srgbClr val="336699"/>
                </a:solidFill>
              </a:rPr>
              <a:t>Podestà</a:t>
            </a:r>
            <a:r>
              <a:rPr lang="en-US" altLang="en-US" sz="1100" b="1" baseline="0" dirty="0" smtClean="0">
                <a:solidFill>
                  <a:srgbClr val="336699"/>
                </a:solidFill>
              </a:rPr>
              <a:t>, </a:t>
            </a:r>
            <a:r>
              <a:rPr lang="en-US" altLang="en-US" sz="1100" b="1" baseline="0" dirty="0" smtClean="0">
                <a:solidFill>
                  <a:srgbClr val="336699"/>
                </a:solidFill>
              </a:rPr>
              <a:t>May </a:t>
            </a:r>
            <a:r>
              <a:rPr lang="en-US" altLang="en-US" sz="1100" b="1" baseline="0" dirty="0" smtClean="0">
                <a:solidFill>
                  <a:srgbClr val="336699"/>
                </a:solidFill>
              </a:rPr>
              <a:t>2017)</a:t>
            </a:r>
            <a:endParaRPr lang="en-US" altLang="en-US" sz="1100" b="1" dirty="0" smtClean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36" r:id="rId5"/>
    <p:sldLayoutId id="214748373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5pPr>
      <a:lvl6pPr marL="509352" algn="ctr" rtl="0" fontAlgn="base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6pPr>
      <a:lvl7pPr marL="1018705" algn="ctr" rtl="0" fontAlgn="base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7pPr>
      <a:lvl8pPr marL="1528058" algn="ctr" rtl="0" fontAlgn="base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8pPr>
      <a:lvl9pPr marL="2037411" algn="ctr" rtl="0" fontAlgn="base">
        <a:lnSpc>
          <a:spcPct val="85000"/>
        </a:lnSpc>
        <a:spcBef>
          <a:spcPct val="0"/>
        </a:spcBef>
        <a:spcAft>
          <a:spcPct val="0"/>
        </a:spcAft>
        <a:defRPr sz="45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54676" indent="-2546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9352" indent="-2546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4028" indent="-25467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55037" indent="-191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6044" indent="-191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01440" indent="-254676" algn="l" defTabSz="101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101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101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10187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86740" y="2763520"/>
            <a:ext cx="8884920" cy="1209040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latin typeface="Arial" charset="0"/>
                <a:cs typeface="Arial" charset="0"/>
              </a:rPr>
              <a:t>M. </a:t>
            </a:r>
            <a:r>
              <a:rPr lang="en-US" altLang="en-US" sz="2700" dirty="0" err="1" smtClean="0">
                <a:latin typeface="Arial" charset="0"/>
                <a:cs typeface="Arial" charset="0"/>
              </a:rPr>
              <a:t>Podestà</a:t>
            </a:r>
            <a:endParaRPr lang="en-US" altLang="en-US" sz="27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700" i="1" dirty="0" smtClean="0">
                <a:latin typeface="Arial" charset="0"/>
                <a:cs typeface="Arial" charset="0"/>
              </a:rPr>
              <a:t>for the EP-TSG</a:t>
            </a:r>
            <a:endParaRPr lang="en-US" altLang="en-US" sz="2700" i="1" dirty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Arial" charset="0"/>
                <a:cs typeface="Arial" charset="0"/>
              </a:rPr>
              <a:t>EP-TSG: impact of potential “polar region” modifications on research and scenarios</a:t>
            </a:r>
            <a:endParaRPr lang="en-US" altLang="en-US" sz="4000" dirty="0">
              <a:latin typeface="Arial" charset="0"/>
              <a:cs typeface="Arial" charset="0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05840" y="4058920"/>
            <a:ext cx="8046720" cy="1381760"/>
          </a:xfrm>
        </p:spPr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sz="2000" dirty="0" smtClean="0">
                <a:latin typeface="Arial" charset="0"/>
                <a:cs typeface="Arial" charset="0"/>
              </a:rPr>
              <a:t>PPPL</a:t>
            </a:r>
            <a:endParaRPr lang="en-US" altLang="en-US" sz="2000" dirty="0">
              <a:latin typeface="Arial" charset="0"/>
              <a:cs typeface="Arial" charset="0"/>
            </a:endParaRP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sz="2000" dirty="0" smtClean="0">
                <a:latin typeface="Arial" charset="0"/>
                <a:cs typeface="Arial" charset="0"/>
              </a:rPr>
              <a:t>May 24</a:t>
            </a:r>
            <a:r>
              <a:rPr lang="en-US" altLang="en-US" sz="2000" baseline="30000" dirty="0" smtClean="0">
                <a:latin typeface="Arial" charset="0"/>
                <a:cs typeface="Arial" charset="0"/>
              </a:rPr>
              <a:t>th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</a:t>
            </a:r>
            <a:r>
              <a:rPr lang="en-US" altLang="en-US" sz="2000" dirty="0">
                <a:latin typeface="Arial" charset="0"/>
                <a:cs typeface="Arial" charset="0"/>
              </a:rPr>
              <a:t>2017</a:t>
            </a: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6363657"/>
            <a:ext cx="1767205" cy="6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Magnetic equilibrium, pulse duration, injected NB power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14972"/>
            <a:ext cx="9890760" cy="619760"/>
          </a:xfrm>
        </p:spPr>
        <p:txBody>
          <a:bodyPr/>
          <a:lstStyle/>
          <a:p>
            <a:r>
              <a:rPr lang="en-US" dirty="0" smtClean="0"/>
              <a:t>Required scenarios include LSN, IWL, USN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13558"/>
              </p:ext>
            </p:extLst>
          </p:nvPr>
        </p:nvGraphicFramePr>
        <p:xfrm>
          <a:off x="492000" y="1684239"/>
          <a:ext cx="9220200" cy="2893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5050"/>
                <a:gridCol w="1200150"/>
                <a:gridCol w="1600200"/>
                <a:gridCol w="4114800"/>
              </a:tblGrid>
              <a:tr h="65990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Configuration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Flat-top [s]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Max NB power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Notes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0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LSN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Default</a:t>
                      </a:r>
                      <a:r>
                        <a:rPr lang="en-US" sz="1200" baseline="0" dirty="0" smtClean="0"/>
                        <a:t> option for H-mode discharges. Need 2sec for current equilibration, average data over NB modulation pulses or RMPs in stationary conditions.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IWL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Excellent</a:t>
                      </a:r>
                      <a:r>
                        <a:rPr lang="en-US" sz="1200" baseline="0" dirty="0" smtClean="0"/>
                        <a:t> scenario for theory/experiment comparison. Good for diagnostics (reduced background from divertor). Well reproducible. Need 1sec for CHERS, MSE data with NB modulation.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0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High-performance</a:t>
                      </a:r>
                      <a:r>
                        <a:rPr lang="en-US" sz="1200" baseline="0" dirty="0" smtClean="0"/>
                        <a:t> alternative to IWL plasmas. </a:t>
                      </a:r>
                      <a:r>
                        <a:rPr lang="en-US" sz="1200" baseline="0" dirty="0" smtClean="0"/>
                        <a:t>Good for diagnostics (reduced background from lower divertor, e.g. vert. FIDA)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-13126" y="4656039"/>
            <a:ext cx="989076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54676" indent="-25467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9352" indent="-25467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7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4028" indent="-25467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55037" indent="-19100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044" indent="-19100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01440" indent="-254676" algn="l" defTabSz="10187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793" indent="-254676" algn="l" defTabSz="10187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145" indent="-254676" algn="l" defTabSz="10187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498" indent="-254676" algn="l" defTabSz="101870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EP-related experiments mostly insensitive to details of in/out gap, X-point radius</a:t>
            </a:r>
          </a:p>
          <a:p>
            <a:r>
              <a:rPr lang="en-US" dirty="0" smtClean="0"/>
              <a:t>Reproducibility and reliability (e.g. of NB sources) more important</a:t>
            </a:r>
          </a:p>
          <a:p>
            <a:r>
              <a:rPr lang="en-US" dirty="0" smtClean="0"/>
              <a:t>Possible exception: AE damping rate measurements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k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But: will start with </a:t>
            </a:r>
            <a:r>
              <a:rPr lang="en-US" dirty="0" err="1" smtClean="0">
                <a:latin typeface="Arial"/>
                <a:cs typeface="Arial"/>
              </a:rPr>
              <a:t>ohmic</a:t>
            </a:r>
            <a:r>
              <a:rPr lang="en-US" dirty="0" smtClean="0">
                <a:latin typeface="Arial"/>
                <a:cs typeface="Arial"/>
              </a:rPr>
              <a:t> discharges (no AE drive), then add &lt;4MW </a:t>
            </a:r>
            <a:r>
              <a:rPr lang="en-US" dirty="0" err="1" smtClean="0">
                <a:latin typeface="Arial"/>
                <a:cs typeface="Arial"/>
              </a:rPr>
              <a:t>P</a:t>
            </a:r>
            <a:r>
              <a:rPr lang="en-US" baseline="-25000" dirty="0" err="1" smtClean="0">
                <a:latin typeface="Arial"/>
                <a:cs typeface="Arial"/>
              </a:rPr>
              <a:t>nb</a:t>
            </a:r>
            <a:endParaRPr lang="en-US" baseline="-25000" dirty="0" smtClean="0">
              <a:latin typeface="Arial"/>
              <a:cs typeface="Arial"/>
            </a:endParaRPr>
          </a:p>
          <a:p>
            <a:endParaRPr lang="en-US" baseline="-25000" dirty="0">
              <a:latin typeface="Arial"/>
              <a:cs typeface="Arial"/>
            </a:endParaRPr>
          </a:p>
          <a:p>
            <a:r>
              <a:rPr lang="en-US" i="1" dirty="0" smtClean="0">
                <a:latin typeface="Arial"/>
                <a:cs typeface="Arial"/>
              </a:rPr>
              <a:t>Scenarios with rev-</a:t>
            </a:r>
            <a:r>
              <a:rPr lang="en-US" i="1" dirty="0" err="1" smtClean="0">
                <a:latin typeface="Arial"/>
                <a:cs typeface="Arial"/>
              </a:rPr>
              <a:t>B</a:t>
            </a:r>
            <a:r>
              <a:rPr lang="en-US" i="1" baseline="-25000" dirty="0" err="1" smtClean="0">
                <a:latin typeface="Arial"/>
                <a:cs typeface="Arial"/>
              </a:rPr>
              <a:t>t</a:t>
            </a:r>
            <a:r>
              <a:rPr lang="en-US" i="1" dirty="0" smtClean="0">
                <a:latin typeface="Arial"/>
                <a:cs typeface="Arial"/>
              </a:rPr>
              <a:t> and rev-</a:t>
            </a:r>
            <a:r>
              <a:rPr lang="en-US" i="1" dirty="0" err="1" smtClean="0">
                <a:latin typeface="Arial"/>
                <a:cs typeface="Arial"/>
              </a:rPr>
              <a:t>I</a:t>
            </a:r>
            <a:r>
              <a:rPr lang="en-US" i="1" baseline="-25000" dirty="0" err="1" smtClean="0">
                <a:latin typeface="Arial"/>
                <a:cs typeface="Arial"/>
              </a:rPr>
              <a:t>p</a:t>
            </a:r>
            <a:r>
              <a:rPr lang="en-US" i="1" dirty="0" smtClean="0">
                <a:latin typeface="Arial"/>
                <a:cs typeface="Arial"/>
              </a:rPr>
              <a:t> are highly desirable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Characterize NB ion confinement for counter-NB injection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Validate diagnostics/theory/models, e.g. FIDA, AE destabilization by </a:t>
            </a:r>
            <a:r>
              <a:rPr lang="en-US" dirty="0" err="1" smtClean="0">
                <a:latin typeface="Arial"/>
                <a:cs typeface="Arial"/>
              </a:rPr>
              <a:t>cntr</a:t>
            </a:r>
            <a:r>
              <a:rPr lang="en-US" dirty="0" smtClean="0">
                <a:latin typeface="Arial"/>
                <a:cs typeface="Arial"/>
              </a:rPr>
              <a:t> NB 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Toroidal field, current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and heating systems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" y="1209040"/>
            <a:ext cx="9890760" cy="595376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Required </a:t>
            </a:r>
            <a:r>
              <a:rPr lang="en-US" altLang="en-US" dirty="0" err="1" smtClean="0">
                <a:latin typeface="Arial" charset="0"/>
                <a:cs typeface="Arial" charset="0"/>
              </a:rPr>
              <a:t>B</a:t>
            </a:r>
            <a:r>
              <a:rPr lang="en-US" altLang="en-US" baseline="-25000" dirty="0" err="1" smtClean="0">
                <a:latin typeface="Arial" charset="0"/>
                <a:cs typeface="Arial" charset="0"/>
              </a:rPr>
              <a:t>t</a:t>
            </a:r>
            <a:r>
              <a:rPr lang="en-US" altLang="en-US" dirty="0" smtClean="0">
                <a:latin typeface="Arial" charset="0"/>
                <a:cs typeface="Arial" charset="0"/>
              </a:rPr>
              <a:t> is 0.5-1T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Lucida Grande"/>
              <a:buChar char="-"/>
            </a:pPr>
            <a:r>
              <a:rPr lang="en-US" altLang="en-US" dirty="0" smtClean="0">
                <a:latin typeface="Arial" charset="0"/>
                <a:cs typeface="Arial" charset="0"/>
              </a:rPr>
              <a:t>Highly desirable: decrease </a:t>
            </a:r>
            <a:r>
              <a:rPr lang="en-US" altLang="en-US" dirty="0" err="1" smtClean="0">
                <a:latin typeface="Arial" charset="0"/>
                <a:cs typeface="Arial" charset="0"/>
              </a:rPr>
              <a:t>B</a:t>
            </a:r>
            <a:r>
              <a:rPr lang="en-US" altLang="en-US" baseline="-25000" dirty="0" err="1" smtClean="0">
                <a:latin typeface="Arial" charset="0"/>
                <a:cs typeface="Arial" charset="0"/>
              </a:rPr>
              <a:t>t</a:t>
            </a:r>
            <a:r>
              <a:rPr lang="en-US" altLang="en-US" dirty="0" smtClean="0">
                <a:latin typeface="Arial" charset="0"/>
                <a:cs typeface="Arial" charset="0"/>
              </a:rPr>
              <a:t> to 0.35T to connect with NSTX</a:t>
            </a:r>
          </a:p>
          <a:p>
            <a:pPr lvl="1" eaLnBrk="1" hangingPunct="1">
              <a:buFont typeface="Lucida Grande"/>
              <a:buChar char="-"/>
            </a:pPr>
            <a:r>
              <a:rPr lang="en-US" altLang="en-US" dirty="0" smtClean="0">
                <a:latin typeface="Arial" charset="0"/>
                <a:cs typeface="Arial" charset="0"/>
              </a:rPr>
              <a:t>Rev-</a:t>
            </a:r>
            <a:r>
              <a:rPr lang="en-US" altLang="en-US" dirty="0" err="1" smtClean="0">
                <a:latin typeface="Arial" charset="0"/>
                <a:cs typeface="Arial" charset="0"/>
              </a:rPr>
              <a:t>B</a:t>
            </a:r>
            <a:r>
              <a:rPr lang="en-US" altLang="en-US" baseline="-25000" dirty="0" err="1" smtClean="0">
                <a:latin typeface="Arial" charset="0"/>
                <a:cs typeface="Arial" charset="0"/>
              </a:rPr>
              <a:t>t</a:t>
            </a:r>
            <a:r>
              <a:rPr lang="en-US" altLang="en-US" dirty="0" smtClean="0">
                <a:latin typeface="Arial" charset="0"/>
                <a:cs typeface="Arial" charset="0"/>
              </a:rPr>
              <a:t> desirable if rev-</a:t>
            </a:r>
            <a:r>
              <a:rPr lang="en-US" altLang="en-US" dirty="0" err="1" smtClean="0">
                <a:latin typeface="Arial" charset="0"/>
                <a:cs typeface="Arial" charset="0"/>
              </a:rPr>
              <a:t>I</a:t>
            </a:r>
            <a:r>
              <a:rPr lang="en-US" altLang="en-US" baseline="-25000" dirty="0" err="1" smtClean="0">
                <a:latin typeface="Arial" charset="0"/>
                <a:cs typeface="Arial" charset="0"/>
              </a:rPr>
              <a:t>p</a:t>
            </a:r>
            <a:r>
              <a:rPr lang="en-US" altLang="en-US" dirty="0" smtClean="0">
                <a:latin typeface="Arial" charset="0"/>
                <a:cs typeface="Arial" charset="0"/>
              </a:rPr>
              <a:t> is also possible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Required </a:t>
            </a:r>
            <a:r>
              <a:rPr lang="en-US" altLang="en-US" dirty="0" err="1" smtClean="0">
                <a:latin typeface="Arial" charset="0"/>
                <a:cs typeface="Arial" charset="0"/>
              </a:rPr>
              <a:t>I</a:t>
            </a:r>
            <a:r>
              <a:rPr lang="en-US" altLang="en-US" baseline="-25000" dirty="0" err="1" smtClean="0">
                <a:latin typeface="Arial" charset="0"/>
                <a:cs typeface="Arial" charset="0"/>
              </a:rPr>
              <a:t>p</a:t>
            </a:r>
            <a:r>
              <a:rPr lang="en-US" altLang="en-US" dirty="0" smtClean="0">
                <a:latin typeface="Arial" charset="0"/>
                <a:cs typeface="Arial" charset="0"/>
              </a:rPr>
              <a:t>=0.6-1.5MA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Lower limit: high/fully non-inductive scenarios at moderate </a:t>
            </a:r>
            <a:r>
              <a:rPr lang="en-US" altLang="en-US" dirty="0" err="1" smtClean="0">
                <a:latin typeface="Arial" charset="0"/>
                <a:cs typeface="Arial" charset="0"/>
              </a:rPr>
              <a:t>P</a:t>
            </a:r>
            <a:r>
              <a:rPr lang="en-US" altLang="en-US" baseline="-25000" dirty="0" err="1" smtClean="0">
                <a:latin typeface="Arial" charset="0"/>
                <a:cs typeface="Arial" charset="0"/>
              </a:rPr>
              <a:t>nb</a:t>
            </a:r>
            <a:r>
              <a:rPr lang="en-US" altLang="en-US" dirty="0" smtClean="0">
                <a:latin typeface="Arial" charset="0"/>
                <a:cs typeface="Arial" charset="0"/>
              </a:rPr>
              <a:t>&lt;6MW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Rev-</a:t>
            </a:r>
            <a:r>
              <a:rPr lang="en-US" altLang="en-US" dirty="0" err="1" smtClean="0">
                <a:latin typeface="Arial" charset="0"/>
                <a:cs typeface="Arial" charset="0"/>
              </a:rPr>
              <a:t>I</a:t>
            </a:r>
            <a:r>
              <a:rPr lang="en-US" altLang="en-US" baseline="-25000" dirty="0" err="1" smtClean="0">
                <a:latin typeface="Arial" charset="0"/>
                <a:cs typeface="Arial" charset="0"/>
              </a:rPr>
              <a:t>p</a:t>
            </a:r>
            <a:r>
              <a:rPr lang="en-US" altLang="en-US" dirty="0" smtClean="0">
                <a:latin typeface="Arial" charset="0"/>
                <a:cs typeface="Arial" charset="0"/>
              </a:rPr>
              <a:t> operations desirable</a:t>
            </a:r>
          </a:p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Require reliable NBI, need all 6 source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NB modulation capability, min. on/off 10ms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adjustable injection voltage 60-90kV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Highly desirable: up to 4MW of HHFW power for 0.5sec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Lucida Grande"/>
              <a:buChar char="-"/>
            </a:pPr>
            <a:r>
              <a:rPr lang="en-US" altLang="en-US" dirty="0" smtClean="0">
                <a:latin typeface="Arial" charset="0"/>
                <a:cs typeface="Arial" charset="0"/>
              </a:rPr>
              <a:t>Study interaction of NB ions with RF</a:t>
            </a:r>
          </a:p>
          <a:p>
            <a:pPr lvl="1" eaLnBrk="1" hangingPunct="1">
              <a:buFont typeface="Lucida Grande"/>
              <a:buChar char="-"/>
            </a:pPr>
            <a:r>
              <a:rPr lang="en-US" altLang="en-US" dirty="0" smtClean="0">
                <a:latin typeface="Arial" charset="0"/>
                <a:cs typeface="Arial" charset="0"/>
              </a:rPr>
              <a:t>Validate codes, e.g. “RF kick operator” in TRANSP</a:t>
            </a:r>
          </a:p>
          <a:p>
            <a:pPr lvl="1" eaLnBrk="1" hangingPunct="1">
              <a:buFont typeface="Lucida Grande"/>
              <a:buChar char="-"/>
            </a:pPr>
            <a:r>
              <a:rPr lang="en-US" altLang="en-US" i="1" dirty="0" smtClean="0">
                <a:latin typeface="Arial" charset="0"/>
                <a:cs typeface="Arial" charset="0"/>
              </a:rPr>
              <a:t>NSTX-U is the only US device with RF</a:t>
            </a:r>
            <a:endParaRPr lang="en-US" altLang="en-US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1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Summary of required parameters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 descr="Param_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10058400" cy="51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373</Words>
  <Application>Microsoft Macintosh PowerPoint</Application>
  <PresentationFormat>Custom</PresentationFormat>
  <Paragraphs>47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NSTX Upgrade</vt:lpstr>
      <vt:lpstr>EP-TSG: impact of potential “polar region” modifications on research and scenarios</vt:lpstr>
      <vt:lpstr>Magnetic equilibrium, pulse duration, injected NB power</vt:lpstr>
      <vt:lpstr>Toroidal field, current and heating systems</vt:lpstr>
      <vt:lpstr>Summary of required parameters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Mario Podesta</cp:lastModifiedBy>
  <cp:revision>153</cp:revision>
  <cp:lastPrinted>2017-04-22T12:58:20Z</cp:lastPrinted>
  <dcterms:created xsi:type="dcterms:W3CDTF">2015-07-16T16:59:24Z</dcterms:created>
  <dcterms:modified xsi:type="dcterms:W3CDTF">2017-05-19T18:33:34Z</dcterms:modified>
</cp:coreProperties>
</file>