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13"/>
  </p:notesMasterIdLst>
  <p:sldIdLst>
    <p:sldId id="268" r:id="rId3"/>
    <p:sldId id="342" r:id="rId4"/>
    <p:sldId id="336" r:id="rId5"/>
    <p:sldId id="310" r:id="rId6"/>
    <p:sldId id="347" r:id="rId7"/>
    <p:sldId id="333" r:id="rId8"/>
    <p:sldId id="348" r:id="rId9"/>
    <p:sldId id="343" r:id="rId10"/>
    <p:sldId id="344" r:id="rId11"/>
    <p:sldId id="349" r:id="rId1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CB4E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 showGuides="1">
      <p:cViewPr varScale="1">
        <p:scale>
          <a:sx n="56" d="100"/>
          <a:sy n="56" d="100"/>
        </p:scale>
        <p:origin x="-77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07F15-7EEB-4A53-B612-E78FBE588E39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814D58-8BAE-47A7-9BC7-BF5F8CB6A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4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817139-EB08-4F00-B1C0-461E13B9983E}" type="datetime1">
              <a:rPr lang="en-US" altLang="en-US" sz="1200" b="1" i="1">
                <a:solidFill>
                  <a:srgbClr val="1822CD"/>
                </a:solidFill>
                <a:latin typeface="Helvetica" charset="0"/>
              </a:rPr>
              <a:pPr/>
              <a:t>5/24/2017</a:t>
            </a:fld>
            <a:endParaRPr lang="en-US" altLang="en-US" sz="1200" b="1" i="1">
              <a:solidFill>
                <a:srgbClr val="1822CD"/>
              </a:solidFill>
              <a:latin typeface="Helvetica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200" b="1" i="1">
              <a:solidFill>
                <a:srgbClr val="1822CD"/>
              </a:solidFill>
              <a:latin typeface="Helvetica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75DF9-87CA-4B87-BCDB-6C5BABD0E499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0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9461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normAutofit fontScale="85000" lnSpcReduction="2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7" name="Rectangle 207"/>
          <p:cNvSpPr txBox="1">
            <a:spLocks noChangeArrowheads="1"/>
          </p:cNvSpPr>
          <p:nvPr userDrawn="1"/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900" b="1" i="0" kern="120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rgbClr val="1822CD"/>
                </a:solidFill>
                <a:latin typeface="Helvetica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F747D1B-0F72-4A5B-A7EC-B55728CDF3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3713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08513" y="1219200"/>
            <a:ext cx="4305300" cy="45243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9A75F-0130-47D0-BE1C-1567F7311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idx="11"/>
          </p:nvPr>
        </p:nvSpPr>
        <p:spPr>
          <a:xfrm>
            <a:off x="457200" y="6246813"/>
            <a:ext cx="2128838" cy="47148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idx="12"/>
          </p:nvPr>
        </p:nvSpPr>
        <p:spPr>
          <a:xfrm>
            <a:off x="3127375" y="6246813"/>
            <a:ext cx="2897188" cy="471487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8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5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7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44427-FA99-46F6-AD84-71969FA70DF8}" type="slidenum">
              <a:rPr lang="en-US" altLang="en-US" sz="10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err="1" smtClean="0">
                <a:solidFill>
                  <a:srgbClr val="336699"/>
                </a:solidFill>
              </a:rPr>
              <a:t>Jaworski</a:t>
            </a:r>
            <a:r>
              <a:rPr lang="en-US" altLang="en-US" sz="1000" b="1" dirty="0" smtClean="0">
                <a:solidFill>
                  <a:srgbClr val="336699"/>
                </a:solidFill>
              </a:rPr>
              <a:t> – 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 M&amp;P TSG Polar Regions Impacts – May 24</a:t>
            </a:r>
            <a:r>
              <a:rPr lang="en-US" altLang="en-US" sz="1000" b="1" baseline="30000" dirty="0" smtClean="0">
                <a:solidFill>
                  <a:srgbClr val="336699"/>
                </a:solidFill>
              </a:rPr>
              <a:t>th</a:t>
            </a:r>
            <a:r>
              <a:rPr lang="en-US" altLang="en-US" sz="1000" b="1" baseline="0" dirty="0" smtClean="0">
                <a:solidFill>
                  <a:srgbClr val="336699"/>
                </a:solidFill>
              </a:rPr>
              <a:t>, 2017</a:t>
            </a:r>
            <a:endParaRPr lang="en-US" altLang="en-US" sz="1000" b="1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34" r:id="rId3"/>
    <p:sldLayoutId id="2147483736" r:id="rId4"/>
    <p:sldLayoutId id="2147483737" r:id="rId5"/>
    <p:sldLayoutId id="2147483735" r:id="rId6"/>
    <p:sldLayoutId id="214748374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C29AF7E-0260-4534-864B-42904FBA3147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0"/>
            <a:ext cx="54864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b="1" dirty="0" smtClean="0">
                <a:solidFill>
                  <a:srgbClr val="1822CD"/>
                </a:solidFill>
                <a:latin typeface="Helvetica" pitchFamily="34" charset="0"/>
              </a:rPr>
              <a:t>NSTX-U PAC-35 – Progress and Plans for liquid metal and high-Z PFC </a:t>
            </a:r>
            <a:r>
              <a:rPr lang="en-US" sz="800" b="1" dirty="0" err="1" smtClean="0">
                <a:solidFill>
                  <a:srgbClr val="1822CD"/>
                </a:solidFill>
                <a:latin typeface="Helvetica" pitchFamily="34" charset="0"/>
              </a:rPr>
              <a:t>reseasrch</a:t>
            </a:r>
            <a:endParaRPr lang="en-US" sz="800" b="1" dirty="0" smtClean="0">
              <a:solidFill>
                <a:srgbClr val="1822CD"/>
              </a:solidFill>
              <a:latin typeface="Helvetica" pitchFamily="34" charset="0"/>
            </a:endParaRPr>
          </a:p>
          <a:p>
            <a:pPr algn="ctr">
              <a:defRPr/>
            </a:pPr>
            <a:endParaRPr lang="en-US" sz="800" b="1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495300" y="28194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 </a:t>
            </a:r>
            <a:r>
              <a:rPr lang="en-US" altLang="en-US" dirty="0" err="1" smtClean="0">
                <a:latin typeface="Arial" charset="0"/>
                <a:cs typeface="Arial" charset="0"/>
              </a:rPr>
              <a:t>Jaworski</a:t>
            </a:r>
            <a:r>
              <a:rPr lang="en-US" altLang="en-US" dirty="0" smtClean="0">
                <a:latin typeface="Arial" charset="0"/>
                <a:cs typeface="Arial" charset="0"/>
              </a:rPr>
              <a:t> on behalf of the M&amp;P TSG</a:t>
            </a:r>
            <a:endParaRPr lang="en-US" alt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839200" cy="2057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Materials and Plasma-Facing Components TSG</a:t>
            </a:r>
            <a:br>
              <a:rPr lang="en-US" altLang="en-US" dirty="0" smtClean="0">
                <a:latin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cs typeface="Arial" charset="0"/>
              </a:rPr>
              <a:t>Discussion of Recovery Project impacts</a:t>
            </a:r>
          </a:p>
        </p:txBody>
      </p:sp>
      <p:sp>
        <p:nvSpPr>
          <p:cNvPr id="410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581400"/>
            <a:ext cx="7315200" cy="1219200"/>
          </a:xfrm>
        </p:spPr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NSTX-U Materials and PFCs Topical Science Group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B318 – PPPL – May 24, 2017</a:t>
            </a:r>
          </a:p>
        </p:txBody>
      </p:sp>
      <p:pic>
        <p:nvPicPr>
          <p:cNvPr id="4102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45720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*Work supported by DOE contract DE-AC02-09CH11466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Materials and PFCs TSG group has identified impacts of the recovery activity</a:t>
            </a:r>
          </a:p>
          <a:p>
            <a:pPr lvl="1"/>
            <a:r>
              <a:rPr lang="en-US" dirty="0" smtClean="0"/>
              <a:t>Diagnostic impacts brought forth by group</a:t>
            </a:r>
          </a:p>
          <a:p>
            <a:pPr lvl="1"/>
            <a:r>
              <a:rPr lang="en-US" dirty="0" smtClean="0"/>
              <a:t>Research plans only require some specific shapes</a:t>
            </a:r>
          </a:p>
          <a:p>
            <a:pPr lvl="1"/>
            <a:r>
              <a:rPr lang="en-US" dirty="0" smtClean="0"/>
              <a:t>Shapes for PFC testing already expected to be determined by material performance limits</a:t>
            </a:r>
          </a:p>
          <a:p>
            <a:pPr lvl="1"/>
            <a:endParaRPr lang="en-US" dirty="0"/>
          </a:p>
          <a:p>
            <a:r>
              <a:rPr lang="en-US" dirty="0" smtClean="0"/>
              <a:t>M&amp;P TSG research thrusts partially impacted by polar-region changes</a:t>
            </a:r>
          </a:p>
          <a:p>
            <a:pPr lvl="1"/>
            <a:r>
              <a:rPr lang="en-US" dirty="0" smtClean="0"/>
              <a:t>MP-1 and MP-2 can be conducted with attention to diagnostic impacts</a:t>
            </a:r>
          </a:p>
          <a:p>
            <a:pPr lvl="1"/>
            <a:r>
              <a:rPr lang="en-US" dirty="0" smtClean="0"/>
              <a:t>Consideration of </a:t>
            </a:r>
            <a:r>
              <a:rPr lang="en-US" i="1" dirty="0" smtClean="0"/>
              <a:t>general</a:t>
            </a:r>
            <a:r>
              <a:rPr lang="en-US" dirty="0" smtClean="0"/>
              <a:t> material ablation can make MP-3 more applicable to a wider range of materials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summary of TSG shape/scenario requirements based on FY16/17 and 5/7 year plan</a:t>
            </a:r>
          </a:p>
          <a:p>
            <a:pPr lvl="1"/>
            <a:r>
              <a:rPr lang="en-US" dirty="0" smtClean="0"/>
              <a:t>Review of 5/7 year research thrusts for M&amp;P</a:t>
            </a:r>
          </a:p>
          <a:p>
            <a:pPr lvl="1"/>
            <a:r>
              <a:rPr lang="en-US" dirty="0" smtClean="0"/>
              <a:t>Review of experimental capabilities for FY16/17 plans</a:t>
            </a:r>
          </a:p>
          <a:p>
            <a:endParaRPr lang="en-US" dirty="0"/>
          </a:p>
          <a:p>
            <a:r>
              <a:rPr lang="en-US" dirty="0" smtClean="0"/>
              <a:t>TSG summary of impact of polar regions modifications</a:t>
            </a:r>
          </a:p>
          <a:p>
            <a:pPr lvl="1"/>
            <a:r>
              <a:rPr lang="en-US" dirty="0" smtClean="0"/>
              <a:t>Impact on PFC-testing shape requests</a:t>
            </a:r>
          </a:p>
          <a:p>
            <a:pPr lvl="1"/>
            <a:r>
              <a:rPr lang="en-US" dirty="0" smtClean="0"/>
              <a:t>Impact of Recovery and polar regions on research thrusts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M&amp;P research will develop understanding of material migration and heat-flux handling of high-Z and liquid Li PFCs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800600"/>
          </a:xfrm>
        </p:spPr>
        <p:txBody>
          <a:bodyPr/>
          <a:lstStyle/>
          <a:p>
            <a:r>
              <a:rPr lang="en-US" dirty="0" smtClean="0"/>
              <a:t>MP-1: Understand lithium surface-science for long-pulse</a:t>
            </a:r>
          </a:p>
          <a:p>
            <a:pPr lvl="1"/>
            <a:r>
              <a:rPr lang="en-US" dirty="0" smtClean="0"/>
              <a:t>Assess impact of more complete Li coverage</a:t>
            </a:r>
          </a:p>
          <a:p>
            <a:pPr lvl="1"/>
            <a:r>
              <a:rPr lang="en-US" dirty="0" smtClean="0"/>
              <a:t>Use the Material Analysis and Particle Probe (MAPP) and laboratory studies to link </a:t>
            </a:r>
            <a:r>
              <a:rPr lang="en-US" dirty="0" err="1" smtClean="0"/>
              <a:t>tokamak</a:t>
            </a:r>
            <a:r>
              <a:rPr lang="en-US" dirty="0" smtClean="0"/>
              <a:t> performance to PFC surface composition</a:t>
            </a:r>
          </a:p>
          <a:p>
            <a:r>
              <a:rPr lang="en-US" dirty="0" smtClean="0"/>
              <a:t>MP-2: Unravel the physics of </a:t>
            </a:r>
            <a:r>
              <a:rPr lang="en-US" dirty="0" err="1" smtClean="0"/>
              <a:t>tokamak</a:t>
            </a:r>
            <a:r>
              <a:rPr lang="en-US" dirty="0" smtClean="0"/>
              <a:t>-induced material migration and evolution</a:t>
            </a:r>
          </a:p>
          <a:p>
            <a:pPr lvl="1"/>
            <a:r>
              <a:rPr lang="en-US" dirty="0" smtClean="0"/>
              <a:t>Confirm erosion </a:t>
            </a:r>
            <a:r>
              <a:rPr lang="en-US" dirty="0" err="1" smtClean="0"/>
              <a:t>scalings</a:t>
            </a:r>
            <a:r>
              <a:rPr lang="en-US" dirty="0" smtClean="0"/>
              <a:t> and evaluate extrapolations</a:t>
            </a:r>
          </a:p>
          <a:p>
            <a:pPr lvl="1"/>
            <a:r>
              <a:rPr lang="en-US" dirty="0" smtClean="0"/>
              <a:t>Determine migration patterns to optimize technical solutions</a:t>
            </a:r>
          </a:p>
          <a:p>
            <a:r>
              <a:rPr lang="en-US" dirty="0" smtClean="0"/>
              <a:t>MP-3: Establish the science of continuous vapor-shielding</a:t>
            </a:r>
          </a:p>
          <a:p>
            <a:pPr lvl="1"/>
            <a:r>
              <a:rPr lang="en-US" dirty="0" smtClean="0"/>
              <a:t>Determine the existence and viability of stable, vapor-shielded </a:t>
            </a:r>
            <a:r>
              <a:rPr lang="en-US" dirty="0" err="1" smtClean="0"/>
              <a:t>divertor</a:t>
            </a:r>
            <a:r>
              <a:rPr lang="en-US" dirty="0" smtClean="0"/>
              <a:t> configurations</a:t>
            </a:r>
          </a:p>
          <a:p>
            <a:pPr lvl="1"/>
            <a:r>
              <a:rPr lang="en-US" dirty="0" smtClean="0"/>
              <a:t>Determine core compatibility and extrapolations for extended durations and next-step device parameters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3087E-BCCB-45BD-8BD6-B0A47A89EDD2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007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elvetica" charset="0"/>
              </a:rPr>
              <a:t>5-Year </a:t>
            </a:r>
            <a:r>
              <a:rPr lang="en-US" sz="2800" b="1" dirty="0">
                <a:solidFill>
                  <a:srgbClr val="FF0000"/>
                </a:solidFill>
                <a:latin typeface="Helvetica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Helvetica" charset="0"/>
              </a:rPr>
              <a:t>lan Research Thrusts</a:t>
            </a:r>
            <a:endParaRPr lang="en-US" sz="2800" b="1" dirty="0">
              <a:solidFill>
                <a:srgbClr val="FF00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 divertor and flexible magnetic configuration enables multiple studies and material selection</a:t>
            </a:r>
          </a:p>
          <a:p>
            <a:r>
              <a:rPr lang="en-US" dirty="0" smtClean="0"/>
              <a:t>Single-variable experiment </a:t>
            </a:r>
            <a:r>
              <a:rPr lang="en-US" i="1" dirty="0" smtClean="0"/>
              <a:t>in single campaign </a:t>
            </a:r>
            <a:r>
              <a:rPr lang="en-US" dirty="0" smtClean="0"/>
              <a:t>enabled by conversion (i.e. high-Z vs. lithium PFCs)</a:t>
            </a:r>
          </a:p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Staged conversion mitigates risk and enables comparative assessment of both high-Z and liquid Li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0504"/>
            <a:ext cx="8153400" cy="43081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9200" y="2362200"/>
            <a:ext cx="838200" cy="33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2346352"/>
            <a:ext cx="838200" cy="33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1020" y="2424986"/>
            <a:ext cx="838200" cy="230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9800" y="2362200"/>
            <a:ext cx="838200" cy="33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0" y="2362200"/>
            <a:ext cx="838200" cy="336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60225" y="6338652"/>
            <a:ext cx="609600" cy="168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Reference shape requests enable exposure of novel PFC materials and utilizes MAPP diagnostic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6" y="1363197"/>
            <a:ext cx="2690022" cy="247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127408" y="4154508"/>
            <a:ext cx="2769378" cy="2334017"/>
            <a:chOff x="161839" y="-1341689"/>
            <a:chExt cx="3578810" cy="3173818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39" y="-1341689"/>
              <a:ext cx="3578810" cy="317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 bwMode="auto">
            <a:xfrm flipV="1">
              <a:off x="2005633" y="987517"/>
              <a:ext cx="171146" cy="69251"/>
            </a:xfrm>
            <a:prstGeom prst="line">
              <a:avLst/>
            </a:prstGeom>
            <a:noFill/>
            <a:ln w="762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/>
          <p:cNvSpPr txBox="1"/>
          <p:nvPr/>
        </p:nvSpPr>
        <p:spPr>
          <a:xfrm>
            <a:off x="5972081" y="9906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High-performance discharge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82313" y="37454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PFC test reference discharge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76200" y="1094704"/>
            <a:ext cx="5638801" cy="54217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Shape developed to perform dedicated tests on outboard PFCs</a:t>
            </a:r>
          </a:p>
          <a:p>
            <a:pPr lvl="1"/>
            <a:r>
              <a:rPr lang="en-US" dirty="0"/>
              <a:t>Heat-flux figure of merit indicates 2/3 of high-performance heat flux on row 2</a:t>
            </a:r>
          </a:p>
          <a:p>
            <a:pPr lvl="1"/>
            <a:r>
              <a:rPr lang="en-US" dirty="0"/>
              <a:t>Does not reverse helicity on IBDH</a:t>
            </a:r>
          </a:p>
          <a:p>
            <a:pPr lvl="1"/>
            <a:endParaRPr lang="en-US" dirty="0"/>
          </a:p>
          <a:p>
            <a:r>
              <a:rPr lang="en-US" dirty="0"/>
              <a:t>FY16 plans limited to 1s discharge at 10 MW/m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Can make MAPP measurements with discharges similar to </a:t>
            </a:r>
            <a:r>
              <a:rPr lang="en-US" dirty="0" smtClean="0"/>
              <a:t>2016</a:t>
            </a:r>
            <a:endParaRPr lang="en-US" dirty="0"/>
          </a:p>
          <a:p>
            <a:pPr lvl="1"/>
            <a:r>
              <a:rPr lang="en-US" dirty="0"/>
              <a:t>Science aided by long pulse </a:t>
            </a:r>
            <a:r>
              <a:rPr lang="en-US" dirty="0" smtClean="0"/>
              <a:t>capability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Reference shape request:</a:t>
            </a:r>
          </a:p>
          <a:p>
            <a:pPr lvl="1"/>
            <a:r>
              <a:rPr lang="en-US" dirty="0"/>
              <a:t>0.73&lt;</a:t>
            </a:r>
            <a:r>
              <a:rPr lang="en-US" dirty="0" err="1"/>
              <a:t>R</a:t>
            </a:r>
            <a:r>
              <a:rPr lang="en-US" baseline="-25000" dirty="0" err="1"/>
              <a:t>SP,out</a:t>
            </a:r>
            <a:r>
              <a:rPr lang="en-US" dirty="0"/>
              <a:t>&lt;0.84 (</a:t>
            </a:r>
            <a:r>
              <a:rPr lang="en-US" dirty="0" err="1"/>
              <a:t>i.e</a:t>
            </a:r>
            <a:r>
              <a:rPr lang="en-US" dirty="0"/>
              <a:t> row 2)</a:t>
            </a:r>
          </a:p>
          <a:p>
            <a:pPr lvl="1"/>
            <a:r>
              <a:rPr lang="en-US" dirty="0" err="1"/>
              <a:t>Q</a:t>
            </a:r>
            <a:r>
              <a:rPr lang="en-US" baseline="-25000" dirty="0" err="1"/>
              <a:t>inc</a:t>
            </a:r>
            <a:r>
              <a:rPr lang="en-US" dirty="0"/>
              <a:t> = 10 MW/m</a:t>
            </a:r>
            <a:r>
              <a:rPr lang="en-US" baseline="30000" dirty="0"/>
              <a:t>2</a:t>
            </a:r>
            <a:r>
              <a:rPr lang="en-US" dirty="0"/>
              <a:t> for 1s, &amp; &lt;max </a:t>
            </a:r>
            <a:r>
              <a:rPr lang="en-US" dirty="0" smtClean="0"/>
              <a:t>qualified for </a:t>
            </a:r>
            <a:r>
              <a:rPr lang="en-US" dirty="0"/>
              <a:t>5s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MAPP exposure shape request:</a:t>
            </a:r>
          </a:p>
          <a:p>
            <a:pPr lvl="1"/>
            <a:r>
              <a:rPr lang="en-US" dirty="0" smtClean="0"/>
              <a:t>OSP close to/on MAPP R~1.04m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inc</a:t>
            </a:r>
            <a:r>
              <a:rPr lang="en-US" dirty="0" smtClean="0"/>
              <a:t> = &lt;max qualified for 5s&gt;</a:t>
            </a:r>
          </a:p>
        </p:txBody>
      </p:sp>
    </p:spTree>
    <p:extLst>
      <p:ext uri="{BB962C8B-B14F-4D97-AF65-F5344CB8AC3E}">
        <p14:creationId xmlns:p14="http://schemas.microsoft.com/office/powerpoint/2010/main" val="11914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Reference shape requests enable exposure of novel PFC materials and utilizes MAPP diagnostic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199" y="1066800"/>
            <a:ext cx="5638801" cy="54217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Shape developed to perform dedicated tests on outboard PFCs</a:t>
            </a:r>
          </a:p>
          <a:p>
            <a:pPr lvl="1"/>
            <a:r>
              <a:rPr lang="en-US" dirty="0"/>
              <a:t>Heat-flux figure of merit indicates 2/3 of high-performance heat flux on row 2</a:t>
            </a:r>
          </a:p>
          <a:p>
            <a:pPr lvl="1"/>
            <a:r>
              <a:rPr lang="en-US" dirty="0"/>
              <a:t>Does not reverse helicity on IBDH</a:t>
            </a:r>
          </a:p>
          <a:p>
            <a:pPr lvl="1"/>
            <a:endParaRPr lang="en-US" dirty="0"/>
          </a:p>
          <a:p>
            <a:r>
              <a:rPr lang="en-US" dirty="0"/>
              <a:t>FY16 plans limited to 1s discharge at 10 MW/m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Can make MAPP measurements with discharges similar to </a:t>
            </a:r>
            <a:r>
              <a:rPr lang="en-US" dirty="0" smtClean="0"/>
              <a:t>2016</a:t>
            </a:r>
            <a:endParaRPr lang="en-US" dirty="0"/>
          </a:p>
          <a:p>
            <a:pPr lvl="1"/>
            <a:r>
              <a:rPr lang="en-US" dirty="0"/>
              <a:t>Science aided by long pulse </a:t>
            </a:r>
            <a:r>
              <a:rPr lang="en-US" dirty="0" smtClean="0"/>
              <a:t>capability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Reference shape request:</a:t>
            </a:r>
          </a:p>
          <a:p>
            <a:pPr lvl="1"/>
            <a:r>
              <a:rPr lang="en-US" dirty="0"/>
              <a:t>0.73&lt;</a:t>
            </a:r>
            <a:r>
              <a:rPr lang="en-US" dirty="0" err="1"/>
              <a:t>R</a:t>
            </a:r>
            <a:r>
              <a:rPr lang="en-US" baseline="-25000" dirty="0" err="1"/>
              <a:t>SP,out</a:t>
            </a:r>
            <a:r>
              <a:rPr lang="en-US" dirty="0"/>
              <a:t>&lt;0.84 (</a:t>
            </a:r>
            <a:r>
              <a:rPr lang="en-US" dirty="0" err="1"/>
              <a:t>i.e</a:t>
            </a:r>
            <a:r>
              <a:rPr lang="en-US" dirty="0"/>
              <a:t> row 2)</a:t>
            </a:r>
          </a:p>
          <a:p>
            <a:pPr lvl="1"/>
            <a:r>
              <a:rPr lang="en-US" dirty="0" err="1"/>
              <a:t>Q</a:t>
            </a:r>
            <a:r>
              <a:rPr lang="en-US" baseline="-25000" dirty="0" err="1"/>
              <a:t>inc</a:t>
            </a:r>
            <a:r>
              <a:rPr lang="en-US" dirty="0"/>
              <a:t> = 10 MW/m</a:t>
            </a:r>
            <a:r>
              <a:rPr lang="en-US" baseline="30000" dirty="0"/>
              <a:t>2</a:t>
            </a:r>
            <a:r>
              <a:rPr lang="en-US" dirty="0"/>
              <a:t> for 1s, &amp; &lt;max </a:t>
            </a:r>
            <a:r>
              <a:rPr lang="en-US" dirty="0" smtClean="0"/>
              <a:t>qualified for </a:t>
            </a:r>
            <a:r>
              <a:rPr lang="en-US" dirty="0"/>
              <a:t>5s</a:t>
            </a:r>
            <a:r>
              <a:rPr lang="en-US" dirty="0" smtClean="0"/>
              <a:t>&gt;</a:t>
            </a:r>
          </a:p>
          <a:p>
            <a:endParaRPr lang="en-US" dirty="0" smtClean="0"/>
          </a:p>
          <a:p>
            <a:r>
              <a:rPr lang="en-US" dirty="0" smtClean="0"/>
              <a:t>MAPP exposure shape request:</a:t>
            </a:r>
          </a:p>
          <a:p>
            <a:pPr lvl="1"/>
            <a:r>
              <a:rPr lang="en-US" dirty="0" smtClean="0"/>
              <a:t>OSP close to/on MAPP R~1.04m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inc</a:t>
            </a:r>
            <a:r>
              <a:rPr lang="en-US" dirty="0" smtClean="0"/>
              <a:t> = &lt;max qualified for 5s&gt;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17076" y="1327508"/>
            <a:ext cx="2779710" cy="5161017"/>
            <a:chOff x="2796038" y="-3224246"/>
            <a:chExt cx="2779769" cy="5161017"/>
          </a:xfrm>
        </p:grpSpPr>
        <p:grpSp>
          <p:nvGrpSpPr>
            <p:cNvPr id="15" name="Group 14"/>
            <p:cNvGrpSpPr/>
            <p:nvPr/>
          </p:nvGrpSpPr>
          <p:grpSpPr>
            <a:xfrm>
              <a:off x="2796038" y="-3224246"/>
              <a:ext cx="2690079" cy="2507383"/>
              <a:chOff x="3883145" y="-4322280"/>
              <a:chExt cx="3735989" cy="3361285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3145" y="-4274437"/>
                <a:ext cx="3735989" cy="3313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6"/>
              <p:cNvSpPr txBox="1"/>
              <p:nvPr/>
            </p:nvSpPr>
            <p:spPr>
              <a:xfrm>
                <a:off x="4338989" y="-4322280"/>
                <a:ext cx="3080120" cy="5054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i="1" dirty="0" smtClean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FOM </a:t>
                </a:r>
                <a:r>
                  <a:rPr lang="en-US" b="1" i="1" dirty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~ 60 MW/m</a:t>
                </a:r>
                <a:r>
                  <a:rPr lang="en-US" b="1" i="1" baseline="30000" dirty="0">
                    <a:solidFill>
                      <a:srgbClr val="1822CD"/>
                    </a:solidFill>
                    <a:latin typeface="Helvetica"/>
                    <a:ea typeface="Geneva"/>
                    <a:cs typeface="Times New Roman"/>
                  </a:rPr>
                  <a:t>2</a:t>
                </a:r>
                <a:endParaRPr lang="en-US" dirty="0">
                  <a:solidFill>
                    <a:prstClr val="black"/>
                  </a:solidFill>
                  <a:latin typeface="Times New Roman"/>
                  <a:ea typeface="Times New Roman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806370" y="-397246"/>
              <a:ext cx="2769437" cy="2334017"/>
              <a:chOff x="161839" y="-1341689"/>
              <a:chExt cx="3578810" cy="3173818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39" y="-1341689"/>
                <a:ext cx="3578810" cy="3173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005633" y="987517"/>
                <a:ext cx="171146" cy="69251"/>
              </a:xfrm>
              <a:prstGeom prst="line">
                <a:avLst/>
              </a:prstGeom>
              <a:noFill/>
              <a:ln w="762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5972081" y="9906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High-performance discharge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0" y="374546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High-Z reference discharge</a:t>
            </a: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5" t="54936" r="26837" b="15744"/>
          <a:stretch/>
        </p:blipFill>
        <p:spPr>
          <a:xfrm>
            <a:off x="5943600" y="1359932"/>
            <a:ext cx="2985478" cy="23855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19800" y="990600"/>
            <a:ext cx="288923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Shape already achieved in 2016 (203879)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90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summary of TSG shape/scenario requirements based on FY16/17 and 5/7 year plan</a:t>
            </a:r>
          </a:p>
          <a:p>
            <a:pPr lvl="1"/>
            <a:r>
              <a:rPr lang="en-US" dirty="0" smtClean="0"/>
              <a:t>Review of 5/7 year research thrusts for M&amp;P</a:t>
            </a:r>
          </a:p>
          <a:p>
            <a:pPr lvl="1"/>
            <a:r>
              <a:rPr lang="en-US" dirty="0" smtClean="0"/>
              <a:t>Review of experimental capabilities for FY16/17 plans</a:t>
            </a:r>
          </a:p>
          <a:p>
            <a:endParaRPr lang="en-US" dirty="0"/>
          </a:p>
          <a:p>
            <a:r>
              <a:rPr lang="en-US" dirty="0" smtClean="0"/>
              <a:t>TSG summary of impact of polar regions modifications</a:t>
            </a:r>
          </a:p>
          <a:p>
            <a:pPr lvl="1"/>
            <a:r>
              <a:rPr lang="en-US" dirty="0" smtClean="0"/>
              <a:t>Impact on PFC-testing shape requests</a:t>
            </a:r>
          </a:p>
          <a:p>
            <a:pPr lvl="1"/>
            <a:r>
              <a:rPr lang="en-US" dirty="0" smtClean="0"/>
              <a:t>Impact of Recovery and polar regions on research thrusts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overview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8915400" cy="32766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4958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M&amp;P TSG meeting held May 11 to gather input</a:t>
            </a:r>
          </a:p>
          <a:p>
            <a:pPr lvl="1"/>
            <a:r>
              <a:rPr lang="en-US" dirty="0" smtClean="0"/>
              <a:t>*Assuming diagnostic interpretation and implementation can be addressed</a:t>
            </a:r>
          </a:p>
          <a:p>
            <a:pPr lvl="1"/>
            <a:r>
              <a:rPr lang="en-US" dirty="0" smtClean="0"/>
              <a:t>*Assumes B and Li conditioning will continue</a:t>
            </a:r>
          </a:p>
          <a:p>
            <a:endParaRPr lang="en-US" dirty="0" smtClean="0"/>
          </a:p>
          <a:p>
            <a:r>
              <a:rPr lang="en-US" dirty="0" smtClean="0"/>
              <a:t>Diagnostic impacts</a:t>
            </a:r>
          </a:p>
          <a:p>
            <a:pPr lvl="1"/>
            <a:r>
              <a:rPr lang="en-US" dirty="0" smtClean="0"/>
              <a:t>MAPP not affected (</a:t>
            </a:r>
            <a:r>
              <a:rPr lang="en-US" dirty="0" err="1" smtClean="0"/>
              <a:t>Kaita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IR thermography and spectroscopic: needs analysis of spatial resolution (Vlad, Gray)</a:t>
            </a:r>
          </a:p>
          <a:p>
            <a:pPr lvl="1"/>
            <a:r>
              <a:rPr lang="en-US" dirty="0" smtClean="0"/>
              <a:t>Witness plates &amp; QCMs not affected (Skinner)</a:t>
            </a:r>
          </a:p>
          <a:p>
            <a:pPr lvl="1"/>
            <a:r>
              <a:rPr lang="en-US" dirty="0" smtClean="0"/>
              <a:t>Langmuir probes; need redesign (</a:t>
            </a:r>
            <a:r>
              <a:rPr lang="en-US" dirty="0" err="1" smtClean="0"/>
              <a:t>Jaworski</a:t>
            </a:r>
            <a:r>
              <a:rPr lang="en-US" dirty="0" smtClean="0"/>
              <a:t> – included in PFC requirements draft document)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thrusts MP-1 and MP-2 not significantly impacted*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79" y="2995612"/>
            <a:ext cx="4470400" cy="3352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2999"/>
            <a:ext cx="2017151" cy="382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56" y="1122527"/>
            <a:ext cx="2030023" cy="179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8095175" y="4343400"/>
            <a:ext cx="286825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19800" y="2286000"/>
            <a:ext cx="1999175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73967" y="6308109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C. Skinner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459980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J. Nichols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544733" y="1882377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</a:t>
            </a:r>
            <a:r>
              <a:rPr lang="en-US" sz="1200" dirty="0" err="1" smtClean="0"/>
              <a:t>Kaita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093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7" descr="mike.jp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1965"/>
          <a:stretch>
            <a:fillRect/>
          </a:stretch>
        </p:blipFill>
        <p:spPr bwMode="auto">
          <a:xfrm flipH="1">
            <a:off x="5159375" y="1023938"/>
            <a:ext cx="367982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3001" y="2527479"/>
            <a:ext cx="633514" cy="703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1" y="1066800"/>
            <a:ext cx="4425744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Research plan modified by delay in high-Z and liquid Li</a:t>
            </a:r>
          </a:p>
          <a:p>
            <a:pPr lvl="1"/>
            <a:r>
              <a:rPr lang="en-US" dirty="0" smtClean="0"/>
              <a:t>Expect restart with graphite PFCs</a:t>
            </a:r>
          </a:p>
          <a:p>
            <a:pPr lvl="1"/>
            <a:r>
              <a:rPr lang="en-US" dirty="0" smtClean="0"/>
              <a:t>Accessible PFC temperatures far exceed NSTX</a:t>
            </a:r>
          </a:p>
          <a:p>
            <a:pPr lvl="1"/>
            <a:endParaRPr lang="en-US" dirty="0"/>
          </a:p>
          <a:p>
            <a:r>
              <a:rPr lang="en-US" dirty="0" smtClean="0"/>
              <a:t>Redeposited material can create reservoir for decomposition into plasma</a:t>
            </a:r>
          </a:p>
          <a:p>
            <a:pPr lvl="1"/>
            <a:r>
              <a:rPr lang="en-US" dirty="0" smtClean="0"/>
              <a:t>Li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decomposition releases CO</a:t>
            </a:r>
            <a:r>
              <a:rPr lang="en-US" baseline="-25000" dirty="0" smtClean="0"/>
              <a:t>2</a:t>
            </a:r>
            <a:r>
              <a:rPr lang="en-US" dirty="0" smtClean="0"/>
              <a:t> and should cool plasma</a:t>
            </a:r>
          </a:p>
          <a:p>
            <a:pPr lvl="1"/>
            <a:r>
              <a:rPr lang="en-US" dirty="0" smtClean="0"/>
              <a:t>Represents general case of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self-limiting material </a:t>
            </a:r>
            <a:r>
              <a:rPr lang="en-US" dirty="0" smtClean="0"/>
              <a:t>by ablative shielding</a:t>
            </a:r>
          </a:p>
          <a:p>
            <a:pPr lvl="1"/>
            <a:r>
              <a:rPr lang="en-US" dirty="0" smtClean="0"/>
              <a:t>Motivates evaluation in revised milestone 18-2 (text tomorrow)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thrust MP-3 can continue on general ablative materials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01945" y="2463085"/>
            <a:ext cx="657430" cy="767478"/>
          </a:xfrm>
          <a:custGeom>
            <a:avLst/>
            <a:gdLst>
              <a:gd name="connsiteX0" fmla="*/ 0 w 657430"/>
              <a:gd name="connsiteY0" fmla="*/ 0 h 715963"/>
              <a:gd name="connsiteX1" fmla="*/ 657430 w 657430"/>
              <a:gd name="connsiteY1" fmla="*/ 0 h 715963"/>
              <a:gd name="connsiteX2" fmla="*/ 657430 w 657430"/>
              <a:gd name="connsiteY2" fmla="*/ 715963 h 715963"/>
              <a:gd name="connsiteX3" fmla="*/ 0 w 657430"/>
              <a:gd name="connsiteY3" fmla="*/ 715963 h 715963"/>
              <a:gd name="connsiteX4" fmla="*/ 0 w 657430"/>
              <a:gd name="connsiteY4" fmla="*/ 0 h 715963"/>
              <a:gd name="connsiteX0" fmla="*/ 0 w 657430"/>
              <a:gd name="connsiteY0" fmla="*/ 0 h 767478"/>
              <a:gd name="connsiteX1" fmla="*/ 657430 w 657430"/>
              <a:gd name="connsiteY1" fmla="*/ 51515 h 767478"/>
              <a:gd name="connsiteX2" fmla="*/ 657430 w 657430"/>
              <a:gd name="connsiteY2" fmla="*/ 767478 h 767478"/>
              <a:gd name="connsiteX3" fmla="*/ 0 w 657430"/>
              <a:gd name="connsiteY3" fmla="*/ 767478 h 767478"/>
              <a:gd name="connsiteX4" fmla="*/ 0 w 657430"/>
              <a:gd name="connsiteY4" fmla="*/ 0 h 7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30" h="767478">
                <a:moveTo>
                  <a:pt x="0" y="0"/>
                </a:moveTo>
                <a:lnTo>
                  <a:pt x="657430" y="51515"/>
                </a:lnTo>
                <a:lnTo>
                  <a:pt x="657430" y="767478"/>
                </a:lnTo>
                <a:lnTo>
                  <a:pt x="0" y="767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/>
          <p:cNvSpPr/>
          <p:nvPr/>
        </p:nvSpPr>
        <p:spPr>
          <a:xfrm>
            <a:off x="5257800" y="2483364"/>
            <a:ext cx="657430" cy="767478"/>
          </a:xfrm>
          <a:custGeom>
            <a:avLst/>
            <a:gdLst>
              <a:gd name="connsiteX0" fmla="*/ 0 w 657430"/>
              <a:gd name="connsiteY0" fmla="*/ 0 h 715963"/>
              <a:gd name="connsiteX1" fmla="*/ 657430 w 657430"/>
              <a:gd name="connsiteY1" fmla="*/ 0 h 715963"/>
              <a:gd name="connsiteX2" fmla="*/ 657430 w 657430"/>
              <a:gd name="connsiteY2" fmla="*/ 715963 h 715963"/>
              <a:gd name="connsiteX3" fmla="*/ 0 w 657430"/>
              <a:gd name="connsiteY3" fmla="*/ 715963 h 715963"/>
              <a:gd name="connsiteX4" fmla="*/ 0 w 657430"/>
              <a:gd name="connsiteY4" fmla="*/ 0 h 715963"/>
              <a:gd name="connsiteX0" fmla="*/ 0 w 657430"/>
              <a:gd name="connsiteY0" fmla="*/ 0 h 767478"/>
              <a:gd name="connsiteX1" fmla="*/ 657430 w 657430"/>
              <a:gd name="connsiteY1" fmla="*/ 51515 h 767478"/>
              <a:gd name="connsiteX2" fmla="*/ 657430 w 657430"/>
              <a:gd name="connsiteY2" fmla="*/ 767478 h 767478"/>
              <a:gd name="connsiteX3" fmla="*/ 0 w 657430"/>
              <a:gd name="connsiteY3" fmla="*/ 767478 h 767478"/>
              <a:gd name="connsiteX4" fmla="*/ 0 w 657430"/>
              <a:gd name="connsiteY4" fmla="*/ 0 h 76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30" h="767478">
                <a:moveTo>
                  <a:pt x="0" y="0"/>
                </a:moveTo>
                <a:lnTo>
                  <a:pt x="657430" y="51515"/>
                </a:lnTo>
                <a:lnTo>
                  <a:pt x="657430" y="767478"/>
                </a:lnTo>
                <a:lnTo>
                  <a:pt x="0" y="767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16764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 </a:t>
            </a:r>
            <a:br>
              <a:rPr lang="en-US" dirty="0" smtClean="0"/>
            </a:br>
            <a:r>
              <a:rPr lang="en-US" dirty="0" smtClean="0"/>
              <a:t>reservoir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  <a:endCxn id="5" idx="1"/>
          </p:cNvCxnSpPr>
          <p:nvPr/>
        </p:nvCxnSpPr>
        <p:spPr>
          <a:xfrm>
            <a:off x="4916634" y="2322731"/>
            <a:ext cx="242741" cy="1918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45" y="3262647"/>
            <a:ext cx="4591836" cy="31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70939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6127</TotalTime>
  <Words>749</Words>
  <Application>Microsoft Office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NSTX Upgrade</vt:lpstr>
      <vt:lpstr>Blank Presentation</vt:lpstr>
      <vt:lpstr>Materials and Plasma-Facing Components TSG Discussion of Recovery Project impacts</vt:lpstr>
      <vt:lpstr>Topical overview</vt:lpstr>
      <vt:lpstr>M&amp;P research will develop understanding of material migration and heat-flux handling of high-Z and liquid Li PFCs</vt:lpstr>
      <vt:lpstr>Staged conversion mitigates risk and enables comparative assessment of both high-Z and liquid Li</vt:lpstr>
      <vt:lpstr>Reference shape requests enable exposure of novel PFC materials and utilizes MAPP diagnostic</vt:lpstr>
      <vt:lpstr>Reference shape requests enable exposure of novel PFC materials and utilizes MAPP diagnostic</vt:lpstr>
      <vt:lpstr>Topical overview</vt:lpstr>
      <vt:lpstr>Research thrusts MP-1 and MP-2 not significantly impacted*</vt:lpstr>
      <vt:lpstr>Research thrust MP-3 can continue on general ablative materials</vt:lpstr>
      <vt:lpstr>Summary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Michael Jaworski</cp:lastModifiedBy>
  <cp:revision>185</cp:revision>
  <cp:lastPrinted>2017-05-23T22:47:13Z</cp:lastPrinted>
  <dcterms:created xsi:type="dcterms:W3CDTF">2015-07-16T16:59:24Z</dcterms:created>
  <dcterms:modified xsi:type="dcterms:W3CDTF">2017-05-24T12:18:17Z</dcterms:modified>
</cp:coreProperties>
</file>