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8"/>
  </p:notesMasterIdLst>
  <p:handoutMasterIdLst>
    <p:handoutMasterId r:id="rId9"/>
  </p:handoutMasterIdLst>
  <p:sldIdLst>
    <p:sldId id="268" r:id="rId3"/>
    <p:sldId id="650" r:id="rId4"/>
    <p:sldId id="651" r:id="rId5"/>
    <p:sldId id="652" r:id="rId6"/>
    <p:sldId id="653"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920000"/>
    <a:srgbClr val="0000FF"/>
    <a:srgbClr val="00808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030" autoAdjust="0"/>
  </p:normalViewPr>
  <p:slideViewPr>
    <p:cSldViewPr>
      <p:cViewPr varScale="1">
        <p:scale>
          <a:sx n="161" d="100"/>
          <a:sy n="161" d="100"/>
        </p:scale>
        <p:origin x="-256" y="-16"/>
      </p:cViewPr>
      <p:guideLst>
        <p:guide orient="horz" pos="2160"/>
        <p:guide pos="2880"/>
      </p:guideLst>
    </p:cSldViewPr>
  </p:slideViewPr>
  <p:notesTextViewPr>
    <p:cViewPr>
      <p:scale>
        <a:sx n="1" d="1"/>
        <a:sy n="1" d="1"/>
      </p:scale>
      <p:origin x="0" y="0"/>
    </p:cViewPr>
  </p:notesTextViewPr>
  <p:sorterViewPr>
    <p:cViewPr>
      <p:scale>
        <a:sx n="90" d="100"/>
        <a:sy n="90" d="100"/>
      </p:scale>
      <p:origin x="0" y="4266"/>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C537F5-6640-4006-B4CB-C4D404C03B75}" type="datetimeFigureOut">
              <a:rPr lang="en-US" smtClean="0"/>
              <a:t>5/23/17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95F39B-6D88-4368-9625-CE0FDCEDB5CA}" type="slidenum">
              <a:rPr lang="en-US" smtClean="0"/>
              <a:t>‹#›</a:t>
            </a:fld>
            <a:endParaRPr lang="en-US"/>
          </a:p>
        </p:txBody>
      </p:sp>
    </p:spTree>
    <p:extLst>
      <p:ext uri="{BB962C8B-B14F-4D97-AF65-F5344CB8AC3E}">
        <p14:creationId xmlns:p14="http://schemas.microsoft.com/office/powerpoint/2010/main" val="1450185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E46C3C-6671-4B05-8C04-A564177E6221}" type="datetimeFigureOut">
              <a:rPr lang="en-US" smtClean="0"/>
              <a:t>5/23/17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37322-5B01-4894-A3A3-56232F48BE61}" type="slidenum">
              <a:rPr lang="en-US" smtClean="0"/>
              <a:t>‹#›</a:t>
            </a:fld>
            <a:endParaRPr lang="en-US"/>
          </a:p>
        </p:txBody>
      </p:sp>
    </p:spTree>
    <p:extLst>
      <p:ext uri="{BB962C8B-B14F-4D97-AF65-F5344CB8AC3E}">
        <p14:creationId xmlns:p14="http://schemas.microsoft.com/office/powerpoint/2010/main" val="1395831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3400" y="23622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author list</a:t>
            </a:r>
            <a:endParaRPr lang="en-US" dirty="0"/>
          </a:p>
        </p:txBody>
      </p:sp>
      <p:sp>
        <p:nvSpPr>
          <p:cNvPr id="10" name="Title 9"/>
          <p:cNvSpPr>
            <a:spLocks noGrp="1"/>
          </p:cNvSpPr>
          <p:nvPr>
            <p:ph type="title" hasCustomPrompt="1"/>
          </p:nvPr>
        </p:nvSpPr>
        <p:spPr>
          <a:xfrm>
            <a:off x="152400" y="1143000"/>
            <a:ext cx="8839200" cy="1143000"/>
          </a:xfrm>
          <a:prstGeom prst="rect">
            <a:avLst/>
          </a:prstGeom>
        </p:spPr>
        <p:txBody>
          <a:bodyPr lIns="0" rIns="0" anchor="ctr" anchorCtr="1"/>
          <a:lstStyle>
            <a:lvl1pPr>
              <a:defRPr/>
            </a:lvl1pPr>
          </a:lstStyle>
          <a:p>
            <a:r>
              <a:rPr lang="en-US" dirty="0" smtClean="0"/>
              <a:t>Click to edit presentation title</a:t>
            </a:r>
            <a:endParaRPr lang="en-US" dirty="0"/>
          </a:p>
        </p:txBody>
      </p:sp>
      <p:sp>
        <p:nvSpPr>
          <p:cNvPr id="2" name="Rectangle 1"/>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56400" y="4844896"/>
            <a:ext cx="4831200" cy="189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10" hasCustomPrompt="1"/>
          </p:nvPr>
        </p:nvSpPr>
        <p:spPr>
          <a:xfrm>
            <a:off x="914400" y="35052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dirty="0" smtClean="0">
                <a:solidFill>
                  <a:srgbClr val="C00000"/>
                </a:solidFill>
              </a:rPr>
              <a:t>Click to edit meeting name, location, and date</a:t>
            </a:r>
          </a:p>
        </p:txBody>
      </p:sp>
      <p:pic>
        <p:nvPicPr>
          <p:cNvPr id="29" name="Picture 6" descr="http://nstx.pppl.gov/DragNDrop/Presentation_Template/NSTX-U_cutaway_low_r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000" y="4953000"/>
            <a:ext cx="1668672" cy="17526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20"/>
          <p:cNvSpPr>
            <a:spLocks noGrp="1"/>
          </p:cNvSpPr>
          <p:nvPr>
            <p:ph type="body" sz="quarter" idx="12" hasCustomPrompt="1"/>
          </p:nvPr>
        </p:nvSpPr>
        <p:spPr>
          <a:xfrm>
            <a:off x="53400" y="4876800"/>
            <a:ext cx="2080200" cy="609600"/>
          </a:xfrm>
        </p:spPr>
        <p:txBody>
          <a:bodyPr>
            <a:noAutofit/>
          </a:bodyPr>
          <a:lstStyle>
            <a:lvl1pPr marL="0" indent="0" algn="ctr">
              <a:buNone/>
              <a:defRPr sz="1400"/>
            </a:lvl1pPr>
          </a:lstStyle>
          <a:p>
            <a:pPr lvl="0"/>
            <a:r>
              <a:rPr lang="en-US" dirty="0" smtClean="0"/>
              <a:t>Place your institutional logo(s) here:</a:t>
            </a:r>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96103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19200"/>
            <a:ext cx="4305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305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9349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2115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8309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961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4" y="1435104"/>
            <a:ext cx="3008313" cy="4691063"/>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smtClean="0"/>
              <a:t>Click to edit Master text styles</a:t>
            </a:r>
          </a:p>
        </p:txBody>
      </p:sp>
    </p:spTree>
    <p:extLst>
      <p:ext uri="{BB962C8B-B14F-4D97-AF65-F5344CB8AC3E}">
        <p14:creationId xmlns:p14="http://schemas.microsoft.com/office/powerpoint/2010/main" val="2848264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92" indent="0">
              <a:buNone/>
              <a:defRPr sz="2800"/>
            </a:lvl2pPr>
            <a:lvl3pPr marL="914186" indent="0">
              <a:buNone/>
              <a:defRPr sz="2400"/>
            </a:lvl3pPr>
            <a:lvl4pPr marL="1371279" indent="0">
              <a:buNone/>
              <a:defRPr sz="2000"/>
            </a:lvl4pPr>
            <a:lvl5pPr marL="1828373" indent="0">
              <a:buNone/>
              <a:defRPr sz="2000"/>
            </a:lvl5pPr>
            <a:lvl6pPr marL="2285466" indent="0">
              <a:buNone/>
              <a:defRPr sz="2000"/>
            </a:lvl6pPr>
            <a:lvl7pPr marL="2742558" indent="0">
              <a:buNone/>
              <a:defRPr sz="2000"/>
            </a:lvl7pPr>
            <a:lvl8pPr marL="3199652" indent="0">
              <a:buNone/>
              <a:defRPr sz="2000"/>
            </a:lvl8pPr>
            <a:lvl9pPr marL="3656744" indent="0">
              <a:buNone/>
              <a:defRPr sz="2000"/>
            </a:lvl9pPr>
          </a:lstStyle>
          <a:p>
            <a:pPr lvl="0"/>
            <a:endParaRPr lang="en-US" noProof="0" smtClean="0"/>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smtClean="0"/>
              <a:t>Click to edit Master text styles</a:t>
            </a:r>
          </a:p>
        </p:txBody>
      </p:sp>
    </p:spTree>
    <p:extLst>
      <p:ext uri="{BB962C8B-B14F-4D97-AF65-F5344CB8AC3E}">
        <p14:creationId xmlns:p14="http://schemas.microsoft.com/office/powerpoint/2010/main" val="1029896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6953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10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xfrm>
            <a:off x="8382000" y="6629681"/>
            <a:ext cx="762000" cy="152680"/>
          </a:xfrm>
          <a:prstGeom prst="rect">
            <a:avLst/>
          </a:prstGeom>
        </p:spPr>
        <p:txBody>
          <a:bodyPr vert="horz" wrap="square" lIns="82058" tIns="41029" rIns="82058" bIns="41029" numCol="1" anchor="t" anchorCtr="0" compatLnSpc="1">
            <a:prstTxWarp prst="textNoShape">
              <a:avLst/>
            </a:prstTxWarp>
          </a:bodyPr>
          <a:lstStyle>
            <a:lvl1pPr>
              <a:defRPr/>
            </a:lvl1pPr>
          </a:lstStyle>
          <a:p>
            <a:pPr fontAlgn="base">
              <a:spcBef>
                <a:spcPct val="0"/>
              </a:spcBef>
              <a:spcAft>
                <a:spcPct val="0"/>
              </a:spcAft>
            </a:pPr>
            <a:fld id="{CA4564B1-3526-48DE-B3DE-F2535F7EF5EA}" type="slidenum">
              <a:rPr lang="en-US" sz="1200" b="1" i="1" smtClean="0">
                <a:solidFill>
                  <a:srgbClr val="1822CD"/>
                </a:solidFill>
                <a:latin typeface="Helvetica" charset="0"/>
                <a:cs typeface="Arial" pitchFamily="34" charset="0"/>
              </a:rPr>
              <a:pPr fontAlgn="base">
                <a:spcBef>
                  <a:spcPct val="0"/>
                </a:spcBef>
                <a:spcAft>
                  <a:spcPct val="0"/>
                </a:spcAft>
              </a:pPr>
              <a:t>‹#›</a:t>
            </a:fld>
            <a:endParaRPr lang="en-US" sz="1200" b="1" i="1" smtClean="0">
              <a:solidFill>
                <a:srgbClr val="1822CD"/>
              </a:solidFill>
              <a:latin typeface="Helvetica" charset="0"/>
              <a:cs typeface="Arial" pitchFamily="34" charset="0"/>
            </a:endParaRPr>
          </a:p>
        </p:txBody>
      </p:sp>
    </p:spTree>
    <p:extLst>
      <p:ext uri="{BB962C8B-B14F-4D97-AF65-F5344CB8AC3E}">
        <p14:creationId xmlns:p14="http://schemas.microsoft.com/office/powerpoint/2010/main" val="2655437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3400" y="26670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author list</a:t>
            </a:r>
            <a:endParaRPr lang="en-US" dirty="0"/>
          </a:p>
        </p:txBody>
      </p:sp>
      <p:sp>
        <p:nvSpPr>
          <p:cNvPr id="10" name="Title 9"/>
          <p:cNvSpPr>
            <a:spLocks noGrp="1"/>
          </p:cNvSpPr>
          <p:nvPr>
            <p:ph type="title" hasCustomPrompt="1"/>
          </p:nvPr>
        </p:nvSpPr>
        <p:spPr>
          <a:xfrm>
            <a:off x="152400" y="1143000"/>
            <a:ext cx="8839200" cy="1143000"/>
          </a:xfrm>
          <a:prstGeom prst="rect">
            <a:avLst/>
          </a:prstGeom>
        </p:spPr>
        <p:txBody>
          <a:bodyPr lIns="0" rIns="0" anchor="ctr" anchorCtr="1"/>
          <a:lstStyle>
            <a:lvl1pPr>
              <a:defRPr/>
            </a:lvl1pPr>
          </a:lstStyle>
          <a:p>
            <a:r>
              <a:rPr lang="en-US" dirty="0" smtClean="0"/>
              <a:t>Click to edit presentation title</a:t>
            </a:r>
            <a:endParaRPr lang="en-US" dirty="0"/>
          </a:p>
        </p:txBody>
      </p:sp>
      <p:pic>
        <p:nvPicPr>
          <p:cNvPr id="1026" name="Picture 2" descr="C:\Users\jmenard\My Files\PPPL\Projects\NSTX-U\Presentation template\2015 - New template\logo and banner source\Gray_banner_red_line_with_SC_NSTXU_logo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119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0" hasCustomPrompt="1"/>
          </p:nvPr>
        </p:nvSpPr>
        <p:spPr>
          <a:xfrm>
            <a:off x="914400" y="40386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dirty="0" smtClean="0">
                <a:solidFill>
                  <a:srgbClr val="C00000"/>
                </a:solidFill>
              </a:rPr>
              <a:t>Click to edit meeting name, location, and date</a:t>
            </a:r>
          </a:p>
        </p:txBody>
      </p:sp>
      <p:sp>
        <p:nvSpPr>
          <p:cNvPr id="11" name="Text Placeholder 20"/>
          <p:cNvSpPr>
            <a:spLocks noGrp="1"/>
          </p:cNvSpPr>
          <p:nvPr>
            <p:ph type="body" sz="quarter" idx="12" hasCustomPrompt="1"/>
          </p:nvPr>
        </p:nvSpPr>
        <p:spPr>
          <a:xfrm>
            <a:off x="76200" y="5562600"/>
            <a:ext cx="2080200" cy="609600"/>
          </a:xfrm>
        </p:spPr>
        <p:txBody>
          <a:bodyPr>
            <a:noAutofit/>
          </a:bodyPr>
          <a:lstStyle>
            <a:lvl1pPr marL="0" indent="0" algn="ctr">
              <a:buNone/>
              <a:defRPr sz="1400"/>
            </a:lvl1pPr>
          </a:lstStyle>
          <a:p>
            <a:pPr lvl="0"/>
            <a:r>
              <a:rPr lang="en-US" dirty="0" smtClean="0"/>
              <a:t>Place your institutional logo(s) here:</a:t>
            </a:r>
            <a:endParaRPr lang="en-US" dirty="0"/>
          </a:p>
        </p:txBody>
      </p:sp>
    </p:spTree>
    <p:extLst>
      <p:ext uri="{BB962C8B-B14F-4D97-AF65-F5344CB8AC3E}">
        <p14:creationId xmlns:p14="http://schemas.microsoft.com/office/powerpoint/2010/main" val="416999493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76200" y="1066800"/>
            <a:ext cx="8991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467138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hasCustomPrompt="1"/>
          </p:nvPr>
        </p:nvSpPr>
        <p:spPr>
          <a:xfrm>
            <a:off x="76200" y="1066800"/>
            <a:ext cx="4419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idx="10" hasCustomPrompt="1"/>
          </p:nvPr>
        </p:nvSpPr>
        <p:spPr>
          <a:xfrm>
            <a:off x="4648200" y="1066800"/>
            <a:ext cx="4419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092720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615911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76200" y="1066800"/>
            <a:ext cx="8991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5409662"/>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92" indent="0" algn="ctr">
              <a:buNone/>
              <a:defRPr/>
            </a:lvl2pPr>
            <a:lvl3pPr marL="914186" indent="0" algn="ctr">
              <a:buNone/>
              <a:defRPr/>
            </a:lvl3pPr>
            <a:lvl4pPr marL="1371279" indent="0" algn="ctr">
              <a:buNone/>
              <a:defRPr/>
            </a:lvl4pPr>
            <a:lvl5pPr marL="1828373" indent="0" algn="ctr">
              <a:buNone/>
              <a:defRPr/>
            </a:lvl5pPr>
            <a:lvl6pPr marL="2285466" indent="0" algn="ctr">
              <a:buNone/>
              <a:defRPr/>
            </a:lvl6pPr>
            <a:lvl7pPr marL="2742558" indent="0" algn="ctr">
              <a:buNone/>
              <a:defRPr/>
            </a:lvl7pPr>
            <a:lvl8pPr marL="3199652" indent="0" algn="ctr">
              <a:buNone/>
              <a:defRPr/>
            </a:lvl8pPr>
            <a:lvl9pPr marL="365674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8426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21678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92" indent="0">
              <a:buNone/>
              <a:defRPr sz="1800"/>
            </a:lvl2pPr>
            <a:lvl3pPr marL="914186" indent="0">
              <a:buNone/>
              <a:defRPr sz="1600"/>
            </a:lvl3pPr>
            <a:lvl4pPr marL="1371279" indent="0">
              <a:buNone/>
              <a:defRPr sz="1400"/>
            </a:lvl4pPr>
            <a:lvl5pPr marL="1828373" indent="0">
              <a:buNone/>
              <a:defRPr sz="1400"/>
            </a:lvl5pPr>
            <a:lvl6pPr marL="2285466" indent="0">
              <a:buNone/>
              <a:defRPr sz="1400"/>
            </a:lvl6pPr>
            <a:lvl7pPr marL="2742558" indent="0">
              <a:buNone/>
              <a:defRPr sz="1400"/>
            </a:lvl7pPr>
            <a:lvl8pPr marL="3199652" indent="0">
              <a:buNone/>
              <a:defRPr sz="1400"/>
            </a:lvl8pPr>
            <a:lvl9pPr marL="3656744" indent="0">
              <a:buNone/>
              <a:defRPr sz="1400"/>
            </a:lvl9pPr>
          </a:lstStyle>
          <a:p>
            <a:pPr lvl="0"/>
            <a:r>
              <a:rPr lang="en-US" smtClean="0"/>
              <a:t>Click to edit Master text styles</a:t>
            </a:r>
          </a:p>
        </p:txBody>
      </p:sp>
    </p:spTree>
    <p:extLst>
      <p:ext uri="{BB962C8B-B14F-4D97-AF65-F5344CB8AC3E}">
        <p14:creationId xmlns:p14="http://schemas.microsoft.com/office/powerpoint/2010/main" val="9878387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slideLayout" Target="../slideLayouts/slideLayout18.xml"/><Relationship Id="rId13" Type="http://schemas.openxmlformats.org/officeDocument/2006/relationships/theme" Target="../theme/theme2.xml"/><Relationship Id="rId14" Type="http://schemas.openxmlformats.org/officeDocument/2006/relationships/image" Target="../media/image7.wmf"/><Relationship Id="rId1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066800"/>
            <a:ext cx="8991600" cy="5410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descr="C:\Users\jmenard\My Files\PPPL\Projects\NSTX-U\Presentation template\2015 - New template\logo and banner source\Gray_banner_red_lin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0"/>
            <a:ext cx="9144000" cy="99797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Placeholder 1"/>
          <p:cNvSpPr>
            <a:spLocks noGrp="1"/>
          </p:cNvSpPr>
          <p:nvPr>
            <p:ph type="title"/>
          </p:nvPr>
        </p:nvSpPr>
        <p:spPr>
          <a:xfrm>
            <a:off x="0" y="0"/>
            <a:ext cx="9144000" cy="960120"/>
          </a:xfrm>
          <a:prstGeom prst="rect">
            <a:avLst/>
          </a:prstGeom>
        </p:spPr>
        <p:txBody>
          <a:bodyPr vert="horz" lIns="45720" tIns="45720" rIns="45720" bIns="45720" rtlCol="0" anchor="ctr" anchorCtr="1">
            <a:normAutofit/>
          </a:bodyPr>
          <a:lstStyle/>
          <a:p>
            <a:r>
              <a:rPr lang="en-US" dirty="0" smtClean="0"/>
              <a:t>Click to edit Master title style</a:t>
            </a:r>
            <a:endParaRPr lang="en-US" dirty="0"/>
          </a:p>
        </p:txBody>
      </p:sp>
      <p:pic>
        <p:nvPicPr>
          <p:cNvPr id="2052" name="Picture 4" descr="C:\Users\jmenard\My Files\PPPL\Projects\NSTX-U\Presentation template\2015 - New template\logo and banner source\Gray_banner_red_line_bottom_NSTXU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6555100"/>
            <a:ext cx="9144000" cy="3029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58224" y="6583450"/>
            <a:ext cx="609576" cy="246221"/>
          </a:xfrm>
          <a:prstGeom prst="rect">
            <a:avLst/>
          </a:prstGeom>
          <a:noFill/>
        </p:spPr>
        <p:txBody>
          <a:bodyPr wrap="square" lIns="0" tIns="45720" rIns="0" bIns="45720" rtlCol="0">
            <a:spAutoFit/>
          </a:bodyPr>
          <a:lstStyle/>
          <a:p>
            <a:pPr algn="r"/>
            <a:fld id="{F117DE82-C9A9-43C8-BFFE-CF607F10B2C3}" type="slidenum">
              <a:rPr lang="en-US" sz="1000" b="1" smtClean="0">
                <a:solidFill>
                  <a:srgbClr val="336699"/>
                </a:solidFill>
                <a:latin typeface="Arial" panose="020B0604020202020204" pitchFamily="34" charset="0"/>
                <a:cs typeface="Arial" panose="020B0604020202020204" pitchFamily="34" charset="0"/>
              </a:rPr>
              <a:pPr algn="r"/>
              <a:t>‹#›</a:t>
            </a:fld>
            <a:endParaRPr lang="en-US" sz="1000" b="1" dirty="0">
              <a:solidFill>
                <a:srgbClr val="336699"/>
              </a:solidFill>
              <a:latin typeface="Arial" panose="020B0604020202020204" pitchFamily="34" charset="0"/>
              <a:cs typeface="Arial" panose="020B0604020202020204" pitchFamily="34" charset="0"/>
            </a:endParaRPr>
          </a:p>
        </p:txBody>
      </p:sp>
      <p:sp>
        <p:nvSpPr>
          <p:cNvPr id="10" name="TextBox 9"/>
          <p:cNvSpPr txBox="1"/>
          <p:nvPr/>
        </p:nvSpPr>
        <p:spPr>
          <a:xfrm>
            <a:off x="1828800" y="6576307"/>
            <a:ext cx="5486400" cy="246221"/>
          </a:xfrm>
          <a:prstGeom prst="rect">
            <a:avLst/>
          </a:prstGeom>
          <a:noFill/>
        </p:spPr>
        <p:txBody>
          <a:bodyPr wrap="square" lIns="0" tIns="45720" rIns="0" bIns="4572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336699"/>
                </a:solidFill>
                <a:latin typeface="Arial" panose="020B0604020202020204" pitchFamily="34" charset="0"/>
                <a:cs typeface="Arial" panose="020B0604020202020204" pitchFamily="34" charset="0"/>
              </a:rPr>
              <a:t>Effect of Polar </a:t>
            </a:r>
            <a:r>
              <a:rPr lang="en-US" sz="1000" b="1" dirty="0" smtClean="0">
                <a:solidFill>
                  <a:srgbClr val="336699"/>
                </a:solidFill>
                <a:latin typeface="Arial" panose="020B0604020202020204" pitchFamily="34" charset="0"/>
                <a:cs typeface="Arial" panose="020B0604020202020204" pitchFamily="34" charset="0"/>
              </a:rPr>
              <a:t>Changes to SFPS  </a:t>
            </a:r>
            <a:r>
              <a:rPr lang="en-US" sz="1000" b="1" dirty="0" smtClean="0">
                <a:solidFill>
                  <a:srgbClr val="336699"/>
                </a:solidFill>
                <a:latin typeface="Arial" panose="020B0604020202020204" pitchFamily="34" charset="0"/>
                <a:cs typeface="Arial" panose="020B0604020202020204" pitchFamily="34" charset="0"/>
              </a:rPr>
              <a:t>– </a:t>
            </a:r>
            <a:r>
              <a:rPr lang="en-US" sz="1000" b="1" dirty="0" smtClean="0">
                <a:solidFill>
                  <a:srgbClr val="336699"/>
                </a:solidFill>
                <a:latin typeface="Arial" panose="020B0604020202020204" pitchFamily="34" charset="0"/>
                <a:cs typeface="Arial" panose="020B0604020202020204" pitchFamily="34" charset="0"/>
              </a:rPr>
              <a:t>R.</a:t>
            </a:r>
            <a:r>
              <a:rPr lang="en-US" sz="1000" b="1" baseline="0" dirty="0" smtClean="0">
                <a:solidFill>
                  <a:srgbClr val="336699"/>
                </a:solidFill>
                <a:latin typeface="Arial" panose="020B0604020202020204" pitchFamily="34" charset="0"/>
                <a:cs typeface="Arial" panose="020B0604020202020204" pitchFamily="34" charset="0"/>
              </a:rPr>
              <a:t> Raman                                                  </a:t>
            </a:r>
            <a:endParaRPr lang="en-US" sz="1000" b="1" dirty="0" smtClean="0">
              <a:solidFill>
                <a:srgbClr val="336699"/>
              </a:solidFill>
              <a:latin typeface="Arial" panose="020B0604020202020204" pitchFamily="34" charset="0"/>
              <a:cs typeface="Arial" panose="020B0604020202020204" pitchFamily="34" charset="0"/>
            </a:endParaRPr>
          </a:p>
        </p:txBody>
      </p:sp>
      <p:sp>
        <p:nvSpPr>
          <p:cNvPr id="9" name="TextBox 8"/>
          <p:cNvSpPr txBox="1"/>
          <p:nvPr userDrawn="1"/>
        </p:nvSpPr>
        <p:spPr>
          <a:xfrm>
            <a:off x="7010400" y="6576307"/>
            <a:ext cx="1600200" cy="246221"/>
          </a:xfrm>
          <a:prstGeom prst="rect">
            <a:avLst/>
          </a:prstGeom>
          <a:noFill/>
        </p:spPr>
        <p:txBody>
          <a:bodyPr wrap="square" lIns="0" tIns="45720" rIns="0" bIns="4572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1" baseline="0" dirty="0" smtClean="0">
                <a:solidFill>
                  <a:srgbClr val="336699"/>
                </a:solidFill>
                <a:latin typeface="Arial" panose="020B0604020202020204" pitchFamily="34" charset="0"/>
                <a:cs typeface="Arial" panose="020B0604020202020204" pitchFamily="34" charset="0"/>
              </a:rPr>
              <a:t>May 24, 2017 </a:t>
            </a:r>
            <a:endParaRPr lang="en-US" sz="1000" b="1" dirty="0" smtClean="0">
              <a:solidFill>
                <a:srgbClr val="3366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205605"/>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1" r:id="rId3"/>
    <p:sldLayoutId id="2147483664" r:id="rId4"/>
    <p:sldLayoutId id="2147483665" r:id="rId5"/>
    <p:sldLayoutId id="2147483666" r:id="rId6"/>
  </p:sldLayoutIdLst>
  <p:timing>
    <p:tnLst>
      <p:par>
        <p:cTn xmlns:p14="http://schemas.microsoft.com/office/powerpoint/2010/main" id="1" dur="indefinite" restart="never" nodeType="tmRoot"/>
      </p:par>
    </p:tnLst>
  </p:timing>
  <p:hf hdr="0" dt="0"/>
  <p:txStyles>
    <p:titleStyle>
      <a:lvl1pPr algn="ctr" defTabSz="914400" rtl="0" eaLnBrk="1" latinLnBrk="0" hangingPunct="1">
        <a:lnSpc>
          <a:spcPct val="85000"/>
        </a:lnSpc>
        <a:spcBef>
          <a:spcPct val="0"/>
        </a:spcBef>
        <a:buNone/>
        <a:defRPr sz="4000" kern="1200">
          <a:solidFill>
            <a:srgbClr val="33669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7" name="Picture 1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1028" name="Rectangle 137"/>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p>
            <a:pPr lvl="0"/>
            <a:r>
              <a:rPr lang="en-US" smtClean="0"/>
              <a:t>Click to edit Master title style</a:t>
            </a:r>
          </a:p>
        </p:txBody>
      </p:sp>
      <p:pic>
        <p:nvPicPr>
          <p:cNvPr id="1029" name="Picture 19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578601"/>
            <a:ext cx="9144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905422" name="Rectangle 206"/>
          <p:cNvSpPr>
            <a:spLocks noChangeArrowheads="1"/>
          </p:cNvSpPr>
          <p:nvPr/>
        </p:nvSpPr>
        <p:spPr bwMode="auto">
          <a:xfrm>
            <a:off x="812805" y="6580191"/>
            <a:ext cx="7726289" cy="277812"/>
          </a:xfrm>
          <a:prstGeom prst="rect">
            <a:avLst/>
          </a:prstGeom>
          <a:noFill/>
          <a:ln w="9525">
            <a:noFill/>
            <a:miter lim="800000"/>
            <a:headEnd/>
            <a:tailEnd/>
          </a:ln>
          <a:effectLst/>
        </p:spPr>
        <p:txBody>
          <a:bodyPr lIns="0" tIns="0" rIns="0" bIns="0" anchor="ctr"/>
          <a:lstStyle/>
          <a:p>
            <a:pPr algn="ctr" fontAlgn="base">
              <a:spcBef>
                <a:spcPct val="0"/>
              </a:spcBef>
              <a:spcAft>
                <a:spcPct val="0"/>
              </a:spcAft>
              <a:defRPr/>
            </a:pPr>
            <a:r>
              <a:rPr lang="en-US" sz="1100" b="1" dirty="0" smtClean="0">
                <a:solidFill>
                  <a:srgbClr val="3333CC"/>
                </a:solidFill>
                <a:latin typeface="Calibri" pitchFamily="34" charset="0"/>
                <a:cs typeface="Calibri" pitchFamily="34" charset="0"/>
              </a:rPr>
              <a:t>55</a:t>
            </a:r>
            <a:r>
              <a:rPr lang="en-US" sz="1100" b="1" baseline="30000" dirty="0" smtClean="0">
                <a:solidFill>
                  <a:srgbClr val="3333CC"/>
                </a:solidFill>
                <a:latin typeface="Calibri" pitchFamily="34" charset="0"/>
                <a:cs typeface="Calibri" pitchFamily="34" charset="0"/>
              </a:rPr>
              <a:t>th</a:t>
            </a:r>
            <a:r>
              <a:rPr lang="en-US" sz="1100" b="1" dirty="0" smtClean="0">
                <a:solidFill>
                  <a:srgbClr val="3333CC"/>
                </a:solidFill>
                <a:latin typeface="Calibri" pitchFamily="34" charset="0"/>
                <a:cs typeface="Calibri" pitchFamily="34" charset="0"/>
              </a:rPr>
              <a:t> APS DPP Meeting TI2.02: </a:t>
            </a:r>
            <a:r>
              <a:rPr lang="en-US" sz="1100" b="1" dirty="0" smtClean="0">
                <a:solidFill>
                  <a:srgbClr val="1822CD"/>
                </a:solidFill>
                <a:latin typeface="Calibri" panose="020F0502020204030204" pitchFamily="34" charset="0"/>
                <a:cs typeface="Arial" pitchFamily="34" charset="0"/>
              </a:rPr>
              <a:t>Measured Improvement of Global MHD Mode Stability in ST Plasmas </a:t>
            </a:r>
            <a:r>
              <a:rPr lang="en-US" sz="1100" b="1" dirty="0" smtClean="0">
                <a:solidFill>
                  <a:srgbClr val="3333CC"/>
                </a:solidFill>
                <a:latin typeface="Calibri" pitchFamily="34" charset="0"/>
                <a:cs typeface="Calibri" pitchFamily="34" charset="0"/>
              </a:rPr>
              <a:t>(J.W. Berkery)</a:t>
            </a:r>
            <a:endParaRPr lang="en-US" sz="1100" b="1" dirty="0">
              <a:solidFill>
                <a:srgbClr val="3333CC"/>
              </a:solidFill>
              <a:latin typeface="Calibri" pitchFamily="34" charset="0"/>
              <a:cs typeface="Calibri" pitchFamily="34" charset="0"/>
            </a:endParaRPr>
          </a:p>
        </p:txBody>
      </p:sp>
      <p:sp>
        <p:nvSpPr>
          <p:cNvPr id="10" name="Text Box 199"/>
          <p:cNvSpPr txBox="1">
            <a:spLocks noChangeArrowheads="1"/>
          </p:cNvSpPr>
          <p:nvPr/>
        </p:nvSpPr>
        <p:spPr bwMode="auto">
          <a:xfrm>
            <a:off x="273050" y="6635752"/>
            <a:ext cx="539750" cy="184666"/>
          </a:xfrm>
          <a:prstGeom prst="rect">
            <a:avLst/>
          </a:prstGeom>
          <a:noFill/>
          <a:ln w="15875" algn="ctr">
            <a:noFill/>
            <a:miter lim="800000"/>
            <a:headEnd/>
            <a:tailEnd/>
          </a:ln>
          <a:effectLst/>
        </p:spPr>
        <p:txBody>
          <a:bodyPr lIns="0" tIns="0" rIns="0" bIns="0">
            <a:spAutoFit/>
          </a:bodyPr>
          <a:lstStyle/>
          <a:p>
            <a:pPr fontAlgn="base">
              <a:spcBef>
                <a:spcPct val="20000"/>
              </a:spcBef>
              <a:spcAft>
                <a:spcPct val="0"/>
              </a:spcAft>
              <a:defRPr/>
            </a:pPr>
            <a:r>
              <a:rPr lang="en-US" sz="1200" i="1" dirty="0">
                <a:solidFill>
                  <a:srgbClr val="171FC7"/>
                </a:solidFill>
                <a:effectLst>
                  <a:outerShdw blurRad="38100" dist="38100" dir="2700000" algn="tl">
                    <a:srgbClr val="C0C0C0"/>
                  </a:outerShdw>
                </a:effectLst>
                <a:latin typeface="Helvetica" pitchFamily="34" charset="0"/>
                <a:cs typeface="Arial" pitchFamily="34" charset="0"/>
              </a:rPr>
              <a:t>NSTX</a:t>
            </a:r>
          </a:p>
        </p:txBody>
      </p:sp>
      <p:sp>
        <p:nvSpPr>
          <p:cNvPr id="2" name="TextBox 1"/>
          <p:cNvSpPr txBox="1"/>
          <p:nvPr/>
        </p:nvSpPr>
        <p:spPr>
          <a:xfrm>
            <a:off x="8194445" y="6588531"/>
            <a:ext cx="949569" cy="261588"/>
          </a:xfrm>
          <a:prstGeom prst="rect">
            <a:avLst/>
          </a:prstGeom>
          <a:noFill/>
        </p:spPr>
        <p:txBody>
          <a:bodyPr wrap="square" lIns="91418" tIns="45709" rIns="91418" bIns="45709" rtlCol="0">
            <a:spAutoFit/>
          </a:bodyPr>
          <a:lstStyle/>
          <a:p>
            <a:pPr algn="r" fontAlgn="base">
              <a:spcBef>
                <a:spcPct val="0"/>
              </a:spcBef>
              <a:spcAft>
                <a:spcPct val="0"/>
              </a:spcAft>
            </a:pPr>
            <a:fld id="{244AB052-E20D-46FE-A583-9F6DD0086CCC}" type="slidenum">
              <a:rPr lang="en-US" sz="1100" b="1" smtClean="0">
                <a:solidFill>
                  <a:srgbClr val="1822CD"/>
                </a:solidFill>
                <a:latin typeface="Calibri" pitchFamily="34" charset="0"/>
                <a:cs typeface="Calibri" pitchFamily="34" charset="0"/>
              </a:rPr>
              <a:pPr algn="r" fontAlgn="base">
                <a:spcBef>
                  <a:spcPct val="0"/>
                </a:spcBef>
                <a:spcAft>
                  <a:spcPct val="0"/>
                </a:spcAft>
              </a:pPr>
              <a:t>‹#›</a:t>
            </a:fld>
            <a:endParaRPr lang="en-US" sz="1100" b="1" dirty="0">
              <a:solidFill>
                <a:srgbClr val="1822CD"/>
              </a:solidFill>
              <a:latin typeface="Calibri" pitchFamily="34" charset="0"/>
              <a:cs typeface="Calibri" pitchFamily="34" charset="0"/>
            </a:endParaRPr>
          </a:p>
        </p:txBody>
      </p:sp>
    </p:spTree>
    <p:extLst>
      <p:ext uri="{BB962C8B-B14F-4D97-AF65-F5344CB8AC3E}">
        <p14:creationId xmlns:p14="http://schemas.microsoft.com/office/powerpoint/2010/main" val="17531080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pitchFamily="34" charset="0"/>
        </a:defRPr>
      </a:lvl2pPr>
      <a:lvl3pPr algn="ctr" rtl="0" eaLnBrk="0" fontAlgn="base" hangingPunct="0">
        <a:spcBef>
          <a:spcPct val="0"/>
        </a:spcBef>
        <a:spcAft>
          <a:spcPct val="0"/>
        </a:spcAft>
        <a:defRPr sz="2400" b="1">
          <a:solidFill>
            <a:schemeClr val="accent2"/>
          </a:solidFill>
          <a:latin typeface="Arial" pitchFamily="34" charset="0"/>
        </a:defRPr>
      </a:lvl3pPr>
      <a:lvl4pPr algn="ctr" rtl="0" eaLnBrk="0" fontAlgn="base" hangingPunct="0">
        <a:spcBef>
          <a:spcPct val="0"/>
        </a:spcBef>
        <a:spcAft>
          <a:spcPct val="0"/>
        </a:spcAft>
        <a:defRPr sz="2400" b="1">
          <a:solidFill>
            <a:schemeClr val="accent2"/>
          </a:solidFill>
          <a:latin typeface="Arial" pitchFamily="34" charset="0"/>
        </a:defRPr>
      </a:lvl4pPr>
      <a:lvl5pPr algn="ctr" rtl="0" eaLnBrk="0" fontAlgn="base" hangingPunct="0">
        <a:spcBef>
          <a:spcPct val="0"/>
        </a:spcBef>
        <a:spcAft>
          <a:spcPct val="0"/>
        </a:spcAft>
        <a:defRPr sz="2400" b="1">
          <a:solidFill>
            <a:schemeClr val="accent2"/>
          </a:solidFill>
          <a:latin typeface="Arial" pitchFamily="34" charset="0"/>
        </a:defRPr>
      </a:lvl5pPr>
      <a:lvl6pPr marL="457092" algn="ctr" rtl="0" eaLnBrk="0" fontAlgn="base" hangingPunct="0">
        <a:spcBef>
          <a:spcPct val="0"/>
        </a:spcBef>
        <a:spcAft>
          <a:spcPct val="0"/>
        </a:spcAft>
        <a:defRPr sz="2400" b="1">
          <a:solidFill>
            <a:schemeClr val="accent2"/>
          </a:solidFill>
          <a:latin typeface="Arial" pitchFamily="34" charset="0"/>
        </a:defRPr>
      </a:lvl6pPr>
      <a:lvl7pPr marL="914186" algn="ctr" rtl="0" eaLnBrk="0" fontAlgn="base" hangingPunct="0">
        <a:spcBef>
          <a:spcPct val="0"/>
        </a:spcBef>
        <a:spcAft>
          <a:spcPct val="0"/>
        </a:spcAft>
        <a:defRPr sz="2400" b="1">
          <a:solidFill>
            <a:schemeClr val="accent2"/>
          </a:solidFill>
          <a:latin typeface="Arial" pitchFamily="34" charset="0"/>
        </a:defRPr>
      </a:lvl7pPr>
      <a:lvl8pPr marL="1371279" algn="ctr" rtl="0" eaLnBrk="0" fontAlgn="base" hangingPunct="0">
        <a:spcBef>
          <a:spcPct val="0"/>
        </a:spcBef>
        <a:spcAft>
          <a:spcPct val="0"/>
        </a:spcAft>
        <a:defRPr sz="2400" b="1">
          <a:solidFill>
            <a:schemeClr val="accent2"/>
          </a:solidFill>
          <a:latin typeface="Arial" pitchFamily="34" charset="0"/>
        </a:defRPr>
      </a:lvl8pPr>
      <a:lvl9pPr marL="1828373" algn="ctr" rtl="0" eaLnBrk="0" fontAlgn="base" hangingPunct="0">
        <a:spcBef>
          <a:spcPct val="0"/>
        </a:spcBef>
        <a:spcAft>
          <a:spcPct val="0"/>
        </a:spcAft>
        <a:defRPr sz="2400" b="1">
          <a:solidFill>
            <a:schemeClr val="accent2"/>
          </a:solidFill>
          <a:latin typeface="Arial" pitchFamily="34" charset="0"/>
        </a:defRPr>
      </a:lvl9pPr>
    </p:titleStyle>
    <p:bodyStyle>
      <a:lvl1pPr marL="342820" indent="-342820" algn="l" rtl="0" eaLnBrk="0" fontAlgn="base" hangingPunct="0">
        <a:spcBef>
          <a:spcPct val="20000"/>
        </a:spcBef>
        <a:spcAft>
          <a:spcPct val="0"/>
        </a:spcAft>
        <a:buChar char="•"/>
        <a:defRPr sz="2400">
          <a:solidFill>
            <a:schemeClr val="tx1"/>
          </a:solidFill>
          <a:latin typeface="+mn-lt"/>
          <a:ea typeface="+mn-ea"/>
          <a:cs typeface="+mn-cs"/>
        </a:defRPr>
      </a:lvl1pPr>
      <a:lvl2pPr marL="742776" indent="-285684" algn="l" rtl="0" eaLnBrk="0" fontAlgn="base" hangingPunct="0">
        <a:spcBef>
          <a:spcPct val="20000"/>
        </a:spcBef>
        <a:spcAft>
          <a:spcPct val="0"/>
        </a:spcAft>
        <a:buChar char="–"/>
        <a:defRPr sz="2000">
          <a:solidFill>
            <a:schemeClr val="accent2"/>
          </a:solidFill>
          <a:latin typeface="+mn-lt"/>
        </a:defRPr>
      </a:lvl2pPr>
      <a:lvl3pPr marL="1142733" indent="-228546" algn="l" rtl="0" eaLnBrk="0" fontAlgn="base" hangingPunct="0">
        <a:spcBef>
          <a:spcPct val="20000"/>
        </a:spcBef>
        <a:spcAft>
          <a:spcPct val="0"/>
        </a:spcAft>
        <a:buChar char="•"/>
        <a:defRPr>
          <a:solidFill>
            <a:srgbClr val="FF0000"/>
          </a:solidFill>
          <a:latin typeface="+mn-lt"/>
        </a:defRPr>
      </a:lvl3pPr>
      <a:lvl4pPr marL="1599825" indent="-228546" algn="l" rtl="0" eaLnBrk="0" fontAlgn="base" hangingPunct="0">
        <a:spcBef>
          <a:spcPct val="20000"/>
        </a:spcBef>
        <a:spcAft>
          <a:spcPct val="0"/>
        </a:spcAft>
        <a:buChar char="–"/>
        <a:defRPr sz="1600">
          <a:solidFill>
            <a:srgbClr val="009999"/>
          </a:solidFill>
          <a:latin typeface="+mn-lt"/>
        </a:defRPr>
      </a:lvl4pPr>
      <a:lvl5pPr marL="2056919" indent="-228546" algn="l" rtl="0" eaLnBrk="0" fontAlgn="base" hangingPunct="0">
        <a:spcBef>
          <a:spcPct val="20000"/>
        </a:spcBef>
        <a:spcAft>
          <a:spcPct val="0"/>
        </a:spcAft>
        <a:buChar char="»"/>
        <a:defRPr sz="1600">
          <a:solidFill>
            <a:schemeClr val="tx1"/>
          </a:solidFill>
          <a:latin typeface="+mn-lt"/>
        </a:defRPr>
      </a:lvl5pPr>
      <a:lvl6pPr marL="2514012" indent="-228546" algn="l" rtl="0" eaLnBrk="0" fontAlgn="base" hangingPunct="0">
        <a:spcBef>
          <a:spcPct val="20000"/>
        </a:spcBef>
        <a:spcAft>
          <a:spcPct val="0"/>
        </a:spcAft>
        <a:buChar char="»"/>
        <a:defRPr sz="1600">
          <a:solidFill>
            <a:schemeClr val="tx1"/>
          </a:solidFill>
          <a:latin typeface="+mn-lt"/>
        </a:defRPr>
      </a:lvl6pPr>
      <a:lvl7pPr marL="2971106" indent="-228546" algn="l" rtl="0" eaLnBrk="0" fontAlgn="base" hangingPunct="0">
        <a:spcBef>
          <a:spcPct val="20000"/>
        </a:spcBef>
        <a:spcAft>
          <a:spcPct val="0"/>
        </a:spcAft>
        <a:buChar char="»"/>
        <a:defRPr sz="1600">
          <a:solidFill>
            <a:schemeClr val="tx1"/>
          </a:solidFill>
          <a:latin typeface="+mn-lt"/>
        </a:defRPr>
      </a:lvl7pPr>
      <a:lvl8pPr marL="3428198" indent="-228546" algn="l" rtl="0" eaLnBrk="0" fontAlgn="base" hangingPunct="0">
        <a:spcBef>
          <a:spcPct val="20000"/>
        </a:spcBef>
        <a:spcAft>
          <a:spcPct val="0"/>
        </a:spcAft>
        <a:buChar char="»"/>
        <a:defRPr sz="1600">
          <a:solidFill>
            <a:schemeClr val="tx1"/>
          </a:solidFill>
          <a:latin typeface="+mn-lt"/>
        </a:defRPr>
      </a:lvl8pPr>
      <a:lvl9pPr marL="3885292" indent="-228546"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2819400"/>
            <a:ext cx="9144000" cy="1447800"/>
          </a:xfrm>
        </p:spPr>
        <p:txBody>
          <a:bodyPr>
            <a:noAutofit/>
          </a:bodyPr>
          <a:lstStyle/>
          <a:p>
            <a:r>
              <a:rPr lang="en-US" sz="1600" dirty="0">
                <a:latin typeface="Arial" pitchFamily="1" charset="0"/>
                <a:ea typeface="Arial" pitchFamily="1" charset="0"/>
                <a:cs typeface="Arial" pitchFamily="1" charset="0"/>
              </a:rPr>
              <a:t>R. Raman, D. Mueller*, F. Ebrahimi*</a:t>
            </a:r>
          </a:p>
          <a:p>
            <a:r>
              <a:rPr lang="en-US" sz="1600" dirty="0">
                <a:latin typeface="Arial" pitchFamily="1" charset="0"/>
                <a:ea typeface="Arial" pitchFamily="1" charset="0"/>
                <a:cs typeface="Arial" pitchFamily="1" charset="0"/>
              </a:rPr>
              <a:t>T.R. Jarboe, B.A. Nelson, M. Ono</a:t>
            </a:r>
            <a:r>
              <a:rPr lang="en-US" sz="1600" dirty="0" smtClean="0">
                <a:latin typeface="Arial" pitchFamily="1" charset="0"/>
                <a:ea typeface="Arial" pitchFamily="1" charset="0"/>
                <a:cs typeface="Arial" pitchFamily="1" charset="0"/>
              </a:rPr>
              <a:t>*</a:t>
            </a:r>
            <a:endParaRPr lang="en-US" sz="1600" dirty="0">
              <a:latin typeface="Arial" pitchFamily="1" charset="0"/>
              <a:ea typeface="Arial" pitchFamily="1" charset="0"/>
              <a:cs typeface="Arial" pitchFamily="1" charset="0"/>
            </a:endParaRPr>
          </a:p>
          <a:p>
            <a:r>
              <a:rPr lang="en-US" sz="1600" dirty="0">
                <a:latin typeface="Arial" pitchFamily="1" charset="0"/>
                <a:ea typeface="Arial" pitchFamily="1" charset="0"/>
                <a:cs typeface="Arial" pitchFamily="1" charset="0"/>
              </a:rPr>
              <a:t>University of Washington / NSTX-</a:t>
            </a:r>
            <a:r>
              <a:rPr lang="en-US" sz="1600" dirty="0" smtClean="0">
                <a:latin typeface="Arial" pitchFamily="1" charset="0"/>
                <a:ea typeface="Arial" pitchFamily="1" charset="0"/>
                <a:cs typeface="Arial" pitchFamily="1" charset="0"/>
              </a:rPr>
              <a:t>U, Seattle</a:t>
            </a:r>
            <a:r>
              <a:rPr lang="en-US" sz="1600" dirty="0">
                <a:latin typeface="Arial" pitchFamily="1" charset="0"/>
                <a:ea typeface="Arial" pitchFamily="1" charset="0"/>
                <a:cs typeface="Arial" pitchFamily="1" charset="0"/>
              </a:rPr>
              <a:t>, WA 98195</a:t>
            </a:r>
          </a:p>
          <a:p>
            <a:r>
              <a:rPr lang="en-US" sz="1600" dirty="0">
                <a:latin typeface="Arial" pitchFamily="1" charset="0"/>
                <a:ea typeface="Arial" pitchFamily="1" charset="0"/>
                <a:cs typeface="Arial" pitchFamily="1" charset="0"/>
              </a:rPr>
              <a:t>*Princeton Plasma Physics </a:t>
            </a:r>
            <a:r>
              <a:rPr lang="en-US" sz="1600" dirty="0" smtClean="0">
                <a:latin typeface="Arial" pitchFamily="1" charset="0"/>
                <a:ea typeface="Arial" pitchFamily="1" charset="0"/>
                <a:cs typeface="Arial" pitchFamily="1" charset="0"/>
              </a:rPr>
              <a:t>Laboratory, Princeton</a:t>
            </a:r>
            <a:r>
              <a:rPr lang="en-US" sz="1600" dirty="0">
                <a:latin typeface="Arial" pitchFamily="1" charset="0"/>
                <a:ea typeface="Arial" pitchFamily="1" charset="0"/>
                <a:cs typeface="Arial" pitchFamily="1" charset="0"/>
              </a:rPr>
              <a:t>, NJ</a:t>
            </a:r>
          </a:p>
          <a:p>
            <a:endParaRPr lang="en-US" sz="3200" dirty="0">
              <a:latin typeface="Arial" pitchFamily="1" charset="0"/>
              <a:ea typeface="Arial" pitchFamily="1" charset="0"/>
              <a:cs typeface="Arial" pitchFamily="1" charset="0"/>
            </a:endParaRPr>
          </a:p>
          <a:p>
            <a:endParaRPr lang="en-US" sz="3200" dirty="0">
              <a:latin typeface="Arial" pitchFamily="1" charset="0"/>
              <a:ea typeface="Arial" pitchFamily="1" charset="0"/>
              <a:cs typeface="Arial" pitchFamily="1" charset="0"/>
            </a:endParaRPr>
          </a:p>
        </p:txBody>
      </p:sp>
      <p:sp>
        <p:nvSpPr>
          <p:cNvPr id="3" name="Title 2"/>
          <p:cNvSpPr>
            <a:spLocks noGrp="1"/>
          </p:cNvSpPr>
          <p:nvPr>
            <p:ph type="title"/>
          </p:nvPr>
        </p:nvSpPr>
        <p:spPr>
          <a:xfrm>
            <a:off x="0" y="1066800"/>
            <a:ext cx="9144000" cy="1447800"/>
          </a:xfrm>
        </p:spPr>
        <p:txBody>
          <a:bodyPr>
            <a:normAutofit/>
          </a:bodyPr>
          <a:lstStyle/>
          <a:p>
            <a:pPr eaLnBrk="0" hangingPunct="0"/>
            <a:r>
              <a:rPr lang="en-US" sz="2800" dirty="0"/>
              <a:t>Impact of Potential Polar Region Modifications for Solenoid Free Plasma Start-up and Ramp-up</a:t>
            </a:r>
          </a:p>
        </p:txBody>
      </p:sp>
      <p:sp>
        <p:nvSpPr>
          <p:cNvPr id="4" name="Text Placeholder 3"/>
          <p:cNvSpPr>
            <a:spLocks noGrp="1"/>
          </p:cNvSpPr>
          <p:nvPr>
            <p:ph type="body" sz="quarter" idx="10"/>
          </p:nvPr>
        </p:nvSpPr>
        <p:spPr>
          <a:xfrm>
            <a:off x="914400" y="4038600"/>
            <a:ext cx="7315200" cy="838200"/>
          </a:xfrm>
        </p:spPr>
        <p:txBody>
          <a:bodyPr>
            <a:normAutofit/>
          </a:bodyPr>
          <a:lstStyle/>
          <a:p>
            <a:pPr>
              <a:lnSpc>
                <a:spcPct val="85000"/>
              </a:lnSpc>
            </a:pPr>
            <a:r>
              <a:rPr lang="en-US" dirty="0" smtClean="0">
                <a:latin typeface="Calibri" panose="020F0502020204030204" pitchFamily="34" charset="0"/>
              </a:rPr>
              <a:t>PPPL</a:t>
            </a:r>
          </a:p>
          <a:p>
            <a:pPr>
              <a:lnSpc>
                <a:spcPct val="85000"/>
              </a:lnSpc>
            </a:pPr>
            <a:r>
              <a:rPr lang="en-US" dirty="0" smtClean="0">
                <a:latin typeface="Calibri" panose="020F0502020204030204" pitchFamily="34" charset="0"/>
              </a:rPr>
              <a:t>May 24, 2017</a:t>
            </a:r>
            <a:endParaRPr lang="en-US" dirty="0">
              <a:latin typeface="Calibri" panose="020F0502020204030204" pitchFamily="34" charset="0"/>
            </a:endParaRPr>
          </a:p>
        </p:txBody>
      </p:sp>
      <p:pic>
        <p:nvPicPr>
          <p:cNvPr id="6" name="Picture 4" descr="PPPL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31" y="5257803"/>
            <a:ext cx="1606138" cy="56214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6200" y="5715000"/>
            <a:ext cx="1981200" cy="1015663"/>
          </a:xfrm>
          <a:prstGeom prst="rect">
            <a:avLst/>
          </a:prstGeom>
        </p:spPr>
        <p:txBody>
          <a:bodyPr wrap="square">
            <a:spAutoFit/>
          </a:bodyPr>
          <a:lstStyle/>
          <a:p>
            <a:pPr algn="ctr">
              <a:spcBef>
                <a:spcPct val="20000"/>
              </a:spcBef>
            </a:pPr>
            <a:r>
              <a:rPr lang="en-US" sz="1200" i="1" dirty="0">
                <a:solidFill>
                  <a:srgbClr val="336699"/>
                </a:solidFill>
                <a:latin typeface="Calibri" panose="020F0502020204030204" pitchFamily="34" charset="0"/>
                <a:cs typeface="Arial" pitchFamily="34" charset="0"/>
              </a:rPr>
              <a:t>*This work </a:t>
            </a:r>
            <a:r>
              <a:rPr lang="en-US" sz="1200" i="1" dirty="0" smtClean="0">
                <a:solidFill>
                  <a:srgbClr val="336699"/>
                </a:solidFill>
                <a:latin typeface="Calibri" panose="020F0502020204030204" pitchFamily="34" charset="0"/>
                <a:cs typeface="Arial" pitchFamily="34" charset="0"/>
              </a:rPr>
              <a:t>supported </a:t>
            </a:r>
            <a:r>
              <a:rPr lang="en-US" sz="1200" i="1" dirty="0">
                <a:solidFill>
                  <a:srgbClr val="336699"/>
                </a:solidFill>
                <a:latin typeface="Calibri" panose="020F0502020204030204" pitchFamily="34" charset="0"/>
                <a:cs typeface="Arial" pitchFamily="34" charset="0"/>
              </a:rPr>
              <a:t>by the US DOE </a:t>
            </a:r>
            <a:r>
              <a:rPr lang="en-US" sz="1200" i="1" dirty="0" smtClean="0">
                <a:solidFill>
                  <a:srgbClr val="336699"/>
                </a:solidFill>
                <a:latin typeface="Calibri" panose="020F0502020204030204" pitchFamily="34" charset="0"/>
                <a:cs typeface="Arial" pitchFamily="34" charset="0"/>
              </a:rPr>
              <a:t>contracts </a:t>
            </a:r>
            <a:r>
              <a:rPr lang="en-US" sz="1200" dirty="0"/>
              <a:t>FG03-96ER5436, DE-FG02-99ER54519 and DE-AC02-09CH11466</a:t>
            </a:r>
            <a:endParaRPr lang="en-US" sz="1200" dirty="0"/>
          </a:p>
        </p:txBody>
      </p:sp>
    </p:spTree>
    <p:extLst>
      <p:ext uri="{BB962C8B-B14F-4D97-AF65-F5344CB8AC3E}">
        <p14:creationId xmlns:p14="http://schemas.microsoft.com/office/powerpoint/2010/main" val="27447038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257175" y="0"/>
            <a:ext cx="9725025" cy="914400"/>
          </a:xfrm>
        </p:spPr>
        <p:txBody>
          <a:bodyPr>
            <a:normAutofit/>
          </a:bodyPr>
          <a:lstStyle/>
          <a:p>
            <a:r>
              <a:rPr lang="en-US" sz="2700" dirty="0">
                <a:latin typeface="Arial" charset="0"/>
                <a:ea typeface="ＭＳ Ｐゴシック" charset="0"/>
                <a:cs typeface="ＭＳ Ｐゴシック" charset="0"/>
              </a:rPr>
              <a:t>NSTX-U Aims to Develop and </a:t>
            </a:r>
            <a:r>
              <a:rPr lang="en-US" sz="2700" dirty="0" smtClean="0">
                <a:latin typeface="Arial" charset="0"/>
                <a:ea typeface="ＭＳ Ｐゴシック" charset="0"/>
                <a:cs typeface="ＭＳ Ｐゴシック" charset="0"/>
              </a:rPr>
              <a:t>Understand </a:t>
            </a:r>
            <a:r>
              <a:rPr lang="en-US" sz="2700" dirty="0">
                <a:latin typeface="Arial" charset="0"/>
                <a:ea typeface="ＭＳ Ｐゴシック" charset="0"/>
                <a:cs typeface="ＭＳ Ｐゴシック" charset="0"/>
              </a:rPr>
              <a:t>N</a:t>
            </a:r>
            <a:r>
              <a:rPr lang="en-US" sz="2700" dirty="0" smtClean="0">
                <a:latin typeface="Arial" charset="0"/>
                <a:ea typeface="ＭＳ Ｐゴシック" charset="0"/>
                <a:cs typeface="ＭＳ Ｐゴシック" charset="0"/>
              </a:rPr>
              <a:t>on</a:t>
            </a:r>
            <a:r>
              <a:rPr lang="en-US" sz="2700" dirty="0">
                <a:latin typeface="Arial" charset="0"/>
                <a:ea typeface="ＭＳ Ｐゴシック" charset="0"/>
                <a:cs typeface="ＭＳ Ｐゴシック" charset="0"/>
              </a:rPr>
              <a:t>-inductive </a:t>
            </a:r>
            <a:r>
              <a:rPr lang="en-US" dirty="0">
                <a:latin typeface="Arial" charset="0"/>
                <a:ea typeface="ＭＳ Ｐゴシック" charset="0"/>
                <a:cs typeface="ＭＳ Ｐゴシック" charset="0"/>
              </a:rPr>
              <a:t/>
            </a:r>
            <a:br>
              <a:rPr lang="en-US" dirty="0">
                <a:latin typeface="Arial" charset="0"/>
                <a:ea typeface="ＭＳ Ｐゴシック" charset="0"/>
                <a:cs typeface="ＭＳ Ｐゴシック" charset="0"/>
              </a:rPr>
            </a:br>
            <a:r>
              <a:rPr lang="en-US" sz="2700" dirty="0" smtClean="0">
                <a:latin typeface="Arial" charset="0"/>
                <a:ea typeface="ＭＳ Ｐゴシック" charset="0"/>
                <a:cs typeface="ＭＳ Ｐゴシック" charset="0"/>
              </a:rPr>
              <a:t>Start</a:t>
            </a:r>
            <a:r>
              <a:rPr lang="en-US" sz="2700" dirty="0">
                <a:latin typeface="Arial" charset="0"/>
                <a:ea typeface="ＭＳ Ｐゴシック" charset="0"/>
                <a:cs typeface="ＭＳ Ｐゴシック" charset="0"/>
              </a:rPr>
              <a:t>-up</a:t>
            </a:r>
            <a:r>
              <a:rPr lang="en-US" sz="2700" dirty="0" smtClean="0">
                <a:latin typeface="Arial" charset="0"/>
                <a:ea typeface="ＭＳ Ｐゴシック" charset="0"/>
                <a:cs typeface="ＭＳ Ｐゴシック" charset="0"/>
              </a:rPr>
              <a:t>/Ramp</a:t>
            </a:r>
            <a:r>
              <a:rPr lang="en-US" sz="2700" dirty="0">
                <a:latin typeface="Arial" charset="0"/>
                <a:ea typeface="ＭＳ Ｐゴシック" charset="0"/>
                <a:cs typeface="ＭＳ Ｐゴシック" charset="0"/>
              </a:rPr>
              <a:t>-up to </a:t>
            </a:r>
            <a:r>
              <a:rPr lang="en-US" sz="2700" dirty="0" smtClean="0">
                <a:latin typeface="Arial" charset="0"/>
                <a:ea typeface="ＭＳ Ｐゴシック" charset="0"/>
                <a:cs typeface="ＭＳ Ｐゴシック" charset="0"/>
              </a:rPr>
              <a:t>Project </a:t>
            </a:r>
            <a:r>
              <a:rPr lang="en-US" sz="2700" dirty="0">
                <a:latin typeface="Arial" charset="0"/>
                <a:ea typeface="ＭＳ Ｐゴシック" charset="0"/>
                <a:cs typeface="ＭＳ Ｐゴシック" charset="0"/>
              </a:rPr>
              <a:t>to ST-FNSF </a:t>
            </a:r>
            <a:r>
              <a:rPr lang="en-US" sz="2700" dirty="0" smtClean="0">
                <a:latin typeface="Arial" charset="0"/>
                <a:ea typeface="ＭＳ Ｐゴシック" charset="0"/>
                <a:cs typeface="ＭＳ Ｐゴシック" charset="0"/>
              </a:rPr>
              <a:t>Operation</a:t>
            </a:r>
            <a:endParaRPr lang="en-US" sz="2700" dirty="0">
              <a:latin typeface="Arial" charset="0"/>
              <a:ea typeface="ＭＳ Ｐゴシック" charset="0"/>
              <a:cs typeface="ＭＳ Ｐゴシック" charset="0"/>
            </a:endParaRPr>
          </a:p>
        </p:txBody>
      </p:sp>
      <p:sp>
        <p:nvSpPr>
          <p:cNvPr id="3" name="Content Placeholder 2"/>
          <p:cNvSpPr>
            <a:spLocks noGrp="1"/>
          </p:cNvSpPr>
          <p:nvPr>
            <p:ph idx="1"/>
          </p:nvPr>
        </p:nvSpPr>
        <p:spPr>
          <a:xfrm>
            <a:off x="0" y="1295400"/>
            <a:ext cx="4402667" cy="5011738"/>
          </a:xfrm>
        </p:spPr>
        <p:txBody>
          <a:bodyPr>
            <a:normAutofit fontScale="92500" lnSpcReduction="10000"/>
          </a:bodyPr>
          <a:lstStyle/>
          <a:p>
            <a:pPr>
              <a:defRPr/>
            </a:pPr>
            <a:r>
              <a:rPr lang="en-US" sz="2200" dirty="0" smtClean="0">
                <a:solidFill>
                  <a:schemeClr val="accent2"/>
                </a:solidFill>
              </a:rPr>
              <a:t>Non inductive current ramp-up</a:t>
            </a:r>
            <a:r>
              <a:rPr lang="en-US" sz="2200" dirty="0" smtClean="0"/>
              <a:t> </a:t>
            </a:r>
            <a:r>
              <a:rPr lang="en-US" sz="2200" dirty="0" smtClean="0">
                <a:solidFill>
                  <a:schemeClr val="accent2"/>
                </a:solidFill>
              </a:rPr>
              <a:t>/ </a:t>
            </a:r>
            <a:r>
              <a:rPr lang="en-US" sz="2200" dirty="0" smtClean="0">
                <a:solidFill>
                  <a:srgbClr val="FF0000"/>
                </a:solidFill>
              </a:rPr>
              <a:t>sustainment </a:t>
            </a:r>
            <a:r>
              <a:rPr lang="en-US" sz="2200" dirty="0" smtClean="0">
                <a:solidFill>
                  <a:schemeClr val="accent2"/>
                </a:solidFill>
              </a:rPr>
              <a:t>demonstration needs 400-</a:t>
            </a:r>
            <a:r>
              <a:rPr lang="en-US" sz="2200" dirty="0" smtClean="0">
                <a:solidFill>
                  <a:srgbClr val="FF0000"/>
                </a:solidFill>
              </a:rPr>
              <a:t>600</a:t>
            </a:r>
            <a:r>
              <a:rPr lang="en-US" sz="2200" dirty="0" smtClean="0">
                <a:solidFill>
                  <a:schemeClr val="accent2"/>
                </a:solidFill>
              </a:rPr>
              <a:t>kA of closed flux current on NSTX-U</a:t>
            </a:r>
          </a:p>
          <a:p>
            <a:pPr lvl="1">
              <a:defRPr/>
            </a:pPr>
            <a:r>
              <a:rPr lang="en-US" dirty="0" smtClean="0"/>
              <a:t>Requires high injector flux</a:t>
            </a:r>
          </a:p>
          <a:p>
            <a:pPr>
              <a:defRPr/>
            </a:pPr>
            <a:r>
              <a:rPr lang="en-US" sz="2200" dirty="0" smtClean="0"/>
              <a:t>Need to heat CHI plasma to over 400eV, preferably to 1keV using ECH</a:t>
            </a:r>
          </a:p>
          <a:p>
            <a:pPr lvl="1">
              <a:defRPr/>
            </a:pPr>
            <a:r>
              <a:rPr lang="en-US" dirty="0" smtClean="0"/>
              <a:t>1keV to reduce reliance on HHFW &amp; use NBI directly on CHI target</a:t>
            </a:r>
          </a:p>
          <a:p>
            <a:pPr>
              <a:defRPr/>
            </a:pPr>
            <a:r>
              <a:rPr lang="en-US" sz="2200" dirty="0" smtClean="0"/>
              <a:t>Eventually CHI will use metal electrodes</a:t>
            </a:r>
          </a:p>
          <a:p>
            <a:pPr lvl="1">
              <a:defRPr/>
            </a:pPr>
            <a:r>
              <a:rPr lang="en-US" dirty="0" smtClean="0"/>
              <a:t>CHI </a:t>
            </a:r>
            <a:r>
              <a:rPr lang="en-US" dirty="0" err="1" smtClean="0"/>
              <a:t>T</a:t>
            </a:r>
            <a:r>
              <a:rPr lang="en-US" baseline="-25000" dirty="0" err="1" smtClean="0"/>
              <a:t>e</a:t>
            </a:r>
            <a:r>
              <a:rPr lang="en-US" dirty="0" smtClean="0"/>
              <a:t> should increase with reduced low-Z impurities</a:t>
            </a:r>
          </a:p>
          <a:p>
            <a:pPr marL="457200" lvl="1" indent="0">
              <a:buFontTx/>
              <a:buNone/>
              <a:defRPr/>
            </a:pPr>
            <a:endParaRPr lang="en-US" sz="1800" dirty="0" smtClean="0"/>
          </a:p>
        </p:txBody>
      </p:sp>
      <p:sp>
        <p:nvSpPr>
          <p:cNvPr id="50179" name="TextBox 8"/>
          <p:cNvSpPr txBox="1">
            <a:spLocks noChangeArrowheads="1"/>
          </p:cNvSpPr>
          <p:nvPr/>
        </p:nvSpPr>
        <p:spPr bwMode="auto">
          <a:xfrm>
            <a:off x="5562600" y="987425"/>
            <a:ext cx="26908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sz="2000" i="0">
                <a:solidFill>
                  <a:schemeClr val="tx1"/>
                </a:solidFill>
                <a:cs typeface="Arial" charset="0"/>
              </a:rPr>
              <a:t>NSTX-U Start-up &amp; </a:t>
            </a:r>
          </a:p>
          <a:p>
            <a:pPr eaLnBrk="1" hangingPunct="1"/>
            <a:r>
              <a:rPr lang="en-US" sz="2000" i="0">
                <a:solidFill>
                  <a:schemeClr val="tx1"/>
                </a:solidFill>
                <a:cs typeface="Arial" charset="0"/>
              </a:rPr>
              <a:t>Ramp-up strategy</a:t>
            </a:r>
          </a:p>
        </p:txBody>
      </p:sp>
      <p:pic>
        <p:nvPicPr>
          <p:cNvPr id="5018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7050" y="1828800"/>
            <a:ext cx="48069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7701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Uniqueness of NSTX-U Capability </a:t>
            </a:r>
            <a:endParaRPr lang="en-US" sz="2800" dirty="0"/>
          </a:p>
        </p:txBody>
      </p:sp>
      <p:sp>
        <p:nvSpPr>
          <p:cNvPr id="3" name="Content Placeholder 2"/>
          <p:cNvSpPr>
            <a:spLocks noGrp="1"/>
          </p:cNvSpPr>
          <p:nvPr>
            <p:ph idx="1"/>
          </p:nvPr>
        </p:nvSpPr>
        <p:spPr>
          <a:xfrm>
            <a:off x="0" y="1219200"/>
            <a:ext cx="9067800" cy="4953000"/>
          </a:xfrm>
        </p:spPr>
        <p:txBody>
          <a:bodyPr>
            <a:normAutofit/>
          </a:bodyPr>
          <a:lstStyle/>
          <a:p>
            <a:r>
              <a:rPr lang="en-US" sz="2000" dirty="0"/>
              <a:t>While many fusion experiments are studying non-inductive current drive and current ramp-up, NSTX-U is the only machine in the world that has a program, and hardware capabilities, capable of demonstrating full solenoid-free plasma start-up and current ramp-up to the needed sustainment </a:t>
            </a:r>
            <a:r>
              <a:rPr lang="en-US" sz="2000" dirty="0" smtClean="0"/>
              <a:t>levels.</a:t>
            </a:r>
            <a:endParaRPr lang="en-US" sz="1200" dirty="0" smtClean="0"/>
          </a:p>
          <a:p>
            <a:pPr lvl="1"/>
            <a:r>
              <a:rPr lang="en-US" sz="1800" dirty="0" smtClean="0"/>
              <a:t>This </a:t>
            </a:r>
            <a:r>
              <a:rPr lang="en-US" sz="1800" dirty="0"/>
              <a:t>experimental demonstration would fundamentally alter future tokamak/ST designs, and would represent a major and unique NSTX-U contribution to world fusion energy development. </a:t>
            </a:r>
          </a:p>
          <a:p>
            <a:r>
              <a:rPr lang="en-US" sz="2000" dirty="0"/>
              <a:t>This unique capability on NSTX-U was developed over more than a decade and half of important progress with </a:t>
            </a:r>
            <a:r>
              <a:rPr lang="en-US" sz="2000" i="1" dirty="0"/>
              <a:t>transient</a:t>
            </a:r>
            <a:r>
              <a:rPr lang="en-US" sz="2000" dirty="0"/>
              <a:t> coaxial helicity injection (CHI). </a:t>
            </a:r>
          </a:p>
          <a:p>
            <a:r>
              <a:rPr lang="en-US" sz="2000" dirty="0"/>
              <a:t>Compared to other methods for solenoid-free-plasma start-up, many of which are presently being studied in existing experiments, transient CHI is the only method for which the scaling is well understood. </a:t>
            </a:r>
            <a:endParaRPr lang="en-US" sz="2000" dirty="0" smtClean="0"/>
          </a:p>
          <a:p>
            <a:pPr lvl="1"/>
            <a:r>
              <a:rPr lang="en-US" sz="1800" dirty="0" smtClean="0"/>
              <a:t>The </a:t>
            </a:r>
            <a:r>
              <a:rPr lang="en-US" sz="1800" dirty="0"/>
              <a:t>scaling is simple. The current generated is proportional to the injected flux. The conversion factor from open flux to closed flux is quite large in NSTX, about 70%. NIMROD simulations also now support this. </a:t>
            </a:r>
          </a:p>
          <a:p>
            <a:endParaRPr lang="en-US" dirty="0"/>
          </a:p>
        </p:txBody>
      </p:sp>
      <p:sp>
        <p:nvSpPr>
          <p:cNvPr id="4" name="Slide Number Placeholder 3"/>
          <p:cNvSpPr>
            <a:spLocks noGrp="1"/>
          </p:cNvSpPr>
          <p:nvPr>
            <p:ph type="sldNum" sz="quarter" idx="4294967295"/>
          </p:nvPr>
        </p:nvSpPr>
        <p:spPr>
          <a:xfrm>
            <a:off x="8382000" y="6629400"/>
            <a:ext cx="762000" cy="152400"/>
          </a:xfrm>
          <a:prstGeom prst="rect">
            <a:avLst/>
          </a:prstGeom>
        </p:spPr>
        <p:txBody>
          <a:bodyPr/>
          <a:lstStyle/>
          <a:p>
            <a:fld id="{4C1B8CDB-C8D8-404E-8FA8-E298270B901E}" type="slidenum">
              <a:rPr lang="en-US" smtClean="0"/>
              <a:pPr/>
              <a:t>3</a:t>
            </a:fld>
            <a:endParaRPr lang="en-US"/>
          </a:p>
        </p:txBody>
      </p:sp>
    </p:spTree>
    <p:extLst>
      <p:ext uri="{BB962C8B-B14F-4D97-AF65-F5344CB8AC3E}">
        <p14:creationId xmlns:p14="http://schemas.microsoft.com/office/powerpoint/2010/main" val="2534803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NSTX-U’s Tremendous Capability for SFPS Mission</a:t>
            </a:r>
            <a:endParaRPr lang="en-US" sz="2800" dirty="0"/>
          </a:p>
        </p:txBody>
      </p:sp>
      <p:sp>
        <p:nvSpPr>
          <p:cNvPr id="3" name="Content Placeholder 2"/>
          <p:cNvSpPr>
            <a:spLocks noGrp="1"/>
          </p:cNvSpPr>
          <p:nvPr>
            <p:ph idx="1"/>
          </p:nvPr>
        </p:nvSpPr>
        <p:spPr>
          <a:xfrm>
            <a:off x="-76200" y="1219200"/>
            <a:ext cx="9220200" cy="4953000"/>
          </a:xfrm>
        </p:spPr>
        <p:txBody>
          <a:bodyPr>
            <a:normAutofit fontScale="92500" lnSpcReduction="10000"/>
          </a:bodyPr>
          <a:lstStyle/>
          <a:p>
            <a:pPr lvl="0"/>
            <a:r>
              <a:rPr lang="en-US" sz="1800" b="1" dirty="0"/>
              <a:t>High Injector Flux </a:t>
            </a:r>
            <a:r>
              <a:rPr lang="en-US" sz="1800" b="1" dirty="0" smtClean="0"/>
              <a:t>Capability (Over 300 </a:t>
            </a:r>
            <a:r>
              <a:rPr lang="en-US" sz="1800" b="1" dirty="0" err="1" smtClean="0"/>
              <a:t>mWb</a:t>
            </a:r>
            <a:r>
              <a:rPr lang="en-US" sz="1800" b="1" dirty="0" smtClean="0"/>
              <a:t>)</a:t>
            </a:r>
            <a:endParaRPr lang="en-US" sz="1800" dirty="0" smtClean="0"/>
          </a:p>
          <a:p>
            <a:pPr lvl="1"/>
            <a:r>
              <a:rPr lang="en-US" sz="1600" dirty="0" smtClean="0"/>
              <a:t>Start-up currents approaching 1MA can be studied</a:t>
            </a:r>
          </a:p>
          <a:p>
            <a:pPr lvl="1"/>
            <a:r>
              <a:rPr lang="en-US" sz="1600" dirty="0" smtClean="0"/>
              <a:t>Near-term benefit is that it would ease the requirements on current ramp-up</a:t>
            </a:r>
          </a:p>
          <a:p>
            <a:pPr lvl="1"/>
            <a:r>
              <a:rPr lang="en-US" sz="1600" dirty="0" smtClean="0"/>
              <a:t>For the longer term, it would inform us about new ST designs in which a large fraction of the start-up current (all of it ?) could be generated by transient CHI.</a:t>
            </a:r>
          </a:p>
          <a:p>
            <a:pPr lvl="0"/>
            <a:r>
              <a:rPr lang="en-US" sz="1800" b="1" dirty="0" smtClean="0"/>
              <a:t>High </a:t>
            </a:r>
            <a:r>
              <a:rPr lang="en-US" sz="1800" b="1" dirty="0"/>
              <a:t>Toroidal </a:t>
            </a:r>
            <a:r>
              <a:rPr lang="en-US" sz="1800" b="1" dirty="0" smtClean="0"/>
              <a:t>Field (1T)</a:t>
            </a:r>
            <a:r>
              <a:rPr lang="en-US" sz="1800" dirty="0" smtClean="0"/>
              <a:t> </a:t>
            </a:r>
          </a:p>
          <a:p>
            <a:pPr lvl="1"/>
            <a:r>
              <a:rPr lang="en-US" sz="1600" dirty="0" smtClean="0"/>
              <a:t>Needed for injecting more flux</a:t>
            </a:r>
          </a:p>
          <a:p>
            <a:pPr lvl="0"/>
            <a:r>
              <a:rPr lang="en-US" sz="1800" b="1" dirty="0" smtClean="0"/>
              <a:t>Flexible </a:t>
            </a:r>
            <a:r>
              <a:rPr lang="en-US" sz="1800" b="1" dirty="0"/>
              <a:t>Current </a:t>
            </a:r>
            <a:r>
              <a:rPr lang="en-US" sz="1800" b="1" dirty="0" smtClean="0"/>
              <a:t>Drive</a:t>
            </a:r>
            <a:r>
              <a:rPr lang="en-US" sz="1800" dirty="0" smtClean="0"/>
              <a:t> </a:t>
            </a:r>
          </a:p>
          <a:p>
            <a:pPr lvl="1"/>
            <a:r>
              <a:rPr lang="en-US" sz="1600" dirty="0" smtClean="0"/>
              <a:t>The </a:t>
            </a:r>
            <a:r>
              <a:rPr lang="en-US" sz="1600" dirty="0"/>
              <a:t>second more tangential neutral beam system is projected to be capable of current sustainment, and provide the current overdrive for the ramp-up scenario.</a:t>
            </a:r>
          </a:p>
          <a:p>
            <a:pPr lvl="0"/>
            <a:r>
              <a:rPr lang="en-US" sz="1800" b="1" dirty="0"/>
              <a:t>Capability for </a:t>
            </a:r>
            <a:r>
              <a:rPr lang="en-US" sz="1800" b="1" dirty="0" smtClean="0"/>
              <a:t>ECH</a:t>
            </a:r>
            <a:r>
              <a:rPr lang="en-US" sz="1800" dirty="0" smtClean="0"/>
              <a:t> </a:t>
            </a:r>
          </a:p>
          <a:p>
            <a:pPr lvl="1"/>
            <a:r>
              <a:rPr lang="en-US" sz="1600" dirty="0" smtClean="0"/>
              <a:t>NSTX</a:t>
            </a:r>
            <a:r>
              <a:rPr lang="en-US" sz="1600" dirty="0"/>
              <a:t>-U at this time does not have an ECH system, but this is an external system that can be easily added since providing this capability does not require internal vessel modifications.</a:t>
            </a:r>
          </a:p>
          <a:p>
            <a:pPr lvl="0"/>
            <a:r>
              <a:rPr lang="en-US" sz="1800" b="1" dirty="0"/>
              <a:t>Strong Coupling to MHD </a:t>
            </a:r>
            <a:r>
              <a:rPr lang="en-US" sz="1800" b="1" dirty="0" smtClean="0"/>
              <a:t>Theory </a:t>
            </a:r>
          </a:p>
          <a:p>
            <a:pPr lvl="1"/>
            <a:r>
              <a:rPr lang="en-US" sz="1600" dirty="0" smtClean="0"/>
              <a:t>NSTX</a:t>
            </a:r>
            <a:r>
              <a:rPr lang="en-US" sz="1600" dirty="0"/>
              <a:t>-U plasmas, through improved diagnosis of the reconnection region, will provide access to new parameter regimes not possible on any basic reconnection studies experiment, because these experiments do not produce plasmas with the confinement and heating parameters possible on NSTX-U. </a:t>
            </a:r>
            <a:endParaRPr lang="en-US" sz="1600" dirty="0" smtClean="0"/>
          </a:p>
          <a:p>
            <a:pPr lvl="1"/>
            <a:r>
              <a:rPr lang="en-US" sz="1600" dirty="0" smtClean="0"/>
              <a:t>It </a:t>
            </a:r>
            <a:r>
              <a:rPr lang="en-US" sz="1600" dirty="0"/>
              <a:t>is only through experimental measurements that these important simulations, that are also of considerable interest to basic reconnection studies, can be validated.</a:t>
            </a:r>
          </a:p>
          <a:p>
            <a:endParaRPr lang="en-US" dirty="0"/>
          </a:p>
        </p:txBody>
      </p:sp>
      <p:sp>
        <p:nvSpPr>
          <p:cNvPr id="4" name="Slide Number Placeholder 3"/>
          <p:cNvSpPr>
            <a:spLocks noGrp="1"/>
          </p:cNvSpPr>
          <p:nvPr>
            <p:ph type="sldNum" sz="quarter" idx="4294967295"/>
          </p:nvPr>
        </p:nvSpPr>
        <p:spPr>
          <a:xfrm>
            <a:off x="8382000" y="6629400"/>
            <a:ext cx="762000" cy="152400"/>
          </a:xfrm>
          <a:prstGeom prst="rect">
            <a:avLst/>
          </a:prstGeom>
        </p:spPr>
        <p:txBody>
          <a:bodyPr/>
          <a:lstStyle/>
          <a:p>
            <a:fld id="{4C1B8CDB-C8D8-404E-8FA8-E298270B901E}" type="slidenum">
              <a:rPr lang="en-US" smtClean="0"/>
              <a:pPr/>
              <a:t>4</a:t>
            </a:fld>
            <a:endParaRPr lang="en-US"/>
          </a:p>
        </p:txBody>
      </p:sp>
    </p:spTree>
    <p:extLst>
      <p:ext uri="{BB962C8B-B14F-4D97-AF65-F5344CB8AC3E}">
        <p14:creationId xmlns:p14="http://schemas.microsoft.com/office/powerpoint/2010/main" val="1254525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CHI Research on NSTX-U Would Help Establish Feasibility of New High-Field ST Without Central Solenoid</a:t>
            </a:r>
            <a:endParaRPr lang="en-US" sz="2400" dirty="0"/>
          </a:p>
        </p:txBody>
      </p:sp>
      <p:sp>
        <p:nvSpPr>
          <p:cNvPr id="3" name="Content Placeholder 2"/>
          <p:cNvSpPr>
            <a:spLocks noGrp="1"/>
          </p:cNvSpPr>
          <p:nvPr>
            <p:ph idx="1"/>
          </p:nvPr>
        </p:nvSpPr>
        <p:spPr>
          <a:xfrm>
            <a:off x="228600" y="1219200"/>
            <a:ext cx="8763000" cy="4953000"/>
          </a:xfrm>
        </p:spPr>
        <p:txBody>
          <a:bodyPr>
            <a:normAutofit fontScale="85000" lnSpcReduction="10000"/>
          </a:bodyPr>
          <a:lstStyle/>
          <a:p>
            <a:r>
              <a:rPr lang="en-US" dirty="0" smtClean="0"/>
              <a:t>On NSTX</a:t>
            </a:r>
            <a:r>
              <a:rPr lang="en-US" dirty="0"/>
              <a:t>-U, we have a wealth of proven capabilities to conduct game-changing research that would reduce the cost and simplify the tokamak/ST systems and help fusion power be economically competitive</a:t>
            </a:r>
            <a:r>
              <a:rPr lang="en-US" dirty="0" smtClean="0"/>
              <a:t>.</a:t>
            </a:r>
          </a:p>
          <a:p>
            <a:r>
              <a:rPr lang="en-US" dirty="0" smtClean="0"/>
              <a:t>CHI research would contribute to new ST designs that can benefit from high TF (using new developments in super conducting technology) to generate a very large fraction of current (all of the current?) needed for sustained operation. </a:t>
            </a:r>
          </a:p>
          <a:p>
            <a:r>
              <a:rPr lang="en-US" dirty="0"/>
              <a:t>C</a:t>
            </a:r>
            <a:r>
              <a:rPr lang="en-US" dirty="0" smtClean="0"/>
              <a:t>ontributes </a:t>
            </a:r>
            <a:r>
              <a:rPr lang="en-US" dirty="0"/>
              <a:t>to the basic work on </a:t>
            </a:r>
            <a:r>
              <a:rPr lang="en-US" dirty="0" smtClean="0"/>
              <a:t>magnetic reconnection</a:t>
            </a:r>
            <a:r>
              <a:rPr lang="en-US" dirty="0"/>
              <a:t>. This basic physics research aspect requires an </a:t>
            </a:r>
            <a:r>
              <a:rPr lang="en-US" dirty="0" smtClean="0"/>
              <a:t>experimental </a:t>
            </a:r>
            <a:r>
              <a:rPr lang="en-US" dirty="0"/>
              <a:t>system for model validation, as evidenced by </a:t>
            </a:r>
            <a:r>
              <a:rPr lang="en-US" dirty="0" smtClean="0"/>
              <a:t>the construction </a:t>
            </a:r>
            <a:r>
              <a:rPr lang="en-US" dirty="0"/>
              <a:t>of new experiments solely to study </a:t>
            </a:r>
            <a:r>
              <a:rPr lang="en-US" dirty="0" smtClean="0"/>
              <a:t>magnetic reconnection </a:t>
            </a:r>
            <a:r>
              <a:rPr lang="en-US" dirty="0" smtClean="0"/>
              <a:t>physics</a:t>
            </a:r>
          </a:p>
          <a:p>
            <a:pPr marL="0" indent="0">
              <a:buNone/>
            </a:pPr>
            <a:r>
              <a:rPr lang="en-US" dirty="0" smtClean="0"/>
              <a:t>	</a:t>
            </a:r>
            <a:endParaRPr lang="en-US" sz="2000" dirty="0"/>
          </a:p>
          <a:p>
            <a:endParaRPr lang="en-US" dirty="0"/>
          </a:p>
        </p:txBody>
      </p:sp>
      <p:sp>
        <p:nvSpPr>
          <p:cNvPr id="4" name="Slide Number Placeholder 3"/>
          <p:cNvSpPr>
            <a:spLocks noGrp="1"/>
          </p:cNvSpPr>
          <p:nvPr>
            <p:ph type="sldNum" sz="quarter" idx="4294967295"/>
          </p:nvPr>
        </p:nvSpPr>
        <p:spPr>
          <a:xfrm>
            <a:off x="8382000" y="6629400"/>
            <a:ext cx="762000" cy="152400"/>
          </a:xfrm>
          <a:prstGeom prst="rect">
            <a:avLst/>
          </a:prstGeom>
        </p:spPr>
        <p:txBody>
          <a:bodyPr/>
          <a:lstStyle/>
          <a:p>
            <a:fld id="{4C1B8CDB-C8D8-404E-8FA8-E298270B901E}" type="slidenum">
              <a:rPr lang="en-US" smtClean="0"/>
              <a:pPr/>
              <a:t>5</a:t>
            </a:fld>
            <a:endParaRPr lang="en-US"/>
          </a:p>
        </p:txBody>
      </p:sp>
    </p:spTree>
    <p:extLst>
      <p:ext uri="{BB962C8B-B14F-4D97-AF65-F5344CB8AC3E}">
        <p14:creationId xmlns:p14="http://schemas.microsoft.com/office/powerpoint/2010/main" val="2486500510"/>
      </p:ext>
    </p:extLst>
  </p:cSld>
  <p:clrMapOvr>
    <a:masterClrMapping/>
  </p:clrMapOvr>
</p:sld>
</file>

<file path=ppt/theme/theme1.xml><?xml version="1.0" encoding="utf-8"?>
<a:theme xmlns:a="http://schemas.openxmlformats.org/drawingml/2006/main" name="NSTX Upgra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34"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18881</TotalTime>
  <Words>760</Words>
  <Application>Microsoft Macintosh PowerPoint</Application>
  <PresentationFormat>On-screen Show (4:3)</PresentationFormat>
  <Paragraphs>45</Paragraphs>
  <Slides>5</Slides>
  <Notes>0</Notes>
  <HiddenSlides>0</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NSTX Upgrade</vt:lpstr>
      <vt:lpstr>Blank Presentation</vt:lpstr>
      <vt:lpstr>Impact of Potential Polar Region Modifications for Solenoid Free Plasma Start-up and Ramp-up</vt:lpstr>
      <vt:lpstr>NSTX-U Aims to Develop and Understand Non-inductive  Start-up/Ramp-up to Project to ST-FNSF Operation</vt:lpstr>
      <vt:lpstr>Uniqueness of NSTX-U Capability </vt:lpstr>
      <vt:lpstr>NSTX-U’s Tremendous Capability for SFPS Mission</vt:lpstr>
      <vt:lpstr>CHI Research on NSTX-U Would Help Establish Feasibility of New High-Field ST Without Central Solenoid</vt:lpstr>
    </vt:vector>
  </TitlesOfParts>
  <Company>PPPL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E. Menard</dc:creator>
  <cp:lastModifiedBy>Roger Raman</cp:lastModifiedBy>
  <cp:revision>508</cp:revision>
  <dcterms:created xsi:type="dcterms:W3CDTF">2015-07-16T16:59:24Z</dcterms:created>
  <dcterms:modified xsi:type="dcterms:W3CDTF">2017-05-24T05:19:25Z</dcterms:modified>
</cp:coreProperties>
</file>