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4"/>
  </p:notesMasterIdLst>
  <p:sldIdLst>
    <p:sldId id="256" r:id="rId2"/>
    <p:sldId id="335" r:id="rId3"/>
    <p:sldId id="361" r:id="rId4"/>
    <p:sldId id="362" r:id="rId5"/>
    <p:sldId id="363" r:id="rId6"/>
    <p:sldId id="364" r:id="rId7"/>
    <p:sldId id="365" r:id="rId8"/>
    <p:sldId id="394" r:id="rId9"/>
    <p:sldId id="366" r:id="rId10"/>
    <p:sldId id="367" r:id="rId11"/>
    <p:sldId id="384" r:id="rId12"/>
    <p:sldId id="368" r:id="rId13"/>
    <p:sldId id="369" r:id="rId14"/>
    <p:sldId id="382" r:id="rId15"/>
    <p:sldId id="385" r:id="rId16"/>
    <p:sldId id="376" r:id="rId17"/>
    <p:sldId id="377" r:id="rId18"/>
    <p:sldId id="371" r:id="rId19"/>
    <p:sldId id="372" r:id="rId20"/>
    <p:sldId id="391" r:id="rId21"/>
    <p:sldId id="390" r:id="rId22"/>
    <p:sldId id="395" r:id="rId23"/>
    <p:sldId id="401" r:id="rId24"/>
    <p:sldId id="383" r:id="rId25"/>
    <p:sldId id="373" r:id="rId26"/>
    <p:sldId id="326" r:id="rId27"/>
    <p:sldId id="378" r:id="rId28"/>
    <p:sldId id="379" r:id="rId29"/>
    <p:sldId id="386" r:id="rId30"/>
    <p:sldId id="388" r:id="rId31"/>
    <p:sldId id="387" r:id="rId32"/>
    <p:sldId id="396" r:id="rId33"/>
    <p:sldId id="360" r:id="rId34"/>
    <p:sldId id="389" r:id="rId35"/>
    <p:sldId id="400" r:id="rId36"/>
    <p:sldId id="397" r:id="rId37"/>
    <p:sldId id="374" r:id="rId38"/>
    <p:sldId id="392" r:id="rId39"/>
    <p:sldId id="393" r:id="rId40"/>
    <p:sldId id="399" r:id="rId41"/>
    <p:sldId id="322" r:id="rId42"/>
    <p:sldId id="398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32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8040"/>
    <a:srgbClr val="0080FF"/>
    <a:srgbClr val="00D0D2"/>
    <a:srgbClr val="00FFFF"/>
    <a:srgbClr val="00008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7986" autoAdjust="0"/>
    <p:restoredTop sz="90929"/>
  </p:normalViewPr>
  <p:slideViewPr>
    <p:cSldViewPr snapToGrid="0">
      <p:cViewPr>
        <p:scale>
          <a:sx n="100" d="100"/>
          <a:sy n="100" d="100"/>
        </p:scale>
        <p:origin x="-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09CF38B-60D6-4E49-A44B-9F46319FE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984ED-46CF-40C7-9E09-7B6FB2180679}" type="slidenum">
              <a:rPr lang="en-US"/>
              <a:pPr/>
              <a:t>1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1614488"/>
            <a:ext cx="7772400" cy="5794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8900" y="3314700"/>
            <a:ext cx="6400800" cy="17526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 / 1210 / #2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F86D-C837-4A4D-80B9-6C50EFC223F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80988"/>
            <a:ext cx="2286000" cy="289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80988"/>
            <a:ext cx="67056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 / 1210 / #2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E9F36-3B31-4E0B-9B36-3170635254C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 / 1210 / #2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60C3-2A98-4AF7-BE04-ED69C37C6F23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 / 1210 / #2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6C7C2-44CA-4BE7-BF9C-8FDE0F22FA8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172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1728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 / 1210 / #2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E954A-ADF2-4D4C-8C3A-FADA8AD8C0B5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 / 1210 / #2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78E9-C646-4D92-9ED1-C9B2C0C987D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 / 1210 / #2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D98CB-18E2-49EB-B949-F58C0A525C2A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 / 1210 / #2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EA735-CED2-4381-826C-CFF18342084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 / 1210 / #2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A0F1D-8D0F-40E1-8C7C-F052D9DD10A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MGB / ICTP / 1210 / #2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09C56-3786-4C3A-9B21-BC8EC194AA2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09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" tIns="18288" rIns="18288" bIns="1828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700" y="6662738"/>
            <a:ext cx="16303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18288" tIns="0" rIns="27432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i="1" smtClean="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r>
              <a:rPr lang="en-US"/>
              <a:t>MGB / ICTP / 1210 / #2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0000" y="6637338"/>
            <a:ext cx="228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i="1" smtClean="0">
                <a:solidFill>
                  <a:srgbClr val="008000"/>
                </a:solidFill>
              </a:defRPr>
            </a:lvl1pPr>
          </a:lstStyle>
          <a:p>
            <a:pPr>
              <a:defRPr/>
            </a:pPr>
            <a:fld id="{5C3B9D85-84B7-4B7D-8DD4-2B691C44CC0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grpSp>
        <p:nvGrpSpPr>
          <p:cNvPr id="3078" name="Group 19"/>
          <p:cNvGrpSpPr>
            <a:grpSpLocks/>
          </p:cNvGrpSpPr>
          <p:nvPr userDrawn="1"/>
        </p:nvGrpSpPr>
        <p:grpSpPr bwMode="auto">
          <a:xfrm>
            <a:off x="165100" y="1079500"/>
            <a:ext cx="8763000" cy="50800"/>
            <a:chOff x="48" y="872"/>
            <a:chExt cx="5520" cy="32"/>
          </a:xfrm>
        </p:grpSpPr>
        <p:sp>
          <p:nvSpPr>
            <p:cNvPr id="1041" name="Line 17"/>
            <p:cNvSpPr>
              <a:spLocks noChangeShapeType="1"/>
            </p:cNvSpPr>
            <p:nvPr userDrawn="1"/>
          </p:nvSpPr>
          <p:spPr bwMode="auto">
            <a:xfrm>
              <a:off x="48" y="872"/>
              <a:ext cx="5520" cy="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auto">
            <a:xfrm>
              <a:off x="48" y="904"/>
              <a:ext cx="55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4080"/>
          </a:solidFill>
          <a:latin typeface="Helvetica" pitchFamily="32" charset="0"/>
          <a:ea typeface="ＭＳ Ｐゴシック" pitchFamily="34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2pPr>
      <a:lvl3pPr marL="863600" indent="-1778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8000"/>
          </a:solidFill>
          <a:latin typeface="+mn-lt"/>
          <a:ea typeface="+mn-ea"/>
        </a:defRPr>
      </a:lvl3pPr>
      <a:lvl4pPr marL="1257300" indent="-2794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0080"/>
          </a:solidFill>
          <a:latin typeface="+mn-lt"/>
          <a:ea typeface="+mn-ea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4080"/>
          </a:solidFill>
          <a:latin typeface="+mn-lt"/>
          <a:ea typeface="+mn-ea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080"/>
          </a:solidFill>
          <a:latin typeface="+mn-lt"/>
          <a:ea typeface="+mn-ea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080"/>
          </a:solidFill>
          <a:latin typeface="+mn-lt"/>
          <a:ea typeface="+mn-ea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080"/>
          </a:solidFill>
          <a:latin typeface="+mn-lt"/>
          <a:ea typeface="+mn-ea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408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6"/>
          <p:cNvPicPr>
            <a:picLocks noChangeAspect="1" noChangeArrowheads="1"/>
          </p:cNvPicPr>
          <p:nvPr/>
        </p:nvPicPr>
        <p:blipFill>
          <a:blip r:embed="rId3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1487488" y="277813"/>
            <a:ext cx="6197600" cy="62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400" y="1092200"/>
            <a:ext cx="8547100" cy="10668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chemeClr val="tx1"/>
                </a:solidFill>
              </a:rPr>
              <a:t>Progress and Outstanding Challenges </a:t>
            </a:r>
            <a:br>
              <a:rPr lang="en-US" u="sng" smtClean="0">
                <a:solidFill>
                  <a:schemeClr val="tx1"/>
                </a:solidFill>
              </a:rPr>
            </a:br>
            <a:r>
              <a:rPr lang="en-US" u="sng" smtClean="0">
                <a:solidFill>
                  <a:schemeClr val="tx1"/>
                </a:solidFill>
              </a:rPr>
              <a:t>in Tokamak Research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2400300"/>
            <a:ext cx="8572500" cy="3529013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DA"/>
                </a:solidFill>
              </a:rPr>
              <a:t>Michael Bell</a:t>
            </a:r>
          </a:p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00DA"/>
                </a:solidFill>
              </a:rPr>
              <a:t>former Head of NSTX Experimental Research Operations</a:t>
            </a:r>
          </a:p>
          <a:p>
            <a:pPr eaLnBrk="1" hangingPunct="1"/>
            <a:r>
              <a:rPr lang="en-US" b="1" smtClean="0">
                <a:solidFill>
                  <a:srgbClr val="0000DA"/>
                </a:solidFill>
              </a:rPr>
              <a:t>Princeton Plasma Physics Laboratory</a:t>
            </a:r>
          </a:p>
          <a:p>
            <a:pPr eaLnBrk="1" hangingPunct="1"/>
            <a:r>
              <a:rPr lang="en-US" b="1" smtClean="0">
                <a:solidFill>
                  <a:srgbClr val="0000DA"/>
                </a:solidFill>
              </a:rPr>
              <a:t>Princeton University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 smtClean="0">
                <a:solidFill>
                  <a:srgbClr val="004080"/>
                </a:solidFill>
              </a:rPr>
              <a:t>presented to the</a:t>
            </a:r>
            <a:endParaRPr lang="en-US" sz="2000" b="1" smtClean="0">
              <a:solidFill>
                <a:srgbClr val="00408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b="1" smtClean="0">
                <a:solidFill>
                  <a:srgbClr val="004080"/>
                </a:solidFill>
              </a:rPr>
              <a:t>Joint ICTP-IAEA College on Plasma Physics</a:t>
            </a:r>
          </a:p>
          <a:p>
            <a:pPr eaLnBrk="1" hangingPunct="1">
              <a:lnSpc>
                <a:spcPct val="110000"/>
              </a:lnSpc>
            </a:pPr>
            <a:r>
              <a:rPr lang="en-US" b="1" smtClean="0">
                <a:solidFill>
                  <a:srgbClr val="004080"/>
                </a:solidFill>
              </a:rPr>
              <a:t>International Center for Theoretical Physics, Trieste</a:t>
            </a:r>
          </a:p>
          <a:p>
            <a:pPr eaLnBrk="1" hangingPunct="1">
              <a:lnSpc>
                <a:spcPct val="120000"/>
              </a:lnSpc>
            </a:pPr>
            <a:r>
              <a:rPr lang="en-US" b="1" smtClean="0">
                <a:solidFill>
                  <a:srgbClr val="004080"/>
                </a:solidFill>
              </a:rPr>
              <a:t>October 2012</a:t>
            </a:r>
            <a:endParaRPr lang="en-US" b="1" smtClean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0110AB5-62A7-4C7D-B70B-EB56B71FAFB9}" type="slidenum">
              <a:rPr lang="en-US"/>
              <a:pPr/>
              <a:t>10</a:t>
            </a:fld>
            <a:r>
              <a:rPr lang="en-US"/>
              <a:t> 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1193800"/>
            <a:ext cx="8661400" cy="3081338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2000" smtClean="0"/>
              <a:t>Can assess MHD stability by perturbing equilibrium fluid elements searching for displacement vectors </a:t>
            </a:r>
            <a:r>
              <a:rPr lang="en-US" sz="2000" i="1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</a:t>
            </a:r>
            <a:r>
              <a:rPr lang="en-US" sz="2000" smtClean="0"/>
              <a:t> (perpendicular to the magnetic surfaces) which reduce the potential energy of the system</a:t>
            </a:r>
            <a:endParaRPr lang="en-US" smtClean="0"/>
          </a:p>
          <a:p>
            <a:pPr algn="ctr" eaLnBrk="1" hangingPunct="1">
              <a:spcBef>
                <a:spcPct val="15000"/>
              </a:spcBef>
              <a:buFont typeface="Symbol" pitchFamily="18" charset="2"/>
              <a:buNone/>
            </a:pPr>
            <a:r>
              <a:rPr lang="en-US" i="1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</a:t>
            </a:r>
            <a:r>
              <a:rPr lang="en-US" i="1" smtClean="0">
                <a:solidFill>
                  <a:srgbClr val="0000FF"/>
                </a:solidFill>
              </a:rPr>
              <a:t> = </a:t>
            </a:r>
            <a:r>
              <a:rPr lang="en-US" i="1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</a:t>
            </a:r>
            <a:r>
              <a:rPr lang="en-US" i="1" baseline="-25000" smtClean="0">
                <a:solidFill>
                  <a:srgbClr val="0000FF"/>
                </a:solidFill>
              </a:rPr>
              <a:t>0</a:t>
            </a:r>
            <a:r>
              <a:rPr lang="en-US" i="1" smtClean="0">
                <a:solidFill>
                  <a:srgbClr val="0000FF"/>
                </a:solidFill>
              </a:rPr>
              <a:t>exp[i(n</a:t>
            </a:r>
            <a:r>
              <a:rPr lang="en-US" i="1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</a:t>
            </a:r>
            <a:r>
              <a:rPr lang="en-US" i="1" smtClean="0">
                <a:solidFill>
                  <a:srgbClr val="0000FF"/>
                </a:solidFill>
              </a:rPr>
              <a:t> + m</a:t>
            </a:r>
            <a:r>
              <a:rPr lang="en-US" i="1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i="1" smtClean="0">
                <a:solidFill>
                  <a:srgbClr val="0000FF"/>
                </a:solidFill>
              </a:rPr>
              <a:t>)]</a:t>
            </a:r>
          </a:p>
          <a:p>
            <a:pPr eaLnBrk="1" hangingPunct="1">
              <a:spcBef>
                <a:spcPct val="15000"/>
              </a:spcBef>
              <a:buFont typeface="Symbol" pitchFamily="18" charset="2"/>
              <a:buNone/>
            </a:pPr>
            <a:r>
              <a:rPr lang="en-US" smtClean="0"/>
              <a:t>	</a:t>
            </a:r>
            <a:r>
              <a:rPr lang="en-US" sz="2000" smtClean="0"/>
              <a:t>where </a:t>
            </a:r>
            <a:r>
              <a:rPr lang="en-US" sz="2000" i="1" smtClean="0">
                <a:solidFill>
                  <a:srgbClr val="0000FF"/>
                </a:solidFill>
              </a:rPr>
              <a:t>n</a:t>
            </a:r>
            <a:r>
              <a:rPr lang="en-US" sz="2000" i="1" smtClean="0"/>
              <a:t>,</a:t>
            </a:r>
            <a:r>
              <a:rPr lang="en-US" sz="2000" i="1" smtClean="0">
                <a:solidFill>
                  <a:srgbClr val="0000FF"/>
                </a:solidFill>
              </a:rPr>
              <a:t> m</a:t>
            </a:r>
            <a:r>
              <a:rPr lang="en-US" sz="2000" smtClean="0"/>
              <a:t> are toroidal and poloidal mode numbers</a:t>
            </a:r>
            <a:endParaRPr lang="en-US" smtClean="0"/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smtClean="0"/>
              <a:t>For kink-like modes (</a:t>
            </a:r>
            <a:r>
              <a:rPr lang="en-US" i="1" smtClean="0"/>
              <a:t>n</a:t>
            </a:r>
            <a:r>
              <a:rPr lang="en-US" smtClean="0"/>
              <a:t> &lt; ~10) need full 3D displacement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smtClean="0"/>
              <a:t>For high toroidal mode number/short radial wavelength, calculation reduces to ODE 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</a:t>
            </a:r>
            <a:r>
              <a:rPr lang="en-US" smtClean="0"/>
              <a:t> </a:t>
            </a:r>
            <a:r>
              <a:rPr lang="en-US" b="1" smtClean="0">
                <a:solidFill>
                  <a:srgbClr val="0000FF"/>
                </a:solidFill>
              </a:rPr>
              <a:t>“ballooning” modes</a:t>
            </a:r>
            <a:r>
              <a:rPr lang="en-US" smtClean="0"/>
              <a:t> on low field side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en-US" smtClean="0"/>
              <a:t>Flux surfaces where </a:t>
            </a:r>
            <a:r>
              <a:rPr lang="en-US" i="1" smtClean="0"/>
              <a:t>q = m/n</a:t>
            </a:r>
            <a:r>
              <a:rPr lang="en-US" smtClean="0"/>
              <a:t> are susceptible to instability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Finite Plasma Pressure and Non-Ideal Plasma Behavior Introduce Other Instability Modes</a:t>
            </a:r>
            <a:endParaRPr lang="en-US" smtClean="0"/>
          </a:p>
        </p:txBody>
      </p:sp>
      <p:pic>
        <p:nvPicPr>
          <p:cNvPr id="1331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400" y="4102100"/>
            <a:ext cx="1611313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190500" y="4356100"/>
            <a:ext cx="65024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/>
              <a:t>In “ideal” (infinite conductivity) plasma, flux surface topology is preserved</a:t>
            </a:r>
          </a:p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/>
              <a:t>Finite plasma conductivity allows reconnection of </a:t>
            </a:r>
            <a:br>
              <a:rPr lang="en-US" sz="2000"/>
            </a:br>
            <a:r>
              <a:rPr lang="en-US" sz="2000"/>
              <a:t>field inside plasma to form </a:t>
            </a:r>
            <a:r>
              <a:rPr lang="en-US" sz="2000" b="1">
                <a:solidFill>
                  <a:srgbClr val="0000FF"/>
                </a:solidFill>
              </a:rPr>
              <a:t>magnetic islands</a:t>
            </a:r>
            <a:endParaRPr lang="en-US" sz="2000"/>
          </a:p>
          <a:p>
            <a:pPr marL="571500" lvl="1" indent="-228600">
              <a:spcBef>
                <a:spcPct val="15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Radial excursion of field lines in magnetic islands “short circuits” the isolation of perfect surfaces</a:t>
            </a:r>
          </a:p>
          <a:p>
            <a:pPr marL="571500" lvl="1" indent="-228600">
              <a:spcBef>
                <a:spcPct val="15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Causes radial transport and flattens profiles</a:t>
            </a:r>
          </a:p>
        </p:txBody>
      </p:sp>
      <p:sp>
        <p:nvSpPr>
          <p:cNvPr id="13320" name="Line 10"/>
          <p:cNvSpPr>
            <a:spLocks noChangeShapeType="1"/>
          </p:cNvSpPr>
          <p:nvPr/>
        </p:nvSpPr>
        <p:spPr bwMode="auto">
          <a:xfrm>
            <a:off x="5613400" y="5524500"/>
            <a:ext cx="1917700" cy="76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00D8B4-D99E-4A17-A53C-EE38FDB5B831}" type="slidenum">
              <a:rPr lang="en-US"/>
              <a:pPr/>
              <a:t>11</a:t>
            </a:fld>
            <a:r>
              <a:rPr lang="en-US"/>
              <a:t> 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Studies in 1980s Produced a Simple Criterion for Stability to Pressure-Driven Instabilities 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44600"/>
            <a:ext cx="8382000" cy="3143250"/>
          </a:xfrm>
        </p:spPr>
        <p:txBody>
          <a:bodyPr/>
          <a:lstStyle/>
          <a:p>
            <a:pPr eaLnBrk="1" hangingPunct="1"/>
            <a:r>
              <a:rPr lang="en-US" sz="2000" smtClean="0"/>
              <a:t>Across a range of tokamak shapes,</a:t>
            </a:r>
            <a:r>
              <a:rPr lang="en-US" sz="2000" smtClean="0">
                <a:sym typeface="Symbol" pitchFamily="18" charset="2"/>
              </a:rPr>
              <a:t> theory showed</a:t>
            </a:r>
            <a:endParaRPr lang="en-US" sz="2000" smtClean="0">
              <a:latin typeface="Symbol" pitchFamily="18" charset="2"/>
            </a:endParaRPr>
          </a:p>
          <a:p>
            <a:pPr algn="ctr" eaLnBrk="1" hangingPunct="1">
              <a:buFontTx/>
              <a:buNone/>
            </a:pP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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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</a:t>
            </a:r>
            <a:r>
              <a:rPr lang="en-US" sz="2000" baseline="-25000" smtClean="0">
                <a:solidFill>
                  <a:srgbClr val="0000FF"/>
                </a:solidFill>
              </a:rPr>
              <a:t>max</a:t>
            </a:r>
            <a:r>
              <a:rPr lang="en-US" sz="2000" smtClean="0">
                <a:solidFill>
                  <a:srgbClr val="0000FF"/>
                </a:solidFill>
              </a:rPr>
              <a:t> =  C·I</a:t>
            </a:r>
            <a:r>
              <a:rPr lang="en-US" sz="2000" baseline="-25000" smtClean="0">
                <a:solidFill>
                  <a:srgbClr val="0000FF"/>
                </a:solidFill>
              </a:rPr>
              <a:t>p</a:t>
            </a:r>
            <a:r>
              <a:rPr lang="en-US" sz="2000" smtClean="0">
                <a:solidFill>
                  <a:srgbClr val="0000FF"/>
                </a:solidFill>
              </a:rPr>
              <a:t>/aB</a:t>
            </a:r>
            <a:r>
              <a:rPr lang="en-US" sz="2000" baseline="-25000" smtClean="0">
                <a:solidFill>
                  <a:srgbClr val="0000FF"/>
                </a:solidFill>
              </a:rPr>
              <a:t>T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	where 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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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</a:t>
            </a:r>
            <a:r>
              <a:rPr lang="en-US" sz="2000" smtClean="0">
                <a:solidFill>
                  <a:srgbClr val="0000FF"/>
                </a:solidFill>
              </a:rPr>
              <a:t> = 2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</a:t>
            </a:r>
            <a:r>
              <a:rPr lang="en-US" sz="2000" baseline="-25000" smtClean="0">
                <a:solidFill>
                  <a:srgbClr val="0000FF"/>
                </a:solidFill>
              </a:rPr>
              <a:t>0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</a:t>
            </a:r>
            <a:r>
              <a:rPr lang="en-US" sz="2000" smtClean="0">
                <a:solidFill>
                  <a:srgbClr val="0000FF"/>
                </a:solidFill>
              </a:rPr>
              <a:t>p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</a:t>
            </a:r>
            <a:r>
              <a:rPr lang="en-US" sz="2000" smtClean="0">
                <a:solidFill>
                  <a:srgbClr val="0000FF"/>
                </a:solidFill>
              </a:rPr>
              <a:t>/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</a:t>
            </a:r>
            <a:r>
              <a:rPr lang="en-US" sz="2000" smtClean="0">
                <a:solidFill>
                  <a:srgbClr val="0000FF"/>
                </a:solidFill>
              </a:rPr>
              <a:t>B</a:t>
            </a:r>
            <a:r>
              <a:rPr lang="en-US" sz="2000" baseline="30000" smtClean="0">
                <a:solidFill>
                  <a:srgbClr val="0000FF"/>
                </a:solidFill>
              </a:rPr>
              <a:t>2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</a:t>
            </a:r>
            <a:r>
              <a:rPr lang="en-US" sz="2000" smtClean="0">
                <a:sym typeface="Symbol" pitchFamily="18" charset="2"/>
              </a:rPr>
              <a:t> [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</a:t>
            </a:r>
            <a:r>
              <a:rPr lang="en-US" sz="2000" smtClean="0">
                <a:sym typeface="Symbol" pitchFamily="18" charset="2"/>
              </a:rPr>
              <a:t>  indicates volume average] and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00FF"/>
                </a:solidFill>
              </a:rPr>
              <a:t>C</a:t>
            </a:r>
            <a:r>
              <a:rPr lang="en-US" sz="2000" smtClean="0"/>
              <a:t> is a constant: </a:t>
            </a:r>
            <a:r>
              <a:rPr lang="en-US" sz="2000" smtClean="0">
                <a:solidFill>
                  <a:srgbClr val="0000FF"/>
                </a:solidFill>
              </a:rPr>
              <a:t>C ≈ 3.5 mT/MA</a:t>
            </a:r>
            <a:endParaRPr lang="en-US" sz="2000" smtClean="0"/>
          </a:p>
          <a:p>
            <a:pPr eaLnBrk="1" hangingPunct="1"/>
            <a:r>
              <a:rPr lang="en-US" sz="2000" smtClean="0"/>
              <a:t>This expression was usually approximated by experimentalists as</a:t>
            </a:r>
          </a:p>
          <a:p>
            <a:pPr algn="ctr" eaLnBrk="1" hangingPunct="1">
              <a:buFontTx/>
              <a:buNone/>
            </a:pPr>
            <a:r>
              <a:rPr lang="en-US" sz="2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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T,max</a:t>
            </a:r>
            <a:r>
              <a:rPr lang="en-US" sz="2000" smtClean="0">
                <a:solidFill>
                  <a:srgbClr val="0000FF"/>
                </a:solidFill>
              </a:rPr>
              <a:t>  (= 2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</a:t>
            </a:r>
            <a:r>
              <a:rPr lang="en-US" sz="2000" baseline="-25000" smtClean="0">
                <a:solidFill>
                  <a:srgbClr val="0000FF"/>
                </a:solidFill>
              </a:rPr>
              <a:t>0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</a:t>
            </a:r>
            <a:r>
              <a:rPr lang="en-US" sz="2000" smtClean="0">
                <a:solidFill>
                  <a:srgbClr val="0000FF"/>
                </a:solidFill>
              </a:rPr>
              <a:t>p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</a:t>
            </a:r>
            <a:r>
              <a:rPr lang="en-US" sz="2000" smtClean="0">
                <a:solidFill>
                  <a:srgbClr val="0000FF"/>
                </a:solidFill>
              </a:rPr>
              <a:t>/B</a:t>
            </a:r>
            <a:r>
              <a:rPr lang="en-US" sz="2000" baseline="-25000" smtClean="0">
                <a:solidFill>
                  <a:srgbClr val="0000FF"/>
                </a:solidFill>
              </a:rPr>
              <a:t>T0</a:t>
            </a:r>
            <a:r>
              <a:rPr lang="en-US" sz="2000" baseline="30000" smtClean="0">
                <a:solidFill>
                  <a:srgbClr val="0000FF"/>
                </a:solidFill>
              </a:rPr>
              <a:t>2</a:t>
            </a:r>
            <a:r>
              <a:rPr lang="en-US" sz="2000" smtClean="0">
                <a:solidFill>
                  <a:srgbClr val="0000FF"/>
                </a:solidFill>
              </a:rPr>
              <a:t>) = C·I</a:t>
            </a:r>
            <a:r>
              <a:rPr lang="en-US" sz="2000" baseline="-25000" smtClean="0">
                <a:solidFill>
                  <a:srgbClr val="0000FF"/>
                </a:solidFill>
              </a:rPr>
              <a:t>p</a:t>
            </a:r>
            <a:r>
              <a:rPr lang="en-US" sz="2000" smtClean="0">
                <a:solidFill>
                  <a:srgbClr val="0000FF"/>
                </a:solidFill>
              </a:rPr>
              <a:t>/aB</a:t>
            </a:r>
            <a:r>
              <a:rPr lang="en-US" sz="2000" baseline="-25000" smtClean="0">
                <a:solidFill>
                  <a:srgbClr val="0000FF"/>
                </a:solidFill>
              </a:rPr>
              <a:t>T0</a:t>
            </a: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	where </a:t>
            </a:r>
            <a:r>
              <a:rPr lang="en-US" sz="2000" smtClean="0">
                <a:solidFill>
                  <a:srgbClr val="0000FF"/>
                </a:solidFill>
              </a:rPr>
              <a:t>B</a:t>
            </a:r>
            <a:r>
              <a:rPr lang="en-US" sz="2000" baseline="-25000" smtClean="0">
                <a:solidFill>
                  <a:srgbClr val="0000FF"/>
                </a:solidFill>
              </a:rPr>
              <a:t>T0</a:t>
            </a:r>
            <a:r>
              <a:rPr lang="en-US" sz="2000" smtClean="0"/>
              <a:t> is the applied toroidal field at the minor axis</a:t>
            </a:r>
          </a:p>
          <a:p>
            <a:pPr eaLnBrk="1" hangingPunct="1"/>
            <a:r>
              <a:rPr lang="en-US" sz="2000" smtClean="0"/>
              <a:t>The </a:t>
            </a:r>
            <a:r>
              <a:rPr lang="en-US" sz="2000" b="1" smtClean="0">
                <a:solidFill>
                  <a:srgbClr val="0000FF"/>
                </a:solidFill>
              </a:rPr>
              <a:t>normalized beta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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sz="2000" smtClean="0">
                <a:solidFill>
                  <a:srgbClr val="0000FF"/>
                </a:solidFill>
              </a:rPr>
              <a:t> = 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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sz="2000" smtClean="0">
                <a:solidFill>
                  <a:srgbClr val="0000FF"/>
                </a:solidFill>
              </a:rPr>
              <a:t> / (I</a:t>
            </a:r>
            <a:r>
              <a:rPr lang="en-US" sz="2000" baseline="-25000" smtClean="0">
                <a:solidFill>
                  <a:srgbClr val="0000FF"/>
                </a:solidFill>
              </a:rPr>
              <a:t>p</a:t>
            </a:r>
            <a:r>
              <a:rPr lang="en-US" sz="2000" smtClean="0">
                <a:solidFill>
                  <a:srgbClr val="0000FF"/>
                </a:solidFill>
              </a:rPr>
              <a:t>/aB</a:t>
            </a:r>
            <a:r>
              <a:rPr lang="en-US" sz="2000" baseline="-25000" smtClean="0">
                <a:solidFill>
                  <a:srgbClr val="0000FF"/>
                </a:solidFill>
              </a:rPr>
              <a:t>T0</a:t>
            </a:r>
            <a:r>
              <a:rPr lang="en-US" sz="2000" smtClean="0">
                <a:solidFill>
                  <a:srgbClr val="0000FF"/>
                </a:solidFill>
              </a:rPr>
              <a:t>)</a:t>
            </a:r>
            <a:r>
              <a:rPr lang="en-US" sz="2000" smtClean="0">
                <a:solidFill>
                  <a:schemeClr val="tx2"/>
                </a:solidFill>
              </a:rPr>
              <a:t> </a:t>
            </a:r>
            <a:br>
              <a:rPr lang="en-US" sz="2000" smtClean="0">
                <a:solidFill>
                  <a:schemeClr val="tx2"/>
                </a:solidFill>
              </a:rPr>
            </a:br>
            <a:r>
              <a:rPr lang="en-US" sz="2000" smtClean="0">
                <a:solidFill>
                  <a:schemeClr val="tx2"/>
                </a:solidFill>
              </a:rPr>
              <a:t>could then be compared to the constant </a:t>
            </a:r>
            <a:r>
              <a:rPr lang="en-US" sz="2000" smtClean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355600" y="4483100"/>
            <a:ext cx="4445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Scaling was confirmed across many tokamaks with auxiliary heating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To maximize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</a:rPr>
              <a:t></a:t>
            </a:r>
            <a:r>
              <a:rPr lang="en-US" sz="2000" baseline="-2500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</a:t>
            </a:r>
            <a:r>
              <a:rPr lang="en-US" sz="2000"/>
              <a:t> operate at lowest </a:t>
            </a:r>
            <a:r>
              <a:rPr lang="en-US" sz="2000">
                <a:solidFill>
                  <a:srgbClr val="0000FF"/>
                </a:solidFill>
              </a:rPr>
              <a:t>q</a:t>
            </a:r>
            <a:r>
              <a:rPr lang="en-US" sz="2000"/>
              <a:t> stable to current-driven kink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Pushed tokamak design to achieve </a:t>
            </a:r>
            <a:r>
              <a:rPr lang="en-US" sz="2000" b="1">
                <a:solidFill>
                  <a:srgbClr val="FF0000"/>
                </a:solidFill>
              </a:rPr>
              <a:t>high elongation and triangularity</a:t>
            </a:r>
            <a:endParaRPr lang="en-US" sz="2000"/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3797300"/>
            <a:ext cx="29527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1825625" y="6662738"/>
            <a:ext cx="47863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F. Troyon, </a:t>
            </a:r>
            <a:r>
              <a:rPr lang="en-US" sz="1200">
                <a:solidFill>
                  <a:srgbClr val="008000"/>
                </a:solidFill>
                <a:latin typeface="Arial" pitchFamily="34" charset="0"/>
              </a:rPr>
              <a:t>et al.</a:t>
            </a:r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, PPCF </a:t>
            </a:r>
            <a:r>
              <a:rPr lang="en-US" sz="1200" b="1" i="1">
                <a:solidFill>
                  <a:srgbClr val="008000"/>
                </a:solidFill>
                <a:latin typeface="Arial" pitchFamily="34" charset="0"/>
              </a:rPr>
              <a:t>26</a:t>
            </a:r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, 209 (1984)</a:t>
            </a:r>
            <a:r>
              <a:rPr lang="en-US" sz="1200" i="1">
                <a:solidFill>
                  <a:srgbClr val="008040"/>
                </a:solidFill>
              </a:rPr>
              <a:t>; figure T. Luce, APS-DPP 2009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4237EDA-22F3-4123-B4DE-4C252A488D89}" type="slidenum">
              <a:rPr lang="en-US"/>
              <a:pPr/>
              <a:t>12</a:t>
            </a:fld>
            <a:r>
              <a:rPr lang="en-US"/>
              <a:t> 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A Consequence of Toroidicity with Important Practical Applications is the “Bootstrap” Current </a:t>
            </a:r>
            <a:endParaRPr lang="en-US" sz="2600" smtClean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88900" y="1193800"/>
            <a:ext cx="89789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15000"/>
              </a:spcBef>
              <a:buFont typeface="Times" pitchFamily="32" charset="0"/>
              <a:buChar char="•"/>
            </a:pPr>
            <a:r>
              <a:rPr lang="en-US" sz="2000"/>
              <a:t>In a tokamak, only untrapped (passing orbit) electrons carry toroidal current</a:t>
            </a:r>
          </a:p>
          <a:p>
            <a:pPr marL="228600" indent="-228600" eaLnBrk="1" hangingPunct="1">
              <a:spcBef>
                <a:spcPct val="15000"/>
              </a:spcBef>
              <a:buFont typeface="Times" pitchFamily="32" charset="0"/>
              <a:buChar char="•"/>
            </a:pPr>
            <a:r>
              <a:rPr lang="en-US" sz="2000" b="1">
                <a:solidFill>
                  <a:srgbClr val="0000FF"/>
                </a:solidFill>
              </a:rPr>
              <a:t>Bootstrap current</a:t>
            </a:r>
            <a:r>
              <a:rPr lang="en-US" sz="2000"/>
              <a:t> arises from differential friction between untrapped electrons and trapped particles on co-parallel (larger r) and counter-parallel (smaller r) legs of their orbits in presence of a radial pressure gradient</a:t>
            </a:r>
          </a:p>
          <a:p>
            <a:pPr marL="228600" indent="-228600" eaLnBrk="1" hangingPunct="1">
              <a:spcBef>
                <a:spcPct val="15000"/>
              </a:spcBef>
              <a:buFont typeface="Times" pitchFamily="32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I</a:t>
            </a:r>
            <a:r>
              <a:rPr lang="en-US" sz="2000" baseline="-25000">
                <a:solidFill>
                  <a:srgbClr val="0000FF"/>
                </a:solidFill>
              </a:rPr>
              <a:t>B</a:t>
            </a:r>
            <a:r>
              <a:rPr lang="en-US" sz="2000">
                <a:solidFill>
                  <a:srgbClr val="0000FF"/>
                </a:solidFill>
              </a:rPr>
              <a:t>/I</a:t>
            </a:r>
            <a:r>
              <a:rPr lang="en-US" sz="2000" baseline="-25000">
                <a:solidFill>
                  <a:srgbClr val="0000FF"/>
                </a:solidFill>
              </a:rPr>
              <a:t>tot</a:t>
            </a:r>
            <a:r>
              <a:rPr lang="en-US" sz="2000">
                <a:solidFill>
                  <a:srgbClr val="0000FF"/>
                </a:solidFill>
              </a:rPr>
              <a:t> ≈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 baseline="30000">
                <a:solidFill>
                  <a:srgbClr val="0000FF"/>
                </a:solidFill>
              </a:rPr>
              <a:t>1/2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-25000">
                <a:solidFill>
                  <a:srgbClr val="0000FF"/>
                </a:solidFill>
              </a:rPr>
              <a:t>P</a:t>
            </a:r>
            <a:r>
              <a:rPr lang="en-US" sz="2000"/>
              <a:t>;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z="2000">
                <a:solidFill>
                  <a:srgbClr val="0000FF"/>
                </a:solidFill>
              </a:rPr>
              <a:t> = a/R</a:t>
            </a:r>
            <a:r>
              <a:rPr lang="en-US" sz="2000" baseline="-25000">
                <a:solidFill>
                  <a:srgbClr val="0000FF"/>
                </a:solidFill>
              </a:rPr>
              <a:t>0</a:t>
            </a:r>
            <a:r>
              <a:rPr lang="en-US" sz="2000"/>
              <a:t> - inverse aspect ratio, 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-25000">
                <a:solidFill>
                  <a:srgbClr val="0000FF"/>
                </a:solidFill>
              </a:rPr>
              <a:t>P</a:t>
            </a:r>
            <a:r>
              <a:rPr lang="en-US" sz="2000">
                <a:solidFill>
                  <a:srgbClr val="0000FF"/>
                </a:solidFill>
              </a:rPr>
              <a:t> = 2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sz="2000" baseline="-25000">
                <a:solidFill>
                  <a:srgbClr val="0000FF"/>
                </a:solidFill>
              </a:rPr>
              <a:t>0</a:t>
            </a:r>
            <a:r>
              <a:rPr lang="en-US" sz="2000">
                <a:solidFill>
                  <a:srgbClr val="0000FF"/>
                </a:solidFill>
              </a:rPr>
              <a:t>&lt;p&gt;/B</a:t>
            </a:r>
            <a:r>
              <a:rPr lang="en-US" sz="2000" baseline="-25000">
                <a:solidFill>
                  <a:srgbClr val="0000FF"/>
                </a:solidFill>
              </a:rPr>
              <a:t>P</a:t>
            </a:r>
            <a:r>
              <a:rPr lang="en-US" sz="2000" baseline="30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(a)</a:t>
            </a:r>
            <a:r>
              <a:rPr lang="en-US" sz="2000"/>
              <a:t> - poloidal-</a:t>
            </a:r>
            <a:r>
              <a:rPr lang="en-US" sz="2000"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/>
              <a:t> </a:t>
            </a:r>
          </a:p>
          <a:p>
            <a:pPr marL="228600" indent="-228600" eaLnBrk="1" hangingPunct="1">
              <a:spcBef>
                <a:spcPct val="15000"/>
              </a:spcBef>
              <a:buFont typeface="Times" pitchFamily="32" charset="0"/>
              <a:buChar char="•"/>
            </a:pPr>
            <a:r>
              <a:rPr lang="en-US" sz="2000"/>
              <a:t>“Supershots” in TFTR achieved sufficiently high </a:t>
            </a:r>
            <a:r>
              <a:rPr lang="en-US" sz="2000"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-25000"/>
              <a:t>P</a:t>
            </a:r>
            <a:r>
              <a:rPr lang="en-US" sz="2000"/>
              <a:t> to confirm the effect</a:t>
            </a:r>
          </a:p>
          <a:p>
            <a:pPr marL="228600" indent="-228600" eaLnBrk="1" hangingPunct="1">
              <a:spcBef>
                <a:spcPct val="15000"/>
              </a:spcBef>
              <a:buFont typeface="Times" pitchFamily="32" charset="0"/>
              <a:buChar char="•"/>
            </a:pPr>
            <a:r>
              <a:rPr lang="en-US" sz="2000"/>
              <a:t>Important for possibility of a steady-state tokamak reactor</a:t>
            </a:r>
            <a:endParaRPr lang="en-US" sz="2000">
              <a:solidFill>
                <a:schemeClr val="accent2"/>
              </a:solidFill>
            </a:endParaRP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163" y="3997325"/>
            <a:ext cx="40957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Group 12"/>
          <p:cNvGrpSpPr>
            <a:grpSpLocks/>
          </p:cNvGrpSpPr>
          <p:nvPr/>
        </p:nvGrpSpPr>
        <p:grpSpPr bwMode="auto">
          <a:xfrm>
            <a:off x="247650" y="3771900"/>
            <a:ext cx="2806700" cy="2819400"/>
            <a:chOff x="188" y="2376"/>
            <a:chExt cx="1768" cy="1776"/>
          </a:xfrm>
        </p:grpSpPr>
        <p:pic>
          <p:nvPicPr>
            <p:cNvPr id="1537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" y="2392"/>
              <a:ext cx="1768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Rectangle 8"/>
            <p:cNvSpPr>
              <a:spLocks noChangeArrowheads="1"/>
            </p:cNvSpPr>
            <p:nvPr/>
          </p:nvSpPr>
          <p:spPr bwMode="auto">
            <a:xfrm>
              <a:off x="208" y="2376"/>
              <a:ext cx="616" cy="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1393825" y="4524375"/>
            <a:ext cx="852488" cy="374650"/>
          </a:xfrm>
          <a:prstGeom prst="rect">
            <a:avLst/>
          </a:prstGeom>
          <a:noFill/>
          <a:ln w="9525">
            <a:solidFill>
              <a:srgbClr val="FD0000"/>
            </a:solidFill>
            <a:miter lim="800000"/>
            <a:headEnd/>
            <a:tailEnd/>
          </a:ln>
        </p:spPr>
        <p:txBody>
          <a:bodyPr wrap="none" lIns="18288" tIns="0" rIns="18288" bIns="0">
            <a:spAutoFit/>
          </a:bodyPr>
          <a:lstStyle/>
          <a:p>
            <a:pPr algn="ctr"/>
            <a:r>
              <a:rPr lang="en-US" sz="1200">
                <a:solidFill>
                  <a:srgbClr val="FD0000"/>
                </a:solidFill>
              </a:rPr>
              <a:t>Hotter, </a:t>
            </a:r>
          </a:p>
          <a:p>
            <a:pPr algn="ctr"/>
            <a:r>
              <a:rPr lang="en-US" sz="1200">
                <a:solidFill>
                  <a:srgbClr val="FD0000"/>
                </a:solidFill>
              </a:rPr>
              <a:t>more dense</a:t>
            </a:r>
          </a:p>
        </p:txBody>
      </p: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2792413" y="5705475"/>
            <a:ext cx="776287" cy="37465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18288" tIns="0" rIns="18288" bIns="0">
            <a:spAutoFit/>
          </a:bodyPr>
          <a:lstStyle/>
          <a:p>
            <a:pPr algn="ctr"/>
            <a:r>
              <a:rPr lang="en-US" sz="1200">
                <a:solidFill>
                  <a:srgbClr val="000080"/>
                </a:solidFill>
              </a:rPr>
              <a:t>Cooler, </a:t>
            </a:r>
          </a:p>
          <a:p>
            <a:pPr algn="ctr"/>
            <a:r>
              <a:rPr lang="en-US" sz="1200">
                <a:solidFill>
                  <a:srgbClr val="000080"/>
                </a:solidFill>
              </a:rPr>
              <a:t>less dense</a:t>
            </a:r>
          </a:p>
        </p:txBody>
      </p:sp>
      <p:sp>
        <p:nvSpPr>
          <p:cNvPr id="15370" name="Rectangle 15"/>
          <p:cNvSpPr>
            <a:spLocks noChangeArrowheads="1"/>
          </p:cNvSpPr>
          <p:nvPr/>
        </p:nvSpPr>
        <p:spPr bwMode="auto">
          <a:xfrm>
            <a:off x="4619625" y="3511550"/>
            <a:ext cx="3832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>
                <a:solidFill>
                  <a:srgbClr val="0000FF"/>
                </a:solidFill>
              </a:rPr>
              <a:t>Can only match measured loop voltage by including NBI and bootstrap current</a:t>
            </a:r>
          </a:p>
        </p:txBody>
      </p:sp>
      <p:sp>
        <p:nvSpPr>
          <p:cNvPr id="15371" name="Rectangle 16"/>
          <p:cNvSpPr>
            <a:spLocks noChangeArrowheads="1"/>
          </p:cNvSpPr>
          <p:nvPr/>
        </p:nvSpPr>
        <p:spPr bwMode="auto">
          <a:xfrm>
            <a:off x="7718425" y="6076950"/>
            <a:ext cx="454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/>
              <a:t>TFTR</a:t>
            </a:r>
            <a:endParaRPr lang="en-US" sz="1600"/>
          </a:p>
        </p:txBody>
      </p:sp>
      <p:sp>
        <p:nvSpPr>
          <p:cNvPr id="15372" name="Text Box 17"/>
          <p:cNvSpPr txBox="1">
            <a:spLocks noChangeArrowheads="1"/>
          </p:cNvSpPr>
          <p:nvPr/>
        </p:nvSpPr>
        <p:spPr bwMode="auto">
          <a:xfrm>
            <a:off x="2365375" y="6650038"/>
            <a:ext cx="27559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8288" bIns="0" anchor="b" anchorCtr="1">
            <a:spAutoFit/>
          </a:bodyPr>
          <a:lstStyle/>
          <a:p>
            <a:pPr algn="r" eaLnBrk="1" hangingPunct="1"/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M. Zarnstorff </a:t>
            </a:r>
            <a:r>
              <a:rPr lang="en-US" sz="1200">
                <a:solidFill>
                  <a:srgbClr val="008000"/>
                </a:solidFill>
                <a:latin typeface="Arial" pitchFamily="34" charset="0"/>
              </a:rPr>
              <a:t>et al</a:t>
            </a:r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., PRL </a:t>
            </a:r>
            <a:r>
              <a:rPr lang="en-US" sz="1200" b="1" i="1">
                <a:solidFill>
                  <a:srgbClr val="008000"/>
                </a:solidFill>
                <a:latin typeface="Arial" pitchFamily="34" charset="0"/>
              </a:rPr>
              <a:t>60</a:t>
            </a:r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 (1988) 1306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C1D9A8-3250-462C-AACB-15B5FBE7A77C}" type="slidenum">
              <a:rPr lang="en-US"/>
              <a:pPr/>
              <a:t>13</a:t>
            </a:fld>
            <a:r>
              <a:rPr lang="en-US"/>
              <a:t> </a:t>
            </a:r>
          </a:p>
        </p:txBody>
      </p:sp>
      <p:sp>
        <p:nvSpPr>
          <p:cNvPr id="16388" name="Title 1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While Potentially Beneficial, Bootstrap Current Can Destabilize High-Pressure Plasmas</a:t>
            </a:r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1854200"/>
            <a:ext cx="63500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400" y="4919663"/>
            <a:ext cx="513556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Content Placeholder 2"/>
          <p:cNvSpPr>
            <a:spLocks noGrp="1"/>
          </p:cNvSpPr>
          <p:nvPr>
            <p:ph idx="4294967295"/>
          </p:nvPr>
        </p:nvSpPr>
        <p:spPr>
          <a:xfrm>
            <a:off x="76200" y="1244600"/>
            <a:ext cx="8966200" cy="762000"/>
          </a:xfrm>
        </p:spPr>
        <p:txBody>
          <a:bodyPr lIns="91440" tIns="45720" rIns="91440" bIns="45720"/>
          <a:lstStyle/>
          <a:p>
            <a:pPr defTabSz="457200" eaLnBrk="1" hangingPunct="1"/>
            <a:r>
              <a:rPr lang="en-US" smtClean="0"/>
              <a:t>Local perturbations to the bootstrap current cause growth of the </a:t>
            </a:r>
            <a:r>
              <a:rPr lang="en-US" b="1" smtClean="0">
                <a:solidFill>
                  <a:srgbClr val="0000FF"/>
                </a:solidFill>
              </a:rPr>
              <a:t>Neoclassical Tearing Mode</a:t>
            </a:r>
            <a:r>
              <a:rPr lang="en-US" smtClean="0"/>
              <a:t> (NTM) instability</a:t>
            </a:r>
          </a:p>
        </p:txBody>
      </p:sp>
      <p:sp>
        <p:nvSpPr>
          <p:cNvPr id="16392" name="Content Placeholder 2"/>
          <p:cNvSpPr>
            <a:spLocks/>
          </p:cNvSpPr>
          <p:nvPr/>
        </p:nvSpPr>
        <p:spPr bwMode="auto">
          <a:xfrm>
            <a:off x="88900" y="4203700"/>
            <a:ext cx="889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defTabSz="457200" eaLnBrk="1" hangingPunct="1">
              <a:spcBef>
                <a:spcPct val="10000"/>
              </a:spcBef>
              <a:buFontTx/>
              <a:buChar char="•"/>
            </a:pPr>
            <a:r>
              <a:rPr lang="en-US" sz="2000"/>
              <a:t>NTMs of concern to ITER because there is evidence that their threshold for instability decreases with tokamak size </a:t>
            </a:r>
          </a:p>
        </p:txBody>
      </p:sp>
      <p:sp>
        <p:nvSpPr>
          <p:cNvPr id="16393" name="Content Placeholder 2"/>
          <p:cNvSpPr>
            <a:spLocks/>
          </p:cNvSpPr>
          <p:nvPr/>
        </p:nvSpPr>
        <p:spPr bwMode="auto">
          <a:xfrm>
            <a:off x="76200" y="4953000"/>
            <a:ext cx="3657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defTabSz="457200" eaLnBrk="1" hangingPunct="1">
              <a:spcBef>
                <a:spcPct val="10000"/>
              </a:spcBef>
              <a:buFontTx/>
              <a:buChar char="•"/>
            </a:pPr>
            <a:r>
              <a:rPr lang="en-US" sz="2000"/>
              <a:t>NTMs can be controlled by feedback stabilization using local heating in the island to counteract the perturbation to bootstrap current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715000" y="6650038"/>
            <a:ext cx="1489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Courtesy R. Fonck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08B447-9EFF-4EED-B67D-72AF2A86F87A}" type="slidenum">
              <a:rPr lang="en-US"/>
              <a:pPr/>
              <a:t>14</a:t>
            </a:fld>
            <a:r>
              <a:rPr lang="en-US"/>
              <a:t> 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Although We Have Learned to Avoid Many MHD Modes, Two Important Instabilities Persist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257300"/>
            <a:ext cx="8890000" cy="4959350"/>
          </a:xfrm>
          <a:noFill/>
        </p:spPr>
        <p:txBody>
          <a:bodyPr/>
          <a:lstStyle/>
          <a:p>
            <a:pPr eaLnBrk="1" hangingPunct="1">
              <a:spcBef>
                <a:spcPct val="25000"/>
              </a:spcBef>
              <a:buClr>
                <a:schemeClr val="tx1"/>
              </a:buClr>
            </a:pPr>
            <a:r>
              <a:rPr lang="en-US" b="1" smtClean="0">
                <a:solidFill>
                  <a:srgbClr val="0000FF"/>
                </a:solidFill>
              </a:rPr>
              <a:t>Disruption</a:t>
            </a:r>
            <a:r>
              <a:rPr lang="en-US" smtClean="0"/>
              <a:t>: a significant rapid (~ms) loss of plasma confinement followed by termination of the plasma current (0.01 – 0.1s)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200" smtClean="0"/>
              <a:t>Ubiquitous feature of tokamak operation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sz="2000" smtClean="0"/>
              <a:t>First described over 40 years ago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z="2200" smtClean="0"/>
              <a:t>May be triggered by many different conditions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sz="2000" smtClean="0"/>
              <a:t>low q</a:t>
            </a:r>
            <a:r>
              <a:rPr lang="en-US" sz="2000" baseline="-25000" smtClean="0"/>
              <a:t>edge</a:t>
            </a:r>
            <a:r>
              <a:rPr lang="en-US" sz="2000" smtClean="0"/>
              <a:t> 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sz="2000" smtClean="0"/>
              <a:t>too high or too low density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sz="2000" smtClean="0"/>
              <a:t>high </a:t>
            </a:r>
            <a:r>
              <a:rPr lang="en-US" sz="2000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smtClean="0"/>
              <a:t> 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sz="2000" smtClean="0"/>
              <a:t>impurity influx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sz="2000" smtClean="0"/>
              <a:t>unfavorable pressure or current profiles</a:t>
            </a:r>
          </a:p>
          <a:p>
            <a:pPr eaLnBrk="1" hangingPunct="1">
              <a:spcBef>
                <a:spcPct val="25000"/>
              </a:spcBef>
              <a:buClr>
                <a:schemeClr val="tx1"/>
              </a:buClr>
            </a:pPr>
            <a:r>
              <a:rPr lang="en-US" sz="2400" b="1" smtClean="0">
                <a:solidFill>
                  <a:srgbClr val="0000FF"/>
                </a:solidFill>
              </a:rPr>
              <a:t>Edge-Localized Mode (ELM)</a:t>
            </a:r>
            <a:r>
              <a:rPr lang="en-US" b="1" smtClean="0">
                <a:solidFill>
                  <a:srgbClr val="0000FF"/>
                </a:solidFill>
              </a:rPr>
              <a:t>: </a:t>
            </a:r>
            <a:r>
              <a:rPr lang="en-US" smtClean="0"/>
              <a:t>periodic, rapid losses of energy from the edge of plasmas in the “high confinement” mode of operation (</a:t>
            </a:r>
            <a:r>
              <a:rPr lang="en-US" b="1" smtClean="0">
                <a:solidFill>
                  <a:srgbClr val="0000FF"/>
                </a:solidFill>
              </a:rPr>
              <a:t>H-mode</a:t>
            </a:r>
            <a:r>
              <a:rPr lang="en-US" smtClean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84D1AB-EE71-4104-BBA6-C2EF2BF2A634}" type="slidenum">
              <a:rPr lang="en-US"/>
              <a:pPr/>
              <a:t>15</a:t>
            </a:fld>
            <a:r>
              <a:rPr lang="en-US"/>
              <a:t> 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Disruptions are Particularly Dangerous for Burning Plasmas: Must be Minimized and Mitigated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231900"/>
            <a:ext cx="8953500" cy="5184775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smtClean="0"/>
              <a:t>In ITER, thermal energy in plasma and poloidal field energy ~ 1GJ 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In current tokamaks ~10MJ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“Thermal quench” can damage </a:t>
            </a:r>
            <a:r>
              <a:rPr lang="en-US" b="1" smtClean="0">
                <a:solidFill>
                  <a:srgbClr val="0000FF"/>
                </a:solidFill>
              </a:rPr>
              <a:t>plasma-facing components</a:t>
            </a:r>
            <a:r>
              <a:rPr lang="en-US" smtClean="0"/>
              <a:t> (PFCs)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smtClean="0"/>
              <a:t>Difficult to make PFCs handle both steady-state and transient heat loads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“Current quench” can produce damaging electromagnetic forces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smtClean="0"/>
              <a:t>Currents can be induced in conducting elements surrounding plasma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smtClean="0"/>
              <a:t>These currents may be non-axisymmetric: </a:t>
            </a:r>
            <a:r>
              <a:rPr lang="en-US" b="1" smtClean="0"/>
              <a:t>J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smtClean="0"/>
              <a:t> </a:t>
            </a:r>
            <a:r>
              <a:rPr lang="en-US" b="1" smtClean="0"/>
              <a:t>B</a:t>
            </a:r>
            <a:r>
              <a:rPr lang="en-US" smtClean="0"/>
              <a:t> ≠ 0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Can create large population of energetic (&gt;10MeV) “</a:t>
            </a:r>
            <a:r>
              <a:rPr lang="en-US" b="1" smtClean="0">
                <a:solidFill>
                  <a:srgbClr val="0000FF"/>
                </a:solidFill>
              </a:rPr>
              <a:t>runaway electrons</a:t>
            </a:r>
            <a:r>
              <a:rPr lang="en-US" smtClean="0"/>
              <a:t>”</a:t>
            </a:r>
          </a:p>
          <a:p>
            <a:pPr eaLnBrk="1" hangingPunct="1">
              <a:spcBef>
                <a:spcPct val="40000"/>
              </a:spcBef>
            </a:pPr>
            <a:r>
              <a:rPr lang="en-US" smtClean="0"/>
              <a:t>ITER will need to achieve disruption frequency ~1% of discharges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Identify disruption precursors in real time and take avoidance actions</a:t>
            </a:r>
          </a:p>
          <a:p>
            <a:pPr lvl="2" eaLnBrk="1" hangingPunct="1">
              <a:spcBef>
                <a:spcPct val="25000"/>
              </a:spcBef>
            </a:pPr>
            <a:r>
              <a:rPr lang="en-US" smtClean="0"/>
              <a:t>e.g. reduce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</a:t>
            </a:r>
            <a:r>
              <a:rPr lang="en-US" smtClean="0"/>
              <a:t> (heating power) or density (fueling), apply MHD mode control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Once a disruption starts, use measures to mitigate harmful effects</a:t>
            </a:r>
          </a:p>
          <a:p>
            <a:pPr lvl="2" eaLnBrk="1" hangingPunct="1">
              <a:spcBef>
                <a:spcPct val="25000"/>
              </a:spcBef>
              <a:buFontTx/>
              <a:buChar char="–"/>
            </a:pPr>
            <a:r>
              <a:rPr lang="en-US" smtClean="0"/>
              <a:t>Dissipate plasma energy through radiation over entire first wall</a:t>
            </a:r>
          </a:p>
          <a:p>
            <a:pPr lvl="2" eaLnBrk="1" hangingPunct="1">
              <a:spcBef>
                <a:spcPct val="25000"/>
              </a:spcBef>
              <a:buFontTx/>
              <a:buChar char="–"/>
            </a:pPr>
            <a:r>
              <a:rPr lang="en-US" smtClean="0"/>
              <a:t>Increase density with massive gas injection, liquid jet or pellet injection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FACD22-9CB6-4C9C-B2CA-106BD577D95C}" type="slidenum">
              <a:rPr lang="en-US"/>
              <a:pPr/>
              <a:t>16</a:t>
            </a:fld>
            <a:r>
              <a:rPr lang="en-US"/>
              <a:t> </a:t>
            </a:r>
          </a:p>
        </p:txBody>
      </p:sp>
      <p:sp>
        <p:nvSpPr>
          <p:cNvPr id="19460" name="Title 1"/>
          <p:cNvSpPr>
            <a:spLocks noGrp="1"/>
          </p:cNvSpPr>
          <p:nvPr>
            <p:ph type="title" idx="4294967295"/>
          </p:nvPr>
        </p:nvSpPr>
        <p:spPr>
          <a:xfrm>
            <a:off x="0" y="96838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Several Tokamaks Have Demonstrated Mitigation of Disruption Heat Loads, Vessel Currents and Forces</a:t>
            </a:r>
            <a:endParaRPr lang="en-US" smtClean="0"/>
          </a:p>
        </p:txBody>
      </p:sp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4368800" y="1270000"/>
            <a:ext cx="46609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marL="177800" indent="-177800" defTabSz="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/>
              <a:t>Large density increases with Massive Gas Injection (MGI), shattered pellets and shell pellets in DIII-D, </a:t>
            </a:r>
            <a:r>
              <a:rPr lang="en-US" sz="2000" i="1"/>
              <a:t>but</a:t>
            </a:r>
            <a:r>
              <a:rPr lang="en-US" sz="2000"/>
              <a:t> </a:t>
            </a:r>
          </a:p>
          <a:p>
            <a:pPr marL="177800" indent="-177800" defTabSz="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/>
              <a:t>Critical density for runaway electron suppression not yet reached</a:t>
            </a:r>
            <a:br>
              <a:rPr lang="en-US" sz="2000"/>
            </a:br>
            <a:r>
              <a:rPr lang="en-US" sz="1800" i="1">
                <a:solidFill>
                  <a:srgbClr val="008000"/>
                </a:solidFill>
              </a:rPr>
              <a:t>[Hollman, APS 09]</a:t>
            </a:r>
            <a:endParaRPr lang="en-US" sz="2000"/>
          </a:p>
        </p:txBody>
      </p:sp>
      <p:pic>
        <p:nvPicPr>
          <p:cNvPr id="19462" name="Picture 10" descr="Hollman_Figure8_talk.eps"/>
          <p:cNvPicPr>
            <a:picLocks noChangeAspect="1"/>
          </p:cNvPicPr>
          <p:nvPr/>
        </p:nvPicPr>
        <p:blipFill>
          <a:blip r:embed="rId2" cstate="print"/>
          <a:srcRect l="327" t="447" b="671"/>
          <a:stretch>
            <a:fillRect/>
          </a:stretch>
        </p:blipFill>
        <p:spPr bwMode="auto">
          <a:xfrm>
            <a:off x="4584700" y="3187700"/>
            <a:ext cx="36925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Content Placeholder 9" descr="Hollman_Figure5_talk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3201988"/>
            <a:ext cx="387508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Content Placeholder 2"/>
          <p:cNvSpPr txBox="1">
            <a:spLocks/>
          </p:cNvSpPr>
          <p:nvPr/>
        </p:nvSpPr>
        <p:spPr bwMode="auto">
          <a:xfrm>
            <a:off x="190500" y="1270000"/>
            <a:ext cx="40005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marL="177800" indent="-177800" defTabSz="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/>
              <a:t>MGI with argon provoked disruptions in Alcator C-Mod, </a:t>
            </a:r>
            <a:r>
              <a:rPr lang="en-US" sz="2000" i="1"/>
              <a:t>but</a:t>
            </a:r>
            <a:endParaRPr lang="en-US" sz="2000"/>
          </a:p>
          <a:p>
            <a:pPr marL="177800" indent="-177800" defTabSz="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/>
              <a:t>Resulting divertor heat loads were significantly reduced </a:t>
            </a:r>
            <a:br>
              <a:rPr lang="en-US" sz="2000"/>
            </a:br>
            <a:r>
              <a:rPr lang="en-US" sz="1800" i="1">
                <a:solidFill>
                  <a:srgbClr val="008000"/>
                </a:solidFill>
              </a:rPr>
              <a:t>[Whyte, APS 09]</a:t>
            </a: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365125" y="5918200"/>
            <a:ext cx="8258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200">
                <a:solidFill>
                  <a:srgbClr val="800080"/>
                </a:solidFill>
              </a:rPr>
              <a:t>Method adopted for ITER will need achieve minimal number of </a:t>
            </a:r>
            <a:br>
              <a:rPr lang="en-US" sz="2200">
                <a:solidFill>
                  <a:srgbClr val="800080"/>
                </a:solidFill>
              </a:rPr>
            </a:br>
            <a:r>
              <a:rPr lang="en-US" sz="2200">
                <a:solidFill>
                  <a:srgbClr val="800080"/>
                </a:solidFill>
              </a:rPr>
              <a:t>false negatives (</a:t>
            </a:r>
            <a:r>
              <a:rPr lang="en-US" sz="2200">
                <a:solidFill>
                  <a:srgbClr val="800080"/>
                </a:solidFill>
                <a:sym typeface="Symbol" pitchFamily="18" charset="2"/>
              </a:rPr>
              <a:t> </a:t>
            </a:r>
            <a:r>
              <a:rPr lang="en-US" sz="2200">
                <a:solidFill>
                  <a:srgbClr val="800080"/>
                </a:solidFill>
              </a:rPr>
              <a:t>damage) and positives (</a:t>
            </a:r>
            <a:r>
              <a:rPr lang="en-US" sz="2200">
                <a:solidFill>
                  <a:srgbClr val="800080"/>
                </a:solidFill>
                <a:sym typeface="Symbol" pitchFamily="18" charset="2"/>
              </a:rPr>
              <a:t> </a:t>
            </a:r>
            <a:r>
              <a:rPr lang="en-US" sz="2200">
                <a:solidFill>
                  <a:srgbClr val="800080"/>
                </a:solidFill>
              </a:rPr>
              <a:t>wasted shots)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1ABB98-34DB-4783-BDC1-7BE3F4386BC4}" type="slidenum">
              <a:rPr lang="en-US"/>
              <a:pPr/>
              <a:t>17</a:t>
            </a:fld>
            <a:r>
              <a:rPr lang="en-US"/>
              <a:t> </a:t>
            </a:r>
          </a:p>
        </p:txBody>
      </p:sp>
      <p:sp>
        <p:nvSpPr>
          <p:cNvPr id="20484" name="Title 1"/>
          <p:cNvSpPr>
            <a:spLocks noGrp="1"/>
          </p:cNvSpPr>
          <p:nvPr>
            <p:ph type="title" idx="4294967295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Formation of Stochastic Field Structure Following MGI May Inhibit Runaway Electron Avalanche</a:t>
            </a:r>
          </a:p>
        </p:txBody>
      </p:sp>
      <p:sp>
        <p:nvSpPr>
          <p:cNvPr id="20485" name="Content Placeholder 2"/>
          <p:cNvSpPr>
            <a:spLocks noGrp="1"/>
          </p:cNvSpPr>
          <p:nvPr>
            <p:ph idx="4294967295"/>
          </p:nvPr>
        </p:nvSpPr>
        <p:spPr>
          <a:xfrm>
            <a:off x="190500" y="1231900"/>
            <a:ext cx="5665788" cy="5329238"/>
          </a:xfrm>
        </p:spPr>
        <p:txBody>
          <a:bodyPr lIns="91440" tIns="45720" rIns="91440" bIns="45720"/>
          <a:lstStyle/>
          <a:p>
            <a:pPr defTabSz="457200" eaLnBrk="1" hangingPunct="1">
              <a:spcBef>
                <a:spcPct val="30000"/>
              </a:spcBef>
            </a:pPr>
            <a:r>
              <a:rPr lang="en-US" sz="2000" smtClean="0"/>
              <a:t>Runaway electrons are generated initially by the Dreicer mechanism</a:t>
            </a:r>
          </a:p>
          <a:p>
            <a:pPr marL="635000" lvl="1" indent="-292100" defTabSz="457200" eaLnBrk="1" hangingPunct="1">
              <a:spcBef>
                <a:spcPct val="30000"/>
              </a:spcBef>
            </a:pPr>
            <a:r>
              <a:rPr lang="en-US" sz="1800" smtClean="0"/>
              <a:t>In presence of sufficient electric field, some thermal electrons can be accelerated faster than they lose energy by collisions (</a:t>
            </a:r>
            <a:r>
              <a:rPr lang="en-US" sz="1800" smtClean="0">
                <a:sym typeface="Symbol" pitchFamily="18" charset="2"/>
              </a:rPr>
              <a:t></a:t>
            </a:r>
            <a:r>
              <a:rPr lang="en-US" sz="1800" smtClean="0"/>
              <a:t>v</a:t>
            </a:r>
            <a:r>
              <a:rPr lang="en-US" sz="1800" baseline="30000" smtClean="0"/>
              <a:t>-3</a:t>
            </a:r>
            <a:r>
              <a:rPr lang="en-US" sz="1800" smtClean="0"/>
              <a:t>)</a:t>
            </a:r>
          </a:p>
          <a:p>
            <a:pPr defTabSz="457200" eaLnBrk="1" hangingPunct="1">
              <a:spcBef>
                <a:spcPct val="30000"/>
              </a:spcBef>
            </a:pPr>
            <a:r>
              <a:rPr lang="en-US" sz="2000" smtClean="0"/>
              <a:t>Runaways can multiply by direct “knock-on” collisions </a:t>
            </a:r>
            <a:r>
              <a:rPr lang="en-US" sz="2000" smtClean="0">
                <a:sym typeface="Symbol" pitchFamily="18" charset="2"/>
              </a:rPr>
              <a:t></a:t>
            </a:r>
            <a:r>
              <a:rPr lang="en-US" sz="2000" smtClean="0"/>
              <a:t> </a:t>
            </a:r>
            <a:r>
              <a:rPr lang="en-US" sz="2000" b="1" smtClean="0">
                <a:solidFill>
                  <a:srgbClr val="0000FF"/>
                </a:solidFill>
              </a:rPr>
              <a:t>runaway avalanche</a:t>
            </a:r>
            <a:endParaRPr lang="en-US" sz="2000" smtClean="0"/>
          </a:p>
          <a:p>
            <a:pPr defTabSz="457200" eaLnBrk="1" hangingPunct="1">
              <a:spcBef>
                <a:spcPct val="30000"/>
              </a:spcBef>
            </a:pPr>
            <a:r>
              <a:rPr lang="en-US" sz="2000" smtClean="0"/>
              <a:t>Suppressing runaway avalanche by collisions alone would require a critical (Connor-Hastie-Rosenbluth) density equivalent to several hundred grams of gas in ITER</a:t>
            </a:r>
          </a:p>
          <a:p>
            <a:pPr defTabSz="457200" eaLnBrk="1" hangingPunct="1">
              <a:spcBef>
                <a:spcPct val="30000"/>
              </a:spcBef>
            </a:pPr>
            <a:r>
              <a:rPr lang="en-US" sz="2000" smtClean="0"/>
              <a:t>3D resistive MHD modeling shows that formation of </a:t>
            </a:r>
            <a:r>
              <a:rPr lang="en-US" sz="2000" b="1" smtClean="0">
                <a:solidFill>
                  <a:srgbClr val="0000FF"/>
                </a:solidFill>
              </a:rPr>
              <a:t>stochastic fields</a:t>
            </a:r>
            <a:r>
              <a:rPr lang="en-US" sz="2000" smtClean="0"/>
              <a:t> triggered by MGI can cause rapid loss of runaways </a:t>
            </a:r>
          </a:p>
          <a:p>
            <a:pPr defTabSz="457200" eaLnBrk="1" hangingPunct="1">
              <a:spcBef>
                <a:spcPct val="30000"/>
              </a:spcBef>
            </a:pPr>
            <a:r>
              <a:rPr lang="en-US" sz="2000" smtClean="0"/>
              <a:t>May not be necessary to attain CHR density limit to avoid runaway damage in ITER 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2975" y="2070100"/>
            <a:ext cx="29305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5692775" y="1376363"/>
            <a:ext cx="3362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1800" u="sng">
                <a:solidFill>
                  <a:srgbClr val="008000"/>
                </a:solidFill>
                <a:latin typeface="Arial" pitchFamily="34" charset="0"/>
              </a:rPr>
              <a:t>Simulation with NIMROD code of Alcator C-Mod following MGI</a:t>
            </a: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248400" y="6637338"/>
            <a:ext cx="23066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8288" bIns="0" anchor="b" anchorCtr="1">
            <a:spAutoFit/>
          </a:bodyPr>
          <a:lstStyle/>
          <a:p>
            <a:pPr algn="r" eaLnBrk="1" hangingPunct="1"/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V. Izzo, APS-DPP meeting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B1D198-3A0B-46AF-B8F9-9A26B39DD4CA}" type="slidenum">
              <a:rPr lang="en-US"/>
              <a:pPr/>
              <a:t>18</a:t>
            </a:fld>
            <a:r>
              <a:rPr lang="en-US"/>
              <a:t> </a:t>
            </a:r>
          </a:p>
        </p:txBody>
      </p:sp>
      <p:sp>
        <p:nvSpPr>
          <p:cNvPr id="21508" name="Title 1"/>
          <p:cNvSpPr>
            <a:spLocks noGrp="1"/>
          </p:cNvSpPr>
          <p:nvPr>
            <p:ph type="title" idx="4294967295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Steep Pressure and Density Gradients in H-mode Plasmas Destabilize Edge Localized Modes (ELMs)</a:t>
            </a:r>
          </a:p>
        </p:txBody>
      </p:sp>
      <p:sp>
        <p:nvSpPr>
          <p:cNvPr id="21509" name="Content Placeholder 2"/>
          <p:cNvSpPr>
            <a:spLocks noGrp="1"/>
          </p:cNvSpPr>
          <p:nvPr>
            <p:ph idx="4294967295"/>
          </p:nvPr>
        </p:nvSpPr>
        <p:spPr>
          <a:xfrm>
            <a:off x="254000" y="1244600"/>
            <a:ext cx="6097588" cy="762000"/>
          </a:xfrm>
        </p:spPr>
        <p:txBody>
          <a:bodyPr lIns="91440" tIns="45720" rIns="91440" bIns="45720"/>
          <a:lstStyle/>
          <a:p>
            <a:pPr defTabSz="457200" eaLnBrk="1" hangingPunct="1"/>
            <a:r>
              <a:rPr lang="en-US" smtClean="0"/>
              <a:t>ELMs readily observed as “spikes” in D</a:t>
            </a:r>
            <a:r>
              <a:rPr lang="en-US" baseline="-25000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smtClean="0"/>
              <a:t> line emission from plasma edge</a:t>
            </a:r>
          </a:p>
        </p:txBody>
      </p:sp>
      <p:pic>
        <p:nvPicPr>
          <p:cNvPr id="2151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2700" y="1193800"/>
            <a:ext cx="25527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1963738"/>
            <a:ext cx="480060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Content Placeholder 2"/>
          <p:cNvSpPr>
            <a:spLocks/>
          </p:cNvSpPr>
          <p:nvPr/>
        </p:nvSpPr>
        <p:spPr bwMode="auto">
          <a:xfrm>
            <a:off x="50800" y="4349750"/>
            <a:ext cx="6427788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defTabSz="457200" eaLnBrk="1" hangingPunct="1">
              <a:spcBef>
                <a:spcPct val="20000"/>
              </a:spcBef>
              <a:buFontTx/>
              <a:buChar char="•"/>
            </a:pPr>
            <a:r>
              <a:rPr lang="en-US" sz="2200"/>
              <a:t>Each spike is correlated with large, coherent filamentary instability at edge</a:t>
            </a:r>
          </a:p>
          <a:p>
            <a:pPr marL="571500" lvl="1" indent="-228600" defTabSz="4572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Periodic ELMs represent a relaxation instability</a:t>
            </a:r>
          </a:p>
          <a:p>
            <a:pPr marL="228600" indent="-228600" defTabSz="457200" eaLnBrk="1" hangingPunct="1">
              <a:spcBef>
                <a:spcPct val="20000"/>
              </a:spcBef>
              <a:buFontTx/>
              <a:buChar char="•"/>
            </a:pPr>
            <a:r>
              <a:rPr lang="en-US" sz="2200"/>
              <a:t>Many different types of ELM have been found</a:t>
            </a:r>
          </a:p>
          <a:p>
            <a:pPr marL="228600" indent="-228600" defTabSz="457200" eaLnBrk="1" hangingPunct="1">
              <a:spcBef>
                <a:spcPct val="20000"/>
              </a:spcBef>
              <a:buFontTx/>
              <a:buChar char="•"/>
            </a:pPr>
            <a:r>
              <a:rPr lang="en-US" sz="2200"/>
              <a:t>Can reduce impulsive load by operating in regimes with (or triggering) more frequent ELMs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9223FA8-FF75-4B66-B04A-1D7E3EBE2AE8}" type="slidenum">
              <a:rPr lang="en-US"/>
              <a:pPr/>
              <a:t>19</a:t>
            </a:fld>
            <a:r>
              <a:rPr lang="en-US"/>
              <a:t> 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Edge Localized Modes are Well Described by Theory of “Peeling-ballooning” Modes</a:t>
            </a:r>
            <a:endParaRPr lang="en-US" smtClean="0"/>
          </a:p>
        </p:txBody>
      </p:sp>
      <p:sp>
        <p:nvSpPr>
          <p:cNvPr id="2253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44600"/>
            <a:ext cx="5743575" cy="3038475"/>
          </a:xfrm>
        </p:spPr>
        <p:txBody>
          <a:bodyPr lIns="91440" tIns="45720" rIns="91440" bIns="45720"/>
          <a:lstStyle/>
          <a:p>
            <a:pPr defTabSz="457200" eaLnBrk="1" hangingPunct="1"/>
            <a:r>
              <a:rPr lang="en-US" smtClean="0"/>
              <a:t>High edge current density drives “peeling” </a:t>
            </a:r>
          </a:p>
          <a:p>
            <a:pPr defTabSz="457200" eaLnBrk="1" hangingPunct="1"/>
            <a:r>
              <a:rPr lang="en-US" smtClean="0"/>
              <a:t>High edge pressure drives “ballooning”</a:t>
            </a:r>
          </a:p>
          <a:p>
            <a:pPr defTabSz="457200" eaLnBrk="1" hangingPunct="1"/>
            <a:r>
              <a:rPr lang="en-US" smtClean="0"/>
              <a:t>Bootstrap current plays crucial role linking pressure and current</a:t>
            </a:r>
          </a:p>
          <a:p>
            <a:pPr defTabSz="457200" eaLnBrk="1" hangingPunct="1"/>
            <a:r>
              <a:rPr lang="en-US" smtClean="0"/>
              <a:t>ELM then relaxes unstable gradients </a:t>
            </a:r>
          </a:p>
          <a:p>
            <a:pPr defTabSz="457200" eaLnBrk="1" hangingPunct="1"/>
            <a:r>
              <a:rPr lang="en-US" smtClean="0"/>
              <a:t>Theory describing peeling-ballooning modes reproduces ELM threshold and observed mode structure</a:t>
            </a:r>
          </a:p>
        </p:txBody>
      </p:sp>
      <p:pic>
        <p:nvPicPr>
          <p:cNvPr id="2253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188" y="1333500"/>
            <a:ext cx="28305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4773613"/>
            <a:ext cx="59182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1193800" y="4762500"/>
            <a:ext cx="19431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911225" y="4375150"/>
            <a:ext cx="2668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Simulation of time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D6BC52-87EA-4D1C-90ED-675525A195A7}" type="slidenum">
              <a:rPr lang="en-US"/>
              <a:pPr/>
              <a:t>2</a:t>
            </a:fld>
            <a:r>
              <a:rPr lang="en-US"/>
              <a:t> 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 and Preamble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9700"/>
            <a:ext cx="8382000" cy="238601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b="1" smtClean="0"/>
              <a:t>Tokamak fundamentals</a:t>
            </a:r>
          </a:p>
          <a:p>
            <a:pPr eaLnBrk="1" hangingPunct="1">
              <a:spcBef>
                <a:spcPct val="50000"/>
              </a:spcBef>
            </a:pPr>
            <a:r>
              <a:rPr lang="en-US" b="1" smtClean="0"/>
              <a:t>Tokamak stability</a:t>
            </a:r>
          </a:p>
          <a:p>
            <a:pPr eaLnBrk="1" hangingPunct="1">
              <a:spcBef>
                <a:spcPct val="50000"/>
              </a:spcBef>
            </a:pPr>
            <a:r>
              <a:rPr lang="en-US" b="1" smtClean="0"/>
              <a:t>Confinement and transport</a:t>
            </a:r>
          </a:p>
          <a:p>
            <a:pPr eaLnBrk="1" hangingPunct="1">
              <a:spcBef>
                <a:spcPct val="50000"/>
              </a:spcBef>
            </a:pPr>
            <a:r>
              <a:rPr lang="en-US" b="1" smtClean="0"/>
              <a:t>DT experiments in TFTR and JET</a:t>
            </a:r>
          </a:p>
          <a:p>
            <a:pPr eaLnBrk="1" hangingPunct="1">
              <a:spcBef>
                <a:spcPct val="50000"/>
              </a:spcBef>
            </a:pPr>
            <a:r>
              <a:rPr lang="en-US" b="1" smtClean="0"/>
              <a:t>The leap to ITER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469900" y="3987800"/>
            <a:ext cx="838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25000"/>
              </a:spcBef>
            </a:pPr>
            <a:r>
              <a:rPr lang="en-US" sz="2200" b="1" i="1">
                <a:solidFill>
                  <a:schemeClr val="accent2"/>
                </a:solidFill>
              </a:rPr>
              <a:t>Disclaimer:</a:t>
            </a:r>
          </a:p>
          <a:p>
            <a:pPr marL="228600" indent="-228600" eaLnBrk="1" hangingPunct="1">
              <a:spcBef>
                <a:spcPct val="25000"/>
              </a:spcBef>
              <a:buFontTx/>
              <a:buChar char="•"/>
            </a:pPr>
            <a:r>
              <a:rPr lang="en-US" sz="2200">
                <a:solidFill>
                  <a:schemeClr val="accent2"/>
                </a:solidFill>
              </a:rPr>
              <a:t>A single lecture cannot encompass all areas of tokamak physics</a:t>
            </a:r>
          </a:p>
          <a:p>
            <a:pPr marL="571500" lvl="1" indent="-228600" eaLnBrk="1" hangingPunct="1">
              <a:spcBef>
                <a:spcPct val="25000"/>
              </a:spcBef>
              <a:buFontTx/>
              <a:buChar char="–"/>
            </a:pPr>
            <a:r>
              <a:rPr lang="en-US" sz="2000">
                <a:solidFill>
                  <a:srgbClr val="008040"/>
                </a:solidFill>
              </a:rPr>
              <a:t>Tokamaks have been intensely studied for almost 50 years</a:t>
            </a:r>
          </a:p>
          <a:p>
            <a:pPr marL="228600" indent="-228600" eaLnBrk="1" hangingPunct="1">
              <a:spcBef>
                <a:spcPct val="25000"/>
              </a:spcBef>
              <a:buFontTx/>
              <a:buChar char="•"/>
            </a:pPr>
            <a:r>
              <a:rPr lang="en-US" sz="2200">
                <a:solidFill>
                  <a:schemeClr val="accent2"/>
                </a:solidFill>
              </a:rPr>
              <a:t>Even within the subset of topics, I have had to be very selective</a:t>
            </a:r>
          </a:p>
          <a:p>
            <a:pPr marL="228600" indent="-228600" eaLnBrk="1" hangingPunct="1">
              <a:spcBef>
                <a:spcPct val="50000"/>
              </a:spcBef>
            </a:pPr>
            <a:r>
              <a:rPr lang="en-US" sz="2200" b="1" i="1">
                <a:solidFill>
                  <a:schemeClr val="accent2"/>
                </a:solidFill>
              </a:rPr>
              <a:t>Acknowledgements:</a:t>
            </a:r>
          </a:p>
          <a:p>
            <a:pPr marL="228600" indent="-228600" algn="ctr" eaLnBrk="1" hangingPunct="1">
              <a:spcBef>
                <a:spcPct val="25000"/>
              </a:spcBef>
            </a:pPr>
            <a:r>
              <a:rPr lang="en-US" sz="2000">
                <a:solidFill>
                  <a:schemeClr val="accent2"/>
                </a:solidFill>
              </a:rPr>
              <a:t>R. Fonck, T. Luce, G. Matthews, J. Menard, H. Qin, J. VanDam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ED3D2B-5FD4-4BBF-B291-8127B7A647F2}" type="slidenum">
              <a:rPr lang="en-US"/>
              <a:pPr/>
              <a:t>20</a:t>
            </a:fld>
            <a:r>
              <a:rPr lang="en-US"/>
              <a:t> </a:t>
            </a:r>
          </a:p>
        </p:txBody>
      </p:sp>
      <p:sp>
        <p:nvSpPr>
          <p:cNvPr id="23556" name="Title 1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Repeated Large ELMs Will Damage the Divertor Target in ITER and Limit Its Lifetime</a:t>
            </a:r>
            <a:endParaRPr lang="en-US" smtClean="0"/>
          </a:p>
        </p:txBody>
      </p:sp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603500"/>
            <a:ext cx="58674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177800" y="1222375"/>
            <a:ext cx="8839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defTabSz="4572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Calculated erosion lifetime of a tungsten target (10mm thick) or CFC target (20mm) as a function of ELM energy loss from the pedestal</a:t>
            </a:r>
          </a:p>
          <a:p>
            <a:pPr marL="177800" indent="-177800" defTabSz="4572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Heat loads between ELMs are 5 MW/m</a:t>
            </a:r>
            <a:r>
              <a:rPr lang="en-US" sz="2000" baseline="30000"/>
              <a:t>2</a:t>
            </a:r>
            <a:r>
              <a:rPr lang="en-US" sz="2000"/>
              <a:t> (—) and 10 MW/m</a:t>
            </a:r>
            <a:r>
              <a:rPr lang="en-US" sz="2000" baseline="30000"/>
              <a:t>2</a:t>
            </a:r>
            <a:r>
              <a:rPr lang="en-US" sz="2000"/>
              <a:t> (…)</a:t>
            </a:r>
          </a:p>
          <a:p>
            <a:pPr marL="177800" indent="-177800" defTabSz="4572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Curves are shown for different fractions of tungsten lost by melting</a:t>
            </a:r>
          </a:p>
        </p:txBody>
      </p:sp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6032500" y="6654800"/>
            <a:ext cx="18113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defTabSz="457200" eaLnBrk="1" hangingPunct="1"/>
            <a:r>
              <a:rPr lang="en-GB" sz="1200" i="1">
                <a:solidFill>
                  <a:srgbClr val="008040"/>
                </a:solidFill>
              </a:rPr>
              <a:t>G. Federici, PPCF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90EB7F8-0676-4634-9690-3A55FD316A65}" type="slidenum">
              <a:rPr lang="en-US"/>
              <a:pPr/>
              <a:t>21</a:t>
            </a:fld>
            <a:r>
              <a:rPr lang="en-US"/>
              <a:t> </a:t>
            </a:r>
          </a:p>
        </p:txBody>
      </p:sp>
      <p:sp>
        <p:nvSpPr>
          <p:cNvPr id="24580" name="Title 1"/>
          <p:cNvSpPr>
            <a:spLocks noGrp="1"/>
          </p:cNvSpPr>
          <p:nvPr>
            <p:ph type="title" idx="4294967295"/>
          </p:nvPr>
        </p:nvSpPr>
        <p:spPr>
          <a:xfrm>
            <a:off x="0" y="381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Several Tokamaks are Investigating </a:t>
            </a:r>
            <a:br>
              <a:rPr lang="en-US" smtClean="0"/>
            </a:br>
            <a:r>
              <a:rPr lang="en-US" smtClean="0"/>
              <a:t>ELM Control Methods for ITER</a:t>
            </a:r>
          </a:p>
        </p:txBody>
      </p:sp>
      <p:pic>
        <p:nvPicPr>
          <p:cNvPr id="24581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193800"/>
            <a:ext cx="431482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400" y="1270000"/>
            <a:ext cx="342741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1034"/>
          <p:cNvSpPr>
            <a:spLocks noChangeArrowheads="1"/>
          </p:cNvSpPr>
          <p:nvPr/>
        </p:nvSpPr>
        <p:spPr bwMode="auto">
          <a:xfrm>
            <a:off x="533400" y="6286500"/>
            <a:ext cx="78724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177800" indent="-177800" defTabSz="457200" eaLnBrk="1" hangingPunct="1">
              <a:lnSpc>
                <a:spcPct val="95000"/>
              </a:lnSpc>
              <a:spcBef>
                <a:spcPct val="15000"/>
              </a:spcBef>
              <a:buFont typeface="Times" pitchFamily="32" charset="0"/>
              <a:buChar char="•"/>
            </a:pPr>
            <a:r>
              <a:rPr lang="en-US" sz="2000">
                <a:solidFill>
                  <a:srgbClr val="0000FF"/>
                </a:solidFill>
              </a:rPr>
              <a:t>ITER will be equipped with non-axisymmetric coils to control ELMS</a:t>
            </a:r>
          </a:p>
        </p:txBody>
      </p:sp>
      <p:sp>
        <p:nvSpPr>
          <p:cNvPr id="24584" name="Rectangle 1035"/>
          <p:cNvSpPr>
            <a:spLocks noChangeArrowheads="1"/>
          </p:cNvSpPr>
          <p:nvPr/>
        </p:nvSpPr>
        <p:spPr bwMode="auto">
          <a:xfrm>
            <a:off x="4889500" y="4381500"/>
            <a:ext cx="416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7800" indent="-177800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/>
              <a:t>Repetitively injecting small solid H, D pellets can trigger ELMs</a:t>
            </a:r>
          </a:p>
          <a:p>
            <a:pPr marL="571500" lvl="1" indent="-228600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/>
              <a:t>ELM size reduces with frequency</a:t>
            </a:r>
          </a:p>
          <a:p>
            <a:pPr marL="571500" lvl="1" indent="-228600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1"/>
              <a:t>Issues</a:t>
            </a:r>
            <a:r>
              <a:rPr lang="en-US" sz="1800"/>
              <a:t>: minimum pellet size and penetration; compatibility with fueling requirements</a:t>
            </a:r>
          </a:p>
        </p:txBody>
      </p:sp>
      <p:sp>
        <p:nvSpPr>
          <p:cNvPr id="24585" name="Rectangle 1036"/>
          <p:cNvSpPr>
            <a:spLocks noChangeArrowheads="1"/>
          </p:cNvSpPr>
          <p:nvPr/>
        </p:nvSpPr>
        <p:spPr bwMode="auto">
          <a:xfrm>
            <a:off x="6413500" y="6657975"/>
            <a:ext cx="2054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576" tIns="0" rIns="36576" bIns="0">
            <a:spAutoFit/>
          </a:bodyPr>
          <a:lstStyle/>
          <a:p>
            <a:pPr defTabSz="457200" eaLnBrk="1" hangingPunct="1"/>
            <a:r>
              <a:rPr lang="en-GB" sz="1200" i="1">
                <a:solidFill>
                  <a:srgbClr val="008040"/>
                </a:solidFill>
              </a:rPr>
              <a:t>V. Mukhovatov, PPCF (2003)</a:t>
            </a:r>
            <a:endParaRPr lang="en-GB" sz="1200">
              <a:solidFill>
                <a:srgbClr val="008040"/>
              </a:solidFill>
            </a:endParaRPr>
          </a:p>
        </p:txBody>
      </p:sp>
      <p:sp>
        <p:nvSpPr>
          <p:cNvPr id="24586" name="Rectangle 1036"/>
          <p:cNvSpPr>
            <a:spLocks noChangeArrowheads="1"/>
          </p:cNvSpPr>
          <p:nvPr/>
        </p:nvSpPr>
        <p:spPr bwMode="auto">
          <a:xfrm>
            <a:off x="1917700" y="6657975"/>
            <a:ext cx="2495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576" tIns="0" rIns="36576" bIns="0">
            <a:spAutoFit/>
          </a:bodyPr>
          <a:lstStyle/>
          <a:p>
            <a:pPr defTabSz="457200" eaLnBrk="1" hangingPunct="1"/>
            <a:r>
              <a:rPr lang="en-GB" sz="1200" i="1">
                <a:solidFill>
                  <a:srgbClr val="008040"/>
                </a:solidFill>
              </a:rPr>
              <a:t>T. Evans, APS-DPP meeting (2005)</a:t>
            </a:r>
            <a:endParaRPr lang="en-GB" sz="1200">
              <a:solidFill>
                <a:srgbClr val="008040"/>
              </a:solidFill>
            </a:endParaRPr>
          </a:p>
        </p:txBody>
      </p:sp>
      <p:sp>
        <p:nvSpPr>
          <p:cNvPr id="24587" name="Rectangle 1034"/>
          <p:cNvSpPr>
            <a:spLocks noChangeArrowheads="1"/>
          </p:cNvSpPr>
          <p:nvPr/>
        </p:nvSpPr>
        <p:spPr bwMode="auto">
          <a:xfrm>
            <a:off x="152400" y="4305300"/>
            <a:ext cx="4749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7800" indent="-177800" defTabSz="457200" eaLnBrk="1" hangingPunct="1">
              <a:lnSpc>
                <a:spcPct val="95000"/>
              </a:lnSpc>
              <a:spcBef>
                <a:spcPct val="15000"/>
              </a:spcBef>
              <a:buFontTx/>
              <a:buChar char="•"/>
            </a:pPr>
            <a:r>
              <a:rPr lang="en-US" sz="1800"/>
              <a:t>Applying Resonant Magnetic Perturbation (RMP) with </a:t>
            </a:r>
            <a:r>
              <a:rPr lang="en-US" sz="1800">
                <a:solidFill>
                  <a:srgbClr val="0000FF"/>
                </a:solidFill>
              </a:rPr>
              <a:t>non-axisymmetric external coils</a:t>
            </a:r>
            <a:r>
              <a:rPr lang="en-US" sz="1800"/>
              <a:t> can suppress ELMs in certain conditions</a:t>
            </a:r>
          </a:p>
          <a:p>
            <a:pPr marL="571500" lvl="1" indent="-228600" defTabSz="457200" eaLnBrk="1" hangingPunct="1">
              <a:lnSpc>
                <a:spcPct val="95000"/>
              </a:lnSpc>
              <a:spcBef>
                <a:spcPct val="15000"/>
              </a:spcBef>
              <a:buFontTx/>
              <a:buChar char="–"/>
            </a:pPr>
            <a:r>
              <a:rPr lang="en-US" sz="1800"/>
              <a:t>RMP creates region with stochastic </a:t>
            </a:r>
            <a:br>
              <a:rPr lang="en-US" sz="1800"/>
            </a:br>
            <a:r>
              <a:rPr lang="en-US" sz="1800"/>
              <a:t>field lines (overlapping islands) at edge</a:t>
            </a:r>
          </a:p>
          <a:p>
            <a:pPr marL="571500" lvl="1" indent="-228600" defTabSz="457200" eaLnBrk="1" hangingPunct="1">
              <a:lnSpc>
                <a:spcPct val="95000"/>
              </a:lnSpc>
              <a:spcBef>
                <a:spcPct val="15000"/>
              </a:spcBef>
              <a:buFontTx/>
              <a:buChar char="–"/>
            </a:pPr>
            <a:r>
              <a:rPr lang="en-US" sz="1800"/>
              <a:t>Additional transport relaxes edge pressure gradient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B1367C-2E2C-4C23-8265-2D9C4EC334E7}" type="slidenum">
              <a:rPr lang="en-US"/>
              <a:pPr/>
              <a:t>22</a:t>
            </a:fld>
            <a:r>
              <a:rPr lang="en-US"/>
              <a:t> 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Energetic Ions Including </a:t>
            </a:r>
            <a:r>
              <a:rPr lang="en-US" sz="2800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800" smtClean="0"/>
              <a:t>-Particles Can Destabilize Alfv</a:t>
            </a:r>
            <a:r>
              <a:rPr lang="en-US" altLang="ja-JP" sz="2800" smtClean="0"/>
              <a:t>én Wave Eigenmodes in Toroidal Plasmas</a:t>
            </a:r>
            <a:endParaRPr lang="en-US" sz="280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244600"/>
            <a:ext cx="8953500" cy="2268538"/>
          </a:xfrm>
        </p:spPr>
        <p:txBody>
          <a:bodyPr/>
          <a:lstStyle/>
          <a:p>
            <a:pPr marL="177800" indent="-177800" eaLnBrk="1" hangingPunct="1">
              <a:lnSpc>
                <a:spcPct val="95000"/>
              </a:lnSpc>
            </a:pPr>
            <a:r>
              <a:rPr lang="en-US" sz="2000" smtClean="0"/>
              <a:t>In a torus, the shear Alfv</a:t>
            </a:r>
            <a:r>
              <a:rPr lang="en-US" altLang="ja-JP" sz="2000" smtClean="0"/>
              <a:t>én wave (</a:t>
            </a:r>
            <a:r>
              <a:rPr lang="en-US" altLang="ja-JP" sz="2000" smtClean="0">
                <a:solidFill>
                  <a:srgbClr val="0000FF"/>
                </a:solidFill>
                <a:sym typeface="Symbol" pitchFamily="18" charset="2"/>
              </a:rPr>
              <a:t></a:t>
            </a:r>
            <a:r>
              <a:rPr lang="en-US" altLang="ja-JP" sz="2000" smtClean="0">
                <a:solidFill>
                  <a:srgbClr val="0000FF"/>
                </a:solidFill>
              </a:rPr>
              <a:t> = kv</a:t>
            </a:r>
            <a:r>
              <a:rPr lang="en-US" altLang="ja-JP" sz="2000" baseline="-25000" smtClean="0">
                <a:solidFill>
                  <a:srgbClr val="0000FF"/>
                </a:solidFill>
              </a:rPr>
              <a:t>A</a:t>
            </a:r>
            <a:r>
              <a:rPr lang="en-US" altLang="ja-JP" sz="2000" smtClean="0"/>
              <a:t>, </a:t>
            </a:r>
            <a:r>
              <a:rPr lang="en-US" sz="2000" smtClean="0">
                <a:solidFill>
                  <a:srgbClr val="0000FF"/>
                </a:solidFill>
              </a:rPr>
              <a:t>v</a:t>
            </a:r>
            <a:r>
              <a:rPr lang="en-US" sz="2000" baseline="-25000" smtClean="0">
                <a:solidFill>
                  <a:srgbClr val="0000FF"/>
                </a:solidFill>
              </a:rPr>
              <a:t>A</a:t>
            </a:r>
            <a:r>
              <a:rPr lang="en-US" sz="2000" smtClean="0">
                <a:solidFill>
                  <a:srgbClr val="0000FF"/>
                </a:solidFill>
              </a:rPr>
              <a:t> = B/(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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</a:t>
            </a:r>
            <a:r>
              <a:rPr lang="en-US" sz="2000" smtClean="0">
                <a:solidFill>
                  <a:srgbClr val="0000FF"/>
                </a:solidFill>
              </a:rPr>
              <a:t>)</a:t>
            </a:r>
            <a:r>
              <a:rPr lang="en-US" sz="2000" baseline="30000" smtClean="0">
                <a:solidFill>
                  <a:srgbClr val="0000FF"/>
                </a:solidFill>
              </a:rPr>
              <a:t>1/2</a:t>
            </a:r>
            <a:r>
              <a:rPr lang="en-US" sz="2000" smtClean="0"/>
              <a:t>) develops an eigenmode structure as a result of toroidal and poloidal periodicity </a:t>
            </a:r>
          </a:p>
          <a:p>
            <a:pPr marL="177800" indent="-177800" eaLnBrk="1" hangingPunct="1">
              <a:lnSpc>
                <a:spcPct val="95000"/>
              </a:lnSpc>
            </a:pPr>
            <a:r>
              <a:rPr lang="en-US" sz="2000" smtClean="0"/>
              <a:t>Fusion </a:t>
            </a:r>
            <a:r>
              <a:rPr lang="en-US" sz="2000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 smtClean="0"/>
              <a:t>-particles with </a:t>
            </a:r>
            <a:r>
              <a:rPr lang="en-US" sz="2000" smtClean="0">
                <a:solidFill>
                  <a:srgbClr val="0000FF"/>
                </a:solidFill>
              </a:rPr>
              <a:t>v</a:t>
            </a:r>
            <a:r>
              <a:rPr lang="en-US" sz="2000" baseline="-2500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 smtClean="0">
                <a:solidFill>
                  <a:srgbClr val="0000FF"/>
                </a:solidFill>
              </a:rPr>
              <a:t> &gt; v</a:t>
            </a:r>
            <a:r>
              <a:rPr lang="en-US" sz="2000" baseline="-25000" smtClean="0">
                <a:solidFill>
                  <a:srgbClr val="0000FF"/>
                </a:solidFill>
              </a:rPr>
              <a:t>A</a:t>
            </a:r>
            <a:r>
              <a:rPr lang="en-US" sz="2000" smtClean="0"/>
              <a:t> can excite </a:t>
            </a:r>
            <a:r>
              <a:rPr lang="en-US" altLang="ja-JP" sz="2000" smtClean="0"/>
              <a:t>Toroidal Alfvén Eigenmodes (TAEs) which then affect the </a:t>
            </a:r>
            <a:r>
              <a:rPr lang="en-US" sz="2000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 smtClean="0"/>
              <a:t>-particle orbits and cause losses</a:t>
            </a:r>
          </a:p>
          <a:p>
            <a:pPr marL="177800" indent="-177800" eaLnBrk="1" hangingPunct="1">
              <a:lnSpc>
                <a:spcPct val="95000"/>
              </a:lnSpc>
            </a:pPr>
            <a:r>
              <a:rPr lang="en-US" sz="2000" smtClean="0"/>
              <a:t>Theory of Alfv</a:t>
            </a:r>
            <a:r>
              <a:rPr lang="en-US" altLang="ja-JP" sz="2000" smtClean="0"/>
              <a:t>énic modes is now highly developed and successful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1800" smtClean="0"/>
              <a:t>Many modes beyond basic TAEs have been found in shaped, high-</a:t>
            </a:r>
            <a:r>
              <a:rPr lang="en-US" sz="1800" smtClean="0">
                <a:sym typeface="Symbol" pitchFamily="18" charset="2"/>
              </a:rPr>
              <a:t></a:t>
            </a:r>
            <a:r>
              <a:rPr lang="en-US" sz="1800" smtClean="0"/>
              <a:t> plasmas</a:t>
            </a:r>
          </a:p>
          <a:p>
            <a:pPr marL="177800" indent="-177800" eaLnBrk="1" hangingPunct="1">
              <a:lnSpc>
                <a:spcPct val="95000"/>
              </a:lnSpc>
            </a:pPr>
            <a:r>
              <a:rPr lang="en-US" sz="2000" smtClean="0"/>
              <a:t>Existing tokamaks can use NBI ions to excite modes at low magnetic field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3606800"/>
            <a:ext cx="35004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4051300"/>
            <a:ext cx="40005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4911725" y="3603625"/>
            <a:ext cx="3511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0" rIns="18288" bIns="0">
            <a:spAutoFit/>
          </a:bodyPr>
          <a:lstStyle/>
          <a:p>
            <a:pPr algn="ctr"/>
            <a:r>
              <a:rPr lang="en-US" sz="1800" u="sng">
                <a:solidFill>
                  <a:srgbClr val="0000FF"/>
                </a:solidFill>
              </a:rPr>
              <a:t>Fast-ion profile becomes flattened by strong Alfv</a:t>
            </a:r>
            <a:r>
              <a:rPr lang="en-US" altLang="ja-JP" sz="1800" u="sng">
                <a:solidFill>
                  <a:srgbClr val="0000FF"/>
                </a:solidFill>
              </a:rPr>
              <a:t>én mode activity</a:t>
            </a:r>
            <a:endParaRPr lang="en-US" sz="1800" u="sng">
              <a:solidFill>
                <a:srgbClr val="0000FF"/>
              </a:solidFill>
            </a:endParaRPr>
          </a:p>
        </p:txBody>
      </p:sp>
      <p:sp>
        <p:nvSpPr>
          <p:cNvPr id="25609" name="Rectangle 1036"/>
          <p:cNvSpPr>
            <a:spLocks noChangeArrowheads="1"/>
          </p:cNvSpPr>
          <p:nvPr/>
        </p:nvSpPr>
        <p:spPr bwMode="auto">
          <a:xfrm>
            <a:off x="2362200" y="6657975"/>
            <a:ext cx="2606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576" tIns="0" rIns="36576" bIns="0">
            <a:spAutoFit/>
          </a:bodyPr>
          <a:lstStyle/>
          <a:p>
            <a:pPr defTabSz="457200" eaLnBrk="1" hangingPunct="1"/>
            <a:r>
              <a:rPr lang="en-GB" sz="1200" i="1">
                <a:solidFill>
                  <a:srgbClr val="008040"/>
                </a:solidFill>
              </a:rPr>
              <a:t>M. Van Zeeland, PRL (2006) 135001 </a:t>
            </a:r>
            <a:endParaRPr lang="en-GB" sz="1200">
              <a:solidFill>
                <a:srgbClr val="00804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685040-94BD-46DA-B6BF-FF7FEE081D63}" type="slidenum">
              <a:rPr lang="en-US"/>
              <a:pPr/>
              <a:t>23</a:t>
            </a:fld>
            <a:r>
              <a:rPr lang="en-US"/>
              <a:t> 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9700"/>
            <a:ext cx="8382000" cy="238601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Tokamak fundamentals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Tokamak stability</a:t>
            </a:r>
          </a:p>
          <a:p>
            <a:pPr eaLnBrk="1" hangingPunct="1">
              <a:spcBef>
                <a:spcPct val="50000"/>
              </a:spcBef>
            </a:pPr>
            <a:r>
              <a:rPr lang="en-US" b="1" smtClean="0"/>
              <a:t>Confinement and transport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DT experiments in TFTR and JET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The leap to ITER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361C65-36A4-4C5E-8DD3-FB9E5642A714}" type="slidenum">
              <a:rPr lang="en-US"/>
              <a:pPr/>
              <a:t>24</a:t>
            </a:fld>
            <a:r>
              <a:rPr lang="en-US"/>
              <a:t> 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For Plasmas Stable to Large-Scale MHD Modes, Transport From Micro-Turbulence is Dominant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193800"/>
            <a:ext cx="8699500" cy="2551113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mtClean="0"/>
              <a:t>Until 1990s, transport understanding was largely empirical</a:t>
            </a:r>
          </a:p>
          <a:p>
            <a:pPr eaLnBrk="1" hangingPunct="1">
              <a:spcBef>
                <a:spcPct val="15000"/>
              </a:spcBef>
            </a:pPr>
            <a:r>
              <a:rPr lang="en-US" smtClean="0"/>
              <a:t>Despite better confinement in tokamaks, transport was anomalous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Diffusion exceeded predictions of “</a:t>
            </a:r>
            <a:r>
              <a:rPr lang="en-US" b="1" smtClean="0">
                <a:solidFill>
                  <a:srgbClr val="0000FF"/>
                </a:solidFill>
              </a:rPr>
              <a:t>neoclassical</a:t>
            </a:r>
            <a:r>
              <a:rPr lang="en-US" smtClean="0"/>
              <a:t>” (toroidal) theory</a:t>
            </a:r>
          </a:p>
          <a:p>
            <a:pPr eaLnBrk="1" hangingPunct="1">
              <a:spcBef>
                <a:spcPct val="15000"/>
              </a:spcBef>
            </a:pPr>
            <a:r>
              <a:rPr lang="en-US" smtClean="0"/>
              <a:t>Turbulence was blamed but theoretical and simulation tools were not yet sufficiently developed to tackle the problem quantitatively</a:t>
            </a:r>
          </a:p>
          <a:p>
            <a:pPr eaLnBrk="1" hangingPunct="1">
              <a:spcBef>
                <a:spcPct val="15000"/>
              </a:spcBef>
            </a:pPr>
            <a:r>
              <a:rPr lang="en-US" smtClean="0"/>
              <a:t>Measured fluctuations were reduced when plasma underwent transitions from low (L-mode) to high (H-mode) confinement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4381500"/>
            <a:ext cx="288925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0525" y="3790950"/>
            <a:ext cx="243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>
                <a:solidFill>
                  <a:srgbClr val="0000FF"/>
                </a:solidFill>
              </a:rPr>
              <a:t>Confinement degraded </a:t>
            </a:r>
            <a:br>
              <a:rPr lang="en-US" sz="1600" u="sng">
                <a:solidFill>
                  <a:srgbClr val="0000FF"/>
                </a:solidFill>
              </a:rPr>
            </a:br>
            <a:r>
              <a:rPr lang="en-US" sz="1600" u="sng">
                <a:solidFill>
                  <a:srgbClr val="0000FF"/>
                </a:solidFill>
              </a:rPr>
              <a:t>as NBI power increased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838825" y="3790950"/>
            <a:ext cx="3133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>
                <a:solidFill>
                  <a:srgbClr val="0000FF"/>
                </a:solidFill>
              </a:rPr>
              <a:t>Broadband turbulent fluctuations</a:t>
            </a:r>
          </a:p>
          <a:p>
            <a:pPr algn="ctr"/>
            <a:r>
              <a:rPr lang="en-US" sz="1600" u="sng">
                <a:solidFill>
                  <a:srgbClr val="0000FF"/>
                </a:solidFill>
              </a:rPr>
              <a:t>abruptly fall at L-H transition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69925" y="4578350"/>
            <a:ext cx="4651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/>
              <a:t>ISX-B</a:t>
            </a:r>
            <a:endParaRPr lang="en-US" sz="1600"/>
          </a:p>
        </p:txBody>
      </p:sp>
      <p:pic>
        <p:nvPicPr>
          <p:cNvPr id="27658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394200"/>
            <a:ext cx="25225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248025" y="3790950"/>
            <a:ext cx="243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u="sng">
                <a:solidFill>
                  <a:srgbClr val="0000FF"/>
                </a:solidFill>
              </a:rPr>
              <a:t>Transport coefficients exceeded neoclassical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899025" y="5175250"/>
            <a:ext cx="454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/>
              <a:t>TFTR</a:t>
            </a:r>
            <a:endParaRPr lang="en-US" sz="1600"/>
          </a:p>
        </p:txBody>
      </p:sp>
      <p:pic>
        <p:nvPicPr>
          <p:cNvPr id="2766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4324350"/>
            <a:ext cx="286067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7134225" y="6478588"/>
            <a:ext cx="571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Time (ms)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205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DBA9EA-D74A-481A-88F1-33EBEA1B9D60}" type="slidenum">
              <a:rPr lang="en-US"/>
              <a:pPr/>
              <a:t>25</a:t>
            </a:fld>
            <a:r>
              <a:rPr lang="en-US"/>
              <a:t> </a:t>
            </a:r>
          </a:p>
        </p:txBody>
      </p:sp>
      <p:sp>
        <p:nvSpPr>
          <p:cNvPr id="2053" name="Title 1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Data from Many Experiments Combined to Produce an Empirical Scaling for Design of ITER</a:t>
            </a:r>
            <a:endParaRPr lang="en-US" smtClean="0"/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2743200"/>
            <a:ext cx="363855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nttau_vs_Wmagn_Apr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690813"/>
            <a:ext cx="3354388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0"/>
          <p:cNvGraphicFramePr>
            <a:graphicFrameLocks noChangeAspect="1"/>
          </p:cNvGraphicFramePr>
          <p:nvPr/>
        </p:nvGraphicFramePr>
        <p:xfrm>
          <a:off x="750888" y="5835650"/>
          <a:ext cx="3354387" cy="322263"/>
        </p:xfrm>
        <a:graphic>
          <a:graphicData uri="http://schemas.openxmlformats.org/presentationml/2006/ole">
            <p:oleObj spid="_x0000_s2050" name="Equation" r:id="rId5" imgW="2247900" imgH="215900" progId="Equation.3">
              <p:embed/>
            </p:oleObj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71500" y="1323975"/>
            <a:ext cx="3938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0" rIns="18288" bIns="0">
            <a:spAutoFit/>
          </a:bodyPr>
          <a:lstStyle/>
          <a:p>
            <a:pPr marL="177800" indent="-177800">
              <a:spcBef>
                <a:spcPct val="25000"/>
              </a:spcBef>
              <a:buFontTx/>
              <a:buChar char="•"/>
            </a:pPr>
            <a:r>
              <a:rPr lang="en-US" sz="2000">
                <a:solidFill>
                  <a:srgbClr val="0000FF"/>
                </a:solidFill>
              </a:rPr>
              <a:t>ITER needs a confinement time of ~4s to achieve Q ≈ 10</a:t>
            </a:r>
          </a:p>
          <a:p>
            <a:pPr marL="177800" indent="-177800">
              <a:spcBef>
                <a:spcPct val="25000"/>
              </a:spcBef>
              <a:buFontTx/>
              <a:buChar char="•"/>
            </a:pPr>
            <a:r>
              <a:rPr lang="en-US" sz="2000">
                <a:solidFill>
                  <a:srgbClr val="0000FF"/>
                </a:solidFill>
              </a:rPr>
              <a:t>1998 data from H-mode divertor plasmas with “Type I” ELMs</a:t>
            </a:r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4889500" y="1438275"/>
            <a:ext cx="4002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0" rIns="18288" bIns="0">
            <a:spAutoFit/>
          </a:bodyPr>
          <a:lstStyle/>
          <a:p>
            <a:pPr marL="177800" indent="-177800">
              <a:buFontTx/>
              <a:buChar char="•"/>
            </a:pPr>
            <a:r>
              <a:rPr lang="en-US" sz="2000">
                <a:solidFill>
                  <a:srgbClr val="0000FF"/>
                </a:solidFill>
              </a:rPr>
              <a:t>Can also examine scaling of “fusion triple product” nT</a:t>
            </a:r>
            <a:r>
              <a:rPr lang="en-US" sz="200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</a:t>
            </a:r>
            <a:r>
              <a:rPr lang="en-US" sz="2000">
                <a:solidFill>
                  <a:srgbClr val="0000FF"/>
                </a:solidFill>
              </a:rPr>
              <a:t> with tokamak size and magnetic field</a:t>
            </a:r>
          </a:p>
        </p:txBody>
      </p:sp>
      <p:sp>
        <p:nvSpPr>
          <p:cNvPr id="2058" name="Rectangle 14"/>
          <p:cNvSpPr>
            <a:spLocks noChangeArrowheads="1"/>
          </p:cNvSpPr>
          <p:nvPr/>
        </p:nvSpPr>
        <p:spPr bwMode="auto">
          <a:xfrm>
            <a:off x="211138" y="6311900"/>
            <a:ext cx="8593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0" rIns="18288" bIns="0">
            <a:spAutoFit/>
          </a:bodyPr>
          <a:lstStyle/>
          <a:p>
            <a:pPr marL="177800" indent="-177800">
              <a:spcBef>
                <a:spcPct val="25000"/>
              </a:spcBef>
            </a:pPr>
            <a:r>
              <a:rPr lang="en-US" sz="2000" i="1">
                <a:solidFill>
                  <a:srgbClr val="FF00FF"/>
                </a:solidFill>
              </a:rPr>
              <a:t>Can we put confinement on a firmer footing than a purely empirical scaling?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5FC1BC-DD20-4BE1-999A-E6E8A28EF0FC}" type="slidenum">
              <a:rPr lang="en-US"/>
              <a:pPr/>
              <a:t>26</a:t>
            </a:fld>
            <a:r>
              <a:rPr lang="en-US"/>
              <a:t> 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New Instruments and Computational Tools Are Revolutionizing the Study of Turbulence</a:t>
            </a:r>
            <a:endParaRPr lang="en-US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219200"/>
            <a:ext cx="8509000" cy="373063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smtClean="0"/>
              <a:t>Fast cameras (up to 10</a:t>
            </a:r>
            <a:r>
              <a:rPr lang="en-US" baseline="30000" smtClean="0"/>
              <a:t>6</a:t>
            </a:r>
            <a:r>
              <a:rPr lang="en-US" smtClean="0"/>
              <a:t> fps) can visualize turbulent structures</a:t>
            </a:r>
          </a:p>
        </p:txBody>
      </p:sp>
      <p:pic>
        <p:nvPicPr>
          <p:cNvPr id="28678" name="Picture 4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2870" b="2870"/>
          <a:stretch>
            <a:fillRect/>
          </a:stretch>
        </p:blipFill>
        <p:spPr bwMode="auto">
          <a:xfrm>
            <a:off x="38100" y="1855788"/>
            <a:ext cx="2579688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11350"/>
            <a:ext cx="61849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88900" y="4181475"/>
            <a:ext cx="51562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Developments in theory have improved computation schemes</a:t>
            </a:r>
          </a:p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Massively parallel computers allow 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realistic simulations of turbulence from 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first-principles</a:t>
            </a:r>
          </a:p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Codes incorporate “synthetic diagnostics” to compare simulations with measurements</a:t>
            </a:r>
          </a:p>
        </p:txBody>
      </p:sp>
      <p:sp>
        <p:nvSpPr>
          <p:cNvPr id="28681" name="Rectangle 11"/>
          <p:cNvSpPr>
            <a:spLocks noChangeArrowheads="1"/>
          </p:cNvSpPr>
          <p:nvPr/>
        </p:nvSpPr>
        <p:spPr bwMode="auto">
          <a:xfrm>
            <a:off x="2557463" y="1600200"/>
            <a:ext cx="65230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18288" bIns="18288">
            <a:spAutoFit/>
          </a:bodyPr>
          <a:lstStyle/>
          <a:p>
            <a:pPr marL="228600" indent="-228600" eaLnBrk="1" hangingPunct="1">
              <a:spcBef>
                <a:spcPct val="25000"/>
              </a:spcBef>
            </a:pPr>
            <a:r>
              <a:rPr lang="en-US" sz="1800">
                <a:solidFill>
                  <a:srgbClr val="0000FF"/>
                </a:solidFill>
              </a:rPr>
              <a:t>Over 100µs, turbulent edge becomes quiescent at L-H transition</a:t>
            </a:r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5500688" y="6662738"/>
            <a:ext cx="32718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8288" bIns="0" anchor="b" anchorCtr="1">
            <a:spAutoFit/>
          </a:bodyPr>
          <a:lstStyle/>
          <a:p>
            <a:pPr eaLnBrk="1" hangingPunct="1"/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Courtesy S. Zweben, R. Maqueda, D. D’Ippolito 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5118100" y="4017963"/>
            <a:ext cx="3795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US" sz="1600" u="sng">
                <a:solidFill>
                  <a:srgbClr val="CC3300"/>
                </a:solidFill>
                <a:latin typeface="Arial" pitchFamily="34" charset="0"/>
              </a:rPr>
              <a:t>Simulations of “blob” propagation in NSTX</a:t>
            </a:r>
          </a:p>
        </p:txBody>
      </p:sp>
      <p:pic>
        <p:nvPicPr>
          <p:cNvPr id="28684" name="Picture 16" descr="Lodestar bl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268788"/>
            <a:ext cx="34607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Rectangle 17"/>
          <p:cNvSpPr>
            <a:spLocks noChangeArrowheads="1"/>
          </p:cNvSpPr>
          <p:nvPr/>
        </p:nvSpPr>
        <p:spPr bwMode="auto">
          <a:xfrm rot="5400000">
            <a:off x="8380413" y="4676775"/>
            <a:ext cx="869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D0000"/>
                </a:solidFill>
              </a:rPr>
              <a:t>NSTX data</a:t>
            </a:r>
          </a:p>
        </p:txBody>
      </p:sp>
      <p:sp>
        <p:nvSpPr>
          <p:cNvPr id="28686" name="Rectangle 18"/>
          <p:cNvSpPr>
            <a:spLocks noChangeArrowheads="1"/>
          </p:cNvSpPr>
          <p:nvPr/>
        </p:nvSpPr>
        <p:spPr bwMode="auto">
          <a:xfrm rot="5400000">
            <a:off x="8351045" y="5745956"/>
            <a:ext cx="9001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D0000"/>
                </a:solidFill>
              </a:rPr>
              <a:t>SOLT code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809A8D-0A31-47A6-BA6F-3DD23CD6909C}" type="slidenum">
              <a:rPr lang="en-US"/>
              <a:pPr/>
              <a:t>27</a:t>
            </a:fld>
            <a:r>
              <a:rPr lang="en-US"/>
              <a:t> </a:t>
            </a:r>
          </a:p>
        </p:txBody>
      </p:sp>
      <p:grpSp>
        <p:nvGrpSpPr>
          <p:cNvPr id="29700" name="Group 19"/>
          <p:cNvGrpSpPr>
            <a:grpSpLocks/>
          </p:cNvGrpSpPr>
          <p:nvPr/>
        </p:nvGrpSpPr>
        <p:grpSpPr bwMode="auto">
          <a:xfrm>
            <a:off x="2857500" y="1155700"/>
            <a:ext cx="6288088" cy="5583238"/>
            <a:chOff x="1800" y="728"/>
            <a:chExt cx="3961" cy="3517"/>
          </a:xfrm>
        </p:grpSpPr>
        <p:grpSp>
          <p:nvGrpSpPr>
            <p:cNvPr id="29707" name="Group 18"/>
            <p:cNvGrpSpPr>
              <a:grpSpLocks/>
            </p:cNvGrpSpPr>
            <p:nvPr/>
          </p:nvGrpSpPr>
          <p:grpSpPr bwMode="auto">
            <a:xfrm>
              <a:off x="1800" y="728"/>
              <a:ext cx="3961" cy="3408"/>
              <a:chOff x="1800" y="728"/>
              <a:chExt cx="3961" cy="3408"/>
            </a:xfrm>
          </p:grpSpPr>
          <p:grpSp>
            <p:nvGrpSpPr>
              <p:cNvPr id="29709" name="Group 17"/>
              <p:cNvGrpSpPr>
                <a:grpSpLocks/>
              </p:cNvGrpSpPr>
              <p:nvPr/>
            </p:nvGrpSpPr>
            <p:grpSpPr bwMode="auto">
              <a:xfrm>
                <a:off x="1800" y="728"/>
                <a:ext cx="3961" cy="3408"/>
                <a:chOff x="1800" y="728"/>
                <a:chExt cx="3961" cy="3408"/>
              </a:xfrm>
            </p:grpSpPr>
            <p:grpSp>
              <p:nvGrpSpPr>
                <p:cNvPr id="29711" name="Group 10"/>
                <p:cNvGrpSpPr>
                  <a:grpSpLocks/>
                </p:cNvGrpSpPr>
                <p:nvPr/>
              </p:nvGrpSpPr>
              <p:grpSpPr bwMode="auto">
                <a:xfrm>
                  <a:off x="1800" y="728"/>
                  <a:ext cx="3961" cy="3408"/>
                  <a:chOff x="1632" y="752"/>
                  <a:chExt cx="3961" cy="3408"/>
                </a:xfrm>
              </p:grpSpPr>
              <p:pic>
                <p:nvPicPr>
                  <p:cNvPr id="29713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1672" y="752"/>
                    <a:ext cx="3921" cy="33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71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904"/>
                    <a:ext cx="344" cy="225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71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4000"/>
                    <a:ext cx="1000" cy="12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12" name="Rectangle 16"/>
                <p:cNvSpPr>
                  <a:spLocks noChangeArrowheads="1"/>
                </p:cNvSpPr>
                <p:nvPr/>
              </p:nvSpPr>
              <p:spPr bwMode="auto">
                <a:xfrm>
                  <a:off x="2232" y="2904"/>
                  <a:ext cx="160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710" name="Rectangle 15"/>
              <p:cNvSpPr>
                <a:spLocks noChangeArrowheads="1"/>
              </p:cNvSpPr>
              <p:nvPr/>
            </p:nvSpPr>
            <p:spPr bwMode="auto">
              <a:xfrm rot="-5400000">
                <a:off x="2110" y="3152"/>
                <a:ext cx="55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288" tIns="0" rIns="18288" bIns="0">
                <a:spAutoFit/>
              </a:bodyPr>
              <a:lstStyle/>
              <a:p>
                <a:r>
                  <a:rPr lang="en-US" sz="1200">
                    <a:sym typeface="Symbol" pitchFamily="18" charset="2"/>
                  </a:rPr>
                  <a:t></a:t>
                </a:r>
                <a:r>
                  <a:rPr lang="en-US" sz="1200"/>
                  <a:t>n (10</a:t>
                </a:r>
                <a:r>
                  <a:rPr lang="en-US" sz="1200" baseline="30000"/>
                  <a:t>9</a:t>
                </a:r>
                <a:r>
                  <a:rPr lang="en-US" sz="1200"/>
                  <a:t>/kHz)</a:t>
                </a:r>
              </a:p>
            </p:txBody>
          </p:sp>
        </p:grpSp>
        <p:sp>
          <p:nvSpPr>
            <p:cNvPr id="29708" name="Rectangle 14"/>
            <p:cNvSpPr>
              <a:spLocks noChangeArrowheads="1"/>
            </p:cNvSpPr>
            <p:nvPr/>
          </p:nvSpPr>
          <p:spPr bwMode="auto">
            <a:xfrm>
              <a:off x="3062" y="4130"/>
              <a:ext cx="73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0" rIns="18288" bIns="0">
              <a:spAutoFit/>
            </a:bodyPr>
            <a:lstStyle/>
            <a:p>
              <a:r>
                <a:rPr lang="en-US" sz="1200"/>
                <a:t>Frequency (kHz)</a:t>
              </a:r>
            </a:p>
          </p:txBody>
        </p:sp>
      </p:grpSp>
      <p:sp>
        <p:nvSpPr>
          <p:cNvPr id="29701" name="Title 1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Simulations and Measurements of Ion-Scale Turbulence Have Attained Excellent Agreement</a:t>
            </a:r>
          </a:p>
        </p:txBody>
      </p:sp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7010400" y="5867400"/>
            <a:ext cx="160496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1" hangingPunct="1"/>
            <a:r>
              <a:rPr lang="en-US" sz="3600">
                <a:solidFill>
                  <a:schemeClr val="bg1"/>
                </a:solidFill>
                <a:latin typeface="Arial" pitchFamily="34" charset="0"/>
              </a:rPr>
              <a:t>Cover    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76200" y="3276600"/>
            <a:ext cx="3683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Simulation with GYRO code of Ion Temperature Gradient (ITG) turbulence in DIII-D</a:t>
            </a:r>
          </a:p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Matches fluctuation spectrum from Beam Emission Spectroscopy (BES)</a:t>
            </a:r>
          </a:p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But, some details remain unresolved </a:t>
            </a:r>
            <a:r>
              <a:rPr lang="en-US" sz="2000" i="1"/>
              <a:t>and</a:t>
            </a:r>
            <a:r>
              <a:rPr lang="en-US" sz="2000"/>
              <a:t> </a:t>
            </a:r>
          </a:p>
          <a:p>
            <a:pPr marL="228600" indent="-228600" eaLnBrk="1" hangingPunct="1">
              <a:spcBef>
                <a:spcPct val="30000"/>
              </a:spcBef>
              <a:buFontTx/>
              <a:buChar char="•"/>
            </a:pPr>
            <a:r>
              <a:rPr lang="en-US" sz="2000"/>
              <a:t>Electron-scale turbulence not yet accessible </a:t>
            </a: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76200" y="1524000"/>
            <a:ext cx="2857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Tx/>
              <a:buChar char="•"/>
            </a:pPr>
            <a:r>
              <a:rPr lang="en-US" sz="2000"/>
              <a:t>In last 15 years, a “standard model” of ion turbulence and transport has emerged</a:t>
            </a: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1279525" y="2830513"/>
            <a:ext cx="117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u="sng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29706" name="Rectangle 20"/>
          <p:cNvSpPr>
            <a:spLocks noChangeArrowheads="1"/>
          </p:cNvSpPr>
          <p:nvPr/>
        </p:nvSpPr>
        <p:spPr bwMode="auto">
          <a:xfrm>
            <a:off x="7073900" y="6662738"/>
            <a:ext cx="1489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>
            <a:spAutoFit/>
          </a:bodyPr>
          <a:lstStyle/>
          <a:p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Courtesy R. Fonck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FFB9AF-04FF-44CE-BD9B-A44232E14B20}" type="slidenum">
              <a:rPr lang="en-US"/>
              <a:pPr/>
              <a:t>28</a:t>
            </a:fld>
            <a:r>
              <a:rPr lang="en-US"/>
              <a:t> </a:t>
            </a:r>
          </a:p>
        </p:txBody>
      </p:sp>
      <p:sp>
        <p:nvSpPr>
          <p:cNvPr id="30724" name="Title 1"/>
          <p:cNvSpPr>
            <a:spLocks noGrp="1"/>
          </p:cNvSpPr>
          <p:nvPr>
            <p:ph type="title" idx="4294967295"/>
          </p:nvPr>
        </p:nvSpPr>
        <p:spPr>
          <a:xfrm>
            <a:off x="0" y="381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Understanding and Controlling Transport Have Led to Improved Confinement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4294967295"/>
          </p:nvPr>
        </p:nvSpPr>
        <p:spPr>
          <a:xfrm>
            <a:off x="127000" y="1219200"/>
            <a:ext cx="8839200" cy="1206500"/>
          </a:xfrm>
        </p:spPr>
        <p:txBody>
          <a:bodyPr lIns="91440" tIns="45720" rIns="91440" bIns="45720"/>
          <a:lstStyle/>
          <a:p>
            <a:pPr defTabSz="457200" eaLnBrk="1" hangingPunct="1">
              <a:spcBef>
                <a:spcPct val="30000"/>
              </a:spcBef>
            </a:pPr>
            <a:r>
              <a:rPr lang="en-US" sz="2100" b="1" smtClean="0">
                <a:solidFill>
                  <a:srgbClr val="0000FF"/>
                </a:solidFill>
              </a:rPr>
              <a:t>Transport barrier</a:t>
            </a:r>
            <a:r>
              <a:rPr lang="en-US" sz="2100" smtClean="0"/>
              <a:t>: region of locally reduced transport in radial profile</a:t>
            </a:r>
            <a:endParaRPr lang="en-US" smtClean="0"/>
          </a:p>
          <a:p>
            <a:pPr lvl="1" defTabSz="457200" eaLnBrk="1" hangingPunct="1">
              <a:spcBef>
                <a:spcPct val="30000"/>
              </a:spcBef>
            </a:pPr>
            <a:r>
              <a:rPr lang="en-US" smtClean="0"/>
              <a:t>Edge transport barrier </a:t>
            </a:r>
            <a:r>
              <a:rPr lang="en-US" smtClean="0">
                <a:sym typeface="Wingdings" pitchFamily="2" charset="2"/>
              </a:rPr>
              <a:t> “H mode” (high confinement)</a:t>
            </a:r>
          </a:p>
          <a:p>
            <a:pPr lvl="1" defTabSz="457200" eaLnBrk="1" hangingPunct="1">
              <a:spcBef>
                <a:spcPct val="30000"/>
              </a:spcBef>
            </a:pPr>
            <a:r>
              <a:rPr lang="en-US" smtClean="0">
                <a:sym typeface="Wingdings" pitchFamily="2" charset="2"/>
              </a:rPr>
              <a:t>Internal transport barrier (ITB) in core of plasma</a:t>
            </a:r>
          </a:p>
        </p:txBody>
      </p:sp>
      <p:pic>
        <p:nvPicPr>
          <p:cNvPr id="3072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1138" y="4508500"/>
            <a:ext cx="10509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8950" y="2533650"/>
            <a:ext cx="56451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Content Placeholder 2"/>
          <p:cNvSpPr>
            <a:spLocks/>
          </p:cNvSpPr>
          <p:nvPr/>
        </p:nvSpPr>
        <p:spPr bwMode="auto">
          <a:xfrm>
            <a:off x="101600" y="4330700"/>
            <a:ext cx="75311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defTabSz="457200" eaLnBrk="1" hangingPunct="1">
              <a:spcBef>
                <a:spcPct val="30000"/>
              </a:spcBef>
              <a:buFontTx/>
              <a:buChar char="•"/>
            </a:pPr>
            <a:r>
              <a:rPr lang="en-US" sz="2200">
                <a:sym typeface="Wingdings" pitchFamily="2" charset="2"/>
              </a:rPr>
              <a:t>Transport barriers form with suppression of turbulence by</a:t>
            </a:r>
          </a:p>
          <a:p>
            <a:pPr marL="571500" lvl="1" indent="-228600" defTabSz="457200" eaLnBrk="1" hangingPunct="1">
              <a:spcBef>
                <a:spcPct val="30000"/>
              </a:spcBef>
              <a:buFontTx/>
              <a:buChar char="–"/>
            </a:pPr>
            <a:r>
              <a:rPr lang="en-US" sz="2000" b="1">
                <a:solidFill>
                  <a:schemeClr val="accent2"/>
                </a:solidFill>
                <a:sym typeface="Wingdings" pitchFamily="2" charset="2"/>
              </a:rPr>
              <a:t>Flow shear</a:t>
            </a: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 (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</a:t>
            </a: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v/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</a:t>
            </a: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r): driven by plasma gradients and external momentum sources </a:t>
            </a:r>
          </a:p>
          <a:p>
            <a:pPr marL="571500" lvl="1" indent="-228600" defTabSz="457200" eaLnBrk="1" hangingPunct="1">
              <a:spcBef>
                <a:spcPct val="30000"/>
              </a:spcBef>
              <a:buFontTx/>
              <a:buChar char="–"/>
            </a:pPr>
            <a:r>
              <a:rPr lang="en-US" sz="2000" b="1">
                <a:solidFill>
                  <a:schemeClr val="accent2"/>
                </a:solidFill>
                <a:sym typeface="Wingdings" pitchFamily="2" charset="2"/>
              </a:rPr>
              <a:t>Negative magnetic shear </a:t>
            </a: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(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</a:t>
            </a: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q/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</a:t>
            </a: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r&lt;0)</a:t>
            </a:r>
            <a:r>
              <a:rPr lang="en-US" sz="2000" b="1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: created by current drive including bootstrap current</a:t>
            </a:r>
          </a:p>
          <a:p>
            <a:pPr marL="571500" lvl="1" indent="-228600" defTabSz="457200" eaLnBrk="1" hangingPunct="1">
              <a:spcBef>
                <a:spcPct val="30000"/>
              </a:spcBef>
              <a:buFontTx/>
              <a:buChar char="–"/>
            </a:pPr>
            <a:r>
              <a:rPr lang="en-US" sz="2000" b="1">
                <a:solidFill>
                  <a:schemeClr val="accent2"/>
                </a:solidFill>
                <a:sym typeface="Wingdings" pitchFamily="2" charset="2"/>
              </a:rPr>
              <a:t>Zonal flows</a:t>
            </a: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: flows created by fluctuations themselves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A37FF4-2333-4EA2-B405-08F6D0307290}" type="slidenum">
              <a:rPr lang="en-US"/>
              <a:pPr/>
              <a:t>29</a:t>
            </a:fld>
            <a:r>
              <a:rPr lang="en-US"/>
              <a:t> 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Dependence of Tokamak Confinement on Plasma-Wall Interactions is Not Well Understood</a:t>
            </a:r>
            <a:endParaRPr lang="en-US" smtClean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70000"/>
            <a:ext cx="8382000" cy="3794125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smtClean="0"/>
              <a:t>Many techniques have been applied in tokamaks to modify the interactions between a plasma and its surroundings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Limiters (object defining the last closed flux surface) </a:t>
            </a:r>
            <a:r>
              <a:rPr lang="en-US" i="1" smtClean="0"/>
              <a:t>vs</a:t>
            </a:r>
            <a:r>
              <a:rPr lang="en-US" smtClean="0"/>
              <a:t> divertors 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Refractory metallic surfaces (high-Z) </a:t>
            </a:r>
            <a:r>
              <a:rPr lang="en-US" i="1" smtClean="0"/>
              <a:t>vs</a:t>
            </a:r>
            <a:r>
              <a:rPr lang="en-US" smtClean="0"/>
              <a:t> carbon (graphite, low-Z)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Baking PFCs and the vacuum chamber (reduces adsorbed H</a:t>
            </a:r>
            <a:r>
              <a:rPr lang="en-US" baseline="-25000" smtClean="0"/>
              <a:t>2</a:t>
            </a:r>
            <a:r>
              <a:rPr lang="en-US" smtClean="0"/>
              <a:t>O)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Discharge cleaning (pulsed or glow discharge) by noble gases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Surface coatings: titanium (gettering), boron, silicon, lithium</a:t>
            </a:r>
          </a:p>
          <a:p>
            <a:pPr eaLnBrk="1" hangingPunct="1">
              <a:spcBef>
                <a:spcPct val="25000"/>
              </a:spcBef>
            </a:pPr>
            <a:r>
              <a:rPr lang="en-US" smtClean="0"/>
              <a:t>All have been claimed to produce benefits!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Reduced impurities in the plasma – </a:t>
            </a:r>
            <a:r>
              <a:rPr lang="en-US" i="1" smtClean="0"/>
              <a:t>fairly obvious connection</a:t>
            </a:r>
            <a:endParaRPr lang="en-US" smtClean="0"/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Better confinement – </a:t>
            </a:r>
            <a:r>
              <a:rPr lang="en-US" i="1" smtClean="0"/>
              <a:t>how?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0C414BD-B448-44A4-8341-904EAD4ED3A5}" type="slidenum">
              <a:rPr lang="en-US"/>
              <a:pPr/>
              <a:t>3</a:t>
            </a:fld>
            <a:r>
              <a:rPr lang="en-US"/>
              <a:t> 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Essential Features of the Tokamak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44600"/>
            <a:ext cx="8712200" cy="2844800"/>
          </a:xfrm>
        </p:spPr>
        <p:txBody>
          <a:bodyPr/>
          <a:lstStyle/>
          <a:p>
            <a:pPr eaLnBrk="1" hangingPunct="1"/>
            <a:r>
              <a:rPr lang="en-US" smtClean="0"/>
              <a:t>Toroidal configuration </a:t>
            </a:r>
            <a:r>
              <a:rPr lang="en-US" i="1" smtClean="0"/>
              <a:t>symmetric about its major axis</a:t>
            </a:r>
            <a:r>
              <a:rPr lang="en-US" smtClean="0"/>
              <a:t> formed by a strong applied </a:t>
            </a:r>
            <a:r>
              <a:rPr lang="en-US" i="1" smtClean="0"/>
              <a:t>toroidal field</a:t>
            </a:r>
            <a:r>
              <a:rPr lang="en-US" smtClean="0"/>
              <a:t> plus a </a:t>
            </a:r>
            <a:r>
              <a:rPr lang="en-US" i="1" smtClean="0"/>
              <a:t>poloidal field</a:t>
            </a:r>
            <a:r>
              <a:rPr lang="en-US" smtClean="0"/>
              <a:t> generated by both toroidal plasma current and external coil currents</a:t>
            </a:r>
          </a:p>
          <a:p>
            <a:pPr lvl="1" eaLnBrk="1" hangingPunct="1"/>
            <a:r>
              <a:rPr lang="en-US" smtClean="0"/>
              <a:t>The poloidal field is necessary for compensating particle drifts</a:t>
            </a:r>
          </a:p>
          <a:p>
            <a:pPr lvl="1" eaLnBrk="1" hangingPunct="1"/>
            <a:r>
              <a:rPr lang="en-US" smtClean="0"/>
              <a:t>The toroidal field is necessary for plasma stability</a:t>
            </a:r>
          </a:p>
          <a:p>
            <a:pPr eaLnBrk="1" hangingPunct="1"/>
            <a:r>
              <a:rPr lang="en-US" smtClean="0"/>
              <a:t>The configuration need not be symmetric poloidally</a:t>
            </a:r>
          </a:p>
          <a:p>
            <a:pPr lvl="1" eaLnBrk="1" hangingPunct="1"/>
            <a:r>
              <a:rPr lang="en-US" smtClean="0"/>
              <a:t>External poloidal field coils can modify </a:t>
            </a:r>
            <a:br>
              <a:rPr lang="en-US" smtClean="0"/>
            </a:br>
            <a:r>
              <a:rPr lang="en-US" smtClean="0"/>
              <a:t>the shape of the minor cross-section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90500" y="4229100"/>
            <a:ext cx="4953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200"/>
              <a:t>A tokamak plasma can be described by many different coordinate systems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relative to the </a:t>
            </a:r>
            <a:r>
              <a:rPr lang="en-US" sz="2000" i="1">
                <a:solidFill>
                  <a:schemeClr val="accent2"/>
                </a:solidFill>
              </a:rPr>
              <a:t>major axis</a:t>
            </a:r>
            <a:r>
              <a:rPr lang="en-US" sz="2000">
                <a:solidFill>
                  <a:schemeClr val="accent2"/>
                </a:solidFill>
              </a:rPr>
              <a:t> (R, Z, 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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relative to the </a:t>
            </a:r>
            <a:r>
              <a:rPr lang="en-US" sz="2000" i="1">
                <a:solidFill>
                  <a:schemeClr val="accent2"/>
                </a:solidFill>
              </a:rPr>
              <a:t>minor axis</a:t>
            </a:r>
            <a:r>
              <a:rPr lang="en-US" sz="2000">
                <a:solidFill>
                  <a:schemeClr val="accent2"/>
                </a:solidFill>
              </a:rPr>
              <a:t> (r, 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, )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various magnetic coordinates which can simplify calculations</a:t>
            </a:r>
          </a:p>
        </p:txBody>
      </p:sp>
      <p:grpSp>
        <p:nvGrpSpPr>
          <p:cNvPr id="7175" name="Group 20"/>
          <p:cNvGrpSpPr>
            <a:grpSpLocks/>
          </p:cNvGrpSpPr>
          <p:nvPr/>
        </p:nvGrpSpPr>
        <p:grpSpPr bwMode="auto">
          <a:xfrm>
            <a:off x="5429250" y="3263900"/>
            <a:ext cx="3602038" cy="3392488"/>
            <a:chOff x="3452" y="2128"/>
            <a:chExt cx="2269" cy="2137"/>
          </a:xfrm>
        </p:grpSpPr>
        <p:grpSp>
          <p:nvGrpSpPr>
            <p:cNvPr id="7176" name="Group 9"/>
            <p:cNvGrpSpPr>
              <a:grpSpLocks/>
            </p:cNvGrpSpPr>
            <p:nvPr/>
          </p:nvGrpSpPr>
          <p:grpSpPr bwMode="auto">
            <a:xfrm>
              <a:off x="3452" y="2196"/>
              <a:ext cx="2269" cy="2069"/>
              <a:chOff x="3452" y="2196"/>
              <a:chExt cx="2269" cy="2069"/>
            </a:xfrm>
          </p:grpSpPr>
          <p:grpSp>
            <p:nvGrpSpPr>
              <p:cNvPr id="7187" name="Group 7"/>
              <p:cNvGrpSpPr>
                <a:grpSpLocks/>
              </p:cNvGrpSpPr>
              <p:nvPr/>
            </p:nvGrpSpPr>
            <p:grpSpPr bwMode="auto">
              <a:xfrm>
                <a:off x="3452" y="2196"/>
                <a:ext cx="2269" cy="2069"/>
                <a:chOff x="3452" y="2196"/>
                <a:chExt cx="2269" cy="2069"/>
              </a:xfrm>
            </p:grpSpPr>
            <p:pic>
              <p:nvPicPr>
                <p:cNvPr id="7189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452" y="2196"/>
                  <a:ext cx="2269" cy="20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90" name="Rectangle 6"/>
                <p:cNvSpPr>
                  <a:spLocks noChangeArrowheads="1"/>
                </p:cNvSpPr>
                <p:nvPr/>
              </p:nvSpPr>
              <p:spPr bwMode="auto">
                <a:xfrm>
                  <a:off x="5000" y="2216"/>
                  <a:ext cx="432" cy="1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188" name="Rectangle 8"/>
              <p:cNvSpPr>
                <a:spLocks noChangeArrowheads="1"/>
              </p:cNvSpPr>
              <p:nvPr/>
            </p:nvSpPr>
            <p:spPr bwMode="auto">
              <a:xfrm>
                <a:off x="5222" y="2555"/>
                <a:ext cx="3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>
                    <a:latin typeface="Calibri" pitchFamily="34" charset="0"/>
                  </a:rPr>
                  <a:t>Poloidal</a:t>
                </a:r>
                <a:endParaRPr lang="en-US" sz="1500"/>
              </a:p>
            </p:txBody>
          </p:sp>
        </p:grpSp>
        <p:sp>
          <p:nvSpPr>
            <p:cNvPr id="7177" name="Line 10"/>
            <p:cNvSpPr>
              <a:spLocks noChangeShapeType="1"/>
            </p:cNvSpPr>
            <p:nvPr/>
          </p:nvSpPr>
          <p:spPr bwMode="auto">
            <a:xfrm flipV="1">
              <a:off x="4376" y="2176"/>
              <a:ext cx="0" cy="10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Line 11"/>
            <p:cNvSpPr>
              <a:spLocks noChangeShapeType="1"/>
            </p:cNvSpPr>
            <p:nvPr/>
          </p:nvSpPr>
          <p:spPr bwMode="auto">
            <a:xfrm rot="6949831" flipV="1">
              <a:off x="4848" y="2920"/>
              <a:ext cx="0" cy="104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Arc 12"/>
            <p:cNvSpPr>
              <a:spLocks/>
            </p:cNvSpPr>
            <p:nvPr/>
          </p:nvSpPr>
          <p:spPr bwMode="auto">
            <a:xfrm flipV="1">
              <a:off x="5272" y="3592"/>
              <a:ext cx="264" cy="372"/>
            </a:xfrm>
            <a:custGeom>
              <a:avLst/>
              <a:gdLst>
                <a:gd name="T0" fmla="*/ 65 w 21600"/>
                <a:gd name="T1" fmla="*/ 0 h 20938"/>
                <a:gd name="T2" fmla="*/ 264 w 21600"/>
                <a:gd name="T3" fmla="*/ 372 h 20938"/>
                <a:gd name="T4" fmla="*/ 0 w 21600"/>
                <a:gd name="T5" fmla="*/ 372 h 209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938"/>
                <a:gd name="T11" fmla="*/ 21600 w 21600"/>
                <a:gd name="T12" fmla="*/ 20938 h 209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938" fill="none" extrusionOk="0">
                  <a:moveTo>
                    <a:pt x="5303" y="-1"/>
                  </a:moveTo>
                  <a:cubicBezTo>
                    <a:pt x="14887" y="2426"/>
                    <a:pt x="21600" y="11051"/>
                    <a:pt x="21600" y="20938"/>
                  </a:cubicBezTo>
                </a:path>
                <a:path w="21600" h="20938" stroke="0" extrusionOk="0">
                  <a:moveTo>
                    <a:pt x="5303" y="-1"/>
                  </a:moveTo>
                  <a:cubicBezTo>
                    <a:pt x="14887" y="2426"/>
                    <a:pt x="21600" y="11051"/>
                    <a:pt x="21600" y="20938"/>
                  </a:cubicBezTo>
                  <a:lnTo>
                    <a:pt x="0" y="20938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Arc 13"/>
            <p:cNvSpPr>
              <a:spLocks/>
            </p:cNvSpPr>
            <p:nvPr/>
          </p:nvSpPr>
          <p:spPr bwMode="auto">
            <a:xfrm>
              <a:off x="4800" y="3152"/>
              <a:ext cx="160" cy="240"/>
            </a:xfrm>
            <a:custGeom>
              <a:avLst/>
              <a:gdLst>
                <a:gd name="T0" fmla="*/ 0 w 21600"/>
                <a:gd name="T1" fmla="*/ 0 h 21600"/>
                <a:gd name="T2" fmla="*/ 160 w 21600"/>
                <a:gd name="T3" fmla="*/ 240 h 21600"/>
                <a:gd name="T4" fmla="*/ 0 w 21600"/>
                <a:gd name="T5" fmla="*/ 24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4"/>
            <p:cNvSpPr>
              <a:spLocks noChangeShapeType="1"/>
            </p:cNvSpPr>
            <p:nvPr/>
          </p:nvSpPr>
          <p:spPr bwMode="auto">
            <a:xfrm flipV="1">
              <a:off x="4744" y="3240"/>
              <a:ext cx="208" cy="15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Rectangle 15"/>
            <p:cNvSpPr>
              <a:spLocks noChangeArrowheads="1"/>
            </p:cNvSpPr>
            <p:nvPr/>
          </p:nvSpPr>
          <p:spPr bwMode="auto">
            <a:xfrm>
              <a:off x="5190" y="3711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R</a:t>
              </a:r>
            </a:p>
          </p:txBody>
        </p:sp>
        <p:sp>
          <p:nvSpPr>
            <p:cNvPr id="7183" name="Rectangle 16"/>
            <p:cNvSpPr>
              <a:spLocks noChangeArrowheads="1"/>
            </p:cNvSpPr>
            <p:nvPr/>
          </p:nvSpPr>
          <p:spPr bwMode="auto">
            <a:xfrm>
              <a:off x="4446" y="2128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Z</a:t>
              </a:r>
            </a:p>
          </p:txBody>
        </p:sp>
        <p:sp>
          <p:nvSpPr>
            <p:cNvPr id="7184" name="Rectangle 17"/>
            <p:cNvSpPr>
              <a:spLocks noChangeArrowheads="1"/>
            </p:cNvSpPr>
            <p:nvPr/>
          </p:nvSpPr>
          <p:spPr bwMode="auto">
            <a:xfrm>
              <a:off x="4974" y="3160"/>
              <a:ext cx="93" cy="19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2000">
                  <a:solidFill>
                    <a:srgbClr val="0000FF"/>
                  </a:solidFill>
                </a:rPr>
                <a:t>r</a:t>
              </a:r>
            </a:p>
          </p:txBody>
        </p:sp>
        <p:sp>
          <p:nvSpPr>
            <p:cNvPr id="7185" name="Rectangle 18"/>
            <p:cNvSpPr>
              <a:spLocks noChangeArrowheads="1"/>
            </p:cNvSpPr>
            <p:nvPr/>
          </p:nvSpPr>
          <p:spPr bwMode="auto">
            <a:xfrm>
              <a:off x="5502" y="3398"/>
              <a:ext cx="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  <a:sym typeface="Symbol" pitchFamily="18" charset="2"/>
                </a:rPr>
                <a:t></a:t>
              </a:r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7186" name="Rectangle 19"/>
            <p:cNvSpPr>
              <a:spLocks noChangeArrowheads="1"/>
            </p:cNvSpPr>
            <p:nvPr/>
          </p:nvSpPr>
          <p:spPr bwMode="auto">
            <a:xfrm>
              <a:off x="4702" y="3014"/>
              <a:ext cx="83" cy="192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>
                  <a:solidFill>
                    <a:srgbClr val="0000FF"/>
                  </a:solidFill>
                  <a:sym typeface="Symbol" pitchFamily="18" charset="2"/>
                </a:rPr>
                <a:t></a:t>
              </a:r>
              <a:endParaRPr lang="en-US" sz="2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A540E8C-7A99-403B-B9EC-40477BBA837F}" type="slidenum">
              <a:rPr lang="en-US"/>
              <a:pPr/>
              <a:t>30</a:t>
            </a:fld>
            <a:r>
              <a:rPr lang="en-US"/>
              <a:t> 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Dependence of Tokamak Confinement on Plasma-Wall Interactions is Not Well Understood</a:t>
            </a:r>
            <a:endParaRPr lang="en-US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70000"/>
            <a:ext cx="8382000" cy="5302250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smtClean="0"/>
              <a:t>Many techniques have been applied in tokamaks to modify the interactions between a plasma and its surroundings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Limiters (object defining the last closed flux surface) </a:t>
            </a:r>
            <a:r>
              <a:rPr lang="en-US" i="1" smtClean="0"/>
              <a:t>vs</a:t>
            </a:r>
            <a:r>
              <a:rPr lang="en-US" smtClean="0"/>
              <a:t> divertors 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Refractory metallic surfaces (high-Z) </a:t>
            </a:r>
            <a:r>
              <a:rPr lang="en-US" i="1" smtClean="0"/>
              <a:t>vs</a:t>
            </a:r>
            <a:r>
              <a:rPr lang="en-US" smtClean="0"/>
              <a:t> carbon (graphite, low-Z)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Baking PFCs and the vacuum chamber (reduces adsorbed H</a:t>
            </a:r>
            <a:r>
              <a:rPr lang="en-US" baseline="-25000" smtClean="0"/>
              <a:t>2</a:t>
            </a:r>
            <a:r>
              <a:rPr lang="en-US" smtClean="0"/>
              <a:t>O)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Discharge cleaning (pulsed or glow discharge) by noble gases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Surface coatings: titanium (gettering), boron, silicon, lithium</a:t>
            </a:r>
          </a:p>
          <a:p>
            <a:pPr eaLnBrk="1" hangingPunct="1">
              <a:spcBef>
                <a:spcPct val="25000"/>
              </a:spcBef>
            </a:pPr>
            <a:r>
              <a:rPr lang="en-US" smtClean="0"/>
              <a:t>All have been claimed to produce benefits!</a:t>
            </a:r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Reduced impurities in the plasma – </a:t>
            </a:r>
            <a:r>
              <a:rPr lang="en-US" i="1" smtClean="0"/>
              <a:t>fairly obvious connection</a:t>
            </a:r>
            <a:endParaRPr lang="en-US" smtClean="0"/>
          </a:p>
          <a:p>
            <a:pPr lvl="1" eaLnBrk="1" hangingPunct="1">
              <a:spcBef>
                <a:spcPct val="25000"/>
              </a:spcBef>
            </a:pPr>
            <a:r>
              <a:rPr lang="en-US" smtClean="0"/>
              <a:t>Better confinement – </a:t>
            </a:r>
            <a:r>
              <a:rPr lang="en-US" i="1" smtClean="0"/>
              <a:t>how?</a:t>
            </a:r>
            <a:endParaRPr lang="en-US" smtClean="0"/>
          </a:p>
          <a:p>
            <a:pPr eaLnBrk="1" hangingPunct="1">
              <a:spcBef>
                <a:spcPct val="25000"/>
              </a:spcBef>
            </a:pPr>
            <a:r>
              <a:rPr lang="en-US" smtClean="0"/>
              <a:t>A common thread in the claims related to “conditioning” is that confinement improves with reduced “</a:t>
            </a:r>
            <a:r>
              <a:rPr lang="en-US" b="1" smtClean="0">
                <a:solidFill>
                  <a:srgbClr val="0000FF"/>
                </a:solidFill>
              </a:rPr>
              <a:t>recycling</a:t>
            </a:r>
            <a:r>
              <a:rPr lang="en-US" smtClean="0"/>
              <a:t>” from walls</a:t>
            </a:r>
          </a:p>
          <a:p>
            <a:pPr eaLnBrk="1" hangingPunct="1">
              <a:spcBef>
                <a:spcPct val="25000"/>
              </a:spcBef>
            </a:pPr>
            <a:r>
              <a:rPr lang="en-US" b="1" smtClean="0">
                <a:solidFill>
                  <a:srgbClr val="0000FF"/>
                </a:solidFill>
              </a:rPr>
              <a:t>Recycling</a:t>
            </a:r>
            <a:r>
              <a:rPr lang="en-US" smtClean="0"/>
              <a:t> describes ions which diffuse from the plasma, impinge on the PFCs, become neutralized and return to the plasma edge</a:t>
            </a: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558800" y="2743200"/>
            <a:ext cx="8051800" cy="11557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355600" y="1270000"/>
            <a:ext cx="8432800" cy="1473200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393700" y="3911600"/>
            <a:ext cx="8432800" cy="1206500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 rot="-5400000">
            <a:off x="-557212" y="3100387"/>
            <a:ext cx="176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“Conditioning”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DA9002-AB70-41FC-99B4-25989969E372}" type="slidenum">
              <a:rPr lang="en-US"/>
              <a:pPr/>
              <a:t>31</a:t>
            </a:fld>
            <a:r>
              <a:rPr lang="en-US"/>
              <a:t> 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Effects of Wall Conditioning Were</a:t>
            </a:r>
            <a:br>
              <a:rPr lang="en-US" smtClean="0"/>
            </a:br>
            <a:r>
              <a:rPr lang="en-US" smtClean="0"/>
              <a:t>Dramatic in TFTR 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31900"/>
            <a:ext cx="8572500" cy="2162175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z="2000" smtClean="0"/>
              <a:t>Originally used repeated tokamak discharges in helium to deplete the graphite limiter surface of adsorbed hydrogen isotopes </a:t>
            </a:r>
            <a:r>
              <a:rPr lang="en-US" sz="2000" smtClean="0">
                <a:sym typeface="Symbol" pitchFamily="18" charset="2"/>
              </a:rPr>
              <a:t></a:t>
            </a:r>
            <a:r>
              <a:rPr lang="en-US" sz="2000" smtClean="0"/>
              <a:t> </a:t>
            </a:r>
            <a:r>
              <a:rPr lang="en-US" sz="2000" i="1" smtClean="0">
                <a:solidFill>
                  <a:srgbClr val="FD0000"/>
                </a:solidFill>
              </a:rPr>
              <a:t>lower recycling</a:t>
            </a:r>
            <a:endParaRPr lang="en-US" sz="2000" smtClean="0"/>
          </a:p>
          <a:p>
            <a:pPr lvl="1" eaLnBrk="1" hangingPunct="1">
              <a:spcBef>
                <a:spcPct val="10000"/>
              </a:spcBef>
            </a:pPr>
            <a:r>
              <a:rPr lang="en-US" sz="1800" smtClean="0"/>
              <a:t>With centrally deposited NBI, density profile became peaked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1800" smtClean="0"/>
              <a:t>Ion temperature increased by factor &gt;5 and became very peaked</a:t>
            </a:r>
          </a:p>
          <a:p>
            <a:pPr eaLnBrk="1" hangingPunct="1">
              <a:spcBef>
                <a:spcPct val="10000"/>
              </a:spcBef>
            </a:pPr>
            <a:r>
              <a:rPr lang="en-US" sz="2000" smtClean="0"/>
              <a:t>Injecting lithium into the plasma edge further improved confinement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1800" smtClean="0"/>
              <a:t>Benefits of lithium have since reproduced in tokamaks T-11, NSTX (divertor), EAST and stellarator TJ-II</a:t>
            </a:r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3613150"/>
            <a:ext cx="4552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266825" y="5572125"/>
            <a:ext cx="2079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0" rIns="18288" bIns="0">
            <a:spAutoFit/>
          </a:bodyPr>
          <a:lstStyle/>
          <a:p>
            <a:r>
              <a:rPr lang="en-US" sz="1800">
                <a:latin typeface="Symbol" pitchFamily="18" charset="2"/>
                <a:sym typeface="Symbol" pitchFamily="18" charset="2"/>
              </a:rPr>
              <a:t></a:t>
            </a:r>
            <a:r>
              <a:rPr lang="en-US" sz="1800" baseline="-25000"/>
              <a:t>E</a:t>
            </a:r>
            <a:r>
              <a:rPr lang="en-US" sz="1800"/>
              <a:t>(s):   </a:t>
            </a:r>
            <a:r>
              <a:rPr lang="en-US" sz="1800">
                <a:solidFill>
                  <a:srgbClr val="00FFFF"/>
                </a:solidFill>
              </a:rPr>
              <a:t>0.06</a:t>
            </a:r>
            <a:r>
              <a:rPr lang="en-US" sz="1800"/>
              <a:t> </a:t>
            </a:r>
            <a:r>
              <a:rPr lang="en-US" sz="1800">
                <a:sym typeface="Symbol" pitchFamily="18" charset="2"/>
              </a:rPr>
              <a:t></a:t>
            </a:r>
            <a:r>
              <a:rPr lang="en-US" sz="1800"/>
              <a:t> </a:t>
            </a:r>
            <a:r>
              <a:rPr lang="en-US" sz="1800">
                <a:solidFill>
                  <a:srgbClr val="FD0000"/>
                </a:solidFill>
              </a:rPr>
              <a:t>0.18</a:t>
            </a:r>
            <a:endParaRPr lang="en-US" sz="1800"/>
          </a:p>
          <a:p>
            <a:r>
              <a:rPr lang="en-US" sz="1800"/>
              <a:t>n</a:t>
            </a:r>
            <a:r>
              <a:rPr lang="en-US" sz="1800" baseline="-25000"/>
              <a:t>e</a:t>
            </a:r>
            <a:r>
              <a:rPr lang="en-US" sz="1800"/>
              <a:t>T</a:t>
            </a:r>
            <a:r>
              <a:rPr lang="en-US" sz="1800" baseline="-25000"/>
              <a:t>i</a:t>
            </a:r>
            <a:r>
              <a:rPr lang="en-US" sz="1800">
                <a:latin typeface="Symbol" pitchFamily="18" charset="2"/>
                <a:sym typeface="Symbol" pitchFamily="18" charset="2"/>
              </a:rPr>
              <a:t></a:t>
            </a:r>
            <a:r>
              <a:rPr lang="en-US" sz="1800" baseline="-25000"/>
              <a:t>E</a:t>
            </a:r>
            <a:r>
              <a:rPr lang="en-US" sz="1800"/>
              <a:t>: </a:t>
            </a:r>
            <a:r>
              <a:rPr lang="en-US" sz="1800">
                <a:solidFill>
                  <a:srgbClr val="00FFFF"/>
                </a:solidFill>
              </a:rPr>
              <a:t>0.15</a:t>
            </a:r>
            <a:r>
              <a:rPr lang="en-US" sz="1800"/>
              <a:t> </a:t>
            </a:r>
            <a:r>
              <a:rPr lang="en-US" sz="1800">
                <a:sym typeface="Symbol" pitchFamily="18" charset="2"/>
              </a:rPr>
              <a:t></a:t>
            </a:r>
            <a:r>
              <a:rPr lang="en-US" sz="1800"/>
              <a:t>  </a:t>
            </a:r>
            <a:r>
              <a:rPr lang="en-US" sz="1800">
                <a:solidFill>
                  <a:srgbClr val="FD0000"/>
                </a:solidFill>
              </a:rPr>
              <a:t>4.3</a:t>
            </a:r>
          </a:p>
          <a:p>
            <a:r>
              <a:rPr lang="en-US" sz="1400"/>
              <a:t>(10</a:t>
            </a:r>
            <a:r>
              <a:rPr lang="en-US" sz="1400" baseline="30000"/>
              <a:t>20</a:t>
            </a:r>
            <a:r>
              <a:rPr lang="en-US" sz="1400"/>
              <a:t>m</a:t>
            </a:r>
            <a:r>
              <a:rPr lang="en-US" sz="1400" baseline="30000"/>
              <a:t>-3</a:t>
            </a:r>
            <a:r>
              <a:rPr lang="en-US" sz="1400"/>
              <a:t>keVs )</a:t>
            </a:r>
            <a:endParaRPr lang="en-US" sz="1800"/>
          </a:p>
        </p:txBody>
      </p:sp>
      <p:pic>
        <p:nvPicPr>
          <p:cNvPr id="338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613" y="4133850"/>
            <a:ext cx="41862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4576763" y="3306763"/>
            <a:ext cx="4335462" cy="844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0000FF"/>
                </a:solidFill>
              </a:rPr>
              <a:t>Theory-based model with ITG turbulence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0000FF"/>
                </a:solidFill>
              </a:rPr>
              <a:t>suppressed by self-consistent flow shear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0000FF"/>
                </a:solidFill>
              </a:rPr>
              <a:t>matches data in supershot power scan</a:t>
            </a:r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auto">
          <a:xfrm>
            <a:off x="4362450" y="6037263"/>
            <a:ext cx="4703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>
              <a:lnSpc>
                <a:spcPct val="90000"/>
              </a:lnSpc>
              <a:buFontTx/>
              <a:buChar char="•"/>
            </a:pPr>
            <a:r>
              <a:rPr lang="en-US" sz="1600">
                <a:solidFill>
                  <a:srgbClr val="0000FF"/>
                </a:solidFill>
              </a:rPr>
              <a:t>Model reproduces observed </a:t>
            </a:r>
            <a:r>
              <a:rPr lang="en-US" sz="1600" i="1">
                <a:solidFill>
                  <a:srgbClr val="0000FF"/>
                </a:solidFill>
              </a:rPr>
              <a:t>inverse</a:t>
            </a:r>
            <a:r>
              <a:rPr lang="en-US" sz="1600">
                <a:solidFill>
                  <a:srgbClr val="0000FF"/>
                </a:solidFill>
              </a:rPr>
              <a:t> dependence</a:t>
            </a:r>
            <a:br>
              <a:rPr lang="en-US" sz="1600">
                <a:solidFill>
                  <a:srgbClr val="0000FF"/>
                </a:solidFill>
              </a:rPr>
            </a:br>
            <a:r>
              <a:rPr lang="en-US" sz="1600">
                <a:solidFill>
                  <a:srgbClr val="0000FF"/>
                </a:solidFill>
              </a:rPr>
              <a:t>of ion thermal diffusivity on ion temperature</a:t>
            </a:r>
          </a:p>
        </p:txBody>
      </p:sp>
      <p:sp>
        <p:nvSpPr>
          <p:cNvPr id="33803" name="Text Box 9"/>
          <p:cNvSpPr txBox="1">
            <a:spLocks noChangeArrowheads="1"/>
          </p:cNvSpPr>
          <p:nvPr/>
        </p:nvSpPr>
        <p:spPr bwMode="auto">
          <a:xfrm>
            <a:off x="5749925" y="6650038"/>
            <a:ext cx="24415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8288" bIns="0" anchor="b" anchorCtr="1">
            <a:spAutoFit/>
          </a:bodyPr>
          <a:lstStyle/>
          <a:p>
            <a:pPr eaLnBrk="1" hangingPunct="1"/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D. Ernst </a:t>
            </a:r>
            <a:r>
              <a:rPr lang="en-US" sz="1200">
                <a:solidFill>
                  <a:srgbClr val="008000"/>
                </a:solidFill>
                <a:latin typeface="Arial" pitchFamily="34" charset="0"/>
              </a:rPr>
              <a:t>et al.</a:t>
            </a:r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, PRL </a:t>
            </a:r>
            <a:r>
              <a:rPr lang="en-US" sz="1200" b="1" i="1">
                <a:solidFill>
                  <a:srgbClr val="008000"/>
                </a:solidFill>
                <a:latin typeface="Arial" pitchFamily="34" charset="0"/>
              </a:rPr>
              <a:t>81</a:t>
            </a:r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 (1998) 2454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734FC6-EF5C-4B09-A807-F47E2EFC0184}" type="slidenum">
              <a:rPr lang="en-US"/>
              <a:pPr/>
              <a:t>32</a:t>
            </a:fld>
            <a:r>
              <a:rPr lang="en-US"/>
              <a:t> 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9700"/>
            <a:ext cx="8382000" cy="238601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Tokamak fundamentals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Tokamak stability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Confinement and transport</a:t>
            </a:r>
          </a:p>
          <a:p>
            <a:pPr eaLnBrk="1" hangingPunct="1">
              <a:spcBef>
                <a:spcPct val="50000"/>
              </a:spcBef>
            </a:pPr>
            <a:r>
              <a:rPr lang="en-US" b="1" smtClean="0"/>
              <a:t>DT experiments in TFTR and JET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The leap to ITER</a:t>
            </a:r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01D5E57-45C4-48E0-925A-B4B240E32E66}" type="slidenum">
              <a:rPr lang="en-US"/>
              <a:pPr/>
              <a:t>33</a:t>
            </a:fld>
            <a:r>
              <a:rPr lang="en-US"/>
              <a:t> 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TFTR Measured Confinement and Thermalization of Fusion Alphas in DT Plasmas</a:t>
            </a:r>
            <a:endParaRPr lang="en-US" smtClean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350" y="2446338"/>
            <a:ext cx="2733675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2471738"/>
            <a:ext cx="276066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571500" y="1236663"/>
            <a:ext cx="2238375" cy="11461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45720" tIns="18288" rIns="45720" bIns="18288">
            <a:spAutoFit/>
          </a:bodyPr>
          <a:lstStyle/>
          <a:p>
            <a:r>
              <a:rPr lang="en-US" sz="1800">
                <a:solidFill>
                  <a:srgbClr val="FD0000"/>
                </a:solidFill>
                <a:latin typeface="Arial" pitchFamily="34" charset="0"/>
              </a:rPr>
              <a:t>Flux of </a:t>
            </a:r>
            <a:r>
              <a:rPr lang="en-US" sz="1800">
                <a:solidFill>
                  <a:srgbClr val="FD0000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1800">
                <a:solidFill>
                  <a:srgbClr val="FD0000"/>
                </a:solidFill>
                <a:latin typeface="Arial" pitchFamily="34" charset="0"/>
              </a:rPr>
              <a:t>-particles to detector agrees with calculated loss for unconfined orbits</a:t>
            </a:r>
            <a:endParaRPr lang="en-US" sz="1800">
              <a:solidFill>
                <a:srgbClr val="FD0000"/>
              </a:solidFill>
            </a:endParaRPr>
          </a:p>
        </p:txBody>
      </p:sp>
      <p:sp>
        <p:nvSpPr>
          <p:cNvPr id="35848" name="Rectangle 10"/>
          <p:cNvSpPr>
            <a:spLocks noChangeArrowheads="1"/>
          </p:cNvSpPr>
          <p:nvPr/>
        </p:nvSpPr>
        <p:spPr bwMode="auto">
          <a:xfrm>
            <a:off x="146050" y="4656138"/>
            <a:ext cx="294957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114300" indent="-114300">
              <a:buFontTx/>
              <a:buChar char="•"/>
            </a:pPr>
            <a:r>
              <a:rPr lang="en-US" sz="1800">
                <a:solidFill>
                  <a:srgbClr val="00D0D2"/>
                </a:solidFill>
              </a:rPr>
              <a:t>Shading shows result from an orbit-following code based on calculated alpha-particle birth and plasma current profiles</a:t>
            </a:r>
          </a:p>
          <a:p>
            <a:pPr marL="114300" indent="-114300">
              <a:buFontTx/>
              <a:buChar char="•"/>
            </a:pPr>
            <a:r>
              <a:rPr lang="en-US" sz="1800">
                <a:solidFill>
                  <a:srgbClr val="00D0D2"/>
                </a:solidFill>
              </a:rPr>
              <a:t>At 2.5MA, ~3% of alphas lost on first orbit after birth</a:t>
            </a:r>
          </a:p>
        </p:txBody>
      </p:sp>
      <p:sp>
        <p:nvSpPr>
          <p:cNvPr id="35849" name="Rectangle 12"/>
          <p:cNvSpPr>
            <a:spLocks noChangeArrowheads="1"/>
          </p:cNvSpPr>
          <p:nvPr/>
        </p:nvSpPr>
        <p:spPr bwMode="auto">
          <a:xfrm>
            <a:off x="6578600" y="1376363"/>
            <a:ext cx="2463800" cy="8715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45720" tIns="18288" rIns="45720" bIns="18288">
            <a:spAutoFit/>
          </a:bodyPr>
          <a:lstStyle/>
          <a:p>
            <a:r>
              <a:rPr lang="en-US" sz="1800">
                <a:solidFill>
                  <a:srgbClr val="FD0000"/>
                </a:solidFill>
                <a:latin typeface="Arial" pitchFamily="34" charset="0"/>
              </a:rPr>
              <a:t>Profile of thermalized </a:t>
            </a:r>
            <a:br>
              <a:rPr lang="en-US" sz="1800">
                <a:solidFill>
                  <a:srgbClr val="FD0000"/>
                </a:solidFill>
                <a:latin typeface="Arial" pitchFamily="34" charset="0"/>
              </a:rPr>
            </a:br>
            <a:r>
              <a:rPr lang="en-US" sz="1800">
                <a:solidFill>
                  <a:srgbClr val="FD0000"/>
                </a:solidFill>
                <a:latin typeface="Symbol" pitchFamily="18" charset="2"/>
                <a:sym typeface="Symbol" pitchFamily="18" charset="2"/>
              </a:rPr>
              <a:t></a:t>
            </a:r>
            <a:r>
              <a:rPr lang="en-US" sz="1800">
                <a:solidFill>
                  <a:srgbClr val="FD0000"/>
                </a:solidFill>
                <a:latin typeface="Arial" pitchFamily="34" charset="0"/>
              </a:rPr>
              <a:t>particles matches model for helium puff</a:t>
            </a:r>
            <a:endParaRPr lang="en-US" sz="1800">
              <a:solidFill>
                <a:srgbClr val="FD0000"/>
              </a:solidFill>
            </a:endParaRPr>
          </a:p>
        </p:txBody>
      </p:sp>
      <p:sp>
        <p:nvSpPr>
          <p:cNvPr id="35850" name="Rectangle 13"/>
          <p:cNvSpPr>
            <a:spLocks noChangeArrowheads="1"/>
          </p:cNvSpPr>
          <p:nvPr/>
        </p:nvSpPr>
        <p:spPr bwMode="auto">
          <a:xfrm>
            <a:off x="3232150" y="4592638"/>
            <a:ext cx="30765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114300" indent="-114300">
              <a:lnSpc>
                <a:spcPct val="95000"/>
              </a:lnSpc>
              <a:buFontTx/>
              <a:buChar char="•"/>
            </a:pPr>
            <a:r>
              <a:rPr lang="en-US" sz="1800">
                <a:solidFill>
                  <a:srgbClr val="FF00FF"/>
                </a:solidFill>
              </a:rPr>
              <a:t>Calculated spectrum from Fokker-Planck calculation using measured plasma parameters</a:t>
            </a:r>
          </a:p>
        </p:txBody>
      </p: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6397625" y="4592638"/>
            <a:ext cx="2644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114300" indent="-114300">
              <a:lnSpc>
                <a:spcPct val="95000"/>
              </a:lnSpc>
              <a:buFontTx/>
              <a:buChar char="•"/>
            </a:pPr>
            <a:r>
              <a:rPr lang="en-US" sz="1800">
                <a:solidFill>
                  <a:srgbClr val="008040"/>
                </a:solidFill>
              </a:rPr>
              <a:t>Concern was that with central source, </a:t>
            </a:r>
            <a:r>
              <a:rPr lang="en-US" sz="1800">
                <a:solidFill>
                  <a:srgbClr val="008040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1800">
                <a:solidFill>
                  <a:srgbClr val="008040"/>
                </a:solidFill>
                <a:latin typeface="Arial" pitchFamily="34" charset="0"/>
              </a:rPr>
              <a:t>’s might accumulate in core and dilute fuel</a:t>
            </a:r>
            <a:endParaRPr lang="en-US" sz="1800">
              <a:solidFill>
                <a:srgbClr val="FD0000"/>
              </a:solidFill>
              <a:latin typeface="Arial" pitchFamily="34" charset="0"/>
            </a:endParaRPr>
          </a:p>
        </p:txBody>
      </p:sp>
      <p:pic>
        <p:nvPicPr>
          <p:cNvPr id="3585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2298700"/>
            <a:ext cx="304323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Rectangle 16"/>
          <p:cNvSpPr>
            <a:spLocks noChangeArrowheads="1"/>
          </p:cNvSpPr>
          <p:nvPr/>
        </p:nvSpPr>
        <p:spPr bwMode="auto">
          <a:xfrm>
            <a:off x="3479800" y="1376363"/>
            <a:ext cx="2517775" cy="87153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lIns="45720" tIns="18288" rIns="45720" bIns="18288">
            <a:spAutoFit/>
          </a:bodyPr>
          <a:lstStyle/>
          <a:p>
            <a:r>
              <a:rPr lang="en-US" sz="1800">
                <a:solidFill>
                  <a:srgbClr val="FF00FF"/>
                </a:solidFill>
                <a:latin typeface="Arial" pitchFamily="34" charset="0"/>
              </a:rPr>
              <a:t>Confined </a:t>
            </a:r>
            <a:r>
              <a:rPr lang="en-US" sz="1800">
                <a:solidFill>
                  <a:srgbClr val="FF00FF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1800">
                <a:solidFill>
                  <a:srgbClr val="FF00FF"/>
                </a:solidFill>
                <a:latin typeface="Arial" pitchFamily="34" charset="0"/>
              </a:rPr>
              <a:t>-particles show classical slowing- down energy spectrum </a:t>
            </a:r>
            <a:endParaRPr lang="en-US" sz="1800">
              <a:solidFill>
                <a:srgbClr val="FF00FF"/>
              </a:solidFill>
            </a:endParaRPr>
          </a:p>
        </p:txBody>
      </p:sp>
      <p:sp>
        <p:nvSpPr>
          <p:cNvPr id="35854" name="Rectangle 17"/>
          <p:cNvSpPr>
            <a:spLocks noChangeArrowheads="1"/>
          </p:cNvSpPr>
          <p:nvPr/>
        </p:nvSpPr>
        <p:spPr bwMode="auto">
          <a:xfrm>
            <a:off x="4137025" y="3676650"/>
            <a:ext cx="636588" cy="2540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lIns="36576" tIns="0" rIns="36576" bIns="0">
            <a:spAutoFit/>
          </a:bodyPr>
          <a:lstStyle/>
          <a:p>
            <a:r>
              <a:rPr lang="en-US" sz="1600">
                <a:solidFill>
                  <a:srgbClr val="FF00FF"/>
                </a:solidFill>
              </a:rPr>
              <a:t>Model</a:t>
            </a:r>
          </a:p>
        </p:txBody>
      </p:sp>
      <p:sp>
        <p:nvSpPr>
          <p:cNvPr id="35855" name="Line 18"/>
          <p:cNvSpPr>
            <a:spLocks noChangeShapeType="1"/>
          </p:cNvSpPr>
          <p:nvPr/>
        </p:nvSpPr>
        <p:spPr bwMode="auto">
          <a:xfrm flipV="1">
            <a:off x="4787900" y="3606800"/>
            <a:ext cx="381000" cy="203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9"/>
          <p:cNvSpPr>
            <a:spLocks noChangeArrowheads="1"/>
          </p:cNvSpPr>
          <p:nvPr/>
        </p:nvSpPr>
        <p:spPr bwMode="auto">
          <a:xfrm>
            <a:off x="3282950" y="5710238"/>
            <a:ext cx="54768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114300" indent="-114300">
              <a:buFontTx/>
              <a:buChar char="•"/>
            </a:pPr>
            <a:r>
              <a:rPr lang="en-US" sz="1800"/>
              <a:t>In TFTR and JET, the achieved fusion power was modeled quite accurately based on measured plasma parameters and classical ion thermalization</a:t>
            </a:r>
          </a:p>
        </p:txBody>
      </p:sp>
      <p:sp>
        <p:nvSpPr>
          <p:cNvPr id="35857" name="Text Box 20"/>
          <p:cNvSpPr txBox="1">
            <a:spLocks noChangeArrowheads="1"/>
          </p:cNvSpPr>
          <p:nvPr/>
        </p:nvSpPr>
        <p:spPr bwMode="auto">
          <a:xfrm>
            <a:off x="5638800" y="6662738"/>
            <a:ext cx="26622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8288" bIns="0" anchor="b" anchorCtr="1">
            <a:spAutoFit/>
          </a:bodyPr>
          <a:lstStyle/>
          <a:p>
            <a:pPr eaLnBrk="1" hangingPunct="1"/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R. Hawryluk </a:t>
            </a:r>
            <a:r>
              <a:rPr lang="en-US" sz="1200">
                <a:solidFill>
                  <a:srgbClr val="008000"/>
                </a:solidFill>
                <a:latin typeface="Arial" pitchFamily="34" charset="0"/>
              </a:rPr>
              <a:t>et al.</a:t>
            </a:r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, PoP </a:t>
            </a:r>
            <a:r>
              <a:rPr lang="en-US" sz="1200" b="1" i="1">
                <a:solidFill>
                  <a:srgbClr val="008000"/>
                </a:solidFill>
                <a:latin typeface="Arial" pitchFamily="34" charset="0"/>
              </a:rPr>
              <a:t>5</a:t>
            </a:r>
            <a:r>
              <a:rPr lang="en-US" sz="1200" i="1">
                <a:solidFill>
                  <a:srgbClr val="008000"/>
                </a:solidFill>
                <a:latin typeface="Arial" pitchFamily="34" charset="0"/>
              </a:rPr>
              <a:t> (1998) 1577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E128E40-9106-4A09-900A-9D97B9DC8FCB}" type="slidenum">
              <a:rPr lang="en-US"/>
              <a:pPr/>
              <a:t>34</a:t>
            </a:fld>
            <a:r>
              <a:rPr lang="en-US"/>
              <a:t> 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3"/>
            <a:ext cx="9144000" cy="946150"/>
          </a:xfrm>
        </p:spPr>
        <p:txBody>
          <a:bodyPr/>
          <a:lstStyle/>
          <a:p>
            <a:pPr eaLnBrk="1" hangingPunct="1"/>
            <a:r>
              <a:rPr lang="en-US" sz="2800" smtClean="0"/>
              <a:t>TFTR and Later JET Confirmed </a:t>
            </a:r>
            <a:br>
              <a:rPr lang="en-US" sz="2800" smtClean="0"/>
            </a:br>
            <a:r>
              <a:rPr lang="en-US" sz="2800" smtClean="0"/>
              <a:t>Electron Heating by DT Alpha Particles</a:t>
            </a:r>
            <a:endParaRPr lang="en-US" smtClean="0"/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2557463"/>
            <a:ext cx="291623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8"/>
          <p:cNvSpPr>
            <a:spLocks noChangeArrowheads="1"/>
          </p:cNvSpPr>
          <p:nvPr/>
        </p:nvSpPr>
        <p:spPr bwMode="auto">
          <a:xfrm>
            <a:off x="95250" y="1325563"/>
            <a:ext cx="4041775" cy="96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5720" tIns="18288" rIns="45720" bIns="18288">
            <a:spAutoFit/>
          </a:bodyPr>
          <a:lstStyle/>
          <a:p>
            <a:r>
              <a:rPr lang="en-US" sz="2000" b="1">
                <a:solidFill>
                  <a:srgbClr val="FD0000"/>
                </a:solidFill>
                <a:latin typeface="Arial" pitchFamily="34" charset="0"/>
              </a:rPr>
              <a:t>DT plasmas</a:t>
            </a: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chemeClr val="tx2"/>
                </a:solidFill>
                <a:latin typeface="Arial" pitchFamily="34" charset="0"/>
              </a:rPr>
              <a:t>in TFTR showed an increase in electron temperature compared to</a:t>
            </a: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 D-only plasmas</a:t>
            </a: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412750" y="5214938"/>
            <a:ext cx="28987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114300" indent="-114300">
              <a:buFontTx/>
              <a:buChar char="•"/>
            </a:pPr>
            <a:r>
              <a:rPr lang="en-US" sz="1800">
                <a:solidFill>
                  <a:srgbClr val="0080FF"/>
                </a:solidFill>
              </a:rPr>
              <a:t>Prediction includes model for isotopic dependence of electron thermal transport</a:t>
            </a:r>
          </a:p>
        </p:txBody>
      </p:sp>
      <p:pic>
        <p:nvPicPr>
          <p:cNvPr id="36872" name="Picture 14" descr="JET alpha heating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787650"/>
            <a:ext cx="2678113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5" descr="JET alpha heating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0" y="2762250"/>
            <a:ext cx="26146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Rectangle 16"/>
          <p:cNvSpPr>
            <a:spLocks noChangeArrowheads="1"/>
          </p:cNvSpPr>
          <p:nvPr/>
        </p:nvSpPr>
        <p:spPr bwMode="auto">
          <a:xfrm>
            <a:off x="4514850" y="1236663"/>
            <a:ext cx="4257675" cy="1266825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lIns="45720" tIns="18288" rIns="45720" bIns="18288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With higher Q, JET provided a more definitive demonstration of </a:t>
            </a:r>
            <a:br>
              <a:rPr lang="en-US" sz="2000" b="1">
                <a:solidFill>
                  <a:srgbClr val="800080"/>
                </a:solidFill>
                <a:latin typeface="Arial" pitchFamily="34" charset="0"/>
              </a:rPr>
            </a:br>
            <a:r>
              <a:rPr lang="en-US" sz="2000" b="1">
                <a:solidFill>
                  <a:srgbClr val="800080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-particle heating</a:t>
            </a:r>
          </a:p>
          <a:p>
            <a:pPr>
              <a:buFontTx/>
              <a:buChar char="•"/>
              <a:tabLst>
                <a:tab pos="228600" algn="l"/>
              </a:tabLst>
            </a:pPr>
            <a:r>
              <a:rPr lang="en-US" sz="2000" b="1">
                <a:solidFill>
                  <a:srgbClr val="0000FF"/>
                </a:solidFill>
                <a:latin typeface="Arial" pitchFamily="34" charset="0"/>
              </a:rPr>
              <a:t>  D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  <a:sym typeface="Symbol" pitchFamily="18" charset="2"/>
              </a:rPr>
              <a:t>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DT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  <a:sym typeface="Symbol" pitchFamily="18" charset="2"/>
              </a:rPr>
              <a:t>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 </a:t>
            </a:r>
            <a:r>
              <a:rPr lang="en-US" sz="2000" b="1">
                <a:solidFill>
                  <a:srgbClr val="008040"/>
                </a:solidFill>
                <a:latin typeface="Arial" pitchFamily="34" charset="0"/>
              </a:rPr>
              <a:t>T </a:t>
            </a:r>
            <a:r>
              <a:rPr lang="en-US" sz="2000" b="1">
                <a:solidFill>
                  <a:srgbClr val="800080"/>
                </a:solidFill>
                <a:latin typeface="Arial" pitchFamily="34" charset="0"/>
              </a:rPr>
              <a:t>variation</a:t>
            </a:r>
          </a:p>
        </p:txBody>
      </p:sp>
      <p:sp>
        <p:nvSpPr>
          <p:cNvPr id="36875" name="Rectangle 18"/>
          <p:cNvSpPr>
            <a:spLocks noChangeArrowheads="1"/>
          </p:cNvSpPr>
          <p:nvPr/>
        </p:nvSpPr>
        <p:spPr bwMode="auto">
          <a:xfrm>
            <a:off x="6969125" y="3000375"/>
            <a:ext cx="609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8040"/>
                </a:solidFill>
              </a:rPr>
              <a:t>“T-only”</a:t>
            </a:r>
          </a:p>
        </p:txBody>
      </p:sp>
      <p:sp>
        <p:nvSpPr>
          <p:cNvPr id="36876" name="Rectangle 19"/>
          <p:cNvSpPr>
            <a:spLocks noChangeArrowheads="1"/>
          </p:cNvSpPr>
          <p:nvPr/>
        </p:nvSpPr>
        <p:spPr bwMode="auto">
          <a:xfrm>
            <a:off x="8404225" y="3000375"/>
            <a:ext cx="203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DT</a:t>
            </a:r>
          </a:p>
        </p:txBody>
      </p:sp>
      <p:sp>
        <p:nvSpPr>
          <p:cNvPr id="36877" name="Rectangle 20"/>
          <p:cNvSpPr>
            <a:spLocks noChangeArrowheads="1"/>
          </p:cNvSpPr>
          <p:nvPr/>
        </p:nvSpPr>
        <p:spPr bwMode="auto">
          <a:xfrm>
            <a:off x="3816350" y="5532438"/>
            <a:ext cx="50577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114300" indent="-114300">
              <a:buFontTx/>
              <a:buChar char="•"/>
            </a:pPr>
            <a:r>
              <a:rPr lang="en-US" sz="1800">
                <a:solidFill>
                  <a:srgbClr val="0080FF"/>
                </a:solidFill>
              </a:rPr>
              <a:t>JET experiment also included a comparison discharge in which electrons were heated by energetic ions from ICRH to mimic </a:t>
            </a:r>
            <a:r>
              <a:rPr lang="en-US" sz="1800">
                <a:solidFill>
                  <a:srgbClr val="0080FF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1800">
                <a:solidFill>
                  <a:srgbClr val="0080FF"/>
                </a:solidFill>
              </a:rPr>
              <a:t>-heating</a:t>
            </a:r>
          </a:p>
        </p:txBody>
      </p:sp>
      <p:sp>
        <p:nvSpPr>
          <p:cNvPr id="36878" name="Rectangle 21"/>
          <p:cNvSpPr>
            <a:spLocks noChangeArrowheads="1"/>
          </p:cNvSpPr>
          <p:nvPr/>
        </p:nvSpPr>
        <p:spPr bwMode="auto">
          <a:xfrm>
            <a:off x="7375525" y="2565400"/>
            <a:ext cx="1125538" cy="192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27432" tIns="0" rIns="27432" bIns="0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1200" b="1">
                <a:solidFill>
                  <a:srgbClr val="0000FF"/>
                </a:solidFill>
              </a:rPr>
              <a:t>-heating term</a:t>
            </a:r>
          </a:p>
        </p:txBody>
      </p:sp>
      <p:sp>
        <p:nvSpPr>
          <p:cNvPr id="36879" name="Line 22"/>
          <p:cNvSpPr>
            <a:spLocks noChangeShapeType="1"/>
          </p:cNvSpPr>
          <p:nvPr/>
        </p:nvSpPr>
        <p:spPr bwMode="auto">
          <a:xfrm>
            <a:off x="8001000" y="2768600"/>
            <a:ext cx="139700" cy="355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Rectangle 11"/>
          <p:cNvSpPr>
            <a:spLocks noChangeArrowheads="1"/>
          </p:cNvSpPr>
          <p:nvPr/>
        </p:nvSpPr>
        <p:spPr bwMode="auto">
          <a:xfrm>
            <a:off x="5245100" y="6657975"/>
            <a:ext cx="2659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defTabSz="457200" eaLnBrk="1" hangingPunct="1"/>
            <a:r>
              <a:rPr lang="en-GB" sz="1200" i="1">
                <a:solidFill>
                  <a:srgbClr val="008040"/>
                </a:solidFill>
              </a:rPr>
              <a:t>P. Thomas </a:t>
            </a:r>
            <a:r>
              <a:rPr lang="en-GB" sz="1200">
                <a:solidFill>
                  <a:srgbClr val="008040"/>
                </a:solidFill>
              </a:rPr>
              <a:t>et al.</a:t>
            </a:r>
            <a:r>
              <a:rPr lang="en-GB" sz="1200" i="1">
                <a:solidFill>
                  <a:srgbClr val="008040"/>
                </a:solidFill>
              </a:rPr>
              <a:t>, PRL </a:t>
            </a:r>
            <a:r>
              <a:rPr lang="en-GB" sz="1200" b="1" i="1">
                <a:solidFill>
                  <a:srgbClr val="008040"/>
                </a:solidFill>
              </a:rPr>
              <a:t>80</a:t>
            </a:r>
            <a:r>
              <a:rPr lang="en-GB" sz="1200" i="1">
                <a:solidFill>
                  <a:srgbClr val="008040"/>
                </a:solidFill>
              </a:rPr>
              <a:t> (1998) 5548</a:t>
            </a:r>
          </a:p>
        </p:txBody>
      </p:sp>
      <p:sp>
        <p:nvSpPr>
          <p:cNvPr id="36881" name="Rectangle 11"/>
          <p:cNvSpPr>
            <a:spLocks noChangeArrowheads="1"/>
          </p:cNvSpPr>
          <p:nvPr/>
        </p:nvSpPr>
        <p:spPr bwMode="auto">
          <a:xfrm>
            <a:off x="1905000" y="6657975"/>
            <a:ext cx="2590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defTabSz="457200" eaLnBrk="1" hangingPunct="1"/>
            <a:r>
              <a:rPr lang="en-GB" sz="1200" i="1">
                <a:solidFill>
                  <a:srgbClr val="008040"/>
                </a:solidFill>
              </a:rPr>
              <a:t>G. Taylor </a:t>
            </a:r>
            <a:r>
              <a:rPr lang="en-GB" sz="1200">
                <a:solidFill>
                  <a:srgbClr val="008040"/>
                </a:solidFill>
              </a:rPr>
              <a:t>et al.</a:t>
            </a:r>
            <a:r>
              <a:rPr lang="en-GB" sz="1200" i="1">
                <a:solidFill>
                  <a:srgbClr val="008040"/>
                </a:solidFill>
              </a:rPr>
              <a:t>, PRL </a:t>
            </a:r>
            <a:r>
              <a:rPr lang="en-GB" sz="1200" b="1" i="1">
                <a:solidFill>
                  <a:srgbClr val="008040"/>
                </a:solidFill>
              </a:rPr>
              <a:t>76</a:t>
            </a:r>
            <a:r>
              <a:rPr lang="en-GB" sz="1200" i="1">
                <a:solidFill>
                  <a:srgbClr val="008040"/>
                </a:solidFill>
              </a:rPr>
              <a:t> (1996) 2722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8AFF32-61D3-4945-9934-EF93DC6785CD}" type="slidenum">
              <a:rPr lang="en-US"/>
              <a:pPr/>
              <a:t>35</a:t>
            </a:fld>
            <a:r>
              <a:rPr lang="en-US"/>
              <a:t> 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“Advanced Operating Modes” </a:t>
            </a:r>
            <a:br>
              <a:rPr lang="en-US" smtClean="0"/>
            </a:br>
            <a:r>
              <a:rPr lang="en-US" smtClean="0"/>
              <a:t>Also Achieved in DT Plasmas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968500"/>
            <a:ext cx="4178300" cy="7080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>
                <a:solidFill>
                  <a:srgbClr val="008040"/>
                </a:solidFill>
              </a:rPr>
              <a:t>JET “Hybrid Mode” DT plasma </a:t>
            </a:r>
            <a:br>
              <a:rPr lang="en-US" b="1" smtClean="0">
                <a:solidFill>
                  <a:srgbClr val="008040"/>
                </a:solidFill>
              </a:rPr>
            </a:br>
            <a:r>
              <a:rPr lang="en-US" b="1" smtClean="0">
                <a:solidFill>
                  <a:srgbClr val="008040"/>
                </a:solidFill>
              </a:rPr>
              <a:t>with Internal Transport Barrier</a:t>
            </a:r>
          </a:p>
        </p:txBody>
      </p:sp>
      <p:pic>
        <p:nvPicPr>
          <p:cNvPr id="37894" name="Picture 4" descr="JET ITB (Gormezano PRL 1998)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2609850"/>
            <a:ext cx="376555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5" descr="TFTR  weak shear core T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0" y="2925763"/>
            <a:ext cx="331787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4495800" y="1968500"/>
            <a:ext cx="45720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ct val="15000"/>
              </a:spcBef>
              <a:tabLst>
                <a:tab pos="228600" algn="l"/>
              </a:tabLst>
            </a:pPr>
            <a:r>
              <a:rPr lang="en-US" sz="2200" b="1" u="sng">
                <a:solidFill>
                  <a:srgbClr val="0000FF"/>
                </a:solidFill>
              </a:rPr>
              <a:t>First observation of </a:t>
            </a:r>
            <a:r>
              <a:rPr lang="en-US" sz="2200" b="1" u="sng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</a:t>
            </a:r>
            <a:r>
              <a:rPr lang="en-US" sz="2200" b="1" u="sng">
                <a:solidFill>
                  <a:srgbClr val="0000FF"/>
                </a:solidFill>
              </a:rPr>
              <a:t>-driven TAE</a:t>
            </a:r>
            <a:endParaRPr lang="en-US" sz="2200">
              <a:solidFill>
                <a:srgbClr val="0000FF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buFontTx/>
              <a:buChar char="•"/>
              <a:tabLst>
                <a:tab pos="228600" algn="l"/>
              </a:tabLst>
            </a:pPr>
            <a:r>
              <a:rPr lang="en-US" sz="2000">
                <a:solidFill>
                  <a:srgbClr val="0000FF"/>
                </a:solidFill>
              </a:rPr>
              <a:t>	</a:t>
            </a:r>
            <a:r>
              <a:rPr lang="en-US" sz="1800">
                <a:solidFill>
                  <a:srgbClr val="0000FF"/>
                </a:solidFill>
              </a:rPr>
              <a:t>Mode develops in core when damping by </a:t>
            </a:r>
            <a:br>
              <a:rPr lang="en-US" sz="1800">
                <a:solidFill>
                  <a:srgbClr val="0000FF"/>
                </a:solidFill>
              </a:rPr>
            </a:br>
            <a:r>
              <a:rPr lang="en-US" sz="1800">
                <a:solidFill>
                  <a:srgbClr val="0000FF"/>
                </a:solidFill>
              </a:rPr>
              <a:t>	sub-Alfv</a:t>
            </a:r>
            <a:r>
              <a:rPr lang="en-US" altLang="ja-JP" sz="1800">
                <a:solidFill>
                  <a:srgbClr val="0000FF"/>
                </a:solidFill>
              </a:rPr>
              <a:t>én</a:t>
            </a:r>
            <a:r>
              <a:rPr lang="en-US" sz="1800">
                <a:solidFill>
                  <a:srgbClr val="0000FF"/>
                </a:solidFill>
              </a:rPr>
              <a:t> NBI-ions decays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279400" y="1231900"/>
            <a:ext cx="86233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177800" indent="-177800" eaLnBrk="1" hangingPunct="1">
              <a:lnSpc>
                <a:spcPct val="95000"/>
              </a:lnSpc>
              <a:spcBef>
                <a:spcPct val="15000"/>
              </a:spcBef>
              <a:buFontTx/>
              <a:buChar char="•"/>
            </a:pPr>
            <a:r>
              <a:rPr lang="en-US" sz="2200"/>
              <a:t>Both </a:t>
            </a:r>
            <a:r>
              <a:rPr lang="en-US" sz="2200" b="1">
                <a:solidFill>
                  <a:srgbClr val="008040"/>
                </a:solidFill>
              </a:rPr>
              <a:t>JET</a:t>
            </a:r>
            <a:r>
              <a:rPr lang="en-US" sz="2200"/>
              <a:t> and </a:t>
            </a:r>
            <a:r>
              <a:rPr lang="en-US" sz="2200" b="1">
                <a:solidFill>
                  <a:srgbClr val="0000FF"/>
                </a:solidFill>
              </a:rPr>
              <a:t>TFTR</a:t>
            </a:r>
            <a:r>
              <a:rPr lang="en-US" sz="2200"/>
              <a:t> investigated DT plasmas with q-profile modified to produce q(0) &gt; 1 and low magnetic shear</a:t>
            </a:r>
            <a:endParaRPr lang="en-US" sz="2200" b="1"/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111125" y="6148388"/>
            <a:ext cx="415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40"/>
                </a:solidFill>
              </a:rPr>
              <a:t>Achieved P</a:t>
            </a:r>
            <a:r>
              <a:rPr lang="en-US" sz="2000" baseline="-25000">
                <a:solidFill>
                  <a:srgbClr val="008040"/>
                </a:solidFill>
              </a:rPr>
              <a:t>DT</a:t>
            </a:r>
            <a:r>
              <a:rPr lang="en-US" sz="2000">
                <a:solidFill>
                  <a:srgbClr val="008040"/>
                </a:solidFill>
              </a:rPr>
              <a:t>=8MW, </a:t>
            </a:r>
            <a:r>
              <a:rPr lang="en-US" sz="2000">
                <a:solidFill>
                  <a:srgbClr val="008040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baseline="-25000">
                <a:solidFill>
                  <a:srgbClr val="008040"/>
                </a:solidFill>
              </a:rPr>
              <a:t>N</a:t>
            </a:r>
            <a:r>
              <a:rPr lang="en-US" sz="2000">
                <a:solidFill>
                  <a:srgbClr val="008040"/>
                </a:solidFill>
              </a:rPr>
              <a:t>=1.9, H=1.5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368925" y="6667500"/>
            <a:ext cx="2317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576" tIns="0" rIns="36576" bIns="0">
            <a:spAutoFit/>
          </a:bodyPr>
          <a:lstStyle/>
          <a:p>
            <a:r>
              <a:rPr lang="en-US" sz="1200" i="1">
                <a:solidFill>
                  <a:srgbClr val="008040"/>
                </a:solidFill>
              </a:rPr>
              <a:t>M. Bell </a:t>
            </a:r>
            <a:r>
              <a:rPr lang="en-US" sz="1200">
                <a:solidFill>
                  <a:srgbClr val="008040"/>
                </a:solidFill>
              </a:rPr>
              <a:t>et al.</a:t>
            </a:r>
            <a:r>
              <a:rPr lang="en-US" sz="1200" i="1">
                <a:solidFill>
                  <a:srgbClr val="008040"/>
                </a:solidFill>
              </a:rPr>
              <a:t>, PoP </a:t>
            </a:r>
            <a:r>
              <a:rPr lang="en-US" sz="1200" b="1" i="1">
                <a:solidFill>
                  <a:srgbClr val="008040"/>
                </a:solidFill>
              </a:rPr>
              <a:t>4</a:t>
            </a:r>
            <a:r>
              <a:rPr lang="en-US" sz="1200" i="1">
                <a:solidFill>
                  <a:srgbClr val="008040"/>
                </a:solidFill>
              </a:rPr>
              <a:t> (1997) 1714 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2066925" y="6667500"/>
            <a:ext cx="23431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576" tIns="0" rIns="36576" bIns="0">
            <a:spAutoFit/>
          </a:bodyPr>
          <a:lstStyle/>
          <a:p>
            <a:r>
              <a:rPr lang="en-US" sz="1200" i="1">
                <a:solidFill>
                  <a:srgbClr val="008040"/>
                </a:solidFill>
              </a:rPr>
              <a:t>C. Gormezano </a:t>
            </a:r>
            <a:r>
              <a:rPr lang="en-US" sz="1200">
                <a:solidFill>
                  <a:srgbClr val="008040"/>
                </a:solidFill>
              </a:rPr>
              <a:t>et al.</a:t>
            </a:r>
            <a:r>
              <a:rPr lang="en-US" sz="1200" i="1">
                <a:solidFill>
                  <a:srgbClr val="008040"/>
                </a:solidFill>
              </a:rPr>
              <a:t>, PRL (1998)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6BC405-B203-490E-A376-96C03494E419}" type="slidenum">
              <a:rPr lang="en-US"/>
              <a:pPr/>
              <a:t>36</a:t>
            </a:fld>
            <a:r>
              <a:rPr lang="en-US"/>
              <a:t> 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9700"/>
            <a:ext cx="8382000" cy="238601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Tokamak fundamentals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Tokamak stability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Confinement and transport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DT experiments in TFTR and JET</a:t>
            </a:r>
          </a:p>
          <a:p>
            <a:pPr eaLnBrk="1" hangingPunct="1">
              <a:spcBef>
                <a:spcPct val="50000"/>
              </a:spcBef>
            </a:pPr>
            <a:r>
              <a:rPr lang="en-US" b="1" smtClean="0"/>
              <a:t>The leap to ITER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9AAE29A-1CE4-4FB5-BB5D-00AB1B071F3B}" type="slidenum">
              <a:rPr lang="en-US"/>
              <a:pPr/>
              <a:t>37</a:t>
            </a:fld>
            <a:r>
              <a:rPr lang="en-US"/>
              <a:t> </a:t>
            </a:r>
          </a:p>
        </p:txBody>
      </p:sp>
      <p:sp>
        <p:nvSpPr>
          <p:cNvPr id="39940" name="Title 1"/>
          <p:cNvSpPr>
            <a:spLocks noGrp="1"/>
          </p:cNvSpPr>
          <p:nvPr>
            <p:ph type="title" idx="4294967295"/>
          </p:nvPr>
        </p:nvSpPr>
        <p:spPr>
          <a:xfrm>
            <a:off x="0" y="68263"/>
            <a:ext cx="9144000" cy="1006475"/>
          </a:xfrm>
        </p:spPr>
        <p:txBody>
          <a:bodyPr/>
          <a:lstStyle/>
          <a:p>
            <a:pPr eaLnBrk="1" hangingPunct="1"/>
            <a:r>
              <a:rPr lang="en-US" sz="3000" smtClean="0"/>
              <a:t>Can Use the Empirical Scaling to Assess Fusion Burn Control and Thermal Stability in ITER</a:t>
            </a:r>
            <a:endParaRPr lang="en-US" smtClean="0"/>
          </a:p>
        </p:txBody>
      </p:sp>
      <p:pic>
        <p:nvPicPr>
          <p:cNvPr id="39941" name="Picture 1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193800"/>
            <a:ext cx="4872038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1029"/>
          <p:cNvSpPr>
            <a:spLocks noChangeArrowheads="1"/>
          </p:cNvSpPr>
          <p:nvPr/>
        </p:nvSpPr>
        <p:spPr bwMode="auto">
          <a:xfrm>
            <a:off x="4876800" y="1320800"/>
            <a:ext cx="4089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46038" rIns="18288" bIns="46038"/>
          <a:lstStyle/>
          <a:p>
            <a:pPr marL="228600" indent="-228600" defTabSz="457200" eaLnBrk="1" hangingPunct="1">
              <a:spcBef>
                <a:spcPct val="25000"/>
              </a:spcBef>
              <a:buFontTx/>
              <a:buChar char="•"/>
            </a:pPr>
            <a:r>
              <a:rPr lang="en-US" sz="2200"/>
              <a:t>Vary plasma temperature and density to generate Plasma Operation Contours (POpCon)</a:t>
            </a:r>
          </a:p>
          <a:p>
            <a:pPr marL="228600" indent="-228600" defTabSz="457200" eaLnBrk="1" hangingPunct="1">
              <a:spcBef>
                <a:spcPct val="25000"/>
              </a:spcBef>
              <a:buFont typeface="Times" pitchFamily="32" charset="0"/>
              <a:buChar char="•"/>
            </a:pPr>
            <a:r>
              <a:rPr lang="en-US" sz="2000"/>
              <a:t>Sustained fusion ignition (P</a:t>
            </a:r>
            <a:r>
              <a:rPr lang="en-US" sz="2000" baseline="-25000"/>
              <a:t>aux</a:t>
            </a:r>
            <a:r>
              <a:rPr lang="en-US" sz="2000"/>
              <a:t>=0) and finite-Q (P</a:t>
            </a:r>
            <a:r>
              <a:rPr lang="en-US" sz="2000" baseline="-25000"/>
              <a:t>aux</a:t>
            </a:r>
            <a:r>
              <a:rPr lang="en-US" sz="2000"/>
              <a:t> &gt; 0) are accessible</a:t>
            </a:r>
          </a:p>
          <a:p>
            <a:pPr marL="228600" indent="-228600" defTabSz="457200" eaLnBrk="1" hangingPunct="1">
              <a:spcBef>
                <a:spcPct val="25000"/>
              </a:spcBef>
              <a:buFont typeface="Times" pitchFamily="32" charset="0"/>
              <a:buChar char="•"/>
            </a:pPr>
            <a:r>
              <a:rPr lang="en-US" sz="2000"/>
              <a:t>Need to achieve H-mode </a:t>
            </a:r>
            <a:br>
              <a:rPr lang="en-US" sz="2000"/>
            </a:br>
            <a:r>
              <a:rPr lang="en-US" sz="2000"/>
              <a:t>(P</a:t>
            </a:r>
            <a:r>
              <a:rPr lang="en-US" sz="2000" baseline="-25000"/>
              <a:t>sep</a:t>
            </a:r>
            <a:r>
              <a:rPr lang="en-US" sz="2000"/>
              <a:t> ≥ P</a:t>
            </a:r>
            <a:r>
              <a:rPr lang="en-US" sz="2000" baseline="-25000"/>
              <a:t>L-H</a:t>
            </a:r>
            <a:r>
              <a:rPr lang="en-US" sz="2000"/>
              <a:t>) and stay below the beta limit</a:t>
            </a:r>
          </a:p>
          <a:p>
            <a:pPr marL="228600" indent="-228600" defTabSz="457200" eaLnBrk="1" hangingPunct="1">
              <a:spcBef>
                <a:spcPct val="25000"/>
              </a:spcBef>
              <a:buFont typeface="Times" pitchFamily="32" charset="0"/>
              <a:buChar char="•"/>
            </a:pPr>
            <a:r>
              <a:rPr lang="en-US" sz="2000"/>
              <a:t>Plasma burn will be stable since ITER operates near the stable (right) branch of the ignition curve</a:t>
            </a:r>
          </a:p>
          <a:p>
            <a:pPr marL="571500" lvl="1" indent="-228600" defTabSz="457200" eaLnBrk="1" hangingPunct="1">
              <a:spcBef>
                <a:spcPct val="25000"/>
              </a:spcBef>
              <a:buFontTx/>
              <a:buChar char="–"/>
            </a:pPr>
            <a:r>
              <a:rPr lang="en-US" sz="2000">
                <a:solidFill>
                  <a:srgbClr val="0000FF"/>
                </a:solidFill>
              </a:rPr>
              <a:t>Power loss increases faster than fusion power as temperature rises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76200" y="5791200"/>
            <a:ext cx="4824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hangingPunct="1"/>
            <a:r>
              <a:rPr lang="en-US" sz="2000">
                <a:solidFill>
                  <a:srgbClr val="008000"/>
                </a:solidFill>
              </a:rPr>
              <a:t>Contours depend on I</a:t>
            </a:r>
            <a:r>
              <a:rPr lang="en-US" sz="2000" baseline="-25000">
                <a:solidFill>
                  <a:srgbClr val="008000"/>
                </a:solidFill>
              </a:rPr>
              <a:t>p</a:t>
            </a:r>
            <a:r>
              <a:rPr lang="en-US" sz="2000">
                <a:solidFill>
                  <a:srgbClr val="008000"/>
                </a:solidFill>
              </a:rPr>
              <a:t>, B</a:t>
            </a:r>
            <a:r>
              <a:rPr lang="en-US" sz="2000" baseline="-25000">
                <a:solidFill>
                  <a:srgbClr val="008000"/>
                </a:solidFill>
              </a:rPr>
              <a:t>T</a:t>
            </a:r>
            <a:r>
              <a:rPr lang="en-US" sz="2000">
                <a:solidFill>
                  <a:srgbClr val="008000"/>
                </a:solidFill>
              </a:rPr>
              <a:t>, scaling of confinement and assumed profile shapes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97949E-9B1A-4803-86CC-EA466E5DD5E5}" type="slidenum">
              <a:rPr lang="en-US"/>
              <a:pPr/>
              <a:t>38</a:t>
            </a:fld>
            <a:r>
              <a:rPr lang="en-US"/>
              <a:t> 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pPr eaLnBrk="1" hangingPunct="1"/>
            <a:r>
              <a:rPr lang="en-US" sz="2900" smtClean="0"/>
              <a:t>What New Physics Should We Anticipate in ITER?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31900"/>
            <a:ext cx="8813800" cy="5322888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mtClean="0"/>
              <a:t>ITER requires high energy NBI to penetrate its large plasma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 ~1MeV NBI will dominantly heat electrons (like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smtClean="0"/>
              <a:t>-particles)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JT-60U has demonstrated good performance with 0.4MeV NBI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Will good confinement in plasmas with T</a:t>
            </a:r>
            <a:r>
              <a:rPr lang="en-US" baseline="-25000" smtClean="0"/>
              <a:t>i</a:t>
            </a:r>
            <a:r>
              <a:rPr lang="en-US" smtClean="0"/>
              <a:t> &gt; T</a:t>
            </a:r>
            <a:r>
              <a:rPr lang="en-US" baseline="-25000" smtClean="0"/>
              <a:t>e</a:t>
            </a:r>
            <a:r>
              <a:rPr lang="en-US" smtClean="0"/>
              <a:t> (hot-ion modes) persist?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Will TAE activity affect confinement of NB injected ions?</a:t>
            </a:r>
          </a:p>
          <a:p>
            <a:pPr eaLnBrk="1" hangingPunct="1">
              <a:spcBef>
                <a:spcPct val="15000"/>
              </a:spcBef>
            </a:pPr>
            <a:r>
              <a:rPr lang="en-US" smtClean="0"/>
              <a:t>Physics of wave heating (ICRH, ECRH, LHH) is reasonably well understood but there are practical issues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Coupling power to the plasma is often the limiting factor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Wave couplers must operate in a more hostile environment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Large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smtClean="0"/>
              <a:t>-particle population may affect wave absorption</a:t>
            </a:r>
          </a:p>
          <a:p>
            <a:pPr eaLnBrk="1" hangingPunct="1">
              <a:spcBef>
                <a:spcPct val="15000"/>
              </a:spcBef>
            </a:pPr>
            <a:r>
              <a:rPr lang="en-US" smtClean="0"/>
              <a:t>Dominant self-heating by fusion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</a:t>
            </a:r>
            <a:r>
              <a:rPr lang="en-US" smtClean="0"/>
              <a:t>-particles creates challenges, particularly for achieving and maintaining high-confinement modes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Equilibrated ion &amp; electron temperatures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Low rotation (reduced momentum input)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Profiles (n, T, q) become self-organized</a:t>
            </a: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965825" y="5895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6146800" y="5586413"/>
            <a:ext cx="27955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All factors involved in</a:t>
            </a:r>
          </a:p>
          <a:p>
            <a:r>
              <a:rPr lang="en-US" sz="2000">
                <a:solidFill>
                  <a:srgbClr val="FF0000"/>
                </a:solidFill>
              </a:rPr>
              <a:t>controlling confinement</a:t>
            </a:r>
          </a:p>
          <a:p>
            <a:r>
              <a:rPr lang="en-US" sz="2000">
                <a:solidFill>
                  <a:srgbClr val="FF0000"/>
                </a:solidFill>
              </a:rPr>
              <a:t>and MHD stability</a:t>
            </a:r>
          </a:p>
        </p:txBody>
      </p:sp>
      <p:sp>
        <p:nvSpPr>
          <p:cNvPr id="40968" name="AutoShape 6"/>
          <p:cNvSpPr>
            <a:spLocks/>
          </p:cNvSpPr>
          <p:nvPr/>
        </p:nvSpPr>
        <p:spPr bwMode="auto">
          <a:xfrm>
            <a:off x="5740400" y="5664200"/>
            <a:ext cx="330200" cy="838200"/>
          </a:xfrm>
          <a:prstGeom prst="rightBrace">
            <a:avLst>
              <a:gd name="adj1" fmla="val 21154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921B5A-4AC0-4CAA-80FD-308B2746F4F3}" type="slidenum">
              <a:rPr lang="en-US"/>
              <a:pPr/>
              <a:t>39</a:t>
            </a:fld>
            <a:r>
              <a:rPr lang="en-US"/>
              <a:t> 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5275"/>
            <a:ext cx="9144000" cy="552450"/>
          </a:xfrm>
        </p:spPr>
        <p:txBody>
          <a:bodyPr/>
          <a:lstStyle/>
          <a:p>
            <a:pPr eaLnBrk="1" hangingPunct="1"/>
            <a:r>
              <a:rPr lang="en-US" sz="3000" smtClean="0"/>
              <a:t>Choice of Plasma Facing Materials is Critical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1244600"/>
            <a:ext cx="8813800" cy="5205413"/>
          </a:xfrm>
        </p:spPr>
        <p:txBody>
          <a:bodyPr/>
          <a:lstStyle/>
          <a:p>
            <a:pPr eaLnBrk="1" hangingPunct="1"/>
            <a:r>
              <a:rPr lang="en-US" smtClean="0"/>
              <a:t>Until recently, most high-power, high-performance tokamaks operated with carbon PFCs in high-heat flux regions</a:t>
            </a:r>
          </a:p>
          <a:p>
            <a:pPr lvl="1" eaLnBrk="1" hangingPunct="1"/>
            <a:r>
              <a:rPr lang="en-US" smtClean="0"/>
              <a:t>Carbon is extremely “forgiving” of transient heat loads and low-Z</a:t>
            </a:r>
          </a:p>
          <a:p>
            <a:pPr eaLnBrk="1" hangingPunct="1"/>
            <a:r>
              <a:rPr lang="en-US" smtClean="0"/>
              <a:t>Carbon retains too much tritium for use in ITER</a:t>
            </a:r>
          </a:p>
          <a:p>
            <a:pPr lvl="1" eaLnBrk="1" hangingPunct="1"/>
            <a:r>
              <a:rPr lang="en-US" smtClean="0"/>
              <a:t>Experience in TFTR, JET showed retention of up to 50% of T fuel</a:t>
            </a:r>
          </a:p>
          <a:p>
            <a:pPr eaLnBrk="1" hangingPunct="1"/>
            <a:r>
              <a:rPr lang="en-US" smtClean="0"/>
              <a:t>ITER planned to use tungsten for its divertor targets during DT</a:t>
            </a:r>
          </a:p>
          <a:p>
            <a:pPr lvl="1" eaLnBrk="1" hangingPunct="1"/>
            <a:r>
              <a:rPr lang="en-US" smtClean="0"/>
              <a:t>Other areas would be covered with beryllium tiles (JET experience)</a:t>
            </a:r>
          </a:p>
          <a:p>
            <a:pPr lvl="1" eaLnBrk="1" hangingPunct="1"/>
            <a:r>
              <a:rPr lang="en-US" smtClean="0"/>
              <a:t>Concerns about damage to tungsten and tungsten impurities (high-Z)</a:t>
            </a:r>
          </a:p>
          <a:p>
            <a:pPr eaLnBrk="1" hangingPunct="1"/>
            <a:r>
              <a:rPr lang="en-US" smtClean="0"/>
              <a:t>Several tokamaks are now investigating metal divertor PFCs</a:t>
            </a:r>
          </a:p>
          <a:p>
            <a:pPr lvl="1" eaLnBrk="1" hangingPunct="1"/>
            <a:r>
              <a:rPr lang="en-US" smtClean="0"/>
              <a:t>Alcator C-Mod has operated with Mo walls and will soon switch to W</a:t>
            </a:r>
          </a:p>
          <a:p>
            <a:pPr lvl="1" eaLnBrk="1" hangingPunct="1"/>
            <a:r>
              <a:rPr lang="en-US" smtClean="0"/>
              <a:t>ASDEX-U has applied W coating on all its graphite PFCs</a:t>
            </a:r>
          </a:p>
          <a:p>
            <a:pPr lvl="1" eaLnBrk="1" hangingPunct="1"/>
            <a:r>
              <a:rPr lang="en-US" smtClean="0"/>
              <a:t>JET is now operating with an “ITER-Like Wall”: W divertor, Be elsewhere</a:t>
            </a:r>
          </a:p>
          <a:p>
            <a:pPr eaLnBrk="1" hangingPunct="1"/>
            <a:r>
              <a:rPr lang="en-US" smtClean="0"/>
              <a:t>Other tokamaks also investigating liquid metals, </a:t>
            </a:r>
            <a:r>
              <a:rPr lang="en-US" i="1" smtClean="0"/>
              <a:t>e.g.</a:t>
            </a:r>
            <a:r>
              <a:rPr lang="en-US" smtClean="0"/>
              <a:t> lithium in NSTX, for future beyond ITER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5965825" y="58959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0B7805-37CC-43E7-821A-7D6CFEFAE156}" type="slidenum">
              <a:rPr lang="en-US"/>
              <a:pPr/>
              <a:t>4</a:t>
            </a:fld>
            <a:r>
              <a:rPr lang="en-US"/>
              <a:t> 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Tokamak MHD safety factor </a:t>
            </a:r>
            <a:r>
              <a:rPr lang="en-US" i="1" smtClean="0"/>
              <a:t>q</a:t>
            </a:r>
            <a:endParaRPr lang="en-US" b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358900"/>
            <a:ext cx="8940800" cy="511492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b="1" i="1" smtClean="0"/>
              <a:t>q</a:t>
            </a:r>
            <a:r>
              <a:rPr lang="en-US" smtClean="0"/>
              <a:t> = </a:t>
            </a:r>
            <a:r>
              <a:rPr lang="en-US" i="1" smtClean="0"/>
              <a:t>number of toroidal transits of a field line around the major axis to complete one poloidal transit around the minor axis</a:t>
            </a:r>
            <a:endParaRPr lang="en-US" smtClean="0"/>
          </a:p>
          <a:p>
            <a:pPr eaLnBrk="1" hangingPunct="1">
              <a:spcBef>
                <a:spcPct val="30000"/>
              </a:spcBef>
            </a:pPr>
            <a:r>
              <a:rPr lang="en-US" smtClean="0"/>
              <a:t>In a stable tokamak plasma, magnetic field lines trace out nested </a:t>
            </a:r>
            <a:br>
              <a:rPr lang="en-US" smtClean="0"/>
            </a:br>
            <a:r>
              <a:rPr lang="en-US" b="1" i="1" smtClean="0">
                <a:solidFill>
                  <a:srgbClr val="0000FF"/>
                </a:solidFill>
              </a:rPr>
              <a:t>flux surfaces</a:t>
            </a:r>
            <a:r>
              <a:rPr lang="en-US" smtClean="0"/>
              <a:t> each characterized by a </a:t>
            </a:r>
            <a:r>
              <a:rPr lang="en-US" b="1" smtClean="0">
                <a:solidFill>
                  <a:srgbClr val="0000FF"/>
                </a:solidFill>
              </a:rPr>
              <a:t>poloidal flux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 ( I</a:t>
            </a:r>
            <a:r>
              <a:rPr lang="en-US" baseline="-25000" smtClean="0">
                <a:sym typeface="Symbol" pitchFamily="18" charset="2"/>
              </a:rPr>
              <a:t>p</a:t>
            </a:r>
            <a:r>
              <a:rPr lang="en-US" smtClean="0"/>
              <a:t>), an enclosed </a:t>
            </a:r>
            <a:r>
              <a:rPr lang="en-US" b="1" smtClean="0">
                <a:solidFill>
                  <a:srgbClr val="0000FF"/>
                </a:solidFill>
              </a:rPr>
              <a:t>toroidal flux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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( B</a:t>
            </a:r>
            <a:r>
              <a:rPr lang="en-US" baseline="-25000" smtClean="0">
                <a:sym typeface="Symbol" pitchFamily="18" charset="2"/>
              </a:rPr>
              <a:t>T</a:t>
            </a:r>
            <a:r>
              <a:rPr lang="en-US" smtClean="0"/>
              <a:t>) and value of </a:t>
            </a:r>
            <a:r>
              <a:rPr lang="en-US" i="1" smtClean="0"/>
              <a:t>q</a:t>
            </a:r>
            <a:endParaRPr lang="en-US" smtClean="0"/>
          </a:p>
          <a:p>
            <a:pPr eaLnBrk="1" hangingPunct="1">
              <a:spcBef>
                <a:spcPct val="80000"/>
              </a:spcBef>
              <a:buFontTx/>
              <a:buNone/>
            </a:pPr>
            <a:endParaRPr lang="en-US" smtClean="0"/>
          </a:p>
          <a:p>
            <a:pPr eaLnBrk="1" hangingPunct="1">
              <a:spcBef>
                <a:spcPct val="100000"/>
              </a:spcBef>
            </a:pPr>
            <a:r>
              <a:rPr lang="en-US" smtClean="0">
                <a:solidFill>
                  <a:srgbClr val="FD0000"/>
                </a:solidFill>
              </a:rPr>
              <a:t>For magnetohydrodynamic (MHD) stability </a:t>
            </a:r>
            <a:r>
              <a:rPr lang="en-US" i="1" smtClean="0">
                <a:solidFill>
                  <a:srgbClr val="FD0000"/>
                </a:solidFill>
              </a:rPr>
              <a:t>q</a:t>
            </a:r>
            <a:r>
              <a:rPr lang="en-US" smtClean="0">
                <a:solidFill>
                  <a:srgbClr val="FD0000"/>
                </a:solidFill>
              </a:rPr>
              <a:t> must be &gt; 1 everywhere</a:t>
            </a:r>
          </a:p>
          <a:p>
            <a:pPr eaLnBrk="1" hangingPunct="1">
              <a:spcBef>
                <a:spcPct val="30000"/>
              </a:spcBef>
            </a:pPr>
            <a:r>
              <a:rPr lang="en-US" smtClean="0"/>
              <a:t>This places an upper bound on the plasma current for a given toroidal field, plasma size and cross-section shape</a:t>
            </a:r>
          </a:p>
          <a:p>
            <a:pPr eaLnBrk="1" hangingPunct="1">
              <a:spcBef>
                <a:spcPct val="30000"/>
              </a:spcBef>
            </a:pPr>
            <a:r>
              <a:rPr lang="en-US" smtClean="0"/>
              <a:t>A tokamak plasma has a </a:t>
            </a:r>
            <a:r>
              <a:rPr lang="en-US" i="1" smtClean="0"/>
              <a:t>“last closed flux surface” </a:t>
            </a:r>
            <a:r>
              <a:rPr lang="en-US" smtClean="0"/>
              <a:t>beyond which the field lines intersect some material surface</a:t>
            </a:r>
          </a:p>
          <a:p>
            <a:pPr eaLnBrk="1" hangingPunct="1">
              <a:spcBef>
                <a:spcPct val="30000"/>
              </a:spcBef>
            </a:pPr>
            <a:r>
              <a:rPr lang="en-US" smtClean="0"/>
              <a:t>In practice, </a:t>
            </a:r>
            <a:r>
              <a:rPr lang="en-US" i="1" smtClean="0"/>
              <a:t>q</a:t>
            </a:r>
            <a:r>
              <a:rPr lang="en-US" smtClean="0"/>
              <a:t> must be &gt;~2 near the last closed flux surface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57250" y="3206750"/>
          <a:ext cx="1139825" cy="784225"/>
        </p:xfrm>
        <a:graphic>
          <a:graphicData uri="http://schemas.openxmlformats.org/presentationml/2006/ole">
            <p:oleObj spid="_x0000_s1026" name="Equation" r:id="rId3" imgW="571500" imgH="393700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859088" y="3181350"/>
          <a:ext cx="5746750" cy="835025"/>
        </p:xfrm>
        <a:graphic>
          <a:graphicData uri="http://schemas.openxmlformats.org/presentationml/2006/ole">
            <p:oleObj spid="_x0000_s1027" name="Equation" r:id="rId4" imgW="28829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24F3F0-117F-4EF9-A56F-46FA58F3D9F2}" type="slidenum">
              <a:rPr lang="en-US"/>
              <a:pPr/>
              <a:t>40</a:t>
            </a:fld>
            <a:r>
              <a:rPr lang="en-US"/>
              <a:t> 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JET has Completed the First Year of Operation With Its ITER-Like Wall (ILW)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9175" y="1219200"/>
            <a:ext cx="2197100" cy="342900"/>
          </a:xfrm>
          <a:noFill/>
        </p:spPr>
        <p:txBody>
          <a:bodyPr wrap="none"/>
          <a:lstStyle/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08040"/>
                </a:solidFill>
              </a:rPr>
              <a:t>Lower D retention</a:t>
            </a: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5540375" y="4114800"/>
            <a:ext cx="32781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" tIns="18288" rIns="18288" bIns="18288">
            <a:spAutoFit/>
          </a:bodyPr>
          <a:lstStyle/>
          <a:p>
            <a:pPr marL="177800" indent="-177800" eaLnBrk="1" hangingPunct="1">
              <a:spcBef>
                <a:spcPct val="20000"/>
              </a:spcBef>
              <a:buFontTx/>
              <a:buChar char="•"/>
              <a:tabLst>
                <a:tab pos="1257300" algn="l"/>
              </a:tabLst>
            </a:pPr>
            <a:r>
              <a:rPr lang="en-US" sz="2000"/>
              <a:t>Similar results in ASDEX-U</a:t>
            </a:r>
            <a:endParaRPr lang="en-US" sz="2000">
              <a:solidFill>
                <a:srgbClr val="800080"/>
              </a:solidFill>
            </a:endParaRPr>
          </a:p>
          <a:p>
            <a:pPr marL="177800" indent="-177800" eaLnBrk="1" hangingPunct="1">
              <a:spcBef>
                <a:spcPct val="20000"/>
              </a:spcBef>
              <a:tabLst>
                <a:tab pos="1257300" algn="l"/>
              </a:tabLst>
            </a:pPr>
            <a:r>
              <a:rPr lang="en-US" sz="2000" b="1">
                <a:solidFill>
                  <a:srgbClr val="FF0000"/>
                </a:solidFill>
              </a:rPr>
              <a:t>Concerns</a:t>
            </a:r>
            <a:endParaRPr lang="en-US" sz="2000">
              <a:solidFill>
                <a:srgbClr val="800080"/>
              </a:solidFill>
            </a:endParaRPr>
          </a:p>
          <a:p>
            <a:pPr marL="177800" indent="-177800" eaLnBrk="1" hangingPunct="1">
              <a:spcBef>
                <a:spcPct val="20000"/>
              </a:spcBef>
              <a:buFontTx/>
              <a:buChar char="•"/>
              <a:tabLst>
                <a:tab pos="1257300" algn="l"/>
              </a:tabLst>
            </a:pPr>
            <a:r>
              <a:rPr lang="en-US" sz="2000"/>
              <a:t>higher disruption loads,</a:t>
            </a:r>
          </a:p>
          <a:p>
            <a:pPr marL="177800" indent="-177800" eaLnBrk="1" hangingPunct="1">
              <a:spcBef>
                <a:spcPct val="20000"/>
              </a:spcBef>
              <a:buFontTx/>
              <a:buChar char="•"/>
              <a:tabLst>
                <a:tab pos="1257300" algn="l"/>
              </a:tabLst>
            </a:pPr>
            <a:r>
              <a:rPr lang="en-US" sz="2000"/>
              <a:t>narrower window for </a:t>
            </a:r>
            <a:br>
              <a:rPr lang="en-US" sz="2000"/>
            </a:br>
            <a:r>
              <a:rPr lang="en-US" sz="2000"/>
              <a:t>good H-mode</a:t>
            </a:r>
          </a:p>
        </p:txBody>
      </p:sp>
      <p:pic>
        <p:nvPicPr>
          <p:cNvPr id="43015" name="Picture 5" descr="ITER-JET-ASDEX walls"/>
          <p:cNvPicPr>
            <a:picLocks noChangeAspect="1" noChangeArrowheads="1"/>
          </p:cNvPicPr>
          <p:nvPr/>
        </p:nvPicPr>
        <p:blipFill>
          <a:blip r:embed="rId2" cstate="print"/>
          <a:srcRect l="537"/>
          <a:stretch>
            <a:fillRect/>
          </a:stretch>
        </p:blipFill>
        <p:spPr bwMode="auto">
          <a:xfrm>
            <a:off x="603250" y="3429000"/>
            <a:ext cx="1690688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6" descr="JET ILW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1250950"/>
            <a:ext cx="30162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7"/>
          <p:cNvSpPr>
            <a:spLocks noChangeArrowheads="1"/>
          </p:cNvSpPr>
          <p:nvPr/>
        </p:nvSpPr>
        <p:spPr bwMode="auto">
          <a:xfrm>
            <a:off x="1444625" y="2119313"/>
            <a:ext cx="325438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008040"/>
                </a:solidFill>
              </a:rPr>
              <a:t>Be</a:t>
            </a:r>
          </a:p>
        </p:txBody>
      </p:sp>
      <p:sp>
        <p:nvSpPr>
          <p:cNvPr id="43018" name="Rectangle 8"/>
          <p:cNvSpPr>
            <a:spLocks noChangeArrowheads="1"/>
          </p:cNvSpPr>
          <p:nvPr/>
        </p:nvSpPr>
        <p:spPr bwMode="auto">
          <a:xfrm>
            <a:off x="2384425" y="2716213"/>
            <a:ext cx="239713" cy="30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W</a:t>
            </a:r>
          </a:p>
        </p:txBody>
      </p:sp>
      <p:pic>
        <p:nvPicPr>
          <p:cNvPr id="43019" name="Picture 9" descr="JET ILW reten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1530350"/>
            <a:ext cx="2439988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20" name="Group 16"/>
          <p:cNvGrpSpPr>
            <a:grpSpLocks/>
          </p:cNvGrpSpPr>
          <p:nvPr/>
        </p:nvGrpSpPr>
        <p:grpSpPr bwMode="auto">
          <a:xfrm>
            <a:off x="2559050" y="3822700"/>
            <a:ext cx="2632075" cy="2239963"/>
            <a:chOff x="3804" y="808"/>
            <a:chExt cx="1658" cy="1411"/>
          </a:xfrm>
        </p:grpSpPr>
        <p:pic>
          <p:nvPicPr>
            <p:cNvPr id="43025" name="Picture 10" descr="JET ILW Z_ef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4" y="1028"/>
              <a:ext cx="1658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6" name="Rectangle 12"/>
            <p:cNvSpPr>
              <a:spLocks noChangeArrowheads="1"/>
            </p:cNvSpPr>
            <p:nvPr/>
          </p:nvSpPr>
          <p:spPr bwMode="auto">
            <a:xfrm>
              <a:off x="4450" y="808"/>
              <a:ext cx="61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/>
            <a:p>
              <a:pPr marL="228600" indent="-228600"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rgbClr val="008040"/>
                  </a:solidFill>
                </a:rPr>
                <a:t>Low Z</a:t>
              </a:r>
              <a:r>
                <a:rPr lang="en-US" sz="2000" b="1" baseline="-25000">
                  <a:solidFill>
                    <a:srgbClr val="008040"/>
                  </a:solidFill>
                </a:rPr>
                <a:t>eff</a:t>
              </a:r>
              <a:endParaRPr lang="en-US" sz="2000" b="1">
                <a:solidFill>
                  <a:srgbClr val="008040"/>
                </a:solidFill>
              </a:endParaRPr>
            </a:p>
          </p:txBody>
        </p:sp>
      </p:grpSp>
      <p:grpSp>
        <p:nvGrpSpPr>
          <p:cNvPr id="43021" name="Group 15"/>
          <p:cNvGrpSpPr>
            <a:grpSpLocks/>
          </p:cNvGrpSpPr>
          <p:nvPr/>
        </p:nvGrpSpPr>
        <p:grpSpPr bwMode="auto">
          <a:xfrm>
            <a:off x="5959475" y="1231900"/>
            <a:ext cx="3030538" cy="2301875"/>
            <a:chOff x="1490" y="2312"/>
            <a:chExt cx="1909" cy="1450"/>
          </a:xfrm>
        </p:grpSpPr>
        <p:pic>
          <p:nvPicPr>
            <p:cNvPr id="43023" name="Picture 11" descr="JET ILW H-mode threshol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20" y="2504"/>
              <a:ext cx="1560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4" name="Rectangle 13"/>
            <p:cNvSpPr>
              <a:spLocks noChangeArrowheads="1"/>
            </p:cNvSpPr>
            <p:nvPr/>
          </p:nvSpPr>
          <p:spPr bwMode="auto">
            <a:xfrm>
              <a:off x="1490" y="2312"/>
              <a:ext cx="190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18288" rIns="18288" bIns="18288">
              <a:spAutoFit/>
            </a:bodyPr>
            <a:lstStyle/>
            <a:p>
              <a:pPr marL="228600" indent="-228600"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rgbClr val="008040"/>
                  </a:solidFill>
                </a:rPr>
                <a:t>Lower H-mode threshold</a:t>
              </a:r>
            </a:p>
          </p:txBody>
        </p:sp>
      </p:grpSp>
      <p:sp>
        <p:nvSpPr>
          <p:cNvPr id="43022" name="Rectangle 11"/>
          <p:cNvSpPr>
            <a:spLocks noChangeArrowheads="1"/>
          </p:cNvSpPr>
          <p:nvPr/>
        </p:nvSpPr>
        <p:spPr bwMode="auto">
          <a:xfrm>
            <a:off x="4381500" y="6645275"/>
            <a:ext cx="2751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pPr defTabSz="457200" eaLnBrk="1" hangingPunct="1"/>
            <a:r>
              <a:rPr lang="en-GB" sz="1200" i="1">
                <a:solidFill>
                  <a:srgbClr val="008040"/>
                </a:solidFill>
              </a:rPr>
              <a:t>G. Matthews, 20 PSI Conf. (May 2012)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ED406A5-655A-43E8-A974-0627903547A1}" type="slidenum">
              <a:rPr lang="en-US"/>
              <a:pPr/>
              <a:t>41</a:t>
            </a:fld>
            <a:r>
              <a:rPr lang="en-US"/>
              <a:t> </a:t>
            </a: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0" y="1143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chemeClr val="accent2"/>
                </a:solidFill>
              </a:rPr>
              <a:t>After 40 Years,Tokamaks Remain the 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Most Successful Confinement Concept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101600" y="1206500"/>
            <a:ext cx="89281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/>
              <a:t>They emerged because they demonstrated better confinement </a:t>
            </a:r>
            <a:r>
              <a:rPr lang="en-US" sz="2000" i="1"/>
              <a:t>and</a:t>
            </a:r>
          </a:p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/>
              <a:t>They were simpler than stellarators – a few, axisymmetric coils</a:t>
            </a:r>
          </a:p>
          <a:p>
            <a:pPr marL="571500" lvl="1" indent="-228600" eaLnBrk="1" hangingPunct="1">
              <a:spcBef>
                <a:spcPct val="15000"/>
              </a:spcBef>
              <a:buFontTx/>
              <a:buChar char="–"/>
            </a:pPr>
            <a:r>
              <a:rPr lang="en-US" sz="1800">
                <a:solidFill>
                  <a:schemeClr val="accent2"/>
                </a:solidFill>
              </a:rPr>
              <a:t>Allowed larger devices with auxiliary heating and good diagnostics</a:t>
            </a:r>
          </a:p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/>
              <a:t>We have made great strides in understanding confinement &amp; stability</a:t>
            </a:r>
          </a:p>
          <a:p>
            <a:pPr marL="571500" lvl="1" indent="-228600" eaLnBrk="1" hangingPunct="1">
              <a:spcBef>
                <a:spcPct val="15000"/>
              </a:spcBef>
              <a:buFontTx/>
              <a:buChar char="–"/>
            </a:pPr>
            <a:r>
              <a:rPr lang="en-US" sz="1800">
                <a:solidFill>
                  <a:schemeClr val="accent2"/>
                </a:solidFill>
              </a:rPr>
              <a:t>Advances in diagnostic techniques allowed much of this progress</a:t>
            </a:r>
          </a:p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/>
              <a:t>We are developing the capability to predict tokamak plasma behavior from first principles: </a:t>
            </a:r>
            <a:r>
              <a:rPr lang="en-US" sz="2000" b="1" i="1">
                <a:solidFill>
                  <a:srgbClr val="008040"/>
                </a:solidFill>
              </a:rPr>
              <a:t>theory </a:t>
            </a:r>
            <a:r>
              <a:rPr lang="en-US" sz="2000" b="1" i="1">
                <a:solidFill>
                  <a:srgbClr val="008040"/>
                </a:solidFill>
                <a:sym typeface="Symbol" pitchFamily="18" charset="2"/>
              </a:rPr>
              <a:t></a:t>
            </a:r>
            <a:r>
              <a:rPr lang="en-US" sz="2000" b="1" i="1">
                <a:solidFill>
                  <a:srgbClr val="008040"/>
                </a:solidFill>
              </a:rPr>
              <a:t> computation </a:t>
            </a:r>
            <a:r>
              <a:rPr lang="en-US" sz="2000" b="1" i="1">
                <a:solidFill>
                  <a:srgbClr val="008040"/>
                </a:solidFill>
                <a:sym typeface="Symbol" pitchFamily="18" charset="2"/>
              </a:rPr>
              <a:t></a:t>
            </a:r>
            <a:r>
              <a:rPr lang="en-US" sz="2000" b="1" i="1">
                <a:solidFill>
                  <a:srgbClr val="008040"/>
                </a:solidFill>
              </a:rPr>
              <a:t> experimental test</a:t>
            </a:r>
          </a:p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/>
              <a:t>Some of the original simplicity of tokamaks has had to be sacrificed to operate them with high power heating and near stability limits</a:t>
            </a:r>
          </a:p>
          <a:p>
            <a:pPr marL="571500" lvl="1" indent="-228600" eaLnBrk="1" hangingPunct="1">
              <a:spcBef>
                <a:spcPct val="15000"/>
              </a:spcBef>
              <a:buFontTx/>
              <a:buChar char="–"/>
            </a:pPr>
            <a:r>
              <a:rPr lang="en-US" sz="1800">
                <a:solidFill>
                  <a:schemeClr val="accent2"/>
                </a:solidFill>
              </a:rPr>
              <a:t>Many poloidal field coils are needed for plasma shaping and divertors</a:t>
            </a:r>
          </a:p>
          <a:p>
            <a:pPr marL="571500" lvl="1" indent="-228600" eaLnBrk="1" hangingPunct="1">
              <a:spcBef>
                <a:spcPct val="15000"/>
              </a:spcBef>
              <a:buFontTx/>
              <a:buChar char="–"/>
            </a:pPr>
            <a:r>
              <a:rPr lang="en-US" sz="1800">
                <a:solidFill>
                  <a:schemeClr val="accent2"/>
                </a:solidFill>
              </a:rPr>
              <a:t>They require advanced feedback involving magnets, heating and fueling systems and real-time measurements of many plasma parameter</a:t>
            </a:r>
          </a:p>
          <a:p>
            <a:pPr marL="571500" lvl="1" indent="-228600" eaLnBrk="1" hangingPunct="1">
              <a:spcBef>
                <a:spcPct val="15000"/>
              </a:spcBef>
              <a:buFontTx/>
              <a:buChar char="–"/>
            </a:pPr>
            <a:r>
              <a:rPr lang="en-US" sz="1800">
                <a:solidFill>
                  <a:schemeClr val="accent2"/>
                </a:solidFill>
              </a:rPr>
              <a:t>Even axisymmetry has been modified for MHD mode (including ELM) control</a:t>
            </a:r>
          </a:p>
          <a:p>
            <a:pPr marL="228600" indent="-228600" eaLnBrk="1" hangingPunct="1">
              <a:spcBef>
                <a:spcPct val="15000"/>
              </a:spcBef>
              <a:buFontTx/>
              <a:buChar char="•"/>
            </a:pPr>
            <a:r>
              <a:rPr lang="en-US" sz="2000"/>
              <a:t>The first experiments with DT fusion fuel were a resounding success</a:t>
            </a:r>
          </a:p>
          <a:p>
            <a:pPr marL="571500" lvl="1" indent="-228600" eaLnBrk="1" hangingPunct="1">
              <a:spcBef>
                <a:spcPct val="15000"/>
              </a:spcBef>
              <a:buFontTx/>
              <a:buChar char="–"/>
            </a:pPr>
            <a:r>
              <a:rPr lang="en-US" sz="1800">
                <a:solidFill>
                  <a:schemeClr val="accent2"/>
                </a:solidFill>
              </a:rPr>
              <a:t>We learned how to operate tokamaks in a fusion nuclear environment</a:t>
            </a:r>
          </a:p>
          <a:p>
            <a:pPr marL="571500" lvl="1" indent="-228600" eaLnBrk="1" hangingPunct="1">
              <a:spcBef>
                <a:spcPct val="15000"/>
              </a:spcBef>
              <a:buFontTx/>
              <a:buChar char="–"/>
            </a:pPr>
            <a:r>
              <a:rPr lang="en-US" sz="1800">
                <a:solidFill>
                  <a:schemeClr val="accent2"/>
                </a:solidFill>
              </a:rPr>
              <a:t>The fusion rates were consistent with our understanding and simulations</a:t>
            </a:r>
          </a:p>
          <a:p>
            <a:pPr marL="571500" lvl="1" indent="-228600" eaLnBrk="1" hangingPunct="1">
              <a:spcBef>
                <a:spcPct val="15000"/>
              </a:spcBef>
              <a:buFontTx/>
              <a:buChar char="–"/>
            </a:pPr>
            <a:r>
              <a:rPr lang="en-US" sz="1800">
                <a:solidFill>
                  <a:schemeClr val="accent2"/>
                </a:solidFill>
              </a:rPr>
              <a:t>The alpha particles behaved as expected and heated the plasma effectively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766CDF-6DDB-4647-A52E-1B60BE2667A8}" type="slidenum">
              <a:rPr lang="en-US"/>
              <a:pPr/>
              <a:t>42</a:t>
            </a:fld>
            <a:r>
              <a:rPr lang="en-US"/>
              <a:t> </a:t>
            </a: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0" y="1143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chemeClr val="accent2"/>
                </a:solidFill>
              </a:rPr>
              <a:t>Tokamaks are Ready for the “Leap to ITER”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101600" y="1231900"/>
            <a:ext cx="89281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200"/>
              <a:t>The knowledge we have gained from several generations of tokamaks has given us confidence to proceed to ITER, </a:t>
            </a:r>
            <a:r>
              <a:rPr lang="en-US" sz="2200" i="1"/>
              <a:t>but</a:t>
            </a:r>
            <a:r>
              <a:rPr lang="en-US" sz="2200"/>
              <a:t> ...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200"/>
              <a:t>There remain unresolved issues in some areas</a:t>
            </a:r>
            <a:endParaRPr lang="en-US"/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Validation of the choice of PFC material</a:t>
            </a:r>
          </a:p>
          <a:p>
            <a:pPr marL="863600" lvl="2" indent="-177800" eaLnBrk="1" hangingPunct="1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8000"/>
                </a:solidFill>
              </a:rPr>
              <a:t>Alcator C-Mod, ASDEX-U and JET-ILW provide grounds for optimism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Adequacy of the auxiliary heating systems to achieve the H-mode in order to reach plasma self-heating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Adequacy of the schemes proposed for ELM control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Ability to eliminate damaging disruptions reliably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200"/>
              <a:t>The ultimate success of ITER still depends on research underway now in many tokamaks</a:t>
            </a:r>
            <a:endParaRPr lang="en-US"/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We cannot rely on just one experiment to answer critical questions</a:t>
            </a:r>
          </a:p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200"/>
              <a:t>Existing tokamaks also need to train the next generation of physicists and engineers who will operate ITER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05B29AB-0B53-47D7-A825-104AC7794E26}" type="slidenum">
              <a:rPr lang="en-US"/>
              <a:pPr/>
              <a:t>5</a:t>
            </a:fld>
            <a:r>
              <a:rPr lang="en-US"/>
              <a:t> 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Tokamak MHD Equilibrium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193800"/>
            <a:ext cx="8940800" cy="5419725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tabLst>
                <a:tab pos="1371600" algn="l"/>
              </a:tabLst>
            </a:pPr>
            <a:r>
              <a:rPr lang="en-US" sz="2000" smtClean="0"/>
              <a:t>On timescales &gt; Alfv</a:t>
            </a:r>
            <a:r>
              <a:rPr lang="en-US" altLang="ja-JP" sz="2000" smtClean="0"/>
              <a:t>é</a:t>
            </a:r>
            <a:r>
              <a:rPr lang="en-US" sz="2000" smtClean="0"/>
              <a:t>n timescale </a:t>
            </a:r>
            <a:r>
              <a:rPr lang="en-US" sz="2000" smtClean="0">
                <a:solidFill>
                  <a:srgbClr val="0000FF"/>
                </a:solidFill>
              </a:rPr>
              <a:t>a/v</a:t>
            </a:r>
            <a:r>
              <a:rPr lang="en-US" sz="2000" baseline="-25000" smtClean="0">
                <a:solidFill>
                  <a:srgbClr val="0000FF"/>
                </a:solidFill>
              </a:rPr>
              <a:t>A</a:t>
            </a:r>
            <a:r>
              <a:rPr lang="en-US" sz="2000" smtClean="0">
                <a:solidFill>
                  <a:srgbClr val="0000FF"/>
                </a:solidFill>
              </a:rPr>
              <a:t>, v</a:t>
            </a:r>
            <a:r>
              <a:rPr lang="en-US" sz="2000" baseline="-25000" smtClean="0">
                <a:solidFill>
                  <a:srgbClr val="0000FF"/>
                </a:solidFill>
              </a:rPr>
              <a:t>A</a:t>
            </a:r>
            <a:r>
              <a:rPr lang="en-US" sz="2000" smtClean="0">
                <a:solidFill>
                  <a:srgbClr val="0000FF"/>
                </a:solidFill>
              </a:rPr>
              <a:t> = B/(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</a:t>
            </a:r>
            <a:r>
              <a:rPr lang="en-US" sz="2000" baseline="-2500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sz="2000" smtClean="0">
                <a:solidFill>
                  <a:srgbClr val="0000FF"/>
                </a:solidFill>
                <a:sym typeface="Symbol" pitchFamily="18" charset="2"/>
              </a:rPr>
              <a:t></a:t>
            </a:r>
            <a:r>
              <a:rPr lang="en-US" sz="2000" smtClean="0">
                <a:solidFill>
                  <a:srgbClr val="0000FF"/>
                </a:solidFill>
              </a:rPr>
              <a:t>)</a:t>
            </a:r>
            <a:r>
              <a:rPr lang="en-US" sz="2000" baseline="30000" smtClean="0">
                <a:solidFill>
                  <a:srgbClr val="0000FF"/>
                </a:solidFill>
              </a:rPr>
              <a:t>1/2</a:t>
            </a:r>
            <a:r>
              <a:rPr lang="en-US" sz="2000" smtClean="0"/>
              <a:t>, equilibrium is determined by static pressure balance</a:t>
            </a:r>
          </a:p>
          <a:p>
            <a:pPr algn="ctr" eaLnBrk="1" hangingPunct="1">
              <a:spcBef>
                <a:spcPct val="15000"/>
              </a:spcBef>
              <a:buFontTx/>
              <a:buNone/>
              <a:tabLst>
                <a:tab pos="1371600" algn="l"/>
              </a:tabLst>
            </a:pPr>
            <a:r>
              <a:rPr lang="en-US" sz="2000" b="1" smtClean="0">
                <a:latin typeface="Times New Roman" pitchFamily="18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</a:rPr>
              <a:t>J </a:t>
            </a:r>
            <a:r>
              <a:rPr lang="en-US" sz="2000" smtClean="0">
                <a:solidFill>
                  <a:srgbClr val="0000FF"/>
                </a:solidFill>
              </a:rPr>
              <a:t>× </a:t>
            </a:r>
            <a:r>
              <a:rPr lang="en-US" sz="2000" b="1" smtClean="0">
                <a:solidFill>
                  <a:srgbClr val="0000FF"/>
                </a:solidFill>
              </a:rPr>
              <a:t>B</a:t>
            </a:r>
            <a:r>
              <a:rPr lang="en-US" sz="2000" smtClean="0">
                <a:solidFill>
                  <a:srgbClr val="0000FF"/>
                </a:solidFill>
              </a:rPr>
              <a:t> =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</a:t>
            </a:r>
            <a:r>
              <a:rPr lang="en-US" sz="2000" smtClean="0">
                <a:solidFill>
                  <a:srgbClr val="0000FF"/>
                </a:solidFill>
              </a:rPr>
              <a:t>p</a:t>
            </a:r>
            <a:endParaRPr lang="en-US" sz="2000" smtClean="0"/>
          </a:p>
          <a:p>
            <a:pPr eaLnBrk="1" hangingPunct="1">
              <a:spcBef>
                <a:spcPct val="15000"/>
              </a:spcBef>
              <a:tabLst>
                <a:tab pos="1371600" algn="l"/>
              </a:tabLst>
            </a:pPr>
            <a:r>
              <a:rPr lang="en-US" sz="2000" smtClean="0"/>
              <a:t>In a tokamak, axisymmetry reduces this to the 2D “</a:t>
            </a:r>
            <a:r>
              <a:rPr lang="en-US" sz="2000" b="1" smtClean="0">
                <a:solidFill>
                  <a:srgbClr val="0000FF"/>
                </a:solidFill>
              </a:rPr>
              <a:t>Grad-Shafranov</a:t>
            </a:r>
            <a:r>
              <a:rPr lang="en-US" sz="2000" smtClean="0"/>
              <a:t>” eqn.</a:t>
            </a:r>
          </a:p>
          <a:p>
            <a:pPr eaLnBrk="1" hangingPunct="1">
              <a:spcBef>
                <a:spcPct val="15000"/>
              </a:spcBef>
              <a:buFontTx/>
              <a:buNone/>
              <a:tabLst>
                <a:tab pos="1371600" algn="l"/>
              </a:tabLst>
            </a:pPr>
            <a:r>
              <a:rPr lang="en-US" sz="2000" smtClean="0"/>
              <a:t>		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000" smtClean="0">
                <a:solidFill>
                  <a:srgbClr val="0000FF"/>
                </a:solidFill>
              </a:rPr>
              <a:t>*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Y=m</a:t>
            </a:r>
            <a:r>
              <a:rPr lang="en-US" sz="2000" baseline="-25000" smtClean="0">
                <a:solidFill>
                  <a:srgbClr val="0000FF"/>
                </a:solidFill>
                <a:latin typeface="Symbol" pitchFamily="18" charset="2"/>
              </a:rPr>
              <a:t>0</a:t>
            </a:r>
            <a:r>
              <a:rPr lang="en-US" sz="2000" smtClean="0">
                <a:solidFill>
                  <a:srgbClr val="0000FF"/>
                </a:solidFill>
              </a:rPr>
              <a:t>RJ</a:t>
            </a:r>
            <a:r>
              <a:rPr lang="en-US" sz="2000" baseline="-25000" smtClean="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sz="2000" smtClean="0">
                <a:solidFill>
                  <a:srgbClr val="0000FF"/>
                </a:solidFill>
              </a:rPr>
              <a:t> = -[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sz="2000" baseline="-25000" smtClean="0">
                <a:solidFill>
                  <a:srgbClr val="0000FF"/>
                </a:solidFill>
                <a:latin typeface="Symbol" pitchFamily="18" charset="2"/>
              </a:rPr>
              <a:t>0</a:t>
            </a:r>
            <a:r>
              <a:rPr lang="en-US" sz="2000" smtClean="0">
                <a:solidFill>
                  <a:srgbClr val="0000FF"/>
                </a:solidFill>
              </a:rPr>
              <a:t>R</a:t>
            </a:r>
            <a:r>
              <a:rPr lang="en-US" sz="2000" baseline="30000" smtClean="0">
                <a:solidFill>
                  <a:srgbClr val="0000FF"/>
                </a:solidFill>
              </a:rPr>
              <a:t>2</a:t>
            </a:r>
            <a:r>
              <a:rPr lang="en-US" sz="2000" smtClean="0">
                <a:solidFill>
                  <a:srgbClr val="0000FF"/>
                </a:solidFill>
              </a:rPr>
              <a:t>dp/d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2000" smtClean="0">
                <a:solidFill>
                  <a:srgbClr val="0000FF"/>
                </a:solidFill>
              </a:rPr>
              <a:t> + FdF/d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2000" smtClean="0">
                <a:solidFill>
                  <a:srgbClr val="0000FF"/>
                </a:solidFill>
              </a:rPr>
              <a:t>]</a:t>
            </a:r>
            <a:endParaRPr lang="en-US" sz="2000" smtClean="0">
              <a:solidFill>
                <a:srgbClr val="0000FF"/>
              </a:solidFill>
              <a:latin typeface="Symbol" pitchFamily="18" charset="2"/>
            </a:endParaRPr>
          </a:p>
          <a:p>
            <a:pPr eaLnBrk="1" hangingPunct="1">
              <a:spcBef>
                <a:spcPct val="15000"/>
              </a:spcBef>
              <a:buFontTx/>
              <a:buNone/>
              <a:tabLst>
                <a:tab pos="1371600" algn="l"/>
              </a:tabLst>
            </a:pPr>
            <a:r>
              <a:rPr lang="en-US" sz="2000" smtClean="0"/>
              <a:t>	where	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000" smtClean="0">
                <a:solidFill>
                  <a:srgbClr val="0000FF"/>
                </a:solidFill>
              </a:rPr>
              <a:t>*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</a:t>
            </a:r>
            <a:r>
              <a:rPr lang="en-US" sz="2000" smtClean="0">
                <a:solidFill>
                  <a:srgbClr val="0000FF"/>
                </a:solidFill>
              </a:rPr>
              <a:t>R</a:t>
            </a:r>
            <a:r>
              <a:rPr lang="en-US" sz="2000" baseline="30000" smtClean="0">
                <a:solidFill>
                  <a:srgbClr val="0000FF"/>
                </a:solidFill>
              </a:rPr>
              <a:t>2</a:t>
            </a:r>
            <a:r>
              <a:rPr lang="en-US" sz="2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</a:t>
            </a:r>
            <a:r>
              <a:rPr lang="en-US" sz="2000" smtClean="0">
                <a:solidFill>
                  <a:srgbClr val="0000FF"/>
                </a:solidFill>
              </a:rPr>
              <a:t>• (</a:t>
            </a:r>
            <a:r>
              <a:rPr lang="en-US" sz="200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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Y</a:t>
            </a:r>
            <a:r>
              <a:rPr lang="en-US" sz="2000" smtClean="0">
                <a:solidFill>
                  <a:srgbClr val="0000FF"/>
                </a:solidFill>
              </a:rPr>
              <a:t>/ R</a:t>
            </a:r>
            <a:r>
              <a:rPr lang="en-US" sz="2000" baseline="30000" smtClean="0">
                <a:solidFill>
                  <a:srgbClr val="0000FF"/>
                </a:solidFill>
              </a:rPr>
              <a:t>2</a:t>
            </a:r>
            <a:r>
              <a:rPr lang="en-US" sz="2000" smtClean="0">
                <a:solidFill>
                  <a:srgbClr val="0000FF"/>
                </a:solidFill>
              </a:rPr>
              <a:t>)</a:t>
            </a:r>
            <a:endParaRPr lang="en-US" sz="2000" smtClean="0">
              <a:latin typeface="Times New Roman" pitchFamily="18" charset="0"/>
            </a:endParaRPr>
          </a:p>
          <a:p>
            <a:pPr>
              <a:spcBef>
                <a:spcPct val="15000"/>
              </a:spcBef>
              <a:buFontTx/>
              <a:buNone/>
              <a:tabLst>
                <a:tab pos="1371600" algn="l"/>
              </a:tabLst>
            </a:pPr>
            <a:r>
              <a:rPr lang="en-US" sz="2000" smtClean="0">
                <a:latin typeface="Times New Roman" pitchFamily="18" charset="0"/>
              </a:rPr>
              <a:t>		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Y </a:t>
            </a:r>
            <a:r>
              <a:rPr lang="en-US" sz="2000" smtClean="0"/>
              <a:t>is the poloidal flux </a:t>
            </a:r>
            <a:r>
              <a:rPr lang="en-US" sz="2000" smtClean="0">
                <a:solidFill>
                  <a:srgbClr val="0000FF"/>
                </a:solidFill>
              </a:rPr>
              <a:t>= RA</a:t>
            </a:r>
            <a:r>
              <a:rPr lang="en-US" sz="2000" baseline="-25000" smtClean="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sz="2000" smtClean="0"/>
              <a:t>, (</a:t>
            </a:r>
            <a:r>
              <a:rPr lang="en-US" sz="2000" smtClean="0">
                <a:solidFill>
                  <a:srgbClr val="0000FF"/>
                </a:solidFill>
              </a:rPr>
              <a:t>A</a:t>
            </a:r>
            <a:r>
              <a:rPr lang="en-US" sz="2000" smtClean="0"/>
              <a:t> the magnetic vector potential)</a:t>
            </a:r>
          </a:p>
          <a:p>
            <a:pPr>
              <a:spcBef>
                <a:spcPct val="15000"/>
              </a:spcBef>
              <a:buFontTx/>
              <a:buNone/>
              <a:tabLst>
                <a:tab pos="1371600" algn="l"/>
              </a:tabLst>
            </a:pPr>
            <a:r>
              <a:rPr lang="en-US" sz="2000" smtClean="0"/>
              <a:t> 		</a:t>
            </a:r>
            <a:r>
              <a:rPr lang="en-US" sz="2000" smtClean="0">
                <a:solidFill>
                  <a:srgbClr val="0000FF"/>
                </a:solidFill>
              </a:rPr>
              <a:t>p(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2000" smtClean="0">
                <a:solidFill>
                  <a:srgbClr val="0000FF"/>
                </a:solidFill>
              </a:rPr>
              <a:t>)</a:t>
            </a:r>
            <a:r>
              <a:rPr lang="en-US" sz="2000" smtClean="0"/>
              <a:t> is the plasma pressure</a:t>
            </a:r>
            <a:r>
              <a:rPr lang="en-US" sz="2000" smtClean="0">
                <a:latin typeface="Times New Roman" pitchFamily="18" charset="0"/>
              </a:rPr>
              <a:t> </a:t>
            </a:r>
          </a:p>
          <a:p>
            <a:pPr>
              <a:spcBef>
                <a:spcPct val="15000"/>
              </a:spcBef>
              <a:buFontTx/>
              <a:buNone/>
              <a:tabLst>
                <a:tab pos="1371600" algn="l"/>
              </a:tabLst>
            </a:pPr>
            <a:r>
              <a:rPr lang="en-US" sz="2000" smtClean="0"/>
              <a:t> 		</a:t>
            </a:r>
            <a:r>
              <a:rPr lang="en-US" sz="2000" smtClean="0">
                <a:solidFill>
                  <a:srgbClr val="0000FF"/>
                </a:solidFill>
              </a:rPr>
              <a:t>F(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</a:rPr>
              <a:t>Y</a:t>
            </a:r>
            <a:r>
              <a:rPr lang="en-US" sz="2000" smtClean="0">
                <a:solidFill>
                  <a:srgbClr val="0000FF"/>
                </a:solidFill>
              </a:rPr>
              <a:t>) </a:t>
            </a:r>
            <a:r>
              <a:rPr lang="en-US" sz="2000" smtClean="0"/>
              <a:t>the poloidal current</a:t>
            </a:r>
            <a:r>
              <a:rPr lang="en-US" sz="2000" smtClean="0">
                <a:solidFill>
                  <a:srgbClr val="0000FF"/>
                </a:solidFill>
              </a:rPr>
              <a:t> = RB</a:t>
            </a:r>
            <a:r>
              <a:rPr lang="en-US" sz="2000" baseline="-25000" smtClean="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sz="2000" smtClean="0"/>
              <a:t>, (</a:t>
            </a:r>
            <a:r>
              <a:rPr lang="en-US" sz="2000" smtClean="0">
                <a:solidFill>
                  <a:srgbClr val="0000FF"/>
                </a:solidFill>
              </a:rPr>
              <a:t>B</a:t>
            </a:r>
            <a:r>
              <a:rPr lang="en-US" sz="2000" baseline="-25000" smtClean="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sz="2000" baseline="-25000" smtClean="0"/>
              <a:t> </a:t>
            </a:r>
            <a:r>
              <a:rPr lang="en-US" sz="2000" smtClean="0"/>
              <a:t>the toroidal magnetic field)</a:t>
            </a:r>
          </a:p>
          <a:p>
            <a:pPr>
              <a:spcBef>
                <a:spcPct val="15000"/>
              </a:spcBef>
              <a:tabLst>
                <a:tab pos="1371600" algn="l"/>
              </a:tabLst>
            </a:pPr>
            <a:r>
              <a:rPr lang="en-US" sz="2000" smtClean="0"/>
              <a:t>In principle, there is an infinite number of solutions</a:t>
            </a:r>
          </a:p>
          <a:p>
            <a:pPr>
              <a:spcBef>
                <a:spcPct val="15000"/>
              </a:spcBef>
              <a:buFont typeface="Times" pitchFamily="32" charset="0"/>
              <a:buChar char="•"/>
              <a:tabLst>
                <a:tab pos="1371600" algn="l"/>
              </a:tabLst>
            </a:pPr>
            <a:r>
              <a:rPr lang="en-US" sz="2000" smtClean="0"/>
              <a:t>In practice, the solutions are constrained by experimental data</a:t>
            </a:r>
          </a:p>
          <a:p>
            <a:pPr lvl="1">
              <a:spcBef>
                <a:spcPct val="15000"/>
              </a:spcBef>
              <a:tabLst>
                <a:tab pos="1371600" algn="l"/>
              </a:tabLst>
            </a:pPr>
            <a:r>
              <a:rPr lang="en-US" sz="1800" smtClean="0">
                <a:solidFill>
                  <a:srgbClr val="800080"/>
                </a:solidFill>
              </a:rPr>
              <a:t>Total plasma current and coil currents</a:t>
            </a:r>
          </a:p>
          <a:p>
            <a:pPr lvl="1">
              <a:spcBef>
                <a:spcPct val="15000"/>
              </a:spcBef>
              <a:tabLst>
                <a:tab pos="1371600" algn="l"/>
              </a:tabLst>
            </a:pPr>
            <a:r>
              <a:rPr lang="en-US" sz="1800" smtClean="0">
                <a:solidFill>
                  <a:srgbClr val="800080"/>
                </a:solidFill>
              </a:rPr>
              <a:t>External magnetic measurements (fluxes, field components)</a:t>
            </a:r>
          </a:p>
          <a:p>
            <a:pPr lvl="1">
              <a:spcBef>
                <a:spcPct val="15000"/>
              </a:spcBef>
              <a:tabLst>
                <a:tab pos="1371600" algn="l"/>
              </a:tabLst>
            </a:pPr>
            <a:r>
              <a:rPr lang="en-US" sz="1800" smtClean="0">
                <a:solidFill>
                  <a:srgbClr val="800080"/>
                </a:solidFill>
              </a:rPr>
              <a:t>Internal measurements of plasma pressure and magnetic field</a:t>
            </a:r>
          </a:p>
          <a:p>
            <a:pPr lvl="1">
              <a:spcBef>
                <a:spcPct val="15000"/>
              </a:spcBef>
              <a:tabLst>
                <a:tab pos="1371600" algn="l"/>
              </a:tabLst>
            </a:pPr>
            <a:r>
              <a:rPr lang="en-US" sz="1800" smtClean="0">
                <a:solidFill>
                  <a:srgbClr val="800080"/>
                </a:solidFill>
              </a:rPr>
              <a:t>Geometry of surrounding structures</a:t>
            </a:r>
          </a:p>
          <a:p>
            <a:pPr>
              <a:spcBef>
                <a:spcPct val="15000"/>
              </a:spcBef>
              <a:buFont typeface="Times" pitchFamily="32" charset="0"/>
              <a:buChar char="•"/>
              <a:tabLst>
                <a:tab pos="1371600" algn="l"/>
              </a:tabLst>
            </a:pPr>
            <a:r>
              <a:rPr lang="en-US" sz="2000" smtClean="0"/>
              <a:t>Important MHD parameter: </a:t>
            </a:r>
            <a:r>
              <a:rPr lang="en-US" sz="2000" b="1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</a:t>
            </a:r>
            <a:r>
              <a:rPr lang="en-US" sz="2000" smtClean="0"/>
              <a:t> = plasma pressure/magnetic pressure (</a:t>
            </a:r>
            <a:r>
              <a:rPr lang="en-US" sz="2000" smtClean="0">
                <a:solidFill>
                  <a:srgbClr val="0000FF"/>
                </a:solidFill>
              </a:rPr>
              <a:t>B</a:t>
            </a:r>
            <a:r>
              <a:rPr lang="en-US" sz="2000" baseline="30000" smtClean="0">
                <a:solidFill>
                  <a:srgbClr val="0000FF"/>
                </a:solidFill>
              </a:rPr>
              <a:t>2</a:t>
            </a:r>
            <a:r>
              <a:rPr lang="en-US" sz="2000" smtClean="0">
                <a:solidFill>
                  <a:srgbClr val="0000FF"/>
                </a:solidFill>
              </a:rPr>
              <a:t>/2</a:t>
            </a:r>
            <a:r>
              <a:rPr lang="en-US" sz="200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</a:t>
            </a:r>
            <a:r>
              <a:rPr lang="en-US" sz="2000" baseline="-25000" smtClean="0">
                <a:solidFill>
                  <a:srgbClr val="0000FF"/>
                </a:solidFill>
              </a:rPr>
              <a:t>0</a:t>
            </a:r>
            <a:r>
              <a:rPr lang="en-US" sz="2000" smtClean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69BDA1C-BFFE-451A-8B94-1F4DF847FFB9}" type="slidenum">
              <a:rPr lang="en-US"/>
              <a:pPr/>
              <a:t>6</a:t>
            </a:fld>
            <a:r>
              <a:rPr lang="en-US"/>
              <a:t> 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Controlling and Shaping the </a:t>
            </a:r>
            <a:br>
              <a:rPr lang="en-US" smtClean="0"/>
            </a:br>
            <a:r>
              <a:rPr lang="en-US" smtClean="0"/>
              <a:t>Plasma Cross-section in a Tokamak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1231900"/>
            <a:ext cx="8661400" cy="3417888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A tokamak requires a major axial (usually vertical) magnetic field to resist major radial expansion forces on the plasma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1800" smtClean="0"/>
              <a:t>Electromagnetic: a current loop tries to maximize its area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1800" smtClean="0"/>
              <a:t>Hydrodynamic: plasma pressure tries to expand the torus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A uniform axial field produces a nearly circular cross-section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In modern tokamaks, the equilibrium field is generated by many nearby coils to push and pull on the plasma and shape its cross-section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1800" b="1" smtClean="0"/>
              <a:t>Aspect ratio</a:t>
            </a:r>
            <a:r>
              <a:rPr lang="en-US" sz="1800" smtClean="0"/>
              <a:t>: R</a:t>
            </a:r>
            <a:r>
              <a:rPr lang="en-US" sz="1800" baseline="-25000" smtClean="0"/>
              <a:t>0</a:t>
            </a:r>
            <a:r>
              <a:rPr lang="en-US" sz="1800" smtClean="0"/>
              <a:t>/a (R</a:t>
            </a:r>
            <a:r>
              <a:rPr lang="en-US" sz="1800" baseline="-25000" smtClean="0"/>
              <a:t>0</a:t>
            </a:r>
            <a:r>
              <a:rPr lang="en-US" sz="1800" smtClean="0"/>
              <a:t>: major radius of toroidal axis, a: minor radius on R)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1800" b="1" smtClean="0"/>
              <a:t>Elongation </a:t>
            </a:r>
            <a:r>
              <a:rPr lang="en-US" sz="1800" b="1" smtClean="0">
                <a:sym typeface="Symbol" pitchFamily="18" charset="2"/>
              </a:rPr>
              <a:t></a:t>
            </a:r>
            <a:r>
              <a:rPr lang="en-US" sz="1800" smtClean="0"/>
              <a:t>: axial height / width = b/a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1800" b="1" smtClean="0"/>
              <a:t>Triangularity </a:t>
            </a:r>
            <a:r>
              <a:rPr lang="en-US" sz="1800" b="1" smtClean="0">
                <a:sym typeface="Symbol" pitchFamily="18" charset="2"/>
              </a:rPr>
              <a:t></a:t>
            </a:r>
            <a:r>
              <a:rPr lang="en-US" sz="1800" smtClean="0"/>
              <a:t>: (inward) displacement of top, bottom points from axis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/>
              <a:t>Feedback control of coil currents is needed to maintain desired equilibrium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4749800"/>
            <a:ext cx="4964113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212725" y="5205413"/>
            <a:ext cx="2443163" cy="101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0000FF"/>
                </a:solidFill>
              </a:rPr>
              <a:t>Equilibrium control in the TCV tokamak (EPFL, Lausanne)</a:t>
            </a: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5457825" y="4594225"/>
            <a:ext cx="500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800080"/>
                </a:solidFill>
                <a:sym typeface="Symbol" pitchFamily="18" charset="2"/>
              </a:rPr>
              <a:t> &gt; 0</a:t>
            </a:r>
            <a:endParaRPr lang="en-US" sz="1800">
              <a:solidFill>
                <a:srgbClr val="800080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6448425" y="4594225"/>
            <a:ext cx="500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800080"/>
                </a:solidFill>
                <a:sym typeface="Symbol" pitchFamily="18" charset="2"/>
              </a:rPr>
              <a:t> &lt; 0</a:t>
            </a:r>
            <a:endParaRPr lang="en-US" sz="1800">
              <a:solidFill>
                <a:srgbClr val="800080"/>
              </a:solidFill>
            </a:endParaRPr>
          </a:p>
        </p:txBody>
      </p:sp>
      <p:sp>
        <p:nvSpPr>
          <p:cNvPr id="9226" name="Line 8"/>
          <p:cNvSpPr>
            <a:spLocks noChangeShapeType="1"/>
          </p:cNvSpPr>
          <p:nvPr/>
        </p:nvSpPr>
        <p:spPr bwMode="auto">
          <a:xfrm>
            <a:off x="2933700" y="4826000"/>
            <a:ext cx="0" cy="18923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9"/>
          <p:cNvSpPr>
            <a:spLocks noChangeShapeType="1"/>
          </p:cNvSpPr>
          <p:nvPr/>
        </p:nvSpPr>
        <p:spPr bwMode="auto">
          <a:xfrm flipH="1">
            <a:off x="2933700" y="5791200"/>
            <a:ext cx="774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sm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0"/>
          <p:cNvSpPr>
            <a:spLocks noChangeShapeType="1"/>
          </p:cNvSpPr>
          <p:nvPr/>
        </p:nvSpPr>
        <p:spPr bwMode="auto">
          <a:xfrm flipH="1">
            <a:off x="3378200" y="5702300"/>
            <a:ext cx="609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sm" len="med"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11"/>
          <p:cNvSpPr>
            <a:spLocks noChangeShapeType="1"/>
          </p:cNvSpPr>
          <p:nvPr/>
        </p:nvSpPr>
        <p:spPr bwMode="auto">
          <a:xfrm rot="16200000" flipH="1">
            <a:off x="2692400" y="5753100"/>
            <a:ext cx="1727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sm" len="med"/>
            <a:tailEnd type="stealth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3070225" y="5835650"/>
            <a:ext cx="223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R</a:t>
            </a:r>
            <a:r>
              <a:rPr lang="en-US" sz="1600" baseline="-25000"/>
              <a:t>0</a:t>
            </a:r>
            <a:endParaRPr lang="en-US" sz="1600"/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3717925" y="54927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2a</a:t>
            </a:r>
          </a:p>
        </p:txBody>
      </p:sp>
      <p:sp>
        <p:nvSpPr>
          <p:cNvPr id="9232" name="Rectangle 15"/>
          <p:cNvSpPr>
            <a:spLocks noChangeArrowheads="1"/>
          </p:cNvSpPr>
          <p:nvPr/>
        </p:nvSpPr>
        <p:spPr bwMode="auto">
          <a:xfrm rot="-5400000">
            <a:off x="3578225" y="51625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2b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774BD0-5543-475E-904B-17728D428B7F}" type="slidenum">
              <a:rPr lang="en-US"/>
              <a:pPr/>
              <a:t>7</a:t>
            </a:fld>
            <a:r>
              <a:rPr lang="en-US"/>
              <a:t> 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Creating a Magnetic Separatrix to Produce a Divertor in a Tokamak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44600"/>
            <a:ext cx="8737600" cy="5318125"/>
          </a:xfrm>
        </p:spPr>
        <p:txBody>
          <a:bodyPr/>
          <a:lstStyle/>
          <a:p>
            <a:pPr eaLnBrk="1" hangingPunct="1"/>
            <a:r>
              <a:rPr lang="en-US" sz="2000" smtClean="0"/>
              <a:t>Between two parallel conductors carrying current in the same direction there is a magnetic null point: B</a:t>
            </a:r>
            <a:r>
              <a:rPr lang="en-US" sz="2000" baseline="-25000" smtClean="0">
                <a:sym typeface="Symbol" pitchFamily="18" charset="2"/>
              </a:rPr>
              <a:t></a:t>
            </a:r>
            <a:r>
              <a:rPr lang="en-US" sz="2000" smtClean="0">
                <a:sym typeface="Symbol" pitchFamily="18" charset="2"/>
              </a:rPr>
              <a:t> = 0</a:t>
            </a:r>
          </a:p>
          <a:p>
            <a:pPr eaLnBrk="1" hangingPunct="1"/>
            <a:r>
              <a:rPr lang="en-US" sz="2000" smtClean="0">
                <a:sym typeface="Symbol" pitchFamily="18" charset="2"/>
              </a:rPr>
              <a:t>Through the null there is a surface (</a:t>
            </a:r>
            <a:r>
              <a:rPr lang="en-US" sz="2000" b="1" smtClean="0">
                <a:solidFill>
                  <a:srgbClr val="0000FF"/>
                </a:solidFill>
                <a:sym typeface="Symbol" pitchFamily="18" charset="2"/>
              </a:rPr>
              <a:t>separatrix</a:t>
            </a:r>
            <a:r>
              <a:rPr lang="en-US" sz="2000" smtClean="0">
                <a:sym typeface="Symbol" pitchFamily="18" charset="2"/>
              </a:rPr>
              <a:t>) which separates flux surfaces which encircle only one conductor from those that encircle both</a:t>
            </a:r>
          </a:p>
          <a:p>
            <a:pPr lvl="1" eaLnBrk="1" hangingPunct="1"/>
            <a:r>
              <a:rPr lang="en-US" sz="1800" smtClean="0">
                <a:sym typeface="Symbol" pitchFamily="18" charset="2"/>
              </a:rPr>
              <a:t>the null point forms an </a:t>
            </a:r>
            <a:r>
              <a:rPr lang="en-US" sz="1800" b="1" smtClean="0">
                <a:solidFill>
                  <a:srgbClr val="0000FF"/>
                </a:solidFill>
                <a:sym typeface="Symbol" pitchFamily="18" charset="2"/>
              </a:rPr>
              <a:t>X-point</a:t>
            </a:r>
            <a:r>
              <a:rPr lang="en-US" sz="1800" smtClean="0">
                <a:sym typeface="Symbol" pitchFamily="18" charset="2"/>
              </a:rPr>
              <a:t> in a cross-section of the separatrix</a:t>
            </a:r>
          </a:p>
          <a:p>
            <a:pPr eaLnBrk="1" hangingPunct="1"/>
            <a:r>
              <a:rPr lang="en-US" sz="2000" smtClean="0">
                <a:sym typeface="Symbol" pitchFamily="18" charset="2"/>
              </a:rPr>
              <a:t>In a tokamak </a:t>
            </a:r>
            <a:r>
              <a:rPr lang="en-US" sz="2000" b="1" smtClean="0">
                <a:solidFill>
                  <a:srgbClr val="0000FF"/>
                </a:solidFill>
                <a:sym typeface="Symbol" pitchFamily="18" charset="2"/>
              </a:rPr>
              <a:t>divertor</a:t>
            </a:r>
            <a:r>
              <a:rPr lang="en-US" sz="2000" smtClean="0">
                <a:sym typeface="Symbol" pitchFamily="18" charset="2"/>
              </a:rPr>
              <a:t>, a separatrix is formed between the plasma, carrying toroidal current, and a poloidal field coil with current in the </a:t>
            </a:r>
            <a:r>
              <a:rPr lang="en-US" sz="2000" i="1" smtClean="0">
                <a:sym typeface="Symbol" pitchFamily="18" charset="2"/>
              </a:rPr>
              <a:t>same</a:t>
            </a:r>
            <a:r>
              <a:rPr lang="en-US" sz="2000" smtClean="0">
                <a:sym typeface="Symbol" pitchFamily="18" charset="2"/>
              </a:rPr>
              <a:t> direction</a:t>
            </a:r>
          </a:p>
          <a:p>
            <a:pPr lvl="1" eaLnBrk="1" hangingPunct="1"/>
            <a:r>
              <a:rPr lang="en-US" sz="1800" smtClean="0">
                <a:sym typeface="Symbol" pitchFamily="18" charset="2"/>
              </a:rPr>
              <a:t>on the separatrix q   because B</a:t>
            </a:r>
            <a:r>
              <a:rPr lang="en-US" sz="1800" baseline="-25000" smtClean="0">
                <a:sym typeface="Symbol" pitchFamily="18" charset="2"/>
              </a:rPr>
              <a:t>pol</a:t>
            </a:r>
            <a:r>
              <a:rPr lang="en-US" sz="1800" smtClean="0">
                <a:sym typeface="Symbol" pitchFamily="18" charset="2"/>
              </a:rPr>
              <a:t>  0</a:t>
            </a:r>
          </a:p>
          <a:p>
            <a:pPr eaLnBrk="1" hangingPunct="1"/>
            <a:r>
              <a:rPr lang="en-US" sz="2000" smtClean="0">
                <a:sym typeface="Symbol" pitchFamily="18" charset="2"/>
              </a:rPr>
              <a:t>Particles diffusing from the plasma across this separatrix are then tied to field lines which are diverted away from the main plasma</a:t>
            </a:r>
          </a:p>
          <a:p>
            <a:pPr lvl="1" eaLnBrk="1" hangingPunct="1"/>
            <a:r>
              <a:rPr lang="en-US" sz="1800" smtClean="0">
                <a:sym typeface="Symbol" pitchFamily="18" charset="2"/>
              </a:rPr>
              <a:t>these field lines are made to intersect some more distant material surface</a:t>
            </a:r>
          </a:p>
          <a:p>
            <a:pPr eaLnBrk="1" hangingPunct="1"/>
            <a:r>
              <a:rPr lang="en-US" sz="2000" smtClean="0"/>
              <a:t>Divertors were originally incorporated in tokamaks to reduce the influx of impurities ejected by plasma impinging on surrounding material surfaces</a:t>
            </a:r>
          </a:p>
          <a:p>
            <a:pPr lvl="1" eaLnBrk="1" hangingPunct="1"/>
            <a:r>
              <a:rPr lang="en-US" sz="1800" smtClean="0"/>
              <a:t>the divertor plate can also be angled to spread the heat over a wider area</a:t>
            </a:r>
          </a:p>
          <a:p>
            <a:pPr eaLnBrk="1" hangingPunct="1"/>
            <a:r>
              <a:rPr lang="en-US" sz="2000" smtClean="0"/>
              <a:t>Divertors are now used primarily because they allow easier access to the </a:t>
            </a:r>
            <a:r>
              <a:rPr lang="en-US" sz="2000" b="1" smtClean="0">
                <a:solidFill>
                  <a:srgbClr val="0000FF"/>
                </a:solidFill>
              </a:rPr>
              <a:t>H-mode of confinement</a:t>
            </a:r>
            <a:endParaRPr lang="en-US" sz="20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7C10A0-9C45-4523-A55B-DE197A63D9AE}" type="slidenum">
              <a:rPr lang="en-US"/>
              <a:pPr/>
              <a:t>8</a:t>
            </a:fld>
            <a:r>
              <a:rPr lang="en-US"/>
              <a:t> 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09700"/>
            <a:ext cx="8382000" cy="238601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Tokamak fundamentals</a:t>
            </a:r>
          </a:p>
          <a:p>
            <a:pPr eaLnBrk="1" hangingPunct="1">
              <a:spcBef>
                <a:spcPct val="50000"/>
              </a:spcBef>
            </a:pPr>
            <a:r>
              <a:rPr lang="en-US" b="1" smtClean="0"/>
              <a:t>Tokamak stability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Confinement and transport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DT experiments in TFTR and JET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The leap to ITER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MGB / ICTP / 1210 / #2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A3E4A3-2217-4A87-BF3B-14C400652FC7}" type="slidenum">
              <a:rPr lang="en-US"/>
              <a:pPr/>
              <a:t>9</a:t>
            </a:fld>
            <a:r>
              <a:rPr lang="en-US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57300"/>
            <a:ext cx="8724900" cy="1377950"/>
          </a:xfrm>
        </p:spPr>
        <p:txBody>
          <a:bodyPr/>
          <a:lstStyle/>
          <a:p>
            <a:pPr eaLnBrk="1" hangingPunct="1"/>
            <a:r>
              <a:rPr lang="en-US" sz="2000" smtClean="0"/>
              <a:t>An (axially) elongated tokamak plasma is unstable to axisymmetric </a:t>
            </a:r>
            <a:br>
              <a:rPr lang="en-US" sz="2000" smtClean="0"/>
            </a:br>
            <a:r>
              <a:rPr lang="en-US" sz="2000" smtClean="0"/>
              <a:t>major-axial displacement</a:t>
            </a:r>
          </a:p>
          <a:p>
            <a:pPr lvl="1" eaLnBrk="1" hangingPunct="1"/>
            <a:r>
              <a:rPr lang="en-US" smtClean="0"/>
              <a:t>Divertor coils strongly attract the plasma </a:t>
            </a:r>
          </a:p>
          <a:p>
            <a:pPr lvl="1" eaLnBrk="1" hangingPunct="1"/>
            <a:r>
              <a:rPr lang="en-US" smtClean="0"/>
              <a:t>Stability requires fast feedback on radial field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11150"/>
            <a:ext cx="9144000" cy="519113"/>
          </a:xfrm>
        </p:spPr>
        <p:txBody>
          <a:bodyPr/>
          <a:lstStyle/>
          <a:p>
            <a:pPr eaLnBrk="1" hangingPunct="1"/>
            <a:r>
              <a:rPr lang="en-US" sz="2800" smtClean="0"/>
              <a:t>Tokamak Equilibria Can Be Unstable to Many Modes</a:t>
            </a:r>
            <a:endParaRPr lang="en-US" smtClean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 b="4091"/>
          <a:stretch>
            <a:fillRect/>
          </a:stretch>
        </p:blipFill>
        <p:spPr bwMode="auto">
          <a:xfrm>
            <a:off x="6146800" y="4495800"/>
            <a:ext cx="29622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5" name="Group 13"/>
          <p:cNvGrpSpPr>
            <a:grpSpLocks/>
          </p:cNvGrpSpPr>
          <p:nvPr/>
        </p:nvGrpSpPr>
        <p:grpSpPr bwMode="auto">
          <a:xfrm>
            <a:off x="6400800" y="2451100"/>
            <a:ext cx="2366963" cy="1574800"/>
            <a:chOff x="3568" y="1536"/>
            <a:chExt cx="1491" cy="992"/>
          </a:xfrm>
        </p:grpSpPr>
        <p:pic>
          <p:nvPicPr>
            <p:cNvPr id="1229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8" y="1536"/>
              <a:ext cx="1491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9" name="Rectangle 7"/>
            <p:cNvSpPr>
              <a:spLocks noChangeArrowheads="1"/>
            </p:cNvSpPr>
            <p:nvPr/>
          </p:nvSpPr>
          <p:spPr bwMode="auto">
            <a:xfrm>
              <a:off x="3584" y="2368"/>
              <a:ext cx="720" cy="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6" name="Rectangle 15"/>
          <p:cNvSpPr>
            <a:spLocks noChangeArrowheads="1"/>
          </p:cNvSpPr>
          <p:nvPr/>
        </p:nvSpPr>
        <p:spPr bwMode="auto">
          <a:xfrm>
            <a:off x="254000" y="2689225"/>
            <a:ext cx="55499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" tIns="18288" rIns="18288" bIns="18288">
            <a:spAutoFit/>
          </a:bodyPr>
          <a:lstStyle/>
          <a:p>
            <a:pPr marL="228600" indent="-228600" eaLnBrk="1" hangingPunct="1">
              <a:spcBef>
                <a:spcPct val="20000"/>
              </a:spcBef>
              <a:buFontTx/>
              <a:buChar char="•"/>
            </a:pPr>
            <a:r>
              <a:rPr lang="en-US" sz="2000"/>
              <a:t>A current-carrying plasma may be subject to a kink instability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Higher poloidal field on inside of bend reinforces initial displacement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In a tokamak, the strong toroidal field helps to stabilize the kink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A surrounding perfectly conducting wall can also stabilize the kink because poloidal field is compressed on the outside of the bend</a:t>
            </a:r>
          </a:p>
          <a:p>
            <a:pPr marL="571500" lvl="1" indent="-228600" eaLnBrk="1" hangingPunct="1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accent2"/>
                </a:solidFill>
              </a:rPr>
              <a:t>A wall with finite conductivity of the wall slows growth of the instability unless the plasma is moving relative to the wall</a:t>
            </a:r>
          </a:p>
        </p:txBody>
      </p:sp>
      <p:sp>
        <p:nvSpPr>
          <p:cNvPr id="12297" name="Rectangle 16"/>
          <p:cNvSpPr>
            <a:spLocks noChangeArrowheads="1"/>
          </p:cNvSpPr>
          <p:nvPr/>
        </p:nvSpPr>
        <p:spPr bwMode="auto">
          <a:xfrm>
            <a:off x="6092825" y="6662738"/>
            <a:ext cx="1643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i="1">
                <a:solidFill>
                  <a:srgbClr val="008040"/>
                </a:solidFill>
              </a:rPr>
              <a:t>Figure courtesy T. Luce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2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2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MGB:Applications:Microsoft Office 2004:Templates:Presentations:Designs:Blank Presentation</Template>
  <TotalTime>33238</TotalTime>
  <Words>4241</Words>
  <Application>Microsoft Office PowerPoint</Application>
  <PresentationFormat>On-screen Show (4:3)</PresentationFormat>
  <Paragraphs>511</Paragraphs>
  <Slides>42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Helvetica</vt:lpstr>
      <vt:lpstr>ＭＳ Ｐゴシック</vt:lpstr>
      <vt:lpstr>Arial</vt:lpstr>
      <vt:lpstr>Symbol</vt:lpstr>
      <vt:lpstr>Calibri</vt:lpstr>
      <vt:lpstr>Times New Roman</vt:lpstr>
      <vt:lpstr>Times</vt:lpstr>
      <vt:lpstr>Wingdings</vt:lpstr>
      <vt:lpstr>Blank Presentation</vt:lpstr>
      <vt:lpstr>Microsoft Equation</vt:lpstr>
      <vt:lpstr>Progress and Outstanding Challenges  in Tokamak Research</vt:lpstr>
      <vt:lpstr>Topics and Preamble</vt:lpstr>
      <vt:lpstr>Essential Features of the Tokamak</vt:lpstr>
      <vt:lpstr>Tokamak MHD safety factor q</vt:lpstr>
      <vt:lpstr>Tokamak MHD Equilibrium</vt:lpstr>
      <vt:lpstr>Controlling and Shaping the  Plasma Cross-section in a Tokamak</vt:lpstr>
      <vt:lpstr>Creating a Magnetic Separatrix to Produce a Divertor in a Tokamak</vt:lpstr>
      <vt:lpstr>Topics</vt:lpstr>
      <vt:lpstr>Tokamak Equilibria Can Be Unstable to Many Modes</vt:lpstr>
      <vt:lpstr>Finite Plasma Pressure and Non-Ideal Plasma Behavior Introduce Other Instability Modes</vt:lpstr>
      <vt:lpstr>Studies in 1980s Produced a Simple Criterion for Stability to Pressure-Driven Instabilities </vt:lpstr>
      <vt:lpstr>A Consequence of Toroidicity with Important Practical Applications is the “Bootstrap” Current </vt:lpstr>
      <vt:lpstr>While Potentially Beneficial, Bootstrap Current Can Destabilize High-Pressure Plasmas</vt:lpstr>
      <vt:lpstr>Although We Have Learned to Avoid Many MHD Modes, Two Important Instabilities Persist</vt:lpstr>
      <vt:lpstr>Disruptions are Particularly Dangerous for Burning Plasmas: Must be Minimized and Mitigated</vt:lpstr>
      <vt:lpstr>Several Tokamaks Have Demonstrated Mitigation of Disruption Heat Loads, Vessel Currents and Forces</vt:lpstr>
      <vt:lpstr>Formation of Stochastic Field Structure Following MGI May Inhibit Runaway Electron Avalanche</vt:lpstr>
      <vt:lpstr>Steep Pressure and Density Gradients in H-mode Plasmas Destabilize Edge Localized Modes (ELMs)</vt:lpstr>
      <vt:lpstr>Edge Localized Modes are Well Described by Theory of “Peeling-ballooning” Modes</vt:lpstr>
      <vt:lpstr>Repeated Large ELMs Will Damage the Divertor Target in ITER and Limit Its Lifetime</vt:lpstr>
      <vt:lpstr>Several Tokamaks are Investigating  ELM Control Methods for ITER</vt:lpstr>
      <vt:lpstr>Energetic Ions Including -Particles Can Destabilize Alfvén Wave Eigenmodes in Toroidal Plasmas</vt:lpstr>
      <vt:lpstr>Topics</vt:lpstr>
      <vt:lpstr>For Plasmas Stable to Large-Scale MHD Modes, Transport From Micro-Turbulence is Dominant</vt:lpstr>
      <vt:lpstr>Data from Many Experiments Combined to Produce an Empirical Scaling for Design of ITER</vt:lpstr>
      <vt:lpstr>New Instruments and Computational Tools Are Revolutionizing the Study of Turbulence</vt:lpstr>
      <vt:lpstr>Simulations and Measurements of Ion-Scale Turbulence Have Attained Excellent Agreement</vt:lpstr>
      <vt:lpstr>Understanding and Controlling Transport Have Led to Improved Confinement</vt:lpstr>
      <vt:lpstr>Dependence of Tokamak Confinement on Plasma-Wall Interactions is Not Well Understood</vt:lpstr>
      <vt:lpstr>Dependence of Tokamak Confinement on Plasma-Wall Interactions is Not Well Understood</vt:lpstr>
      <vt:lpstr>Effects of Wall Conditioning Were Dramatic in TFTR </vt:lpstr>
      <vt:lpstr>Topics</vt:lpstr>
      <vt:lpstr>TFTR Measured Confinement and Thermalization of Fusion Alphas in DT Plasmas</vt:lpstr>
      <vt:lpstr>TFTR and Later JET Confirmed  Electron Heating by DT Alpha Particles</vt:lpstr>
      <vt:lpstr>“Advanced Operating Modes”  Also Achieved in DT Plasmas</vt:lpstr>
      <vt:lpstr>Topics</vt:lpstr>
      <vt:lpstr>Can Use the Empirical Scaling to Assess Fusion Burn Control and Thermal Stability in ITER</vt:lpstr>
      <vt:lpstr>What New Physics Should We Anticipate in ITER?</vt:lpstr>
      <vt:lpstr>Choice of Plasma Facing Materials is Critical</vt:lpstr>
      <vt:lpstr>JET has Completed the First Year of Operation With Its ITER-Like Wall (ILW)</vt:lpstr>
      <vt:lpstr>Slide 41</vt:lpstr>
      <vt:lpstr>Slide 42</vt:lpstr>
    </vt:vector>
  </TitlesOfParts>
  <Company>PPPL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Confinement Fusion  at the Crossroads - Again</dc:title>
  <dc:creator>Michael Bell</dc:creator>
  <cp:lastModifiedBy>Michael Bell</cp:lastModifiedBy>
  <cp:revision>167</cp:revision>
  <cp:lastPrinted>2012-09-26T04:24:33Z</cp:lastPrinted>
  <dcterms:created xsi:type="dcterms:W3CDTF">2007-03-01T16:43:43Z</dcterms:created>
  <dcterms:modified xsi:type="dcterms:W3CDTF">2012-09-28T20:11:05Z</dcterms:modified>
</cp:coreProperties>
</file>