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378" r:id="rId4"/>
    <p:sldId id="364" r:id="rId5"/>
    <p:sldId id="259" r:id="rId6"/>
    <p:sldId id="371" r:id="rId7"/>
    <p:sldId id="262" r:id="rId8"/>
    <p:sldId id="343" r:id="rId9"/>
    <p:sldId id="372" r:id="rId10"/>
    <p:sldId id="354" r:id="rId11"/>
    <p:sldId id="347" r:id="rId12"/>
    <p:sldId id="348" r:id="rId13"/>
    <p:sldId id="377" r:id="rId14"/>
    <p:sldId id="374" r:id="rId15"/>
    <p:sldId id="340" r:id="rId16"/>
    <p:sldId id="346" r:id="rId17"/>
    <p:sldId id="390" r:id="rId18"/>
    <p:sldId id="382" r:id="rId19"/>
    <p:sldId id="389" r:id="rId20"/>
    <p:sldId id="375" r:id="rId21"/>
    <p:sldId id="376" r:id="rId22"/>
    <p:sldId id="356" r:id="rId23"/>
    <p:sldId id="361" r:id="rId24"/>
    <p:sldId id="275" r:id="rId25"/>
    <p:sldId id="339" r:id="rId26"/>
    <p:sldId id="394" r:id="rId27"/>
    <p:sldId id="365" r:id="rId28"/>
    <p:sldId id="393" r:id="rId29"/>
    <p:sldId id="391" r:id="rId30"/>
    <p:sldId id="392" r:id="rId31"/>
    <p:sldId id="322" r:id="rId32"/>
    <p:sldId id="395" r:id="rId33"/>
    <p:sldId id="344" r:id="rId34"/>
    <p:sldId id="370" r:id="rId35"/>
    <p:sldId id="337" r:id="rId36"/>
    <p:sldId id="336" r:id="rId37"/>
    <p:sldId id="363" r:id="rId38"/>
    <p:sldId id="350" r:id="rId39"/>
    <p:sldId id="352" r:id="rId40"/>
    <p:sldId id="359" r:id="rId41"/>
    <p:sldId id="384" r:id="rId42"/>
    <p:sldId id="387" r:id="rId43"/>
    <p:sldId id="342" r:id="rId44"/>
    <p:sldId id="367" r:id="rId45"/>
    <p:sldId id="341" r:id="rId46"/>
    <p:sldId id="338" r:id="rId47"/>
    <p:sldId id="373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32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0000"/>
    <a:srgbClr val="8000FF"/>
    <a:srgbClr val="008000"/>
    <a:srgbClr val="FAFF88"/>
    <a:srgbClr val="FF8000"/>
    <a:srgbClr val="000080"/>
    <a:srgbClr val="AD5607"/>
    <a:srgbClr val="0080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 snapToGrid="0">
      <p:cViewPr varScale="1">
        <p:scale>
          <a:sx n="63" d="100"/>
          <a:sy n="63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09C28CDD-0596-4679-B3BD-370DE254E4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DC09D-A9F4-4B34-8CE4-AAFE314FCCDD}" type="slidenum">
              <a:rPr lang="en-US"/>
              <a:pPr/>
              <a:t>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8DF27-9DDE-492C-BEF5-BCCAEB2E37BF}" type="slidenum">
              <a:rPr lang="en-US"/>
              <a:pPr/>
              <a:t>28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4425" y="677863"/>
            <a:ext cx="4629150" cy="3471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6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51" tIns="45276" rIns="90551" bIns="4527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331AD-176E-4779-8185-FE13F2967EBA}" type="slidenum">
              <a:rPr lang="en-US"/>
              <a:pPr/>
              <a:t>40</a:t>
            </a:fld>
            <a:endParaRPr lang="en-US"/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919538" y="8678863"/>
            <a:ext cx="2938462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68" tIns="45235" rIns="90468" bIns="45235" anchor="b"/>
          <a:lstStyle/>
          <a:p>
            <a:pPr algn="r" defTabSz="904875" eaLnBrk="1" hangingPunct="1"/>
            <a:fld id="{C8AFE92C-A2EF-45D7-A5D5-DDB3BAD4DA13}" type="slidenum">
              <a:rPr lang="en-US" sz="1200">
                <a:latin typeface="Times New Roman" pitchFamily="18" charset="0"/>
              </a:rPr>
              <a:pPr algn="r" defTabSz="904875" eaLnBrk="1" hangingPunct="1"/>
              <a:t>40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68" tIns="45235" rIns="90468" bIns="452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02B5F1-CDCE-477D-8226-D1075C94306E}" type="slidenum">
              <a:rPr lang="en-US"/>
              <a:pPr/>
              <a:t>41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E95BCB-49E9-46AE-B35C-978A918B73CF}" type="slidenum">
              <a:rPr lang="en-US"/>
              <a:pPr/>
              <a:t>44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407FE-FDB4-485D-B04D-AE44C4E4CFD7}" type="slidenum">
              <a:rPr lang="en-US"/>
              <a:pPr/>
              <a:t>46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19538" y="8677275"/>
            <a:ext cx="293846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51" tIns="45276" rIns="90551" bIns="45276" anchor="b"/>
          <a:lstStyle/>
          <a:p>
            <a:pPr algn="r" defTabSz="906463" eaLnBrk="1" hangingPunct="1"/>
            <a:fld id="{4C25AAEE-5D2E-425E-9076-6F604F77E760}" type="slidenum">
              <a:rPr lang="en-US" sz="1200">
                <a:latin typeface="Times" pitchFamily="32" charset="0"/>
              </a:rPr>
              <a:pPr algn="r" defTabSz="906463" eaLnBrk="1" hangingPunct="1"/>
              <a:t>46</a:t>
            </a:fld>
            <a:endParaRPr lang="en-US" sz="1200">
              <a:latin typeface="Times" pitchFamily="32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4425" y="677863"/>
            <a:ext cx="4629150" cy="3471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6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51" tIns="45276" rIns="90551" bIns="4527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30306-EC00-44C6-8391-06D8BE135AE2}" type="slidenum">
              <a:rPr lang="en-US"/>
              <a:pPr/>
              <a:t>4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70A34A-2BF3-4E28-9E53-170B647951EA}" type="slidenum">
              <a:rPr lang="en-US"/>
              <a:pPr/>
              <a:t>8</a:t>
            </a:fld>
            <a:endParaRPr lang="en-US"/>
          </a:p>
        </p:txBody>
      </p:sp>
      <p:sp>
        <p:nvSpPr>
          <p:cNvPr id="203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4425" y="677863"/>
            <a:ext cx="4629150" cy="3471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06463" y="4376738"/>
            <a:ext cx="5045075" cy="4076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51" tIns="45276" rIns="90551" bIns="45276"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919538" y="8677275"/>
            <a:ext cx="293846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51" tIns="45276" rIns="90551" bIns="45276" anchor="b"/>
          <a:lstStyle/>
          <a:p>
            <a:pPr algn="r" defTabSz="906463" eaLnBrk="1" hangingPunct="1"/>
            <a:fld id="{CF2797AB-F38B-44CB-A07C-6CC8F645EB0C}" type="slidenum">
              <a:rPr lang="en-US" sz="1200">
                <a:latin typeface="Times New Roman" pitchFamily="18" charset="0"/>
              </a:rPr>
              <a:pPr algn="r" defTabSz="906463" eaLnBrk="1" hangingPunct="1"/>
              <a:t>8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44C6C-C6C7-4240-AC1C-EE3AAF48EB96}" type="slidenum">
              <a:rPr lang="en-US"/>
              <a:pPr/>
              <a:t>10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748A0-37EA-41CD-92E9-0F7AEF0D9B4B}" type="slidenum">
              <a:rPr lang="en-US"/>
              <a:pPr/>
              <a:t>14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C0F47F-1B71-421F-862E-3C45B9A19FC3}" type="slidenum">
              <a:rPr lang="en-US"/>
              <a:pPr/>
              <a:t>18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8B202-B45A-4640-A7FD-6EDFF78913B9}" type="slidenum">
              <a:rPr lang="en-US"/>
              <a:pPr/>
              <a:t>19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962735-C020-4971-990F-1A0F9FE1BF66}" type="slidenum">
              <a:rPr lang="en-US"/>
              <a:pPr/>
              <a:t>22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91205D-B785-49D3-9945-810E014FDE2C}" type="slidenum">
              <a:rPr lang="en-US"/>
              <a:pPr/>
              <a:t>27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6013" y="679450"/>
            <a:ext cx="4625975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376738"/>
            <a:ext cx="50450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9" tIns="45245" rIns="90489" bIns="4524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900" y="1614488"/>
            <a:ext cx="7772400" cy="5794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314700"/>
            <a:ext cx="6400800" cy="17526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269B00-77F1-4CDE-B6AC-66EEAEBD6DAD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80988"/>
            <a:ext cx="2286000" cy="3103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80988"/>
            <a:ext cx="6705600" cy="3103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0A9AB2-3327-4520-A7EB-CEB980645A0C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A8568C-60EA-4C52-9778-5BF840B6F903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41CAAF-AAA0-4B30-9F81-5776461EE78C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14800" cy="193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14800" cy="193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63219E-303A-422E-9D91-45A1E1154D05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D9755D-5D76-446E-B642-580D15BD1005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C1A92E-A8C2-4B9A-8EBD-40CDAC6F0F3E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A7C3CF-1028-46B8-AB93-839AE227D1AB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D244B9-5C07-4B60-92A5-7285D27478AA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38DBA2-EA45-40B4-91D7-5818963B59ED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098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3820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700" y="6662738"/>
            <a:ext cx="16224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8288" tIns="0" rIns="18288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i="1">
                <a:solidFill>
                  <a:srgbClr val="008000"/>
                </a:solidFill>
              </a:defRPr>
            </a:lvl1pPr>
          </a:lstStyle>
          <a:p>
            <a:r>
              <a:rPr lang="en-US"/>
              <a:t>MGB / ICTP / 1210 / #3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24925" y="6650038"/>
            <a:ext cx="22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i="1">
                <a:solidFill>
                  <a:srgbClr val="008000"/>
                </a:solidFill>
              </a:defRPr>
            </a:lvl1pPr>
          </a:lstStyle>
          <a:p>
            <a:fld id="{F5F8891F-F19D-4A75-A716-4128CBBDE359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  <p:grpSp>
        <p:nvGrpSpPr>
          <p:cNvPr id="1043" name="Group 19"/>
          <p:cNvGrpSpPr>
            <a:grpSpLocks/>
          </p:cNvGrpSpPr>
          <p:nvPr userDrawn="1"/>
        </p:nvGrpSpPr>
        <p:grpSpPr bwMode="auto">
          <a:xfrm>
            <a:off x="165100" y="1079500"/>
            <a:ext cx="8763000" cy="50800"/>
            <a:chOff x="48" y="872"/>
            <a:chExt cx="5520" cy="32"/>
          </a:xfrm>
        </p:grpSpPr>
        <p:sp>
          <p:nvSpPr>
            <p:cNvPr id="1041" name="Line 17"/>
            <p:cNvSpPr>
              <a:spLocks noChangeShapeType="1"/>
            </p:cNvSpPr>
            <p:nvPr userDrawn="1"/>
          </p:nvSpPr>
          <p:spPr bwMode="auto">
            <a:xfrm>
              <a:off x="48" y="872"/>
              <a:ext cx="5520" cy="0"/>
            </a:xfrm>
            <a:prstGeom prst="line">
              <a:avLst/>
            </a:prstGeom>
            <a:noFill/>
            <a:ln w="1905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Line 18"/>
            <p:cNvSpPr>
              <a:spLocks noChangeShapeType="1"/>
            </p:cNvSpPr>
            <p:nvPr userDrawn="1"/>
          </p:nvSpPr>
          <p:spPr bwMode="auto">
            <a:xfrm>
              <a:off x="48" y="904"/>
              <a:ext cx="552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4080"/>
          </a:solidFill>
          <a:latin typeface="Helvetica" pitchFamily="32" charset="0"/>
          <a:ea typeface="ＭＳ Ｐゴシック" pitchFamily="34" charset="-128"/>
        </a:defRPr>
      </a:lvl9pPr>
    </p:titleStyle>
    <p:bodyStyle>
      <a:lvl1pPr marL="2286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accent2"/>
          </a:solidFill>
          <a:latin typeface="+mn-lt"/>
          <a:ea typeface="+mn-ea"/>
        </a:defRPr>
      </a:lvl2pPr>
      <a:lvl3pPr marL="863600" indent="-1778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008000"/>
          </a:solidFill>
          <a:latin typeface="+mn-lt"/>
          <a:ea typeface="+mn-ea"/>
        </a:defRPr>
      </a:lvl3pPr>
      <a:lvl4pPr marL="1257300" indent="-2794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0080"/>
          </a:solidFill>
          <a:latin typeface="+mn-lt"/>
          <a:ea typeface="+mn-ea"/>
        </a:defRPr>
      </a:lvl4pPr>
      <a:lvl5pPr marL="1600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  <a:ea typeface="+mn-ea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  <a:ea typeface="+mn-ea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  <a:ea typeface="+mn-ea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  <a:ea typeface="+mn-ea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w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5" descr="3D-Cutout View"/>
          <p:cNvPicPr>
            <a:picLocks noChangeAspect="1" noChangeArrowheads="1"/>
          </p:cNvPicPr>
          <p:nvPr/>
        </p:nvPicPr>
        <p:blipFill>
          <a:blip r:embed="rId3" cstate="print">
            <a:lum bright="40000" contrast="-30000"/>
          </a:blip>
          <a:srcRect b="15373"/>
          <a:stretch>
            <a:fillRect/>
          </a:stretch>
        </p:blipFill>
        <p:spPr bwMode="auto">
          <a:xfrm>
            <a:off x="969963" y="1588"/>
            <a:ext cx="7204075" cy="6856412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9400" y="1092200"/>
            <a:ext cx="8547100" cy="1066800"/>
          </a:xfrm>
        </p:spPr>
        <p:txBody>
          <a:bodyPr/>
          <a:lstStyle/>
          <a:p>
            <a:r>
              <a:rPr lang="en-US" u="sng">
                <a:solidFill>
                  <a:schemeClr val="tx1"/>
                </a:solidFill>
              </a:rPr>
              <a:t>Spherical Tokamaks: </a:t>
            </a:r>
            <a:br>
              <a:rPr lang="en-US" u="sng">
                <a:solidFill>
                  <a:schemeClr val="tx1"/>
                </a:solidFill>
              </a:rPr>
            </a:br>
            <a:r>
              <a:rPr lang="en-US" u="sng">
                <a:solidFill>
                  <a:schemeClr val="tx1"/>
                </a:solidFill>
              </a:rPr>
              <a:t>Achievements and Prospects</a:t>
            </a:r>
            <a:endParaRPr lang="en-US" sz="3600" b="0">
              <a:solidFill>
                <a:srgbClr val="0000DA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" y="2400300"/>
            <a:ext cx="8572500" cy="3798888"/>
          </a:xfrm>
          <a:noFill/>
        </p:spPr>
        <p:txBody>
          <a:bodyPr/>
          <a:lstStyle/>
          <a:p>
            <a:r>
              <a:rPr lang="en-US" b="1">
                <a:solidFill>
                  <a:srgbClr val="0000DA"/>
                </a:solidFill>
              </a:rPr>
              <a:t>Michael Bell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DA"/>
                </a:solidFill>
              </a:rPr>
              <a:t>former Head of NSTX Experimental Research Operations</a:t>
            </a:r>
          </a:p>
          <a:p>
            <a:r>
              <a:rPr lang="en-US" b="1">
                <a:solidFill>
                  <a:srgbClr val="0000DA"/>
                </a:solidFill>
              </a:rPr>
              <a:t>Princeton Plasma Physics Laboratory</a:t>
            </a:r>
          </a:p>
          <a:p>
            <a:r>
              <a:rPr lang="en-US" b="1">
                <a:solidFill>
                  <a:srgbClr val="0000DA"/>
                </a:solidFill>
              </a:rPr>
              <a:t>Princeton University</a:t>
            </a:r>
          </a:p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4080"/>
                </a:solidFill>
              </a:rPr>
              <a:t>presented to the</a:t>
            </a:r>
            <a:endParaRPr lang="en-US" sz="2000" b="1">
              <a:solidFill>
                <a:srgbClr val="00408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>
                <a:solidFill>
                  <a:srgbClr val="004080"/>
                </a:solidFill>
              </a:rPr>
              <a:t>Joint ICTP-IAEA College on Plasma Physics</a:t>
            </a:r>
          </a:p>
          <a:p>
            <a:pPr>
              <a:lnSpc>
                <a:spcPct val="110000"/>
              </a:lnSpc>
            </a:pPr>
            <a:r>
              <a:rPr lang="en-US" b="1">
                <a:solidFill>
                  <a:srgbClr val="004080"/>
                </a:solidFill>
              </a:rPr>
              <a:t>International Center for Theoretical Physics, Trieste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4080"/>
                </a:solidFill>
              </a:rPr>
              <a:t>October 2012</a:t>
            </a:r>
            <a:endParaRPr lang="en-US" b="1">
              <a:solidFill>
                <a:srgbClr val="0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E753B-35A0-4828-8690-AD6BEACB5637}" type="slidenum">
              <a:rPr lang="en-US"/>
              <a:pPr/>
              <a:t>10</a:t>
            </a:fld>
            <a:r>
              <a:rPr lang="en-US"/>
              <a:t> </a:t>
            </a:r>
          </a:p>
        </p:txBody>
      </p:sp>
      <p:sp>
        <p:nvSpPr>
          <p:cNvPr id="216100" name="Rectangle 36"/>
          <p:cNvSpPr>
            <a:spLocks noChangeArrowheads="1"/>
          </p:cNvSpPr>
          <p:nvPr/>
        </p:nvSpPr>
        <p:spPr bwMode="auto">
          <a:xfrm>
            <a:off x="2159000" y="1549400"/>
            <a:ext cx="2730500" cy="1117600"/>
          </a:xfrm>
          <a:prstGeom prst="rect">
            <a:avLst/>
          </a:prstGeom>
          <a:solidFill>
            <a:srgbClr val="FAFF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US" sz="3000"/>
              <a:t>Correction of n = 3 Error Field Plus Feedback Control of n = 1 Mode Extends High-</a:t>
            </a:r>
            <a:r>
              <a:rPr lang="en-US" sz="3000">
                <a:latin typeface="Symbol" pitchFamily="18" charset="2"/>
                <a:sym typeface="Symbol" pitchFamily="18" charset="2"/>
              </a:rPr>
              <a:t></a:t>
            </a:r>
            <a:r>
              <a:rPr lang="en-US" sz="3000" baseline="-25000"/>
              <a:t>N</a:t>
            </a:r>
            <a:r>
              <a:rPr lang="en-US" sz="3000"/>
              <a:t> Plasmas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5100" y="5338763"/>
            <a:ext cx="8553450" cy="1289050"/>
          </a:xfrm>
          <a:noFill/>
        </p:spPr>
        <p:txBody>
          <a:bodyPr lIns="45720" rIns="45720"/>
          <a:lstStyle/>
          <a:p>
            <a:pPr>
              <a:spcBef>
                <a:spcPct val="5000"/>
              </a:spcBef>
            </a:pPr>
            <a:r>
              <a:rPr lang="en-US" sz="2000"/>
              <a:t>Correction of n = 3 intrinsic error field maintains toroidal rotation</a:t>
            </a:r>
          </a:p>
          <a:p>
            <a:pPr>
              <a:spcBef>
                <a:spcPct val="5000"/>
              </a:spcBef>
            </a:pPr>
            <a:r>
              <a:rPr lang="en-US" sz="2000" b="1"/>
              <a:t>Resistive Wall Mode</a:t>
            </a:r>
            <a:r>
              <a:rPr lang="en-US" sz="2000"/>
              <a:t> (RWM) grows and eventually terminates discharge when normalized-</a:t>
            </a:r>
            <a:r>
              <a:rPr lang="en-US" sz="2000">
                <a:latin typeface="Symbol" pitchFamily="18" charset="2"/>
                <a:sym typeface="Symbol" pitchFamily="18" charset="2"/>
              </a:rPr>
              <a:t></a:t>
            </a:r>
            <a:r>
              <a:rPr lang="en-US" sz="2000"/>
              <a:t> exceeds limit for plasma without conducting wall</a:t>
            </a:r>
          </a:p>
          <a:p>
            <a:pPr>
              <a:spcBef>
                <a:spcPct val="5000"/>
              </a:spcBef>
            </a:pPr>
            <a:r>
              <a:rPr lang="en-US" sz="2000">
                <a:solidFill>
                  <a:srgbClr val="FD0000"/>
                </a:solidFill>
              </a:rPr>
              <a:t>Application of n = 1 feedback extends high-</a:t>
            </a:r>
            <a:r>
              <a:rPr lang="en-US" sz="2000">
                <a:solidFill>
                  <a:srgbClr val="FD0000"/>
                </a:solidFill>
                <a:latin typeface="Symbol" pitchFamily="18" charset="2"/>
                <a:sym typeface="Symbol" pitchFamily="18" charset="2"/>
              </a:rPr>
              <a:t></a:t>
            </a:r>
            <a:r>
              <a:rPr lang="en-US" sz="2000" baseline="-25000">
                <a:solidFill>
                  <a:srgbClr val="FD0000"/>
                </a:solidFill>
              </a:rPr>
              <a:t>N</a:t>
            </a:r>
            <a:r>
              <a:rPr lang="en-US" sz="2000">
                <a:solidFill>
                  <a:srgbClr val="FD0000"/>
                </a:solidFill>
              </a:rPr>
              <a:t> duration </a:t>
            </a:r>
          </a:p>
        </p:txBody>
      </p:sp>
      <p:grpSp>
        <p:nvGrpSpPr>
          <p:cNvPr id="216105" name="Group 41"/>
          <p:cNvGrpSpPr>
            <a:grpSpLocks/>
          </p:cNvGrpSpPr>
          <p:nvPr/>
        </p:nvGrpSpPr>
        <p:grpSpPr bwMode="auto">
          <a:xfrm>
            <a:off x="50800" y="1200150"/>
            <a:ext cx="4943475" cy="4097338"/>
            <a:chOff x="32" y="772"/>
            <a:chExt cx="3114" cy="2581"/>
          </a:xfrm>
        </p:grpSpPr>
        <p:grpSp>
          <p:nvGrpSpPr>
            <p:cNvPr id="216073" name="Group 9"/>
            <p:cNvGrpSpPr>
              <a:grpSpLocks/>
            </p:cNvGrpSpPr>
            <p:nvPr/>
          </p:nvGrpSpPr>
          <p:grpSpPr bwMode="auto">
            <a:xfrm>
              <a:off x="282" y="772"/>
              <a:ext cx="2800" cy="192"/>
              <a:chOff x="382" y="636"/>
              <a:chExt cx="2800" cy="192"/>
            </a:xfrm>
          </p:grpSpPr>
          <p:sp>
            <p:nvSpPr>
              <p:cNvPr id="216074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382" y="636"/>
                <a:ext cx="12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000">
                    <a:latin typeface="Arial" pitchFamily="34" charset="0"/>
                  </a:rPr>
                  <a:t>Without feedback</a:t>
                </a:r>
              </a:p>
            </p:txBody>
          </p:sp>
          <p:sp>
            <p:nvSpPr>
              <p:cNvPr id="216075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910" y="636"/>
                <a:ext cx="101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Arial" pitchFamily="34" charset="0"/>
                  </a:rPr>
                  <a:t>With feedback</a:t>
                </a:r>
              </a:p>
            </p:txBody>
          </p:sp>
          <p:sp>
            <p:nvSpPr>
              <p:cNvPr id="216076" name="Line 12"/>
              <p:cNvSpPr>
                <a:spLocks noChangeAspect="1" noChangeShapeType="1"/>
              </p:cNvSpPr>
              <p:nvPr/>
            </p:nvSpPr>
            <p:spPr bwMode="auto">
              <a:xfrm>
                <a:off x="1622" y="739"/>
                <a:ext cx="2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077" name="Line 13"/>
              <p:cNvSpPr>
                <a:spLocks noChangeAspect="1" noChangeShapeType="1"/>
              </p:cNvSpPr>
              <p:nvPr/>
            </p:nvSpPr>
            <p:spPr bwMode="auto">
              <a:xfrm>
                <a:off x="2934" y="739"/>
                <a:ext cx="2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6104" name="Group 40"/>
            <p:cNvGrpSpPr>
              <a:grpSpLocks/>
            </p:cNvGrpSpPr>
            <p:nvPr/>
          </p:nvGrpSpPr>
          <p:grpSpPr bwMode="auto">
            <a:xfrm>
              <a:off x="32" y="956"/>
              <a:ext cx="3114" cy="2397"/>
              <a:chOff x="32" y="956"/>
              <a:chExt cx="3114" cy="2397"/>
            </a:xfrm>
          </p:grpSpPr>
          <p:pic>
            <p:nvPicPr>
              <p:cNvPr id="216079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9" y="956"/>
                <a:ext cx="2877" cy="2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608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1905" y="3180"/>
                <a:ext cx="52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>
                    <a:latin typeface="Arial" pitchFamily="34" charset="0"/>
                  </a:rPr>
                  <a:t>Time (s)</a:t>
                </a:r>
              </a:p>
            </p:txBody>
          </p:sp>
          <p:grpSp>
            <p:nvGrpSpPr>
              <p:cNvPr id="216081" name="Group 17"/>
              <p:cNvGrpSpPr>
                <a:grpSpLocks/>
              </p:cNvGrpSpPr>
              <p:nvPr/>
            </p:nvGrpSpPr>
            <p:grpSpPr bwMode="auto">
              <a:xfrm>
                <a:off x="237" y="3082"/>
                <a:ext cx="2748" cy="173"/>
                <a:chOff x="337" y="2946"/>
                <a:chExt cx="2748" cy="173"/>
              </a:xfrm>
            </p:grpSpPr>
            <p:sp>
              <p:nvSpPr>
                <p:cNvPr id="216082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578" y="2946"/>
                  <a:ext cx="20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0.5</a:t>
                  </a:r>
                </a:p>
              </p:txBody>
            </p:sp>
            <p:sp>
              <p:nvSpPr>
                <p:cNvPr id="216083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885" y="2946"/>
                  <a:ext cx="20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1.0</a:t>
                  </a:r>
                </a:p>
              </p:txBody>
            </p:sp>
            <p:sp>
              <p:nvSpPr>
                <p:cNvPr id="216084" name="Rectangl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337" y="2946"/>
                  <a:ext cx="8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0</a:t>
                  </a:r>
                </a:p>
              </p:txBody>
            </p:sp>
          </p:grpSp>
          <p:sp>
            <p:nvSpPr>
              <p:cNvPr id="216085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51" y="1016"/>
                <a:ext cx="10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latin typeface="Symbol" pitchFamily="18" charset="2"/>
                    <a:sym typeface="Symbol" pitchFamily="18" charset="2"/>
                  </a:rPr>
                  <a:t></a:t>
                </a:r>
                <a:r>
                  <a:rPr lang="en-US" sz="2000" baseline="-25000">
                    <a:latin typeface="Arial" pitchFamily="34" charset="0"/>
                  </a:rPr>
                  <a:t>N</a:t>
                </a:r>
                <a:r>
                  <a:rPr lang="en-US" sz="2000">
                    <a:latin typeface="Arial" pitchFamily="34" charset="0"/>
                  </a:rPr>
                  <a:t> (%.m.T/MA)</a:t>
                </a:r>
                <a:endParaRPr lang="en-US" sz="2000">
                  <a:latin typeface="Symbol" pitchFamily="18" charset="2"/>
                  <a:sym typeface="Symbol" pitchFamily="18" charset="2"/>
                </a:endParaRPr>
              </a:p>
            </p:txBody>
          </p:sp>
          <p:sp>
            <p:nvSpPr>
              <p:cNvPr id="216086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51" y="1712"/>
                <a:ext cx="64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I</a:t>
                </a:r>
                <a:r>
                  <a:rPr lang="en-US" sz="2000" baseline="-25000">
                    <a:latin typeface="Arial" pitchFamily="34" charset="0"/>
                  </a:rPr>
                  <a:t>EFC1</a:t>
                </a:r>
                <a:r>
                  <a:rPr lang="en-US" sz="2000">
                    <a:latin typeface="Arial" pitchFamily="34" charset="0"/>
                  </a:rPr>
                  <a:t> (kA)</a:t>
                </a:r>
                <a:endParaRPr lang="en-US" sz="2000">
                  <a:latin typeface="Symbol" pitchFamily="18" charset="2"/>
                  <a:sym typeface="Symbol" pitchFamily="18" charset="2"/>
                </a:endParaRPr>
              </a:p>
            </p:txBody>
          </p:sp>
          <p:sp>
            <p:nvSpPr>
              <p:cNvPr id="216087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51" y="2384"/>
                <a:ext cx="2097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latin typeface="Arial" pitchFamily="34" charset="0"/>
                  </a:rPr>
                  <a:t>Toroidal rotation frequency (kHz)</a:t>
                </a:r>
              </a:p>
              <a:p>
                <a:r>
                  <a:rPr lang="en-US" sz="1800">
                    <a:latin typeface="Arial" pitchFamily="34" charset="0"/>
                  </a:rPr>
                  <a:t>R = 1.323m</a:t>
                </a:r>
                <a:endParaRPr lang="en-US" sz="1800">
                  <a:latin typeface="Symbol" pitchFamily="18" charset="2"/>
                  <a:sym typeface="Symbol" pitchFamily="18" charset="2"/>
                </a:endParaRPr>
              </a:p>
            </p:txBody>
          </p:sp>
          <p:sp>
            <p:nvSpPr>
              <p:cNvPr id="216088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962" y="1807"/>
                <a:ext cx="24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FF00FF"/>
                    </a:solidFill>
                    <a:latin typeface="Arial" pitchFamily="34" charset="0"/>
                  </a:rPr>
                  <a:t>n=3</a:t>
                </a:r>
                <a:endParaRPr lang="en-US" sz="1800">
                  <a:solidFill>
                    <a:srgbClr val="FF00FF"/>
                  </a:solidFill>
                  <a:latin typeface="Symbol" pitchFamily="18" charset="2"/>
                  <a:sym typeface="Symbol" pitchFamily="18" charset="2"/>
                </a:endParaRPr>
              </a:p>
            </p:txBody>
          </p:sp>
          <p:sp>
            <p:nvSpPr>
              <p:cNvPr id="216089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1923" y="2137"/>
                <a:ext cx="653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>
                    <a:solidFill>
                      <a:srgbClr val="FF0000"/>
                    </a:solidFill>
                    <a:latin typeface="Arial" pitchFamily="34" charset="0"/>
                  </a:rPr>
                  <a:t>n=3 + n=1</a:t>
                </a:r>
                <a:endParaRPr lang="en-US" sz="1800">
                  <a:solidFill>
                    <a:srgbClr val="FF0000"/>
                  </a:solidFill>
                  <a:latin typeface="Symbol" pitchFamily="18" charset="2"/>
                  <a:sym typeface="Symbol" pitchFamily="18" charset="2"/>
                </a:endParaRPr>
              </a:p>
            </p:txBody>
          </p:sp>
          <p:sp>
            <p:nvSpPr>
              <p:cNvPr id="216090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2" y="1332"/>
                <a:ext cx="405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rial" pitchFamily="34" charset="0"/>
                  </a:rPr>
                  <a:t>129283</a:t>
                </a:r>
                <a:r>
                  <a:rPr lang="en-US" sz="1400">
                    <a:latin typeface="Arial" pitchFamily="34" charset="0"/>
                  </a:rPr>
                  <a:t> </a:t>
                </a:r>
              </a:p>
              <a:p>
                <a:r>
                  <a:rPr lang="en-US" sz="1400">
                    <a:latin typeface="Arial" pitchFamily="34" charset="0"/>
                  </a:rPr>
                  <a:t>129067</a:t>
                </a:r>
              </a:p>
            </p:txBody>
          </p:sp>
          <p:grpSp>
            <p:nvGrpSpPr>
              <p:cNvPr id="216091" name="Group 27"/>
              <p:cNvGrpSpPr>
                <a:grpSpLocks/>
              </p:cNvGrpSpPr>
              <p:nvPr/>
            </p:nvGrpSpPr>
            <p:grpSpPr bwMode="auto">
              <a:xfrm>
                <a:off x="32" y="1095"/>
                <a:ext cx="200" cy="2070"/>
                <a:chOff x="132" y="959"/>
                <a:chExt cx="200" cy="2070"/>
              </a:xfrm>
            </p:grpSpPr>
            <p:sp>
              <p:nvSpPr>
                <p:cNvPr id="216092" name="Text Box 2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52" y="959"/>
                  <a:ext cx="8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5</a:t>
                  </a:r>
                </a:p>
              </p:txBody>
            </p:sp>
            <p:sp>
              <p:nvSpPr>
                <p:cNvPr id="216093" name="Text Box 2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52" y="1454"/>
                  <a:ext cx="8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0</a:t>
                  </a:r>
                </a:p>
              </p:txBody>
            </p:sp>
            <p:sp>
              <p:nvSpPr>
                <p:cNvPr id="216094" name="Rectangl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52" y="2856"/>
                  <a:ext cx="8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0</a:t>
                  </a:r>
                </a:p>
              </p:txBody>
            </p:sp>
            <p:sp>
              <p:nvSpPr>
                <p:cNvPr id="216095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72" y="2497"/>
                  <a:ext cx="16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10</a:t>
                  </a:r>
                </a:p>
              </p:txBody>
            </p:sp>
            <p:sp>
              <p:nvSpPr>
                <p:cNvPr id="216096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252" y="2679"/>
                  <a:ext cx="8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5</a:t>
                  </a:r>
                </a:p>
              </p:txBody>
            </p:sp>
            <p:sp>
              <p:nvSpPr>
                <p:cNvPr id="216097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72" y="2334"/>
                  <a:ext cx="16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15</a:t>
                  </a:r>
                </a:p>
              </p:txBody>
            </p:sp>
            <p:sp>
              <p:nvSpPr>
                <p:cNvPr id="21609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32" y="1651"/>
                  <a:ext cx="20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0.5</a:t>
                  </a:r>
                </a:p>
              </p:txBody>
            </p:sp>
            <p:sp>
              <p:nvSpPr>
                <p:cNvPr id="21609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52" y="2063"/>
                  <a:ext cx="8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sz="1800">
                      <a:latin typeface="Arial" pitchFamily="34" charset="0"/>
                    </a:rPr>
                    <a:t>0</a:t>
                  </a:r>
                </a:p>
              </p:txBody>
            </p:sp>
          </p:grpSp>
        </p:grpSp>
      </p:grpSp>
      <p:sp>
        <p:nvSpPr>
          <p:cNvPr id="216101" name="Rectangle 37"/>
          <p:cNvSpPr>
            <a:spLocks noChangeArrowheads="1"/>
          </p:cNvSpPr>
          <p:nvPr/>
        </p:nvSpPr>
        <p:spPr bwMode="auto">
          <a:xfrm>
            <a:off x="3070225" y="1973263"/>
            <a:ext cx="12525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8" tIns="0" rIns="18288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</a:t>
            </a:r>
            <a:r>
              <a:rPr lang="en-US" sz="1800" baseline="-2500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 exceeds </a:t>
            </a:r>
            <a:br>
              <a:rPr lang="en-US" sz="1800">
                <a:solidFill>
                  <a:srgbClr val="FF0000"/>
                </a:solidFill>
                <a:sym typeface="Symbol" pitchFamily="18" charset="2"/>
              </a:rPr>
            </a:b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no-wall limit</a:t>
            </a:r>
            <a:endParaRPr lang="en-US" sz="1800">
              <a:solidFill>
                <a:srgbClr val="FF0000"/>
              </a:solidFill>
            </a:endParaRPr>
          </a:p>
        </p:txBody>
      </p:sp>
      <p:grpSp>
        <p:nvGrpSpPr>
          <p:cNvPr id="216103" name="Group 39"/>
          <p:cNvGrpSpPr>
            <a:grpSpLocks/>
          </p:cNvGrpSpPr>
          <p:nvPr/>
        </p:nvGrpSpPr>
        <p:grpSpPr bwMode="auto">
          <a:xfrm>
            <a:off x="5092700" y="1687513"/>
            <a:ext cx="3802063" cy="3390900"/>
            <a:chOff x="3200" y="1255"/>
            <a:chExt cx="2395" cy="2136"/>
          </a:xfrm>
        </p:grpSpPr>
        <p:pic>
          <p:nvPicPr>
            <p:cNvPr id="216070" name="Picture 6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0" y="1255"/>
              <a:ext cx="2395" cy="213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216102" name="Rectangle 38"/>
            <p:cNvSpPr>
              <a:spLocks noChangeArrowheads="1"/>
            </p:cNvSpPr>
            <p:nvPr/>
          </p:nvSpPr>
          <p:spPr bwMode="auto">
            <a:xfrm>
              <a:off x="4243" y="2436"/>
              <a:ext cx="1186" cy="5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u="sng">
                  <a:solidFill>
                    <a:schemeClr val="accent2"/>
                  </a:solidFill>
                </a:rPr>
                <a:t>2008 data set</a:t>
              </a:r>
              <a:endParaRPr lang="en-US" sz="1600"/>
            </a:p>
            <a:p>
              <a:pPr algn="ctr"/>
              <a:r>
                <a:rPr lang="en-US" sz="1600"/>
                <a:t>Without feedback</a:t>
              </a:r>
            </a:p>
            <a:p>
              <a:pPr algn="ctr"/>
              <a:r>
                <a:rPr lang="en-US" sz="1600">
                  <a:solidFill>
                    <a:srgbClr val="FF0000"/>
                  </a:solidFill>
                </a:rPr>
                <a:t>With n=1 feedback</a:t>
              </a:r>
            </a:p>
          </p:txBody>
        </p:sp>
      </p:grpSp>
      <p:sp>
        <p:nvSpPr>
          <p:cNvPr id="216106" name="Text Box 42"/>
          <p:cNvSpPr txBox="1">
            <a:spLocks noChangeArrowheads="1"/>
          </p:cNvSpPr>
          <p:nvPr/>
        </p:nvSpPr>
        <p:spPr bwMode="auto">
          <a:xfrm>
            <a:off x="3159125" y="6662738"/>
            <a:ext cx="53863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Sabbagh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50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(2010) 025020; D. Gates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49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(2008) 104016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31B859-FE04-4C12-9483-6BA28F1AAF92}" type="slidenum">
              <a:rPr lang="en-US"/>
              <a:pPr/>
              <a:t>11</a:t>
            </a:fld>
            <a:r>
              <a:rPr lang="en-US"/>
              <a:t> </a:t>
            </a:r>
          </a:p>
        </p:txBody>
      </p:sp>
      <p:pic>
        <p:nvPicPr>
          <p:cNvPr id="208898" name="Picture 2" descr="collage_b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388" y="1341438"/>
            <a:ext cx="6075362" cy="3749675"/>
          </a:xfrm>
          <a:prstGeom prst="rect">
            <a:avLst/>
          </a:prstGeom>
          <a:noFill/>
        </p:spPr>
      </p:pic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63500" y="73025"/>
            <a:ext cx="8750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GB" sz="2800" b="1">
                <a:solidFill>
                  <a:srgbClr val="004080"/>
                </a:solidFill>
              </a:rPr>
              <a:t>MAST Is Equipped with Very Flexible Set of </a:t>
            </a:r>
            <a:br>
              <a:rPr lang="en-GB" sz="2800" b="1">
                <a:solidFill>
                  <a:srgbClr val="004080"/>
                </a:solidFill>
              </a:rPr>
            </a:br>
            <a:r>
              <a:rPr lang="en-GB" sz="2800" b="1">
                <a:solidFill>
                  <a:srgbClr val="004080"/>
                </a:solidFill>
              </a:rPr>
              <a:t>18 Resonant Magnetic Perturbation (RMP) Coils 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7239000" y="1624013"/>
            <a:ext cx="1633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>
                <a:latin typeface="Arial" pitchFamily="34" charset="0"/>
              </a:rPr>
              <a:t>6 in upper row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7239000" y="4022725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>
                <a:latin typeface="Arial" pitchFamily="34" charset="0"/>
              </a:rPr>
              <a:t>12 in lower row</a:t>
            </a:r>
          </a:p>
        </p:txBody>
      </p:sp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225425" y="5232400"/>
            <a:ext cx="8672513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Tx/>
              <a:buChar char="•"/>
            </a:pPr>
            <a:r>
              <a:rPr lang="en-US" sz="2200">
                <a:solidFill>
                  <a:srgbClr val="0000FF"/>
                </a:solidFill>
              </a:rPr>
              <a:t>Apply perturbations with toroidal harmonic up to n = 6</a:t>
            </a:r>
          </a:p>
          <a:p>
            <a:pPr marL="635000" lvl="1" indent="-292100">
              <a:buFontTx/>
              <a:buChar char="–"/>
            </a:pPr>
            <a:r>
              <a:rPr lang="en-US" sz="2000"/>
              <a:t>Spatial decomposition contains multiple poloidal (m) components</a:t>
            </a:r>
          </a:p>
          <a:p>
            <a:pPr marL="228600" indent="-228600">
              <a:buFontTx/>
              <a:buChar char="•"/>
            </a:pPr>
            <a:r>
              <a:rPr lang="en-US" sz="2200">
                <a:solidFill>
                  <a:srgbClr val="0000FF"/>
                </a:solidFill>
              </a:rPr>
              <a:t>Coils can be used both for control of “global” instabilities (</a:t>
            </a:r>
            <a:r>
              <a:rPr lang="en-US" sz="2200" i="1">
                <a:solidFill>
                  <a:srgbClr val="0000FF"/>
                </a:solidFill>
              </a:rPr>
              <a:t>e.g.</a:t>
            </a:r>
            <a:r>
              <a:rPr lang="en-US" sz="2200">
                <a:solidFill>
                  <a:srgbClr val="0000FF"/>
                </a:solidFill>
              </a:rPr>
              <a:t> kink-like modes) and modes localized to the plasma edge</a:t>
            </a:r>
            <a:endParaRPr lang="en-US" sz="2000"/>
          </a:p>
        </p:txBody>
      </p:sp>
      <p:grpSp>
        <p:nvGrpSpPr>
          <p:cNvPr id="208908" name="Group 12"/>
          <p:cNvGrpSpPr>
            <a:grpSpLocks/>
          </p:cNvGrpSpPr>
          <p:nvPr/>
        </p:nvGrpSpPr>
        <p:grpSpPr bwMode="auto">
          <a:xfrm>
            <a:off x="8556625" y="773113"/>
            <a:ext cx="439738" cy="611187"/>
            <a:chOff x="5286" y="1399"/>
            <a:chExt cx="277" cy="385"/>
          </a:xfrm>
        </p:grpSpPr>
        <p:sp>
          <p:nvSpPr>
            <p:cNvPr id="208906" name="Text Box 10"/>
            <p:cNvSpPr txBox="1">
              <a:spLocks noChangeAspect="1" noChangeArrowheads="1"/>
            </p:cNvSpPr>
            <p:nvPr/>
          </p:nvSpPr>
          <p:spPr bwMode="auto">
            <a:xfrm>
              <a:off x="5286" y="1399"/>
              <a:ext cx="27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chemeClr val="accent2"/>
                  </a:solidFill>
                  <a:latin typeface="Times New Roman" pitchFamily="18" charset="0"/>
                </a:rPr>
                <a:t>MAST</a:t>
              </a:r>
            </a:p>
          </p:txBody>
        </p:sp>
        <p:pic>
          <p:nvPicPr>
            <p:cNvPr id="208907" name="Picture 11" descr="MAST_T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5292" y="1522"/>
              <a:ext cx="248" cy="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119563" y="6662738"/>
            <a:ext cx="4479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MAST data courtesy of B. Lloyd and the MAST group, CCFE,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59BD36-6A9F-4286-B701-0FE2E95DE9AC}" type="slidenum">
              <a:rPr lang="en-US"/>
              <a:pPr/>
              <a:t>12</a:t>
            </a:fld>
            <a:r>
              <a:rPr lang="en-US"/>
              <a:t> </a:t>
            </a: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5013325" y="1236663"/>
            <a:ext cx="396557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eaLnBrk="1" hangingPunct="1">
              <a:spcBef>
                <a:spcPct val="25000"/>
              </a:spcBef>
              <a:buFontTx/>
              <a:buChar char="•"/>
            </a:pPr>
            <a:r>
              <a:rPr lang="en-GB" sz="2200">
                <a:solidFill>
                  <a:srgbClr val="00FF00"/>
                </a:solidFill>
                <a:latin typeface="Arial" pitchFamily="34" charset="0"/>
              </a:rPr>
              <a:t>n = 3 produces disruption</a:t>
            </a:r>
          </a:p>
          <a:p>
            <a:pPr marL="177800" indent="-177800" eaLnBrk="1" hangingPunct="1">
              <a:spcBef>
                <a:spcPct val="25000"/>
              </a:spcBef>
              <a:buFontTx/>
              <a:buChar char="•"/>
            </a:pPr>
            <a:r>
              <a:rPr lang="en-GB" sz="2200">
                <a:solidFill>
                  <a:srgbClr val="FF0000"/>
                </a:solidFill>
                <a:latin typeface="Arial" pitchFamily="34" charset="0"/>
              </a:rPr>
              <a:t>n = 4 </a:t>
            </a:r>
            <a:r>
              <a:rPr lang="en-GB" sz="2200">
                <a:latin typeface="Arial" pitchFamily="34" charset="0"/>
              </a:rPr>
              <a:t>and </a:t>
            </a:r>
            <a:r>
              <a:rPr lang="en-GB" sz="2200">
                <a:solidFill>
                  <a:srgbClr val="0000FF"/>
                </a:solidFill>
                <a:latin typeface="Arial" pitchFamily="34" charset="0"/>
              </a:rPr>
              <a:t>n = 6</a:t>
            </a:r>
            <a:r>
              <a:rPr lang="en-GB" sz="2200">
                <a:latin typeface="Arial" pitchFamily="34" charset="0"/>
              </a:rPr>
              <a:t> produce </a:t>
            </a:r>
            <a:br>
              <a:rPr lang="en-GB" sz="2200">
                <a:latin typeface="Arial" pitchFamily="34" charset="0"/>
              </a:rPr>
            </a:br>
            <a:r>
              <a:rPr lang="en-GB" sz="2200" b="1">
                <a:latin typeface="Arial" pitchFamily="34" charset="0"/>
              </a:rPr>
              <a:t>ELM mitigation</a:t>
            </a:r>
            <a:endParaRPr lang="en-GB" sz="2200">
              <a:latin typeface="Arial" pitchFamily="34" charset="0"/>
            </a:endParaRPr>
          </a:p>
          <a:p>
            <a:pPr marL="520700" lvl="1" indent="-228600" eaLnBrk="1" hangingPunct="1">
              <a:spcBef>
                <a:spcPct val="25000"/>
              </a:spcBef>
              <a:buFontTx/>
              <a:buChar char="–"/>
            </a:pPr>
            <a:r>
              <a:rPr lang="en-GB" sz="2000">
                <a:solidFill>
                  <a:srgbClr val="0000FF"/>
                </a:solidFill>
                <a:latin typeface="Arial" pitchFamily="34" charset="0"/>
              </a:rPr>
              <a:t>up to a factor of 5 increase in ELM frequency </a:t>
            </a:r>
          </a:p>
          <a:p>
            <a:pPr marL="520700" lvl="1" indent="-228600" eaLnBrk="1" hangingPunct="1">
              <a:spcBef>
                <a:spcPct val="25000"/>
              </a:spcBef>
              <a:buFontTx/>
              <a:buChar char="–"/>
            </a:pPr>
            <a:r>
              <a:rPr lang="en-GB" sz="2000">
                <a:solidFill>
                  <a:srgbClr val="0000FF"/>
                </a:solidFill>
                <a:latin typeface="Arial" pitchFamily="34" charset="0"/>
              </a:rPr>
              <a:t>similar reduction in </a:t>
            </a:r>
            <a:r>
              <a:rPr lang="en-GB" sz="200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2000">
                <a:solidFill>
                  <a:srgbClr val="0000FF"/>
                </a:solidFill>
                <a:latin typeface="Arial" pitchFamily="34" charset="0"/>
              </a:rPr>
              <a:t>W</a:t>
            </a:r>
            <a:r>
              <a:rPr lang="en-GB" sz="2000" baseline="-25000">
                <a:solidFill>
                  <a:srgbClr val="0000FF"/>
                </a:solidFill>
                <a:latin typeface="Arial" pitchFamily="34" charset="0"/>
              </a:rPr>
              <a:t>ELM</a:t>
            </a:r>
            <a:endParaRPr lang="en-GB" sz="2000">
              <a:solidFill>
                <a:srgbClr val="0000FF"/>
              </a:solidFill>
              <a:latin typeface="Arial" pitchFamily="34" charset="0"/>
            </a:endParaRPr>
          </a:p>
          <a:p>
            <a:pPr marL="520700" lvl="1" indent="-228600" eaLnBrk="1" hangingPunct="1">
              <a:spcBef>
                <a:spcPct val="25000"/>
              </a:spcBef>
              <a:buFontTx/>
              <a:buChar char="–"/>
            </a:pPr>
            <a:r>
              <a:rPr lang="en-GB" sz="2000">
                <a:solidFill>
                  <a:srgbClr val="0000FF"/>
                </a:solidFill>
                <a:latin typeface="Arial" pitchFamily="34" charset="0"/>
              </a:rPr>
              <a:t>Edge pressure gradient is reduced by RMP</a:t>
            </a:r>
            <a:endParaRPr lang="en-GB" sz="2000" baseline="-25000">
              <a:solidFill>
                <a:srgbClr val="0000FF"/>
              </a:solidFill>
              <a:latin typeface="Arial" pitchFamily="34" charset="0"/>
            </a:endParaRPr>
          </a:p>
          <a:p>
            <a:pPr marL="177800" indent="-177800" eaLnBrk="1" hangingPunct="1">
              <a:spcBef>
                <a:spcPct val="25000"/>
              </a:spcBef>
              <a:buFont typeface="Times" pitchFamily="32" charset="0"/>
              <a:buChar char="•"/>
            </a:pPr>
            <a:r>
              <a:rPr lang="en-GB" sz="2200">
                <a:latin typeface="Arial" pitchFamily="34" charset="0"/>
              </a:rPr>
              <a:t>Observe stronger braking of rotation as n = 6 </a:t>
            </a:r>
            <a:r>
              <a:rPr lang="en-GB" sz="2200">
                <a:latin typeface="Arial" pitchFamily="34" charset="0"/>
                <a:sym typeface="Symbol" pitchFamily="18" charset="2"/>
              </a:rPr>
              <a:t></a:t>
            </a:r>
            <a:r>
              <a:rPr lang="en-GB" sz="2200">
                <a:latin typeface="Arial" pitchFamily="34" charset="0"/>
              </a:rPr>
              <a:t> 4 </a:t>
            </a:r>
            <a:r>
              <a:rPr lang="en-GB" sz="2200">
                <a:latin typeface="Arial" pitchFamily="34" charset="0"/>
                <a:sym typeface="Symbol" pitchFamily="18" charset="2"/>
              </a:rPr>
              <a:t></a:t>
            </a:r>
            <a:r>
              <a:rPr lang="en-GB" sz="2200">
                <a:latin typeface="Arial" pitchFamily="34" charset="0"/>
              </a:rPr>
              <a:t> 3</a:t>
            </a:r>
          </a:p>
          <a:p>
            <a:pPr marL="177800" indent="-177800" eaLnBrk="1" hangingPunct="1">
              <a:spcBef>
                <a:spcPct val="25000"/>
              </a:spcBef>
              <a:buFont typeface="Times" pitchFamily="32" charset="0"/>
              <a:buChar char="•"/>
            </a:pPr>
            <a:r>
              <a:rPr lang="en-GB" sz="2200">
                <a:latin typeface="Arial" pitchFamily="34" charset="0"/>
              </a:rPr>
              <a:t>RMPs have not completely suppressed ELMs in MAST</a:t>
            </a:r>
          </a:p>
          <a:p>
            <a:pPr marL="520700" lvl="1" indent="-228600" eaLnBrk="1" hangingPunct="1">
              <a:spcBef>
                <a:spcPct val="25000"/>
              </a:spcBef>
              <a:buFont typeface="Times" pitchFamily="32" charset="0"/>
              <a:buChar char="–"/>
            </a:pPr>
            <a:r>
              <a:rPr lang="en-GB" sz="2000">
                <a:latin typeface="Arial" pitchFamily="34" charset="0"/>
              </a:rPr>
              <a:t>Suppression achieved in conventional tokamaks </a:t>
            </a:r>
            <a:br>
              <a:rPr lang="en-GB" sz="2000">
                <a:latin typeface="Arial" pitchFamily="34" charset="0"/>
              </a:rPr>
            </a:br>
            <a:r>
              <a:rPr lang="en-GB" sz="2000" i="1">
                <a:latin typeface="Arial" pitchFamily="34" charset="0"/>
              </a:rPr>
              <a:t>under some conditions</a:t>
            </a:r>
          </a:p>
        </p:txBody>
      </p:sp>
      <p:pic>
        <p:nvPicPr>
          <p:cNvPr id="209925" name="Picture 5" descr="scen3_n3_n4_n6_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1582738"/>
            <a:ext cx="4970463" cy="4703762"/>
          </a:xfrm>
          <a:prstGeom prst="rect">
            <a:avLst/>
          </a:prstGeom>
          <a:noFill/>
        </p:spPr>
      </p:pic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0" y="4286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GB" sz="3000" b="1">
                <a:solidFill>
                  <a:srgbClr val="004080"/>
                </a:solidFill>
              </a:rPr>
              <a:t>MAST Is Investigating Effect of RMPs on </a:t>
            </a:r>
            <a:br>
              <a:rPr lang="en-GB" sz="3000" b="1">
                <a:solidFill>
                  <a:srgbClr val="004080"/>
                </a:solidFill>
              </a:rPr>
            </a:br>
            <a:r>
              <a:rPr lang="en-GB" sz="3000" b="1">
                <a:solidFill>
                  <a:srgbClr val="004080"/>
                </a:solidFill>
              </a:rPr>
              <a:t>Edge Localized Modes in H-mode</a:t>
            </a:r>
            <a:endParaRPr lang="en-GB" sz="2800" b="1">
              <a:solidFill>
                <a:srgbClr val="004080"/>
              </a:solidFill>
            </a:endParaRPr>
          </a:p>
        </p:txBody>
      </p:sp>
      <p:grpSp>
        <p:nvGrpSpPr>
          <p:cNvPr id="209928" name="Group 8"/>
          <p:cNvGrpSpPr>
            <a:grpSpLocks/>
          </p:cNvGrpSpPr>
          <p:nvPr/>
        </p:nvGrpSpPr>
        <p:grpSpPr bwMode="auto">
          <a:xfrm>
            <a:off x="8556625" y="773113"/>
            <a:ext cx="439738" cy="611187"/>
            <a:chOff x="5286" y="1399"/>
            <a:chExt cx="277" cy="385"/>
          </a:xfrm>
        </p:grpSpPr>
        <p:sp>
          <p:nvSpPr>
            <p:cNvPr id="209929" name="Text Box 9"/>
            <p:cNvSpPr txBox="1">
              <a:spLocks noChangeAspect="1" noChangeArrowheads="1"/>
            </p:cNvSpPr>
            <p:nvPr/>
          </p:nvSpPr>
          <p:spPr bwMode="auto">
            <a:xfrm>
              <a:off x="5286" y="1399"/>
              <a:ext cx="27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chemeClr val="accent2"/>
                  </a:solidFill>
                  <a:latin typeface="Times New Roman" pitchFamily="18" charset="0"/>
                </a:rPr>
                <a:t>MAST</a:t>
              </a:r>
            </a:p>
          </p:txBody>
        </p:sp>
        <p:pic>
          <p:nvPicPr>
            <p:cNvPr id="209930" name="Picture 10" descr="MAST_T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5292" y="1522"/>
              <a:ext cx="248" cy="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4930775" y="6662738"/>
            <a:ext cx="3692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Courtesy of I. Chapman and MAST group, CCFE,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B59CB7-A1D5-44E5-B652-AAF840A81168}" type="slidenum">
              <a:rPr lang="en-US"/>
              <a:pPr/>
              <a:t>13</a:t>
            </a:fld>
            <a:r>
              <a:rPr lang="en-US"/>
              <a:t> </a:t>
            </a:r>
          </a:p>
        </p:txBody>
      </p:sp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066800"/>
          </a:xfrm>
        </p:spPr>
        <p:txBody>
          <a:bodyPr/>
          <a:lstStyle/>
          <a:p>
            <a:r>
              <a:rPr lang="en-US"/>
              <a:t>Reducing Heat Flux on the Divertor</a:t>
            </a:r>
            <a:br>
              <a:rPr lang="en-US"/>
            </a:br>
            <a:r>
              <a:rPr lang="en-US"/>
              <a:t>Critical for the Success of the ST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" y="1270000"/>
            <a:ext cx="8966200" cy="5280025"/>
          </a:xfrm>
        </p:spPr>
        <p:txBody>
          <a:bodyPr/>
          <a:lstStyle/>
          <a:p>
            <a:pPr>
              <a:spcBef>
                <a:spcPct val="25000"/>
              </a:spcBef>
            </a:pPr>
            <a:r>
              <a:rPr lang="en-US" sz="2200"/>
              <a:t>Power flux scaling parameter: P</a:t>
            </a:r>
            <a:r>
              <a:rPr lang="en-US" sz="2200" baseline="-25000"/>
              <a:t>SOL</a:t>
            </a:r>
            <a:r>
              <a:rPr lang="en-US" sz="2200"/>
              <a:t>/(R</a:t>
            </a:r>
            <a:r>
              <a:rPr lang="en-US" sz="2200" baseline="-25000"/>
              <a:t>SP</a:t>
            </a:r>
            <a:r>
              <a:rPr lang="en-US" sz="2200">
                <a:sym typeface="Symbol" pitchFamily="18" charset="2"/>
              </a:rPr>
              <a:t></a:t>
            </a:r>
            <a:r>
              <a:rPr lang="en-US" sz="2200" baseline="-25000">
                <a:sym typeface="Symbol" pitchFamily="18" charset="2"/>
              </a:rPr>
              <a:t>SOL</a:t>
            </a:r>
            <a:r>
              <a:rPr lang="en-US" sz="2200"/>
              <a:t>)</a:t>
            </a:r>
          </a:p>
          <a:p>
            <a:pPr lvl="2">
              <a:spcBef>
                <a:spcPct val="2500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P</a:t>
            </a:r>
            <a:r>
              <a:rPr lang="en-US" sz="2000" baseline="-25000">
                <a:solidFill>
                  <a:schemeClr val="tx1"/>
                </a:solidFill>
                <a:sym typeface="Symbol" pitchFamily="18" charset="2"/>
              </a:rPr>
              <a:t>SOL</a:t>
            </a: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: scrape-off layer power</a:t>
            </a:r>
          </a:p>
          <a:p>
            <a:pPr lvl="2">
              <a:spcBef>
                <a:spcPct val="2500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R</a:t>
            </a:r>
            <a:r>
              <a:rPr lang="en-US" sz="2000" baseline="-25000">
                <a:solidFill>
                  <a:schemeClr val="tx1"/>
                </a:solidFill>
              </a:rPr>
              <a:t>SP</a:t>
            </a:r>
            <a:r>
              <a:rPr lang="en-US" sz="2000">
                <a:solidFill>
                  <a:schemeClr val="tx1"/>
                </a:solidFill>
              </a:rPr>
              <a:t>: major radius of divertor “strike-point” (separatrix intersects divertor)</a:t>
            </a:r>
          </a:p>
          <a:p>
            <a:pPr lvl="2">
              <a:spcBef>
                <a:spcPct val="2500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</a:t>
            </a:r>
            <a:r>
              <a:rPr lang="en-US" sz="2000" baseline="-25000">
                <a:solidFill>
                  <a:schemeClr val="tx1"/>
                </a:solidFill>
                <a:sym typeface="Symbol" pitchFamily="18" charset="2"/>
              </a:rPr>
              <a:t>SOL</a:t>
            </a:r>
            <a:r>
              <a:rPr lang="en-US" sz="2000">
                <a:solidFill>
                  <a:schemeClr val="tx1"/>
                </a:solidFill>
              </a:rPr>
              <a:t>: cross-field width of the scrape-off layer in divertor</a:t>
            </a:r>
          </a:p>
          <a:p>
            <a:pPr lvl="1">
              <a:spcBef>
                <a:spcPct val="25000"/>
              </a:spcBef>
            </a:pPr>
            <a:r>
              <a:rPr lang="en-US" sz="2000"/>
              <a:t>Intrinsically high in the ST due to high power and small size</a:t>
            </a:r>
          </a:p>
          <a:p>
            <a:pPr lvl="1">
              <a:spcBef>
                <a:spcPct val="25000"/>
              </a:spcBef>
            </a:pP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</a:t>
            </a:r>
            <a:r>
              <a:rPr lang="en-US" sz="2000" baseline="-25000">
                <a:solidFill>
                  <a:schemeClr val="tx1"/>
                </a:solidFill>
                <a:sym typeface="Symbol" pitchFamily="18" charset="2"/>
              </a:rPr>
              <a:t>SOL</a:t>
            </a:r>
            <a:r>
              <a:rPr lang="en-US" sz="2000"/>
              <a:t> scales roughly as ~ </a:t>
            </a:r>
            <a:r>
              <a:rPr lang="en-US" sz="2000">
                <a:solidFill>
                  <a:schemeClr val="tx1"/>
                </a:solidFill>
              </a:rPr>
              <a:t>I</a:t>
            </a:r>
            <a:r>
              <a:rPr lang="en-US" sz="2000" baseline="-25000">
                <a:solidFill>
                  <a:schemeClr val="tx1"/>
                </a:solidFill>
              </a:rPr>
              <a:t>p</a:t>
            </a:r>
            <a:r>
              <a:rPr lang="en-US" sz="2000" baseline="30000">
                <a:solidFill>
                  <a:schemeClr val="tx1"/>
                </a:solidFill>
              </a:rPr>
              <a:t>-1</a:t>
            </a:r>
            <a:r>
              <a:rPr lang="en-US" sz="2000"/>
              <a:t> in both STs and conventional tokamaks</a:t>
            </a:r>
          </a:p>
          <a:p>
            <a:pPr>
              <a:spcBef>
                <a:spcPct val="25000"/>
              </a:spcBef>
            </a:pPr>
            <a:r>
              <a:rPr lang="en-US" sz="2200"/>
              <a:t>Can address problem through all three factors</a:t>
            </a:r>
          </a:p>
          <a:p>
            <a:pPr lvl="1">
              <a:spcBef>
                <a:spcPct val="25000"/>
              </a:spcBef>
            </a:pPr>
            <a:r>
              <a:rPr lang="en-US" sz="2000">
                <a:sym typeface="Symbol" pitchFamily="18" charset="2"/>
              </a:rPr>
              <a:t>Reduce P</a:t>
            </a:r>
            <a:r>
              <a:rPr lang="en-US" sz="2000" baseline="-25000">
                <a:sym typeface="Symbol" pitchFamily="18" charset="2"/>
              </a:rPr>
              <a:t>SOL</a:t>
            </a:r>
            <a:r>
              <a:rPr lang="en-US" sz="2000">
                <a:sym typeface="Symbol" pitchFamily="18" charset="2"/>
              </a:rPr>
              <a:t> by radiation both from core plasma and locally in divertor</a:t>
            </a:r>
          </a:p>
          <a:p>
            <a:pPr lvl="1">
              <a:spcBef>
                <a:spcPct val="25000"/>
              </a:spcBef>
            </a:pPr>
            <a:r>
              <a:rPr lang="en-US" sz="2000">
                <a:sym typeface="Symbol" pitchFamily="18" charset="2"/>
              </a:rPr>
              <a:t>Maximize </a:t>
            </a:r>
            <a:r>
              <a:rPr lang="en-US" sz="2000" baseline="-25000">
                <a:sym typeface="Symbol" pitchFamily="18" charset="2"/>
              </a:rPr>
              <a:t>SOL</a:t>
            </a:r>
            <a:r>
              <a:rPr lang="en-US" sz="2000"/>
              <a:t> by changing magnetic geometry of the divertor</a:t>
            </a:r>
          </a:p>
          <a:p>
            <a:pPr lvl="1">
              <a:spcBef>
                <a:spcPct val="25000"/>
              </a:spcBef>
            </a:pPr>
            <a:r>
              <a:rPr lang="en-US" sz="2000"/>
              <a:t>Increase R</a:t>
            </a:r>
            <a:r>
              <a:rPr lang="en-US" sz="2000" baseline="-25000"/>
              <a:t>SP</a:t>
            </a:r>
            <a:r>
              <a:rPr lang="en-US" sz="2000"/>
              <a:t> by leading outer leg of the separatrix to larger major radius</a:t>
            </a:r>
          </a:p>
          <a:p>
            <a:pPr>
              <a:spcBef>
                <a:spcPct val="25000"/>
              </a:spcBef>
            </a:pPr>
            <a:r>
              <a:rPr lang="en-US" sz="2200"/>
              <a:t>Ultimately a combination of techniques plus the development of resilient divertor materials will probably be needed</a:t>
            </a:r>
          </a:p>
          <a:p>
            <a:pPr lvl="1">
              <a:spcBef>
                <a:spcPct val="25000"/>
              </a:spcBef>
            </a:pPr>
            <a:r>
              <a:rPr lang="en-US" sz="2000"/>
              <a:t>Divertor surface may need to be “self healing” (</a:t>
            </a:r>
            <a:r>
              <a:rPr lang="en-US" sz="2000" i="1"/>
              <a:t>e.g.</a:t>
            </a:r>
            <a:r>
              <a:rPr lang="en-US" sz="2000"/>
              <a:t> liquid metals) to survive off-normal transient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3AB3BD-40B4-4B42-AB6B-A77452A3A8B2}" type="slidenum">
              <a:rPr lang="en-US"/>
              <a:pPr/>
              <a:t>14</a:t>
            </a:fld>
            <a:r>
              <a:rPr lang="en-US"/>
              <a:t> </a:t>
            </a:r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US" sz="3000"/>
              <a:t>Plasma Shaping Reduces Peak Divertor</a:t>
            </a:r>
            <a:br>
              <a:rPr lang="en-US" sz="3000"/>
            </a:br>
            <a:r>
              <a:rPr lang="en-US" sz="3000"/>
              <a:t> Heat Flux in NSTX</a:t>
            </a:r>
            <a:endParaRPr lang="en-US" sz="3000" i="1"/>
          </a:p>
        </p:txBody>
      </p:sp>
      <p:pic>
        <p:nvPicPr>
          <p:cNvPr id="24781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" y="4772025"/>
            <a:ext cx="6827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1198563"/>
            <a:ext cx="4110038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7813" name="Line 5"/>
          <p:cNvSpPr>
            <a:spLocks noChangeShapeType="1"/>
          </p:cNvSpPr>
          <p:nvPr/>
        </p:nvSpPr>
        <p:spPr bwMode="auto">
          <a:xfrm flipH="1">
            <a:off x="642938" y="3424238"/>
            <a:ext cx="457200" cy="219551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7814" name="Line 6"/>
          <p:cNvSpPr>
            <a:spLocks noChangeShapeType="1"/>
          </p:cNvSpPr>
          <p:nvPr/>
        </p:nvSpPr>
        <p:spPr bwMode="auto">
          <a:xfrm>
            <a:off x="3038475" y="3062288"/>
            <a:ext cx="122238" cy="254000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7815" name="Line 7"/>
          <p:cNvSpPr>
            <a:spLocks noChangeShapeType="1"/>
          </p:cNvSpPr>
          <p:nvPr/>
        </p:nvSpPr>
        <p:spPr bwMode="auto">
          <a:xfrm>
            <a:off x="2928938" y="1701800"/>
            <a:ext cx="2578100" cy="40782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6905625" y="5064125"/>
            <a:ext cx="2049463" cy="1200150"/>
          </a:xfrm>
          <a:prstGeom prst="rect">
            <a:avLst/>
          </a:prstGeom>
          <a:noFill/>
          <a:ln w="9525">
            <a:solidFill>
              <a:srgbClr val="00A1C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008080"/>
                </a:solidFill>
              </a:rPr>
              <a:t>Measure heat flux to divertor with IR thermography of carbon tiles</a:t>
            </a:r>
          </a:p>
        </p:txBody>
      </p:sp>
      <p:sp>
        <p:nvSpPr>
          <p:cNvPr id="247817" name="Text Box 9"/>
          <p:cNvSpPr txBox="1">
            <a:spLocks noChangeArrowheads="1"/>
          </p:cNvSpPr>
          <p:nvPr/>
        </p:nvSpPr>
        <p:spPr bwMode="auto">
          <a:xfrm>
            <a:off x="5461000" y="6675438"/>
            <a:ext cx="31511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0972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R. Maingi, J. Nucl. Mat.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313-316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(2003) 1005</a:t>
            </a:r>
          </a:p>
        </p:txBody>
      </p:sp>
      <p:sp>
        <p:nvSpPr>
          <p:cNvPr id="247818" name="Text Box 10"/>
          <p:cNvSpPr txBox="1">
            <a:spLocks noChangeArrowheads="1"/>
          </p:cNvSpPr>
          <p:nvPr/>
        </p:nvSpPr>
        <p:spPr bwMode="auto">
          <a:xfrm>
            <a:off x="4438650" y="1270000"/>
            <a:ext cx="46037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 eaLnBrk="1" hangingPunct="1">
              <a:spcBef>
                <a:spcPct val="30000"/>
              </a:spcBef>
              <a:buFontTx/>
              <a:buChar char="•"/>
            </a:pPr>
            <a:r>
              <a:rPr lang="en-US" sz="2000"/>
              <a:t>Compare configurations with </a:t>
            </a:r>
            <a:br>
              <a:rPr lang="en-US" sz="2000"/>
            </a:br>
            <a:r>
              <a:rPr lang="en-US" sz="2000"/>
              <a:t>different </a:t>
            </a:r>
            <a:r>
              <a:rPr lang="en-US" sz="2000" b="1"/>
              <a:t>triangularity</a:t>
            </a:r>
            <a:r>
              <a:rPr lang="en-US" sz="2000"/>
              <a:t> at X-point </a:t>
            </a:r>
            <a:r>
              <a:rPr lang="en-US" sz="2000">
                <a:latin typeface="Symbol" pitchFamily="18" charset="2"/>
                <a:sym typeface="Symbol" pitchFamily="18" charset="2"/>
              </a:rPr>
              <a:t></a:t>
            </a:r>
            <a:r>
              <a:rPr lang="en-US" sz="2000" baseline="-25000"/>
              <a:t>X</a:t>
            </a:r>
            <a:endParaRPr lang="en-US" sz="2000"/>
          </a:p>
          <a:p>
            <a:pPr lvl="1" indent="-169863" eaLnBrk="1" hangingPunct="1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rgbClr val="FF0000"/>
                </a:solidFill>
              </a:rPr>
              <a:t>lower single-null (LSN), </a:t>
            </a:r>
            <a:r>
              <a:rPr lang="en-US" sz="20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</a:t>
            </a:r>
            <a:r>
              <a:rPr lang="en-US" sz="2000" baseline="-25000">
                <a:solidFill>
                  <a:srgbClr val="FF0000"/>
                </a:solidFill>
              </a:rPr>
              <a:t>X</a:t>
            </a:r>
            <a:r>
              <a:rPr lang="en-US" sz="2000">
                <a:solidFill>
                  <a:srgbClr val="FF0000"/>
                </a:solidFill>
              </a:rPr>
              <a:t> ≈ 0.4</a:t>
            </a:r>
          </a:p>
          <a:p>
            <a:pPr lvl="1" indent="-169863" eaLnBrk="1" hangingPunct="1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rgbClr val="447F05"/>
                </a:solidFill>
              </a:rPr>
              <a:t>double-null (DN), </a:t>
            </a:r>
            <a:r>
              <a:rPr lang="en-US" sz="2000">
                <a:solidFill>
                  <a:srgbClr val="447F05"/>
                </a:solidFill>
                <a:latin typeface="Symbol" pitchFamily="18" charset="2"/>
                <a:sym typeface="Symbol" pitchFamily="18" charset="2"/>
              </a:rPr>
              <a:t></a:t>
            </a:r>
            <a:r>
              <a:rPr lang="en-US" sz="2000" baseline="-25000">
                <a:solidFill>
                  <a:srgbClr val="447F05"/>
                </a:solidFill>
              </a:rPr>
              <a:t>X</a:t>
            </a:r>
            <a:r>
              <a:rPr lang="en-US" sz="2000">
                <a:solidFill>
                  <a:srgbClr val="447F05"/>
                </a:solidFill>
              </a:rPr>
              <a:t> ≈ 0.4</a:t>
            </a:r>
          </a:p>
          <a:p>
            <a:pPr lvl="1" indent="-169863" eaLnBrk="1" hangingPunct="1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</a:rPr>
              <a:t>high triangularity DN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</a:t>
            </a:r>
            <a:r>
              <a:rPr lang="en-US" sz="2000" baseline="-25000">
                <a:solidFill>
                  <a:schemeClr val="accent2"/>
                </a:solidFill>
              </a:rPr>
              <a:t>X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</a:t>
            </a:r>
            <a:r>
              <a:rPr lang="en-US" sz="2000">
                <a:solidFill>
                  <a:schemeClr val="accent2"/>
                </a:solidFill>
              </a:rPr>
              <a:t>≈ 0.75</a:t>
            </a:r>
          </a:p>
          <a:p>
            <a:pPr marL="173038" indent="-173038" eaLnBrk="1" hangingPunct="1">
              <a:spcBef>
                <a:spcPct val="30000"/>
              </a:spcBef>
              <a:buFontTx/>
              <a:buChar char="•"/>
            </a:pPr>
            <a:r>
              <a:rPr lang="en-US" sz="2000"/>
              <a:t>Flux expansion reduces heat flux</a:t>
            </a:r>
            <a:br>
              <a:rPr lang="en-US" sz="2000"/>
            </a:br>
            <a:r>
              <a:rPr lang="en-US" sz="2000">
                <a:solidFill>
                  <a:srgbClr val="CC3300"/>
                </a:solidFill>
              </a:rPr>
              <a:t>	</a:t>
            </a:r>
            <a:r>
              <a:rPr lang="en-US" sz="2000" b="1">
                <a:solidFill>
                  <a:srgbClr val="FF0000"/>
                </a:solidFill>
              </a:rPr>
              <a:t>1 </a:t>
            </a:r>
            <a:r>
              <a:rPr lang="en-US" sz="2000" b="1"/>
              <a:t>: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0.5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/>
              <a:t>: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0.2</a:t>
            </a:r>
            <a:r>
              <a:rPr lang="en-US" sz="2000">
                <a:solidFill>
                  <a:srgbClr val="CC3300"/>
                </a:solidFill>
              </a:rPr>
              <a:t> </a:t>
            </a:r>
          </a:p>
          <a:p>
            <a:pPr marL="173038" indent="-173038" eaLnBrk="1" hangingPunct="1">
              <a:spcBef>
                <a:spcPct val="30000"/>
              </a:spcBef>
              <a:buFontTx/>
              <a:buChar char="•"/>
            </a:pPr>
            <a:r>
              <a:rPr lang="en-US" sz="2000"/>
              <a:t>ELMs:</a:t>
            </a:r>
            <a:r>
              <a:rPr lang="en-US" sz="2000">
                <a:solidFill>
                  <a:schemeClr val="accent2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</a:rPr>
              <a:t>Type I</a:t>
            </a:r>
            <a:r>
              <a:rPr lang="en-US" sz="2000">
                <a:solidFill>
                  <a:schemeClr val="accent2"/>
                </a:solidFill>
              </a:rPr>
              <a:t> </a:t>
            </a:r>
            <a:r>
              <a:rPr lang="en-US" sz="2000">
                <a:sym typeface="Symbol" pitchFamily="18" charset="2"/>
              </a:rPr>
              <a:t></a:t>
            </a: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000">
                <a:solidFill>
                  <a:srgbClr val="008000"/>
                </a:solidFill>
                <a:sym typeface="Symbol" pitchFamily="18" charset="2"/>
              </a:rPr>
              <a:t>Mixed</a:t>
            </a: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</a:t>
            </a: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 Type V</a:t>
            </a:r>
            <a:br>
              <a:rPr lang="en-US" sz="2000">
                <a:solidFill>
                  <a:schemeClr val="accent2"/>
                </a:solidFill>
                <a:sym typeface="Symbol" pitchFamily="18" charset="2"/>
              </a:rPr>
            </a:b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	</a:t>
            </a:r>
            <a:r>
              <a:rPr lang="en-US" sz="2000">
                <a:solidFill>
                  <a:srgbClr val="FF0000"/>
                </a:solidFill>
                <a:sym typeface="Symbol" pitchFamily="18" charset="2"/>
              </a:rPr>
              <a:t>(large)</a:t>
            </a: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		  (small)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94E6F4-A424-4239-839B-86727B129CCC}" type="slidenum">
              <a:rPr lang="en-US"/>
              <a:pPr/>
              <a:t>15</a:t>
            </a:fld>
            <a:r>
              <a:rPr lang="en-US"/>
              <a:t> </a:t>
            </a:r>
          </a:p>
        </p:txBody>
      </p:sp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2" cstate="print"/>
          <a:srcRect b="1062"/>
          <a:stretch>
            <a:fillRect/>
          </a:stretch>
        </p:blipFill>
        <p:spPr bwMode="auto">
          <a:xfrm>
            <a:off x="4791075" y="3989388"/>
            <a:ext cx="42672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4" name="Title 1"/>
          <p:cNvSpPr>
            <a:spLocks noGrp="1"/>
          </p:cNvSpPr>
          <p:nvPr>
            <p:ph type="title" idx="4294967295"/>
          </p:nvPr>
        </p:nvSpPr>
        <p:spPr>
          <a:xfrm>
            <a:off x="50800" y="50800"/>
            <a:ext cx="9021763" cy="1006475"/>
          </a:xfrm>
        </p:spPr>
        <p:txBody>
          <a:bodyPr/>
          <a:lstStyle/>
          <a:p>
            <a:r>
              <a:rPr lang="en-US" sz="3000"/>
              <a:t>“Snowflake” Divertor Produced Significant </a:t>
            </a:r>
            <a:br>
              <a:rPr lang="en-US" sz="3000"/>
            </a:br>
            <a:r>
              <a:rPr lang="en-US" sz="3000"/>
              <a:t>Heat Flux Mitigation in NSTX</a:t>
            </a:r>
          </a:p>
        </p:txBody>
      </p:sp>
      <p:sp>
        <p:nvSpPr>
          <p:cNvPr id="199685" name="Content Placeholder 2"/>
          <p:cNvSpPr>
            <a:spLocks noGrp="1"/>
          </p:cNvSpPr>
          <p:nvPr>
            <p:ph idx="4294967295"/>
          </p:nvPr>
        </p:nvSpPr>
        <p:spPr>
          <a:xfrm>
            <a:off x="152400" y="1317625"/>
            <a:ext cx="4584700" cy="4724400"/>
          </a:xfrm>
        </p:spPr>
        <p:txBody>
          <a:bodyPr lIns="0" tIns="0" rIns="0" bIns="0"/>
          <a:lstStyle/>
          <a:p>
            <a:pPr marL="177800" indent="-177800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Energize additional PF coils in the divertor to create a </a:t>
            </a:r>
            <a:r>
              <a:rPr lang="en-US" sz="2000" i="1">
                <a:cs typeface="Arial" pitchFamily="34" charset="0"/>
              </a:rPr>
              <a:t>hexapole</a:t>
            </a:r>
            <a:r>
              <a:rPr lang="en-US" sz="2000">
                <a:cs typeface="Arial" pitchFamily="34" charset="0"/>
              </a:rPr>
              <a:t> field null</a:t>
            </a:r>
          </a:p>
          <a:p>
            <a:pPr marL="520700" lvl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Single divertor coil produces a </a:t>
            </a:r>
            <a:r>
              <a:rPr lang="en-US" sz="2000" i="1">
                <a:cs typeface="Arial" pitchFamily="34" charset="0"/>
              </a:rPr>
              <a:t>quadrupole</a:t>
            </a:r>
            <a:r>
              <a:rPr lang="en-US" sz="2000">
                <a:cs typeface="Arial" pitchFamily="34" charset="0"/>
              </a:rPr>
              <a:t> field null</a:t>
            </a:r>
          </a:p>
          <a:p>
            <a:pPr marL="177800" indent="-177800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Snowflake divertor experiments with P</a:t>
            </a:r>
            <a:r>
              <a:rPr lang="en-US" sz="2000" baseline="-25000">
                <a:cs typeface="Arial" pitchFamily="34" charset="0"/>
              </a:rPr>
              <a:t>NBI</a:t>
            </a:r>
            <a:r>
              <a:rPr lang="en-US" sz="2000">
                <a:cs typeface="Arial" pitchFamily="34" charset="0"/>
              </a:rPr>
              <a:t>=4 MW, P</a:t>
            </a:r>
            <a:r>
              <a:rPr lang="en-US" sz="2000" baseline="-25000">
                <a:cs typeface="Arial" pitchFamily="34" charset="0"/>
              </a:rPr>
              <a:t>SOL</a:t>
            </a:r>
            <a:r>
              <a:rPr lang="en-US" sz="2000">
                <a:cs typeface="Arial" pitchFamily="34" charset="0"/>
              </a:rPr>
              <a:t>=3 MW</a:t>
            </a:r>
            <a:endParaRPr lang="en-US" sz="1600">
              <a:cs typeface="Arial" pitchFamily="34" charset="0"/>
            </a:endParaRPr>
          </a:p>
          <a:p>
            <a:pPr marL="520700" lvl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Kept good H-mode confinement </a:t>
            </a:r>
          </a:p>
          <a:p>
            <a:pPr marL="520700" lvl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Peak divertor heat flux reduced from </a:t>
            </a:r>
            <a:r>
              <a:rPr lang="en-US" sz="2000" b="1">
                <a:solidFill>
                  <a:schemeClr val="tx1"/>
                </a:solidFill>
                <a:cs typeface="Arial" pitchFamily="34" charset="0"/>
              </a:rPr>
              <a:t>3 – 7</a:t>
            </a:r>
            <a:r>
              <a:rPr lang="en-US" sz="2000">
                <a:cs typeface="Arial" pitchFamily="34" charset="0"/>
              </a:rPr>
              <a:t> to 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0.5 – 1</a:t>
            </a:r>
            <a:r>
              <a:rPr lang="en-US" sz="2000">
                <a:cs typeface="Arial" pitchFamily="34" charset="0"/>
              </a:rPr>
              <a:t> MW/m</a:t>
            </a:r>
            <a:r>
              <a:rPr lang="en-US" sz="2000" baseline="30000">
                <a:cs typeface="Arial" pitchFamily="34" charset="0"/>
              </a:rPr>
              <a:t>2</a:t>
            </a:r>
          </a:p>
          <a:p>
            <a:pPr marL="520700" lvl="1">
              <a:spcBef>
                <a:spcPct val="50000"/>
              </a:spcBef>
            </a:pPr>
            <a:r>
              <a:rPr lang="en-US" sz="2000"/>
              <a:t>Due to combination of snowflake divertor configuration and outer </a:t>
            </a:r>
            <a:br>
              <a:rPr lang="en-US" sz="2000"/>
            </a:br>
            <a:r>
              <a:rPr lang="en-US" sz="2000"/>
              <a:t>strike-point “detachment” as divertor radiation rises</a:t>
            </a:r>
          </a:p>
        </p:txBody>
      </p:sp>
      <p:sp>
        <p:nvSpPr>
          <p:cNvPr id="33798" name="TextBox 12"/>
          <p:cNvSpPr txBox="1">
            <a:spLocks noChangeArrowheads="1"/>
          </p:cNvSpPr>
          <p:nvPr/>
        </p:nvSpPr>
        <p:spPr bwMode="auto">
          <a:xfrm rot="-5400000">
            <a:off x="3313906" y="4890294"/>
            <a:ext cx="24653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576" rIns="36576">
            <a:spAutoFit/>
          </a:bodyPr>
          <a:lstStyle/>
          <a:p>
            <a:pPr eaLnBrk="1" hangingPunct="1"/>
            <a:r>
              <a:rPr lang="en-US" sz="1600">
                <a:latin typeface="Arial" pitchFamily="34" charset="0"/>
              </a:rPr>
              <a:t>Divertor heat flux (MW/m</a:t>
            </a:r>
            <a:r>
              <a:rPr lang="en-US" sz="1600" baseline="30000">
                <a:latin typeface="Arial" pitchFamily="34" charset="0"/>
              </a:rPr>
              <a:t>2</a:t>
            </a:r>
            <a:r>
              <a:rPr lang="en-US" sz="1600">
                <a:latin typeface="Arial" pitchFamily="34" charset="0"/>
              </a:rPr>
              <a:t>)</a:t>
            </a:r>
          </a:p>
        </p:txBody>
      </p:sp>
      <p:pic>
        <p:nvPicPr>
          <p:cNvPr id="199688" name="Picture 13" descr="xp924-135485-300-eps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525" y="1555750"/>
            <a:ext cx="2935288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9" name="TextBox 3"/>
          <p:cNvSpPr txBox="1">
            <a:spLocks noChangeArrowheads="1"/>
          </p:cNvSpPr>
          <p:nvPr/>
        </p:nvSpPr>
        <p:spPr bwMode="auto">
          <a:xfrm>
            <a:off x="5148263" y="2803525"/>
            <a:ext cx="506412" cy="274638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 i="1"/>
              <a:t>OSP</a:t>
            </a:r>
          </a:p>
        </p:txBody>
      </p:sp>
      <p:cxnSp>
        <p:nvCxnSpPr>
          <p:cNvPr id="199690" name="Straight Arrow Connector 6"/>
          <p:cNvCxnSpPr>
            <a:cxnSpLocks noChangeShapeType="1"/>
          </p:cNvCxnSpPr>
          <p:nvPr/>
        </p:nvCxnSpPr>
        <p:spPr bwMode="auto">
          <a:xfrm>
            <a:off x="5657850" y="2965450"/>
            <a:ext cx="727075" cy="228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9691" name="Straight Connector 20"/>
          <p:cNvCxnSpPr>
            <a:cxnSpLocks noChangeShapeType="1"/>
          </p:cNvCxnSpPr>
          <p:nvPr/>
        </p:nvCxnSpPr>
        <p:spPr bwMode="auto">
          <a:xfrm flipV="1">
            <a:off x="4975225" y="3651250"/>
            <a:ext cx="1046163" cy="363538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99692" name="Straight Connector 21"/>
          <p:cNvCxnSpPr>
            <a:cxnSpLocks noChangeShapeType="1"/>
          </p:cNvCxnSpPr>
          <p:nvPr/>
        </p:nvCxnSpPr>
        <p:spPr bwMode="auto">
          <a:xfrm>
            <a:off x="7315200" y="3651250"/>
            <a:ext cx="1684338" cy="3556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99694" name="Text Box 14"/>
          <p:cNvSpPr txBox="1">
            <a:spLocks noChangeArrowheads="1"/>
          </p:cNvSpPr>
          <p:nvPr/>
        </p:nvSpPr>
        <p:spPr bwMode="auto">
          <a:xfrm>
            <a:off x="5426075" y="6662738"/>
            <a:ext cx="32527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</a:rPr>
              <a:t>V. Soukhanovskii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PoP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19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(2012) 082504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E4DCB-17EA-4D9E-AAD3-5E48254ABE28}" type="slidenum">
              <a:rPr lang="en-US"/>
              <a:pPr/>
              <a:t>16</a:t>
            </a:fld>
            <a:r>
              <a:rPr lang="en-US"/>
              <a:t> </a:t>
            </a:r>
          </a:p>
        </p:txBody>
      </p:sp>
      <p:grpSp>
        <p:nvGrpSpPr>
          <p:cNvPr id="207885" name="Group 13"/>
          <p:cNvGrpSpPr>
            <a:grpSpLocks/>
          </p:cNvGrpSpPr>
          <p:nvPr/>
        </p:nvGrpSpPr>
        <p:grpSpPr bwMode="auto">
          <a:xfrm>
            <a:off x="31750" y="1360488"/>
            <a:ext cx="3702050" cy="3514725"/>
            <a:chOff x="20" y="865"/>
            <a:chExt cx="2332" cy="2214"/>
          </a:xfrm>
        </p:grpSpPr>
        <p:pic>
          <p:nvPicPr>
            <p:cNvPr id="207878" name="Picture 3" descr="GF01"/>
            <p:cNvPicPr>
              <a:picLocks noChangeAspect="1" noChangeArrowheads="1"/>
            </p:cNvPicPr>
            <p:nvPr/>
          </p:nvPicPr>
          <p:blipFill>
            <a:blip r:embed="rId3" cstate="print"/>
            <a:srcRect r="16411"/>
            <a:stretch>
              <a:fillRect/>
            </a:stretch>
          </p:blipFill>
          <p:spPr bwMode="auto">
            <a:xfrm>
              <a:off x="20" y="865"/>
              <a:ext cx="2332" cy="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883" name="Rectangle 11"/>
            <p:cNvSpPr>
              <a:spLocks noChangeArrowheads="1"/>
            </p:cNvSpPr>
            <p:nvPr/>
          </p:nvSpPr>
          <p:spPr bwMode="auto">
            <a:xfrm>
              <a:off x="528" y="968"/>
              <a:ext cx="392" cy="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656" y="976"/>
              <a:ext cx="392" cy="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GB" sz="3000"/>
              <a:t>MAST Will Install Additional Internal PF Coils to Produce an Extended or “Super-X” Divertor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4894263"/>
            <a:ext cx="8243888" cy="1716087"/>
          </a:xfrm>
        </p:spPr>
        <p:txBody>
          <a:bodyPr/>
          <a:lstStyle/>
          <a:p>
            <a:pPr marL="177800" indent="-177800">
              <a:spcBef>
                <a:spcPct val="0"/>
              </a:spcBef>
            </a:pPr>
            <a:r>
              <a:rPr lang="en-GB" sz="2000"/>
              <a:t>Physics to be studied:</a:t>
            </a:r>
          </a:p>
          <a:p>
            <a:pPr marL="520700" lvl="1">
              <a:spcBef>
                <a:spcPct val="0"/>
              </a:spcBef>
            </a:pPr>
            <a:r>
              <a:rPr lang="en-GB" sz="1800"/>
              <a:t>reducing divertor heat loads by radiation and spreading strike zone</a:t>
            </a:r>
          </a:p>
          <a:p>
            <a:pPr marL="520700" lvl="1">
              <a:spcBef>
                <a:spcPct val="0"/>
              </a:spcBef>
            </a:pPr>
            <a:r>
              <a:rPr lang="en-GB" sz="1800"/>
              <a:t>impact on H-mode access, structure of pedestal and ELMs</a:t>
            </a:r>
          </a:p>
          <a:p>
            <a:pPr marL="520700" lvl="1">
              <a:spcBef>
                <a:spcPct val="0"/>
              </a:spcBef>
            </a:pPr>
            <a:r>
              <a:rPr lang="en-GB" sz="1800"/>
              <a:t>turbulence and transport in SOL</a:t>
            </a:r>
          </a:p>
          <a:p>
            <a:pPr marL="520700" lvl="1">
              <a:spcBef>
                <a:spcPct val="0"/>
              </a:spcBef>
            </a:pPr>
            <a:r>
              <a:rPr lang="en-GB" sz="1800"/>
              <a:t>impurity migration and effects on radiation in core and divertor</a:t>
            </a:r>
          </a:p>
          <a:p>
            <a:pPr marL="520700" lvl="1">
              <a:spcBef>
                <a:spcPct val="0"/>
              </a:spcBef>
            </a:pPr>
            <a:r>
              <a:rPr lang="en-GB" sz="1800"/>
              <a:t>propagation and effects of non-axisymmetric phenomena from core</a:t>
            </a: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213225" y="1171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289425" y="1173163"/>
            <a:ext cx="4275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u="sng">
                <a:solidFill>
                  <a:srgbClr val="8000FF"/>
                </a:solidFill>
                <a:latin typeface="Arial" pitchFamily="34" charset="0"/>
              </a:rPr>
              <a:t>Simulation of plasma in Super-X divertor</a:t>
            </a: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0725" y="1182688"/>
            <a:ext cx="11255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u="sng">
                <a:latin typeface="Arial" pitchFamily="34" charset="0"/>
              </a:rPr>
              <a:t>Conventional</a:t>
            </a:r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2613025" y="1182688"/>
            <a:ext cx="6810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u="sng">
                <a:solidFill>
                  <a:srgbClr val="8000FF"/>
                </a:solidFill>
                <a:latin typeface="Arial" pitchFamily="34" charset="0"/>
              </a:rPr>
              <a:t>Super-X</a:t>
            </a:r>
          </a:p>
        </p:txBody>
      </p:sp>
      <p:grpSp>
        <p:nvGrpSpPr>
          <p:cNvPr id="207894" name="Group 22"/>
          <p:cNvGrpSpPr>
            <a:grpSpLocks/>
          </p:cNvGrpSpPr>
          <p:nvPr/>
        </p:nvGrpSpPr>
        <p:grpSpPr bwMode="auto">
          <a:xfrm>
            <a:off x="3841750" y="1550988"/>
            <a:ext cx="5251450" cy="3452812"/>
            <a:chOff x="2420" y="977"/>
            <a:chExt cx="3308" cy="2175"/>
          </a:xfrm>
        </p:grpSpPr>
        <p:graphicFrame>
          <p:nvGraphicFramePr>
            <p:cNvPr id="207876" name="Object 4"/>
            <p:cNvGraphicFramePr>
              <a:graphicFrameLocks noChangeAspect="1"/>
            </p:cNvGraphicFramePr>
            <p:nvPr/>
          </p:nvGraphicFramePr>
          <p:xfrm>
            <a:off x="2420" y="977"/>
            <a:ext cx="3308" cy="2152"/>
          </p:xfrm>
          <a:graphic>
            <a:graphicData uri="http://schemas.openxmlformats.org/presentationml/2006/ole">
              <p:oleObj spid="_x0000_s207876" name="Bitmap Image" r:id="rId4" imgW="9647619" imgH="6276190" progId="PBrush">
                <p:embed/>
              </p:oleObj>
            </a:graphicData>
          </a:graphic>
        </p:graphicFrame>
        <p:sp>
          <p:nvSpPr>
            <p:cNvPr id="207890" name="Rectangle 18"/>
            <p:cNvSpPr>
              <a:spLocks noChangeArrowheads="1"/>
            </p:cNvSpPr>
            <p:nvPr/>
          </p:nvSpPr>
          <p:spPr bwMode="auto">
            <a:xfrm>
              <a:off x="2816" y="2592"/>
              <a:ext cx="86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91" name="Rectangle 19"/>
            <p:cNvSpPr>
              <a:spLocks noChangeArrowheads="1"/>
            </p:cNvSpPr>
            <p:nvPr/>
          </p:nvSpPr>
          <p:spPr bwMode="auto">
            <a:xfrm>
              <a:off x="2912" y="2458"/>
              <a:ext cx="608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/>
                <a:t>Conventional</a:t>
              </a:r>
            </a:p>
          </p:txBody>
        </p:sp>
        <p:sp>
          <p:nvSpPr>
            <p:cNvPr id="207892" name="Rectangle 20"/>
            <p:cNvSpPr>
              <a:spLocks noChangeArrowheads="1"/>
            </p:cNvSpPr>
            <p:nvPr/>
          </p:nvSpPr>
          <p:spPr bwMode="auto">
            <a:xfrm>
              <a:off x="4324" y="1346"/>
              <a:ext cx="752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8000"/>
                  </a:solidFill>
                </a:rPr>
                <a:t>Super-X divertor</a:t>
              </a:r>
            </a:p>
          </p:txBody>
        </p:sp>
        <p:sp>
          <p:nvSpPr>
            <p:cNvPr id="207893" name="Rectangle 21"/>
            <p:cNvSpPr>
              <a:spLocks noChangeArrowheads="1"/>
            </p:cNvSpPr>
            <p:nvPr/>
          </p:nvSpPr>
          <p:spPr bwMode="auto">
            <a:xfrm>
              <a:off x="3896" y="3008"/>
              <a:ext cx="3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8150225" y="4791075"/>
            <a:ext cx="381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/>
              <a:t>R (m)</a:t>
            </a:r>
          </a:p>
        </p:txBody>
      </p:sp>
      <p:grpSp>
        <p:nvGrpSpPr>
          <p:cNvPr id="207889" name="Group 17"/>
          <p:cNvGrpSpPr>
            <a:grpSpLocks/>
          </p:cNvGrpSpPr>
          <p:nvPr/>
        </p:nvGrpSpPr>
        <p:grpSpPr bwMode="auto">
          <a:xfrm>
            <a:off x="5016500" y="4794250"/>
            <a:ext cx="2692400" cy="247650"/>
            <a:chOff x="3104" y="3036"/>
            <a:chExt cx="1696" cy="156"/>
          </a:xfrm>
        </p:grpSpPr>
        <p:sp>
          <p:nvSpPr>
            <p:cNvPr id="207886" name="Line 14"/>
            <p:cNvSpPr>
              <a:spLocks noChangeShapeType="1"/>
            </p:cNvSpPr>
            <p:nvPr/>
          </p:nvSpPr>
          <p:spPr bwMode="auto">
            <a:xfrm>
              <a:off x="3104" y="3192"/>
              <a:ext cx="1696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87" name="Rectangle 15"/>
            <p:cNvSpPr>
              <a:spLocks noChangeArrowheads="1"/>
            </p:cNvSpPr>
            <p:nvPr/>
          </p:nvSpPr>
          <p:spPr bwMode="auto">
            <a:xfrm>
              <a:off x="3110" y="3036"/>
              <a:ext cx="16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8000"/>
                  </a:solidFill>
                </a:rPr>
                <a:t>Increase in strike-point radius</a:t>
              </a:r>
            </a:p>
          </p:txBody>
        </p:sp>
      </p:grpSp>
      <p:grpSp>
        <p:nvGrpSpPr>
          <p:cNvPr id="207896" name="Group 24"/>
          <p:cNvGrpSpPr>
            <a:grpSpLocks/>
          </p:cNvGrpSpPr>
          <p:nvPr/>
        </p:nvGrpSpPr>
        <p:grpSpPr bwMode="auto">
          <a:xfrm>
            <a:off x="8582025" y="760413"/>
            <a:ext cx="439738" cy="611187"/>
            <a:chOff x="5286" y="1399"/>
            <a:chExt cx="277" cy="385"/>
          </a:xfrm>
        </p:grpSpPr>
        <p:sp>
          <p:nvSpPr>
            <p:cNvPr id="207897" name="Text Box 25"/>
            <p:cNvSpPr txBox="1">
              <a:spLocks noChangeAspect="1" noChangeArrowheads="1"/>
            </p:cNvSpPr>
            <p:nvPr/>
          </p:nvSpPr>
          <p:spPr bwMode="auto">
            <a:xfrm>
              <a:off x="5286" y="1399"/>
              <a:ext cx="27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chemeClr val="accent2"/>
                  </a:solidFill>
                  <a:latin typeface="Times New Roman" pitchFamily="18" charset="0"/>
                </a:rPr>
                <a:t>MAST</a:t>
              </a:r>
            </a:p>
          </p:txBody>
        </p:sp>
        <p:pic>
          <p:nvPicPr>
            <p:cNvPr id="207898" name="Picture 26" descr="MAST_T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5292" y="1522"/>
              <a:ext cx="248" cy="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3159125" y="656907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 i="1">
              <a:solidFill>
                <a:srgbClr val="008000"/>
              </a:solidFill>
            </a:endParaRPr>
          </a:p>
        </p:txBody>
      </p:sp>
      <p:sp>
        <p:nvSpPr>
          <p:cNvPr id="207900" name="Text Box 28"/>
          <p:cNvSpPr txBox="1">
            <a:spLocks noChangeArrowheads="1"/>
          </p:cNvSpPr>
          <p:nvPr/>
        </p:nvSpPr>
        <p:spPr bwMode="auto">
          <a:xfrm>
            <a:off x="6249988" y="6662738"/>
            <a:ext cx="2447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</a:rPr>
              <a:t>P. Valanju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PoP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(2009) 056110 </a:t>
            </a:r>
          </a:p>
        </p:txBody>
      </p:sp>
      <p:sp>
        <p:nvSpPr>
          <p:cNvPr id="207901" name="Text Box 29"/>
          <p:cNvSpPr txBox="1">
            <a:spLocks noChangeArrowheads="1"/>
          </p:cNvSpPr>
          <p:nvPr/>
        </p:nvSpPr>
        <p:spPr bwMode="auto">
          <a:xfrm>
            <a:off x="1844675" y="6675438"/>
            <a:ext cx="4241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Courtesy of J. Milnes, W. Morris and MAST group, CCFE,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B46CFC-B323-4269-9811-DD5AB14E26F4}" type="slidenum">
              <a:rPr lang="en-US"/>
              <a:pPr/>
              <a:t>17</a:t>
            </a:fld>
            <a:r>
              <a:rPr lang="en-US"/>
              <a:t> </a:t>
            </a:r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US" sz="3000"/>
              <a:t>NSTX Has Explored Use of Lithium Coating on Plasma Facing Components (PFCs)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257300"/>
            <a:ext cx="8140700" cy="2108200"/>
          </a:xfrm>
        </p:spPr>
        <p:txBody>
          <a:bodyPr/>
          <a:lstStyle/>
          <a:p>
            <a:r>
              <a:rPr lang="en-US" sz="2000"/>
              <a:t>Started with lithium pellet injection: applied 5 - 25mg </a:t>
            </a:r>
          </a:p>
          <a:p>
            <a:r>
              <a:rPr lang="en-US" sz="2000"/>
              <a:t>Developed dual lithium evaporators (LITERs) to coat lower divertor </a:t>
            </a:r>
          </a:p>
          <a:p>
            <a:r>
              <a:rPr lang="en-US" sz="2000"/>
              <a:t>Evaporate 1 – 80 mg/min with lithium reservoirs at 520 – 630°C for </a:t>
            </a:r>
            <a:br>
              <a:rPr lang="en-US" sz="2000"/>
            </a:br>
            <a:r>
              <a:rPr lang="en-US" sz="2000"/>
              <a:t>7 – 15 min between discharges</a:t>
            </a:r>
          </a:p>
          <a:p>
            <a:r>
              <a:rPr lang="en-US" sz="2000"/>
              <a:t>Shutters interrupt lithium deposition during discharges</a:t>
            </a:r>
          </a:p>
          <a:p>
            <a:r>
              <a:rPr lang="en-US" sz="2000"/>
              <a:t>Withdrawn behind airlocks for reloading with lithium</a:t>
            </a:r>
          </a:p>
        </p:txBody>
      </p:sp>
      <p:grpSp>
        <p:nvGrpSpPr>
          <p:cNvPr id="271368" name="Group 8"/>
          <p:cNvGrpSpPr>
            <a:grpSpLocks/>
          </p:cNvGrpSpPr>
          <p:nvPr/>
        </p:nvGrpSpPr>
        <p:grpSpPr bwMode="auto">
          <a:xfrm>
            <a:off x="3332163" y="3513138"/>
            <a:ext cx="2744787" cy="2927350"/>
            <a:chOff x="240" y="2236"/>
            <a:chExt cx="1729" cy="1844"/>
          </a:xfrm>
        </p:grpSpPr>
        <p:grpSp>
          <p:nvGrpSpPr>
            <p:cNvPr id="271369" name="Group 9"/>
            <p:cNvGrpSpPr>
              <a:grpSpLocks/>
            </p:cNvGrpSpPr>
            <p:nvPr/>
          </p:nvGrpSpPr>
          <p:grpSpPr bwMode="auto">
            <a:xfrm>
              <a:off x="240" y="2236"/>
              <a:ext cx="1729" cy="1844"/>
              <a:chOff x="240" y="2236"/>
              <a:chExt cx="1729" cy="1844"/>
            </a:xfrm>
          </p:grpSpPr>
          <p:pic>
            <p:nvPicPr>
              <p:cNvPr id="271370" name="Picture 1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1702" b="12677"/>
              <a:stretch>
                <a:fillRect/>
              </a:stretch>
            </p:blipFill>
            <p:spPr bwMode="auto">
              <a:xfrm>
                <a:off x="240" y="2236"/>
                <a:ext cx="1729" cy="1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1371" name="Rectangle 11"/>
              <p:cNvSpPr>
                <a:spLocks noChangeArrowheads="1"/>
              </p:cNvSpPr>
              <p:nvPr/>
            </p:nvSpPr>
            <p:spPr bwMode="auto">
              <a:xfrm>
                <a:off x="664" y="2240"/>
                <a:ext cx="944" cy="184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271372" name="Freeform 12"/>
            <p:cNvSpPr>
              <a:spLocks/>
            </p:cNvSpPr>
            <p:nvPr/>
          </p:nvSpPr>
          <p:spPr bwMode="auto">
            <a:xfrm rot="30089">
              <a:off x="1208" y="2776"/>
              <a:ext cx="288" cy="1032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280" y="980"/>
                </a:cxn>
                <a:cxn ang="0">
                  <a:pos x="144" y="1032"/>
                </a:cxn>
                <a:cxn ang="0">
                  <a:pos x="28" y="1032"/>
                </a:cxn>
                <a:cxn ang="0">
                  <a:pos x="32" y="892"/>
                </a:cxn>
                <a:cxn ang="0">
                  <a:pos x="0" y="848"/>
                </a:cxn>
                <a:cxn ang="0">
                  <a:pos x="0" y="632"/>
                </a:cxn>
                <a:cxn ang="0">
                  <a:pos x="288" y="0"/>
                </a:cxn>
              </a:cxnLst>
              <a:rect l="0" t="0" r="r" b="b"/>
              <a:pathLst>
                <a:path w="288" h="1032">
                  <a:moveTo>
                    <a:pt x="288" y="0"/>
                  </a:moveTo>
                  <a:lnTo>
                    <a:pt x="280" y="980"/>
                  </a:lnTo>
                  <a:lnTo>
                    <a:pt x="144" y="1032"/>
                  </a:lnTo>
                  <a:lnTo>
                    <a:pt x="28" y="1032"/>
                  </a:lnTo>
                  <a:lnTo>
                    <a:pt x="32" y="892"/>
                  </a:lnTo>
                  <a:lnTo>
                    <a:pt x="0" y="848"/>
                  </a:lnTo>
                  <a:lnTo>
                    <a:pt x="0" y="632"/>
                  </a:lnTo>
                  <a:lnTo>
                    <a:pt x="28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tint val="33333"/>
                    <a:invGamma/>
                    <a:alpha val="70000"/>
                  </a:schemeClr>
                </a:gs>
              </a:gsLst>
              <a:lin ang="5400000" scaled="1"/>
            </a:gradFill>
            <a:ln w="158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71373" name="Freeform 13"/>
            <p:cNvSpPr>
              <a:spLocks/>
            </p:cNvSpPr>
            <p:nvPr/>
          </p:nvSpPr>
          <p:spPr bwMode="auto">
            <a:xfrm rot="21569911" flipH="1">
              <a:off x="780" y="2772"/>
              <a:ext cx="288" cy="1032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280" y="980"/>
                </a:cxn>
                <a:cxn ang="0">
                  <a:pos x="144" y="1032"/>
                </a:cxn>
                <a:cxn ang="0">
                  <a:pos x="28" y="1032"/>
                </a:cxn>
                <a:cxn ang="0">
                  <a:pos x="32" y="892"/>
                </a:cxn>
                <a:cxn ang="0">
                  <a:pos x="0" y="848"/>
                </a:cxn>
                <a:cxn ang="0">
                  <a:pos x="0" y="632"/>
                </a:cxn>
                <a:cxn ang="0">
                  <a:pos x="288" y="0"/>
                </a:cxn>
              </a:cxnLst>
              <a:rect l="0" t="0" r="r" b="b"/>
              <a:pathLst>
                <a:path w="288" h="1032">
                  <a:moveTo>
                    <a:pt x="288" y="0"/>
                  </a:moveTo>
                  <a:lnTo>
                    <a:pt x="280" y="980"/>
                  </a:lnTo>
                  <a:lnTo>
                    <a:pt x="144" y="1032"/>
                  </a:lnTo>
                  <a:lnTo>
                    <a:pt x="28" y="1032"/>
                  </a:lnTo>
                  <a:lnTo>
                    <a:pt x="32" y="892"/>
                  </a:lnTo>
                  <a:lnTo>
                    <a:pt x="0" y="848"/>
                  </a:lnTo>
                  <a:lnTo>
                    <a:pt x="0" y="632"/>
                  </a:lnTo>
                  <a:lnTo>
                    <a:pt x="28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tint val="37255"/>
                    <a:invGamma/>
                    <a:alpha val="70000"/>
                  </a:schemeClr>
                </a:gs>
              </a:gsLst>
              <a:lin ang="5400000" scaled="1"/>
            </a:gradFill>
            <a:ln w="158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grpSp>
          <p:nvGrpSpPr>
            <p:cNvPr id="271374" name="Group 14"/>
            <p:cNvGrpSpPr>
              <a:grpSpLocks/>
            </p:cNvGrpSpPr>
            <p:nvPr/>
          </p:nvGrpSpPr>
          <p:grpSpPr bwMode="auto">
            <a:xfrm>
              <a:off x="664" y="2654"/>
              <a:ext cx="962" cy="720"/>
              <a:chOff x="551" y="1233"/>
              <a:chExt cx="962" cy="720"/>
            </a:xfrm>
          </p:grpSpPr>
          <p:sp>
            <p:nvSpPr>
              <p:cNvPr id="271375" name="Oval 15"/>
              <p:cNvSpPr>
                <a:spLocks noChangeArrowheads="1"/>
              </p:cNvSpPr>
              <p:nvPr/>
            </p:nvSpPr>
            <p:spPr bwMode="auto">
              <a:xfrm>
                <a:off x="1289" y="1233"/>
                <a:ext cx="224" cy="224"/>
              </a:xfrm>
              <a:prstGeom prst="ellipse">
                <a:avLst/>
              </a:prstGeom>
              <a:noFill/>
              <a:ln w="38100">
                <a:solidFill>
                  <a:srgbClr val="FF03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376" name="Oval 16"/>
              <p:cNvSpPr>
                <a:spLocks noChangeArrowheads="1"/>
              </p:cNvSpPr>
              <p:nvPr/>
            </p:nvSpPr>
            <p:spPr bwMode="auto">
              <a:xfrm>
                <a:off x="577" y="1265"/>
                <a:ext cx="224" cy="224"/>
              </a:xfrm>
              <a:prstGeom prst="ellipse">
                <a:avLst/>
              </a:prstGeom>
              <a:noFill/>
              <a:ln w="38100">
                <a:solidFill>
                  <a:srgbClr val="FF03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377" name="Text Box 17"/>
              <p:cNvSpPr txBox="1">
                <a:spLocks noChangeArrowheads="1"/>
              </p:cNvSpPr>
              <p:nvPr/>
            </p:nvSpPr>
            <p:spPr bwMode="auto">
              <a:xfrm>
                <a:off x="551" y="1665"/>
                <a:ext cx="5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FF0327"/>
                    </a:solidFill>
                    <a:latin typeface="Arial" pitchFamily="34" charset="0"/>
                  </a:rPr>
                  <a:t>LITER Canisters</a:t>
                </a:r>
              </a:p>
            </p:txBody>
          </p:sp>
          <p:sp>
            <p:nvSpPr>
              <p:cNvPr id="271378" name="Line 18"/>
              <p:cNvSpPr>
                <a:spLocks noChangeShapeType="1"/>
              </p:cNvSpPr>
              <p:nvPr/>
            </p:nvSpPr>
            <p:spPr bwMode="auto">
              <a:xfrm flipH="1" flipV="1">
                <a:off x="729" y="1457"/>
                <a:ext cx="89" cy="209"/>
              </a:xfrm>
              <a:prstGeom prst="line">
                <a:avLst/>
              </a:prstGeom>
              <a:noFill/>
              <a:ln w="28575">
                <a:solidFill>
                  <a:srgbClr val="FF0327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379" name="Line 19"/>
              <p:cNvSpPr>
                <a:spLocks noChangeShapeType="1"/>
              </p:cNvSpPr>
              <p:nvPr/>
            </p:nvSpPr>
            <p:spPr bwMode="auto">
              <a:xfrm flipV="1">
                <a:off x="961" y="1457"/>
                <a:ext cx="354" cy="258"/>
              </a:xfrm>
              <a:prstGeom prst="line">
                <a:avLst/>
              </a:prstGeom>
              <a:noFill/>
              <a:ln w="28575">
                <a:solidFill>
                  <a:srgbClr val="FF0327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71381" name="Picture 21" descr="LITER1d Schematic w-liqui"/>
          <p:cNvPicPr>
            <a:picLocks noChangeAspect="1" noChangeArrowheads="1"/>
          </p:cNvPicPr>
          <p:nvPr/>
        </p:nvPicPr>
        <p:blipFill>
          <a:blip r:embed="rId3" cstate="print"/>
          <a:srcRect l="4050" t="4187" r="4050" b="11722"/>
          <a:stretch>
            <a:fillRect/>
          </a:stretch>
        </p:blipFill>
        <p:spPr bwMode="auto">
          <a:xfrm>
            <a:off x="12700" y="3500438"/>
            <a:ext cx="3198813" cy="2828925"/>
          </a:xfrm>
          <a:prstGeom prst="rect">
            <a:avLst/>
          </a:prstGeom>
          <a:noFill/>
        </p:spPr>
      </p:pic>
      <p:grpSp>
        <p:nvGrpSpPr>
          <p:cNvPr id="271382" name="Group 22"/>
          <p:cNvGrpSpPr>
            <a:grpSpLocks/>
          </p:cNvGrpSpPr>
          <p:nvPr/>
        </p:nvGrpSpPr>
        <p:grpSpPr bwMode="auto">
          <a:xfrm rot="-1341761">
            <a:off x="1223963" y="5003800"/>
            <a:ext cx="1752600" cy="1282700"/>
            <a:chOff x="968" y="3200"/>
            <a:chExt cx="1104" cy="808"/>
          </a:xfrm>
        </p:grpSpPr>
        <p:grpSp>
          <p:nvGrpSpPr>
            <p:cNvPr id="271383" name="Group 23"/>
            <p:cNvGrpSpPr>
              <a:grpSpLocks/>
            </p:cNvGrpSpPr>
            <p:nvPr/>
          </p:nvGrpSpPr>
          <p:grpSpPr bwMode="auto">
            <a:xfrm>
              <a:off x="968" y="3936"/>
              <a:ext cx="1016" cy="72"/>
              <a:chOff x="968" y="3936"/>
              <a:chExt cx="1016" cy="72"/>
            </a:xfrm>
          </p:grpSpPr>
          <p:sp>
            <p:nvSpPr>
              <p:cNvPr id="271384" name="Line 24"/>
              <p:cNvSpPr>
                <a:spLocks noChangeShapeType="1"/>
              </p:cNvSpPr>
              <p:nvPr/>
            </p:nvSpPr>
            <p:spPr bwMode="auto">
              <a:xfrm>
                <a:off x="968" y="4008"/>
                <a:ext cx="1016" cy="0"/>
              </a:xfrm>
              <a:prstGeom prst="line">
                <a:avLst/>
              </a:prstGeom>
              <a:noFill/>
              <a:ln w="31750">
                <a:solidFill>
                  <a:srgbClr val="7F7F7F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71385" name="Line 25"/>
              <p:cNvSpPr>
                <a:spLocks noChangeShapeType="1"/>
              </p:cNvSpPr>
              <p:nvPr/>
            </p:nvSpPr>
            <p:spPr bwMode="auto">
              <a:xfrm flipV="1">
                <a:off x="968" y="3936"/>
                <a:ext cx="0" cy="72"/>
              </a:xfrm>
              <a:prstGeom prst="line">
                <a:avLst/>
              </a:prstGeom>
              <a:noFill/>
              <a:ln w="31750">
                <a:solidFill>
                  <a:srgbClr val="7F7F7F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71386" name="Line 26"/>
              <p:cNvSpPr>
                <a:spLocks noChangeShapeType="1"/>
              </p:cNvSpPr>
              <p:nvPr/>
            </p:nvSpPr>
            <p:spPr bwMode="auto">
              <a:xfrm flipV="1">
                <a:off x="1984" y="3936"/>
                <a:ext cx="0" cy="72"/>
              </a:xfrm>
              <a:prstGeom prst="line">
                <a:avLst/>
              </a:prstGeom>
              <a:noFill/>
              <a:ln w="31750">
                <a:solidFill>
                  <a:srgbClr val="7F7F7F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271387" name="Line 27"/>
            <p:cNvSpPr>
              <a:spLocks noChangeShapeType="1"/>
            </p:cNvSpPr>
            <p:nvPr/>
          </p:nvSpPr>
          <p:spPr bwMode="auto">
            <a:xfrm flipV="1">
              <a:off x="1984" y="3200"/>
              <a:ext cx="0" cy="8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71388" name="AutoShape 28"/>
            <p:cNvSpPr>
              <a:spLocks noChangeArrowheads="1"/>
            </p:cNvSpPr>
            <p:nvPr/>
          </p:nvSpPr>
          <p:spPr bwMode="auto">
            <a:xfrm>
              <a:off x="1872" y="3672"/>
              <a:ext cx="200" cy="184"/>
            </a:xfrm>
            <a:prstGeom prst="curvedRightArrow">
              <a:avLst>
                <a:gd name="adj1" fmla="val 20000"/>
                <a:gd name="adj2" fmla="val 40000"/>
                <a:gd name="adj3" fmla="val 36232"/>
              </a:avLst>
            </a:prstGeom>
            <a:noFill/>
            <a:ln w="31750">
              <a:solidFill>
                <a:srgbClr val="8000FF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271389" name="Text Box 29"/>
          <p:cNvSpPr txBox="1">
            <a:spLocks noChangeArrowheads="1"/>
          </p:cNvSpPr>
          <p:nvPr/>
        </p:nvSpPr>
        <p:spPr bwMode="auto">
          <a:xfrm>
            <a:off x="487363" y="6118225"/>
            <a:ext cx="679450" cy="273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900">
                <a:solidFill>
                  <a:srgbClr val="8000FF"/>
                </a:solidFill>
              </a:rPr>
              <a:t>ROTATABLE</a:t>
            </a:r>
            <a:br>
              <a:rPr lang="en-US" sz="900">
                <a:solidFill>
                  <a:srgbClr val="8000FF"/>
                </a:solidFill>
              </a:rPr>
            </a:br>
            <a:r>
              <a:rPr lang="en-US" sz="900">
                <a:solidFill>
                  <a:srgbClr val="8000FF"/>
                </a:solidFill>
              </a:rPr>
              <a:t>SHUTTER</a:t>
            </a:r>
          </a:p>
        </p:txBody>
      </p:sp>
      <p:sp>
        <p:nvSpPr>
          <p:cNvPr id="271390" name="Line 30"/>
          <p:cNvSpPr>
            <a:spLocks noChangeShapeType="1"/>
          </p:cNvSpPr>
          <p:nvPr/>
        </p:nvSpPr>
        <p:spPr bwMode="auto">
          <a:xfrm>
            <a:off x="1223963" y="6261100"/>
            <a:ext cx="596900" cy="152400"/>
          </a:xfrm>
          <a:prstGeom prst="line">
            <a:avLst/>
          </a:prstGeom>
          <a:noFill/>
          <a:ln w="6350">
            <a:solidFill>
              <a:srgbClr val="8000FF"/>
            </a:solidFill>
            <a:round/>
            <a:headEnd/>
            <a:tailEnd type="stealth" w="sm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1392" name="Text Box 32"/>
          <p:cNvSpPr txBox="1">
            <a:spLocks noChangeArrowheads="1"/>
          </p:cNvSpPr>
          <p:nvPr/>
        </p:nvSpPr>
        <p:spPr bwMode="auto">
          <a:xfrm>
            <a:off x="5594350" y="6662738"/>
            <a:ext cx="30607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H. Kugel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Fus Eng. Des.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85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(2010) 865 </a:t>
            </a:r>
          </a:p>
        </p:txBody>
      </p:sp>
      <p:pic>
        <p:nvPicPr>
          <p:cNvPr id="271393" name="Picture 33" descr="LZ-Dual LITER Coa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113" y="3678238"/>
            <a:ext cx="2770187" cy="2716212"/>
          </a:xfrm>
          <a:prstGeom prst="rect">
            <a:avLst/>
          </a:prstGeom>
          <a:noFill/>
        </p:spPr>
      </p:pic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6292850" y="3411538"/>
            <a:ext cx="265271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algn="ctr" eaLnBrk="1" hangingPunct="1">
              <a:spcBef>
                <a:spcPct val="20000"/>
              </a:spcBef>
            </a:pPr>
            <a:r>
              <a:rPr lang="en-US" sz="1600" b="1" u="sng">
                <a:solidFill>
                  <a:srgbClr val="008000"/>
                </a:solidFill>
              </a:rPr>
              <a:t>Modeled deposition pattern</a:t>
            </a:r>
          </a:p>
        </p:txBody>
      </p:sp>
      <p:sp>
        <p:nvSpPr>
          <p:cNvPr id="271395" name="Text Box 35"/>
          <p:cNvSpPr txBox="1">
            <a:spLocks noChangeArrowheads="1"/>
          </p:cNvSpPr>
          <p:nvPr/>
        </p:nvSpPr>
        <p:spPr bwMode="auto">
          <a:xfrm>
            <a:off x="7353300" y="3784600"/>
            <a:ext cx="525463" cy="1825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LITERs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271396" name="Line 36"/>
          <p:cNvSpPr>
            <a:spLocks noChangeShapeType="1"/>
          </p:cNvSpPr>
          <p:nvPr/>
        </p:nvSpPr>
        <p:spPr bwMode="auto">
          <a:xfrm flipH="1">
            <a:off x="6985000" y="3962400"/>
            <a:ext cx="495300" cy="355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1397" name="Line 37"/>
          <p:cNvSpPr>
            <a:spLocks noChangeShapeType="1"/>
          </p:cNvSpPr>
          <p:nvPr/>
        </p:nvSpPr>
        <p:spPr bwMode="auto">
          <a:xfrm>
            <a:off x="7670800" y="3975100"/>
            <a:ext cx="6350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11840C-089A-4703-9D6C-084F9495CA78}" type="slidenum">
              <a:rPr lang="en-US"/>
              <a:pPr/>
              <a:t>18</a:t>
            </a:fld>
            <a:r>
              <a:rPr lang="en-US"/>
              <a:t> </a:t>
            </a:r>
          </a:p>
        </p:txBody>
      </p:sp>
      <p:pic>
        <p:nvPicPr>
          <p:cNvPr id="259074" name="Picture 2" descr="WF comp 129239_45(0906)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6628" t="11029" r="43561" b="8578"/>
          <a:stretch>
            <a:fillRect/>
          </a:stretch>
        </p:blipFill>
        <p:spPr bwMode="auto">
          <a:xfrm>
            <a:off x="153988" y="1612900"/>
            <a:ext cx="4030662" cy="5026025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9144000" cy="1006475"/>
          </a:xfrm>
          <a:noFill/>
        </p:spPr>
        <p:txBody>
          <a:bodyPr lIns="45720" rIns="45720"/>
          <a:lstStyle/>
          <a:p>
            <a:r>
              <a:rPr lang="en-US" sz="3000"/>
              <a:t>Lithium Coating Reduces Deuterium Recycling, Suppresses ELMs, Improves Confinement</a:t>
            </a: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36563" y="1301750"/>
            <a:ext cx="5335587" cy="304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2000" b="1">
                <a:solidFill>
                  <a:schemeClr val="accent2"/>
                </a:solidFill>
              </a:rPr>
              <a:t>No lithium</a:t>
            </a:r>
            <a:r>
              <a:rPr lang="en-US" sz="2000">
                <a:solidFill>
                  <a:schemeClr val="accent2"/>
                </a:solidFill>
              </a:rPr>
              <a:t> (129239);</a:t>
            </a:r>
            <a:r>
              <a:rPr lang="en-US" sz="2000"/>
              <a:t>  </a:t>
            </a:r>
            <a:r>
              <a:rPr lang="en-US" sz="2000" b="1">
                <a:solidFill>
                  <a:srgbClr val="FF0000"/>
                </a:solidFill>
              </a:rPr>
              <a:t>260mg lithium</a:t>
            </a:r>
            <a:r>
              <a:rPr lang="en-US" sz="2000">
                <a:solidFill>
                  <a:srgbClr val="FF0000"/>
                </a:solidFill>
              </a:rPr>
              <a:t> (129245)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259077" name="Line 5"/>
          <p:cNvSpPr>
            <a:spLocks noChangeShapeType="1"/>
          </p:cNvSpPr>
          <p:nvPr/>
        </p:nvSpPr>
        <p:spPr bwMode="auto">
          <a:xfrm flipV="1">
            <a:off x="2620963" y="1727200"/>
            <a:ext cx="0" cy="44704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27538" y="3487738"/>
            <a:ext cx="4716462" cy="650875"/>
          </a:xfrm>
          <a:noFill/>
          <a:ln>
            <a:solidFill>
              <a:schemeClr val="tx2"/>
            </a:solidFill>
          </a:ln>
        </p:spPr>
        <p:txBody>
          <a:bodyPr wrap="none" lIns="54864" rIns="54864"/>
          <a:lstStyle/>
          <a:p>
            <a:pPr marL="0" indent="0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200"/>
              <a:t>Without ELMs, impurity accumulation</a:t>
            </a:r>
            <a:br>
              <a:rPr lang="en-US" sz="2200"/>
            </a:br>
            <a:r>
              <a:rPr lang="en-US" sz="2200"/>
              <a:t>increases radiated power and Z</a:t>
            </a:r>
            <a:r>
              <a:rPr lang="en-US" sz="2200" baseline="-25000"/>
              <a:t>eff</a:t>
            </a:r>
            <a:r>
              <a:rPr lang="en-US" sz="2200"/>
              <a:t> </a:t>
            </a:r>
          </a:p>
        </p:txBody>
      </p:sp>
      <p:sp>
        <p:nvSpPr>
          <p:cNvPr id="259079" name="Text Box 7"/>
          <p:cNvSpPr txBox="1">
            <a:spLocks noChangeArrowheads="1"/>
          </p:cNvSpPr>
          <p:nvPr/>
        </p:nvSpPr>
        <p:spPr bwMode="auto">
          <a:xfrm>
            <a:off x="5703888" y="6675438"/>
            <a:ext cx="27559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M.G. Bell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PPCF 51 (2009) 124054</a:t>
            </a:r>
          </a:p>
        </p:txBody>
      </p:sp>
      <p:pic>
        <p:nvPicPr>
          <p:cNvPr id="259080" name="Picture 8" descr="Edge ne,Te,Ti 129239_45-2"/>
          <p:cNvPicPr>
            <a:picLocks noChangeAspect="1" noChangeArrowheads="1"/>
          </p:cNvPicPr>
          <p:nvPr/>
        </p:nvPicPr>
        <p:blipFill>
          <a:blip r:embed="rId4" cstate="print"/>
          <a:srcRect l="32198" t="9804" r="35985" b="17157"/>
          <a:stretch>
            <a:fillRect/>
          </a:stretch>
        </p:blipFill>
        <p:spPr bwMode="auto">
          <a:xfrm>
            <a:off x="6578600" y="1649413"/>
            <a:ext cx="2459038" cy="4360862"/>
          </a:xfrm>
          <a:prstGeom prst="rect">
            <a:avLst/>
          </a:prstGeom>
          <a:noFill/>
        </p:spPr>
      </p:pic>
      <p:grpSp>
        <p:nvGrpSpPr>
          <p:cNvPr id="259081" name="Group 9"/>
          <p:cNvGrpSpPr>
            <a:grpSpLocks/>
          </p:cNvGrpSpPr>
          <p:nvPr/>
        </p:nvGrpSpPr>
        <p:grpSpPr bwMode="auto">
          <a:xfrm>
            <a:off x="4179888" y="1668463"/>
            <a:ext cx="2460625" cy="4364037"/>
            <a:chOff x="2678" y="843"/>
            <a:chExt cx="1550" cy="2749"/>
          </a:xfrm>
        </p:grpSpPr>
        <p:pic>
          <p:nvPicPr>
            <p:cNvPr id="259082" name="Picture 10" descr="ne,Te,Ti 129239_45-2"/>
            <p:cNvPicPr>
              <a:picLocks noChangeAspect="1" noChangeArrowheads="1"/>
            </p:cNvPicPr>
            <p:nvPr/>
          </p:nvPicPr>
          <p:blipFill>
            <a:blip r:embed="rId5" cstate="print"/>
            <a:srcRect l="32198" t="9804" r="35985" b="17157"/>
            <a:stretch>
              <a:fillRect/>
            </a:stretch>
          </p:blipFill>
          <p:spPr bwMode="auto">
            <a:xfrm>
              <a:off x="2678" y="843"/>
              <a:ext cx="1550" cy="2749"/>
            </a:xfrm>
            <a:prstGeom prst="rect">
              <a:avLst/>
            </a:prstGeom>
            <a:noFill/>
          </p:spPr>
        </p:pic>
        <p:sp>
          <p:nvSpPr>
            <p:cNvPr id="259083" name="Rectangle 11"/>
            <p:cNvSpPr>
              <a:spLocks noChangeArrowheads="1"/>
            </p:cNvSpPr>
            <p:nvPr/>
          </p:nvSpPr>
          <p:spPr bwMode="auto">
            <a:xfrm>
              <a:off x="3888" y="920"/>
              <a:ext cx="168" cy="2376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259084" name="Rectangle 12"/>
          <p:cNvSpPr>
            <a:spLocks noChangeArrowheads="1"/>
          </p:cNvSpPr>
          <p:nvPr/>
        </p:nvSpPr>
        <p:spPr bwMode="auto">
          <a:xfrm>
            <a:off x="7243763" y="1790700"/>
            <a:ext cx="1689100" cy="37719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9085" name="AutoShape 13"/>
          <p:cNvSpPr>
            <a:spLocks noChangeArrowheads="1"/>
          </p:cNvSpPr>
          <p:nvPr/>
        </p:nvSpPr>
        <p:spPr bwMode="auto">
          <a:xfrm>
            <a:off x="6113463" y="1549400"/>
            <a:ext cx="2209800" cy="254000"/>
          </a:xfrm>
          <a:prstGeom prst="curvedDownArrow">
            <a:avLst>
              <a:gd name="adj1" fmla="val 88490"/>
              <a:gd name="adj2" fmla="val 262490"/>
              <a:gd name="adj3" fmla="val 33333"/>
            </a:avLst>
          </a:prstGeom>
          <a:solidFill>
            <a:schemeClr val="accent1"/>
          </a:solidFill>
          <a:ln w="63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 flipV="1">
            <a:off x="4068763" y="5689600"/>
            <a:ext cx="342900" cy="457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9087" name="Rectangle 15"/>
          <p:cNvSpPr>
            <a:spLocks noGrp="1" noChangeArrowheads="1"/>
          </p:cNvSpPr>
          <p:nvPr/>
        </p:nvSpPr>
        <p:spPr bwMode="auto">
          <a:xfrm>
            <a:off x="4400550" y="5948363"/>
            <a:ext cx="4298950" cy="657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54864" tIns="18288" rIns="54864" bIns="18288">
            <a:spAutoFit/>
          </a:bodyPr>
          <a:lstStyle/>
          <a:p>
            <a:r>
              <a:rPr lang="en-US" sz="2000">
                <a:latin typeface="Arial" pitchFamily="34" charset="0"/>
              </a:rPr>
              <a:t>Without ELMs, impurity accumulation</a:t>
            </a:r>
            <a:br>
              <a:rPr lang="en-US" sz="2000">
                <a:latin typeface="Arial" pitchFamily="34" charset="0"/>
              </a:rPr>
            </a:br>
            <a:r>
              <a:rPr lang="en-US" sz="2000">
                <a:latin typeface="Arial" pitchFamily="34" charset="0"/>
              </a:rPr>
              <a:t>increases radiated power and Z</a:t>
            </a:r>
            <a:r>
              <a:rPr lang="en-US" sz="2000" baseline="-25000">
                <a:latin typeface="Arial" pitchFamily="34" charset="0"/>
              </a:rPr>
              <a:t>eff</a:t>
            </a:r>
            <a:r>
              <a:rPr lang="en-US" sz="200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CC131-F2D1-4D41-A7EC-7E92FF2017B3}" type="slidenum">
              <a:rPr lang="en-US"/>
              <a:pPr/>
              <a:t>19</a:t>
            </a:fld>
            <a:r>
              <a:rPr lang="en-US"/>
              <a:t> </a:t>
            </a: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46150"/>
          </a:xfrm>
        </p:spPr>
        <p:txBody>
          <a:bodyPr/>
          <a:lstStyle/>
          <a:p>
            <a:r>
              <a:rPr lang="en-US" sz="2800"/>
              <a:t>External Non-Axisymmetric Coils Can </a:t>
            </a:r>
            <a:r>
              <a:rPr lang="en-US" sz="2800" i="1"/>
              <a:t>Induce</a:t>
            </a:r>
            <a:r>
              <a:rPr lang="en-US" sz="2800"/>
              <a:t> </a:t>
            </a:r>
            <a:br>
              <a:rPr lang="en-US" sz="2800"/>
            </a:br>
            <a:r>
              <a:rPr lang="en-US" sz="2800"/>
              <a:t>Repetitive ELMs in Discharges with Lithium Coating</a:t>
            </a:r>
            <a:endParaRPr lang="en-US" sz="3000"/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5857875" y="6662738"/>
            <a:ext cx="27813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1828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J. Canik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50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(2010) 064016 </a:t>
            </a:r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984250" y="1274763"/>
            <a:ext cx="41195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1800">
                <a:latin typeface="Symbol" pitchFamily="18" charset="2"/>
                <a:sym typeface="Symbol" pitchFamily="18" charset="2"/>
              </a:rPr>
              <a:t></a:t>
            </a:r>
            <a:r>
              <a:rPr lang="en-US" sz="1800"/>
              <a:t>=2.4, </a:t>
            </a:r>
            <a:r>
              <a:rPr lang="en-US" sz="1800">
                <a:latin typeface="Symbol" pitchFamily="18" charset="2"/>
                <a:sym typeface="Symbol" pitchFamily="18" charset="2"/>
              </a:rPr>
              <a:t></a:t>
            </a:r>
            <a:r>
              <a:rPr lang="en-US" sz="1800"/>
              <a:t>=0.8, 0.8MA, 0.45T, NBI 4</a:t>
            </a:r>
            <a:r>
              <a:rPr lang="en-US" sz="1800">
                <a:latin typeface="Arial"/>
              </a:rPr>
              <a:t> </a:t>
            </a:r>
            <a:r>
              <a:rPr lang="en-US" sz="1800"/>
              <a:t>MW</a:t>
            </a:r>
          </a:p>
        </p:txBody>
      </p:sp>
      <p:pic>
        <p:nvPicPr>
          <p:cNvPr id="269320" name="Picture 8" descr="plot_sig_133814_eps09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4903" t="17046" r="2451" b="14204"/>
          <a:stretch>
            <a:fillRect/>
          </a:stretch>
        </p:blipFill>
        <p:spPr bwMode="auto">
          <a:xfrm>
            <a:off x="455613" y="1641475"/>
            <a:ext cx="5000625" cy="4802188"/>
          </a:xfrm>
          <a:prstGeom prst="rect">
            <a:avLst/>
          </a:prstGeom>
          <a:noFill/>
        </p:spPr>
      </p:pic>
      <p:sp>
        <p:nvSpPr>
          <p:cNvPr id="269321" name="Rectangle 9"/>
          <p:cNvSpPr>
            <a:spLocks noChangeArrowheads="1"/>
          </p:cNvSpPr>
          <p:nvPr/>
        </p:nvSpPr>
        <p:spPr bwMode="auto">
          <a:xfrm>
            <a:off x="1866900" y="3781425"/>
            <a:ext cx="1225550" cy="2127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400">
                <a:latin typeface="Arial" pitchFamily="34" charset="0"/>
              </a:rPr>
              <a:t>No perturbation</a:t>
            </a:r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1841500" y="4360863"/>
            <a:ext cx="465138" cy="2127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10 Hz</a:t>
            </a:r>
          </a:p>
        </p:txBody>
      </p:sp>
      <p:sp>
        <p:nvSpPr>
          <p:cNvPr id="269323" name="Rectangle 11"/>
          <p:cNvSpPr>
            <a:spLocks noChangeArrowheads="1"/>
          </p:cNvSpPr>
          <p:nvPr/>
        </p:nvSpPr>
        <p:spPr bwMode="auto">
          <a:xfrm>
            <a:off x="1841500" y="5003800"/>
            <a:ext cx="465138" cy="2127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400">
                <a:solidFill>
                  <a:srgbClr val="1822CD"/>
                </a:solidFill>
                <a:latin typeface="Arial" pitchFamily="34" charset="0"/>
              </a:rPr>
              <a:t>30 Hz</a:t>
            </a: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841500" y="5648325"/>
            <a:ext cx="465138" cy="2127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400">
                <a:solidFill>
                  <a:srgbClr val="00CC66"/>
                </a:solidFill>
                <a:latin typeface="Arial" pitchFamily="34" charset="0"/>
              </a:rPr>
              <a:t>50 Hz</a:t>
            </a:r>
          </a:p>
        </p:txBody>
      </p:sp>
      <p:grpSp>
        <p:nvGrpSpPr>
          <p:cNvPr id="269326" name="Group 14"/>
          <p:cNvGrpSpPr>
            <a:grpSpLocks/>
          </p:cNvGrpSpPr>
          <p:nvPr/>
        </p:nvGrpSpPr>
        <p:grpSpPr bwMode="auto">
          <a:xfrm>
            <a:off x="1104900" y="4446588"/>
            <a:ext cx="1041400" cy="260350"/>
            <a:chOff x="2840" y="2649"/>
            <a:chExt cx="656" cy="164"/>
          </a:xfrm>
        </p:grpSpPr>
        <p:sp>
          <p:nvSpPr>
            <p:cNvPr id="269327" name="Rectangle 15"/>
            <p:cNvSpPr>
              <a:spLocks noChangeArrowheads="1"/>
            </p:cNvSpPr>
            <p:nvPr/>
          </p:nvSpPr>
          <p:spPr bwMode="auto">
            <a:xfrm>
              <a:off x="2840" y="2649"/>
              <a:ext cx="243" cy="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45720" tIns="18288" rIns="45720" bIns="18288">
              <a:spAutoFit/>
            </a:bodyPr>
            <a:lstStyle/>
            <a:p>
              <a:pPr marL="177800" indent="-177800" eaLnBrk="1" hangingPunct="1">
                <a:spcBef>
                  <a:spcPct val="20000"/>
                </a:spcBef>
              </a:pPr>
              <a:r>
                <a:rPr lang="en-US" sz="1400"/>
                <a:t>I</a:t>
              </a:r>
              <a:r>
                <a:rPr lang="en-US" sz="1400" baseline="-25000"/>
                <a:t>coil1</a:t>
              </a:r>
              <a:endParaRPr lang="en-US" sz="1400"/>
            </a:p>
          </p:txBody>
        </p:sp>
        <p:sp>
          <p:nvSpPr>
            <p:cNvPr id="269328" name="Line 16"/>
            <p:cNvSpPr>
              <a:spLocks noChangeShapeType="1"/>
            </p:cNvSpPr>
            <p:nvPr/>
          </p:nvSpPr>
          <p:spPr bwMode="auto">
            <a:xfrm>
              <a:off x="3080" y="2736"/>
              <a:ext cx="416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8150" y="2544763"/>
            <a:ext cx="3549650" cy="2216150"/>
          </a:xfrm>
          <a:noFill/>
        </p:spPr>
        <p:txBody>
          <a:bodyPr lIns="0" rIns="0"/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FF"/>
                </a:solidFill>
              </a:rPr>
              <a:t>Applied n = 3 resonant radial field perturbations with NSTX RMP coils</a:t>
            </a:r>
          </a:p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FF"/>
                </a:solidFill>
              </a:rPr>
              <a:t>Induced ELMs reduce n</a:t>
            </a:r>
            <a:r>
              <a:rPr lang="en-US" sz="2200" baseline="-25000">
                <a:solidFill>
                  <a:srgbClr val="0000FF"/>
                </a:solidFill>
              </a:rPr>
              <a:t>e</a:t>
            </a:r>
            <a:r>
              <a:rPr lang="en-US" sz="2200">
                <a:solidFill>
                  <a:srgbClr val="0000FF"/>
                </a:solidFill>
              </a:rPr>
              <a:t>, P</a:t>
            </a:r>
            <a:r>
              <a:rPr lang="en-US" sz="2200" baseline="-25000">
                <a:solidFill>
                  <a:srgbClr val="0000FF"/>
                </a:solidFill>
              </a:rPr>
              <a:t>rad</a:t>
            </a:r>
            <a:r>
              <a:rPr lang="en-US" sz="2200">
                <a:solidFill>
                  <a:srgbClr val="0000FF"/>
                </a:solidFill>
              </a:rPr>
              <a:t>, Z</a:t>
            </a:r>
            <a:r>
              <a:rPr lang="en-US" sz="2200" baseline="-25000">
                <a:solidFill>
                  <a:srgbClr val="0000FF"/>
                </a:solidFill>
              </a:rPr>
              <a:t>eff</a:t>
            </a:r>
            <a:r>
              <a:rPr lang="en-US" sz="2200">
                <a:solidFill>
                  <a:srgbClr val="0000FF"/>
                </a:solidFill>
              </a:rPr>
              <a:t> with small effect on plasma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754F19-0888-42CA-93B1-0C78AB9CF5BB}" type="slidenum">
              <a:rPr lang="en-US"/>
              <a:pPr/>
              <a:t>2</a:t>
            </a:fld>
            <a:r>
              <a:rPr lang="en-US"/>
              <a:t>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669"/>
            <a:ext cx="9144000" cy="1015663"/>
          </a:xfrm>
        </p:spPr>
        <p:txBody>
          <a:bodyPr/>
          <a:lstStyle/>
          <a:p>
            <a:r>
              <a:rPr lang="en-US" sz="3000">
                <a:solidFill>
                  <a:schemeClr val="accent2"/>
                </a:solidFill>
              </a:rPr>
              <a:t>“Spherical Torus” (ST) Pushes the Tokamak to </a:t>
            </a:r>
            <a:br>
              <a:rPr lang="en-US" sz="3000">
                <a:solidFill>
                  <a:schemeClr val="accent2"/>
                </a:solidFill>
              </a:rPr>
            </a:br>
            <a:r>
              <a:rPr lang="en-US" sz="3000">
                <a:solidFill>
                  <a:schemeClr val="accent2"/>
                </a:solidFill>
              </a:rPr>
              <a:t>Extreme Toroidicity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14450"/>
            <a:ext cx="8726488" cy="494443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>
                <a:solidFill>
                  <a:srgbClr val="0000FF"/>
                </a:solidFill>
              </a:rPr>
              <a:t>Motivated by potential for increased </a:t>
            </a:r>
            <a:r>
              <a:rPr lang="en-US" sz="2200">
                <a:solidFill>
                  <a:srgbClr val="0000FF"/>
                </a:solidFill>
                <a:latin typeface="Symbol" pitchFamily="18" charset="2"/>
              </a:rPr>
              <a:t></a:t>
            </a:r>
            <a:r>
              <a:rPr lang="en-US" sz="2000">
                <a:solidFill>
                  <a:srgbClr val="0000FF"/>
                </a:solidFill>
              </a:rPr>
              <a:t> </a:t>
            </a:r>
            <a:r>
              <a:rPr lang="en-US" sz="2000" i="1">
                <a:solidFill>
                  <a:srgbClr val="0000FF"/>
                </a:solidFill>
              </a:rPr>
              <a:t>[Peng &amp; Strickler, 1980s]</a:t>
            </a:r>
            <a:endParaRPr lang="en-US" sz="2200">
              <a:solidFill>
                <a:srgbClr val="0000FF"/>
              </a:solidFill>
              <a:latin typeface="Symbol" pitchFamily="18" charset="2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0000FF"/>
                </a:solidFill>
                <a:latin typeface="Symbol" pitchFamily="18" charset="2"/>
              </a:rPr>
              <a:t></a:t>
            </a:r>
            <a:r>
              <a:rPr lang="en-US" baseline="-25000">
                <a:solidFill>
                  <a:srgbClr val="0000FF"/>
                </a:solidFill>
              </a:rPr>
              <a:t>max</a:t>
            </a:r>
            <a:r>
              <a:rPr lang="en-US">
                <a:solidFill>
                  <a:srgbClr val="0000FF"/>
                </a:solidFill>
              </a:rPr>
              <a:t>  (= 2</a:t>
            </a:r>
            <a:r>
              <a:rPr lang="en-US">
                <a:solidFill>
                  <a:srgbClr val="0000FF"/>
                </a:solidFill>
                <a:latin typeface="Symbol" pitchFamily="18" charset="2"/>
              </a:rPr>
              <a:t></a:t>
            </a:r>
            <a:r>
              <a:rPr lang="en-US" baseline="-25000">
                <a:solidFill>
                  <a:srgbClr val="0000FF"/>
                </a:solidFill>
              </a:rPr>
              <a:t>0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p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</a:rPr>
              <a:t>/B</a:t>
            </a:r>
            <a:r>
              <a:rPr lang="en-US" baseline="-25000">
                <a:solidFill>
                  <a:srgbClr val="0000FF"/>
                </a:solidFill>
              </a:rPr>
              <a:t>T</a:t>
            </a:r>
            <a:r>
              <a:rPr lang="en-US" baseline="30000">
                <a:solidFill>
                  <a:srgbClr val="0000FF"/>
                </a:solidFill>
              </a:rPr>
              <a:t>2</a:t>
            </a:r>
            <a:r>
              <a:rPr lang="en-US">
                <a:solidFill>
                  <a:srgbClr val="0000FF"/>
                </a:solidFill>
              </a:rPr>
              <a:t>)  =  C·I</a:t>
            </a:r>
            <a:r>
              <a:rPr lang="en-US" baseline="-25000">
                <a:solidFill>
                  <a:srgbClr val="0000FF"/>
                </a:solidFill>
              </a:rPr>
              <a:t>p</a:t>
            </a:r>
            <a:r>
              <a:rPr lang="en-US">
                <a:solidFill>
                  <a:srgbClr val="0000FF"/>
                </a:solidFill>
              </a:rPr>
              <a:t>/aB</a:t>
            </a:r>
            <a:r>
              <a:rPr lang="en-US" baseline="-25000">
                <a:solidFill>
                  <a:srgbClr val="0000FF"/>
                </a:solidFill>
              </a:rPr>
              <a:t>T</a:t>
            </a:r>
            <a:r>
              <a:rPr lang="en-US">
                <a:solidFill>
                  <a:srgbClr val="0000FF"/>
                </a:solidFill>
              </a:rPr>
              <a:t>  </a:t>
            </a:r>
            <a:r>
              <a:rPr lang="en-US">
                <a:solidFill>
                  <a:srgbClr val="0000FF"/>
                </a:solidFill>
                <a:latin typeface="Symbol" pitchFamily="18" charset="2"/>
              </a:rPr>
              <a:t></a:t>
            </a:r>
            <a:r>
              <a:rPr lang="en-US">
                <a:solidFill>
                  <a:srgbClr val="0000FF"/>
                </a:solidFill>
              </a:rPr>
              <a:t>  C·</a:t>
            </a:r>
            <a:r>
              <a:rPr lang="en-US">
                <a:solidFill>
                  <a:srgbClr val="0000FF"/>
                </a:solidFill>
                <a:latin typeface="Symbol" pitchFamily="18" charset="2"/>
              </a:rPr>
              <a:t>/</a:t>
            </a:r>
            <a:r>
              <a:rPr lang="en-US" b="1">
                <a:solidFill>
                  <a:srgbClr val="0000FF"/>
                </a:solidFill>
              </a:rPr>
              <a:t>A</a:t>
            </a:r>
            <a:r>
              <a:rPr lang="en-US">
                <a:solidFill>
                  <a:srgbClr val="0000FF"/>
                </a:solidFill>
              </a:rPr>
              <a:t>q</a:t>
            </a:r>
          </a:p>
          <a:p>
            <a:pPr>
              <a:lnSpc>
                <a:spcPct val="95000"/>
              </a:lnSpc>
              <a:spcBef>
                <a:spcPct val="50000"/>
              </a:spcBef>
              <a:buFontTx/>
              <a:buNone/>
            </a:pPr>
            <a:r>
              <a:rPr lang="en-US" sz="1400">
                <a:solidFill>
                  <a:srgbClr val="0000FF"/>
                </a:solidFill>
              </a:rPr>
              <a:t>	</a:t>
            </a:r>
            <a:r>
              <a:rPr lang="en-US" sz="2000">
                <a:solidFill>
                  <a:srgbClr val="0000FF"/>
                </a:solidFill>
              </a:rPr>
              <a:t>B</a:t>
            </a:r>
            <a:r>
              <a:rPr lang="en-US" sz="2000" baseline="-25000">
                <a:solidFill>
                  <a:srgbClr val="0000FF"/>
                </a:solidFill>
              </a:rPr>
              <a:t>T</a:t>
            </a:r>
            <a:r>
              <a:rPr lang="en-US" sz="2000">
                <a:solidFill>
                  <a:srgbClr val="0000FF"/>
                </a:solidFill>
              </a:rPr>
              <a:t>: 	toroidal magnetic field on axis;</a:t>
            </a:r>
          </a:p>
          <a:p>
            <a:pPr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	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 sz="2000">
                <a:solidFill>
                  <a:srgbClr val="0000FF"/>
                </a:solidFill>
              </a:rPr>
              <a:t>p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 sz="2000">
                <a:solidFill>
                  <a:srgbClr val="0000FF"/>
                </a:solidFill>
              </a:rPr>
              <a:t>:	average plasma pressure;</a:t>
            </a:r>
          </a:p>
          <a:p>
            <a:pPr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	I</a:t>
            </a:r>
            <a:r>
              <a:rPr lang="en-US" sz="2000" baseline="-25000">
                <a:solidFill>
                  <a:srgbClr val="0000FF"/>
                </a:solidFill>
              </a:rPr>
              <a:t>p</a:t>
            </a:r>
            <a:r>
              <a:rPr lang="en-US" sz="2000">
                <a:solidFill>
                  <a:srgbClr val="0000FF"/>
                </a:solidFill>
              </a:rPr>
              <a:t>: 	plasma current; </a:t>
            </a:r>
          </a:p>
          <a:p>
            <a:pPr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	a: 	minor radius; </a:t>
            </a:r>
          </a:p>
          <a:p>
            <a:pPr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	</a:t>
            </a:r>
            <a:r>
              <a:rPr lang="en-US" sz="2000">
                <a:solidFill>
                  <a:srgbClr val="0000FF"/>
                </a:solidFill>
              </a:rPr>
              <a:t>: 	elongation of cross-section;</a:t>
            </a:r>
          </a:p>
          <a:p>
            <a:pPr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	</a:t>
            </a:r>
            <a:r>
              <a:rPr lang="en-US" sz="2000" b="1">
                <a:solidFill>
                  <a:srgbClr val="0000FF"/>
                </a:solidFill>
              </a:rPr>
              <a:t>A: 	aspect ratio (= R/a); </a:t>
            </a:r>
          </a:p>
          <a:p>
            <a:pPr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	q: 	MHD “safety factor” (&gt; 2)</a:t>
            </a:r>
          </a:p>
          <a:p>
            <a:pPr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	C:	Constant ~3%·m·T/MA 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	</a:t>
            </a:r>
            <a:r>
              <a:rPr lang="en-US" sz="1800" i="1">
                <a:solidFill>
                  <a:srgbClr val="0000FF"/>
                </a:solidFill>
              </a:rPr>
              <a:t>[Troyon, Sykes - early 1980s]</a:t>
            </a:r>
          </a:p>
          <a:p>
            <a:pPr>
              <a:spcBef>
                <a:spcPct val="35000"/>
              </a:spcBef>
            </a:pPr>
            <a:r>
              <a:rPr lang="en-US" sz="2200">
                <a:solidFill>
                  <a:srgbClr val="0000FF"/>
                </a:solidFill>
              </a:rPr>
              <a:t>Confirmed by experiments</a:t>
            </a:r>
          </a:p>
          <a:p>
            <a:pPr lvl="1">
              <a:spcBef>
                <a:spcPct val="0"/>
              </a:spcBef>
            </a:pPr>
            <a:r>
              <a:rPr lang="en-US" smtClean="0">
                <a:solidFill>
                  <a:srgbClr val="0000FF"/>
                </a:solidFill>
              </a:rPr>
              <a:t> </a:t>
            </a:r>
            <a:r>
              <a:rPr lang="en-US" b="1" smtClean="0">
                <a:solidFill>
                  <a:srgbClr val="0000FF"/>
                </a:solidFill>
                <a:latin typeface="Symbol" pitchFamily="18" charset="2"/>
              </a:rPr>
              <a:t></a:t>
            </a:r>
            <a:r>
              <a:rPr lang="en-US" b="1" baseline="-25000">
                <a:solidFill>
                  <a:srgbClr val="0000FF"/>
                </a:solidFill>
              </a:rPr>
              <a:t>max</a:t>
            </a:r>
            <a:r>
              <a:rPr lang="en-US" b="1">
                <a:solidFill>
                  <a:srgbClr val="0000FF"/>
                </a:solidFill>
              </a:rPr>
              <a:t> ≈ 40% </a:t>
            </a:r>
            <a:endParaRPr lang="en-US" b="1" i="1">
              <a:solidFill>
                <a:srgbClr val="0000FF"/>
              </a:solidFill>
            </a:endParaRPr>
          </a:p>
          <a:p>
            <a:pPr lvl="2">
              <a:spcBef>
                <a:spcPct val="30000"/>
              </a:spcBef>
              <a:buFontTx/>
              <a:buNone/>
            </a:pPr>
            <a:r>
              <a:rPr lang="en-US" sz="2000" i="1">
                <a:solidFill>
                  <a:srgbClr val="0000FF"/>
                </a:solidFill>
              </a:rPr>
              <a:t>[START (UK) 1990s]</a:t>
            </a:r>
            <a:endParaRPr lang="en-US" i="1">
              <a:solidFill>
                <a:srgbClr val="0000FF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900" y="3860800"/>
            <a:ext cx="21574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5300" y="2108200"/>
            <a:ext cx="2209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962775" y="4997450"/>
            <a:ext cx="1919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1E2AFF"/>
                </a:solidFill>
              </a:rPr>
              <a:t>Spherical Torus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1E2AFF"/>
                </a:solidFill>
              </a:rPr>
              <a:t>A ≈ 1.3, q</a:t>
            </a:r>
            <a:r>
              <a:rPr lang="en-US" sz="2000" b="1" baseline="-25000">
                <a:solidFill>
                  <a:srgbClr val="1E2AFF"/>
                </a:solidFill>
              </a:rPr>
              <a:t>a</a:t>
            </a:r>
            <a:r>
              <a:rPr lang="en-US" sz="2000" b="1">
                <a:solidFill>
                  <a:srgbClr val="1E2AFF"/>
                </a:solidFill>
              </a:rPr>
              <a:t> = 12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116513" y="2527300"/>
            <a:ext cx="16081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2F8B20"/>
                </a:solidFill>
              </a:rPr>
              <a:t>Conventional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2F8B20"/>
                </a:solidFill>
              </a:rPr>
              <a:t>Tokamak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2F8B20"/>
                </a:solidFill>
              </a:rPr>
              <a:t>A ≈ 3, q</a:t>
            </a:r>
            <a:r>
              <a:rPr lang="en-US" sz="2000" b="1" baseline="-25000">
                <a:solidFill>
                  <a:srgbClr val="2F8B20"/>
                </a:solidFill>
              </a:rPr>
              <a:t>a</a:t>
            </a:r>
            <a:r>
              <a:rPr lang="en-US" sz="2000" b="1">
                <a:solidFill>
                  <a:srgbClr val="2F8B20"/>
                </a:solidFill>
              </a:rPr>
              <a:t> = 4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6426200" y="4254500"/>
            <a:ext cx="40640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7505700" y="3771900"/>
            <a:ext cx="3556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846888" y="3924300"/>
            <a:ext cx="652462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>
                <a:solidFill>
                  <a:srgbClr val="1E2AFF"/>
                </a:solidFill>
              </a:rPr>
              <a:t>Field</a:t>
            </a:r>
          </a:p>
          <a:p>
            <a:pPr algn="ctr">
              <a:lnSpc>
                <a:spcPct val="90000"/>
              </a:lnSpc>
            </a:pPr>
            <a:r>
              <a:rPr lang="en-US" sz="2000">
                <a:solidFill>
                  <a:srgbClr val="1E2AFF"/>
                </a:solidFill>
              </a:rPr>
              <a:t>lines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3736975" y="6472238"/>
            <a:ext cx="5167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Y-K.M.. Peng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26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(1986) 769; </a:t>
            </a:r>
          </a:p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F. Troyon,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PPCF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26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209 (1984); A. Sykes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39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(1997) B247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43A9C0-F570-4865-BB54-EFC791DD282E}" type="slidenum">
              <a:rPr lang="en-US"/>
              <a:pPr/>
              <a:t>20</a:t>
            </a:fld>
            <a:r>
              <a:rPr lang="en-US"/>
              <a:t> </a:t>
            </a:r>
          </a:p>
        </p:txBody>
      </p:sp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066800"/>
          </a:xfrm>
        </p:spPr>
        <p:txBody>
          <a:bodyPr/>
          <a:lstStyle/>
          <a:p>
            <a:r>
              <a:rPr lang="en-US"/>
              <a:t>STs Provide New Opportunities to Study Physics of Toroidal Transport Processes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930900"/>
            <a:ext cx="8943975" cy="708025"/>
          </a:xfrm>
          <a:noFill/>
        </p:spPr>
        <p:txBody>
          <a:bodyPr wrap="none"/>
          <a:lstStyle/>
          <a:p>
            <a:r>
              <a:rPr lang="en-US" sz="2000"/>
              <a:t>Dependence of electron transport on B-field was a surprise</a:t>
            </a:r>
          </a:p>
          <a:p>
            <a:r>
              <a:rPr lang="en-US" sz="2000"/>
              <a:t>Low B </a:t>
            </a:r>
            <a:r>
              <a:rPr lang="en-US" sz="2000">
                <a:sym typeface="Symbol" pitchFamily="18" charset="2"/>
              </a:rPr>
              <a:t> </a:t>
            </a:r>
            <a:r>
              <a:rPr lang="en-US" sz="2000"/>
              <a:t>electron gyro-scale turbulence should be measurable (</a:t>
            </a:r>
            <a:r>
              <a:rPr lang="en-US" sz="2000">
                <a:latin typeface="Symbol" pitchFamily="18" charset="2"/>
              </a:rPr>
              <a:t>r</a:t>
            </a:r>
            <a:r>
              <a:rPr lang="en-US" sz="2000" baseline="-25000"/>
              <a:t>e</a:t>
            </a:r>
            <a:r>
              <a:rPr lang="en-US" sz="2000"/>
              <a:t> ~ 0.1 mm)</a:t>
            </a: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319088" y="1233488"/>
            <a:ext cx="85725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28600" indent="-228600" eaLnBrk="1" hangingPunct="1">
              <a:spcBef>
                <a:spcPct val="15000"/>
              </a:spcBef>
              <a:buFontTx/>
              <a:buChar char="•"/>
            </a:pPr>
            <a:r>
              <a:rPr lang="en-US" sz="2000"/>
              <a:t>Operate in unique regions of dimensionless parameters</a:t>
            </a:r>
          </a:p>
          <a:p>
            <a:pPr marL="571500" lvl="1" indent="-228600" eaLnBrk="1" hangingPunct="1">
              <a:spcBef>
                <a:spcPct val="15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Normalized gyro-radius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</a:rPr>
              <a:t>r</a:t>
            </a:r>
            <a:r>
              <a:rPr lang="en-US" sz="2000" baseline="3000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</a:t>
            </a: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, normalized collisionality</a:t>
            </a:r>
            <a:r>
              <a:rPr lang="en-US" sz="2000" baseline="-2500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US" sz="2000" baseline="30000">
                <a:solidFill>
                  <a:schemeClr val="accent2"/>
                </a:solidFill>
                <a:latin typeface="Symbol" pitchFamily="18" charset="2"/>
              </a:rPr>
              <a:t>*</a:t>
            </a:r>
            <a:r>
              <a:rPr lang="en-US" sz="2000">
                <a:solidFill>
                  <a:schemeClr val="accent2"/>
                </a:solidFill>
              </a:rPr>
              <a:t> </a:t>
            </a:r>
          </a:p>
          <a:p>
            <a:pPr marL="571500" lvl="1" indent="-228600" eaLnBrk="1" hangingPunct="1">
              <a:spcBef>
                <a:spcPct val="15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</a:rPr>
              <a:t>Range of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2000">
                <a:solidFill>
                  <a:schemeClr val="accent2"/>
                </a:solidFill>
              </a:rPr>
              <a:t> spans electrostatic to electromagnetic turbulence</a:t>
            </a:r>
          </a:p>
          <a:p>
            <a:pPr marL="228600" indent="-228600" eaLnBrk="1" hangingPunct="1">
              <a:spcBef>
                <a:spcPct val="15000"/>
              </a:spcBef>
              <a:buFontTx/>
              <a:buChar char="•"/>
            </a:pPr>
            <a:r>
              <a:rPr lang="en-US" sz="2000"/>
              <a:t>Analysis of NSTX data demonstrated that ion transport was close to neoclassical and that electron transport determined core confinement</a:t>
            </a:r>
          </a:p>
          <a:p>
            <a:pPr marL="571500" lvl="1" indent="-228600" eaLnBrk="1" hangingPunct="1">
              <a:spcBef>
                <a:spcPct val="15000"/>
              </a:spcBef>
              <a:buFontTx/>
              <a:buChar char="–"/>
            </a:pPr>
            <a:r>
              <a:rPr lang="en-US" sz="2000">
                <a:solidFill>
                  <a:srgbClr val="008080"/>
                </a:solidFill>
              </a:rPr>
              <a:t>Suppression of ion turbulent transport at low B had been postulated</a:t>
            </a:r>
          </a:p>
        </p:txBody>
      </p:sp>
      <p:pic>
        <p:nvPicPr>
          <p:cNvPr id="249862" name="Picture 6"/>
          <p:cNvPicPr>
            <a:picLocks noChangeAspect="1" noChangeArrowheads="1"/>
          </p:cNvPicPr>
          <p:nvPr/>
        </p:nvPicPr>
        <p:blipFill>
          <a:blip r:embed="rId2" cstate="print"/>
          <a:srcRect l="1872" t="4852" r="2341" b="10214"/>
          <a:stretch>
            <a:fillRect/>
          </a:stretch>
        </p:blipFill>
        <p:spPr bwMode="auto">
          <a:xfrm>
            <a:off x="404813" y="3584575"/>
            <a:ext cx="28082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9863" name="Rectangle 7"/>
          <p:cNvSpPr>
            <a:spLocks noChangeArrowheads="1"/>
          </p:cNvSpPr>
          <p:nvPr/>
        </p:nvSpPr>
        <p:spPr bwMode="auto">
          <a:xfrm>
            <a:off x="987425" y="3489325"/>
            <a:ext cx="314325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9864" name="Rectangle 8"/>
          <p:cNvSpPr>
            <a:spLocks noChangeArrowheads="1"/>
          </p:cNvSpPr>
          <p:nvPr/>
        </p:nvSpPr>
        <p:spPr bwMode="auto">
          <a:xfrm>
            <a:off x="1787525" y="3460750"/>
            <a:ext cx="542925" cy="171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49865" name="Picture 9"/>
          <p:cNvPicPr>
            <a:picLocks noChangeAspect="1" noChangeArrowheads="1"/>
          </p:cNvPicPr>
          <p:nvPr/>
        </p:nvPicPr>
        <p:blipFill>
          <a:blip r:embed="rId3" cstate="print"/>
          <a:srcRect b="15277"/>
          <a:stretch>
            <a:fillRect/>
          </a:stretch>
        </p:blipFill>
        <p:spPr bwMode="auto">
          <a:xfrm>
            <a:off x="5391150" y="3581400"/>
            <a:ext cx="3043238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9866" name="Text Box 10"/>
          <p:cNvSpPr txBox="1">
            <a:spLocks noChangeArrowheads="1"/>
          </p:cNvSpPr>
          <p:nvPr/>
        </p:nvSpPr>
        <p:spPr bwMode="auto">
          <a:xfrm>
            <a:off x="7645400" y="5791200"/>
            <a:ext cx="207963" cy="212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50000"/>
              </a:spcBef>
            </a:pPr>
            <a:r>
              <a:rPr lang="en-US" sz="1400"/>
              <a:t>r/a</a:t>
            </a:r>
          </a:p>
        </p:txBody>
      </p:sp>
      <p:sp>
        <p:nvSpPr>
          <p:cNvPr id="249867" name="Line 11"/>
          <p:cNvSpPr>
            <a:spLocks noChangeShapeType="1"/>
          </p:cNvSpPr>
          <p:nvPr/>
        </p:nvSpPr>
        <p:spPr bwMode="auto">
          <a:xfrm flipH="1">
            <a:off x="3668713" y="4551363"/>
            <a:ext cx="419100" cy="23812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68" name="Line 12"/>
          <p:cNvSpPr>
            <a:spLocks noChangeShapeType="1"/>
          </p:cNvSpPr>
          <p:nvPr/>
        </p:nvSpPr>
        <p:spPr bwMode="auto">
          <a:xfrm flipH="1">
            <a:off x="3640138" y="4551363"/>
            <a:ext cx="447675" cy="409575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69" name="Line 13"/>
          <p:cNvSpPr>
            <a:spLocks noChangeShapeType="1"/>
          </p:cNvSpPr>
          <p:nvPr/>
        </p:nvSpPr>
        <p:spPr bwMode="auto">
          <a:xfrm flipH="1">
            <a:off x="3640138" y="4551363"/>
            <a:ext cx="447675" cy="62865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70" name="Rectangle 14"/>
          <p:cNvSpPr>
            <a:spLocks noChangeArrowheads="1"/>
          </p:cNvSpPr>
          <p:nvPr/>
        </p:nvSpPr>
        <p:spPr bwMode="auto">
          <a:xfrm>
            <a:off x="3521075" y="4537075"/>
            <a:ext cx="581025" cy="819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9871" name="Rectangle 15" descr="Dark upward diagonal"/>
          <p:cNvSpPr>
            <a:spLocks noChangeArrowheads="1"/>
          </p:cNvSpPr>
          <p:nvPr/>
        </p:nvSpPr>
        <p:spPr bwMode="auto">
          <a:xfrm>
            <a:off x="3141663" y="4826000"/>
            <a:ext cx="295275" cy="133350"/>
          </a:xfrm>
          <a:prstGeom prst="rect">
            <a:avLst/>
          </a:prstGeom>
          <a:pattFill prst="dkUpDiag">
            <a:fgClr>
              <a:srgbClr val="FF00FF"/>
            </a:fgClr>
            <a:bgClr>
              <a:schemeClr val="bg1"/>
            </a:bgClr>
          </a:pattFill>
          <a:ln w="9525">
            <a:solidFill>
              <a:srgbClr val="CC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49872" name="Rectangle 16" descr="Dark upward diagonal"/>
          <p:cNvSpPr>
            <a:spLocks noChangeArrowheads="1"/>
          </p:cNvSpPr>
          <p:nvPr/>
        </p:nvSpPr>
        <p:spPr bwMode="auto">
          <a:xfrm>
            <a:off x="3141663" y="4978400"/>
            <a:ext cx="295275" cy="161925"/>
          </a:xfrm>
          <a:prstGeom prst="rect">
            <a:avLst/>
          </a:prstGeom>
          <a:pattFill prst="dkUpDiag">
            <a:fgClr>
              <a:srgbClr val="0066FF"/>
            </a:fgClr>
            <a:bgClr>
              <a:schemeClr val="bg1"/>
            </a:bgClr>
          </a:patt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49873" name="Rectangle 17" descr="Dark upward diagonal"/>
          <p:cNvSpPr>
            <a:spLocks noChangeArrowheads="1"/>
          </p:cNvSpPr>
          <p:nvPr/>
        </p:nvSpPr>
        <p:spPr bwMode="auto">
          <a:xfrm>
            <a:off x="3141663" y="5199063"/>
            <a:ext cx="295275" cy="182562"/>
          </a:xfrm>
          <a:prstGeom prst="rect">
            <a:avLst/>
          </a:prstGeom>
          <a:pattFill prst="dkUpDiag">
            <a:fgClr>
              <a:srgbClr val="00CC00"/>
            </a:fgClr>
            <a:bgClr>
              <a:schemeClr val="bg1"/>
            </a:bgClr>
          </a:pattFill>
          <a:ln w="9525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49874" name="Text Box 18"/>
          <p:cNvSpPr txBox="1">
            <a:spLocks noChangeArrowheads="1"/>
          </p:cNvSpPr>
          <p:nvPr/>
        </p:nvSpPr>
        <p:spPr bwMode="auto">
          <a:xfrm>
            <a:off x="2489200" y="5753100"/>
            <a:ext cx="207963" cy="212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50000"/>
              </a:spcBef>
            </a:pPr>
            <a:r>
              <a:rPr lang="en-US" sz="1400"/>
              <a:t>r/a</a:t>
            </a:r>
          </a:p>
        </p:txBody>
      </p:sp>
      <p:sp>
        <p:nvSpPr>
          <p:cNvPr id="249876" name="AutoShape 20"/>
          <p:cNvSpPr>
            <a:spLocks/>
          </p:cNvSpPr>
          <p:nvPr/>
        </p:nvSpPr>
        <p:spPr bwMode="auto">
          <a:xfrm>
            <a:off x="3484563" y="4876800"/>
            <a:ext cx="177800" cy="406400"/>
          </a:xfrm>
          <a:prstGeom prst="rightBrace">
            <a:avLst>
              <a:gd name="adj1" fmla="val 19048"/>
              <a:gd name="adj2" fmla="val 50000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49877" name="Line 21"/>
          <p:cNvSpPr>
            <a:spLocks noChangeShapeType="1"/>
          </p:cNvSpPr>
          <p:nvPr/>
        </p:nvSpPr>
        <p:spPr bwMode="auto">
          <a:xfrm>
            <a:off x="3636963" y="5080000"/>
            <a:ext cx="8382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49878" name="Line 22"/>
          <p:cNvSpPr>
            <a:spLocks noChangeShapeType="1"/>
          </p:cNvSpPr>
          <p:nvPr/>
        </p:nvSpPr>
        <p:spPr bwMode="auto">
          <a:xfrm flipV="1">
            <a:off x="4457700" y="4711700"/>
            <a:ext cx="0" cy="355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49879" name="Text Box 23"/>
          <p:cNvSpPr txBox="1">
            <a:spLocks noChangeArrowheads="1"/>
          </p:cNvSpPr>
          <p:nvPr/>
        </p:nvSpPr>
        <p:spPr bwMode="auto">
          <a:xfrm>
            <a:off x="3190875" y="3563938"/>
            <a:ext cx="2532063" cy="11493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36576" tIns="36576" rIns="36576" bIns="36576">
            <a:spAutoFit/>
          </a:bodyPr>
          <a:lstStyle/>
          <a:p>
            <a:pPr algn="ctr" eaLnBrk="1" hangingPunct="1"/>
            <a:r>
              <a:rPr lang="en-US" sz="1600" u="sng">
                <a:solidFill>
                  <a:schemeClr val="accent2"/>
                </a:solidFill>
                <a:latin typeface="Arial" pitchFamily="34" charset="0"/>
              </a:rPr>
              <a:t>Neoclassical calculation </a:t>
            </a:r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(GTC-NEO code)</a:t>
            </a:r>
            <a:endParaRPr lang="en-US" sz="1400">
              <a:solidFill>
                <a:schemeClr val="accent2"/>
              </a:solidFill>
              <a:latin typeface="Arial" pitchFamily="34" charset="0"/>
            </a:endParaRPr>
          </a:p>
          <a:p>
            <a:pPr algn="ctr" eaLnBrk="1" hangingPunct="1"/>
            <a:r>
              <a:rPr lang="en-US" sz="1400">
                <a:solidFill>
                  <a:schemeClr val="accent2"/>
                </a:solidFill>
                <a:latin typeface="Arial" pitchFamily="34" charset="0"/>
              </a:rPr>
              <a:t>including finite banana width</a:t>
            </a:r>
            <a:r>
              <a:rPr lang="en-US" sz="1400">
                <a:solidFill>
                  <a:schemeClr val="accent2"/>
                </a:solidFill>
                <a:latin typeface="Symbol" pitchFamily="18" charset="2"/>
              </a:rPr>
              <a:t> </a:t>
            </a:r>
          </a:p>
          <a:p>
            <a:pPr algn="ctr" eaLnBrk="1" hangingPunct="1"/>
            <a:r>
              <a:rPr lang="en-US">
                <a:solidFill>
                  <a:schemeClr val="accent2"/>
                </a:solidFill>
                <a:latin typeface="Symbol" pitchFamily="18" charset="2"/>
              </a:rPr>
              <a:t>c</a:t>
            </a:r>
            <a:r>
              <a:rPr lang="en-US" sz="2000" baseline="-25000">
                <a:solidFill>
                  <a:schemeClr val="accent2"/>
                </a:solidFill>
                <a:latin typeface="Arial" pitchFamily="34" charset="0"/>
              </a:rPr>
              <a:t>i </a:t>
            </a:r>
            <a:r>
              <a:rPr lang="en-US" sz="1800">
                <a:solidFill>
                  <a:schemeClr val="accent2"/>
                </a:solidFill>
                <a:latin typeface="Arial" pitchFamily="34" charset="0"/>
              </a:rPr>
              <a:t>(r/a=0.5-0.8) </a:t>
            </a:r>
            <a:r>
              <a:rPr lang="en-US" sz="1800">
                <a:solidFill>
                  <a:schemeClr val="accent2"/>
                </a:solidFill>
                <a:latin typeface="Arial" pitchFamily="34" charset="0"/>
                <a:sym typeface="Symbol" pitchFamily="18" charset="2"/>
              </a:rPr>
              <a:t> </a:t>
            </a:r>
            <a:r>
              <a:rPr lang="en-US" sz="1800">
                <a:solidFill>
                  <a:schemeClr val="accent2"/>
                </a:solidFill>
                <a:latin typeface="Arial" pitchFamily="34" charset="0"/>
              </a:rPr>
              <a:t>I</a:t>
            </a:r>
            <a:r>
              <a:rPr lang="en-US" sz="1800" baseline="-25000">
                <a:solidFill>
                  <a:schemeClr val="accent2"/>
                </a:solidFill>
                <a:latin typeface="Arial" pitchFamily="34" charset="0"/>
              </a:rPr>
              <a:t>p</a:t>
            </a:r>
            <a:r>
              <a:rPr lang="en-US" sz="1800" baseline="30000">
                <a:solidFill>
                  <a:schemeClr val="accent2"/>
                </a:solidFill>
                <a:latin typeface="Arial" pitchFamily="34" charset="0"/>
              </a:rPr>
              <a:t>-1</a:t>
            </a:r>
            <a:endParaRPr lang="en-US" sz="1600" baseline="300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49880" name="Rectangle 24"/>
          <p:cNvSpPr>
            <a:spLocks noChangeArrowheads="1"/>
          </p:cNvSpPr>
          <p:nvPr/>
        </p:nvSpPr>
        <p:spPr bwMode="auto">
          <a:xfrm>
            <a:off x="923925" y="3230563"/>
            <a:ext cx="2332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u="sng">
                <a:solidFill>
                  <a:schemeClr val="accent2"/>
                </a:solidFill>
                <a:latin typeface="Arial" pitchFamily="34" charset="0"/>
              </a:rPr>
              <a:t>Ion thermal diffusivity</a:t>
            </a:r>
          </a:p>
        </p:txBody>
      </p:sp>
      <p:sp>
        <p:nvSpPr>
          <p:cNvPr id="249881" name="Rectangle 25"/>
          <p:cNvSpPr>
            <a:spLocks noChangeArrowheads="1"/>
          </p:cNvSpPr>
          <p:nvPr/>
        </p:nvSpPr>
        <p:spPr bwMode="auto">
          <a:xfrm>
            <a:off x="5762625" y="3217863"/>
            <a:ext cx="2852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u="sng">
                <a:solidFill>
                  <a:srgbClr val="008000"/>
                </a:solidFill>
                <a:latin typeface="Arial" pitchFamily="34" charset="0"/>
              </a:rPr>
              <a:t>Electron thermal diffusivity</a:t>
            </a:r>
          </a:p>
        </p:txBody>
      </p:sp>
      <p:sp>
        <p:nvSpPr>
          <p:cNvPr id="249882" name="Text Box 26"/>
          <p:cNvSpPr txBox="1">
            <a:spLocks noChangeArrowheads="1"/>
          </p:cNvSpPr>
          <p:nvPr/>
        </p:nvSpPr>
        <p:spPr bwMode="auto">
          <a:xfrm>
            <a:off x="6288088" y="6662738"/>
            <a:ext cx="2362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Kaye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46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(2006) 848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32EC11-1B99-42C1-B6D4-1DD468542A29}" type="slidenum">
              <a:rPr lang="en-US"/>
              <a:pPr/>
              <a:t>21</a:t>
            </a:fld>
            <a:r>
              <a:rPr lang="en-US"/>
              <a:t> </a:t>
            </a:r>
          </a:p>
        </p:txBody>
      </p:sp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066800"/>
          </a:xfrm>
        </p:spPr>
        <p:txBody>
          <a:bodyPr/>
          <a:lstStyle/>
          <a:p>
            <a:r>
              <a:rPr lang="en-US"/>
              <a:t>NSTX Equipped with Diagnostics to </a:t>
            </a:r>
            <a:br>
              <a:rPr lang="en-US"/>
            </a:br>
            <a:r>
              <a:rPr lang="en-US"/>
              <a:t>Measure Turbulent Density Fluctuations</a:t>
            </a:r>
          </a:p>
        </p:txBody>
      </p:sp>
      <p:pic>
        <p:nvPicPr>
          <p:cNvPr id="250885" name="Picture 47"/>
          <p:cNvPicPr>
            <a:picLocks noChangeAspect="1" noChangeArrowheads="1"/>
          </p:cNvPicPr>
          <p:nvPr/>
        </p:nvPicPr>
        <p:blipFill>
          <a:blip r:embed="rId2" cstate="print"/>
          <a:srcRect r="17412"/>
          <a:stretch>
            <a:fillRect/>
          </a:stretch>
        </p:blipFill>
        <p:spPr bwMode="auto">
          <a:xfrm>
            <a:off x="50800" y="2971800"/>
            <a:ext cx="3875088" cy="1460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50891" name="Picture 3" descr="R130R140_ImageSpo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113" y="4341813"/>
            <a:ext cx="1654175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94" name="Rectangle 14"/>
          <p:cNvSpPr>
            <a:spLocks noChangeArrowheads="1"/>
          </p:cNvSpPr>
          <p:nvPr/>
        </p:nvSpPr>
        <p:spPr bwMode="auto">
          <a:xfrm>
            <a:off x="301625" y="2308225"/>
            <a:ext cx="3609975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1" u="sng">
                <a:solidFill>
                  <a:srgbClr val="0000FF"/>
                </a:solidFill>
              </a:rPr>
              <a:t>B</a:t>
            </a:r>
            <a:r>
              <a:rPr lang="en-US" sz="2000" u="sng">
                <a:solidFill>
                  <a:srgbClr val="0000FF"/>
                </a:solidFill>
              </a:rPr>
              <a:t>eam </a:t>
            </a:r>
            <a:r>
              <a:rPr lang="en-US" sz="2000" b="1" u="sng">
                <a:solidFill>
                  <a:srgbClr val="0000FF"/>
                </a:solidFill>
              </a:rPr>
              <a:t>E</a:t>
            </a:r>
            <a:r>
              <a:rPr lang="en-US" sz="2000" u="sng">
                <a:solidFill>
                  <a:srgbClr val="0000FF"/>
                </a:solidFill>
              </a:rPr>
              <a:t>mission </a:t>
            </a:r>
            <a:r>
              <a:rPr lang="en-US" sz="2000" b="1" u="sng">
                <a:solidFill>
                  <a:srgbClr val="0000FF"/>
                </a:solidFill>
              </a:rPr>
              <a:t>S</a:t>
            </a:r>
            <a:r>
              <a:rPr lang="en-US" sz="2000" u="sng">
                <a:solidFill>
                  <a:srgbClr val="0000FF"/>
                </a:solidFill>
              </a:rPr>
              <a:t>pectroscopy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Detect fluctuations in Doppler-shifted D</a:t>
            </a:r>
            <a:r>
              <a:rPr lang="en-US" sz="1600" baseline="-25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sz="1600">
                <a:solidFill>
                  <a:srgbClr val="0000FF"/>
                </a:solidFill>
              </a:rPr>
              <a:t> line from excited beam neutrals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250898" name="Rectangle 18"/>
          <p:cNvSpPr>
            <a:spLocks noChangeArrowheads="1"/>
          </p:cNvSpPr>
          <p:nvPr/>
        </p:nvSpPr>
        <p:spPr bwMode="auto">
          <a:xfrm>
            <a:off x="266700" y="1625600"/>
            <a:ext cx="838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/>
          <a:p>
            <a:pPr marL="228600" indent="-228600" eaLnBrk="1" hangingPunct="1">
              <a:spcBef>
                <a:spcPct val="10000"/>
              </a:spcBef>
              <a:buFontTx/>
              <a:buChar char="•"/>
            </a:pPr>
            <a:r>
              <a:rPr lang="en-US" sz="2000"/>
              <a:t>Probe density fluctuation structures perpendicular to B-field; </a:t>
            </a:r>
            <a:r>
              <a:rPr lang="en-US" sz="2000" b="1"/>
              <a:t>k</a:t>
            </a:r>
            <a:r>
              <a:rPr lang="en-US" sz="2000" b="1" baseline="-25000">
                <a:sym typeface="Symbol" pitchFamily="18" charset="2"/>
              </a:rPr>
              <a:t></a:t>
            </a:r>
            <a:r>
              <a:rPr lang="en-US" sz="2000" b="1">
                <a:sym typeface="Symbol" pitchFamily="18" charset="2"/>
              </a:rPr>
              <a:t> ≠ 0</a:t>
            </a:r>
            <a:endParaRPr lang="en-US" sz="2000"/>
          </a:p>
          <a:p>
            <a:pPr marL="571500" lvl="1" indent="-228600" eaLnBrk="1" hangingPunct="1">
              <a:spcBef>
                <a:spcPct val="1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Structures are extended along B-field: </a:t>
            </a:r>
            <a:r>
              <a:rPr lang="en-US" sz="1800" b="1">
                <a:solidFill>
                  <a:schemeClr val="accent2"/>
                </a:solidFill>
              </a:rPr>
              <a:t>k</a:t>
            </a:r>
            <a:r>
              <a:rPr lang="en-US" sz="1800" b="1" baseline="-25000">
                <a:solidFill>
                  <a:schemeClr val="accent2"/>
                </a:solidFill>
              </a:rPr>
              <a:t>||</a:t>
            </a:r>
            <a:r>
              <a:rPr lang="en-US" sz="1800" b="1">
                <a:solidFill>
                  <a:schemeClr val="accent2"/>
                </a:solidFill>
              </a:rPr>
              <a:t> ≈ 0</a:t>
            </a:r>
            <a:endParaRPr lang="en-US" sz="1800">
              <a:solidFill>
                <a:schemeClr val="accent2"/>
              </a:solidFill>
            </a:endParaRPr>
          </a:p>
        </p:txBody>
      </p:sp>
      <p:grpSp>
        <p:nvGrpSpPr>
          <p:cNvPr id="250902" name="Group 22"/>
          <p:cNvGrpSpPr>
            <a:grpSpLocks/>
          </p:cNvGrpSpPr>
          <p:nvPr/>
        </p:nvGrpSpPr>
        <p:grpSpPr bwMode="auto">
          <a:xfrm>
            <a:off x="301625" y="1090613"/>
            <a:ext cx="8661400" cy="511175"/>
            <a:chOff x="190" y="719"/>
            <a:chExt cx="5456" cy="322"/>
          </a:xfrm>
        </p:grpSpPr>
        <p:grpSp>
          <p:nvGrpSpPr>
            <p:cNvPr id="250899" name="Group 19"/>
            <p:cNvGrpSpPr>
              <a:grpSpLocks/>
            </p:cNvGrpSpPr>
            <p:nvPr/>
          </p:nvGrpSpPr>
          <p:grpSpPr bwMode="auto">
            <a:xfrm>
              <a:off x="3694" y="719"/>
              <a:ext cx="381" cy="224"/>
              <a:chOff x="3694" y="719"/>
              <a:chExt cx="381" cy="224"/>
            </a:xfrm>
          </p:grpSpPr>
          <p:sp>
            <p:nvSpPr>
              <p:cNvPr id="250896" name="Rectangle 16"/>
              <p:cNvSpPr>
                <a:spLocks noChangeArrowheads="1"/>
              </p:cNvSpPr>
              <p:nvPr/>
            </p:nvSpPr>
            <p:spPr bwMode="auto">
              <a:xfrm>
                <a:off x="3694" y="751"/>
                <a:ext cx="9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/>
                  <a:t>~</a:t>
                </a:r>
              </a:p>
            </p:txBody>
          </p:sp>
          <p:sp>
            <p:nvSpPr>
              <p:cNvPr id="250897" name="Rectangle 17"/>
              <p:cNvSpPr>
                <a:spLocks noChangeArrowheads="1"/>
              </p:cNvSpPr>
              <p:nvPr/>
            </p:nvSpPr>
            <p:spPr bwMode="auto">
              <a:xfrm>
                <a:off x="3982" y="719"/>
                <a:ext cx="9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/>
                  <a:t>~</a:t>
                </a:r>
              </a:p>
            </p:txBody>
          </p:sp>
        </p:grpSp>
        <p:sp>
          <p:nvSpPr>
            <p:cNvPr id="250900" name="Rectangle 20"/>
            <p:cNvSpPr>
              <a:spLocks noChangeArrowheads="1"/>
            </p:cNvSpPr>
            <p:nvPr/>
          </p:nvSpPr>
          <p:spPr bwMode="auto">
            <a:xfrm>
              <a:off x="190" y="849"/>
              <a:ext cx="54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228600" indent="-228600">
                <a:buFontTx/>
                <a:buChar char="•"/>
              </a:pPr>
              <a:r>
                <a:rPr lang="en-US" sz="2000"/>
                <a:t>Density fluctuations </a:t>
              </a:r>
              <a:r>
                <a:rPr lang="en-US" sz="2000">
                  <a:sym typeface="Symbol" pitchFamily="18" charset="2"/>
                </a:rPr>
                <a:t></a:t>
              </a:r>
              <a:r>
                <a:rPr lang="en-US" sz="2000"/>
                <a:t> potential fluctuations </a:t>
              </a:r>
              <a:r>
                <a:rPr lang="en-US" sz="2000">
                  <a:sym typeface="Symbol" pitchFamily="18" charset="2"/>
                </a:rPr>
                <a:t></a:t>
              </a:r>
              <a:r>
                <a:rPr lang="en-US" sz="2000"/>
                <a:t> </a:t>
              </a:r>
              <a:r>
                <a:rPr lang="en-US" sz="2000" b="1"/>
                <a:t>v </a:t>
              </a:r>
              <a:r>
                <a:rPr lang="en-US" sz="2000"/>
                <a:t>= </a:t>
              </a:r>
              <a:r>
                <a:rPr lang="en-US" sz="2000" b="1"/>
                <a:t>E</a:t>
              </a:r>
              <a:r>
                <a:rPr lang="en-US" sz="2000"/>
                <a:t> </a:t>
              </a:r>
              <a:r>
                <a:rPr lang="en-US" sz="2000">
                  <a:sym typeface="Symbol" pitchFamily="18" charset="2"/>
                </a:rPr>
                <a:t></a:t>
              </a:r>
              <a:r>
                <a:rPr lang="en-US" sz="2000"/>
                <a:t> </a:t>
              </a:r>
              <a:r>
                <a:rPr lang="en-US" sz="2000" b="1"/>
                <a:t>B</a:t>
              </a:r>
              <a:r>
                <a:rPr lang="en-US" sz="2000"/>
                <a:t>/B</a:t>
              </a:r>
              <a:r>
                <a:rPr lang="en-US" sz="2000" baseline="30000"/>
                <a:t>2</a:t>
              </a:r>
              <a:r>
                <a:rPr lang="en-US" sz="2000"/>
                <a:t> </a:t>
              </a:r>
              <a:r>
                <a:rPr lang="en-US" sz="2000">
                  <a:sym typeface="Symbol" pitchFamily="18" charset="2"/>
                </a:rPr>
                <a:t></a:t>
              </a:r>
              <a:r>
                <a:rPr lang="en-US" sz="2000"/>
                <a:t> </a:t>
              </a:r>
              <a:r>
                <a:rPr lang="en-US" sz="2000" b="1"/>
                <a:t>transport</a:t>
              </a:r>
            </a:p>
          </p:txBody>
        </p:sp>
      </p:grpSp>
      <p:sp>
        <p:nvSpPr>
          <p:cNvPr id="250903" name="Rectangle 23"/>
          <p:cNvSpPr>
            <a:spLocks noChangeArrowheads="1"/>
          </p:cNvSpPr>
          <p:nvPr/>
        </p:nvSpPr>
        <p:spPr bwMode="auto">
          <a:xfrm>
            <a:off x="4746625" y="2308225"/>
            <a:ext cx="3990975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1" u="sng">
                <a:solidFill>
                  <a:srgbClr val="0000FF"/>
                </a:solidFill>
              </a:rPr>
              <a:t>High-k </a:t>
            </a:r>
            <a:r>
              <a:rPr lang="en-US" sz="2000" u="sng">
                <a:solidFill>
                  <a:srgbClr val="0000FF"/>
                </a:solidFill>
              </a:rPr>
              <a:t>Microwave Scattering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Detect radiation scattered from collimated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280GHz (~1mm) microwave beam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250904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75" y="3206750"/>
            <a:ext cx="1901825" cy="3006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250906" name="Picture 26" descr="machine2"/>
          <p:cNvPicPr>
            <a:picLocks noChangeAspect="1" noChangeArrowheads="1"/>
          </p:cNvPicPr>
          <p:nvPr/>
        </p:nvPicPr>
        <p:blipFill>
          <a:blip r:embed="rId5" cstate="print"/>
          <a:srcRect t="15167" b="13168"/>
          <a:stretch>
            <a:fillRect/>
          </a:stretch>
        </p:blipFill>
        <p:spPr bwMode="auto">
          <a:xfrm>
            <a:off x="4044950" y="3186113"/>
            <a:ext cx="3363913" cy="2746375"/>
          </a:xfrm>
          <a:prstGeom prst="rect">
            <a:avLst/>
          </a:prstGeom>
          <a:noFill/>
        </p:spPr>
      </p:pic>
      <p:sp>
        <p:nvSpPr>
          <p:cNvPr id="250907" name="Rectangle 27"/>
          <p:cNvSpPr>
            <a:spLocks noChangeArrowheads="1"/>
          </p:cNvSpPr>
          <p:nvPr/>
        </p:nvSpPr>
        <p:spPr bwMode="auto">
          <a:xfrm>
            <a:off x="4213225" y="6102350"/>
            <a:ext cx="472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sz="1600">
                <a:latin typeface="Arial" pitchFamily="34" charset="0"/>
              </a:rPr>
              <a:t>For fluctuations with wavevector </a:t>
            </a:r>
            <a:r>
              <a:rPr lang="en-US" sz="1600" b="1" i="1">
                <a:latin typeface="Arial" pitchFamily="34" charset="0"/>
              </a:rPr>
              <a:t>k</a:t>
            </a:r>
            <a:r>
              <a:rPr lang="en-US" sz="1600" b="1" i="1" baseline="-25000">
                <a:latin typeface="Arial" pitchFamily="34" charset="0"/>
              </a:rPr>
              <a:t>P</a:t>
            </a:r>
            <a:r>
              <a:rPr lang="en-US" sz="1600">
                <a:latin typeface="Arial" pitchFamily="34" charset="0"/>
              </a:rPr>
              <a:t>, frequency </a:t>
            </a:r>
            <a:r>
              <a:rPr lang="en-US" sz="1600" b="1" i="1">
                <a:latin typeface="Arial" pitchFamily="34" charset="0"/>
                <a:sym typeface="Symbol" pitchFamily="18" charset="2"/>
              </a:rPr>
              <a:t></a:t>
            </a:r>
            <a:r>
              <a:rPr lang="en-US" sz="1600" b="1" i="1" baseline="-25000">
                <a:latin typeface="Arial" pitchFamily="34" charset="0"/>
              </a:rPr>
              <a:t>P</a:t>
            </a:r>
            <a:endParaRPr lang="en-US" sz="1600">
              <a:latin typeface="Arial" pitchFamily="34" charset="0"/>
            </a:endParaRPr>
          </a:p>
          <a:p>
            <a:pPr>
              <a:tabLst>
                <a:tab pos="342900" algn="l"/>
              </a:tabLst>
            </a:pPr>
            <a:r>
              <a:rPr lang="en-US" sz="1600" b="1" i="1">
                <a:latin typeface="Arial" pitchFamily="34" charset="0"/>
              </a:rPr>
              <a:t>	k</a:t>
            </a:r>
            <a:r>
              <a:rPr lang="en-US" sz="1600" b="1" i="1" baseline="-25000">
                <a:latin typeface="Arial" pitchFamily="34" charset="0"/>
              </a:rPr>
              <a:t>S</a:t>
            </a:r>
            <a:r>
              <a:rPr lang="en-US" sz="1600" i="1">
                <a:latin typeface="Arial" pitchFamily="34" charset="0"/>
              </a:rPr>
              <a:t> = </a:t>
            </a:r>
            <a:r>
              <a:rPr lang="en-US" sz="1600" b="1" i="1">
                <a:latin typeface="Arial" pitchFamily="34" charset="0"/>
              </a:rPr>
              <a:t>k</a:t>
            </a:r>
            <a:r>
              <a:rPr lang="en-US" sz="1600" b="1" i="1" baseline="-25000">
                <a:latin typeface="Arial" pitchFamily="34" charset="0"/>
              </a:rPr>
              <a:t>0</a:t>
            </a:r>
            <a:r>
              <a:rPr lang="en-US" sz="1600" i="1">
                <a:latin typeface="Arial" pitchFamily="34" charset="0"/>
              </a:rPr>
              <a:t> + </a:t>
            </a:r>
            <a:r>
              <a:rPr lang="en-US" sz="1600" b="1" i="1">
                <a:latin typeface="Arial" pitchFamily="34" charset="0"/>
              </a:rPr>
              <a:t>k</a:t>
            </a:r>
            <a:r>
              <a:rPr lang="en-US" sz="1600" b="1" i="1" baseline="-25000">
                <a:latin typeface="Arial" pitchFamily="34" charset="0"/>
              </a:rPr>
              <a:t>P</a:t>
            </a:r>
            <a:r>
              <a:rPr lang="en-US" sz="1600">
                <a:latin typeface="Arial" pitchFamily="34" charset="0"/>
              </a:rPr>
              <a:t> and </a:t>
            </a:r>
            <a:r>
              <a:rPr lang="en-US" sz="1600" b="1" i="1">
                <a:latin typeface="Arial" pitchFamily="34" charset="0"/>
                <a:sym typeface="Symbol" pitchFamily="18" charset="2"/>
              </a:rPr>
              <a:t></a:t>
            </a:r>
            <a:r>
              <a:rPr lang="en-US" sz="1600" b="1" i="1" baseline="-25000">
                <a:latin typeface="Arial" pitchFamily="34" charset="0"/>
              </a:rPr>
              <a:t>S</a:t>
            </a:r>
            <a:r>
              <a:rPr lang="en-US" sz="1600" i="1">
                <a:latin typeface="Arial" pitchFamily="34" charset="0"/>
              </a:rPr>
              <a:t> = </a:t>
            </a:r>
            <a:r>
              <a:rPr lang="en-US" sz="1600" b="1" i="1">
                <a:latin typeface="Arial" pitchFamily="34" charset="0"/>
                <a:sym typeface="Symbol" pitchFamily="18" charset="2"/>
              </a:rPr>
              <a:t></a:t>
            </a:r>
            <a:r>
              <a:rPr lang="en-US" sz="1600" b="1" i="1" baseline="-25000">
                <a:latin typeface="Arial" pitchFamily="34" charset="0"/>
              </a:rPr>
              <a:t>0</a:t>
            </a:r>
            <a:r>
              <a:rPr lang="en-US" sz="1600" i="1">
                <a:latin typeface="Arial" pitchFamily="34" charset="0"/>
              </a:rPr>
              <a:t> ± </a:t>
            </a:r>
            <a:r>
              <a:rPr lang="en-US" sz="1600" b="1" i="1">
                <a:latin typeface="Arial" pitchFamily="34" charset="0"/>
                <a:sym typeface="Symbol" pitchFamily="18" charset="2"/>
              </a:rPr>
              <a:t></a:t>
            </a:r>
            <a:r>
              <a:rPr lang="en-US" sz="1600" b="1" i="1" baseline="-25000">
                <a:latin typeface="Arial" pitchFamily="34" charset="0"/>
              </a:rPr>
              <a:t>P</a:t>
            </a:r>
            <a:r>
              <a:rPr lang="en-US" sz="1600">
                <a:latin typeface="Arial" pitchFamily="34" charset="0"/>
              </a:rPr>
              <a:t> </a:t>
            </a:r>
          </a:p>
        </p:txBody>
      </p:sp>
      <p:sp>
        <p:nvSpPr>
          <p:cNvPr id="250908" name="Text Box 28"/>
          <p:cNvSpPr txBox="1">
            <a:spLocks noChangeArrowheads="1"/>
          </p:cNvSpPr>
          <p:nvPr/>
        </p:nvSpPr>
        <p:spPr bwMode="auto">
          <a:xfrm>
            <a:off x="5902325" y="6662738"/>
            <a:ext cx="26273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D. Smith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RSI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81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(2010) 10D717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5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2C5BD2-3FD5-4077-97FC-A5F7039A99D7}" type="slidenum">
              <a:rPr lang="en-US"/>
              <a:pPr/>
              <a:t>22</a:t>
            </a:fld>
            <a:r>
              <a:rPr lang="en-US"/>
              <a:t> </a:t>
            </a:r>
          </a:p>
        </p:txBody>
      </p:sp>
      <p:grpSp>
        <p:nvGrpSpPr>
          <p:cNvPr id="220162" name="Group 2"/>
          <p:cNvGrpSpPr>
            <a:grpSpLocks/>
          </p:cNvGrpSpPr>
          <p:nvPr/>
        </p:nvGrpSpPr>
        <p:grpSpPr bwMode="auto">
          <a:xfrm>
            <a:off x="4787900" y="1589088"/>
            <a:ext cx="2824163" cy="2824162"/>
            <a:chOff x="3744" y="1449"/>
            <a:chExt cx="1779" cy="1779"/>
          </a:xfrm>
        </p:grpSpPr>
        <p:pic>
          <p:nvPicPr>
            <p:cNvPr id="220163" name="Picture 3"/>
            <p:cNvPicPr>
              <a:picLocks noChangeArrowheads="1"/>
            </p:cNvPicPr>
            <p:nvPr/>
          </p:nvPicPr>
          <p:blipFill>
            <a:blip r:embed="rId3" cstate="print"/>
            <a:srcRect t="2264" b="2264"/>
            <a:stretch>
              <a:fillRect/>
            </a:stretch>
          </p:blipFill>
          <p:spPr bwMode="auto">
            <a:xfrm>
              <a:off x="3744" y="1449"/>
              <a:ext cx="1779" cy="177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220164" name="Rectangle 4"/>
            <p:cNvSpPr>
              <a:spLocks noChangeArrowheads="1"/>
            </p:cNvSpPr>
            <p:nvPr/>
          </p:nvSpPr>
          <p:spPr bwMode="auto">
            <a:xfrm>
              <a:off x="4040" y="1510"/>
              <a:ext cx="336" cy="139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220165" name="Group 5"/>
          <p:cNvGrpSpPr>
            <a:grpSpLocks/>
          </p:cNvGrpSpPr>
          <p:nvPr/>
        </p:nvGrpSpPr>
        <p:grpSpPr bwMode="auto">
          <a:xfrm>
            <a:off x="5410200" y="1754188"/>
            <a:ext cx="1714500" cy="735012"/>
            <a:chOff x="4136" y="1553"/>
            <a:chExt cx="1080" cy="463"/>
          </a:xfrm>
        </p:grpSpPr>
        <p:sp>
          <p:nvSpPr>
            <p:cNvPr id="220166" name="Freeform 6"/>
            <p:cNvSpPr>
              <a:spLocks/>
            </p:cNvSpPr>
            <p:nvPr/>
          </p:nvSpPr>
          <p:spPr bwMode="auto">
            <a:xfrm>
              <a:off x="4148" y="1564"/>
              <a:ext cx="1068" cy="452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72" y="296"/>
                </a:cxn>
                <a:cxn ang="0">
                  <a:pos x="140" y="272"/>
                </a:cxn>
                <a:cxn ang="0">
                  <a:pos x="216" y="184"/>
                </a:cxn>
                <a:cxn ang="0">
                  <a:pos x="288" y="72"/>
                </a:cxn>
                <a:cxn ang="0">
                  <a:pos x="364" y="140"/>
                </a:cxn>
                <a:cxn ang="0">
                  <a:pos x="428" y="136"/>
                </a:cxn>
                <a:cxn ang="0">
                  <a:pos x="504" y="48"/>
                </a:cxn>
                <a:cxn ang="0">
                  <a:pos x="572" y="0"/>
                </a:cxn>
                <a:cxn ang="0">
                  <a:pos x="644" y="92"/>
                </a:cxn>
                <a:cxn ang="0">
                  <a:pos x="716" y="60"/>
                </a:cxn>
                <a:cxn ang="0">
                  <a:pos x="788" y="224"/>
                </a:cxn>
                <a:cxn ang="0">
                  <a:pos x="860" y="224"/>
                </a:cxn>
                <a:cxn ang="0">
                  <a:pos x="932" y="380"/>
                </a:cxn>
                <a:cxn ang="0">
                  <a:pos x="1000" y="388"/>
                </a:cxn>
                <a:cxn ang="0">
                  <a:pos x="1068" y="452"/>
                </a:cxn>
              </a:cxnLst>
              <a:rect l="0" t="0" r="r" b="b"/>
              <a:pathLst>
                <a:path w="1068" h="452">
                  <a:moveTo>
                    <a:pt x="0" y="392"/>
                  </a:moveTo>
                  <a:lnTo>
                    <a:pt x="72" y="296"/>
                  </a:lnTo>
                  <a:lnTo>
                    <a:pt x="140" y="272"/>
                  </a:lnTo>
                  <a:lnTo>
                    <a:pt x="216" y="184"/>
                  </a:lnTo>
                  <a:lnTo>
                    <a:pt x="288" y="72"/>
                  </a:lnTo>
                  <a:lnTo>
                    <a:pt x="364" y="140"/>
                  </a:lnTo>
                  <a:lnTo>
                    <a:pt x="428" y="136"/>
                  </a:lnTo>
                  <a:lnTo>
                    <a:pt x="504" y="48"/>
                  </a:lnTo>
                  <a:lnTo>
                    <a:pt x="572" y="0"/>
                  </a:lnTo>
                  <a:lnTo>
                    <a:pt x="644" y="92"/>
                  </a:lnTo>
                  <a:lnTo>
                    <a:pt x="716" y="60"/>
                  </a:lnTo>
                  <a:lnTo>
                    <a:pt x="788" y="224"/>
                  </a:lnTo>
                  <a:lnTo>
                    <a:pt x="860" y="224"/>
                  </a:lnTo>
                  <a:lnTo>
                    <a:pt x="932" y="380"/>
                  </a:lnTo>
                  <a:lnTo>
                    <a:pt x="1000" y="388"/>
                  </a:lnTo>
                  <a:lnTo>
                    <a:pt x="1068" y="452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67" name="Rectangle 7"/>
            <p:cNvSpPr>
              <a:spLocks noChangeArrowheads="1"/>
            </p:cNvSpPr>
            <p:nvPr/>
          </p:nvSpPr>
          <p:spPr bwMode="auto">
            <a:xfrm>
              <a:off x="4136" y="1940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68" name="Rectangle 8"/>
            <p:cNvSpPr>
              <a:spLocks noChangeArrowheads="1"/>
            </p:cNvSpPr>
            <p:nvPr/>
          </p:nvSpPr>
          <p:spPr bwMode="auto">
            <a:xfrm>
              <a:off x="4208" y="1848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69" name="Rectangle 9"/>
            <p:cNvSpPr>
              <a:spLocks noChangeArrowheads="1"/>
            </p:cNvSpPr>
            <p:nvPr/>
          </p:nvSpPr>
          <p:spPr bwMode="auto">
            <a:xfrm>
              <a:off x="4280" y="1817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0" name="Rectangle 10"/>
            <p:cNvSpPr>
              <a:spLocks noChangeArrowheads="1"/>
            </p:cNvSpPr>
            <p:nvPr/>
          </p:nvSpPr>
          <p:spPr bwMode="auto">
            <a:xfrm>
              <a:off x="4349" y="1732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1" name="Rectangle 11"/>
            <p:cNvSpPr>
              <a:spLocks noChangeArrowheads="1"/>
            </p:cNvSpPr>
            <p:nvPr/>
          </p:nvSpPr>
          <p:spPr bwMode="auto">
            <a:xfrm>
              <a:off x="4421" y="1626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2" name="Rectangle 12"/>
            <p:cNvSpPr>
              <a:spLocks noChangeArrowheads="1"/>
            </p:cNvSpPr>
            <p:nvPr/>
          </p:nvSpPr>
          <p:spPr bwMode="auto">
            <a:xfrm>
              <a:off x="4496" y="1688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3" name="Rectangle 13"/>
            <p:cNvSpPr>
              <a:spLocks noChangeArrowheads="1"/>
            </p:cNvSpPr>
            <p:nvPr/>
          </p:nvSpPr>
          <p:spPr bwMode="auto">
            <a:xfrm>
              <a:off x="4562" y="1685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4" name="Rectangle 14"/>
            <p:cNvSpPr>
              <a:spLocks noChangeArrowheads="1"/>
            </p:cNvSpPr>
            <p:nvPr/>
          </p:nvSpPr>
          <p:spPr bwMode="auto">
            <a:xfrm>
              <a:off x="4634" y="1598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5" name="Rectangle 15"/>
            <p:cNvSpPr>
              <a:spLocks noChangeArrowheads="1"/>
            </p:cNvSpPr>
            <p:nvPr/>
          </p:nvSpPr>
          <p:spPr bwMode="auto">
            <a:xfrm>
              <a:off x="4706" y="1553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6" name="Rectangle 16"/>
            <p:cNvSpPr>
              <a:spLocks noChangeArrowheads="1"/>
            </p:cNvSpPr>
            <p:nvPr/>
          </p:nvSpPr>
          <p:spPr bwMode="auto">
            <a:xfrm>
              <a:off x="4778" y="1641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7" name="Rectangle 17"/>
            <p:cNvSpPr>
              <a:spLocks noChangeArrowheads="1"/>
            </p:cNvSpPr>
            <p:nvPr/>
          </p:nvSpPr>
          <p:spPr bwMode="auto">
            <a:xfrm>
              <a:off x="4850" y="1614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8" name="Rectangle 18"/>
            <p:cNvSpPr>
              <a:spLocks noChangeArrowheads="1"/>
            </p:cNvSpPr>
            <p:nvPr/>
          </p:nvSpPr>
          <p:spPr bwMode="auto">
            <a:xfrm>
              <a:off x="4919" y="1772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79" name="Rectangle 19"/>
            <p:cNvSpPr>
              <a:spLocks noChangeArrowheads="1"/>
            </p:cNvSpPr>
            <p:nvPr/>
          </p:nvSpPr>
          <p:spPr bwMode="auto">
            <a:xfrm>
              <a:off x="4994" y="1777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0" name="Rectangle 20"/>
            <p:cNvSpPr>
              <a:spLocks noChangeArrowheads="1"/>
            </p:cNvSpPr>
            <p:nvPr/>
          </p:nvSpPr>
          <p:spPr bwMode="auto">
            <a:xfrm>
              <a:off x="5066" y="1928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1" name="Rectangle 21"/>
            <p:cNvSpPr>
              <a:spLocks noChangeArrowheads="1"/>
            </p:cNvSpPr>
            <p:nvPr/>
          </p:nvSpPr>
          <p:spPr bwMode="auto">
            <a:xfrm>
              <a:off x="5138" y="1940"/>
              <a:ext cx="28" cy="2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220182" name="Group 22"/>
          <p:cNvGrpSpPr>
            <a:grpSpLocks/>
          </p:cNvGrpSpPr>
          <p:nvPr/>
        </p:nvGrpSpPr>
        <p:grpSpPr bwMode="auto">
          <a:xfrm>
            <a:off x="5354638" y="1909763"/>
            <a:ext cx="1425575" cy="404812"/>
            <a:chOff x="4101" y="1651"/>
            <a:chExt cx="898" cy="255"/>
          </a:xfrm>
        </p:grpSpPr>
        <p:sp>
          <p:nvSpPr>
            <p:cNvPr id="220183" name="Freeform 23"/>
            <p:cNvSpPr>
              <a:spLocks/>
            </p:cNvSpPr>
            <p:nvPr/>
          </p:nvSpPr>
          <p:spPr bwMode="auto">
            <a:xfrm>
              <a:off x="4120" y="1672"/>
              <a:ext cx="860" cy="216"/>
            </a:xfrm>
            <a:custGeom>
              <a:avLst/>
              <a:gdLst/>
              <a:ahLst/>
              <a:cxnLst>
                <a:cxn ang="0">
                  <a:pos x="0" y="216"/>
                </a:cxn>
                <a:cxn ang="0">
                  <a:pos x="104" y="204"/>
                </a:cxn>
                <a:cxn ang="0">
                  <a:pos x="212" y="184"/>
                </a:cxn>
                <a:cxn ang="0">
                  <a:pos x="324" y="180"/>
                </a:cxn>
                <a:cxn ang="0">
                  <a:pos x="428" y="136"/>
                </a:cxn>
                <a:cxn ang="0">
                  <a:pos x="532" y="136"/>
                </a:cxn>
                <a:cxn ang="0">
                  <a:pos x="648" y="36"/>
                </a:cxn>
                <a:cxn ang="0">
                  <a:pos x="752" y="0"/>
                </a:cxn>
                <a:cxn ang="0">
                  <a:pos x="860" y="68"/>
                </a:cxn>
              </a:cxnLst>
              <a:rect l="0" t="0" r="r" b="b"/>
              <a:pathLst>
                <a:path w="860" h="216">
                  <a:moveTo>
                    <a:pt x="0" y="216"/>
                  </a:moveTo>
                  <a:lnTo>
                    <a:pt x="104" y="204"/>
                  </a:lnTo>
                  <a:lnTo>
                    <a:pt x="212" y="184"/>
                  </a:lnTo>
                  <a:lnTo>
                    <a:pt x="324" y="180"/>
                  </a:lnTo>
                  <a:lnTo>
                    <a:pt x="428" y="136"/>
                  </a:lnTo>
                  <a:lnTo>
                    <a:pt x="532" y="136"/>
                  </a:lnTo>
                  <a:lnTo>
                    <a:pt x="648" y="36"/>
                  </a:lnTo>
                  <a:lnTo>
                    <a:pt x="752" y="0"/>
                  </a:lnTo>
                  <a:lnTo>
                    <a:pt x="860" y="68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4" name="AutoShape 24"/>
            <p:cNvSpPr>
              <a:spLocks noChangeArrowheads="1"/>
            </p:cNvSpPr>
            <p:nvPr/>
          </p:nvSpPr>
          <p:spPr bwMode="auto">
            <a:xfrm>
              <a:off x="4101" y="1866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5" name="AutoShape 25"/>
            <p:cNvSpPr>
              <a:spLocks noChangeArrowheads="1"/>
            </p:cNvSpPr>
            <p:nvPr/>
          </p:nvSpPr>
          <p:spPr bwMode="auto">
            <a:xfrm>
              <a:off x="4208" y="1852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6" name="AutoShape 26"/>
            <p:cNvSpPr>
              <a:spLocks noChangeArrowheads="1"/>
            </p:cNvSpPr>
            <p:nvPr/>
          </p:nvSpPr>
          <p:spPr bwMode="auto">
            <a:xfrm>
              <a:off x="4315" y="1832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7" name="AutoShape 27"/>
            <p:cNvSpPr>
              <a:spLocks noChangeArrowheads="1"/>
            </p:cNvSpPr>
            <p:nvPr/>
          </p:nvSpPr>
          <p:spPr bwMode="auto">
            <a:xfrm>
              <a:off x="4422" y="1827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8" name="AutoShape 28"/>
            <p:cNvSpPr>
              <a:spLocks noChangeArrowheads="1"/>
            </p:cNvSpPr>
            <p:nvPr/>
          </p:nvSpPr>
          <p:spPr bwMode="auto">
            <a:xfrm>
              <a:off x="4529" y="1786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89" name="AutoShape 29"/>
            <p:cNvSpPr>
              <a:spLocks noChangeArrowheads="1"/>
            </p:cNvSpPr>
            <p:nvPr/>
          </p:nvSpPr>
          <p:spPr bwMode="auto">
            <a:xfrm>
              <a:off x="4638" y="1786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90" name="AutoShape 30"/>
            <p:cNvSpPr>
              <a:spLocks noChangeArrowheads="1"/>
            </p:cNvSpPr>
            <p:nvPr/>
          </p:nvSpPr>
          <p:spPr bwMode="auto">
            <a:xfrm>
              <a:off x="4747" y="1684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91" name="AutoShape 31"/>
            <p:cNvSpPr>
              <a:spLocks noChangeArrowheads="1"/>
            </p:cNvSpPr>
            <p:nvPr/>
          </p:nvSpPr>
          <p:spPr bwMode="auto">
            <a:xfrm>
              <a:off x="4850" y="1651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0192" name="AutoShape 32"/>
            <p:cNvSpPr>
              <a:spLocks noChangeArrowheads="1"/>
            </p:cNvSpPr>
            <p:nvPr/>
          </p:nvSpPr>
          <p:spPr bwMode="auto">
            <a:xfrm>
              <a:off x="4959" y="1714"/>
              <a:ext cx="40" cy="4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220194" name="Rectangle 34"/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144000" cy="1006475"/>
          </a:xfrm>
          <a:noFill/>
        </p:spPr>
        <p:txBody>
          <a:bodyPr/>
          <a:lstStyle/>
          <a:p>
            <a:r>
              <a:rPr lang="en-US" sz="3000"/>
              <a:t>Heating Electrons with </a:t>
            </a:r>
            <a:r>
              <a:rPr lang="en-US" sz="3000" smtClean="0"/>
              <a:t>ICRF Power </a:t>
            </a:r>
            <a:r>
              <a:rPr lang="en-US" sz="3000"/>
              <a:t>Drives</a:t>
            </a:r>
            <a:br>
              <a:rPr lang="en-US" sz="3000"/>
            </a:br>
            <a:r>
              <a:rPr lang="en-US" sz="3000"/>
              <a:t>Short-Wavelength Turbulence in Plasma Core </a:t>
            </a:r>
          </a:p>
        </p:txBody>
      </p:sp>
      <p:sp>
        <p:nvSpPr>
          <p:cNvPr id="220196" name="Rectangle 36"/>
          <p:cNvSpPr>
            <a:spLocks noChangeArrowheads="1"/>
          </p:cNvSpPr>
          <p:nvPr/>
        </p:nvSpPr>
        <p:spPr bwMode="auto">
          <a:xfrm>
            <a:off x="88900" y="4483100"/>
            <a:ext cx="89662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177800" indent="-177800" eaLnBrk="1" hangingPunct="1">
              <a:spcBef>
                <a:spcPct val="25000"/>
              </a:spcBef>
              <a:buFontTx/>
              <a:buChar char="•"/>
            </a:pPr>
            <a:r>
              <a:rPr lang="en-US" sz="2000"/>
              <a:t>Detected fluctuations in range k</a:t>
            </a:r>
            <a:r>
              <a:rPr lang="en-US" sz="2000" baseline="-25000">
                <a:sym typeface="Symbol" pitchFamily="18" charset="2"/>
              </a:rPr>
              <a:t></a:t>
            </a:r>
            <a:r>
              <a:rPr lang="en-US" sz="2000">
                <a:sym typeface="Symbol" pitchFamily="18" charset="2"/>
              </a:rPr>
              <a:t></a:t>
            </a:r>
            <a:r>
              <a:rPr lang="en-US" sz="2000" baseline="-25000"/>
              <a:t>e</a:t>
            </a:r>
            <a:r>
              <a:rPr lang="en-US" sz="2000"/>
              <a:t> = 0.1 – 0.4 (k</a:t>
            </a:r>
            <a:r>
              <a:rPr lang="en-US" sz="2000" baseline="-25000">
                <a:sym typeface="Symbol" pitchFamily="18" charset="2"/>
              </a:rPr>
              <a:t></a:t>
            </a:r>
            <a:r>
              <a:rPr lang="en-US" sz="2000">
                <a:sym typeface="Symbol" pitchFamily="18" charset="2"/>
              </a:rPr>
              <a:t></a:t>
            </a:r>
            <a:r>
              <a:rPr lang="en-US" sz="2000" baseline="-25000"/>
              <a:t>s</a:t>
            </a:r>
            <a:r>
              <a:rPr lang="en-US" sz="2000"/>
              <a:t> = 8 – 16) propagate in electron diamagnetic drift direction</a:t>
            </a:r>
          </a:p>
          <a:p>
            <a:pPr lvl="1" indent="-165100" eaLnBrk="1" hangingPunct="1">
              <a:spcBef>
                <a:spcPct val="25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Rules out Ion Temperature Gradient mode (k</a:t>
            </a:r>
            <a:r>
              <a:rPr lang="en-US" sz="1800" baseline="-25000">
                <a:solidFill>
                  <a:schemeClr val="accent2"/>
                </a:solidFill>
                <a:sym typeface="Symbol" pitchFamily="18" charset="2"/>
              </a:rPr>
              <a:t></a:t>
            </a:r>
            <a:r>
              <a:rPr lang="en-US" sz="1800">
                <a:solidFill>
                  <a:schemeClr val="accent2"/>
                </a:solidFill>
                <a:sym typeface="Symbol" pitchFamily="18" charset="2"/>
              </a:rPr>
              <a:t></a:t>
            </a:r>
            <a:r>
              <a:rPr lang="en-US" sz="1800" baseline="-25000">
                <a:solidFill>
                  <a:schemeClr val="accent2"/>
                </a:solidFill>
              </a:rPr>
              <a:t>s</a:t>
            </a:r>
            <a:r>
              <a:rPr lang="en-US" sz="1800">
                <a:solidFill>
                  <a:schemeClr val="accent2"/>
                </a:solidFill>
              </a:rPr>
              <a:t> ~ 1) as source of turbulence</a:t>
            </a:r>
          </a:p>
          <a:p>
            <a:pPr lvl="1" indent="-165100" eaLnBrk="1" hangingPunct="1">
              <a:spcBef>
                <a:spcPct val="25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Reasonable agreement with linear gyrokinetic code (GS2) in threshold for destabilization of </a:t>
            </a:r>
            <a:r>
              <a:rPr lang="en-US" sz="1800" b="1">
                <a:solidFill>
                  <a:schemeClr val="accent2"/>
                </a:solidFill>
              </a:rPr>
              <a:t>Electron Temperature Gradient</a:t>
            </a:r>
            <a:r>
              <a:rPr lang="en-US" sz="1800">
                <a:solidFill>
                  <a:schemeClr val="accent2"/>
                </a:solidFill>
              </a:rPr>
              <a:t> (</a:t>
            </a:r>
            <a:r>
              <a:rPr lang="en-US" sz="1800" b="1">
                <a:solidFill>
                  <a:schemeClr val="accent2"/>
                </a:solidFill>
              </a:rPr>
              <a:t>ETG</a:t>
            </a:r>
            <a:r>
              <a:rPr lang="en-US" sz="1800">
                <a:solidFill>
                  <a:schemeClr val="accent2"/>
                </a:solidFill>
              </a:rPr>
              <a:t>) modes</a:t>
            </a:r>
          </a:p>
          <a:p>
            <a:pPr marL="177800" indent="-177800" eaLnBrk="1" hangingPunct="1">
              <a:spcBef>
                <a:spcPct val="25000"/>
              </a:spcBef>
              <a:buFontTx/>
              <a:buChar char="•"/>
            </a:pPr>
            <a:r>
              <a:rPr lang="en-US" sz="2000"/>
              <a:t>Measured R/L</a:t>
            </a:r>
            <a:r>
              <a:rPr lang="en-US" sz="2000" baseline="-25000"/>
              <a:t>Te</a:t>
            </a:r>
            <a:r>
              <a:rPr lang="en-US" sz="2000"/>
              <a:t> </a:t>
            </a:r>
            <a:r>
              <a:rPr lang="en-US" sz="2000" i="1"/>
              <a:t>does exceed</a:t>
            </a:r>
            <a:r>
              <a:rPr lang="en-US" sz="2000"/>
              <a:t> threshold </a:t>
            </a:r>
            <a:r>
              <a:rPr lang="en-US" sz="2000">
                <a:sym typeface="Symbol" pitchFamily="18" charset="2"/>
              </a:rPr>
              <a:t></a:t>
            </a:r>
            <a:r>
              <a:rPr lang="en-US" sz="2000"/>
              <a:t> ETG-induced transport is not “stiff”</a:t>
            </a:r>
          </a:p>
        </p:txBody>
      </p:sp>
      <p:pic>
        <p:nvPicPr>
          <p:cNvPr id="220197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6550" y="1638300"/>
            <a:ext cx="2668588" cy="2714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20198" name="Text Box 38"/>
          <p:cNvSpPr txBox="1">
            <a:spLocks noChangeArrowheads="1"/>
          </p:cNvSpPr>
          <p:nvPr/>
        </p:nvSpPr>
        <p:spPr bwMode="auto">
          <a:xfrm>
            <a:off x="3289300" y="1481138"/>
            <a:ext cx="601663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200" b="1">
                <a:latin typeface="Arial" pitchFamily="34" charset="0"/>
              </a:rPr>
              <a:t>After RF</a:t>
            </a:r>
          </a:p>
        </p:txBody>
      </p:sp>
      <p:sp>
        <p:nvSpPr>
          <p:cNvPr id="220199" name="Text Box 39"/>
          <p:cNvSpPr txBox="1">
            <a:spLocks noChangeArrowheads="1"/>
          </p:cNvSpPr>
          <p:nvPr/>
        </p:nvSpPr>
        <p:spPr bwMode="auto">
          <a:xfrm>
            <a:off x="2070100" y="1481138"/>
            <a:ext cx="736600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200" b="1">
                <a:solidFill>
                  <a:srgbClr val="FF0000"/>
                </a:solidFill>
                <a:latin typeface="Arial" pitchFamily="34" charset="0"/>
              </a:rPr>
              <a:t>During RF</a:t>
            </a:r>
          </a:p>
        </p:txBody>
      </p:sp>
      <p:sp>
        <p:nvSpPr>
          <p:cNvPr id="220200" name="Line 40"/>
          <p:cNvSpPr>
            <a:spLocks noChangeShapeType="1"/>
          </p:cNvSpPr>
          <p:nvPr/>
        </p:nvSpPr>
        <p:spPr bwMode="auto">
          <a:xfrm>
            <a:off x="2451100" y="1676400"/>
            <a:ext cx="533400" cy="419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0201" name="Line 41"/>
          <p:cNvSpPr>
            <a:spLocks noChangeShapeType="1"/>
          </p:cNvSpPr>
          <p:nvPr/>
        </p:nvSpPr>
        <p:spPr bwMode="auto">
          <a:xfrm>
            <a:off x="2463800" y="1676400"/>
            <a:ext cx="368300" cy="1752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0202" name="Line 42"/>
          <p:cNvSpPr>
            <a:spLocks noChangeShapeType="1"/>
          </p:cNvSpPr>
          <p:nvPr/>
        </p:nvSpPr>
        <p:spPr bwMode="auto">
          <a:xfrm flipH="1">
            <a:off x="3302000" y="1663700"/>
            <a:ext cx="279400" cy="558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0203" name="Line 43"/>
          <p:cNvSpPr>
            <a:spLocks noChangeShapeType="1"/>
          </p:cNvSpPr>
          <p:nvPr/>
        </p:nvSpPr>
        <p:spPr bwMode="auto">
          <a:xfrm flipH="1">
            <a:off x="3314700" y="1638300"/>
            <a:ext cx="279400" cy="2209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0204" name="Text Box 44"/>
          <p:cNvSpPr txBox="1">
            <a:spLocks noChangeArrowheads="1"/>
          </p:cNvSpPr>
          <p:nvPr/>
        </p:nvSpPr>
        <p:spPr bwMode="auto">
          <a:xfrm>
            <a:off x="5646738" y="6624638"/>
            <a:ext cx="28479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E. Mazzucato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49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(2009) 055001</a:t>
            </a:r>
          </a:p>
        </p:txBody>
      </p:sp>
      <p:sp>
        <p:nvSpPr>
          <p:cNvPr id="220205" name="Text Box 45"/>
          <p:cNvSpPr txBox="1">
            <a:spLocks noChangeArrowheads="1"/>
          </p:cNvSpPr>
          <p:nvPr/>
        </p:nvSpPr>
        <p:spPr bwMode="auto">
          <a:xfrm>
            <a:off x="4826000" y="1371600"/>
            <a:ext cx="1168400" cy="233363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18288" tIns="18288" rIns="18288" bIns="18288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200" b="1">
                <a:solidFill>
                  <a:srgbClr val="1822CD"/>
                </a:solidFill>
              </a:rPr>
              <a:t>Measured R/L</a:t>
            </a:r>
            <a:r>
              <a:rPr lang="en-US" sz="1200" b="1" baseline="-25000">
                <a:solidFill>
                  <a:srgbClr val="1822CD"/>
                </a:solidFill>
              </a:rPr>
              <a:t>Te</a:t>
            </a:r>
            <a:endParaRPr lang="en-US" sz="1200" b="1">
              <a:solidFill>
                <a:srgbClr val="1822CD"/>
              </a:solidFill>
            </a:endParaRPr>
          </a:p>
        </p:txBody>
      </p:sp>
      <p:sp>
        <p:nvSpPr>
          <p:cNvPr id="220206" name="Text Box 46"/>
          <p:cNvSpPr txBox="1">
            <a:spLocks noChangeArrowheads="1"/>
          </p:cNvSpPr>
          <p:nvPr/>
        </p:nvSpPr>
        <p:spPr bwMode="auto">
          <a:xfrm>
            <a:off x="6234113" y="1384300"/>
            <a:ext cx="1295400" cy="2333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8288" tIns="18288" rIns="18288" bIns="18288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200" b="1">
                <a:solidFill>
                  <a:srgbClr val="FF0000"/>
                </a:solidFill>
              </a:rPr>
              <a:t>GS2 critical R/L</a:t>
            </a:r>
            <a:r>
              <a:rPr lang="en-US" sz="1200" b="1" baseline="-25000">
                <a:solidFill>
                  <a:srgbClr val="FF0000"/>
                </a:solidFill>
              </a:rPr>
              <a:t>Te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220207" name="Line 47"/>
          <p:cNvSpPr>
            <a:spLocks noChangeShapeType="1"/>
          </p:cNvSpPr>
          <p:nvPr/>
        </p:nvSpPr>
        <p:spPr bwMode="auto">
          <a:xfrm flipV="1">
            <a:off x="6757988" y="1611313"/>
            <a:ext cx="169862" cy="3968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stealth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0208" name="Text Box 48"/>
          <p:cNvSpPr txBox="1">
            <a:spLocks noChangeArrowheads="1"/>
          </p:cNvSpPr>
          <p:nvPr/>
        </p:nvSpPr>
        <p:spPr bwMode="auto">
          <a:xfrm>
            <a:off x="5359400" y="2492375"/>
            <a:ext cx="1639888" cy="2063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288" tIns="18288" rIns="18288" bIns="18288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000"/>
              <a:t>Jenko, Dorland critical R/L</a:t>
            </a:r>
            <a:r>
              <a:rPr lang="en-US" sz="1000" baseline="-25000"/>
              <a:t>Te</a:t>
            </a:r>
            <a:endParaRPr lang="en-US" sz="1000">
              <a:solidFill>
                <a:srgbClr val="1822CD"/>
              </a:solidFill>
            </a:endParaRPr>
          </a:p>
        </p:txBody>
      </p:sp>
      <p:sp>
        <p:nvSpPr>
          <p:cNvPr id="220209" name="Line 49"/>
          <p:cNvSpPr>
            <a:spLocks noChangeShapeType="1"/>
          </p:cNvSpPr>
          <p:nvPr/>
        </p:nvSpPr>
        <p:spPr bwMode="auto">
          <a:xfrm>
            <a:off x="5554663" y="1606550"/>
            <a:ext cx="296862" cy="25717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0210" name="Line 50"/>
          <p:cNvSpPr>
            <a:spLocks noChangeShapeType="1"/>
          </p:cNvSpPr>
          <p:nvPr/>
        </p:nvSpPr>
        <p:spPr bwMode="auto">
          <a:xfrm flipV="1">
            <a:off x="6189663" y="2327275"/>
            <a:ext cx="4762" cy="1682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0212" name="Rectangle 52"/>
          <p:cNvSpPr>
            <a:spLocks noChangeArrowheads="1"/>
          </p:cNvSpPr>
          <p:nvPr/>
        </p:nvSpPr>
        <p:spPr bwMode="auto">
          <a:xfrm rot="-5400000">
            <a:off x="898526" y="3381375"/>
            <a:ext cx="1293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Scattered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9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7AE3F-6C10-4139-8352-6691AD73F7F5}" type="slidenum">
              <a:rPr lang="en-US"/>
              <a:pPr/>
              <a:t>23</a:t>
            </a:fld>
            <a:r>
              <a:rPr lang="en-US"/>
              <a:t> </a:t>
            </a:r>
          </a:p>
        </p:txBody>
      </p:sp>
      <p:sp>
        <p:nvSpPr>
          <p:cNvPr id="229378" name="Rectangle 5"/>
          <p:cNvSpPr>
            <a:spLocks noChangeArrowheads="1"/>
          </p:cNvSpPr>
          <p:nvPr/>
        </p:nvSpPr>
        <p:spPr bwMode="auto">
          <a:xfrm>
            <a:off x="8024813" y="2819400"/>
            <a:ext cx="693737" cy="2936875"/>
          </a:xfrm>
          <a:prstGeom prst="rect">
            <a:avLst/>
          </a:prstGeom>
          <a:solidFill>
            <a:srgbClr val="FFFF99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>
              <a:solidFill>
                <a:srgbClr val="1822CD"/>
              </a:solidFill>
            </a:endParaRPr>
          </a:p>
        </p:txBody>
      </p:sp>
      <p:sp>
        <p:nvSpPr>
          <p:cNvPr id="229379" name="Title 1"/>
          <p:cNvSpPr>
            <a:spLocks noGrp="1"/>
          </p:cNvSpPr>
          <p:nvPr>
            <p:ph type="title" idx="4294967295"/>
          </p:nvPr>
        </p:nvSpPr>
        <p:spPr>
          <a:xfrm>
            <a:off x="0" y="93663"/>
            <a:ext cx="9144000" cy="946150"/>
          </a:xfrm>
        </p:spPr>
        <p:txBody>
          <a:bodyPr/>
          <a:lstStyle/>
          <a:p>
            <a:r>
              <a:rPr lang="en-US" sz="2800"/>
              <a:t>Reduction in High-k Turbulence Consistent With Reduced Electron Heat Transport in Outer Plasma</a:t>
            </a:r>
            <a:endParaRPr lang="en-US"/>
          </a:p>
        </p:txBody>
      </p:sp>
      <p:sp>
        <p:nvSpPr>
          <p:cNvPr id="229380" name="Content Placeholder 2"/>
          <p:cNvSpPr>
            <a:spLocks noGrp="1"/>
          </p:cNvSpPr>
          <p:nvPr>
            <p:ph idx="4294967295"/>
          </p:nvPr>
        </p:nvSpPr>
        <p:spPr>
          <a:xfrm>
            <a:off x="660400" y="1239838"/>
            <a:ext cx="8023225" cy="1101725"/>
          </a:xfrm>
        </p:spPr>
        <p:txBody>
          <a:bodyPr lIns="0" tIns="0" rIns="0" bIns="0"/>
          <a:lstStyle/>
          <a:p>
            <a:pPr marL="177800" indent="-177800"/>
            <a:r>
              <a:rPr lang="en-US" sz="2200">
                <a:solidFill>
                  <a:schemeClr val="accent2"/>
                </a:solidFill>
              </a:rPr>
              <a:t>Compare discharges </a:t>
            </a:r>
            <a:r>
              <a:rPr lang="en-US" sz="2200" b="1">
                <a:solidFill>
                  <a:schemeClr val="tx2"/>
                </a:solidFill>
              </a:rPr>
              <a:t>with</a:t>
            </a:r>
            <a:r>
              <a:rPr lang="en-US" sz="2200">
                <a:solidFill>
                  <a:schemeClr val="accent2"/>
                </a:solidFill>
              </a:rPr>
              <a:t> and </a:t>
            </a:r>
            <a:r>
              <a:rPr lang="en-US" sz="2200" b="1">
                <a:solidFill>
                  <a:srgbClr val="FD0000"/>
                </a:solidFill>
              </a:rPr>
              <a:t>without</a:t>
            </a:r>
            <a:r>
              <a:rPr lang="en-US" sz="2200">
                <a:solidFill>
                  <a:schemeClr val="accent2"/>
                </a:solidFill>
              </a:rPr>
              <a:t> lithium applied</a:t>
            </a:r>
          </a:p>
          <a:p>
            <a:pPr marL="520700" lvl="1"/>
            <a:r>
              <a:rPr lang="en-US" sz="2000">
                <a:solidFill>
                  <a:schemeClr val="tx1"/>
                </a:solidFill>
              </a:rPr>
              <a:t>Discharges with lithium have higher global confinement</a:t>
            </a:r>
          </a:p>
          <a:p>
            <a:pPr marL="177800" indent="-177800"/>
            <a:r>
              <a:rPr lang="en-US" sz="2200"/>
              <a:t>Fluctuation spectra measured with microwave scattering</a:t>
            </a:r>
          </a:p>
        </p:txBody>
      </p:sp>
      <p:pic>
        <p:nvPicPr>
          <p:cNvPr id="229387" name="Picture 23"/>
          <p:cNvPicPr>
            <a:picLocks noChangeAspect="1"/>
          </p:cNvPicPr>
          <p:nvPr/>
        </p:nvPicPr>
        <p:blipFill>
          <a:blip r:embed="rId2" cstate="print"/>
          <a:srcRect l="9544" b="11951"/>
          <a:stretch>
            <a:fillRect/>
          </a:stretch>
        </p:blipFill>
        <p:spPr bwMode="auto">
          <a:xfrm>
            <a:off x="5537200" y="2743200"/>
            <a:ext cx="3294063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8" name="TextBox 4"/>
          <p:cNvSpPr txBox="1">
            <a:spLocks noChangeArrowheads="1"/>
          </p:cNvSpPr>
          <p:nvPr/>
        </p:nvSpPr>
        <p:spPr bwMode="auto">
          <a:xfrm rot="-5400000">
            <a:off x="3800475" y="4052888"/>
            <a:ext cx="31527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>
                <a:cs typeface="Helvetica" pitchFamily="32" charset="0"/>
              </a:rPr>
              <a:t>Electron thermal diffusivity (m</a:t>
            </a:r>
            <a:r>
              <a:rPr lang="en-US" sz="1600" baseline="30000">
                <a:cs typeface="Helvetica" pitchFamily="32" charset="0"/>
              </a:rPr>
              <a:t>2</a:t>
            </a:r>
            <a:r>
              <a:rPr lang="en-US" sz="1600">
                <a:cs typeface="Helvetica" pitchFamily="32" charset="0"/>
              </a:rPr>
              <a:t>/s)</a:t>
            </a:r>
          </a:p>
        </p:txBody>
      </p:sp>
      <p:grpSp>
        <p:nvGrpSpPr>
          <p:cNvPr id="229722" name="Group 346"/>
          <p:cNvGrpSpPr>
            <a:grpSpLocks/>
          </p:cNvGrpSpPr>
          <p:nvPr/>
        </p:nvGrpSpPr>
        <p:grpSpPr bwMode="auto">
          <a:xfrm>
            <a:off x="1087438" y="2924175"/>
            <a:ext cx="3657600" cy="2841625"/>
            <a:chOff x="685" y="1818"/>
            <a:chExt cx="2304" cy="1790"/>
          </a:xfrm>
        </p:grpSpPr>
        <p:sp>
          <p:nvSpPr>
            <p:cNvPr id="229666" name="Freeform 290"/>
            <p:cNvSpPr>
              <a:spLocks/>
            </p:cNvSpPr>
            <p:nvPr/>
          </p:nvSpPr>
          <p:spPr bwMode="auto">
            <a:xfrm>
              <a:off x="1681" y="2715"/>
              <a:ext cx="268" cy="199"/>
            </a:xfrm>
            <a:custGeom>
              <a:avLst/>
              <a:gdLst/>
              <a:ahLst/>
              <a:cxnLst>
                <a:cxn ang="0">
                  <a:pos x="0" y="199"/>
                </a:cxn>
                <a:cxn ang="0">
                  <a:pos x="0" y="199"/>
                </a:cxn>
                <a:cxn ang="0">
                  <a:pos x="268" y="0"/>
                </a:cxn>
              </a:cxnLst>
              <a:rect l="0" t="0" r="r" b="b"/>
              <a:pathLst>
                <a:path w="268" h="199">
                  <a:moveTo>
                    <a:pt x="0" y="199"/>
                  </a:moveTo>
                  <a:lnTo>
                    <a:pt x="0" y="199"/>
                  </a:lnTo>
                  <a:lnTo>
                    <a:pt x="26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93" name="Freeform 317"/>
            <p:cNvSpPr>
              <a:spLocks/>
            </p:cNvSpPr>
            <p:nvPr/>
          </p:nvSpPr>
          <p:spPr bwMode="auto">
            <a:xfrm>
              <a:off x="1438" y="2038"/>
              <a:ext cx="160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0" y="160"/>
                </a:cxn>
              </a:cxnLst>
              <a:rect l="0" t="0" r="r" b="b"/>
              <a:pathLst>
                <a:path w="160" h="160">
                  <a:moveTo>
                    <a:pt x="0" y="0"/>
                  </a:moveTo>
                  <a:lnTo>
                    <a:pt x="0" y="0"/>
                  </a:lnTo>
                  <a:lnTo>
                    <a:pt x="160" y="16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89" name="TextBox 12"/>
            <p:cNvSpPr txBox="1">
              <a:spLocks noChangeArrowheads="1"/>
            </p:cNvSpPr>
            <p:nvPr/>
          </p:nvSpPr>
          <p:spPr bwMode="auto">
            <a:xfrm>
              <a:off x="826" y="1884"/>
              <a:ext cx="767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>
                  <a:solidFill>
                    <a:srgbClr val="FF0000"/>
                  </a:solidFill>
                </a:rPr>
                <a:t>Without Li</a:t>
              </a:r>
            </a:p>
          </p:txBody>
        </p:sp>
        <p:sp>
          <p:nvSpPr>
            <p:cNvPr id="229390" name="TextBox 12"/>
            <p:cNvSpPr txBox="1">
              <a:spLocks noChangeArrowheads="1"/>
            </p:cNvSpPr>
            <p:nvPr/>
          </p:nvSpPr>
          <p:spPr bwMode="auto">
            <a:xfrm>
              <a:off x="685" y="3297"/>
              <a:ext cx="44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FF0000"/>
                  </a:solidFill>
                </a:rPr>
                <a:t>141314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sz="1200"/>
                <a:t>141328</a:t>
              </a:r>
            </a:p>
          </p:txBody>
        </p:sp>
        <p:sp>
          <p:nvSpPr>
            <p:cNvPr id="229391" name="TextBox 12"/>
            <p:cNvSpPr txBox="1">
              <a:spLocks noChangeArrowheads="1"/>
            </p:cNvSpPr>
            <p:nvPr/>
          </p:nvSpPr>
          <p:spPr bwMode="auto">
            <a:xfrm>
              <a:off x="1187" y="2889"/>
              <a:ext cx="57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/>
                <a:t>With Li</a:t>
              </a:r>
            </a:p>
          </p:txBody>
        </p:sp>
        <p:sp>
          <p:nvSpPr>
            <p:cNvPr id="229392" name="TextBox 12"/>
            <p:cNvSpPr txBox="1">
              <a:spLocks noChangeArrowheads="1"/>
            </p:cNvSpPr>
            <p:nvPr/>
          </p:nvSpPr>
          <p:spPr bwMode="auto">
            <a:xfrm>
              <a:off x="2096" y="1818"/>
              <a:ext cx="893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1400">
                  <a:latin typeface="Arial" pitchFamily="34" charset="0"/>
                </a:rPr>
                <a:t>R = 1.40 – 1.46 m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sz="1400">
                  <a:latin typeface="Arial" pitchFamily="34" charset="0"/>
                </a:rPr>
                <a:t>(r/a = 0.74 – 0.95)</a:t>
              </a:r>
            </a:p>
          </p:txBody>
        </p:sp>
      </p:grpSp>
      <p:sp>
        <p:nvSpPr>
          <p:cNvPr id="229393" name="Text Box 19"/>
          <p:cNvSpPr txBox="1">
            <a:spLocks noChangeArrowheads="1"/>
          </p:cNvSpPr>
          <p:nvPr/>
        </p:nvSpPr>
        <p:spPr bwMode="auto">
          <a:xfrm>
            <a:off x="1065213" y="2444750"/>
            <a:ext cx="3941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u="sng">
                <a:solidFill>
                  <a:schemeClr val="accent2"/>
                </a:solidFill>
              </a:rPr>
              <a:t>Measured density fluctuation vs. </a:t>
            </a:r>
            <a:r>
              <a:rPr lang="en-US" sz="1800">
                <a:solidFill>
                  <a:schemeClr val="accent2"/>
                </a:solidFill>
                <a:cs typeface="Helvetica" pitchFamily="32" charset="0"/>
              </a:rPr>
              <a:t>k</a:t>
            </a:r>
            <a:r>
              <a:rPr lang="en-US" sz="1800" baseline="-25000">
                <a:solidFill>
                  <a:schemeClr val="accent2"/>
                </a:solidFill>
                <a:latin typeface="Symbol" pitchFamily="18" charset="2"/>
              </a:rPr>
              <a:t>^</a:t>
            </a:r>
            <a:r>
              <a:rPr lang="en-US" sz="1800">
                <a:solidFill>
                  <a:schemeClr val="accent2"/>
                </a:solidFill>
                <a:latin typeface="Symbol" pitchFamily="18" charset="2"/>
                <a:cs typeface="Helvetica" pitchFamily="32" charset="0"/>
              </a:rPr>
              <a:t>r</a:t>
            </a:r>
            <a:r>
              <a:rPr lang="en-US" sz="1800" baseline="-25000">
                <a:solidFill>
                  <a:schemeClr val="accent2"/>
                </a:solidFill>
                <a:cs typeface="Helvetica" pitchFamily="32" charset="0"/>
              </a:rPr>
              <a:t>s</a:t>
            </a:r>
          </a:p>
        </p:txBody>
      </p:sp>
      <p:sp>
        <p:nvSpPr>
          <p:cNvPr id="229394" name="Text Box 19"/>
          <p:cNvSpPr txBox="1">
            <a:spLocks noChangeArrowheads="1"/>
          </p:cNvSpPr>
          <p:nvPr/>
        </p:nvSpPr>
        <p:spPr bwMode="auto">
          <a:xfrm>
            <a:off x="6210300" y="2435225"/>
            <a:ext cx="212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000" u="sng">
                <a:solidFill>
                  <a:schemeClr val="accent2"/>
                </a:solidFill>
                <a:latin typeface="Symbol" pitchFamily="18" charset="2"/>
              </a:rPr>
              <a:t>c</a:t>
            </a:r>
            <a:r>
              <a:rPr lang="en-US" sz="2000" baseline="-25000">
                <a:solidFill>
                  <a:schemeClr val="accent2"/>
                </a:solidFill>
              </a:rPr>
              <a:t>e</a:t>
            </a:r>
            <a:r>
              <a:rPr lang="en-US" sz="1800" u="sng">
                <a:solidFill>
                  <a:schemeClr val="accent2"/>
                </a:solidFill>
              </a:rPr>
              <a:t> profile (TRANSP)</a:t>
            </a:r>
          </a:p>
        </p:txBody>
      </p:sp>
      <p:sp>
        <p:nvSpPr>
          <p:cNvPr id="229395" name="TextBox 4"/>
          <p:cNvSpPr txBox="1">
            <a:spLocks noChangeArrowheads="1"/>
          </p:cNvSpPr>
          <p:nvPr/>
        </p:nvSpPr>
        <p:spPr bwMode="auto">
          <a:xfrm rot="-5400000">
            <a:off x="-925512" y="4043362"/>
            <a:ext cx="303688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>
                <a:cs typeface="Helvetica" pitchFamily="32" charset="0"/>
              </a:rPr>
              <a:t>Fluctuation level (</a:t>
            </a:r>
            <a:r>
              <a:rPr lang="en-US" sz="1800">
                <a:latin typeface="Symbol" pitchFamily="18" charset="2"/>
                <a:cs typeface="Helvetica" pitchFamily="32" charset="0"/>
              </a:rPr>
              <a:t>d</a:t>
            </a:r>
            <a:r>
              <a:rPr lang="en-US" sz="1800">
                <a:cs typeface="Helvetica" pitchFamily="32" charset="0"/>
              </a:rPr>
              <a:t>n/n)</a:t>
            </a:r>
            <a:r>
              <a:rPr lang="en-US" sz="1800" baseline="30000">
                <a:cs typeface="Helvetica" pitchFamily="32" charset="0"/>
              </a:rPr>
              <a:t>2</a:t>
            </a:r>
            <a:r>
              <a:rPr lang="en-US" sz="1800">
                <a:cs typeface="Helvetica" pitchFamily="32" charset="0"/>
              </a:rPr>
              <a:t> (rel)</a:t>
            </a:r>
          </a:p>
        </p:txBody>
      </p:sp>
      <p:sp>
        <p:nvSpPr>
          <p:cNvPr id="229396" name="TextBox 4"/>
          <p:cNvSpPr txBox="1">
            <a:spLocks noChangeArrowheads="1"/>
          </p:cNvSpPr>
          <p:nvPr/>
        </p:nvSpPr>
        <p:spPr bwMode="auto">
          <a:xfrm>
            <a:off x="3111500" y="5938838"/>
            <a:ext cx="600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>
                <a:cs typeface="Helvetica" pitchFamily="32" charset="0"/>
              </a:rPr>
              <a:t>k</a:t>
            </a:r>
            <a:r>
              <a:rPr lang="en-US" sz="1800" baseline="-25000">
                <a:solidFill>
                  <a:srgbClr val="1822CD"/>
                </a:solidFill>
                <a:latin typeface="Symbol" pitchFamily="18" charset="2"/>
              </a:rPr>
              <a:t>^</a:t>
            </a:r>
            <a:r>
              <a:rPr lang="en-US" sz="1800">
                <a:latin typeface="Symbol" pitchFamily="18" charset="2"/>
                <a:cs typeface="Helvetica" pitchFamily="32" charset="0"/>
              </a:rPr>
              <a:t>r</a:t>
            </a:r>
            <a:r>
              <a:rPr lang="en-US" sz="1800" baseline="-25000">
                <a:cs typeface="Helvetica" pitchFamily="32" charset="0"/>
              </a:rPr>
              <a:t>s</a:t>
            </a:r>
          </a:p>
        </p:txBody>
      </p:sp>
      <p:sp>
        <p:nvSpPr>
          <p:cNvPr id="229397" name="TextBox 4"/>
          <p:cNvSpPr txBox="1">
            <a:spLocks noChangeArrowheads="1"/>
          </p:cNvSpPr>
          <p:nvPr/>
        </p:nvSpPr>
        <p:spPr bwMode="auto">
          <a:xfrm>
            <a:off x="6002338" y="5976938"/>
            <a:ext cx="238601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>
                <a:cs typeface="Helvetica" pitchFamily="32" charset="0"/>
              </a:rPr>
              <a:t>Normalized minor radius</a:t>
            </a:r>
          </a:p>
        </p:txBody>
      </p:sp>
      <p:sp>
        <p:nvSpPr>
          <p:cNvPr id="229398" name="TextBox 12"/>
          <p:cNvSpPr txBox="1">
            <a:spLocks noChangeArrowheads="1"/>
          </p:cNvSpPr>
          <p:nvPr/>
        </p:nvSpPr>
        <p:spPr bwMode="auto">
          <a:xfrm>
            <a:off x="6683375" y="3741738"/>
            <a:ext cx="1217613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D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>
                <a:solidFill>
                  <a:srgbClr val="FF0000"/>
                </a:solidFill>
              </a:rPr>
              <a:t>Without Li</a:t>
            </a:r>
          </a:p>
        </p:txBody>
      </p:sp>
      <p:sp>
        <p:nvSpPr>
          <p:cNvPr id="229399" name="TextBox 12"/>
          <p:cNvSpPr txBox="1">
            <a:spLocks noChangeArrowheads="1"/>
          </p:cNvSpPr>
          <p:nvPr/>
        </p:nvSpPr>
        <p:spPr bwMode="auto">
          <a:xfrm>
            <a:off x="7086600" y="5254625"/>
            <a:ext cx="8001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/>
              <a:t>With Li</a:t>
            </a:r>
          </a:p>
        </p:txBody>
      </p:sp>
      <p:cxnSp>
        <p:nvCxnSpPr>
          <p:cNvPr id="229400" name="Straight Arrow Connector 14"/>
          <p:cNvCxnSpPr>
            <a:cxnSpLocks noChangeShapeType="1"/>
            <a:stCxn id="229398" idx="2"/>
          </p:cNvCxnSpPr>
          <p:nvPr/>
        </p:nvCxnSpPr>
        <p:spPr bwMode="auto">
          <a:xfrm>
            <a:off x="7292975" y="4117975"/>
            <a:ext cx="530225" cy="169863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med"/>
          </a:ln>
        </p:spPr>
      </p:cxnSp>
      <p:cxnSp>
        <p:nvCxnSpPr>
          <p:cNvPr id="229401" name="Straight Arrow Connector 36"/>
          <p:cNvCxnSpPr>
            <a:cxnSpLocks noChangeShapeType="1"/>
          </p:cNvCxnSpPr>
          <p:nvPr/>
        </p:nvCxnSpPr>
        <p:spPr bwMode="auto">
          <a:xfrm flipV="1">
            <a:off x="7905750" y="5241925"/>
            <a:ext cx="200025" cy="2000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229402" name="TextBox 12"/>
          <p:cNvSpPr txBox="1">
            <a:spLocks noChangeArrowheads="1"/>
          </p:cNvSpPr>
          <p:nvPr/>
        </p:nvSpPr>
        <p:spPr bwMode="auto">
          <a:xfrm rot="-5400000">
            <a:off x="7625557" y="3218656"/>
            <a:ext cx="15287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600">
                <a:solidFill>
                  <a:srgbClr val="FF8000"/>
                </a:solidFill>
              </a:rPr>
              <a:t>Fluctuation</a:t>
            </a:r>
            <a:br>
              <a:rPr lang="en-US" sz="1600">
                <a:solidFill>
                  <a:srgbClr val="FF8000"/>
                </a:solidFill>
              </a:rPr>
            </a:br>
            <a:r>
              <a:rPr lang="en-US" sz="1600">
                <a:solidFill>
                  <a:srgbClr val="FF8000"/>
                </a:solidFill>
              </a:rPr>
              <a:t>measurements</a:t>
            </a:r>
          </a:p>
        </p:txBody>
      </p:sp>
      <p:sp>
        <p:nvSpPr>
          <p:cNvPr id="229405" name="TextBox 12"/>
          <p:cNvSpPr txBox="1">
            <a:spLocks noChangeArrowheads="1"/>
          </p:cNvSpPr>
          <p:nvPr/>
        </p:nvSpPr>
        <p:spPr bwMode="auto">
          <a:xfrm>
            <a:off x="5834063" y="5283200"/>
            <a:ext cx="70326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200">
                <a:solidFill>
                  <a:srgbClr val="FF0000"/>
                </a:solidFill>
              </a:rPr>
              <a:t>141314</a:t>
            </a:r>
          </a:p>
          <a:p>
            <a:pPr eaLnBrk="1" hangingPunct="1">
              <a:spcBef>
                <a:spcPct val="20000"/>
              </a:spcBef>
            </a:pPr>
            <a:r>
              <a:rPr lang="en-US" sz="1200"/>
              <a:t>141328</a:t>
            </a:r>
          </a:p>
        </p:txBody>
      </p:sp>
      <p:sp>
        <p:nvSpPr>
          <p:cNvPr id="229711" name="Rectangle 335"/>
          <p:cNvSpPr>
            <a:spLocks noChangeArrowheads="1"/>
          </p:cNvSpPr>
          <p:nvPr/>
        </p:nvSpPr>
        <p:spPr bwMode="auto">
          <a:xfrm>
            <a:off x="708025" y="2730500"/>
            <a:ext cx="2603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latin typeface="Arial" pitchFamily="34" charset="0"/>
              </a:rPr>
              <a:t>10</a:t>
            </a:r>
            <a:r>
              <a:rPr lang="en-US" sz="1200" baseline="30000">
                <a:latin typeface="Arial" pitchFamily="34" charset="0"/>
              </a:rPr>
              <a:t>-7</a:t>
            </a:r>
            <a:endParaRPr lang="en-US" sz="1200">
              <a:latin typeface="Arial" pitchFamily="34" charset="0"/>
            </a:endParaRPr>
          </a:p>
        </p:txBody>
      </p:sp>
      <p:sp>
        <p:nvSpPr>
          <p:cNvPr id="229712" name="Rectangle 336"/>
          <p:cNvSpPr>
            <a:spLocks noChangeArrowheads="1"/>
          </p:cNvSpPr>
          <p:nvPr/>
        </p:nvSpPr>
        <p:spPr bwMode="auto">
          <a:xfrm>
            <a:off x="708025" y="3721100"/>
            <a:ext cx="2603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latin typeface="Arial" pitchFamily="34" charset="0"/>
              </a:rPr>
              <a:t>10</a:t>
            </a:r>
            <a:r>
              <a:rPr lang="en-US" sz="1200" baseline="30000">
                <a:latin typeface="Arial" pitchFamily="34" charset="0"/>
              </a:rPr>
              <a:t>-8</a:t>
            </a:r>
            <a:endParaRPr lang="en-US" sz="1200">
              <a:latin typeface="Arial" pitchFamily="34" charset="0"/>
            </a:endParaRPr>
          </a:p>
        </p:txBody>
      </p:sp>
      <p:sp>
        <p:nvSpPr>
          <p:cNvPr id="229713" name="Rectangle 337"/>
          <p:cNvSpPr>
            <a:spLocks noChangeArrowheads="1"/>
          </p:cNvSpPr>
          <p:nvPr/>
        </p:nvSpPr>
        <p:spPr bwMode="auto">
          <a:xfrm>
            <a:off x="708025" y="4718050"/>
            <a:ext cx="2603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latin typeface="Arial" pitchFamily="34" charset="0"/>
              </a:rPr>
              <a:t>10</a:t>
            </a:r>
            <a:r>
              <a:rPr lang="en-US" sz="1200" baseline="30000">
                <a:latin typeface="Arial" pitchFamily="34" charset="0"/>
              </a:rPr>
              <a:t>-9</a:t>
            </a:r>
            <a:endParaRPr lang="en-US" sz="1200">
              <a:latin typeface="Arial" pitchFamily="34" charset="0"/>
            </a:endParaRPr>
          </a:p>
        </p:txBody>
      </p:sp>
      <p:sp>
        <p:nvSpPr>
          <p:cNvPr id="229714" name="Rectangle 338"/>
          <p:cNvSpPr>
            <a:spLocks noChangeArrowheads="1"/>
          </p:cNvSpPr>
          <p:nvPr/>
        </p:nvSpPr>
        <p:spPr bwMode="auto">
          <a:xfrm>
            <a:off x="708025" y="5708650"/>
            <a:ext cx="3159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latin typeface="Arial" pitchFamily="34" charset="0"/>
              </a:rPr>
              <a:t>10</a:t>
            </a:r>
            <a:r>
              <a:rPr lang="en-US" sz="1200" baseline="30000">
                <a:latin typeface="Arial" pitchFamily="34" charset="0"/>
              </a:rPr>
              <a:t>-10</a:t>
            </a:r>
            <a:endParaRPr lang="en-US" sz="1200">
              <a:latin typeface="Arial" pitchFamily="34" charset="0"/>
            </a:endParaRPr>
          </a:p>
        </p:txBody>
      </p:sp>
      <p:sp>
        <p:nvSpPr>
          <p:cNvPr id="229716" name="Rectangle 340"/>
          <p:cNvSpPr>
            <a:spLocks noChangeArrowheads="1"/>
          </p:cNvSpPr>
          <p:nvPr/>
        </p:nvSpPr>
        <p:spPr bwMode="auto">
          <a:xfrm>
            <a:off x="2587625" y="5911850"/>
            <a:ext cx="1698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latin typeface="Arial" pitchFamily="34" charset="0"/>
              </a:rPr>
              <a:t>10</a:t>
            </a:r>
          </a:p>
        </p:txBody>
      </p:sp>
      <p:sp>
        <p:nvSpPr>
          <p:cNvPr id="229717" name="Rectangle 341"/>
          <p:cNvSpPr>
            <a:spLocks noChangeArrowheads="1"/>
          </p:cNvSpPr>
          <p:nvPr/>
        </p:nvSpPr>
        <p:spPr bwMode="auto">
          <a:xfrm>
            <a:off x="1012825" y="5911850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latin typeface="Arial" pitchFamily="34" charset="0"/>
              </a:rPr>
              <a:t>5</a:t>
            </a:r>
          </a:p>
        </p:txBody>
      </p:sp>
      <p:sp>
        <p:nvSpPr>
          <p:cNvPr id="229718" name="Rectangle 342"/>
          <p:cNvSpPr>
            <a:spLocks noChangeArrowheads="1"/>
          </p:cNvSpPr>
          <p:nvPr/>
        </p:nvSpPr>
        <p:spPr bwMode="auto">
          <a:xfrm>
            <a:off x="4213225" y="5911850"/>
            <a:ext cx="1698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latin typeface="Arial" pitchFamily="34" charset="0"/>
              </a:rPr>
              <a:t>20</a:t>
            </a:r>
          </a:p>
        </p:txBody>
      </p:sp>
      <p:grpSp>
        <p:nvGrpSpPr>
          <p:cNvPr id="229723" name="Group 347"/>
          <p:cNvGrpSpPr>
            <a:grpSpLocks/>
          </p:cNvGrpSpPr>
          <p:nvPr/>
        </p:nvGrpSpPr>
        <p:grpSpPr bwMode="auto">
          <a:xfrm>
            <a:off x="1047750" y="2825750"/>
            <a:ext cx="3778250" cy="2976563"/>
            <a:chOff x="660" y="1756"/>
            <a:chExt cx="2380" cy="1875"/>
          </a:xfrm>
        </p:grpSpPr>
        <p:sp>
          <p:nvSpPr>
            <p:cNvPr id="229407" name="Line 31"/>
            <p:cNvSpPr>
              <a:spLocks noChangeShapeType="1"/>
            </p:cNvSpPr>
            <p:nvPr/>
          </p:nvSpPr>
          <p:spPr bwMode="auto">
            <a:xfrm>
              <a:off x="2006" y="2664"/>
              <a:ext cx="26" cy="1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2" name="Line 36"/>
            <p:cNvSpPr>
              <a:spLocks noChangeShapeType="1"/>
            </p:cNvSpPr>
            <p:nvPr/>
          </p:nvSpPr>
          <p:spPr bwMode="auto">
            <a:xfrm>
              <a:off x="2267" y="2683"/>
              <a:ext cx="26" cy="1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3" name="Freeform 37"/>
            <p:cNvSpPr>
              <a:spLocks/>
            </p:cNvSpPr>
            <p:nvPr/>
          </p:nvSpPr>
          <p:spPr bwMode="auto">
            <a:xfrm>
              <a:off x="2312" y="2703"/>
              <a:ext cx="19" cy="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0"/>
                </a:cxn>
                <a:cxn ang="0">
                  <a:pos x="19" y="25"/>
                </a:cxn>
                <a:cxn ang="0">
                  <a:pos x="13" y="25"/>
                </a:cxn>
                <a:cxn ang="0">
                  <a:pos x="0" y="6"/>
                </a:cxn>
              </a:cxnLst>
              <a:rect l="0" t="0" r="r" b="b"/>
              <a:pathLst>
                <a:path w="19" h="25">
                  <a:moveTo>
                    <a:pt x="0" y="6"/>
                  </a:moveTo>
                  <a:lnTo>
                    <a:pt x="7" y="0"/>
                  </a:lnTo>
                  <a:lnTo>
                    <a:pt x="19" y="25"/>
                  </a:lnTo>
                  <a:lnTo>
                    <a:pt x="13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EBEBE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1" name="Freeform 45"/>
            <p:cNvSpPr>
              <a:spLocks/>
            </p:cNvSpPr>
            <p:nvPr/>
          </p:nvSpPr>
          <p:spPr bwMode="auto">
            <a:xfrm>
              <a:off x="2523" y="3073"/>
              <a:ext cx="19" cy="2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0"/>
                </a:cxn>
                <a:cxn ang="0">
                  <a:pos x="19" y="26"/>
                </a:cxn>
                <a:cxn ang="0">
                  <a:pos x="12" y="26"/>
                </a:cxn>
                <a:cxn ang="0">
                  <a:pos x="0" y="7"/>
                </a:cxn>
              </a:cxnLst>
              <a:rect l="0" t="0" r="r" b="b"/>
              <a:pathLst>
                <a:path w="19" h="26">
                  <a:moveTo>
                    <a:pt x="0" y="7"/>
                  </a:moveTo>
                  <a:lnTo>
                    <a:pt x="6" y="0"/>
                  </a:lnTo>
                  <a:lnTo>
                    <a:pt x="19" y="26"/>
                  </a:lnTo>
                  <a:lnTo>
                    <a:pt x="12" y="2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EBEBE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2" name="Line 46"/>
            <p:cNvSpPr>
              <a:spLocks noChangeShapeType="1"/>
            </p:cNvSpPr>
            <p:nvPr/>
          </p:nvSpPr>
          <p:spPr bwMode="auto">
            <a:xfrm>
              <a:off x="2542" y="3118"/>
              <a:ext cx="1" cy="26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3" name="Line 47"/>
            <p:cNvSpPr>
              <a:spLocks noChangeShapeType="1"/>
            </p:cNvSpPr>
            <p:nvPr/>
          </p:nvSpPr>
          <p:spPr bwMode="auto">
            <a:xfrm>
              <a:off x="2542" y="3176"/>
              <a:ext cx="1" cy="25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7" name="Line 81"/>
            <p:cNvSpPr>
              <a:spLocks noChangeShapeType="1"/>
            </p:cNvSpPr>
            <p:nvPr/>
          </p:nvSpPr>
          <p:spPr bwMode="auto">
            <a:xfrm flipV="1">
              <a:off x="2012" y="2728"/>
              <a:ext cx="1" cy="26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8" name="Line 82"/>
            <p:cNvSpPr>
              <a:spLocks noChangeShapeType="1"/>
            </p:cNvSpPr>
            <p:nvPr/>
          </p:nvSpPr>
          <p:spPr bwMode="auto">
            <a:xfrm flipH="1" flipV="1">
              <a:off x="2006" y="2677"/>
              <a:ext cx="6" cy="26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9" name="Rectangle 83"/>
            <p:cNvSpPr>
              <a:spLocks noChangeArrowheads="1"/>
            </p:cNvSpPr>
            <p:nvPr/>
          </p:nvSpPr>
          <p:spPr bwMode="auto">
            <a:xfrm>
              <a:off x="660" y="1756"/>
              <a:ext cx="2379" cy="1874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0" name="Line 84"/>
            <p:cNvSpPr>
              <a:spLocks noChangeShapeType="1"/>
            </p:cNvSpPr>
            <p:nvPr/>
          </p:nvSpPr>
          <p:spPr bwMode="auto">
            <a:xfrm>
              <a:off x="1687" y="1756"/>
              <a:ext cx="1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1" name="Line 85"/>
            <p:cNvSpPr>
              <a:spLocks noChangeShapeType="1"/>
            </p:cNvSpPr>
            <p:nvPr/>
          </p:nvSpPr>
          <p:spPr bwMode="auto">
            <a:xfrm flipV="1">
              <a:off x="1687" y="3579"/>
              <a:ext cx="1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2" name="Line 86"/>
            <p:cNvSpPr>
              <a:spLocks noChangeShapeType="1"/>
            </p:cNvSpPr>
            <p:nvPr/>
          </p:nvSpPr>
          <p:spPr bwMode="auto">
            <a:xfrm>
              <a:off x="660" y="1756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3" name="Line 87"/>
            <p:cNvSpPr>
              <a:spLocks noChangeShapeType="1"/>
            </p:cNvSpPr>
            <p:nvPr/>
          </p:nvSpPr>
          <p:spPr bwMode="auto">
            <a:xfrm flipV="1">
              <a:off x="660" y="3604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4" name="Line 88"/>
            <p:cNvSpPr>
              <a:spLocks noChangeShapeType="1"/>
            </p:cNvSpPr>
            <p:nvPr/>
          </p:nvSpPr>
          <p:spPr bwMode="auto">
            <a:xfrm>
              <a:off x="935" y="1756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5" name="Line 89"/>
            <p:cNvSpPr>
              <a:spLocks noChangeShapeType="1"/>
            </p:cNvSpPr>
            <p:nvPr/>
          </p:nvSpPr>
          <p:spPr bwMode="auto">
            <a:xfrm flipV="1">
              <a:off x="935" y="3604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6" name="Line 90"/>
            <p:cNvSpPr>
              <a:spLocks noChangeShapeType="1"/>
            </p:cNvSpPr>
            <p:nvPr/>
          </p:nvSpPr>
          <p:spPr bwMode="auto">
            <a:xfrm>
              <a:off x="1158" y="1756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7" name="Line 91"/>
            <p:cNvSpPr>
              <a:spLocks noChangeShapeType="1"/>
            </p:cNvSpPr>
            <p:nvPr/>
          </p:nvSpPr>
          <p:spPr bwMode="auto">
            <a:xfrm flipV="1">
              <a:off x="1158" y="3604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8" name="Line 92"/>
            <p:cNvSpPr>
              <a:spLocks noChangeShapeType="1"/>
            </p:cNvSpPr>
            <p:nvPr/>
          </p:nvSpPr>
          <p:spPr bwMode="auto">
            <a:xfrm>
              <a:off x="1355" y="1756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69" name="Line 93"/>
            <p:cNvSpPr>
              <a:spLocks noChangeShapeType="1"/>
            </p:cNvSpPr>
            <p:nvPr/>
          </p:nvSpPr>
          <p:spPr bwMode="auto">
            <a:xfrm flipV="1">
              <a:off x="1355" y="3604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0" name="Line 94"/>
            <p:cNvSpPr>
              <a:spLocks noChangeShapeType="1"/>
            </p:cNvSpPr>
            <p:nvPr/>
          </p:nvSpPr>
          <p:spPr bwMode="auto">
            <a:xfrm>
              <a:off x="1528" y="1756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1" name="Line 95"/>
            <p:cNvSpPr>
              <a:spLocks noChangeShapeType="1"/>
            </p:cNvSpPr>
            <p:nvPr/>
          </p:nvSpPr>
          <p:spPr bwMode="auto">
            <a:xfrm flipV="1">
              <a:off x="1528" y="3604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2" name="Line 96"/>
            <p:cNvSpPr>
              <a:spLocks noChangeShapeType="1"/>
            </p:cNvSpPr>
            <p:nvPr/>
          </p:nvSpPr>
          <p:spPr bwMode="auto">
            <a:xfrm>
              <a:off x="1687" y="1756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3" name="Line 97"/>
            <p:cNvSpPr>
              <a:spLocks noChangeShapeType="1"/>
            </p:cNvSpPr>
            <p:nvPr/>
          </p:nvSpPr>
          <p:spPr bwMode="auto">
            <a:xfrm flipV="1">
              <a:off x="1687" y="3604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4" name="Line 98"/>
            <p:cNvSpPr>
              <a:spLocks noChangeShapeType="1"/>
            </p:cNvSpPr>
            <p:nvPr/>
          </p:nvSpPr>
          <p:spPr bwMode="auto">
            <a:xfrm flipV="1">
              <a:off x="660" y="1756"/>
              <a:ext cx="1" cy="1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5" name="Line 99"/>
            <p:cNvSpPr>
              <a:spLocks noChangeShapeType="1"/>
            </p:cNvSpPr>
            <p:nvPr/>
          </p:nvSpPr>
          <p:spPr bwMode="auto">
            <a:xfrm>
              <a:off x="660" y="3630"/>
              <a:ext cx="23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6" name="Line 100"/>
            <p:cNvSpPr>
              <a:spLocks noChangeShapeType="1"/>
            </p:cNvSpPr>
            <p:nvPr/>
          </p:nvSpPr>
          <p:spPr bwMode="auto">
            <a:xfrm flipV="1">
              <a:off x="660" y="1756"/>
              <a:ext cx="1" cy="1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7" name="Line 101"/>
            <p:cNvSpPr>
              <a:spLocks noChangeShapeType="1"/>
            </p:cNvSpPr>
            <p:nvPr/>
          </p:nvSpPr>
          <p:spPr bwMode="auto">
            <a:xfrm flipV="1">
              <a:off x="3039" y="1756"/>
              <a:ext cx="1" cy="1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8" name="Line 102"/>
            <p:cNvSpPr>
              <a:spLocks noChangeShapeType="1"/>
            </p:cNvSpPr>
            <p:nvPr/>
          </p:nvSpPr>
          <p:spPr bwMode="auto">
            <a:xfrm>
              <a:off x="660" y="3630"/>
              <a:ext cx="23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79" name="Line 103"/>
            <p:cNvSpPr>
              <a:spLocks noChangeShapeType="1"/>
            </p:cNvSpPr>
            <p:nvPr/>
          </p:nvSpPr>
          <p:spPr bwMode="auto">
            <a:xfrm>
              <a:off x="660" y="1756"/>
              <a:ext cx="23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3" name="Line 107"/>
            <p:cNvSpPr>
              <a:spLocks noChangeShapeType="1"/>
            </p:cNvSpPr>
            <p:nvPr/>
          </p:nvSpPr>
          <p:spPr bwMode="auto">
            <a:xfrm flipH="1">
              <a:off x="2988" y="3630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4" name="Line 108"/>
            <p:cNvSpPr>
              <a:spLocks noChangeShapeType="1"/>
            </p:cNvSpPr>
            <p:nvPr/>
          </p:nvSpPr>
          <p:spPr bwMode="auto">
            <a:xfrm>
              <a:off x="660" y="3630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5" name="Line 109"/>
            <p:cNvSpPr>
              <a:spLocks noChangeShapeType="1"/>
            </p:cNvSpPr>
            <p:nvPr/>
          </p:nvSpPr>
          <p:spPr bwMode="auto">
            <a:xfrm flipH="1">
              <a:off x="3014" y="3630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6" name="Line 110"/>
            <p:cNvSpPr>
              <a:spLocks noChangeShapeType="1"/>
            </p:cNvSpPr>
            <p:nvPr/>
          </p:nvSpPr>
          <p:spPr bwMode="auto">
            <a:xfrm>
              <a:off x="660" y="3630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7" name="Line 111"/>
            <p:cNvSpPr>
              <a:spLocks noChangeShapeType="1"/>
            </p:cNvSpPr>
            <p:nvPr/>
          </p:nvSpPr>
          <p:spPr bwMode="auto">
            <a:xfrm>
              <a:off x="2708" y="1756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8" name="Line 112"/>
            <p:cNvSpPr>
              <a:spLocks noChangeShapeType="1"/>
            </p:cNvSpPr>
            <p:nvPr/>
          </p:nvSpPr>
          <p:spPr bwMode="auto">
            <a:xfrm flipV="1">
              <a:off x="2708" y="3604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94" name="Line 118"/>
            <p:cNvSpPr>
              <a:spLocks noChangeShapeType="1"/>
            </p:cNvSpPr>
            <p:nvPr/>
          </p:nvSpPr>
          <p:spPr bwMode="auto">
            <a:xfrm flipH="1">
              <a:off x="2988" y="3003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95" name="Line 119"/>
            <p:cNvSpPr>
              <a:spLocks noChangeShapeType="1"/>
            </p:cNvSpPr>
            <p:nvPr/>
          </p:nvSpPr>
          <p:spPr bwMode="auto">
            <a:xfrm>
              <a:off x="660" y="3003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96" name="Line 120"/>
            <p:cNvSpPr>
              <a:spLocks noChangeShapeType="1"/>
            </p:cNvSpPr>
            <p:nvPr/>
          </p:nvSpPr>
          <p:spPr bwMode="auto">
            <a:xfrm flipH="1">
              <a:off x="3014" y="3003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97" name="Line 121"/>
            <p:cNvSpPr>
              <a:spLocks noChangeShapeType="1"/>
            </p:cNvSpPr>
            <p:nvPr/>
          </p:nvSpPr>
          <p:spPr bwMode="auto">
            <a:xfrm>
              <a:off x="660" y="3003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98" name="Line 122"/>
            <p:cNvSpPr>
              <a:spLocks noChangeShapeType="1"/>
            </p:cNvSpPr>
            <p:nvPr/>
          </p:nvSpPr>
          <p:spPr bwMode="auto">
            <a:xfrm flipH="1">
              <a:off x="3014" y="3035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99" name="Line 123"/>
            <p:cNvSpPr>
              <a:spLocks noChangeShapeType="1"/>
            </p:cNvSpPr>
            <p:nvPr/>
          </p:nvSpPr>
          <p:spPr bwMode="auto">
            <a:xfrm>
              <a:off x="660" y="3035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0" name="Line 124"/>
            <p:cNvSpPr>
              <a:spLocks noChangeShapeType="1"/>
            </p:cNvSpPr>
            <p:nvPr/>
          </p:nvSpPr>
          <p:spPr bwMode="auto">
            <a:xfrm flipH="1">
              <a:off x="3014" y="3067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1" name="Line 125"/>
            <p:cNvSpPr>
              <a:spLocks noChangeShapeType="1"/>
            </p:cNvSpPr>
            <p:nvPr/>
          </p:nvSpPr>
          <p:spPr bwMode="auto">
            <a:xfrm>
              <a:off x="660" y="3067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2" name="Line 126"/>
            <p:cNvSpPr>
              <a:spLocks noChangeShapeType="1"/>
            </p:cNvSpPr>
            <p:nvPr/>
          </p:nvSpPr>
          <p:spPr bwMode="auto">
            <a:xfrm flipH="1">
              <a:off x="3014" y="3099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3" name="Line 127"/>
            <p:cNvSpPr>
              <a:spLocks noChangeShapeType="1"/>
            </p:cNvSpPr>
            <p:nvPr/>
          </p:nvSpPr>
          <p:spPr bwMode="auto">
            <a:xfrm>
              <a:off x="660" y="3099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4" name="Line 128"/>
            <p:cNvSpPr>
              <a:spLocks noChangeShapeType="1"/>
            </p:cNvSpPr>
            <p:nvPr/>
          </p:nvSpPr>
          <p:spPr bwMode="auto">
            <a:xfrm flipH="1">
              <a:off x="3014" y="3144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5" name="Line 129"/>
            <p:cNvSpPr>
              <a:spLocks noChangeShapeType="1"/>
            </p:cNvSpPr>
            <p:nvPr/>
          </p:nvSpPr>
          <p:spPr bwMode="auto">
            <a:xfrm>
              <a:off x="660" y="3144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6" name="Line 130"/>
            <p:cNvSpPr>
              <a:spLocks noChangeShapeType="1"/>
            </p:cNvSpPr>
            <p:nvPr/>
          </p:nvSpPr>
          <p:spPr bwMode="auto">
            <a:xfrm flipH="1">
              <a:off x="3014" y="3189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7" name="Line 131"/>
            <p:cNvSpPr>
              <a:spLocks noChangeShapeType="1"/>
            </p:cNvSpPr>
            <p:nvPr/>
          </p:nvSpPr>
          <p:spPr bwMode="auto">
            <a:xfrm>
              <a:off x="660" y="3189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8" name="Line 132"/>
            <p:cNvSpPr>
              <a:spLocks noChangeShapeType="1"/>
            </p:cNvSpPr>
            <p:nvPr/>
          </p:nvSpPr>
          <p:spPr bwMode="auto">
            <a:xfrm flipH="1">
              <a:off x="3014" y="3253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9" name="Line 133"/>
            <p:cNvSpPr>
              <a:spLocks noChangeShapeType="1"/>
            </p:cNvSpPr>
            <p:nvPr/>
          </p:nvSpPr>
          <p:spPr bwMode="auto">
            <a:xfrm>
              <a:off x="660" y="3253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10" name="Line 134"/>
            <p:cNvSpPr>
              <a:spLocks noChangeShapeType="1"/>
            </p:cNvSpPr>
            <p:nvPr/>
          </p:nvSpPr>
          <p:spPr bwMode="auto">
            <a:xfrm flipH="1">
              <a:off x="3014" y="3329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11" name="Line 135"/>
            <p:cNvSpPr>
              <a:spLocks noChangeShapeType="1"/>
            </p:cNvSpPr>
            <p:nvPr/>
          </p:nvSpPr>
          <p:spPr bwMode="auto">
            <a:xfrm>
              <a:off x="660" y="3329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12" name="Line 136"/>
            <p:cNvSpPr>
              <a:spLocks noChangeShapeType="1"/>
            </p:cNvSpPr>
            <p:nvPr/>
          </p:nvSpPr>
          <p:spPr bwMode="auto">
            <a:xfrm flipH="1">
              <a:off x="3014" y="3438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13" name="Line 137"/>
            <p:cNvSpPr>
              <a:spLocks noChangeShapeType="1"/>
            </p:cNvSpPr>
            <p:nvPr/>
          </p:nvSpPr>
          <p:spPr bwMode="auto">
            <a:xfrm>
              <a:off x="660" y="3438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18" name="Line 142"/>
            <p:cNvSpPr>
              <a:spLocks noChangeShapeType="1"/>
            </p:cNvSpPr>
            <p:nvPr/>
          </p:nvSpPr>
          <p:spPr bwMode="auto">
            <a:xfrm flipH="1">
              <a:off x="2988" y="2383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19" name="Line 143"/>
            <p:cNvSpPr>
              <a:spLocks noChangeShapeType="1"/>
            </p:cNvSpPr>
            <p:nvPr/>
          </p:nvSpPr>
          <p:spPr bwMode="auto">
            <a:xfrm>
              <a:off x="660" y="2383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0" name="Line 144"/>
            <p:cNvSpPr>
              <a:spLocks noChangeShapeType="1"/>
            </p:cNvSpPr>
            <p:nvPr/>
          </p:nvSpPr>
          <p:spPr bwMode="auto">
            <a:xfrm flipH="1">
              <a:off x="3014" y="2383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1" name="Line 145"/>
            <p:cNvSpPr>
              <a:spLocks noChangeShapeType="1"/>
            </p:cNvSpPr>
            <p:nvPr/>
          </p:nvSpPr>
          <p:spPr bwMode="auto">
            <a:xfrm>
              <a:off x="660" y="2383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2" name="Line 146"/>
            <p:cNvSpPr>
              <a:spLocks noChangeShapeType="1"/>
            </p:cNvSpPr>
            <p:nvPr/>
          </p:nvSpPr>
          <p:spPr bwMode="auto">
            <a:xfrm flipH="1">
              <a:off x="3014" y="2409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3" name="Line 147"/>
            <p:cNvSpPr>
              <a:spLocks noChangeShapeType="1"/>
            </p:cNvSpPr>
            <p:nvPr/>
          </p:nvSpPr>
          <p:spPr bwMode="auto">
            <a:xfrm>
              <a:off x="660" y="2409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4" name="Line 148"/>
            <p:cNvSpPr>
              <a:spLocks noChangeShapeType="1"/>
            </p:cNvSpPr>
            <p:nvPr/>
          </p:nvSpPr>
          <p:spPr bwMode="auto">
            <a:xfrm flipH="1">
              <a:off x="3014" y="2441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5" name="Line 149"/>
            <p:cNvSpPr>
              <a:spLocks noChangeShapeType="1"/>
            </p:cNvSpPr>
            <p:nvPr/>
          </p:nvSpPr>
          <p:spPr bwMode="auto">
            <a:xfrm>
              <a:off x="660" y="2441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6" name="Line 150"/>
            <p:cNvSpPr>
              <a:spLocks noChangeShapeType="1"/>
            </p:cNvSpPr>
            <p:nvPr/>
          </p:nvSpPr>
          <p:spPr bwMode="auto">
            <a:xfrm flipH="1">
              <a:off x="3014" y="2479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7" name="Line 151"/>
            <p:cNvSpPr>
              <a:spLocks noChangeShapeType="1"/>
            </p:cNvSpPr>
            <p:nvPr/>
          </p:nvSpPr>
          <p:spPr bwMode="auto">
            <a:xfrm>
              <a:off x="660" y="2479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8" name="Line 152"/>
            <p:cNvSpPr>
              <a:spLocks noChangeShapeType="1"/>
            </p:cNvSpPr>
            <p:nvPr/>
          </p:nvSpPr>
          <p:spPr bwMode="auto">
            <a:xfrm flipH="1">
              <a:off x="3014" y="2517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29" name="Line 153"/>
            <p:cNvSpPr>
              <a:spLocks noChangeShapeType="1"/>
            </p:cNvSpPr>
            <p:nvPr/>
          </p:nvSpPr>
          <p:spPr bwMode="auto">
            <a:xfrm>
              <a:off x="660" y="2517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0" name="Line 154"/>
            <p:cNvSpPr>
              <a:spLocks noChangeShapeType="1"/>
            </p:cNvSpPr>
            <p:nvPr/>
          </p:nvSpPr>
          <p:spPr bwMode="auto">
            <a:xfrm flipH="1">
              <a:off x="3014" y="2568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1" name="Line 155"/>
            <p:cNvSpPr>
              <a:spLocks noChangeShapeType="1"/>
            </p:cNvSpPr>
            <p:nvPr/>
          </p:nvSpPr>
          <p:spPr bwMode="auto">
            <a:xfrm>
              <a:off x="660" y="2568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2" name="Line 156"/>
            <p:cNvSpPr>
              <a:spLocks noChangeShapeType="1"/>
            </p:cNvSpPr>
            <p:nvPr/>
          </p:nvSpPr>
          <p:spPr bwMode="auto">
            <a:xfrm flipH="1">
              <a:off x="3014" y="2626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3" name="Line 157"/>
            <p:cNvSpPr>
              <a:spLocks noChangeShapeType="1"/>
            </p:cNvSpPr>
            <p:nvPr/>
          </p:nvSpPr>
          <p:spPr bwMode="auto">
            <a:xfrm>
              <a:off x="660" y="2626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4" name="Line 158"/>
            <p:cNvSpPr>
              <a:spLocks noChangeShapeType="1"/>
            </p:cNvSpPr>
            <p:nvPr/>
          </p:nvSpPr>
          <p:spPr bwMode="auto">
            <a:xfrm flipH="1">
              <a:off x="3014" y="2709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5" name="Line 159"/>
            <p:cNvSpPr>
              <a:spLocks noChangeShapeType="1"/>
            </p:cNvSpPr>
            <p:nvPr/>
          </p:nvSpPr>
          <p:spPr bwMode="auto">
            <a:xfrm>
              <a:off x="660" y="2709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6" name="Line 160"/>
            <p:cNvSpPr>
              <a:spLocks noChangeShapeType="1"/>
            </p:cNvSpPr>
            <p:nvPr/>
          </p:nvSpPr>
          <p:spPr bwMode="auto">
            <a:xfrm flipH="1">
              <a:off x="3014" y="2818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37" name="Line 161"/>
            <p:cNvSpPr>
              <a:spLocks noChangeShapeType="1"/>
            </p:cNvSpPr>
            <p:nvPr/>
          </p:nvSpPr>
          <p:spPr bwMode="auto">
            <a:xfrm>
              <a:off x="660" y="2818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2" name="Line 166"/>
            <p:cNvSpPr>
              <a:spLocks noChangeShapeType="1"/>
            </p:cNvSpPr>
            <p:nvPr/>
          </p:nvSpPr>
          <p:spPr bwMode="auto">
            <a:xfrm flipH="1">
              <a:off x="2988" y="1756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3" name="Line 167"/>
            <p:cNvSpPr>
              <a:spLocks noChangeShapeType="1"/>
            </p:cNvSpPr>
            <p:nvPr/>
          </p:nvSpPr>
          <p:spPr bwMode="auto">
            <a:xfrm>
              <a:off x="660" y="1756"/>
              <a:ext cx="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4" name="Line 168"/>
            <p:cNvSpPr>
              <a:spLocks noChangeShapeType="1"/>
            </p:cNvSpPr>
            <p:nvPr/>
          </p:nvSpPr>
          <p:spPr bwMode="auto">
            <a:xfrm flipH="1">
              <a:off x="3014" y="1756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5" name="Line 169"/>
            <p:cNvSpPr>
              <a:spLocks noChangeShapeType="1"/>
            </p:cNvSpPr>
            <p:nvPr/>
          </p:nvSpPr>
          <p:spPr bwMode="auto">
            <a:xfrm>
              <a:off x="660" y="1756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6" name="Line 170"/>
            <p:cNvSpPr>
              <a:spLocks noChangeShapeType="1"/>
            </p:cNvSpPr>
            <p:nvPr/>
          </p:nvSpPr>
          <p:spPr bwMode="auto">
            <a:xfrm flipH="1">
              <a:off x="3014" y="1788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7" name="Line 171"/>
            <p:cNvSpPr>
              <a:spLocks noChangeShapeType="1"/>
            </p:cNvSpPr>
            <p:nvPr/>
          </p:nvSpPr>
          <p:spPr bwMode="auto">
            <a:xfrm>
              <a:off x="660" y="1788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8" name="Line 172"/>
            <p:cNvSpPr>
              <a:spLocks noChangeShapeType="1"/>
            </p:cNvSpPr>
            <p:nvPr/>
          </p:nvSpPr>
          <p:spPr bwMode="auto">
            <a:xfrm flipH="1">
              <a:off x="3014" y="1820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9" name="Line 173"/>
            <p:cNvSpPr>
              <a:spLocks noChangeShapeType="1"/>
            </p:cNvSpPr>
            <p:nvPr/>
          </p:nvSpPr>
          <p:spPr bwMode="auto">
            <a:xfrm>
              <a:off x="660" y="1820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0" name="Line 174"/>
            <p:cNvSpPr>
              <a:spLocks noChangeShapeType="1"/>
            </p:cNvSpPr>
            <p:nvPr/>
          </p:nvSpPr>
          <p:spPr bwMode="auto">
            <a:xfrm flipH="1">
              <a:off x="3014" y="1852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1" name="Line 175"/>
            <p:cNvSpPr>
              <a:spLocks noChangeShapeType="1"/>
            </p:cNvSpPr>
            <p:nvPr/>
          </p:nvSpPr>
          <p:spPr bwMode="auto">
            <a:xfrm>
              <a:off x="660" y="1852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2" name="Line 176"/>
            <p:cNvSpPr>
              <a:spLocks noChangeShapeType="1"/>
            </p:cNvSpPr>
            <p:nvPr/>
          </p:nvSpPr>
          <p:spPr bwMode="auto">
            <a:xfrm flipH="1">
              <a:off x="3014" y="1897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3" name="Line 177"/>
            <p:cNvSpPr>
              <a:spLocks noChangeShapeType="1"/>
            </p:cNvSpPr>
            <p:nvPr/>
          </p:nvSpPr>
          <p:spPr bwMode="auto">
            <a:xfrm>
              <a:off x="660" y="1897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4" name="Line 178"/>
            <p:cNvSpPr>
              <a:spLocks noChangeShapeType="1"/>
            </p:cNvSpPr>
            <p:nvPr/>
          </p:nvSpPr>
          <p:spPr bwMode="auto">
            <a:xfrm flipH="1">
              <a:off x="3014" y="1948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5" name="Line 179"/>
            <p:cNvSpPr>
              <a:spLocks noChangeShapeType="1"/>
            </p:cNvSpPr>
            <p:nvPr/>
          </p:nvSpPr>
          <p:spPr bwMode="auto">
            <a:xfrm>
              <a:off x="660" y="1948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6" name="Line 180"/>
            <p:cNvSpPr>
              <a:spLocks noChangeShapeType="1"/>
            </p:cNvSpPr>
            <p:nvPr/>
          </p:nvSpPr>
          <p:spPr bwMode="auto">
            <a:xfrm flipH="1">
              <a:off x="3014" y="2006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7" name="Line 181"/>
            <p:cNvSpPr>
              <a:spLocks noChangeShapeType="1"/>
            </p:cNvSpPr>
            <p:nvPr/>
          </p:nvSpPr>
          <p:spPr bwMode="auto">
            <a:xfrm>
              <a:off x="660" y="2006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8" name="Line 182"/>
            <p:cNvSpPr>
              <a:spLocks noChangeShapeType="1"/>
            </p:cNvSpPr>
            <p:nvPr/>
          </p:nvSpPr>
          <p:spPr bwMode="auto">
            <a:xfrm flipH="1">
              <a:off x="3014" y="2083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59" name="Line 183"/>
            <p:cNvSpPr>
              <a:spLocks noChangeShapeType="1"/>
            </p:cNvSpPr>
            <p:nvPr/>
          </p:nvSpPr>
          <p:spPr bwMode="auto">
            <a:xfrm>
              <a:off x="660" y="2083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60" name="Line 184"/>
            <p:cNvSpPr>
              <a:spLocks noChangeShapeType="1"/>
            </p:cNvSpPr>
            <p:nvPr/>
          </p:nvSpPr>
          <p:spPr bwMode="auto">
            <a:xfrm flipH="1">
              <a:off x="3014" y="2191"/>
              <a:ext cx="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61" name="Line 185"/>
            <p:cNvSpPr>
              <a:spLocks noChangeShapeType="1"/>
            </p:cNvSpPr>
            <p:nvPr/>
          </p:nvSpPr>
          <p:spPr bwMode="auto">
            <a:xfrm>
              <a:off x="660" y="2191"/>
              <a:ext cx="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66" name="Line 190"/>
            <p:cNvSpPr>
              <a:spLocks noChangeShapeType="1"/>
            </p:cNvSpPr>
            <p:nvPr/>
          </p:nvSpPr>
          <p:spPr bwMode="auto">
            <a:xfrm flipV="1">
              <a:off x="660" y="1756"/>
              <a:ext cx="1" cy="1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67" name="Line 191"/>
            <p:cNvSpPr>
              <a:spLocks noChangeShapeType="1"/>
            </p:cNvSpPr>
            <p:nvPr/>
          </p:nvSpPr>
          <p:spPr bwMode="auto">
            <a:xfrm flipV="1">
              <a:off x="3039" y="1756"/>
              <a:ext cx="1" cy="1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68" name="Line 192"/>
            <p:cNvSpPr>
              <a:spLocks noChangeShapeType="1"/>
            </p:cNvSpPr>
            <p:nvPr/>
          </p:nvSpPr>
          <p:spPr bwMode="auto">
            <a:xfrm>
              <a:off x="660" y="3630"/>
              <a:ext cx="23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69" name="Line 193"/>
            <p:cNvSpPr>
              <a:spLocks noChangeShapeType="1"/>
            </p:cNvSpPr>
            <p:nvPr/>
          </p:nvSpPr>
          <p:spPr bwMode="auto">
            <a:xfrm>
              <a:off x="660" y="1756"/>
              <a:ext cx="23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73" name="Line 197"/>
            <p:cNvSpPr>
              <a:spLocks noChangeShapeType="1"/>
            </p:cNvSpPr>
            <p:nvPr/>
          </p:nvSpPr>
          <p:spPr bwMode="auto">
            <a:xfrm>
              <a:off x="1387" y="2447"/>
              <a:ext cx="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74" name="Line 198"/>
            <p:cNvSpPr>
              <a:spLocks noChangeShapeType="1"/>
            </p:cNvSpPr>
            <p:nvPr/>
          </p:nvSpPr>
          <p:spPr bwMode="auto">
            <a:xfrm>
              <a:off x="1387" y="2255"/>
              <a:ext cx="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75" name="Line 199"/>
            <p:cNvSpPr>
              <a:spLocks noChangeShapeType="1"/>
            </p:cNvSpPr>
            <p:nvPr/>
          </p:nvSpPr>
          <p:spPr bwMode="auto">
            <a:xfrm>
              <a:off x="1419" y="2255"/>
              <a:ext cx="1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76" name="Line 200"/>
            <p:cNvSpPr>
              <a:spLocks noChangeShapeType="1"/>
            </p:cNvSpPr>
            <p:nvPr/>
          </p:nvSpPr>
          <p:spPr bwMode="auto">
            <a:xfrm>
              <a:off x="1808" y="2204"/>
              <a:ext cx="70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77" name="Line 201"/>
            <p:cNvSpPr>
              <a:spLocks noChangeShapeType="1"/>
            </p:cNvSpPr>
            <p:nvPr/>
          </p:nvSpPr>
          <p:spPr bwMode="auto">
            <a:xfrm>
              <a:off x="1808" y="2038"/>
              <a:ext cx="70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78" name="Line 202"/>
            <p:cNvSpPr>
              <a:spLocks noChangeShapeType="1"/>
            </p:cNvSpPr>
            <p:nvPr/>
          </p:nvSpPr>
          <p:spPr bwMode="auto">
            <a:xfrm>
              <a:off x="1840" y="2038"/>
              <a:ext cx="1" cy="1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79" name="Line 203"/>
            <p:cNvSpPr>
              <a:spLocks noChangeShapeType="1"/>
            </p:cNvSpPr>
            <p:nvPr/>
          </p:nvSpPr>
          <p:spPr bwMode="auto">
            <a:xfrm>
              <a:off x="2172" y="2441"/>
              <a:ext cx="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0" name="Line 204"/>
            <p:cNvSpPr>
              <a:spLocks noChangeShapeType="1"/>
            </p:cNvSpPr>
            <p:nvPr/>
          </p:nvSpPr>
          <p:spPr bwMode="auto">
            <a:xfrm>
              <a:off x="2172" y="2281"/>
              <a:ext cx="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1" name="Line 205"/>
            <p:cNvSpPr>
              <a:spLocks noChangeShapeType="1"/>
            </p:cNvSpPr>
            <p:nvPr/>
          </p:nvSpPr>
          <p:spPr bwMode="auto">
            <a:xfrm>
              <a:off x="2204" y="2281"/>
              <a:ext cx="1" cy="16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2" name="Line 206"/>
            <p:cNvSpPr>
              <a:spLocks noChangeShapeType="1"/>
            </p:cNvSpPr>
            <p:nvPr/>
          </p:nvSpPr>
          <p:spPr bwMode="auto">
            <a:xfrm>
              <a:off x="2516" y="2683"/>
              <a:ext cx="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3" name="Line 207"/>
            <p:cNvSpPr>
              <a:spLocks noChangeShapeType="1"/>
            </p:cNvSpPr>
            <p:nvPr/>
          </p:nvSpPr>
          <p:spPr bwMode="auto">
            <a:xfrm>
              <a:off x="2516" y="2485"/>
              <a:ext cx="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4" name="Line 208"/>
            <p:cNvSpPr>
              <a:spLocks noChangeShapeType="1"/>
            </p:cNvSpPr>
            <p:nvPr/>
          </p:nvSpPr>
          <p:spPr bwMode="auto">
            <a:xfrm>
              <a:off x="2548" y="2485"/>
              <a:ext cx="1" cy="1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5" name="Rectangle 209"/>
            <p:cNvSpPr>
              <a:spLocks noChangeArrowheads="1"/>
            </p:cNvSpPr>
            <p:nvPr/>
          </p:nvSpPr>
          <p:spPr bwMode="auto">
            <a:xfrm>
              <a:off x="1400" y="2319"/>
              <a:ext cx="38" cy="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6" name="Rectangle 210"/>
            <p:cNvSpPr>
              <a:spLocks noChangeArrowheads="1"/>
            </p:cNvSpPr>
            <p:nvPr/>
          </p:nvSpPr>
          <p:spPr bwMode="auto">
            <a:xfrm>
              <a:off x="1827" y="2089"/>
              <a:ext cx="32" cy="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7" name="Rectangle 211"/>
            <p:cNvSpPr>
              <a:spLocks noChangeArrowheads="1"/>
            </p:cNvSpPr>
            <p:nvPr/>
          </p:nvSpPr>
          <p:spPr bwMode="auto">
            <a:xfrm>
              <a:off x="2191" y="2332"/>
              <a:ext cx="32" cy="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88" name="Rectangle 212"/>
            <p:cNvSpPr>
              <a:spLocks noChangeArrowheads="1"/>
            </p:cNvSpPr>
            <p:nvPr/>
          </p:nvSpPr>
          <p:spPr bwMode="auto">
            <a:xfrm>
              <a:off x="2529" y="2549"/>
              <a:ext cx="32" cy="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2" name="Line 216"/>
            <p:cNvSpPr>
              <a:spLocks noChangeShapeType="1"/>
            </p:cNvSpPr>
            <p:nvPr/>
          </p:nvSpPr>
          <p:spPr bwMode="auto">
            <a:xfrm>
              <a:off x="1489" y="2332"/>
              <a:ext cx="1" cy="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3" name="Line 217"/>
            <p:cNvSpPr>
              <a:spLocks noChangeShapeType="1"/>
            </p:cNvSpPr>
            <p:nvPr/>
          </p:nvSpPr>
          <p:spPr bwMode="auto">
            <a:xfrm>
              <a:off x="1349" y="2332"/>
              <a:ext cx="140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4" name="Line 218"/>
            <p:cNvSpPr>
              <a:spLocks noChangeShapeType="1"/>
            </p:cNvSpPr>
            <p:nvPr/>
          </p:nvSpPr>
          <p:spPr bwMode="auto">
            <a:xfrm>
              <a:off x="1349" y="2332"/>
              <a:ext cx="1" cy="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5" name="Line 219"/>
            <p:cNvSpPr>
              <a:spLocks noChangeShapeType="1"/>
            </p:cNvSpPr>
            <p:nvPr/>
          </p:nvSpPr>
          <p:spPr bwMode="auto">
            <a:xfrm>
              <a:off x="1891" y="2108"/>
              <a:ext cx="1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6" name="Line 220"/>
            <p:cNvSpPr>
              <a:spLocks noChangeShapeType="1"/>
            </p:cNvSpPr>
            <p:nvPr/>
          </p:nvSpPr>
          <p:spPr bwMode="auto">
            <a:xfrm>
              <a:off x="1789" y="2108"/>
              <a:ext cx="10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7" name="Line 221"/>
            <p:cNvSpPr>
              <a:spLocks noChangeShapeType="1"/>
            </p:cNvSpPr>
            <p:nvPr/>
          </p:nvSpPr>
          <p:spPr bwMode="auto">
            <a:xfrm>
              <a:off x="1789" y="2108"/>
              <a:ext cx="1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8" name="Line 222"/>
            <p:cNvSpPr>
              <a:spLocks noChangeShapeType="1"/>
            </p:cNvSpPr>
            <p:nvPr/>
          </p:nvSpPr>
          <p:spPr bwMode="auto">
            <a:xfrm>
              <a:off x="2236" y="2345"/>
              <a:ext cx="1" cy="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99" name="Line 223"/>
            <p:cNvSpPr>
              <a:spLocks noChangeShapeType="1"/>
            </p:cNvSpPr>
            <p:nvPr/>
          </p:nvSpPr>
          <p:spPr bwMode="auto">
            <a:xfrm>
              <a:off x="2172" y="2351"/>
              <a:ext cx="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0" name="Line 224"/>
            <p:cNvSpPr>
              <a:spLocks noChangeShapeType="1"/>
            </p:cNvSpPr>
            <p:nvPr/>
          </p:nvSpPr>
          <p:spPr bwMode="auto">
            <a:xfrm>
              <a:off x="2172" y="2345"/>
              <a:ext cx="1" cy="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1" name="Line 225"/>
            <p:cNvSpPr>
              <a:spLocks noChangeShapeType="1"/>
            </p:cNvSpPr>
            <p:nvPr/>
          </p:nvSpPr>
          <p:spPr bwMode="auto">
            <a:xfrm>
              <a:off x="2561" y="2556"/>
              <a:ext cx="1" cy="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2" name="Line 226"/>
            <p:cNvSpPr>
              <a:spLocks noChangeShapeType="1"/>
            </p:cNvSpPr>
            <p:nvPr/>
          </p:nvSpPr>
          <p:spPr bwMode="auto">
            <a:xfrm>
              <a:off x="2529" y="2568"/>
              <a:ext cx="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3" name="Line 227"/>
            <p:cNvSpPr>
              <a:spLocks noChangeShapeType="1"/>
            </p:cNvSpPr>
            <p:nvPr/>
          </p:nvSpPr>
          <p:spPr bwMode="auto">
            <a:xfrm>
              <a:off x="2529" y="2556"/>
              <a:ext cx="1" cy="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4" name="Line 228"/>
            <p:cNvSpPr>
              <a:spLocks noChangeShapeType="1"/>
            </p:cNvSpPr>
            <p:nvPr/>
          </p:nvSpPr>
          <p:spPr bwMode="auto">
            <a:xfrm>
              <a:off x="1980" y="2760"/>
              <a:ext cx="5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5" name="Line 229"/>
            <p:cNvSpPr>
              <a:spLocks noChangeShapeType="1"/>
            </p:cNvSpPr>
            <p:nvPr/>
          </p:nvSpPr>
          <p:spPr bwMode="auto">
            <a:xfrm>
              <a:off x="1980" y="2600"/>
              <a:ext cx="5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7" name="Line 231"/>
            <p:cNvSpPr>
              <a:spLocks noChangeShapeType="1"/>
            </p:cNvSpPr>
            <p:nvPr/>
          </p:nvSpPr>
          <p:spPr bwMode="auto">
            <a:xfrm>
              <a:off x="2006" y="2600"/>
              <a:ext cx="1" cy="16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8" name="Line 232"/>
            <p:cNvSpPr>
              <a:spLocks noChangeShapeType="1"/>
            </p:cNvSpPr>
            <p:nvPr/>
          </p:nvSpPr>
          <p:spPr bwMode="auto">
            <a:xfrm>
              <a:off x="2274" y="2767"/>
              <a:ext cx="5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09" name="Line 233"/>
            <p:cNvSpPr>
              <a:spLocks noChangeShapeType="1"/>
            </p:cNvSpPr>
            <p:nvPr/>
          </p:nvSpPr>
          <p:spPr bwMode="auto">
            <a:xfrm>
              <a:off x="2274" y="2632"/>
              <a:ext cx="5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10" name="Line 234"/>
            <p:cNvSpPr>
              <a:spLocks noChangeShapeType="1"/>
            </p:cNvSpPr>
            <p:nvPr/>
          </p:nvSpPr>
          <p:spPr bwMode="auto">
            <a:xfrm>
              <a:off x="2299" y="2632"/>
              <a:ext cx="1" cy="13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11" name="Line 235"/>
            <p:cNvSpPr>
              <a:spLocks noChangeShapeType="1"/>
            </p:cNvSpPr>
            <p:nvPr/>
          </p:nvSpPr>
          <p:spPr bwMode="auto">
            <a:xfrm>
              <a:off x="2523" y="3208"/>
              <a:ext cx="5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12" name="Line 236"/>
            <p:cNvSpPr>
              <a:spLocks noChangeShapeType="1"/>
            </p:cNvSpPr>
            <p:nvPr/>
          </p:nvSpPr>
          <p:spPr bwMode="auto">
            <a:xfrm>
              <a:off x="2523" y="3048"/>
              <a:ext cx="5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13" name="Line 237"/>
            <p:cNvSpPr>
              <a:spLocks noChangeShapeType="1"/>
            </p:cNvSpPr>
            <p:nvPr/>
          </p:nvSpPr>
          <p:spPr bwMode="auto">
            <a:xfrm>
              <a:off x="2548" y="3048"/>
              <a:ext cx="1" cy="16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14" name="Freeform 238"/>
            <p:cNvSpPr>
              <a:spLocks/>
            </p:cNvSpPr>
            <p:nvPr/>
          </p:nvSpPr>
          <p:spPr bwMode="auto">
            <a:xfrm>
              <a:off x="2535" y="3093"/>
              <a:ext cx="19" cy="25"/>
            </a:xfrm>
            <a:custGeom>
              <a:avLst/>
              <a:gdLst/>
              <a:ahLst/>
              <a:cxnLst>
                <a:cxn ang="0">
                  <a:pos x="19" y="25"/>
                </a:cxn>
                <a:cxn ang="0">
                  <a:pos x="13" y="25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19" y="25"/>
                </a:cxn>
              </a:cxnLst>
              <a:rect l="0" t="0" r="r" b="b"/>
              <a:pathLst>
                <a:path w="19" h="25">
                  <a:moveTo>
                    <a:pt x="19" y="25"/>
                  </a:moveTo>
                  <a:lnTo>
                    <a:pt x="13" y="25"/>
                  </a:lnTo>
                  <a:lnTo>
                    <a:pt x="0" y="6"/>
                  </a:lnTo>
                  <a:lnTo>
                    <a:pt x="7" y="0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23" name="Freeform 247"/>
            <p:cNvSpPr>
              <a:spLocks/>
            </p:cNvSpPr>
            <p:nvPr/>
          </p:nvSpPr>
          <p:spPr bwMode="auto">
            <a:xfrm>
              <a:off x="2299" y="2690"/>
              <a:ext cx="13" cy="19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7" y="19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13" y="13"/>
                </a:cxn>
              </a:cxnLst>
              <a:rect l="0" t="0" r="r" b="b"/>
              <a:pathLst>
                <a:path w="13" h="19">
                  <a:moveTo>
                    <a:pt x="13" y="13"/>
                  </a:moveTo>
                  <a:lnTo>
                    <a:pt x="7" y="19"/>
                  </a:lnTo>
                  <a:lnTo>
                    <a:pt x="0" y="6"/>
                  </a:lnTo>
                  <a:lnTo>
                    <a:pt x="7" y="0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24" name="Line 248"/>
            <p:cNvSpPr>
              <a:spLocks noChangeShapeType="1"/>
            </p:cNvSpPr>
            <p:nvPr/>
          </p:nvSpPr>
          <p:spPr bwMode="auto">
            <a:xfrm flipH="1">
              <a:off x="2287" y="2690"/>
              <a:ext cx="1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0" name="Freeform 254"/>
            <p:cNvSpPr>
              <a:spLocks/>
            </p:cNvSpPr>
            <p:nvPr/>
          </p:nvSpPr>
          <p:spPr bwMode="auto">
            <a:xfrm>
              <a:off x="1993" y="2652"/>
              <a:ext cx="32" cy="3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2" y="6"/>
                </a:cxn>
                <a:cxn ang="0">
                  <a:pos x="7" y="38"/>
                </a:cxn>
                <a:cxn ang="0">
                  <a:pos x="0" y="31"/>
                </a:cxn>
                <a:cxn ang="0">
                  <a:pos x="26" y="0"/>
                </a:cxn>
              </a:cxnLst>
              <a:rect l="0" t="0" r="r" b="b"/>
              <a:pathLst>
                <a:path w="32" h="38">
                  <a:moveTo>
                    <a:pt x="26" y="0"/>
                  </a:moveTo>
                  <a:lnTo>
                    <a:pt x="32" y="6"/>
                  </a:lnTo>
                  <a:lnTo>
                    <a:pt x="7" y="38"/>
                  </a:lnTo>
                  <a:lnTo>
                    <a:pt x="0" y="3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1" name="Freeform 255"/>
            <p:cNvSpPr>
              <a:spLocks/>
            </p:cNvSpPr>
            <p:nvPr/>
          </p:nvSpPr>
          <p:spPr bwMode="auto">
            <a:xfrm>
              <a:off x="1993" y="2652"/>
              <a:ext cx="32" cy="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0"/>
                </a:cxn>
                <a:cxn ang="0">
                  <a:pos x="32" y="31"/>
                </a:cxn>
                <a:cxn ang="0">
                  <a:pos x="26" y="38"/>
                </a:cxn>
                <a:cxn ang="0">
                  <a:pos x="0" y="6"/>
                </a:cxn>
              </a:cxnLst>
              <a:rect l="0" t="0" r="r" b="b"/>
              <a:pathLst>
                <a:path w="32" h="38">
                  <a:moveTo>
                    <a:pt x="0" y="6"/>
                  </a:moveTo>
                  <a:lnTo>
                    <a:pt x="7" y="0"/>
                  </a:lnTo>
                  <a:lnTo>
                    <a:pt x="32" y="31"/>
                  </a:lnTo>
                  <a:lnTo>
                    <a:pt x="26" y="3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2" name="Freeform 256"/>
            <p:cNvSpPr>
              <a:spLocks/>
            </p:cNvSpPr>
            <p:nvPr/>
          </p:nvSpPr>
          <p:spPr bwMode="auto">
            <a:xfrm>
              <a:off x="2287" y="2677"/>
              <a:ext cx="38" cy="3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8" y="6"/>
                </a:cxn>
                <a:cxn ang="0">
                  <a:pos x="6" y="38"/>
                </a:cxn>
                <a:cxn ang="0">
                  <a:pos x="0" y="32"/>
                </a:cxn>
                <a:cxn ang="0">
                  <a:pos x="32" y="0"/>
                </a:cxn>
              </a:cxnLst>
              <a:rect l="0" t="0" r="r" b="b"/>
              <a:pathLst>
                <a:path w="38" h="38">
                  <a:moveTo>
                    <a:pt x="32" y="0"/>
                  </a:moveTo>
                  <a:lnTo>
                    <a:pt x="38" y="6"/>
                  </a:lnTo>
                  <a:lnTo>
                    <a:pt x="6" y="38"/>
                  </a:lnTo>
                  <a:lnTo>
                    <a:pt x="0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3" name="Freeform 257"/>
            <p:cNvSpPr>
              <a:spLocks/>
            </p:cNvSpPr>
            <p:nvPr/>
          </p:nvSpPr>
          <p:spPr bwMode="auto">
            <a:xfrm>
              <a:off x="2287" y="2677"/>
              <a:ext cx="38" cy="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0"/>
                </a:cxn>
                <a:cxn ang="0">
                  <a:pos x="38" y="32"/>
                </a:cxn>
                <a:cxn ang="0">
                  <a:pos x="32" y="38"/>
                </a:cxn>
                <a:cxn ang="0">
                  <a:pos x="0" y="6"/>
                </a:cxn>
              </a:cxnLst>
              <a:rect l="0" t="0" r="r" b="b"/>
              <a:pathLst>
                <a:path w="38" h="38">
                  <a:moveTo>
                    <a:pt x="0" y="6"/>
                  </a:moveTo>
                  <a:lnTo>
                    <a:pt x="6" y="0"/>
                  </a:lnTo>
                  <a:lnTo>
                    <a:pt x="38" y="32"/>
                  </a:lnTo>
                  <a:lnTo>
                    <a:pt x="32" y="3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4" name="Freeform 258"/>
            <p:cNvSpPr>
              <a:spLocks/>
            </p:cNvSpPr>
            <p:nvPr/>
          </p:nvSpPr>
          <p:spPr bwMode="auto">
            <a:xfrm>
              <a:off x="2535" y="3099"/>
              <a:ext cx="32" cy="3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2" y="6"/>
                </a:cxn>
                <a:cxn ang="0">
                  <a:pos x="7" y="38"/>
                </a:cxn>
                <a:cxn ang="0">
                  <a:pos x="0" y="32"/>
                </a:cxn>
                <a:cxn ang="0">
                  <a:pos x="26" y="0"/>
                </a:cxn>
              </a:cxnLst>
              <a:rect l="0" t="0" r="r" b="b"/>
              <a:pathLst>
                <a:path w="32" h="38">
                  <a:moveTo>
                    <a:pt x="26" y="0"/>
                  </a:moveTo>
                  <a:lnTo>
                    <a:pt x="32" y="6"/>
                  </a:lnTo>
                  <a:lnTo>
                    <a:pt x="7" y="38"/>
                  </a:lnTo>
                  <a:lnTo>
                    <a:pt x="0" y="3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5" name="Freeform 259"/>
            <p:cNvSpPr>
              <a:spLocks/>
            </p:cNvSpPr>
            <p:nvPr/>
          </p:nvSpPr>
          <p:spPr bwMode="auto">
            <a:xfrm>
              <a:off x="2535" y="3099"/>
              <a:ext cx="32" cy="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0"/>
                </a:cxn>
                <a:cxn ang="0">
                  <a:pos x="32" y="32"/>
                </a:cxn>
                <a:cxn ang="0">
                  <a:pos x="26" y="38"/>
                </a:cxn>
                <a:cxn ang="0">
                  <a:pos x="0" y="6"/>
                </a:cxn>
              </a:cxnLst>
              <a:rect l="0" t="0" r="r" b="b"/>
              <a:pathLst>
                <a:path w="32" h="38">
                  <a:moveTo>
                    <a:pt x="0" y="6"/>
                  </a:moveTo>
                  <a:lnTo>
                    <a:pt x="7" y="0"/>
                  </a:lnTo>
                  <a:lnTo>
                    <a:pt x="32" y="32"/>
                  </a:lnTo>
                  <a:lnTo>
                    <a:pt x="26" y="3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7" name="Line 261"/>
            <p:cNvSpPr>
              <a:spLocks noChangeShapeType="1"/>
            </p:cNvSpPr>
            <p:nvPr/>
          </p:nvSpPr>
          <p:spPr bwMode="auto">
            <a:xfrm>
              <a:off x="1942" y="2671"/>
              <a:ext cx="12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8" name="Line 262"/>
            <p:cNvSpPr>
              <a:spLocks noChangeShapeType="1"/>
            </p:cNvSpPr>
            <p:nvPr/>
          </p:nvSpPr>
          <p:spPr bwMode="auto">
            <a:xfrm>
              <a:off x="1942" y="2664"/>
              <a:ext cx="1" cy="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39" name="Line 263"/>
            <p:cNvSpPr>
              <a:spLocks noChangeShapeType="1"/>
            </p:cNvSpPr>
            <p:nvPr/>
          </p:nvSpPr>
          <p:spPr bwMode="auto">
            <a:xfrm>
              <a:off x="2350" y="2690"/>
              <a:ext cx="1" cy="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40" name="Line 264"/>
            <p:cNvSpPr>
              <a:spLocks noChangeShapeType="1"/>
            </p:cNvSpPr>
            <p:nvPr/>
          </p:nvSpPr>
          <p:spPr bwMode="auto">
            <a:xfrm>
              <a:off x="2255" y="2690"/>
              <a:ext cx="95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42" name="Line 266"/>
            <p:cNvSpPr>
              <a:spLocks noChangeShapeType="1"/>
            </p:cNvSpPr>
            <p:nvPr/>
          </p:nvSpPr>
          <p:spPr bwMode="auto">
            <a:xfrm>
              <a:off x="2586" y="3105"/>
              <a:ext cx="1" cy="2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43" name="Line 267"/>
            <p:cNvSpPr>
              <a:spLocks noChangeShapeType="1"/>
            </p:cNvSpPr>
            <p:nvPr/>
          </p:nvSpPr>
          <p:spPr bwMode="auto">
            <a:xfrm>
              <a:off x="2510" y="3118"/>
              <a:ext cx="7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44" name="Line 268"/>
            <p:cNvSpPr>
              <a:spLocks noChangeShapeType="1"/>
            </p:cNvSpPr>
            <p:nvPr/>
          </p:nvSpPr>
          <p:spPr bwMode="auto">
            <a:xfrm>
              <a:off x="2510" y="3105"/>
              <a:ext cx="1" cy="2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65" name="Freeform 289"/>
            <p:cNvSpPr>
              <a:spLocks/>
            </p:cNvSpPr>
            <p:nvPr/>
          </p:nvSpPr>
          <p:spPr bwMode="auto">
            <a:xfrm>
              <a:off x="1936" y="2703"/>
              <a:ext cx="38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8" y="0"/>
                </a:cxn>
                <a:cxn ang="0">
                  <a:pos x="19" y="12"/>
                </a:cxn>
                <a:cxn ang="0">
                  <a:pos x="0" y="12"/>
                </a:cxn>
              </a:cxnLst>
              <a:rect l="0" t="0" r="r" b="b"/>
              <a:pathLst>
                <a:path w="38" h="12">
                  <a:moveTo>
                    <a:pt x="0" y="12"/>
                  </a:moveTo>
                  <a:lnTo>
                    <a:pt x="38" y="0"/>
                  </a:lnTo>
                  <a:lnTo>
                    <a:pt x="19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67" name="Freeform 291"/>
            <p:cNvSpPr>
              <a:spLocks/>
            </p:cNvSpPr>
            <p:nvPr/>
          </p:nvSpPr>
          <p:spPr bwMode="auto">
            <a:xfrm>
              <a:off x="1929" y="2703"/>
              <a:ext cx="39" cy="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39" y="0"/>
                </a:cxn>
                <a:cxn ang="0">
                  <a:pos x="20" y="1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39" h="12">
                  <a:moveTo>
                    <a:pt x="0" y="6"/>
                  </a:moveTo>
                  <a:lnTo>
                    <a:pt x="0" y="6"/>
                  </a:lnTo>
                  <a:lnTo>
                    <a:pt x="39" y="0"/>
                  </a:lnTo>
                  <a:lnTo>
                    <a:pt x="20" y="1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68" name="Freeform 292"/>
            <p:cNvSpPr>
              <a:spLocks/>
            </p:cNvSpPr>
            <p:nvPr/>
          </p:nvSpPr>
          <p:spPr bwMode="auto">
            <a:xfrm>
              <a:off x="1949" y="2703"/>
              <a:ext cx="25" cy="3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32"/>
                </a:cxn>
                <a:cxn ang="0">
                  <a:pos x="6" y="12"/>
                </a:cxn>
                <a:cxn ang="0">
                  <a:pos x="25" y="0"/>
                </a:cxn>
              </a:cxnLst>
              <a:rect l="0" t="0" r="r" b="b"/>
              <a:pathLst>
                <a:path w="25" h="32">
                  <a:moveTo>
                    <a:pt x="25" y="0"/>
                  </a:moveTo>
                  <a:lnTo>
                    <a:pt x="0" y="32"/>
                  </a:lnTo>
                  <a:lnTo>
                    <a:pt x="6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92" name="Freeform 316"/>
            <p:cNvSpPr>
              <a:spLocks/>
            </p:cNvSpPr>
            <p:nvPr/>
          </p:nvSpPr>
          <p:spPr bwMode="auto">
            <a:xfrm>
              <a:off x="1949" y="2703"/>
              <a:ext cx="19" cy="3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0" y="32"/>
                </a:cxn>
                <a:cxn ang="0">
                  <a:pos x="0" y="12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19" h="32">
                  <a:moveTo>
                    <a:pt x="19" y="0"/>
                  </a:moveTo>
                  <a:lnTo>
                    <a:pt x="19" y="0"/>
                  </a:lnTo>
                  <a:lnTo>
                    <a:pt x="0" y="32"/>
                  </a:lnTo>
                  <a:lnTo>
                    <a:pt x="0" y="12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94" name="Freeform 318"/>
            <p:cNvSpPr>
              <a:spLocks/>
            </p:cNvSpPr>
            <p:nvPr/>
          </p:nvSpPr>
          <p:spPr bwMode="auto">
            <a:xfrm>
              <a:off x="1604" y="2178"/>
              <a:ext cx="19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39"/>
                </a:cxn>
                <a:cxn ang="0">
                  <a:pos x="0" y="20"/>
                </a:cxn>
                <a:cxn ang="0">
                  <a:pos x="0" y="0"/>
                </a:cxn>
              </a:cxnLst>
              <a:rect l="0" t="0" r="r" b="b"/>
              <a:pathLst>
                <a:path w="19" h="39">
                  <a:moveTo>
                    <a:pt x="0" y="0"/>
                  </a:moveTo>
                  <a:lnTo>
                    <a:pt x="19" y="39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95" name="Freeform 319"/>
            <p:cNvSpPr>
              <a:spLocks/>
            </p:cNvSpPr>
            <p:nvPr/>
          </p:nvSpPr>
          <p:spPr bwMode="auto">
            <a:xfrm>
              <a:off x="1585" y="2198"/>
              <a:ext cx="38" cy="19"/>
            </a:xfrm>
            <a:custGeom>
              <a:avLst/>
              <a:gdLst/>
              <a:ahLst/>
              <a:cxnLst>
                <a:cxn ang="0">
                  <a:pos x="38" y="19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38" y="19"/>
                </a:cxn>
              </a:cxnLst>
              <a:rect l="0" t="0" r="r" b="b"/>
              <a:pathLst>
                <a:path w="38" h="19">
                  <a:moveTo>
                    <a:pt x="38" y="19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96" name="Freeform 320"/>
            <p:cNvSpPr>
              <a:spLocks/>
            </p:cNvSpPr>
            <p:nvPr/>
          </p:nvSpPr>
          <p:spPr bwMode="auto">
            <a:xfrm>
              <a:off x="1598" y="2178"/>
              <a:ext cx="19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9" y="32"/>
                </a:cxn>
                <a:cxn ang="0">
                  <a:pos x="0" y="2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0" y="0"/>
                  </a:lnTo>
                  <a:lnTo>
                    <a:pt x="19" y="32"/>
                  </a:lnTo>
                  <a:lnTo>
                    <a:pt x="0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97" name="Freeform 321"/>
            <p:cNvSpPr>
              <a:spLocks/>
            </p:cNvSpPr>
            <p:nvPr/>
          </p:nvSpPr>
          <p:spPr bwMode="auto">
            <a:xfrm>
              <a:off x="1585" y="2198"/>
              <a:ext cx="32" cy="12"/>
            </a:xfrm>
            <a:custGeom>
              <a:avLst/>
              <a:gdLst/>
              <a:ahLst/>
              <a:cxnLst>
                <a:cxn ang="0">
                  <a:pos x="32" y="12"/>
                </a:cxn>
                <a:cxn ang="0">
                  <a:pos x="32" y="1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32" y="12"/>
                </a:cxn>
                <a:cxn ang="0">
                  <a:pos x="32" y="12"/>
                </a:cxn>
              </a:cxnLst>
              <a:rect l="0" t="0" r="r" b="b"/>
              <a:pathLst>
                <a:path w="32" h="12">
                  <a:moveTo>
                    <a:pt x="32" y="12"/>
                  </a:moveTo>
                  <a:lnTo>
                    <a:pt x="32" y="1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710" name="Freeform 334"/>
            <p:cNvSpPr>
              <a:spLocks/>
            </p:cNvSpPr>
            <p:nvPr/>
          </p:nvSpPr>
          <p:spPr bwMode="auto">
            <a:xfrm>
              <a:off x="2004" y="2672"/>
              <a:ext cx="544" cy="4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0" y="20"/>
                </a:cxn>
                <a:cxn ang="0">
                  <a:pos x="544" y="444"/>
                </a:cxn>
              </a:cxnLst>
              <a:rect l="0" t="0" r="r" b="b"/>
              <a:pathLst>
                <a:path w="544" h="444">
                  <a:moveTo>
                    <a:pt x="0" y="0"/>
                  </a:moveTo>
                  <a:lnTo>
                    <a:pt x="300" y="20"/>
                  </a:lnTo>
                  <a:lnTo>
                    <a:pt x="544" y="444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720" name="Freeform 344"/>
            <p:cNvSpPr>
              <a:spLocks/>
            </p:cNvSpPr>
            <p:nvPr/>
          </p:nvSpPr>
          <p:spPr bwMode="auto">
            <a:xfrm>
              <a:off x="1420" y="2104"/>
              <a:ext cx="1128" cy="464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420" y="0"/>
                </a:cxn>
                <a:cxn ang="0">
                  <a:pos x="780" y="244"/>
                </a:cxn>
                <a:cxn ang="0">
                  <a:pos x="1128" y="464"/>
                </a:cxn>
              </a:cxnLst>
              <a:rect l="0" t="0" r="r" b="b"/>
              <a:pathLst>
                <a:path w="1128" h="464">
                  <a:moveTo>
                    <a:pt x="0" y="228"/>
                  </a:moveTo>
                  <a:lnTo>
                    <a:pt x="420" y="0"/>
                  </a:lnTo>
                  <a:lnTo>
                    <a:pt x="780" y="244"/>
                  </a:lnTo>
                  <a:lnTo>
                    <a:pt x="1128" y="464"/>
                  </a:lnTo>
                </a:path>
              </a:pathLst>
            </a:custGeom>
            <a:noFill/>
            <a:ln w="25400">
              <a:solidFill>
                <a:srgbClr val="FD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9724" name="Rectangle 348"/>
          <p:cNvSpPr>
            <a:spLocks noChangeArrowheads="1"/>
          </p:cNvSpPr>
          <p:nvPr/>
        </p:nvSpPr>
        <p:spPr bwMode="auto">
          <a:xfrm>
            <a:off x="276225" y="6300788"/>
            <a:ext cx="5573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  <a:sym typeface="Symbol" pitchFamily="18" charset="2"/>
              </a:rPr>
              <a:t></a:t>
            </a:r>
            <a:r>
              <a:rPr lang="en-US" sz="1800" baseline="-25000">
                <a:latin typeface="Arial" pitchFamily="34" charset="0"/>
                <a:sym typeface="Symbol" pitchFamily="18" charset="2"/>
              </a:rPr>
              <a:t>s</a:t>
            </a:r>
            <a:r>
              <a:rPr lang="en-US" sz="1800">
                <a:latin typeface="Arial" pitchFamily="34" charset="0"/>
              </a:rPr>
              <a:t> = ion sound-speed gyro-radius = </a:t>
            </a:r>
            <a:r>
              <a:rPr lang="en-US" sz="1800">
                <a:latin typeface="Arial" pitchFamily="34" charset="0"/>
                <a:sym typeface="Symbol" pitchFamily="18" charset="2"/>
              </a:rPr>
              <a:t>[m</a:t>
            </a:r>
            <a:r>
              <a:rPr lang="en-US" sz="1800" baseline="-25000">
                <a:latin typeface="Arial" pitchFamily="34" charset="0"/>
                <a:sym typeface="Symbol" pitchFamily="18" charset="2"/>
              </a:rPr>
              <a:t>i</a:t>
            </a:r>
            <a:r>
              <a:rPr lang="en-US" sz="1800">
                <a:latin typeface="Arial" pitchFamily="34" charset="0"/>
                <a:sym typeface="Symbol" pitchFamily="18" charset="2"/>
              </a:rPr>
              <a:t>(kT</a:t>
            </a:r>
            <a:r>
              <a:rPr lang="en-US" sz="1800" baseline="-25000">
                <a:latin typeface="Arial" pitchFamily="34" charset="0"/>
                <a:sym typeface="Symbol" pitchFamily="18" charset="2"/>
              </a:rPr>
              <a:t>e</a:t>
            </a:r>
            <a:r>
              <a:rPr lang="en-US" sz="1800">
                <a:latin typeface="Arial" pitchFamily="34" charset="0"/>
                <a:sym typeface="Symbol" pitchFamily="18" charset="2"/>
              </a:rPr>
              <a:t>)/Z</a:t>
            </a:r>
            <a:r>
              <a:rPr lang="en-US" sz="1800" baseline="-25000">
                <a:latin typeface="Arial" pitchFamily="34" charset="0"/>
                <a:sym typeface="Symbol" pitchFamily="18" charset="2"/>
              </a:rPr>
              <a:t>i</a:t>
            </a:r>
            <a:r>
              <a:rPr lang="en-US" sz="1800">
                <a:latin typeface="Arial" pitchFamily="34" charset="0"/>
                <a:sym typeface="Symbol" pitchFamily="18" charset="2"/>
              </a:rPr>
              <a:t>]/eB 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229725" name="Text Box 349"/>
          <p:cNvSpPr txBox="1">
            <a:spLocks noChangeArrowheads="1"/>
          </p:cNvSpPr>
          <p:nvPr/>
        </p:nvSpPr>
        <p:spPr bwMode="auto">
          <a:xfrm>
            <a:off x="6008688" y="6624638"/>
            <a:ext cx="25177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Y. Ren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PoP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19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(2012) 056125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336F83-F2D6-4D2E-82A1-07323D39BA03}" type="slidenum">
              <a:rPr lang="en-US"/>
              <a:pPr/>
              <a:t>24</a:t>
            </a:fld>
            <a:r>
              <a:rPr lang="en-US"/>
              <a:t>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17500" y="1236663"/>
            <a:ext cx="8662988" cy="14033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73038" indent="-173038" eaLnBrk="1" hangingPunct="1">
              <a:spcBef>
                <a:spcPct val="3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Energetic ions from NBI heating in NSTX mimic alpha-particles in ITER</a:t>
            </a:r>
          </a:p>
          <a:p>
            <a:pPr marL="173038" indent="-173038" eaLnBrk="1" hangingPunct="1">
              <a:spcBef>
                <a:spcPct val="3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Energetic ions interact with Alfv</a:t>
            </a:r>
            <a:r>
              <a:rPr lang="en-US" altLang="ja-JP" sz="2000">
                <a:solidFill>
                  <a:schemeClr val="accent2"/>
                </a:solidFill>
                <a:latin typeface="Arial"/>
              </a:rPr>
              <a:t>é</a:t>
            </a:r>
            <a:r>
              <a:rPr lang="en-US" altLang="ja-JP" sz="2000">
                <a:solidFill>
                  <a:schemeClr val="accent2"/>
                </a:solidFill>
              </a:rPr>
              <a:t>n waves and excite </a:t>
            </a:r>
            <a:r>
              <a:rPr lang="en-US" altLang="ja-JP" sz="2000" i="1">
                <a:solidFill>
                  <a:schemeClr val="accent2"/>
                </a:solidFill>
              </a:rPr>
              <a:t>toroidal eigenmodes</a:t>
            </a:r>
            <a:endParaRPr lang="en-US" altLang="ja-JP" sz="2000">
              <a:solidFill>
                <a:schemeClr val="accent2"/>
              </a:solidFill>
            </a:endParaRPr>
          </a:p>
          <a:p>
            <a:pPr marL="173038" indent="-173038" eaLnBrk="1" hangingPunct="1">
              <a:spcBef>
                <a:spcPct val="30000"/>
              </a:spcBef>
              <a:buFontTx/>
              <a:buChar char="•"/>
            </a:pPr>
            <a:r>
              <a:rPr lang="en-US" altLang="ja-JP" sz="2000">
                <a:solidFill>
                  <a:schemeClr val="accent2"/>
                </a:solidFill>
              </a:rPr>
              <a:t>When many modes grow they can form an </a:t>
            </a:r>
            <a:r>
              <a:rPr lang="en-US" altLang="ja-JP" sz="2000">
                <a:solidFill>
                  <a:schemeClr val="accent2"/>
                </a:solidFill>
                <a:latin typeface="Arial"/>
              </a:rPr>
              <a:t>“</a:t>
            </a:r>
            <a:r>
              <a:rPr lang="en-US" altLang="ja-JP" sz="2000">
                <a:solidFill>
                  <a:schemeClr val="accent2"/>
                </a:solidFill>
              </a:rPr>
              <a:t>avalanche instability</a:t>
            </a:r>
            <a:r>
              <a:rPr lang="en-US" altLang="ja-JP" sz="2000">
                <a:solidFill>
                  <a:schemeClr val="accent2"/>
                </a:solidFill>
                <a:latin typeface="Arial"/>
              </a:rPr>
              <a:t>”</a:t>
            </a:r>
            <a:r>
              <a:rPr lang="en-US" altLang="ja-JP" sz="2000">
                <a:solidFill>
                  <a:schemeClr val="accent2"/>
                </a:solidFill>
              </a:rPr>
              <a:t> which modifies the particle orbits and can eject some ions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16192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1">
                <a:solidFill>
                  <a:srgbClr val="004080"/>
                </a:solidFill>
              </a:rPr>
              <a:t>NSTX Accesses Fast-Ion Phase-Space Regime </a:t>
            </a:r>
            <a:br>
              <a:rPr lang="en-US" sz="2800" b="1">
                <a:solidFill>
                  <a:srgbClr val="004080"/>
                </a:solidFill>
              </a:rPr>
            </a:br>
            <a:r>
              <a:rPr lang="en-US" sz="2800" b="1">
                <a:solidFill>
                  <a:srgbClr val="004080"/>
                </a:solidFill>
              </a:rPr>
              <a:t>Overlapping With and Extending Beyond ITER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663" y="3375025"/>
            <a:ext cx="277812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4016375" y="3430588"/>
            <a:ext cx="4529138" cy="2970212"/>
            <a:chOff x="74" y="2169"/>
            <a:chExt cx="2853" cy="1871"/>
          </a:xfrm>
        </p:grpSpPr>
        <p:pic>
          <p:nvPicPr>
            <p:cNvPr id="23569" name="Picture 17" descr="ex_sFIDA_sh128455c"/>
            <p:cNvPicPr>
              <a:picLocks noChangeAspect="1" noChangeArrowheads="1"/>
            </p:cNvPicPr>
            <p:nvPr/>
          </p:nvPicPr>
          <p:blipFill>
            <a:blip r:embed="rId3" cstate="print"/>
            <a:srcRect l="960" t="1282" b="15382"/>
            <a:stretch>
              <a:fillRect/>
            </a:stretch>
          </p:blipFill>
          <p:spPr bwMode="auto">
            <a:xfrm>
              <a:off x="74" y="2242"/>
              <a:ext cx="2853" cy="1798"/>
            </a:xfrm>
            <a:prstGeom prst="rect">
              <a:avLst/>
            </a:prstGeom>
            <a:noFill/>
          </p:spPr>
        </p:pic>
        <p:sp>
          <p:nvSpPr>
            <p:cNvPr id="23570" name="Freeform 18"/>
            <p:cNvSpPr>
              <a:spLocks/>
            </p:cNvSpPr>
            <p:nvPr/>
          </p:nvSpPr>
          <p:spPr bwMode="auto">
            <a:xfrm>
              <a:off x="1800" y="2552"/>
              <a:ext cx="376" cy="11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48"/>
                </a:cxn>
                <a:cxn ang="0">
                  <a:pos x="48" y="200"/>
                </a:cxn>
                <a:cxn ang="0">
                  <a:pos x="88" y="344"/>
                </a:cxn>
                <a:cxn ang="0">
                  <a:pos x="120" y="536"/>
                </a:cxn>
                <a:cxn ang="0">
                  <a:pos x="152" y="696"/>
                </a:cxn>
                <a:cxn ang="0">
                  <a:pos x="184" y="792"/>
                </a:cxn>
                <a:cxn ang="0">
                  <a:pos x="216" y="864"/>
                </a:cxn>
                <a:cxn ang="0">
                  <a:pos x="248" y="928"/>
                </a:cxn>
                <a:cxn ang="0">
                  <a:pos x="320" y="1032"/>
                </a:cxn>
                <a:cxn ang="0">
                  <a:pos x="384" y="1128"/>
                </a:cxn>
              </a:cxnLst>
              <a:rect l="0" t="0" r="r" b="b"/>
              <a:pathLst>
                <a:path w="384" h="1128">
                  <a:moveTo>
                    <a:pt x="0" y="0"/>
                  </a:moveTo>
                  <a:lnTo>
                    <a:pt x="16" y="48"/>
                  </a:lnTo>
                  <a:lnTo>
                    <a:pt x="48" y="200"/>
                  </a:lnTo>
                  <a:lnTo>
                    <a:pt x="88" y="344"/>
                  </a:lnTo>
                  <a:lnTo>
                    <a:pt x="120" y="536"/>
                  </a:lnTo>
                  <a:lnTo>
                    <a:pt x="152" y="696"/>
                  </a:lnTo>
                  <a:lnTo>
                    <a:pt x="184" y="792"/>
                  </a:lnTo>
                  <a:lnTo>
                    <a:pt x="216" y="864"/>
                  </a:lnTo>
                  <a:lnTo>
                    <a:pt x="248" y="928"/>
                  </a:lnTo>
                  <a:lnTo>
                    <a:pt x="320" y="1032"/>
                  </a:lnTo>
                  <a:lnTo>
                    <a:pt x="384" y="1128"/>
                  </a:lnTo>
                </a:path>
              </a:pathLst>
            </a:custGeom>
            <a:noFill/>
            <a:ln w="254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3571" name="Rectangle 19"/>
            <p:cNvSpPr>
              <a:spLocks noChangeArrowheads="1"/>
            </p:cNvSpPr>
            <p:nvPr/>
          </p:nvSpPr>
          <p:spPr bwMode="auto">
            <a:xfrm>
              <a:off x="880" y="2169"/>
              <a:ext cx="533" cy="144"/>
            </a:xfrm>
            <a:prstGeom prst="rect">
              <a:avLst/>
            </a:prstGeom>
            <a:noFill/>
            <a:ln w="158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77800" indent="-177800" eaLnBrk="1" hangingPunct="1">
                <a:spcBef>
                  <a:spcPct val="20000"/>
                </a:spcBef>
              </a:pPr>
              <a:r>
                <a:rPr lang="en-US" sz="1400">
                  <a:solidFill>
                    <a:srgbClr val="008000"/>
                  </a:solidFill>
                </a:rPr>
                <a:t>Avalanche</a:t>
              </a:r>
            </a:p>
          </p:txBody>
        </p:sp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>
              <a:off x="1416" y="2304"/>
              <a:ext cx="432" cy="528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1041400" y="2806700"/>
            <a:ext cx="2476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/>
              <a:t>Frequency spectra of magnetic fluctuations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4445000" y="2794000"/>
            <a:ext cx="3543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sng"/>
              <a:t>Density of fast ions 30–65 keV measured spectroscopically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826125" y="6662738"/>
            <a:ext cx="28543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M. Podestå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PoP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(2009) 056104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9E45D-96AC-49E0-8181-6032003BE03D}" type="slidenum">
              <a:rPr lang="en-US"/>
              <a:pPr/>
              <a:t>25</a:t>
            </a:fld>
            <a:r>
              <a:rPr lang="en-US"/>
              <a:t> 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5934075" y="6662738"/>
            <a:ext cx="27860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Gerhardt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51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(2011) 033004</a:t>
            </a:r>
          </a:p>
        </p:txBody>
      </p:sp>
      <p:pic>
        <p:nvPicPr>
          <p:cNvPr id="198659" name="Picture 24" descr="Screen shot 2011-11-02 at 4.37.00 PM.png"/>
          <p:cNvPicPr>
            <a:picLocks noChangeAspect="1"/>
          </p:cNvPicPr>
          <p:nvPr/>
        </p:nvPicPr>
        <p:blipFill>
          <a:blip r:embed="rId2" cstate="print"/>
          <a:srcRect t="4610"/>
          <a:stretch>
            <a:fillRect/>
          </a:stretch>
        </p:blipFill>
        <p:spPr bwMode="auto">
          <a:xfrm>
            <a:off x="4975225" y="1301750"/>
            <a:ext cx="41306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0" name="Picture 25" descr="Screen shot 2011-11-02 at 4.43.16 PM.png"/>
          <p:cNvPicPr>
            <a:picLocks noChangeAspect="1"/>
          </p:cNvPicPr>
          <p:nvPr/>
        </p:nvPicPr>
        <p:blipFill>
          <a:blip r:embed="rId3" cstate="print"/>
          <a:srcRect t="4749" r="1163" b="493"/>
          <a:stretch>
            <a:fillRect/>
          </a:stretch>
        </p:blipFill>
        <p:spPr bwMode="auto">
          <a:xfrm>
            <a:off x="4914900" y="3719513"/>
            <a:ext cx="4143375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1" name="Picture 5" descr="Screen shot 2010-09-04 at 4.57.00 PM.png"/>
          <p:cNvPicPr>
            <a:picLocks noChangeAspect="1"/>
          </p:cNvPicPr>
          <p:nvPr/>
        </p:nvPicPr>
        <p:blipFill>
          <a:blip r:embed="rId4" cstate="print"/>
          <a:srcRect l="4349" t="1744" b="73109"/>
          <a:stretch>
            <a:fillRect/>
          </a:stretch>
        </p:blipFill>
        <p:spPr bwMode="auto">
          <a:xfrm>
            <a:off x="1295400" y="1347788"/>
            <a:ext cx="33528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2" name="Picture 4" descr="Screen shot 2010-08-13 at 2.33.09 PM.png"/>
          <p:cNvPicPr>
            <a:picLocks noChangeAspect="1"/>
          </p:cNvPicPr>
          <p:nvPr/>
        </p:nvPicPr>
        <p:blipFill>
          <a:blip r:embed="rId5" cstate="print"/>
          <a:srcRect l="4317" t="27383" b="-4083"/>
          <a:stretch>
            <a:fillRect/>
          </a:stretch>
        </p:blipFill>
        <p:spPr bwMode="auto">
          <a:xfrm>
            <a:off x="1363663" y="2463800"/>
            <a:ext cx="3284537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3" name="Title 1"/>
          <p:cNvSpPr>
            <a:spLocks noGrp="1"/>
          </p:cNvSpPr>
          <p:nvPr>
            <p:ph type="title" idx="4294967295"/>
          </p:nvPr>
        </p:nvSpPr>
        <p:spPr>
          <a:xfrm>
            <a:off x="0" y="38100"/>
            <a:ext cx="9144000" cy="1066800"/>
          </a:xfrm>
        </p:spPr>
        <p:txBody>
          <a:bodyPr/>
          <a:lstStyle/>
          <a:p>
            <a:r>
              <a:rPr lang="en-US"/>
              <a:t>TAE Avalanches Lead to Broadening of the </a:t>
            </a:r>
            <a:br>
              <a:rPr lang="en-US"/>
            </a:br>
            <a:r>
              <a:rPr lang="en-US"/>
              <a:t>Beam Driven Current Profile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835900" y="1428750"/>
            <a:ext cx="1066800" cy="1360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8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02300" y="1397000"/>
            <a:ext cx="2057400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8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8666" name="TextBox 28"/>
          <p:cNvSpPr txBox="1">
            <a:spLocks noChangeArrowheads="1"/>
          </p:cNvSpPr>
          <p:nvPr/>
        </p:nvSpPr>
        <p:spPr bwMode="auto">
          <a:xfrm>
            <a:off x="5778500" y="1341438"/>
            <a:ext cx="3055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 b="1">
                <a:solidFill>
                  <a:srgbClr val="996633"/>
                </a:solidFill>
              </a:rPr>
              <a:t>All (Neo)classical physics.</a:t>
            </a:r>
          </a:p>
        </p:txBody>
      </p:sp>
      <p:cxnSp>
        <p:nvCxnSpPr>
          <p:cNvPr id="198667" name="Straight Connector 31"/>
          <p:cNvCxnSpPr>
            <a:cxnSpLocks noChangeShapeType="1"/>
          </p:cNvCxnSpPr>
          <p:nvPr/>
        </p:nvCxnSpPr>
        <p:spPr bwMode="auto">
          <a:xfrm rot="5400000">
            <a:off x="5738813" y="2370138"/>
            <a:ext cx="687387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98668" name="TextBox 33"/>
          <p:cNvSpPr txBox="1">
            <a:spLocks noChangeArrowheads="1"/>
          </p:cNvSpPr>
          <p:nvPr/>
        </p:nvSpPr>
        <p:spPr bwMode="auto">
          <a:xfrm>
            <a:off x="6667500" y="1625600"/>
            <a:ext cx="2286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 eaLnBrk="1" hangingPunct="1"/>
            <a:r>
              <a:rPr lang="en-US" sz="1200" b="1">
                <a:solidFill>
                  <a:srgbClr val="996633"/>
                </a:solidFill>
              </a:rPr>
              <a:t>Discrepancy between </a:t>
            </a:r>
            <a:r>
              <a:rPr lang="en-US" sz="1200" b="1"/>
              <a:t>reconstruction</a:t>
            </a:r>
            <a:r>
              <a:rPr lang="en-US" sz="1200" b="1">
                <a:solidFill>
                  <a:srgbClr val="996633"/>
                </a:solidFill>
              </a:rPr>
              <a:t> and </a:t>
            </a:r>
            <a:r>
              <a:rPr lang="en-US" sz="1200" b="1">
                <a:solidFill>
                  <a:srgbClr val="008000"/>
                </a:solidFill>
              </a:rPr>
              <a:t>total</a:t>
            </a:r>
            <a:r>
              <a:rPr lang="en-US" sz="1200" b="1">
                <a:solidFill>
                  <a:srgbClr val="996633"/>
                </a:solidFill>
              </a:rPr>
              <a:t> due to large classical </a:t>
            </a:r>
            <a:r>
              <a:rPr lang="en-US" sz="1200" b="1">
                <a:solidFill>
                  <a:srgbClr val="FF0000"/>
                </a:solidFill>
              </a:rPr>
              <a:t>J</a:t>
            </a:r>
            <a:r>
              <a:rPr lang="en-US" sz="1200" b="1" baseline="-25000">
                <a:solidFill>
                  <a:srgbClr val="FF0000"/>
                </a:solidFill>
              </a:rPr>
              <a:t>NBCD</a:t>
            </a:r>
            <a:r>
              <a:rPr lang="en-US" sz="1200" b="1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98669" name="Straight Connector 34"/>
          <p:cNvCxnSpPr>
            <a:cxnSpLocks noChangeShapeType="1"/>
          </p:cNvCxnSpPr>
          <p:nvPr/>
        </p:nvCxnSpPr>
        <p:spPr bwMode="auto">
          <a:xfrm flipV="1">
            <a:off x="6159500" y="2179638"/>
            <a:ext cx="990600" cy="228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/>
          </a:ln>
        </p:spPr>
      </p:cxnSp>
      <p:pic>
        <p:nvPicPr>
          <p:cNvPr id="198671" name="Picture 4" descr="Screen shot 2010-09-04 at 4.55.05 PM.png"/>
          <p:cNvPicPr>
            <a:picLocks noChangeAspect="1"/>
          </p:cNvPicPr>
          <p:nvPr/>
        </p:nvPicPr>
        <p:blipFill>
          <a:blip r:embed="rId6" cstate="print"/>
          <a:srcRect b="81094"/>
          <a:stretch>
            <a:fillRect/>
          </a:stretch>
        </p:blipFill>
        <p:spPr bwMode="auto">
          <a:xfrm rot="-5400000">
            <a:off x="-292100" y="3136900"/>
            <a:ext cx="2286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72" name="Picture 4" descr="Screen shot 2010-08-13 at 2.33.09 PM.png"/>
          <p:cNvPicPr>
            <a:picLocks noChangeAspect="1"/>
          </p:cNvPicPr>
          <p:nvPr/>
        </p:nvPicPr>
        <p:blipFill>
          <a:blip r:embed="rId5" cstate="print"/>
          <a:srcRect t="51500" r="95683" b="30960"/>
          <a:stretch>
            <a:fillRect/>
          </a:stretch>
        </p:blipFill>
        <p:spPr bwMode="auto">
          <a:xfrm>
            <a:off x="1143000" y="3225800"/>
            <a:ext cx="22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7810500" y="3835400"/>
            <a:ext cx="1066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8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76900" y="3835400"/>
            <a:ext cx="2057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8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8675" name="TextBox 29"/>
          <p:cNvSpPr txBox="1">
            <a:spLocks noChangeArrowheads="1"/>
          </p:cNvSpPr>
          <p:nvPr/>
        </p:nvSpPr>
        <p:spPr bwMode="auto">
          <a:xfrm>
            <a:off x="5676900" y="3770313"/>
            <a:ext cx="2224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 b="1">
                <a:solidFill>
                  <a:srgbClr val="996633"/>
                </a:solidFill>
              </a:rPr>
              <a:t>With Impulsive D</a:t>
            </a:r>
            <a:r>
              <a:rPr lang="en-US" sz="1800" b="1" baseline="-25000">
                <a:solidFill>
                  <a:srgbClr val="996633"/>
                </a:solidFill>
              </a:rPr>
              <a:t>FI</a:t>
            </a:r>
            <a:r>
              <a:rPr lang="en-US" sz="1800" b="1">
                <a:solidFill>
                  <a:srgbClr val="996633"/>
                </a:solidFill>
              </a:rPr>
              <a:t>.</a:t>
            </a:r>
          </a:p>
        </p:txBody>
      </p:sp>
      <p:sp>
        <p:nvSpPr>
          <p:cNvPr id="198676" name="TextBox 36"/>
          <p:cNvSpPr txBox="1">
            <a:spLocks noChangeArrowheads="1"/>
          </p:cNvSpPr>
          <p:nvPr/>
        </p:nvSpPr>
        <p:spPr bwMode="auto">
          <a:xfrm>
            <a:off x="6210300" y="4292600"/>
            <a:ext cx="2286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 eaLnBrk="1" hangingPunct="1"/>
            <a:r>
              <a:rPr lang="en-US" sz="1200" b="1">
                <a:solidFill>
                  <a:srgbClr val="996633"/>
                </a:solidFill>
              </a:rPr>
              <a:t>Reduced </a:t>
            </a:r>
            <a:r>
              <a:rPr lang="en-US" sz="1200" b="1">
                <a:solidFill>
                  <a:srgbClr val="FF0000"/>
                </a:solidFill>
              </a:rPr>
              <a:t>J</a:t>
            </a:r>
            <a:r>
              <a:rPr lang="en-US" sz="1200" b="1" baseline="-25000">
                <a:solidFill>
                  <a:srgbClr val="FF0000"/>
                </a:solidFill>
              </a:rPr>
              <a:t>NBCD</a:t>
            </a:r>
            <a:r>
              <a:rPr lang="en-US" sz="1200" b="1">
                <a:solidFill>
                  <a:srgbClr val="FF0000"/>
                </a:solidFill>
              </a:rPr>
              <a:t> </a:t>
            </a:r>
            <a:r>
              <a:rPr lang="en-US" sz="1200" b="1">
                <a:solidFill>
                  <a:srgbClr val="996633"/>
                </a:solidFill>
              </a:rPr>
              <a:t>eliminates discrepancy between </a:t>
            </a:r>
            <a:r>
              <a:rPr lang="en-US" sz="1200" b="1"/>
              <a:t>reconstruction</a:t>
            </a:r>
            <a:r>
              <a:rPr lang="en-US" sz="1200" b="1">
                <a:solidFill>
                  <a:srgbClr val="996633"/>
                </a:solidFill>
              </a:rPr>
              <a:t> and </a:t>
            </a:r>
            <a:r>
              <a:rPr lang="en-US" sz="1200" b="1">
                <a:solidFill>
                  <a:srgbClr val="008000"/>
                </a:solidFill>
              </a:rPr>
              <a:t>total</a:t>
            </a:r>
            <a:r>
              <a:rPr lang="en-US" sz="1200" b="1">
                <a:solidFill>
                  <a:srgbClr val="996633"/>
                </a:solidFill>
              </a:rPr>
              <a:t>.</a:t>
            </a:r>
          </a:p>
        </p:txBody>
      </p:sp>
      <p:sp>
        <p:nvSpPr>
          <p:cNvPr id="198677" name="TextBox 23"/>
          <p:cNvSpPr txBox="1">
            <a:spLocks noChangeArrowheads="1"/>
          </p:cNvSpPr>
          <p:nvPr/>
        </p:nvSpPr>
        <p:spPr bwMode="auto">
          <a:xfrm rot="-5400000">
            <a:off x="808038" y="1646238"/>
            <a:ext cx="852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200" b="1" i="1">
                <a:solidFill>
                  <a:srgbClr val="000000"/>
                </a:solidFill>
              </a:rPr>
              <a:t>Neutrons</a:t>
            </a:r>
          </a:p>
        </p:txBody>
      </p:sp>
      <p:sp>
        <p:nvSpPr>
          <p:cNvPr id="198678" name="Content Placeholder 29"/>
          <p:cNvSpPr>
            <a:spLocks noGrp="1"/>
          </p:cNvSpPr>
          <p:nvPr>
            <p:ph idx="4294967295"/>
          </p:nvPr>
        </p:nvSpPr>
        <p:spPr>
          <a:xfrm>
            <a:off x="50800" y="4737100"/>
            <a:ext cx="5029200" cy="1911350"/>
          </a:xfrm>
        </p:spPr>
        <p:txBody>
          <a:bodyPr lIns="45720" tIns="45720" rIns="45720" bIns="45720"/>
          <a:lstStyle/>
          <a:p>
            <a:pPr marL="177800" indent="-177800">
              <a:lnSpc>
                <a:spcPct val="95000"/>
              </a:lnSpc>
            </a:pPr>
            <a:r>
              <a:rPr lang="en-US" sz="2000"/>
              <a:t>Repetitive bursts in 20 – 100 kHz range</a:t>
            </a:r>
          </a:p>
          <a:p>
            <a:pPr marL="177800" indent="-177800">
              <a:lnSpc>
                <a:spcPct val="95000"/>
              </a:lnSpc>
            </a:pPr>
            <a:r>
              <a:rPr lang="en-US" sz="2000"/>
              <a:t>Model using spatially and temporally localized fast-ion diffusivity D</a:t>
            </a:r>
            <a:r>
              <a:rPr lang="en-US" sz="2000" baseline="-25000"/>
              <a:t>FI</a:t>
            </a:r>
            <a:r>
              <a:rPr lang="en-US" sz="2000"/>
              <a:t>(</a:t>
            </a:r>
            <a:r>
              <a:rPr lang="en-US" sz="2000">
                <a:latin typeface="Symbol" pitchFamily="18" charset="2"/>
              </a:rPr>
              <a:t>y</a:t>
            </a:r>
            <a:r>
              <a:rPr lang="en-US" sz="2000"/>
              <a:t>,t)</a:t>
            </a:r>
          </a:p>
          <a:p>
            <a:pPr marL="514350" lvl="1" indent="-222250">
              <a:lnSpc>
                <a:spcPct val="95000"/>
              </a:lnSpc>
            </a:pPr>
            <a:r>
              <a:rPr lang="en-US" sz="1800"/>
              <a:t>Use DD neutron dynamics to determine D</a:t>
            </a:r>
            <a:r>
              <a:rPr lang="en-US" sz="1800" baseline="-25000"/>
              <a:t>FI</a:t>
            </a:r>
            <a:endParaRPr lang="en-US" sz="1800"/>
          </a:p>
          <a:p>
            <a:pPr marL="514350" lvl="1" indent="-222250">
              <a:lnSpc>
                <a:spcPct val="95000"/>
              </a:lnSpc>
            </a:pPr>
            <a:r>
              <a:rPr lang="en-US" sz="1800"/>
              <a:t>Modeled current profile then matches that inferred from magnetic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11AB35-03EE-4D78-945E-3937FBF375B3}" type="slidenum">
              <a:rPr lang="en-US"/>
              <a:pPr/>
              <a:t>26</a:t>
            </a:fld>
            <a:r>
              <a:rPr lang="en-US"/>
              <a:t> </a:t>
            </a:r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0" y="381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3200" b="1">
                <a:solidFill>
                  <a:srgbClr val="004080"/>
                </a:solidFill>
              </a:rPr>
              <a:t>Generating and Sustaining the Toroidal Plasma Current in the ST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88900" y="1270000"/>
            <a:ext cx="8966200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/>
          <a:p>
            <a:pPr marL="228600" indent="-228600" eaLnBrk="1" hangingPunct="1">
              <a:spcBef>
                <a:spcPct val="30000"/>
              </a:spcBef>
              <a:buFontTx/>
              <a:buChar char="•"/>
            </a:pPr>
            <a:r>
              <a:rPr lang="en-US" sz="2200">
                <a:latin typeface="Arial" pitchFamily="34" charset="0"/>
              </a:rPr>
              <a:t>There is very little room for a central solenoid winding in the ST</a:t>
            </a:r>
          </a:p>
          <a:p>
            <a:pPr marL="571500" lvl="1" indent="-228600" eaLnBrk="1" hangingPunct="1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Flux swing scales with the square of solenoid radius</a:t>
            </a:r>
          </a:p>
          <a:p>
            <a:pPr marL="571500" lvl="1" indent="-228600" eaLnBrk="1" hangingPunct="1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Protecting the insulation from neutron damage would be very challenging</a:t>
            </a:r>
          </a:p>
          <a:p>
            <a:pPr marL="571500" lvl="1" indent="-228600" eaLnBrk="1" hangingPunct="1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Schemes have been proposed to use iron cores or removable solenoids</a:t>
            </a:r>
          </a:p>
          <a:p>
            <a:pPr marL="228600" indent="-228600" eaLnBrk="1" hangingPunct="1">
              <a:spcBef>
                <a:spcPct val="30000"/>
              </a:spcBef>
              <a:buFontTx/>
              <a:buChar char="•"/>
            </a:pPr>
            <a:r>
              <a:rPr lang="en-US" sz="2200">
                <a:latin typeface="Arial" pitchFamily="34" charset="0"/>
              </a:rPr>
              <a:t>The bootstrap current can provide a large fraction of the toroidal plasma current in the ST</a:t>
            </a:r>
          </a:p>
          <a:p>
            <a:pPr marL="571500" lvl="1" indent="-228600" eaLnBrk="1" hangingPunct="1">
              <a:spcBef>
                <a:spcPct val="30000"/>
              </a:spcBef>
              <a:buFontTx/>
              <a:buChar char="–"/>
            </a:pPr>
            <a:r>
              <a:rPr lang="en-US" sz="2200">
                <a:solidFill>
                  <a:schemeClr val="accent2"/>
                </a:solidFill>
                <a:latin typeface="Arial" pitchFamily="34" charset="0"/>
              </a:rPr>
              <a:t>Scales as </a:t>
            </a:r>
            <a:r>
              <a:rPr lang="en-US" sz="2200">
                <a:solidFill>
                  <a:schemeClr val="accent2"/>
                </a:solidFill>
                <a:cs typeface="Times New Roman" pitchFamily="18" charset="0"/>
              </a:rPr>
              <a:t>√</a:t>
            </a:r>
            <a:r>
              <a:rPr lang="en-US" sz="220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</a:t>
            </a:r>
            <a:r>
              <a:rPr lang="en-US" sz="2200" baseline="-2500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P</a:t>
            </a:r>
            <a:endParaRPr lang="en-US" sz="2200" baseline="-25000">
              <a:solidFill>
                <a:schemeClr val="accent2"/>
              </a:solidFill>
              <a:latin typeface="Arial" pitchFamily="34" charset="0"/>
              <a:sym typeface="Symbol" pitchFamily="18" charset="2"/>
            </a:endParaRPr>
          </a:p>
          <a:p>
            <a:pPr marL="228600" indent="-228600" eaLnBrk="1" hangingPunct="1">
              <a:spcBef>
                <a:spcPct val="30000"/>
              </a:spcBef>
              <a:buFontTx/>
              <a:buChar char="•"/>
            </a:pPr>
            <a:r>
              <a:rPr lang="en-US" sz="2200">
                <a:latin typeface="Arial" pitchFamily="34" charset="0"/>
              </a:rPr>
              <a:t>High-energy NBI can also drive significant current</a:t>
            </a:r>
          </a:p>
          <a:p>
            <a:pPr marL="571500" lvl="1" indent="-228600" eaLnBrk="1" hangingPunct="1">
              <a:spcBef>
                <a:spcPct val="30000"/>
              </a:spcBef>
              <a:buFontTx/>
              <a:buChar char="–"/>
            </a:pPr>
            <a:r>
              <a:rPr lang="en-US" sz="2200">
                <a:solidFill>
                  <a:schemeClr val="accent2"/>
                </a:solidFill>
                <a:latin typeface="Arial" pitchFamily="34" charset="0"/>
              </a:rPr>
              <a:t>Requires an initial toroidal current ~1MA to confine the ions</a:t>
            </a:r>
          </a:p>
          <a:p>
            <a:pPr marL="228600" indent="-228600" eaLnBrk="1" hangingPunct="1">
              <a:spcBef>
                <a:spcPct val="30000"/>
              </a:spcBef>
              <a:buFontTx/>
              <a:buChar char="•"/>
            </a:pPr>
            <a:r>
              <a:rPr lang="en-US" sz="2200">
                <a:latin typeface="Arial" pitchFamily="34" charset="0"/>
              </a:rPr>
              <a:t>However, techniques are needed to initiate current and to control its profile to maintain optimum MHD stability</a:t>
            </a:r>
          </a:p>
          <a:p>
            <a:pPr marL="228600" indent="-228600" algn="ctr" eaLnBrk="1" hangingPunct="1">
              <a:spcBef>
                <a:spcPct val="30000"/>
              </a:spcBef>
            </a:pPr>
            <a:r>
              <a:rPr lang="en-US" sz="2200" i="1">
                <a:solidFill>
                  <a:srgbClr val="008040"/>
                </a:solidFill>
                <a:latin typeface="Arial" pitchFamily="34" charset="0"/>
              </a:rPr>
              <a:t>We will now discuss methods being investigated in NSTX and MAST</a:t>
            </a:r>
          </a:p>
          <a:p>
            <a:pPr marL="571500" lvl="1" indent="-228600" eaLnBrk="1" hangingPunct="1">
              <a:spcBef>
                <a:spcPct val="30000"/>
              </a:spcBef>
              <a:buFontTx/>
              <a:buChar char="–"/>
            </a:pPr>
            <a:r>
              <a:rPr lang="en-US" sz="2000" i="1">
                <a:solidFill>
                  <a:srgbClr val="008040"/>
                </a:solidFill>
                <a:latin typeface="Arial" pitchFamily="34" charset="0"/>
              </a:rPr>
              <a:t>Many other STs are also actively exploring current drive schemes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5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0C538-ACF0-48AC-8E99-CC9A287DF989}" type="slidenum">
              <a:rPr lang="en-US"/>
              <a:pPr/>
              <a:t>27</a:t>
            </a:fld>
            <a:r>
              <a:rPr lang="en-US"/>
              <a:t> </a:t>
            </a:r>
          </a:p>
        </p:txBody>
      </p:sp>
      <p:pic>
        <p:nvPicPr>
          <p:cNvPr id="234498" name="Picture 2"/>
          <p:cNvPicPr>
            <a:picLocks noChangeArrowheads="1"/>
          </p:cNvPicPr>
          <p:nvPr/>
        </p:nvPicPr>
        <p:blipFill>
          <a:blip r:embed="rId3" cstate="print"/>
          <a:srcRect t="5446"/>
          <a:stretch>
            <a:fillRect/>
          </a:stretch>
        </p:blipFill>
        <p:spPr bwMode="auto">
          <a:xfrm>
            <a:off x="-38100" y="1193800"/>
            <a:ext cx="3081338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44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8425"/>
            <a:ext cx="9144000" cy="946150"/>
          </a:xfrm>
          <a:noFill/>
          <a:ln/>
        </p:spPr>
        <p:txBody>
          <a:bodyPr/>
          <a:lstStyle/>
          <a:p>
            <a:r>
              <a:rPr lang="en-US" sz="2800"/>
              <a:t>NSTX Developing Coaxial Helicity Injection (CHI) for Non-Inductive Initiation of Toroidal Plasma Current</a:t>
            </a:r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3575" y="4337050"/>
            <a:ext cx="720725" cy="13985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pic>
        <p:nvPicPr>
          <p:cNvPr id="2345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5063" y="4354513"/>
            <a:ext cx="731837" cy="133826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pic>
        <p:nvPicPr>
          <p:cNvPr id="234504" name="Picture 8" descr="Picture2x"/>
          <p:cNvPicPr>
            <a:picLocks noChangeAspect="1" noChangeArrowheads="1"/>
          </p:cNvPicPr>
          <p:nvPr/>
        </p:nvPicPr>
        <p:blipFill>
          <a:blip r:embed="rId6" cstate="print"/>
          <a:srcRect t="7922"/>
          <a:stretch>
            <a:fillRect/>
          </a:stretch>
        </p:blipFill>
        <p:spPr bwMode="auto">
          <a:xfrm>
            <a:off x="3670300" y="4205288"/>
            <a:ext cx="1304925" cy="1595437"/>
          </a:xfrm>
          <a:prstGeom prst="rect">
            <a:avLst/>
          </a:prstGeom>
          <a:noFill/>
        </p:spPr>
      </p:pic>
      <p:pic>
        <p:nvPicPr>
          <p:cNvPr id="234505" name="Picture 9" descr="Picture3x"/>
          <p:cNvPicPr>
            <a:picLocks noChangeAspect="1" noChangeArrowheads="1"/>
          </p:cNvPicPr>
          <p:nvPr/>
        </p:nvPicPr>
        <p:blipFill>
          <a:blip r:embed="rId7" cstate="print"/>
          <a:srcRect t="7785"/>
          <a:stretch>
            <a:fillRect/>
          </a:stretch>
        </p:blipFill>
        <p:spPr bwMode="auto">
          <a:xfrm>
            <a:off x="7150100" y="4214813"/>
            <a:ext cx="1152525" cy="1625600"/>
          </a:xfrm>
          <a:prstGeom prst="rect">
            <a:avLst/>
          </a:prstGeom>
          <a:noFill/>
        </p:spPr>
      </p:pic>
      <p:sp>
        <p:nvSpPr>
          <p:cNvPr id="234507" name="Rectangle 11"/>
          <p:cNvSpPr>
            <a:spLocks noChangeArrowheads="1"/>
          </p:cNvSpPr>
          <p:nvPr/>
        </p:nvSpPr>
        <p:spPr bwMode="auto">
          <a:xfrm>
            <a:off x="187325" y="931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sz="1800" b="1">
              <a:latin typeface="Arial" pitchFamily="34" charset="0"/>
            </a:endParaRPr>
          </a:p>
        </p:txBody>
      </p:sp>
      <p:grpSp>
        <p:nvGrpSpPr>
          <p:cNvPr id="234614" name="Group 118"/>
          <p:cNvGrpSpPr>
            <a:grpSpLocks/>
          </p:cNvGrpSpPr>
          <p:nvPr/>
        </p:nvGrpSpPr>
        <p:grpSpPr bwMode="auto">
          <a:xfrm>
            <a:off x="5522913" y="1563688"/>
            <a:ext cx="2994025" cy="2209800"/>
            <a:chOff x="3479" y="985"/>
            <a:chExt cx="1886" cy="1392"/>
          </a:xfrm>
        </p:grpSpPr>
        <p:sp>
          <p:nvSpPr>
            <p:cNvPr id="234532" name="Line 36"/>
            <p:cNvSpPr>
              <a:spLocks noChangeShapeType="1"/>
            </p:cNvSpPr>
            <p:nvPr/>
          </p:nvSpPr>
          <p:spPr bwMode="auto">
            <a:xfrm>
              <a:off x="3479" y="985"/>
              <a:ext cx="188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33" name="Line 37"/>
            <p:cNvSpPr>
              <a:spLocks noChangeShapeType="1"/>
            </p:cNvSpPr>
            <p:nvPr/>
          </p:nvSpPr>
          <p:spPr bwMode="auto">
            <a:xfrm>
              <a:off x="3479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34" name="Line 38"/>
            <p:cNvSpPr>
              <a:spLocks noChangeShapeType="1"/>
            </p:cNvSpPr>
            <p:nvPr/>
          </p:nvSpPr>
          <p:spPr bwMode="auto">
            <a:xfrm>
              <a:off x="3633" y="985"/>
              <a:ext cx="1" cy="4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35" name="Line 39"/>
            <p:cNvSpPr>
              <a:spLocks noChangeShapeType="1"/>
            </p:cNvSpPr>
            <p:nvPr/>
          </p:nvSpPr>
          <p:spPr bwMode="auto">
            <a:xfrm>
              <a:off x="3792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36" name="Line 40"/>
            <p:cNvSpPr>
              <a:spLocks noChangeShapeType="1"/>
            </p:cNvSpPr>
            <p:nvPr/>
          </p:nvSpPr>
          <p:spPr bwMode="auto">
            <a:xfrm>
              <a:off x="3949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37" name="Line 41"/>
            <p:cNvSpPr>
              <a:spLocks noChangeShapeType="1"/>
            </p:cNvSpPr>
            <p:nvPr/>
          </p:nvSpPr>
          <p:spPr bwMode="auto">
            <a:xfrm>
              <a:off x="4106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38" name="Line 42"/>
            <p:cNvSpPr>
              <a:spLocks noChangeShapeType="1"/>
            </p:cNvSpPr>
            <p:nvPr/>
          </p:nvSpPr>
          <p:spPr bwMode="auto">
            <a:xfrm>
              <a:off x="4262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39" name="Line 43"/>
            <p:cNvSpPr>
              <a:spLocks noChangeShapeType="1"/>
            </p:cNvSpPr>
            <p:nvPr/>
          </p:nvSpPr>
          <p:spPr bwMode="auto">
            <a:xfrm>
              <a:off x="4421" y="985"/>
              <a:ext cx="1" cy="4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0" name="Line 44"/>
            <p:cNvSpPr>
              <a:spLocks noChangeShapeType="1"/>
            </p:cNvSpPr>
            <p:nvPr/>
          </p:nvSpPr>
          <p:spPr bwMode="auto">
            <a:xfrm>
              <a:off x="4576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1" name="Line 45"/>
            <p:cNvSpPr>
              <a:spLocks noChangeShapeType="1"/>
            </p:cNvSpPr>
            <p:nvPr/>
          </p:nvSpPr>
          <p:spPr bwMode="auto">
            <a:xfrm>
              <a:off x="4732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2" name="Line 46"/>
            <p:cNvSpPr>
              <a:spLocks noChangeShapeType="1"/>
            </p:cNvSpPr>
            <p:nvPr/>
          </p:nvSpPr>
          <p:spPr bwMode="auto">
            <a:xfrm>
              <a:off x="4891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3" name="Line 47"/>
            <p:cNvSpPr>
              <a:spLocks noChangeShapeType="1"/>
            </p:cNvSpPr>
            <p:nvPr/>
          </p:nvSpPr>
          <p:spPr bwMode="auto">
            <a:xfrm>
              <a:off x="5048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4" name="Line 48"/>
            <p:cNvSpPr>
              <a:spLocks noChangeShapeType="1"/>
            </p:cNvSpPr>
            <p:nvPr/>
          </p:nvSpPr>
          <p:spPr bwMode="auto">
            <a:xfrm>
              <a:off x="5205" y="985"/>
              <a:ext cx="1" cy="4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5" name="Line 49"/>
            <p:cNvSpPr>
              <a:spLocks noChangeShapeType="1"/>
            </p:cNvSpPr>
            <p:nvPr/>
          </p:nvSpPr>
          <p:spPr bwMode="auto">
            <a:xfrm>
              <a:off x="5364" y="98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6" name="Line 50"/>
            <p:cNvSpPr>
              <a:spLocks noChangeShapeType="1"/>
            </p:cNvSpPr>
            <p:nvPr/>
          </p:nvSpPr>
          <p:spPr bwMode="auto">
            <a:xfrm flipV="1">
              <a:off x="5364" y="985"/>
              <a:ext cx="1" cy="13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7" name="Line 51"/>
            <p:cNvSpPr>
              <a:spLocks noChangeShapeType="1"/>
            </p:cNvSpPr>
            <p:nvPr/>
          </p:nvSpPr>
          <p:spPr bwMode="auto">
            <a:xfrm>
              <a:off x="5319" y="2376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8" name="Line 52"/>
            <p:cNvSpPr>
              <a:spLocks noChangeShapeType="1"/>
            </p:cNvSpPr>
            <p:nvPr/>
          </p:nvSpPr>
          <p:spPr bwMode="auto">
            <a:xfrm>
              <a:off x="5340" y="2323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49" name="Line 53"/>
            <p:cNvSpPr>
              <a:spLocks noChangeShapeType="1"/>
            </p:cNvSpPr>
            <p:nvPr/>
          </p:nvSpPr>
          <p:spPr bwMode="auto">
            <a:xfrm>
              <a:off x="5340" y="2266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0" name="Line 54"/>
            <p:cNvSpPr>
              <a:spLocks noChangeShapeType="1"/>
            </p:cNvSpPr>
            <p:nvPr/>
          </p:nvSpPr>
          <p:spPr bwMode="auto">
            <a:xfrm>
              <a:off x="5340" y="2212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1" name="Line 55"/>
            <p:cNvSpPr>
              <a:spLocks noChangeShapeType="1"/>
            </p:cNvSpPr>
            <p:nvPr/>
          </p:nvSpPr>
          <p:spPr bwMode="auto">
            <a:xfrm>
              <a:off x="5340" y="2155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2" name="Line 56"/>
            <p:cNvSpPr>
              <a:spLocks noChangeShapeType="1"/>
            </p:cNvSpPr>
            <p:nvPr/>
          </p:nvSpPr>
          <p:spPr bwMode="auto">
            <a:xfrm>
              <a:off x="5319" y="2098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3" name="Line 57"/>
            <p:cNvSpPr>
              <a:spLocks noChangeShapeType="1"/>
            </p:cNvSpPr>
            <p:nvPr/>
          </p:nvSpPr>
          <p:spPr bwMode="auto">
            <a:xfrm>
              <a:off x="5340" y="2043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4" name="Line 58"/>
            <p:cNvSpPr>
              <a:spLocks noChangeShapeType="1"/>
            </p:cNvSpPr>
            <p:nvPr/>
          </p:nvSpPr>
          <p:spPr bwMode="auto">
            <a:xfrm>
              <a:off x="5340" y="1986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5" name="Line 59"/>
            <p:cNvSpPr>
              <a:spLocks noChangeShapeType="1"/>
            </p:cNvSpPr>
            <p:nvPr/>
          </p:nvSpPr>
          <p:spPr bwMode="auto">
            <a:xfrm>
              <a:off x="5340" y="1934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6" name="Line 60"/>
            <p:cNvSpPr>
              <a:spLocks noChangeShapeType="1"/>
            </p:cNvSpPr>
            <p:nvPr/>
          </p:nvSpPr>
          <p:spPr bwMode="auto">
            <a:xfrm>
              <a:off x="5340" y="1877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7" name="Line 61"/>
            <p:cNvSpPr>
              <a:spLocks noChangeShapeType="1"/>
            </p:cNvSpPr>
            <p:nvPr/>
          </p:nvSpPr>
          <p:spPr bwMode="auto">
            <a:xfrm>
              <a:off x="5319" y="1820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8" name="Line 62"/>
            <p:cNvSpPr>
              <a:spLocks noChangeShapeType="1"/>
            </p:cNvSpPr>
            <p:nvPr/>
          </p:nvSpPr>
          <p:spPr bwMode="auto">
            <a:xfrm>
              <a:off x="5340" y="1766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59" name="Line 63"/>
            <p:cNvSpPr>
              <a:spLocks noChangeShapeType="1"/>
            </p:cNvSpPr>
            <p:nvPr/>
          </p:nvSpPr>
          <p:spPr bwMode="auto">
            <a:xfrm>
              <a:off x="5340" y="1709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0" name="Line 64"/>
            <p:cNvSpPr>
              <a:spLocks noChangeShapeType="1"/>
            </p:cNvSpPr>
            <p:nvPr/>
          </p:nvSpPr>
          <p:spPr bwMode="auto">
            <a:xfrm>
              <a:off x="5340" y="1654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1" name="Line 65"/>
            <p:cNvSpPr>
              <a:spLocks noChangeShapeType="1"/>
            </p:cNvSpPr>
            <p:nvPr/>
          </p:nvSpPr>
          <p:spPr bwMode="auto">
            <a:xfrm>
              <a:off x="5340" y="1600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2" name="Line 66"/>
            <p:cNvSpPr>
              <a:spLocks noChangeShapeType="1"/>
            </p:cNvSpPr>
            <p:nvPr/>
          </p:nvSpPr>
          <p:spPr bwMode="auto">
            <a:xfrm>
              <a:off x="5319" y="1543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3" name="Line 67"/>
            <p:cNvSpPr>
              <a:spLocks noChangeShapeType="1"/>
            </p:cNvSpPr>
            <p:nvPr/>
          </p:nvSpPr>
          <p:spPr bwMode="auto">
            <a:xfrm>
              <a:off x="5340" y="1488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4" name="Line 68"/>
            <p:cNvSpPr>
              <a:spLocks noChangeShapeType="1"/>
            </p:cNvSpPr>
            <p:nvPr/>
          </p:nvSpPr>
          <p:spPr bwMode="auto">
            <a:xfrm>
              <a:off x="5340" y="1431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5" name="Line 69"/>
            <p:cNvSpPr>
              <a:spLocks noChangeShapeType="1"/>
            </p:cNvSpPr>
            <p:nvPr/>
          </p:nvSpPr>
          <p:spPr bwMode="auto">
            <a:xfrm>
              <a:off x="5340" y="1377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6" name="Line 70"/>
            <p:cNvSpPr>
              <a:spLocks noChangeShapeType="1"/>
            </p:cNvSpPr>
            <p:nvPr/>
          </p:nvSpPr>
          <p:spPr bwMode="auto">
            <a:xfrm>
              <a:off x="5340" y="1320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7" name="Line 71"/>
            <p:cNvSpPr>
              <a:spLocks noChangeShapeType="1"/>
            </p:cNvSpPr>
            <p:nvPr/>
          </p:nvSpPr>
          <p:spPr bwMode="auto">
            <a:xfrm>
              <a:off x="5319" y="1263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8" name="Line 72"/>
            <p:cNvSpPr>
              <a:spLocks noChangeShapeType="1"/>
            </p:cNvSpPr>
            <p:nvPr/>
          </p:nvSpPr>
          <p:spPr bwMode="auto">
            <a:xfrm>
              <a:off x="5340" y="1208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69" name="Line 73"/>
            <p:cNvSpPr>
              <a:spLocks noChangeShapeType="1"/>
            </p:cNvSpPr>
            <p:nvPr/>
          </p:nvSpPr>
          <p:spPr bwMode="auto">
            <a:xfrm>
              <a:off x="5340" y="1153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0" name="Line 74"/>
            <p:cNvSpPr>
              <a:spLocks noChangeShapeType="1"/>
            </p:cNvSpPr>
            <p:nvPr/>
          </p:nvSpPr>
          <p:spPr bwMode="auto">
            <a:xfrm>
              <a:off x="5340" y="1099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1" name="Line 75"/>
            <p:cNvSpPr>
              <a:spLocks noChangeShapeType="1"/>
            </p:cNvSpPr>
            <p:nvPr/>
          </p:nvSpPr>
          <p:spPr bwMode="auto">
            <a:xfrm>
              <a:off x="5340" y="1042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2" name="Line 76"/>
            <p:cNvSpPr>
              <a:spLocks noChangeShapeType="1"/>
            </p:cNvSpPr>
            <p:nvPr/>
          </p:nvSpPr>
          <p:spPr bwMode="auto">
            <a:xfrm>
              <a:off x="5319" y="985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3" name="Line 77"/>
            <p:cNvSpPr>
              <a:spLocks noChangeShapeType="1"/>
            </p:cNvSpPr>
            <p:nvPr/>
          </p:nvSpPr>
          <p:spPr bwMode="auto">
            <a:xfrm>
              <a:off x="3479" y="2376"/>
              <a:ext cx="188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4" name="Line 78"/>
            <p:cNvSpPr>
              <a:spLocks noChangeShapeType="1"/>
            </p:cNvSpPr>
            <p:nvPr/>
          </p:nvSpPr>
          <p:spPr bwMode="auto">
            <a:xfrm flipV="1">
              <a:off x="3479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5" name="Line 79"/>
            <p:cNvSpPr>
              <a:spLocks noChangeShapeType="1"/>
            </p:cNvSpPr>
            <p:nvPr/>
          </p:nvSpPr>
          <p:spPr bwMode="auto">
            <a:xfrm flipV="1">
              <a:off x="3633" y="2333"/>
              <a:ext cx="1" cy="4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6" name="Line 80"/>
            <p:cNvSpPr>
              <a:spLocks noChangeShapeType="1"/>
            </p:cNvSpPr>
            <p:nvPr/>
          </p:nvSpPr>
          <p:spPr bwMode="auto">
            <a:xfrm flipV="1">
              <a:off x="3792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7" name="Line 81"/>
            <p:cNvSpPr>
              <a:spLocks noChangeShapeType="1"/>
            </p:cNvSpPr>
            <p:nvPr/>
          </p:nvSpPr>
          <p:spPr bwMode="auto">
            <a:xfrm flipV="1">
              <a:off x="3949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8" name="Line 82"/>
            <p:cNvSpPr>
              <a:spLocks noChangeShapeType="1"/>
            </p:cNvSpPr>
            <p:nvPr/>
          </p:nvSpPr>
          <p:spPr bwMode="auto">
            <a:xfrm flipV="1">
              <a:off x="4106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79" name="Line 83"/>
            <p:cNvSpPr>
              <a:spLocks noChangeShapeType="1"/>
            </p:cNvSpPr>
            <p:nvPr/>
          </p:nvSpPr>
          <p:spPr bwMode="auto">
            <a:xfrm flipV="1">
              <a:off x="4262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0" name="Line 84"/>
            <p:cNvSpPr>
              <a:spLocks noChangeShapeType="1"/>
            </p:cNvSpPr>
            <p:nvPr/>
          </p:nvSpPr>
          <p:spPr bwMode="auto">
            <a:xfrm flipV="1">
              <a:off x="4421" y="2333"/>
              <a:ext cx="1" cy="4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1" name="Line 85"/>
            <p:cNvSpPr>
              <a:spLocks noChangeShapeType="1"/>
            </p:cNvSpPr>
            <p:nvPr/>
          </p:nvSpPr>
          <p:spPr bwMode="auto">
            <a:xfrm flipV="1">
              <a:off x="4576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2" name="Line 86"/>
            <p:cNvSpPr>
              <a:spLocks noChangeShapeType="1"/>
            </p:cNvSpPr>
            <p:nvPr/>
          </p:nvSpPr>
          <p:spPr bwMode="auto">
            <a:xfrm flipV="1">
              <a:off x="4732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3" name="Line 87"/>
            <p:cNvSpPr>
              <a:spLocks noChangeShapeType="1"/>
            </p:cNvSpPr>
            <p:nvPr/>
          </p:nvSpPr>
          <p:spPr bwMode="auto">
            <a:xfrm flipV="1">
              <a:off x="4891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4" name="Line 88"/>
            <p:cNvSpPr>
              <a:spLocks noChangeShapeType="1"/>
            </p:cNvSpPr>
            <p:nvPr/>
          </p:nvSpPr>
          <p:spPr bwMode="auto">
            <a:xfrm flipV="1">
              <a:off x="5048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5" name="Line 89"/>
            <p:cNvSpPr>
              <a:spLocks noChangeShapeType="1"/>
            </p:cNvSpPr>
            <p:nvPr/>
          </p:nvSpPr>
          <p:spPr bwMode="auto">
            <a:xfrm flipV="1">
              <a:off x="5205" y="2333"/>
              <a:ext cx="1" cy="4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6" name="Line 90"/>
            <p:cNvSpPr>
              <a:spLocks noChangeShapeType="1"/>
            </p:cNvSpPr>
            <p:nvPr/>
          </p:nvSpPr>
          <p:spPr bwMode="auto">
            <a:xfrm flipV="1">
              <a:off x="5364" y="2354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7" name="Line 91"/>
            <p:cNvSpPr>
              <a:spLocks noChangeShapeType="1"/>
            </p:cNvSpPr>
            <p:nvPr/>
          </p:nvSpPr>
          <p:spPr bwMode="auto">
            <a:xfrm flipV="1">
              <a:off x="3479" y="985"/>
              <a:ext cx="1" cy="13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8" name="Line 92"/>
            <p:cNvSpPr>
              <a:spLocks noChangeShapeType="1"/>
            </p:cNvSpPr>
            <p:nvPr/>
          </p:nvSpPr>
          <p:spPr bwMode="auto">
            <a:xfrm>
              <a:off x="3479" y="2376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89" name="Line 93"/>
            <p:cNvSpPr>
              <a:spLocks noChangeShapeType="1"/>
            </p:cNvSpPr>
            <p:nvPr/>
          </p:nvSpPr>
          <p:spPr bwMode="auto">
            <a:xfrm>
              <a:off x="3479" y="2323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0" name="Line 94"/>
            <p:cNvSpPr>
              <a:spLocks noChangeShapeType="1"/>
            </p:cNvSpPr>
            <p:nvPr/>
          </p:nvSpPr>
          <p:spPr bwMode="auto">
            <a:xfrm>
              <a:off x="3479" y="2266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1" name="Line 95"/>
            <p:cNvSpPr>
              <a:spLocks noChangeShapeType="1"/>
            </p:cNvSpPr>
            <p:nvPr/>
          </p:nvSpPr>
          <p:spPr bwMode="auto">
            <a:xfrm>
              <a:off x="3479" y="2212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2" name="Line 96"/>
            <p:cNvSpPr>
              <a:spLocks noChangeShapeType="1"/>
            </p:cNvSpPr>
            <p:nvPr/>
          </p:nvSpPr>
          <p:spPr bwMode="auto">
            <a:xfrm>
              <a:off x="3479" y="2155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3" name="Line 97"/>
            <p:cNvSpPr>
              <a:spLocks noChangeShapeType="1"/>
            </p:cNvSpPr>
            <p:nvPr/>
          </p:nvSpPr>
          <p:spPr bwMode="auto">
            <a:xfrm>
              <a:off x="3479" y="2098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4" name="Line 98"/>
            <p:cNvSpPr>
              <a:spLocks noChangeShapeType="1"/>
            </p:cNvSpPr>
            <p:nvPr/>
          </p:nvSpPr>
          <p:spPr bwMode="auto">
            <a:xfrm>
              <a:off x="3479" y="2043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5" name="Line 99"/>
            <p:cNvSpPr>
              <a:spLocks noChangeShapeType="1"/>
            </p:cNvSpPr>
            <p:nvPr/>
          </p:nvSpPr>
          <p:spPr bwMode="auto">
            <a:xfrm>
              <a:off x="3479" y="1986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6" name="Line 100"/>
            <p:cNvSpPr>
              <a:spLocks noChangeShapeType="1"/>
            </p:cNvSpPr>
            <p:nvPr/>
          </p:nvSpPr>
          <p:spPr bwMode="auto">
            <a:xfrm>
              <a:off x="3479" y="1934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7" name="Line 101"/>
            <p:cNvSpPr>
              <a:spLocks noChangeShapeType="1"/>
            </p:cNvSpPr>
            <p:nvPr/>
          </p:nvSpPr>
          <p:spPr bwMode="auto">
            <a:xfrm>
              <a:off x="3479" y="187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8" name="Line 102"/>
            <p:cNvSpPr>
              <a:spLocks noChangeShapeType="1"/>
            </p:cNvSpPr>
            <p:nvPr/>
          </p:nvSpPr>
          <p:spPr bwMode="auto">
            <a:xfrm>
              <a:off x="3479" y="1820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99" name="Line 103"/>
            <p:cNvSpPr>
              <a:spLocks noChangeShapeType="1"/>
            </p:cNvSpPr>
            <p:nvPr/>
          </p:nvSpPr>
          <p:spPr bwMode="auto">
            <a:xfrm>
              <a:off x="3479" y="1766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0" name="Line 104"/>
            <p:cNvSpPr>
              <a:spLocks noChangeShapeType="1"/>
            </p:cNvSpPr>
            <p:nvPr/>
          </p:nvSpPr>
          <p:spPr bwMode="auto">
            <a:xfrm>
              <a:off x="3479" y="1709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1" name="Line 105"/>
            <p:cNvSpPr>
              <a:spLocks noChangeShapeType="1"/>
            </p:cNvSpPr>
            <p:nvPr/>
          </p:nvSpPr>
          <p:spPr bwMode="auto">
            <a:xfrm>
              <a:off x="3479" y="1654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2" name="Line 106"/>
            <p:cNvSpPr>
              <a:spLocks noChangeShapeType="1"/>
            </p:cNvSpPr>
            <p:nvPr/>
          </p:nvSpPr>
          <p:spPr bwMode="auto">
            <a:xfrm>
              <a:off x="3479" y="16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3" name="Line 107"/>
            <p:cNvSpPr>
              <a:spLocks noChangeShapeType="1"/>
            </p:cNvSpPr>
            <p:nvPr/>
          </p:nvSpPr>
          <p:spPr bwMode="auto">
            <a:xfrm>
              <a:off x="3479" y="1543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4" name="Line 108"/>
            <p:cNvSpPr>
              <a:spLocks noChangeShapeType="1"/>
            </p:cNvSpPr>
            <p:nvPr/>
          </p:nvSpPr>
          <p:spPr bwMode="auto">
            <a:xfrm>
              <a:off x="3479" y="1488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5" name="Line 109"/>
            <p:cNvSpPr>
              <a:spLocks noChangeShapeType="1"/>
            </p:cNvSpPr>
            <p:nvPr/>
          </p:nvSpPr>
          <p:spPr bwMode="auto">
            <a:xfrm>
              <a:off x="3479" y="1431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6" name="Line 110"/>
            <p:cNvSpPr>
              <a:spLocks noChangeShapeType="1"/>
            </p:cNvSpPr>
            <p:nvPr/>
          </p:nvSpPr>
          <p:spPr bwMode="auto">
            <a:xfrm>
              <a:off x="3479" y="137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7" name="Line 111"/>
            <p:cNvSpPr>
              <a:spLocks noChangeShapeType="1"/>
            </p:cNvSpPr>
            <p:nvPr/>
          </p:nvSpPr>
          <p:spPr bwMode="auto">
            <a:xfrm>
              <a:off x="3479" y="132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8" name="Line 112"/>
            <p:cNvSpPr>
              <a:spLocks noChangeShapeType="1"/>
            </p:cNvSpPr>
            <p:nvPr/>
          </p:nvSpPr>
          <p:spPr bwMode="auto">
            <a:xfrm>
              <a:off x="3479" y="1263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09" name="Line 113"/>
            <p:cNvSpPr>
              <a:spLocks noChangeShapeType="1"/>
            </p:cNvSpPr>
            <p:nvPr/>
          </p:nvSpPr>
          <p:spPr bwMode="auto">
            <a:xfrm>
              <a:off x="3479" y="1208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10" name="Line 114"/>
            <p:cNvSpPr>
              <a:spLocks noChangeShapeType="1"/>
            </p:cNvSpPr>
            <p:nvPr/>
          </p:nvSpPr>
          <p:spPr bwMode="auto">
            <a:xfrm>
              <a:off x="3479" y="1153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11" name="Line 115"/>
            <p:cNvSpPr>
              <a:spLocks noChangeShapeType="1"/>
            </p:cNvSpPr>
            <p:nvPr/>
          </p:nvSpPr>
          <p:spPr bwMode="auto">
            <a:xfrm>
              <a:off x="3479" y="1099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12" name="Line 116"/>
            <p:cNvSpPr>
              <a:spLocks noChangeShapeType="1"/>
            </p:cNvSpPr>
            <p:nvPr/>
          </p:nvSpPr>
          <p:spPr bwMode="auto">
            <a:xfrm>
              <a:off x="3479" y="1042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13" name="Line 117"/>
            <p:cNvSpPr>
              <a:spLocks noChangeShapeType="1"/>
            </p:cNvSpPr>
            <p:nvPr/>
          </p:nvSpPr>
          <p:spPr bwMode="auto">
            <a:xfrm>
              <a:off x="3479" y="985"/>
              <a:ext cx="4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4624" name="Freeform 128"/>
          <p:cNvSpPr>
            <a:spLocks/>
          </p:cNvSpPr>
          <p:nvPr/>
        </p:nvSpPr>
        <p:spPr bwMode="auto">
          <a:xfrm>
            <a:off x="5556250" y="1604963"/>
            <a:ext cx="2962275" cy="2170112"/>
          </a:xfrm>
          <a:custGeom>
            <a:avLst/>
            <a:gdLst/>
            <a:ahLst/>
            <a:cxnLst>
              <a:cxn ang="0">
                <a:pos x="0" y="1367"/>
              </a:cxn>
              <a:cxn ang="0">
                <a:pos x="12" y="1365"/>
              </a:cxn>
              <a:cxn ang="0">
                <a:pos x="43" y="1350"/>
              </a:cxn>
              <a:cxn ang="0">
                <a:pos x="74" y="1355"/>
              </a:cxn>
              <a:cxn ang="0">
                <a:pos x="105" y="1362"/>
              </a:cxn>
              <a:cxn ang="0">
                <a:pos x="136" y="1350"/>
              </a:cxn>
              <a:cxn ang="0">
                <a:pos x="167" y="1355"/>
              </a:cxn>
              <a:cxn ang="0">
                <a:pos x="200" y="1365"/>
              </a:cxn>
              <a:cxn ang="0">
                <a:pos x="231" y="1322"/>
              </a:cxn>
              <a:cxn ang="0">
                <a:pos x="261" y="1210"/>
              </a:cxn>
              <a:cxn ang="0">
                <a:pos x="295" y="1056"/>
              </a:cxn>
              <a:cxn ang="0">
                <a:pos x="326" y="881"/>
              </a:cxn>
              <a:cxn ang="0">
                <a:pos x="356" y="714"/>
              </a:cxn>
              <a:cxn ang="0">
                <a:pos x="390" y="529"/>
              </a:cxn>
              <a:cxn ang="0">
                <a:pos x="421" y="351"/>
              </a:cxn>
              <a:cxn ang="0">
                <a:pos x="451" y="159"/>
              </a:cxn>
              <a:cxn ang="0">
                <a:pos x="482" y="43"/>
              </a:cxn>
              <a:cxn ang="0">
                <a:pos x="513" y="31"/>
              </a:cxn>
              <a:cxn ang="0">
                <a:pos x="544" y="2"/>
              </a:cxn>
              <a:cxn ang="0">
                <a:pos x="577" y="0"/>
              </a:cxn>
              <a:cxn ang="0">
                <a:pos x="608" y="19"/>
              </a:cxn>
              <a:cxn ang="0">
                <a:pos x="639" y="50"/>
              </a:cxn>
              <a:cxn ang="0">
                <a:pos x="670" y="157"/>
              </a:cxn>
              <a:cxn ang="0">
                <a:pos x="701" y="306"/>
              </a:cxn>
              <a:cxn ang="0">
                <a:pos x="731" y="425"/>
              </a:cxn>
              <a:cxn ang="0">
                <a:pos x="765" y="489"/>
              </a:cxn>
              <a:cxn ang="0">
                <a:pos x="798" y="574"/>
              </a:cxn>
              <a:cxn ang="0">
                <a:pos x="826" y="674"/>
              </a:cxn>
              <a:cxn ang="0">
                <a:pos x="860" y="757"/>
              </a:cxn>
              <a:cxn ang="0">
                <a:pos x="890" y="800"/>
              </a:cxn>
              <a:cxn ang="0">
                <a:pos x="921" y="840"/>
              </a:cxn>
              <a:cxn ang="0">
                <a:pos x="955" y="878"/>
              </a:cxn>
              <a:cxn ang="0">
                <a:pos x="985" y="911"/>
              </a:cxn>
              <a:cxn ang="0">
                <a:pos x="1016" y="926"/>
              </a:cxn>
              <a:cxn ang="0">
                <a:pos x="1047" y="954"/>
              </a:cxn>
              <a:cxn ang="0">
                <a:pos x="1078" y="983"/>
              </a:cxn>
              <a:cxn ang="0">
                <a:pos x="1109" y="1002"/>
              </a:cxn>
              <a:cxn ang="0">
                <a:pos x="1142" y="1018"/>
              </a:cxn>
              <a:cxn ang="0">
                <a:pos x="1173" y="1044"/>
              </a:cxn>
              <a:cxn ang="0">
                <a:pos x="1204" y="1061"/>
              </a:cxn>
              <a:cxn ang="0">
                <a:pos x="1235" y="1080"/>
              </a:cxn>
              <a:cxn ang="0">
                <a:pos x="1266" y="1101"/>
              </a:cxn>
              <a:cxn ang="0">
                <a:pos x="1299" y="1104"/>
              </a:cxn>
              <a:cxn ang="0">
                <a:pos x="1330" y="1123"/>
              </a:cxn>
              <a:cxn ang="0">
                <a:pos x="1363" y="1132"/>
              </a:cxn>
              <a:cxn ang="0">
                <a:pos x="1394" y="1151"/>
              </a:cxn>
              <a:cxn ang="0">
                <a:pos x="1425" y="1180"/>
              </a:cxn>
              <a:cxn ang="0">
                <a:pos x="1455" y="1189"/>
              </a:cxn>
              <a:cxn ang="0">
                <a:pos x="1486" y="1208"/>
              </a:cxn>
              <a:cxn ang="0">
                <a:pos x="1519" y="1210"/>
              </a:cxn>
              <a:cxn ang="0">
                <a:pos x="1550" y="1210"/>
              </a:cxn>
              <a:cxn ang="0">
                <a:pos x="1581" y="1225"/>
              </a:cxn>
              <a:cxn ang="0">
                <a:pos x="1612" y="1239"/>
              </a:cxn>
              <a:cxn ang="0">
                <a:pos x="1643" y="1258"/>
              </a:cxn>
              <a:cxn ang="0">
                <a:pos x="1674" y="1274"/>
              </a:cxn>
              <a:cxn ang="0">
                <a:pos x="1707" y="1282"/>
              </a:cxn>
              <a:cxn ang="0">
                <a:pos x="1738" y="1286"/>
              </a:cxn>
              <a:cxn ang="0">
                <a:pos x="1769" y="1286"/>
              </a:cxn>
              <a:cxn ang="0">
                <a:pos x="1800" y="1303"/>
              </a:cxn>
              <a:cxn ang="0">
                <a:pos x="1830" y="1315"/>
              </a:cxn>
              <a:cxn ang="0">
                <a:pos x="1864" y="1315"/>
              </a:cxn>
              <a:cxn ang="0">
                <a:pos x="1866" y="1315"/>
              </a:cxn>
            </a:cxnLst>
            <a:rect l="0" t="0" r="r" b="b"/>
            <a:pathLst>
              <a:path w="1866" h="1367">
                <a:moveTo>
                  <a:pt x="0" y="1367"/>
                </a:moveTo>
                <a:lnTo>
                  <a:pt x="0" y="1367"/>
                </a:lnTo>
                <a:lnTo>
                  <a:pt x="12" y="1365"/>
                </a:lnTo>
                <a:lnTo>
                  <a:pt x="12" y="1365"/>
                </a:lnTo>
                <a:lnTo>
                  <a:pt x="43" y="1350"/>
                </a:lnTo>
                <a:lnTo>
                  <a:pt x="43" y="1350"/>
                </a:lnTo>
                <a:lnTo>
                  <a:pt x="74" y="1355"/>
                </a:lnTo>
                <a:lnTo>
                  <a:pt x="74" y="1355"/>
                </a:lnTo>
                <a:lnTo>
                  <a:pt x="105" y="1362"/>
                </a:lnTo>
                <a:lnTo>
                  <a:pt x="105" y="1362"/>
                </a:lnTo>
                <a:lnTo>
                  <a:pt x="136" y="1350"/>
                </a:lnTo>
                <a:lnTo>
                  <a:pt x="136" y="1350"/>
                </a:lnTo>
                <a:lnTo>
                  <a:pt x="167" y="1355"/>
                </a:lnTo>
                <a:lnTo>
                  <a:pt x="167" y="1355"/>
                </a:lnTo>
                <a:lnTo>
                  <a:pt x="200" y="1365"/>
                </a:lnTo>
                <a:lnTo>
                  <a:pt x="200" y="1365"/>
                </a:lnTo>
                <a:lnTo>
                  <a:pt x="231" y="1322"/>
                </a:lnTo>
                <a:lnTo>
                  <a:pt x="231" y="1322"/>
                </a:lnTo>
                <a:lnTo>
                  <a:pt x="261" y="1210"/>
                </a:lnTo>
                <a:lnTo>
                  <a:pt x="261" y="1210"/>
                </a:lnTo>
                <a:lnTo>
                  <a:pt x="295" y="1056"/>
                </a:lnTo>
                <a:lnTo>
                  <a:pt x="295" y="1056"/>
                </a:lnTo>
                <a:lnTo>
                  <a:pt x="326" y="881"/>
                </a:lnTo>
                <a:lnTo>
                  <a:pt x="326" y="881"/>
                </a:lnTo>
                <a:lnTo>
                  <a:pt x="356" y="714"/>
                </a:lnTo>
                <a:lnTo>
                  <a:pt x="356" y="714"/>
                </a:lnTo>
                <a:lnTo>
                  <a:pt x="390" y="529"/>
                </a:lnTo>
                <a:lnTo>
                  <a:pt x="390" y="529"/>
                </a:lnTo>
                <a:lnTo>
                  <a:pt x="421" y="351"/>
                </a:lnTo>
                <a:lnTo>
                  <a:pt x="421" y="351"/>
                </a:lnTo>
                <a:lnTo>
                  <a:pt x="451" y="159"/>
                </a:lnTo>
                <a:lnTo>
                  <a:pt x="451" y="159"/>
                </a:lnTo>
                <a:lnTo>
                  <a:pt x="482" y="43"/>
                </a:lnTo>
                <a:lnTo>
                  <a:pt x="482" y="43"/>
                </a:lnTo>
                <a:lnTo>
                  <a:pt x="513" y="31"/>
                </a:lnTo>
                <a:lnTo>
                  <a:pt x="513" y="31"/>
                </a:lnTo>
                <a:lnTo>
                  <a:pt x="544" y="2"/>
                </a:lnTo>
                <a:lnTo>
                  <a:pt x="544" y="2"/>
                </a:lnTo>
                <a:lnTo>
                  <a:pt x="577" y="0"/>
                </a:lnTo>
                <a:lnTo>
                  <a:pt x="577" y="0"/>
                </a:lnTo>
                <a:lnTo>
                  <a:pt x="608" y="19"/>
                </a:lnTo>
                <a:lnTo>
                  <a:pt x="608" y="19"/>
                </a:lnTo>
                <a:lnTo>
                  <a:pt x="639" y="50"/>
                </a:lnTo>
                <a:lnTo>
                  <a:pt x="639" y="50"/>
                </a:lnTo>
                <a:lnTo>
                  <a:pt x="670" y="157"/>
                </a:lnTo>
                <a:lnTo>
                  <a:pt x="670" y="157"/>
                </a:lnTo>
                <a:lnTo>
                  <a:pt x="701" y="306"/>
                </a:lnTo>
                <a:lnTo>
                  <a:pt x="701" y="306"/>
                </a:lnTo>
                <a:lnTo>
                  <a:pt x="731" y="425"/>
                </a:lnTo>
                <a:lnTo>
                  <a:pt x="731" y="425"/>
                </a:lnTo>
                <a:lnTo>
                  <a:pt x="765" y="489"/>
                </a:lnTo>
                <a:lnTo>
                  <a:pt x="765" y="489"/>
                </a:lnTo>
                <a:lnTo>
                  <a:pt x="798" y="574"/>
                </a:lnTo>
                <a:lnTo>
                  <a:pt x="798" y="574"/>
                </a:lnTo>
                <a:lnTo>
                  <a:pt x="826" y="674"/>
                </a:lnTo>
                <a:lnTo>
                  <a:pt x="826" y="674"/>
                </a:lnTo>
                <a:lnTo>
                  <a:pt x="860" y="757"/>
                </a:lnTo>
                <a:lnTo>
                  <a:pt x="860" y="757"/>
                </a:lnTo>
                <a:lnTo>
                  <a:pt x="890" y="800"/>
                </a:lnTo>
                <a:lnTo>
                  <a:pt x="890" y="800"/>
                </a:lnTo>
                <a:lnTo>
                  <a:pt x="921" y="840"/>
                </a:lnTo>
                <a:lnTo>
                  <a:pt x="921" y="840"/>
                </a:lnTo>
                <a:lnTo>
                  <a:pt x="955" y="878"/>
                </a:lnTo>
                <a:lnTo>
                  <a:pt x="955" y="878"/>
                </a:lnTo>
                <a:lnTo>
                  <a:pt x="985" y="911"/>
                </a:lnTo>
                <a:lnTo>
                  <a:pt x="985" y="911"/>
                </a:lnTo>
                <a:lnTo>
                  <a:pt x="1016" y="926"/>
                </a:lnTo>
                <a:lnTo>
                  <a:pt x="1016" y="926"/>
                </a:lnTo>
                <a:lnTo>
                  <a:pt x="1047" y="954"/>
                </a:lnTo>
                <a:lnTo>
                  <a:pt x="1047" y="954"/>
                </a:lnTo>
                <a:lnTo>
                  <a:pt x="1078" y="983"/>
                </a:lnTo>
                <a:lnTo>
                  <a:pt x="1078" y="983"/>
                </a:lnTo>
                <a:lnTo>
                  <a:pt x="1109" y="1002"/>
                </a:lnTo>
                <a:lnTo>
                  <a:pt x="1109" y="1002"/>
                </a:lnTo>
                <a:lnTo>
                  <a:pt x="1142" y="1018"/>
                </a:lnTo>
                <a:lnTo>
                  <a:pt x="1142" y="1018"/>
                </a:lnTo>
                <a:lnTo>
                  <a:pt x="1173" y="1044"/>
                </a:lnTo>
                <a:lnTo>
                  <a:pt x="1173" y="1044"/>
                </a:lnTo>
                <a:lnTo>
                  <a:pt x="1204" y="1061"/>
                </a:lnTo>
                <a:lnTo>
                  <a:pt x="1204" y="1061"/>
                </a:lnTo>
                <a:lnTo>
                  <a:pt x="1235" y="1080"/>
                </a:lnTo>
                <a:lnTo>
                  <a:pt x="1235" y="1080"/>
                </a:lnTo>
                <a:lnTo>
                  <a:pt x="1266" y="1101"/>
                </a:lnTo>
                <a:lnTo>
                  <a:pt x="1266" y="1101"/>
                </a:lnTo>
                <a:lnTo>
                  <a:pt x="1299" y="1104"/>
                </a:lnTo>
                <a:lnTo>
                  <a:pt x="1299" y="1104"/>
                </a:lnTo>
                <a:lnTo>
                  <a:pt x="1330" y="1123"/>
                </a:lnTo>
                <a:lnTo>
                  <a:pt x="1330" y="1123"/>
                </a:lnTo>
                <a:lnTo>
                  <a:pt x="1363" y="1132"/>
                </a:lnTo>
                <a:lnTo>
                  <a:pt x="1363" y="1132"/>
                </a:lnTo>
                <a:lnTo>
                  <a:pt x="1394" y="1151"/>
                </a:lnTo>
                <a:lnTo>
                  <a:pt x="1394" y="1151"/>
                </a:lnTo>
                <a:lnTo>
                  <a:pt x="1425" y="1180"/>
                </a:lnTo>
                <a:lnTo>
                  <a:pt x="1425" y="1180"/>
                </a:lnTo>
                <a:lnTo>
                  <a:pt x="1455" y="1189"/>
                </a:lnTo>
                <a:lnTo>
                  <a:pt x="1455" y="1189"/>
                </a:lnTo>
                <a:lnTo>
                  <a:pt x="1486" y="1208"/>
                </a:lnTo>
                <a:lnTo>
                  <a:pt x="1486" y="1208"/>
                </a:lnTo>
                <a:lnTo>
                  <a:pt x="1519" y="1210"/>
                </a:lnTo>
                <a:lnTo>
                  <a:pt x="1519" y="1210"/>
                </a:lnTo>
                <a:lnTo>
                  <a:pt x="1550" y="1210"/>
                </a:lnTo>
                <a:lnTo>
                  <a:pt x="1550" y="1210"/>
                </a:lnTo>
                <a:lnTo>
                  <a:pt x="1581" y="1225"/>
                </a:lnTo>
                <a:lnTo>
                  <a:pt x="1581" y="1225"/>
                </a:lnTo>
                <a:lnTo>
                  <a:pt x="1612" y="1239"/>
                </a:lnTo>
                <a:lnTo>
                  <a:pt x="1612" y="1239"/>
                </a:lnTo>
                <a:lnTo>
                  <a:pt x="1643" y="1258"/>
                </a:lnTo>
                <a:lnTo>
                  <a:pt x="1643" y="1258"/>
                </a:lnTo>
                <a:lnTo>
                  <a:pt x="1674" y="1274"/>
                </a:lnTo>
                <a:lnTo>
                  <a:pt x="1674" y="1274"/>
                </a:lnTo>
                <a:lnTo>
                  <a:pt x="1707" y="1282"/>
                </a:lnTo>
                <a:lnTo>
                  <a:pt x="1707" y="1282"/>
                </a:lnTo>
                <a:lnTo>
                  <a:pt x="1738" y="1286"/>
                </a:lnTo>
                <a:lnTo>
                  <a:pt x="1738" y="1286"/>
                </a:lnTo>
                <a:lnTo>
                  <a:pt x="1769" y="1286"/>
                </a:lnTo>
                <a:lnTo>
                  <a:pt x="1769" y="1286"/>
                </a:lnTo>
                <a:lnTo>
                  <a:pt x="1800" y="1303"/>
                </a:lnTo>
                <a:lnTo>
                  <a:pt x="1800" y="1303"/>
                </a:lnTo>
                <a:lnTo>
                  <a:pt x="1830" y="1315"/>
                </a:lnTo>
                <a:lnTo>
                  <a:pt x="1830" y="1315"/>
                </a:lnTo>
                <a:lnTo>
                  <a:pt x="1864" y="1315"/>
                </a:lnTo>
                <a:lnTo>
                  <a:pt x="1864" y="1315"/>
                </a:lnTo>
                <a:lnTo>
                  <a:pt x="1866" y="1315"/>
                </a:lnTo>
                <a:lnTo>
                  <a:pt x="1866" y="1315"/>
                </a:lnTo>
              </a:path>
            </a:pathLst>
          </a:custGeom>
          <a:noFill/>
          <a:ln w="7938">
            <a:solidFill>
              <a:srgbClr val="003E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4625" name="Freeform 129"/>
          <p:cNvSpPr>
            <a:spLocks/>
          </p:cNvSpPr>
          <p:nvPr/>
        </p:nvSpPr>
        <p:spPr bwMode="auto">
          <a:xfrm>
            <a:off x="5553075" y="1601788"/>
            <a:ext cx="2962275" cy="2170112"/>
          </a:xfrm>
          <a:custGeom>
            <a:avLst/>
            <a:gdLst/>
            <a:ahLst/>
            <a:cxnLst>
              <a:cxn ang="0">
                <a:pos x="0" y="1367"/>
              </a:cxn>
              <a:cxn ang="0">
                <a:pos x="12" y="1364"/>
              </a:cxn>
              <a:cxn ang="0">
                <a:pos x="43" y="1350"/>
              </a:cxn>
              <a:cxn ang="0">
                <a:pos x="74" y="1355"/>
              </a:cxn>
              <a:cxn ang="0">
                <a:pos x="104" y="1362"/>
              </a:cxn>
              <a:cxn ang="0">
                <a:pos x="135" y="1350"/>
              </a:cxn>
              <a:cxn ang="0">
                <a:pos x="166" y="1355"/>
              </a:cxn>
              <a:cxn ang="0">
                <a:pos x="199" y="1364"/>
              </a:cxn>
              <a:cxn ang="0">
                <a:pos x="230" y="1322"/>
              </a:cxn>
              <a:cxn ang="0">
                <a:pos x="261" y="1210"/>
              </a:cxn>
              <a:cxn ang="0">
                <a:pos x="294" y="1056"/>
              </a:cxn>
              <a:cxn ang="0">
                <a:pos x="325" y="880"/>
              </a:cxn>
              <a:cxn ang="0">
                <a:pos x="356" y="714"/>
              </a:cxn>
              <a:cxn ang="0">
                <a:pos x="389" y="529"/>
              </a:cxn>
              <a:cxn ang="0">
                <a:pos x="420" y="351"/>
              </a:cxn>
              <a:cxn ang="0">
                <a:pos x="451" y="159"/>
              </a:cxn>
              <a:cxn ang="0">
                <a:pos x="482" y="42"/>
              </a:cxn>
              <a:cxn ang="0">
                <a:pos x="513" y="31"/>
              </a:cxn>
              <a:cxn ang="0">
                <a:pos x="544" y="2"/>
              </a:cxn>
              <a:cxn ang="0">
                <a:pos x="577" y="0"/>
              </a:cxn>
              <a:cxn ang="0">
                <a:pos x="608" y="19"/>
              </a:cxn>
              <a:cxn ang="0">
                <a:pos x="639" y="50"/>
              </a:cxn>
              <a:cxn ang="0">
                <a:pos x="669" y="156"/>
              </a:cxn>
              <a:cxn ang="0">
                <a:pos x="700" y="306"/>
              </a:cxn>
              <a:cxn ang="0">
                <a:pos x="731" y="424"/>
              </a:cxn>
              <a:cxn ang="0">
                <a:pos x="764" y="489"/>
              </a:cxn>
              <a:cxn ang="0">
                <a:pos x="798" y="574"/>
              </a:cxn>
              <a:cxn ang="0">
                <a:pos x="826" y="674"/>
              </a:cxn>
              <a:cxn ang="0">
                <a:pos x="859" y="757"/>
              </a:cxn>
              <a:cxn ang="0">
                <a:pos x="890" y="799"/>
              </a:cxn>
              <a:cxn ang="0">
                <a:pos x="921" y="840"/>
              </a:cxn>
              <a:cxn ang="0">
                <a:pos x="954" y="878"/>
              </a:cxn>
              <a:cxn ang="0">
                <a:pos x="985" y="911"/>
              </a:cxn>
              <a:cxn ang="0">
                <a:pos x="1016" y="925"/>
              </a:cxn>
              <a:cxn ang="0">
                <a:pos x="1047" y="954"/>
              </a:cxn>
              <a:cxn ang="0">
                <a:pos x="1078" y="982"/>
              </a:cxn>
              <a:cxn ang="0">
                <a:pos x="1108" y="1001"/>
              </a:cxn>
              <a:cxn ang="0">
                <a:pos x="1142" y="1018"/>
              </a:cxn>
              <a:cxn ang="0">
                <a:pos x="1173" y="1044"/>
              </a:cxn>
              <a:cxn ang="0">
                <a:pos x="1203" y="1060"/>
              </a:cxn>
              <a:cxn ang="0">
                <a:pos x="1234" y="1079"/>
              </a:cxn>
              <a:cxn ang="0">
                <a:pos x="1265" y="1101"/>
              </a:cxn>
              <a:cxn ang="0">
                <a:pos x="1298" y="1103"/>
              </a:cxn>
              <a:cxn ang="0">
                <a:pos x="1329" y="1122"/>
              </a:cxn>
              <a:cxn ang="0">
                <a:pos x="1362" y="1132"/>
              </a:cxn>
              <a:cxn ang="0">
                <a:pos x="1393" y="1151"/>
              </a:cxn>
              <a:cxn ang="0">
                <a:pos x="1424" y="1179"/>
              </a:cxn>
              <a:cxn ang="0">
                <a:pos x="1455" y="1189"/>
              </a:cxn>
              <a:cxn ang="0">
                <a:pos x="1486" y="1208"/>
              </a:cxn>
              <a:cxn ang="0">
                <a:pos x="1519" y="1210"/>
              </a:cxn>
              <a:cxn ang="0">
                <a:pos x="1550" y="1210"/>
              </a:cxn>
              <a:cxn ang="0">
                <a:pos x="1581" y="1224"/>
              </a:cxn>
              <a:cxn ang="0">
                <a:pos x="1612" y="1238"/>
              </a:cxn>
              <a:cxn ang="0">
                <a:pos x="1643" y="1257"/>
              </a:cxn>
              <a:cxn ang="0">
                <a:pos x="1673" y="1274"/>
              </a:cxn>
              <a:cxn ang="0">
                <a:pos x="1707" y="1281"/>
              </a:cxn>
              <a:cxn ang="0">
                <a:pos x="1737" y="1286"/>
              </a:cxn>
              <a:cxn ang="0">
                <a:pos x="1768" y="1286"/>
              </a:cxn>
              <a:cxn ang="0">
                <a:pos x="1799" y="1303"/>
              </a:cxn>
              <a:cxn ang="0">
                <a:pos x="1830" y="1314"/>
              </a:cxn>
              <a:cxn ang="0">
                <a:pos x="1863" y="1314"/>
              </a:cxn>
              <a:cxn ang="0">
                <a:pos x="1866" y="1314"/>
              </a:cxn>
            </a:cxnLst>
            <a:rect l="0" t="0" r="r" b="b"/>
            <a:pathLst>
              <a:path w="1866" h="1367">
                <a:moveTo>
                  <a:pt x="0" y="1367"/>
                </a:moveTo>
                <a:lnTo>
                  <a:pt x="12" y="1364"/>
                </a:lnTo>
                <a:lnTo>
                  <a:pt x="43" y="1350"/>
                </a:lnTo>
                <a:lnTo>
                  <a:pt x="74" y="1355"/>
                </a:lnTo>
                <a:lnTo>
                  <a:pt x="104" y="1362"/>
                </a:lnTo>
                <a:lnTo>
                  <a:pt x="135" y="1350"/>
                </a:lnTo>
                <a:lnTo>
                  <a:pt x="166" y="1355"/>
                </a:lnTo>
                <a:lnTo>
                  <a:pt x="199" y="1364"/>
                </a:lnTo>
                <a:lnTo>
                  <a:pt x="230" y="1322"/>
                </a:lnTo>
                <a:lnTo>
                  <a:pt x="261" y="1210"/>
                </a:lnTo>
                <a:lnTo>
                  <a:pt x="294" y="1056"/>
                </a:lnTo>
                <a:lnTo>
                  <a:pt x="325" y="880"/>
                </a:lnTo>
                <a:lnTo>
                  <a:pt x="356" y="714"/>
                </a:lnTo>
                <a:lnTo>
                  <a:pt x="389" y="529"/>
                </a:lnTo>
                <a:lnTo>
                  <a:pt x="420" y="351"/>
                </a:lnTo>
                <a:lnTo>
                  <a:pt x="451" y="159"/>
                </a:lnTo>
                <a:lnTo>
                  <a:pt x="482" y="42"/>
                </a:lnTo>
                <a:lnTo>
                  <a:pt x="513" y="31"/>
                </a:lnTo>
                <a:lnTo>
                  <a:pt x="544" y="2"/>
                </a:lnTo>
                <a:lnTo>
                  <a:pt x="577" y="0"/>
                </a:lnTo>
                <a:lnTo>
                  <a:pt x="608" y="19"/>
                </a:lnTo>
                <a:lnTo>
                  <a:pt x="639" y="50"/>
                </a:lnTo>
                <a:lnTo>
                  <a:pt x="669" y="156"/>
                </a:lnTo>
                <a:lnTo>
                  <a:pt x="700" y="306"/>
                </a:lnTo>
                <a:lnTo>
                  <a:pt x="731" y="424"/>
                </a:lnTo>
                <a:lnTo>
                  <a:pt x="764" y="489"/>
                </a:lnTo>
                <a:lnTo>
                  <a:pt x="798" y="574"/>
                </a:lnTo>
                <a:lnTo>
                  <a:pt x="826" y="674"/>
                </a:lnTo>
                <a:lnTo>
                  <a:pt x="859" y="757"/>
                </a:lnTo>
                <a:lnTo>
                  <a:pt x="890" y="799"/>
                </a:lnTo>
                <a:lnTo>
                  <a:pt x="921" y="840"/>
                </a:lnTo>
                <a:lnTo>
                  <a:pt x="954" y="878"/>
                </a:lnTo>
                <a:lnTo>
                  <a:pt x="985" y="911"/>
                </a:lnTo>
                <a:lnTo>
                  <a:pt x="1016" y="925"/>
                </a:lnTo>
                <a:lnTo>
                  <a:pt x="1047" y="954"/>
                </a:lnTo>
                <a:lnTo>
                  <a:pt x="1078" y="982"/>
                </a:lnTo>
                <a:lnTo>
                  <a:pt x="1108" y="1001"/>
                </a:lnTo>
                <a:lnTo>
                  <a:pt x="1142" y="1018"/>
                </a:lnTo>
                <a:lnTo>
                  <a:pt x="1173" y="1044"/>
                </a:lnTo>
                <a:lnTo>
                  <a:pt x="1203" y="1060"/>
                </a:lnTo>
                <a:lnTo>
                  <a:pt x="1234" y="1079"/>
                </a:lnTo>
                <a:lnTo>
                  <a:pt x="1265" y="1101"/>
                </a:lnTo>
                <a:lnTo>
                  <a:pt x="1298" y="1103"/>
                </a:lnTo>
                <a:lnTo>
                  <a:pt x="1329" y="1122"/>
                </a:lnTo>
                <a:lnTo>
                  <a:pt x="1362" y="1132"/>
                </a:lnTo>
                <a:lnTo>
                  <a:pt x="1393" y="1151"/>
                </a:lnTo>
                <a:lnTo>
                  <a:pt x="1424" y="1179"/>
                </a:lnTo>
                <a:lnTo>
                  <a:pt x="1455" y="1189"/>
                </a:lnTo>
                <a:lnTo>
                  <a:pt x="1486" y="1208"/>
                </a:lnTo>
                <a:lnTo>
                  <a:pt x="1519" y="1210"/>
                </a:lnTo>
                <a:lnTo>
                  <a:pt x="1550" y="1210"/>
                </a:lnTo>
                <a:lnTo>
                  <a:pt x="1581" y="1224"/>
                </a:lnTo>
                <a:lnTo>
                  <a:pt x="1612" y="1238"/>
                </a:lnTo>
                <a:lnTo>
                  <a:pt x="1643" y="1257"/>
                </a:lnTo>
                <a:lnTo>
                  <a:pt x="1673" y="1274"/>
                </a:lnTo>
                <a:lnTo>
                  <a:pt x="1707" y="1281"/>
                </a:lnTo>
                <a:lnTo>
                  <a:pt x="1737" y="1286"/>
                </a:lnTo>
                <a:lnTo>
                  <a:pt x="1768" y="1286"/>
                </a:lnTo>
                <a:lnTo>
                  <a:pt x="1799" y="1303"/>
                </a:lnTo>
                <a:lnTo>
                  <a:pt x="1830" y="1314"/>
                </a:lnTo>
                <a:lnTo>
                  <a:pt x="1863" y="1314"/>
                </a:lnTo>
                <a:lnTo>
                  <a:pt x="1866" y="1314"/>
                </a:lnTo>
              </a:path>
            </a:pathLst>
          </a:custGeom>
          <a:noFill/>
          <a:ln w="7938">
            <a:solidFill>
              <a:srgbClr val="003E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4626" name="Rectangle 130"/>
          <p:cNvSpPr>
            <a:spLocks noChangeArrowheads="1"/>
          </p:cNvSpPr>
          <p:nvPr/>
        </p:nvSpPr>
        <p:spPr bwMode="auto">
          <a:xfrm>
            <a:off x="6684963" y="3914775"/>
            <a:ext cx="685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Time (ms)</a:t>
            </a:r>
            <a:endParaRPr lang="en-US" sz="1200">
              <a:latin typeface="Arial" pitchFamily="34" charset="0"/>
            </a:endParaRPr>
          </a:p>
        </p:txBody>
      </p:sp>
      <p:grpSp>
        <p:nvGrpSpPr>
          <p:cNvPr id="234651" name="Group 155"/>
          <p:cNvGrpSpPr>
            <a:grpSpLocks/>
          </p:cNvGrpSpPr>
          <p:nvPr/>
        </p:nvGrpSpPr>
        <p:grpSpPr bwMode="auto">
          <a:xfrm>
            <a:off x="5526088" y="3514725"/>
            <a:ext cx="1285875" cy="260350"/>
            <a:chOff x="3481" y="2214"/>
            <a:chExt cx="810" cy="164"/>
          </a:xfrm>
        </p:grpSpPr>
        <p:sp>
          <p:nvSpPr>
            <p:cNvPr id="234627" name="Line 131"/>
            <p:cNvSpPr>
              <a:spLocks noChangeShapeType="1"/>
            </p:cNvSpPr>
            <p:nvPr/>
          </p:nvSpPr>
          <p:spPr bwMode="auto">
            <a:xfrm>
              <a:off x="3481" y="2376"/>
              <a:ext cx="5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28" name="Line 132"/>
            <p:cNvSpPr>
              <a:spLocks noChangeShapeType="1"/>
            </p:cNvSpPr>
            <p:nvPr/>
          </p:nvSpPr>
          <p:spPr bwMode="auto">
            <a:xfrm>
              <a:off x="3560" y="2376"/>
              <a:ext cx="54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29" name="Freeform 133"/>
            <p:cNvSpPr>
              <a:spLocks/>
            </p:cNvSpPr>
            <p:nvPr/>
          </p:nvSpPr>
          <p:spPr bwMode="auto">
            <a:xfrm>
              <a:off x="3648" y="2366"/>
              <a:ext cx="47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14" y="3"/>
                </a:cxn>
                <a:cxn ang="0">
                  <a:pos x="14" y="3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40" y="5"/>
                </a:cxn>
                <a:cxn ang="0">
                  <a:pos x="40" y="5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45" y="3"/>
                </a:cxn>
                <a:cxn ang="0">
                  <a:pos x="45" y="3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47" h="12">
                  <a:moveTo>
                    <a:pt x="0" y="1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3"/>
                  </a:lnTo>
                  <a:lnTo>
                    <a:pt x="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7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0" name="Freeform 134"/>
            <p:cNvSpPr>
              <a:spLocks/>
            </p:cNvSpPr>
            <p:nvPr/>
          </p:nvSpPr>
          <p:spPr bwMode="auto">
            <a:xfrm>
              <a:off x="3645" y="2364"/>
              <a:ext cx="48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" y="12"/>
                </a:cxn>
                <a:cxn ang="0">
                  <a:pos x="5" y="2"/>
                </a:cxn>
                <a:cxn ang="0">
                  <a:pos x="14" y="2"/>
                </a:cxn>
                <a:cxn ang="0">
                  <a:pos x="19" y="5"/>
                </a:cxn>
                <a:cxn ang="0">
                  <a:pos x="41" y="5"/>
                </a:cxn>
                <a:cxn ang="0">
                  <a:pos x="43" y="2"/>
                </a:cxn>
                <a:cxn ang="0">
                  <a:pos x="45" y="2"/>
                </a:cxn>
                <a:cxn ang="0">
                  <a:pos x="48" y="0"/>
                </a:cxn>
              </a:cxnLst>
              <a:rect l="0" t="0" r="r" b="b"/>
              <a:pathLst>
                <a:path w="48" h="12">
                  <a:moveTo>
                    <a:pt x="0" y="12"/>
                  </a:moveTo>
                  <a:lnTo>
                    <a:pt x="3" y="12"/>
                  </a:lnTo>
                  <a:lnTo>
                    <a:pt x="5" y="2"/>
                  </a:lnTo>
                  <a:lnTo>
                    <a:pt x="14" y="2"/>
                  </a:lnTo>
                  <a:lnTo>
                    <a:pt x="19" y="5"/>
                  </a:lnTo>
                  <a:lnTo>
                    <a:pt x="41" y="5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8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1" name="Freeform 135"/>
            <p:cNvSpPr>
              <a:spLocks/>
            </p:cNvSpPr>
            <p:nvPr/>
          </p:nvSpPr>
          <p:spPr bwMode="auto">
            <a:xfrm>
              <a:off x="3714" y="2361"/>
              <a:ext cx="5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0" y="3"/>
                </a:cxn>
                <a:cxn ang="0">
                  <a:pos x="52" y="0"/>
                </a:cxn>
                <a:cxn ang="0">
                  <a:pos x="57" y="0"/>
                </a:cxn>
              </a:cxnLst>
              <a:rect l="0" t="0" r="r" b="b"/>
              <a:pathLst>
                <a:path w="57" h="3">
                  <a:moveTo>
                    <a:pt x="0" y="3"/>
                  </a:moveTo>
                  <a:lnTo>
                    <a:pt x="50" y="3"/>
                  </a:lnTo>
                  <a:lnTo>
                    <a:pt x="52" y="0"/>
                  </a:lnTo>
                  <a:lnTo>
                    <a:pt x="57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2" name="Freeform 136"/>
            <p:cNvSpPr>
              <a:spLocks/>
            </p:cNvSpPr>
            <p:nvPr/>
          </p:nvSpPr>
          <p:spPr bwMode="auto">
            <a:xfrm>
              <a:off x="3716" y="2364"/>
              <a:ext cx="57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0" y="2"/>
                </a:cxn>
                <a:cxn ang="0">
                  <a:pos x="50" y="2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57" y="0"/>
                </a:cxn>
              </a:cxnLst>
              <a:rect l="0" t="0" r="r" b="b"/>
              <a:pathLst>
                <a:path w="57" h="2">
                  <a:moveTo>
                    <a:pt x="0" y="2"/>
                  </a:moveTo>
                  <a:lnTo>
                    <a:pt x="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3" name="Freeform 137"/>
            <p:cNvSpPr>
              <a:spLocks/>
            </p:cNvSpPr>
            <p:nvPr/>
          </p:nvSpPr>
          <p:spPr bwMode="auto">
            <a:xfrm>
              <a:off x="3792" y="2354"/>
              <a:ext cx="50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9" y="3"/>
                </a:cxn>
                <a:cxn ang="0">
                  <a:pos x="29" y="3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41" y="3"/>
                </a:cxn>
                <a:cxn ang="0">
                  <a:pos x="41" y="3"/>
                </a:cxn>
                <a:cxn ang="0">
                  <a:pos x="43" y="3"/>
                </a:cxn>
                <a:cxn ang="0">
                  <a:pos x="43" y="3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0" y="0"/>
                </a:cxn>
                <a:cxn ang="0">
                  <a:pos x="50" y="0"/>
                </a:cxn>
              </a:cxnLst>
              <a:rect l="0" t="0" r="r" b="b"/>
              <a:pathLst>
                <a:path w="50" h="3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0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4" name="Freeform 138"/>
            <p:cNvSpPr>
              <a:spLocks/>
            </p:cNvSpPr>
            <p:nvPr/>
          </p:nvSpPr>
          <p:spPr bwMode="auto">
            <a:xfrm>
              <a:off x="3790" y="2352"/>
              <a:ext cx="5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0"/>
                </a:cxn>
                <a:cxn ang="0">
                  <a:pos x="26" y="0"/>
                </a:cxn>
                <a:cxn ang="0">
                  <a:pos x="28" y="2"/>
                </a:cxn>
                <a:cxn ang="0">
                  <a:pos x="33" y="0"/>
                </a:cxn>
                <a:cxn ang="0">
                  <a:pos x="36" y="0"/>
                </a:cxn>
                <a:cxn ang="0">
                  <a:pos x="40" y="2"/>
                </a:cxn>
                <a:cxn ang="0">
                  <a:pos x="43" y="2"/>
                </a:cxn>
                <a:cxn ang="0">
                  <a:pos x="45" y="0"/>
                </a:cxn>
                <a:cxn ang="0">
                  <a:pos x="50" y="0"/>
                </a:cxn>
              </a:cxnLst>
              <a:rect l="0" t="0" r="r" b="b"/>
              <a:pathLst>
                <a:path w="50" h="2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50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5" name="Freeform 139"/>
            <p:cNvSpPr>
              <a:spLocks/>
            </p:cNvSpPr>
            <p:nvPr/>
          </p:nvSpPr>
          <p:spPr bwMode="auto">
            <a:xfrm>
              <a:off x="3861" y="2319"/>
              <a:ext cx="45" cy="2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3" y="28"/>
                </a:cxn>
                <a:cxn ang="0">
                  <a:pos x="7" y="26"/>
                </a:cxn>
                <a:cxn ang="0">
                  <a:pos x="10" y="23"/>
                </a:cxn>
                <a:cxn ang="0">
                  <a:pos x="12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2" y="14"/>
                </a:cxn>
                <a:cxn ang="0">
                  <a:pos x="24" y="14"/>
                </a:cxn>
                <a:cxn ang="0">
                  <a:pos x="29" y="12"/>
                </a:cxn>
                <a:cxn ang="0">
                  <a:pos x="31" y="9"/>
                </a:cxn>
                <a:cxn ang="0">
                  <a:pos x="33" y="9"/>
                </a:cxn>
                <a:cxn ang="0">
                  <a:pos x="38" y="7"/>
                </a:cxn>
                <a:cxn ang="0">
                  <a:pos x="38" y="4"/>
                </a:cxn>
                <a:cxn ang="0">
                  <a:pos x="43" y="2"/>
                </a:cxn>
                <a:cxn ang="0">
                  <a:pos x="45" y="0"/>
                </a:cxn>
              </a:cxnLst>
              <a:rect l="0" t="0" r="r" b="b"/>
              <a:pathLst>
                <a:path w="45" h="28">
                  <a:moveTo>
                    <a:pt x="0" y="28"/>
                  </a:moveTo>
                  <a:lnTo>
                    <a:pt x="3" y="28"/>
                  </a:lnTo>
                  <a:lnTo>
                    <a:pt x="7" y="26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9" y="12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43" y="2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6" name="Freeform 140"/>
            <p:cNvSpPr>
              <a:spLocks/>
            </p:cNvSpPr>
            <p:nvPr/>
          </p:nvSpPr>
          <p:spPr bwMode="auto">
            <a:xfrm>
              <a:off x="3864" y="2321"/>
              <a:ext cx="45" cy="29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9"/>
                </a:cxn>
                <a:cxn ang="0">
                  <a:pos x="2" y="29"/>
                </a:cxn>
                <a:cxn ang="0">
                  <a:pos x="2" y="29"/>
                </a:cxn>
                <a:cxn ang="0">
                  <a:pos x="7" y="26"/>
                </a:cxn>
                <a:cxn ang="0">
                  <a:pos x="7" y="26"/>
                </a:cxn>
                <a:cxn ang="0">
                  <a:pos x="9" y="24"/>
                </a:cxn>
                <a:cxn ang="0">
                  <a:pos x="9" y="24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4" y="19"/>
                </a:cxn>
                <a:cxn ang="0">
                  <a:pos x="16" y="17"/>
                </a:cxn>
                <a:cxn ang="0">
                  <a:pos x="16" y="17"/>
                </a:cxn>
                <a:cxn ang="0">
                  <a:pos x="21" y="14"/>
                </a:cxn>
                <a:cxn ang="0">
                  <a:pos x="21" y="14"/>
                </a:cxn>
                <a:cxn ang="0">
                  <a:pos x="23" y="14"/>
                </a:cxn>
                <a:cxn ang="0">
                  <a:pos x="23" y="14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3" y="10"/>
                </a:cxn>
                <a:cxn ang="0">
                  <a:pos x="33" y="10"/>
                </a:cxn>
                <a:cxn ang="0">
                  <a:pos x="38" y="7"/>
                </a:cxn>
                <a:cxn ang="0">
                  <a:pos x="38" y="7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2" y="2"/>
                </a:cxn>
                <a:cxn ang="0">
                  <a:pos x="42" y="2"/>
                </a:cxn>
                <a:cxn ang="0">
                  <a:pos x="45" y="0"/>
                </a:cxn>
                <a:cxn ang="0">
                  <a:pos x="45" y="0"/>
                </a:cxn>
              </a:cxnLst>
              <a:rect l="0" t="0" r="r" b="b"/>
              <a:pathLst>
                <a:path w="45" h="29">
                  <a:moveTo>
                    <a:pt x="0" y="29"/>
                  </a:moveTo>
                  <a:lnTo>
                    <a:pt x="0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5" y="0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7" name="Freeform 141"/>
            <p:cNvSpPr>
              <a:spLocks/>
            </p:cNvSpPr>
            <p:nvPr/>
          </p:nvSpPr>
          <p:spPr bwMode="auto">
            <a:xfrm>
              <a:off x="3923" y="2257"/>
              <a:ext cx="28" cy="47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0" y="47"/>
                </a:cxn>
                <a:cxn ang="0">
                  <a:pos x="2" y="43"/>
                </a:cxn>
                <a:cxn ang="0">
                  <a:pos x="2" y="43"/>
                </a:cxn>
                <a:cxn ang="0">
                  <a:pos x="7" y="38"/>
                </a:cxn>
                <a:cxn ang="0">
                  <a:pos x="7" y="38"/>
                </a:cxn>
                <a:cxn ang="0">
                  <a:pos x="9" y="33"/>
                </a:cxn>
                <a:cxn ang="0">
                  <a:pos x="9" y="33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7" y="21"/>
                </a:cxn>
                <a:cxn ang="0">
                  <a:pos x="17" y="21"/>
                </a:cxn>
                <a:cxn ang="0">
                  <a:pos x="19" y="17"/>
                </a:cxn>
                <a:cxn ang="0">
                  <a:pos x="19" y="17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28" h="47">
                  <a:moveTo>
                    <a:pt x="0" y="47"/>
                  </a:moveTo>
                  <a:lnTo>
                    <a:pt x="0" y="47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8" y="0"/>
                  </a:lnTo>
                  <a:lnTo>
                    <a:pt x="28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8" name="Freeform 142"/>
            <p:cNvSpPr>
              <a:spLocks/>
            </p:cNvSpPr>
            <p:nvPr/>
          </p:nvSpPr>
          <p:spPr bwMode="auto">
            <a:xfrm>
              <a:off x="3921" y="2255"/>
              <a:ext cx="28" cy="47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2" y="42"/>
                </a:cxn>
                <a:cxn ang="0">
                  <a:pos x="7" y="38"/>
                </a:cxn>
                <a:cxn ang="0">
                  <a:pos x="9" y="33"/>
                </a:cxn>
                <a:cxn ang="0">
                  <a:pos x="11" y="28"/>
                </a:cxn>
                <a:cxn ang="0">
                  <a:pos x="16" y="21"/>
                </a:cxn>
                <a:cxn ang="0">
                  <a:pos x="19" y="16"/>
                </a:cxn>
                <a:cxn ang="0">
                  <a:pos x="21" y="9"/>
                </a:cxn>
                <a:cxn ang="0">
                  <a:pos x="23" y="4"/>
                </a:cxn>
                <a:cxn ang="0">
                  <a:pos x="28" y="0"/>
                </a:cxn>
              </a:cxnLst>
              <a:rect l="0" t="0" r="r" b="b"/>
              <a:pathLst>
                <a:path w="28" h="47">
                  <a:moveTo>
                    <a:pt x="0" y="47"/>
                  </a:moveTo>
                  <a:lnTo>
                    <a:pt x="2" y="42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1" y="28"/>
                  </a:lnTo>
                  <a:lnTo>
                    <a:pt x="16" y="21"/>
                  </a:lnTo>
                  <a:lnTo>
                    <a:pt x="19" y="16"/>
                  </a:lnTo>
                  <a:lnTo>
                    <a:pt x="21" y="9"/>
                  </a:lnTo>
                  <a:lnTo>
                    <a:pt x="23" y="4"/>
                  </a:lnTo>
                  <a:lnTo>
                    <a:pt x="28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39" name="Freeform 143"/>
            <p:cNvSpPr>
              <a:spLocks/>
            </p:cNvSpPr>
            <p:nvPr/>
          </p:nvSpPr>
          <p:spPr bwMode="auto">
            <a:xfrm>
              <a:off x="3963" y="2217"/>
              <a:ext cx="45" cy="21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9"/>
                </a:cxn>
                <a:cxn ang="0">
                  <a:pos x="5" y="16"/>
                </a:cxn>
                <a:cxn ang="0">
                  <a:pos x="7" y="14"/>
                </a:cxn>
                <a:cxn ang="0">
                  <a:pos x="10" y="12"/>
                </a:cxn>
                <a:cxn ang="0">
                  <a:pos x="12" y="9"/>
                </a:cxn>
                <a:cxn ang="0">
                  <a:pos x="17" y="9"/>
                </a:cxn>
                <a:cxn ang="0">
                  <a:pos x="19" y="7"/>
                </a:cxn>
                <a:cxn ang="0">
                  <a:pos x="24" y="7"/>
                </a:cxn>
                <a:cxn ang="0">
                  <a:pos x="26" y="4"/>
                </a:cxn>
                <a:cxn ang="0">
                  <a:pos x="29" y="4"/>
                </a:cxn>
                <a:cxn ang="0">
                  <a:pos x="33" y="4"/>
                </a:cxn>
                <a:cxn ang="0">
                  <a:pos x="36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45" y="0"/>
                </a:cxn>
              </a:cxnLst>
              <a:rect l="0" t="0" r="r" b="b"/>
              <a:pathLst>
                <a:path w="45" h="21">
                  <a:moveTo>
                    <a:pt x="0" y="21"/>
                  </a:moveTo>
                  <a:lnTo>
                    <a:pt x="3" y="19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9" y="7"/>
                  </a:lnTo>
                  <a:lnTo>
                    <a:pt x="24" y="7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0" name="Freeform 144"/>
            <p:cNvSpPr>
              <a:spLocks/>
            </p:cNvSpPr>
            <p:nvPr/>
          </p:nvSpPr>
          <p:spPr bwMode="auto">
            <a:xfrm>
              <a:off x="3966" y="2219"/>
              <a:ext cx="45" cy="21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2" y="19"/>
                </a:cxn>
                <a:cxn ang="0">
                  <a:pos x="2" y="19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9" y="12"/>
                </a:cxn>
                <a:cxn ang="0">
                  <a:pos x="9" y="12"/>
                </a:cxn>
                <a:cxn ang="0">
                  <a:pos x="11" y="10"/>
                </a:cxn>
                <a:cxn ang="0">
                  <a:pos x="11" y="10"/>
                </a:cxn>
                <a:cxn ang="0">
                  <a:pos x="16" y="10"/>
                </a:cxn>
                <a:cxn ang="0">
                  <a:pos x="16" y="10"/>
                </a:cxn>
                <a:cxn ang="0">
                  <a:pos x="19" y="7"/>
                </a:cxn>
                <a:cxn ang="0">
                  <a:pos x="19" y="7"/>
                </a:cxn>
                <a:cxn ang="0">
                  <a:pos x="23" y="7"/>
                </a:cxn>
                <a:cxn ang="0">
                  <a:pos x="23" y="7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33" y="5"/>
                </a:cxn>
                <a:cxn ang="0">
                  <a:pos x="33" y="5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42" y="2"/>
                </a:cxn>
                <a:cxn ang="0">
                  <a:pos x="42" y="2"/>
                </a:cxn>
                <a:cxn ang="0">
                  <a:pos x="45" y="0"/>
                </a:cxn>
                <a:cxn ang="0">
                  <a:pos x="45" y="0"/>
                </a:cxn>
              </a:cxnLst>
              <a:rect l="0" t="0" r="r" b="b"/>
              <a:pathLst>
                <a:path w="45" h="21">
                  <a:moveTo>
                    <a:pt x="0" y="21"/>
                  </a:moveTo>
                  <a:lnTo>
                    <a:pt x="0" y="2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5" y="0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1" name="Freeform 145"/>
            <p:cNvSpPr>
              <a:spLocks/>
            </p:cNvSpPr>
            <p:nvPr/>
          </p:nvSpPr>
          <p:spPr bwMode="auto">
            <a:xfrm>
              <a:off x="4032" y="2217"/>
              <a:ext cx="52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7" y="2"/>
                </a:cxn>
                <a:cxn ang="0">
                  <a:pos x="17" y="2"/>
                </a:cxn>
                <a:cxn ang="0">
                  <a:pos x="33" y="2"/>
                </a:cxn>
                <a:cxn ang="0">
                  <a:pos x="33" y="2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40" y="4"/>
                </a:cxn>
                <a:cxn ang="0">
                  <a:pos x="40" y="4"/>
                </a:cxn>
                <a:cxn ang="0">
                  <a:pos x="43" y="7"/>
                </a:cxn>
                <a:cxn ang="0">
                  <a:pos x="43" y="7"/>
                </a:cxn>
                <a:cxn ang="0">
                  <a:pos x="50" y="7"/>
                </a:cxn>
                <a:cxn ang="0">
                  <a:pos x="50" y="7"/>
                </a:cxn>
                <a:cxn ang="0">
                  <a:pos x="52" y="7"/>
                </a:cxn>
                <a:cxn ang="0">
                  <a:pos x="52" y="7"/>
                </a:cxn>
              </a:cxnLst>
              <a:rect l="0" t="0" r="r" b="b"/>
              <a:pathLst>
                <a:path w="52" h="7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2" y="7"/>
                  </a:lnTo>
                  <a:lnTo>
                    <a:pt x="52" y="7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2" name="Freeform 146"/>
            <p:cNvSpPr>
              <a:spLocks/>
            </p:cNvSpPr>
            <p:nvPr/>
          </p:nvSpPr>
          <p:spPr bwMode="auto">
            <a:xfrm>
              <a:off x="4030" y="2214"/>
              <a:ext cx="52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16" y="3"/>
                </a:cxn>
                <a:cxn ang="0">
                  <a:pos x="33" y="3"/>
                </a:cxn>
                <a:cxn ang="0">
                  <a:pos x="35" y="5"/>
                </a:cxn>
                <a:cxn ang="0">
                  <a:pos x="40" y="5"/>
                </a:cxn>
                <a:cxn ang="0">
                  <a:pos x="42" y="7"/>
                </a:cxn>
                <a:cxn ang="0">
                  <a:pos x="50" y="7"/>
                </a:cxn>
                <a:cxn ang="0">
                  <a:pos x="52" y="7"/>
                </a:cxn>
              </a:cxnLst>
              <a:rect l="0" t="0" r="r" b="b"/>
              <a:pathLst>
                <a:path w="52" h="7">
                  <a:moveTo>
                    <a:pt x="0" y="0"/>
                  </a:moveTo>
                  <a:lnTo>
                    <a:pt x="12" y="0"/>
                  </a:lnTo>
                  <a:lnTo>
                    <a:pt x="16" y="3"/>
                  </a:lnTo>
                  <a:lnTo>
                    <a:pt x="33" y="3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2" y="7"/>
                  </a:lnTo>
                  <a:lnTo>
                    <a:pt x="50" y="7"/>
                  </a:lnTo>
                  <a:lnTo>
                    <a:pt x="52" y="7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3" name="Freeform 147"/>
            <p:cNvSpPr>
              <a:spLocks/>
            </p:cNvSpPr>
            <p:nvPr/>
          </p:nvSpPr>
          <p:spPr bwMode="auto">
            <a:xfrm>
              <a:off x="4103" y="2229"/>
              <a:ext cx="3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7" y="2"/>
                </a:cxn>
                <a:cxn ang="0">
                  <a:pos x="7" y="4"/>
                </a:cxn>
                <a:cxn ang="0">
                  <a:pos x="12" y="4"/>
                </a:cxn>
                <a:cxn ang="0">
                  <a:pos x="15" y="7"/>
                </a:cxn>
                <a:cxn ang="0">
                  <a:pos x="19" y="9"/>
                </a:cxn>
                <a:cxn ang="0">
                  <a:pos x="22" y="11"/>
                </a:cxn>
                <a:cxn ang="0">
                  <a:pos x="24" y="16"/>
                </a:cxn>
                <a:cxn ang="0">
                  <a:pos x="29" y="18"/>
                </a:cxn>
                <a:cxn ang="0">
                  <a:pos x="31" y="21"/>
                </a:cxn>
                <a:cxn ang="0">
                  <a:pos x="36" y="23"/>
                </a:cxn>
                <a:cxn ang="0">
                  <a:pos x="38" y="28"/>
                </a:cxn>
                <a:cxn ang="0">
                  <a:pos x="38" y="33"/>
                </a:cxn>
              </a:cxnLst>
              <a:rect l="0" t="0" r="r" b="b"/>
              <a:pathLst>
                <a:path w="38" h="33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9" y="9"/>
                  </a:lnTo>
                  <a:lnTo>
                    <a:pt x="22" y="11"/>
                  </a:lnTo>
                  <a:lnTo>
                    <a:pt x="24" y="16"/>
                  </a:lnTo>
                  <a:lnTo>
                    <a:pt x="29" y="18"/>
                  </a:lnTo>
                  <a:lnTo>
                    <a:pt x="31" y="21"/>
                  </a:lnTo>
                  <a:lnTo>
                    <a:pt x="36" y="23"/>
                  </a:lnTo>
                  <a:lnTo>
                    <a:pt x="38" y="28"/>
                  </a:lnTo>
                  <a:lnTo>
                    <a:pt x="38" y="33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4" name="Freeform 148"/>
            <p:cNvSpPr>
              <a:spLocks/>
            </p:cNvSpPr>
            <p:nvPr/>
          </p:nvSpPr>
          <p:spPr bwMode="auto">
            <a:xfrm>
              <a:off x="4106" y="2231"/>
              <a:ext cx="3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19" y="9"/>
                </a:cxn>
                <a:cxn ang="0">
                  <a:pos x="19" y="9"/>
                </a:cxn>
                <a:cxn ang="0">
                  <a:pos x="21" y="12"/>
                </a:cxn>
                <a:cxn ang="0">
                  <a:pos x="21" y="12"/>
                </a:cxn>
                <a:cxn ang="0">
                  <a:pos x="23" y="16"/>
                </a:cxn>
                <a:cxn ang="0">
                  <a:pos x="23" y="16"/>
                </a:cxn>
                <a:cxn ang="0">
                  <a:pos x="28" y="19"/>
                </a:cxn>
                <a:cxn ang="0">
                  <a:pos x="28" y="19"/>
                </a:cxn>
                <a:cxn ang="0">
                  <a:pos x="31" y="21"/>
                </a:cxn>
                <a:cxn ang="0">
                  <a:pos x="31" y="21"/>
                </a:cxn>
                <a:cxn ang="0">
                  <a:pos x="35" y="24"/>
                </a:cxn>
                <a:cxn ang="0">
                  <a:pos x="35" y="24"/>
                </a:cxn>
                <a:cxn ang="0">
                  <a:pos x="38" y="28"/>
                </a:cxn>
                <a:cxn ang="0">
                  <a:pos x="38" y="28"/>
                </a:cxn>
                <a:cxn ang="0">
                  <a:pos x="38" y="33"/>
                </a:cxn>
                <a:cxn ang="0">
                  <a:pos x="38" y="33"/>
                </a:cxn>
              </a:cxnLst>
              <a:rect l="0" t="0" r="r" b="b"/>
              <a:pathLst>
                <a:path w="38" h="3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8" y="33"/>
                  </a:lnTo>
                  <a:lnTo>
                    <a:pt x="38" y="33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5" name="Freeform 149"/>
            <p:cNvSpPr>
              <a:spLocks/>
            </p:cNvSpPr>
            <p:nvPr/>
          </p:nvSpPr>
          <p:spPr bwMode="auto">
            <a:xfrm>
              <a:off x="4158" y="2278"/>
              <a:ext cx="33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9" y="12"/>
                </a:cxn>
                <a:cxn ang="0">
                  <a:pos x="9" y="12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6" y="22"/>
                </a:cxn>
                <a:cxn ang="0">
                  <a:pos x="16" y="22"/>
                </a:cxn>
                <a:cxn ang="0">
                  <a:pos x="19" y="26"/>
                </a:cxn>
                <a:cxn ang="0">
                  <a:pos x="19" y="26"/>
                </a:cxn>
                <a:cxn ang="0">
                  <a:pos x="21" y="29"/>
                </a:cxn>
                <a:cxn ang="0">
                  <a:pos x="21" y="29"/>
                </a:cxn>
                <a:cxn ang="0">
                  <a:pos x="24" y="36"/>
                </a:cxn>
                <a:cxn ang="0">
                  <a:pos x="24" y="36"/>
                </a:cxn>
                <a:cxn ang="0">
                  <a:pos x="28" y="41"/>
                </a:cxn>
                <a:cxn ang="0">
                  <a:pos x="28" y="41"/>
                </a:cxn>
                <a:cxn ang="0">
                  <a:pos x="31" y="43"/>
                </a:cxn>
                <a:cxn ang="0">
                  <a:pos x="31" y="43"/>
                </a:cxn>
                <a:cxn ang="0">
                  <a:pos x="33" y="45"/>
                </a:cxn>
                <a:cxn ang="0">
                  <a:pos x="33" y="45"/>
                </a:cxn>
              </a:cxnLst>
              <a:rect l="0" t="0" r="r" b="b"/>
              <a:pathLst>
                <a:path w="33" h="45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3" y="4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6" name="Freeform 150"/>
            <p:cNvSpPr>
              <a:spLocks/>
            </p:cNvSpPr>
            <p:nvPr/>
          </p:nvSpPr>
          <p:spPr bwMode="auto">
            <a:xfrm>
              <a:off x="4155" y="2276"/>
              <a:ext cx="34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5"/>
                </a:cxn>
                <a:cxn ang="0">
                  <a:pos x="8" y="9"/>
                </a:cxn>
                <a:cxn ang="0">
                  <a:pos x="10" y="12"/>
                </a:cxn>
                <a:cxn ang="0">
                  <a:pos x="15" y="17"/>
                </a:cxn>
                <a:cxn ang="0">
                  <a:pos x="17" y="21"/>
                </a:cxn>
                <a:cxn ang="0">
                  <a:pos x="19" y="26"/>
                </a:cxn>
                <a:cxn ang="0">
                  <a:pos x="22" y="28"/>
                </a:cxn>
                <a:cxn ang="0">
                  <a:pos x="24" y="36"/>
                </a:cxn>
                <a:cxn ang="0">
                  <a:pos x="29" y="40"/>
                </a:cxn>
                <a:cxn ang="0">
                  <a:pos x="31" y="43"/>
                </a:cxn>
                <a:cxn ang="0">
                  <a:pos x="34" y="45"/>
                </a:cxn>
              </a:cxnLst>
              <a:rect l="0" t="0" r="r" b="b"/>
              <a:pathLst>
                <a:path w="34" h="45">
                  <a:moveTo>
                    <a:pt x="0" y="0"/>
                  </a:moveTo>
                  <a:lnTo>
                    <a:pt x="3" y="5"/>
                  </a:lnTo>
                  <a:lnTo>
                    <a:pt x="8" y="9"/>
                  </a:lnTo>
                  <a:lnTo>
                    <a:pt x="10" y="12"/>
                  </a:lnTo>
                  <a:lnTo>
                    <a:pt x="15" y="17"/>
                  </a:lnTo>
                  <a:lnTo>
                    <a:pt x="17" y="21"/>
                  </a:lnTo>
                  <a:lnTo>
                    <a:pt x="19" y="26"/>
                  </a:lnTo>
                  <a:lnTo>
                    <a:pt x="22" y="28"/>
                  </a:lnTo>
                  <a:lnTo>
                    <a:pt x="24" y="36"/>
                  </a:lnTo>
                  <a:lnTo>
                    <a:pt x="29" y="40"/>
                  </a:lnTo>
                  <a:lnTo>
                    <a:pt x="31" y="43"/>
                  </a:lnTo>
                  <a:lnTo>
                    <a:pt x="34" y="4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7" name="Freeform 151"/>
            <p:cNvSpPr>
              <a:spLocks/>
            </p:cNvSpPr>
            <p:nvPr/>
          </p:nvSpPr>
          <p:spPr bwMode="auto">
            <a:xfrm>
              <a:off x="4203" y="2335"/>
              <a:ext cx="43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5"/>
                </a:cxn>
                <a:cxn ang="0">
                  <a:pos x="7" y="7"/>
                </a:cxn>
                <a:cxn ang="0">
                  <a:pos x="9" y="10"/>
                </a:cxn>
                <a:cxn ang="0">
                  <a:pos x="12" y="15"/>
                </a:cxn>
                <a:cxn ang="0">
                  <a:pos x="14" y="17"/>
                </a:cxn>
                <a:cxn ang="0">
                  <a:pos x="19" y="17"/>
                </a:cxn>
                <a:cxn ang="0">
                  <a:pos x="21" y="19"/>
                </a:cxn>
                <a:cxn ang="0">
                  <a:pos x="26" y="22"/>
                </a:cxn>
                <a:cxn ang="0">
                  <a:pos x="28" y="22"/>
                </a:cxn>
                <a:cxn ang="0">
                  <a:pos x="31" y="24"/>
                </a:cxn>
                <a:cxn ang="0">
                  <a:pos x="36" y="26"/>
                </a:cxn>
                <a:cxn ang="0">
                  <a:pos x="38" y="26"/>
                </a:cxn>
                <a:cxn ang="0">
                  <a:pos x="40" y="29"/>
                </a:cxn>
                <a:cxn ang="0">
                  <a:pos x="43" y="31"/>
                </a:cxn>
              </a:cxnLst>
              <a:rect l="0" t="0" r="r" b="b"/>
              <a:pathLst>
                <a:path w="43" h="31">
                  <a:moveTo>
                    <a:pt x="0" y="0"/>
                  </a:moveTo>
                  <a:lnTo>
                    <a:pt x="5" y="5"/>
                  </a:lnTo>
                  <a:lnTo>
                    <a:pt x="7" y="7"/>
                  </a:lnTo>
                  <a:lnTo>
                    <a:pt x="9" y="10"/>
                  </a:lnTo>
                  <a:lnTo>
                    <a:pt x="12" y="15"/>
                  </a:lnTo>
                  <a:lnTo>
                    <a:pt x="14" y="17"/>
                  </a:lnTo>
                  <a:lnTo>
                    <a:pt x="19" y="17"/>
                  </a:lnTo>
                  <a:lnTo>
                    <a:pt x="21" y="19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31" y="24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40" y="29"/>
                  </a:lnTo>
                  <a:lnTo>
                    <a:pt x="43" y="31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8" name="Freeform 152"/>
            <p:cNvSpPr>
              <a:spLocks/>
            </p:cNvSpPr>
            <p:nvPr/>
          </p:nvSpPr>
          <p:spPr bwMode="auto">
            <a:xfrm>
              <a:off x="4205" y="2338"/>
              <a:ext cx="43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0" y="9"/>
                </a:cxn>
                <a:cxn ang="0">
                  <a:pos x="10" y="9"/>
                </a:cxn>
                <a:cxn ang="0">
                  <a:pos x="12" y="14"/>
                </a:cxn>
                <a:cxn ang="0">
                  <a:pos x="12" y="14"/>
                </a:cxn>
                <a:cxn ang="0">
                  <a:pos x="15" y="16"/>
                </a:cxn>
                <a:cxn ang="0">
                  <a:pos x="15" y="16"/>
                </a:cxn>
                <a:cxn ang="0">
                  <a:pos x="19" y="16"/>
                </a:cxn>
                <a:cxn ang="0">
                  <a:pos x="19" y="16"/>
                </a:cxn>
                <a:cxn ang="0">
                  <a:pos x="22" y="19"/>
                </a:cxn>
                <a:cxn ang="0">
                  <a:pos x="22" y="19"/>
                </a:cxn>
                <a:cxn ang="0">
                  <a:pos x="26" y="21"/>
                </a:cxn>
                <a:cxn ang="0">
                  <a:pos x="26" y="21"/>
                </a:cxn>
                <a:cxn ang="0">
                  <a:pos x="29" y="21"/>
                </a:cxn>
                <a:cxn ang="0">
                  <a:pos x="29" y="21"/>
                </a:cxn>
                <a:cxn ang="0">
                  <a:pos x="31" y="23"/>
                </a:cxn>
                <a:cxn ang="0">
                  <a:pos x="31" y="23"/>
                </a:cxn>
                <a:cxn ang="0">
                  <a:pos x="36" y="26"/>
                </a:cxn>
                <a:cxn ang="0">
                  <a:pos x="36" y="26"/>
                </a:cxn>
                <a:cxn ang="0">
                  <a:pos x="38" y="26"/>
                </a:cxn>
                <a:cxn ang="0">
                  <a:pos x="38" y="26"/>
                </a:cxn>
                <a:cxn ang="0">
                  <a:pos x="41" y="28"/>
                </a:cxn>
                <a:cxn ang="0">
                  <a:pos x="41" y="28"/>
                </a:cxn>
                <a:cxn ang="0">
                  <a:pos x="43" y="31"/>
                </a:cxn>
                <a:cxn ang="0">
                  <a:pos x="43" y="31"/>
                </a:cxn>
              </a:cxnLst>
              <a:rect l="0" t="0" r="r" b="b"/>
              <a:pathLst>
                <a:path w="43" h="31">
                  <a:moveTo>
                    <a:pt x="0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3" y="31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49" name="Freeform 153"/>
            <p:cNvSpPr>
              <a:spLocks/>
            </p:cNvSpPr>
            <p:nvPr/>
          </p:nvSpPr>
          <p:spPr bwMode="auto">
            <a:xfrm>
              <a:off x="4269" y="2376"/>
              <a:ext cx="2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22" y="2"/>
                </a:cxn>
                <a:cxn ang="0">
                  <a:pos x="22" y="2"/>
                </a:cxn>
              </a:cxnLst>
              <a:rect l="0" t="0" r="r" b="b"/>
              <a:pathLst>
                <a:path w="22" h="2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2" y="2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50" name="Freeform 154"/>
            <p:cNvSpPr>
              <a:spLocks/>
            </p:cNvSpPr>
            <p:nvPr/>
          </p:nvSpPr>
          <p:spPr bwMode="auto">
            <a:xfrm>
              <a:off x="4267" y="2373"/>
              <a:ext cx="2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3"/>
                </a:cxn>
                <a:cxn ang="0">
                  <a:pos x="12" y="3"/>
                </a:cxn>
                <a:cxn ang="0">
                  <a:pos x="14" y="3"/>
                </a:cxn>
                <a:cxn ang="0">
                  <a:pos x="21" y="3"/>
                </a:cxn>
              </a:cxnLst>
              <a:rect l="0" t="0" r="r" b="b"/>
              <a:pathLst>
                <a:path w="21" h="3">
                  <a:moveTo>
                    <a:pt x="0" y="0"/>
                  </a:moveTo>
                  <a:lnTo>
                    <a:pt x="5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21" y="3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4653" name="Rectangle 157"/>
          <p:cNvSpPr>
            <a:spLocks noChangeArrowheads="1"/>
          </p:cNvSpPr>
          <p:nvPr/>
        </p:nvSpPr>
        <p:spPr bwMode="auto">
          <a:xfrm>
            <a:off x="5937250" y="1820863"/>
            <a:ext cx="2428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3ECC"/>
                </a:solidFill>
                <a:latin typeface="Arial" pitchFamily="34" charset="0"/>
              </a:rPr>
              <a:t>I</a:t>
            </a:r>
            <a:r>
              <a:rPr lang="en-US" sz="1600" b="1" baseline="-25000">
                <a:solidFill>
                  <a:srgbClr val="003ECC"/>
                </a:solidFill>
                <a:latin typeface="Arial" pitchFamily="34" charset="0"/>
              </a:rPr>
              <a:t>tor</a:t>
            </a:r>
            <a:endParaRPr lang="en-US" sz="1600" b="1">
              <a:latin typeface="Arial" pitchFamily="34" charset="0"/>
            </a:endParaRPr>
          </a:p>
        </p:txBody>
      </p:sp>
      <p:grpSp>
        <p:nvGrpSpPr>
          <p:cNvPr id="234660" name="Group 164"/>
          <p:cNvGrpSpPr>
            <a:grpSpLocks/>
          </p:cNvGrpSpPr>
          <p:nvPr/>
        </p:nvGrpSpPr>
        <p:grpSpPr bwMode="auto">
          <a:xfrm>
            <a:off x="6099175" y="2773363"/>
            <a:ext cx="38100" cy="960437"/>
            <a:chOff x="3842" y="1747"/>
            <a:chExt cx="24" cy="605"/>
          </a:xfrm>
        </p:grpSpPr>
        <p:sp>
          <p:nvSpPr>
            <p:cNvPr id="234657" name="Freeform 161"/>
            <p:cNvSpPr>
              <a:spLocks/>
            </p:cNvSpPr>
            <p:nvPr/>
          </p:nvSpPr>
          <p:spPr bwMode="auto">
            <a:xfrm>
              <a:off x="3842" y="2321"/>
              <a:ext cx="24" cy="31"/>
            </a:xfrm>
            <a:custGeom>
              <a:avLst/>
              <a:gdLst/>
              <a:ahLst/>
              <a:cxnLst>
                <a:cxn ang="0">
                  <a:pos x="12" y="31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4" y="0"/>
                </a:cxn>
                <a:cxn ang="0">
                  <a:pos x="12" y="31"/>
                </a:cxn>
              </a:cxnLst>
              <a:rect l="0" t="0" r="r" b="b"/>
              <a:pathLst>
                <a:path w="24" h="31">
                  <a:moveTo>
                    <a:pt x="12" y="31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12" y="31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58" name="Freeform 162"/>
            <p:cNvSpPr>
              <a:spLocks/>
            </p:cNvSpPr>
            <p:nvPr/>
          </p:nvSpPr>
          <p:spPr bwMode="auto">
            <a:xfrm>
              <a:off x="3842" y="1747"/>
              <a:ext cx="24" cy="3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4" y="31"/>
                </a:cxn>
                <a:cxn ang="0">
                  <a:pos x="12" y="31"/>
                </a:cxn>
                <a:cxn ang="0">
                  <a:pos x="0" y="31"/>
                </a:cxn>
                <a:cxn ang="0">
                  <a:pos x="12" y="0"/>
                </a:cxn>
              </a:cxnLst>
              <a:rect l="0" t="0" r="r" b="b"/>
              <a:pathLst>
                <a:path w="24" h="31">
                  <a:moveTo>
                    <a:pt x="12" y="0"/>
                  </a:moveTo>
                  <a:lnTo>
                    <a:pt x="24" y="31"/>
                  </a:lnTo>
                  <a:lnTo>
                    <a:pt x="12" y="31"/>
                  </a:lnTo>
                  <a:lnTo>
                    <a:pt x="0" y="3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59" name="Line 163"/>
            <p:cNvSpPr>
              <a:spLocks noChangeShapeType="1"/>
            </p:cNvSpPr>
            <p:nvPr/>
          </p:nvSpPr>
          <p:spPr bwMode="auto">
            <a:xfrm flipV="1">
              <a:off x="3854" y="1778"/>
              <a:ext cx="1" cy="54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4510" name="Line 14"/>
          <p:cNvSpPr>
            <a:spLocks noChangeAspect="1" noChangeShapeType="1"/>
          </p:cNvSpPr>
          <p:nvPr/>
        </p:nvSpPr>
        <p:spPr bwMode="auto">
          <a:xfrm>
            <a:off x="6769100" y="1570038"/>
            <a:ext cx="0" cy="2205037"/>
          </a:xfrm>
          <a:prstGeom prst="line">
            <a:avLst/>
          </a:prstGeom>
          <a:noFill/>
          <a:ln w="1905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4512" name="Line 16"/>
          <p:cNvSpPr>
            <a:spLocks noChangeAspect="1" noChangeShapeType="1"/>
          </p:cNvSpPr>
          <p:nvPr/>
        </p:nvSpPr>
        <p:spPr bwMode="auto">
          <a:xfrm>
            <a:off x="7494588" y="1570038"/>
            <a:ext cx="0" cy="2205037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4514" name="Rectangle 18"/>
          <p:cNvSpPr>
            <a:spLocks noChangeArrowheads="1"/>
          </p:cNvSpPr>
          <p:nvPr/>
        </p:nvSpPr>
        <p:spPr bwMode="auto">
          <a:xfrm>
            <a:off x="457200" y="5921375"/>
            <a:ext cx="84105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77800" indent="-177800" eaLnBrk="1" hangingPunct="1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After I</a:t>
            </a:r>
            <a:r>
              <a:rPr lang="en-US" sz="2000" baseline="-25000">
                <a:solidFill>
                  <a:schemeClr val="accent2"/>
                </a:solidFill>
              </a:rPr>
              <a:t>CHI</a:t>
            </a: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</a:t>
            </a:r>
            <a:r>
              <a:rPr lang="en-US" sz="2000">
                <a:solidFill>
                  <a:schemeClr val="accent2"/>
                </a:solidFill>
              </a:rPr>
              <a:t>0, toroidal plasma current flows on closed flux surfaces</a:t>
            </a:r>
          </a:p>
          <a:p>
            <a:pPr marL="177800" indent="-177800" eaLnBrk="1" hangingPunct="1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Without additional heating and current drive, current decays resistively</a:t>
            </a:r>
          </a:p>
        </p:txBody>
      </p:sp>
      <p:sp>
        <p:nvSpPr>
          <p:cNvPr id="234515" name="Line 19"/>
          <p:cNvSpPr>
            <a:spLocks noChangeShapeType="1"/>
          </p:cNvSpPr>
          <p:nvPr/>
        </p:nvSpPr>
        <p:spPr bwMode="auto">
          <a:xfrm flipH="1">
            <a:off x="5092700" y="3771900"/>
            <a:ext cx="1676400" cy="393700"/>
          </a:xfrm>
          <a:prstGeom prst="line">
            <a:avLst/>
          </a:prstGeom>
          <a:noFill/>
          <a:ln w="12700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4516" name="Line 20"/>
          <p:cNvSpPr>
            <a:spLocks noChangeShapeType="1"/>
          </p:cNvSpPr>
          <p:nvPr/>
        </p:nvSpPr>
        <p:spPr bwMode="auto">
          <a:xfrm>
            <a:off x="7480300" y="3771900"/>
            <a:ext cx="266700" cy="17780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234521" name="Picture 2"/>
          <p:cNvPicPr preferRelativeResize="0">
            <a:picLocks noChangeAspect="1" noChangeArrowheads="1"/>
          </p:cNvPicPr>
          <p:nvPr/>
        </p:nvPicPr>
        <p:blipFill>
          <a:blip r:embed="rId8" cstate="print"/>
          <a:srcRect l="3761" t="5634" r="7523"/>
          <a:stretch>
            <a:fillRect/>
          </a:stretch>
        </p:blipFill>
        <p:spPr bwMode="auto">
          <a:xfrm>
            <a:off x="3248025" y="1871663"/>
            <a:ext cx="15081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30" name="Rectangle 34"/>
          <p:cNvSpPr>
            <a:spLocks noChangeArrowheads="1"/>
          </p:cNvSpPr>
          <p:nvPr/>
        </p:nvSpPr>
        <p:spPr bwMode="auto">
          <a:xfrm>
            <a:off x="3298825" y="1592263"/>
            <a:ext cx="1422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 u="sng">
                <a:solidFill>
                  <a:srgbClr val="008000"/>
                </a:solidFill>
                <a:latin typeface="Arial" pitchFamily="34" charset="0"/>
              </a:rPr>
              <a:t>Initial growth</a:t>
            </a:r>
          </a:p>
        </p:txBody>
      </p:sp>
      <p:sp>
        <p:nvSpPr>
          <p:cNvPr id="234665" name="Rectangle 169"/>
          <p:cNvSpPr>
            <a:spLocks noChangeArrowheads="1"/>
          </p:cNvSpPr>
          <p:nvPr/>
        </p:nvSpPr>
        <p:spPr bwMode="auto">
          <a:xfrm>
            <a:off x="5267325" y="1473200"/>
            <a:ext cx="21113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250</a:t>
            </a:r>
          </a:p>
        </p:txBody>
      </p:sp>
      <p:sp>
        <p:nvSpPr>
          <p:cNvPr id="234666" name="Rectangle 170"/>
          <p:cNvSpPr>
            <a:spLocks noChangeArrowheads="1"/>
          </p:cNvSpPr>
          <p:nvPr/>
        </p:nvSpPr>
        <p:spPr bwMode="auto">
          <a:xfrm>
            <a:off x="5267325" y="1917700"/>
            <a:ext cx="21113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200</a:t>
            </a:r>
          </a:p>
        </p:txBody>
      </p:sp>
      <p:sp>
        <p:nvSpPr>
          <p:cNvPr id="234667" name="Rectangle 171"/>
          <p:cNvSpPr>
            <a:spLocks noChangeArrowheads="1"/>
          </p:cNvSpPr>
          <p:nvPr/>
        </p:nvSpPr>
        <p:spPr bwMode="auto">
          <a:xfrm>
            <a:off x="5267325" y="2362200"/>
            <a:ext cx="21113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150</a:t>
            </a:r>
          </a:p>
        </p:txBody>
      </p:sp>
      <p:sp>
        <p:nvSpPr>
          <p:cNvPr id="234668" name="Rectangle 172"/>
          <p:cNvSpPr>
            <a:spLocks noChangeArrowheads="1"/>
          </p:cNvSpPr>
          <p:nvPr/>
        </p:nvSpPr>
        <p:spPr bwMode="auto">
          <a:xfrm>
            <a:off x="5267325" y="2806700"/>
            <a:ext cx="21113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100</a:t>
            </a:r>
          </a:p>
        </p:txBody>
      </p:sp>
      <p:sp>
        <p:nvSpPr>
          <p:cNvPr id="234669" name="Rectangle 173"/>
          <p:cNvSpPr>
            <a:spLocks noChangeArrowheads="1"/>
          </p:cNvSpPr>
          <p:nvPr/>
        </p:nvSpPr>
        <p:spPr bwMode="auto">
          <a:xfrm>
            <a:off x="5373688" y="3251200"/>
            <a:ext cx="14128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50</a:t>
            </a:r>
          </a:p>
        </p:txBody>
      </p:sp>
      <p:sp>
        <p:nvSpPr>
          <p:cNvPr id="234670" name="Rectangle 174"/>
          <p:cNvSpPr>
            <a:spLocks noChangeArrowheads="1"/>
          </p:cNvSpPr>
          <p:nvPr/>
        </p:nvSpPr>
        <p:spPr bwMode="auto">
          <a:xfrm>
            <a:off x="5408613" y="3695700"/>
            <a:ext cx="698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0</a:t>
            </a:r>
          </a:p>
        </p:txBody>
      </p:sp>
      <p:sp>
        <p:nvSpPr>
          <p:cNvPr id="234671" name="Rectangle 175"/>
          <p:cNvSpPr>
            <a:spLocks noChangeArrowheads="1"/>
          </p:cNvSpPr>
          <p:nvPr/>
        </p:nvSpPr>
        <p:spPr bwMode="auto">
          <a:xfrm>
            <a:off x="5732463" y="3797300"/>
            <a:ext cx="698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ctr"/>
            <a:r>
              <a:rPr lang="en-US" sz="1000">
                <a:latin typeface="Arial" pitchFamily="34" charset="0"/>
              </a:rPr>
              <a:t>5</a:t>
            </a:r>
          </a:p>
        </p:txBody>
      </p:sp>
      <p:sp>
        <p:nvSpPr>
          <p:cNvPr id="234672" name="Rectangle 176"/>
          <p:cNvSpPr>
            <a:spLocks noChangeArrowheads="1"/>
          </p:cNvSpPr>
          <p:nvPr/>
        </p:nvSpPr>
        <p:spPr bwMode="auto">
          <a:xfrm>
            <a:off x="6954838" y="3797300"/>
            <a:ext cx="14128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ctr"/>
            <a:r>
              <a:rPr lang="en-US" sz="1000">
                <a:latin typeface="Arial" pitchFamily="34" charset="0"/>
              </a:rPr>
              <a:t>10</a:t>
            </a:r>
          </a:p>
        </p:txBody>
      </p:sp>
      <p:sp>
        <p:nvSpPr>
          <p:cNvPr id="234673" name="Rectangle 177"/>
          <p:cNvSpPr>
            <a:spLocks noChangeArrowheads="1"/>
          </p:cNvSpPr>
          <p:nvPr/>
        </p:nvSpPr>
        <p:spPr bwMode="auto">
          <a:xfrm>
            <a:off x="8212138" y="3797300"/>
            <a:ext cx="14128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18288" rIns="0" bIns="18288">
            <a:spAutoFit/>
          </a:bodyPr>
          <a:lstStyle/>
          <a:p>
            <a:pPr algn="ctr"/>
            <a:r>
              <a:rPr lang="en-US" sz="1000">
                <a:latin typeface="Arial" pitchFamily="34" charset="0"/>
              </a:rPr>
              <a:t>15</a:t>
            </a:r>
          </a:p>
        </p:txBody>
      </p:sp>
      <p:sp>
        <p:nvSpPr>
          <p:cNvPr id="234674" name="Rectangle 178"/>
          <p:cNvSpPr>
            <a:spLocks noChangeArrowheads="1"/>
          </p:cNvSpPr>
          <p:nvPr/>
        </p:nvSpPr>
        <p:spPr bwMode="auto">
          <a:xfrm>
            <a:off x="6800850" y="3344863"/>
            <a:ext cx="219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D0000"/>
                </a:solidFill>
                <a:latin typeface="Arial" pitchFamily="34" charset="0"/>
              </a:rPr>
              <a:t>I</a:t>
            </a:r>
            <a:r>
              <a:rPr lang="en-US" sz="1600" b="1" baseline="-25000">
                <a:solidFill>
                  <a:srgbClr val="FD0000"/>
                </a:solidFill>
                <a:latin typeface="Arial" pitchFamily="34" charset="0"/>
              </a:rPr>
              <a:t>inj</a:t>
            </a:r>
            <a:endParaRPr lang="en-US" sz="1600" b="1">
              <a:solidFill>
                <a:srgbClr val="FD0000"/>
              </a:solidFill>
              <a:latin typeface="Arial" pitchFamily="34" charset="0"/>
            </a:endParaRPr>
          </a:p>
        </p:txBody>
      </p:sp>
      <p:sp>
        <p:nvSpPr>
          <p:cNvPr id="234675" name="Rectangle 179"/>
          <p:cNvSpPr>
            <a:spLocks noChangeArrowheads="1"/>
          </p:cNvSpPr>
          <p:nvPr/>
        </p:nvSpPr>
        <p:spPr bwMode="auto">
          <a:xfrm>
            <a:off x="6153150" y="3065463"/>
            <a:ext cx="454025" cy="29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8288" tIns="18288" rIns="18288" bIns="18288">
            <a:spAutoFit/>
          </a:bodyPr>
          <a:lstStyle/>
          <a:p>
            <a:r>
              <a:rPr lang="en-US" sz="1600" b="1">
                <a:solidFill>
                  <a:srgbClr val="000080"/>
                </a:solidFill>
                <a:latin typeface="Arial" pitchFamily="34" charset="0"/>
              </a:rPr>
              <a:t>20</a:t>
            </a:r>
            <a:r>
              <a:rPr lang="en-US" sz="1600" b="1">
                <a:solidFill>
                  <a:schemeClr val="tx2"/>
                </a:solidFill>
                <a:latin typeface="Arial" pitchFamily="34" charset="0"/>
              </a:rPr>
              <a:t>:</a:t>
            </a:r>
            <a:r>
              <a:rPr lang="en-US" sz="1600" b="1">
                <a:solidFill>
                  <a:srgbClr val="FD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234676" name="Rectangle 180"/>
          <p:cNvSpPr>
            <a:spLocks noChangeArrowheads="1"/>
          </p:cNvSpPr>
          <p:nvPr/>
        </p:nvSpPr>
        <p:spPr bwMode="auto">
          <a:xfrm>
            <a:off x="5135563" y="2619375"/>
            <a:ext cx="17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kA</a:t>
            </a:r>
            <a:endParaRPr lang="en-US" sz="1200">
              <a:latin typeface="Arial" pitchFamily="34" charset="0"/>
            </a:endParaRPr>
          </a:p>
        </p:txBody>
      </p:sp>
      <p:sp>
        <p:nvSpPr>
          <p:cNvPr id="234677" name="Line 181"/>
          <p:cNvSpPr>
            <a:spLocks noChangeShapeType="1"/>
          </p:cNvSpPr>
          <p:nvPr/>
        </p:nvSpPr>
        <p:spPr bwMode="auto">
          <a:xfrm>
            <a:off x="6273800" y="1574800"/>
            <a:ext cx="0" cy="21844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4679" name="Line 183"/>
          <p:cNvSpPr>
            <a:spLocks noChangeShapeType="1"/>
          </p:cNvSpPr>
          <p:nvPr/>
        </p:nvSpPr>
        <p:spPr bwMode="auto">
          <a:xfrm flipH="1">
            <a:off x="4838700" y="2540000"/>
            <a:ext cx="14224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4680" name="Rectangle 184"/>
          <p:cNvSpPr>
            <a:spLocks noChangeArrowheads="1"/>
          </p:cNvSpPr>
          <p:nvPr/>
        </p:nvSpPr>
        <p:spPr bwMode="auto">
          <a:xfrm>
            <a:off x="3667125" y="3941763"/>
            <a:ext cx="1308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 u="sng">
                <a:solidFill>
                  <a:srgbClr val="8000FF"/>
                </a:solidFill>
                <a:latin typeface="Arial" pitchFamily="34" charset="0"/>
              </a:rPr>
              <a:t>Detachment</a:t>
            </a:r>
            <a:endParaRPr lang="en-US" sz="1800" b="1" u="sng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234681" name="Rectangle 185"/>
          <p:cNvSpPr>
            <a:spLocks noChangeArrowheads="1"/>
          </p:cNvSpPr>
          <p:nvPr/>
        </p:nvSpPr>
        <p:spPr bwMode="auto">
          <a:xfrm>
            <a:off x="7413625" y="3941763"/>
            <a:ext cx="673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 u="sng">
                <a:solidFill>
                  <a:srgbClr val="FF8000"/>
                </a:solidFill>
                <a:latin typeface="Arial" pitchFamily="34" charset="0"/>
              </a:rPr>
              <a:t>Decay</a:t>
            </a:r>
            <a:endParaRPr lang="en-US" sz="1800" b="1" u="sng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234682" name="Text Box 186"/>
          <p:cNvSpPr txBox="1">
            <a:spLocks noChangeArrowheads="1"/>
          </p:cNvSpPr>
          <p:nvPr/>
        </p:nvSpPr>
        <p:spPr bwMode="auto">
          <a:xfrm>
            <a:off x="5886450" y="6662738"/>
            <a:ext cx="276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R. Raman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49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(2009) 055014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0A915-25AE-4FD4-9B8D-7B29EC2C9933}" type="slidenum">
              <a:rPr lang="en-US"/>
              <a:pPr/>
              <a:t>28</a:t>
            </a:fld>
            <a:r>
              <a:rPr lang="en-US"/>
              <a:t> </a:t>
            </a:r>
          </a:p>
        </p:txBody>
      </p:sp>
      <p:sp>
        <p:nvSpPr>
          <p:cNvPr id="274435" name="Title 1"/>
          <p:cNvSpPr>
            <a:spLocks noGrp="1"/>
          </p:cNvSpPr>
          <p:nvPr>
            <p:ph type="title" idx="4294967295"/>
          </p:nvPr>
        </p:nvSpPr>
        <p:spPr>
          <a:xfrm>
            <a:off x="0" y="66675"/>
            <a:ext cx="9144000" cy="1006475"/>
          </a:xfrm>
        </p:spPr>
        <p:txBody>
          <a:bodyPr/>
          <a:lstStyle/>
          <a:p>
            <a:r>
              <a:rPr lang="en-US" sz="3000"/>
              <a:t>CHI Produced Substantial Increases in Plasma Current for Same Applied Inductive Flux  </a:t>
            </a:r>
            <a:endParaRPr lang="en-US" sz="3000" baseline="-25000"/>
          </a:p>
        </p:txBody>
      </p:sp>
      <p:pic>
        <p:nvPicPr>
          <p:cNvPr id="274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82700"/>
            <a:ext cx="36703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7" name="Picture 3"/>
          <p:cNvPicPr>
            <a:picLocks noChangeAspect="1" noChangeArrowheads="1"/>
          </p:cNvPicPr>
          <p:nvPr/>
        </p:nvPicPr>
        <p:blipFill>
          <a:blip r:embed="rId4" cstate="print"/>
          <a:srcRect t="8423"/>
          <a:stretch>
            <a:fillRect/>
          </a:stretch>
        </p:blipFill>
        <p:spPr bwMode="auto">
          <a:xfrm>
            <a:off x="0" y="4295775"/>
            <a:ext cx="400685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4439" name="Straight Arrow Connector 22"/>
          <p:cNvCxnSpPr>
            <a:cxnSpLocks noChangeShapeType="1"/>
          </p:cNvCxnSpPr>
          <p:nvPr/>
        </p:nvCxnSpPr>
        <p:spPr bwMode="auto">
          <a:xfrm rot="5400000">
            <a:off x="3314701" y="1854200"/>
            <a:ext cx="53340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stealth" w="med" len="sm"/>
            <a:tailEnd type="stealth" w="med" len="sm"/>
          </a:ln>
        </p:spPr>
      </p:cxnSp>
      <p:sp>
        <p:nvSpPr>
          <p:cNvPr id="274441" name="TextBox 14"/>
          <p:cNvSpPr txBox="1">
            <a:spLocks noChangeArrowheads="1"/>
          </p:cNvSpPr>
          <p:nvPr/>
        </p:nvSpPr>
        <p:spPr bwMode="auto">
          <a:xfrm>
            <a:off x="1219200" y="1358900"/>
            <a:ext cx="2133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1">
                <a:solidFill>
                  <a:srgbClr val="FF0000"/>
                </a:solidFill>
              </a:rPr>
              <a:t>200 kA more current with CHI start-up</a:t>
            </a:r>
          </a:p>
        </p:txBody>
      </p:sp>
      <p:cxnSp>
        <p:nvCxnSpPr>
          <p:cNvPr id="274442" name="Straight Arrow Connector 16"/>
          <p:cNvCxnSpPr>
            <a:cxnSpLocks noChangeShapeType="1"/>
          </p:cNvCxnSpPr>
          <p:nvPr/>
        </p:nvCxnSpPr>
        <p:spPr bwMode="auto">
          <a:xfrm>
            <a:off x="2895600" y="1663700"/>
            <a:ext cx="609600" cy="1524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4446" name="Rectangle 14"/>
          <p:cNvSpPr>
            <a:spLocks noChangeArrowheads="1"/>
          </p:cNvSpPr>
          <p:nvPr/>
        </p:nvSpPr>
        <p:spPr bwMode="auto">
          <a:xfrm>
            <a:off x="4048125" y="1289050"/>
            <a:ext cx="4537075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3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Lithium coating of lower divertor (electrodes) improved CHI initiation</a:t>
            </a:r>
          </a:p>
          <a:p>
            <a:pPr marL="685800" lvl="1" indent="-342900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Reduced radiation by carbon and oxygen impurities</a:t>
            </a:r>
            <a:r>
              <a:rPr lang="en-US" sz="2000">
                <a:latin typeface="Arial" pitchFamily="34" charset="0"/>
              </a:rPr>
              <a:t> </a:t>
            </a:r>
          </a:p>
          <a:p>
            <a:pPr marL="228600" indent="-228600">
              <a:spcBef>
                <a:spcPct val="3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Discharges compared had same waveform of solenoid current</a:t>
            </a:r>
          </a:p>
          <a:p>
            <a:pPr marL="228600" indent="-228600">
              <a:spcBef>
                <a:spcPct val="3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Reached 1MA using 40% less flux than induction-only case</a:t>
            </a:r>
          </a:p>
          <a:p>
            <a:pPr marL="685800" lvl="1" indent="-342900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Hollow T</a:t>
            </a:r>
            <a:r>
              <a:rPr lang="en-US" sz="2000" baseline="-25000">
                <a:solidFill>
                  <a:schemeClr val="accent2"/>
                </a:solidFill>
                <a:latin typeface="Arial" pitchFamily="34" charset="0"/>
              </a:rPr>
              <a:t>e</a:t>
            </a: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 maintained during current ramp following CHI</a:t>
            </a:r>
          </a:p>
          <a:p>
            <a:pPr marL="685800" lvl="1" indent="-342900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Higher average T</a:t>
            </a:r>
            <a:r>
              <a:rPr lang="en-US" sz="2000" baseline="-25000">
                <a:solidFill>
                  <a:schemeClr val="accent2"/>
                </a:solidFill>
                <a:latin typeface="Arial" pitchFamily="34" charset="0"/>
              </a:rPr>
              <a:t>e</a:t>
            </a: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 reduced resistive flux consumption</a:t>
            </a:r>
          </a:p>
          <a:p>
            <a:pPr marL="685800" lvl="1" indent="-342900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Low normalized internal inductance l</a:t>
            </a:r>
            <a:r>
              <a:rPr lang="en-US" sz="2000" baseline="-25000">
                <a:solidFill>
                  <a:schemeClr val="accent2"/>
                </a:solidFill>
                <a:latin typeface="Arial" pitchFamily="34" charset="0"/>
              </a:rPr>
              <a:t>i</a:t>
            </a: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 ≈ 0.35</a:t>
            </a:r>
          </a:p>
          <a:p>
            <a:pPr marL="685800" lvl="1" indent="-342900">
              <a:spcBef>
                <a:spcPct val="3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Aids achieving high elongation</a:t>
            </a:r>
            <a:endParaRPr lang="en-US"/>
          </a:p>
        </p:txBody>
      </p:sp>
      <p:sp>
        <p:nvSpPr>
          <p:cNvPr id="274447" name="Rectangle 15"/>
          <p:cNvSpPr>
            <a:spLocks noChangeArrowheads="1"/>
          </p:cNvSpPr>
          <p:nvPr/>
        </p:nvSpPr>
        <p:spPr bwMode="auto">
          <a:xfrm>
            <a:off x="457200" y="4040188"/>
            <a:ext cx="3376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u="sng">
                <a:solidFill>
                  <a:srgbClr val="FD0000"/>
                </a:solidFill>
                <a:latin typeface="Arial" pitchFamily="34" charset="0"/>
              </a:rPr>
              <a:t>Electron temperature profile after CHI</a:t>
            </a:r>
          </a:p>
        </p:txBody>
      </p:sp>
      <p:sp>
        <p:nvSpPr>
          <p:cNvPr id="274448" name="Text Box 16"/>
          <p:cNvSpPr txBox="1">
            <a:spLocks noChangeArrowheads="1"/>
          </p:cNvSpPr>
          <p:nvPr/>
        </p:nvSpPr>
        <p:spPr bwMode="auto">
          <a:xfrm>
            <a:off x="5918200" y="6662738"/>
            <a:ext cx="2743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B. Nelson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51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(2011) 063008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FE69EC-5573-478B-91D4-FCEE1D057B57}" type="slidenum">
              <a:rPr lang="en-US"/>
              <a:pPr/>
              <a:t>29</a:t>
            </a:fld>
            <a:r>
              <a:rPr lang="en-US"/>
              <a:t> </a:t>
            </a:r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US" sz="3000"/>
              <a:t>MAST Used Waves in Electron Cyclotron Frequency Range to Drive Current</a:t>
            </a:r>
            <a:endParaRPr lang="en-US"/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206500"/>
            <a:ext cx="8699500" cy="2047875"/>
          </a:xfrm>
        </p:spPr>
        <p:txBody>
          <a:bodyPr/>
          <a:lstStyle/>
          <a:p>
            <a:r>
              <a:rPr lang="en-US" sz="2000">
                <a:latin typeface="Arial" pitchFamily="34" charset="0"/>
              </a:rPr>
              <a:t>Electron cyclotron frequency: </a:t>
            </a:r>
            <a:r>
              <a:rPr lang="en-US" sz="2000" i="1">
                <a:latin typeface="Arial" pitchFamily="34" charset="0"/>
              </a:rPr>
              <a:t>f</a:t>
            </a:r>
            <a:r>
              <a:rPr lang="en-US" sz="2000" i="1" baseline="-25000">
                <a:latin typeface="Arial" pitchFamily="34" charset="0"/>
              </a:rPr>
              <a:t>ce</a:t>
            </a:r>
            <a:r>
              <a:rPr lang="en-US" sz="2000" i="1">
                <a:latin typeface="Arial" pitchFamily="34" charset="0"/>
              </a:rPr>
              <a:t> = eB/</a:t>
            </a:r>
            <a:r>
              <a:rPr lang="en-US" sz="2000">
                <a:latin typeface="Arial" pitchFamily="34" charset="0"/>
              </a:rPr>
              <a:t>2</a:t>
            </a:r>
            <a:r>
              <a:rPr lang="en-US" sz="2000" i="1">
                <a:latin typeface="Arial" pitchFamily="34" charset="0"/>
                <a:sym typeface="Symbol" pitchFamily="18" charset="2"/>
              </a:rPr>
              <a:t></a:t>
            </a:r>
            <a:r>
              <a:rPr lang="en-US" sz="2000" i="1">
                <a:latin typeface="Arial" pitchFamily="34" charset="0"/>
              </a:rPr>
              <a:t>m</a:t>
            </a:r>
            <a:r>
              <a:rPr lang="en-US" sz="2000" i="1" baseline="-25000">
                <a:latin typeface="Arial" pitchFamily="34" charset="0"/>
              </a:rPr>
              <a:t>e</a:t>
            </a:r>
            <a:r>
              <a:rPr lang="en-US" sz="2000">
                <a:latin typeface="Arial" pitchFamily="34" charset="0"/>
              </a:rPr>
              <a:t> = 28GHz @ 1T</a:t>
            </a:r>
          </a:p>
          <a:p>
            <a:r>
              <a:rPr lang="en-US" sz="2000">
                <a:latin typeface="Arial" pitchFamily="34" charset="0"/>
              </a:rPr>
              <a:t>O-mode waves only propagate </a:t>
            </a:r>
            <a:r>
              <a:rPr lang="en-US" sz="2000" i="1">
                <a:latin typeface="Arial" pitchFamily="34" charset="0"/>
              </a:rPr>
              <a:t>above</a:t>
            </a:r>
            <a:r>
              <a:rPr lang="en-US" sz="2000">
                <a:latin typeface="Arial" pitchFamily="34" charset="0"/>
              </a:rPr>
              <a:t> the electron plasma frequency: </a:t>
            </a:r>
            <a:br>
              <a:rPr lang="en-US" sz="2000">
                <a:latin typeface="Arial" pitchFamily="34" charset="0"/>
              </a:rPr>
            </a:br>
            <a:r>
              <a:rPr lang="en-US" sz="2000" i="1">
                <a:latin typeface="Arial" pitchFamily="34" charset="0"/>
              </a:rPr>
              <a:t>f</a:t>
            </a:r>
            <a:r>
              <a:rPr lang="en-US" sz="2000" i="1" baseline="-25000">
                <a:latin typeface="Arial" pitchFamily="34" charset="0"/>
              </a:rPr>
              <a:t>pe</a:t>
            </a:r>
            <a:r>
              <a:rPr lang="en-US" sz="2000" i="1">
                <a:latin typeface="Arial" pitchFamily="34" charset="0"/>
              </a:rPr>
              <a:t> = </a:t>
            </a:r>
            <a:r>
              <a:rPr lang="en-US" sz="2000" i="1">
                <a:latin typeface="Arial" pitchFamily="34" charset="0"/>
                <a:sym typeface="Symbol" pitchFamily="18" charset="2"/>
              </a:rPr>
              <a:t>(n</a:t>
            </a:r>
            <a:r>
              <a:rPr lang="en-US" sz="2000" i="1" baseline="-25000">
                <a:latin typeface="Arial" pitchFamily="34" charset="0"/>
                <a:sym typeface="Symbol" pitchFamily="18" charset="2"/>
              </a:rPr>
              <a:t>e</a:t>
            </a:r>
            <a:r>
              <a:rPr lang="en-US" sz="2000" i="1">
                <a:latin typeface="Arial" pitchFamily="34" charset="0"/>
                <a:sym typeface="Symbol" pitchFamily="18" charset="2"/>
              </a:rPr>
              <a:t>e</a:t>
            </a:r>
            <a:r>
              <a:rPr lang="en-US" sz="2000" i="1" baseline="30000">
                <a:latin typeface="Arial" pitchFamily="34" charset="0"/>
                <a:sym typeface="Symbol" pitchFamily="18" charset="2"/>
              </a:rPr>
              <a:t>2</a:t>
            </a:r>
            <a:r>
              <a:rPr lang="en-US" sz="2000" i="1">
                <a:latin typeface="Arial" pitchFamily="34" charset="0"/>
                <a:sym typeface="Symbol" pitchFamily="18" charset="2"/>
              </a:rPr>
              <a:t>/</a:t>
            </a:r>
            <a:r>
              <a:rPr lang="en-US" sz="2000" i="1" baseline="-25000">
                <a:latin typeface="Arial" pitchFamily="34" charset="0"/>
                <a:sym typeface="Symbol" pitchFamily="18" charset="2"/>
              </a:rPr>
              <a:t>0</a:t>
            </a:r>
            <a:r>
              <a:rPr lang="en-US" sz="2000" i="1">
                <a:latin typeface="Arial" pitchFamily="34" charset="0"/>
                <a:sym typeface="Symbol" pitchFamily="18" charset="2"/>
              </a:rPr>
              <a:t>m</a:t>
            </a:r>
            <a:r>
              <a:rPr lang="en-US" sz="2000" i="1" baseline="-25000">
                <a:latin typeface="Arial" pitchFamily="34" charset="0"/>
                <a:sym typeface="Symbol" pitchFamily="18" charset="2"/>
              </a:rPr>
              <a:t>e</a:t>
            </a:r>
            <a:r>
              <a:rPr lang="en-US" sz="2000" i="1">
                <a:latin typeface="Arial" pitchFamily="34" charset="0"/>
                <a:sym typeface="Symbol" pitchFamily="18" charset="2"/>
              </a:rPr>
              <a:t>)/</a:t>
            </a:r>
            <a:r>
              <a:rPr lang="en-US" sz="2000">
                <a:latin typeface="Arial" pitchFamily="34" charset="0"/>
                <a:sym typeface="Symbol" pitchFamily="18" charset="2"/>
              </a:rPr>
              <a:t>2</a:t>
            </a:r>
            <a:r>
              <a:rPr lang="en-US" sz="2000" i="1">
                <a:latin typeface="Arial" pitchFamily="34" charset="0"/>
                <a:sym typeface="Symbol" pitchFamily="18" charset="2"/>
              </a:rPr>
              <a:t></a:t>
            </a:r>
            <a:r>
              <a:rPr lang="en-US" sz="2000">
                <a:latin typeface="Arial" pitchFamily="34" charset="0"/>
                <a:sym typeface="Symbol" pitchFamily="18" charset="2"/>
              </a:rPr>
              <a:t> = 28GHz @ 1  10</a:t>
            </a:r>
            <a:r>
              <a:rPr lang="en-US" sz="2000" baseline="30000">
                <a:latin typeface="Arial" pitchFamily="34" charset="0"/>
                <a:sym typeface="Symbol" pitchFamily="18" charset="2"/>
              </a:rPr>
              <a:t>19</a:t>
            </a:r>
            <a:r>
              <a:rPr lang="en-US" sz="2000">
                <a:latin typeface="Arial" pitchFamily="34" charset="0"/>
                <a:sym typeface="Symbol" pitchFamily="18" charset="2"/>
              </a:rPr>
              <a:t>m</a:t>
            </a:r>
            <a:r>
              <a:rPr lang="en-US" sz="2000" baseline="30000">
                <a:latin typeface="Arial" pitchFamily="34" charset="0"/>
                <a:sym typeface="Symbol" pitchFamily="18" charset="2"/>
              </a:rPr>
              <a:t>-3</a:t>
            </a:r>
            <a:r>
              <a:rPr lang="en-US" sz="2000"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en-US" sz="2000">
                <a:latin typeface="Arial" pitchFamily="34" charset="0"/>
                <a:sym typeface="Symbol" pitchFamily="18" charset="2"/>
              </a:rPr>
              <a:t>ST plasma is typically “overdense”  must rely on other wave modes</a:t>
            </a:r>
          </a:p>
          <a:p>
            <a:r>
              <a:rPr lang="en-US" sz="2000">
                <a:latin typeface="Arial" pitchFamily="34" charset="0"/>
                <a:sym typeface="Symbol" pitchFamily="18" charset="2"/>
              </a:rPr>
              <a:t>The electrostatic </a:t>
            </a:r>
            <a:r>
              <a:rPr lang="en-US" sz="2000" b="1">
                <a:latin typeface="Arial" pitchFamily="34" charset="0"/>
                <a:sym typeface="Symbol" pitchFamily="18" charset="2"/>
              </a:rPr>
              <a:t>Electron Bernstein Wave</a:t>
            </a:r>
            <a:r>
              <a:rPr lang="en-US" sz="2000">
                <a:latin typeface="Arial" pitchFamily="34" charset="0"/>
                <a:sym typeface="Symbol" pitchFamily="18" charset="2"/>
              </a:rPr>
              <a:t> (EBW) can be generated by </a:t>
            </a:r>
            <a:r>
              <a:rPr lang="en-US" sz="2000" b="1">
                <a:latin typeface="Arial" pitchFamily="34" charset="0"/>
                <a:sym typeface="Symbol" pitchFamily="18" charset="2"/>
              </a:rPr>
              <a:t>Mode Conversion</a:t>
            </a:r>
            <a:r>
              <a:rPr lang="en-US" sz="2000">
                <a:latin typeface="Arial" pitchFamily="34" charset="0"/>
                <a:sym typeface="Symbol" pitchFamily="18" charset="2"/>
              </a:rPr>
              <a:t> in a plasma from externally launched e.m. waves</a:t>
            </a: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203200" y="3441700"/>
            <a:ext cx="41021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/>
          <a:p>
            <a:pPr marL="228600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  <a:sym typeface="Symbol" pitchFamily="18" charset="2"/>
              </a:rPr>
              <a:t>MAST used a mirror with slanted grooves on its center column to change the polarization of waves launched from the outboard side</a:t>
            </a:r>
          </a:p>
          <a:p>
            <a:pPr marL="228600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  <a:sym typeface="Symbol" pitchFamily="18" charset="2"/>
              </a:rPr>
              <a:t>The reflected waves (X-mode) convert to EBW in the plasma</a:t>
            </a:r>
          </a:p>
          <a:p>
            <a:pPr marL="228600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  <a:sym typeface="Symbol" pitchFamily="18" charset="2"/>
              </a:rPr>
              <a:t>When EBW are absorbed on resonant electrons they can generate current</a:t>
            </a:r>
          </a:p>
        </p:txBody>
      </p:sp>
      <p:pic>
        <p:nvPicPr>
          <p:cNvPr id="272389" name="Picture 5" descr="Polariser&amp;Faces"/>
          <p:cNvPicPr>
            <a:picLocks noChangeAspect="1" noChangeArrowheads="1"/>
          </p:cNvPicPr>
          <p:nvPr/>
        </p:nvPicPr>
        <p:blipFill>
          <a:blip r:embed="rId2" cstate="print"/>
          <a:srcRect l="6250" t="1666" r="6250" b="6667"/>
          <a:stretch>
            <a:fillRect/>
          </a:stretch>
        </p:blipFill>
        <p:spPr bwMode="auto">
          <a:xfrm>
            <a:off x="4384675" y="3282950"/>
            <a:ext cx="41703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91" name="Line 7"/>
          <p:cNvSpPr>
            <a:spLocks noChangeShapeType="1"/>
          </p:cNvSpPr>
          <p:nvPr/>
        </p:nvSpPr>
        <p:spPr bwMode="auto">
          <a:xfrm>
            <a:off x="4102100" y="3949700"/>
            <a:ext cx="2438400" cy="660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2392" name="Group 8"/>
          <p:cNvGrpSpPr>
            <a:grpSpLocks/>
          </p:cNvGrpSpPr>
          <p:nvPr/>
        </p:nvGrpSpPr>
        <p:grpSpPr bwMode="auto">
          <a:xfrm>
            <a:off x="8556625" y="773113"/>
            <a:ext cx="439738" cy="611187"/>
            <a:chOff x="5286" y="1399"/>
            <a:chExt cx="277" cy="385"/>
          </a:xfrm>
        </p:grpSpPr>
        <p:sp>
          <p:nvSpPr>
            <p:cNvPr id="272393" name="Text Box 9"/>
            <p:cNvSpPr txBox="1">
              <a:spLocks noChangeAspect="1" noChangeArrowheads="1"/>
            </p:cNvSpPr>
            <p:nvPr/>
          </p:nvSpPr>
          <p:spPr bwMode="auto">
            <a:xfrm>
              <a:off x="5286" y="1399"/>
              <a:ext cx="27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chemeClr val="accent2"/>
                  </a:solidFill>
                  <a:latin typeface="Times New Roman" pitchFamily="18" charset="0"/>
                </a:rPr>
                <a:t>MAST</a:t>
              </a:r>
            </a:p>
          </p:txBody>
        </p:sp>
        <p:pic>
          <p:nvPicPr>
            <p:cNvPr id="272394" name="Picture 10" descr="MAST_T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5292" y="1522"/>
              <a:ext cx="248" cy="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72395" name="Text Box 11"/>
          <p:cNvSpPr txBox="1">
            <a:spLocks noChangeArrowheads="1"/>
          </p:cNvSpPr>
          <p:nvPr/>
        </p:nvSpPr>
        <p:spPr bwMode="auto">
          <a:xfrm>
            <a:off x="5173663" y="6662738"/>
            <a:ext cx="3454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Courtesy of B. Lloyd and MAST group, CCFE,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5347F2-FBD7-4E69-8B04-16E4219CB1DD}" type="slidenum">
              <a:rPr lang="en-US"/>
              <a:pPr/>
              <a:t>3</a:t>
            </a:fld>
            <a:r>
              <a:rPr lang="en-US"/>
              <a:t> </a:t>
            </a: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US" sz="3000"/>
              <a:t>Growing Number of STs Now Operating </a:t>
            </a:r>
            <a:br>
              <a:rPr lang="en-US" sz="3000"/>
            </a:br>
            <a:r>
              <a:rPr lang="en-US" sz="3000"/>
              <a:t>Around the World</a:t>
            </a:r>
          </a:p>
        </p:txBody>
      </p:sp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2" cstate="print"/>
          <a:srcRect l="998" r="1994" b="2875"/>
          <a:stretch>
            <a:fillRect/>
          </a:stretch>
        </p:blipFill>
        <p:spPr bwMode="auto">
          <a:xfrm>
            <a:off x="574675" y="1155700"/>
            <a:ext cx="7970838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38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45073F-6A65-449E-B2AE-2C4ADB14B255}" type="slidenum">
              <a:rPr lang="en-US"/>
              <a:pPr/>
              <a:t>30</a:t>
            </a:fld>
            <a:r>
              <a:rPr lang="en-US"/>
              <a:t> </a:t>
            </a:r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1006475"/>
          </a:xfrm>
        </p:spPr>
        <p:txBody>
          <a:bodyPr/>
          <a:lstStyle/>
          <a:p>
            <a:r>
              <a:rPr lang="en-US" sz="3000"/>
              <a:t>100 kW of 28GHz RF Power Generated 17kA Plasma Current by EBW CD in MAST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5972175"/>
            <a:ext cx="8382000" cy="708025"/>
          </a:xfrm>
        </p:spPr>
        <p:txBody>
          <a:bodyPr/>
          <a:lstStyle/>
          <a:p>
            <a:r>
              <a:rPr lang="en-US" sz="2000">
                <a:solidFill>
                  <a:srgbClr val="FD0000"/>
                </a:solidFill>
              </a:rPr>
              <a:t>EBW-driven current</a:t>
            </a:r>
            <a:r>
              <a:rPr lang="en-US" sz="2000"/>
              <a:t> augmented by flux from </a:t>
            </a:r>
            <a:r>
              <a:rPr lang="en-US" sz="2000">
                <a:solidFill>
                  <a:srgbClr val="0000FF"/>
                </a:solidFill>
              </a:rPr>
              <a:t>Vertical Field</a:t>
            </a:r>
            <a:r>
              <a:rPr lang="en-US" sz="2000"/>
              <a:t> and </a:t>
            </a:r>
            <a:r>
              <a:rPr lang="en-US" sz="2000">
                <a:solidFill>
                  <a:srgbClr val="008040"/>
                </a:solidFill>
              </a:rPr>
              <a:t>Solenoid</a:t>
            </a:r>
          </a:p>
          <a:p>
            <a:r>
              <a:rPr lang="en-US" sz="2000"/>
              <a:t>Temperature and density peak at electron cyclotron resonance layer</a:t>
            </a:r>
          </a:p>
        </p:txBody>
      </p:sp>
      <p:sp>
        <p:nvSpPr>
          <p:cNvPr id="273417" name="Rectangle 9"/>
          <p:cNvSpPr>
            <a:spLocks noChangeArrowheads="1"/>
          </p:cNvSpPr>
          <p:nvPr/>
        </p:nvSpPr>
        <p:spPr bwMode="auto">
          <a:xfrm>
            <a:off x="5638800" y="1384300"/>
            <a:ext cx="3332163" cy="4549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49" name="Rectangle 341"/>
          <p:cNvSpPr>
            <a:spLocks noChangeArrowheads="1"/>
          </p:cNvSpPr>
          <p:nvPr/>
        </p:nvSpPr>
        <p:spPr bwMode="auto">
          <a:xfrm>
            <a:off x="1450975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50" name="Rectangle 342"/>
          <p:cNvSpPr>
            <a:spLocks noChangeArrowheads="1"/>
          </p:cNvSpPr>
          <p:nvPr/>
        </p:nvSpPr>
        <p:spPr bwMode="auto">
          <a:xfrm>
            <a:off x="1530350" y="5600700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en-US" sz="1400"/>
          </a:p>
        </p:txBody>
      </p:sp>
      <p:sp>
        <p:nvSpPr>
          <p:cNvPr id="273751" name="Rectangle 343"/>
          <p:cNvSpPr>
            <a:spLocks noChangeArrowheads="1"/>
          </p:cNvSpPr>
          <p:nvPr/>
        </p:nvSpPr>
        <p:spPr bwMode="auto">
          <a:xfrm>
            <a:off x="1568450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52" name="Rectangle 344"/>
          <p:cNvSpPr>
            <a:spLocks noChangeArrowheads="1"/>
          </p:cNvSpPr>
          <p:nvPr/>
        </p:nvSpPr>
        <p:spPr bwMode="auto">
          <a:xfrm>
            <a:off x="2520950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53" name="Rectangle 345"/>
          <p:cNvSpPr>
            <a:spLocks noChangeArrowheads="1"/>
          </p:cNvSpPr>
          <p:nvPr/>
        </p:nvSpPr>
        <p:spPr bwMode="auto">
          <a:xfrm>
            <a:off x="2600325" y="5600700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en-US" sz="1400"/>
          </a:p>
        </p:txBody>
      </p:sp>
      <p:sp>
        <p:nvSpPr>
          <p:cNvPr id="273754" name="Rectangle 346"/>
          <p:cNvSpPr>
            <a:spLocks noChangeArrowheads="1"/>
          </p:cNvSpPr>
          <p:nvPr/>
        </p:nvSpPr>
        <p:spPr bwMode="auto">
          <a:xfrm>
            <a:off x="2640013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 sz="1400"/>
          </a:p>
        </p:txBody>
      </p:sp>
      <p:sp>
        <p:nvSpPr>
          <p:cNvPr id="273755" name="Rectangle 347"/>
          <p:cNvSpPr>
            <a:spLocks noChangeArrowheads="1"/>
          </p:cNvSpPr>
          <p:nvPr/>
        </p:nvSpPr>
        <p:spPr bwMode="auto">
          <a:xfrm>
            <a:off x="3592513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56" name="Rectangle 348"/>
          <p:cNvSpPr>
            <a:spLocks noChangeArrowheads="1"/>
          </p:cNvSpPr>
          <p:nvPr/>
        </p:nvSpPr>
        <p:spPr bwMode="auto">
          <a:xfrm>
            <a:off x="3671888" y="5600700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en-US" sz="1400"/>
          </a:p>
        </p:txBody>
      </p:sp>
      <p:sp>
        <p:nvSpPr>
          <p:cNvPr id="273757" name="Rectangle 349"/>
          <p:cNvSpPr>
            <a:spLocks noChangeArrowheads="1"/>
          </p:cNvSpPr>
          <p:nvPr/>
        </p:nvSpPr>
        <p:spPr bwMode="auto">
          <a:xfrm>
            <a:off x="3711575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sz="1400"/>
          </a:p>
        </p:txBody>
      </p:sp>
      <p:sp>
        <p:nvSpPr>
          <p:cNvPr id="273758" name="Rectangle 350"/>
          <p:cNvSpPr>
            <a:spLocks noChangeArrowheads="1"/>
          </p:cNvSpPr>
          <p:nvPr/>
        </p:nvSpPr>
        <p:spPr bwMode="auto">
          <a:xfrm>
            <a:off x="4662488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59" name="Rectangle 351"/>
          <p:cNvSpPr>
            <a:spLocks noChangeArrowheads="1"/>
          </p:cNvSpPr>
          <p:nvPr/>
        </p:nvSpPr>
        <p:spPr bwMode="auto">
          <a:xfrm>
            <a:off x="4741863" y="5600700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en-US" sz="1400"/>
          </a:p>
        </p:txBody>
      </p:sp>
      <p:sp>
        <p:nvSpPr>
          <p:cNvPr id="273760" name="Rectangle 352"/>
          <p:cNvSpPr>
            <a:spLocks noChangeArrowheads="1"/>
          </p:cNvSpPr>
          <p:nvPr/>
        </p:nvSpPr>
        <p:spPr bwMode="auto">
          <a:xfrm>
            <a:off x="4781550" y="56007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3</a:t>
            </a:r>
            <a:endParaRPr lang="en-US" sz="1400"/>
          </a:p>
        </p:txBody>
      </p:sp>
      <p:sp>
        <p:nvSpPr>
          <p:cNvPr id="273761" name="Rectangle 353"/>
          <p:cNvSpPr>
            <a:spLocks noChangeArrowheads="1"/>
          </p:cNvSpPr>
          <p:nvPr/>
        </p:nvSpPr>
        <p:spPr bwMode="auto">
          <a:xfrm>
            <a:off x="836613" y="5392738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62" name="Rectangle 354"/>
          <p:cNvSpPr>
            <a:spLocks noChangeArrowheads="1"/>
          </p:cNvSpPr>
          <p:nvPr/>
        </p:nvSpPr>
        <p:spPr bwMode="auto">
          <a:xfrm>
            <a:off x="757238" y="502602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5</a:t>
            </a:r>
            <a:endParaRPr lang="en-US" sz="1400"/>
          </a:p>
        </p:txBody>
      </p:sp>
      <p:sp>
        <p:nvSpPr>
          <p:cNvPr id="273763" name="Rectangle 355"/>
          <p:cNvSpPr>
            <a:spLocks noChangeArrowheads="1"/>
          </p:cNvSpPr>
          <p:nvPr/>
        </p:nvSpPr>
        <p:spPr bwMode="auto">
          <a:xfrm>
            <a:off x="836613" y="502602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65" name="Rectangle 357"/>
          <p:cNvSpPr>
            <a:spLocks noChangeArrowheads="1"/>
          </p:cNvSpPr>
          <p:nvPr/>
        </p:nvSpPr>
        <p:spPr bwMode="auto">
          <a:xfrm>
            <a:off x="642938" y="4657725"/>
            <a:ext cx="1984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10</a:t>
            </a:r>
            <a:endParaRPr lang="en-US" sz="1400"/>
          </a:p>
        </p:txBody>
      </p:sp>
      <p:sp>
        <p:nvSpPr>
          <p:cNvPr id="273766" name="Rectangle 358"/>
          <p:cNvSpPr>
            <a:spLocks noChangeArrowheads="1"/>
          </p:cNvSpPr>
          <p:nvPr/>
        </p:nvSpPr>
        <p:spPr bwMode="auto">
          <a:xfrm>
            <a:off x="836613" y="465772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67" name="Line 359"/>
          <p:cNvSpPr>
            <a:spLocks noChangeShapeType="1"/>
          </p:cNvSpPr>
          <p:nvPr/>
        </p:nvSpPr>
        <p:spPr bwMode="auto">
          <a:xfrm flipV="1">
            <a:off x="1009650" y="5529263"/>
            <a:ext cx="1588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68" name="Line 360"/>
          <p:cNvSpPr>
            <a:spLocks noChangeShapeType="1"/>
          </p:cNvSpPr>
          <p:nvPr/>
        </p:nvSpPr>
        <p:spPr bwMode="auto">
          <a:xfrm flipV="1">
            <a:off x="1544638" y="5529263"/>
            <a:ext cx="1587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69" name="Line 361"/>
          <p:cNvSpPr>
            <a:spLocks noChangeShapeType="1"/>
          </p:cNvSpPr>
          <p:nvPr/>
        </p:nvSpPr>
        <p:spPr bwMode="auto">
          <a:xfrm flipV="1">
            <a:off x="2081213" y="5529263"/>
            <a:ext cx="1587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0" name="Line 362"/>
          <p:cNvSpPr>
            <a:spLocks noChangeShapeType="1"/>
          </p:cNvSpPr>
          <p:nvPr/>
        </p:nvSpPr>
        <p:spPr bwMode="auto">
          <a:xfrm flipV="1">
            <a:off x="2616200" y="5529263"/>
            <a:ext cx="1588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1" name="Line 363"/>
          <p:cNvSpPr>
            <a:spLocks noChangeShapeType="1"/>
          </p:cNvSpPr>
          <p:nvPr/>
        </p:nvSpPr>
        <p:spPr bwMode="auto">
          <a:xfrm flipV="1">
            <a:off x="3151188" y="5529263"/>
            <a:ext cx="1587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2" name="Line 364"/>
          <p:cNvSpPr>
            <a:spLocks noChangeShapeType="1"/>
          </p:cNvSpPr>
          <p:nvPr/>
        </p:nvSpPr>
        <p:spPr bwMode="auto">
          <a:xfrm flipV="1">
            <a:off x="3686175" y="5529263"/>
            <a:ext cx="1588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3" name="Line 365"/>
          <p:cNvSpPr>
            <a:spLocks noChangeShapeType="1"/>
          </p:cNvSpPr>
          <p:nvPr/>
        </p:nvSpPr>
        <p:spPr bwMode="auto">
          <a:xfrm flipV="1">
            <a:off x="4222750" y="5529263"/>
            <a:ext cx="1588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4" name="Line 366"/>
          <p:cNvSpPr>
            <a:spLocks noChangeShapeType="1"/>
          </p:cNvSpPr>
          <p:nvPr/>
        </p:nvSpPr>
        <p:spPr bwMode="auto">
          <a:xfrm flipV="1">
            <a:off x="4757738" y="5529263"/>
            <a:ext cx="1587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5" name="Line 367"/>
          <p:cNvSpPr>
            <a:spLocks noChangeShapeType="1"/>
          </p:cNvSpPr>
          <p:nvPr/>
        </p:nvSpPr>
        <p:spPr bwMode="auto">
          <a:xfrm>
            <a:off x="1009650" y="5529263"/>
            <a:ext cx="4016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6" name="Line 368"/>
          <p:cNvSpPr>
            <a:spLocks noChangeShapeType="1"/>
          </p:cNvSpPr>
          <p:nvPr/>
        </p:nvSpPr>
        <p:spPr bwMode="auto">
          <a:xfrm>
            <a:off x="952500" y="5492750"/>
            <a:ext cx="571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7" name="Line 369"/>
          <p:cNvSpPr>
            <a:spLocks noChangeShapeType="1"/>
          </p:cNvSpPr>
          <p:nvPr/>
        </p:nvSpPr>
        <p:spPr bwMode="auto">
          <a:xfrm>
            <a:off x="981075" y="5308600"/>
            <a:ext cx="285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8" name="Line 370"/>
          <p:cNvSpPr>
            <a:spLocks noChangeShapeType="1"/>
          </p:cNvSpPr>
          <p:nvPr/>
        </p:nvSpPr>
        <p:spPr bwMode="auto">
          <a:xfrm>
            <a:off x="952500" y="5124450"/>
            <a:ext cx="571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79" name="Line 371"/>
          <p:cNvSpPr>
            <a:spLocks noChangeShapeType="1"/>
          </p:cNvSpPr>
          <p:nvPr/>
        </p:nvSpPr>
        <p:spPr bwMode="auto">
          <a:xfrm>
            <a:off x="981075" y="4940300"/>
            <a:ext cx="285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80" name="Line 372"/>
          <p:cNvSpPr>
            <a:spLocks noChangeShapeType="1"/>
          </p:cNvSpPr>
          <p:nvPr/>
        </p:nvSpPr>
        <p:spPr bwMode="auto">
          <a:xfrm>
            <a:off x="952500" y="4756150"/>
            <a:ext cx="571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81" name="Line 373"/>
          <p:cNvSpPr>
            <a:spLocks noChangeShapeType="1"/>
          </p:cNvSpPr>
          <p:nvPr/>
        </p:nvSpPr>
        <p:spPr bwMode="auto">
          <a:xfrm flipV="1">
            <a:off x="1009650" y="4608513"/>
            <a:ext cx="1588" cy="9207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82" name="Rectangle 374"/>
          <p:cNvSpPr>
            <a:spLocks noChangeArrowheads="1"/>
          </p:cNvSpPr>
          <p:nvPr/>
        </p:nvSpPr>
        <p:spPr bwMode="auto">
          <a:xfrm>
            <a:off x="828675" y="438467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83" name="Rectangle 375"/>
          <p:cNvSpPr>
            <a:spLocks noChangeArrowheads="1"/>
          </p:cNvSpPr>
          <p:nvPr/>
        </p:nvSpPr>
        <p:spPr bwMode="auto">
          <a:xfrm>
            <a:off x="749300" y="407352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sz="1400"/>
          </a:p>
        </p:txBody>
      </p:sp>
      <p:sp>
        <p:nvSpPr>
          <p:cNvPr id="273784" name="Rectangle 376"/>
          <p:cNvSpPr>
            <a:spLocks noChangeArrowheads="1"/>
          </p:cNvSpPr>
          <p:nvPr/>
        </p:nvSpPr>
        <p:spPr bwMode="auto">
          <a:xfrm>
            <a:off x="828675" y="407352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85" name="Rectangle 377"/>
          <p:cNvSpPr>
            <a:spLocks noChangeArrowheads="1"/>
          </p:cNvSpPr>
          <p:nvPr/>
        </p:nvSpPr>
        <p:spPr bwMode="auto">
          <a:xfrm>
            <a:off x="749300" y="376237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4</a:t>
            </a:r>
            <a:endParaRPr lang="en-US" sz="1400"/>
          </a:p>
        </p:txBody>
      </p:sp>
      <p:sp>
        <p:nvSpPr>
          <p:cNvPr id="273786" name="Rectangle 378"/>
          <p:cNvSpPr>
            <a:spLocks noChangeArrowheads="1"/>
          </p:cNvSpPr>
          <p:nvPr/>
        </p:nvSpPr>
        <p:spPr bwMode="auto">
          <a:xfrm>
            <a:off x="828675" y="376237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87" name="Rectangle 379"/>
          <p:cNvSpPr>
            <a:spLocks noChangeArrowheads="1"/>
          </p:cNvSpPr>
          <p:nvPr/>
        </p:nvSpPr>
        <p:spPr bwMode="auto">
          <a:xfrm>
            <a:off x="749300" y="3452813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6</a:t>
            </a:r>
            <a:endParaRPr lang="en-US" sz="1400"/>
          </a:p>
        </p:txBody>
      </p:sp>
      <p:sp>
        <p:nvSpPr>
          <p:cNvPr id="273788" name="Rectangle 380"/>
          <p:cNvSpPr>
            <a:spLocks noChangeArrowheads="1"/>
          </p:cNvSpPr>
          <p:nvPr/>
        </p:nvSpPr>
        <p:spPr bwMode="auto">
          <a:xfrm>
            <a:off x="828675" y="3452813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789" name="Line 381"/>
          <p:cNvSpPr>
            <a:spLocks noChangeShapeType="1"/>
          </p:cNvSpPr>
          <p:nvPr/>
        </p:nvSpPr>
        <p:spPr bwMode="auto">
          <a:xfrm flipV="1">
            <a:off x="1001713" y="4498975"/>
            <a:ext cx="1587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0" name="Line 382"/>
          <p:cNvSpPr>
            <a:spLocks noChangeShapeType="1"/>
          </p:cNvSpPr>
          <p:nvPr/>
        </p:nvSpPr>
        <p:spPr bwMode="auto">
          <a:xfrm flipV="1">
            <a:off x="1536700" y="4498975"/>
            <a:ext cx="1588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1" name="Line 383"/>
          <p:cNvSpPr>
            <a:spLocks noChangeShapeType="1"/>
          </p:cNvSpPr>
          <p:nvPr/>
        </p:nvSpPr>
        <p:spPr bwMode="auto">
          <a:xfrm flipV="1">
            <a:off x="2071688" y="4498975"/>
            <a:ext cx="1587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2" name="Line 384"/>
          <p:cNvSpPr>
            <a:spLocks noChangeShapeType="1"/>
          </p:cNvSpPr>
          <p:nvPr/>
        </p:nvSpPr>
        <p:spPr bwMode="auto">
          <a:xfrm flipV="1">
            <a:off x="2608263" y="4498975"/>
            <a:ext cx="1587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3" name="Line 385"/>
          <p:cNvSpPr>
            <a:spLocks noChangeShapeType="1"/>
          </p:cNvSpPr>
          <p:nvPr/>
        </p:nvSpPr>
        <p:spPr bwMode="auto">
          <a:xfrm flipV="1">
            <a:off x="3143250" y="4498975"/>
            <a:ext cx="1588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4" name="Line 386"/>
          <p:cNvSpPr>
            <a:spLocks noChangeShapeType="1"/>
          </p:cNvSpPr>
          <p:nvPr/>
        </p:nvSpPr>
        <p:spPr bwMode="auto">
          <a:xfrm flipV="1">
            <a:off x="3678238" y="4498975"/>
            <a:ext cx="1587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5" name="Line 387"/>
          <p:cNvSpPr>
            <a:spLocks noChangeShapeType="1"/>
          </p:cNvSpPr>
          <p:nvPr/>
        </p:nvSpPr>
        <p:spPr bwMode="auto">
          <a:xfrm flipV="1">
            <a:off x="4213225" y="4498975"/>
            <a:ext cx="1588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6" name="Line 388"/>
          <p:cNvSpPr>
            <a:spLocks noChangeShapeType="1"/>
          </p:cNvSpPr>
          <p:nvPr/>
        </p:nvSpPr>
        <p:spPr bwMode="auto">
          <a:xfrm flipV="1">
            <a:off x="4749800" y="4498975"/>
            <a:ext cx="1588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7" name="Line 389"/>
          <p:cNvSpPr>
            <a:spLocks noChangeShapeType="1"/>
          </p:cNvSpPr>
          <p:nvPr/>
        </p:nvSpPr>
        <p:spPr bwMode="auto">
          <a:xfrm>
            <a:off x="1001713" y="4498975"/>
            <a:ext cx="4014787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8" name="Line 390"/>
          <p:cNvSpPr>
            <a:spLocks noChangeShapeType="1"/>
          </p:cNvSpPr>
          <p:nvPr/>
        </p:nvSpPr>
        <p:spPr bwMode="auto">
          <a:xfrm>
            <a:off x="942975" y="4483100"/>
            <a:ext cx="58738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799" name="Line 391"/>
          <p:cNvSpPr>
            <a:spLocks noChangeShapeType="1"/>
          </p:cNvSpPr>
          <p:nvPr/>
        </p:nvSpPr>
        <p:spPr bwMode="auto">
          <a:xfrm>
            <a:off x="971550" y="4327525"/>
            <a:ext cx="301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00" name="Line 392"/>
          <p:cNvSpPr>
            <a:spLocks noChangeShapeType="1"/>
          </p:cNvSpPr>
          <p:nvPr/>
        </p:nvSpPr>
        <p:spPr bwMode="auto">
          <a:xfrm>
            <a:off x="942975" y="4173538"/>
            <a:ext cx="5873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01" name="Line 393"/>
          <p:cNvSpPr>
            <a:spLocks noChangeShapeType="1"/>
          </p:cNvSpPr>
          <p:nvPr/>
        </p:nvSpPr>
        <p:spPr bwMode="auto">
          <a:xfrm>
            <a:off x="971550" y="4017963"/>
            <a:ext cx="301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02" name="Line 394"/>
          <p:cNvSpPr>
            <a:spLocks noChangeShapeType="1"/>
          </p:cNvSpPr>
          <p:nvPr/>
        </p:nvSpPr>
        <p:spPr bwMode="auto">
          <a:xfrm>
            <a:off x="942975" y="3862388"/>
            <a:ext cx="5873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03" name="Line 395"/>
          <p:cNvSpPr>
            <a:spLocks noChangeShapeType="1"/>
          </p:cNvSpPr>
          <p:nvPr/>
        </p:nvSpPr>
        <p:spPr bwMode="auto">
          <a:xfrm>
            <a:off x="971550" y="3706813"/>
            <a:ext cx="301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04" name="Line 396"/>
          <p:cNvSpPr>
            <a:spLocks noChangeShapeType="1"/>
          </p:cNvSpPr>
          <p:nvPr/>
        </p:nvSpPr>
        <p:spPr bwMode="auto">
          <a:xfrm>
            <a:off x="942975" y="3551238"/>
            <a:ext cx="5873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05" name="Line 397"/>
          <p:cNvSpPr>
            <a:spLocks noChangeShapeType="1"/>
          </p:cNvSpPr>
          <p:nvPr/>
        </p:nvSpPr>
        <p:spPr bwMode="auto">
          <a:xfrm flipV="1">
            <a:off x="1001713" y="3551238"/>
            <a:ext cx="1587" cy="9477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07" name="Rectangle 399"/>
          <p:cNvSpPr>
            <a:spLocks noChangeArrowheads="1"/>
          </p:cNvSpPr>
          <p:nvPr/>
        </p:nvSpPr>
        <p:spPr bwMode="auto">
          <a:xfrm>
            <a:off x="749300" y="3151188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4</a:t>
            </a:r>
            <a:endParaRPr lang="en-US" sz="1400"/>
          </a:p>
        </p:txBody>
      </p:sp>
      <p:sp>
        <p:nvSpPr>
          <p:cNvPr id="273808" name="Rectangle 400"/>
          <p:cNvSpPr>
            <a:spLocks noChangeArrowheads="1"/>
          </p:cNvSpPr>
          <p:nvPr/>
        </p:nvSpPr>
        <p:spPr bwMode="auto">
          <a:xfrm>
            <a:off x="828675" y="3151188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810" name="Rectangle 402"/>
          <p:cNvSpPr>
            <a:spLocks noChangeArrowheads="1"/>
          </p:cNvSpPr>
          <p:nvPr/>
        </p:nvSpPr>
        <p:spPr bwMode="auto">
          <a:xfrm>
            <a:off x="749300" y="27686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sz="1400"/>
          </a:p>
        </p:txBody>
      </p:sp>
      <p:sp>
        <p:nvSpPr>
          <p:cNvPr id="273811" name="Rectangle 403"/>
          <p:cNvSpPr>
            <a:spLocks noChangeArrowheads="1"/>
          </p:cNvSpPr>
          <p:nvPr/>
        </p:nvSpPr>
        <p:spPr bwMode="auto">
          <a:xfrm>
            <a:off x="828675" y="276860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812" name="Rectangle 404"/>
          <p:cNvSpPr>
            <a:spLocks noChangeArrowheads="1"/>
          </p:cNvSpPr>
          <p:nvPr/>
        </p:nvSpPr>
        <p:spPr bwMode="auto">
          <a:xfrm>
            <a:off x="828675" y="2386013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813" name="Line 405"/>
          <p:cNvSpPr>
            <a:spLocks noChangeShapeType="1"/>
          </p:cNvSpPr>
          <p:nvPr/>
        </p:nvSpPr>
        <p:spPr bwMode="auto">
          <a:xfrm flipV="1">
            <a:off x="1001713" y="3440113"/>
            <a:ext cx="1587" cy="301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14" name="Line 406"/>
          <p:cNvSpPr>
            <a:spLocks noChangeShapeType="1"/>
          </p:cNvSpPr>
          <p:nvPr/>
        </p:nvSpPr>
        <p:spPr bwMode="auto">
          <a:xfrm flipV="1">
            <a:off x="1536700" y="3440113"/>
            <a:ext cx="1588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15" name="Line 407"/>
          <p:cNvSpPr>
            <a:spLocks noChangeShapeType="1"/>
          </p:cNvSpPr>
          <p:nvPr/>
        </p:nvSpPr>
        <p:spPr bwMode="auto">
          <a:xfrm flipV="1">
            <a:off x="2071688" y="3440113"/>
            <a:ext cx="1587" cy="301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16" name="Line 408"/>
          <p:cNvSpPr>
            <a:spLocks noChangeShapeType="1"/>
          </p:cNvSpPr>
          <p:nvPr/>
        </p:nvSpPr>
        <p:spPr bwMode="auto">
          <a:xfrm flipV="1">
            <a:off x="2608263" y="3440113"/>
            <a:ext cx="1587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17" name="Line 409"/>
          <p:cNvSpPr>
            <a:spLocks noChangeShapeType="1"/>
          </p:cNvSpPr>
          <p:nvPr/>
        </p:nvSpPr>
        <p:spPr bwMode="auto">
          <a:xfrm flipV="1">
            <a:off x="3143250" y="3440113"/>
            <a:ext cx="1588" cy="301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18" name="Line 410"/>
          <p:cNvSpPr>
            <a:spLocks noChangeShapeType="1"/>
          </p:cNvSpPr>
          <p:nvPr/>
        </p:nvSpPr>
        <p:spPr bwMode="auto">
          <a:xfrm flipV="1">
            <a:off x="3678238" y="3440113"/>
            <a:ext cx="1587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19" name="Line 411"/>
          <p:cNvSpPr>
            <a:spLocks noChangeShapeType="1"/>
          </p:cNvSpPr>
          <p:nvPr/>
        </p:nvSpPr>
        <p:spPr bwMode="auto">
          <a:xfrm flipV="1">
            <a:off x="4213225" y="3440113"/>
            <a:ext cx="1588" cy="301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0" name="Line 412"/>
          <p:cNvSpPr>
            <a:spLocks noChangeShapeType="1"/>
          </p:cNvSpPr>
          <p:nvPr/>
        </p:nvSpPr>
        <p:spPr bwMode="auto">
          <a:xfrm flipV="1">
            <a:off x="4749800" y="3440113"/>
            <a:ext cx="1588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1" name="Line 413"/>
          <p:cNvSpPr>
            <a:spLocks noChangeShapeType="1"/>
          </p:cNvSpPr>
          <p:nvPr/>
        </p:nvSpPr>
        <p:spPr bwMode="auto">
          <a:xfrm>
            <a:off x="1001713" y="3440113"/>
            <a:ext cx="4014787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2" name="Line 414"/>
          <p:cNvSpPr>
            <a:spLocks noChangeShapeType="1"/>
          </p:cNvSpPr>
          <p:nvPr/>
        </p:nvSpPr>
        <p:spPr bwMode="auto">
          <a:xfrm>
            <a:off x="971550" y="3440113"/>
            <a:ext cx="301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3" name="Line 415"/>
          <p:cNvSpPr>
            <a:spLocks noChangeShapeType="1"/>
          </p:cNvSpPr>
          <p:nvPr/>
        </p:nvSpPr>
        <p:spPr bwMode="auto">
          <a:xfrm>
            <a:off x="942975" y="3249613"/>
            <a:ext cx="5873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4" name="Line 416"/>
          <p:cNvSpPr>
            <a:spLocks noChangeShapeType="1"/>
          </p:cNvSpPr>
          <p:nvPr/>
        </p:nvSpPr>
        <p:spPr bwMode="auto">
          <a:xfrm>
            <a:off x="971550" y="3057525"/>
            <a:ext cx="301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5" name="Line 417"/>
          <p:cNvSpPr>
            <a:spLocks noChangeShapeType="1"/>
          </p:cNvSpPr>
          <p:nvPr/>
        </p:nvSpPr>
        <p:spPr bwMode="auto">
          <a:xfrm>
            <a:off x="942975" y="2867025"/>
            <a:ext cx="58738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6" name="Line 418"/>
          <p:cNvSpPr>
            <a:spLocks noChangeShapeType="1"/>
          </p:cNvSpPr>
          <p:nvPr/>
        </p:nvSpPr>
        <p:spPr bwMode="auto">
          <a:xfrm>
            <a:off x="971550" y="2676525"/>
            <a:ext cx="301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7" name="Line 419"/>
          <p:cNvSpPr>
            <a:spLocks noChangeShapeType="1"/>
          </p:cNvSpPr>
          <p:nvPr/>
        </p:nvSpPr>
        <p:spPr bwMode="auto">
          <a:xfrm>
            <a:off x="942975" y="2486025"/>
            <a:ext cx="58738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8" name="Line 420"/>
          <p:cNvSpPr>
            <a:spLocks noChangeShapeType="1"/>
          </p:cNvSpPr>
          <p:nvPr/>
        </p:nvSpPr>
        <p:spPr bwMode="auto">
          <a:xfrm flipV="1">
            <a:off x="1001713" y="2389188"/>
            <a:ext cx="1587" cy="10509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29" name="Rectangle 421"/>
          <p:cNvSpPr>
            <a:spLocks noChangeArrowheads="1"/>
          </p:cNvSpPr>
          <p:nvPr/>
        </p:nvSpPr>
        <p:spPr bwMode="auto">
          <a:xfrm>
            <a:off x="661988" y="2062163"/>
            <a:ext cx="587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-</a:t>
            </a:r>
            <a:endParaRPr lang="en-US" sz="1400"/>
          </a:p>
        </p:txBody>
      </p:sp>
      <p:sp>
        <p:nvSpPr>
          <p:cNvPr id="273830" name="Rectangle 422"/>
          <p:cNvSpPr>
            <a:spLocks noChangeArrowheads="1"/>
          </p:cNvSpPr>
          <p:nvPr/>
        </p:nvSpPr>
        <p:spPr bwMode="auto">
          <a:xfrm>
            <a:off x="709613" y="2062163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831" name="Rectangle 423"/>
          <p:cNvSpPr>
            <a:spLocks noChangeArrowheads="1"/>
          </p:cNvSpPr>
          <p:nvPr/>
        </p:nvSpPr>
        <p:spPr bwMode="auto">
          <a:xfrm>
            <a:off x="788988" y="2062163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en-US" sz="1400"/>
          </a:p>
        </p:txBody>
      </p:sp>
      <p:sp>
        <p:nvSpPr>
          <p:cNvPr id="273832" name="Rectangle 424"/>
          <p:cNvSpPr>
            <a:spLocks noChangeArrowheads="1"/>
          </p:cNvSpPr>
          <p:nvPr/>
        </p:nvSpPr>
        <p:spPr bwMode="auto">
          <a:xfrm>
            <a:off x="828675" y="2062163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5</a:t>
            </a:r>
            <a:endParaRPr lang="en-US" sz="1400"/>
          </a:p>
        </p:txBody>
      </p:sp>
      <p:sp>
        <p:nvSpPr>
          <p:cNvPr id="273833" name="Rectangle 425"/>
          <p:cNvSpPr>
            <a:spLocks noChangeArrowheads="1"/>
          </p:cNvSpPr>
          <p:nvPr/>
        </p:nvSpPr>
        <p:spPr bwMode="auto">
          <a:xfrm>
            <a:off x="709613" y="133667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834" name="Rectangle 426"/>
          <p:cNvSpPr>
            <a:spLocks noChangeArrowheads="1"/>
          </p:cNvSpPr>
          <p:nvPr/>
        </p:nvSpPr>
        <p:spPr bwMode="auto">
          <a:xfrm>
            <a:off x="788988" y="1336675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en-US" sz="1400"/>
          </a:p>
        </p:txBody>
      </p:sp>
      <p:sp>
        <p:nvSpPr>
          <p:cNvPr id="273835" name="Rectangle 427"/>
          <p:cNvSpPr>
            <a:spLocks noChangeArrowheads="1"/>
          </p:cNvSpPr>
          <p:nvPr/>
        </p:nvSpPr>
        <p:spPr bwMode="auto">
          <a:xfrm>
            <a:off x="828675" y="133667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en-US" sz="1400"/>
          </a:p>
        </p:txBody>
      </p:sp>
      <p:sp>
        <p:nvSpPr>
          <p:cNvPr id="273836" name="Line 428"/>
          <p:cNvSpPr>
            <a:spLocks noChangeShapeType="1"/>
          </p:cNvSpPr>
          <p:nvPr/>
        </p:nvSpPr>
        <p:spPr bwMode="auto">
          <a:xfrm flipV="1">
            <a:off x="1001713" y="2306638"/>
            <a:ext cx="1587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37" name="Line 429"/>
          <p:cNvSpPr>
            <a:spLocks noChangeShapeType="1"/>
          </p:cNvSpPr>
          <p:nvPr/>
        </p:nvSpPr>
        <p:spPr bwMode="auto">
          <a:xfrm flipV="1">
            <a:off x="1536700" y="2306638"/>
            <a:ext cx="1588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38" name="Line 430"/>
          <p:cNvSpPr>
            <a:spLocks noChangeShapeType="1"/>
          </p:cNvSpPr>
          <p:nvPr/>
        </p:nvSpPr>
        <p:spPr bwMode="auto">
          <a:xfrm flipV="1">
            <a:off x="2071688" y="2306638"/>
            <a:ext cx="1587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39" name="Line 431"/>
          <p:cNvSpPr>
            <a:spLocks noChangeShapeType="1"/>
          </p:cNvSpPr>
          <p:nvPr/>
        </p:nvSpPr>
        <p:spPr bwMode="auto">
          <a:xfrm flipV="1">
            <a:off x="2608263" y="2306638"/>
            <a:ext cx="1587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73965" name="Group 557"/>
          <p:cNvGrpSpPr>
            <a:grpSpLocks/>
          </p:cNvGrpSpPr>
          <p:nvPr/>
        </p:nvGrpSpPr>
        <p:grpSpPr bwMode="auto">
          <a:xfrm>
            <a:off x="1001713" y="2306638"/>
            <a:ext cx="4014787" cy="57150"/>
            <a:chOff x="631" y="1453"/>
            <a:chExt cx="2529" cy="36"/>
          </a:xfrm>
        </p:grpSpPr>
        <p:sp>
          <p:nvSpPr>
            <p:cNvPr id="273840" name="Line 432"/>
            <p:cNvSpPr>
              <a:spLocks noChangeShapeType="1"/>
            </p:cNvSpPr>
            <p:nvPr/>
          </p:nvSpPr>
          <p:spPr bwMode="auto">
            <a:xfrm flipV="1">
              <a:off x="1980" y="1453"/>
              <a:ext cx="1" cy="1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841" name="Line 433"/>
            <p:cNvSpPr>
              <a:spLocks noChangeShapeType="1"/>
            </p:cNvSpPr>
            <p:nvPr/>
          </p:nvSpPr>
          <p:spPr bwMode="auto">
            <a:xfrm flipV="1">
              <a:off x="2317" y="1453"/>
              <a:ext cx="1" cy="3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842" name="Line 434"/>
            <p:cNvSpPr>
              <a:spLocks noChangeShapeType="1"/>
            </p:cNvSpPr>
            <p:nvPr/>
          </p:nvSpPr>
          <p:spPr bwMode="auto">
            <a:xfrm flipV="1">
              <a:off x="2654" y="1453"/>
              <a:ext cx="1" cy="1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843" name="Line 435"/>
            <p:cNvSpPr>
              <a:spLocks noChangeShapeType="1"/>
            </p:cNvSpPr>
            <p:nvPr/>
          </p:nvSpPr>
          <p:spPr bwMode="auto">
            <a:xfrm flipV="1">
              <a:off x="2992" y="1453"/>
              <a:ext cx="1" cy="3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844" name="Line 436"/>
            <p:cNvSpPr>
              <a:spLocks noChangeShapeType="1"/>
            </p:cNvSpPr>
            <p:nvPr/>
          </p:nvSpPr>
          <p:spPr bwMode="auto">
            <a:xfrm>
              <a:off x="631" y="1453"/>
              <a:ext cx="252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3845" name="Line 437"/>
          <p:cNvSpPr>
            <a:spLocks noChangeShapeType="1"/>
          </p:cNvSpPr>
          <p:nvPr/>
        </p:nvSpPr>
        <p:spPr bwMode="auto">
          <a:xfrm>
            <a:off x="942975" y="2162175"/>
            <a:ext cx="58738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46" name="Line 438"/>
          <p:cNvSpPr>
            <a:spLocks noChangeShapeType="1"/>
          </p:cNvSpPr>
          <p:nvPr/>
        </p:nvSpPr>
        <p:spPr bwMode="auto">
          <a:xfrm>
            <a:off x="971550" y="1798638"/>
            <a:ext cx="301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47" name="Line 439"/>
          <p:cNvSpPr>
            <a:spLocks noChangeShapeType="1"/>
          </p:cNvSpPr>
          <p:nvPr/>
        </p:nvSpPr>
        <p:spPr bwMode="auto">
          <a:xfrm>
            <a:off x="942975" y="1435100"/>
            <a:ext cx="58738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48" name="Line 440"/>
          <p:cNvSpPr>
            <a:spLocks noChangeShapeType="1"/>
          </p:cNvSpPr>
          <p:nvPr/>
        </p:nvSpPr>
        <p:spPr bwMode="auto">
          <a:xfrm flipV="1">
            <a:off x="1001713" y="1290638"/>
            <a:ext cx="1587" cy="10160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49" name="Freeform 441"/>
          <p:cNvSpPr>
            <a:spLocks/>
          </p:cNvSpPr>
          <p:nvPr/>
        </p:nvSpPr>
        <p:spPr bwMode="auto">
          <a:xfrm>
            <a:off x="1003300" y="4718050"/>
            <a:ext cx="4016375" cy="757238"/>
          </a:xfrm>
          <a:custGeom>
            <a:avLst/>
            <a:gdLst/>
            <a:ahLst/>
            <a:cxnLst>
              <a:cxn ang="0">
                <a:pos x="34" y="475"/>
              </a:cxn>
              <a:cxn ang="0">
                <a:pos x="75" y="475"/>
              </a:cxn>
              <a:cxn ang="0">
                <a:pos x="115" y="475"/>
              </a:cxn>
              <a:cxn ang="0">
                <a:pos x="155" y="475"/>
              </a:cxn>
              <a:cxn ang="0">
                <a:pos x="196" y="475"/>
              </a:cxn>
              <a:cxn ang="0">
                <a:pos x="236" y="475"/>
              </a:cxn>
              <a:cxn ang="0">
                <a:pos x="277" y="475"/>
              </a:cxn>
              <a:cxn ang="0">
                <a:pos x="318" y="475"/>
              </a:cxn>
              <a:cxn ang="0">
                <a:pos x="358" y="96"/>
              </a:cxn>
              <a:cxn ang="0">
                <a:pos x="398" y="59"/>
              </a:cxn>
              <a:cxn ang="0">
                <a:pos x="439" y="76"/>
              </a:cxn>
              <a:cxn ang="0">
                <a:pos x="479" y="2"/>
              </a:cxn>
              <a:cxn ang="0">
                <a:pos x="520" y="14"/>
              </a:cxn>
              <a:cxn ang="0">
                <a:pos x="560" y="44"/>
              </a:cxn>
              <a:cxn ang="0">
                <a:pos x="601" y="17"/>
              </a:cxn>
              <a:cxn ang="0">
                <a:pos x="641" y="35"/>
              </a:cxn>
              <a:cxn ang="0">
                <a:pos x="682" y="35"/>
              </a:cxn>
              <a:cxn ang="0">
                <a:pos x="722" y="41"/>
              </a:cxn>
              <a:cxn ang="0">
                <a:pos x="762" y="56"/>
              </a:cxn>
              <a:cxn ang="0">
                <a:pos x="803" y="41"/>
              </a:cxn>
              <a:cxn ang="0">
                <a:pos x="844" y="82"/>
              </a:cxn>
              <a:cxn ang="0">
                <a:pos x="884" y="70"/>
              </a:cxn>
              <a:cxn ang="0">
                <a:pos x="925" y="73"/>
              </a:cxn>
              <a:cxn ang="0">
                <a:pos x="965" y="475"/>
              </a:cxn>
              <a:cxn ang="0">
                <a:pos x="1005" y="475"/>
              </a:cxn>
              <a:cxn ang="0">
                <a:pos x="1046" y="475"/>
              </a:cxn>
              <a:cxn ang="0">
                <a:pos x="1087" y="475"/>
              </a:cxn>
              <a:cxn ang="0">
                <a:pos x="1127" y="475"/>
              </a:cxn>
              <a:cxn ang="0">
                <a:pos x="1167" y="475"/>
              </a:cxn>
              <a:cxn ang="0">
                <a:pos x="1208" y="475"/>
              </a:cxn>
              <a:cxn ang="0">
                <a:pos x="1248" y="475"/>
              </a:cxn>
              <a:cxn ang="0">
                <a:pos x="1289" y="475"/>
              </a:cxn>
              <a:cxn ang="0">
                <a:pos x="1329" y="475"/>
              </a:cxn>
              <a:cxn ang="0">
                <a:pos x="1370" y="474"/>
              </a:cxn>
              <a:cxn ang="0">
                <a:pos x="1410" y="475"/>
              </a:cxn>
              <a:cxn ang="0">
                <a:pos x="1451" y="475"/>
              </a:cxn>
              <a:cxn ang="0">
                <a:pos x="1491" y="475"/>
              </a:cxn>
              <a:cxn ang="0">
                <a:pos x="1532" y="475"/>
              </a:cxn>
              <a:cxn ang="0">
                <a:pos x="1572" y="477"/>
              </a:cxn>
              <a:cxn ang="0">
                <a:pos x="1612" y="475"/>
              </a:cxn>
              <a:cxn ang="0">
                <a:pos x="1653" y="475"/>
              </a:cxn>
              <a:cxn ang="0">
                <a:pos x="1694" y="475"/>
              </a:cxn>
              <a:cxn ang="0">
                <a:pos x="1734" y="475"/>
              </a:cxn>
              <a:cxn ang="0">
                <a:pos x="1774" y="475"/>
              </a:cxn>
              <a:cxn ang="0">
                <a:pos x="1815" y="475"/>
              </a:cxn>
              <a:cxn ang="0">
                <a:pos x="1855" y="475"/>
              </a:cxn>
              <a:cxn ang="0">
                <a:pos x="1896" y="475"/>
              </a:cxn>
              <a:cxn ang="0">
                <a:pos x="1937" y="475"/>
              </a:cxn>
              <a:cxn ang="0">
                <a:pos x="1977" y="475"/>
              </a:cxn>
              <a:cxn ang="0">
                <a:pos x="2017" y="475"/>
              </a:cxn>
              <a:cxn ang="0">
                <a:pos x="2058" y="475"/>
              </a:cxn>
              <a:cxn ang="0">
                <a:pos x="2098" y="475"/>
              </a:cxn>
              <a:cxn ang="0">
                <a:pos x="2139" y="475"/>
              </a:cxn>
              <a:cxn ang="0">
                <a:pos x="2179" y="475"/>
              </a:cxn>
              <a:cxn ang="0">
                <a:pos x="2220" y="475"/>
              </a:cxn>
              <a:cxn ang="0">
                <a:pos x="2260" y="475"/>
              </a:cxn>
              <a:cxn ang="0">
                <a:pos x="2301" y="475"/>
              </a:cxn>
              <a:cxn ang="0">
                <a:pos x="2341" y="475"/>
              </a:cxn>
              <a:cxn ang="0">
                <a:pos x="2381" y="475"/>
              </a:cxn>
              <a:cxn ang="0">
                <a:pos x="2422" y="475"/>
              </a:cxn>
              <a:cxn ang="0">
                <a:pos x="2463" y="475"/>
              </a:cxn>
              <a:cxn ang="0">
                <a:pos x="2503" y="475"/>
              </a:cxn>
            </a:cxnLst>
            <a:rect l="0" t="0" r="r" b="b"/>
            <a:pathLst>
              <a:path w="2530" h="477">
                <a:moveTo>
                  <a:pt x="0" y="475"/>
                </a:moveTo>
                <a:lnTo>
                  <a:pt x="7" y="475"/>
                </a:lnTo>
                <a:lnTo>
                  <a:pt x="14" y="475"/>
                </a:lnTo>
                <a:lnTo>
                  <a:pt x="20" y="475"/>
                </a:lnTo>
                <a:lnTo>
                  <a:pt x="27" y="475"/>
                </a:lnTo>
                <a:lnTo>
                  <a:pt x="34" y="475"/>
                </a:lnTo>
                <a:lnTo>
                  <a:pt x="41" y="475"/>
                </a:lnTo>
                <a:lnTo>
                  <a:pt x="48" y="475"/>
                </a:lnTo>
                <a:lnTo>
                  <a:pt x="54" y="475"/>
                </a:lnTo>
                <a:lnTo>
                  <a:pt x="61" y="475"/>
                </a:lnTo>
                <a:lnTo>
                  <a:pt x="68" y="475"/>
                </a:lnTo>
                <a:lnTo>
                  <a:pt x="75" y="475"/>
                </a:lnTo>
                <a:lnTo>
                  <a:pt x="82" y="475"/>
                </a:lnTo>
                <a:lnTo>
                  <a:pt x="88" y="475"/>
                </a:lnTo>
                <a:lnTo>
                  <a:pt x="95" y="475"/>
                </a:lnTo>
                <a:lnTo>
                  <a:pt x="102" y="475"/>
                </a:lnTo>
                <a:lnTo>
                  <a:pt x="108" y="477"/>
                </a:lnTo>
                <a:lnTo>
                  <a:pt x="115" y="475"/>
                </a:lnTo>
                <a:lnTo>
                  <a:pt x="122" y="475"/>
                </a:lnTo>
                <a:lnTo>
                  <a:pt x="128" y="475"/>
                </a:lnTo>
                <a:lnTo>
                  <a:pt x="135" y="475"/>
                </a:lnTo>
                <a:lnTo>
                  <a:pt x="142" y="475"/>
                </a:lnTo>
                <a:lnTo>
                  <a:pt x="149" y="475"/>
                </a:lnTo>
                <a:lnTo>
                  <a:pt x="155" y="475"/>
                </a:lnTo>
                <a:lnTo>
                  <a:pt x="162" y="475"/>
                </a:lnTo>
                <a:lnTo>
                  <a:pt x="169" y="475"/>
                </a:lnTo>
                <a:lnTo>
                  <a:pt x="176" y="475"/>
                </a:lnTo>
                <a:lnTo>
                  <a:pt x="183" y="475"/>
                </a:lnTo>
                <a:lnTo>
                  <a:pt x="189" y="475"/>
                </a:lnTo>
                <a:lnTo>
                  <a:pt x="196" y="475"/>
                </a:lnTo>
                <a:lnTo>
                  <a:pt x="203" y="475"/>
                </a:lnTo>
                <a:lnTo>
                  <a:pt x="210" y="475"/>
                </a:lnTo>
                <a:lnTo>
                  <a:pt x="216" y="475"/>
                </a:lnTo>
                <a:lnTo>
                  <a:pt x="223" y="475"/>
                </a:lnTo>
                <a:lnTo>
                  <a:pt x="230" y="475"/>
                </a:lnTo>
                <a:lnTo>
                  <a:pt x="236" y="475"/>
                </a:lnTo>
                <a:lnTo>
                  <a:pt x="243" y="475"/>
                </a:lnTo>
                <a:lnTo>
                  <a:pt x="250" y="475"/>
                </a:lnTo>
                <a:lnTo>
                  <a:pt x="256" y="475"/>
                </a:lnTo>
                <a:lnTo>
                  <a:pt x="263" y="475"/>
                </a:lnTo>
                <a:lnTo>
                  <a:pt x="270" y="475"/>
                </a:lnTo>
                <a:lnTo>
                  <a:pt x="277" y="475"/>
                </a:lnTo>
                <a:lnTo>
                  <a:pt x="284" y="475"/>
                </a:lnTo>
                <a:lnTo>
                  <a:pt x="290" y="475"/>
                </a:lnTo>
                <a:lnTo>
                  <a:pt x="297" y="475"/>
                </a:lnTo>
                <a:lnTo>
                  <a:pt x="304" y="475"/>
                </a:lnTo>
                <a:lnTo>
                  <a:pt x="311" y="474"/>
                </a:lnTo>
                <a:lnTo>
                  <a:pt x="318" y="475"/>
                </a:lnTo>
                <a:lnTo>
                  <a:pt x="324" y="474"/>
                </a:lnTo>
                <a:lnTo>
                  <a:pt x="331" y="475"/>
                </a:lnTo>
                <a:lnTo>
                  <a:pt x="338" y="475"/>
                </a:lnTo>
                <a:lnTo>
                  <a:pt x="344" y="436"/>
                </a:lnTo>
                <a:lnTo>
                  <a:pt x="351" y="152"/>
                </a:lnTo>
                <a:lnTo>
                  <a:pt x="358" y="96"/>
                </a:lnTo>
                <a:lnTo>
                  <a:pt x="365" y="55"/>
                </a:lnTo>
                <a:lnTo>
                  <a:pt x="371" y="26"/>
                </a:lnTo>
                <a:lnTo>
                  <a:pt x="378" y="11"/>
                </a:lnTo>
                <a:lnTo>
                  <a:pt x="385" y="5"/>
                </a:lnTo>
                <a:lnTo>
                  <a:pt x="391" y="5"/>
                </a:lnTo>
                <a:lnTo>
                  <a:pt x="398" y="59"/>
                </a:lnTo>
                <a:lnTo>
                  <a:pt x="405" y="475"/>
                </a:lnTo>
                <a:lnTo>
                  <a:pt x="412" y="475"/>
                </a:lnTo>
                <a:lnTo>
                  <a:pt x="419" y="474"/>
                </a:lnTo>
                <a:lnTo>
                  <a:pt x="425" y="475"/>
                </a:lnTo>
                <a:lnTo>
                  <a:pt x="432" y="172"/>
                </a:lnTo>
                <a:lnTo>
                  <a:pt x="439" y="76"/>
                </a:lnTo>
                <a:lnTo>
                  <a:pt x="446" y="44"/>
                </a:lnTo>
                <a:lnTo>
                  <a:pt x="453" y="23"/>
                </a:lnTo>
                <a:lnTo>
                  <a:pt x="459" y="8"/>
                </a:lnTo>
                <a:lnTo>
                  <a:pt x="466" y="0"/>
                </a:lnTo>
                <a:lnTo>
                  <a:pt x="473" y="17"/>
                </a:lnTo>
                <a:lnTo>
                  <a:pt x="479" y="2"/>
                </a:lnTo>
                <a:lnTo>
                  <a:pt x="486" y="9"/>
                </a:lnTo>
                <a:lnTo>
                  <a:pt x="493" y="15"/>
                </a:lnTo>
                <a:lnTo>
                  <a:pt x="499" y="18"/>
                </a:lnTo>
                <a:lnTo>
                  <a:pt x="506" y="17"/>
                </a:lnTo>
                <a:lnTo>
                  <a:pt x="513" y="9"/>
                </a:lnTo>
                <a:lnTo>
                  <a:pt x="520" y="14"/>
                </a:lnTo>
                <a:lnTo>
                  <a:pt x="526" y="14"/>
                </a:lnTo>
                <a:lnTo>
                  <a:pt x="533" y="14"/>
                </a:lnTo>
                <a:lnTo>
                  <a:pt x="540" y="18"/>
                </a:lnTo>
                <a:lnTo>
                  <a:pt x="547" y="23"/>
                </a:lnTo>
                <a:lnTo>
                  <a:pt x="554" y="34"/>
                </a:lnTo>
                <a:lnTo>
                  <a:pt x="560" y="44"/>
                </a:lnTo>
                <a:lnTo>
                  <a:pt x="567" y="38"/>
                </a:lnTo>
                <a:lnTo>
                  <a:pt x="574" y="35"/>
                </a:lnTo>
                <a:lnTo>
                  <a:pt x="581" y="31"/>
                </a:lnTo>
                <a:lnTo>
                  <a:pt x="587" y="27"/>
                </a:lnTo>
                <a:lnTo>
                  <a:pt x="594" y="23"/>
                </a:lnTo>
                <a:lnTo>
                  <a:pt x="601" y="17"/>
                </a:lnTo>
                <a:lnTo>
                  <a:pt x="607" y="22"/>
                </a:lnTo>
                <a:lnTo>
                  <a:pt x="614" y="27"/>
                </a:lnTo>
                <a:lnTo>
                  <a:pt x="621" y="38"/>
                </a:lnTo>
                <a:lnTo>
                  <a:pt x="627" y="39"/>
                </a:lnTo>
                <a:lnTo>
                  <a:pt x="634" y="41"/>
                </a:lnTo>
                <a:lnTo>
                  <a:pt x="641" y="35"/>
                </a:lnTo>
                <a:lnTo>
                  <a:pt x="648" y="31"/>
                </a:lnTo>
                <a:lnTo>
                  <a:pt x="655" y="35"/>
                </a:lnTo>
                <a:lnTo>
                  <a:pt x="661" y="32"/>
                </a:lnTo>
                <a:lnTo>
                  <a:pt x="668" y="35"/>
                </a:lnTo>
                <a:lnTo>
                  <a:pt x="675" y="34"/>
                </a:lnTo>
                <a:lnTo>
                  <a:pt x="682" y="35"/>
                </a:lnTo>
                <a:lnTo>
                  <a:pt x="689" y="55"/>
                </a:lnTo>
                <a:lnTo>
                  <a:pt x="695" y="59"/>
                </a:lnTo>
                <a:lnTo>
                  <a:pt x="702" y="53"/>
                </a:lnTo>
                <a:lnTo>
                  <a:pt x="709" y="53"/>
                </a:lnTo>
                <a:lnTo>
                  <a:pt x="716" y="49"/>
                </a:lnTo>
                <a:lnTo>
                  <a:pt x="722" y="41"/>
                </a:lnTo>
                <a:lnTo>
                  <a:pt x="729" y="34"/>
                </a:lnTo>
                <a:lnTo>
                  <a:pt x="736" y="27"/>
                </a:lnTo>
                <a:lnTo>
                  <a:pt x="742" y="34"/>
                </a:lnTo>
                <a:lnTo>
                  <a:pt x="749" y="41"/>
                </a:lnTo>
                <a:lnTo>
                  <a:pt x="756" y="51"/>
                </a:lnTo>
                <a:lnTo>
                  <a:pt x="762" y="56"/>
                </a:lnTo>
                <a:lnTo>
                  <a:pt x="769" y="55"/>
                </a:lnTo>
                <a:lnTo>
                  <a:pt x="776" y="52"/>
                </a:lnTo>
                <a:lnTo>
                  <a:pt x="783" y="44"/>
                </a:lnTo>
                <a:lnTo>
                  <a:pt x="790" y="46"/>
                </a:lnTo>
                <a:lnTo>
                  <a:pt x="796" y="43"/>
                </a:lnTo>
                <a:lnTo>
                  <a:pt x="803" y="41"/>
                </a:lnTo>
                <a:lnTo>
                  <a:pt x="810" y="41"/>
                </a:lnTo>
                <a:lnTo>
                  <a:pt x="817" y="47"/>
                </a:lnTo>
                <a:lnTo>
                  <a:pt x="824" y="79"/>
                </a:lnTo>
                <a:lnTo>
                  <a:pt x="830" y="90"/>
                </a:lnTo>
                <a:lnTo>
                  <a:pt x="837" y="84"/>
                </a:lnTo>
                <a:lnTo>
                  <a:pt x="844" y="82"/>
                </a:lnTo>
                <a:lnTo>
                  <a:pt x="850" y="77"/>
                </a:lnTo>
                <a:lnTo>
                  <a:pt x="857" y="73"/>
                </a:lnTo>
                <a:lnTo>
                  <a:pt x="864" y="65"/>
                </a:lnTo>
                <a:lnTo>
                  <a:pt x="870" y="63"/>
                </a:lnTo>
                <a:lnTo>
                  <a:pt x="877" y="64"/>
                </a:lnTo>
                <a:lnTo>
                  <a:pt x="884" y="70"/>
                </a:lnTo>
                <a:lnTo>
                  <a:pt x="891" y="75"/>
                </a:lnTo>
                <a:lnTo>
                  <a:pt x="897" y="81"/>
                </a:lnTo>
                <a:lnTo>
                  <a:pt x="904" y="79"/>
                </a:lnTo>
                <a:lnTo>
                  <a:pt x="911" y="77"/>
                </a:lnTo>
                <a:lnTo>
                  <a:pt x="918" y="73"/>
                </a:lnTo>
                <a:lnTo>
                  <a:pt x="925" y="73"/>
                </a:lnTo>
                <a:lnTo>
                  <a:pt x="931" y="475"/>
                </a:lnTo>
                <a:lnTo>
                  <a:pt x="938" y="475"/>
                </a:lnTo>
                <a:lnTo>
                  <a:pt x="945" y="475"/>
                </a:lnTo>
                <a:lnTo>
                  <a:pt x="952" y="475"/>
                </a:lnTo>
                <a:lnTo>
                  <a:pt x="958" y="475"/>
                </a:lnTo>
                <a:lnTo>
                  <a:pt x="965" y="475"/>
                </a:lnTo>
                <a:lnTo>
                  <a:pt x="972" y="475"/>
                </a:lnTo>
                <a:lnTo>
                  <a:pt x="978" y="475"/>
                </a:lnTo>
                <a:lnTo>
                  <a:pt x="985" y="474"/>
                </a:lnTo>
                <a:lnTo>
                  <a:pt x="992" y="475"/>
                </a:lnTo>
                <a:lnTo>
                  <a:pt x="999" y="475"/>
                </a:lnTo>
                <a:lnTo>
                  <a:pt x="1005" y="475"/>
                </a:lnTo>
                <a:lnTo>
                  <a:pt x="1012" y="475"/>
                </a:lnTo>
                <a:lnTo>
                  <a:pt x="1019" y="475"/>
                </a:lnTo>
                <a:lnTo>
                  <a:pt x="1026" y="475"/>
                </a:lnTo>
                <a:lnTo>
                  <a:pt x="1032" y="477"/>
                </a:lnTo>
                <a:lnTo>
                  <a:pt x="1039" y="475"/>
                </a:lnTo>
                <a:lnTo>
                  <a:pt x="1046" y="475"/>
                </a:lnTo>
                <a:lnTo>
                  <a:pt x="1053" y="475"/>
                </a:lnTo>
                <a:lnTo>
                  <a:pt x="1060" y="477"/>
                </a:lnTo>
                <a:lnTo>
                  <a:pt x="1066" y="477"/>
                </a:lnTo>
                <a:lnTo>
                  <a:pt x="1073" y="475"/>
                </a:lnTo>
                <a:lnTo>
                  <a:pt x="1080" y="475"/>
                </a:lnTo>
                <a:lnTo>
                  <a:pt x="1087" y="475"/>
                </a:lnTo>
                <a:lnTo>
                  <a:pt x="1093" y="474"/>
                </a:lnTo>
                <a:lnTo>
                  <a:pt x="1100" y="475"/>
                </a:lnTo>
                <a:lnTo>
                  <a:pt x="1107" y="475"/>
                </a:lnTo>
                <a:lnTo>
                  <a:pt x="1113" y="475"/>
                </a:lnTo>
                <a:lnTo>
                  <a:pt x="1120" y="475"/>
                </a:lnTo>
                <a:lnTo>
                  <a:pt x="1127" y="475"/>
                </a:lnTo>
                <a:lnTo>
                  <a:pt x="1133" y="475"/>
                </a:lnTo>
                <a:lnTo>
                  <a:pt x="1140" y="475"/>
                </a:lnTo>
                <a:lnTo>
                  <a:pt x="1147" y="475"/>
                </a:lnTo>
                <a:lnTo>
                  <a:pt x="1154" y="475"/>
                </a:lnTo>
                <a:lnTo>
                  <a:pt x="1161" y="475"/>
                </a:lnTo>
                <a:lnTo>
                  <a:pt x="1167" y="475"/>
                </a:lnTo>
                <a:lnTo>
                  <a:pt x="1174" y="475"/>
                </a:lnTo>
                <a:lnTo>
                  <a:pt x="1181" y="475"/>
                </a:lnTo>
                <a:lnTo>
                  <a:pt x="1188" y="475"/>
                </a:lnTo>
                <a:lnTo>
                  <a:pt x="1195" y="475"/>
                </a:lnTo>
                <a:lnTo>
                  <a:pt x="1201" y="475"/>
                </a:lnTo>
                <a:lnTo>
                  <a:pt x="1208" y="475"/>
                </a:lnTo>
                <a:lnTo>
                  <a:pt x="1215" y="475"/>
                </a:lnTo>
                <a:lnTo>
                  <a:pt x="1221" y="475"/>
                </a:lnTo>
                <a:lnTo>
                  <a:pt x="1228" y="475"/>
                </a:lnTo>
                <a:lnTo>
                  <a:pt x="1235" y="475"/>
                </a:lnTo>
                <a:lnTo>
                  <a:pt x="1241" y="475"/>
                </a:lnTo>
                <a:lnTo>
                  <a:pt x="1248" y="475"/>
                </a:lnTo>
                <a:lnTo>
                  <a:pt x="1255" y="475"/>
                </a:lnTo>
                <a:lnTo>
                  <a:pt x="1262" y="475"/>
                </a:lnTo>
                <a:lnTo>
                  <a:pt x="1268" y="475"/>
                </a:lnTo>
                <a:lnTo>
                  <a:pt x="1275" y="475"/>
                </a:lnTo>
                <a:lnTo>
                  <a:pt x="1282" y="475"/>
                </a:lnTo>
                <a:lnTo>
                  <a:pt x="1289" y="475"/>
                </a:lnTo>
                <a:lnTo>
                  <a:pt x="1296" y="474"/>
                </a:lnTo>
                <a:lnTo>
                  <a:pt x="1302" y="475"/>
                </a:lnTo>
                <a:lnTo>
                  <a:pt x="1309" y="475"/>
                </a:lnTo>
                <a:lnTo>
                  <a:pt x="1316" y="475"/>
                </a:lnTo>
                <a:lnTo>
                  <a:pt x="1323" y="475"/>
                </a:lnTo>
                <a:lnTo>
                  <a:pt x="1329" y="475"/>
                </a:lnTo>
                <a:lnTo>
                  <a:pt x="1336" y="475"/>
                </a:lnTo>
                <a:lnTo>
                  <a:pt x="1343" y="475"/>
                </a:lnTo>
                <a:lnTo>
                  <a:pt x="1349" y="475"/>
                </a:lnTo>
                <a:lnTo>
                  <a:pt x="1356" y="475"/>
                </a:lnTo>
                <a:lnTo>
                  <a:pt x="1363" y="474"/>
                </a:lnTo>
                <a:lnTo>
                  <a:pt x="1370" y="474"/>
                </a:lnTo>
                <a:lnTo>
                  <a:pt x="1376" y="475"/>
                </a:lnTo>
                <a:lnTo>
                  <a:pt x="1383" y="475"/>
                </a:lnTo>
                <a:lnTo>
                  <a:pt x="1390" y="475"/>
                </a:lnTo>
                <a:lnTo>
                  <a:pt x="1397" y="475"/>
                </a:lnTo>
                <a:lnTo>
                  <a:pt x="1403" y="475"/>
                </a:lnTo>
                <a:lnTo>
                  <a:pt x="1410" y="475"/>
                </a:lnTo>
                <a:lnTo>
                  <a:pt x="1417" y="475"/>
                </a:lnTo>
                <a:lnTo>
                  <a:pt x="1424" y="475"/>
                </a:lnTo>
                <a:lnTo>
                  <a:pt x="1431" y="475"/>
                </a:lnTo>
                <a:lnTo>
                  <a:pt x="1437" y="475"/>
                </a:lnTo>
                <a:lnTo>
                  <a:pt x="1444" y="474"/>
                </a:lnTo>
                <a:lnTo>
                  <a:pt x="1451" y="475"/>
                </a:lnTo>
                <a:lnTo>
                  <a:pt x="1458" y="477"/>
                </a:lnTo>
                <a:lnTo>
                  <a:pt x="1464" y="475"/>
                </a:lnTo>
                <a:lnTo>
                  <a:pt x="1471" y="475"/>
                </a:lnTo>
                <a:lnTo>
                  <a:pt x="1478" y="475"/>
                </a:lnTo>
                <a:lnTo>
                  <a:pt x="1484" y="475"/>
                </a:lnTo>
                <a:lnTo>
                  <a:pt x="1491" y="475"/>
                </a:lnTo>
                <a:lnTo>
                  <a:pt x="1498" y="475"/>
                </a:lnTo>
                <a:lnTo>
                  <a:pt x="1504" y="475"/>
                </a:lnTo>
                <a:lnTo>
                  <a:pt x="1511" y="475"/>
                </a:lnTo>
                <a:lnTo>
                  <a:pt x="1518" y="475"/>
                </a:lnTo>
                <a:lnTo>
                  <a:pt x="1525" y="475"/>
                </a:lnTo>
                <a:lnTo>
                  <a:pt x="1532" y="475"/>
                </a:lnTo>
                <a:lnTo>
                  <a:pt x="1538" y="474"/>
                </a:lnTo>
                <a:lnTo>
                  <a:pt x="1545" y="475"/>
                </a:lnTo>
                <a:lnTo>
                  <a:pt x="1552" y="475"/>
                </a:lnTo>
                <a:lnTo>
                  <a:pt x="1559" y="475"/>
                </a:lnTo>
                <a:lnTo>
                  <a:pt x="1566" y="475"/>
                </a:lnTo>
                <a:lnTo>
                  <a:pt x="1572" y="477"/>
                </a:lnTo>
                <a:lnTo>
                  <a:pt x="1579" y="475"/>
                </a:lnTo>
                <a:lnTo>
                  <a:pt x="1586" y="475"/>
                </a:lnTo>
                <a:lnTo>
                  <a:pt x="1592" y="475"/>
                </a:lnTo>
                <a:lnTo>
                  <a:pt x="1599" y="475"/>
                </a:lnTo>
                <a:lnTo>
                  <a:pt x="1606" y="475"/>
                </a:lnTo>
                <a:lnTo>
                  <a:pt x="1612" y="475"/>
                </a:lnTo>
                <a:lnTo>
                  <a:pt x="1619" y="475"/>
                </a:lnTo>
                <a:lnTo>
                  <a:pt x="1626" y="475"/>
                </a:lnTo>
                <a:lnTo>
                  <a:pt x="1633" y="475"/>
                </a:lnTo>
                <a:lnTo>
                  <a:pt x="1639" y="475"/>
                </a:lnTo>
                <a:lnTo>
                  <a:pt x="1646" y="475"/>
                </a:lnTo>
                <a:lnTo>
                  <a:pt x="1653" y="475"/>
                </a:lnTo>
                <a:lnTo>
                  <a:pt x="1660" y="475"/>
                </a:lnTo>
                <a:lnTo>
                  <a:pt x="1667" y="474"/>
                </a:lnTo>
                <a:lnTo>
                  <a:pt x="1673" y="475"/>
                </a:lnTo>
                <a:lnTo>
                  <a:pt x="1680" y="475"/>
                </a:lnTo>
                <a:lnTo>
                  <a:pt x="1687" y="475"/>
                </a:lnTo>
                <a:lnTo>
                  <a:pt x="1694" y="475"/>
                </a:lnTo>
                <a:lnTo>
                  <a:pt x="1700" y="475"/>
                </a:lnTo>
                <a:lnTo>
                  <a:pt x="1707" y="475"/>
                </a:lnTo>
                <a:lnTo>
                  <a:pt x="1714" y="474"/>
                </a:lnTo>
                <a:lnTo>
                  <a:pt x="1721" y="475"/>
                </a:lnTo>
                <a:lnTo>
                  <a:pt x="1727" y="475"/>
                </a:lnTo>
                <a:lnTo>
                  <a:pt x="1734" y="475"/>
                </a:lnTo>
                <a:lnTo>
                  <a:pt x="1741" y="475"/>
                </a:lnTo>
                <a:lnTo>
                  <a:pt x="1747" y="475"/>
                </a:lnTo>
                <a:lnTo>
                  <a:pt x="1754" y="475"/>
                </a:lnTo>
                <a:lnTo>
                  <a:pt x="1761" y="475"/>
                </a:lnTo>
                <a:lnTo>
                  <a:pt x="1768" y="475"/>
                </a:lnTo>
                <a:lnTo>
                  <a:pt x="1774" y="475"/>
                </a:lnTo>
                <a:lnTo>
                  <a:pt x="1781" y="475"/>
                </a:lnTo>
                <a:lnTo>
                  <a:pt x="1788" y="475"/>
                </a:lnTo>
                <a:lnTo>
                  <a:pt x="1795" y="475"/>
                </a:lnTo>
                <a:lnTo>
                  <a:pt x="1802" y="475"/>
                </a:lnTo>
                <a:lnTo>
                  <a:pt x="1808" y="475"/>
                </a:lnTo>
                <a:lnTo>
                  <a:pt x="1815" y="475"/>
                </a:lnTo>
                <a:lnTo>
                  <a:pt x="1822" y="475"/>
                </a:lnTo>
                <a:lnTo>
                  <a:pt x="1829" y="475"/>
                </a:lnTo>
                <a:lnTo>
                  <a:pt x="1835" y="475"/>
                </a:lnTo>
                <a:lnTo>
                  <a:pt x="1842" y="475"/>
                </a:lnTo>
                <a:lnTo>
                  <a:pt x="1849" y="475"/>
                </a:lnTo>
                <a:lnTo>
                  <a:pt x="1855" y="475"/>
                </a:lnTo>
                <a:lnTo>
                  <a:pt x="1862" y="475"/>
                </a:lnTo>
                <a:lnTo>
                  <a:pt x="1869" y="475"/>
                </a:lnTo>
                <a:lnTo>
                  <a:pt x="1875" y="475"/>
                </a:lnTo>
                <a:lnTo>
                  <a:pt x="1882" y="475"/>
                </a:lnTo>
                <a:lnTo>
                  <a:pt x="1889" y="475"/>
                </a:lnTo>
                <a:lnTo>
                  <a:pt x="1896" y="475"/>
                </a:lnTo>
                <a:lnTo>
                  <a:pt x="1903" y="475"/>
                </a:lnTo>
                <a:lnTo>
                  <a:pt x="1909" y="475"/>
                </a:lnTo>
                <a:lnTo>
                  <a:pt x="1916" y="475"/>
                </a:lnTo>
                <a:lnTo>
                  <a:pt x="1923" y="475"/>
                </a:lnTo>
                <a:lnTo>
                  <a:pt x="1930" y="474"/>
                </a:lnTo>
                <a:lnTo>
                  <a:pt x="1937" y="475"/>
                </a:lnTo>
                <a:lnTo>
                  <a:pt x="1943" y="475"/>
                </a:lnTo>
                <a:lnTo>
                  <a:pt x="1950" y="475"/>
                </a:lnTo>
                <a:lnTo>
                  <a:pt x="1957" y="475"/>
                </a:lnTo>
                <a:lnTo>
                  <a:pt x="1963" y="475"/>
                </a:lnTo>
                <a:lnTo>
                  <a:pt x="1970" y="475"/>
                </a:lnTo>
                <a:lnTo>
                  <a:pt x="1977" y="475"/>
                </a:lnTo>
                <a:lnTo>
                  <a:pt x="1983" y="475"/>
                </a:lnTo>
                <a:lnTo>
                  <a:pt x="1990" y="475"/>
                </a:lnTo>
                <a:lnTo>
                  <a:pt x="1997" y="475"/>
                </a:lnTo>
                <a:lnTo>
                  <a:pt x="2004" y="475"/>
                </a:lnTo>
                <a:lnTo>
                  <a:pt x="2010" y="475"/>
                </a:lnTo>
                <a:lnTo>
                  <a:pt x="2017" y="475"/>
                </a:lnTo>
                <a:lnTo>
                  <a:pt x="2024" y="475"/>
                </a:lnTo>
                <a:lnTo>
                  <a:pt x="2031" y="475"/>
                </a:lnTo>
                <a:lnTo>
                  <a:pt x="2038" y="475"/>
                </a:lnTo>
                <a:lnTo>
                  <a:pt x="2044" y="475"/>
                </a:lnTo>
                <a:lnTo>
                  <a:pt x="2051" y="475"/>
                </a:lnTo>
                <a:lnTo>
                  <a:pt x="2058" y="475"/>
                </a:lnTo>
                <a:lnTo>
                  <a:pt x="2065" y="475"/>
                </a:lnTo>
                <a:lnTo>
                  <a:pt x="2071" y="474"/>
                </a:lnTo>
                <a:lnTo>
                  <a:pt x="2078" y="475"/>
                </a:lnTo>
                <a:lnTo>
                  <a:pt x="2085" y="475"/>
                </a:lnTo>
                <a:lnTo>
                  <a:pt x="2092" y="475"/>
                </a:lnTo>
                <a:lnTo>
                  <a:pt x="2098" y="475"/>
                </a:lnTo>
                <a:lnTo>
                  <a:pt x="2105" y="475"/>
                </a:lnTo>
                <a:lnTo>
                  <a:pt x="2112" y="475"/>
                </a:lnTo>
                <a:lnTo>
                  <a:pt x="2118" y="474"/>
                </a:lnTo>
                <a:lnTo>
                  <a:pt x="2125" y="475"/>
                </a:lnTo>
                <a:lnTo>
                  <a:pt x="2132" y="477"/>
                </a:lnTo>
                <a:lnTo>
                  <a:pt x="2139" y="475"/>
                </a:lnTo>
                <a:lnTo>
                  <a:pt x="2145" y="475"/>
                </a:lnTo>
                <a:lnTo>
                  <a:pt x="2152" y="475"/>
                </a:lnTo>
                <a:lnTo>
                  <a:pt x="2159" y="475"/>
                </a:lnTo>
                <a:lnTo>
                  <a:pt x="2166" y="475"/>
                </a:lnTo>
                <a:lnTo>
                  <a:pt x="2173" y="475"/>
                </a:lnTo>
                <a:lnTo>
                  <a:pt x="2179" y="475"/>
                </a:lnTo>
                <a:lnTo>
                  <a:pt x="2186" y="475"/>
                </a:lnTo>
                <a:lnTo>
                  <a:pt x="2193" y="475"/>
                </a:lnTo>
                <a:lnTo>
                  <a:pt x="2200" y="475"/>
                </a:lnTo>
                <a:lnTo>
                  <a:pt x="2206" y="475"/>
                </a:lnTo>
                <a:lnTo>
                  <a:pt x="2213" y="475"/>
                </a:lnTo>
                <a:lnTo>
                  <a:pt x="2220" y="475"/>
                </a:lnTo>
                <a:lnTo>
                  <a:pt x="2226" y="475"/>
                </a:lnTo>
                <a:lnTo>
                  <a:pt x="2233" y="475"/>
                </a:lnTo>
                <a:lnTo>
                  <a:pt x="2240" y="475"/>
                </a:lnTo>
                <a:lnTo>
                  <a:pt x="2246" y="475"/>
                </a:lnTo>
                <a:lnTo>
                  <a:pt x="2253" y="475"/>
                </a:lnTo>
                <a:lnTo>
                  <a:pt x="2260" y="475"/>
                </a:lnTo>
                <a:lnTo>
                  <a:pt x="2267" y="475"/>
                </a:lnTo>
                <a:lnTo>
                  <a:pt x="2274" y="475"/>
                </a:lnTo>
                <a:lnTo>
                  <a:pt x="2280" y="475"/>
                </a:lnTo>
                <a:lnTo>
                  <a:pt x="2287" y="475"/>
                </a:lnTo>
                <a:lnTo>
                  <a:pt x="2294" y="475"/>
                </a:lnTo>
                <a:lnTo>
                  <a:pt x="2301" y="475"/>
                </a:lnTo>
                <a:lnTo>
                  <a:pt x="2308" y="475"/>
                </a:lnTo>
                <a:lnTo>
                  <a:pt x="2314" y="475"/>
                </a:lnTo>
                <a:lnTo>
                  <a:pt x="2321" y="475"/>
                </a:lnTo>
                <a:lnTo>
                  <a:pt x="2328" y="475"/>
                </a:lnTo>
                <a:lnTo>
                  <a:pt x="2334" y="475"/>
                </a:lnTo>
                <a:lnTo>
                  <a:pt x="2341" y="475"/>
                </a:lnTo>
                <a:lnTo>
                  <a:pt x="2348" y="475"/>
                </a:lnTo>
                <a:lnTo>
                  <a:pt x="2354" y="475"/>
                </a:lnTo>
                <a:lnTo>
                  <a:pt x="2361" y="475"/>
                </a:lnTo>
                <a:lnTo>
                  <a:pt x="2368" y="475"/>
                </a:lnTo>
                <a:lnTo>
                  <a:pt x="2375" y="475"/>
                </a:lnTo>
                <a:lnTo>
                  <a:pt x="2381" y="475"/>
                </a:lnTo>
                <a:lnTo>
                  <a:pt x="2388" y="475"/>
                </a:lnTo>
                <a:lnTo>
                  <a:pt x="2395" y="475"/>
                </a:lnTo>
                <a:lnTo>
                  <a:pt x="2402" y="475"/>
                </a:lnTo>
                <a:lnTo>
                  <a:pt x="2409" y="475"/>
                </a:lnTo>
                <a:lnTo>
                  <a:pt x="2415" y="475"/>
                </a:lnTo>
                <a:lnTo>
                  <a:pt x="2422" y="475"/>
                </a:lnTo>
                <a:lnTo>
                  <a:pt x="2429" y="475"/>
                </a:lnTo>
                <a:lnTo>
                  <a:pt x="2436" y="475"/>
                </a:lnTo>
                <a:lnTo>
                  <a:pt x="2443" y="474"/>
                </a:lnTo>
                <a:lnTo>
                  <a:pt x="2449" y="475"/>
                </a:lnTo>
                <a:lnTo>
                  <a:pt x="2456" y="475"/>
                </a:lnTo>
                <a:lnTo>
                  <a:pt x="2463" y="475"/>
                </a:lnTo>
                <a:lnTo>
                  <a:pt x="2469" y="475"/>
                </a:lnTo>
                <a:lnTo>
                  <a:pt x="2476" y="475"/>
                </a:lnTo>
                <a:lnTo>
                  <a:pt x="2483" y="475"/>
                </a:lnTo>
                <a:lnTo>
                  <a:pt x="2489" y="475"/>
                </a:lnTo>
                <a:lnTo>
                  <a:pt x="2496" y="475"/>
                </a:lnTo>
                <a:lnTo>
                  <a:pt x="2503" y="475"/>
                </a:lnTo>
                <a:lnTo>
                  <a:pt x="2510" y="475"/>
                </a:lnTo>
                <a:lnTo>
                  <a:pt x="2516" y="475"/>
                </a:lnTo>
                <a:lnTo>
                  <a:pt x="2523" y="475"/>
                </a:lnTo>
                <a:lnTo>
                  <a:pt x="2530" y="475"/>
                </a:lnTo>
              </a:path>
            </a:pathLst>
          </a:custGeom>
          <a:noFill/>
          <a:ln w="222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0" name="Freeform 442"/>
          <p:cNvSpPr>
            <a:spLocks/>
          </p:cNvSpPr>
          <p:nvPr/>
        </p:nvSpPr>
        <p:spPr bwMode="auto">
          <a:xfrm>
            <a:off x="1003300" y="4745038"/>
            <a:ext cx="4016375" cy="727075"/>
          </a:xfrm>
          <a:custGeom>
            <a:avLst/>
            <a:gdLst/>
            <a:ahLst/>
            <a:cxnLst>
              <a:cxn ang="0">
                <a:pos x="34" y="458"/>
              </a:cxn>
              <a:cxn ang="0">
                <a:pos x="75" y="457"/>
              </a:cxn>
              <a:cxn ang="0">
                <a:pos x="115" y="458"/>
              </a:cxn>
              <a:cxn ang="0">
                <a:pos x="155" y="457"/>
              </a:cxn>
              <a:cxn ang="0">
                <a:pos x="196" y="457"/>
              </a:cxn>
              <a:cxn ang="0">
                <a:pos x="236" y="458"/>
              </a:cxn>
              <a:cxn ang="0">
                <a:pos x="277" y="458"/>
              </a:cxn>
              <a:cxn ang="0">
                <a:pos x="318" y="457"/>
              </a:cxn>
              <a:cxn ang="0">
                <a:pos x="358" y="71"/>
              </a:cxn>
              <a:cxn ang="0">
                <a:pos x="398" y="51"/>
              </a:cxn>
              <a:cxn ang="0">
                <a:pos x="439" y="55"/>
              </a:cxn>
              <a:cxn ang="0">
                <a:pos x="479" y="21"/>
              </a:cxn>
              <a:cxn ang="0">
                <a:pos x="520" y="32"/>
              </a:cxn>
              <a:cxn ang="0">
                <a:pos x="560" y="46"/>
              </a:cxn>
              <a:cxn ang="0">
                <a:pos x="601" y="36"/>
              </a:cxn>
              <a:cxn ang="0">
                <a:pos x="641" y="42"/>
              </a:cxn>
              <a:cxn ang="0">
                <a:pos x="682" y="68"/>
              </a:cxn>
              <a:cxn ang="0">
                <a:pos x="722" y="55"/>
              </a:cxn>
              <a:cxn ang="0">
                <a:pos x="762" y="67"/>
              </a:cxn>
              <a:cxn ang="0">
                <a:pos x="803" y="73"/>
              </a:cxn>
              <a:cxn ang="0">
                <a:pos x="844" y="86"/>
              </a:cxn>
              <a:cxn ang="0">
                <a:pos x="884" y="74"/>
              </a:cxn>
              <a:cxn ang="0">
                <a:pos x="925" y="88"/>
              </a:cxn>
              <a:cxn ang="0">
                <a:pos x="965" y="457"/>
              </a:cxn>
              <a:cxn ang="0">
                <a:pos x="1005" y="457"/>
              </a:cxn>
              <a:cxn ang="0">
                <a:pos x="1046" y="458"/>
              </a:cxn>
              <a:cxn ang="0">
                <a:pos x="1087" y="458"/>
              </a:cxn>
              <a:cxn ang="0">
                <a:pos x="1127" y="458"/>
              </a:cxn>
              <a:cxn ang="0">
                <a:pos x="1167" y="458"/>
              </a:cxn>
              <a:cxn ang="0">
                <a:pos x="1208" y="458"/>
              </a:cxn>
              <a:cxn ang="0">
                <a:pos x="1248" y="458"/>
              </a:cxn>
              <a:cxn ang="0">
                <a:pos x="1289" y="457"/>
              </a:cxn>
              <a:cxn ang="0">
                <a:pos x="1329" y="458"/>
              </a:cxn>
              <a:cxn ang="0">
                <a:pos x="1370" y="457"/>
              </a:cxn>
              <a:cxn ang="0">
                <a:pos x="1410" y="457"/>
              </a:cxn>
              <a:cxn ang="0">
                <a:pos x="1451" y="458"/>
              </a:cxn>
              <a:cxn ang="0">
                <a:pos x="1491" y="458"/>
              </a:cxn>
              <a:cxn ang="0">
                <a:pos x="1532" y="458"/>
              </a:cxn>
              <a:cxn ang="0">
                <a:pos x="1572" y="458"/>
              </a:cxn>
              <a:cxn ang="0">
                <a:pos x="1612" y="458"/>
              </a:cxn>
              <a:cxn ang="0">
                <a:pos x="1653" y="458"/>
              </a:cxn>
              <a:cxn ang="0">
                <a:pos x="1694" y="457"/>
              </a:cxn>
              <a:cxn ang="0">
                <a:pos x="1734" y="458"/>
              </a:cxn>
              <a:cxn ang="0">
                <a:pos x="1774" y="458"/>
              </a:cxn>
              <a:cxn ang="0">
                <a:pos x="1815" y="457"/>
              </a:cxn>
              <a:cxn ang="0">
                <a:pos x="1855" y="458"/>
              </a:cxn>
              <a:cxn ang="0">
                <a:pos x="1896" y="458"/>
              </a:cxn>
              <a:cxn ang="0">
                <a:pos x="1937" y="458"/>
              </a:cxn>
              <a:cxn ang="0">
                <a:pos x="1977" y="458"/>
              </a:cxn>
              <a:cxn ang="0">
                <a:pos x="2017" y="458"/>
              </a:cxn>
              <a:cxn ang="0">
                <a:pos x="2058" y="457"/>
              </a:cxn>
              <a:cxn ang="0">
                <a:pos x="2098" y="458"/>
              </a:cxn>
              <a:cxn ang="0">
                <a:pos x="2139" y="458"/>
              </a:cxn>
              <a:cxn ang="0">
                <a:pos x="2179" y="457"/>
              </a:cxn>
              <a:cxn ang="0">
                <a:pos x="2220" y="457"/>
              </a:cxn>
              <a:cxn ang="0">
                <a:pos x="2260" y="457"/>
              </a:cxn>
              <a:cxn ang="0">
                <a:pos x="2301" y="458"/>
              </a:cxn>
              <a:cxn ang="0">
                <a:pos x="2341" y="457"/>
              </a:cxn>
              <a:cxn ang="0">
                <a:pos x="2381" y="458"/>
              </a:cxn>
              <a:cxn ang="0">
                <a:pos x="2422" y="458"/>
              </a:cxn>
              <a:cxn ang="0">
                <a:pos x="2463" y="458"/>
              </a:cxn>
              <a:cxn ang="0">
                <a:pos x="2503" y="458"/>
              </a:cxn>
            </a:cxnLst>
            <a:rect l="0" t="0" r="r" b="b"/>
            <a:pathLst>
              <a:path w="2530" h="458">
                <a:moveTo>
                  <a:pt x="0" y="457"/>
                </a:moveTo>
                <a:lnTo>
                  <a:pt x="7" y="458"/>
                </a:lnTo>
                <a:lnTo>
                  <a:pt x="14" y="458"/>
                </a:lnTo>
                <a:lnTo>
                  <a:pt x="20" y="457"/>
                </a:lnTo>
                <a:lnTo>
                  <a:pt x="27" y="457"/>
                </a:lnTo>
                <a:lnTo>
                  <a:pt x="34" y="458"/>
                </a:lnTo>
                <a:lnTo>
                  <a:pt x="41" y="458"/>
                </a:lnTo>
                <a:lnTo>
                  <a:pt x="48" y="457"/>
                </a:lnTo>
                <a:lnTo>
                  <a:pt x="54" y="458"/>
                </a:lnTo>
                <a:lnTo>
                  <a:pt x="61" y="457"/>
                </a:lnTo>
                <a:lnTo>
                  <a:pt x="68" y="458"/>
                </a:lnTo>
                <a:lnTo>
                  <a:pt x="75" y="457"/>
                </a:lnTo>
                <a:lnTo>
                  <a:pt x="82" y="457"/>
                </a:lnTo>
                <a:lnTo>
                  <a:pt x="88" y="457"/>
                </a:lnTo>
                <a:lnTo>
                  <a:pt x="95" y="458"/>
                </a:lnTo>
                <a:lnTo>
                  <a:pt x="102" y="457"/>
                </a:lnTo>
                <a:lnTo>
                  <a:pt x="108" y="458"/>
                </a:lnTo>
                <a:lnTo>
                  <a:pt x="115" y="458"/>
                </a:lnTo>
                <a:lnTo>
                  <a:pt x="122" y="458"/>
                </a:lnTo>
                <a:lnTo>
                  <a:pt x="128" y="457"/>
                </a:lnTo>
                <a:lnTo>
                  <a:pt x="135" y="457"/>
                </a:lnTo>
                <a:lnTo>
                  <a:pt x="142" y="458"/>
                </a:lnTo>
                <a:lnTo>
                  <a:pt x="149" y="458"/>
                </a:lnTo>
                <a:lnTo>
                  <a:pt x="155" y="457"/>
                </a:lnTo>
                <a:lnTo>
                  <a:pt x="162" y="457"/>
                </a:lnTo>
                <a:lnTo>
                  <a:pt x="169" y="458"/>
                </a:lnTo>
                <a:lnTo>
                  <a:pt x="176" y="457"/>
                </a:lnTo>
                <a:lnTo>
                  <a:pt x="183" y="457"/>
                </a:lnTo>
                <a:lnTo>
                  <a:pt x="189" y="457"/>
                </a:lnTo>
                <a:lnTo>
                  <a:pt x="196" y="457"/>
                </a:lnTo>
                <a:lnTo>
                  <a:pt x="203" y="458"/>
                </a:lnTo>
                <a:lnTo>
                  <a:pt x="210" y="457"/>
                </a:lnTo>
                <a:lnTo>
                  <a:pt x="216" y="457"/>
                </a:lnTo>
                <a:lnTo>
                  <a:pt x="223" y="458"/>
                </a:lnTo>
                <a:lnTo>
                  <a:pt x="230" y="458"/>
                </a:lnTo>
                <a:lnTo>
                  <a:pt x="236" y="458"/>
                </a:lnTo>
                <a:lnTo>
                  <a:pt x="243" y="458"/>
                </a:lnTo>
                <a:lnTo>
                  <a:pt x="250" y="458"/>
                </a:lnTo>
                <a:lnTo>
                  <a:pt x="256" y="458"/>
                </a:lnTo>
                <a:lnTo>
                  <a:pt x="263" y="457"/>
                </a:lnTo>
                <a:lnTo>
                  <a:pt x="270" y="457"/>
                </a:lnTo>
                <a:lnTo>
                  <a:pt x="277" y="458"/>
                </a:lnTo>
                <a:lnTo>
                  <a:pt x="284" y="458"/>
                </a:lnTo>
                <a:lnTo>
                  <a:pt x="290" y="457"/>
                </a:lnTo>
                <a:lnTo>
                  <a:pt x="297" y="457"/>
                </a:lnTo>
                <a:lnTo>
                  <a:pt x="304" y="458"/>
                </a:lnTo>
                <a:lnTo>
                  <a:pt x="311" y="458"/>
                </a:lnTo>
                <a:lnTo>
                  <a:pt x="318" y="457"/>
                </a:lnTo>
                <a:lnTo>
                  <a:pt x="324" y="458"/>
                </a:lnTo>
                <a:lnTo>
                  <a:pt x="331" y="457"/>
                </a:lnTo>
                <a:lnTo>
                  <a:pt x="338" y="457"/>
                </a:lnTo>
                <a:lnTo>
                  <a:pt x="344" y="293"/>
                </a:lnTo>
                <a:lnTo>
                  <a:pt x="351" y="94"/>
                </a:lnTo>
                <a:lnTo>
                  <a:pt x="358" y="71"/>
                </a:lnTo>
                <a:lnTo>
                  <a:pt x="365" y="56"/>
                </a:lnTo>
                <a:lnTo>
                  <a:pt x="371" y="50"/>
                </a:lnTo>
                <a:lnTo>
                  <a:pt x="378" y="50"/>
                </a:lnTo>
                <a:lnTo>
                  <a:pt x="385" y="51"/>
                </a:lnTo>
                <a:lnTo>
                  <a:pt x="391" y="51"/>
                </a:lnTo>
                <a:lnTo>
                  <a:pt x="398" y="51"/>
                </a:lnTo>
                <a:lnTo>
                  <a:pt x="405" y="53"/>
                </a:lnTo>
                <a:lnTo>
                  <a:pt x="412" y="41"/>
                </a:lnTo>
                <a:lnTo>
                  <a:pt x="419" y="48"/>
                </a:lnTo>
                <a:lnTo>
                  <a:pt x="425" y="64"/>
                </a:lnTo>
                <a:lnTo>
                  <a:pt x="432" y="58"/>
                </a:lnTo>
                <a:lnTo>
                  <a:pt x="439" y="55"/>
                </a:lnTo>
                <a:lnTo>
                  <a:pt x="446" y="60"/>
                </a:lnTo>
                <a:lnTo>
                  <a:pt x="453" y="53"/>
                </a:lnTo>
                <a:lnTo>
                  <a:pt x="459" y="46"/>
                </a:lnTo>
                <a:lnTo>
                  <a:pt x="466" y="0"/>
                </a:lnTo>
                <a:lnTo>
                  <a:pt x="473" y="24"/>
                </a:lnTo>
                <a:lnTo>
                  <a:pt x="479" y="21"/>
                </a:lnTo>
                <a:lnTo>
                  <a:pt x="486" y="46"/>
                </a:lnTo>
                <a:lnTo>
                  <a:pt x="493" y="24"/>
                </a:lnTo>
                <a:lnTo>
                  <a:pt x="499" y="27"/>
                </a:lnTo>
                <a:lnTo>
                  <a:pt x="506" y="29"/>
                </a:lnTo>
                <a:lnTo>
                  <a:pt x="513" y="29"/>
                </a:lnTo>
                <a:lnTo>
                  <a:pt x="520" y="32"/>
                </a:lnTo>
                <a:lnTo>
                  <a:pt x="526" y="21"/>
                </a:lnTo>
                <a:lnTo>
                  <a:pt x="533" y="42"/>
                </a:lnTo>
                <a:lnTo>
                  <a:pt x="540" y="51"/>
                </a:lnTo>
                <a:lnTo>
                  <a:pt x="547" y="58"/>
                </a:lnTo>
                <a:lnTo>
                  <a:pt x="554" y="59"/>
                </a:lnTo>
                <a:lnTo>
                  <a:pt x="560" y="46"/>
                </a:lnTo>
                <a:lnTo>
                  <a:pt x="567" y="42"/>
                </a:lnTo>
                <a:lnTo>
                  <a:pt x="574" y="48"/>
                </a:lnTo>
                <a:lnTo>
                  <a:pt x="581" y="39"/>
                </a:lnTo>
                <a:lnTo>
                  <a:pt x="587" y="47"/>
                </a:lnTo>
                <a:lnTo>
                  <a:pt x="594" y="42"/>
                </a:lnTo>
                <a:lnTo>
                  <a:pt x="601" y="36"/>
                </a:lnTo>
                <a:lnTo>
                  <a:pt x="607" y="32"/>
                </a:lnTo>
                <a:lnTo>
                  <a:pt x="614" y="30"/>
                </a:lnTo>
                <a:lnTo>
                  <a:pt x="621" y="29"/>
                </a:lnTo>
                <a:lnTo>
                  <a:pt x="627" y="36"/>
                </a:lnTo>
                <a:lnTo>
                  <a:pt x="634" y="41"/>
                </a:lnTo>
                <a:lnTo>
                  <a:pt x="641" y="42"/>
                </a:lnTo>
                <a:lnTo>
                  <a:pt x="648" y="39"/>
                </a:lnTo>
                <a:lnTo>
                  <a:pt x="655" y="41"/>
                </a:lnTo>
                <a:lnTo>
                  <a:pt x="661" y="39"/>
                </a:lnTo>
                <a:lnTo>
                  <a:pt x="668" y="68"/>
                </a:lnTo>
                <a:lnTo>
                  <a:pt x="675" y="74"/>
                </a:lnTo>
                <a:lnTo>
                  <a:pt x="682" y="68"/>
                </a:lnTo>
                <a:lnTo>
                  <a:pt x="689" y="80"/>
                </a:lnTo>
                <a:lnTo>
                  <a:pt x="695" y="41"/>
                </a:lnTo>
                <a:lnTo>
                  <a:pt x="702" y="55"/>
                </a:lnTo>
                <a:lnTo>
                  <a:pt x="709" y="58"/>
                </a:lnTo>
                <a:lnTo>
                  <a:pt x="716" y="41"/>
                </a:lnTo>
                <a:lnTo>
                  <a:pt x="722" y="55"/>
                </a:lnTo>
                <a:lnTo>
                  <a:pt x="729" y="39"/>
                </a:lnTo>
                <a:lnTo>
                  <a:pt x="736" y="36"/>
                </a:lnTo>
                <a:lnTo>
                  <a:pt x="742" y="59"/>
                </a:lnTo>
                <a:lnTo>
                  <a:pt x="749" y="79"/>
                </a:lnTo>
                <a:lnTo>
                  <a:pt x="756" y="62"/>
                </a:lnTo>
                <a:lnTo>
                  <a:pt x="762" y="67"/>
                </a:lnTo>
                <a:lnTo>
                  <a:pt x="769" y="77"/>
                </a:lnTo>
                <a:lnTo>
                  <a:pt x="776" y="79"/>
                </a:lnTo>
                <a:lnTo>
                  <a:pt x="783" y="76"/>
                </a:lnTo>
                <a:lnTo>
                  <a:pt x="790" y="71"/>
                </a:lnTo>
                <a:lnTo>
                  <a:pt x="796" y="73"/>
                </a:lnTo>
                <a:lnTo>
                  <a:pt x="803" y="73"/>
                </a:lnTo>
                <a:lnTo>
                  <a:pt x="810" y="71"/>
                </a:lnTo>
                <a:lnTo>
                  <a:pt x="817" y="68"/>
                </a:lnTo>
                <a:lnTo>
                  <a:pt x="824" y="70"/>
                </a:lnTo>
                <a:lnTo>
                  <a:pt x="830" y="79"/>
                </a:lnTo>
                <a:lnTo>
                  <a:pt x="837" y="86"/>
                </a:lnTo>
                <a:lnTo>
                  <a:pt x="844" y="86"/>
                </a:lnTo>
                <a:lnTo>
                  <a:pt x="850" y="85"/>
                </a:lnTo>
                <a:lnTo>
                  <a:pt x="857" y="82"/>
                </a:lnTo>
                <a:lnTo>
                  <a:pt x="864" y="80"/>
                </a:lnTo>
                <a:lnTo>
                  <a:pt x="870" y="79"/>
                </a:lnTo>
                <a:lnTo>
                  <a:pt x="877" y="77"/>
                </a:lnTo>
                <a:lnTo>
                  <a:pt x="884" y="74"/>
                </a:lnTo>
                <a:lnTo>
                  <a:pt x="891" y="73"/>
                </a:lnTo>
                <a:lnTo>
                  <a:pt x="897" y="79"/>
                </a:lnTo>
                <a:lnTo>
                  <a:pt x="904" y="86"/>
                </a:lnTo>
                <a:lnTo>
                  <a:pt x="911" y="91"/>
                </a:lnTo>
                <a:lnTo>
                  <a:pt x="918" y="85"/>
                </a:lnTo>
                <a:lnTo>
                  <a:pt x="925" y="88"/>
                </a:lnTo>
                <a:lnTo>
                  <a:pt x="931" y="88"/>
                </a:lnTo>
                <a:lnTo>
                  <a:pt x="938" y="85"/>
                </a:lnTo>
                <a:lnTo>
                  <a:pt x="945" y="457"/>
                </a:lnTo>
                <a:lnTo>
                  <a:pt x="952" y="457"/>
                </a:lnTo>
                <a:lnTo>
                  <a:pt x="958" y="458"/>
                </a:lnTo>
                <a:lnTo>
                  <a:pt x="965" y="457"/>
                </a:lnTo>
                <a:lnTo>
                  <a:pt x="972" y="458"/>
                </a:lnTo>
                <a:lnTo>
                  <a:pt x="978" y="458"/>
                </a:lnTo>
                <a:lnTo>
                  <a:pt x="985" y="457"/>
                </a:lnTo>
                <a:lnTo>
                  <a:pt x="992" y="457"/>
                </a:lnTo>
                <a:lnTo>
                  <a:pt x="999" y="458"/>
                </a:lnTo>
                <a:lnTo>
                  <a:pt x="1005" y="457"/>
                </a:lnTo>
                <a:lnTo>
                  <a:pt x="1012" y="457"/>
                </a:lnTo>
                <a:lnTo>
                  <a:pt x="1019" y="457"/>
                </a:lnTo>
                <a:lnTo>
                  <a:pt x="1026" y="457"/>
                </a:lnTo>
                <a:lnTo>
                  <a:pt x="1032" y="458"/>
                </a:lnTo>
                <a:lnTo>
                  <a:pt x="1039" y="458"/>
                </a:lnTo>
                <a:lnTo>
                  <a:pt x="1046" y="458"/>
                </a:lnTo>
                <a:lnTo>
                  <a:pt x="1053" y="458"/>
                </a:lnTo>
                <a:lnTo>
                  <a:pt x="1060" y="458"/>
                </a:lnTo>
                <a:lnTo>
                  <a:pt x="1066" y="458"/>
                </a:lnTo>
                <a:lnTo>
                  <a:pt x="1073" y="458"/>
                </a:lnTo>
                <a:lnTo>
                  <a:pt x="1080" y="457"/>
                </a:lnTo>
                <a:lnTo>
                  <a:pt x="1087" y="458"/>
                </a:lnTo>
                <a:lnTo>
                  <a:pt x="1093" y="458"/>
                </a:lnTo>
                <a:lnTo>
                  <a:pt x="1100" y="458"/>
                </a:lnTo>
                <a:lnTo>
                  <a:pt x="1107" y="457"/>
                </a:lnTo>
                <a:lnTo>
                  <a:pt x="1113" y="458"/>
                </a:lnTo>
                <a:lnTo>
                  <a:pt x="1120" y="458"/>
                </a:lnTo>
                <a:lnTo>
                  <a:pt x="1127" y="458"/>
                </a:lnTo>
                <a:lnTo>
                  <a:pt x="1133" y="458"/>
                </a:lnTo>
                <a:lnTo>
                  <a:pt x="1140" y="458"/>
                </a:lnTo>
                <a:lnTo>
                  <a:pt x="1147" y="457"/>
                </a:lnTo>
                <a:lnTo>
                  <a:pt x="1154" y="457"/>
                </a:lnTo>
                <a:lnTo>
                  <a:pt x="1161" y="457"/>
                </a:lnTo>
                <a:lnTo>
                  <a:pt x="1167" y="458"/>
                </a:lnTo>
                <a:lnTo>
                  <a:pt x="1174" y="458"/>
                </a:lnTo>
                <a:lnTo>
                  <a:pt x="1181" y="458"/>
                </a:lnTo>
                <a:lnTo>
                  <a:pt x="1188" y="457"/>
                </a:lnTo>
                <a:lnTo>
                  <a:pt x="1195" y="458"/>
                </a:lnTo>
                <a:lnTo>
                  <a:pt x="1201" y="458"/>
                </a:lnTo>
                <a:lnTo>
                  <a:pt x="1208" y="458"/>
                </a:lnTo>
                <a:lnTo>
                  <a:pt x="1215" y="458"/>
                </a:lnTo>
                <a:lnTo>
                  <a:pt x="1221" y="457"/>
                </a:lnTo>
                <a:lnTo>
                  <a:pt x="1228" y="458"/>
                </a:lnTo>
                <a:lnTo>
                  <a:pt x="1235" y="458"/>
                </a:lnTo>
                <a:lnTo>
                  <a:pt x="1241" y="458"/>
                </a:lnTo>
                <a:lnTo>
                  <a:pt x="1248" y="458"/>
                </a:lnTo>
                <a:lnTo>
                  <a:pt x="1255" y="458"/>
                </a:lnTo>
                <a:lnTo>
                  <a:pt x="1262" y="457"/>
                </a:lnTo>
                <a:lnTo>
                  <a:pt x="1268" y="458"/>
                </a:lnTo>
                <a:lnTo>
                  <a:pt x="1275" y="457"/>
                </a:lnTo>
                <a:lnTo>
                  <a:pt x="1282" y="457"/>
                </a:lnTo>
                <a:lnTo>
                  <a:pt x="1289" y="457"/>
                </a:lnTo>
                <a:lnTo>
                  <a:pt x="1296" y="458"/>
                </a:lnTo>
                <a:lnTo>
                  <a:pt x="1302" y="458"/>
                </a:lnTo>
                <a:lnTo>
                  <a:pt x="1309" y="457"/>
                </a:lnTo>
                <a:lnTo>
                  <a:pt x="1316" y="458"/>
                </a:lnTo>
                <a:lnTo>
                  <a:pt x="1323" y="457"/>
                </a:lnTo>
                <a:lnTo>
                  <a:pt x="1329" y="458"/>
                </a:lnTo>
                <a:lnTo>
                  <a:pt x="1336" y="458"/>
                </a:lnTo>
                <a:lnTo>
                  <a:pt x="1343" y="458"/>
                </a:lnTo>
                <a:lnTo>
                  <a:pt x="1349" y="458"/>
                </a:lnTo>
                <a:lnTo>
                  <a:pt x="1356" y="458"/>
                </a:lnTo>
                <a:lnTo>
                  <a:pt x="1363" y="458"/>
                </a:lnTo>
                <a:lnTo>
                  <a:pt x="1370" y="457"/>
                </a:lnTo>
                <a:lnTo>
                  <a:pt x="1376" y="457"/>
                </a:lnTo>
                <a:lnTo>
                  <a:pt x="1383" y="457"/>
                </a:lnTo>
                <a:lnTo>
                  <a:pt x="1390" y="458"/>
                </a:lnTo>
                <a:lnTo>
                  <a:pt x="1397" y="457"/>
                </a:lnTo>
                <a:lnTo>
                  <a:pt x="1403" y="457"/>
                </a:lnTo>
                <a:lnTo>
                  <a:pt x="1410" y="457"/>
                </a:lnTo>
                <a:lnTo>
                  <a:pt x="1417" y="457"/>
                </a:lnTo>
                <a:lnTo>
                  <a:pt x="1424" y="457"/>
                </a:lnTo>
                <a:lnTo>
                  <a:pt x="1431" y="458"/>
                </a:lnTo>
                <a:lnTo>
                  <a:pt x="1437" y="458"/>
                </a:lnTo>
                <a:lnTo>
                  <a:pt x="1444" y="457"/>
                </a:lnTo>
                <a:lnTo>
                  <a:pt x="1451" y="458"/>
                </a:lnTo>
                <a:lnTo>
                  <a:pt x="1458" y="457"/>
                </a:lnTo>
                <a:lnTo>
                  <a:pt x="1464" y="458"/>
                </a:lnTo>
                <a:lnTo>
                  <a:pt x="1471" y="458"/>
                </a:lnTo>
                <a:lnTo>
                  <a:pt x="1478" y="458"/>
                </a:lnTo>
                <a:lnTo>
                  <a:pt x="1484" y="457"/>
                </a:lnTo>
                <a:lnTo>
                  <a:pt x="1491" y="458"/>
                </a:lnTo>
                <a:lnTo>
                  <a:pt x="1498" y="458"/>
                </a:lnTo>
                <a:lnTo>
                  <a:pt x="1504" y="457"/>
                </a:lnTo>
                <a:lnTo>
                  <a:pt x="1511" y="457"/>
                </a:lnTo>
                <a:lnTo>
                  <a:pt x="1518" y="458"/>
                </a:lnTo>
                <a:lnTo>
                  <a:pt x="1525" y="458"/>
                </a:lnTo>
                <a:lnTo>
                  <a:pt x="1532" y="458"/>
                </a:lnTo>
                <a:lnTo>
                  <a:pt x="1538" y="457"/>
                </a:lnTo>
                <a:lnTo>
                  <a:pt x="1545" y="457"/>
                </a:lnTo>
                <a:lnTo>
                  <a:pt x="1552" y="458"/>
                </a:lnTo>
                <a:lnTo>
                  <a:pt x="1559" y="457"/>
                </a:lnTo>
                <a:lnTo>
                  <a:pt x="1566" y="458"/>
                </a:lnTo>
                <a:lnTo>
                  <a:pt x="1572" y="458"/>
                </a:lnTo>
                <a:lnTo>
                  <a:pt x="1579" y="458"/>
                </a:lnTo>
                <a:lnTo>
                  <a:pt x="1586" y="458"/>
                </a:lnTo>
                <a:lnTo>
                  <a:pt x="1592" y="457"/>
                </a:lnTo>
                <a:lnTo>
                  <a:pt x="1599" y="457"/>
                </a:lnTo>
                <a:lnTo>
                  <a:pt x="1606" y="458"/>
                </a:lnTo>
                <a:lnTo>
                  <a:pt x="1612" y="458"/>
                </a:lnTo>
                <a:lnTo>
                  <a:pt x="1619" y="458"/>
                </a:lnTo>
                <a:lnTo>
                  <a:pt x="1626" y="457"/>
                </a:lnTo>
                <a:lnTo>
                  <a:pt x="1633" y="457"/>
                </a:lnTo>
                <a:lnTo>
                  <a:pt x="1639" y="457"/>
                </a:lnTo>
                <a:lnTo>
                  <a:pt x="1646" y="458"/>
                </a:lnTo>
                <a:lnTo>
                  <a:pt x="1653" y="458"/>
                </a:lnTo>
                <a:lnTo>
                  <a:pt x="1660" y="458"/>
                </a:lnTo>
                <a:lnTo>
                  <a:pt x="1667" y="457"/>
                </a:lnTo>
                <a:lnTo>
                  <a:pt x="1673" y="457"/>
                </a:lnTo>
                <a:lnTo>
                  <a:pt x="1680" y="457"/>
                </a:lnTo>
                <a:lnTo>
                  <a:pt x="1687" y="457"/>
                </a:lnTo>
                <a:lnTo>
                  <a:pt x="1694" y="457"/>
                </a:lnTo>
                <a:lnTo>
                  <a:pt x="1700" y="458"/>
                </a:lnTo>
                <a:lnTo>
                  <a:pt x="1707" y="457"/>
                </a:lnTo>
                <a:lnTo>
                  <a:pt x="1714" y="458"/>
                </a:lnTo>
                <a:lnTo>
                  <a:pt x="1721" y="457"/>
                </a:lnTo>
                <a:lnTo>
                  <a:pt x="1727" y="458"/>
                </a:lnTo>
                <a:lnTo>
                  <a:pt x="1734" y="458"/>
                </a:lnTo>
                <a:lnTo>
                  <a:pt x="1741" y="457"/>
                </a:lnTo>
                <a:lnTo>
                  <a:pt x="1747" y="458"/>
                </a:lnTo>
                <a:lnTo>
                  <a:pt x="1754" y="457"/>
                </a:lnTo>
                <a:lnTo>
                  <a:pt x="1761" y="458"/>
                </a:lnTo>
                <a:lnTo>
                  <a:pt x="1768" y="458"/>
                </a:lnTo>
                <a:lnTo>
                  <a:pt x="1774" y="458"/>
                </a:lnTo>
                <a:lnTo>
                  <a:pt x="1781" y="457"/>
                </a:lnTo>
                <a:lnTo>
                  <a:pt x="1788" y="457"/>
                </a:lnTo>
                <a:lnTo>
                  <a:pt x="1795" y="457"/>
                </a:lnTo>
                <a:lnTo>
                  <a:pt x="1802" y="457"/>
                </a:lnTo>
                <a:lnTo>
                  <a:pt x="1808" y="457"/>
                </a:lnTo>
                <a:lnTo>
                  <a:pt x="1815" y="457"/>
                </a:lnTo>
                <a:lnTo>
                  <a:pt x="1822" y="457"/>
                </a:lnTo>
                <a:lnTo>
                  <a:pt x="1829" y="457"/>
                </a:lnTo>
                <a:lnTo>
                  <a:pt x="1835" y="458"/>
                </a:lnTo>
                <a:lnTo>
                  <a:pt x="1842" y="458"/>
                </a:lnTo>
                <a:lnTo>
                  <a:pt x="1849" y="458"/>
                </a:lnTo>
                <a:lnTo>
                  <a:pt x="1855" y="458"/>
                </a:lnTo>
                <a:lnTo>
                  <a:pt x="1862" y="457"/>
                </a:lnTo>
                <a:lnTo>
                  <a:pt x="1869" y="458"/>
                </a:lnTo>
                <a:lnTo>
                  <a:pt x="1875" y="458"/>
                </a:lnTo>
                <a:lnTo>
                  <a:pt x="1882" y="458"/>
                </a:lnTo>
                <a:lnTo>
                  <a:pt x="1889" y="458"/>
                </a:lnTo>
                <a:lnTo>
                  <a:pt x="1896" y="458"/>
                </a:lnTo>
                <a:lnTo>
                  <a:pt x="1903" y="458"/>
                </a:lnTo>
                <a:lnTo>
                  <a:pt x="1909" y="457"/>
                </a:lnTo>
                <a:lnTo>
                  <a:pt x="1916" y="457"/>
                </a:lnTo>
                <a:lnTo>
                  <a:pt x="1923" y="457"/>
                </a:lnTo>
                <a:lnTo>
                  <a:pt x="1930" y="458"/>
                </a:lnTo>
                <a:lnTo>
                  <a:pt x="1937" y="458"/>
                </a:lnTo>
                <a:lnTo>
                  <a:pt x="1943" y="457"/>
                </a:lnTo>
                <a:lnTo>
                  <a:pt x="1950" y="457"/>
                </a:lnTo>
                <a:lnTo>
                  <a:pt x="1957" y="457"/>
                </a:lnTo>
                <a:lnTo>
                  <a:pt x="1963" y="458"/>
                </a:lnTo>
                <a:lnTo>
                  <a:pt x="1970" y="458"/>
                </a:lnTo>
                <a:lnTo>
                  <a:pt x="1977" y="458"/>
                </a:lnTo>
                <a:lnTo>
                  <a:pt x="1983" y="458"/>
                </a:lnTo>
                <a:lnTo>
                  <a:pt x="1990" y="457"/>
                </a:lnTo>
                <a:lnTo>
                  <a:pt x="1997" y="457"/>
                </a:lnTo>
                <a:lnTo>
                  <a:pt x="2004" y="458"/>
                </a:lnTo>
                <a:lnTo>
                  <a:pt x="2010" y="458"/>
                </a:lnTo>
                <a:lnTo>
                  <a:pt x="2017" y="458"/>
                </a:lnTo>
                <a:lnTo>
                  <a:pt x="2024" y="458"/>
                </a:lnTo>
                <a:lnTo>
                  <a:pt x="2031" y="458"/>
                </a:lnTo>
                <a:lnTo>
                  <a:pt x="2038" y="458"/>
                </a:lnTo>
                <a:lnTo>
                  <a:pt x="2044" y="457"/>
                </a:lnTo>
                <a:lnTo>
                  <a:pt x="2051" y="457"/>
                </a:lnTo>
                <a:lnTo>
                  <a:pt x="2058" y="457"/>
                </a:lnTo>
                <a:lnTo>
                  <a:pt x="2065" y="458"/>
                </a:lnTo>
                <a:lnTo>
                  <a:pt x="2071" y="457"/>
                </a:lnTo>
                <a:lnTo>
                  <a:pt x="2078" y="457"/>
                </a:lnTo>
                <a:lnTo>
                  <a:pt x="2085" y="457"/>
                </a:lnTo>
                <a:lnTo>
                  <a:pt x="2092" y="457"/>
                </a:lnTo>
                <a:lnTo>
                  <a:pt x="2098" y="458"/>
                </a:lnTo>
                <a:lnTo>
                  <a:pt x="2105" y="457"/>
                </a:lnTo>
                <a:lnTo>
                  <a:pt x="2112" y="458"/>
                </a:lnTo>
                <a:lnTo>
                  <a:pt x="2118" y="457"/>
                </a:lnTo>
                <a:lnTo>
                  <a:pt x="2125" y="457"/>
                </a:lnTo>
                <a:lnTo>
                  <a:pt x="2132" y="457"/>
                </a:lnTo>
                <a:lnTo>
                  <a:pt x="2139" y="458"/>
                </a:lnTo>
                <a:lnTo>
                  <a:pt x="2145" y="458"/>
                </a:lnTo>
                <a:lnTo>
                  <a:pt x="2152" y="458"/>
                </a:lnTo>
                <a:lnTo>
                  <a:pt x="2159" y="458"/>
                </a:lnTo>
                <a:lnTo>
                  <a:pt x="2166" y="457"/>
                </a:lnTo>
                <a:lnTo>
                  <a:pt x="2173" y="458"/>
                </a:lnTo>
                <a:lnTo>
                  <a:pt x="2179" y="457"/>
                </a:lnTo>
                <a:lnTo>
                  <a:pt x="2186" y="457"/>
                </a:lnTo>
                <a:lnTo>
                  <a:pt x="2193" y="457"/>
                </a:lnTo>
                <a:lnTo>
                  <a:pt x="2200" y="458"/>
                </a:lnTo>
                <a:lnTo>
                  <a:pt x="2206" y="458"/>
                </a:lnTo>
                <a:lnTo>
                  <a:pt x="2213" y="457"/>
                </a:lnTo>
                <a:lnTo>
                  <a:pt x="2220" y="457"/>
                </a:lnTo>
                <a:lnTo>
                  <a:pt x="2226" y="457"/>
                </a:lnTo>
                <a:lnTo>
                  <a:pt x="2233" y="458"/>
                </a:lnTo>
                <a:lnTo>
                  <a:pt x="2240" y="457"/>
                </a:lnTo>
                <a:lnTo>
                  <a:pt x="2246" y="458"/>
                </a:lnTo>
                <a:lnTo>
                  <a:pt x="2253" y="458"/>
                </a:lnTo>
                <a:lnTo>
                  <a:pt x="2260" y="457"/>
                </a:lnTo>
                <a:lnTo>
                  <a:pt x="2267" y="457"/>
                </a:lnTo>
                <a:lnTo>
                  <a:pt x="2274" y="458"/>
                </a:lnTo>
                <a:lnTo>
                  <a:pt x="2280" y="458"/>
                </a:lnTo>
                <a:lnTo>
                  <a:pt x="2287" y="458"/>
                </a:lnTo>
                <a:lnTo>
                  <a:pt x="2294" y="458"/>
                </a:lnTo>
                <a:lnTo>
                  <a:pt x="2301" y="458"/>
                </a:lnTo>
                <a:lnTo>
                  <a:pt x="2308" y="457"/>
                </a:lnTo>
                <a:lnTo>
                  <a:pt x="2314" y="457"/>
                </a:lnTo>
                <a:lnTo>
                  <a:pt x="2321" y="458"/>
                </a:lnTo>
                <a:lnTo>
                  <a:pt x="2328" y="458"/>
                </a:lnTo>
                <a:lnTo>
                  <a:pt x="2334" y="458"/>
                </a:lnTo>
                <a:lnTo>
                  <a:pt x="2341" y="457"/>
                </a:lnTo>
                <a:lnTo>
                  <a:pt x="2348" y="457"/>
                </a:lnTo>
                <a:lnTo>
                  <a:pt x="2354" y="457"/>
                </a:lnTo>
                <a:lnTo>
                  <a:pt x="2361" y="458"/>
                </a:lnTo>
                <a:lnTo>
                  <a:pt x="2368" y="458"/>
                </a:lnTo>
                <a:lnTo>
                  <a:pt x="2375" y="458"/>
                </a:lnTo>
                <a:lnTo>
                  <a:pt x="2381" y="458"/>
                </a:lnTo>
                <a:lnTo>
                  <a:pt x="2388" y="458"/>
                </a:lnTo>
                <a:lnTo>
                  <a:pt x="2395" y="458"/>
                </a:lnTo>
                <a:lnTo>
                  <a:pt x="2402" y="458"/>
                </a:lnTo>
                <a:lnTo>
                  <a:pt x="2409" y="458"/>
                </a:lnTo>
                <a:lnTo>
                  <a:pt x="2415" y="458"/>
                </a:lnTo>
                <a:lnTo>
                  <a:pt x="2422" y="458"/>
                </a:lnTo>
                <a:lnTo>
                  <a:pt x="2429" y="458"/>
                </a:lnTo>
                <a:lnTo>
                  <a:pt x="2436" y="458"/>
                </a:lnTo>
                <a:lnTo>
                  <a:pt x="2443" y="457"/>
                </a:lnTo>
                <a:lnTo>
                  <a:pt x="2449" y="458"/>
                </a:lnTo>
                <a:lnTo>
                  <a:pt x="2456" y="458"/>
                </a:lnTo>
                <a:lnTo>
                  <a:pt x="2463" y="458"/>
                </a:lnTo>
                <a:lnTo>
                  <a:pt x="2469" y="458"/>
                </a:lnTo>
                <a:lnTo>
                  <a:pt x="2476" y="458"/>
                </a:lnTo>
                <a:lnTo>
                  <a:pt x="2483" y="458"/>
                </a:lnTo>
                <a:lnTo>
                  <a:pt x="2489" y="458"/>
                </a:lnTo>
                <a:lnTo>
                  <a:pt x="2496" y="458"/>
                </a:lnTo>
                <a:lnTo>
                  <a:pt x="2503" y="458"/>
                </a:lnTo>
                <a:lnTo>
                  <a:pt x="2510" y="458"/>
                </a:lnTo>
                <a:lnTo>
                  <a:pt x="2516" y="458"/>
                </a:lnTo>
                <a:lnTo>
                  <a:pt x="2523" y="458"/>
                </a:lnTo>
                <a:lnTo>
                  <a:pt x="2530" y="458"/>
                </a:lnTo>
              </a:path>
            </a:pathLst>
          </a:custGeom>
          <a:noFill/>
          <a:ln w="22225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1" name="Freeform 443"/>
          <p:cNvSpPr>
            <a:spLocks/>
          </p:cNvSpPr>
          <p:nvPr/>
        </p:nvSpPr>
        <p:spPr bwMode="auto">
          <a:xfrm>
            <a:off x="1003300" y="4740275"/>
            <a:ext cx="4016375" cy="735013"/>
          </a:xfrm>
          <a:custGeom>
            <a:avLst/>
            <a:gdLst/>
            <a:ahLst/>
            <a:cxnLst>
              <a:cxn ang="0">
                <a:pos x="34" y="461"/>
              </a:cxn>
              <a:cxn ang="0">
                <a:pos x="75" y="460"/>
              </a:cxn>
              <a:cxn ang="0">
                <a:pos x="115" y="461"/>
              </a:cxn>
              <a:cxn ang="0">
                <a:pos x="155" y="461"/>
              </a:cxn>
              <a:cxn ang="0">
                <a:pos x="196" y="461"/>
              </a:cxn>
              <a:cxn ang="0">
                <a:pos x="236" y="461"/>
              </a:cxn>
              <a:cxn ang="0">
                <a:pos x="277" y="461"/>
              </a:cxn>
              <a:cxn ang="0">
                <a:pos x="318" y="461"/>
              </a:cxn>
              <a:cxn ang="0">
                <a:pos x="358" y="79"/>
              </a:cxn>
              <a:cxn ang="0">
                <a:pos x="398" y="4"/>
              </a:cxn>
              <a:cxn ang="0">
                <a:pos x="439" y="38"/>
              </a:cxn>
              <a:cxn ang="0">
                <a:pos x="479" y="27"/>
              </a:cxn>
              <a:cxn ang="0">
                <a:pos x="520" y="41"/>
              </a:cxn>
              <a:cxn ang="0">
                <a:pos x="560" y="67"/>
              </a:cxn>
              <a:cxn ang="0">
                <a:pos x="601" y="47"/>
              </a:cxn>
              <a:cxn ang="0">
                <a:pos x="641" y="59"/>
              </a:cxn>
              <a:cxn ang="0">
                <a:pos x="682" y="62"/>
              </a:cxn>
              <a:cxn ang="0">
                <a:pos x="722" y="65"/>
              </a:cxn>
              <a:cxn ang="0">
                <a:pos x="762" y="67"/>
              </a:cxn>
              <a:cxn ang="0">
                <a:pos x="803" y="103"/>
              </a:cxn>
              <a:cxn ang="0">
                <a:pos x="844" y="99"/>
              </a:cxn>
              <a:cxn ang="0">
                <a:pos x="884" y="61"/>
              </a:cxn>
              <a:cxn ang="0">
                <a:pos x="925" y="41"/>
              </a:cxn>
              <a:cxn ang="0">
                <a:pos x="965" y="461"/>
              </a:cxn>
              <a:cxn ang="0">
                <a:pos x="1005" y="461"/>
              </a:cxn>
              <a:cxn ang="0">
                <a:pos x="1046" y="460"/>
              </a:cxn>
              <a:cxn ang="0">
                <a:pos x="1087" y="461"/>
              </a:cxn>
              <a:cxn ang="0">
                <a:pos x="1127" y="461"/>
              </a:cxn>
              <a:cxn ang="0">
                <a:pos x="1167" y="461"/>
              </a:cxn>
              <a:cxn ang="0">
                <a:pos x="1208" y="461"/>
              </a:cxn>
              <a:cxn ang="0">
                <a:pos x="1248" y="461"/>
              </a:cxn>
              <a:cxn ang="0">
                <a:pos x="1289" y="460"/>
              </a:cxn>
              <a:cxn ang="0">
                <a:pos x="1329" y="461"/>
              </a:cxn>
              <a:cxn ang="0">
                <a:pos x="1370" y="461"/>
              </a:cxn>
              <a:cxn ang="0">
                <a:pos x="1410" y="461"/>
              </a:cxn>
              <a:cxn ang="0">
                <a:pos x="1451" y="461"/>
              </a:cxn>
              <a:cxn ang="0">
                <a:pos x="1491" y="461"/>
              </a:cxn>
              <a:cxn ang="0">
                <a:pos x="1532" y="461"/>
              </a:cxn>
              <a:cxn ang="0">
                <a:pos x="1572" y="461"/>
              </a:cxn>
              <a:cxn ang="0">
                <a:pos x="1612" y="461"/>
              </a:cxn>
              <a:cxn ang="0">
                <a:pos x="1653" y="461"/>
              </a:cxn>
              <a:cxn ang="0">
                <a:pos x="1694" y="461"/>
              </a:cxn>
              <a:cxn ang="0">
                <a:pos x="1734" y="461"/>
              </a:cxn>
              <a:cxn ang="0">
                <a:pos x="1774" y="461"/>
              </a:cxn>
              <a:cxn ang="0">
                <a:pos x="1815" y="461"/>
              </a:cxn>
              <a:cxn ang="0">
                <a:pos x="1855" y="461"/>
              </a:cxn>
              <a:cxn ang="0">
                <a:pos x="1896" y="461"/>
              </a:cxn>
              <a:cxn ang="0">
                <a:pos x="1937" y="460"/>
              </a:cxn>
              <a:cxn ang="0">
                <a:pos x="1977" y="461"/>
              </a:cxn>
              <a:cxn ang="0">
                <a:pos x="2017" y="461"/>
              </a:cxn>
              <a:cxn ang="0">
                <a:pos x="2058" y="461"/>
              </a:cxn>
              <a:cxn ang="0">
                <a:pos x="2098" y="460"/>
              </a:cxn>
              <a:cxn ang="0">
                <a:pos x="2139" y="461"/>
              </a:cxn>
              <a:cxn ang="0">
                <a:pos x="2179" y="461"/>
              </a:cxn>
              <a:cxn ang="0">
                <a:pos x="2220" y="461"/>
              </a:cxn>
              <a:cxn ang="0">
                <a:pos x="2260" y="461"/>
              </a:cxn>
              <a:cxn ang="0">
                <a:pos x="2301" y="461"/>
              </a:cxn>
              <a:cxn ang="0">
                <a:pos x="2341" y="461"/>
              </a:cxn>
              <a:cxn ang="0">
                <a:pos x="2381" y="461"/>
              </a:cxn>
              <a:cxn ang="0">
                <a:pos x="2422" y="461"/>
              </a:cxn>
              <a:cxn ang="0">
                <a:pos x="2463" y="461"/>
              </a:cxn>
              <a:cxn ang="0">
                <a:pos x="2503" y="461"/>
              </a:cxn>
            </a:cxnLst>
            <a:rect l="0" t="0" r="r" b="b"/>
            <a:pathLst>
              <a:path w="2530" h="463">
                <a:moveTo>
                  <a:pt x="0" y="461"/>
                </a:moveTo>
                <a:lnTo>
                  <a:pt x="7" y="461"/>
                </a:lnTo>
                <a:lnTo>
                  <a:pt x="14" y="461"/>
                </a:lnTo>
                <a:lnTo>
                  <a:pt x="20" y="461"/>
                </a:lnTo>
                <a:lnTo>
                  <a:pt x="27" y="461"/>
                </a:lnTo>
                <a:lnTo>
                  <a:pt x="34" y="461"/>
                </a:lnTo>
                <a:lnTo>
                  <a:pt x="41" y="461"/>
                </a:lnTo>
                <a:lnTo>
                  <a:pt x="48" y="460"/>
                </a:lnTo>
                <a:lnTo>
                  <a:pt x="54" y="461"/>
                </a:lnTo>
                <a:lnTo>
                  <a:pt x="61" y="461"/>
                </a:lnTo>
                <a:lnTo>
                  <a:pt x="68" y="461"/>
                </a:lnTo>
                <a:lnTo>
                  <a:pt x="75" y="460"/>
                </a:lnTo>
                <a:lnTo>
                  <a:pt x="82" y="461"/>
                </a:lnTo>
                <a:lnTo>
                  <a:pt x="88" y="461"/>
                </a:lnTo>
                <a:lnTo>
                  <a:pt x="95" y="461"/>
                </a:lnTo>
                <a:lnTo>
                  <a:pt x="102" y="461"/>
                </a:lnTo>
                <a:lnTo>
                  <a:pt x="108" y="461"/>
                </a:lnTo>
                <a:lnTo>
                  <a:pt x="115" y="461"/>
                </a:lnTo>
                <a:lnTo>
                  <a:pt x="122" y="461"/>
                </a:lnTo>
                <a:lnTo>
                  <a:pt x="128" y="461"/>
                </a:lnTo>
                <a:lnTo>
                  <a:pt x="135" y="461"/>
                </a:lnTo>
                <a:lnTo>
                  <a:pt x="142" y="461"/>
                </a:lnTo>
                <a:lnTo>
                  <a:pt x="149" y="461"/>
                </a:lnTo>
                <a:lnTo>
                  <a:pt x="155" y="461"/>
                </a:lnTo>
                <a:lnTo>
                  <a:pt x="162" y="461"/>
                </a:lnTo>
                <a:lnTo>
                  <a:pt x="169" y="461"/>
                </a:lnTo>
                <a:lnTo>
                  <a:pt x="176" y="461"/>
                </a:lnTo>
                <a:lnTo>
                  <a:pt x="183" y="461"/>
                </a:lnTo>
                <a:lnTo>
                  <a:pt x="189" y="461"/>
                </a:lnTo>
                <a:lnTo>
                  <a:pt x="196" y="461"/>
                </a:lnTo>
                <a:lnTo>
                  <a:pt x="203" y="461"/>
                </a:lnTo>
                <a:lnTo>
                  <a:pt x="210" y="460"/>
                </a:lnTo>
                <a:lnTo>
                  <a:pt x="216" y="461"/>
                </a:lnTo>
                <a:lnTo>
                  <a:pt x="223" y="461"/>
                </a:lnTo>
                <a:lnTo>
                  <a:pt x="230" y="461"/>
                </a:lnTo>
                <a:lnTo>
                  <a:pt x="236" y="461"/>
                </a:lnTo>
                <a:lnTo>
                  <a:pt x="243" y="461"/>
                </a:lnTo>
                <a:lnTo>
                  <a:pt x="250" y="461"/>
                </a:lnTo>
                <a:lnTo>
                  <a:pt x="256" y="461"/>
                </a:lnTo>
                <a:lnTo>
                  <a:pt x="263" y="461"/>
                </a:lnTo>
                <a:lnTo>
                  <a:pt x="270" y="461"/>
                </a:lnTo>
                <a:lnTo>
                  <a:pt x="277" y="461"/>
                </a:lnTo>
                <a:lnTo>
                  <a:pt x="284" y="461"/>
                </a:lnTo>
                <a:lnTo>
                  <a:pt x="290" y="461"/>
                </a:lnTo>
                <a:lnTo>
                  <a:pt x="297" y="461"/>
                </a:lnTo>
                <a:lnTo>
                  <a:pt x="304" y="461"/>
                </a:lnTo>
                <a:lnTo>
                  <a:pt x="311" y="461"/>
                </a:lnTo>
                <a:lnTo>
                  <a:pt x="318" y="461"/>
                </a:lnTo>
                <a:lnTo>
                  <a:pt x="324" y="461"/>
                </a:lnTo>
                <a:lnTo>
                  <a:pt x="331" y="461"/>
                </a:lnTo>
                <a:lnTo>
                  <a:pt x="338" y="461"/>
                </a:lnTo>
                <a:lnTo>
                  <a:pt x="344" y="393"/>
                </a:lnTo>
                <a:lnTo>
                  <a:pt x="351" y="117"/>
                </a:lnTo>
                <a:lnTo>
                  <a:pt x="358" y="79"/>
                </a:lnTo>
                <a:lnTo>
                  <a:pt x="365" y="51"/>
                </a:lnTo>
                <a:lnTo>
                  <a:pt x="371" y="45"/>
                </a:lnTo>
                <a:lnTo>
                  <a:pt x="378" y="30"/>
                </a:lnTo>
                <a:lnTo>
                  <a:pt x="385" y="0"/>
                </a:lnTo>
                <a:lnTo>
                  <a:pt x="391" y="4"/>
                </a:lnTo>
                <a:lnTo>
                  <a:pt x="398" y="4"/>
                </a:lnTo>
                <a:lnTo>
                  <a:pt x="405" y="9"/>
                </a:lnTo>
                <a:lnTo>
                  <a:pt x="412" y="18"/>
                </a:lnTo>
                <a:lnTo>
                  <a:pt x="419" y="37"/>
                </a:lnTo>
                <a:lnTo>
                  <a:pt x="425" y="42"/>
                </a:lnTo>
                <a:lnTo>
                  <a:pt x="432" y="42"/>
                </a:lnTo>
                <a:lnTo>
                  <a:pt x="439" y="38"/>
                </a:lnTo>
                <a:lnTo>
                  <a:pt x="446" y="39"/>
                </a:lnTo>
                <a:lnTo>
                  <a:pt x="453" y="35"/>
                </a:lnTo>
                <a:lnTo>
                  <a:pt x="459" y="30"/>
                </a:lnTo>
                <a:lnTo>
                  <a:pt x="466" y="23"/>
                </a:lnTo>
                <a:lnTo>
                  <a:pt x="473" y="23"/>
                </a:lnTo>
                <a:lnTo>
                  <a:pt x="479" y="27"/>
                </a:lnTo>
                <a:lnTo>
                  <a:pt x="486" y="35"/>
                </a:lnTo>
                <a:lnTo>
                  <a:pt x="493" y="47"/>
                </a:lnTo>
                <a:lnTo>
                  <a:pt x="499" y="42"/>
                </a:lnTo>
                <a:lnTo>
                  <a:pt x="506" y="44"/>
                </a:lnTo>
                <a:lnTo>
                  <a:pt x="513" y="41"/>
                </a:lnTo>
                <a:lnTo>
                  <a:pt x="520" y="41"/>
                </a:lnTo>
                <a:lnTo>
                  <a:pt x="526" y="45"/>
                </a:lnTo>
                <a:lnTo>
                  <a:pt x="533" y="44"/>
                </a:lnTo>
                <a:lnTo>
                  <a:pt x="540" y="47"/>
                </a:lnTo>
                <a:lnTo>
                  <a:pt x="547" y="49"/>
                </a:lnTo>
                <a:lnTo>
                  <a:pt x="554" y="61"/>
                </a:lnTo>
                <a:lnTo>
                  <a:pt x="560" y="67"/>
                </a:lnTo>
                <a:lnTo>
                  <a:pt x="567" y="70"/>
                </a:lnTo>
                <a:lnTo>
                  <a:pt x="574" y="65"/>
                </a:lnTo>
                <a:lnTo>
                  <a:pt x="581" y="63"/>
                </a:lnTo>
                <a:lnTo>
                  <a:pt x="587" y="56"/>
                </a:lnTo>
                <a:lnTo>
                  <a:pt x="594" y="54"/>
                </a:lnTo>
                <a:lnTo>
                  <a:pt x="601" y="47"/>
                </a:lnTo>
                <a:lnTo>
                  <a:pt x="607" y="47"/>
                </a:lnTo>
                <a:lnTo>
                  <a:pt x="614" y="47"/>
                </a:lnTo>
                <a:lnTo>
                  <a:pt x="621" y="56"/>
                </a:lnTo>
                <a:lnTo>
                  <a:pt x="627" y="63"/>
                </a:lnTo>
                <a:lnTo>
                  <a:pt x="634" y="59"/>
                </a:lnTo>
                <a:lnTo>
                  <a:pt x="641" y="59"/>
                </a:lnTo>
                <a:lnTo>
                  <a:pt x="648" y="58"/>
                </a:lnTo>
                <a:lnTo>
                  <a:pt x="655" y="59"/>
                </a:lnTo>
                <a:lnTo>
                  <a:pt x="661" y="59"/>
                </a:lnTo>
                <a:lnTo>
                  <a:pt x="668" y="58"/>
                </a:lnTo>
                <a:lnTo>
                  <a:pt x="675" y="61"/>
                </a:lnTo>
                <a:lnTo>
                  <a:pt x="682" y="62"/>
                </a:lnTo>
                <a:lnTo>
                  <a:pt x="689" y="77"/>
                </a:lnTo>
                <a:lnTo>
                  <a:pt x="695" y="82"/>
                </a:lnTo>
                <a:lnTo>
                  <a:pt x="702" y="77"/>
                </a:lnTo>
                <a:lnTo>
                  <a:pt x="709" y="76"/>
                </a:lnTo>
                <a:lnTo>
                  <a:pt x="716" y="73"/>
                </a:lnTo>
                <a:lnTo>
                  <a:pt x="722" y="65"/>
                </a:lnTo>
                <a:lnTo>
                  <a:pt x="729" y="59"/>
                </a:lnTo>
                <a:lnTo>
                  <a:pt x="736" y="54"/>
                </a:lnTo>
                <a:lnTo>
                  <a:pt x="742" y="51"/>
                </a:lnTo>
                <a:lnTo>
                  <a:pt x="749" y="53"/>
                </a:lnTo>
                <a:lnTo>
                  <a:pt x="756" y="58"/>
                </a:lnTo>
                <a:lnTo>
                  <a:pt x="762" y="67"/>
                </a:lnTo>
                <a:lnTo>
                  <a:pt x="769" y="68"/>
                </a:lnTo>
                <a:lnTo>
                  <a:pt x="776" y="99"/>
                </a:lnTo>
                <a:lnTo>
                  <a:pt x="783" y="100"/>
                </a:lnTo>
                <a:lnTo>
                  <a:pt x="790" y="104"/>
                </a:lnTo>
                <a:lnTo>
                  <a:pt x="796" y="104"/>
                </a:lnTo>
                <a:lnTo>
                  <a:pt x="803" y="103"/>
                </a:lnTo>
                <a:lnTo>
                  <a:pt x="810" y="100"/>
                </a:lnTo>
                <a:lnTo>
                  <a:pt x="817" y="101"/>
                </a:lnTo>
                <a:lnTo>
                  <a:pt x="824" y="106"/>
                </a:lnTo>
                <a:lnTo>
                  <a:pt x="830" y="106"/>
                </a:lnTo>
                <a:lnTo>
                  <a:pt x="837" y="101"/>
                </a:lnTo>
                <a:lnTo>
                  <a:pt x="844" y="99"/>
                </a:lnTo>
                <a:lnTo>
                  <a:pt x="850" y="91"/>
                </a:lnTo>
                <a:lnTo>
                  <a:pt x="857" y="63"/>
                </a:lnTo>
                <a:lnTo>
                  <a:pt x="864" y="59"/>
                </a:lnTo>
                <a:lnTo>
                  <a:pt x="870" y="74"/>
                </a:lnTo>
                <a:lnTo>
                  <a:pt x="877" y="62"/>
                </a:lnTo>
                <a:lnTo>
                  <a:pt x="884" y="61"/>
                </a:lnTo>
                <a:lnTo>
                  <a:pt x="891" y="63"/>
                </a:lnTo>
                <a:lnTo>
                  <a:pt x="897" y="45"/>
                </a:lnTo>
                <a:lnTo>
                  <a:pt x="904" y="33"/>
                </a:lnTo>
                <a:lnTo>
                  <a:pt x="911" y="51"/>
                </a:lnTo>
                <a:lnTo>
                  <a:pt x="918" y="39"/>
                </a:lnTo>
                <a:lnTo>
                  <a:pt x="925" y="41"/>
                </a:lnTo>
                <a:lnTo>
                  <a:pt x="931" y="37"/>
                </a:lnTo>
                <a:lnTo>
                  <a:pt x="938" y="461"/>
                </a:lnTo>
                <a:lnTo>
                  <a:pt x="945" y="461"/>
                </a:lnTo>
                <a:lnTo>
                  <a:pt x="952" y="461"/>
                </a:lnTo>
                <a:lnTo>
                  <a:pt x="958" y="461"/>
                </a:lnTo>
                <a:lnTo>
                  <a:pt x="965" y="461"/>
                </a:lnTo>
                <a:lnTo>
                  <a:pt x="972" y="461"/>
                </a:lnTo>
                <a:lnTo>
                  <a:pt x="978" y="461"/>
                </a:lnTo>
                <a:lnTo>
                  <a:pt x="985" y="461"/>
                </a:lnTo>
                <a:lnTo>
                  <a:pt x="992" y="461"/>
                </a:lnTo>
                <a:lnTo>
                  <a:pt x="999" y="461"/>
                </a:lnTo>
                <a:lnTo>
                  <a:pt x="1005" y="461"/>
                </a:lnTo>
                <a:lnTo>
                  <a:pt x="1012" y="461"/>
                </a:lnTo>
                <a:lnTo>
                  <a:pt x="1019" y="461"/>
                </a:lnTo>
                <a:lnTo>
                  <a:pt x="1026" y="461"/>
                </a:lnTo>
                <a:lnTo>
                  <a:pt x="1032" y="461"/>
                </a:lnTo>
                <a:lnTo>
                  <a:pt x="1039" y="460"/>
                </a:lnTo>
                <a:lnTo>
                  <a:pt x="1046" y="460"/>
                </a:lnTo>
                <a:lnTo>
                  <a:pt x="1053" y="461"/>
                </a:lnTo>
                <a:lnTo>
                  <a:pt x="1060" y="461"/>
                </a:lnTo>
                <a:lnTo>
                  <a:pt x="1066" y="461"/>
                </a:lnTo>
                <a:lnTo>
                  <a:pt x="1073" y="461"/>
                </a:lnTo>
                <a:lnTo>
                  <a:pt x="1080" y="461"/>
                </a:lnTo>
                <a:lnTo>
                  <a:pt x="1087" y="461"/>
                </a:lnTo>
                <a:lnTo>
                  <a:pt x="1093" y="461"/>
                </a:lnTo>
                <a:lnTo>
                  <a:pt x="1100" y="461"/>
                </a:lnTo>
                <a:lnTo>
                  <a:pt x="1107" y="461"/>
                </a:lnTo>
                <a:lnTo>
                  <a:pt x="1113" y="463"/>
                </a:lnTo>
                <a:lnTo>
                  <a:pt x="1120" y="461"/>
                </a:lnTo>
                <a:lnTo>
                  <a:pt x="1127" y="461"/>
                </a:lnTo>
                <a:lnTo>
                  <a:pt x="1133" y="461"/>
                </a:lnTo>
                <a:lnTo>
                  <a:pt x="1140" y="461"/>
                </a:lnTo>
                <a:lnTo>
                  <a:pt x="1147" y="461"/>
                </a:lnTo>
                <a:lnTo>
                  <a:pt x="1154" y="461"/>
                </a:lnTo>
                <a:lnTo>
                  <a:pt x="1161" y="461"/>
                </a:lnTo>
                <a:lnTo>
                  <a:pt x="1167" y="461"/>
                </a:lnTo>
                <a:lnTo>
                  <a:pt x="1174" y="461"/>
                </a:lnTo>
                <a:lnTo>
                  <a:pt x="1181" y="461"/>
                </a:lnTo>
                <a:lnTo>
                  <a:pt x="1188" y="461"/>
                </a:lnTo>
                <a:lnTo>
                  <a:pt x="1195" y="461"/>
                </a:lnTo>
                <a:lnTo>
                  <a:pt x="1201" y="461"/>
                </a:lnTo>
                <a:lnTo>
                  <a:pt x="1208" y="461"/>
                </a:lnTo>
                <a:lnTo>
                  <a:pt x="1215" y="461"/>
                </a:lnTo>
                <a:lnTo>
                  <a:pt x="1221" y="461"/>
                </a:lnTo>
                <a:lnTo>
                  <a:pt x="1228" y="461"/>
                </a:lnTo>
                <a:lnTo>
                  <a:pt x="1235" y="461"/>
                </a:lnTo>
                <a:lnTo>
                  <a:pt x="1241" y="461"/>
                </a:lnTo>
                <a:lnTo>
                  <a:pt x="1248" y="461"/>
                </a:lnTo>
                <a:lnTo>
                  <a:pt x="1255" y="461"/>
                </a:lnTo>
                <a:lnTo>
                  <a:pt x="1262" y="461"/>
                </a:lnTo>
                <a:lnTo>
                  <a:pt x="1268" y="460"/>
                </a:lnTo>
                <a:lnTo>
                  <a:pt x="1275" y="461"/>
                </a:lnTo>
                <a:lnTo>
                  <a:pt x="1282" y="461"/>
                </a:lnTo>
                <a:lnTo>
                  <a:pt x="1289" y="460"/>
                </a:lnTo>
                <a:lnTo>
                  <a:pt x="1296" y="461"/>
                </a:lnTo>
                <a:lnTo>
                  <a:pt x="1302" y="461"/>
                </a:lnTo>
                <a:lnTo>
                  <a:pt x="1309" y="461"/>
                </a:lnTo>
                <a:lnTo>
                  <a:pt x="1316" y="460"/>
                </a:lnTo>
                <a:lnTo>
                  <a:pt x="1323" y="461"/>
                </a:lnTo>
                <a:lnTo>
                  <a:pt x="1329" y="461"/>
                </a:lnTo>
                <a:lnTo>
                  <a:pt x="1336" y="461"/>
                </a:lnTo>
                <a:lnTo>
                  <a:pt x="1343" y="460"/>
                </a:lnTo>
                <a:lnTo>
                  <a:pt x="1349" y="461"/>
                </a:lnTo>
                <a:lnTo>
                  <a:pt x="1356" y="461"/>
                </a:lnTo>
                <a:lnTo>
                  <a:pt x="1363" y="461"/>
                </a:lnTo>
                <a:lnTo>
                  <a:pt x="1370" y="461"/>
                </a:lnTo>
                <a:lnTo>
                  <a:pt x="1376" y="461"/>
                </a:lnTo>
                <a:lnTo>
                  <a:pt x="1383" y="461"/>
                </a:lnTo>
                <a:lnTo>
                  <a:pt x="1390" y="461"/>
                </a:lnTo>
                <a:lnTo>
                  <a:pt x="1397" y="461"/>
                </a:lnTo>
                <a:lnTo>
                  <a:pt x="1403" y="461"/>
                </a:lnTo>
                <a:lnTo>
                  <a:pt x="1410" y="461"/>
                </a:lnTo>
                <a:lnTo>
                  <a:pt x="1417" y="461"/>
                </a:lnTo>
                <a:lnTo>
                  <a:pt x="1424" y="461"/>
                </a:lnTo>
                <a:lnTo>
                  <a:pt x="1431" y="461"/>
                </a:lnTo>
                <a:lnTo>
                  <a:pt x="1437" y="461"/>
                </a:lnTo>
                <a:lnTo>
                  <a:pt x="1444" y="461"/>
                </a:lnTo>
                <a:lnTo>
                  <a:pt x="1451" y="461"/>
                </a:lnTo>
                <a:lnTo>
                  <a:pt x="1458" y="461"/>
                </a:lnTo>
                <a:lnTo>
                  <a:pt x="1464" y="461"/>
                </a:lnTo>
                <a:lnTo>
                  <a:pt x="1471" y="461"/>
                </a:lnTo>
                <a:lnTo>
                  <a:pt x="1478" y="461"/>
                </a:lnTo>
                <a:lnTo>
                  <a:pt x="1484" y="461"/>
                </a:lnTo>
                <a:lnTo>
                  <a:pt x="1491" y="461"/>
                </a:lnTo>
                <a:lnTo>
                  <a:pt x="1498" y="460"/>
                </a:lnTo>
                <a:lnTo>
                  <a:pt x="1504" y="461"/>
                </a:lnTo>
                <a:lnTo>
                  <a:pt x="1511" y="461"/>
                </a:lnTo>
                <a:lnTo>
                  <a:pt x="1518" y="461"/>
                </a:lnTo>
                <a:lnTo>
                  <a:pt x="1525" y="461"/>
                </a:lnTo>
                <a:lnTo>
                  <a:pt x="1532" y="461"/>
                </a:lnTo>
                <a:lnTo>
                  <a:pt x="1538" y="461"/>
                </a:lnTo>
                <a:lnTo>
                  <a:pt x="1545" y="461"/>
                </a:lnTo>
                <a:lnTo>
                  <a:pt x="1552" y="461"/>
                </a:lnTo>
                <a:lnTo>
                  <a:pt x="1559" y="461"/>
                </a:lnTo>
                <a:lnTo>
                  <a:pt x="1566" y="461"/>
                </a:lnTo>
                <a:lnTo>
                  <a:pt x="1572" y="461"/>
                </a:lnTo>
                <a:lnTo>
                  <a:pt x="1579" y="461"/>
                </a:lnTo>
                <a:lnTo>
                  <a:pt x="1586" y="461"/>
                </a:lnTo>
                <a:lnTo>
                  <a:pt x="1592" y="461"/>
                </a:lnTo>
                <a:lnTo>
                  <a:pt x="1599" y="461"/>
                </a:lnTo>
                <a:lnTo>
                  <a:pt x="1606" y="461"/>
                </a:lnTo>
                <a:lnTo>
                  <a:pt x="1612" y="461"/>
                </a:lnTo>
                <a:lnTo>
                  <a:pt x="1619" y="461"/>
                </a:lnTo>
                <a:lnTo>
                  <a:pt x="1626" y="461"/>
                </a:lnTo>
                <a:lnTo>
                  <a:pt x="1633" y="461"/>
                </a:lnTo>
                <a:lnTo>
                  <a:pt x="1639" y="461"/>
                </a:lnTo>
                <a:lnTo>
                  <a:pt x="1646" y="461"/>
                </a:lnTo>
                <a:lnTo>
                  <a:pt x="1653" y="461"/>
                </a:lnTo>
                <a:lnTo>
                  <a:pt x="1660" y="461"/>
                </a:lnTo>
                <a:lnTo>
                  <a:pt x="1667" y="461"/>
                </a:lnTo>
                <a:lnTo>
                  <a:pt x="1673" y="461"/>
                </a:lnTo>
                <a:lnTo>
                  <a:pt x="1680" y="461"/>
                </a:lnTo>
                <a:lnTo>
                  <a:pt x="1687" y="460"/>
                </a:lnTo>
                <a:lnTo>
                  <a:pt x="1694" y="461"/>
                </a:lnTo>
                <a:lnTo>
                  <a:pt x="1700" y="461"/>
                </a:lnTo>
                <a:lnTo>
                  <a:pt x="1707" y="461"/>
                </a:lnTo>
                <a:lnTo>
                  <a:pt x="1714" y="460"/>
                </a:lnTo>
                <a:lnTo>
                  <a:pt x="1721" y="461"/>
                </a:lnTo>
                <a:lnTo>
                  <a:pt x="1727" y="461"/>
                </a:lnTo>
                <a:lnTo>
                  <a:pt x="1734" y="461"/>
                </a:lnTo>
                <a:lnTo>
                  <a:pt x="1741" y="461"/>
                </a:lnTo>
                <a:lnTo>
                  <a:pt x="1747" y="461"/>
                </a:lnTo>
                <a:lnTo>
                  <a:pt x="1754" y="461"/>
                </a:lnTo>
                <a:lnTo>
                  <a:pt x="1761" y="461"/>
                </a:lnTo>
                <a:lnTo>
                  <a:pt x="1768" y="461"/>
                </a:lnTo>
                <a:lnTo>
                  <a:pt x="1774" y="461"/>
                </a:lnTo>
                <a:lnTo>
                  <a:pt x="1781" y="461"/>
                </a:lnTo>
                <a:lnTo>
                  <a:pt x="1788" y="461"/>
                </a:lnTo>
                <a:lnTo>
                  <a:pt x="1795" y="461"/>
                </a:lnTo>
                <a:lnTo>
                  <a:pt x="1802" y="461"/>
                </a:lnTo>
                <a:lnTo>
                  <a:pt x="1808" y="461"/>
                </a:lnTo>
                <a:lnTo>
                  <a:pt x="1815" y="461"/>
                </a:lnTo>
                <a:lnTo>
                  <a:pt x="1822" y="461"/>
                </a:lnTo>
                <a:lnTo>
                  <a:pt x="1829" y="461"/>
                </a:lnTo>
                <a:lnTo>
                  <a:pt x="1835" y="461"/>
                </a:lnTo>
                <a:lnTo>
                  <a:pt x="1842" y="461"/>
                </a:lnTo>
                <a:lnTo>
                  <a:pt x="1849" y="461"/>
                </a:lnTo>
                <a:lnTo>
                  <a:pt x="1855" y="461"/>
                </a:lnTo>
                <a:lnTo>
                  <a:pt x="1862" y="461"/>
                </a:lnTo>
                <a:lnTo>
                  <a:pt x="1869" y="461"/>
                </a:lnTo>
                <a:lnTo>
                  <a:pt x="1875" y="461"/>
                </a:lnTo>
                <a:lnTo>
                  <a:pt x="1882" y="461"/>
                </a:lnTo>
                <a:lnTo>
                  <a:pt x="1889" y="461"/>
                </a:lnTo>
                <a:lnTo>
                  <a:pt x="1896" y="461"/>
                </a:lnTo>
                <a:lnTo>
                  <a:pt x="1903" y="461"/>
                </a:lnTo>
                <a:lnTo>
                  <a:pt x="1909" y="461"/>
                </a:lnTo>
                <a:lnTo>
                  <a:pt x="1916" y="461"/>
                </a:lnTo>
                <a:lnTo>
                  <a:pt x="1923" y="461"/>
                </a:lnTo>
                <a:lnTo>
                  <a:pt x="1930" y="461"/>
                </a:lnTo>
                <a:lnTo>
                  <a:pt x="1937" y="460"/>
                </a:lnTo>
                <a:lnTo>
                  <a:pt x="1943" y="461"/>
                </a:lnTo>
                <a:lnTo>
                  <a:pt x="1950" y="461"/>
                </a:lnTo>
                <a:lnTo>
                  <a:pt x="1957" y="461"/>
                </a:lnTo>
                <a:lnTo>
                  <a:pt x="1963" y="461"/>
                </a:lnTo>
                <a:lnTo>
                  <a:pt x="1970" y="461"/>
                </a:lnTo>
                <a:lnTo>
                  <a:pt x="1977" y="461"/>
                </a:lnTo>
                <a:lnTo>
                  <a:pt x="1983" y="461"/>
                </a:lnTo>
                <a:lnTo>
                  <a:pt x="1990" y="461"/>
                </a:lnTo>
                <a:lnTo>
                  <a:pt x="1997" y="461"/>
                </a:lnTo>
                <a:lnTo>
                  <a:pt x="2004" y="461"/>
                </a:lnTo>
                <a:lnTo>
                  <a:pt x="2010" y="461"/>
                </a:lnTo>
                <a:lnTo>
                  <a:pt x="2017" y="461"/>
                </a:lnTo>
                <a:lnTo>
                  <a:pt x="2024" y="460"/>
                </a:lnTo>
                <a:lnTo>
                  <a:pt x="2031" y="461"/>
                </a:lnTo>
                <a:lnTo>
                  <a:pt x="2038" y="461"/>
                </a:lnTo>
                <a:lnTo>
                  <a:pt x="2044" y="461"/>
                </a:lnTo>
                <a:lnTo>
                  <a:pt x="2051" y="461"/>
                </a:lnTo>
                <a:lnTo>
                  <a:pt x="2058" y="461"/>
                </a:lnTo>
                <a:lnTo>
                  <a:pt x="2065" y="461"/>
                </a:lnTo>
                <a:lnTo>
                  <a:pt x="2071" y="461"/>
                </a:lnTo>
                <a:lnTo>
                  <a:pt x="2078" y="461"/>
                </a:lnTo>
                <a:lnTo>
                  <a:pt x="2085" y="461"/>
                </a:lnTo>
                <a:lnTo>
                  <a:pt x="2092" y="461"/>
                </a:lnTo>
                <a:lnTo>
                  <a:pt x="2098" y="460"/>
                </a:lnTo>
                <a:lnTo>
                  <a:pt x="2105" y="461"/>
                </a:lnTo>
                <a:lnTo>
                  <a:pt x="2112" y="461"/>
                </a:lnTo>
                <a:lnTo>
                  <a:pt x="2118" y="461"/>
                </a:lnTo>
                <a:lnTo>
                  <a:pt x="2125" y="461"/>
                </a:lnTo>
                <a:lnTo>
                  <a:pt x="2132" y="461"/>
                </a:lnTo>
                <a:lnTo>
                  <a:pt x="2139" y="461"/>
                </a:lnTo>
                <a:lnTo>
                  <a:pt x="2145" y="461"/>
                </a:lnTo>
                <a:lnTo>
                  <a:pt x="2152" y="461"/>
                </a:lnTo>
                <a:lnTo>
                  <a:pt x="2159" y="461"/>
                </a:lnTo>
                <a:lnTo>
                  <a:pt x="2166" y="461"/>
                </a:lnTo>
                <a:lnTo>
                  <a:pt x="2173" y="460"/>
                </a:lnTo>
                <a:lnTo>
                  <a:pt x="2179" y="461"/>
                </a:lnTo>
                <a:lnTo>
                  <a:pt x="2186" y="461"/>
                </a:lnTo>
                <a:lnTo>
                  <a:pt x="2193" y="461"/>
                </a:lnTo>
                <a:lnTo>
                  <a:pt x="2200" y="461"/>
                </a:lnTo>
                <a:lnTo>
                  <a:pt x="2206" y="461"/>
                </a:lnTo>
                <a:lnTo>
                  <a:pt x="2213" y="461"/>
                </a:lnTo>
                <a:lnTo>
                  <a:pt x="2220" y="461"/>
                </a:lnTo>
                <a:lnTo>
                  <a:pt x="2226" y="461"/>
                </a:lnTo>
                <a:lnTo>
                  <a:pt x="2233" y="461"/>
                </a:lnTo>
                <a:lnTo>
                  <a:pt x="2240" y="461"/>
                </a:lnTo>
                <a:lnTo>
                  <a:pt x="2246" y="461"/>
                </a:lnTo>
                <a:lnTo>
                  <a:pt x="2253" y="461"/>
                </a:lnTo>
                <a:lnTo>
                  <a:pt x="2260" y="461"/>
                </a:lnTo>
                <a:lnTo>
                  <a:pt x="2267" y="461"/>
                </a:lnTo>
                <a:lnTo>
                  <a:pt x="2274" y="461"/>
                </a:lnTo>
                <a:lnTo>
                  <a:pt x="2280" y="461"/>
                </a:lnTo>
                <a:lnTo>
                  <a:pt x="2287" y="461"/>
                </a:lnTo>
                <a:lnTo>
                  <a:pt x="2294" y="461"/>
                </a:lnTo>
                <a:lnTo>
                  <a:pt x="2301" y="461"/>
                </a:lnTo>
                <a:lnTo>
                  <a:pt x="2308" y="461"/>
                </a:lnTo>
                <a:lnTo>
                  <a:pt x="2314" y="461"/>
                </a:lnTo>
                <a:lnTo>
                  <a:pt x="2321" y="461"/>
                </a:lnTo>
                <a:lnTo>
                  <a:pt x="2328" y="461"/>
                </a:lnTo>
                <a:lnTo>
                  <a:pt x="2334" y="461"/>
                </a:lnTo>
                <a:lnTo>
                  <a:pt x="2341" y="461"/>
                </a:lnTo>
                <a:lnTo>
                  <a:pt x="2348" y="461"/>
                </a:lnTo>
                <a:lnTo>
                  <a:pt x="2354" y="461"/>
                </a:lnTo>
                <a:lnTo>
                  <a:pt x="2361" y="461"/>
                </a:lnTo>
                <a:lnTo>
                  <a:pt x="2368" y="461"/>
                </a:lnTo>
                <a:lnTo>
                  <a:pt x="2375" y="460"/>
                </a:lnTo>
                <a:lnTo>
                  <a:pt x="2381" y="461"/>
                </a:lnTo>
                <a:lnTo>
                  <a:pt x="2388" y="461"/>
                </a:lnTo>
                <a:lnTo>
                  <a:pt x="2395" y="461"/>
                </a:lnTo>
                <a:lnTo>
                  <a:pt x="2402" y="461"/>
                </a:lnTo>
                <a:lnTo>
                  <a:pt x="2409" y="461"/>
                </a:lnTo>
                <a:lnTo>
                  <a:pt x="2415" y="461"/>
                </a:lnTo>
                <a:lnTo>
                  <a:pt x="2422" y="461"/>
                </a:lnTo>
                <a:lnTo>
                  <a:pt x="2429" y="461"/>
                </a:lnTo>
                <a:lnTo>
                  <a:pt x="2436" y="461"/>
                </a:lnTo>
                <a:lnTo>
                  <a:pt x="2443" y="461"/>
                </a:lnTo>
                <a:lnTo>
                  <a:pt x="2449" y="461"/>
                </a:lnTo>
                <a:lnTo>
                  <a:pt x="2456" y="461"/>
                </a:lnTo>
                <a:lnTo>
                  <a:pt x="2463" y="461"/>
                </a:lnTo>
                <a:lnTo>
                  <a:pt x="2469" y="461"/>
                </a:lnTo>
                <a:lnTo>
                  <a:pt x="2476" y="461"/>
                </a:lnTo>
                <a:lnTo>
                  <a:pt x="2483" y="461"/>
                </a:lnTo>
                <a:lnTo>
                  <a:pt x="2489" y="460"/>
                </a:lnTo>
                <a:lnTo>
                  <a:pt x="2496" y="461"/>
                </a:lnTo>
                <a:lnTo>
                  <a:pt x="2503" y="461"/>
                </a:lnTo>
                <a:lnTo>
                  <a:pt x="2510" y="461"/>
                </a:lnTo>
                <a:lnTo>
                  <a:pt x="2516" y="461"/>
                </a:lnTo>
                <a:lnTo>
                  <a:pt x="2523" y="460"/>
                </a:lnTo>
                <a:lnTo>
                  <a:pt x="2530" y="461"/>
                </a:lnTo>
              </a:path>
            </a:pathLst>
          </a:custGeom>
          <a:noFill/>
          <a:ln w="222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2" name="Freeform 444"/>
          <p:cNvSpPr>
            <a:spLocks/>
          </p:cNvSpPr>
          <p:nvPr/>
        </p:nvSpPr>
        <p:spPr bwMode="auto">
          <a:xfrm>
            <a:off x="998538" y="4208463"/>
            <a:ext cx="4014787" cy="280987"/>
          </a:xfrm>
          <a:custGeom>
            <a:avLst/>
            <a:gdLst/>
            <a:ahLst/>
            <a:cxnLst>
              <a:cxn ang="0">
                <a:pos x="39" y="169"/>
              </a:cxn>
              <a:cxn ang="0">
                <a:pos x="79" y="171"/>
              </a:cxn>
              <a:cxn ang="0">
                <a:pos x="119" y="176"/>
              </a:cxn>
              <a:cxn ang="0">
                <a:pos x="160" y="177"/>
              </a:cxn>
              <a:cxn ang="0">
                <a:pos x="200" y="170"/>
              </a:cxn>
              <a:cxn ang="0">
                <a:pos x="241" y="162"/>
              </a:cxn>
              <a:cxn ang="0">
                <a:pos x="282" y="159"/>
              </a:cxn>
              <a:cxn ang="0">
                <a:pos x="322" y="162"/>
              </a:cxn>
              <a:cxn ang="0">
                <a:pos x="362" y="169"/>
              </a:cxn>
              <a:cxn ang="0">
                <a:pos x="403" y="172"/>
              </a:cxn>
              <a:cxn ang="0">
                <a:pos x="443" y="166"/>
              </a:cxn>
              <a:cxn ang="0">
                <a:pos x="484" y="152"/>
              </a:cxn>
              <a:cxn ang="0">
                <a:pos x="524" y="137"/>
              </a:cxn>
              <a:cxn ang="0">
                <a:pos x="565" y="126"/>
              </a:cxn>
              <a:cxn ang="0">
                <a:pos x="605" y="119"/>
              </a:cxn>
              <a:cxn ang="0">
                <a:pos x="646" y="114"/>
              </a:cxn>
              <a:cxn ang="0">
                <a:pos x="686" y="105"/>
              </a:cxn>
              <a:cxn ang="0">
                <a:pos x="726" y="89"/>
              </a:cxn>
              <a:cxn ang="0">
                <a:pos x="767" y="65"/>
              </a:cxn>
              <a:cxn ang="0">
                <a:pos x="808" y="40"/>
              </a:cxn>
              <a:cxn ang="0">
                <a:pos x="848" y="21"/>
              </a:cxn>
              <a:cxn ang="0">
                <a:pos x="889" y="9"/>
              </a:cxn>
              <a:cxn ang="0">
                <a:pos x="929" y="4"/>
              </a:cxn>
              <a:cxn ang="0">
                <a:pos x="969" y="5"/>
              </a:cxn>
              <a:cxn ang="0">
                <a:pos x="1010" y="4"/>
              </a:cxn>
              <a:cxn ang="0">
                <a:pos x="1051" y="2"/>
              </a:cxn>
              <a:cxn ang="0">
                <a:pos x="1091" y="2"/>
              </a:cxn>
              <a:cxn ang="0">
                <a:pos x="1131" y="4"/>
              </a:cxn>
              <a:cxn ang="0">
                <a:pos x="1172" y="8"/>
              </a:cxn>
              <a:cxn ang="0">
                <a:pos x="1212" y="13"/>
              </a:cxn>
              <a:cxn ang="0">
                <a:pos x="1253" y="13"/>
              </a:cxn>
              <a:cxn ang="0">
                <a:pos x="1293" y="8"/>
              </a:cxn>
              <a:cxn ang="0">
                <a:pos x="1334" y="1"/>
              </a:cxn>
              <a:cxn ang="0">
                <a:pos x="1374" y="1"/>
              </a:cxn>
              <a:cxn ang="0">
                <a:pos x="1415" y="4"/>
              </a:cxn>
              <a:cxn ang="0">
                <a:pos x="1455" y="10"/>
              </a:cxn>
              <a:cxn ang="0">
                <a:pos x="1496" y="16"/>
              </a:cxn>
              <a:cxn ang="0">
                <a:pos x="1536" y="16"/>
              </a:cxn>
              <a:cxn ang="0">
                <a:pos x="1576" y="14"/>
              </a:cxn>
              <a:cxn ang="0">
                <a:pos x="1617" y="22"/>
              </a:cxn>
              <a:cxn ang="0">
                <a:pos x="1658" y="35"/>
              </a:cxn>
              <a:cxn ang="0">
                <a:pos x="1698" y="50"/>
              </a:cxn>
              <a:cxn ang="0">
                <a:pos x="1738" y="67"/>
              </a:cxn>
              <a:cxn ang="0">
                <a:pos x="1779" y="72"/>
              </a:cxn>
              <a:cxn ang="0">
                <a:pos x="1819" y="68"/>
              </a:cxn>
              <a:cxn ang="0">
                <a:pos x="1860" y="66"/>
              </a:cxn>
              <a:cxn ang="0">
                <a:pos x="1901" y="65"/>
              </a:cxn>
              <a:cxn ang="0">
                <a:pos x="1941" y="67"/>
              </a:cxn>
              <a:cxn ang="0">
                <a:pos x="1981" y="78"/>
              </a:cxn>
              <a:cxn ang="0">
                <a:pos x="2022" y="87"/>
              </a:cxn>
              <a:cxn ang="0">
                <a:pos x="2062" y="93"/>
              </a:cxn>
              <a:cxn ang="0">
                <a:pos x="2103" y="103"/>
              </a:cxn>
              <a:cxn ang="0">
                <a:pos x="2143" y="116"/>
              </a:cxn>
              <a:cxn ang="0">
                <a:pos x="2184" y="126"/>
              </a:cxn>
              <a:cxn ang="0">
                <a:pos x="2224" y="136"/>
              </a:cxn>
              <a:cxn ang="0">
                <a:pos x="2265" y="143"/>
              </a:cxn>
              <a:cxn ang="0">
                <a:pos x="2305" y="146"/>
              </a:cxn>
              <a:cxn ang="0">
                <a:pos x="2345" y="148"/>
              </a:cxn>
              <a:cxn ang="0">
                <a:pos x="2386" y="152"/>
              </a:cxn>
              <a:cxn ang="0">
                <a:pos x="2427" y="156"/>
              </a:cxn>
              <a:cxn ang="0">
                <a:pos x="2467" y="158"/>
              </a:cxn>
              <a:cxn ang="0">
                <a:pos x="2508" y="159"/>
              </a:cxn>
            </a:cxnLst>
            <a:rect l="0" t="0" r="r" b="b"/>
            <a:pathLst>
              <a:path w="2529" h="177">
                <a:moveTo>
                  <a:pt x="0" y="171"/>
                </a:moveTo>
                <a:lnTo>
                  <a:pt x="1" y="170"/>
                </a:lnTo>
                <a:lnTo>
                  <a:pt x="2" y="170"/>
                </a:lnTo>
                <a:lnTo>
                  <a:pt x="3" y="170"/>
                </a:lnTo>
                <a:lnTo>
                  <a:pt x="5" y="170"/>
                </a:lnTo>
                <a:lnTo>
                  <a:pt x="6" y="170"/>
                </a:lnTo>
                <a:lnTo>
                  <a:pt x="8" y="170"/>
                </a:lnTo>
                <a:lnTo>
                  <a:pt x="9" y="170"/>
                </a:lnTo>
                <a:lnTo>
                  <a:pt x="10" y="170"/>
                </a:lnTo>
                <a:lnTo>
                  <a:pt x="12" y="170"/>
                </a:lnTo>
                <a:lnTo>
                  <a:pt x="13" y="170"/>
                </a:lnTo>
                <a:lnTo>
                  <a:pt x="14" y="169"/>
                </a:lnTo>
                <a:lnTo>
                  <a:pt x="15" y="169"/>
                </a:lnTo>
                <a:lnTo>
                  <a:pt x="17" y="169"/>
                </a:lnTo>
                <a:lnTo>
                  <a:pt x="18" y="169"/>
                </a:lnTo>
                <a:lnTo>
                  <a:pt x="20" y="169"/>
                </a:lnTo>
                <a:lnTo>
                  <a:pt x="21" y="169"/>
                </a:lnTo>
                <a:lnTo>
                  <a:pt x="22" y="169"/>
                </a:lnTo>
                <a:lnTo>
                  <a:pt x="24" y="169"/>
                </a:lnTo>
                <a:lnTo>
                  <a:pt x="25" y="169"/>
                </a:lnTo>
                <a:lnTo>
                  <a:pt x="27" y="169"/>
                </a:lnTo>
                <a:lnTo>
                  <a:pt x="28" y="169"/>
                </a:lnTo>
                <a:lnTo>
                  <a:pt x="29" y="169"/>
                </a:lnTo>
                <a:lnTo>
                  <a:pt x="30" y="169"/>
                </a:lnTo>
                <a:lnTo>
                  <a:pt x="32" y="169"/>
                </a:lnTo>
                <a:lnTo>
                  <a:pt x="33" y="169"/>
                </a:lnTo>
                <a:lnTo>
                  <a:pt x="34" y="169"/>
                </a:lnTo>
                <a:lnTo>
                  <a:pt x="36" y="169"/>
                </a:lnTo>
                <a:lnTo>
                  <a:pt x="37" y="169"/>
                </a:lnTo>
                <a:lnTo>
                  <a:pt x="39" y="169"/>
                </a:lnTo>
                <a:lnTo>
                  <a:pt x="40" y="169"/>
                </a:lnTo>
                <a:lnTo>
                  <a:pt x="41" y="169"/>
                </a:lnTo>
                <a:lnTo>
                  <a:pt x="42" y="169"/>
                </a:lnTo>
                <a:lnTo>
                  <a:pt x="44" y="169"/>
                </a:lnTo>
                <a:lnTo>
                  <a:pt x="46" y="170"/>
                </a:lnTo>
                <a:lnTo>
                  <a:pt x="47" y="170"/>
                </a:lnTo>
                <a:lnTo>
                  <a:pt x="48" y="170"/>
                </a:lnTo>
                <a:lnTo>
                  <a:pt x="49" y="170"/>
                </a:lnTo>
                <a:lnTo>
                  <a:pt x="51" y="170"/>
                </a:lnTo>
                <a:lnTo>
                  <a:pt x="52" y="170"/>
                </a:lnTo>
                <a:lnTo>
                  <a:pt x="53" y="170"/>
                </a:lnTo>
                <a:lnTo>
                  <a:pt x="55" y="170"/>
                </a:lnTo>
                <a:lnTo>
                  <a:pt x="56" y="170"/>
                </a:lnTo>
                <a:lnTo>
                  <a:pt x="58" y="170"/>
                </a:lnTo>
                <a:lnTo>
                  <a:pt x="59" y="170"/>
                </a:lnTo>
                <a:lnTo>
                  <a:pt x="60" y="170"/>
                </a:lnTo>
                <a:lnTo>
                  <a:pt x="61" y="170"/>
                </a:lnTo>
                <a:lnTo>
                  <a:pt x="63" y="170"/>
                </a:lnTo>
                <a:lnTo>
                  <a:pt x="64" y="170"/>
                </a:lnTo>
                <a:lnTo>
                  <a:pt x="66" y="170"/>
                </a:lnTo>
                <a:lnTo>
                  <a:pt x="67" y="171"/>
                </a:lnTo>
                <a:lnTo>
                  <a:pt x="68" y="171"/>
                </a:lnTo>
                <a:lnTo>
                  <a:pt x="70" y="171"/>
                </a:lnTo>
                <a:lnTo>
                  <a:pt x="71" y="171"/>
                </a:lnTo>
                <a:lnTo>
                  <a:pt x="72" y="171"/>
                </a:lnTo>
                <a:lnTo>
                  <a:pt x="73" y="171"/>
                </a:lnTo>
                <a:lnTo>
                  <a:pt x="75" y="171"/>
                </a:lnTo>
                <a:lnTo>
                  <a:pt x="76" y="171"/>
                </a:lnTo>
                <a:lnTo>
                  <a:pt x="78" y="171"/>
                </a:lnTo>
                <a:lnTo>
                  <a:pt x="79" y="171"/>
                </a:lnTo>
                <a:lnTo>
                  <a:pt x="80" y="171"/>
                </a:lnTo>
                <a:lnTo>
                  <a:pt x="82" y="172"/>
                </a:lnTo>
                <a:lnTo>
                  <a:pt x="83" y="172"/>
                </a:lnTo>
                <a:lnTo>
                  <a:pt x="85" y="172"/>
                </a:lnTo>
                <a:lnTo>
                  <a:pt x="86" y="172"/>
                </a:lnTo>
                <a:lnTo>
                  <a:pt x="87" y="172"/>
                </a:lnTo>
                <a:lnTo>
                  <a:pt x="89" y="172"/>
                </a:lnTo>
                <a:lnTo>
                  <a:pt x="90" y="172"/>
                </a:lnTo>
                <a:lnTo>
                  <a:pt x="91" y="173"/>
                </a:lnTo>
                <a:lnTo>
                  <a:pt x="92" y="173"/>
                </a:lnTo>
                <a:lnTo>
                  <a:pt x="94" y="173"/>
                </a:lnTo>
                <a:lnTo>
                  <a:pt x="95" y="173"/>
                </a:lnTo>
                <a:lnTo>
                  <a:pt x="97" y="173"/>
                </a:lnTo>
                <a:lnTo>
                  <a:pt x="98" y="174"/>
                </a:lnTo>
                <a:lnTo>
                  <a:pt x="99" y="174"/>
                </a:lnTo>
                <a:lnTo>
                  <a:pt x="101" y="174"/>
                </a:lnTo>
                <a:lnTo>
                  <a:pt x="102" y="175"/>
                </a:lnTo>
                <a:lnTo>
                  <a:pt x="103" y="175"/>
                </a:lnTo>
                <a:lnTo>
                  <a:pt x="105" y="175"/>
                </a:lnTo>
                <a:lnTo>
                  <a:pt x="106" y="175"/>
                </a:lnTo>
                <a:lnTo>
                  <a:pt x="107" y="175"/>
                </a:lnTo>
                <a:lnTo>
                  <a:pt x="109" y="175"/>
                </a:lnTo>
                <a:lnTo>
                  <a:pt x="110" y="176"/>
                </a:lnTo>
                <a:lnTo>
                  <a:pt x="111" y="176"/>
                </a:lnTo>
                <a:lnTo>
                  <a:pt x="113" y="176"/>
                </a:lnTo>
                <a:lnTo>
                  <a:pt x="114" y="176"/>
                </a:lnTo>
                <a:lnTo>
                  <a:pt x="116" y="176"/>
                </a:lnTo>
                <a:lnTo>
                  <a:pt x="117" y="176"/>
                </a:lnTo>
                <a:lnTo>
                  <a:pt x="118" y="176"/>
                </a:lnTo>
                <a:lnTo>
                  <a:pt x="119" y="176"/>
                </a:lnTo>
                <a:lnTo>
                  <a:pt x="121" y="176"/>
                </a:lnTo>
                <a:lnTo>
                  <a:pt x="122" y="177"/>
                </a:lnTo>
                <a:lnTo>
                  <a:pt x="124" y="177"/>
                </a:lnTo>
                <a:lnTo>
                  <a:pt x="125" y="177"/>
                </a:lnTo>
                <a:lnTo>
                  <a:pt x="126" y="177"/>
                </a:lnTo>
                <a:lnTo>
                  <a:pt x="128" y="177"/>
                </a:lnTo>
                <a:lnTo>
                  <a:pt x="129" y="177"/>
                </a:lnTo>
                <a:lnTo>
                  <a:pt x="130" y="177"/>
                </a:lnTo>
                <a:lnTo>
                  <a:pt x="131" y="177"/>
                </a:lnTo>
                <a:lnTo>
                  <a:pt x="133" y="177"/>
                </a:lnTo>
                <a:lnTo>
                  <a:pt x="135" y="177"/>
                </a:lnTo>
                <a:lnTo>
                  <a:pt x="136" y="177"/>
                </a:lnTo>
                <a:lnTo>
                  <a:pt x="137" y="177"/>
                </a:lnTo>
                <a:lnTo>
                  <a:pt x="138" y="177"/>
                </a:lnTo>
                <a:lnTo>
                  <a:pt x="140" y="177"/>
                </a:lnTo>
                <a:lnTo>
                  <a:pt x="141" y="177"/>
                </a:lnTo>
                <a:lnTo>
                  <a:pt x="142" y="177"/>
                </a:lnTo>
                <a:lnTo>
                  <a:pt x="144" y="177"/>
                </a:lnTo>
                <a:lnTo>
                  <a:pt x="145" y="177"/>
                </a:lnTo>
                <a:lnTo>
                  <a:pt x="147" y="177"/>
                </a:lnTo>
                <a:lnTo>
                  <a:pt x="148" y="177"/>
                </a:lnTo>
                <a:lnTo>
                  <a:pt x="149" y="177"/>
                </a:lnTo>
                <a:lnTo>
                  <a:pt x="150" y="177"/>
                </a:lnTo>
                <a:lnTo>
                  <a:pt x="152" y="177"/>
                </a:lnTo>
                <a:lnTo>
                  <a:pt x="153" y="177"/>
                </a:lnTo>
                <a:lnTo>
                  <a:pt x="155" y="177"/>
                </a:lnTo>
                <a:lnTo>
                  <a:pt x="156" y="177"/>
                </a:lnTo>
                <a:lnTo>
                  <a:pt x="157" y="177"/>
                </a:lnTo>
                <a:lnTo>
                  <a:pt x="159" y="177"/>
                </a:lnTo>
                <a:lnTo>
                  <a:pt x="160" y="177"/>
                </a:lnTo>
                <a:lnTo>
                  <a:pt x="161" y="177"/>
                </a:lnTo>
                <a:lnTo>
                  <a:pt x="163" y="176"/>
                </a:lnTo>
                <a:lnTo>
                  <a:pt x="164" y="176"/>
                </a:lnTo>
                <a:lnTo>
                  <a:pt x="165" y="176"/>
                </a:lnTo>
                <a:lnTo>
                  <a:pt x="167" y="176"/>
                </a:lnTo>
                <a:lnTo>
                  <a:pt x="168" y="176"/>
                </a:lnTo>
                <a:lnTo>
                  <a:pt x="169" y="176"/>
                </a:lnTo>
                <a:lnTo>
                  <a:pt x="171" y="176"/>
                </a:lnTo>
                <a:lnTo>
                  <a:pt x="172" y="175"/>
                </a:lnTo>
                <a:lnTo>
                  <a:pt x="174" y="175"/>
                </a:lnTo>
                <a:lnTo>
                  <a:pt x="175" y="175"/>
                </a:lnTo>
                <a:lnTo>
                  <a:pt x="176" y="175"/>
                </a:lnTo>
                <a:lnTo>
                  <a:pt x="177" y="175"/>
                </a:lnTo>
                <a:lnTo>
                  <a:pt x="179" y="174"/>
                </a:lnTo>
                <a:lnTo>
                  <a:pt x="180" y="174"/>
                </a:lnTo>
                <a:lnTo>
                  <a:pt x="181" y="173"/>
                </a:lnTo>
                <a:lnTo>
                  <a:pt x="183" y="173"/>
                </a:lnTo>
                <a:lnTo>
                  <a:pt x="184" y="173"/>
                </a:lnTo>
                <a:lnTo>
                  <a:pt x="186" y="173"/>
                </a:lnTo>
                <a:lnTo>
                  <a:pt x="187" y="172"/>
                </a:lnTo>
                <a:lnTo>
                  <a:pt x="188" y="172"/>
                </a:lnTo>
                <a:lnTo>
                  <a:pt x="190" y="172"/>
                </a:lnTo>
                <a:lnTo>
                  <a:pt x="191" y="172"/>
                </a:lnTo>
                <a:lnTo>
                  <a:pt x="193" y="171"/>
                </a:lnTo>
                <a:lnTo>
                  <a:pt x="194" y="171"/>
                </a:lnTo>
                <a:lnTo>
                  <a:pt x="195" y="171"/>
                </a:lnTo>
                <a:lnTo>
                  <a:pt x="196" y="170"/>
                </a:lnTo>
                <a:lnTo>
                  <a:pt x="198" y="170"/>
                </a:lnTo>
                <a:lnTo>
                  <a:pt x="199" y="170"/>
                </a:lnTo>
                <a:lnTo>
                  <a:pt x="200" y="170"/>
                </a:lnTo>
                <a:lnTo>
                  <a:pt x="202" y="169"/>
                </a:lnTo>
                <a:lnTo>
                  <a:pt x="203" y="169"/>
                </a:lnTo>
                <a:lnTo>
                  <a:pt x="205" y="169"/>
                </a:lnTo>
                <a:lnTo>
                  <a:pt x="206" y="168"/>
                </a:lnTo>
                <a:lnTo>
                  <a:pt x="207" y="168"/>
                </a:lnTo>
                <a:lnTo>
                  <a:pt x="208" y="168"/>
                </a:lnTo>
                <a:lnTo>
                  <a:pt x="210" y="168"/>
                </a:lnTo>
                <a:lnTo>
                  <a:pt x="211" y="167"/>
                </a:lnTo>
                <a:lnTo>
                  <a:pt x="213" y="167"/>
                </a:lnTo>
                <a:lnTo>
                  <a:pt x="214" y="167"/>
                </a:lnTo>
                <a:lnTo>
                  <a:pt x="215" y="167"/>
                </a:lnTo>
                <a:lnTo>
                  <a:pt x="217" y="166"/>
                </a:lnTo>
                <a:lnTo>
                  <a:pt x="218" y="166"/>
                </a:lnTo>
                <a:lnTo>
                  <a:pt x="219" y="166"/>
                </a:lnTo>
                <a:lnTo>
                  <a:pt x="220" y="166"/>
                </a:lnTo>
                <a:lnTo>
                  <a:pt x="222" y="165"/>
                </a:lnTo>
                <a:lnTo>
                  <a:pt x="224" y="165"/>
                </a:lnTo>
                <a:lnTo>
                  <a:pt x="225" y="165"/>
                </a:lnTo>
                <a:lnTo>
                  <a:pt x="226" y="165"/>
                </a:lnTo>
                <a:lnTo>
                  <a:pt x="227" y="164"/>
                </a:lnTo>
                <a:lnTo>
                  <a:pt x="229" y="164"/>
                </a:lnTo>
                <a:lnTo>
                  <a:pt x="230" y="163"/>
                </a:lnTo>
                <a:lnTo>
                  <a:pt x="232" y="163"/>
                </a:lnTo>
                <a:lnTo>
                  <a:pt x="233" y="163"/>
                </a:lnTo>
                <a:lnTo>
                  <a:pt x="234" y="163"/>
                </a:lnTo>
                <a:lnTo>
                  <a:pt x="236" y="163"/>
                </a:lnTo>
                <a:lnTo>
                  <a:pt x="237" y="162"/>
                </a:lnTo>
                <a:lnTo>
                  <a:pt x="238" y="162"/>
                </a:lnTo>
                <a:lnTo>
                  <a:pt x="239" y="162"/>
                </a:lnTo>
                <a:lnTo>
                  <a:pt x="241" y="162"/>
                </a:lnTo>
                <a:lnTo>
                  <a:pt x="242" y="162"/>
                </a:lnTo>
                <a:lnTo>
                  <a:pt x="244" y="161"/>
                </a:lnTo>
                <a:lnTo>
                  <a:pt x="245" y="161"/>
                </a:lnTo>
                <a:lnTo>
                  <a:pt x="246" y="161"/>
                </a:lnTo>
                <a:lnTo>
                  <a:pt x="248" y="161"/>
                </a:lnTo>
                <a:lnTo>
                  <a:pt x="249" y="161"/>
                </a:lnTo>
                <a:lnTo>
                  <a:pt x="251" y="161"/>
                </a:lnTo>
                <a:lnTo>
                  <a:pt x="252" y="161"/>
                </a:lnTo>
                <a:lnTo>
                  <a:pt x="253" y="161"/>
                </a:lnTo>
                <a:lnTo>
                  <a:pt x="254" y="160"/>
                </a:lnTo>
                <a:lnTo>
                  <a:pt x="256" y="160"/>
                </a:lnTo>
                <a:lnTo>
                  <a:pt x="257" y="160"/>
                </a:lnTo>
                <a:lnTo>
                  <a:pt x="258" y="160"/>
                </a:lnTo>
                <a:lnTo>
                  <a:pt x="260" y="160"/>
                </a:lnTo>
                <a:lnTo>
                  <a:pt x="261" y="160"/>
                </a:lnTo>
                <a:lnTo>
                  <a:pt x="263" y="160"/>
                </a:lnTo>
                <a:lnTo>
                  <a:pt x="264" y="160"/>
                </a:lnTo>
                <a:lnTo>
                  <a:pt x="265" y="160"/>
                </a:lnTo>
                <a:lnTo>
                  <a:pt x="266" y="160"/>
                </a:lnTo>
                <a:lnTo>
                  <a:pt x="268" y="160"/>
                </a:lnTo>
                <a:lnTo>
                  <a:pt x="269" y="160"/>
                </a:lnTo>
                <a:lnTo>
                  <a:pt x="271" y="160"/>
                </a:lnTo>
                <a:lnTo>
                  <a:pt x="272" y="160"/>
                </a:lnTo>
                <a:lnTo>
                  <a:pt x="273" y="160"/>
                </a:lnTo>
                <a:lnTo>
                  <a:pt x="275" y="160"/>
                </a:lnTo>
                <a:lnTo>
                  <a:pt x="276" y="160"/>
                </a:lnTo>
                <a:lnTo>
                  <a:pt x="277" y="160"/>
                </a:lnTo>
                <a:lnTo>
                  <a:pt x="278" y="160"/>
                </a:lnTo>
                <a:lnTo>
                  <a:pt x="280" y="159"/>
                </a:lnTo>
                <a:lnTo>
                  <a:pt x="282" y="159"/>
                </a:lnTo>
                <a:lnTo>
                  <a:pt x="283" y="159"/>
                </a:lnTo>
                <a:lnTo>
                  <a:pt x="284" y="159"/>
                </a:lnTo>
                <a:lnTo>
                  <a:pt x="285" y="159"/>
                </a:lnTo>
                <a:lnTo>
                  <a:pt x="287" y="160"/>
                </a:lnTo>
                <a:lnTo>
                  <a:pt x="288" y="160"/>
                </a:lnTo>
                <a:lnTo>
                  <a:pt x="290" y="160"/>
                </a:lnTo>
                <a:lnTo>
                  <a:pt x="291" y="160"/>
                </a:lnTo>
                <a:lnTo>
                  <a:pt x="292" y="160"/>
                </a:lnTo>
                <a:lnTo>
                  <a:pt x="294" y="160"/>
                </a:lnTo>
                <a:lnTo>
                  <a:pt x="295" y="160"/>
                </a:lnTo>
                <a:lnTo>
                  <a:pt x="296" y="160"/>
                </a:lnTo>
                <a:lnTo>
                  <a:pt x="297" y="160"/>
                </a:lnTo>
                <a:lnTo>
                  <a:pt x="299" y="160"/>
                </a:lnTo>
                <a:lnTo>
                  <a:pt x="300" y="160"/>
                </a:lnTo>
                <a:lnTo>
                  <a:pt x="302" y="160"/>
                </a:lnTo>
                <a:lnTo>
                  <a:pt x="303" y="160"/>
                </a:lnTo>
                <a:lnTo>
                  <a:pt x="304" y="161"/>
                </a:lnTo>
                <a:lnTo>
                  <a:pt x="306" y="161"/>
                </a:lnTo>
                <a:lnTo>
                  <a:pt x="307" y="161"/>
                </a:lnTo>
                <a:lnTo>
                  <a:pt x="308" y="161"/>
                </a:lnTo>
                <a:lnTo>
                  <a:pt x="310" y="161"/>
                </a:lnTo>
                <a:lnTo>
                  <a:pt x="311" y="161"/>
                </a:lnTo>
                <a:lnTo>
                  <a:pt x="312" y="161"/>
                </a:lnTo>
                <a:lnTo>
                  <a:pt x="314" y="161"/>
                </a:lnTo>
                <a:lnTo>
                  <a:pt x="315" y="162"/>
                </a:lnTo>
                <a:lnTo>
                  <a:pt x="316" y="162"/>
                </a:lnTo>
                <a:lnTo>
                  <a:pt x="318" y="162"/>
                </a:lnTo>
                <a:lnTo>
                  <a:pt x="319" y="162"/>
                </a:lnTo>
                <a:lnTo>
                  <a:pt x="321" y="162"/>
                </a:lnTo>
                <a:lnTo>
                  <a:pt x="322" y="162"/>
                </a:lnTo>
                <a:lnTo>
                  <a:pt x="323" y="163"/>
                </a:lnTo>
                <a:lnTo>
                  <a:pt x="325" y="163"/>
                </a:lnTo>
                <a:lnTo>
                  <a:pt x="326" y="163"/>
                </a:lnTo>
                <a:lnTo>
                  <a:pt x="327" y="163"/>
                </a:lnTo>
                <a:lnTo>
                  <a:pt x="329" y="163"/>
                </a:lnTo>
                <a:lnTo>
                  <a:pt x="330" y="163"/>
                </a:lnTo>
                <a:lnTo>
                  <a:pt x="331" y="164"/>
                </a:lnTo>
                <a:lnTo>
                  <a:pt x="333" y="164"/>
                </a:lnTo>
                <a:lnTo>
                  <a:pt x="334" y="164"/>
                </a:lnTo>
                <a:lnTo>
                  <a:pt x="335" y="165"/>
                </a:lnTo>
                <a:lnTo>
                  <a:pt x="337" y="165"/>
                </a:lnTo>
                <a:lnTo>
                  <a:pt x="338" y="165"/>
                </a:lnTo>
                <a:lnTo>
                  <a:pt x="340" y="165"/>
                </a:lnTo>
                <a:lnTo>
                  <a:pt x="341" y="165"/>
                </a:lnTo>
                <a:lnTo>
                  <a:pt x="342" y="166"/>
                </a:lnTo>
                <a:lnTo>
                  <a:pt x="343" y="166"/>
                </a:lnTo>
                <a:lnTo>
                  <a:pt x="345" y="166"/>
                </a:lnTo>
                <a:lnTo>
                  <a:pt x="346" y="166"/>
                </a:lnTo>
                <a:lnTo>
                  <a:pt x="347" y="167"/>
                </a:lnTo>
                <a:lnTo>
                  <a:pt x="349" y="167"/>
                </a:lnTo>
                <a:lnTo>
                  <a:pt x="350" y="167"/>
                </a:lnTo>
                <a:lnTo>
                  <a:pt x="352" y="167"/>
                </a:lnTo>
                <a:lnTo>
                  <a:pt x="353" y="167"/>
                </a:lnTo>
                <a:lnTo>
                  <a:pt x="354" y="167"/>
                </a:lnTo>
                <a:lnTo>
                  <a:pt x="355" y="168"/>
                </a:lnTo>
                <a:lnTo>
                  <a:pt x="357" y="168"/>
                </a:lnTo>
                <a:lnTo>
                  <a:pt x="359" y="168"/>
                </a:lnTo>
                <a:lnTo>
                  <a:pt x="360" y="168"/>
                </a:lnTo>
                <a:lnTo>
                  <a:pt x="361" y="169"/>
                </a:lnTo>
                <a:lnTo>
                  <a:pt x="362" y="169"/>
                </a:lnTo>
                <a:lnTo>
                  <a:pt x="364" y="169"/>
                </a:lnTo>
                <a:lnTo>
                  <a:pt x="365" y="169"/>
                </a:lnTo>
                <a:lnTo>
                  <a:pt x="366" y="169"/>
                </a:lnTo>
                <a:lnTo>
                  <a:pt x="368" y="170"/>
                </a:lnTo>
                <a:lnTo>
                  <a:pt x="369" y="170"/>
                </a:lnTo>
                <a:lnTo>
                  <a:pt x="371" y="170"/>
                </a:lnTo>
                <a:lnTo>
                  <a:pt x="372" y="170"/>
                </a:lnTo>
                <a:lnTo>
                  <a:pt x="373" y="170"/>
                </a:lnTo>
                <a:lnTo>
                  <a:pt x="374" y="170"/>
                </a:lnTo>
                <a:lnTo>
                  <a:pt x="376" y="170"/>
                </a:lnTo>
                <a:lnTo>
                  <a:pt x="377" y="171"/>
                </a:lnTo>
                <a:lnTo>
                  <a:pt x="379" y="171"/>
                </a:lnTo>
                <a:lnTo>
                  <a:pt x="380" y="171"/>
                </a:lnTo>
                <a:lnTo>
                  <a:pt x="381" y="171"/>
                </a:lnTo>
                <a:lnTo>
                  <a:pt x="383" y="171"/>
                </a:lnTo>
                <a:lnTo>
                  <a:pt x="384" y="171"/>
                </a:lnTo>
                <a:lnTo>
                  <a:pt x="385" y="171"/>
                </a:lnTo>
                <a:lnTo>
                  <a:pt x="386" y="171"/>
                </a:lnTo>
                <a:lnTo>
                  <a:pt x="388" y="172"/>
                </a:lnTo>
                <a:lnTo>
                  <a:pt x="389" y="172"/>
                </a:lnTo>
                <a:lnTo>
                  <a:pt x="391" y="172"/>
                </a:lnTo>
                <a:lnTo>
                  <a:pt x="392" y="172"/>
                </a:lnTo>
                <a:lnTo>
                  <a:pt x="393" y="172"/>
                </a:lnTo>
                <a:lnTo>
                  <a:pt x="395" y="172"/>
                </a:lnTo>
                <a:lnTo>
                  <a:pt x="396" y="172"/>
                </a:lnTo>
                <a:lnTo>
                  <a:pt x="398" y="172"/>
                </a:lnTo>
                <a:lnTo>
                  <a:pt x="399" y="172"/>
                </a:lnTo>
                <a:lnTo>
                  <a:pt x="400" y="172"/>
                </a:lnTo>
                <a:lnTo>
                  <a:pt x="401" y="172"/>
                </a:lnTo>
                <a:lnTo>
                  <a:pt x="403" y="172"/>
                </a:lnTo>
                <a:lnTo>
                  <a:pt x="404" y="172"/>
                </a:lnTo>
                <a:lnTo>
                  <a:pt x="405" y="172"/>
                </a:lnTo>
                <a:lnTo>
                  <a:pt x="407" y="172"/>
                </a:lnTo>
                <a:lnTo>
                  <a:pt x="408" y="172"/>
                </a:lnTo>
                <a:lnTo>
                  <a:pt x="410" y="171"/>
                </a:lnTo>
                <a:lnTo>
                  <a:pt x="411" y="171"/>
                </a:lnTo>
                <a:lnTo>
                  <a:pt x="412" y="171"/>
                </a:lnTo>
                <a:lnTo>
                  <a:pt x="413" y="171"/>
                </a:lnTo>
                <a:lnTo>
                  <a:pt x="415" y="171"/>
                </a:lnTo>
                <a:lnTo>
                  <a:pt x="417" y="171"/>
                </a:lnTo>
                <a:lnTo>
                  <a:pt x="418" y="171"/>
                </a:lnTo>
                <a:lnTo>
                  <a:pt x="419" y="171"/>
                </a:lnTo>
                <a:lnTo>
                  <a:pt x="420" y="170"/>
                </a:lnTo>
                <a:lnTo>
                  <a:pt x="422" y="170"/>
                </a:lnTo>
                <a:lnTo>
                  <a:pt x="423" y="170"/>
                </a:lnTo>
                <a:lnTo>
                  <a:pt x="424" y="170"/>
                </a:lnTo>
                <a:lnTo>
                  <a:pt x="426" y="170"/>
                </a:lnTo>
                <a:lnTo>
                  <a:pt x="427" y="169"/>
                </a:lnTo>
                <a:lnTo>
                  <a:pt x="429" y="169"/>
                </a:lnTo>
                <a:lnTo>
                  <a:pt x="430" y="169"/>
                </a:lnTo>
                <a:lnTo>
                  <a:pt x="431" y="169"/>
                </a:lnTo>
                <a:lnTo>
                  <a:pt x="432" y="168"/>
                </a:lnTo>
                <a:lnTo>
                  <a:pt x="434" y="168"/>
                </a:lnTo>
                <a:lnTo>
                  <a:pt x="435" y="168"/>
                </a:lnTo>
                <a:lnTo>
                  <a:pt x="437" y="168"/>
                </a:lnTo>
                <a:lnTo>
                  <a:pt x="438" y="167"/>
                </a:lnTo>
                <a:lnTo>
                  <a:pt x="439" y="167"/>
                </a:lnTo>
                <a:lnTo>
                  <a:pt x="441" y="167"/>
                </a:lnTo>
                <a:lnTo>
                  <a:pt x="442" y="166"/>
                </a:lnTo>
                <a:lnTo>
                  <a:pt x="443" y="166"/>
                </a:lnTo>
                <a:lnTo>
                  <a:pt x="444" y="166"/>
                </a:lnTo>
                <a:lnTo>
                  <a:pt x="446" y="165"/>
                </a:lnTo>
                <a:lnTo>
                  <a:pt x="447" y="165"/>
                </a:lnTo>
                <a:lnTo>
                  <a:pt x="449" y="164"/>
                </a:lnTo>
                <a:lnTo>
                  <a:pt x="450" y="164"/>
                </a:lnTo>
                <a:lnTo>
                  <a:pt x="451" y="163"/>
                </a:lnTo>
                <a:lnTo>
                  <a:pt x="453" y="163"/>
                </a:lnTo>
                <a:lnTo>
                  <a:pt x="454" y="162"/>
                </a:lnTo>
                <a:lnTo>
                  <a:pt x="456" y="162"/>
                </a:lnTo>
                <a:lnTo>
                  <a:pt x="457" y="162"/>
                </a:lnTo>
                <a:lnTo>
                  <a:pt x="458" y="161"/>
                </a:lnTo>
                <a:lnTo>
                  <a:pt x="460" y="161"/>
                </a:lnTo>
                <a:lnTo>
                  <a:pt x="461" y="160"/>
                </a:lnTo>
                <a:lnTo>
                  <a:pt x="462" y="160"/>
                </a:lnTo>
                <a:lnTo>
                  <a:pt x="463" y="159"/>
                </a:lnTo>
                <a:lnTo>
                  <a:pt x="465" y="159"/>
                </a:lnTo>
                <a:lnTo>
                  <a:pt x="466" y="158"/>
                </a:lnTo>
                <a:lnTo>
                  <a:pt x="468" y="158"/>
                </a:lnTo>
                <a:lnTo>
                  <a:pt x="469" y="158"/>
                </a:lnTo>
                <a:lnTo>
                  <a:pt x="470" y="157"/>
                </a:lnTo>
                <a:lnTo>
                  <a:pt x="472" y="157"/>
                </a:lnTo>
                <a:lnTo>
                  <a:pt x="473" y="156"/>
                </a:lnTo>
                <a:lnTo>
                  <a:pt x="475" y="156"/>
                </a:lnTo>
                <a:lnTo>
                  <a:pt x="476" y="155"/>
                </a:lnTo>
                <a:lnTo>
                  <a:pt x="477" y="155"/>
                </a:lnTo>
                <a:lnTo>
                  <a:pt x="478" y="154"/>
                </a:lnTo>
                <a:lnTo>
                  <a:pt x="480" y="153"/>
                </a:lnTo>
                <a:lnTo>
                  <a:pt x="481" y="153"/>
                </a:lnTo>
                <a:lnTo>
                  <a:pt x="482" y="153"/>
                </a:lnTo>
                <a:lnTo>
                  <a:pt x="484" y="152"/>
                </a:lnTo>
                <a:lnTo>
                  <a:pt x="485" y="152"/>
                </a:lnTo>
                <a:lnTo>
                  <a:pt x="487" y="151"/>
                </a:lnTo>
                <a:lnTo>
                  <a:pt x="488" y="151"/>
                </a:lnTo>
                <a:lnTo>
                  <a:pt x="489" y="150"/>
                </a:lnTo>
                <a:lnTo>
                  <a:pt x="490" y="150"/>
                </a:lnTo>
                <a:lnTo>
                  <a:pt x="492" y="149"/>
                </a:lnTo>
                <a:lnTo>
                  <a:pt x="493" y="149"/>
                </a:lnTo>
                <a:lnTo>
                  <a:pt x="495" y="148"/>
                </a:lnTo>
                <a:lnTo>
                  <a:pt x="496" y="148"/>
                </a:lnTo>
                <a:lnTo>
                  <a:pt x="497" y="147"/>
                </a:lnTo>
                <a:lnTo>
                  <a:pt x="499" y="147"/>
                </a:lnTo>
                <a:lnTo>
                  <a:pt x="500" y="146"/>
                </a:lnTo>
                <a:lnTo>
                  <a:pt x="501" y="146"/>
                </a:lnTo>
                <a:lnTo>
                  <a:pt x="502" y="145"/>
                </a:lnTo>
                <a:lnTo>
                  <a:pt x="504" y="144"/>
                </a:lnTo>
                <a:lnTo>
                  <a:pt x="506" y="144"/>
                </a:lnTo>
                <a:lnTo>
                  <a:pt x="507" y="143"/>
                </a:lnTo>
                <a:lnTo>
                  <a:pt x="508" y="143"/>
                </a:lnTo>
                <a:lnTo>
                  <a:pt x="509" y="142"/>
                </a:lnTo>
                <a:lnTo>
                  <a:pt x="511" y="142"/>
                </a:lnTo>
                <a:lnTo>
                  <a:pt x="512" y="141"/>
                </a:lnTo>
                <a:lnTo>
                  <a:pt x="513" y="141"/>
                </a:lnTo>
                <a:lnTo>
                  <a:pt x="515" y="140"/>
                </a:lnTo>
                <a:lnTo>
                  <a:pt x="516" y="140"/>
                </a:lnTo>
                <a:lnTo>
                  <a:pt x="518" y="140"/>
                </a:lnTo>
                <a:lnTo>
                  <a:pt x="519" y="139"/>
                </a:lnTo>
                <a:lnTo>
                  <a:pt x="520" y="139"/>
                </a:lnTo>
                <a:lnTo>
                  <a:pt x="521" y="138"/>
                </a:lnTo>
                <a:lnTo>
                  <a:pt x="523" y="138"/>
                </a:lnTo>
                <a:lnTo>
                  <a:pt x="524" y="137"/>
                </a:lnTo>
                <a:lnTo>
                  <a:pt x="526" y="137"/>
                </a:lnTo>
                <a:lnTo>
                  <a:pt x="527" y="136"/>
                </a:lnTo>
                <a:lnTo>
                  <a:pt x="528" y="136"/>
                </a:lnTo>
                <a:lnTo>
                  <a:pt x="530" y="136"/>
                </a:lnTo>
                <a:lnTo>
                  <a:pt x="531" y="135"/>
                </a:lnTo>
                <a:lnTo>
                  <a:pt x="532" y="134"/>
                </a:lnTo>
                <a:lnTo>
                  <a:pt x="534" y="134"/>
                </a:lnTo>
                <a:lnTo>
                  <a:pt x="535" y="134"/>
                </a:lnTo>
                <a:lnTo>
                  <a:pt x="536" y="133"/>
                </a:lnTo>
                <a:lnTo>
                  <a:pt x="538" y="133"/>
                </a:lnTo>
                <a:lnTo>
                  <a:pt x="539" y="132"/>
                </a:lnTo>
                <a:lnTo>
                  <a:pt x="540" y="132"/>
                </a:lnTo>
                <a:lnTo>
                  <a:pt x="542" y="132"/>
                </a:lnTo>
                <a:lnTo>
                  <a:pt x="543" y="131"/>
                </a:lnTo>
                <a:lnTo>
                  <a:pt x="545" y="131"/>
                </a:lnTo>
                <a:lnTo>
                  <a:pt x="546" y="131"/>
                </a:lnTo>
                <a:lnTo>
                  <a:pt x="547" y="130"/>
                </a:lnTo>
                <a:lnTo>
                  <a:pt x="548" y="130"/>
                </a:lnTo>
                <a:lnTo>
                  <a:pt x="550" y="130"/>
                </a:lnTo>
                <a:lnTo>
                  <a:pt x="551" y="129"/>
                </a:lnTo>
                <a:lnTo>
                  <a:pt x="552" y="129"/>
                </a:lnTo>
                <a:lnTo>
                  <a:pt x="554" y="128"/>
                </a:lnTo>
                <a:lnTo>
                  <a:pt x="555" y="128"/>
                </a:lnTo>
                <a:lnTo>
                  <a:pt x="557" y="128"/>
                </a:lnTo>
                <a:lnTo>
                  <a:pt x="558" y="127"/>
                </a:lnTo>
                <a:lnTo>
                  <a:pt x="559" y="127"/>
                </a:lnTo>
                <a:lnTo>
                  <a:pt x="561" y="127"/>
                </a:lnTo>
                <a:lnTo>
                  <a:pt x="562" y="126"/>
                </a:lnTo>
                <a:lnTo>
                  <a:pt x="564" y="126"/>
                </a:lnTo>
                <a:lnTo>
                  <a:pt x="565" y="126"/>
                </a:lnTo>
                <a:lnTo>
                  <a:pt x="566" y="126"/>
                </a:lnTo>
                <a:lnTo>
                  <a:pt x="567" y="125"/>
                </a:lnTo>
                <a:lnTo>
                  <a:pt x="569" y="125"/>
                </a:lnTo>
                <a:lnTo>
                  <a:pt x="570" y="124"/>
                </a:lnTo>
                <a:lnTo>
                  <a:pt x="571" y="124"/>
                </a:lnTo>
                <a:lnTo>
                  <a:pt x="573" y="124"/>
                </a:lnTo>
                <a:lnTo>
                  <a:pt x="574" y="123"/>
                </a:lnTo>
                <a:lnTo>
                  <a:pt x="576" y="123"/>
                </a:lnTo>
                <a:lnTo>
                  <a:pt x="577" y="123"/>
                </a:lnTo>
                <a:lnTo>
                  <a:pt x="578" y="123"/>
                </a:lnTo>
                <a:lnTo>
                  <a:pt x="579" y="122"/>
                </a:lnTo>
                <a:lnTo>
                  <a:pt x="581" y="122"/>
                </a:lnTo>
                <a:lnTo>
                  <a:pt x="582" y="122"/>
                </a:lnTo>
                <a:lnTo>
                  <a:pt x="584" y="122"/>
                </a:lnTo>
                <a:lnTo>
                  <a:pt x="585" y="121"/>
                </a:lnTo>
                <a:lnTo>
                  <a:pt x="586" y="121"/>
                </a:lnTo>
                <a:lnTo>
                  <a:pt x="588" y="121"/>
                </a:lnTo>
                <a:lnTo>
                  <a:pt x="589" y="121"/>
                </a:lnTo>
                <a:lnTo>
                  <a:pt x="590" y="121"/>
                </a:lnTo>
                <a:lnTo>
                  <a:pt x="591" y="121"/>
                </a:lnTo>
                <a:lnTo>
                  <a:pt x="593" y="121"/>
                </a:lnTo>
                <a:lnTo>
                  <a:pt x="595" y="120"/>
                </a:lnTo>
                <a:lnTo>
                  <a:pt x="596" y="120"/>
                </a:lnTo>
                <a:lnTo>
                  <a:pt x="597" y="120"/>
                </a:lnTo>
                <a:lnTo>
                  <a:pt x="598" y="120"/>
                </a:lnTo>
                <a:lnTo>
                  <a:pt x="600" y="120"/>
                </a:lnTo>
                <a:lnTo>
                  <a:pt x="601" y="120"/>
                </a:lnTo>
                <a:lnTo>
                  <a:pt x="603" y="119"/>
                </a:lnTo>
                <a:lnTo>
                  <a:pt x="604" y="119"/>
                </a:lnTo>
                <a:lnTo>
                  <a:pt x="605" y="119"/>
                </a:lnTo>
                <a:lnTo>
                  <a:pt x="607" y="119"/>
                </a:lnTo>
                <a:lnTo>
                  <a:pt x="608" y="119"/>
                </a:lnTo>
                <a:lnTo>
                  <a:pt x="609" y="119"/>
                </a:lnTo>
                <a:lnTo>
                  <a:pt x="610" y="119"/>
                </a:lnTo>
                <a:lnTo>
                  <a:pt x="612" y="118"/>
                </a:lnTo>
                <a:lnTo>
                  <a:pt x="613" y="118"/>
                </a:lnTo>
                <a:lnTo>
                  <a:pt x="615" y="118"/>
                </a:lnTo>
                <a:lnTo>
                  <a:pt x="616" y="118"/>
                </a:lnTo>
                <a:lnTo>
                  <a:pt x="617" y="118"/>
                </a:lnTo>
                <a:lnTo>
                  <a:pt x="619" y="118"/>
                </a:lnTo>
                <a:lnTo>
                  <a:pt x="620" y="117"/>
                </a:lnTo>
                <a:lnTo>
                  <a:pt x="622" y="117"/>
                </a:lnTo>
                <a:lnTo>
                  <a:pt x="623" y="117"/>
                </a:lnTo>
                <a:lnTo>
                  <a:pt x="624" y="117"/>
                </a:lnTo>
                <a:lnTo>
                  <a:pt x="625" y="117"/>
                </a:lnTo>
                <a:lnTo>
                  <a:pt x="627" y="117"/>
                </a:lnTo>
                <a:lnTo>
                  <a:pt x="628" y="116"/>
                </a:lnTo>
                <a:lnTo>
                  <a:pt x="629" y="116"/>
                </a:lnTo>
                <a:lnTo>
                  <a:pt x="631" y="116"/>
                </a:lnTo>
                <a:lnTo>
                  <a:pt x="632" y="116"/>
                </a:lnTo>
                <a:lnTo>
                  <a:pt x="634" y="116"/>
                </a:lnTo>
                <a:lnTo>
                  <a:pt x="635" y="116"/>
                </a:lnTo>
                <a:lnTo>
                  <a:pt x="636" y="115"/>
                </a:lnTo>
                <a:lnTo>
                  <a:pt x="637" y="115"/>
                </a:lnTo>
                <a:lnTo>
                  <a:pt x="639" y="115"/>
                </a:lnTo>
                <a:lnTo>
                  <a:pt x="641" y="114"/>
                </a:lnTo>
                <a:lnTo>
                  <a:pt x="642" y="114"/>
                </a:lnTo>
                <a:lnTo>
                  <a:pt x="643" y="114"/>
                </a:lnTo>
                <a:lnTo>
                  <a:pt x="644" y="114"/>
                </a:lnTo>
                <a:lnTo>
                  <a:pt x="646" y="114"/>
                </a:lnTo>
                <a:lnTo>
                  <a:pt x="647" y="114"/>
                </a:lnTo>
                <a:lnTo>
                  <a:pt x="648" y="113"/>
                </a:lnTo>
                <a:lnTo>
                  <a:pt x="649" y="113"/>
                </a:lnTo>
                <a:lnTo>
                  <a:pt x="651" y="113"/>
                </a:lnTo>
                <a:lnTo>
                  <a:pt x="653" y="113"/>
                </a:lnTo>
                <a:lnTo>
                  <a:pt x="654" y="112"/>
                </a:lnTo>
                <a:lnTo>
                  <a:pt x="655" y="112"/>
                </a:lnTo>
                <a:lnTo>
                  <a:pt x="656" y="112"/>
                </a:lnTo>
                <a:lnTo>
                  <a:pt x="658" y="112"/>
                </a:lnTo>
                <a:lnTo>
                  <a:pt x="659" y="112"/>
                </a:lnTo>
                <a:lnTo>
                  <a:pt x="661" y="111"/>
                </a:lnTo>
                <a:lnTo>
                  <a:pt x="662" y="111"/>
                </a:lnTo>
                <a:lnTo>
                  <a:pt x="663" y="111"/>
                </a:lnTo>
                <a:lnTo>
                  <a:pt x="665" y="111"/>
                </a:lnTo>
                <a:lnTo>
                  <a:pt x="666" y="110"/>
                </a:lnTo>
                <a:lnTo>
                  <a:pt x="667" y="110"/>
                </a:lnTo>
                <a:lnTo>
                  <a:pt x="668" y="110"/>
                </a:lnTo>
                <a:lnTo>
                  <a:pt x="670" y="109"/>
                </a:lnTo>
                <a:lnTo>
                  <a:pt x="671" y="109"/>
                </a:lnTo>
                <a:lnTo>
                  <a:pt x="673" y="109"/>
                </a:lnTo>
                <a:lnTo>
                  <a:pt x="674" y="109"/>
                </a:lnTo>
                <a:lnTo>
                  <a:pt x="675" y="108"/>
                </a:lnTo>
                <a:lnTo>
                  <a:pt x="677" y="108"/>
                </a:lnTo>
                <a:lnTo>
                  <a:pt x="678" y="108"/>
                </a:lnTo>
                <a:lnTo>
                  <a:pt x="680" y="107"/>
                </a:lnTo>
                <a:lnTo>
                  <a:pt x="681" y="107"/>
                </a:lnTo>
                <a:lnTo>
                  <a:pt x="682" y="106"/>
                </a:lnTo>
                <a:lnTo>
                  <a:pt x="683" y="106"/>
                </a:lnTo>
                <a:lnTo>
                  <a:pt x="685" y="106"/>
                </a:lnTo>
                <a:lnTo>
                  <a:pt x="686" y="105"/>
                </a:lnTo>
                <a:lnTo>
                  <a:pt x="687" y="104"/>
                </a:lnTo>
                <a:lnTo>
                  <a:pt x="689" y="104"/>
                </a:lnTo>
                <a:lnTo>
                  <a:pt x="690" y="104"/>
                </a:lnTo>
                <a:lnTo>
                  <a:pt x="692" y="103"/>
                </a:lnTo>
                <a:lnTo>
                  <a:pt x="693" y="103"/>
                </a:lnTo>
                <a:lnTo>
                  <a:pt x="694" y="102"/>
                </a:lnTo>
                <a:lnTo>
                  <a:pt x="696" y="102"/>
                </a:lnTo>
                <a:lnTo>
                  <a:pt x="697" y="101"/>
                </a:lnTo>
                <a:lnTo>
                  <a:pt x="698" y="101"/>
                </a:lnTo>
                <a:lnTo>
                  <a:pt x="700" y="100"/>
                </a:lnTo>
                <a:lnTo>
                  <a:pt x="701" y="100"/>
                </a:lnTo>
                <a:lnTo>
                  <a:pt x="702" y="99"/>
                </a:lnTo>
                <a:lnTo>
                  <a:pt x="704" y="99"/>
                </a:lnTo>
                <a:lnTo>
                  <a:pt x="705" y="98"/>
                </a:lnTo>
                <a:lnTo>
                  <a:pt x="706" y="98"/>
                </a:lnTo>
                <a:lnTo>
                  <a:pt x="708" y="97"/>
                </a:lnTo>
                <a:lnTo>
                  <a:pt x="709" y="97"/>
                </a:lnTo>
                <a:lnTo>
                  <a:pt x="711" y="96"/>
                </a:lnTo>
                <a:lnTo>
                  <a:pt x="712" y="96"/>
                </a:lnTo>
                <a:lnTo>
                  <a:pt x="713" y="95"/>
                </a:lnTo>
                <a:lnTo>
                  <a:pt x="714" y="94"/>
                </a:lnTo>
                <a:lnTo>
                  <a:pt x="716" y="94"/>
                </a:lnTo>
                <a:lnTo>
                  <a:pt x="717" y="93"/>
                </a:lnTo>
                <a:lnTo>
                  <a:pt x="719" y="92"/>
                </a:lnTo>
                <a:lnTo>
                  <a:pt x="720" y="92"/>
                </a:lnTo>
                <a:lnTo>
                  <a:pt x="721" y="91"/>
                </a:lnTo>
                <a:lnTo>
                  <a:pt x="723" y="91"/>
                </a:lnTo>
                <a:lnTo>
                  <a:pt x="724" y="90"/>
                </a:lnTo>
                <a:lnTo>
                  <a:pt x="725" y="89"/>
                </a:lnTo>
                <a:lnTo>
                  <a:pt x="726" y="89"/>
                </a:lnTo>
                <a:lnTo>
                  <a:pt x="728" y="88"/>
                </a:lnTo>
                <a:lnTo>
                  <a:pt x="730" y="88"/>
                </a:lnTo>
                <a:lnTo>
                  <a:pt x="731" y="87"/>
                </a:lnTo>
                <a:lnTo>
                  <a:pt x="732" y="86"/>
                </a:lnTo>
                <a:lnTo>
                  <a:pt x="733" y="85"/>
                </a:lnTo>
                <a:lnTo>
                  <a:pt x="735" y="84"/>
                </a:lnTo>
                <a:lnTo>
                  <a:pt x="736" y="84"/>
                </a:lnTo>
                <a:lnTo>
                  <a:pt x="737" y="83"/>
                </a:lnTo>
                <a:lnTo>
                  <a:pt x="739" y="82"/>
                </a:lnTo>
                <a:lnTo>
                  <a:pt x="740" y="81"/>
                </a:lnTo>
                <a:lnTo>
                  <a:pt x="742" y="81"/>
                </a:lnTo>
                <a:lnTo>
                  <a:pt x="743" y="80"/>
                </a:lnTo>
                <a:lnTo>
                  <a:pt x="744" y="79"/>
                </a:lnTo>
                <a:lnTo>
                  <a:pt x="745" y="78"/>
                </a:lnTo>
                <a:lnTo>
                  <a:pt x="747" y="78"/>
                </a:lnTo>
                <a:lnTo>
                  <a:pt x="748" y="77"/>
                </a:lnTo>
                <a:lnTo>
                  <a:pt x="750" y="76"/>
                </a:lnTo>
                <a:lnTo>
                  <a:pt x="751" y="75"/>
                </a:lnTo>
                <a:lnTo>
                  <a:pt x="752" y="74"/>
                </a:lnTo>
                <a:lnTo>
                  <a:pt x="754" y="73"/>
                </a:lnTo>
                <a:lnTo>
                  <a:pt x="755" y="73"/>
                </a:lnTo>
                <a:lnTo>
                  <a:pt x="756" y="72"/>
                </a:lnTo>
                <a:lnTo>
                  <a:pt x="758" y="71"/>
                </a:lnTo>
                <a:lnTo>
                  <a:pt x="759" y="70"/>
                </a:lnTo>
                <a:lnTo>
                  <a:pt x="760" y="70"/>
                </a:lnTo>
                <a:lnTo>
                  <a:pt x="762" y="69"/>
                </a:lnTo>
                <a:lnTo>
                  <a:pt x="763" y="68"/>
                </a:lnTo>
                <a:lnTo>
                  <a:pt x="764" y="67"/>
                </a:lnTo>
                <a:lnTo>
                  <a:pt x="766" y="66"/>
                </a:lnTo>
                <a:lnTo>
                  <a:pt x="767" y="65"/>
                </a:lnTo>
                <a:lnTo>
                  <a:pt x="769" y="64"/>
                </a:lnTo>
                <a:lnTo>
                  <a:pt x="770" y="64"/>
                </a:lnTo>
                <a:lnTo>
                  <a:pt x="771" y="63"/>
                </a:lnTo>
                <a:lnTo>
                  <a:pt x="772" y="62"/>
                </a:lnTo>
                <a:lnTo>
                  <a:pt x="774" y="61"/>
                </a:lnTo>
                <a:lnTo>
                  <a:pt x="775" y="61"/>
                </a:lnTo>
                <a:lnTo>
                  <a:pt x="776" y="60"/>
                </a:lnTo>
                <a:lnTo>
                  <a:pt x="778" y="59"/>
                </a:lnTo>
                <a:lnTo>
                  <a:pt x="779" y="58"/>
                </a:lnTo>
                <a:lnTo>
                  <a:pt x="781" y="57"/>
                </a:lnTo>
                <a:lnTo>
                  <a:pt x="782" y="56"/>
                </a:lnTo>
                <a:lnTo>
                  <a:pt x="783" y="55"/>
                </a:lnTo>
                <a:lnTo>
                  <a:pt x="784" y="54"/>
                </a:lnTo>
                <a:lnTo>
                  <a:pt x="786" y="54"/>
                </a:lnTo>
                <a:lnTo>
                  <a:pt x="788" y="53"/>
                </a:lnTo>
                <a:lnTo>
                  <a:pt x="789" y="52"/>
                </a:lnTo>
                <a:lnTo>
                  <a:pt x="790" y="51"/>
                </a:lnTo>
                <a:lnTo>
                  <a:pt x="791" y="50"/>
                </a:lnTo>
                <a:lnTo>
                  <a:pt x="793" y="50"/>
                </a:lnTo>
                <a:lnTo>
                  <a:pt x="794" y="49"/>
                </a:lnTo>
                <a:lnTo>
                  <a:pt x="795" y="48"/>
                </a:lnTo>
                <a:lnTo>
                  <a:pt x="797" y="47"/>
                </a:lnTo>
                <a:lnTo>
                  <a:pt x="798" y="46"/>
                </a:lnTo>
                <a:lnTo>
                  <a:pt x="800" y="45"/>
                </a:lnTo>
                <a:lnTo>
                  <a:pt x="801" y="44"/>
                </a:lnTo>
                <a:lnTo>
                  <a:pt x="802" y="43"/>
                </a:lnTo>
                <a:lnTo>
                  <a:pt x="803" y="43"/>
                </a:lnTo>
                <a:lnTo>
                  <a:pt x="805" y="42"/>
                </a:lnTo>
                <a:lnTo>
                  <a:pt x="806" y="41"/>
                </a:lnTo>
                <a:lnTo>
                  <a:pt x="808" y="40"/>
                </a:lnTo>
                <a:lnTo>
                  <a:pt x="809" y="40"/>
                </a:lnTo>
                <a:lnTo>
                  <a:pt x="810" y="39"/>
                </a:lnTo>
                <a:lnTo>
                  <a:pt x="812" y="38"/>
                </a:lnTo>
                <a:lnTo>
                  <a:pt x="813" y="38"/>
                </a:lnTo>
                <a:lnTo>
                  <a:pt x="814" y="37"/>
                </a:lnTo>
                <a:lnTo>
                  <a:pt x="815" y="36"/>
                </a:lnTo>
                <a:lnTo>
                  <a:pt x="817" y="35"/>
                </a:lnTo>
                <a:lnTo>
                  <a:pt x="818" y="34"/>
                </a:lnTo>
                <a:lnTo>
                  <a:pt x="820" y="34"/>
                </a:lnTo>
                <a:lnTo>
                  <a:pt x="821" y="33"/>
                </a:lnTo>
                <a:lnTo>
                  <a:pt x="822" y="32"/>
                </a:lnTo>
                <a:lnTo>
                  <a:pt x="824" y="32"/>
                </a:lnTo>
                <a:lnTo>
                  <a:pt x="825" y="31"/>
                </a:lnTo>
                <a:lnTo>
                  <a:pt x="827" y="30"/>
                </a:lnTo>
                <a:lnTo>
                  <a:pt x="828" y="30"/>
                </a:lnTo>
                <a:lnTo>
                  <a:pt x="829" y="29"/>
                </a:lnTo>
                <a:lnTo>
                  <a:pt x="831" y="29"/>
                </a:lnTo>
                <a:lnTo>
                  <a:pt x="832" y="28"/>
                </a:lnTo>
                <a:lnTo>
                  <a:pt x="833" y="27"/>
                </a:lnTo>
                <a:lnTo>
                  <a:pt x="834" y="27"/>
                </a:lnTo>
                <a:lnTo>
                  <a:pt x="836" y="26"/>
                </a:lnTo>
                <a:lnTo>
                  <a:pt x="837" y="25"/>
                </a:lnTo>
                <a:lnTo>
                  <a:pt x="839" y="25"/>
                </a:lnTo>
                <a:lnTo>
                  <a:pt x="840" y="24"/>
                </a:lnTo>
                <a:lnTo>
                  <a:pt x="841" y="24"/>
                </a:lnTo>
                <a:lnTo>
                  <a:pt x="843" y="23"/>
                </a:lnTo>
                <a:lnTo>
                  <a:pt x="844" y="22"/>
                </a:lnTo>
                <a:lnTo>
                  <a:pt x="846" y="22"/>
                </a:lnTo>
                <a:lnTo>
                  <a:pt x="847" y="21"/>
                </a:lnTo>
                <a:lnTo>
                  <a:pt x="848" y="21"/>
                </a:lnTo>
                <a:lnTo>
                  <a:pt x="849" y="20"/>
                </a:lnTo>
                <a:lnTo>
                  <a:pt x="851" y="20"/>
                </a:lnTo>
                <a:lnTo>
                  <a:pt x="852" y="19"/>
                </a:lnTo>
                <a:lnTo>
                  <a:pt x="853" y="19"/>
                </a:lnTo>
                <a:lnTo>
                  <a:pt x="855" y="18"/>
                </a:lnTo>
                <a:lnTo>
                  <a:pt x="856" y="18"/>
                </a:lnTo>
                <a:lnTo>
                  <a:pt x="858" y="17"/>
                </a:lnTo>
                <a:lnTo>
                  <a:pt x="859" y="16"/>
                </a:lnTo>
                <a:lnTo>
                  <a:pt x="860" y="16"/>
                </a:lnTo>
                <a:lnTo>
                  <a:pt x="861" y="16"/>
                </a:lnTo>
                <a:lnTo>
                  <a:pt x="863" y="15"/>
                </a:lnTo>
                <a:lnTo>
                  <a:pt x="864" y="15"/>
                </a:lnTo>
                <a:lnTo>
                  <a:pt x="866" y="14"/>
                </a:lnTo>
                <a:lnTo>
                  <a:pt x="867" y="14"/>
                </a:lnTo>
                <a:lnTo>
                  <a:pt x="868" y="13"/>
                </a:lnTo>
                <a:lnTo>
                  <a:pt x="870" y="13"/>
                </a:lnTo>
                <a:lnTo>
                  <a:pt x="871" y="13"/>
                </a:lnTo>
                <a:lnTo>
                  <a:pt x="872" y="12"/>
                </a:lnTo>
                <a:lnTo>
                  <a:pt x="873" y="12"/>
                </a:lnTo>
                <a:lnTo>
                  <a:pt x="875" y="11"/>
                </a:lnTo>
                <a:lnTo>
                  <a:pt x="877" y="11"/>
                </a:lnTo>
                <a:lnTo>
                  <a:pt x="878" y="11"/>
                </a:lnTo>
                <a:lnTo>
                  <a:pt x="879" y="10"/>
                </a:lnTo>
                <a:lnTo>
                  <a:pt x="880" y="10"/>
                </a:lnTo>
                <a:lnTo>
                  <a:pt x="882" y="10"/>
                </a:lnTo>
                <a:lnTo>
                  <a:pt x="883" y="10"/>
                </a:lnTo>
                <a:lnTo>
                  <a:pt x="885" y="9"/>
                </a:lnTo>
                <a:lnTo>
                  <a:pt x="886" y="9"/>
                </a:lnTo>
                <a:lnTo>
                  <a:pt x="887" y="9"/>
                </a:lnTo>
                <a:lnTo>
                  <a:pt x="889" y="9"/>
                </a:lnTo>
                <a:lnTo>
                  <a:pt x="890" y="8"/>
                </a:lnTo>
                <a:lnTo>
                  <a:pt x="891" y="8"/>
                </a:lnTo>
                <a:lnTo>
                  <a:pt x="892" y="8"/>
                </a:lnTo>
                <a:lnTo>
                  <a:pt x="894" y="8"/>
                </a:lnTo>
                <a:lnTo>
                  <a:pt x="895" y="7"/>
                </a:lnTo>
                <a:lnTo>
                  <a:pt x="897" y="7"/>
                </a:lnTo>
                <a:lnTo>
                  <a:pt x="898" y="7"/>
                </a:lnTo>
                <a:lnTo>
                  <a:pt x="899" y="6"/>
                </a:lnTo>
                <a:lnTo>
                  <a:pt x="901" y="6"/>
                </a:lnTo>
                <a:lnTo>
                  <a:pt x="902" y="6"/>
                </a:lnTo>
                <a:lnTo>
                  <a:pt x="903" y="6"/>
                </a:lnTo>
                <a:lnTo>
                  <a:pt x="905" y="6"/>
                </a:lnTo>
                <a:lnTo>
                  <a:pt x="906" y="6"/>
                </a:lnTo>
                <a:lnTo>
                  <a:pt x="907" y="5"/>
                </a:lnTo>
                <a:lnTo>
                  <a:pt x="909" y="5"/>
                </a:lnTo>
                <a:lnTo>
                  <a:pt x="910" y="5"/>
                </a:lnTo>
                <a:lnTo>
                  <a:pt x="911" y="5"/>
                </a:lnTo>
                <a:lnTo>
                  <a:pt x="913" y="5"/>
                </a:lnTo>
                <a:lnTo>
                  <a:pt x="914" y="5"/>
                </a:lnTo>
                <a:lnTo>
                  <a:pt x="916" y="5"/>
                </a:lnTo>
                <a:lnTo>
                  <a:pt x="917" y="5"/>
                </a:lnTo>
                <a:lnTo>
                  <a:pt x="918" y="4"/>
                </a:lnTo>
                <a:lnTo>
                  <a:pt x="919" y="4"/>
                </a:lnTo>
                <a:lnTo>
                  <a:pt x="921" y="4"/>
                </a:lnTo>
                <a:lnTo>
                  <a:pt x="922" y="4"/>
                </a:lnTo>
                <a:lnTo>
                  <a:pt x="924" y="4"/>
                </a:lnTo>
                <a:lnTo>
                  <a:pt x="925" y="4"/>
                </a:lnTo>
                <a:lnTo>
                  <a:pt x="926" y="4"/>
                </a:lnTo>
                <a:lnTo>
                  <a:pt x="928" y="4"/>
                </a:lnTo>
                <a:lnTo>
                  <a:pt x="929" y="4"/>
                </a:lnTo>
                <a:lnTo>
                  <a:pt x="930" y="4"/>
                </a:lnTo>
                <a:lnTo>
                  <a:pt x="932" y="4"/>
                </a:lnTo>
                <a:lnTo>
                  <a:pt x="933" y="4"/>
                </a:lnTo>
                <a:lnTo>
                  <a:pt x="935" y="4"/>
                </a:lnTo>
                <a:lnTo>
                  <a:pt x="936" y="4"/>
                </a:lnTo>
                <a:lnTo>
                  <a:pt x="937" y="4"/>
                </a:lnTo>
                <a:lnTo>
                  <a:pt x="938" y="4"/>
                </a:lnTo>
                <a:lnTo>
                  <a:pt x="940" y="4"/>
                </a:lnTo>
                <a:lnTo>
                  <a:pt x="941" y="4"/>
                </a:lnTo>
                <a:lnTo>
                  <a:pt x="942" y="4"/>
                </a:lnTo>
                <a:lnTo>
                  <a:pt x="944" y="4"/>
                </a:lnTo>
                <a:lnTo>
                  <a:pt x="945" y="4"/>
                </a:lnTo>
                <a:lnTo>
                  <a:pt x="947" y="4"/>
                </a:lnTo>
                <a:lnTo>
                  <a:pt x="948" y="4"/>
                </a:lnTo>
                <a:lnTo>
                  <a:pt x="949" y="4"/>
                </a:lnTo>
                <a:lnTo>
                  <a:pt x="950" y="4"/>
                </a:lnTo>
                <a:lnTo>
                  <a:pt x="952" y="4"/>
                </a:lnTo>
                <a:lnTo>
                  <a:pt x="953" y="4"/>
                </a:lnTo>
                <a:lnTo>
                  <a:pt x="955" y="4"/>
                </a:lnTo>
                <a:lnTo>
                  <a:pt x="956" y="4"/>
                </a:lnTo>
                <a:lnTo>
                  <a:pt x="957" y="4"/>
                </a:lnTo>
                <a:lnTo>
                  <a:pt x="959" y="4"/>
                </a:lnTo>
                <a:lnTo>
                  <a:pt x="960" y="4"/>
                </a:lnTo>
                <a:lnTo>
                  <a:pt x="961" y="4"/>
                </a:lnTo>
                <a:lnTo>
                  <a:pt x="963" y="4"/>
                </a:lnTo>
                <a:lnTo>
                  <a:pt x="964" y="4"/>
                </a:lnTo>
                <a:lnTo>
                  <a:pt x="966" y="4"/>
                </a:lnTo>
                <a:lnTo>
                  <a:pt x="967" y="4"/>
                </a:lnTo>
                <a:lnTo>
                  <a:pt x="968" y="5"/>
                </a:lnTo>
                <a:lnTo>
                  <a:pt x="969" y="5"/>
                </a:lnTo>
                <a:lnTo>
                  <a:pt x="971" y="5"/>
                </a:lnTo>
                <a:lnTo>
                  <a:pt x="972" y="5"/>
                </a:lnTo>
                <a:lnTo>
                  <a:pt x="974" y="5"/>
                </a:lnTo>
                <a:lnTo>
                  <a:pt x="975" y="5"/>
                </a:lnTo>
                <a:lnTo>
                  <a:pt x="976" y="5"/>
                </a:lnTo>
                <a:lnTo>
                  <a:pt x="978" y="5"/>
                </a:lnTo>
                <a:lnTo>
                  <a:pt x="979" y="5"/>
                </a:lnTo>
                <a:lnTo>
                  <a:pt x="980" y="5"/>
                </a:lnTo>
                <a:lnTo>
                  <a:pt x="981" y="5"/>
                </a:lnTo>
                <a:lnTo>
                  <a:pt x="983" y="5"/>
                </a:lnTo>
                <a:lnTo>
                  <a:pt x="984" y="5"/>
                </a:lnTo>
                <a:lnTo>
                  <a:pt x="986" y="5"/>
                </a:lnTo>
                <a:lnTo>
                  <a:pt x="987" y="5"/>
                </a:lnTo>
                <a:lnTo>
                  <a:pt x="988" y="5"/>
                </a:lnTo>
                <a:lnTo>
                  <a:pt x="990" y="5"/>
                </a:lnTo>
                <a:lnTo>
                  <a:pt x="991" y="5"/>
                </a:lnTo>
                <a:lnTo>
                  <a:pt x="993" y="5"/>
                </a:lnTo>
                <a:lnTo>
                  <a:pt x="994" y="5"/>
                </a:lnTo>
                <a:lnTo>
                  <a:pt x="995" y="5"/>
                </a:lnTo>
                <a:lnTo>
                  <a:pt x="996" y="5"/>
                </a:lnTo>
                <a:lnTo>
                  <a:pt x="998" y="5"/>
                </a:lnTo>
                <a:lnTo>
                  <a:pt x="999" y="5"/>
                </a:lnTo>
                <a:lnTo>
                  <a:pt x="1000" y="5"/>
                </a:lnTo>
                <a:lnTo>
                  <a:pt x="1002" y="5"/>
                </a:lnTo>
                <a:lnTo>
                  <a:pt x="1003" y="5"/>
                </a:lnTo>
                <a:lnTo>
                  <a:pt x="1005" y="5"/>
                </a:lnTo>
                <a:lnTo>
                  <a:pt x="1006" y="5"/>
                </a:lnTo>
                <a:lnTo>
                  <a:pt x="1007" y="5"/>
                </a:lnTo>
                <a:lnTo>
                  <a:pt x="1008" y="5"/>
                </a:lnTo>
                <a:lnTo>
                  <a:pt x="1010" y="4"/>
                </a:lnTo>
                <a:lnTo>
                  <a:pt x="1012" y="4"/>
                </a:lnTo>
                <a:lnTo>
                  <a:pt x="1013" y="4"/>
                </a:lnTo>
                <a:lnTo>
                  <a:pt x="1014" y="4"/>
                </a:lnTo>
                <a:lnTo>
                  <a:pt x="1015" y="4"/>
                </a:lnTo>
                <a:lnTo>
                  <a:pt x="1017" y="4"/>
                </a:lnTo>
                <a:lnTo>
                  <a:pt x="1018" y="4"/>
                </a:lnTo>
                <a:lnTo>
                  <a:pt x="1019" y="4"/>
                </a:lnTo>
                <a:lnTo>
                  <a:pt x="1020" y="4"/>
                </a:lnTo>
                <a:lnTo>
                  <a:pt x="1022" y="4"/>
                </a:lnTo>
                <a:lnTo>
                  <a:pt x="1024" y="4"/>
                </a:lnTo>
                <a:lnTo>
                  <a:pt x="1025" y="4"/>
                </a:lnTo>
                <a:lnTo>
                  <a:pt x="1026" y="4"/>
                </a:lnTo>
                <a:lnTo>
                  <a:pt x="1027" y="4"/>
                </a:lnTo>
                <a:lnTo>
                  <a:pt x="1029" y="4"/>
                </a:lnTo>
                <a:lnTo>
                  <a:pt x="1030" y="3"/>
                </a:lnTo>
                <a:lnTo>
                  <a:pt x="1032" y="3"/>
                </a:lnTo>
                <a:lnTo>
                  <a:pt x="1033" y="3"/>
                </a:lnTo>
                <a:lnTo>
                  <a:pt x="1034" y="3"/>
                </a:lnTo>
                <a:lnTo>
                  <a:pt x="1036" y="3"/>
                </a:lnTo>
                <a:lnTo>
                  <a:pt x="1037" y="3"/>
                </a:lnTo>
                <a:lnTo>
                  <a:pt x="1038" y="3"/>
                </a:lnTo>
                <a:lnTo>
                  <a:pt x="1039" y="3"/>
                </a:lnTo>
                <a:lnTo>
                  <a:pt x="1041" y="3"/>
                </a:lnTo>
                <a:lnTo>
                  <a:pt x="1042" y="3"/>
                </a:lnTo>
                <a:lnTo>
                  <a:pt x="1044" y="3"/>
                </a:lnTo>
                <a:lnTo>
                  <a:pt x="1045" y="3"/>
                </a:lnTo>
                <a:lnTo>
                  <a:pt x="1046" y="3"/>
                </a:lnTo>
                <a:lnTo>
                  <a:pt x="1048" y="3"/>
                </a:lnTo>
                <a:lnTo>
                  <a:pt x="1049" y="2"/>
                </a:lnTo>
                <a:lnTo>
                  <a:pt x="1051" y="2"/>
                </a:lnTo>
                <a:lnTo>
                  <a:pt x="1052" y="2"/>
                </a:lnTo>
                <a:lnTo>
                  <a:pt x="1053" y="2"/>
                </a:lnTo>
                <a:lnTo>
                  <a:pt x="1054" y="2"/>
                </a:lnTo>
                <a:lnTo>
                  <a:pt x="1056" y="2"/>
                </a:lnTo>
                <a:lnTo>
                  <a:pt x="1057" y="2"/>
                </a:lnTo>
                <a:lnTo>
                  <a:pt x="1058" y="2"/>
                </a:lnTo>
                <a:lnTo>
                  <a:pt x="1060" y="2"/>
                </a:lnTo>
                <a:lnTo>
                  <a:pt x="1061" y="2"/>
                </a:lnTo>
                <a:lnTo>
                  <a:pt x="1063" y="2"/>
                </a:lnTo>
                <a:lnTo>
                  <a:pt x="1064" y="2"/>
                </a:lnTo>
                <a:lnTo>
                  <a:pt x="1065" y="2"/>
                </a:lnTo>
                <a:lnTo>
                  <a:pt x="1067" y="2"/>
                </a:lnTo>
                <a:lnTo>
                  <a:pt x="1068" y="2"/>
                </a:lnTo>
                <a:lnTo>
                  <a:pt x="1069" y="2"/>
                </a:lnTo>
                <a:lnTo>
                  <a:pt x="1071" y="2"/>
                </a:lnTo>
                <a:lnTo>
                  <a:pt x="1072" y="2"/>
                </a:lnTo>
                <a:lnTo>
                  <a:pt x="1073" y="2"/>
                </a:lnTo>
                <a:lnTo>
                  <a:pt x="1075" y="2"/>
                </a:lnTo>
                <a:lnTo>
                  <a:pt x="1076" y="2"/>
                </a:lnTo>
                <a:lnTo>
                  <a:pt x="1077" y="2"/>
                </a:lnTo>
                <a:lnTo>
                  <a:pt x="1079" y="2"/>
                </a:lnTo>
                <a:lnTo>
                  <a:pt x="1080" y="2"/>
                </a:lnTo>
                <a:lnTo>
                  <a:pt x="1082" y="2"/>
                </a:lnTo>
                <a:lnTo>
                  <a:pt x="1083" y="2"/>
                </a:lnTo>
                <a:lnTo>
                  <a:pt x="1084" y="2"/>
                </a:lnTo>
                <a:lnTo>
                  <a:pt x="1085" y="2"/>
                </a:lnTo>
                <a:lnTo>
                  <a:pt x="1087" y="2"/>
                </a:lnTo>
                <a:lnTo>
                  <a:pt x="1088" y="2"/>
                </a:lnTo>
                <a:lnTo>
                  <a:pt x="1090" y="2"/>
                </a:lnTo>
                <a:lnTo>
                  <a:pt x="1091" y="2"/>
                </a:lnTo>
                <a:lnTo>
                  <a:pt x="1092" y="2"/>
                </a:lnTo>
                <a:lnTo>
                  <a:pt x="1094" y="2"/>
                </a:lnTo>
                <a:lnTo>
                  <a:pt x="1095" y="2"/>
                </a:lnTo>
                <a:lnTo>
                  <a:pt x="1096" y="2"/>
                </a:lnTo>
                <a:lnTo>
                  <a:pt x="1097" y="2"/>
                </a:lnTo>
                <a:lnTo>
                  <a:pt x="1099" y="2"/>
                </a:lnTo>
                <a:lnTo>
                  <a:pt x="1101" y="2"/>
                </a:lnTo>
                <a:lnTo>
                  <a:pt x="1102" y="2"/>
                </a:lnTo>
                <a:lnTo>
                  <a:pt x="1103" y="2"/>
                </a:lnTo>
                <a:lnTo>
                  <a:pt x="1104" y="2"/>
                </a:lnTo>
                <a:lnTo>
                  <a:pt x="1106" y="2"/>
                </a:lnTo>
                <a:lnTo>
                  <a:pt x="1107" y="3"/>
                </a:lnTo>
                <a:lnTo>
                  <a:pt x="1108" y="3"/>
                </a:lnTo>
                <a:lnTo>
                  <a:pt x="1110" y="3"/>
                </a:lnTo>
                <a:lnTo>
                  <a:pt x="1111" y="3"/>
                </a:lnTo>
                <a:lnTo>
                  <a:pt x="1113" y="3"/>
                </a:lnTo>
                <a:lnTo>
                  <a:pt x="1114" y="3"/>
                </a:lnTo>
                <a:lnTo>
                  <a:pt x="1115" y="3"/>
                </a:lnTo>
                <a:lnTo>
                  <a:pt x="1116" y="3"/>
                </a:lnTo>
                <a:lnTo>
                  <a:pt x="1118" y="3"/>
                </a:lnTo>
                <a:lnTo>
                  <a:pt x="1119" y="3"/>
                </a:lnTo>
                <a:lnTo>
                  <a:pt x="1121" y="3"/>
                </a:lnTo>
                <a:lnTo>
                  <a:pt x="1122" y="3"/>
                </a:lnTo>
                <a:lnTo>
                  <a:pt x="1123" y="3"/>
                </a:lnTo>
                <a:lnTo>
                  <a:pt x="1125" y="4"/>
                </a:lnTo>
                <a:lnTo>
                  <a:pt x="1126" y="4"/>
                </a:lnTo>
                <a:lnTo>
                  <a:pt x="1127" y="4"/>
                </a:lnTo>
                <a:lnTo>
                  <a:pt x="1129" y="4"/>
                </a:lnTo>
                <a:lnTo>
                  <a:pt x="1130" y="4"/>
                </a:lnTo>
                <a:lnTo>
                  <a:pt x="1131" y="4"/>
                </a:lnTo>
                <a:lnTo>
                  <a:pt x="1133" y="4"/>
                </a:lnTo>
                <a:lnTo>
                  <a:pt x="1134" y="5"/>
                </a:lnTo>
                <a:lnTo>
                  <a:pt x="1135" y="5"/>
                </a:lnTo>
                <a:lnTo>
                  <a:pt x="1137" y="5"/>
                </a:lnTo>
                <a:lnTo>
                  <a:pt x="1138" y="5"/>
                </a:lnTo>
                <a:lnTo>
                  <a:pt x="1140" y="5"/>
                </a:lnTo>
                <a:lnTo>
                  <a:pt x="1141" y="5"/>
                </a:lnTo>
                <a:lnTo>
                  <a:pt x="1142" y="5"/>
                </a:lnTo>
                <a:lnTo>
                  <a:pt x="1143" y="5"/>
                </a:lnTo>
                <a:lnTo>
                  <a:pt x="1145" y="5"/>
                </a:lnTo>
                <a:lnTo>
                  <a:pt x="1146" y="6"/>
                </a:lnTo>
                <a:lnTo>
                  <a:pt x="1147" y="6"/>
                </a:lnTo>
                <a:lnTo>
                  <a:pt x="1149" y="6"/>
                </a:lnTo>
                <a:lnTo>
                  <a:pt x="1150" y="6"/>
                </a:lnTo>
                <a:lnTo>
                  <a:pt x="1152" y="6"/>
                </a:lnTo>
                <a:lnTo>
                  <a:pt x="1153" y="6"/>
                </a:lnTo>
                <a:lnTo>
                  <a:pt x="1154" y="6"/>
                </a:lnTo>
                <a:lnTo>
                  <a:pt x="1155" y="6"/>
                </a:lnTo>
                <a:lnTo>
                  <a:pt x="1157" y="6"/>
                </a:lnTo>
                <a:lnTo>
                  <a:pt x="1159" y="6"/>
                </a:lnTo>
                <a:lnTo>
                  <a:pt x="1160" y="7"/>
                </a:lnTo>
                <a:lnTo>
                  <a:pt x="1161" y="7"/>
                </a:lnTo>
                <a:lnTo>
                  <a:pt x="1162" y="7"/>
                </a:lnTo>
                <a:lnTo>
                  <a:pt x="1164" y="7"/>
                </a:lnTo>
                <a:lnTo>
                  <a:pt x="1165" y="7"/>
                </a:lnTo>
                <a:lnTo>
                  <a:pt x="1166" y="7"/>
                </a:lnTo>
                <a:lnTo>
                  <a:pt x="1168" y="8"/>
                </a:lnTo>
                <a:lnTo>
                  <a:pt x="1169" y="8"/>
                </a:lnTo>
                <a:lnTo>
                  <a:pt x="1171" y="8"/>
                </a:lnTo>
                <a:lnTo>
                  <a:pt x="1172" y="8"/>
                </a:lnTo>
                <a:lnTo>
                  <a:pt x="1173" y="8"/>
                </a:lnTo>
                <a:lnTo>
                  <a:pt x="1174" y="8"/>
                </a:lnTo>
                <a:lnTo>
                  <a:pt x="1176" y="8"/>
                </a:lnTo>
                <a:lnTo>
                  <a:pt x="1177" y="8"/>
                </a:lnTo>
                <a:lnTo>
                  <a:pt x="1179" y="9"/>
                </a:lnTo>
                <a:lnTo>
                  <a:pt x="1180" y="9"/>
                </a:lnTo>
                <a:lnTo>
                  <a:pt x="1181" y="9"/>
                </a:lnTo>
                <a:lnTo>
                  <a:pt x="1183" y="9"/>
                </a:lnTo>
                <a:lnTo>
                  <a:pt x="1184" y="9"/>
                </a:lnTo>
                <a:lnTo>
                  <a:pt x="1185" y="9"/>
                </a:lnTo>
                <a:lnTo>
                  <a:pt x="1186" y="9"/>
                </a:lnTo>
                <a:lnTo>
                  <a:pt x="1188" y="10"/>
                </a:lnTo>
                <a:lnTo>
                  <a:pt x="1189" y="10"/>
                </a:lnTo>
                <a:lnTo>
                  <a:pt x="1191" y="10"/>
                </a:lnTo>
                <a:lnTo>
                  <a:pt x="1192" y="10"/>
                </a:lnTo>
                <a:lnTo>
                  <a:pt x="1193" y="10"/>
                </a:lnTo>
                <a:lnTo>
                  <a:pt x="1195" y="10"/>
                </a:lnTo>
                <a:lnTo>
                  <a:pt x="1196" y="10"/>
                </a:lnTo>
                <a:lnTo>
                  <a:pt x="1198" y="11"/>
                </a:lnTo>
                <a:lnTo>
                  <a:pt x="1199" y="11"/>
                </a:lnTo>
                <a:lnTo>
                  <a:pt x="1200" y="11"/>
                </a:lnTo>
                <a:lnTo>
                  <a:pt x="1202" y="11"/>
                </a:lnTo>
                <a:lnTo>
                  <a:pt x="1203" y="11"/>
                </a:lnTo>
                <a:lnTo>
                  <a:pt x="1204" y="12"/>
                </a:lnTo>
                <a:lnTo>
                  <a:pt x="1205" y="12"/>
                </a:lnTo>
                <a:lnTo>
                  <a:pt x="1207" y="12"/>
                </a:lnTo>
                <a:lnTo>
                  <a:pt x="1208" y="12"/>
                </a:lnTo>
                <a:lnTo>
                  <a:pt x="1210" y="12"/>
                </a:lnTo>
                <a:lnTo>
                  <a:pt x="1211" y="12"/>
                </a:lnTo>
                <a:lnTo>
                  <a:pt x="1212" y="13"/>
                </a:lnTo>
                <a:lnTo>
                  <a:pt x="1214" y="13"/>
                </a:lnTo>
                <a:lnTo>
                  <a:pt x="1215" y="13"/>
                </a:lnTo>
                <a:lnTo>
                  <a:pt x="1217" y="13"/>
                </a:lnTo>
                <a:lnTo>
                  <a:pt x="1218" y="13"/>
                </a:lnTo>
                <a:lnTo>
                  <a:pt x="1219" y="13"/>
                </a:lnTo>
                <a:lnTo>
                  <a:pt x="1220" y="13"/>
                </a:lnTo>
                <a:lnTo>
                  <a:pt x="1222" y="13"/>
                </a:lnTo>
                <a:lnTo>
                  <a:pt x="1223" y="13"/>
                </a:lnTo>
                <a:lnTo>
                  <a:pt x="1224" y="14"/>
                </a:lnTo>
                <a:lnTo>
                  <a:pt x="1226" y="14"/>
                </a:lnTo>
                <a:lnTo>
                  <a:pt x="1227" y="14"/>
                </a:lnTo>
                <a:lnTo>
                  <a:pt x="1229" y="14"/>
                </a:lnTo>
                <a:lnTo>
                  <a:pt x="1230" y="14"/>
                </a:lnTo>
                <a:lnTo>
                  <a:pt x="1231" y="14"/>
                </a:lnTo>
                <a:lnTo>
                  <a:pt x="1232" y="14"/>
                </a:lnTo>
                <a:lnTo>
                  <a:pt x="1234" y="14"/>
                </a:lnTo>
                <a:lnTo>
                  <a:pt x="1236" y="14"/>
                </a:lnTo>
                <a:lnTo>
                  <a:pt x="1237" y="14"/>
                </a:lnTo>
                <a:lnTo>
                  <a:pt x="1238" y="14"/>
                </a:lnTo>
                <a:lnTo>
                  <a:pt x="1239" y="14"/>
                </a:lnTo>
                <a:lnTo>
                  <a:pt x="1241" y="14"/>
                </a:lnTo>
                <a:lnTo>
                  <a:pt x="1242" y="14"/>
                </a:lnTo>
                <a:lnTo>
                  <a:pt x="1243" y="13"/>
                </a:lnTo>
                <a:lnTo>
                  <a:pt x="1244" y="13"/>
                </a:lnTo>
                <a:lnTo>
                  <a:pt x="1246" y="13"/>
                </a:lnTo>
                <a:lnTo>
                  <a:pt x="1248" y="13"/>
                </a:lnTo>
                <a:lnTo>
                  <a:pt x="1249" y="13"/>
                </a:lnTo>
                <a:lnTo>
                  <a:pt x="1250" y="13"/>
                </a:lnTo>
                <a:lnTo>
                  <a:pt x="1251" y="13"/>
                </a:lnTo>
                <a:lnTo>
                  <a:pt x="1253" y="13"/>
                </a:lnTo>
                <a:lnTo>
                  <a:pt x="1254" y="13"/>
                </a:lnTo>
                <a:lnTo>
                  <a:pt x="1256" y="13"/>
                </a:lnTo>
                <a:lnTo>
                  <a:pt x="1257" y="13"/>
                </a:lnTo>
                <a:lnTo>
                  <a:pt x="1258" y="12"/>
                </a:lnTo>
                <a:lnTo>
                  <a:pt x="1260" y="12"/>
                </a:lnTo>
                <a:lnTo>
                  <a:pt x="1261" y="12"/>
                </a:lnTo>
                <a:lnTo>
                  <a:pt x="1262" y="12"/>
                </a:lnTo>
                <a:lnTo>
                  <a:pt x="1263" y="12"/>
                </a:lnTo>
                <a:lnTo>
                  <a:pt x="1265" y="12"/>
                </a:lnTo>
                <a:lnTo>
                  <a:pt x="1266" y="12"/>
                </a:lnTo>
                <a:lnTo>
                  <a:pt x="1268" y="11"/>
                </a:lnTo>
                <a:lnTo>
                  <a:pt x="1269" y="11"/>
                </a:lnTo>
                <a:lnTo>
                  <a:pt x="1270" y="11"/>
                </a:lnTo>
                <a:lnTo>
                  <a:pt x="1272" y="11"/>
                </a:lnTo>
                <a:lnTo>
                  <a:pt x="1273" y="11"/>
                </a:lnTo>
                <a:lnTo>
                  <a:pt x="1274" y="11"/>
                </a:lnTo>
                <a:lnTo>
                  <a:pt x="1276" y="10"/>
                </a:lnTo>
                <a:lnTo>
                  <a:pt x="1277" y="10"/>
                </a:lnTo>
                <a:lnTo>
                  <a:pt x="1278" y="10"/>
                </a:lnTo>
                <a:lnTo>
                  <a:pt x="1280" y="10"/>
                </a:lnTo>
                <a:lnTo>
                  <a:pt x="1281" y="9"/>
                </a:lnTo>
                <a:lnTo>
                  <a:pt x="1282" y="9"/>
                </a:lnTo>
                <a:lnTo>
                  <a:pt x="1284" y="9"/>
                </a:lnTo>
                <a:lnTo>
                  <a:pt x="1285" y="9"/>
                </a:lnTo>
                <a:lnTo>
                  <a:pt x="1287" y="9"/>
                </a:lnTo>
                <a:lnTo>
                  <a:pt x="1288" y="8"/>
                </a:lnTo>
                <a:lnTo>
                  <a:pt x="1289" y="8"/>
                </a:lnTo>
                <a:lnTo>
                  <a:pt x="1290" y="8"/>
                </a:lnTo>
                <a:lnTo>
                  <a:pt x="1292" y="8"/>
                </a:lnTo>
                <a:lnTo>
                  <a:pt x="1293" y="8"/>
                </a:lnTo>
                <a:lnTo>
                  <a:pt x="1295" y="7"/>
                </a:lnTo>
                <a:lnTo>
                  <a:pt x="1296" y="7"/>
                </a:lnTo>
                <a:lnTo>
                  <a:pt x="1297" y="6"/>
                </a:lnTo>
                <a:lnTo>
                  <a:pt x="1299" y="6"/>
                </a:lnTo>
                <a:lnTo>
                  <a:pt x="1300" y="6"/>
                </a:lnTo>
                <a:lnTo>
                  <a:pt x="1301" y="6"/>
                </a:lnTo>
                <a:lnTo>
                  <a:pt x="1303" y="5"/>
                </a:lnTo>
                <a:lnTo>
                  <a:pt x="1304" y="5"/>
                </a:lnTo>
                <a:lnTo>
                  <a:pt x="1306" y="5"/>
                </a:lnTo>
                <a:lnTo>
                  <a:pt x="1307" y="5"/>
                </a:lnTo>
                <a:lnTo>
                  <a:pt x="1308" y="5"/>
                </a:lnTo>
                <a:lnTo>
                  <a:pt x="1309" y="4"/>
                </a:lnTo>
                <a:lnTo>
                  <a:pt x="1311" y="4"/>
                </a:lnTo>
                <a:lnTo>
                  <a:pt x="1312" y="4"/>
                </a:lnTo>
                <a:lnTo>
                  <a:pt x="1313" y="4"/>
                </a:lnTo>
                <a:lnTo>
                  <a:pt x="1315" y="4"/>
                </a:lnTo>
                <a:lnTo>
                  <a:pt x="1316" y="3"/>
                </a:lnTo>
                <a:lnTo>
                  <a:pt x="1318" y="3"/>
                </a:lnTo>
                <a:lnTo>
                  <a:pt x="1319" y="3"/>
                </a:lnTo>
                <a:lnTo>
                  <a:pt x="1320" y="3"/>
                </a:lnTo>
                <a:lnTo>
                  <a:pt x="1321" y="3"/>
                </a:lnTo>
                <a:lnTo>
                  <a:pt x="1323" y="3"/>
                </a:lnTo>
                <a:lnTo>
                  <a:pt x="1324" y="2"/>
                </a:lnTo>
                <a:lnTo>
                  <a:pt x="1326" y="2"/>
                </a:lnTo>
                <a:lnTo>
                  <a:pt x="1327" y="2"/>
                </a:lnTo>
                <a:lnTo>
                  <a:pt x="1328" y="2"/>
                </a:lnTo>
                <a:lnTo>
                  <a:pt x="1330" y="2"/>
                </a:lnTo>
                <a:lnTo>
                  <a:pt x="1331" y="2"/>
                </a:lnTo>
                <a:lnTo>
                  <a:pt x="1332" y="2"/>
                </a:lnTo>
                <a:lnTo>
                  <a:pt x="1334" y="1"/>
                </a:lnTo>
                <a:lnTo>
                  <a:pt x="1335" y="1"/>
                </a:lnTo>
                <a:lnTo>
                  <a:pt x="1337" y="1"/>
                </a:lnTo>
                <a:lnTo>
                  <a:pt x="1338" y="1"/>
                </a:lnTo>
                <a:lnTo>
                  <a:pt x="1339" y="1"/>
                </a:lnTo>
                <a:lnTo>
                  <a:pt x="1340" y="1"/>
                </a:lnTo>
                <a:lnTo>
                  <a:pt x="1342" y="1"/>
                </a:lnTo>
                <a:lnTo>
                  <a:pt x="1343" y="1"/>
                </a:lnTo>
                <a:lnTo>
                  <a:pt x="1345" y="1"/>
                </a:lnTo>
                <a:lnTo>
                  <a:pt x="1346" y="1"/>
                </a:lnTo>
                <a:lnTo>
                  <a:pt x="1347" y="0"/>
                </a:lnTo>
                <a:lnTo>
                  <a:pt x="1349" y="0"/>
                </a:lnTo>
                <a:lnTo>
                  <a:pt x="1350" y="0"/>
                </a:lnTo>
                <a:lnTo>
                  <a:pt x="1351" y="0"/>
                </a:lnTo>
                <a:lnTo>
                  <a:pt x="1352" y="0"/>
                </a:lnTo>
                <a:lnTo>
                  <a:pt x="1354" y="0"/>
                </a:lnTo>
                <a:lnTo>
                  <a:pt x="1355" y="0"/>
                </a:lnTo>
                <a:lnTo>
                  <a:pt x="1357" y="0"/>
                </a:lnTo>
                <a:lnTo>
                  <a:pt x="1358" y="0"/>
                </a:lnTo>
                <a:lnTo>
                  <a:pt x="1359" y="0"/>
                </a:lnTo>
                <a:lnTo>
                  <a:pt x="1361" y="0"/>
                </a:lnTo>
                <a:lnTo>
                  <a:pt x="1362" y="0"/>
                </a:lnTo>
                <a:lnTo>
                  <a:pt x="1364" y="0"/>
                </a:lnTo>
                <a:lnTo>
                  <a:pt x="1365" y="0"/>
                </a:lnTo>
                <a:lnTo>
                  <a:pt x="1366" y="0"/>
                </a:lnTo>
                <a:lnTo>
                  <a:pt x="1367" y="0"/>
                </a:lnTo>
                <a:lnTo>
                  <a:pt x="1369" y="1"/>
                </a:lnTo>
                <a:lnTo>
                  <a:pt x="1370" y="1"/>
                </a:lnTo>
                <a:lnTo>
                  <a:pt x="1371" y="1"/>
                </a:lnTo>
                <a:lnTo>
                  <a:pt x="1373" y="1"/>
                </a:lnTo>
                <a:lnTo>
                  <a:pt x="1374" y="1"/>
                </a:lnTo>
                <a:lnTo>
                  <a:pt x="1376" y="1"/>
                </a:lnTo>
                <a:lnTo>
                  <a:pt x="1377" y="1"/>
                </a:lnTo>
                <a:lnTo>
                  <a:pt x="1378" y="1"/>
                </a:lnTo>
                <a:lnTo>
                  <a:pt x="1379" y="1"/>
                </a:lnTo>
                <a:lnTo>
                  <a:pt x="1381" y="1"/>
                </a:lnTo>
                <a:lnTo>
                  <a:pt x="1383" y="1"/>
                </a:lnTo>
                <a:lnTo>
                  <a:pt x="1384" y="1"/>
                </a:lnTo>
                <a:lnTo>
                  <a:pt x="1385" y="2"/>
                </a:lnTo>
                <a:lnTo>
                  <a:pt x="1386" y="2"/>
                </a:lnTo>
                <a:lnTo>
                  <a:pt x="1388" y="2"/>
                </a:lnTo>
                <a:lnTo>
                  <a:pt x="1389" y="2"/>
                </a:lnTo>
                <a:lnTo>
                  <a:pt x="1390" y="2"/>
                </a:lnTo>
                <a:lnTo>
                  <a:pt x="1391" y="2"/>
                </a:lnTo>
                <a:lnTo>
                  <a:pt x="1393" y="2"/>
                </a:lnTo>
                <a:lnTo>
                  <a:pt x="1395" y="2"/>
                </a:lnTo>
                <a:lnTo>
                  <a:pt x="1396" y="2"/>
                </a:lnTo>
                <a:lnTo>
                  <a:pt x="1397" y="2"/>
                </a:lnTo>
                <a:lnTo>
                  <a:pt x="1398" y="3"/>
                </a:lnTo>
                <a:lnTo>
                  <a:pt x="1400" y="3"/>
                </a:lnTo>
                <a:lnTo>
                  <a:pt x="1401" y="3"/>
                </a:lnTo>
                <a:lnTo>
                  <a:pt x="1403" y="3"/>
                </a:lnTo>
                <a:lnTo>
                  <a:pt x="1404" y="3"/>
                </a:lnTo>
                <a:lnTo>
                  <a:pt x="1405" y="3"/>
                </a:lnTo>
                <a:lnTo>
                  <a:pt x="1407" y="3"/>
                </a:lnTo>
                <a:lnTo>
                  <a:pt x="1408" y="3"/>
                </a:lnTo>
                <a:lnTo>
                  <a:pt x="1409" y="3"/>
                </a:lnTo>
                <a:lnTo>
                  <a:pt x="1410" y="4"/>
                </a:lnTo>
                <a:lnTo>
                  <a:pt x="1412" y="4"/>
                </a:lnTo>
                <a:lnTo>
                  <a:pt x="1413" y="4"/>
                </a:lnTo>
                <a:lnTo>
                  <a:pt x="1415" y="4"/>
                </a:lnTo>
                <a:lnTo>
                  <a:pt x="1416" y="4"/>
                </a:lnTo>
                <a:lnTo>
                  <a:pt x="1417" y="4"/>
                </a:lnTo>
                <a:lnTo>
                  <a:pt x="1419" y="4"/>
                </a:lnTo>
                <a:lnTo>
                  <a:pt x="1420" y="4"/>
                </a:lnTo>
                <a:lnTo>
                  <a:pt x="1422" y="5"/>
                </a:lnTo>
                <a:lnTo>
                  <a:pt x="1423" y="5"/>
                </a:lnTo>
                <a:lnTo>
                  <a:pt x="1424" y="5"/>
                </a:lnTo>
                <a:lnTo>
                  <a:pt x="1425" y="5"/>
                </a:lnTo>
                <a:lnTo>
                  <a:pt x="1427" y="5"/>
                </a:lnTo>
                <a:lnTo>
                  <a:pt x="1428" y="5"/>
                </a:lnTo>
                <a:lnTo>
                  <a:pt x="1429" y="6"/>
                </a:lnTo>
                <a:lnTo>
                  <a:pt x="1431" y="6"/>
                </a:lnTo>
                <a:lnTo>
                  <a:pt x="1432" y="6"/>
                </a:lnTo>
                <a:lnTo>
                  <a:pt x="1434" y="6"/>
                </a:lnTo>
                <a:lnTo>
                  <a:pt x="1435" y="6"/>
                </a:lnTo>
                <a:lnTo>
                  <a:pt x="1436" y="6"/>
                </a:lnTo>
                <a:lnTo>
                  <a:pt x="1438" y="7"/>
                </a:lnTo>
                <a:lnTo>
                  <a:pt x="1439" y="7"/>
                </a:lnTo>
                <a:lnTo>
                  <a:pt x="1441" y="8"/>
                </a:lnTo>
                <a:lnTo>
                  <a:pt x="1442" y="8"/>
                </a:lnTo>
                <a:lnTo>
                  <a:pt x="1443" y="8"/>
                </a:lnTo>
                <a:lnTo>
                  <a:pt x="1444" y="8"/>
                </a:lnTo>
                <a:lnTo>
                  <a:pt x="1446" y="8"/>
                </a:lnTo>
                <a:lnTo>
                  <a:pt x="1447" y="9"/>
                </a:lnTo>
                <a:lnTo>
                  <a:pt x="1448" y="9"/>
                </a:lnTo>
                <a:lnTo>
                  <a:pt x="1450" y="9"/>
                </a:lnTo>
                <a:lnTo>
                  <a:pt x="1451" y="9"/>
                </a:lnTo>
                <a:lnTo>
                  <a:pt x="1453" y="9"/>
                </a:lnTo>
                <a:lnTo>
                  <a:pt x="1454" y="10"/>
                </a:lnTo>
                <a:lnTo>
                  <a:pt x="1455" y="10"/>
                </a:lnTo>
                <a:lnTo>
                  <a:pt x="1456" y="10"/>
                </a:lnTo>
                <a:lnTo>
                  <a:pt x="1458" y="10"/>
                </a:lnTo>
                <a:lnTo>
                  <a:pt x="1459" y="10"/>
                </a:lnTo>
                <a:lnTo>
                  <a:pt x="1461" y="11"/>
                </a:lnTo>
                <a:lnTo>
                  <a:pt x="1462" y="11"/>
                </a:lnTo>
                <a:lnTo>
                  <a:pt x="1463" y="11"/>
                </a:lnTo>
                <a:lnTo>
                  <a:pt x="1465" y="11"/>
                </a:lnTo>
                <a:lnTo>
                  <a:pt x="1466" y="11"/>
                </a:lnTo>
                <a:lnTo>
                  <a:pt x="1467" y="12"/>
                </a:lnTo>
                <a:lnTo>
                  <a:pt x="1468" y="12"/>
                </a:lnTo>
                <a:lnTo>
                  <a:pt x="1470" y="12"/>
                </a:lnTo>
                <a:lnTo>
                  <a:pt x="1472" y="12"/>
                </a:lnTo>
                <a:lnTo>
                  <a:pt x="1473" y="12"/>
                </a:lnTo>
                <a:lnTo>
                  <a:pt x="1474" y="12"/>
                </a:lnTo>
                <a:lnTo>
                  <a:pt x="1475" y="13"/>
                </a:lnTo>
                <a:lnTo>
                  <a:pt x="1477" y="13"/>
                </a:lnTo>
                <a:lnTo>
                  <a:pt x="1478" y="13"/>
                </a:lnTo>
                <a:lnTo>
                  <a:pt x="1480" y="13"/>
                </a:lnTo>
                <a:lnTo>
                  <a:pt x="1481" y="13"/>
                </a:lnTo>
                <a:lnTo>
                  <a:pt x="1482" y="14"/>
                </a:lnTo>
                <a:lnTo>
                  <a:pt x="1484" y="14"/>
                </a:lnTo>
                <a:lnTo>
                  <a:pt x="1485" y="14"/>
                </a:lnTo>
                <a:lnTo>
                  <a:pt x="1486" y="14"/>
                </a:lnTo>
                <a:lnTo>
                  <a:pt x="1487" y="15"/>
                </a:lnTo>
                <a:lnTo>
                  <a:pt x="1489" y="15"/>
                </a:lnTo>
                <a:lnTo>
                  <a:pt x="1490" y="15"/>
                </a:lnTo>
                <a:lnTo>
                  <a:pt x="1492" y="15"/>
                </a:lnTo>
                <a:lnTo>
                  <a:pt x="1493" y="15"/>
                </a:lnTo>
                <a:lnTo>
                  <a:pt x="1494" y="16"/>
                </a:lnTo>
                <a:lnTo>
                  <a:pt x="1496" y="16"/>
                </a:lnTo>
                <a:lnTo>
                  <a:pt x="1497" y="16"/>
                </a:lnTo>
                <a:lnTo>
                  <a:pt x="1498" y="16"/>
                </a:lnTo>
                <a:lnTo>
                  <a:pt x="1500" y="16"/>
                </a:lnTo>
                <a:lnTo>
                  <a:pt x="1501" y="16"/>
                </a:lnTo>
                <a:lnTo>
                  <a:pt x="1502" y="17"/>
                </a:lnTo>
                <a:lnTo>
                  <a:pt x="1504" y="17"/>
                </a:lnTo>
                <a:lnTo>
                  <a:pt x="1505" y="17"/>
                </a:lnTo>
                <a:lnTo>
                  <a:pt x="1506" y="17"/>
                </a:lnTo>
                <a:lnTo>
                  <a:pt x="1508" y="18"/>
                </a:lnTo>
                <a:lnTo>
                  <a:pt x="1509" y="18"/>
                </a:lnTo>
                <a:lnTo>
                  <a:pt x="1511" y="18"/>
                </a:lnTo>
                <a:lnTo>
                  <a:pt x="1512" y="18"/>
                </a:lnTo>
                <a:lnTo>
                  <a:pt x="1513" y="18"/>
                </a:lnTo>
                <a:lnTo>
                  <a:pt x="1514" y="18"/>
                </a:lnTo>
                <a:lnTo>
                  <a:pt x="1516" y="18"/>
                </a:lnTo>
                <a:lnTo>
                  <a:pt x="1517" y="18"/>
                </a:lnTo>
                <a:lnTo>
                  <a:pt x="1519" y="18"/>
                </a:lnTo>
                <a:lnTo>
                  <a:pt x="1520" y="18"/>
                </a:lnTo>
                <a:lnTo>
                  <a:pt x="1521" y="18"/>
                </a:lnTo>
                <a:lnTo>
                  <a:pt x="1523" y="18"/>
                </a:lnTo>
                <a:lnTo>
                  <a:pt x="1524" y="18"/>
                </a:lnTo>
                <a:lnTo>
                  <a:pt x="1525" y="18"/>
                </a:lnTo>
                <a:lnTo>
                  <a:pt x="1526" y="17"/>
                </a:lnTo>
                <a:lnTo>
                  <a:pt x="1528" y="17"/>
                </a:lnTo>
                <a:lnTo>
                  <a:pt x="1530" y="17"/>
                </a:lnTo>
                <a:lnTo>
                  <a:pt x="1531" y="16"/>
                </a:lnTo>
                <a:lnTo>
                  <a:pt x="1532" y="16"/>
                </a:lnTo>
                <a:lnTo>
                  <a:pt x="1533" y="16"/>
                </a:lnTo>
                <a:lnTo>
                  <a:pt x="1535" y="16"/>
                </a:lnTo>
                <a:lnTo>
                  <a:pt x="1536" y="16"/>
                </a:lnTo>
                <a:lnTo>
                  <a:pt x="1537" y="16"/>
                </a:lnTo>
                <a:lnTo>
                  <a:pt x="1539" y="15"/>
                </a:lnTo>
                <a:lnTo>
                  <a:pt x="1540" y="15"/>
                </a:lnTo>
                <a:lnTo>
                  <a:pt x="1542" y="15"/>
                </a:lnTo>
                <a:lnTo>
                  <a:pt x="1543" y="15"/>
                </a:lnTo>
                <a:lnTo>
                  <a:pt x="1544" y="15"/>
                </a:lnTo>
                <a:lnTo>
                  <a:pt x="1545" y="15"/>
                </a:lnTo>
                <a:lnTo>
                  <a:pt x="1547" y="14"/>
                </a:lnTo>
                <a:lnTo>
                  <a:pt x="1548" y="14"/>
                </a:lnTo>
                <a:lnTo>
                  <a:pt x="1550" y="14"/>
                </a:lnTo>
                <a:lnTo>
                  <a:pt x="1551" y="14"/>
                </a:lnTo>
                <a:lnTo>
                  <a:pt x="1552" y="14"/>
                </a:lnTo>
                <a:lnTo>
                  <a:pt x="1554" y="14"/>
                </a:lnTo>
                <a:lnTo>
                  <a:pt x="1555" y="14"/>
                </a:lnTo>
                <a:lnTo>
                  <a:pt x="1556" y="14"/>
                </a:lnTo>
                <a:lnTo>
                  <a:pt x="1558" y="14"/>
                </a:lnTo>
                <a:lnTo>
                  <a:pt x="1559" y="14"/>
                </a:lnTo>
                <a:lnTo>
                  <a:pt x="1560" y="14"/>
                </a:lnTo>
                <a:lnTo>
                  <a:pt x="1562" y="14"/>
                </a:lnTo>
                <a:lnTo>
                  <a:pt x="1563" y="14"/>
                </a:lnTo>
                <a:lnTo>
                  <a:pt x="1564" y="14"/>
                </a:lnTo>
                <a:lnTo>
                  <a:pt x="1566" y="14"/>
                </a:lnTo>
                <a:lnTo>
                  <a:pt x="1567" y="14"/>
                </a:lnTo>
                <a:lnTo>
                  <a:pt x="1569" y="14"/>
                </a:lnTo>
                <a:lnTo>
                  <a:pt x="1570" y="14"/>
                </a:lnTo>
                <a:lnTo>
                  <a:pt x="1571" y="14"/>
                </a:lnTo>
                <a:lnTo>
                  <a:pt x="1573" y="14"/>
                </a:lnTo>
                <a:lnTo>
                  <a:pt x="1574" y="14"/>
                </a:lnTo>
                <a:lnTo>
                  <a:pt x="1575" y="14"/>
                </a:lnTo>
                <a:lnTo>
                  <a:pt x="1576" y="14"/>
                </a:lnTo>
                <a:lnTo>
                  <a:pt x="1578" y="14"/>
                </a:lnTo>
                <a:lnTo>
                  <a:pt x="1579" y="15"/>
                </a:lnTo>
                <a:lnTo>
                  <a:pt x="1581" y="15"/>
                </a:lnTo>
                <a:lnTo>
                  <a:pt x="1582" y="15"/>
                </a:lnTo>
                <a:lnTo>
                  <a:pt x="1583" y="15"/>
                </a:lnTo>
                <a:lnTo>
                  <a:pt x="1585" y="15"/>
                </a:lnTo>
                <a:lnTo>
                  <a:pt x="1586" y="15"/>
                </a:lnTo>
                <a:lnTo>
                  <a:pt x="1588" y="15"/>
                </a:lnTo>
                <a:lnTo>
                  <a:pt x="1589" y="15"/>
                </a:lnTo>
                <a:lnTo>
                  <a:pt x="1590" y="16"/>
                </a:lnTo>
                <a:lnTo>
                  <a:pt x="1591" y="16"/>
                </a:lnTo>
                <a:lnTo>
                  <a:pt x="1593" y="16"/>
                </a:lnTo>
                <a:lnTo>
                  <a:pt x="1594" y="16"/>
                </a:lnTo>
                <a:lnTo>
                  <a:pt x="1595" y="16"/>
                </a:lnTo>
                <a:lnTo>
                  <a:pt x="1597" y="17"/>
                </a:lnTo>
                <a:lnTo>
                  <a:pt x="1598" y="17"/>
                </a:lnTo>
                <a:lnTo>
                  <a:pt x="1600" y="17"/>
                </a:lnTo>
                <a:lnTo>
                  <a:pt x="1601" y="18"/>
                </a:lnTo>
                <a:lnTo>
                  <a:pt x="1602" y="18"/>
                </a:lnTo>
                <a:lnTo>
                  <a:pt x="1603" y="18"/>
                </a:lnTo>
                <a:lnTo>
                  <a:pt x="1605" y="19"/>
                </a:lnTo>
                <a:lnTo>
                  <a:pt x="1607" y="19"/>
                </a:lnTo>
                <a:lnTo>
                  <a:pt x="1608" y="19"/>
                </a:lnTo>
                <a:lnTo>
                  <a:pt x="1609" y="20"/>
                </a:lnTo>
                <a:lnTo>
                  <a:pt x="1610" y="20"/>
                </a:lnTo>
                <a:lnTo>
                  <a:pt x="1612" y="20"/>
                </a:lnTo>
                <a:lnTo>
                  <a:pt x="1613" y="21"/>
                </a:lnTo>
                <a:lnTo>
                  <a:pt x="1614" y="21"/>
                </a:lnTo>
                <a:lnTo>
                  <a:pt x="1615" y="21"/>
                </a:lnTo>
                <a:lnTo>
                  <a:pt x="1617" y="22"/>
                </a:lnTo>
                <a:lnTo>
                  <a:pt x="1619" y="22"/>
                </a:lnTo>
                <a:lnTo>
                  <a:pt x="1620" y="23"/>
                </a:lnTo>
                <a:lnTo>
                  <a:pt x="1621" y="23"/>
                </a:lnTo>
                <a:lnTo>
                  <a:pt x="1622" y="23"/>
                </a:lnTo>
                <a:lnTo>
                  <a:pt x="1624" y="24"/>
                </a:lnTo>
                <a:lnTo>
                  <a:pt x="1625" y="24"/>
                </a:lnTo>
                <a:lnTo>
                  <a:pt x="1627" y="25"/>
                </a:lnTo>
                <a:lnTo>
                  <a:pt x="1628" y="25"/>
                </a:lnTo>
                <a:lnTo>
                  <a:pt x="1629" y="25"/>
                </a:lnTo>
                <a:lnTo>
                  <a:pt x="1631" y="26"/>
                </a:lnTo>
                <a:lnTo>
                  <a:pt x="1632" y="26"/>
                </a:lnTo>
                <a:lnTo>
                  <a:pt x="1633" y="27"/>
                </a:lnTo>
                <a:lnTo>
                  <a:pt x="1634" y="27"/>
                </a:lnTo>
                <a:lnTo>
                  <a:pt x="1636" y="27"/>
                </a:lnTo>
                <a:lnTo>
                  <a:pt x="1637" y="28"/>
                </a:lnTo>
                <a:lnTo>
                  <a:pt x="1639" y="28"/>
                </a:lnTo>
                <a:lnTo>
                  <a:pt x="1640" y="29"/>
                </a:lnTo>
                <a:lnTo>
                  <a:pt x="1641" y="29"/>
                </a:lnTo>
                <a:lnTo>
                  <a:pt x="1643" y="29"/>
                </a:lnTo>
                <a:lnTo>
                  <a:pt x="1644" y="30"/>
                </a:lnTo>
                <a:lnTo>
                  <a:pt x="1646" y="30"/>
                </a:lnTo>
                <a:lnTo>
                  <a:pt x="1647" y="31"/>
                </a:lnTo>
                <a:lnTo>
                  <a:pt x="1648" y="31"/>
                </a:lnTo>
                <a:lnTo>
                  <a:pt x="1649" y="32"/>
                </a:lnTo>
                <a:lnTo>
                  <a:pt x="1651" y="32"/>
                </a:lnTo>
                <a:lnTo>
                  <a:pt x="1652" y="33"/>
                </a:lnTo>
                <a:lnTo>
                  <a:pt x="1653" y="33"/>
                </a:lnTo>
                <a:lnTo>
                  <a:pt x="1655" y="34"/>
                </a:lnTo>
                <a:lnTo>
                  <a:pt x="1656" y="34"/>
                </a:lnTo>
                <a:lnTo>
                  <a:pt x="1658" y="35"/>
                </a:lnTo>
                <a:lnTo>
                  <a:pt x="1659" y="35"/>
                </a:lnTo>
                <a:lnTo>
                  <a:pt x="1660" y="36"/>
                </a:lnTo>
                <a:lnTo>
                  <a:pt x="1661" y="37"/>
                </a:lnTo>
                <a:lnTo>
                  <a:pt x="1663" y="37"/>
                </a:lnTo>
                <a:lnTo>
                  <a:pt x="1664" y="38"/>
                </a:lnTo>
                <a:lnTo>
                  <a:pt x="1666" y="38"/>
                </a:lnTo>
                <a:lnTo>
                  <a:pt x="1667" y="39"/>
                </a:lnTo>
                <a:lnTo>
                  <a:pt x="1668" y="39"/>
                </a:lnTo>
                <a:lnTo>
                  <a:pt x="1670" y="39"/>
                </a:lnTo>
                <a:lnTo>
                  <a:pt x="1671" y="40"/>
                </a:lnTo>
                <a:lnTo>
                  <a:pt x="1672" y="40"/>
                </a:lnTo>
                <a:lnTo>
                  <a:pt x="1674" y="41"/>
                </a:lnTo>
                <a:lnTo>
                  <a:pt x="1675" y="41"/>
                </a:lnTo>
                <a:lnTo>
                  <a:pt x="1677" y="42"/>
                </a:lnTo>
                <a:lnTo>
                  <a:pt x="1678" y="42"/>
                </a:lnTo>
                <a:lnTo>
                  <a:pt x="1679" y="43"/>
                </a:lnTo>
                <a:lnTo>
                  <a:pt x="1680" y="43"/>
                </a:lnTo>
                <a:lnTo>
                  <a:pt x="1682" y="44"/>
                </a:lnTo>
                <a:lnTo>
                  <a:pt x="1683" y="44"/>
                </a:lnTo>
                <a:lnTo>
                  <a:pt x="1685" y="45"/>
                </a:lnTo>
                <a:lnTo>
                  <a:pt x="1686" y="45"/>
                </a:lnTo>
                <a:lnTo>
                  <a:pt x="1687" y="46"/>
                </a:lnTo>
                <a:lnTo>
                  <a:pt x="1689" y="47"/>
                </a:lnTo>
                <a:lnTo>
                  <a:pt x="1690" y="47"/>
                </a:lnTo>
                <a:lnTo>
                  <a:pt x="1691" y="48"/>
                </a:lnTo>
                <a:lnTo>
                  <a:pt x="1692" y="48"/>
                </a:lnTo>
                <a:lnTo>
                  <a:pt x="1694" y="48"/>
                </a:lnTo>
                <a:lnTo>
                  <a:pt x="1695" y="49"/>
                </a:lnTo>
                <a:lnTo>
                  <a:pt x="1697" y="49"/>
                </a:lnTo>
                <a:lnTo>
                  <a:pt x="1698" y="50"/>
                </a:lnTo>
                <a:lnTo>
                  <a:pt x="1699" y="50"/>
                </a:lnTo>
                <a:lnTo>
                  <a:pt x="1701" y="51"/>
                </a:lnTo>
                <a:lnTo>
                  <a:pt x="1702" y="51"/>
                </a:lnTo>
                <a:lnTo>
                  <a:pt x="1703" y="52"/>
                </a:lnTo>
                <a:lnTo>
                  <a:pt x="1705" y="52"/>
                </a:lnTo>
                <a:lnTo>
                  <a:pt x="1706" y="52"/>
                </a:lnTo>
                <a:lnTo>
                  <a:pt x="1708" y="53"/>
                </a:lnTo>
                <a:lnTo>
                  <a:pt x="1709" y="53"/>
                </a:lnTo>
                <a:lnTo>
                  <a:pt x="1710" y="54"/>
                </a:lnTo>
                <a:lnTo>
                  <a:pt x="1711" y="54"/>
                </a:lnTo>
                <a:lnTo>
                  <a:pt x="1713" y="55"/>
                </a:lnTo>
                <a:lnTo>
                  <a:pt x="1714" y="55"/>
                </a:lnTo>
                <a:lnTo>
                  <a:pt x="1716" y="55"/>
                </a:lnTo>
                <a:lnTo>
                  <a:pt x="1717" y="56"/>
                </a:lnTo>
                <a:lnTo>
                  <a:pt x="1718" y="57"/>
                </a:lnTo>
                <a:lnTo>
                  <a:pt x="1720" y="57"/>
                </a:lnTo>
                <a:lnTo>
                  <a:pt x="1721" y="58"/>
                </a:lnTo>
                <a:lnTo>
                  <a:pt x="1722" y="59"/>
                </a:lnTo>
                <a:lnTo>
                  <a:pt x="1724" y="59"/>
                </a:lnTo>
                <a:lnTo>
                  <a:pt x="1725" y="60"/>
                </a:lnTo>
                <a:lnTo>
                  <a:pt x="1726" y="61"/>
                </a:lnTo>
                <a:lnTo>
                  <a:pt x="1728" y="61"/>
                </a:lnTo>
                <a:lnTo>
                  <a:pt x="1729" y="62"/>
                </a:lnTo>
                <a:lnTo>
                  <a:pt x="1730" y="63"/>
                </a:lnTo>
                <a:lnTo>
                  <a:pt x="1732" y="63"/>
                </a:lnTo>
                <a:lnTo>
                  <a:pt x="1733" y="64"/>
                </a:lnTo>
                <a:lnTo>
                  <a:pt x="1735" y="65"/>
                </a:lnTo>
                <a:lnTo>
                  <a:pt x="1736" y="65"/>
                </a:lnTo>
                <a:lnTo>
                  <a:pt x="1737" y="67"/>
                </a:lnTo>
                <a:lnTo>
                  <a:pt x="1738" y="67"/>
                </a:lnTo>
                <a:lnTo>
                  <a:pt x="1740" y="68"/>
                </a:lnTo>
                <a:lnTo>
                  <a:pt x="1741" y="68"/>
                </a:lnTo>
                <a:lnTo>
                  <a:pt x="1742" y="69"/>
                </a:lnTo>
                <a:lnTo>
                  <a:pt x="1744" y="69"/>
                </a:lnTo>
                <a:lnTo>
                  <a:pt x="1745" y="70"/>
                </a:lnTo>
                <a:lnTo>
                  <a:pt x="1747" y="70"/>
                </a:lnTo>
                <a:lnTo>
                  <a:pt x="1748" y="70"/>
                </a:lnTo>
                <a:lnTo>
                  <a:pt x="1749" y="71"/>
                </a:lnTo>
                <a:lnTo>
                  <a:pt x="1750" y="71"/>
                </a:lnTo>
                <a:lnTo>
                  <a:pt x="1752" y="71"/>
                </a:lnTo>
                <a:lnTo>
                  <a:pt x="1754" y="71"/>
                </a:lnTo>
                <a:lnTo>
                  <a:pt x="1755" y="72"/>
                </a:lnTo>
                <a:lnTo>
                  <a:pt x="1756" y="72"/>
                </a:lnTo>
                <a:lnTo>
                  <a:pt x="1757" y="72"/>
                </a:lnTo>
                <a:lnTo>
                  <a:pt x="1759" y="72"/>
                </a:lnTo>
                <a:lnTo>
                  <a:pt x="1760" y="72"/>
                </a:lnTo>
                <a:lnTo>
                  <a:pt x="1761" y="72"/>
                </a:lnTo>
                <a:lnTo>
                  <a:pt x="1763" y="72"/>
                </a:lnTo>
                <a:lnTo>
                  <a:pt x="1764" y="72"/>
                </a:lnTo>
                <a:lnTo>
                  <a:pt x="1766" y="73"/>
                </a:lnTo>
                <a:lnTo>
                  <a:pt x="1767" y="73"/>
                </a:lnTo>
                <a:lnTo>
                  <a:pt x="1768" y="73"/>
                </a:lnTo>
                <a:lnTo>
                  <a:pt x="1769" y="73"/>
                </a:lnTo>
                <a:lnTo>
                  <a:pt x="1771" y="73"/>
                </a:lnTo>
                <a:lnTo>
                  <a:pt x="1772" y="73"/>
                </a:lnTo>
                <a:lnTo>
                  <a:pt x="1774" y="72"/>
                </a:lnTo>
                <a:lnTo>
                  <a:pt x="1775" y="72"/>
                </a:lnTo>
                <a:lnTo>
                  <a:pt x="1776" y="72"/>
                </a:lnTo>
                <a:lnTo>
                  <a:pt x="1778" y="72"/>
                </a:lnTo>
                <a:lnTo>
                  <a:pt x="1779" y="72"/>
                </a:lnTo>
                <a:lnTo>
                  <a:pt x="1780" y="72"/>
                </a:lnTo>
                <a:lnTo>
                  <a:pt x="1781" y="72"/>
                </a:lnTo>
                <a:lnTo>
                  <a:pt x="1783" y="72"/>
                </a:lnTo>
                <a:lnTo>
                  <a:pt x="1784" y="72"/>
                </a:lnTo>
                <a:lnTo>
                  <a:pt x="1786" y="71"/>
                </a:lnTo>
                <a:lnTo>
                  <a:pt x="1787" y="71"/>
                </a:lnTo>
                <a:lnTo>
                  <a:pt x="1788" y="71"/>
                </a:lnTo>
                <a:lnTo>
                  <a:pt x="1790" y="71"/>
                </a:lnTo>
                <a:lnTo>
                  <a:pt x="1791" y="71"/>
                </a:lnTo>
                <a:lnTo>
                  <a:pt x="1793" y="70"/>
                </a:lnTo>
                <a:lnTo>
                  <a:pt x="1794" y="70"/>
                </a:lnTo>
                <a:lnTo>
                  <a:pt x="1795" y="70"/>
                </a:lnTo>
                <a:lnTo>
                  <a:pt x="1796" y="70"/>
                </a:lnTo>
                <a:lnTo>
                  <a:pt x="1798" y="70"/>
                </a:lnTo>
                <a:lnTo>
                  <a:pt x="1799" y="69"/>
                </a:lnTo>
                <a:lnTo>
                  <a:pt x="1800" y="69"/>
                </a:lnTo>
                <a:lnTo>
                  <a:pt x="1802" y="69"/>
                </a:lnTo>
                <a:lnTo>
                  <a:pt x="1803" y="69"/>
                </a:lnTo>
                <a:lnTo>
                  <a:pt x="1805" y="69"/>
                </a:lnTo>
                <a:lnTo>
                  <a:pt x="1806" y="69"/>
                </a:lnTo>
                <a:lnTo>
                  <a:pt x="1807" y="69"/>
                </a:lnTo>
                <a:lnTo>
                  <a:pt x="1809" y="69"/>
                </a:lnTo>
                <a:lnTo>
                  <a:pt x="1810" y="68"/>
                </a:lnTo>
                <a:lnTo>
                  <a:pt x="1812" y="68"/>
                </a:lnTo>
                <a:lnTo>
                  <a:pt x="1813" y="68"/>
                </a:lnTo>
                <a:lnTo>
                  <a:pt x="1814" y="68"/>
                </a:lnTo>
                <a:lnTo>
                  <a:pt x="1815" y="68"/>
                </a:lnTo>
                <a:lnTo>
                  <a:pt x="1817" y="68"/>
                </a:lnTo>
                <a:lnTo>
                  <a:pt x="1818" y="68"/>
                </a:lnTo>
                <a:lnTo>
                  <a:pt x="1819" y="68"/>
                </a:lnTo>
                <a:lnTo>
                  <a:pt x="1821" y="68"/>
                </a:lnTo>
                <a:lnTo>
                  <a:pt x="1822" y="68"/>
                </a:lnTo>
                <a:lnTo>
                  <a:pt x="1824" y="68"/>
                </a:lnTo>
                <a:lnTo>
                  <a:pt x="1825" y="67"/>
                </a:lnTo>
                <a:lnTo>
                  <a:pt x="1826" y="67"/>
                </a:lnTo>
                <a:lnTo>
                  <a:pt x="1827" y="67"/>
                </a:lnTo>
                <a:lnTo>
                  <a:pt x="1829" y="67"/>
                </a:lnTo>
                <a:lnTo>
                  <a:pt x="1830" y="67"/>
                </a:lnTo>
                <a:lnTo>
                  <a:pt x="1832" y="67"/>
                </a:lnTo>
                <a:lnTo>
                  <a:pt x="1833" y="67"/>
                </a:lnTo>
                <a:lnTo>
                  <a:pt x="1834" y="67"/>
                </a:lnTo>
                <a:lnTo>
                  <a:pt x="1836" y="67"/>
                </a:lnTo>
                <a:lnTo>
                  <a:pt x="1837" y="66"/>
                </a:lnTo>
                <a:lnTo>
                  <a:pt x="1838" y="66"/>
                </a:lnTo>
                <a:lnTo>
                  <a:pt x="1839" y="66"/>
                </a:lnTo>
                <a:lnTo>
                  <a:pt x="1841" y="66"/>
                </a:lnTo>
                <a:lnTo>
                  <a:pt x="1843" y="66"/>
                </a:lnTo>
                <a:lnTo>
                  <a:pt x="1844" y="66"/>
                </a:lnTo>
                <a:lnTo>
                  <a:pt x="1845" y="66"/>
                </a:lnTo>
                <a:lnTo>
                  <a:pt x="1846" y="66"/>
                </a:lnTo>
                <a:lnTo>
                  <a:pt x="1848" y="66"/>
                </a:lnTo>
                <a:lnTo>
                  <a:pt x="1849" y="66"/>
                </a:lnTo>
                <a:lnTo>
                  <a:pt x="1851" y="66"/>
                </a:lnTo>
                <a:lnTo>
                  <a:pt x="1852" y="66"/>
                </a:lnTo>
                <a:lnTo>
                  <a:pt x="1853" y="66"/>
                </a:lnTo>
                <a:lnTo>
                  <a:pt x="1855" y="66"/>
                </a:lnTo>
                <a:lnTo>
                  <a:pt x="1856" y="66"/>
                </a:lnTo>
                <a:lnTo>
                  <a:pt x="1857" y="66"/>
                </a:lnTo>
                <a:lnTo>
                  <a:pt x="1858" y="66"/>
                </a:lnTo>
                <a:lnTo>
                  <a:pt x="1860" y="66"/>
                </a:lnTo>
                <a:lnTo>
                  <a:pt x="1861" y="65"/>
                </a:lnTo>
                <a:lnTo>
                  <a:pt x="1863" y="65"/>
                </a:lnTo>
                <a:lnTo>
                  <a:pt x="1864" y="65"/>
                </a:lnTo>
                <a:lnTo>
                  <a:pt x="1865" y="65"/>
                </a:lnTo>
                <a:lnTo>
                  <a:pt x="1867" y="65"/>
                </a:lnTo>
                <a:lnTo>
                  <a:pt x="1868" y="65"/>
                </a:lnTo>
                <a:lnTo>
                  <a:pt x="1869" y="65"/>
                </a:lnTo>
                <a:lnTo>
                  <a:pt x="1871" y="65"/>
                </a:lnTo>
                <a:lnTo>
                  <a:pt x="1872" y="65"/>
                </a:lnTo>
                <a:lnTo>
                  <a:pt x="1873" y="65"/>
                </a:lnTo>
                <a:lnTo>
                  <a:pt x="1875" y="65"/>
                </a:lnTo>
                <a:lnTo>
                  <a:pt x="1876" y="65"/>
                </a:lnTo>
                <a:lnTo>
                  <a:pt x="1877" y="65"/>
                </a:lnTo>
                <a:lnTo>
                  <a:pt x="1879" y="65"/>
                </a:lnTo>
                <a:lnTo>
                  <a:pt x="1880" y="65"/>
                </a:lnTo>
                <a:lnTo>
                  <a:pt x="1882" y="65"/>
                </a:lnTo>
                <a:lnTo>
                  <a:pt x="1883" y="65"/>
                </a:lnTo>
                <a:lnTo>
                  <a:pt x="1884" y="65"/>
                </a:lnTo>
                <a:lnTo>
                  <a:pt x="1885" y="65"/>
                </a:lnTo>
                <a:lnTo>
                  <a:pt x="1887" y="65"/>
                </a:lnTo>
                <a:lnTo>
                  <a:pt x="1888" y="65"/>
                </a:lnTo>
                <a:lnTo>
                  <a:pt x="1890" y="65"/>
                </a:lnTo>
                <a:lnTo>
                  <a:pt x="1891" y="65"/>
                </a:lnTo>
                <a:lnTo>
                  <a:pt x="1892" y="65"/>
                </a:lnTo>
                <a:lnTo>
                  <a:pt x="1894" y="65"/>
                </a:lnTo>
                <a:lnTo>
                  <a:pt x="1895" y="65"/>
                </a:lnTo>
                <a:lnTo>
                  <a:pt x="1896" y="65"/>
                </a:lnTo>
                <a:lnTo>
                  <a:pt x="1897" y="65"/>
                </a:lnTo>
                <a:lnTo>
                  <a:pt x="1899" y="65"/>
                </a:lnTo>
                <a:lnTo>
                  <a:pt x="1901" y="65"/>
                </a:lnTo>
                <a:lnTo>
                  <a:pt x="1902" y="66"/>
                </a:lnTo>
                <a:lnTo>
                  <a:pt x="1903" y="66"/>
                </a:lnTo>
                <a:lnTo>
                  <a:pt x="1904" y="66"/>
                </a:lnTo>
                <a:lnTo>
                  <a:pt x="1906" y="66"/>
                </a:lnTo>
                <a:lnTo>
                  <a:pt x="1907" y="66"/>
                </a:lnTo>
                <a:lnTo>
                  <a:pt x="1908" y="66"/>
                </a:lnTo>
                <a:lnTo>
                  <a:pt x="1910" y="66"/>
                </a:lnTo>
                <a:lnTo>
                  <a:pt x="1911" y="66"/>
                </a:lnTo>
                <a:lnTo>
                  <a:pt x="1913" y="67"/>
                </a:lnTo>
                <a:lnTo>
                  <a:pt x="1914" y="67"/>
                </a:lnTo>
                <a:lnTo>
                  <a:pt x="1915" y="67"/>
                </a:lnTo>
                <a:lnTo>
                  <a:pt x="1916" y="67"/>
                </a:lnTo>
                <a:lnTo>
                  <a:pt x="1918" y="67"/>
                </a:lnTo>
                <a:lnTo>
                  <a:pt x="1919" y="67"/>
                </a:lnTo>
                <a:lnTo>
                  <a:pt x="1921" y="67"/>
                </a:lnTo>
                <a:lnTo>
                  <a:pt x="1922" y="67"/>
                </a:lnTo>
                <a:lnTo>
                  <a:pt x="1923" y="67"/>
                </a:lnTo>
                <a:lnTo>
                  <a:pt x="1925" y="67"/>
                </a:lnTo>
                <a:lnTo>
                  <a:pt x="1926" y="67"/>
                </a:lnTo>
                <a:lnTo>
                  <a:pt x="1927" y="67"/>
                </a:lnTo>
                <a:lnTo>
                  <a:pt x="1929" y="67"/>
                </a:lnTo>
                <a:lnTo>
                  <a:pt x="1930" y="67"/>
                </a:lnTo>
                <a:lnTo>
                  <a:pt x="1931" y="67"/>
                </a:lnTo>
                <a:lnTo>
                  <a:pt x="1933" y="67"/>
                </a:lnTo>
                <a:lnTo>
                  <a:pt x="1934" y="67"/>
                </a:lnTo>
                <a:lnTo>
                  <a:pt x="1935" y="67"/>
                </a:lnTo>
                <a:lnTo>
                  <a:pt x="1937" y="67"/>
                </a:lnTo>
                <a:lnTo>
                  <a:pt x="1938" y="67"/>
                </a:lnTo>
                <a:lnTo>
                  <a:pt x="1940" y="67"/>
                </a:lnTo>
                <a:lnTo>
                  <a:pt x="1941" y="67"/>
                </a:lnTo>
                <a:lnTo>
                  <a:pt x="1942" y="67"/>
                </a:lnTo>
                <a:lnTo>
                  <a:pt x="1944" y="68"/>
                </a:lnTo>
                <a:lnTo>
                  <a:pt x="1945" y="68"/>
                </a:lnTo>
                <a:lnTo>
                  <a:pt x="1946" y="68"/>
                </a:lnTo>
                <a:lnTo>
                  <a:pt x="1947" y="68"/>
                </a:lnTo>
                <a:lnTo>
                  <a:pt x="1949" y="68"/>
                </a:lnTo>
                <a:lnTo>
                  <a:pt x="1950" y="68"/>
                </a:lnTo>
                <a:lnTo>
                  <a:pt x="1952" y="69"/>
                </a:lnTo>
                <a:lnTo>
                  <a:pt x="1953" y="69"/>
                </a:lnTo>
                <a:lnTo>
                  <a:pt x="1954" y="69"/>
                </a:lnTo>
                <a:lnTo>
                  <a:pt x="1956" y="70"/>
                </a:lnTo>
                <a:lnTo>
                  <a:pt x="1957" y="70"/>
                </a:lnTo>
                <a:lnTo>
                  <a:pt x="1959" y="70"/>
                </a:lnTo>
                <a:lnTo>
                  <a:pt x="1960" y="71"/>
                </a:lnTo>
                <a:lnTo>
                  <a:pt x="1961" y="71"/>
                </a:lnTo>
                <a:lnTo>
                  <a:pt x="1962" y="71"/>
                </a:lnTo>
                <a:lnTo>
                  <a:pt x="1964" y="72"/>
                </a:lnTo>
                <a:lnTo>
                  <a:pt x="1965" y="72"/>
                </a:lnTo>
                <a:lnTo>
                  <a:pt x="1966" y="72"/>
                </a:lnTo>
                <a:lnTo>
                  <a:pt x="1968" y="73"/>
                </a:lnTo>
                <a:lnTo>
                  <a:pt x="1969" y="73"/>
                </a:lnTo>
                <a:lnTo>
                  <a:pt x="1971" y="74"/>
                </a:lnTo>
                <a:lnTo>
                  <a:pt x="1972" y="74"/>
                </a:lnTo>
                <a:lnTo>
                  <a:pt x="1973" y="75"/>
                </a:lnTo>
                <a:lnTo>
                  <a:pt x="1974" y="75"/>
                </a:lnTo>
                <a:lnTo>
                  <a:pt x="1976" y="75"/>
                </a:lnTo>
                <a:lnTo>
                  <a:pt x="1978" y="76"/>
                </a:lnTo>
                <a:lnTo>
                  <a:pt x="1979" y="77"/>
                </a:lnTo>
                <a:lnTo>
                  <a:pt x="1980" y="77"/>
                </a:lnTo>
                <a:lnTo>
                  <a:pt x="1981" y="78"/>
                </a:lnTo>
                <a:lnTo>
                  <a:pt x="1983" y="78"/>
                </a:lnTo>
                <a:lnTo>
                  <a:pt x="1984" y="78"/>
                </a:lnTo>
                <a:lnTo>
                  <a:pt x="1985" y="79"/>
                </a:lnTo>
                <a:lnTo>
                  <a:pt x="1986" y="79"/>
                </a:lnTo>
                <a:lnTo>
                  <a:pt x="1988" y="80"/>
                </a:lnTo>
                <a:lnTo>
                  <a:pt x="1990" y="80"/>
                </a:lnTo>
                <a:lnTo>
                  <a:pt x="1991" y="80"/>
                </a:lnTo>
                <a:lnTo>
                  <a:pt x="1992" y="81"/>
                </a:lnTo>
                <a:lnTo>
                  <a:pt x="1993" y="81"/>
                </a:lnTo>
                <a:lnTo>
                  <a:pt x="1995" y="81"/>
                </a:lnTo>
                <a:lnTo>
                  <a:pt x="1996" y="82"/>
                </a:lnTo>
                <a:lnTo>
                  <a:pt x="1998" y="82"/>
                </a:lnTo>
                <a:lnTo>
                  <a:pt x="1999" y="82"/>
                </a:lnTo>
                <a:lnTo>
                  <a:pt x="2000" y="83"/>
                </a:lnTo>
                <a:lnTo>
                  <a:pt x="2002" y="83"/>
                </a:lnTo>
                <a:lnTo>
                  <a:pt x="2003" y="83"/>
                </a:lnTo>
                <a:lnTo>
                  <a:pt x="2004" y="83"/>
                </a:lnTo>
                <a:lnTo>
                  <a:pt x="2005" y="84"/>
                </a:lnTo>
                <a:lnTo>
                  <a:pt x="2007" y="84"/>
                </a:lnTo>
                <a:lnTo>
                  <a:pt x="2008" y="84"/>
                </a:lnTo>
                <a:lnTo>
                  <a:pt x="2010" y="84"/>
                </a:lnTo>
                <a:lnTo>
                  <a:pt x="2011" y="85"/>
                </a:lnTo>
                <a:lnTo>
                  <a:pt x="2012" y="85"/>
                </a:lnTo>
                <a:lnTo>
                  <a:pt x="2014" y="85"/>
                </a:lnTo>
                <a:lnTo>
                  <a:pt x="2015" y="85"/>
                </a:lnTo>
                <a:lnTo>
                  <a:pt x="2017" y="85"/>
                </a:lnTo>
                <a:lnTo>
                  <a:pt x="2018" y="86"/>
                </a:lnTo>
                <a:lnTo>
                  <a:pt x="2019" y="86"/>
                </a:lnTo>
                <a:lnTo>
                  <a:pt x="2020" y="86"/>
                </a:lnTo>
                <a:lnTo>
                  <a:pt x="2022" y="87"/>
                </a:lnTo>
                <a:lnTo>
                  <a:pt x="2023" y="87"/>
                </a:lnTo>
                <a:lnTo>
                  <a:pt x="2024" y="87"/>
                </a:lnTo>
                <a:lnTo>
                  <a:pt x="2026" y="87"/>
                </a:lnTo>
                <a:lnTo>
                  <a:pt x="2027" y="87"/>
                </a:lnTo>
                <a:lnTo>
                  <a:pt x="2029" y="87"/>
                </a:lnTo>
                <a:lnTo>
                  <a:pt x="2030" y="88"/>
                </a:lnTo>
                <a:lnTo>
                  <a:pt x="2031" y="88"/>
                </a:lnTo>
                <a:lnTo>
                  <a:pt x="2032" y="88"/>
                </a:lnTo>
                <a:lnTo>
                  <a:pt x="2034" y="88"/>
                </a:lnTo>
                <a:lnTo>
                  <a:pt x="2035" y="88"/>
                </a:lnTo>
                <a:lnTo>
                  <a:pt x="2037" y="89"/>
                </a:lnTo>
                <a:lnTo>
                  <a:pt x="2038" y="89"/>
                </a:lnTo>
                <a:lnTo>
                  <a:pt x="2039" y="89"/>
                </a:lnTo>
                <a:lnTo>
                  <a:pt x="2041" y="89"/>
                </a:lnTo>
                <a:lnTo>
                  <a:pt x="2042" y="89"/>
                </a:lnTo>
                <a:lnTo>
                  <a:pt x="2043" y="90"/>
                </a:lnTo>
                <a:lnTo>
                  <a:pt x="2045" y="90"/>
                </a:lnTo>
                <a:lnTo>
                  <a:pt x="2046" y="90"/>
                </a:lnTo>
                <a:lnTo>
                  <a:pt x="2048" y="90"/>
                </a:lnTo>
                <a:lnTo>
                  <a:pt x="2049" y="90"/>
                </a:lnTo>
                <a:lnTo>
                  <a:pt x="2050" y="91"/>
                </a:lnTo>
                <a:lnTo>
                  <a:pt x="2051" y="91"/>
                </a:lnTo>
                <a:lnTo>
                  <a:pt x="2053" y="91"/>
                </a:lnTo>
                <a:lnTo>
                  <a:pt x="2054" y="91"/>
                </a:lnTo>
                <a:lnTo>
                  <a:pt x="2056" y="92"/>
                </a:lnTo>
                <a:lnTo>
                  <a:pt x="2057" y="92"/>
                </a:lnTo>
                <a:lnTo>
                  <a:pt x="2058" y="92"/>
                </a:lnTo>
                <a:lnTo>
                  <a:pt x="2060" y="92"/>
                </a:lnTo>
                <a:lnTo>
                  <a:pt x="2061" y="93"/>
                </a:lnTo>
                <a:lnTo>
                  <a:pt x="2062" y="93"/>
                </a:lnTo>
                <a:lnTo>
                  <a:pt x="2063" y="93"/>
                </a:lnTo>
                <a:lnTo>
                  <a:pt x="2065" y="94"/>
                </a:lnTo>
                <a:lnTo>
                  <a:pt x="2066" y="94"/>
                </a:lnTo>
                <a:lnTo>
                  <a:pt x="2068" y="94"/>
                </a:lnTo>
                <a:lnTo>
                  <a:pt x="2069" y="94"/>
                </a:lnTo>
                <a:lnTo>
                  <a:pt x="2070" y="95"/>
                </a:lnTo>
                <a:lnTo>
                  <a:pt x="2072" y="95"/>
                </a:lnTo>
                <a:lnTo>
                  <a:pt x="2073" y="96"/>
                </a:lnTo>
                <a:lnTo>
                  <a:pt x="2074" y="96"/>
                </a:lnTo>
                <a:lnTo>
                  <a:pt x="2076" y="96"/>
                </a:lnTo>
                <a:lnTo>
                  <a:pt x="2077" y="97"/>
                </a:lnTo>
                <a:lnTo>
                  <a:pt x="2079" y="97"/>
                </a:lnTo>
                <a:lnTo>
                  <a:pt x="2080" y="97"/>
                </a:lnTo>
                <a:lnTo>
                  <a:pt x="2081" y="98"/>
                </a:lnTo>
                <a:lnTo>
                  <a:pt x="2082" y="98"/>
                </a:lnTo>
                <a:lnTo>
                  <a:pt x="2084" y="98"/>
                </a:lnTo>
                <a:lnTo>
                  <a:pt x="2085" y="99"/>
                </a:lnTo>
                <a:lnTo>
                  <a:pt x="2087" y="99"/>
                </a:lnTo>
                <a:lnTo>
                  <a:pt x="2088" y="99"/>
                </a:lnTo>
                <a:lnTo>
                  <a:pt x="2089" y="100"/>
                </a:lnTo>
                <a:lnTo>
                  <a:pt x="2091" y="100"/>
                </a:lnTo>
                <a:lnTo>
                  <a:pt x="2092" y="100"/>
                </a:lnTo>
                <a:lnTo>
                  <a:pt x="2093" y="101"/>
                </a:lnTo>
                <a:lnTo>
                  <a:pt x="2095" y="101"/>
                </a:lnTo>
                <a:lnTo>
                  <a:pt x="2096" y="101"/>
                </a:lnTo>
                <a:lnTo>
                  <a:pt x="2097" y="102"/>
                </a:lnTo>
                <a:lnTo>
                  <a:pt x="2099" y="102"/>
                </a:lnTo>
                <a:lnTo>
                  <a:pt x="2100" y="102"/>
                </a:lnTo>
                <a:lnTo>
                  <a:pt x="2101" y="103"/>
                </a:lnTo>
                <a:lnTo>
                  <a:pt x="2103" y="103"/>
                </a:lnTo>
                <a:lnTo>
                  <a:pt x="2104" y="103"/>
                </a:lnTo>
                <a:lnTo>
                  <a:pt x="2106" y="104"/>
                </a:lnTo>
                <a:lnTo>
                  <a:pt x="2107" y="104"/>
                </a:lnTo>
                <a:lnTo>
                  <a:pt x="2108" y="105"/>
                </a:lnTo>
                <a:lnTo>
                  <a:pt x="2109" y="105"/>
                </a:lnTo>
                <a:lnTo>
                  <a:pt x="2111" y="106"/>
                </a:lnTo>
                <a:lnTo>
                  <a:pt x="2112" y="106"/>
                </a:lnTo>
                <a:lnTo>
                  <a:pt x="2113" y="107"/>
                </a:lnTo>
                <a:lnTo>
                  <a:pt x="2115" y="107"/>
                </a:lnTo>
                <a:lnTo>
                  <a:pt x="2116" y="108"/>
                </a:lnTo>
                <a:lnTo>
                  <a:pt x="2118" y="108"/>
                </a:lnTo>
                <a:lnTo>
                  <a:pt x="2119" y="108"/>
                </a:lnTo>
                <a:lnTo>
                  <a:pt x="2120" y="109"/>
                </a:lnTo>
                <a:lnTo>
                  <a:pt x="2121" y="109"/>
                </a:lnTo>
                <a:lnTo>
                  <a:pt x="2123" y="110"/>
                </a:lnTo>
                <a:lnTo>
                  <a:pt x="2125" y="110"/>
                </a:lnTo>
                <a:lnTo>
                  <a:pt x="2126" y="110"/>
                </a:lnTo>
                <a:lnTo>
                  <a:pt x="2127" y="111"/>
                </a:lnTo>
                <a:lnTo>
                  <a:pt x="2128" y="111"/>
                </a:lnTo>
                <a:lnTo>
                  <a:pt x="2130" y="112"/>
                </a:lnTo>
                <a:lnTo>
                  <a:pt x="2131" y="112"/>
                </a:lnTo>
                <a:lnTo>
                  <a:pt x="2132" y="112"/>
                </a:lnTo>
                <a:lnTo>
                  <a:pt x="2134" y="113"/>
                </a:lnTo>
                <a:lnTo>
                  <a:pt x="2135" y="113"/>
                </a:lnTo>
                <a:lnTo>
                  <a:pt x="2137" y="114"/>
                </a:lnTo>
                <a:lnTo>
                  <a:pt x="2138" y="114"/>
                </a:lnTo>
                <a:lnTo>
                  <a:pt x="2139" y="114"/>
                </a:lnTo>
                <a:lnTo>
                  <a:pt x="2140" y="115"/>
                </a:lnTo>
                <a:lnTo>
                  <a:pt x="2142" y="116"/>
                </a:lnTo>
                <a:lnTo>
                  <a:pt x="2143" y="116"/>
                </a:lnTo>
                <a:lnTo>
                  <a:pt x="2145" y="117"/>
                </a:lnTo>
                <a:lnTo>
                  <a:pt x="2146" y="117"/>
                </a:lnTo>
                <a:lnTo>
                  <a:pt x="2147" y="117"/>
                </a:lnTo>
                <a:lnTo>
                  <a:pt x="2149" y="118"/>
                </a:lnTo>
                <a:lnTo>
                  <a:pt x="2150" y="118"/>
                </a:lnTo>
                <a:lnTo>
                  <a:pt x="2151" y="118"/>
                </a:lnTo>
                <a:lnTo>
                  <a:pt x="2152" y="119"/>
                </a:lnTo>
                <a:lnTo>
                  <a:pt x="2154" y="119"/>
                </a:lnTo>
                <a:lnTo>
                  <a:pt x="2155" y="119"/>
                </a:lnTo>
                <a:lnTo>
                  <a:pt x="2157" y="120"/>
                </a:lnTo>
                <a:lnTo>
                  <a:pt x="2158" y="120"/>
                </a:lnTo>
                <a:lnTo>
                  <a:pt x="2159" y="120"/>
                </a:lnTo>
                <a:lnTo>
                  <a:pt x="2161" y="121"/>
                </a:lnTo>
                <a:lnTo>
                  <a:pt x="2162" y="121"/>
                </a:lnTo>
                <a:lnTo>
                  <a:pt x="2164" y="121"/>
                </a:lnTo>
                <a:lnTo>
                  <a:pt x="2165" y="122"/>
                </a:lnTo>
                <a:lnTo>
                  <a:pt x="2166" y="122"/>
                </a:lnTo>
                <a:lnTo>
                  <a:pt x="2167" y="122"/>
                </a:lnTo>
                <a:lnTo>
                  <a:pt x="2169" y="122"/>
                </a:lnTo>
                <a:lnTo>
                  <a:pt x="2170" y="123"/>
                </a:lnTo>
                <a:lnTo>
                  <a:pt x="2171" y="123"/>
                </a:lnTo>
                <a:lnTo>
                  <a:pt x="2173" y="123"/>
                </a:lnTo>
                <a:lnTo>
                  <a:pt x="2174" y="124"/>
                </a:lnTo>
                <a:lnTo>
                  <a:pt x="2176" y="124"/>
                </a:lnTo>
                <a:lnTo>
                  <a:pt x="2177" y="124"/>
                </a:lnTo>
                <a:lnTo>
                  <a:pt x="2178" y="124"/>
                </a:lnTo>
                <a:lnTo>
                  <a:pt x="2180" y="125"/>
                </a:lnTo>
                <a:lnTo>
                  <a:pt x="2181" y="125"/>
                </a:lnTo>
                <a:lnTo>
                  <a:pt x="2183" y="126"/>
                </a:lnTo>
                <a:lnTo>
                  <a:pt x="2184" y="126"/>
                </a:lnTo>
                <a:lnTo>
                  <a:pt x="2185" y="126"/>
                </a:lnTo>
                <a:lnTo>
                  <a:pt x="2186" y="127"/>
                </a:lnTo>
                <a:lnTo>
                  <a:pt x="2188" y="127"/>
                </a:lnTo>
                <a:lnTo>
                  <a:pt x="2189" y="127"/>
                </a:lnTo>
                <a:lnTo>
                  <a:pt x="2190" y="128"/>
                </a:lnTo>
                <a:lnTo>
                  <a:pt x="2192" y="128"/>
                </a:lnTo>
                <a:lnTo>
                  <a:pt x="2193" y="128"/>
                </a:lnTo>
                <a:lnTo>
                  <a:pt x="2195" y="129"/>
                </a:lnTo>
                <a:lnTo>
                  <a:pt x="2196" y="129"/>
                </a:lnTo>
                <a:lnTo>
                  <a:pt x="2197" y="129"/>
                </a:lnTo>
                <a:lnTo>
                  <a:pt x="2198" y="130"/>
                </a:lnTo>
                <a:lnTo>
                  <a:pt x="2200" y="130"/>
                </a:lnTo>
                <a:lnTo>
                  <a:pt x="2201" y="130"/>
                </a:lnTo>
                <a:lnTo>
                  <a:pt x="2203" y="131"/>
                </a:lnTo>
                <a:lnTo>
                  <a:pt x="2204" y="131"/>
                </a:lnTo>
                <a:lnTo>
                  <a:pt x="2205" y="131"/>
                </a:lnTo>
                <a:lnTo>
                  <a:pt x="2207" y="132"/>
                </a:lnTo>
                <a:lnTo>
                  <a:pt x="2208" y="132"/>
                </a:lnTo>
                <a:lnTo>
                  <a:pt x="2209" y="132"/>
                </a:lnTo>
                <a:lnTo>
                  <a:pt x="2210" y="133"/>
                </a:lnTo>
                <a:lnTo>
                  <a:pt x="2212" y="133"/>
                </a:lnTo>
                <a:lnTo>
                  <a:pt x="2214" y="133"/>
                </a:lnTo>
                <a:lnTo>
                  <a:pt x="2215" y="134"/>
                </a:lnTo>
                <a:lnTo>
                  <a:pt x="2216" y="134"/>
                </a:lnTo>
                <a:lnTo>
                  <a:pt x="2217" y="134"/>
                </a:lnTo>
                <a:lnTo>
                  <a:pt x="2219" y="134"/>
                </a:lnTo>
                <a:lnTo>
                  <a:pt x="2220" y="135"/>
                </a:lnTo>
                <a:lnTo>
                  <a:pt x="2222" y="136"/>
                </a:lnTo>
                <a:lnTo>
                  <a:pt x="2223" y="136"/>
                </a:lnTo>
                <a:lnTo>
                  <a:pt x="2224" y="136"/>
                </a:lnTo>
                <a:lnTo>
                  <a:pt x="2226" y="136"/>
                </a:lnTo>
                <a:lnTo>
                  <a:pt x="2227" y="137"/>
                </a:lnTo>
                <a:lnTo>
                  <a:pt x="2228" y="137"/>
                </a:lnTo>
                <a:lnTo>
                  <a:pt x="2229" y="137"/>
                </a:lnTo>
                <a:lnTo>
                  <a:pt x="2231" y="138"/>
                </a:lnTo>
                <a:lnTo>
                  <a:pt x="2232" y="138"/>
                </a:lnTo>
                <a:lnTo>
                  <a:pt x="2234" y="138"/>
                </a:lnTo>
                <a:lnTo>
                  <a:pt x="2235" y="138"/>
                </a:lnTo>
                <a:lnTo>
                  <a:pt x="2236" y="139"/>
                </a:lnTo>
                <a:lnTo>
                  <a:pt x="2238" y="139"/>
                </a:lnTo>
                <a:lnTo>
                  <a:pt x="2239" y="139"/>
                </a:lnTo>
                <a:lnTo>
                  <a:pt x="2241" y="139"/>
                </a:lnTo>
                <a:lnTo>
                  <a:pt x="2242" y="139"/>
                </a:lnTo>
                <a:lnTo>
                  <a:pt x="2243" y="140"/>
                </a:lnTo>
                <a:lnTo>
                  <a:pt x="2244" y="140"/>
                </a:lnTo>
                <a:lnTo>
                  <a:pt x="2246" y="140"/>
                </a:lnTo>
                <a:lnTo>
                  <a:pt x="2247" y="140"/>
                </a:lnTo>
                <a:lnTo>
                  <a:pt x="2248" y="140"/>
                </a:lnTo>
                <a:lnTo>
                  <a:pt x="2250" y="141"/>
                </a:lnTo>
                <a:lnTo>
                  <a:pt x="2251" y="141"/>
                </a:lnTo>
                <a:lnTo>
                  <a:pt x="2253" y="141"/>
                </a:lnTo>
                <a:lnTo>
                  <a:pt x="2254" y="141"/>
                </a:lnTo>
                <a:lnTo>
                  <a:pt x="2255" y="141"/>
                </a:lnTo>
                <a:lnTo>
                  <a:pt x="2256" y="142"/>
                </a:lnTo>
                <a:lnTo>
                  <a:pt x="2258" y="142"/>
                </a:lnTo>
                <a:lnTo>
                  <a:pt x="2259" y="142"/>
                </a:lnTo>
                <a:lnTo>
                  <a:pt x="2261" y="142"/>
                </a:lnTo>
                <a:lnTo>
                  <a:pt x="2262" y="142"/>
                </a:lnTo>
                <a:lnTo>
                  <a:pt x="2263" y="142"/>
                </a:lnTo>
                <a:lnTo>
                  <a:pt x="2265" y="143"/>
                </a:lnTo>
                <a:lnTo>
                  <a:pt x="2266" y="143"/>
                </a:lnTo>
                <a:lnTo>
                  <a:pt x="2267" y="143"/>
                </a:lnTo>
                <a:lnTo>
                  <a:pt x="2268" y="143"/>
                </a:lnTo>
                <a:lnTo>
                  <a:pt x="2270" y="143"/>
                </a:lnTo>
                <a:lnTo>
                  <a:pt x="2272" y="143"/>
                </a:lnTo>
                <a:lnTo>
                  <a:pt x="2273" y="143"/>
                </a:lnTo>
                <a:lnTo>
                  <a:pt x="2274" y="144"/>
                </a:lnTo>
                <a:lnTo>
                  <a:pt x="2275" y="144"/>
                </a:lnTo>
                <a:lnTo>
                  <a:pt x="2277" y="144"/>
                </a:lnTo>
                <a:lnTo>
                  <a:pt x="2278" y="144"/>
                </a:lnTo>
                <a:lnTo>
                  <a:pt x="2280" y="144"/>
                </a:lnTo>
                <a:lnTo>
                  <a:pt x="2281" y="144"/>
                </a:lnTo>
                <a:lnTo>
                  <a:pt x="2282" y="144"/>
                </a:lnTo>
                <a:lnTo>
                  <a:pt x="2284" y="145"/>
                </a:lnTo>
                <a:lnTo>
                  <a:pt x="2285" y="145"/>
                </a:lnTo>
                <a:lnTo>
                  <a:pt x="2286" y="145"/>
                </a:lnTo>
                <a:lnTo>
                  <a:pt x="2287" y="145"/>
                </a:lnTo>
                <a:lnTo>
                  <a:pt x="2289" y="145"/>
                </a:lnTo>
                <a:lnTo>
                  <a:pt x="2290" y="146"/>
                </a:lnTo>
                <a:lnTo>
                  <a:pt x="2292" y="146"/>
                </a:lnTo>
                <a:lnTo>
                  <a:pt x="2293" y="146"/>
                </a:lnTo>
                <a:lnTo>
                  <a:pt x="2294" y="146"/>
                </a:lnTo>
                <a:lnTo>
                  <a:pt x="2296" y="146"/>
                </a:lnTo>
                <a:lnTo>
                  <a:pt x="2297" y="146"/>
                </a:lnTo>
                <a:lnTo>
                  <a:pt x="2298" y="146"/>
                </a:lnTo>
                <a:lnTo>
                  <a:pt x="2300" y="146"/>
                </a:lnTo>
                <a:lnTo>
                  <a:pt x="2301" y="146"/>
                </a:lnTo>
                <a:lnTo>
                  <a:pt x="2302" y="146"/>
                </a:lnTo>
                <a:lnTo>
                  <a:pt x="2304" y="146"/>
                </a:lnTo>
                <a:lnTo>
                  <a:pt x="2305" y="146"/>
                </a:lnTo>
                <a:lnTo>
                  <a:pt x="2306" y="146"/>
                </a:lnTo>
                <a:lnTo>
                  <a:pt x="2308" y="146"/>
                </a:lnTo>
                <a:lnTo>
                  <a:pt x="2309" y="146"/>
                </a:lnTo>
                <a:lnTo>
                  <a:pt x="2311" y="146"/>
                </a:lnTo>
                <a:lnTo>
                  <a:pt x="2312" y="146"/>
                </a:lnTo>
                <a:lnTo>
                  <a:pt x="2313" y="146"/>
                </a:lnTo>
                <a:lnTo>
                  <a:pt x="2315" y="146"/>
                </a:lnTo>
                <a:lnTo>
                  <a:pt x="2316" y="146"/>
                </a:lnTo>
                <a:lnTo>
                  <a:pt x="2317" y="147"/>
                </a:lnTo>
                <a:lnTo>
                  <a:pt x="2319" y="147"/>
                </a:lnTo>
                <a:lnTo>
                  <a:pt x="2320" y="147"/>
                </a:lnTo>
                <a:lnTo>
                  <a:pt x="2321" y="147"/>
                </a:lnTo>
                <a:lnTo>
                  <a:pt x="2323" y="147"/>
                </a:lnTo>
                <a:lnTo>
                  <a:pt x="2324" y="147"/>
                </a:lnTo>
                <a:lnTo>
                  <a:pt x="2325" y="147"/>
                </a:lnTo>
                <a:lnTo>
                  <a:pt x="2327" y="147"/>
                </a:lnTo>
                <a:lnTo>
                  <a:pt x="2328" y="147"/>
                </a:lnTo>
                <a:lnTo>
                  <a:pt x="2330" y="147"/>
                </a:lnTo>
                <a:lnTo>
                  <a:pt x="2331" y="147"/>
                </a:lnTo>
                <a:lnTo>
                  <a:pt x="2332" y="147"/>
                </a:lnTo>
                <a:lnTo>
                  <a:pt x="2333" y="147"/>
                </a:lnTo>
                <a:lnTo>
                  <a:pt x="2335" y="147"/>
                </a:lnTo>
                <a:lnTo>
                  <a:pt x="2336" y="147"/>
                </a:lnTo>
                <a:lnTo>
                  <a:pt x="2337" y="147"/>
                </a:lnTo>
                <a:lnTo>
                  <a:pt x="2339" y="148"/>
                </a:lnTo>
                <a:lnTo>
                  <a:pt x="2340" y="148"/>
                </a:lnTo>
                <a:lnTo>
                  <a:pt x="2342" y="148"/>
                </a:lnTo>
                <a:lnTo>
                  <a:pt x="2343" y="148"/>
                </a:lnTo>
                <a:lnTo>
                  <a:pt x="2344" y="148"/>
                </a:lnTo>
                <a:lnTo>
                  <a:pt x="2345" y="148"/>
                </a:lnTo>
                <a:lnTo>
                  <a:pt x="2347" y="148"/>
                </a:lnTo>
                <a:lnTo>
                  <a:pt x="2349" y="148"/>
                </a:lnTo>
                <a:lnTo>
                  <a:pt x="2350" y="149"/>
                </a:lnTo>
                <a:lnTo>
                  <a:pt x="2351" y="149"/>
                </a:lnTo>
                <a:lnTo>
                  <a:pt x="2352" y="149"/>
                </a:lnTo>
                <a:lnTo>
                  <a:pt x="2354" y="149"/>
                </a:lnTo>
                <a:lnTo>
                  <a:pt x="2355" y="149"/>
                </a:lnTo>
                <a:lnTo>
                  <a:pt x="2356" y="149"/>
                </a:lnTo>
                <a:lnTo>
                  <a:pt x="2357" y="149"/>
                </a:lnTo>
                <a:lnTo>
                  <a:pt x="2359" y="150"/>
                </a:lnTo>
                <a:lnTo>
                  <a:pt x="2361" y="150"/>
                </a:lnTo>
                <a:lnTo>
                  <a:pt x="2362" y="150"/>
                </a:lnTo>
                <a:lnTo>
                  <a:pt x="2363" y="150"/>
                </a:lnTo>
                <a:lnTo>
                  <a:pt x="2364" y="150"/>
                </a:lnTo>
                <a:lnTo>
                  <a:pt x="2366" y="150"/>
                </a:lnTo>
                <a:lnTo>
                  <a:pt x="2367" y="150"/>
                </a:lnTo>
                <a:lnTo>
                  <a:pt x="2369" y="151"/>
                </a:lnTo>
                <a:lnTo>
                  <a:pt x="2370" y="151"/>
                </a:lnTo>
                <a:lnTo>
                  <a:pt x="2371" y="151"/>
                </a:lnTo>
                <a:lnTo>
                  <a:pt x="2373" y="151"/>
                </a:lnTo>
                <a:lnTo>
                  <a:pt x="2374" y="151"/>
                </a:lnTo>
                <a:lnTo>
                  <a:pt x="2375" y="151"/>
                </a:lnTo>
                <a:lnTo>
                  <a:pt x="2376" y="151"/>
                </a:lnTo>
                <a:lnTo>
                  <a:pt x="2378" y="152"/>
                </a:lnTo>
                <a:lnTo>
                  <a:pt x="2379" y="152"/>
                </a:lnTo>
                <a:lnTo>
                  <a:pt x="2381" y="152"/>
                </a:lnTo>
                <a:lnTo>
                  <a:pt x="2382" y="152"/>
                </a:lnTo>
                <a:lnTo>
                  <a:pt x="2383" y="152"/>
                </a:lnTo>
                <a:lnTo>
                  <a:pt x="2385" y="152"/>
                </a:lnTo>
                <a:lnTo>
                  <a:pt x="2386" y="152"/>
                </a:lnTo>
                <a:lnTo>
                  <a:pt x="2388" y="153"/>
                </a:lnTo>
                <a:lnTo>
                  <a:pt x="2389" y="153"/>
                </a:lnTo>
                <a:lnTo>
                  <a:pt x="2390" y="153"/>
                </a:lnTo>
                <a:lnTo>
                  <a:pt x="2391" y="153"/>
                </a:lnTo>
                <a:lnTo>
                  <a:pt x="2393" y="153"/>
                </a:lnTo>
                <a:lnTo>
                  <a:pt x="2394" y="153"/>
                </a:lnTo>
                <a:lnTo>
                  <a:pt x="2395" y="153"/>
                </a:lnTo>
                <a:lnTo>
                  <a:pt x="2397" y="153"/>
                </a:lnTo>
                <a:lnTo>
                  <a:pt x="2398" y="154"/>
                </a:lnTo>
                <a:lnTo>
                  <a:pt x="2400" y="154"/>
                </a:lnTo>
                <a:lnTo>
                  <a:pt x="2401" y="154"/>
                </a:lnTo>
                <a:lnTo>
                  <a:pt x="2402" y="154"/>
                </a:lnTo>
                <a:lnTo>
                  <a:pt x="2403" y="154"/>
                </a:lnTo>
                <a:lnTo>
                  <a:pt x="2405" y="155"/>
                </a:lnTo>
                <a:lnTo>
                  <a:pt x="2407" y="155"/>
                </a:lnTo>
                <a:lnTo>
                  <a:pt x="2408" y="155"/>
                </a:lnTo>
                <a:lnTo>
                  <a:pt x="2409" y="155"/>
                </a:lnTo>
                <a:lnTo>
                  <a:pt x="2410" y="155"/>
                </a:lnTo>
                <a:lnTo>
                  <a:pt x="2412" y="155"/>
                </a:lnTo>
                <a:lnTo>
                  <a:pt x="2413" y="155"/>
                </a:lnTo>
                <a:lnTo>
                  <a:pt x="2414" y="155"/>
                </a:lnTo>
                <a:lnTo>
                  <a:pt x="2416" y="155"/>
                </a:lnTo>
                <a:lnTo>
                  <a:pt x="2417" y="155"/>
                </a:lnTo>
                <a:lnTo>
                  <a:pt x="2419" y="156"/>
                </a:lnTo>
                <a:lnTo>
                  <a:pt x="2420" y="156"/>
                </a:lnTo>
                <a:lnTo>
                  <a:pt x="2421" y="156"/>
                </a:lnTo>
                <a:lnTo>
                  <a:pt x="2422" y="156"/>
                </a:lnTo>
                <a:lnTo>
                  <a:pt x="2424" y="156"/>
                </a:lnTo>
                <a:lnTo>
                  <a:pt x="2425" y="156"/>
                </a:lnTo>
                <a:lnTo>
                  <a:pt x="2427" y="156"/>
                </a:lnTo>
                <a:lnTo>
                  <a:pt x="2428" y="156"/>
                </a:lnTo>
                <a:lnTo>
                  <a:pt x="2429" y="156"/>
                </a:lnTo>
                <a:lnTo>
                  <a:pt x="2431" y="156"/>
                </a:lnTo>
                <a:lnTo>
                  <a:pt x="2432" y="156"/>
                </a:lnTo>
                <a:lnTo>
                  <a:pt x="2433" y="157"/>
                </a:lnTo>
                <a:lnTo>
                  <a:pt x="2434" y="157"/>
                </a:lnTo>
                <a:lnTo>
                  <a:pt x="2436" y="157"/>
                </a:lnTo>
                <a:lnTo>
                  <a:pt x="2437" y="157"/>
                </a:lnTo>
                <a:lnTo>
                  <a:pt x="2439" y="157"/>
                </a:lnTo>
                <a:lnTo>
                  <a:pt x="2440" y="157"/>
                </a:lnTo>
                <a:lnTo>
                  <a:pt x="2441" y="157"/>
                </a:lnTo>
                <a:lnTo>
                  <a:pt x="2443" y="157"/>
                </a:lnTo>
                <a:lnTo>
                  <a:pt x="2444" y="157"/>
                </a:lnTo>
                <a:lnTo>
                  <a:pt x="2446" y="157"/>
                </a:lnTo>
                <a:lnTo>
                  <a:pt x="2447" y="157"/>
                </a:lnTo>
                <a:lnTo>
                  <a:pt x="2448" y="157"/>
                </a:lnTo>
                <a:lnTo>
                  <a:pt x="2450" y="157"/>
                </a:lnTo>
                <a:lnTo>
                  <a:pt x="2451" y="157"/>
                </a:lnTo>
                <a:lnTo>
                  <a:pt x="2452" y="157"/>
                </a:lnTo>
                <a:lnTo>
                  <a:pt x="2453" y="157"/>
                </a:lnTo>
                <a:lnTo>
                  <a:pt x="2455" y="157"/>
                </a:lnTo>
                <a:lnTo>
                  <a:pt x="2456" y="157"/>
                </a:lnTo>
                <a:lnTo>
                  <a:pt x="2458" y="157"/>
                </a:lnTo>
                <a:lnTo>
                  <a:pt x="2459" y="157"/>
                </a:lnTo>
                <a:lnTo>
                  <a:pt x="2460" y="157"/>
                </a:lnTo>
                <a:lnTo>
                  <a:pt x="2462" y="158"/>
                </a:lnTo>
                <a:lnTo>
                  <a:pt x="2463" y="158"/>
                </a:lnTo>
                <a:lnTo>
                  <a:pt x="2464" y="158"/>
                </a:lnTo>
                <a:lnTo>
                  <a:pt x="2466" y="158"/>
                </a:lnTo>
                <a:lnTo>
                  <a:pt x="2467" y="158"/>
                </a:lnTo>
                <a:lnTo>
                  <a:pt x="2468" y="158"/>
                </a:lnTo>
                <a:lnTo>
                  <a:pt x="2470" y="158"/>
                </a:lnTo>
                <a:lnTo>
                  <a:pt x="2471" y="158"/>
                </a:lnTo>
                <a:lnTo>
                  <a:pt x="2472" y="158"/>
                </a:lnTo>
                <a:lnTo>
                  <a:pt x="2474" y="158"/>
                </a:lnTo>
                <a:lnTo>
                  <a:pt x="2475" y="158"/>
                </a:lnTo>
                <a:lnTo>
                  <a:pt x="2477" y="158"/>
                </a:lnTo>
                <a:lnTo>
                  <a:pt x="2478" y="158"/>
                </a:lnTo>
                <a:lnTo>
                  <a:pt x="2479" y="158"/>
                </a:lnTo>
                <a:lnTo>
                  <a:pt x="2480" y="158"/>
                </a:lnTo>
                <a:lnTo>
                  <a:pt x="2482" y="158"/>
                </a:lnTo>
                <a:lnTo>
                  <a:pt x="2483" y="158"/>
                </a:lnTo>
                <a:lnTo>
                  <a:pt x="2485" y="158"/>
                </a:lnTo>
                <a:lnTo>
                  <a:pt x="2486" y="158"/>
                </a:lnTo>
                <a:lnTo>
                  <a:pt x="2487" y="158"/>
                </a:lnTo>
                <a:lnTo>
                  <a:pt x="2489" y="158"/>
                </a:lnTo>
                <a:lnTo>
                  <a:pt x="2490" y="158"/>
                </a:lnTo>
                <a:lnTo>
                  <a:pt x="2491" y="158"/>
                </a:lnTo>
                <a:lnTo>
                  <a:pt x="2492" y="158"/>
                </a:lnTo>
                <a:lnTo>
                  <a:pt x="2494" y="158"/>
                </a:lnTo>
                <a:lnTo>
                  <a:pt x="2496" y="158"/>
                </a:lnTo>
                <a:lnTo>
                  <a:pt x="2497" y="158"/>
                </a:lnTo>
                <a:lnTo>
                  <a:pt x="2498" y="158"/>
                </a:lnTo>
                <a:lnTo>
                  <a:pt x="2499" y="158"/>
                </a:lnTo>
                <a:lnTo>
                  <a:pt x="2501" y="158"/>
                </a:lnTo>
                <a:lnTo>
                  <a:pt x="2502" y="158"/>
                </a:lnTo>
                <a:lnTo>
                  <a:pt x="2503" y="158"/>
                </a:lnTo>
                <a:lnTo>
                  <a:pt x="2505" y="159"/>
                </a:lnTo>
                <a:lnTo>
                  <a:pt x="2506" y="159"/>
                </a:lnTo>
                <a:lnTo>
                  <a:pt x="2508" y="159"/>
                </a:lnTo>
                <a:lnTo>
                  <a:pt x="2509" y="159"/>
                </a:lnTo>
                <a:lnTo>
                  <a:pt x="2510" y="159"/>
                </a:lnTo>
                <a:lnTo>
                  <a:pt x="2511" y="159"/>
                </a:lnTo>
                <a:lnTo>
                  <a:pt x="2513" y="159"/>
                </a:lnTo>
                <a:lnTo>
                  <a:pt x="2514" y="159"/>
                </a:lnTo>
                <a:lnTo>
                  <a:pt x="2516" y="159"/>
                </a:lnTo>
                <a:lnTo>
                  <a:pt x="2517" y="159"/>
                </a:lnTo>
                <a:lnTo>
                  <a:pt x="2518" y="159"/>
                </a:lnTo>
                <a:lnTo>
                  <a:pt x="2520" y="159"/>
                </a:lnTo>
                <a:lnTo>
                  <a:pt x="2521" y="159"/>
                </a:lnTo>
                <a:lnTo>
                  <a:pt x="2522" y="159"/>
                </a:lnTo>
                <a:lnTo>
                  <a:pt x="2524" y="159"/>
                </a:lnTo>
                <a:lnTo>
                  <a:pt x="2525" y="159"/>
                </a:lnTo>
                <a:lnTo>
                  <a:pt x="2526" y="159"/>
                </a:lnTo>
                <a:lnTo>
                  <a:pt x="2528" y="159"/>
                </a:lnTo>
                <a:lnTo>
                  <a:pt x="2529" y="159"/>
                </a:lnTo>
              </a:path>
            </a:pathLst>
          </a:custGeom>
          <a:noFill/>
          <a:ln w="222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3" name="Freeform 445"/>
          <p:cNvSpPr>
            <a:spLocks/>
          </p:cNvSpPr>
          <p:nvPr/>
        </p:nvSpPr>
        <p:spPr bwMode="auto">
          <a:xfrm>
            <a:off x="998538" y="3617913"/>
            <a:ext cx="4014787" cy="893762"/>
          </a:xfrm>
          <a:custGeom>
            <a:avLst/>
            <a:gdLst/>
            <a:ahLst/>
            <a:cxnLst>
              <a:cxn ang="0">
                <a:pos x="39" y="559"/>
              </a:cxn>
              <a:cxn ang="0">
                <a:pos x="79" y="560"/>
              </a:cxn>
              <a:cxn ang="0">
                <a:pos x="119" y="548"/>
              </a:cxn>
              <a:cxn ang="0">
                <a:pos x="160" y="541"/>
              </a:cxn>
              <a:cxn ang="0">
                <a:pos x="200" y="534"/>
              </a:cxn>
              <a:cxn ang="0">
                <a:pos x="241" y="545"/>
              </a:cxn>
              <a:cxn ang="0">
                <a:pos x="282" y="547"/>
              </a:cxn>
              <a:cxn ang="0">
                <a:pos x="322" y="537"/>
              </a:cxn>
              <a:cxn ang="0">
                <a:pos x="362" y="510"/>
              </a:cxn>
              <a:cxn ang="0">
                <a:pos x="403" y="474"/>
              </a:cxn>
              <a:cxn ang="0">
                <a:pos x="443" y="451"/>
              </a:cxn>
              <a:cxn ang="0">
                <a:pos x="484" y="429"/>
              </a:cxn>
              <a:cxn ang="0">
                <a:pos x="524" y="406"/>
              </a:cxn>
              <a:cxn ang="0">
                <a:pos x="565" y="352"/>
              </a:cxn>
              <a:cxn ang="0">
                <a:pos x="605" y="272"/>
              </a:cxn>
              <a:cxn ang="0">
                <a:pos x="646" y="169"/>
              </a:cxn>
              <a:cxn ang="0">
                <a:pos x="686" y="88"/>
              </a:cxn>
              <a:cxn ang="0">
                <a:pos x="726" y="40"/>
              </a:cxn>
              <a:cxn ang="0">
                <a:pos x="767" y="17"/>
              </a:cxn>
              <a:cxn ang="0">
                <a:pos x="808" y="19"/>
              </a:cxn>
              <a:cxn ang="0">
                <a:pos x="848" y="13"/>
              </a:cxn>
              <a:cxn ang="0">
                <a:pos x="889" y="10"/>
              </a:cxn>
              <a:cxn ang="0">
                <a:pos x="929" y="1"/>
              </a:cxn>
              <a:cxn ang="0">
                <a:pos x="969" y="6"/>
              </a:cxn>
              <a:cxn ang="0">
                <a:pos x="1010" y="6"/>
              </a:cxn>
              <a:cxn ang="0">
                <a:pos x="1051" y="10"/>
              </a:cxn>
              <a:cxn ang="0">
                <a:pos x="1091" y="14"/>
              </a:cxn>
              <a:cxn ang="0">
                <a:pos x="1131" y="20"/>
              </a:cxn>
              <a:cxn ang="0">
                <a:pos x="1172" y="36"/>
              </a:cxn>
              <a:cxn ang="0">
                <a:pos x="1212" y="48"/>
              </a:cxn>
              <a:cxn ang="0">
                <a:pos x="1253" y="69"/>
              </a:cxn>
              <a:cxn ang="0">
                <a:pos x="1293" y="68"/>
              </a:cxn>
              <a:cxn ang="0">
                <a:pos x="1334" y="72"/>
              </a:cxn>
              <a:cxn ang="0">
                <a:pos x="1374" y="79"/>
              </a:cxn>
              <a:cxn ang="0">
                <a:pos x="1415" y="96"/>
              </a:cxn>
              <a:cxn ang="0">
                <a:pos x="1455" y="105"/>
              </a:cxn>
              <a:cxn ang="0">
                <a:pos x="1496" y="129"/>
              </a:cxn>
              <a:cxn ang="0">
                <a:pos x="1536" y="144"/>
              </a:cxn>
              <a:cxn ang="0">
                <a:pos x="1576" y="146"/>
              </a:cxn>
              <a:cxn ang="0">
                <a:pos x="1617" y="203"/>
              </a:cxn>
              <a:cxn ang="0">
                <a:pos x="1658" y="271"/>
              </a:cxn>
              <a:cxn ang="0">
                <a:pos x="1698" y="347"/>
              </a:cxn>
              <a:cxn ang="0">
                <a:pos x="1738" y="447"/>
              </a:cxn>
              <a:cxn ang="0">
                <a:pos x="1779" y="515"/>
              </a:cxn>
              <a:cxn ang="0">
                <a:pos x="1819" y="532"/>
              </a:cxn>
              <a:cxn ang="0">
                <a:pos x="1860" y="544"/>
              </a:cxn>
              <a:cxn ang="0">
                <a:pos x="1901" y="544"/>
              </a:cxn>
              <a:cxn ang="0">
                <a:pos x="1941" y="521"/>
              </a:cxn>
              <a:cxn ang="0">
                <a:pos x="1981" y="530"/>
              </a:cxn>
              <a:cxn ang="0">
                <a:pos x="2022" y="531"/>
              </a:cxn>
              <a:cxn ang="0">
                <a:pos x="2062" y="523"/>
              </a:cxn>
              <a:cxn ang="0">
                <a:pos x="2103" y="525"/>
              </a:cxn>
              <a:cxn ang="0">
                <a:pos x="2143" y="527"/>
              </a:cxn>
              <a:cxn ang="0">
                <a:pos x="2184" y="524"/>
              </a:cxn>
              <a:cxn ang="0">
                <a:pos x="2224" y="522"/>
              </a:cxn>
              <a:cxn ang="0">
                <a:pos x="2265" y="530"/>
              </a:cxn>
              <a:cxn ang="0">
                <a:pos x="2305" y="524"/>
              </a:cxn>
              <a:cxn ang="0">
                <a:pos x="2345" y="524"/>
              </a:cxn>
              <a:cxn ang="0">
                <a:pos x="2386" y="505"/>
              </a:cxn>
              <a:cxn ang="0">
                <a:pos x="2427" y="512"/>
              </a:cxn>
              <a:cxn ang="0">
                <a:pos x="2467" y="517"/>
              </a:cxn>
              <a:cxn ang="0">
                <a:pos x="2508" y="520"/>
              </a:cxn>
            </a:cxnLst>
            <a:rect l="0" t="0" r="r" b="b"/>
            <a:pathLst>
              <a:path w="2529" h="563">
                <a:moveTo>
                  <a:pt x="0" y="553"/>
                </a:moveTo>
                <a:lnTo>
                  <a:pt x="1" y="553"/>
                </a:lnTo>
                <a:lnTo>
                  <a:pt x="2" y="553"/>
                </a:lnTo>
                <a:lnTo>
                  <a:pt x="3" y="553"/>
                </a:lnTo>
                <a:lnTo>
                  <a:pt x="5" y="553"/>
                </a:lnTo>
                <a:lnTo>
                  <a:pt x="6" y="553"/>
                </a:lnTo>
                <a:lnTo>
                  <a:pt x="8" y="553"/>
                </a:lnTo>
                <a:lnTo>
                  <a:pt x="9" y="553"/>
                </a:lnTo>
                <a:lnTo>
                  <a:pt x="10" y="553"/>
                </a:lnTo>
                <a:lnTo>
                  <a:pt x="12" y="553"/>
                </a:lnTo>
                <a:lnTo>
                  <a:pt x="13" y="554"/>
                </a:lnTo>
                <a:lnTo>
                  <a:pt x="14" y="554"/>
                </a:lnTo>
                <a:lnTo>
                  <a:pt x="15" y="555"/>
                </a:lnTo>
                <a:lnTo>
                  <a:pt x="17" y="555"/>
                </a:lnTo>
                <a:lnTo>
                  <a:pt x="18" y="556"/>
                </a:lnTo>
                <a:lnTo>
                  <a:pt x="20" y="556"/>
                </a:lnTo>
                <a:lnTo>
                  <a:pt x="21" y="557"/>
                </a:lnTo>
                <a:lnTo>
                  <a:pt x="22" y="557"/>
                </a:lnTo>
                <a:lnTo>
                  <a:pt x="24" y="557"/>
                </a:lnTo>
                <a:lnTo>
                  <a:pt x="25" y="557"/>
                </a:lnTo>
                <a:lnTo>
                  <a:pt x="27" y="557"/>
                </a:lnTo>
                <a:lnTo>
                  <a:pt x="28" y="557"/>
                </a:lnTo>
                <a:lnTo>
                  <a:pt x="29" y="557"/>
                </a:lnTo>
                <a:lnTo>
                  <a:pt x="30" y="557"/>
                </a:lnTo>
                <a:lnTo>
                  <a:pt x="32" y="557"/>
                </a:lnTo>
                <a:lnTo>
                  <a:pt x="33" y="557"/>
                </a:lnTo>
                <a:lnTo>
                  <a:pt x="34" y="558"/>
                </a:lnTo>
                <a:lnTo>
                  <a:pt x="36" y="558"/>
                </a:lnTo>
                <a:lnTo>
                  <a:pt x="37" y="558"/>
                </a:lnTo>
                <a:lnTo>
                  <a:pt x="39" y="559"/>
                </a:lnTo>
                <a:lnTo>
                  <a:pt x="40" y="560"/>
                </a:lnTo>
                <a:lnTo>
                  <a:pt x="41" y="560"/>
                </a:lnTo>
                <a:lnTo>
                  <a:pt x="42" y="561"/>
                </a:lnTo>
                <a:lnTo>
                  <a:pt x="44" y="561"/>
                </a:lnTo>
                <a:lnTo>
                  <a:pt x="46" y="561"/>
                </a:lnTo>
                <a:lnTo>
                  <a:pt x="47" y="561"/>
                </a:lnTo>
                <a:lnTo>
                  <a:pt x="48" y="562"/>
                </a:lnTo>
                <a:lnTo>
                  <a:pt x="49" y="562"/>
                </a:lnTo>
                <a:lnTo>
                  <a:pt x="51" y="562"/>
                </a:lnTo>
                <a:lnTo>
                  <a:pt x="52" y="562"/>
                </a:lnTo>
                <a:lnTo>
                  <a:pt x="53" y="562"/>
                </a:lnTo>
                <a:lnTo>
                  <a:pt x="55" y="562"/>
                </a:lnTo>
                <a:lnTo>
                  <a:pt x="56" y="562"/>
                </a:lnTo>
                <a:lnTo>
                  <a:pt x="58" y="562"/>
                </a:lnTo>
                <a:lnTo>
                  <a:pt x="59" y="562"/>
                </a:lnTo>
                <a:lnTo>
                  <a:pt x="60" y="563"/>
                </a:lnTo>
                <a:lnTo>
                  <a:pt x="61" y="563"/>
                </a:lnTo>
                <a:lnTo>
                  <a:pt x="63" y="563"/>
                </a:lnTo>
                <a:lnTo>
                  <a:pt x="64" y="563"/>
                </a:lnTo>
                <a:lnTo>
                  <a:pt x="66" y="563"/>
                </a:lnTo>
                <a:lnTo>
                  <a:pt x="67" y="563"/>
                </a:lnTo>
                <a:lnTo>
                  <a:pt x="68" y="563"/>
                </a:lnTo>
                <a:lnTo>
                  <a:pt x="70" y="563"/>
                </a:lnTo>
                <a:lnTo>
                  <a:pt x="71" y="562"/>
                </a:lnTo>
                <a:lnTo>
                  <a:pt x="72" y="562"/>
                </a:lnTo>
                <a:lnTo>
                  <a:pt x="73" y="561"/>
                </a:lnTo>
                <a:lnTo>
                  <a:pt x="75" y="561"/>
                </a:lnTo>
                <a:lnTo>
                  <a:pt x="76" y="561"/>
                </a:lnTo>
                <a:lnTo>
                  <a:pt x="78" y="560"/>
                </a:lnTo>
                <a:lnTo>
                  <a:pt x="79" y="560"/>
                </a:lnTo>
                <a:lnTo>
                  <a:pt x="80" y="560"/>
                </a:lnTo>
                <a:lnTo>
                  <a:pt x="82" y="560"/>
                </a:lnTo>
                <a:lnTo>
                  <a:pt x="83" y="560"/>
                </a:lnTo>
                <a:lnTo>
                  <a:pt x="85" y="560"/>
                </a:lnTo>
                <a:lnTo>
                  <a:pt x="86" y="560"/>
                </a:lnTo>
                <a:lnTo>
                  <a:pt x="87" y="560"/>
                </a:lnTo>
                <a:lnTo>
                  <a:pt x="89" y="560"/>
                </a:lnTo>
                <a:lnTo>
                  <a:pt x="90" y="559"/>
                </a:lnTo>
                <a:lnTo>
                  <a:pt x="91" y="559"/>
                </a:lnTo>
                <a:lnTo>
                  <a:pt x="92" y="558"/>
                </a:lnTo>
                <a:lnTo>
                  <a:pt x="94" y="558"/>
                </a:lnTo>
                <a:lnTo>
                  <a:pt x="95" y="557"/>
                </a:lnTo>
                <a:lnTo>
                  <a:pt x="97" y="556"/>
                </a:lnTo>
                <a:lnTo>
                  <a:pt x="98" y="555"/>
                </a:lnTo>
                <a:lnTo>
                  <a:pt x="99" y="555"/>
                </a:lnTo>
                <a:lnTo>
                  <a:pt x="101" y="554"/>
                </a:lnTo>
                <a:lnTo>
                  <a:pt x="102" y="554"/>
                </a:lnTo>
                <a:lnTo>
                  <a:pt x="103" y="554"/>
                </a:lnTo>
                <a:lnTo>
                  <a:pt x="105" y="553"/>
                </a:lnTo>
                <a:lnTo>
                  <a:pt x="106" y="553"/>
                </a:lnTo>
                <a:lnTo>
                  <a:pt x="107" y="553"/>
                </a:lnTo>
                <a:lnTo>
                  <a:pt x="109" y="552"/>
                </a:lnTo>
                <a:lnTo>
                  <a:pt x="110" y="552"/>
                </a:lnTo>
                <a:lnTo>
                  <a:pt x="111" y="551"/>
                </a:lnTo>
                <a:lnTo>
                  <a:pt x="113" y="551"/>
                </a:lnTo>
                <a:lnTo>
                  <a:pt x="114" y="550"/>
                </a:lnTo>
                <a:lnTo>
                  <a:pt x="116" y="550"/>
                </a:lnTo>
                <a:lnTo>
                  <a:pt x="117" y="549"/>
                </a:lnTo>
                <a:lnTo>
                  <a:pt x="118" y="549"/>
                </a:lnTo>
                <a:lnTo>
                  <a:pt x="119" y="548"/>
                </a:lnTo>
                <a:lnTo>
                  <a:pt x="121" y="548"/>
                </a:lnTo>
                <a:lnTo>
                  <a:pt x="122" y="547"/>
                </a:lnTo>
                <a:lnTo>
                  <a:pt x="124" y="547"/>
                </a:lnTo>
                <a:lnTo>
                  <a:pt x="125" y="547"/>
                </a:lnTo>
                <a:lnTo>
                  <a:pt x="126" y="547"/>
                </a:lnTo>
                <a:lnTo>
                  <a:pt x="128" y="547"/>
                </a:lnTo>
                <a:lnTo>
                  <a:pt x="129" y="547"/>
                </a:lnTo>
                <a:lnTo>
                  <a:pt x="130" y="547"/>
                </a:lnTo>
                <a:lnTo>
                  <a:pt x="131" y="548"/>
                </a:lnTo>
                <a:lnTo>
                  <a:pt x="133" y="548"/>
                </a:lnTo>
                <a:lnTo>
                  <a:pt x="135" y="548"/>
                </a:lnTo>
                <a:lnTo>
                  <a:pt x="136" y="548"/>
                </a:lnTo>
                <a:lnTo>
                  <a:pt x="137" y="548"/>
                </a:lnTo>
                <a:lnTo>
                  <a:pt x="138" y="548"/>
                </a:lnTo>
                <a:lnTo>
                  <a:pt x="140" y="548"/>
                </a:lnTo>
                <a:lnTo>
                  <a:pt x="141" y="548"/>
                </a:lnTo>
                <a:lnTo>
                  <a:pt x="142" y="547"/>
                </a:lnTo>
                <a:lnTo>
                  <a:pt x="144" y="547"/>
                </a:lnTo>
                <a:lnTo>
                  <a:pt x="145" y="547"/>
                </a:lnTo>
                <a:lnTo>
                  <a:pt x="147" y="547"/>
                </a:lnTo>
                <a:lnTo>
                  <a:pt x="148" y="546"/>
                </a:lnTo>
                <a:lnTo>
                  <a:pt x="149" y="545"/>
                </a:lnTo>
                <a:lnTo>
                  <a:pt x="150" y="545"/>
                </a:lnTo>
                <a:lnTo>
                  <a:pt x="152" y="545"/>
                </a:lnTo>
                <a:lnTo>
                  <a:pt x="153" y="544"/>
                </a:lnTo>
                <a:lnTo>
                  <a:pt x="155" y="544"/>
                </a:lnTo>
                <a:lnTo>
                  <a:pt x="156" y="543"/>
                </a:lnTo>
                <a:lnTo>
                  <a:pt x="157" y="543"/>
                </a:lnTo>
                <a:lnTo>
                  <a:pt x="159" y="542"/>
                </a:lnTo>
                <a:lnTo>
                  <a:pt x="160" y="541"/>
                </a:lnTo>
                <a:lnTo>
                  <a:pt x="161" y="541"/>
                </a:lnTo>
                <a:lnTo>
                  <a:pt x="163" y="540"/>
                </a:lnTo>
                <a:lnTo>
                  <a:pt x="164" y="539"/>
                </a:lnTo>
                <a:lnTo>
                  <a:pt x="165" y="539"/>
                </a:lnTo>
                <a:lnTo>
                  <a:pt x="167" y="538"/>
                </a:lnTo>
                <a:lnTo>
                  <a:pt x="168" y="538"/>
                </a:lnTo>
                <a:lnTo>
                  <a:pt x="169" y="538"/>
                </a:lnTo>
                <a:lnTo>
                  <a:pt x="171" y="538"/>
                </a:lnTo>
                <a:lnTo>
                  <a:pt x="172" y="537"/>
                </a:lnTo>
                <a:lnTo>
                  <a:pt x="174" y="537"/>
                </a:lnTo>
                <a:lnTo>
                  <a:pt x="175" y="537"/>
                </a:lnTo>
                <a:lnTo>
                  <a:pt x="176" y="537"/>
                </a:lnTo>
                <a:lnTo>
                  <a:pt x="177" y="537"/>
                </a:lnTo>
                <a:lnTo>
                  <a:pt x="179" y="537"/>
                </a:lnTo>
                <a:lnTo>
                  <a:pt x="180" y="537"/>
                </a:lnTo>
                <a:lnTo>
                  <a:pt x="181" y="537"/>
                </a:lnTo>
                <a:lnTo>
                  <a:pt x="183" y="536"/>
                </a:lnTo>
                <a:lnTo>
                  <a:pt x="184" y="535"/>
                </a:lnTo>
                <a:lnTo>
                  <a:pt x="186" y="535"/>
                </a:lnTo>
                <a:lnTo>
                  <a:pt x="187" y="534"/>
                </a:lnTo>
                <a:lnTo>
                  <a:pt x="188" y="534"/>
                </a:lnTo>
                <a:lnTo>
                  <a:pt x="190" y="534"/>
                </a:lnTo>
                <a:lnTo>
                  <a:pt x="191" y="534"/>
                </a:lnTo>
                <a:lnTo>
                  <a:pt x="193" y="534"/>
                </a:lnTo>
                <a:lnTo>
                  <a:pt x="194" y="534"/>
                </a:lnTo>
                <a:lnTo>
                  <a:pt x="195" y="534"/>
                </a:lnTo>
                <a:lnTo>
                  <a:pt x="196" y="534"/>
                </a:lnTo>
                <a:lnTo>
                  <a:pt x="198" y="534"/>
                </a:lnTo>
                <a:lnTo>
                  <a:pt x="199" y="534"/>
                </a:lnTo>
                <a:lnTo>
                  <a:pt x="200" y="534"/>
                </a:lnTo>
                <a:lnTo>
                  <a:pt x="202" y="534"/>
                </a:lnTo>
                <a:lnTo>
                  <a:pt x="203" y="534"/>
                </a:lnTo>
                <a:lnTo>
                  <a:pt x="205" y="534"/>
                </a:lnTo>
                <a:lnTo>
                  <a:pt x="206" y="534"/>
                </a:lnTo>
                <a:lnTo>
                  <a:pt x="207" y="534"/>
                </a:lnTo>
                <a:lnTo>
                  <a:pt x="208" y="534"/>
                </a:lnTo>
                <a:lnTo>
                  <a:pt x="210" y="535"/>
                </a:lnTo>
                <a:lnTo>
                  <a:pt x="211" y="535"/>
                </a:lnTo>
                <a:lnTo>
                  <a:pt x="213" y="535"/>
                </a:lnTo>
                <a:lnTo>
                  <a:pt x="214" y="536"/>
                </a:lnTo>
                <a:lnTo>
                  <a:pt x="215" y="537"/>
                </a:lnTo>
                <a:lnTo>
                  <a:pt x="217" y="537"/>
                </a:lnTo>
                <a:lnTo>
                  <a:pt x="218" y="538"/>
                </a:lnTo>
                <a:lnTo>
                  <a:pt x="219" y="538"/>
                </a:lnTo>
                <a:lnTo>
                  <a:pt x="220" y="539"/>
                </a:lnTo>
                <a:lnTo>
                  <a:pt x="222" y="540"/>
                </a:lnTo>
                <a:lnTo>
                  <a:pt x="224" y="540"/>
                </a:lnTo>
                <a:lnTo>
                  <a:pt x="225" y="541"/>
                </a:lnTo>
                <a:lnTo>
                  <a:pt x="226" y="542"/>
                </a:lnTo>
                <a:lnTo>
                  <a:pt x="227" y="542"/>
                </a:lnTo>
                <a:lnTo>
                  <a:pt x="229" y="543"/>
                </a:lnTo>
                <a:lnTo>
                  <a:pt x="230" y="543"/>
                </a:lnTo>
                <a:lnTo>
                  <a:pt x="232" y="543"/>
                </a:lnTo>
                <a:lnTo>
                  <a:pt x="233" y="543"/>
                </a:lnTo>
                <a:lnTo>
                  <a:pt x="234" y="543"/>
                </a:lnTo>
                <a:lnTo>
                  <a:pt x="236" y="544"/>
                </a:lnTo>
                <a:lnTo>
                  <a:pt x="237" y="544"/>
                </a:lnTo>
                <a:lnTo>
                  <a:pt x="238" y="544"/>
                </a:lnTo>
                <a:lnTo>
                  <a:pt x="239" y="545"/>
                </a:lnTo>
                <a:lnTo>
                  <a:pt x="241" y="545"/>
                </a:lnTo>
                <a:lnTo>
                  <a:pt x="242" y="545"/>
                </a:lnTo>
                <a:lnTo>
                  <a:pt x="244" y="546"/>
                </a:lnTo>
                <a:lnTo>
                  <a:pt x="245" y="546"/>
                </a:lnTo>
                <a:lnTo>
                  <a:pt x="246" y="547"/>
                </a:lnTo>
                <a:lnTo>
                  <a:pt x="248" y="547"/>
                </a:lnTo>
                <a:lnTo>
                  <a:pt x="249" y="547"/>
                </a:lnTo>
                <a:lnTo>
                  <a:pt x="251" y="547"/>
                </a:lnTo>
                <a:lnTo>
                  <a:pt x="252" y="547"/>
                </a:lnTo>
                <a:lnTo>
                  <a:pt x="253" y="548"/>
                </a:lnTo>
                <a:lnTo>
                  <a:pt x="254" y="548"/>
                </a:lnTo>
                <a:lnTo>
                  <a:pt x="256" y="548"/>
                </a:lnTo>
                <a:lnTo>
                  <a:pt x="257" y="549"/>
                </a:lnTo>
                <a:lnTo>
                  <a:pt x="258" y="549"/>
                </a:lnTo>
                <a:lnTo>
                  <a:pt x="260" y="550"/>
                </a:lnTo>
                <a:lnTo>
                  <a:pt x="261" y="550"/>
                </a:lnTo>
                <a:lnTo>
                  <a:pt x="263" y="551"/>
                </a:lnTo>
                <a:lnTo>
                  <a:pt x="264" y="551"/>
                </a:lnTo>
                <a:lnTo>
                  <a:pt x="265" y="551"/>
                </a:lnTo>
                <a:lnTo>
                  <a:pt x="266" y="551"/>
                </a:lnTo>
                <a:lnTo>
                  <a:pt x="268" y="551"/>
                </a:lnTo>
                <a:lnTo>
                  <a:pt x="269" y="551"/>
                </a:lnTo>
                <a:lnTo>
                  <a:pt x="271" y="551"/>
                </a:lnTo>
                <a:lnTo>
                  <a:pt x="272" y="550"/>
                </a:lnTo>
                <a:lnTo>
                  <a:pt x="273" y="550"/>
                </a:lnTo>
                <a:lnTo>
                  <a:pt x="275" y="550"/>
                </a:lnTo>
                <a:lnTo>
                  <a:pt x="276" y="549"/>
                </a:lnTo>
                <a:lnTo>
                  <a:pt x="277" y="549"/>
                </a:lnTo>
                <a:lnTo>
                  <a:pt x="278" y="548"/>
                </a:lnTo>
                <a:lnTo>
                  <a:pt x="280" y="548"/>
                </a:lnTo>
                <a:lnTo>
                  <a:pt x="282" y="547"/>
                </a:lnTo>
                <a:lnTo>
                  <a:pt x="283" y="547"/>
                </a:lnTo>
                <a:lnTo>
                  <a:pt x="284" y="547"/>
                </a:lnTo>
                <a:lnTo>
                  <a:pt x="285" y="547"/>
                </a:lnTo>
                <a:lnTo>
                  <a:pt x="287" y="546"/>
                </a:lnTo>
                <a:lnTo>
                  <a:pt x="288" y="545"/>
                </a:lnTo>
                <a:lnTo>
                  <a:pt x="290" y="545"/>
                </a:lnTo>
                <a:lnTo>
                  <a:pt x="291" y="544"/>
                </a:lnTo>
                <a:lnTo>
                  <a:pt x="292" y="544"/>
                </a:lnTo>
                <a:lnTo>
                  <a:pt x="294" y="543"/>
                </a:lnTo>
                <a:lnTo>
                  <a:pt x="295" y="542"/>
                </a:lnTo>
                <a:lnTo>
                  <a:pt x="296" y="542"/>
                </a:lnTo>
                <a:lnTo>
                  <a:pt x="297" y="541"/>
                </a:lnTo>
                <a:lnTo>
                  <a:pt x="299" y="540"/>
                </a:lnTo>
                <a:lnTo>
                  <a:pt x="300" y="539"/>
                </a:lnTo>
                <a:lnTo>
                  <a:pt x="302" y="539"/>
                </a:lnTo>
                <a:lnTo>
                  <a:pt x="303" y="539"/>
                </a:lnTo>
                <a:lnTo>
                  <a:pt x="304" y="539"/>
                </a:lnTo>
                <a:lnTo>
                  <a:pt x="306" y="539"/>
                </a:lnTo>
                <a:lnTo>
                  <a:pt x="307" y="538"/>
                </a:lnTo>
                <a:lnTo>
                  <a:pt x="308" y="538"/>
                </a:lnTo>
                <a:lnTo>
                  <a:pt x="310" y="538"/>
                </a:lnTo>
                <a:lnTo>
                  <a:pt x="311" y="539"/>
                </a:lnTo>
                <a:lnTo>
                  <a:pt x="312" y="539"/>
                </a:lnTo>
                <a:lnTo>
                  <a:pt x="314" y="539"/>
                </a:lnTo>
                <a:lnTo>
                  <a:pt x="315" y="539"/>
                </a:lnTo>
                <a:lnTo>
                  <a:pt x="316" y="539"/>
                </a:lnTo>
                <a:lnTo>
                  <a:pt x="318" y="538"/>
                </a:lnTo>
                <a:lnTo>
                  <a:pt x="319" y="538"/>
                </a:lnTo>
                <a:lnTo>
                  <a:pt x="321" y="538"/>
                </a:lnTo>
                <a:lnTo>
                  <a:pt x="322" y="537"/>
                </a:lnTo>
                <a:lnTo>
                  <a:pt x="323" y="537"/>
                </a:lnTo>
                <a:lnTo>
                  <a:pt x="325" y="537"/>
                </a:lnTo>
                <a:lnTo>
                  <a:pt x="326" y="536"/>
                </a:lnTo>
                <a:lnTo>
                  <a:pt x="327" y="535"/>
                </a:lnTo>
                <a:lnTo>
                  <a:pt x="329" y="535"/>
                </a:lnTo>
                <a:lnTo>
                  <a:pt x="330" y="534"/>
                </a:lnTo>
                <a:lnTo>
                  <a:pt x="331" y="534"/>
                </a:lnTo>
                <a:lnTo>
                  <a:pt x="333" y="534"/>
                </a:lnTo>
                <a:lnTo>
                  <a:pt x="334" y="533"/>
                </a:lnTo>
                <a:lnTo>
                  <a:pt x="335" y="533"/>
                </a:lnTo>
                <a:lnTo>
                  <a:pt x="337" y="532"/>
                </a:lnTo>
                <a:lnTo>
                  <a:pt x="338" y="531"/>
                </a:lnTo>
                <a:lnTo>
                  <a:pt x="340" y="530"/>
                </a:lnTo>
                <a:lnTo>
                  <a:pt x="341" y="529"/>
                </a:lnTo>
                <a:lnTo>
                  <a:pt x="342" y="528"/>
                </a:lnTo>
                <a:lnTo>
                  <a:pt x="343" y="527"/>
                </a:lnTo>
                <a:lnTo>
                  <a:pt x="345" y="525"/>
                </a:lnTo>
                <a:lnTo>
                  <a:pt x="346" y="524"/>
                </a:lnTo>
                <a:lnTo>
                  <a:pt x="347" y="523"/>
                </a:lnTo>
                <a:lnTo>
                  <a:pt x="349" y="522"/>
                </a:lnTo>
                <a:lnTo>
                  <a:pt x="350" y="521"/>
                </a:lnTo>
                <a:lnTo>
                  <a:pt x="352" y="520"/>
                </a:lnTo>
                <a:lnTo>
                  <a:pt x="353" y="519"/>
                </a:lnTo>
                <a:lnTo>
                  <a:pt x="354" y="518"/>
                </a:lnTo>
                <a:lnTo>
                  <a:pt x="355" y="516"/>
                </a:lnTo>
                <a:lnTo>
                  <a:pt x="357" y="515"/>
                </a:lnTo>
                <a:lnTo>
                  <a:pt x="359" y="514"/>
                </a:lnTo>
                <a:lnTo>
                  <a:pt x="360" y="513"/>
                </a:lnTo>
                <a:lnTo>
                  <a:pt x="361" y="511"/>
                </a:lnTo>
                <a:lnTo>
                  <a:pt x="362" y="510"/>
                </a:lnTo>
                <a:lnTo>
                  <a:pt x="364" y="508"/>
                </a:lnTo>
                <a:lnTo>
                  <a:pt x="365" y="506"/>
                </a:lnTo>
                <a:lnTo>
                  <a:pt x="366" y="505"/>
                </a:lnTo>
                <a:lnTo>
                  <a:pt x="368" y="504"/>
                </a:lnTo>
                <a:lnTo>
                  <a:pt x="369" y="503"/>
                </a:lnTo>
                <a:lnTo>
                  <a:pt x="371" y="502"/>
                </a:lnTo>
                <a:lnTo>
                  <a:pt x="372" y="501"/>
                </a:lnTo>
                <a:lnTo>
                  <a:pt x="373" y="500"/>
                </a:lnTo>
                <a:lnTo>
                  <a:pt x="374" y="499"/>
                </a:lnTo>
                <a:lnTo>
                  <a:pt x="376" y="498"/>
                </a:lnTo>
                <a:lnTo>
                  <a:pt x="377" y="497"/>
                </a:lnTo>
                <a:lnTo>
                  <a:pt x="379" y="496"/>
                </a:lnTo>
                <a:lnTo>
                  <a:pt x="380" y="495"/>
                </a:lnTo>
                <a:lnTo>
                  <a:pt x="381" y="493"/>
                </a:lnTo>
                <a:lnTo>
                  <a:pt x="383" y="492"/>
                </a:lnTo>
                <a:lnTo>
                  <a:pt x="384" y="491"/>
                </a:lnTo>
                <a:lnTo>
                  <a:pt x="385" y="489"/>
                </a:lnTo>
                <a:lnTo>
                  <a:pt x="386" y="488"/>
                </a:lnTo>
                <a:lnTo>
                  <a:pt x="388" y="486"/>
                </a:lnTo>
                <a:lnTo>
                  <a:pt x="389" y="484"/>
                </a:lnTo>
                <a:lnTo>
                  <a:pt x="391" y="483"/>
                </a:lnTo>
                <a:lnTo>
                  <a:pt x="392" y="481"/>
                </a:lnTo>
                <a:lnTo>
                  <a:pt x="393" y="480"/>
                </a:lnTo>
                <a:lnTo>
                  <a:pt x="395" y="479"/>
                </a:lnTo>
                <a:lnTo>
                  <a:pt x="396" y="478"/>
                </a:lnTo>
                <a:lnTo>
                  <a:pt x="398" y="476"/>
                </a:lnTo>
                <a:lnTo>
                  <a:pt x="399" y="476"/>
                </a:lnTo>
                <a:lnTo>
                  <a:pt x="400" y="475"/>
                </a:lnTo>
                <a:lnTo>
                  <a:pt x="401" y="475"/>
                </a:lnTo>
                <a:lnTo>
                  <a:pt x="403" y="474"/>
                </a:lnTo>
                <a:lnTo>
                  <a:pt x="404" y="474"/>
                </a:lnTo>
                <a:lnTo>
                  <a:pt x="405" y="473"/>
                </a:lnTo>
                <a:lnTo>
                  <a:pt x="407" y="473"/>
                </a:lnTo>
                <a:lnTo>
                  <a:pt x="408" y="472"/>
                </a:lnTo>
                <a:lnTo>
                  <a:pt x="410" y="471"/>
                </a:lnTo>
                <a:lnTo>
                  <a:pt x="411" y="470"/>
                </a:lnTo>
                <a:lnTo>
                  <a:pt x="412" y="469"/>
                </a:lnTo>
                <a:lnTo>
                  <a:pt x="413" y="468"/>
                </a:lnTo>
                <a:lnTo>
                  <a:pt x="415" y="466"/>
                </a:lnTo>
                <a:lnTo>
                  <a:pt x="417" y="465"/>
                </a:lnTo>
                <a:lnTo>
                  <a:pt x="418" y="464"/>
                </a:lnTo>
                <a:lnTo>
                  <a:pt x="419" y="463"/>
                </a:lnTo>
                <a:lnTo>
                  <a:pt x="420" y="462"/>
                </a:lnTo>
                <a:lnTo>
                  <a:pt x="422" y="462"/>
                </a:lnTo>
                <a:lnTo>
                  <a:pt x="423" y="461"/>
                </a:lnTo>
                <a:lnTo>
                  <a:pt x="424" y="461"/>
                </a:lnTo>
                <a:lnTo>
                  <a:pt x="426" y="460"/>
                </a:lnTo>
                <a:lnTo>
                  <a:pt x="427" y="460"/>
                </a:lnTo>
                <a:lnTo>
                  <a:pt x="429" y="459"/>
                </a:lnTo>
                <a:lnTo>
                  <a:pt x="430" y="459"/>
                </a:lnTo>
                <a:lnTo>
                  <a:pt x="431" y="457"/>
                </a:lnTo>
                <a:lnTo>
                  <a:pt x="432" y="456"/>
                </a:lnTo>
                <a:lnTo>
                  <a:pt x="434" y="455"/>
                </a:lnTo>
                <a:lnTo>
                  <a:pt x="435" y="455"/>
                </a:lnTo>
                <a:lnTo>
                  <a:pt x="437" y="454"/>
                </a:lnTo>
                <a:lnTo>
                  <a:pt x="438" y="453"/>
                </a:lnTo>
                <a:lnTo>
                  <a:pt x="439" y="453"/>
                </a:lnTo>
                <a:lnTo>
                  <a:pt x="441" y="452"/>
                </a:lnTo>
                <a:lnTo>
                  <a:pt x="442" y="452"/>
                </a:lnTo>
                <a:lnTo>
                  <a:pt x="443" y="451"/>
                </a:lnTo>
                <a:lnTo>
                  <a:pt x="444" y="450"/>
                </a:lnTo>
                <a:lnTo>
                  <a:pt x="446" y="450"/>
                </a:lnTo>
                <a:lnTo>
                  <a:pt x="447" y="449"/>
                </a:lnTo>
                <a:lnTo>
                  <a:pt x="449" y="448"/>
                </a:lnTo>
                <a:lnTo>
                  <a:pt x="450" y="447"/>
                </a:lnTo>
                <a:lnTo>
                  <a:pt x="451" y="447"/>
                </a:lnTo>
                <a:lnTo>
                  <a:pt x="453" y="446"/>
                </a:lnTo>
                <a:lnTo>
                  <a:pt x="454" y="445"/>
                </a:lnTo>
                <a:lnTo>
                  <a:pt x="456" y="444"/>
                </a:lnTo>
                <a:lnTo>
                  <a:pt x="457" y="443"/>
                </a:lnTo>
                <a:lnTo>
                  <a:pt x="458" y="442"/>
                </a:lnTo>
                <a:lnTo>
                  <a:pt x="460" y="441"/>
                </a:lnTo>
                <a:lnTo>
                  <a:pt x="461" y="440"/>
                </a:lnTo>
                <a:lnTo>
                  <a:pt x="462" y="440"/>
                </a:lnTo>
                <a:lnTo>
                  <a:pt x="463" y="439"/>
                </a:lnTo>
                <a:lnTo>
                  <a:pt x="465" y="438"/>
                </a:lnTo>
                <a:lnTo>
                  <a:pt x="466" y="437"/>
                </a:lnTo>
                <a:lnTo>
                  <a:pt x="468" y="436"/>
                </a:lnTo>
                <a:lnTo>
                  <a:pt x="469" y="436"/>
                </a:lnTo>
                <a:lnTo>
                  <a:pt x="470" y="435"/>
                </a:lnTo>
                <a:lnTo>
                  <a:pt x="472" y="434"/>
                </a:lnTo>
                <a:lnTo>
                  <a:pt x="473" y="433"/>
                </a:lnTo>
                <a:lnTo>
                  <a:pt x="475" y="433"/>
                </a:lnTo>
                <a:lnTo>
                  <a:pt x="476" y="432"/>
                </a:lnTo>
                <a:lnTo>
                  <a:pt x="477" y="431"/>
                </a:lnTo>
                <a:lnTo>
                  <a:pt x="478" y="430"/>
                </a:lnTo>
                <a:lnTo>
                  <a:pt x="480" y="430"/>
                </a:lnTo>
                <a:lnTo>
                  <a:pt x="481" y="429"/>
                </a:lnTo>
                <a:lnTo>
                  <a:pt x="482" y="429"/>
                </a:lnTo>
                <a:lnTo>
                  <a:pt x="484" y="429"/>
                </a:lnTo>
                <a:lnTo>
                  <a:pt x="485" y="428"/>
                </a:lnTo>
                <a:lnTo>
                  <a:pt x="487" y="428"/>
                </a:lnTo>
                <a:lnTo>
                  <a:pt x="488" y="428"/>
                </a:lnTo>
                <a:lnTo>
                  <a:pt x="489" y="429"/>
                </a:lnTo>
                <a:lnTo>
                  <a:pt x="490" y="429"/>
                </a:lnTo>
                <a:lnTo>
                  <a:pt x="492" y="429"/>
                </a:lnTo>
                <a:lnTo>
                  <a:pt x="493" y="429"/>
                </a:lnTo>
                <a:lnTo>
                  <a:pt x="495" y="429"/>
                </a:lnTo>
                <a:lnTo>
                  <a:pt x="496" y="429"/>
                </a:lnTo>
                <a:lnTo>
                  <a:pt x="497" y="429"/>
                </a:lnTo>
                <a:lnTo>
                  <a:pt x="499" y="427"/>
                </a:lnTo>
                <a:lnTo>
                  <a:pt x="500" y="427"/>
                </a:lnTo>
                <a:lnTo>
                  <a:pt x="501" y="426"/>
                </a:lnTo>
                <a:lnTo>
                  <a:pt x="502" y="425"/>
                </a:lnTo>
                <a:lnTo>
                  <a:pt x="504" y="424"/>
                </a:lnTo>
                <a:lnTo>
                  <a:pt x="506" y="424"/>
                </a:lnTo>
                <a:lnTo>
                  <a:pt x="507" y="423"/>
                </a:lnTo>
                <a:lnTo>
                  <a:pt x="508" y="422"/>
                </a:lnTo>
                <a:lnTo>
                  <a:pt x="509" y="421"/>
                </a:lnTo>
                <a:lnTo>
                  <a:pt x="511" y="420"/>
                </a:lnTo>
                <a:lnTo>
                  <a:pt x="512" y="419"/>
                </a:lnTo>
                <a:lnTo>
                  <a:pt x="513" y="418"/>
                </a:lnTo>
                <a:lnTo>
                  <a:pt x="515" y="417"/>
                </a:lnTo>
                <a:lnTo>
                  <a:pt x="516" y="415"/>
                </a:lnTo>
                <a:lnTo>
                  <a:pt x="518" y="414"/>
                </a:lnTo>
                <a:lnTo>
                  <a:pt x="519" y="413"/>
                </a:lnTo>
                <a:lnTo>
                  <a:pt x="520" y="411"/>
                </a:lnTo>
                <a:lnTo>
                  <a:pt x="521" y="410"/>
                </a:lnTo>
                <a:lnTo>
                  <a:pt x="523" y="408"/>
                </a:lnTo>
                <a:lnTo>
                  <a:pt x="524" y="406"/>
                </a:lnTo>
                <a:lnTo>
                  <a:pt x="526" y="404"/>
                </a:lnTo>
                <a:lnTo>
                  <a:pt x="527" y="402"/>
                </a:lnTo>
                <a:lnTo>
                  <a:pt x="528" y="401"/>
                </a:lnTo>
                <a:lnTo>
                  <a:pt x="530" y="399"/>
                </a:lnTo>
                <a:lnTo>
                  <a:pt x="531" y="397"/>
                </a:lnTo>
                <a:lnTo>
                  <a:pt x="532" y="395"/>
                </a:lnTo>
                <a:lnTo>
                  <a:pt x="534" y="394"/>
                </a:lnTo>
                <a:lnTo>
                  <a:pt x="535" y="392"/>
                </a:lnTo>
                <a:lnTo>
                  <a:pt x="536" y="391"/>
                </a:lnTo>
                <a:lnTo>
                  <a:pt x="538" y="389"/>
                </a:lnTo>
                <a:lnTo>
                  <a:pt x="539" y="387"/>
                </a:lnTo>
                <a:lnTo>
                  <a:pt x="540" y="385"/>
                </a:lnTo>
                <a:lnTo>
                  <a:pt x="542" y="383"/>
                </a:lnTo>
                <a:lnTo>
                  <a:pt x="543" y="381"/>
                </a:lnTo>
                <a:lnTo>
                  <a:pt x="545" y="378"/>
                </a:lnTo>
                <a:lnTo>
                  <a:pt x="546" y="376"/>
                </a:lnTo>
                <a:lnTo>
                  <a:pt x="547" y="374"/>
                </a:lnTo>
                <a:lnTo>
                  <a:pt x="548" y="373"/>
                </a:lnTo>
                <a:lnTo>
                  <a:pt x="550" y="371"/>
                </a:lnTo>
                <a:lnTo>
                  <a:pt x="551" y="369"/>
                </a:lnTo>
                <a:lnTo>
                  <a:pt x="552" y="367"/>
                </a:lnTo>
                <a:lnTo>
                  <a:pt x="554" y="366"/>
                </a:lnTo>
                <a:lnTo>
                  <a:pt x="555" y="364"/>
                </a:lnTo>
                <a:lnTo>
                  <a:pt x="557" y="362"/>
                </a:lnTo>
                <a:lnTo>
                  <a:pt x="558" y="361"/>
                </a:lnTo>
                <a:lnTo>
                  <a:pt x="559" y="360"/>
                </a:lnTo>
                <a:lnTo>
                  <a:pt x="561" y="358"/>
                </a:lnTo>
                <a:lnTo>
                  <a:pt x="562" y="356"/>
                </a:lnTo>
                <a:lnTo>
                  <a:pt x="564" y="354"/>
                </a:lnTo>
                <a:lnTo>
                  <a:pt x="565" y="352"/>
                </a:lnTo>
                <a:lnTo>
                  <a:pt x="566" y="350"/>
                </a:lnTo>
                <a:lnTo>
                  <a:pt x="567" y="347"/>
                </a:lnTo>
                <a:lnTo>
                  <a:pt x="569" y="344"/>
                </a:lnTo>
                <a:lnTo>
                  <a:pt x="570" y="342"/>
                </a:lnTo>
                <a:lnTo>
                  <a:pt x="571" y="339"/>
                </a:lnTo>
                <a:lnTo>
                  <a:pt x="573" y="337"/>
                </a:lnTo>
                <a:lnTo>
                  <a:pt x="574" y="334"/>
                </a:lnTo>
                <a:lnTo>
                  <a:pt x="576" y="332"/>
                </a:lnTo>
                <a:lnTo>
                  <a:pt x="577" y="329"/>
                </a:lnTo>
                <a:lnTo>
                  <a:pt x="578" y="326"/>
                </a:lnTo>
                <a:lnTo>
                  <a:pt x="579" y="324"/>
                </a:lnTo>
                <a:lnTo>
                  <a:pt x="581" y="321"/>
                </a:lnTo>
                <a:lnTo>
                  <a:pt x="582" y="319"/>
                </a:lnTo>
                <a:lnTo>
                  <a:pt x="584" y="316"/>
                </a:lnTo>
                <a:lnTo>
                  <a:pt x="585" y="314"/>
                </a:lnTo>
                <a:lnTo>
                  <a:pt x="586" y="311"/>
                </a:lnTo>
                <a:lnTo>
                  <a:pt x="588" y="308"/>
                </a:lnTo>
                <a:lnTo>
                  <a:pt x="589" y="305"/>
                </a:lnTo>
                <a:lnTo>
                  <a:pt x="590" y="303"/>
                </a:lnTo>
                <a:lnTo>
                  <a:pt x="591" y="299"/>
                </a:lnTo>
                <a:lnTo>
                  <a:pt x="593" y="296"/>
                </a:lnTo>
                <a:lnTo>
                  <a:pt x="595" y="294"/>
                </a:lnTo>
                <a:lnTo>
                  <a:pt x="596" y="291"/>
                </a:lnTo>
                <a:lnTo>
                  <a:pt x="597" y="288"/>
                </a:lnTo>
                <a:lnTo>
                  <a:pt x="598" y="285"/>
                </a:lnTo>
                <a:lnTo>
                  <a:pt x="600" y="283"/>
                </a:lnTo>
                <a:lnTo>
                  <a:pt x="601" y="280"/>
                </a:lnTo>
                <a:lnTo>
                  <a:pt x="603" y="277"/>
                </a:lnTo>
                <a:lnTo>
                  <a:pt x="604" y="274"/>
                </a:lnTo>
                <a:lnTo>
                  <a:pt x="605" y="272"/>
                </a:lnTo>
                <a:lnTo>
                  <a:pt x="607" y="269"/>
                </a:lnTo>
                <a:lnTo>
                  <a:pt x="608" y="266"/>
                </a:lnTo>
                <a:lnTo>
                  <a:pt x="609" y="263"/>
                </a:lnTo>
                <a:lnTo>
                  <a:pt x="610" y="259"/>
                </a:lnTo>
                <a:lnTo>
                  <a:pt x="612" y="256"/>
                </a:lnTo>
                <a:lnTo>
                  <a:pt x="613" y="252"/>
                </a:lnTo>
                <a:lnTo>
                  <a:pt x="615" y="249"/>
                </a:lnTo>
                <a:lnTo>
                  <a:pt x="616" y="245"/>
                </a:lnTo>
                <a:lnTo>
                  <a:pt x="617" y="242"/>
                </a:lnTo>
                <a:lnTo>
                  <a:pt x="619" y="238"/>
                </a:lnTo>
                <a:lnTo>
                  <a:pt x="620" y="234"/>
                </a:lnTo>
                <a:lnTo>
                  <a:pt x="622" y="231"/>
                </a:lnTo>
                <a:lnTo>
                  <a:pt x="623" y="228"/>
                </a:lnTo>
                <a:lnTo>
                  <a:pt x="624" y="224"/>
                </a:lnTo>
                <a:lnTo>
                  <a:pt x="625" y="221"/>
                </a:lnTo>
                <a:lnTo>
                  <a:pt x="627" y="218"/>
                </a:lnTo>
                <a:lnTo>
                  <a:pt x="628" y="214"/>
                </a:lnTo>
                <a:lnTo>
                  <a:pt x="629" y="210"/>
                </a:lnTo>
                <a:lnTo>
                  <a:pt x="631" y="207"/>
                </a:lnTo>
                <a:lnTo>
                  <a:pt x="632" y="203"/>
                </a:lnTo>
                <a:lnTo>
                  <a:pt x="634" y="199"/>
                </a:lnTo>
                <a:lnTo>
                  <a:pt x="635" y="196"/>
                </a:lnTo>
                <a:lnTo>
                  <a:pt x="636" y="192"/>
                </a:lnTo>
                <a:lnTo>
                  <a:pt x="637" y="188"/>
                </a:lnTo>
                <a:lnTo>
                  <a:pt x="639" y="185"/>
                </a:lnTo>
                <a:lnTo>
                  <a:pt x="641" y="181"/>
                </a:lnTo>
                <a:lnTo>
                  <a:pt x="642" y="178"/>
                </a:lnTo>
                <a:lnTo>
                  <a:pt x="643" y="175"/>
                </a:lnTo>
                <a:lnTo>
                  <a:pt x="644" y="172"/>
                </a:lnTo>
                <a:lnTo>
                  <a:pt x="646" y="169"/>
                </a:lnTo>
                <a:lnTo>
                  <a:pt x="647" y="166"/>
                </a:lnTo>
                <a:lnTo>
                  <a:pt x="648" y="163"/>
                </a:lnTo>
                <a:lnTo>
                  <a:pt x="649" y="160"/>
                </a:lnTo>
                <a:lnTo>
                  <a:pt x="651" y="157"/>
                </a:lnTo>
                <a:lnTo>
                  <a:pt x="653" y="154"/>
                </a:lnTo>
                <a:lnTo>
                  <a:pt x="654" y="150"/>
                </a:lnTo>
                <a:lnTo>
                  <a:pt x="655" y="147"/>
                </a:lnTo>
                <a:lnTo>
                  <a:pt x="656" y="144"/>
                </a:lnTo>
                <a:lnTo>
                  <a:pt x="658" y="140"/>
                </a:lnTo>
                <a:lnTo>
                  <a:pt x="659" y="137"/>
                </a:lnTo>
                <a:lnTo>
                  <a:pt x="661" y="133"/>
                </a:lnTo>
                <a:lnTo>
                  <a:pt x="662" y="130"/>
                </a:lnTo>
                <a:lnTo>
                  <a:pt x="663" y="127"/>
                </a:lnTo>
                <a:lnTo>
                  <a:pt x="665" y="124"/>
                </a:lnTo>
                <a:lnTo>
                  <a:pt x="666" y="121"/>
                </a:lnTo>
                <a:lnTo>
                  <a:pt x="667" y="119"/>
                </a:lnTo>
                <a:lnTo>
                  <a:pt x="668" y="117"/>
                </a:lnTo>
                <a:lnTo>
                  <a:pt x="670" y="115"/>
                </a:lnTo>
                <a:lnTo>
                  <a:pt x="671" y="112"/>
                </a:lnTo>
                <a:lnTo>
                  <a:pt x="673" y="110"/>
                </a:lnTo>
                <a:lnTo>
                  <a:pt x="674" y="108"/>
                </a:lnTo>
                <a:lnTo>
                  <a:pt x="675" y="106"/>
                </a:lnTo>
                <a:lnTo>
                  <a:pt x="677" y="104"/>
                </a:lnTo>
                <a:lnTo>
                  <a:pt x="678" y="102"/>
                </a:lnTo>
                <a:lnTo>
                  <a:pt x="680" y="100"/>
                </a:lnTo>
                <a:lnTo>
                  <a:pt x="681" y="97"/>
                </a:lnTo>
                <a:lnTo>
                  <a:pt x="682" y="95"/>
                </a:lnTo>
                <a:lnTo>
                  <a:pt x="683" y="92"/>
                </a:lnTo>
                <a:lnTo>
                  <a:pt x="685" y="90"/>
                </a:lnTo>
                <a:lnTo>
                  <a:pt x="686" y="88"/>
                </a:lnTo>
                <a:lnTo>
                  <a:pt x="687" y="86"/>
                </a:lnTo>
                <a:lnTo>
                  <a:pt x="689" y="84"/>
                </a:lnTo>
                <a:lnTo>
                  <a:pt x="690" y="82"/>
                </a:lnTo>
                <a:lnTo>
                  <a:pt x="692" y="80"/>
                </a:lnTo>
                <a:lnTo>
                  <a:pt x="693" y="78"/>
                </a:lnTo>
                <a:lnTo>
                  <a:pt x="694" y="76"/>
                </a:lnTo>
                <a:lnTo>
                  <a:pt x="696" y="75"/>
                </a:lnTo>
                <a:lnTo>
                  <a:pt x="697" y="72"/>
                </a:lnTo>
                <a:lnTo>
                  <a:pt x="698" y="71"/>
                </a:lnTo>
                <a:lnTo>
                  <a:pt x="700" y="69"/>
                </a:lnTo>
                <a:lnTo>
                  <a:pt x="701" y="67"/>
                </a:lnTo>
                <a:lnTo>
                  <a:pt x="702" y="65"/>
                </a:lnTo>
                <a:lnTo>
                  <a:pt x="704" y="63"/>
                </a:lnTo>
                <a:lnTo>
                  <a:pt x="705" y="61"/>
                </a:lnTo>
                <a:lnTo>
                  <a:pt x="706" y="59"/>
                </a:lnTo>
                <a:lnTo>
                  <a:pt x="708" y="58"/>
                </a:lnTo>
                <a:lnTo>
                  <a:pt x="709" y="56"/>
                </a:lnTo>
                <a:lnTo>
                  <a:pt x="711" y="55"/>
                </a:lnTo>
                <a:lnTo>
                  <a:pt x="712" y="53"/>
                </a:lnTo>
                <a:lnTo>
                  <a:pt x="713" y="52"/>
                </a:lnTo>
                <a:lnTo>
                  <a:pt x="714" y="50"/>
                </a:lnTo>
                <a:lnTo>
                  <a:pt x="716" y="49"/>
                </a:lnTo>
                <a:lnTo>
                  <a:pt x="717" y="48"/>
                </a:lnTo>
                <a:lnTo>
                  <a:pt x="719" y="47"/>
                </a:lnTo>
                <a:lnTo>
                  <a:pt x="720" y="46"/>
                </a:lnTo>
                <a:lnTo>
                  <a:pt x="721" y="45"/>
                </a:lnTo>
                <a:lnTo>
                  <a:pt x="723" y="43"/>
                </a:lnTo>
                <a:lnTo>
                  <a:pt x="724" y="42"/>
                </a:lnTo>
                <a:lnTo>
                  <a:pt x="725" y="41"/>
                </a:lnTo>
                <a:lnTo>
                  <a:pt x="726" y="40"/>
                </a:lnTo>
                <a:lnTo>
                  <a:pt x="728" y="39"/>
                </a:lnTo>
                <a:lnTo>
                  <a:pt x="730" y="38"/>
                </a:lnTo>
                <a:lnTo>
                  <a:pt x="731" y="37"/>
                </a:lnTo>
                <a:lnTo>
                  <a:pt x="732" y="36"/>
                </a:lnTo>
                <a:lnTo>
                  <a:pt x="733" y="36"/>
                </a:lnTo>
                <a:lnTo>
                  <a:pt x="735" y="35"/>
                </a:lnTo>
                <a:lnTo>
                  <a:pt x="736" y="34"/>
                </a:lnTo>
                <a:lnTo>
                  <a:pt x="737" y="33"/>
                </a:lnTo>
                <a:lnTo>
                  <a:pt x="739" y="32"/>
                </a:lnTo>
                <a:lnTo>
                  <a:pt x="740" y="31"/>
                </a:lnTo>
                <a:lnTo>
                  <a:pt x="742" y="30"/>
                </a:lnTo>
                <a:lnTo>
                  <a:pt x="743" y="30"/>
                </a:lnTo>
                <a:lnTo>
                  <a:pt x="744" y="29"/>
                </a:lnTo>
                <a:lnTo>
                  <a:pt x="745" y="28"/>
                </a:lnTo>
                <a:lnTo>
                  <a:pt x="747" y="27"/>
                </a:lnTo>
                <a:lnTo>
                  <a:pt x="748" y="26"/>
                </a:lnTo>
                <a:lnTo>
                  <a:pt x="750" y="25"/>
                </a:lnTo>
                <a:lnTo>
                  <a:pt x="751" y="23"/>
                </a:lnTo>
                <a:lnTo>
                  <a:pt x="752" y="23"/>
                </a:lnTo>
                <a:lnTo>
                  <a:pt x="754" y="22"/>
                </a:lnTo>
                <a:lnTo>
                  <a:pt x="755" y="21"/>
                </a:lnTo>
                <a:lnTo>
                  <a:pt x="756" y="21"/>
                </a:lnTo>
                <a:lnTo>
                  <a:pt x="758" y="20"/>
                </a:lnTo>
                <a:lnTo>
                  <a:pt x="759" y="20"/>
                </a:lnTo>
                <a:lnTo>
                  <a:pt x="760" y="19"/>
                </a:lnTo>
                <a:lnTo>
                  <a:pt x="762" y="19"/>
                </a:lnTo>
                <a:lnTo>
                  <a:pt x="763" y="19"/>
                </a:lnTo>
                <a:lnTo>
                  <a:pt x="764" y="18"/>
                </a:lnTo>
                <a:lnTo>
                  <a:pt x="766" y="18"/>
                </a:lnTo>
                <a:lnTo>
                  <a:pt x="767" y="17"/>
                </a:lnTo>
                <a:lnTo>
                  <a:pt x="769" y="17"/>
                </a:lnTo>
                <a:lnTo>
                  <a:pt x="770" y="16"/>
                </a:lnTo>
                <a:lnTo>
                  <a:pt x="771" y="16"/>
                </a:lnTo>
                <a:lnTo>
                  <a:pt x="772" y="16"/>
                </a:lnTo>
                <a:lnTo>
                  <a:pt x="774" y="15"/>
                </a:lnTo>
                <a:lnTo>
                  <a:pt x="775" y="15"/>
                </a:lnTo>
                <a:lnTo>
                  <a:pt x="776" y="15"/>
                </a:lnTo>
                <a:lnTo>
                  <a:pt x="778" y="15"/>
                </a:lnTo>
                <a:lnTo>
                  <a:pt x="779" y="16"/>
                </a:lnTo>
                <a:lnTo>
                  <a:pt x="781" y="16"/>
                </a:lnTo>
                <a:lnTo>
                  <a:pt x="782" y="16"/>
                </a:lnTo>
                <a:lnTo>
                  <a:pt x="783" y="17"/>
                </a:lnTo>
                <a:lnTo>
                  <a:pt x="784" y="17"/>
                </a:lnTo>
                <a:lnTo>
                  <a:pt x="786" y="17"/>
                </a:lnTo>
                <a:lnTo>
                  <a:pt x="788" y="18"/>
                </a:lnTo>
                <a:lnTo>
                  <a:pt x="789" y="18"/>
                </a:lnTo>
                <a:lnTo>
                  <a:pt x="790" y="18"/>
                </a:lnTo>
                <a:lnTo>
                  <a:pt x="791" y="18"/>
                </a:lnTo>
                <a:lnTo>
                  <a:pt x="793" y="18"/>
                </a:lnTo>
                <a:lnTo>
                  <a:pt x="794" y="18"/>
                </a:lnTo>
                <a:lnTo>
                  <a:pt x="795" y="18"/>
                </a:lnTo>
                <a:lnTo>
                  <a:pt x="797" y="18"/>
                </a:lnTo>
                <a:lnTo>
                  <a:pt x="798" y="18"/>
                </a:lnTo>
                <a:lnTo>
                  <a:pt x="800" y="18"/>
                </a:lnTo>
                <a:lnTo>
                  <a:pt x="801" y="18"/>
                </a:lnTo>
                <a:lnTo>
                  <a:pt x="802" y="18"/>
                </a:lnTo>
                <a:lnTo>
                  <a:pt x="803" y="19"/>
                </a:lnTo>
                <a:lnTo>
                  <a:pt x="805" y="19"/>
                </a:lnTo>
                <a:lnTo>
                  <a:pt x="806" y="19"/>
                </a:lnTo>
                <a:lnTo>
                  <a:pt x="808" y="19"/>
                </a:lnTo>
                <a:lnTo>
                  <a:pt x="809" y="18"/>
                </a:lnTo>
                <a:lnTo>
                  <a:pt x="810" y="18"/>
                </a:lnTo>
                <a:lnTo>
                  <a:pt x="812" y="18"/>
                </a:lnTo>
                <a:lnTo>
                  <a:pt x="813" y="17"/>
                </a:lnTo>
                <a:lnTo>
                  <a:pt x="814" y="17"/>
                </a:lnTo>
                <a:lnTo>
                  <a:pt x="815" y="17"/>
                </a:lnTo>
                <a:lnTo>
                  <a:pt x="817" y="17"/>
                </a:lnTo>
                <a:lnTo>
                  <a:pt x="818" y="17"/>
                </a:lnTo>
                <a:lnTo>
                  <a:pt x="820" y="17"/>
                </a:lnTo>
                <a:lnTo>
                  <a:pt x="821" y="17"/>
                </a:lnTo>
                <a:lnTo>
                  <a:pt x="822" y="17"/>
                </a:lnTo>
                <a:lnTo>
                  <a:pt x="824" y="17"/>
                </a:lnTo>
                <a:lnTo>
                  <a:pt x="825" y="17"/>
                </a:lnTo>
                <a:lnTo>
                  <a:pt x="827" y="17"/>
                </a:lnTo>
                <a:lnTo>
                  <a:pt x="828" y="18"/>
                </a:lnTo>
                <a:lnTo>
                  <a:pt x="829" y="18"/>
                </a:lnTo>
                <a:lnTo>
                  <a:pt x="831" y="17"/>
                </a:lnTo>
                <a:lnTo>
                  <a:pt x="832" y="17"/>
                </a:lnTo>
                <a:lnTo>
                  <a:pt x="833" y="17"/>
                </a:lnTo>
                <a:lnTo>
                  <a:pt x="834" y="16"/>
                </a:lnTo>
                <a:lnTo>
                  <a:pt x="836" y="16"/>
                </a:lnTo>
                <a:lnTo>
                  <a:pt x="837" y="16"/>
                </a:lnTo>
                <a:lnTo>
                  <a:pt x="839" y="15"/>
                </a:lnTo>
                <a:lnTo>
                  <a:pt x="840" y="15"/>
                </a:lnTo>
                <a:lnTo>
                  <a:pt x="841" y="14"/>
                </a:lnTo>
                <a:lnTo>
                  <a:pt x="843" y="14"/>
                </a:lnTo>
                <a:lnTo>
                  <a:pt x="844" y="13"/>
                </a:lnTo>
                <a:lnTo>
                  <a:pt x="846" y="13"/>
                </a:lnTo>
                <a:lnTo>
                  <a:pt x="847" y="13"/>
                </a:lnTo>
                <a:lnTo>
                  <a:pt x="848" y="13"/>
                </a:lnTo>
                <a:lnTo>
                  <a:pt x="849" y="13"/>
                </a:lnTo>
                <a:lnTo>
                  <a:pt x="851" y="14"/>
                </a:lnTo>
                <a:lnTo>
                  <a:pt x="852" y="14"/>
                </a:lnTo>
                <a:lnTo>
                  <a:pt x="853" y="14"/>
                </a:lnTo>
                <a:lnTo>
                  <a:pt x="855" y="15"/>
                </a:lnTo>
                <a:lnTo>
                  <a:pt x="856" y="15"/>
                </a:lnTo>
                <a:lnTo>
                  <a:pt x="858" y="15"/>
                </a:lnTo>
                <a:lnTo>
                  <a:pt x="859" y="15"/>
                </a:lnTo>
                <a:lnTo>
                  <a:pt x="860" y="15"/>
                </a:lnTo>
                <a:lnTo>
                  <a:pt x="861" y="15"/>
                </a:lnTo>
                <a:lnTo>
                  <a:pt x="863" y="14"/>
                </a:lnTo>
                <a:lnTo>
                  <a:pt x="864" y="14"/>
                </a:lnTo>
                <a:lnTo>
                  <a:pt x="866" y="14"/>
                </a:lnTo>
                <a:lnTo>
                  <a:pt x="867" y="14"/>
                </a:lnTo>
                <a:lnTo>
                  <a:pt x="868" y="14"/>
                </a:lnTo>
                <a:lnTo>
                  <a:pt x="870" y="14"/>
                </a:lnTo>
                <a:lnTo>
                  <a:pt x="871" y="14"/>
                </a:lnTo>
                <a:lnTo>
                  <a:pt x="872" y="14"/>
                </a:lnTo>
                <a:lnTo>
                  <a:pt x="873" y="14"/>
                </a:lnTo>
                <a:lnTo>
                  <a:pt x="875" y="14"/>
                </a:lnTo>
                <a:lnTo>
                  <a:pt x="877" y="14"/>
                </a:lnTo>
                <a:lnTo>
                  <a:pt x="878" y="14"/>
                </a:lnTo>
                <a:lnTo>
                  <a:pt x="879" y="13"/>
                </a:lnTo>
                <a:lnTo>
                  <a:pt x="880" y="13"/>
                </a:lnTo>
                <a:lnTo>
                  <a:pt x="882" y="13"/>
                </a:lnTo>
                <a:lnTo>
                  <a:pt x="883" y="12"/>
                </a:lnTo>
                <a:lnTo>
                  <a:pt x="885" y="12"/>
                </a:lnTo>
                <a:lnTo>
                  <a:pt x="886" y="11"/>
                </a:lnTo>
                <a:lnTo>
                  <a:pt x="887" y="10"/>
                </a:lnTo>
                <a:lnTo>
                  <a:pt x="889" y="10"/>
                </a:lnTo>
                <a:lnTo>
                  <a:pt x="890" y="9"/>
                </a:lnTo>
                <a:lnTo>
                  <a:pt x="891" y="9"/>
                </a:lnTo>
                <a:lnTo>
                  <a:pt x="892" y="9"/>
                </a:lnTo>
                <a:lnTo>
                  <a:pt x="894" y="9"/>
                </a:lnTo>
                <a:lnTo>
                  <a:pt x="895" y="8"/>
                </a:lnTo>
                <a:lnTo>
                  <a:pt x="897" y="8"/>
                </a:lnTo>
                <a:lnTo>
                  <a:pt x="898" y="8"/>
                </a:lnTo>
                <a:lnTo>
                  <a:pt x="899" y="7"/>
                </a:lnTo>
                <a:lnTo>
                  <a:pt x="901" y="7"/>
                </a:lnTo>
                <a:lnTo>
                  <a:pt x="902" y="6"/>
                </a:lnTo>
                <a:lnTo>
                  <a:pt x="903" y="5"/>
                </a:lnTo>
                <a:lnTo>
                  <a:pt x="905" y="4"/>
                </a:lnTo>
                <a:lnTo>
                  <a:pt x="906" y="4"/>
                </a:lnTo>
                <a:lnTo>
                  <a:pt x="907" y="4"/>
                </a:lnTo>
                <a:lnTo>
                  <a:pt x="909" y="3"/>
                </a:lnTo>
                <a:lnTo>
                  <a:pt x="910" y="3"/>
                </a:lnTo>
                <a:lnTo>
                  <a:pt x="911" y="3"/>
                </a:lnTo>
                <a:lnTo>
                  <a:pt x="913" y="3"/>
                </a:lnTo>
                <a:lnTo>
                  <a:pt x="914" y="3"/>
                </a:lnTo>
                <a:lnTo>
                  <a:pt x="916" y="3"/>
                </a:lnTo>
                <a:lnTo>
                  <a:pt x="917" y="3"/>
                </a:lnTo>
                <a:lnTo>
                  <a:pt x="918" y="3"/>
                </a:lnTo>
                <a:lnTo>
                  <a:pt x="919" y="3"/>
                </a:lnTo>
                <a:lnTo>
                  <a:pt x="921" y="3"/>
                </a:lnTo>
                <a:lnTo>
                  <a:pt x="922" y="3"/>
                </a:lnTo>
                <a:lnTo>
                  <a:pt x="924" y="2"/>
                </a:lnTo>
                <a:lnTo>
                  <a:pt x="925" y="2"/>
                </a:lnTo>
                <a:lnTo>
                  <a:pt x="926" y="2"/>
                </a:lnTo>
                <a:lnTo>
                  <a:pt x="928" y="1"/>
                </a:lnTo>
                <a:lnTo>
                  <a:pt x="929" y="1"/>
                </a:lnTo>
                <a:lnTo>
                  <a:pt x="930" y="0"/>
                </a:lnTo>
                <a:lnTo>
                  <a:pt x="932" y="0"/>
                </a:lnTo>
                <a:lnTo>
                  <a:pt x="933" y="0"/>
                </a:lnTo>
                <a:lnTo>
                  <a:pt x="935" y="0"/>
                </a:lnTo>
                <a:lnTo>
                  <a:pt x="936" y="0"/>
                </a:lnTo>
                <a:lnTo>
                  <a:pt x="937" y="0"/>
                </a:lnTo>
                <a:lnTo>
                  <a:pt x="938" y="0"/>
                </a:lnTo>
                <a:lnTo>
                  <a:pt x="940" y="0"/>
                </a:lnTo>
                <a:lnTo>
                  <a:pt x="941" y="1"/>
                </a:lnTo>
                <a:lnTo>
                  <a:pt x="942" y="1"/>
                </a:lnTo>
                <a:lnTo>
                  <a:pt x="944" y="2"/>
                </a:lnTo>
                <a:lnTo>
                  <a:pt x="945" y="2"/>
                </a:lnTo>
                <a:lnTo>
                  <a:pt x="947" y="2"/>
                </a:lnTo>
                <a:lnTo>
                  <a:pt x="948" y="2"/>
                </a:lnTo>
                <a:lnTo>
                  <a:pt x="949" y="2"/>
                </a:lnTo>
                <a:lnTo>
                  <a:pt x="950" y="2"/>
                </a:lnTo>
                <a:lnTo>
                  <a:pt x="952" y="2"/>
                </a:lnTo>
                <a:lnTo>
                  <a:pt x="953" y="2"/>
                </a:lnTo>
                <a:lnTo>
                  <a:pt x="955" y="2"/>
                </a:lnTo>
                <a:lnTo>
                  <a:pt x="956" y="2"/>
                </a:lnTo>
                <a:lnTo>
                  <a:pt x="957" y="2"/>
                </a:lnTo>
                <a:lnTo>
                  <a:pt x="959" y="2"/>
                </a:lnTo>
                <a:lnTo>
                  <a:pt x="960" y="3"/>
                </a:lnTo>
                <a:lnTo>
                  <a:pt x="961" y="3"/>
                </a:lnTo>
                <a:lnTo>
                  <a:pt x="963" y="3"/>
                </a:lnTo>
                <a:lnTo>
                  <a:pt x="964" y="4"/>
                </a:lnTo>
                <a:lnTo>
                  <a:pt x="966" y="5"/>
                </a:lnTo>
                <a:lnTo>
                  <a:pt x="967" y="6"/>
                </a:lnTo>
                <a:lnTo>
                  <a:pt x="968" y="6"/>
                </a:lnTo>
                <a:lnTo>
                  <a:pt x="969" y="6"/>
                </a:lnTo>
                <a:lnTo>
                  <a:pt x="971" y="6"/>
                </a:lnTo>
                <a:lnTo>
                  <a:pt x="972" y="6"/>
                </a:lnTo>
                <a:lnTo>
                  <a:pt x="974" y="6"/>
                </a:lnTo>
                <a:lnTo>
                  <a:pt x="975" y="6"/>
                </a:lnTo>
                <a:lnTo>
                  <a:pt x="976" y="6"/>
                </a:lnTo>
                <a:lnTo>
                  <a:pt x="978" y="7"/>
                </a:lnTo>
                <a:lnTo>
                  <a:pt x="979" y="6"/>
                </a:lnTo>
                <a:lnTo>
                  <a:pt x="980" y="6"/>
                </a:lnTo>
                <a:lnTo>
                  <a:pt x="981" y="6"/>
                </a:lnTo>
                <a:lnTo>
                  <a:pt x="983" y="6"/>
                </a:lnTo>
                <a:lnTo>
                  <a:pt x="984" y="6"/>
                </a:lnTo>
                <a:lnTo>
                  <a:pt x="986" y="6"/>
                </a:lnTo>
                <a:lnTo>
                  <a:pt x="987" y="6"/>
                </a:lnTo>
                <a:lnTo>
                  <a:pt x="988" y="6"/>
                </a:lnTo>
                <a:lnTo>
                  <a:pt x="990" y="7"/>
                </a:lnTo>
                <a:lnTo>
                  <a:pt x="991" y="7"/>
                </a:lnTo>
                <a:lnTo>
                  <a:pt x="993" y="7"/>
                </a:lnTo>
                <a:lnTo>
                  <a:pt x="994" y="7"/>
                </a:lnTo>
                <a:lnTo>
                  <a:pt x="995" y="7"/>
                </a:lnTo>
                <a:lnTo>
                  <a:pt x="996" y="6"/>
                </a:lnTo>
                <a:lnTo>
                  <a:pt x="998" y="6"/>
                </a:lnTo>
                <a:lnTo>
                  <a:pt x="999" y="6"/>
                </a:lnTo>
                <a:lnTo>
                  <a:pt x="1000" y="6"/>
                </a:lnTo>
                <a:lnTo>
                  <a:pt x="1002" y="6"/>
                </a:lnTo>
                <a:lnTo>
                  <a:pt x="1003" y="6"/>
                </a:lnTo>
                <a:lnTo>
                  <a:pt x="1005" y="6"/>
                </a:lnTo>
                <a:lnTo>
                  <a:pt x="1006" y="6"/>
                </a:lnTo>
                <a:lnTo>
                  <a:pt x="1007" y="6"/>
                </a:lnTo>
                <a:lnTo>
                  <a:pt x="1008" y="6"/>
                </a:lnTo>
                <a:lnTo>
                  <a:pt x="1010" y="6"/>
                </a:lnTo>
                <a:lnTo>
                  <a:pt x="1012" y="6"/>
                </a:lnTo>
                <a:lnTo>
                  <a:pt x="1013" y="6"/>
                </a:lnTo>
                <a:lnTo>
                  <a:pt x="1014" y="6"/>
                </a:lnTo>
                <a:lnTo>
                  <a:pt x="1015" y="5"/>
                </a:lnTo>
                <a:lnTo>
                  <a:pt x="1017" y="5"/>
                </a:lnTo>
                <a:lnTo>
                  <a:pt x="1018" y="5"/>
                </a:lnTo>
                <a:lnTo>
                  <a:pt x="1019" y="4"/>
                </a:lnTo>
                <a:lnTo>
                  <a:pt x="1020" y="4"/>
                </a:lnTo>
                <a:lnTo>
                  <a:pt x="1022" y="4"/>
                </a:lnTo>
                <a:lnTo>
                  <a:pt x="1024" y="5"/>
                </a:lnTo>
                <a:lnTo>
                  <a:pt x="1025" y="5"/>
                </a:lnTo>
                <a:lnTo>
                  <a:pt x="1026" y="5"/>
                </a:lnTo>
                <a:lnTo>
                  <a:pt x="1027" y="6"/>
                </a:lnTo>
                <a:lnTo>
                  <a:pt x="1029" y="6"/>
                </a:lnTo>
                <a:lnTo>
                  <a:pt x="1030" y="6"/>
                </a:lnTo>
                <a:lnTo>
                  <a:pt x="1032" y="7"/>
                </a:lnTo>
                <a:lnTo>
                  <a:pt x="1033" y="7"/>
                </a:lnTo>
                <a:lnTo>
                  <a:pt x="1034" y="8"/>
                </a:lnTo>
                <a:lnTo>
                  <a:pt x="1036" y="8"/>
                </a:lnTo>
                <a:lnTo>
                  <a:pt x="1037" y="8"/>
                </a:lnTo>
                <a:lnTo>
                  <a:pt x="1038" y="8"/>
                </a:lnTo>
                <a:lnTo>
                  <a:pt x="1039" y="8"/>
                </a:lnTo>
                <a:lnTo>
                  <a:pt x="1041" y="8"/>
                </a:lnTo>
                <a:lnTo>
                  <a:pt x="1042" y="8"/>
                </a:lnTo>
                <a:lnTo>
                  <a:pt x="1044" y="8"/>
                </a:lnTo>
                <a:lnTo>
                  <a:pt x="1045" y="8"/>
                </a:lnTo>
                <a:lnTo>
                  <a:pt x="1046" y="8"/>
                </a:lnTo>
                <a:lnTo>
                  <a:pt x="1048" y="9"/>
                </a:lnTo>
                <a:lnTo>
                  <a:pt x="1049" y="9"/>
                </a:lnTo>
                <a:lnTo>
                  <a:pt x="1051" y="10"/>
                </a:lnTo>
                <a:lnTo>
                  <a:pt x="1052" y="10"/>
                </a:lnTo>
                <a:lnTo>
                  <a:pt x="1053" y="11"/>
                </a:lnTo>
                <a:lnTo>
                  <a:pt x="1054" y="11"/>
                </a:lnTo>
                <a:lnTo>
                  <a:pt x="1056" y="11"/>
                </a:lnTo>
                <a:lnTo>
                  <a:pt x="1057" y="11"/>
                </a:lnTo>
                <a:lnTo>
                  <a:pt x="1058" y="11"/>
                </a:lnTo>
                <a:lnTo>
                  <a:pt x="1060" y="11"/>
                </a:lnTo>
                <a:lnTo>
                  <a:pt x="1061" y="11"/>
                </a:lnTo>
                <a:lnTo>
                  <a:pt x="1063" y="11"/>
                </a:lnTo>
                <a:lnTo>
                  <a:pt x="1064" y="11"/>
                </a:lnTo>
                <a:lnTo>
                  <a:pt x="1065" y="11"/>
                </a:lnTo>
                <a:lnTo>
                  <a:pt x="1067" y="11"/>
                </a:lnTo>
                <a:lnTo>
                  <a:pt x="1068" y="11"/>
                </a:lnTo>
                <a:lnTo>
                  <a:pt x="1069" y="11"/>
                </a:lnTo>
                <a:lnTo>
                  <a:pt x="1071" y="12"/>
                </a:lnTo>
                <a:lnTo>
                  <a:pt x="1072" y="12"/>
                </a:lnTo>
                <a:lnTo>
                  <a:pt x="1073" y="13"/>
                </a:lnTo>
                <a:lnTo>
                  <a:pt x="1075" y="13"/>
                </a:lnTo>
                <a:lnTo>
                  <a:pt x="1076" y="13"/>
                </a:lnTo>
                <a:lnTo>
                  <a:pt x="1077" y="13"/>
                </a:lnTo>
                <a:lnTo>
                  <a:pt x="1079" y="13"/>
                </a:lnTo>
                <a:lnTo>
                  <a:pt x="1080" y="13"/>
                </a:lnTo>
                <a:lnTo>
                  <a:pt x="1082" y="13"/>
                </a:lnTo>
                <a:lnTo>
                  <a:pt x="1083" y="13"/>
                </a:lnTo>
                <a:lnTo>
                  <a:pt x="1084" y="13"/>
                </a:lnTo>
                <a:lnTo>
                  <a:pt x="1085" y="13"/>
                </a:lnTo>
                <a:lnTo>
                  <a:pt x="1087" y="13"/>
                </a:lnTo>
                <a:lnTo>
                  <a:pt x="1088" y="13"/>
                </a:lnTo>
                <a:lnTo>
                  <a:pt x="1090" y="13"/>
                </a:lnTo>
                <a:lnTo>
                  <a:pt x="1091" y="14"/>
                </a:lnTo>
                <a:lnTo>
                  <a:pt x="1092" y="14"/>
                </a:lnTo>
                <a:lnTo>
                  <a:pt x="1094" y="14"/>
                </a:lnTo>
                <a:lnTo>
                  <a:pt x="1095" y="15"/>
                </a:lnTo>
                <a:lnTo>
                  <a:pt x="1096" y="15"/>
                </a:lnTo>
                <a:lnTo>
                  <a:pt x="1097" y="16"/>
                </a:lnTo>
                <a:lnTo>
                  <a:pt x="1099" y="16"/>
                </a:lnTo>
                <a:lnTo>
                  <a:pt x="1101" y="16"/>
                </a:lnTo>
                <a:lnTo>
                  <a:pt x="1102" y="17"/>
                </a:lnTo>
                <a:lnTo>
                  <a:pt x="1103" y="17"/>
                </a:lnTo>
                <a:lnTo>
                  <a:pt x="1104" y="17"/>
                </a:lnTo>
                <a:lnTo>
                  <a:pt x="1106" y="17"/>
                </a:lnTo>
                <a:lnTo>
                  <a:pt x="1107" y="17"/>
                </a:lnTo>
                <a:lnTo>
                  <a:pt x="1108" y="17"/>
                </a:lnTo>
                <a:lnTo>
                  <a:pt x="1110" y="17"/>
                </a:lnTo>
                <a:lnTo>
                  <a:pt x="1111" y="17"/>
                </a:lnTo>
                <a:lnTo>
                  <a:pt x="1113" y="17"/>
                </a:lnTo>
                <a:lnTo>
                  <a:pt x="1114" y="17"/>
                </a:lnTo>
                <a:lnTo>
                  <a:pt x="1115" y="17"/>
                </a:lnTo>
                <a:lnTo>
                  <a:pt x="1116" y="17"/>
                </a:lnTo>
                <a:lnTo>
                  <a:pt x="1118" y="17"/>
                </a:lnTo>
                <a:lnTo>
                  <a:pt x="1119" y="18"/>
                </a:lnTo>
                <a:lnTo>
                  <a:pt x="1121" y="18"/>
                </a:lnTo>
                <a:lnTo>
                  <a:pt x="1122" y="19"/>
                </a:lnTo>
                <a:lnTo>
                  <a:pt x="1123" y="19"/>
                </a:lnTo>
                <a:lnTo>
                  <a:pt x="1125" y="19"/>
                </a:lnTo>
                <a:lnTo>
                  <a:pt x="1126" y="19"/>
                </a:lnTo>
                <a:lnTo>
                  <a:pt x="1127" y="19"/>
                </a:lnTo>
                <a:lnTo>
                  <a:pt x="1129" y="19"/>
                </a:lnTo>
                <a:lnTo>
                  <a:pt x="1130" y="20"/>
                </a:lnTo>
                <a:lnTo>
                  <a:pt x="1131" y="20"/>
                </a:lnTo>
                <a:lnTo>
                  <a:pt x="1133" y="20"/>
                </a:lnTo>
                <a:lnTo>
                  <a:pt x="1134" y="20"/>
                </a:lnTo>
                <a:lnTo>
                  <a:pt x="1135" y="20"/>
                </a:lnTo>
                <a:lnTo>
                  <a:pt x="1137" y="21"/>
                </a:lnTo>
                <a:lnTo>
                  <a:pt x="1138" y="21"/>
                </a:lnTo>
                <a:lnTo>
                  <a:pt x="1140" y="22"/>
                </a:lnTo>
                <a:lnTo>
                  <a:pt x="1141" y="23"/>
                </a:lnTo>
                <a:lnTo>
                  <a:pt x="1142" y="25"/>
                </a:lnTo>
                <a:lnTo>
                  <a:pt x="1143" y="25"/>
                </a:lnTo>
                <a:lnTo>
                  <a:pt x="1145" y="26"/>
                </a:lnTo>
                <a:lnTo>
                  <a:pt x="1146" y="27"/>
                </a:lnTo>
                <a:lnTo>
                  <a:pt x="1147" y="28"/>
                </a:lnTo>
                <a:lnTo>
                  <a:pt x="1149" y="28"/>
                </a:lnTo>
                <a:lnTo>
                  <a:pt x="1150" y="28"/>
                </a:lnTo>
                <a:lnTo>
                  <a:pt x="1152" y="29"/>
                </a:lnTo>
                <a:lnTo>
                  <a:pt x="1153" y="29"/>
                </a:lnTo>
                <a:lnTo>
                  <a:pt x="1154" y="29"/>
                </a:lnTo>
                <a:lnTo>
                  <a:pt x="1155" y="30"/>
                </a:lnTo>
                <a:lnTo>
                  <a:pt x="1157" y="30"/>
                </a:lnTo>
                <a:lnTo>
                  <a:pt x="1159" y="31"/>
                </a:lnTo>
                <a:lnTo>
                  <a:pt x="1160" y="31"/>
                </a:lnTo>
                <a:lnTo>
                  <a:pt x="1161" y="32"/>
                </a:lnTo>
                <a:lnTo>
                  <a:pt x="1162" y="32"/>
                </a:lnTo>
                <a:lnTo>
                  <a:pt x="1164" y="33"/>
                </a:lnTo>
                <a:lnTo>
                  <a:pt x="1165" y="34"/>
                </a:lnTo>
                <a:lnTo>
                  <a:pt x="1166" y="35"/>
                </a:lnTo>
                <a:lnTo>
                  <a:pt x="1168" y="35"/>
                </a:lnTo>
                <a:lnTo>
                  <a:pt x="1169" y="36"/>
                </a:lnTo>
                <a:lnTo>
                  <a:pt x="1171" y="36"/>
                </a:lnTo>
                <a:lnTo>
                  <a:pt x="1172" y="36"/>
                </a:lnTo>
                <a:lnTo>
                  <a:pt x="1173" y="36"/>
                </a:lnTo>
                <a:lnTo>
                  <a:pt x="1174" y="36"/>
                </a:lnTo>
                <a:lnTo>
                  <a:pt x="1176" y="36"/>
                </a:lnTo>
                <a:lnTo>
                  <a:pt x="1177" y="36"/>
                </a:lnTo>
                <a:lnTo>
                  <a:pt x="1179" y="37"/>
                </a:lnTo>
                <a:lnTo>
                  <a:pt x="1180" y="37"/>
                </a:lnTo>
                <a:lnTo>
                  <a:pt x="1181" y="38"/>
                </a:lnTo>
                <a:lnTo>
                  <a:pt x="1183" y="38"/>
                </a:lnTo>
                <a:lnTo>
                  <a:pt x="1184" y="39"/>
                </a:lnTo>
                <a:lnTo>
                  <a:pt x="1185" y="39"/>
                </a:lnTo>
                <a:lnTo>
                  <a:pt x="1186" y="40"/>
                </a:lnTo>
                <a:lnTo>
                  <a:pt x="1188" y="40"/>
                </a:lnTo>
                <a:lnTo>
                  <a:pt x="1189" y="41"/>
                </a:lnTo>
                <a:lnTo>
                  <a:pt x="1191" y="41"/>
                </a:lnTo>
                <a:lnTo>
                  <a:pt x="1192" y="42"/>
                </a:lnTo>
                <a:lnTo>
                  <a:pt x="1193" y="42"/>
                </a:lnTo>
                <a:lnTo>
                  <a:pt x="1195" y="42"/>
                </a:lnTo>
                <a:lnTo>
                  <a:pt x="1196" y="42"/>
                </a:lnTo>
                <a:lnTo>
                  <a:pt x="1198" y="42"/>
                </a:lnTo>
                <a:lnTo>
                  <a:pt x="1199" y="42"/>
                </a:lnTo>
                <a:lnTo>
                  <a:pt x="1200" y="42"/>
                </a:lnTo>
                <a:lnTo>
                  <a:pt x="1202" y="42"/>
                </a:lnTo>
                <a:lnTo>
                  <a:pt x="1203" y="42"/>
                </a:lnTo>
                <a:lnTo>
                  <a:pt x="1204" y="42"/>
                </a:lnTo>
                <a:lnTo>
                  <a:pt x="1205" y="43"/>
                </a:lnTo>
                <a:lnTo>
                  <a:pt x="1207" y="44"/>
                </a:lnTo>
                <a:lnTo>
                  <a:pt x="1208" y="45"/>
                </a:lnTo>
                <a:lnTo>
                  <a:pt x="1210" y="46"/>
                </a:lnTo>
                <a:lnTo>
                  <a:pt x="1211" y="47"/>
                </a:lnTo>
                <a:lnTo>
                  <a:pt x="1212" y="48"/>
                </a:lnTo>
                <a:lnTo>
                  <a:pt x="1214" y="48"/>
                </a:lnTo>
                <a:lnTo>
                  <a:pt x="1215" y="49"/>
                </a:lnTo>
                <a:lnTo>
                  <a:pt x="1217" y="50"/>
                </a:lnTo>
                <a:lnTo>
                  <a:pt x="1218" y="51"/>
                </a:lnTo>
                <a:lnTo>
                  <a:pt x="1219" y="51"/>
                </a:lnTo>
                <a:lnTo>
                  <a:pt x="1220" y="52"/>
                </a:lnTo>
                <a:lnTo>
                  <a:pt x="1222" y="53"/>
                </a:lnTo>
                <a:lnTo>
                  <a:pt x="1223" y="53"/>
                </a:lnTo>
                <a:lnTo>
                  <a:pt x="1224" y="55"/>
                </a:lnTo>
                <a:lnTo>
                  <a:pt x="1226" y="55"/>
                </a:lnTo>
                <a:lnTo>
                  <a:pt x="1227" y="56"/>
                </a:lnTo>
                <a:lnTo>
                  <a:pt x="1229" y="57"/>
                </a:lnTo>
                <a:lnTo>
                  <a:pt x="1230" y="58"/>
                </a:lnTo>
                <a:lnTo>
                  <a:pt x="1231" y="59"/>
                </a:lnTo>
                <a:lnTo>
                  <a:pt x="1232" y="60"/>
                </a:lnTo>
                <a:lnTo>
                  <a:pt x="1234" y="61"/>
                </a:lnTo>
                <a:lnTo>
                  <a:pt x="1236" y="61"/>
                </a:lnTo>
                <a:lnTo>
                  <a:pt x="1237" y="62"/>
                </a:lnTo>
                <a:lnTo>
                  <a:pt x="1238" y="63"/>
                </a:lnTo>
                <a:lnTo>
                  <a:pt x="1239" y="64"/>
                </a:lnTo>
                <a:lnTo>
                  <a:pt x="1241" y="65"/>
                </a:lnTo>
                <a:lnTo>
                  <a:pt x="1242" y="65"/>
                </a:lnTo>
                <a:lnTo>
                  <a:pt x="1243" y="65"/>
                </a:lnTo>
                <a:lnTo>
                  <a:pt x="1244" y="66"/>
                </a:lnTo>
                <a:lnTo>
                  <a:pt x="1246" y="66"/>
                </a:lnTo>
                <a:lnTo>
                  <a:pt x="1248" y="67"/>
                </a:lnTo>
                <a:lnTo>
                  <a:pt x="1249" y="67"/>
                </a:lnTo>
                <a:lnTo>
                  <a:pt x="1250" y="68"/>
                </a:lnTo>
                <a:lnTo>
                  <a:pt x="1251" y="68"/>
                </a:lnTo>
                <a:lnTo>
                  <a:pt x="1253" y="69"/>
                </a:lnTo>
                <a:lnTo>
                  <a:pt x="1254" y="69"/>
                </a:lnTo>
                <a:lnTo>
                  <a:pt x="1256" y="69"/>
                </a:lnTo>
                <a:lnTo>
                  <a:pt x="1257" y="70"/>
                </a:lnTo>
                <a:lnTo>
                  <a:pt x="1258" y="70"/>
                </a:lnTo>
                <a:lnTo>
                  <a:pt x="1260" y="70"/>
                </a:lnTo>
                <a:lnTo>
                  <a:pt x="1261" y="71"/>
                </a:lnTo>
                <a:lnTo>
                  <a:pt x="1262" y="71"/>
                </a:lnTo>
                <a:lnTo>
                  <a:pt x="1263" y="71"/>
                </a:lnTo>
                <a:lnTo>
                  <a:pt x="1265" y="70"/>
                </a:lnTo>
                <a:lnTo>
                  <a:pt x="1266" y="70"/>
                </a:lnTo>
                <a:lnTo>
                  <a:pt x="1268" y="70"/>
                </a:lnTo>
                <a:lnTo>
                  <a:pt x="1269" y="69"/>
                </a:lnTo>
                <a:lnTo>
                  <a:pt x="1270" y="69"/>
                </a:lnTo>
                <a:lnTo>
                  <a:pt x="1272" y="69"/>
                </a:lnTo>
                <a:lnTo>
                  <a:pt x="1273" y="69"/>
                </a:lnTo>
                <a:lnTo>
                  <a:pt x="1274" y="69"/>
                </a:lnTo>
                <a:lnTo>
                  <a:pt x="1276" y="69"/>
                </a:lnTo>
                <a:lnTo>
                  <a:pt x="1277" y="69"/>
                </a:lnTo>
                <a:lnTo>
                  <a:pt x="1278" y="69"/>
                </a:lnTo>
                <a:lnTo>
                  <a:pt x="1280" y="69"/>
                </a:lnTo>
                <a:lnTo>
                  <a:pt x="1281" y="69"/>
                </a:lnTo>
                <a:lnTo>
                  <a:pt x="1282" y="69"/>
                </a:lnTo>
                <a:lnTo>
                  <a:pt x="1284" y="69"/>
                </a:lnTo>
                <a:lnTo>
                  <a:pt x="1285" y="68"/>
                </a:lnTo>
                <a:lnTo>
                  <a:pt x="1287" y="68"/>
                </a:lnTo>
                <a:lnTo>
                  <a:pt x="1288" y="68"/>
                </a:lnTo>
                <a:lnTo>
                  <a:pt x="1289" y="68"/>
                </a:lnTo>
                <a:lnTo>
                  <a:pt x="1290" y="68"/>
                </a:lnTo>
                <a:lnTo>
                  <a:pt x="1292" y="68"/>
                </a:lnTo>
                <a:lnTo>
                  <a:pt x="1293" y="68"/>
                </a:lnTo>
                <a:lnTo>
                  <a:pt x="1295" y="68"/>
                </a:lnTo>
                <a:lnTo>
                  <a:pt x="1296" y="68"/>
                </a:lnTo>
                <a:lnTo>
                  <a:pt x="1297" y="68"/>
                </a:lnTo>
                <a:lnTo>
                  <a:pt x="1299" y="68"/>
                </a:lnTo>
                <a:lnTo>
                  <a:pt x="1300" y="68"/>
                </a:lnTo>
                <a:lnTo>
                  <a:pt x="1301" y="69"/>
                </a:lnTo>
                <a:lnTo>
                  <a:pt x="1303" y="69"/>
                </a:lnTo>
                <a:lnTo>
                  <a:pt x="1304" y="69"/>
                </a:lnTo>
                <a:lnTo>
                  <a:pt x="1306" y="69"/>
                </a:lnTo>
                <a:lnTo>
                  <a:pt x="1307" y="69"/>
                </a:lnTo>
                <a:lnTo>
                  <a:pt x="1308" y="69"/>
                </a:lnTo>
                <a:lnTo>
                  <a:pt x="1309" y="69"/>
                </a:lnTo>
                <a:lnTo>
                  <a:pt x="1311" y="69"/>
                </a:lnTo>
                <a:lnTo>
                  <a:pt x="1312" y="69"/>
                </a:lnTo>
                <a:lnTo>
                  <a:pt x="1313" y="70"/>
                </a:lnTo>
                <a:lnTo>
                  <a:pt x="1315" y="70"/>
                </a:lnTo>
                <a:lnTo>
                  <a:pt x="1316" y="70"/>
                </a:lnTo>
                <a:lnTo>
                  <a:pt x="1318" y="70"/>
                </a:lnTo>
                <a:lnTo>
                  <a:pt x="1319" y="70"/>
                </a:lnTo>
                <a:lnTo>
                  <a:pt x="1320" y="71"/>
                </a:lnTo>
                <a:lnTo>
                  <a:pt x="1321" y="71"/>
                </a:lnTo>
                <a:lnTo>
                  <a:pt x="1323" y="71"/>
                </a:lnTo>
                <a:lnTo>
                  <a:pt x="1324" y="72"/>
                </a:lnTo>
                <a:lnTo>
                  <a:pt x="1326" y="72"/>
                </a:lnTo>
                <a:lnTo>
                  <a:pt x="1327" y="72"/>
                </a:lnTo>
                <a:lnTo>
                  <a:pt x="1328" y="72"/>
                </a:lnTo>
                <a:lnTo>
                  <a:pt x="1330" y="72"/>
                </a:lnTo>
                <a:lnTo>
                  <a:pt x="1331" y="72"/>
                </a:lnTo>
                <a:lnTo>
                  <a:pt x="1332" y="72"/>
                </a:lnTo>
                <a:lnTo>
                  <a:pt x="1334" y="72"/>
                </a:lnTo>
                <a:lnTo>
                  <a:pt x="1335" y="72"/>
                </a:lnTo>
                <a:lnTo>
                  <a:pt x="1337" y="72"/>
                </a:lnTo>
                <a:lnTo>
                  <a:pt x="1338" y="72"/>
                </a:lnTo>
                <a:lnTo>
                  <a:pt x="1339" y="72"/>
                </a:lnTo>
                <a:lnTo>
                  <a:pt x="1340" y="72"/>
                </a:lnTo>
                <a:lnTo>
                  <a:pt x="1342" y="72"/>
                </a:lnTo>
                <a:lnTo>
                  <a:pt x="1343" y="72"/>
                </a:lnTo>
                <a:lnTo>
                  <a:pt x="1345" y="73"/>
                </a:lnTo>
                <a:lnTo>
                  <a:pt x="1346" y="73"/>
                </a:lnTo>
                <a:lnTo>
                  <a:pt x="1347" y="73"/>
                </a:lnTo>
                <a:lnTo>
                  <a:pt x="1349" y="73"/>
                </a:lnTo>
                <a:lnTo>
                  <a:pt x="1350" y="73"/>
                </a:lnTo>
                <a:lnTo>
                  <a:pt x="1351" y="72"/>
                </a:lnTo>
                <a:lnTo>
                  <a:pt x="1352" y="72"/>
                </a:lnTo>
                <a:lnTo>
                  <a:pt x="1354" y="72"/>
                </a:lnTo>
                <a:lnTo>
                  <a:pt x="1355" y="72"/>
                </a:lnTo>
                <a:lnTo>
                  <a:pt x="1357" y="72"/>
                </a:lnTo>
                <a:lnTo>
                  <a:pt x="1358" y="72"/>
                </a:lnTo>
                <a:lnTo>
                  <a:pt x="1359" y="72"/>
                </a:lnTo>
                <a:lnTo>
                  <a:pt x="1361" y="72"/>
                </a:lnTo>
                <a:lnTo>
                  <a:pt x="1362" y="72"/>
                </a:lnTo>
                <a:lnTo>
                  <a:pt x="1364" y="73"/>
                </a:lnTo>
                <a:lnTo>
                  <a:pt x="1365" y="73"/>
                </a:lnTo>
                <a:lnTo>
                  <a:pt x="1366" y="75"/>
                </a:lnTo>
                <a:lnTo>
                  <a:pt x="1367" y="75"/>
                </a:lnTo>
                <a:lnTo>
                  <a:pt x="1369" y="76"/>
                </a:lnTo>
                <a:lnTo>
                  <a:pt x="1370" y="77"/>
                </a:lnTo>
                <a:lnTo>
                  <a:pt x="1371" y="78"/>
                </a:lnTo>
                <a:lnTo>
                  <a:pt x="1373" y="79"/>
                </a:lnTo>
                <a:lnTo>
                  <a:pt x="1374" y="79"/>
                </a:lnTo>
                <a:lnTo>
                  <a:pt x="1376" y="80"/>
                </a:lnTo>
                <a:lnTo>
                  <a:pt x="1377" y="80"/>
                </a:lnTo>
                <a:lnTo>
                  <a:pt x="1378" y="81"/>
                </a:lnTo>
                <a:lnTo>
                  <a:pt x="1379" y="81"/>
                </a:lnTo>
                <a:lnTo>
                  <a:pt x="1381" y="81"/>
                </a:lnTo>
                <a:lnTo>
                  <a:pt x="1383" y="81"/>
                </a:lnTo>
                <a:lnTo>
                  <a:pt x="1384" y="82"/>
                </a:lnTo>
                <a:lnTo>
                  <a:pt x="1385" y="83"/>
                </a:lnTo>
                <a:lnTo>
                  <a:pt x="1386" y="84"/>
                </a:lnTo>
                <a:lnTo>
                  <a:pt x="1388" y="84"/>
                </a:lnTo>
                <a:lnTo>
                  <a:pt x="1389" y="85"/>
                </a:lnTo>
                <a:lnTo>
                  <a:pt x="1390" y="85"/>
                </a:lnTo>
                <a:lnTo>
                  <a:pt x="1391" y="86"/>
                </a:lnTo>
                <a:lnTo>
                  <a:pt x="1393" y="87"/>
                </a:lnTo>
                <a:lnTo>
                  <a:pt x="1395" y="88"/>
                </a:lnTo>
                <a:lnTo>
                  <a:pt x="1396" y="88"/>
                </a:lnTo>
                <a:lnTo>
                  <a:pt x="1397" y="89"/>
                </a:lnTo>
                <a:lnTo>
                  <a:pt x="1398" y="90"/>
                </a:lnTo>
                <a:lnTo>
                  <a:pt x="1400" y="90"/>
                </a:lnTo>
                <a:lnTo>
                  <a:pt x="1401" y="91"/>
                </a:lnTo>
                <a:lnTo>
                  <a:pt x="1403" y="91"/>
                </a:lnTo>
                <a:lnTo>
                  <a:pt x="1404" y="92"/>
                </a:lnTo>
                <a:lnTo>
                  <a:pt x="1405" y="92"/>
                </a:lnTo>
                <a:lnTo>
                  <a:pt x="1407" y="93"/>
                </a:lnTo>
                <a:lnTo>
                  <a:pt x="1408" y="94"/>
                </a:lnTo>
                <a:lnTo>
                  <a:pt x="1409" y="94"/>
                </a:lnTo>
                <a:lnTo>
                  <a:pt x="1410" y="95"/>
                </a:lnTo>
                <a:lnTo>
                  <a:pt x="1412" y="95"/>
                </a:lnTo>
                <a:lnTo>
                  <a:pt x="1413" y="96"/>
                </a:lnTo>
                <a:lnTo>
                  <a:pt x="1415" y="96"/>
                </a:lnTo>
                <a:lnTo>
                  <a:pt x="1416" y="97"/>
                </a:lnTo>
                <a:lnTo>
                  <a:pt x="1417" y="97"/>
                </a:lnTo>
                <a:lnTo>
                  <a:pt x="1419" y="97"/>
                </a:lnTo>
                <a:lnTo>
                  <a:pt x="1420" y="97"/>
                </a:lnTo>
                <a:lnTo>
                  <a:pt x="1422" y="98"/>
                </a:lnTo>
                <a:lnTo>
                  <a:pt x="1423" y="98"/>
                </a:lnTo>
                <a:lnTo>
                  <a:pt x="1424" y="97"/>
                </a:lnTo>
                <a:lnTo>
                  <a:pt x="1425" y="97"/>
                </a:lnTo>
                <a:lnTo>
                  <a:pt x="1427" y="97"/>
                </a:lnTo>
                <a:lnTo>
                  <a:pt x="1428" y="97"/>
                </a:lnTo>
                <a:lnTo>
                  <a:pt x="1429" y="97"/>
                </a:lnTo>
                <a:lnTo>
                  <a:pt x="1431" y="98"/>
                </a:lnTo>
                <a:lnTo>
                  <a:pt x="1432" y="98"/>
                </a:lnTo>
                <a:lnTo>
                  <a:pt x="1434" y="98"/>
                </a:lnTo>
                <a:lnTo>
                  <a:pt x="1435" y="98"/>
                </a:lnTo>
                <a:lnTo>
                  <a:pt x="1436" y="99"/>
                </a:lnTo>
                <a:lnTo>
                  <a:pt x="1438" y="99"/>
                </a:lnTo>
                <a:lnTo>
                  <a:pt x="1439" y="99"/>
                </a:lnTo>
                <a:lnTo>
                  <a:pt x="1441" y="100"/>
                </a:lnTo>
                <a:lnTo>
                  <a:pt x="1442" y="100"/>
                </a:lnTo>
                <a:lnTo>
                  <a:pt x="1443" y="100"/>
                </a:lnTo>
                <a:lnTo>
                  <a:pt x="1444" y="100"/>
                </a:lnTo>
                <a:lnTo>
                  <a:pt x="1446" y="100"/>
                </a:lnTo>
                <a:lnTo>
                  <a:pt x="1447" y="100"/>
                </a:lnTo>
                <a:lnTo>
                  <a:pt x="1448" y="100"/>
                </a:lnTo>
                <a:lnTo>
                  <a:pt x="1450" y="101"/>
                </a:lnTo>
                <a:lnTo>
                  <a:pt x="1451" y="102"/>
                </a:lnTo>
                <a:lnTo>
                  <a:pt x="1453" y="103"/>
                </a:lnTo>
                <a:lnTo>
                  <a:pt x="1454" y="104"/>
                </a:lnTo>
                <a:lnTo>
                  <a:pt x="1455" y="105"/>
                </a:lnTo>
                <a:lnTo>
                  <a:pt x="1456" y="106"/>
                </a:lnTo>
                <a:lnTo>
                  <a:pt x="1458" y="107"/>
                </a:lnTo>
                <a:lnTo>
                  <a:pt x="1459" y="108"/>
                </a:lnTo>
                <a:lnTo>
                  <a:pt x="1461" y="109"/>
                </a:lnTo>
                <a:lnTo>
                  <a:pt x="1462" y="110"/>
                </a:lnTo>
                <a:lnTo>
                  <a:pt x="1463" y="111"/>
                </a:lnTo>
                <a:lnTo>
                  <a:pt x="1465" y="111"/>
                </a:lnTo>
                <a:lnTo>
                  <a:pt x="1466" y="112"/>
                </a:lnTo>
                <a:lnTo>
                  <a:pt x="1467" y="113"/>
                </a:lnTo>
                <a:lnTo>
                  <a:pt x="1468" y="114"/>
                </a:lnTo>
                <a:lnTo>
                  <a:pt x="1470" y="114"/>
                </a:lnTo>
                <a:lnTo>
                  <a:pt x="1472" y="115"/>
                </a:lnTo>
                <a:lnTo>
                  <a:pt x="1473" y="115"/>
                </a:lnTo>
                <a:lnTo>
                  <a:pt x="1474" y="116"/>
                </a:lnTo>
                <a:lnTo>
                  <a:pt x="1475" y="117"/>
                </a:lnTo>
                <a:lnTo>
                  <a:pt x="1477" y="117"/>
                </a:lnTo>
                <a:lnTo>
                  <a:pt x="1478" y="118"/>
                </a:lnTo>
                <a:lnTo>
                  <a:pt x="1480" y="119"/>
                </a:lnTo>
                <a:lnTo>
                  <a:pt x="1481" y="120"/>
                </a:lnTo>
                <a:lnTo>
                  <a:pt x="1482" y="121"/>
                </a:lnTo>
                <a:lnTo>
                  <a:pt x="1484" y="122"/>
                </a:lnTo>
                <a:lnTo>
                  <a:pt x="1485" y="124"/>
                </a:lnTo>
                <a:lnTo>
                  <a:pt x="1486" y="125"/>
                </a:lnTo>
                <a:lnTo>
                  <a:pt x="1487" y="126"/>
                </a:lnTo>
                <a:lnTo>
                  <a:pt x="1489" y="126"/>
                </a:lnTo>
                <a:lnTo>
                  <a:pt x="1490" y="127"/>
                </a:lnTo>
                <a:lnTo>
                  <a:pt x="1492" y="128"/>
                </a:lnTo>
                <a:lnTo>
                  <a:pt x="1493" y="128"/>
                </a:lnTo>
                <a:lnTo>
                  <a:pt x="1494" y="128"/>
                </a:lnTo>
                <a:lnTo>
                  <a:pt x="1496" y="129"/>
                </a:lnTo>
                <a:lnTo>
                  <a:pt x="1497" y="129"/>
                </a:lnTo>
                <a:lnTo>
                  <a:pt x="1498" y="129"/>
                </a:lnTo>
                <a:lnTo>
                  <a:pt x="1500" y="130"/>
                </a:lnTo>
                <a:lnTo>
                  <a:pt x="1501" y="130"/>
                </a:lnTo>
                <a:lnTo>
                  <a:pt x="1502" y="130"/>
                </a:lnTo>
                <a:lnTo>
                  <a:pt x="1504" y="131"/>
                </a:lnTo>
                <a:lnTo>
                  <a:pt x="1505" y="131"/>
                </a:lnTo>
                <a:lnTo>
                  <a:pt x="1506" y="131"/>
                </a:lnTo>
                <a:lnTo>
                  <a:pt x="1508" y="132"/>
                </a:lnTo>
                <a:lnTo>
                  <a:pt x="1509" y="132"/>
                </a:lnTo>
                <a:lnTo>
                  <a:pt x="1511" y="132"/>
                </a:lnTo>
                <a:lnTo>
                  <a:pt x="1512" y="133"/>
                </a:lnTo>
                <a:lnTo>
                  <a:pt x="1513" y="133"/>
                </a:lnTo>
                <a:lnTo>
                  <a:pt x="1514" y="133"/>
                </a:lnTo>
                <a:lnTo>
                  <a:pt x="1516" y="134"/>
                </a:lnTo>
                <a:lnTo>
                  <a:pt x="1517" y="134"/>
                </a:lnTo>
                <a:lnTo>
                  <a:pt x="1519" y="135"/>
                </a:lnTo>
                <a:lnTo>
                  <a:pt x="1520" y="135"/>
                </a:lnTo>
                <a:lnTo>
                  <a:pt x="1521" y="136"/>
                </a:lnTo>
                <a:lnTo>
                  <a:pt x="1523" y="136"/>
                </a:lnTo>
                <a:lnTo>
                  <a:pt x="1524" y="137"/>
                </a:lnTo>
                <a:lnTo>
                  <a:pt x="1525" y="138"/>
                </a:lnTo>
                <a:lnTo>
                  <a:pt x="1526" y="139"/>
                </a:lnTo>
                <a:lnTo>
                  <a:pt x="1528" y="139"/>
                </a:lnTo>
                <a:lnTo>
                  <a:pt x="1530" y="140"/>
                </a:lnTo>
                <a:lnTo>
                  <a:pt x="1531" y="141"/>
                </a:lnTo>
                <a:lnTo>
                  <a:pt x="1532" y="142"/>
                </a:lnTo>
                <a:lnTo>
                  <a:pt x="1533" y="143"/>
                </a:lnTo>
                <a:lnTo>
                  <a:pt x="1535" y="143"/>
                </a:lnTo>
                <a:lnTo>
                  <a:pt x="1536" y="144"/>
                </a:lnTo>
                <a:lnTo>
                  <a:pt x="1537" y="144"/>
                </a:lnTo>
                <a:lnTo>
                  <a:pt x="1539" y="145"/>
                </a:lnTo>
                <a:lnTo>
                  <a:pt x="1540" y="145"/>
                </a:lnTo>
                <a:lnTo>
                  <a:pt x="1542" y="146"/>
                </a:lnTo>
                <a:lnTo>
                  <a:pt x="1543" y="146"/>
                </a:lnTo>
                <a:lnTo>
                  <a:pt x="1544" y="147"/>
                </a:lnTo>
                <a:lnTo>
                  <a:pt x="1545" y="147"/>
                </a:lnTo>
                <a:lnTo>
                  <a:pt x="1547" y="148"/>
                </a:lnTo>
                <a:lnTo>
                  <a:pt x="1548" y="148"/>
                </a:lnTo>
                <a:lnTo>
                  <a:pt x="1550" y="148"/>
                </a:lnTo>
                <a:lnTo>
                  <a:pt x="1551" y="148"/>
                </a:lnTo>
                <a:lnTo>
                  <a:pt x="1552" y="148"/>
                </a:lnTo>
                <a:lnTo>
                  <a:pt x="1554" y="148"/>
                </a:lnTo>
                <a:lnTo>
                  <a:pt x="1555" y="148"/>
                </a:lnTo>
                <a:lnTo>
                  <a:pt x="1556" y="148"/>
                </a:lnTo>
                <a:lnTo>
                  <a:pt x="1558" y="148"/>
                </a:lnTo>
                <a:lnTo>
                  <a:pt x="1559" y="148"/>
                </a:lnTo>
                <a:lnTo>
                  <a:pt x="1560" y="147"/>
                </a:lnTo>
                <a:lnTo>
                  <a:pt x="1562" y="147"/>
                </a:lnTo>
                <a:lnTo>
                  <a:pt x="1563" y="147"/>
                </a:lnTo>
                <a:lnTo>
                  <a:pt x="1564" y="146"/>
                </a:lnTo>
                <a:lnTo>
                  <a:pt x="1566" y="146"/>
                </a:lnTo>
                <a:lnTo>
                  <a:pt x="1567" y="146"/>
                </a:lnTo>
                <a:lnTo>
                  <a:pt x="1569" y="146"/>
                </a:lnTo>
                <a:lnTo>
                  <a:pt x="1570" y="146"/>
                </a:lnTo>
                <a:lnTo>
                  <a:pt x="1571" y="146"/>
                </a:lnTo>
                <a:lnTo>
                  <a:pt x="1573" y="146"/>
                </a:lnTo>
                <a:lnTo>
                  <a:pt x="1574" y="146"/>
                </a:lnTo>
                <a:lnTo>
                  <a:pt x="1575" y="146"/>
                </a:lnTo>
                <a:lnTo>
                  <a:pt x="1576" y="146"/>
                </a:lnTo>
                <a:lnTo>
                  <a:pt x="1578" y="146"/>
                </a:lnTo>
                <a:lnTo>
                  <a:pt x="1579" y="146"/>
                </a:lnTo>
                <a:lnTo>
                  <a:pt x="1581" y="146"/>
                </a:lnTo>
                <a:lnTo>
                  <a:pt x="1582" y="146"/>
                </a:lnTo>
                <a:lnTo>
                  <a:pt x="1583" y="147"/>
                </a:lnTo>
                <a:lnTo>
                  <a:pt x="1585" y="148"/>
                </a:lnTo>
                <a:lnTo>
                  <a:pt x="1586" y="148"/>
                </a:lnTo>
                <a:lnTo>
                  <a:pt x="1588" y="149"/>
                </a:lnTo>
                <a:lnTo>
                  <a:pt x="1589" y="150"/>
                </a:lnTo>
                <a:lnTo>
                  <a:pt x="1590" y="152"/>
                </a:lnTo>
                <a:lnTo>
                  <a:pt x="1591" y="154"/>
                </a:lnTo>
                <a:lnTo>
                  <a:pt x="1593" y="155"/>
                </a:lnTo>
                <a:lnTo>
                  <a:pt x="1594" y="157"/>
                </a:lnTo>
                <a:lnTo>
                  <a:pt x="1595" y="159"/>
                </a:lnTo>
                <a:lnTo>
                  <a:pt x="1597" y="161"/>
                </a:lnTo>
                <a:lnTo>
                  <a:pt x="1598" y="164"/>
                </a:lnTo>
                <a:lnTo>
                  <a:pt x="1600" y="166"/>
                </a:lnTo>
                <a:lnTo>
                  <a:pt x="1601" y="168"/>
                </a:lnTo>
                <a:lnTo>
                  <a:pt x="1602" y="170"/>
                </a:lnTo>
                <a:lnTo>
                  <a:pt x="1603" y="172"/>
                </a:lnTo>
                <a:lnTo>
                  <a:pt x="1605" y="175"/>
                </a:lnTo>
                <a:lnTo>
                  <a:pt x="1607" y="177"/>
                </a:lnTo>
                <a:lnTo>
                  <a:pt x="1608" y="180"/>
                </a:lnTo>
                <a:lnTo>
                  <a:pt x="1609" y="183"/>
                </a:lnTo>
                <a:lnTo>
                  <a:pt x="1610" y="186"/>
                </a:lnTo>
                <a:lnTo>
                  <a:pt x="1612" y="189"/>
                </a:lnTo>
                <a:lnTo>
                  <a:pt x="1613" y="193"/>
                </a:lnTo>
                <a:lnTo>
                  <a:pt x="1614" y="196"/>
                </a:lnTo>
                <a:lnTo>
                  <a:pt x="1615" y="199"/>
                </a:lnTo>
                <a:lnTo>
                  <a:pt x="1617" y="203"/>
                </a:lnTo>
                <a:lnTo>
                  <a:pt x="1619" y="205"/>
                </a:lnTo>
                <a:lnTo>
                  <a:pt x="1620" y="208"/>
                </a:lnTo>
                <a:lnTo>
                  <a:pt x="1621" y="211"/>
                </a:lnTo>
                <a:lnTo>
                  <a:pt x="1622" y="213"/>
                </a:lnTo>
                <a:lnTo>
                  <a:pt x="1624" y="216"/>
                </a:lnTo>
                <a:lnTo>
                  <a:pt x="1625" y="218"/>
                </a:lnTo>
                <a:lnTo>
                  <a:pt x="1627" y="220"/>
                </a:lnTo>
                <a:lnTo>
                  <a:pt x="1628" y="223"/>
                </a:lnTo>
                <a:lnTo>
                  <a:pt x="1629" y="225"/>
                </a:lnTo>
                <a:lnTo>
                  <a:pt x="1631" y="227"/>
                </a:lnTo>
                <a:lnTo>
                  <a:pt x="1632" y="230"/>
                </a:lnTo>
                <a:lnTo>
                  <a:pt x="1633" y="233"/>
                </a:lnTo>
                <a:lnTo>
                  <a:pt x="1634" y="235"/>
                </a:lnTo>
                <a:lnTo>
                  <a:pt x="1636" y="237"/>
                </a:lnTo>
                <a:lnTo>
                  <a:pt x="1637" y="240"/>
                </a:lnTo>
                <a:lnTo>
                  <a:pt x="1639" y="242"/>
                </a:lnTo>
                <a:lnTo>
                  <a:pt x="1640" y="245"/>
                </a:lnTo>
                <a:lnTo>
                  <a:pt x="1641" y="247"/>
                </a:lnTo>
                <a:lnTo>
                  <a:pt x="1643" y="249"/>
                </a:lnTo>
                <a:lnTo>
                  <a:pt x="1644" y="251"/>
                </a:lnTo>
                <a:lnTo>
                  <a:pt x="1646" y="253"/>
                </a:lnTo>
                <a:lnTo>
                  <a:pt x="1647" y="255"/>
                </a:lnTo>
                <a:lnTo>
                  <a:pt x="1648" y="257"/>
                </a:lnTo>
                <a:lnTo>
                  <a:pt x="1649" y="259"/>
                </a:lnTo>
                <a:lnTo>
                  <a:pt x="1651" y="261"/>
                </a:lnTo>
                <a:lnTo>
                  <a:pt x="1652" y="263"/>
                </a:lnTo>
                <a:lnTo>
                  <a:pt x="1653" y="265"/>
                </a:lnTo>
                <a:lnTo>
                  <a:pt x="1655" y="267"/>
                </a:lnTo>
                <a:lnTo>
                  <a:pt x="1656" y="268"/>
                </a:lnTo>
                <a:lnTo>
                  <a:pt x="1658" y="271"/>
                </a:lnTo>
                <a:lnTo>
                  <a:pt x="1659" y="272"/>
                </a:lnTo>
                <a:lnTo>
                  <a:pt x="1660" y="274"/>
                </a:lnTo>
                <a:lnTo>
                  <a:pt x="1661" y="276"/>
                </a:lnTo>
                <a:lnTo>
                  <a:pt x="1663" y="277"/>
                </a:lnTo>
                <a:lnTo>
                  <a:pt x="1664" y="278"/>
                </a:lnTo>
                <a:lnTo>
                  <a:pt x="1666" y="280"/>
                </a:lnTo>
                <a:lnTo>
                  <a:pt x="1667" y="281"/>
                </a:lnTo>
                <a:lnTo>
                  <a:pt x="1668" y="283"/>
                </a:lnTo>
                <a:lnTo>
                  <a:pt x="1670" y="284"/>
                </a:lnTo>
                <a:lnTo>
                  <a:pt x="1671" y="285"/>
                </a:lnTo>
                <a:lnTo>
                  <a:pt x="1672" y="286"/>
                </a:lnTo>
                <a:lnTo>
                  <a:pt x="1674" y="288"/>
                </a:lnTo>
                <a:lnTo>
                  <a:pt x="1675" y="289"/>
                </a:lnTo>
                <a:lnTo>
                  <a:pt x="1677" y="292"/>
                </a:lnTo>
                <a:lnTo>
                  <a:pt x="1678" y="294"/>
                </a:lnTo>
                <a:lnTo>
                  <a:pt x="1679" y="296"/>
                </a:lnTo>
                <a:lnTo>
                  <a:pt x="1680" y="299"/>
                </a:lnTo>
                <a:lnTo>
                  <a:pt x="1682" y="302"/>
                </a:lnTo>
                <a:lnTo>
                  <a:pt x="1683" y="305"/>
                </a:lnTo>
                <a:lnTo>
                  <a:pt x="1685" y="308"/>
                </a:lnTo>
                <a:lnTo>
                  <a:pt x="1686" y="312"/>
                </a:lnTo>
                <a:lnTo>
                  <a:pt x="1687" y="315"/>
                </a:lnTo>
                <a:lnTo>
                  <a:pt x="1689" y="319"/>
                </a:lnTo>
                <a:lnTo>
                  <a:pt x="1690" y="323"/>
                </a:lnTo>
                <a:lnTo>
                  <a:pt x="1691" y="326"/>
                </a:lnTo>
                <a:lnTo>
                  <a:pt x="1692" y="331"/>
                </a:lnTo>
                <a:lnTo>
                  <a:pt x="1694" y="334"/>
                </a:lnTo>
                <a:lnTo>
                  <a:pt x="1695" y="339"/>
                </a:lnTo>
                <a:lnTo>
                  <a:pt x="1697" y="343"/>
                </a:lnTo>
                <a:lnTo>
                  <a:pt x="1698" y="347"/>
                </a:lnTo>
                <a:lnTo>
                  <a:pt x="1699" y="352"/>
                </a:lnTo>
                <a:lnTo>
                  <a:pt x="1701" y="356"/>
                </a:lnTo>
                <a:lnTo>
                  <a:pt x="1702" y="360"/>
                </a:lnTo>
                <a:lnTo>
                  <a:pt x="1703" y="364"/>
                </a:lnTo>
                <a:lnTo>
                  <a:pt x="1705" y="368"/>
                </a:lnTo>
                <a:lnTo>
                  <a:pt x="1706" y="373"/>
                </a:lnTo>
                <a:lnTo>
                  <a:pt x="1708" y="376"/>
                </a:lnTo>
                <a:lnTo>
                  <a:pt x="1709" y="380"/>
                </a:lnTo>
                <a:lnTo>
                  <a:pt x="1710" y="384"/>
                </a:lnTo>
                <a:lnTo>
                  <a:pt x="1711" y="388"/>
                </a:lnTo>
                <a:lnTo>
                  <a:pt x="1713" y="391"/>
                </a:lnTo>
                <a:lnTo>
                  <a:pt x="1714" y="395"/>
                </a:lnTo>
                <a:lnTo>
                  <a:pt x="1716" y="398"/>
                </a:lnTo>
                <a:lnTo>
                  <a:pt x="1717" y="402"/>
                </a:lnTo>
                <a:lnTo>
                  <a:pt x="1718" y="405"/>
                </a:lnTo>
                <a:lnTo>
                  <a:pt x="1720" y="408"/>
                </a:lnTo>
                <a:lnTo>
                  <a:pt x="1721" y="412"/>
                </a:lnTo>
                <a:lnTo>
                  <a:pt x="1722" y="415"/>
                </a:lnTo>
                <a:lnTo>
                  <a:pt x="1724" y="419"/>
                </a:lnTo>
                <a:lnTo>
                  <a:pt x="1725" y="422"/>
                </a:lnTo>
                <a:lnTo>
                  <a:pt x="1726" y="425"/>
                </a:lnTo>
                <a:lnTo>
                  <a:pt x="1728" y="428"/>
                </a:lnTo>
                <a:lnTo>
                  <a:pt x="1729" y="431"/>
                </a:lnTo>
                <a:lnTo>
                  <a:pt x="1730" y="434"/>
                </a:lnTo>
                <a:lnTo>
                  <a:pt x="1732" y="436"/>
                </a:lnTo>
                <a:lnTo>
                  <a:pt x="1733" y="439"/>
                </a:lnTo>
                <a:lnTo>
                  <a:pt x="1735" y="441"/>
                </a:lnTo>
                <a:lnTo>
                  <a:pt x="1736" y="443"/>
                </a:lnTo>
                <a:lnTo>
                  <a:pt x="1737" y="445"/>
                </a:lnTo>
                <a:lnTo>
                  <a:pt x="1738" y="447"/>
                </a:lnTo>
                <a:lnTo>
                  <a:pt x="1740" y="449"/>
                </a:lnTo>
                <a:lnTo>
                  <a:pt x="1741" y="450"/>
                </a:lnTo>
                <a:lnTo>
                  <a:pt x="1742" y="452"/>
                </a:lnTo>
                <a:lnTo>
                  <a:pt x="1744" y="454"/>
                </a:lnTo>
                <a:lnTo>
                  <a:pt x="1745" y="456"/>
                </a:lnTo>
                <a:lnTo>
                  <a:pt x="1747" y="457"/>
                </a:lnTo>
                <a:lnTo>
                  <a:pt x="1748" y="459"/>
                </a:lnTo>
                <a:lnTo>
                  <a:pt x="1749" y="461"/>
                </a:lnTo>
                <a:lnTo>
                  <a:pt x="1750" y="463"/>
                </a:lnTo>
                <a:lnTo>
                  <a:pt x="1752" y="465"/>
                </a:lnTo>
                <a:lnTo>
                  <a:pt x="1754" y="467"/>
                </a:lnTo>
                <a:lnTo>
                  <a:pt x="1755" y="469"/>
                </a:lnTo>
                <a:lnTo>
                  <a:pt x="1756" y="471"/>
                </a:lnTo>
                <a:lnTo>
                  <a:pt x="1757" y="473"/>
                </a:lnTo>
                <a:lnTo>
                  <a:pt x="1759" y="475"/>
                </a:lnTo>
                <a:lnTo>
                  <a:pt x="1760" y="478"/>
                </a:lnTo>
                <a:lnTo>
                  <a:pt x="1761" y="480"/>
                </a:lnTo>
                <a:lnTo>
                  <a:pt x="1763" y="483"/>
                </a:lnTo>
                <a:lnTo>
                  <a:pt x="1764" y="485"/>
                </a:lnTo>
                <a:lnTo>
                  <a:pt x="1766" y="488"/>
                </a:lnTo>
                <a:lnTo>
                  <a:pt x="1767" y="491"/>
                </a:lnTo>
                <a:lnTo>
                  <a:pt x="1768" y="493"/>
                </a:lnTo>
                <a:lnTo>
                  <a:pt x="1769" y="496"/>
                </a:lnTo>
                <a:lnTo>
                  <a:pt x="1771" y="499"/>
                </a:lnTo>
                <a:lnTo>
                  <a:pt x="1772" y="502"/>
                </a:lnTo>
                <a:lnTo>
                  <a:pt x="1774" y="505"/>
                </a:lnTo>
                <a:lnTo>
                  <a:pt x="1775" y="508"/>
                </a:lnTo>
                <a:lnTo>
                  <a:pt x="1776" y="511"/>
                </a:lnTo>
                <a:lnTo>
                  <a:pt x="1778" y="513"/>
                </a:lnTo>
                <a:lnTo>
                  <a:pt x="1779" y="515"/>
                </a:lnTo>
                <a:lnTo>
                  <a:pt x="1780" y="518"/>
                </a:lnTo>
                <a:lnTo>
                  <a:pt x="1781" y="520"/>
                </a:lnTo>
                <a:lnTo>
                  <a:pt x="1783" y="522"/>
                </a:lnTo>
                <a:lnTo>
                  <a:pt x="1784" y="523"/>
                </a:lnTo>
                <a:lnTo>
                  <a:pt x="1786" y="524"/>
                </a:lnTo>
                <a:lnTo>
                  <a:pt x="1787" y="526"/>
                </a:lnTo>
                <a:lnTo>
                  <a:pt x="1788" y="527"/>
                </a:lnTo>
                <a:lnTo>
                  <a:pt x="1790" y="528"/>
                </a:lnTo>
                <a:lnTo>
                  <a:pt x="1791" y="529"/>
                </a:lnTo>
                <a:lnTo>
                  <a:pt x="1793" y="530"/>
                </a:lnTo>
                <a:lnTo>
                  <a:pt x="1794" y="531"/>
                </a:lnTo>
                <a:lnTo>
                  <a:pt x="1795" y="531"/>
                </a:lnTo>
                <a:lnTo>
                  <a:pt x="1796" y="532"/>
                </a:lnTo>
                <a:lnTo>
                  <a:pt x="1798" y="532"/>
                </a:lnTo>
                <a:lnTo>
                  <a:pt x="1799" y="532"/>
                </a:lnTo>
                <a:lnTo>
                  <a:pt x="1800" y="532"/>
                </a:lnTo>
                <a:lnTo>
                  <a:pt x="1802" y="532"/>
                </a:lnTo>
                <a:lnTo>
                  <a:pt x="1803" y="533"/>
                </a:lnTo>
                <a:lnTo>
                  <a:pt x="1805" y="533"/>
                </a:lnTo>
                <a:lnTo>
                  <a:pt x="1806" y="533"/>
                </a:lnTo>
                <a:lnTo>
                  <a:pt x="1807" y="534"/>
                </a:lnTo>
                <a:lnTo>
                  <a:pt x="1809" y="534"/>
                </a:lnTo>
                <a:lnTo>
                  <a:pt x="1810" y="534"/>
                </a:lnTo>
                <a:lnTo>
                  <a:pt x="1812" y="534"/>
                </a:lnTo>
                <a:lnTo>
                  <a:pt x="1813" y="534"/>
                </a:lnTo>
                <a:lnTo>
                  <a:pt x="1814" y="534"/>
                </a:lnTo>
                <a:lnTo>
                  <a:pt x="1815" y="534"/>
                </a:lnTo>
                <a:lnTo>
                  <a:pt x="1817" y="533"/>
                </a:lnTo>
                <a:lnTo>
                  <a:pt x="1818" y="533"/>
                </a:lnTo>
                <a:lnTo>
                  <a:pt x="1819" y="532"/>
                </a:lnTo>
                <a:lnTo>
                  <a:pt x="1821" y="532"/>
                </a:lnTo>
                <a:lnTo>
                  <a:pt x="1822" y="531"/>
                </a:lnTo>
                <a:lnTo>
                  <a:pt x="1824" y="531"/>
                </a:lnTo>
                <a:lnTo>
                  <a:pt x="1825" y="531"/>
                </a:lnTo>
                <a:lnTo>
                  <a:pt x="1826" y="530"/>
                </a:lnTo>
                <a:lnTo>
                  <a:pt x="1827" y="530"/>
                </a:lnTo>
                <a:lnTo>
                  <a:pt x="1829" y="530"/>
                </a:lnTo>
                <a:lnTo>
                  <a:pt x="1830" y="530"/>
                </a:lnTo>
                <a:lnTo>
                  <a:pt x="1832" y="530"/>
                </a:lnTo>
                <a:lnTo>
                  <a:pt x="1833" y="530"/>
                </a:lnTo>
                <a:lnTo>
                  <a:pt x="1834" y="530"/>
                </a:lnTo>
                <a:lnTo>
                  <a:pt x="1836" y="530"/>
                </a:lnTo>
                <a:lnTo>
                  <a:pt x="1837" y="530"/>
                </a:lnTo>
                <a:lnTo>
                  <a:pt x="1838" y="530"/>
                </a:lnTo>
                <a:lnTo>
                  <a:pt x="1839" y="531"/>
                </a:lnTo>
                <a:lnTo>
                  <a:pt x="1841" y="531"/>
                </a:lnTo>
                <a:lnTo>
                  <a:pt x="1843" y="532"/>
                </a:lnTo>
                <a:lnTo>
                  <a:pt x="1844" y="533"/>
                </a:lnTo>
                <a:lnTo>
                  <a:pt x="1845" y="533"/>
                </a:lnTo>
                <a:lnTo>
                  <a:pt x="1846" y="534"/>
                </a:lnTo>
                <a:lnTo>
                  <a:pt x="1848" y="535"/>
                </a:lnTo>
                <a:lnTo>
                  <a:pt x="1849" y="536"/>
                </a:lnTo>
                <a:lnTo>
                  <a:pt x="1851" y="537"/>
                </a:lnTo>
                <a:lnTo>
                  <a:pt x="1852" y="538"/>
                </a:lnTo>
                <a:lnTo>
                  <a:pt x="1853" y="539"/>
                </a:lnTo>
                <a:lnTo>
                  <a:pt x="1855" y="540"/>
                </a:lnTo>
                <a:lnTo>
                  <a:pt x="1856" y="541"/>
                </a:lnTo>
                <a:lnTo>
                  <a:pt x="1857" y="542"/>
                </a:lnTo>
                <a:lnTo>
                  <a:pt x="1858" y="543"/>
                </a:lnTo>
                <a:lnTo>
                  <a:pt x="1860" y="544"/>
                </a:lnTo>
                <a:lnTo>
                  <a:pt x="1861" y="544"/>
                </a:lnTo>
                <a:lnTo>
                  <a:pt x="1863" y="545"/>
                </a:lnTo>
                <a:lnTo>
                  <a:pt x="1864" y="547"/>
                </a:lnTo>
                <a:lnTo>
                  <a:pt x="1865" y="548"/>
                </a:lnTo>
                <a:lnTo>
                  <a:pt x="1867" y="549"/>
                </a:lnTo>
                <a:lnTo>
                  <a:pt x="1868" y="550"/>
                </a:lnTo>
                <a:lnTo>
                  <a:pt x="1869" y="551"/>
                </a:lnTo>
                <a:lnTo>
                  <a:pt x="1871" y="552"/>
                </a:lnTo>
                <a:lnTo>
                  <a:pt x="1872" y="553"/>
                </a:lnTo>
                <a:lnTo>
                  <a:pt x="1873" y="553"/>
                </a:lnTo>
                <a:lnTo>
                  <a:pt x="1875" y="554"/>
                </a:lnTo>
                <a:lnTo>
                  <a:pt x="1876" y="555"/>
                </a:lnTo>
                <a:lnTo>
                  <a:pt x="1877" y="556"/>
                </a:lnTo>
                <a:lnTo>
                  <a:pt x="1879" y="557"/>
                </a:lnTo>
                <a:lnTo>
                  <a:pt x="1880" y="557"/>
                </a:lnTo>
                <a:lnTo>
                  <a:pt x="1882" y="557"/>
                </a:lnTo>
                <a:lnTo>
                  <a:pt x="1883" y="557"/>
                </a:lnTo>
                <a:lnTo>
                  <a:pt x="1884" y="557"/>
                </a:lnTo>
                <a:lnTo>
                  <a:pt x="1885" y="557"/>
                </a:lnTo>
                <a:lnTo>
                  <a:pt x="1887" y="557"/>
                </a:lnTo>
                <a:lnTo>
                  <a:pt x="1888" y="555"/>
                </a:lnTo>
                <a:lnTo>
                  <a:pt x="1890" y="555"/>
                </a:lnTo>
                <a:lnTo>
                  <a:pt x="1891" y="554"/>
                </a:lnTo>
                <a:lnTo>
                  <a:pt x="1892" y="553"/>
                </a:lnTo>
                <a:lnTo>
                  <a:pt x="1894" y="552"/>
                </a:lnTo>
                <a:lnTo>
                  <a:pt x="1895" y="551"/>
                </a:lnTo>
                <a:lnTo>
                  <a:pt x="1896" y="550"/>
                </a:lnTo>
                <a:lnTo>
                  <a:pt x="1897" y="548"/>
                </a:lnTo>
                <a:lnTo>
                  <a:pt x="1899" y="547"/>
                </a:lnTo>
                <a:lnTo>
                  <a:pt x="1901" y="544"/>
                </a:lnTo>
                <a:lnTo>
                  <a:pt x="1902" y="543"/>
                </a:lnTo>
                <a:lnTo>
                  <a:pt x="1903" y="541"/>
                </a:lnTo>
                <a:lnTo>
                  <a:pt x="1904" y="539"/>
                </a:lnTo>
                <a:lnTo>
                  <a:pt x="1906" y="538"/>
                </a:lnTo>
                <a:lnTo>
                  <a:pt x="1907" y="536"/>
                </a:lnTo>
                <a:lnTo>
                  <a:pt x="1908" y="534"/>
                </a:lnTo>
                <a:lnTo>
                  <a:pt x="1910" y="532"/>
                </a:lnTo>
                <a:lnTo>
                  <a:pt x="1911" y="531"/>
                </a:lnTo>
                <a:lnTo>
                  <a:pt x="1913" y="530"/>
                </a:lnTo>
                <a:lnTo>
                  <a:pt x="1914" y="528"/>
                </a:lnTo>
                <a:lnTo>
                  <a:pt x="1915" y="527"/>
                </a:lnTo>
                <a:lnTo>
                  <a:pt x="1916" y="526"/>
                </a:lnTo>
                <a:lnTo>
                  <a:pt x="1918" y="525"/>
                </a:lnTo>
                <a:lnTo>
                  <a:pt x="1919" y="524"/>
                </a:lnTo>
                <a:lnTo>
                  <a:pt x="1921" y="523"/>
                </a:lnTo>
                <a:lnTo>
                  <a:pt x="1922" y="522"/>
                </a:lnTo>
                <a:lnTo>
                  <a:pt x="1923" y="522"/>
                </a:lnTo>
                <a:lnTo>
                  <a:pt x="1925" y="521"/>
                </a:lnTo>
                <a:lnTo>
                  <a:pt x="1926" y="521"/>
                </a:lnTo>
                <a:lnTo>
                  <a:pt x="1927" y="520"/>
                </a:lnTo>
                <a:lnTo>
                  <a:pt x="1929" y="520"/>
                </a:lnTo>
                <a:lnTo>
                  <a:pt x="1930" y="520"/>
                </a:lnTo>
                <a:lnTo>
                  <a:pt x="1931" y="520"/>
                </a:lnTo>
                <a:lnTo>
                  <a:pt x="1933" y="520"/>
                </a:lnTo>
                <a:lnTo>
                  <a:pt x="1934" y="520"/>
                </a:lnTo>
                <a:lnTo>
                  <a:pt x="1935" y="520"/>
                </a:lnTo>
                <a:lnTo>
                  <a:pt x="1937" y="520"/>
                </a:lnTo>
                <a:lnTo>
                  <a:pt x="1938" y="521"/>
                </a:lnTo>
                <a:lnTo>
                  <a:pt x="1940" y="521"/>
                </a:lnTo>
                <a:lnTo>
                  <a:pt x="1941" y="521"/>
                </a:lnTo>
                <a:lnTo>
                  <a:pt x="1942" y="522"/>
                </a:lnTo>
                <a:lnTo>
                  <a:pt x="1944" y="522"/>
                </a:lnTo>
                <a:lnTo>
                  <a:pt x="1945" y="523"/>
                </a:lnTo>
                <a:lnTo>
                  <a:pt x="1946" y="523"/>
                </a:lnTo>
                <a:lnTo>
                  <a:pt x="1947" y="524"/>
                </a:lnTo>
                <a:lnTo>
                  <a:pt x="1949" y="524"/>
                </a:lnTo>
                <a:lnTo>
                  <a:pt x="1950" y="525"/>
                </a:lnTo>
                <a:lnTo>
                  <a:pt x="1952" y="526"/>
                </a:lnTo>
                <a:lnTo>
                  <a:pt x="1953" y="527"/>
                </a:lnTo>
                <a:lnTo>
                  <a:pt x="1954" y="527"/>
                </a:lnTo>
                <a:lnTo>
                  <a:pt x="1956" y="528"/>
                </a:lnTo>
                <a:lnTo>
                  <a:pt x="1957" y="528"/>
                </a:lnTo>
                <a:lnTo>
                  <a:pt x="1959" y="528"/>
                </a:lnTo>
                <a:lnTo>
                  <a:pt x="1960" y="529"/>
                </a:lnTo>
                <a:lnTo>
                  <a:pt x="1961" y="529"/>
                </a:lnTo>
                <a:lnTo>
                  <a:pt x="1962" y="530"/>
                </a:lnTo>
                <a:lnTo>
                  <a:pt x="1964" y="530"/>
                </a:lnTo>
                <a:lnTo>
                  <a:pt x="1965" y="530"/>
                </a:lnTo>
                <a:lnTo>
                  <a:pt x="1966" y="530"/>
                </a:lnTo>
                <a:lnTo>
                  <a:pt x="1968" y="531"/>
                </a:lnTo>
                <a:lnTo>
                  <a:pt x="1969" y="531"/>
                </a:lnTo>
                <a:lnTo>
                  <a:pt x="1971" y="531"/>
                </a:lnTo>
                <a:lnTo>
                  <a:pt x="1972" y="531"/>
                </a:lnTo>
                <a:lnTo>
                  <a:pt x="1973" y="531"/>
                </a:lnTo>
                <a:lnTo>
                  <a:pt x="1974" y="531"/>
                </a:lnTo>
                <a:lnTo>
                  <a:pt x="1976" y="531"/>
                </a:lnTo>
                <a:lnTo>
                  <a:pt x="1978" y="531"/>
                </a:lnTo>
                <a:lnTo>
                  <a:pt x="1979" y="531"/>
                </a:lnTo>
                <a:lnTo>
                  <a:pt x="1980" y="530"/>
                </a:lnTo>
                <a:lnTo>
                  <a:pt x="1981" y="530"/>
                </a:lnTo>
                <a:lnTo>
                  <a:pt x="1983" y="530"/>
                </a:lnTo>
                <a:lnTo>
                  <a:pt x="1984" y="530"/>
                </a:lnTo>
                <a:lnTo>
                  <a:pt x="1985" y="530"/>
                </a:lnTo>
                <a:lnTo>
                  <a:pt x="1986" y="530"/>
                </a:lnTo>
                <a:lnTo>
                  <a:pt x="1988" y="530"/>
                </a:lnTo>
                <a:lnTo>
                  <a:pt x="1990" y="530"/>
                </a:lnTo>
                <a:lnTo>
                  <a:pt x="1991" y="529"/>
                </a:lnTo>
                <a:lnTo>
                  <a:pt x="1992" y="529"/>
                </a:lnTo>
                <a:lnTo>
                  <a:pt x="1993" y="529"/>
                </a:lnTo>
                <a:lnTo>
                  <a:pt x="1995" y="529"/>
                </a:lnTo>
                <a:lnTo>
                  <a:pt x="1996" y="529"/>
                </a:lnTo>
                <a:lnTo>
                  <a:pt x="1998" y="529"/>
                </a:lnTo>
                <a:lnTo>
                  <a:pt x="1999" y="529"/>
                </a:lnTo>
                <a:lnTo>
                  <a:pt x="2000" y="529"/>
                </a:lnTo>
                <a:lnTo>
                  <a:pt x="2002" y="530"/>
                </a:lnTo>
                <a:lnTo>
                  <a:pt x="2003" y="530"/>
                </a:lnTo>
                <a:lnTo>
                  <a:pt x="2004" y="530"/>
                </a:lnTo>
                <a:lnTo>
                  <a:pt x="2005" y="530"/>
                </a:lnTo>
                <a:lnTo>
                  <a:pt x="2007" y="530"/>
                </a:lnTo>
                <a:lnTo>
                  <a:pt x="2008" y="530"/>
                </a:lnTo>
                <a:lnTo>
                  <a:pt x="2010" y="530"/>
                </a:lnTo>
                <a:lnTo>
                  <a:pt x="2011" y="530"/>
                </a:lnTo>
                <a:lnTo>
                  <a:pt x="2012" y="530"/>
                </a:lnTo>
                <a:lnTo>
                  <a:pt x="2014" y="530"/>
                </a:lnTo>
                <a:lnTo>
                  <a:pt x="2015" y="531"/>
                </a:lnTo>
                <a:lnTo>
                  <a:pt x="2017" y="531"/>
                </a:lnTo>
                <a:lnTo>
                  <a:pt x="2018" y="531"/>
                </a:lnTo>
                <a:lnTo>
                  <a:pt x="2019" y="531"/>
                </a:lnTo>
                <a:lnTo>
                  <a:pt x="2020" y="531"/>
                </a:lnTo>
                <a:lnTo>
                  <a:pt x="2022" y="531"/>
                </a:lnTo>
                <a:lnTo>
                  <a:pt x="2023" y="531"/>
                </a:lnTo>
                <a:lnTo>
                  <a:pt x="2024" y="530"/>
                </a:lnTo>
                <a:lnTo>
                  <a:pt x="2026" y="530"/>
                </a:lnTo>
                <a:lnTo>
                  <a:pt x="2027" y="530"/>
                </a:lnTo>
                <a:lnTo>
                  <a:pt x="2029" y="530"/>
                </a:lnTo>
                <a:lnTo>
                  <a:pt x="2030" y="530"/>
                </a:lnTo>
                <a:lnTo>
                  <a:pt x="2031" y="530"/>
                </a:lnTo>
                <a:lnTo>
                  <a:pt x="2032" y="530"/>
                </a:lnTo>
                <a:lnTo>
                  <a:pt x="2034" y="530"/>
                </a:lnTo>
                <a:lnTo>
                  <a:pt x="2035" y="530"/>
                </a:lnTo>
                <a:lnTo>
                  <a:pt x="2037" y="530"/>
                </a:lnTo>
                <a:lnTo>
                  <a:pt x="2038" y="529"/>
                </a:lnTo>
                <a:lnTo>
                  <a:pt x="2039" y="529"/>
                </a:lnTo>
                <a:lnTo>
                  <a:pt x="2041" y="529"/>
                </a:lnTo>
                <a:lnTo>
                  <a:pt x="2042" y="529"/>
                </a:lnTo>
                <a:lnTo>
                  <a:pt x="2043" y="528"/>
                </a:lnTo>
                <a:lnTo>
                  <a:pt x="2045" y="528"/>
                </a:lnTo>
                <a:lnTo>
                  <a:pt x="2046" y="527"/>
                </a:lnTo>
                <a:lnTo>
                  <a:pt x="2048" y="527"/>
                </a:lnTo>
                <a:lnTo>
                  <a:pt x="2049" y="527"/>
                </a:lnTo>
                <a:lnTo>
                  <a:pt x="2050" y="526"/>
                </a:lnTo>
                <a:lnTo>
                  <a:pt x="2051" y="525"/>
                </a:lnTo>
                <a:lnTo>
                  <a:pt x="2053" y="525"/>
                </a:lnTo>
                <a:lnTo>
                  <a:pt x="2054" y="525"/>
                </a:lnTo>
                <a:lnTo>
                  <a:pt x="2056" y="524"/>
                </a:lnTo>
                <a:lnTo>
                  <a:pt x="2057" y="524"/>
                </a:lnTo>
                <a:lnTo>
                  <a:pt x="2058" y="524"/>
                </a:lnTo>
                <a:lnTo>
                  <a:pt x="2060" y="523"/>
                </a:lnTo>
                <a:lnTo>
                  <a:pt x="2061" y="523"/>
                </a:lnTo>
                <a:lnTo>
                  <a:pt x="2062" y="523"/>
                </a:lnTo>
                <a:lnTo>
                  <a:pt x="2063" y="522"/>
                </a:lnTo>
                <a:lnTo>
                  <a:pt x="2065" y="522"/>
                </a:lnTo>
                <a:lnTo>
                  <a:pt x="2066" y="522"/>
                </a:lnTo>
                <a:lnTo>
                  <a:pt x="2068" y="522"/>
                </a:lnTo>
                <a:lnTo>
                  <a:pt x="2069" y="522"/>
                </a:lnTo>
                <a:lnTo>
                  <a:pt x="2070" y="521"/>
                </a:lnTo>
                <a:lnTo>
                  <a:pt x="2072" y="521"/>
                </a:lnTo>
                <a:lnTo>
                  <a:pt x="2073" y="521"/>
                </a:lnTo>
                <a:lnTo>
                  <a:pt x="2074" y="521"/>
                </a:lnTo>
                <a:lnTo>
                  <a:pt x="2076" y="521"/>
                </a:lnTo>
                <a:lnTo>
                  <a:pt x="2077" y="521"/>
                </a:lnTo>
                <a:lnTo>
                  <a:pt x="2079" y="521"/>
                </a:lnTo>
                <a:lnTo>
                  <a:pt x="2080" y="522"/>
                </a:lnTo>
                <a:lnTo>
                  <a:pt x="2081" y="522"/>
                </a:lnTo>
                <a:lnTo>
                  <a:pt x="2082" y="522"/>
                </a:lnTo>
                <a:lnTo>
                  <a:pt x="2084" y="522"/>
                </a:lnTo>
                <a:lnTo>
                  <a:pt x="2085" y="522"/>
                </a:lnTo>
                <a:lnTo>
                  <a:pt x="2087" y="522"/>
                </a:lnTo>
                <a:lnTo>
                  <a:pt x="2088" y="522"/>
                </a:lnTo>
                <a:lnTo>
                  <a:pt x="2089" y="523"/>
                </a:lnTo>
                <a:lnTo>
                  <a:pt x="2091" y="523"/>
                </a:lnTo>
                <a:lnTo>
                  <a:pt x="2092" y="523"/>
                </a:lnTo>
                <a:lnTo>
                  <a:pt x="2093" y="523"/>
                </a:lnTo>
                <a:lnTo>
                  <a:pt x="2095" y="523"/>
                </a:lnTo>
                <a:lnTo>
                  <a:pt x="2096" y="524"/>
                </a:lnTo>
                <a:lnTo>
                  <a:pt x="2097" y="524"/>
                </a:lnTo>
                <a:lnTo>
                  <a:pt x="2099" y="524"/>
                </a:lnTo>
                <a:lnTo>
                  <a:pt x="2100" y="525"/>
                </a:lnTo>
                <a:lnTo>
                  <a:pt x="2101" y="525"/>
                </a:lnTo>
                <a:lnTo>
                  <a:pt x="2103" y="525"/>
                </a:lnTo>
                <a:lnTo>
                  <a:pt x="2104" y="526"/>
                </a:lnTo>
                <a:lnTo>
                  <a:pt x="2106" y="527"/>
                </a:lnTo>
                <a:lnTo>
                  <a:pt x="2107" y="527"/>
                </a:lnTo>
                <a:lnTo>
                  <a:pt x="2108" y="527"/>
                </a:lnTo>
                <a:lnTo>
                  <a:pt x="2109" y="527"/>
                </a:lnTo>
                <a:lnTo>
                  <a:pt x="2111" y="528"/>
                </a:lnTo>
                <a:lnTo>
                  <a:pt x="2112" y="528"/>
                </a:lnTo>
                <a:lnTo>
                  <a:pt x="2113" y="528"/>
                </a:lnTo>
                <a:lnTo>
                  <a:pt x="2115" y="528"/>
                </a:lnTo>
                <a:lnTo>
                  <a:pt x="2116" y="529"/>
                </a:lnTo>
                <a:lnTo>
                  <a:pt x="2118" y="529"/>
                </a:lnTo>
                <a:lnTo>
                  <a:pt x="2119" y="529"/>
                </a:lnTo>
                <a:lnTo>
                  <a:pt x="2120" y="529"/>
                </a:lnTo>
                <a:lnTo>
                  <a:pt x="2121" y="529"/>
                </a:lnTo>
                <a:lnTo>
                  <a:pt x="2123" y="528"/>
                </a:lnTo>
                <a:lnTo>
                  <a:pt x="2125" y="528"/>
                </a:lnTo>
                <a:lnTo>
                  <a:pt x="2126" y="528"/>
                </a:lnTo>
                <a:lnTo>
                  <a:pt x="2127" y="528"/>
                </a:lnTo>
                <a:lnTo>
                  <a:pt x="2128" y="528"/>
                </a:lnTo>
                <a:lnTo>
                  <a:pt x="2130" y="528"/>
                </a:lnTo>
                <a:lnTo>
                  <a:pt x="2131" y="528"/>
                </a:lnTo>
                <a:lnTo>
                  <a:pt x="2132" y="528"/>
                </a:lnTo>
                <a:lnTo>
                  <a:pt x="2134" y="528"/>
                </a:lnTo>
                <a:lnTo>
                  <a:pt x="2135" y="528"/>
                </a:lnTo>
                <a:lnTo>
                  <a:pt x="2137" y="528"/>
                </a:lnTo>
                <a:lnTo>
                  <a:pt x="2138" y="527"/>
                </a:lnTo>
                <a:lnTo>
                  <a:pt x="2139" y="527"/>
                </a:lnTo>
                <a:lnTo>
                  <a:pt x="2140" y="527"/>
                </a:lnTo>
                <a:lnTo>
                  <a:pt x="2142" y="527"/>
                </a:lnTo>
                <a:lnTo>
                  <a:pt x="2143" y="527"/>
                </a:lnTo>
                <a:lnTo>
                  <a:pt x="2145" y="526"/>
                </a:lnTo>
                <a:lnTo>
                  <a:pt x="2146" y="526"/>
                </a:lnTo>
                <a:lnTo>
                  <a:pt x="2147" y="525"/>
                </a:lnTo>
                <a:lnTo>
                  <a:pt x="2149" y="525"/>
                </a:lnTo>
                <a:lnTo>
                  <a:pt x="2150" y="525"/>
                </a:lnTo>
                <a:lnTo>
                  <a:pt x="2151" y="525"/>
                </a:lnTo>
                <a:lnTo>
                  <a:pt x="2152" y="525"/>
                </a:lnTo>
                <a:lnTo>
                  <a:pt x="2154" y="524"/>
                </a:lnTo>
                <a:lnTo>
                  <a:pt x="2155" y="524"/>
                </a:lnTo>
                <a:lnTo>
                  <a:pt x="2157" y="524"/>
                </a:lnTo>
                <a:lnTo>
                  <a:pt x="2158" y="524"/>
                </a:lnTo>
                <a:lnTo>
                  <a:pt x="2159" y="524"/>
                </a:lnTo>
                <a:lnTo>
                  <a:pt x="2161" y="524"/>
                </a:lnTo>
                <a:lnTo>
                  <a:pt x="2162" y="524"/>
                </a:lnTo>
                <a:lnTo>
                  <a:pt x="2164" y="524"/>
                </a:lnTo>
                <a:lnTo>
                  <a:pt x="2165" y="524"/>
                </a:lnTo>
                <a:lnTo>
                  <a:pt x="2166" y="524"/>
                </a:lnTo>
                <a:lnTo>
                  <a:pt x="2167" y="524"/>
                </a:lnTo>
                <a:lnTo>
                  <a:pt x="2169" y="524"/>
                </a:lnTo>
                <a:lnTo>
                  <a:pt x="2170" y="524"/>
                </a:lnTo>
                <a:lnTo>
                  <a:pt x="2171" y="524"/>
                </a:lnTo>
                <a:lnTo>
                  <a:pt x="2173" y="524"/>
                </a:lnTo>
                <a:lnTo>
                  <a:pt x="2174" y="524"/>
                </a:lnTo>
                <a:lnTo>
                  <a:pt x="2176" y="524"/>
                </a:lnTo>
                <a:lnTo>
                  <a:pt x="2177" y="524"/>
                </a:lnTo>
                <a:lnTo>
                  <a:pt x="2178" y="524"/>
                </a:lnTo>
                <a:lnTo>
                  <a:pt x="2180" y="524"/>
                </a:lnTo>
                <a:lnTo>
                  <a:pt x="2181" y="524"/>
                </a:lnTo>
                <a:lnTo>
                  <a:pt x="2183" y="524"/>
                </a:lnTo>
                <a:lnTo>
                  <a:pt x="2184" y="524"/>
                </a:lnTo>
                <a:lnTo>
                  <a:pt x="2185" y="524"/>
                </a:lnTo>
                <a:lnTo>
                  <a:pt x="2186" y="524"/>
                </a:lnTo>
                <a:lnTo>
                  <a:pt x="2188" y="524"/>
                </a:lnTo>
                <a:lnTo>
                  <a:pt x="2189" y="524"/>
                </a:lnTo>
                <a:lnTo>
                  <a:pt x="2190" y="524"/>
                </a:lnTo>
                <a:lnTo>
                  <a:pt x="2192" y="524"/>
                </a:lnTo>
                <a:lnTo>
                  <a:pt x="2193" y="524"/>
                </a:lnTo>
                <a:lnTo>
                  <a:pt x="2195" y="524"/>
                </a:lnTo>
                <a:lnTo>
                  <a:pt x="2196" y="524"/>
                </a:lnTo>
                <a:lnTo>
                  <a:pt x="2197" y="524"/>
                </a:lnTo>
                <a:lnTo>
                  <a:pt x="2198" y="523"/>
                </a:lnTo>
                <a:lnTo>
                  <a:pt x="2200" y="523"/>
                </a:lnTo>
                <a:lnTo>
                  <a:pt x="2201" y="523"/>
                </a:lnTo>
                <a:lnTo>
                  <a:pt x="2203" y="523"/>
                </a:lnTo>
                <a:lnTo>
                  <a:pt x="2204" y="523"/>
                </a:lnTo>
                <a:lnTo>
                  <a:pt x="2205" y="523"/>
                </a:lnTo>
                <a:lnTo>
                  <a:pt x="2207" y="523"/>
                </a:lnTo>
                <a:lnTo>
                  <a:pt x="2208" y="522"/>
                </a:lnTo>
                <a:lnTo>
                  <a:pt x="2209" y="522"/>
                </a:lnTo>
                <a:lnTo>
                  <a:pt x="2210" y="522"/>
                </a:lnTo>
                <a:lnTo>
                  <a:pt x="2212" y="522"/>
                </a:lnTo>
                <a:lnTo>
                  <a:pt x="2214" y="522"/>
                </a:lnTo>
                <a:lnTo>
                  <a:pt x="2215" y="522"/>
                </a:lnTo>
                <a:lnTo>
                  <a:pt x="2216" y="522"/>
                </a:lnTo>
                <a:lnTo>
                  <a:pt x="2217" y="522"/>
                </a:lnTo>
                <a:lnTo>
                  <a:pt x="2219" y="522"/>
                </a:lnTo>
                <a:lnTo>
                  <a:pt x="2220" y="522"/>
                </a:lnTo>
                <a:lnTo>
                  <a:pt x="2222" y="522"/>
                </a:lnTo>
                <a:lnTo>
                  <a:pt x="2223" y="522"/>
                </a:lnTo>
                <a:lnTo>
                  <a:pt x="2224" y="522"/>
                </a:lnTo>
                <a:lnTo>
                  <a:pt x="2226" y="523"/>
                </a:lnTo>
                <a:lnTo>
                  <a:pt x="2227" y="523"/>
                </a:lnTo>
                <a:lnTo>
                  <a:pt x="2228" y="523"/>
                </a:lnTo>
                <a:lnTo>
                  <a:pt x="2229" y="523"/>
                </a:lnTo>
                <a:lnTo>
                  <a:pt x="2231" y="523"/>
                </a:lnTo>
                <a:lnTo>
                  <a:pt x="2232" y="524"/>
                </a:lnTo>
                <a:lnTo>
                  <a:pt x="2234" y="524"/>
                </a:lnTo>
                <a:lnTo>
                  <a:pt x="2235" y="524"/>
                </a:lnTo>
                <a:lnTo>
                  <a:pt x="2236" y="524"/>
                </a:lnTo>
                <a:lnTo>
                  <a:pt x="2238" y="524"/>
                </a:lnTo>
                <a:lnTo>
                  <a:pt x="2239" y="525"/>
                </a:lnTo>
                <a:lnTo>
                  <a:pt x="2241" y="525"/>
                </a:lnTo>
                <a:lnTo>
                  <a:pt x="2242" y="525"/>
                </a:lnTo>
                <a:lnTo>
                  <a:pt x="2243" y="526"/>
                </a:lnTo>
                <a:lnTo>
                  <a:pt x="2244" y="527"/>
                </a:lnTo>
                <a:lnTo>
                  <a:pt x="2246" y="527"/>
                </a:lnTo>
                <a:lnTo>
                  <a:pt x="2247" y="528"/>
                </a:lnTo>
                <a:lnTo>
                  <a:pt x="2248" y="528"/>
                </a:lnTo>
                <a:lnTo>
                  <a:pt x="2250" y="528"/>
                </a:lnTo>
                <a:lnTo>
                  <a:pt x="2251" y="529"/>
                </a:lnTo>
                <a:lnTo>
                  <a:pt x="2253" y="529"/>
                </a:lnTo>
                <a:lnTo>
                  <a:pt x="2254" y="529"/>
                </a:lnTo>
                <a:lnTo>
                  <a:pt x="2255" y="529"/>
                </a:lnTo>
                <a:lnTo>
                  <a:pt x="2256" y="529"/>
                </a:lnTo>
                <a:lnTo>
                  <a:pt x="2258" y="530"/>
                </a:lnTo>
                <a:lnTo>
                  <a:pt x="2259" y="530"/>
                </a:lnTo>
                <a:lnTo>
                  <a:pt x="2261" y="530"/>
                </a:lnTo>
                <a:lnTo>
                  <a:pt x="2262" y="530"/>
                </a:lnTo>
                <a:lnTo>
                  <a:pt x="2263" y="530"/>
                </a:lnTo>
                <a:lnTo>
                  <a:pt x="2265" y="530"/>
                </a:lnTo>
                <a:lnTo>
                  <a:pt x="2266" y="530"/>
                </a:lnTo>
                <a:lnTo>
                  <a:pt x="2267" y="530"/>
                </a:lnTo>
                <a:lnTo>
                  <a:pt x="2268" y="530"/>
                </a:lnTo>
                <a:lnTo>
                  <a:pt x="2270" y="530"/>
                </a:lnTo>
                <a:lnTo>
                  <a:pt x="2272" y="530"/>
                </a:lnTo>
                <a:lnTo>
                  <a:pt x="2273" y="530"/>
                </a:lnTo>
                <a:lnTo>
                  <a:pt x="2274" y="529"/>
                </a:lnTo>
                <a:lnTo>
                  <a:pt x="2275" y="529"/>
                </a:lnTo>
                <a:lnTo>
                  <a:pt x="2277" y="529"/>
                </a:lnTo>
                <a:lnTo>
                  <a:pt x="2278" y="529"/>
                </a:lnTo>
                <a:lnTo>
                  <a:pt x="2280" y="529"/>
                </a:lnTo>
                <a:lnTo>
                  <a:pt x="2281" y="528"/>
                </a:lnTo>
                <a:lnTo>
                  <a:pt x="2282" y="528"/>
                </a:lnTo>
                <a:lnTo>
                  <a:pt x="2284" y="528"/>
                </a:lnTo>
                <a:lnTo>
                  <a:pt x="2285" y="528"/>
                </a:lnTo>
                <a:lnTo>
                  <a:pt x="2286" y="527"/>
                </a:lnTo>
                <a:lnTo>
                  <a:pt x="2287" y="527"/>
                </a:lnTo>
                <a:lnTo>
                  <a:pt x="2289" y="527"/>
                </a:lnTo>
                <a:lnTo>
                  <a:pt x="2290" y="527"/>
                </a:lnTo>
                <a:lnTo>
                  <a:pt x="2292" y="527"/>
                </a:lnTo>
                <a:lnTo>
                  <a:pt x="2293" y="526"/>
                </a:lnTo>
                <a:lnTo>
                  <a:pt x="2294" y="526"/>
                </a:lnTo>
                <a:lnTo>
                  <a:pt x="2296" y="525"/>
                </a:lnTo>
                <a:lnTo>
                  <a:pt x="2297" y="525"/>
                </a:lnTo>
                <a:lnTo>
                  <a:pt x="2298" y="525"/>
                </a:lnTo>
                <a:lnTo>
                  <a:pt x="2300" y="525"/>
                </a:lnTo>
                <a:lnTo>
                  <a:pt x="2301" y="525"/>
                </a:lnTo>
                <a:lnTo>
                  <a:pt x="2302" y="525"/>
                </a:lnTo>
                <a:lnTo>
                  <a:pt x="2304" y="525"/>
                </a:lnTo>
                <a:lnTo>
                  <a:pt x="2305" y="524"/>
                </a:lnTo>
                <a:lnTo>
                  <a:pt x="2306" y="524"/>
                </a:lnTo>
                <a:lnTo>
                  <a:pt x="2308" y="524"/>
                </a:lnTo>
                <a:lnTo>
                  <a:pt x="2309" y="524"/>
                </a:lnTo>
                <a:lnTo>
                  <a:pt x="2311" y="524"/>
                </a:lnTo>
                <a:lnTo>
                  <a:pt x="2312" y="524"/>
                </a:lnTo>
                <a:lnTo>
                  <a:pt x="2313" y="524"/>
                </a:lnTo>
                <a:lnTo>
                  <a:pt x="2315" y="525"/>
                </a:lnTo>
                <a:lnTo>
                  <a:pt x="2316" y="525"/>
                </a:lnTo>
                <a:lnTo>
                  <a:pt x="2317" y="525"/>
                </a:lnTo>
                <a:lnTo>
                  <a:pt x="2319" y="525"/>
                </a:lnTo>
                <a:lnTo>
                  <a:pt x="2320" y="525"/>
                </a:lnTo>
                <a:lnTo>
                  <a:pt x="2321" y="525"/>
                </a:lnTo>
                <a:lnTo>
                  <a:pt x="2323" y="525"/>
                </a:lnTo>
                <a:lnTo>
                  <a:pt x="2324" y="525"/>
                </a:lnTo>
                <a:lnTo>
                  <a:pt x="2325" y="524"/>
                </a:lnTo>
                <a:lnTo>
                  <a:pt x="2327" y="524"/>
                </a:lnTo>
                <a:lnTo>
                  <a:pt x="2328" y="524"/>
                </a:lnTo>
                <a:lnTo>
                  <a:pt x="2330" y="524"/>
                </a:lnTo>
                <a:lnTo>
                  <a:pt x="2331" y="524"/>
                </a:lnTo>
                <a:lnTo>
                  <a:pt x="2332" y="524"/>
                </a:lnTo>
                <a:lnTo>
                  <a:pt x="2333" y="524"/>
                </a:lnTo>
                <a:lnTo>
                  <a:pt x="2335" y="525"/>
                </a:lnTo>
                <a:lnTo>
                  <a:pt x="2336" y="525"/>
                </a:lnTo>
                <a:lnTo>
                  <a:pt x="2337" y="525"/>
                </a:lnTo>
                <a:lnTo>
                  <a:pt x="2339" y="525"/>
                </a:lnTo>
                <a:lnTo>
                  <a:pt x="2340" y="525"/>
                </a:lnTo>
                <a:lnTo>
                  <a:pt x="2342" y="525"/>
                </a:lnTo>
                <a:lnTo>
                  <a:pt x="2343" y="524"/>
                </a:lnTo>
                <a:lnTo>
                  <a:pt x="2344" y="524"/>
                </a:lnTo>
                <a:lnTo>
                  <a:pt x="2345" y="524"/>
                </a:lnTo>
                <a:lnTo>
                  <a:pt x="2347" y="524"/>
                </a:lnTo>
                <a:lnTo>
                  <a:pt x="2349" y="524"/>
                </a:lnTo>
                <a:lnTo>
                  <a:pt x="2350" y="524"/>
                </a:lnTo>
                <a:lnTo>
                  <a:pt x="2351" y="524"/>
                </a:lnTo>
                <a:lnTo>
                  <a:pt x="2352" y="524"/>
                </a:lnTo>
                <a:lnTo>
                  <a:pt x="2354" y="524"/>
                </a:lnTo>
                <a:lnTo>
                  <a:pt x="2355" y="524"/>
                </a:lnTo>
                <a:lnTo>
                  <a:pt x="2356" y="524"/>
                </a:lnTo>
                <a:lnTo>
                  <a:pt x="2357" y="524"/>
                </a:lnTo>
                <a:lnTo>
                  <a:pt x="2359" y="524"/>
                </a:lnTo>
                <a:lnTo>
                  <a:pt x="2361" y="500"/>
                </a:lnTo>
                <a:lnTo>
                  <a:pt x="2362" y="500"/>
                </a:lnTo>
                <a:lnTo>
                  <a:pt x="2363" y="501"/>
                </a:lnTo>
                <a:lnTo>
                  <a:pt x="2364" y="501"/>
                </a:lnTo>
                <a:lnTo>
                  <a:pt x="2366" y="501"/>
                </a:lnTo>
                <a:lnTo>
                  <a:pt x="2367" y="501"/>
                </a:lnTo>
                <a:lnTo>
                  <a:pt x="2369" y="502"/>
                </a:lnTo>
                <a:lnTo>
                  <a:pt x="2370" y="502"/>
                </a:lnTo>
                <a:lnTo>
                  <a:pt x="2371" y="502"/>
                </a:lnTo>
                <a:lnTo>
                  <a:pt x="2373" y="502"/>
                </a:lnTo>
                <a:lnTo>
                  <a:pt x="2374" y="503"/>
                </a:lnTo>
                <a:lnTo>
                  <a:pt x="2375" y="503"/>
                </a:lnTo>
                <a:lnTo>
                  <a:pt x="2376" y="503"/>
                </a:lnTo>
                <a:lnTo>
                  <a:pt x="2378" y="503"/>
                </a:lnTo>
                <a:lnTo>
                  <a:pt x="2379" y="504"/>
                </a:lnTo>
                <a:lnTo>
                  <a:pt x="2381" y="504"/>
                </a:lnTo>
                <a:lnTo>
                  <a:pt x="2382" y="504"/>
                </a:lnTo>
                <a:lnTo>
                  <a:pt x="2383" y="504"/>
                </a:lnTo>
                <a:lnTo>
                  <a:pt x="2385" y="505"/>
                </a:lnTo>
                <a:lnTo>
                  <a:pt x="2386" y="505"/>
                </a:lnTo>
                <a:lnTo>
                  <a:pt x="2388" y="505"/>
                </a:lnTo>
                <a:lnTo>
                  <a:pt x="2389" y="505"/>
                </a:lnTo>
                <a:lnTo>
                  <a:pt x="2390" y="505"/>
                </a:lnTo>
                <a:lnTo>
                  <a:pt x="2391" y="506"/>
                </a:lnTo>
                <a:lnTo>
                  <a:pt x="2393" y="506"/>
                </a:lnTo>
                <a:lnTo>
                  <a:pt x="2394" y="506"/>
                </a:lnTo>
                <a:lnTo>
                  <a:pt x="2395" y="506"/>
                </a:lnTo>
                <a:lnTo>
                  <a:pt x="2397" y="507"/>
                </a:lnTo>
                <a:lnTo>
                  <a:pt x="2398" y="507"/>
                </a:lnTo>
                <a:lnTo>
                  <a:pt x="2400" y="507"/>
                </a:lnTo>
                <a:lnTo>
                  <a:pt x="2401" y="508"/>
                </a:lnTo>
                <a:lnTo>
                  <a:pt x="2402" y="508"/>
                </a:lnTo>
                <a:lnTo>
                  <a:pt x="2403" y="508"/>
                </a:lnTo>
                <a:lnTo>
                  <a:pt x="2405" y="508"/>
                </a:lnTo>
                <a:lnTo>
                  <a:pt x="2407" y="509"/>
                </a:lnTo>
                <a:lnTo>
                  <a:pt x="2408" y="509"/>
                </a:lnTo>
                <a:lnTo>
                  <a:pt x="2409" y="509"/>
                </a:lnTo>
                <a:lnTo>
                  <a:pt x="2410" y="509"/>
                </a:lnTo>
                <a:lnTo>
                  <a:pt x="2412" y="509"/>
                </a:lnTo>
                <a:lnTo>
                  <a:pt x="2413" y="510"/>
                </a:lnTo>
                <a:lnTo>
                  <a:pt x="2414" y="510"/>
                </a:lnTo>
                <a:lnTo>
                  <a:pt x="2416" y="510"/>
                </a:lnTo>
                <a:lnTo>
                  <a:pt x="2417" y="510"/>
                </a:lnTo>
                <a:lnTo>
                  <a:pt x="2419" y="511"/>
                </a:lnTo>
                <a:lnTo>
                  <a:pt x="2420" y="511"/>
                </a:lnTo>
                <a:lnTo>
                  <a:pt x="2421" y="511"/>
                </a:lnTo>
                <a:lnTo>
                  <a:pt x="2422" y="511"/>
                </a:lnTo>
                <a:lnTo>
                  <a:pt x="2424" y="512"/>
                </a:lnTo>
                <a:lnTo>
                  <a:pt x="2425" y="512"/>
                </a:lnTo>
                <a:lnTo>
                  <a:pt x="2427" y="512"/>
                </a:lnTo>
                <a:lnTo>
                  <a:pt x="2428" y="512"/>
                </a:lnTo>
                <a:lnTo>
                  <a:pt x="2429" y="512"/>
                </a:lnTo>
                <a:lnTo>
                  <a:pt x="2431" y="513"/>
                </a:lnTo>
                <a:lnTo>
                  <a:pt x="2432" y="513"/>
                </a:lnTo>
                <a:lnTo>
                  <a:pt x="2433" y="513"/>
                </a:lnTo>
                <a:lnTo>
                  <a:pt x="2434" y="513"/>
                </a:lnTo>
                <a:lnTo>
                  <a:pt x="2436" y="513"/>
                </a:lnTo>
                <a:lnTo>
                  <a:pt x="2437" y="514"/>
                </a:lnTo>
                <a:lnTo>
                  <a:pt x="2439" y="514"/>
                </a:lnTo>
                <a:lnTo>
                  <a:pt x="2440" y="514"/>
                </a:lnTo>
                <a:lnTo>
                  <a:pt x="2441" y="514"/>
                </a:lnTo>
                <a:lnTo>
                  <a:pt x="2443" y="514"/>
                </a:lnTo>
                <a:lnTo>
                  <a:pt x="2444" y="514"/>
                </a:lnTo>
                <a:lnTo>
                  <a:pt x="2446" y="515"/>
                </a:lnTo>
                <a:lnTo>
                  <a:pt x="2447" y="515"/>
                </a:lnTo>
                <a:lnTo>
                  <a:pt x="2448" y="515"/>
                </a:lnTo>
                <a:lnTo>
                  <a:pt x="2450" y="515"/>
                </a:lnTo>
                <a:lnTo>
                  <a:pt x="2451" y="515"/>
                </a:lnTo>
                <a:lnTo>
                  <a:pt x="2452" y="515"/>
                </a:lnTo>
                <a:lnTo>
                  <a:pt x="2453" y="515"/>
                </a:lnTo>
                <a:lnTo>
                  <a:pt x="2455" y="516"/>
                </a:lnTo>
                <a:lnTo>
                  <a:pt x="2456" y="516"/>
                </a:lnTo>
                <a:lnTo>
                  <a:pt x="2458" y="516"/>
                </a:lnTo>
                <a:lnTo>
                  <a:pt x="2459" y="516"/>
                </a:lnTo>
                <a:lnTo>
                  <a:pt x="2460" y="516"/>
                </a:lnTo>
                <a:lnTo>
                  <a:pt x="2462" y="516"/>
                </a:lnTo>
                <a:lnTo>
                  <a:pt x="2463" y="516"/>
                </a:lnTo>
                <a:lnTo>
                  <a:pt x="2464" y="516"/>
                </a:lnTo>
                <a:lnTo>
                  <a:pt x="2466" y="517"/>
                </a:lnTo>
                <a:lnTo>
                  <a:pt x="2467" y="517"/>
                </a:lnTo>
                <a:lnTo>
                  <a:pt x="2468" y="517"/>
                </a:lnTo>
                <a:lnTo>
                  <a:pt x="2470" y="517"/>
                </a:lnTo>
                <a:lnTo>
                  <a:pt x="2471" y="517"/>
                </a:lnTo>
                <a:lnTo>
                  <a:pt x="2472" y="518"/>
                </a:lnTo>
                <a:lnTo>
                  <a:pt x="2474" y="518"/>
                </a:lnTo>
                <a:lnTo>
                  <a:pt x="2475" y="518"/>
                </a:lnTo>
                <a:lnTo>
                  <a:pt x="2477" y="518"/>
                </a:lnTo>
                <a:lnTo>
                  <a:pt x="2478" y="518"/>
                </a:lnTo>
                <a:lnTo>
                  <a:pt x="2479" y="518"/>
                </a:lnTo>
                <a:lnTo>
                  <a:pt x="2480" y="518"/>
                </a:lnTo>
                <a:lnTo>
                  <a:pt x="2482" y="518"/>
                </a:lnTo>
                <a:lnTo>
                  <a:pt x="2483" y="518"/>
                </a:lnTo>
                <a:lnTo>
                  <a:pt x="2485" y="518"/>
                </a:lnTo>
                <a:lnTo>
                  <a:pt x="2486" y="519"/>
                </a:lnTo>
                <a:lnTo>
                  <a:pt x="2487" y="519"/>
                </a:lnTo>
                <a:lnTo>
                  <a:pt x="2489" y="519"/>
                </a:lnTo>
                <a:lnTo>
                  <a:pt x="2490" y="519"/>
                </a:lnTo>
                <a:lnTo>
                  <a:pt x="2491" y="519"/>
                </a:lnTo>
                <a:lnTo>
                  <a:pt x="2492" y="519"/>
                </a:lnTo>
                <a:lnTo>
                  <a:pt x="2494" y="519"/>
                </a:lnTo>
                <a:lnTo>
                  <a:pt x="2496" y="519"/>
                </a:lnTo>
                <a:lnTo>
                  <a:pt x="2497" y="519"/>
                </a:lnTo>
                <a:lnTo>
                  <a:pt x="2498" y="520"/>
                </a:lnTo>
                <a:lnTo>
                  <a:pt x="2499" y="520"/>
                </a:lnTo>
                <a:lnTo>
                  <a:pt x="2501" y="520"/>
                </a:lnTo>
                <a:lnTo>
                  <a:pt x="2502" y="520"/>
                </a:lnTo>
                <a:lnTo>
                  <a:pt x="2503" y="520"/>
                </a:lnTo>
                <a:lnTo>
                  <a:pt x="2505" y="520"/>
                </a:lnTo>
                <a:lnTo>
                  <a:pt x="2506" y="520"/>
                </a:lnTo>
                <a:lnTo>
                  <a:pt x="2508" y="520"/>
                </a:lnTo>
                <a:lnTo>
                  <a:pt x="2509" y="520"/>
                </a:lnTo>
                <a:lnTo>
                  <a:pt x="2510" y="521"/>
                </a:lnTo>
                <a:lnTo>
                  <a:pt x="2511" y="521"/>
                </a:lnTo>
                <a:lnTo>
                  <a:pt x="2513" y="521"/>
                </a:lnTo>
                <a:lnTo>
                  <a:pt x="2514" y="521"/>
                </a:lnTo>
                <a:lnTo>
                  <a:pt x="2516" y="521"/>
                </a:lnTo>
                <a:lnTo>
                  <a:pt x="2517" y="521"/>
                </a:lnTo>
                <a:lnTo>
                  <a:pt x="2518" y="521"/>
                </a:lnTo>
                <a:lnTo>
                  <a:pt x="2520" y="521"/>
                </a:lnTo>
                <a:lnTo>
                  <a:pt x="2521" y="521"/>
                </a:lnTo>
                <a:lnTo>
                  <a:pt x="2522" y="521"/>
                </a:lnTo>
                <a:lnTo>
                  <a:pt x="2524" y="521"/>
                </a:lnTo>
                <a:lnTo>
                  <a:pt x="2525" y="522"/>
                </a:lnTo>
                <a:lnTo>
                  <a:pt x="2526" y="522"/>
                </a:lnTo>
                <a:lnTo>
                  <a:pt x="2528" y="522"/>
                </a:lnTo>
                <a:lnTo>
                  <a:pt x="2529" y="522"/>
                </a:lnTo>
              </a:path>
            </a:pathLst>
          </a:custGeom>
          <a:noFill/>
          <a:ln w="22225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4" name="Freeform 446"/>
          <p:cNvSpPr>
            <a:spLocks/>
          </p:cNvSpPr>
          <p:nvPr/>
        </p:nvSpPr>
        <p:spPr bwMode="auto">
          <a:xfrm>
            <a:off x="998538" y="3973513"/>
            <a:ext cx="4014787" cy="506412"/>
          </a:xfrm>
          <a:custGeom>
            <a:avLst/>
            <a:gdLst/>
            <a:ahLst/>
            <a:cxnLst>
              <a:cxn ang="0">
                <a:pos x="39" y="311"/>
              </a:cxn>
              <a:cxn ang="0">
                <a:pos x="79" y="314"/>
              </a:cxn>
              <a:cxn ang="0">
                <a:pos x="119" y="319"/>
              </a:cxn>
              <a:cxn ang="0">
                <a:pos x="160" y="319"/>
              </a:cxn>
              <a:cxn ang="0">
                <a:pos x="200" y="317"/>
              </a:cxn>
              <a:cxn ang="0">
                <a:pos x="241" y="316"/>
              </a:cxn>
              <a:cxn ang="0">
                <a:pos x="282" y="312"/>
              </a:cxn>
              <a:cxn ang="0">
                <a:pos x="322" y="301"/>
              </a:cxn>
              <a:cxn ang="0">
                <a:pos x="362" y="279"/>
              </a:cxn>
              <a:cxn ang="0">
                <a:pos x="403" y="251"/>
              </a:cxn>
              <a:cxn ang="0">
                <a:pos x="443" y="227"/>
              </a:cxn>
              <a:cxn ang="0">
                <a:pos x="484" y="218"/>
              </a:cxn>
              <a:cxn ang="0">
                <a:pos x="524" y="222"/>
              </a:cxn>
              <a:cxn ang="0">
                <a:pos x="565" y="228"/>
              </a:cxn>
              <a:cxn ang="0">
                <a:pos x="605" y="221"/>
              </a:cxn>
              <a:cxn ang="0">
                <a:pos x="646" y="197"/>
              </a:cxn>
              <a:cxn ang="0">
                <a:pos x="686" y="163"/>
              </a:cxn>
              <a:cxn ang="0">
                <a:pos x="726" y="131"/>
              </a:cxn>
              <a:cxn ang="0">
                <a:pos x="767" y="105"/>
              </a:cxn>
              <a:cxn ang="0">
                <a:pos x="808" y="83"/>
              </a:cxn>
              <a:cxn ang="0">
                <a:pos x="848" y="62"/>
              </a:cxn>
              <a:cxn ang="0">
                <a:pos x="889" y="38"/>
              </a:cxn>
              <a:cxn ang="0">
                <a:pos x="929" y="18"/>
              </a:cxn>
              <a:cxn ang="0">
                <a:pos x="969" y="9"/>
              </a:cxn>
              <a:cxn ang="0">
                <a:pos x="1010" y="8"/>
              </a:cxn>
              <a:cxn ang="0">
                <a:pos x="1051" y="9"/>
              </a:cxn>
              <a:cxn ang="0">
                <a:pos x="1091" y="8"/>
              </a:cxn>
              <a:cxn ang="0">
                <a:pos x="1131" y="4"/>
              </a:cxn>
              <a:cxn ang="0">
                <a:pos x="1172" y="0"/>
              </a:cxn>
              <a:cxn ang="0">
                <a:pos x="1212" y="4"/>
              </a:cxn>
              <a:cxn ang="0">
                <a:pos x="1253" y="11"/>
              </a:cxn>
              <a:cxn ang="0">
                <a:pos x="1293" y="14"/>
              </a:cxn>
              <a:cxn ang="0">
                <a:pos x="1334" y="13"/>
              </a:cxn>
              <a:cxn ang="0">
                <a:pos x="1374" y="11"/>
              </a:cxn>
              <a:cxn ang="0">
                <a:pos x="1415" y="10"/>
              </a:cxn>
              <a:cxn ang="0">
                <a:pos x="1455" y="14"/>
              </a:cxn>
              <a:cxn ang="0">
                <a:pos x="1496" y="22"/>
              </a:cxn>
              <a:cxn ang="0">
                <a:pos x="1536" y="30"/>
              </a:cxn>
              <a:cxn ang="0">
                <a:pos x="1576" y="40"/>
              </a:cxn>
              <a:cxn ang="0">
                <a:pos x="1617" y="63"/>
              </a:cxn>
              <a:cxn ang="0">
                <a:pos x="1658" y="99"/>
              </a:cxn>
              <a:cxn ang="0">
                <a:pos x="1698" y="142"/>
              </a:cxn>
              <a:cxn ang="0">
                <a:pos x="1738" y="187"/>
              </a:cxn>
              <a:cxn ang="0">
                <a:pos x="1779" y="214"/>
              </a:cxn>
              <a:cxn ang="0">
                <a:pos x="1819" y="222"/>
              </a:cxn>
              <a:cxn ang="0">
                <a:pos x="1860" y="223"/>
              </a:cxn>
              <a:cxn ang="0">
                <a:pos x="1901" y="223"/>
              </a:cxn>
              <a:cxn ang="0">
                <a:pos x="1941" y="226"/>
              </a:cxn>
              <a:cxn ang="0">
                <a:pos x="1981" y="236"/>
              </a:cxn>
              <a:cxn ang="0">
                <a:pos x="2022" y="242"/>
              </a:cxn>
              <a:cxn ang="0">
                <a:pos x="2062" y="244"/>
              </a:cxn>
              <a:cxn ang="0">
                <a:pos x="2103" y="246"/>
              </a:cxn>
              <a:cxn ang="0">
                <a:pos x="2143" y="252"/>
              </a:cxn>
              <a:cxn ang="0">
                <a:pos x="2184" y="258"/>
              </a:cxn>
              <a:cxn ang="0">
                <a:pos x="2224" y="267"/>
              </a:cxn>
              <a:cxn ang="0">
                <a:pos x="2265" y="273"/>
              </a:cxn>
              <a:cxn ang="0">
                <a:pos x="2305" y="276"/>
              </a:cxn>
              <a:cxn ang="0">
                <a:pos x="2345" y="277"/>
              </a:cxn>
              <a:cxn ang="0">
                <a:pos x="2386" y="282"/>
              </a:cxn>
              <a:cxn ang="0">
                <a:pos x="2427" y="287"/>
              </a:cxn>
              <a:cxn ang="0">
                <a:pos x="2467" y="290"/>
              </a:cxn>
              <a:cxn ang="0">
                <a:pos x="2508" y="292"/>
              </a:cxn>
            </a:cxnLst>
            <a:rect l="0" t="0" r="r" b="b"/>
            <a:pathLst>
              <a:path w="2529" h="319">
                <a:moveTo>
                  <a:pt x="0" y="311"/>
                </a:moveTo>
                <a:lnTo>
                  <a:pt x="1" y="311"/>
                </a:lnTo>
                <a:lnTo>
                  <a:pt x="2" y="311"/>
                </a:lnTo>
                <a:lnTo>
                  <a:pt x="3" y="311"/>
                </a:lnTo>
                <a:lnTo>
                  <a:pt x="5" y="311"/>
                </a:lnTo>
                <a:lnTo>
                  <a:pt x="6" y="311"/>
                </a:lnTo>
                <a:lnTo>
                  <a:pt x="8" y="310"/>
                </a:lnTo>
                <a:lnTo>
                  <a:pt x="9" y="310"/>
                </a:lnTo>
                <a:lnTo>
                  <a:pt x="10" y="310"/>
                </a:lnTo>
                <a:lnTo>
                  <a:pt x="12" y="310"/>
                </a:lnTo>
                <a:lnTo>
                  <a:pt x="13" y="310"/>
                </a:lnTo>
                <a:lnTo>
                  <a:pt x="14" y="310"/>
                </a:lnTo>
                <a:lnTo>
                  <a:pt x="15" y="310"/>
                </a:lnTo>
                <a:lnTo>
                  <a:pt x="17" y="310"/>
                </a:lnTo>
                <a:lnTo>
                  <a:pt x="18" y="310"/>
                </a:lnTo>
                <a:lnTo>
                  <a:pt x="20" y="310"/>
                </a:lnTo>
                <a:lnTo>
                  <a:pt x="21" y="310"/>
                </a:lnTo>
                <a:lnTo>
                  <a:pt x="22" y="310"/>
                </a:lnTo>
                <a:lnTo>
                  <a:pt x="24" y="310"/>
                </a:lnTo>
                <a:lnTo>
                  <a:pt x="25" y="310"/>
                </a:lnTo>
                <a:lnTo>
                  <a:pt x="27" y="310"/>
                </a:lnTo>
                <a:lnTo>
                  <a:pt x="28" y="310"/>
                </a:lnTo>
                <a:lnTo>
                  <a:pt x="29" y="310"/>
                </a:lnTo>
                <a:lnTo>
                  <a:pt x="30" y="310"/>
                </a:lnTo>
                <a:lnTo>
                  <a:pt x="32" y="310"/>
                </a:lnTo>
                <a:lnTo>
                  <a:pt x="33" y="310"/>
                </a:lnTo>
                <a:lnTo>
                  <a:pt x="34" y="310"/>
                </a:lnTo>
                <a:lnTo>
                  <a:pt x="36" y="310"/>
                </a:lnTo>
                <a:lnTo>
                  <a:pt x="37" y="310"/>
                </a:lnTo>
                <a:lnTo>
                  <a:pt x="39" y="311"/>
                </a:lnTo>
                <a:lnTo>
                  <a:pt x="40" y="311"/>
                </a:lnTo>
                <a:lnTo>
                  <a:pt x="41" y="311"/>
                </a:lnTo>
                <a:lnTo>
                  <a:pt x="42" y="311"/>
                </a:lnTo>
                <a:lnTo>
                  <a:pt x="44" y="311"/>
                </a:lnTo>
                <a:lnTo>
                  <a:pt x="46" y="311"/>
                </a:lnTo>
                <a:lnTo>
                  <a:pt x="47" y="311"/>
                </a:lnTo>
                <a:lnTo>
                  <a:pt x="48" y="311"/>
                </a:lnTo>
                <a:lnTo>
                  <a:pt x="49" y="311"/>
                </a:lnTo>
                <a:lnTo>
                  <a:pt x="51" y="311"/>
                </a:lnTo>
                <a:lnTo>
                  <a:pt x="52" y="311"/>
                </a:lnTo>
                <a:lnTo>
                  <a:pt x="53" y="312"/>
                </a:lnTo>
                <a:lnTo>
                  <a:pt x="55" y="312"/>
                </a:lnTo>
                <a:lnTo>
                  <a:pt x="56" y="312"/>
                </a:lnTo>
                <a:lnTo>
                  <a:pt x="58" y="312"/>
                </a:lnTo>
                <a:lnTo>
                  <a:pt x="59" y="313"/>
                </a:lnTo>
                <a:lnTo>
                  <a:pt x="60" y="313"/>
                </a:lnTo>
                <a:lnTo>
                  <a:pt x="61" y="313"/>
                </a:lnTo>
                <a:lnTo>
                  <a:pt x="63" y="313"/>
                </a:lnTo>
                <a:lnTo>
                  <a:pt x="64" y="313"/>
                </a:lnTo>
                <a:lnTo>
                  <a:pt x="66" y="313"/>
                </a:lnTo>
                <a:lnTo>
                  <a:pt x="67" y="313"/>
                </a:lnTo>
                <a:lnTo>
                  <a:pt x="68" y="313"/>
                </a:lnTo>
                <a:lnTo>
                  <a:pt x="70" y="314"/>
                </a:lnTo>
                <a:lnTo>
                  <a:pt x="71" y="314"/>
                </a:lnTo>
                <a:lnTo>
                  <a:pt x="72" y="314"/>
                </a:lnTo>
                <a:lnTo>
                  <a:pt x="73" y="314"/>
                </a:lnTo>
                <a:lnTo>
                  <a:pt x="75" y="314"/>
                </a:lnTo>
                <a:lnTo>
                  <a:pt x="76" y="314"/>
                </a:lnTo>
                <a:lnTo>
                  <a:pt x="78" y="314"/>
                </a:lnTo>
                <a:lnTo>
                  <a:pt x="79" y="314"/>
                </a:lnTo>
                <a:lnTo>
                  <a:pt x="80" y="315"/>
                </a:lnTo>
                <a:lnTo>
                  <a:pt x="82" y="315"/>
                </a:lnTo>
                <a:lnTo>
                  <a:pt x="83" y="315"/>
                </a:lnTo>
                <a:lnTo>
                  <a:pt x="85" y="315"/>
                </a:lnTo>
                <a:lnTo>
                  <a:pt x="86" y="315"/>
                </a:lnTo>
                <a:lnTo>
                  <a:pt x="87" y="315"/>
                </a:lnTo>
                <a:lnTo>
                  <a:pt x="89" y="316"/>
                </a:lnTo>
                <a:lnTo>
                  <a:pt x="90" y="316"/>
                </a:lnTo>
                <a:lnTo>
                  <a:pt x="91" y="316"/>
                </a:lnTo>
                <a:lnTo>
                  <a:pt x="92" y="316"/>
                </a:lnTo>
                <a:lnTo>
                  <a:pt x="94" y="316"/>
                </a:lnTo>
                <a:lnTo>
                  <a:pt x="95" y="316"/>
                </a:lnTo>
                <a:lnTo>
                  <a:pt x="97" y="317"/>
                </a:lnTo>
                <a:lnTo>
                  <a:pt x="98" y="317"/>
                </a:lnTo>
                <a:lnTo>
                  <a:pt x="99" y="317"/>
                </a:lnTo>
                <a:lnTo>
                  <a:pt x="101" y="317"/>
                </a:lnTo>
                <a:lnTo>
                  <a:pt x="102" y="317"/>
                </a:lnTo>
                <a:lnTo>
                  <a:pt x="103" y="317"/>
                </a:lnTo>
                <a:lnTo>
                  <a:pt x="105" y="318"/>
                </a:lnTo>
                <a:lnTo>
                  <a:pt x="106" y="318"/>
                </a:lnTo>
                <a:lnTo>
                  <a:pt x="107" y="318"/>
                </a:lnTo>
                <a:lnTo>
                  <a:pt x="109" y="318"/>
                </a:lnTo>
                <a:lnTo>
                  <a:pt x="110" y="318"/>
                </a:lnTo>
                <a:lnTo>
                  <a:pt x="111" y="318"/>
                </a:lnTo>
                <a:lnTo>
                  <a:pt x="113" y="318"/>
                </a:lnTo>
                <a:lnTo>
                  <a:pt x="114" y="318"/>
                </a:lnTo>
                <a:lnTo>
                  <a:pt x="116" y="318"/>
                </a:lnTo>
                <a:lnTo>
                  <a:pt x="117" y="319"/>
                </a:lnTo>
                <a:lnTo>
                  <a:pt x="118" y="319"/>
                </a:lnTo>
                <a:lnTo>
                  <a:pt x="119" y="319"/>
                </a:lnTo>
                <a:lnTo>
                  <a:pt x="121" y="319"/>
                </a:lnTo>
                <a:lnTo>
                  <a:pt x="122" y="319"/>
                </a:lnTo>
                <a:lnTo>
                  <a:pt x="124" y="319"/>
                </a:lnTo>
                <a:lnTo>
                  <a:pt x="125" y="319"/>
                </a:lnTo>
                <a:lnTo>
                  <a:pt x="126" y="319"/>
                </a:lnTo>
                <a:lnTo>
                  <a:pt x="128" y="319"/>
                </a:lnTo>
                <a:lnTo>
                  <a:pt x="129" y="319"/>
                </a:lnTo>
                <a:lnTo>
                  <a:pt x="130" y="319"/>
                </a:lnTo>
                <a:lnTo>
                  <a:pt x="131" y="319"/>
                </a:lnTo>
                <a:lnTo>
                  <a:pt x="133" y="319"/>
                </a:lnTo>
                <a:lnTo>
                  <a:pt x="135" y="319"/>
                </a:lnTo>
                <a:lnTo>
                  <a:pt x="136" y="319"/>
                </a:lnTo>
                <a:lnTo>
                  <a:pt x="137" y="319"/>
                </a:lnTo>
                <a:lnTo>
                  <a:pt x="138" y="319"/>
                </a:lnTo>
                <a:lnTo>
                  <a:pt x="140" y="319"/>
                </a:lnTo>
                <a:lnTo>
                  <a:pt x="141" y="319"/>
                </a:lnTo>
                <a:lnTo>
                  <a:pt x="142" y="319"/>
                </a:lnTo>
                <a:lnTo>
                  <a:pt x="144" y="319"/>
                </a:lnTo>
                <a:lnTo>
                  <a:pt x="145" y="319"/>
                </a:lnTo>
                <a:lnTo>
                  <a:pt x="147" y="319"/>
                </a:lnTo>
                <a:lnTo>
                  <a:pt x="148" y="319"/>
                </a:lnTo>
                <a:lnTo>
                  <a:pt x="149" y="319"/>
                </a:lnTo>
                <a:lnTo>
                  <a:pt x="150" y="319"/>
                </a:lnTo>
                <a:lnTo>
                  <a:pt x="152" y="319"/>
                </a:lnTo>
                <a:lnTo>
                  <a:pt x="153" y="319"/>
                </a:lnTo>
                <a:lnTo>
                  <a:pt x="155" y="319"/>
                </a:lnTo>
                <a:lnTo>
                  <a:pt x="156" y="319"/>
                </a:lnTo>
                <a:lnTo>
                  <a:pt x="157" y="319"/>
                </a:lnTo>
                <a:lnTo>
                  <a:pt x="159" y="319"/>
                </a:lnTo>
                <a:lnTo>
                  <a:pt x="160" y="319"/>
                </a:lnTo>
                <a:lnTo>
                  <a:pt x="161" y="319"/>
                </a:lnTo>
                <a:lnTo>
                  <a:pt x="163" y="319"/>
                </a:lnTo>
                <a:lnTo>
                  <a:pt x="164" y="319"/>
                </a:lnTo>
                <a:lnTo>
                  <a:pt x="165" y="319"/>
                </a:lnTo>
                <a:lnTo>
                  <a:pt x="167" y="319"/>
                </a:lnTo>
                <a:lnTo>
                  <a:pt x="168" y="319"/>
                </a:lnTo>
                <a:lnTo>
                  <a:pt x="169" y="319"/>
                </a:lnTo>
                <a:lnTo>
                  <a:pt x="171" y="319"/>
                </a:lnTo>
                <a:lnTo>
                  <a:pt x="172" y="319"/>
                </a:lnTo>
                <a:lnTo>
                  <a:pt x="174" y="319"/>
                </a:lnTo>
                <a:lnTo>
                  <a:pt x="175" y="319"/>
                </a:lnTo>
                <a:lnTo>
                  <a:pt x="176" y="319"/>
                </a:lnTo>
                <a:lnTo>
                  <a:pt x="177" y="318"/>
                </a:lnTo>
                <a:lnTo>
                  <a:pt x="179" y="318"/>
                </a:lnTo>
                <a:lnTo>
                  <a:pt x="180" y="318"/>
                </a:lnTo>
                <a:lnTo>
                  <a:pt x="181" y="318"/>
                </a:lnTo>
                <a:lnTo>
                  <a:pt x="183" y="318"/>
                </a:lnTo>
                <a:lnTo>
                  <a:pt x="184" y="318"/>
                </a:lnTo>
                <a:lnTo>
                  <a:pt x="186" y="318"/>
                </a:lnTo>
                <a:lnTo>
                  <a:pt x="187" y="318"/>
                </a:lnTo>
                <a:lnTo>
                  <a:pt x="188" y="318"/>
                </a:lnTo>
                <a:lnTo>
                  <a:pt x="190" y="318"/>
                </a:lnTo>
                <a:lnTo>
                  <a:pt x="191" y="318"/>
                </a:lnTo>
                <a:lnTo>
                  <a:pt x="193" y="318"/>
                </a:lnTo>
                <a:lnTo>
                  <a:pt x="194" y="317"/>
                </a:lnTo>
                <a:lnTo>
                  <a:pt x="195" y="317"/>
                </a:lnTo>
                <a:lnTo>
                  <a:pt x="196" y="317"/>
                </a:lnTo>
                <a:lnTo>
                  <a:pt x="198" y="317"/>
                </a:lnTo>
                <a:lnTo>
                  <a:pt x="199" y="317"/>
                </a:lnTo>
                <a:lnTo>
                  <a:pt x="200" y="317"/>
                </a:lnTo>
                <a:lnTo>
                  <a:pt x="202" y="317"/>
                </a:lnTo>
                <a:lnTo>
                  <a:pt x="203" y="317"/>
                </a:lnTo>
                <a:lnTo>
                  <a:pt x="205" y="317"/>
                </a:lnTo>
                <a:lnTo>
                  <a:pt x="206" y="317"/>
                </a:lnTo>
                <a:lnTo>
                  <a:pt x="207" y="317"/>
                </a:lnTo>
                <a:lnTo>
                  <a:pt x="208" y="317"/>
                </a:lnTo>
                <a:lnTo>
                  <a:pt x="210" y="317"/>
                </a:lnTo>
                <a:lnTo>
                  <a:pt x="211" y="317"/>
                </a:lnTo>
                <a:lnTo>
                  <a:pt x="213" y="317"/>
                </a:lnTo>
                <a:lnTo>
                  <a:pt x="214" y="317"/>
                </a:lnTo>
                <a:lnTo>
                  <a:pt x="215" y="317"/>
                </a:lnTo>
                <a:lnTo>
                  <a:pt x="217" y="317"/>
                </a:lnTo>
                <a:lnTo>
                  <a:pt x="218" y="317"/>
                </a:lnTo>
                <a:lnTo>
                  <a:pt x="219" y="317"/>
                </a:lnTo>
                <a:lnTo>
                  <a:pt x="220" y="317"/>
                </a:lnTo>
                <a:lnTo>
                  <a:pt x="222" y="317"/>
                </a:lnTo>
                <a:lnTo>
                  <a:pt x="224" y="317"/>
                </a:lnTo>
                <a:lnTo>
                  <a:pt x="225" y="317"/>
                </a:lnTo>
                <a:lnTo>
                  <a:pt x="226" y="317"/>
                </a:lnTo>
                <a:lnTo>
                  <a:pt x="227" y="317"/>
                </a:lnTo>
                <a:lnTo>
                  <a:pt x="229" y="316"/>
                </a:lnTo>
                <a:lnTo>
                  <a:pt x="230" y="316"/>
                </a:lnTo>
                <a:lnTo>
                  <a:pt x="232" y="316"/>
                </a:lnTo>
                <a:lnTo>
                  <a:pt x="233" y="316"/>
                </a:lnTo>
                <a:lnTo>
                  <a:pt x="234" y="316"/>
                </a:lnTo>
                <a:lnTo>
                  <a:pt x="236" y="316"/>
                </a:lnTo>
                <a:lnTo>
                  <a:pt x="237" y="316"/>
                </a:lnTo>
                <a:lnTo>
                  <a:pt x="238" y="316"/>
                </a:lnTo>
                <a:lnTo>
                  <a:pt x="239" y="316"/>
                </a:lnTo>
                <a:lnTo>
                  <a:pt x="241" y="316"/>
                </a:lnTo>
                <a:lnTo>
                  <a:pt x="242" y="316"/>
                </a:lnTo>
                <a:lnTo>
                  <a:pt x="244" y="316"/>
                </a:lnTo>
                <a:lnTo>
                  <a:pt x="245" y="316"/>
                </a:lnTo>
                <a:lnTo>
                  <a:pt x="246" y="316"/>
                </a:lnTo>
                <a:lnTo>
                  <a:pt x="248" y="316"/>
                </a:lnTo>
                <a:lnTo>
                  <a:pt x="249" y="315"/>
                </a:lnTo>
                <a:lnTo>
                  <a:pt x="251" y="315"/>
                </a:lnTo>
                <a:lnTo>
                  <a:pt x="252" y="315"/>
                </a:lnTo>
                <a:lnTo>
                  <a:pt x="253" y="315"/>
                </a:lnTo>
                <a:lnTo>
                  <a:pt x="254" y="315"/>
                </a:lnTo>
                <a:lnTo>
                  <a:pt x="256" y="315"/>
                </a:lnTo>
                <a:lnTo>
                  <a:pt x="257" y="315"/>
                </a:lnTo>
                <a:lnTo>
                  <a:pt x="258" y="315"/>
                </a:lnTo>
                <a:lnTo>
                  <a:pt x="260" y="315"/>
                </a:lnTo>
                <a:lnTo>
                  <a:pt x="261" y="314"/>
                </a:lnTo>
                <a:lnTo>
                  <a:pt x="263" y="314"/>
                </a:lnTo>
                <a:lnTo>
                  <a:pt x="264" y="314"/>
                </a:lnTo>
                <a:lnTo>
                  <a:pt x="265" y="314"/>
                </a:lnTo>
                <a:lnTo>
                  <a:pt x="266" y="314"/>
                </a:lnTo>
                <a:lnTo>
                  <a:pt x="268" y="314"/>
                </a:lnTo>
                <a:lnTo>
                  <a:pt x="269" y="314"/>
                </a:lnTo>
                <a:lnTo>
                  <a:pt x="271" y="314"/>
                </a:lnTo>
                <a:lnTo>
                  <a:pt x="272" y="313"/>
                </a:lnTo>
                <a:lnTo>
                  <a:pt x="273" y="313"/>
                </a:lnTo>
                <a:lnTo>
                  <a:pt x="275" y="313"/>
                </a:lnTo>
                <a:lnTo>
                  <a:pt x="276" y="313"/>
                </a:lnTo>
                <a:lnTo>
                  <a:pt x="277" y="313"/>
                </a:lnTo>
                <a:lnTo>
                  <a:pt x="278" y="313"/>
                </a:lnTo>
                <a:lnTo>
                  <a:pt x="280" y="312"/>
                </a:lnTo>
                <a:lnTo>
                  <a:pt x="282" y="312"/>
                </a:lnTo>
                <a:lnTo>
                  <a:pt x="283" y="312"/>
                </a:lnTo>
                <a:lnTo>
                  <a:pt x="284" y="311"/>
                </a:lnTo>
                <a:lnTo>
                  <a:pt x="285" y="311"/>
                </a:lnTo>
                <a:lnTo>
                  <a:pt x="287" y="311"/>
                </a:lnTo>
                <a:lnTo>
                  <a:pt x="288" y="311"/>
                </a:lnTo>
                <a:lnTo>
                  <a:pt x="290" y="310"/>
                </a:lnTo>
                <a:lnTo>
                  <a:pt x="291" y="310"/>
                </a:lnTo>
                <a:lnTo>
                  <a:pt x="292" y="310"/>
                </a:lnTo>
                <a:lnTo>
                  <a:pt x="294" y="310"/>
                </a:lnTo>
                <a:lnTo>
                  <a:pt x="295" y="309"/>
                </a:lnTo>
                <a:lnTo>
                  <a:pt x="296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2" y="308"/>
                </a:lnTo>
                <a:lnTo>
                  <a:pt x="303" y="307"/>
                </a:lnTo>
                <a:lnTo>
                  <a:pt x="304" y="307"/>
                </a:lnTo>
                <a:lnTo>
                  <a:pt x="306" y="307"/>
                </a:lnTo>
                <a:lnTo>
                  <a:pt x="307" y="306"/>
                </a:lnTo>
                <a:lnTo>
                  <a:pt x="308" y="306"/>
                </a:lnTo>
                <a:lnTo>
                  <a:pt x="310" y="306"/>
                </a:lnTo>
                <a:lnTo>
                  <a:pt x="311" y="305"/>
                </a:lnTo>
                <a:lnTo>
                  <a:pt x="312" y="305"/>
                </a:lnTo>
                <a:lnTo>
                  <a:pt x="314" y="304"/>
                </a:lnTo>
                <a:lnTo>
                  <a:pt x="315" y="304"/>
                </a:lnTo>
                <a:lnTo>
                  <a:pt x="316" y="303"/>
                </a:lnTo>
                <a:lnTo>
                  <a:pt x="318" y="303"/>
                </a:lnTo>
                <a:lnTo>
                  <a:pt x="319" y="302"/>
                </a:lnTo>
                <a:lnTo>
                  <a:pt x="321" y="301"/>
                </a:lnTo>
                <a:lnTo>
                  <a:pt x="322" y="301"/>
                </a:lnTo>
                <a:lnTo>
                  <a:pt x="323" y="301"/>
                </a:lnTo>
                <a:lnTo>
                  <a:pt x="325" y="300"/>
                </a:lnTo>
                <a:lnTo>
                  <a:pt x="326" y="299"/>
                </a:lnTo>
                <a:lnTo>
                  <a:pt x="327" y="299"/>
                </a:lnTo>
                <a:lnTo>
                  <a:pt x="329" y="298"/>
                </a:lnTo>
                <a:lnTo>
                  <a:pt x="330" y="298"/>
                </a:lnTo>
                <a:lnTo>
                  <a:pt x="331" y="297"/>
                </a:lnTo>
                <a:lnTo>
                  <a:pt x="333" y="297"/>
                </a:lnTo>
                <a:lnTo>
                  <a:pt x="334" y="296"/>
                </a:lnTo>
                <a:lnTo>
                  <a:pt x="335" y="295"/>
                </a:lnTo>
                <a:lnTo>
                  <a:pt x="337" y="295"/>
                </a:lnTo>
                <a:lnTo>
                  <a:pt x="338" y="294"/>
                </a:lnTo>
                <a:lnTo>
                  <a:pt x="340" y="293"/>
                </a:lnTo>
                <a:lnTo>
                  <a:pt x="341" y="292"/>
                </a:lnTo>
                <a:lnTo>
                  <a:pt x="342" y="292"/>
                </a:lnTo>
                <a:lnTo>
                  <a:pt x="343" y="291"/>
                </a:lnTo>
                <a:lnTo>
                  <a:pt x="345" y="290"/>
                </a:lnTo>
                <a:lnTo>
                  <a:pt x="346" y="289"/>
                </a:lnTo>
                <a:lnTo>
                  <a:pt x="347" y="289"/>
                </a:lnTo>
                <a:lnTo>
                  <a:pt x="349" y="288"/>
                </a:lnTo>
                <a:lnTo>
                  <a:pt x="350" y="287"/>
                </a:lnTo>
                <a:lnTo>
                  <a:pt x="352" y="286"/>
                </a:lnTo>
                <a:lnTo>
                  <a:pt x="353" y="286"/>
                </a:lnTo>
                <a:lnTo>
                  <a:pt x="354" y="285"/>
                </a:lnTo>
                <a:lnTo>
                  <a:pt x="355" y="284"/>
                </a:lnTo>
                <a:lnTo>
                  <a:pt x="357" y="283"/>
                </a:lnTo>
                <a:lnTo>
                  <a:pt x="359" y="282"/>
                </a:lnTo>
                <a:lnTo>
                  <a:pt x="360" y="281"/>
                </a:lnTo>
                <a:lnTo>
                  <a:pt x="361" y="280"/>
                </a:lnTo>
                <a:lnTo>
                  <a:pt x="362" y="279"/>
                </a:lnTo>
                <a:lnTo>
                  <a:pt x="364" y="279"/>
                </a:lnTo>
                <a:lnTo>
                  <a:pt x="365" y="278"/>
                </a:lnTo>
                <a:lnTo>
                  <a:pt x="366" y="277"/>
                </a:lnTo>
                <a:lnTo>
                  <a:pt x="368" y="276"/>
                </a:lnTo>
                <a:lnTo>
                  <a:pt x="369" y="275"/>
                </a:lnTo>
                <a:lnTo>
                  <a:pt x="371" y="274"/>
                </a:lnTo>
                <a:lnTo>
                  <a:pt x="372" y="273"/>
                </a:lnTo>
                <a:lnTo>
                  <a:pt x="373" y="272"/>
                </a:lnTo>
                <a:lnTo>
                  <a:pt x="374" y="271"/>
                </a:lnTo>
                <a:lnTo>
                  <a:pt x="376" y="270"/>
                </a:lnTo>
                <a:lnTo>
                  <a:pt x="377" y="269"/>
                </a:lnTo>
                <a:lnTo>
                  <a:pt x="379" y="268"/>
                </a:lnTo>
                <a:lnTo>
                  <a:pt x="380" y="268"/>
                </a:lnTo>
                <a:lnTo>
                  <a:pt x="381" y="267"/>
                </a:lnTo>
                <a:lnTo>
                  <a:pt x="383" y="266"/>
                </a:lnTo>
                <a:lnTo>
                  <a:pt x="384" y="265"/>
                </a:lnTo>
                <a:lnTo>
                  <a:pt x="385" y="264"/>
                </a:lnTo>
                <a:lnTo>
                  <a:pt x="386" y="263"/>
                </a:lnTo>
                <a:lnTo>
                  <a:pt x="388" y="262"/>
                </a:lnTo>
                <a:lnTo>
                  <a:pt x="389" y="261"/>
                </a:lnTo>
                <a:lnTo>
                  <a:pt x="391" y="260"/>
                </a:lnTo>
                <a:lnTo>
                  <a:pt x="392" y="259"/>
                </a:lnTo>
                <a:lnTo>
                  <a:pt x="393" y="258"/>
                </a:lnTo>
                <a:lnTo>
                  <a:pt x="395" y="257"/>
                </a:lnTo>
                <a:lnTo>
                  <a:pt x="396" y="256"/>
                </a:lnTo>
                <a:lnTo>
                  <a:pt x="398" y="255"/>
                </a:lnTo>
                <a:lnTo>
                  <a:pt x="399" y="254"/>
                </a:lnTo>
                <a:lnTo>
                  <a:pt x="400" y="253"/>
                </a:lnTo>
                <a:lnTo>
                  <a:pt x="401" y="252"/>
                </a:lnTo>
                <a:lnTo>
                  <a:pt x="403" y="251"/>
                </a:lnTo>
                <a:lnTo>
                  <a:pt x="404" y="250"/>
                </a:lnTo>
                <a:lnTo>
                  <a:pt x="405" y="249"/>
                </a:lnTo>
                <a:lnTo>
                  <a:pt x="407" y="248"/>
                </a:lnTo>
                <a:lnTo>
                  <a:pt x="408" y="248"/>
                </a:lnTo>
                <a:lnTo>
                  <a:pt x="410" y="247"/>
                </a:lnTo>
                <a:lnTo>
                  <a:pt x="411" y="246"/>
                </a:lnTo>
                <a:lnTo>
                  <a:pt x="412" y="245"/>
                </a:lnTo>
                <a:lnTo>
                  <a:pt x="413" y="244"/>
                </a:lnTo>
                <a:lnTo>
                  <a:pt x="415" y="243"/>
                </a:lnTo>
                <a:lnTo>
                  <a:pt x="417" y="242"/>
                </a:lnTo>
                <a:lnTo>
                  <a:pt x="418" y="241"/>
                </a:lnTo>
                <a:lnTo>
                  <a:pt x="419" y="240"/>
                </a:lnTo>
                <a:lnTo>
                  <a:pt x="420" y="239"/>
                </a:lnTo>
                <a:lnTo>
                  <a:pt x="422" y="238"/>
                </a:lnTo>
                <a:lnTo>
                  <a:pt x="423" y="237"/>
                </a:lnTo>
                <a:lnTo>
                  <a:pt x="424" y="237"/>
                </a:lnTo>
                <a:lnTo>
                  <a:pt x="426" y="236"/>
                </a:lnTo>
                <a:lnTo>
                  <a:pt x="427" y="235"/>
                </a:lnTo>
                <a:lnTo>
                  <a:pt x="429" y="234"/>
                </a:lnTo>
                <a:lnTo>
                  <a:pt x="430" y="233"/>
                </a:lnTo>
                <a:lnTo>
                  <a:pt x="431" y="232"/>
                </a:lnTo>
                <a:lnTo>
                  <a:pt x="432" y="232"/>
                </a:lnTo>
                <a:lnTo>
                  <a:pt x="434" y="231"/>
                </a:lnTo>
                <a:lnTo>
                  <a:pt x="435" y="230"/>
                </a:lnTo>
                <a:lnTo>
                  <a:pt x="437" y="230"/>
                </a:lnTo>
                <a:lnTo>
                  <a:pt x="438" y="229"/>
                </a:lnTo>
                <a:lnTo>
                  <a:pt x="439" y="229"/>
                </a:lnTo>
                <a:lnTo>
                  <a:pt x="441" y="228"/>
                </a:lnTo>
                <a:lnTo>
                  <a:pt x="442" y="227"/>
                </a:lnTo>
                <a:lnTo>
                  <a:pt x="443" y="227"/>
                </a:lnTo>
                <a:lnTo>
                  <a:pt x="444" y="226"/>
                </a:lnTo>
                <a:lnTo>
                  <a:pt x="446" y="226"/>
                </a:lnTo>
                <a:lnTo>
                  <a:pt x="447" y="225"/>
                </a:lnTo>
                <a:lnTo>
                  <a:pt x="449" y="225"/>
                </a:lnTo>
                <a:lnTo>
                  <a:pt x="450" y="224"/>
                </a:lnTo>
                <a:lnTo>
                  <a:pt x="451" y="223"/>
                </a:lnTo>
                <a:lnTo>
                  <a:pt x="453" y="223"/>
                </a:lnTo>
                <a:lnTo>
                  <a:pt x="454" y="223"/>
                </a:lnTo>
                <a:lnTo>
                  <a:pt x="456" y="222"/>
                </a:lnTo>
                <a:lnTo>
                  <a:pt x="457" y="222"/>
                </a:lnTo>
                <a:lnTo>
                  <a:pt x="458" y="222"/>
                </a:lnTo>
                <a:lnTo>
                  <a:pt x="460" y="221"/>
                </a:lnTo>
                <a:lnTo>
                  <a:pt x="461" y="221"/>
                </a:lnTo>
                <a:lnTo>
                  <a:pt x="462" y="221"/>
                </a:lnTo>
                <a:lnTo>
                  <a:pt x="463" y="221"/>
                </a:lnTo>
                <a:lnTo>
                  <a:pt x="465" y="220"/>
                </a:lnTo>
                <a:lnTo>
                  <a:pt x="466" y="220"/>
                </a:lnTo>
                <a:lnTo>
                  <a:pt x="468" y="220"/>
                </a:lnTo>
                <a:lnTo>
                  <a:pt x="469" y="220"/>
                </a:lnTo>
                <a:lnTo>
                  <a:pt x="470" y="219"/>
                </a:lnTo>
                <a:lnTo>
                  <a:pt x="472" y="219"/>
                </a:lnTo>
                <a:lnTo>
                  <a:pt x="473" y="219"/>
                </a:lnTo>
                <a:lnTo>
                  <a:pt x="475" y="219"/>
                </a:lnTo>
                <a:lnTo>
                  <a:pt x="476" y="219"/>
                </a:lnTo>
                <a:lnTo>
                  <a:pt x="477" y="219"/>
                </a:lnTo>
                <a:lnTo>
                  <a:pt x="478" y="219"/>
                </a:lnTo>
                <a:lnTo>
                  <a:pt x="480" y="218"/>
                </a:lnTo>
                <a:lnTo>
                  <a:pt x="481" y="218"/>
                </a:lnTo>
                <a:lnTo>
                  <a:pt x="482" y="218"/>
                </a:lnTo>
                <a:lnTo>
                  <a:pt x="484" y="218"/>
                </a:lnTo>
                <a:lnTo>
                  <a:pt x="485" y="218"/>
                </a:lnTo>
                <a:lnTo>
                  <a:pt x="487" y="218"/>
                </a:lnTo>
                <a:lnTo>
                  <a:pt x="488" y="218"/>
                </a:lnTo>
                <a:lnTo>
                  <a:pt x="489" y="218"/>
                </a:lnTo>
                <a:lnTo>
                  <a:pt x="490" y="218"/>
                </a:lnTo>
                <a:lnTo>
                  <a:pt x="492" y="218"/>
                </a:lnTo>
                <a:lnTo>
                  <a:pt x="493" y="218"/>
                </a:lnTo>
                <a:lnTo>
                  <a:pt x="495" y="218"/>
                </a:lnTo>
                <a:lnTo>
                  <a:pt x="496" y="218"/>
                </a:lnTo>
                <a:lnTo>
                  <a:pt x="497" y="218"/>
                </a:lnTo>
                <a:lnTo>
                  <a:pt x="499" y="218"/>
                </a:lnTo>
                <a:lnTo>
                  <a:pt x="500" y="218"/>
                </a:lnTo>
                <a:lnTo>
                  <a:pt x="501" y="218"/>
                </a:lnTo>
                <a:lnTo>
                  <a:pt x="502" y="219"/>
                </a:lnTo>
                <a:lnTo>
                  <a:pt x="504" y="219"/>
                </a:lnTo>
                <a:lnTo>
                  <a:pt x="506" y="219"/>
                </a:lnTo>
                <a:lnTo>
                  <a:pt x="507" y="219"/>
                </a:lnTo>
                <a:lnTo>
                  <a:pt x="508" y="219"/>
                </a:lnTo>
                <a:lnTo>
                  <a:pt x="509" y="219"/>
                </a:lnTo>
                <a:lnTo>
                  <a:pt x="511" y="219"/>
                </a:lnTo>
                <a:lnTo>
                  <a:pt x="512" y="220"/>
                </a:lnTo>
                <a:lnTo>
                  <a:pt x="513" y="220"/>
                </a:lnTo>
                <a:lnTo>
                  <a:pt x="515" y="220"/>
                </a:lnTo>
                <a:lnTo>
                  <a:pt x="516" y="220"/>
                </a:lnTo>
                <a:lnTo>
                  <a:pt x="518" y="220"/>
                </a:lnTo>
                <a:lnTo>
                  <a:pt x="519" y="221"/>
                </a:lnTo>
                <a:lnTo>
                  <a:pt x="520" y="221"/>
                </a:lnTo>
                <a:lnTo>
                  <a:pt x="521" y="221"/>
                </a:lnTo>
                <a:lnTo>
                  <a:pt x="523" y="221"/>
                </a:lnTo>
                <a:lnTo>
                  <a:pt x="524" y="222"/>
                </a:lnTo>
                <a:lnTo>
                  <a:pt x="526" y="222"/>
                </a:lnTo>
                <a:lnTo>
                  <a:pt x="527" y="222"/>
                </a:lnTo>
                <a:lnTo>
                  <a:pt x="528" y="222"/>
                </a:lnTo>
                <a:lnTo>
                  <a:pt x="530" y="223"/>
                </a:lnTo>
                <a:lnTo>
                  <a:pt x="531" y="223"/>
                </a:lnTo>
                <a:lnTo>
                  <a:pt x="532" y="223"/>
                </a:lnTo>
                <a:lnTo>
                  <a:pt x="534" y="223"/>
                </a:lnTo>
                <a:lnTo>
                  <a:pt x="535" y="223"/>
                </a:lnTo>
                <a:lnTo>
                  <a:pt x="536" y="224"/>
                </a:lnTo>
                <a:lnTo>
                  <a:pt x="538" y="224"/>
                </a:lnTo>
                <a:lnTo>
                  <a:pt x="539" y="225"/>
                </a:lnTo>
                <a:lnTo>
                  <a:pt x="540" y="225"/>
                </a:lnTo>
                <a:lnTo>
                  <a:pt x="542" y="225"/>
                </a:lnTo>
                <a:lnTo>
                  <a:pt x="543" y="225"/>
                </a:lnTo>
                <a:lnTo>
                  <a:pt x="545" y="226"/>
                </a:lnTo>
                <a:lnTo>
                  <a:pt x="546" y="226"/>
                </a:lnTo>
                <a:lnTo>
                  <a:pt x="547" y="226"/>
                </a:lnTo>
                <a:lnTo>
                  <a:pt x="548" y="226"/>
                </a:lnTo>
                <a:lnTo>
                  <a:pt x="550" y="226"/>
                </a:lnTo>
                <a:lnTo>
                  <a:pt x="551" y="226"/>
                </a:lnTo>
                <a:lnTo>
                  <a:pt x="552" y="227"/>
                </a:lnTo>
                <a:lnTo>
                  <a:pt x="554" y="227"/>
                </a:lnTo>
                <a:lnTo>
                  <a:pt x="555" y="227"/>
                </a:lnTo>
                <a:lnTo>
                  <a:pt x="557" y="227"/>
                </a:lnTo>
                <a:lnTo>
                  <a:pt x="558" y="227"/>
                </a:lnTo>
                <a:lnTo>
                  <a:pt x="559" y="227"/>
                </a:lnTo>
                <a:lnTo>
                  <a:pt x="561" y="227"/>
                </a:lnTo>
                <a:lnTo>
                  <a:pt x="562" y="227"/>
                </a:lnTo>
                <a:lnTo>
                  <a:pt x="564" y="227"/>
                </a:lnTo>
                <a:lnTo>
                  <a:pt x="565" y="228"/>
                </a:lnTo>
                <a:lnTo>
                  <a:pt x="566" y="228"/>
                </a:lnTo>
                <a:lnTo>
                  <a:pt x="567" y="228"/>
                </a:lnTo>
                <a:lnTo>
                  <a:pt x="569" y="228"/>
                </a:lnTo>
                <a:lnTo>
                  <a:pt x="570" y="228"/>
                </a:lnTo>
                <a:lnTo>
                  <a:pt x="571" y="228"/>
                </a:lnTo>
                <a:lnTo>
                  <a:pt x="573" y="228"/>
                </a:lnTo>
                <a:lnTo>
                  <a:pt x="574" y="228"/>
                </a:lnTo>
                <a:lnTo>
                  <a:pt x="576" y="227"/>
                </a:lnTo>
                <a:lnTo>
                  <a:pt x="577" y="227"/>
                </a:lnTo>
                <a:lnTo>
                  <a:pt x="578" y="227"/>
                </a:lnTo>
                <a:lnTo>
                  <a:pt x="579" y="227"/>
                </a:lnTo>
                <a:lnTo>
                  <a:pt x="581" y="227"/>
                </a:lnTo>
                <a:lnTo>
                  <a:pt x="582" y="227"/>
                </a:lnTo>
                <a:lnTo>
                  <a:pt x="584" y="227"/>
                </a:lnTo>
                <a:lnTo>
                  <a:pt x="585" y="226"/>
                </a:lnTo>
                <a:lnTo>
                  <a:pt x="586" y="226"/>
                </a:lnTo>
                <a:lnTo>
                  <a:pt x="588" y="226"/>
                </a:lnTo>
                <a:lnTo>
                  <a:pt x="589" y="226"/>
                </a:lnTo>
                <a:lnTo>
                  <a:pt x="590" y="226"/>
                </a:lnTo>
                <a:lnTo>
                  <a:pt x="591" y="225"/>
                </a:lnTo>
                <a:lnTo>
                  <a:pt x="593" y="225"/>
                </a:lnTo>
                <a:lnTo>
                  <a:pt x="595" y="225"/>
                </a:lnTo>
                <a:lnTo>
                  <a:pt x="596" y="224"/>
                </a:lnTo>
                <a:lnTo>
                  <a:pt x="597" y="223"/>
                </a:lnTo>
                <a:lnTo>
                  <a:pt x="598" y="223"/>
                </a:lnTo>
                <a:lnTo>
                  <a:pt x="600" y="223"/>
                </a:lnTo>
                <a:lnTo>
                  <a:pt x="601" y="222"/>
                </a:lnTo>
                <a:lnTo>
                  <a:pt x="603" y="222"/>
                </a:lnTo>
                <a:lnTo>
                  <a:pt x="604" y="221"/>
                </a:lnTo>
                <a:lnTo>
                  <a:pt x="605" y="221"/>
                </a:lnTo>
                <a:lnTo>
                  <a:pt x="607" y="220"/>
                </a:lnTo>
                <a:lnTo>
                  <a:pt x="608" y="220"/>
                </a:lnTo>
                <a:lnTo>
                  <a:pt x="609" y="219"/>
                </a:lnTo>
                <a:lnTo>
                  <a:pt x="610" y="219"/>
                </a:lnTo>
                <a:lnTo>
                  <a:pt x="612" y="218"/>
                </a:lnTo>
                <a:lnTo>
                  <a:pt x="613" y="218"/>
                </a:lnTo>
                <a:lnTo>
                  <a:pt x="615" y="217"/>
                </a:lnTo>
                <a:lnTo>
                  <a:pt x="616" y="216"/>
                </a:lnTo>
                <a:lnTo>
                  <a:pt x="617" y="216"/>
                </a:lnTo>
                <a:lnTo>
                  <a:pt x="619" y="215"/>
                </a:lnTo>
                <a:lnTo>
                  <a:pt x="620" y="214"/>
                </a:lnTo>
                <a:lnTo>
                  <a:pt x="622" y="213"/>
                </a:lnTo>
                <a:lnTo>
                  <a:pt x="623" y="213"/>
                </a:lnTo>
                <a:lnTo>
                  <a:pt x="624" y="212"/>
                </a:lnTo>
                <a:lnTo>
                  <a:pt x="625" y="211"/>
                </a:lnTo>
                <a:lnTo>
                  <a:pt x="627" y="210"/>
                </a:lnTo>
                <a:lnTo>
                  <a:pt x="628" y="209"/>
                </a:lnTo>
                <a:lnTo>
                  <a:pt x="629" y="209"/>
                </a:lnTo>
                <a:lnTo>
                  <a:pt x="631" y="208"/>
                </a:lnTo>
                <a:lnTo>
                  <a:pt x="632" y="207"/>
                </a:lnTo>
                <a:lnTo>
                  <a:pt x="634" y="206"/>
                </a:lnTo>
                <a:lnTo>
                  <a:pt x="635" y="205"/>
                </a:lnTo>
                <a:lnTo>
                  <a:pt x="636" y="204"/>
                </a:lnTo>
                <a:lnTo>
                  <a:pt x="637" y="203"/>
                </a:lnTo>
                <a:lnTo>
                  <a:pt x="639" y="202"/>
                </a:lnTo>
                <a:lnTo>
                  <a:pt x="641" y="201"/>
                </a:lnTo>
                <a:lnTo>
                  <a:pt x="642" y="200"/>
                </a:lnTo>
                <a:lnTo>
                  <a:pt x="643" y="199"/>
                </a:lnTo>
                <a:lnTo>
                  <a:pt x="644" y="198"/>
                </a:lnTo>
                <a:lnTo>
                  <a:pt x="646" y="197"/>
                </a:lnTo>
                <a:lnTo>
                  <a:pt x="647" y="196"/>
                </a:lnTo>
                <a:lnTo>
                  <a:pt x="648" y="195"/>
                </a:lnTo>
                <a:lnTo>
                  <a:pt x="649" y="194"/>
                </a:lnTo>
                <a:lnTo>
                  <a:pt x="651" y="193"/>
                </a:lnTo>
                <a:lnTo>
                  <a:pt x="653" y="191"/>
                </a:lnTo>
                <a:lnTo>
                  <a:pt x="654" y="190"/>
                </a:lnTo>
                <a:lnTo>
                  <a:pt x="655" y="189"/>
                </a:lnTo>
                <a:lnTo>
                  <a:pt x="656" y="188"/>
                </a:lnTo>
                <a:lnTo>
                  <a:pt x="658" y="187"/>
                </a:lnTo>
                <a:lnTo>
                  <a:pt x="659" y="186"/>
                </a:lnTo>
                <a:lnTo>
                  <a:pt x="661" y="185"/>
                </a:lnTo>
                <a:lnTo>
                  <a:pt x="662" y="183"/>
                </a:lnTo>
                <a:lnTo>
                  <a:pt x="663" y="182"/>
                </a:lnTo>
                <a:lnTo>
                  <a:pt x="665" y="181"/>
                </a:lnTo>
                <a:lnTo>
                  <a:pt x="666" y="180"/>
                </a:lnTo>
                <a:lnTo>
                  <a:pt x="667" y="179"/>
                </a:lnTo>
                <a:lnTo>
                  <a:pt x="668" y="178"/>
                </a:lnTo>
                <a:lnTo>
                  <a:pt x="670" y="177"/>
                </a:lnTo>
                <a:lnTo>
                  <a:pt x="671" y="176"/>
                </a:lnTo>
                <a:lnTo>
                  <a:pt x="673" y="175"/>
                </a:lnTo>
                <a:lnTo>
                  <a:pt x="674" y="173"/>
                </a:lnTo>
                <a:lnTo>
                  <a:pt x="675" y="172"/>
                </a:lnTo>
                <a:lnTo>
                  <a:pt x="677" y="171"/>
                </a:lnTo>
                <a:lnTo>
                  <a:pt x="678" y="170"/>
                </a:lnTo>
                <a:lnTo>
                  <a:pt x="680" y="169"/>
                </a:lnTo>
                <a:lnTo>
                  <a:pt x="681" y="168"/>
                </a:lnTo>
                <a:lnTo>
                  <a:pt x="682" y="166"/>
                </a:lnTo>
                <a:lnTo>
                  <a:pt x="683" y="165"/>
                </a:lnTo>
                <a:lnTo>
                  <a:pt x="685" y="164"/>
                </a:lnTo>
                <a:lnTo>
                  <a:pt x="686" y="163"/>
                </a:lnTo>
                <a:lnTo>
                  <a:pt x="687" y="162"/>
                </a:lnTo>
                <a:lnTo>
                  <a:pt x="689" y="161"/>
                </a:lnTo>
                <a:lnTo>
                  <a:pt x="690" y="159"/>
                </a:lnTo>
                <a:lnTo>
                  <a:pt x="692" y="158"/>
                </a:lnTo>
                <a:lnTo>
                  <a:pt x="693" y="157"/>
                </a:lnTo>
                <a:lnTo>
                  <a:pt x="694" y="156"/>
                </a:lnTo>
                <a:lnTo>
                  <a:pt x="696" y="155"/>
                </a:lnTo>
                <a:lnTo>
                  <a:pt x="697" y="154"/>
                </a:lnTo>
                <a:lnTo>
                  <a:pt x="698" y="153"/>
                </a:lnTo>
                <a:lnTo>
                  <a:pt x="700" y="151"/>
                </a:lnTo>
                <a:lnTo>
                  <a:pt x="701" y="150"/>
                </a:lnTo>
                <a:lnTo>
                  <a:pt x="702" y="149"/>
                </a:lnTo>
                <a:lnTo>
                  <a:pt x="704" y="148"/>
                </a:lnTo>
                <a:lnTo>
                  <a:pt x="705" y="147"/>
                </a:lnTo>
                <a:lnTo>
                  <a:pt x="706" y="146"/>
                </a:lnTo>
                <a:lnTo>
                  <a:pt x="708" y="145"/>
                </a:lnTo>
                <a:lnTo>
                  <a:pt x="709" y="144"/>
                </a:lnTo>
                <a:lnTo>
                  <a:pt x="711" y="143"/>
                </a:lnTo>
                <a:lnTo>
                  <a:pt x="712" y="142"/>
                </a:lnTo>
                <a:lnTo>
                  <a:pt x="713" y="141"/>
                </a:lnTo>
                <a:lnTo>
                  <a:pt x="714" y="140"/>
                </a:lnTo>
                <a:lnTo>
                  <a:pt x="716" y="139"/>
                </a:lnTo>
                <a:lnTo>
                  <a:pt x="717" y="138"/>
                </a:lnTo>
                <a:lnTo>
                  <a:pt x="719" y="137"/>
                </a:lnTo>
                <a:lnTo>
                  <a:pt x="720" y="136"/>
                </a:lnTo>
                <a:lnTo>
                  <a:pt x="721" y="135"/>
                </a:lnTo>
                <a:lnTo>
                  <a:pt x="723" y="134"/>
                </a:lnTo>
                <a:lnTo>
                  <a:pt x="724" y="133"/>
                </a:lnTo>
                <a:lnTo>
                  <a:pt x="725" y="132"/>
                </a:lnTo>
                <a:lnTo>
                  <a:pt x="726" y="131"/>
                </a:lnTo>
                <a:lnTo>
                  <a:pt x="728" y="130"/>
                </a:lnTo>
                <a:lnTo>
                  <a:pt x="730" y="129"/>
                </a:lnTo>
                <a:lnTo>
                  <a:pt x="731" y="128"/>
                </a:lnTo>
                <a:lnTo>
                  <a:pt x="732" y="127"/>
                </a:lnTo>
                <a:lnTo>
                  <a:pt x="733" y="126"/>
                </a:lnTo>
                <a:lnTo>
                  <a:pt x="735" y="126"/>
                </a:lnTo>
                <a:lnTo>
                  <a:pt x="736" y="124"/>
                </a:lnTo>
                <a:lnTo>
                  <a:pt x="737" y="123"/>
                </a:lnTo>
                <a:lnTo>
                  <a:pt x="739" y="122"/>
                </a:lnTo>
                <a:lnTo>
                  <a:pt x="740" y="122"/>
                </a:lnTo>
                <a:lnTo>
                  <a:pt x="742" y="121"/>
                </a:lnTo>
                <a:lnTo>
                  <a:pt x="743" y="120"/>
                </a:lnTo>
                <a:lnTo>
                  <a:pt x="744" y="119"/>
                </a:lnTo>
                <a:lnTo>
                  <a:pt x="745" y="118"/>
                </a:lnTo>
                <a:lnTo>
                  <a:pt x="747" y="117"/>
                </a:lnTo>
                <a:lnTo>
                  <a:pt x="748" y="117"/>
                </a:lnTo>
                <a:lnTo>
                  <a:pt x="750" y="116"/>
                </a:lnTo>
                <a:lnTo>
                  <a:pt x="751" y="114"/>
                </a:lnTo>
                <a:lnTo>
                  <a:pt x="752" y="114"/>
                </a:lnTo>
                <a:lnTo>
                  <a:pt x="754" y="113"/>
                </a:lnTo>
                <a:lnTo>
                  <a:pt x="755" y="112"/>
                </a:lnTo>
                <a:lnTo>
                  <a:pt x="756" y="111"/>
                </a:lnTo>
                <a:lnTo>
                  <a:pt x="758" y="111"/>
                </a:lnTo>
                <a:lnTo>
                  <a:pt x="759" y="110"/>
                </a:lnTo>
                <a:lnTo>
                  <a:pt x="760" y="109"/>
                </a:lnTo>
                <a:lnTo>
                  <a:pt x="762" y="108"/>
                </a:lnTo>
                <a:lnTo>
                  <a:pt x="763" y="108"/>
                </a:lnTo>
                <a:lnTo>
                  <a:pt x="764" y="107"/>
                </a:lnTo>
                <a:lnTo>
                  <a:pt x="766" y="106"/>
                </a:lnTo>
                <a:lnTo>
                  <a:pt x="767" y="105"/>
                </a:lnTo>
                <a:lnTo>
                  <a:pt x="769" y="104"/>
                </a:lnTo>
                <a:lnTo>
                  <a:pt x="770" y="103"/>
                </a:lnTo>
                <a:lnTo>
                  <a:pt x="771" y="103"/>
                </a:lnTo>
                <a:lnTo>
                  <a:pt x="772" y="102"/>
                </a:lnTo>
                <a:lnTo>
                  <a:pt x="774" y="101"/>
                </a:lnTo>
                <a:lnTo>
                  <a:pt x="775" y="101"/>
                </a:lnTo>
                <a:lnTo>
                  <a:pt x="776" y="100"/>
                </a:lnTo>
                <a:lnTo>
                  <a:pt x="778" y="99"/>
                </a:lnTo>
                <a:lnTo>
                  <a:pt x="779" y="99"/>
                </a:lnTo>
                <a:lnTo>
                  <a:pt x="781" y="98"/>
                </a:lnTo>
                <a:lnTo>
                  <a:pt x="782" y="97"/>
                </a:lnTo>
                <a:lnTo>
                  <a:pt x="783" y="97"/>
                </a:lnTo>
                <a:lnTo>
                  <a:pt x="784" y="95"/>
                </a:lnTo>
                <a:lnTo>
                  <a:pt x="786" y="95"/>
                </a:lnTo>
                <a:lnTo>
                  <a:pt x="788" y="94"/>
                </a:lnTo>
                <a:lnTo>
                  <a:pt x="789" y="93"/>
                </a:lnTo>
                <a:lnTo>
                  <a:pt x="790" y="93"/>
                </a:lnTo>
                <a:lnTo>
                  <a:pt x="791" y="92"/>
                </a:lnTo>
                <a:lnTo>
                  <a:pt x="793" y="91"/>
                </a:lnTo>
                <a:lnTo>
                  <a:pt x="794" y="90"/>
                </a:lnTo>
                <a:lnTo>
                  <a:pt x="795" y="90"/>
                </a:lnTo>
                <a:lnTo>
                  <a:pt x="797" y="89"/>
                </a:lnTo>
                <a:lnTo>
                  <a:pt x="798" y="88"/>
                </a:lnTo>
                <a:lnTo>
                  <a:pt x="800" y="88"/>
                </a:lnTo>
                <a:lnTo>
                  <a:pt x="801" y="87"/>
                </a:lnTo>
                <a:lnTo>
                  <a:pt x="802" y="86"/>
                </a:lnTo>
                <a:lnTo>
                  <a:pt x="803" y="85"/>
                </a:lnTo>
                <a:lnTo>
                  <a:pt x="805" y="85"/>
                </a:lnTo>
                <a:lnTo>
                  <a:pt x="806" y="84"/>
                </a:lnTo>
                <a:lnTo>
                  <a:pt x="808" y="83"/>
                </a:lnTo>
                <a:lnTo>
                  <a:pt x="809" y="83"/>
                </a:lnTo>
                <a:lnTo>
                  <a:pt x="810" y="82"/>
                </a:lnTo>
                <a:lnTo>
                  <a:pt x="812" y="81"/>
                </a:lnTo>
                <a:lnTo>
                  <a:pt x="813" y="81"/>
                </a:lnTo>
                <a:lnTo>
                  <a:pt x="814" y="80"/>
                </a:lnTo>
                <a:lnTo>
                  <a:pt x="815" y="79"/>
                </a:lnTo>
                <a:lnTo>
                  <a:pt x="817" y="79"/>
                </a:lnTo>
                <a:lnTo>
                  <a:pt x="818" y="78"/>
                </a:lnTo>
                <a:lnTo>
                  <a:pt x="820" y="77"/>
                </a:lnTo>
                <a:lnTo>
                  <a:pt x="821" y="77"/>
                </a:lnTo>
                <a:lnTo>
                  <a:pt x="822" y="76"/>
                </a:lnTo>
                <a:lnTo>
                  <a:pt x="824" y="75"/>
                </a:lnTo>
                <a:lnTo>
                  <a:pt x="825" y="74"/>
                </a:lnTo>
                <a:lnTo>
                  <a:pt x="827" y="74"/>
                </a:lnTo>
                <a:lnTo>
                  <a:pt x="828" y="73"/>
                </a:lnTo>
                <a:lnTo>
                  <a:pt x="829" y="72"/>
                </a:lnTo>
                <a:lnTo>
                  <a:pt x="831" y="72"/>
                </a:lnTo>
                <a:lnTo>
                  <a:pt x="832" y="71"/>
                </a:lnTo>
                <a:lnTo>
                  <a:pt x="833" y="70"/>
                </a:lnTo>
                <a:lnTo>
                  <a:pt x="834" y="70"/>
                </a:lnTo>
                <a:lnTo>
                  <a:pt x="836" y="69"/>
                </a:lnTo>
                <a:lnTo>
                  <a:pt x="837" y="68"/>
                </a:lnTo>
                <a:lnTo>
                  <a:pt x="839" y="68"/>
                </a:lnTo>
                <a:lnTo>
                  <a:pt x="840" y="67"/>
                </a:lnTo>
                <a:lnTo>
                  <a:pt x="841" y="66"/>
                </a:lnTo>
                <a:lnTo>
                  <a:pt x="843" y="65"/>
                </a:lnTo>
                <a:lnTo>
                  <a:pt x="844" y="64"/>
                </a:lnTo>
                <a:lnTo>
                  <a:pt x="846" y="64"/>
                </a:lnTo>
                <a:lnTo>
                  <a:pt x="847" y="63"/>
                </a:lnTo>
                <a:lnTo>
                  <a:pt x="848" y="62"/>
                </a:lnTo>
                <a:lnTo>
                  <a:pt x="849" y="61"/>
                </a:lnTo>
                <a:lnTo>
                  <a:pt x="851" y="61"/>
                </a:lnTo>
                <a:lnTo>
                  <a:pt x="852" y="60"/>
                </a:lnTo>
                <a:lnTo>
                  <a:pt x="853" y="59"/>
                </a:lnTo>
                <a:lnTo>
                  <a:pt x="855" y="58"/>
                </a:lnTo>
                <a:lnTo>
                  <a:pt x="856" y="57"/>
                </a:lnTo>
                <a:lnTo>
                  <a:pt x="858" y="57"/>
                </a:lnTo>
                <a:lnTo>
                  <a:pt x="859" y="55"/>
                </a:lnTo>
                <a:lnTo>
                  <a:pt x="860" y="55"/>
                </a:lnTo>
                <a:lnTo>
                  <a:pt x="861" y="54"/>
                </a:lnTo>
                <a:lnTo>
                  <a:pt x="863" y="53"/>
                </a:lnTo>
                <a:lnTo>
                  <a:pt x="864" y="52"/>
                </a:lnTo>
                <a:lnTo>
                  <a:pt x="866" y="52"/>
                </a:lnTo>
                <a:lnTo>
                  <a:pt x="867" y="51"/>
                </a:lnTo>
                <a:lnTo>
                  <a:pt x="868" y="50"/>
                </a:lnTo>
                <a:lnTo>
                  <a:pt x="870" y="49"/>
                </a:lnTo>
                <a:lnTo>
                  <a:pt x="871" y="48"/>
                </a:lnTo>
                <a:lnTo>
                  <a:pt x="872" y="48"/>
                </a:lnTo>
                <a:lnTo>
                  <a:pt x="873" y="47"/>
                </a:lnTo>
                <a:lnTo>
                  <a:pt x="875" y="46"/>
                </a:lnTo>
                <a:lnTo>
                  <a:pt x="877" y="45"/>
                </a:lnTo>
                <a:lnTo>
                  <a:pt x="878" y="44"/>
                </a:lnTo>
                <a:lnTo>
                  <a:pt x="879" y="43"/>
                </a:lnTo>
                <a:lnTo>
                  <a:pt x="880" y="43"/>
                </a:lnTo>
                <a:lnTo>
                  <a:pt x="882" y="42"/>
                </a:lnTo>
                <a:lnTo>
                  <a:pt x="883" y="41"/>
                </a:lnTo>
                <a:lnTo>
                  <a:pt x="885" y="40"/>
                </a:lnTo>
                <a:lnTo>
                  <a:pt x="886" y="40"/>
                </a:lnTo>
                <a:lnTo>
                  <a:pt x="887" y="39"/>
                </a:lnTo>
                <a:lnTo>
                  <a:pt x="889" y="38"/>
                </a:lnTo>
                <a:lnTo>
                  <a:pt x="890" y="37"/>
                </a:lnTo>
                <a:lnTo>
                  <a:pt x="891" y="36"/>
                </a:lnTo>
                <a:lnTo>
                  <a:pt x="892" y="36"/>
                </a:lnTo>
                <a:lnTo>
                  <a:pt x="894" y="35"/>
                </a:lnTo>
                <a:lnTo>
                  <a:pt x="895" y="34"/>
                </a:lnTo>
                <a:lnTo>
                  <a:pt x="897" y="33"/>
                </a:lnTo>
                <a:lnTo>
                  <a:pt x="898" y="33"/>
                </a:lnTo>
                <a:lnTo>
                  <a:pt x="899" y="32"/>
                </a:lnTo>
                <a:lnTo>
                  <a:pt x="901" y="31"/>
                </a:lnTo>
                <a:lnTo>
                  <a:pt x="902" y="31"/>
                </a:lnTo>
                <a:lnTo>
                  <a:pt x="903" y="30"/>
                </a:lnTo>
                <a:lnTo>
                  <a:pt x="905" y="29"/>
                </a:lnTo>
                <a:lnTo>
                  <a:pt x="906" y="29"/>
                </a:lnTo>
                <a:lnTo>
                  <a:pt x="907" y="28"/>
                </a:lnTo>
                <a:lnTo>
                  <a:pt x="909" y="27"/>
                </a:lnTo>
                <a:lnTo>
                  <a:pt x="910" y="26"/>
                </a:lnTo>
                <a:lnTo>
                  <a:pt x="911" y="25"/>
                </a:lnTo>
                <a:lnTo>
                  <a:pt x="913" y="25"/>
                </a:lnTo>
                <a:lnTo>
                  <a:pt x="914" y="24"/>
                </a:lnTo>
                <a:lnTo>
                  <a:pt x="916" y="24"/>
                </a:lnTo>
                <a:lnTo>
                  <a:pt x="917" y="23"/>
                </a:lnTo>
                <a:lnTo>
                  <a:pt x="918" y="22"/>
                </a:lnTo>
                <a:lnTo>
                  <a:pt x="919" y="22"/>
                </a:lnTo>
                <a:lnTo>
                  <a:pt x="921" y="21"/>
                </a:lnTo>
                <a:lnTo>
                  <a:pt x="922" y="21"/>
                </a:lnTo>
                <a:lnTo>
                  <a:pt x="924" y="20"/>
                </a:lnTo>
                <a:lnTo>
                  <a:pt x="925" y="19"/>
                </a:lnTo>
                <a:lnTo>
                  <a:pt x="926" y="19"/>
                </a:lnTo>
                <a:lnTo>
                  <a:pt x="928" y="18"/>
                </a:lnTo>
                <a:lnTo>
                  <a:pt x="929" y="18"/>
                </a:lnTo>
                <a:lnTo>
                  <a:pt x="930" y="17"/>
                </a:lnTo>
                <a:lnTo>
                  <a:pt x="932" y="16"/>
                </a:lnTo>
                <a:lnTo>
                  <a:pt x="933" y="16"/>
                </a:lnTo>
                <a:lnTo>
                  <a:pt x="935" y="15"/>
                </a:lnTo>
                <a:lnTo>
                  <a:pt x="936" y="15"/>
                </a:lnTo>
                <a:lnTo>
                  <a:pt x="937" y="15"/>
                </a:lnTo>
                <a:lnTo>
                  <a:pt x="938" y="14"/>
                </a:lnTo>
                <a:lnTo>
                  <a:pt x="940" y="14"/>
                </a:lnTo>
                <a:lnTo>
                  <a:pt x="941" y="13"/>
                </a:lnTo>
                <a:lnTo>
                  <a:pt x="942" y="13"/>
                </a:lnTo>
                <a:lnTo>
                  <a:pt x="944" y="13"/>
                </a:lnTo>
                <a:lnTo>
                  <a:pt x="945" y="12"/>
                </a:lnTo>
                <a:lnTo>
                  <a:pt x="947" y="12"/>
                </a:lnTo>
                <a:lnTo>
                  <a:pt x="948" y="12"/>
                </a:lnTo>
                <a:lnTo>
                  <a:pt x="949" y="12"/>
                </a:lnTo>
                <a:lnTo>
                  <a:pt x="950" y="11"/>
                </a:lnTo>
                <a:lnTo>
                  <a:pt x="952" y="11"/>
                </a:lnTo>
                <a:lnTo>
                  <a:pt x="953" y="11"/>
                </a:lnTo>
                <a:lnTo>
                  <a:pt x="955" y="11"/>
                </a:lnTo>
                <a:lnTo>
                  <a:pt x="956" y="11"/>
                </a:lnTo>
                <a:lnTo>
                  <a:pt x="957" y="10"/>
                </a:lnTo>
                <a:lnTo>
                  <a:pt x="959" y="10"/>
                </a:lnTo>
                <a:lnTo>
                  <a:pt x="960" y="10"/>
                </a:lnTo>
                <a:lnTo>
                  <a:pt x="961" y="10"/>
                </a:lnTo>
                <a:lnTo>
                  <a:pt x="963" y="9"/>
                </a:lnTo>
                <a:lnTo>
                  <a:pt x="964" y="9"/>
                </a:lnTo>
                <a:lnTo>
                  <a:pt x="966" y="9"/>
                </a:lnTo>
                <a:lnTo>
                  <a:pt x="967" y="9"/>
                </a:lnTo>
                <a:lnTo>
                  <a:pt x="968" y="9"/>
                </a:lnTo>
                <a:lnTo>
                  <a:pt x="969" y="9"/>
                </a:lnTo>
                <a:lnTo>
                  <a:pt x="971" y="9"/>
                </a:lnTo>
                <a:lnTo>
                  <a:pt x="972" y="8"/>
                </a:lnTo>
                <a:lnTo>
                  <a:pt x="974" y="8"/>
                </a:lnTo>
                <a:lnTo>
                  <a:pt x="975" y="8"/>
                </a:lnTo>
                <a:lnTo>
                  <a:pt x="976" y="8"/>
                </a:lnTo>
                <a:lnTo>
                  <a:pt x="978" y="8"/>
                </a:lnTo>
                <a:lnTo>
                  <a:pt x="979" y="8"/>
                </a:lnTo>
                <a:lnTo>
                  <a:pt x="980" y="8"/>
                </a:lnTo>
                <a:lnTo>
                  <a:pt x="981" y="8"/>
                </a:lnTo>
                <a:lnTo>
                  <a:pt x="983" y="8"/>
                </a:lnTo>
                <a:lnTo>
                  <a:pt x="984" y="8"/>
                </a:lnTo>
                <a:lnTo>
                  <a:pt x="986" y="8"/>
                </a:lnTo>
                <a:lnTo>
                  <a:pt x="987" y="8"/>
                </a:lnTo>
                <a:lnTo>
                  <a:pt x="988" y="8"/>
                </a:lnTo>
                <a:lnTo>
                  <a:pt x="990" y="8"/>
                </a:lnTo>
                <a:lnTo>
                  <a:pt x="991" y="8"/>
                </a:lnTo>
                <a:lnTo>
                  <a:pt x="993" y="8"/>
                </a:lnTo>
                <a:lnTo>
                  <a:pt x="994" y="8"/>
                </a:lnTo>
                <a:lnTo>
                  <a:pt x="995" y="8"/>
                </a:lnTo>
                <a:lnTo>
                  <a:pt x="996" y="8"/>
                </a:lnTo>
                <a:lnTo>
                  <a:pt x="998" y="8"/>
                </a:lnTo>
                <a:lnTo>
                  <a:pt x="999" y="8"/>
                </a:lnTo>
                <a:lnTo>
                  <a:pt x="1000" y="8"/>
                </a:lnTo>
                <a:lnTo>
                  <a:pt x="1002" y="8"/>
                </a:lnTo>
                <a:lnTo>
                  <a:pt x="1003" y="8"/>
                </a:lnTo>
                <a:lnTo>
                  <a:pt x="1005" y="8"/>
                </a:lnTo>
                <a:lnTo>
                  <a:pt x="1006" y="8"/>
                </a:lnTo>
                <a:lnTo>
                  <a:pt x="1007" y="8"/>
                </a:lnTo>
                <a:lnTo>
                  <a:pt x="1008" y="8"/>
                </a:lnTo>
                <a:lnTo>
                  <a:pt x="1010" y="8"/>
                </a:lnTo>
                <a:lnTo>
                  <a:pt x="1012" y="8"/>
                </a:lnTo>
                <a:lnTo>
                  <a:pt x="1013" y="8"/>
                </a:lnTo>
                <a:lnTo>
                  <a:pt x="1014" y="8"/>
                </a:lnTo>
                <a:lnTo>
                  <a:pt x="1015" y="8"/>
                </a:lnTo>
                <a:lnTo>
                  <a:pt x="1017" y="8"/>
                </a:lnTo>
                <a:lnTo>
                  <a:pt x="1018" y="8"/>
                </a:lnTo>
                <a:lnTo>
                  <a:pt x="1019" y="8"/>
                </a:lnTo>
                <a:lnTo>
                  <a:pt x="1020" y="8"/>
                </a:lnTo>
                <a:lnTo>
                  <a:pt x="1022" y="8"/>
                </a:lnTo>
                <a:lnTo>
                  <a:pt x="1024" y="8"/>
                </a:lnTo>
                <a:lnTo>
                  <a:pt x="1025" y="8"/>
                </a:lnTo>
                <a:lnTo>
                  <a:pt x="1026" y="8"/>
                </a:lnTo>
                <a:lnTo>
                  <a:pt x="1027" y="8"/>
                </a:lnTo>
                <a:lnTo>
                  <a:pt x="1029" y="8"/>
                </a:lnTo>
                <a:lnTo>
                  <a:pt x="1030" y="8"/>
                </a:lnTo>
                <a:lnTo>
                  <a:pt x="1032" y="8"/>
                </a:lnTo>
                <a:lnTo>
                  <a:pt x="1033" y="8"/>
                </a:lnTo>
                <a:lnTo>
                  <a:pt x="1034" y="8"/>
                </a:lnTo>
                <a:lnTo>
                  <a:pt x="1036" y="8"/>
                </a:lnTo>
                <a:lnTo>
                  <a:pt x="1037" y="8"/>
                </a:lnTo>
                <a:lnTo>
                  <a:pt x="1038" y="8"/>
                </a:lnTo>
                <a:lnTo>
                  <a:pt x="1039" y="8"/>
                </a:lnTo>
                <a:lnTo>
                  <a:pt x="1041" y="8"/>
                </a:lnTo>
                <a:lnTo>
                  <a:pt x="1042" y="8"/>
                </a:lnTo>
                <a:lnTo>
                  <a:pt x="1044" y="8"/>
                </a:lnTo>
                <a:lnTo>
                  <a:pt x="1045" y="8"/>
                </a:lnTo>
                <a:lnTo>
                  <a:pt x="1046" y="9"/>
                </a:lnTo>
                <a:lnTo>
                  <a:pt x="1048" y="9"/>
                </a:lnTo>
                <a:lnTo>
                  <a:pt x="1049" y="9"/>
                </a:lnTo>
                <a:lnTo>
                  <a:pt x="1051" y="9"/>
                </a:lnTo>
                <a:lnTo>
                  <a:pt x="1052" y="9"/>
                </a:lnTo>
                <a:lnTo>
                  <a:pt x="1053" y="9"/>
                </a:lnTo>
                <a:lnTo>
                  <a:pt x="1054" y="9"/>
                </a:lnTo>
                <a:lnTo>
                  <a:pt x="1056" y="9"/>
                </a:lnTo>
                <a:lnTo>
                  <a:pt x="1057" y="9"/>
                </a:lnTo>
                <a:lnTo>
                  <a:pt x="1058" y="9"/>
                </a:lnTo>
                <a:lnTo>
                  <a:pt x="1060" y="9"/>
                </a:lnTo>
                <a:lnTo>
                  <a:pt x="1061" y="9"/>
                </a:lnTo>
                <a:lnTo>
                  <a:pt x="1063" y="9"/>
                </a:lnTo>
                <a:lnTo>
                  <a:pt x="1064" y="9"/>
                </a:lnTo>
                <a:lnTo>
                  <a:pt x="1065" y="9"/>
                </a:lnTo>
                <a:lnTo>
                  <a:pt x="1067" y="9"/>
                </a:lnTo>
                <a:lnTo>
                  <a:pt x="1068" y="9"/>
                </a:lnTo>
                <a:lnTo>
                  <a:pt x="1069" y="9"/>
                </a:lnTo>
                <a:lnTo>
                  <a:pt x="1071" y="9"/>
                </a:lnTo>
                <a:lnTo>
                  <a:pt x="1072" y="9"/>
                </a:lnTo>
                <a:lnTo>
                  <a:pt x="1073" y="9"/>
                </a:lnTo>
                <a:lnTo>
                  <a:pt x="1075" y="9"/>
                </a:lnTo>
                <a:lnTo>
                  <a:pt x="1076" y="9"/>
                </a:lnTo>
                <a:lnTo>
                  <a:pt x="1077" y="9"/>
                </a:lnTo>
                <a:lnTo>
                  <a:pt x="1079" y="9"/>
                </a:lnTo>
                <a:lnTo>
                  <a:pt x="1080" y="9"/>
                </a:lnTo>
                <a:lnTo>
                  <a:pt x="1082" y="9"/>
                </a:lnTo>
                <a:lnTo>
                  <a:pt x="1083" y="8"/>
                </a:lnTo>
                <a:lnTo>
                  <a:pt x="1084" y="8"/>
                </a:lnTo>
                <a:lnTo>
                  <a:pt x="1085" y="8"/>
                </a:lnTo>
                <a:lnTo>
                  <a:pt x="1087" y="8"/>
                </a:lnTo>
                <a:lnTo>
                  <a:pt x="1088" y="8"/>
                </a:lnTo>
                <a:lnTo>
                  <a:pt x="1090" y="8"/>
                </a:lnTo>
                <a:lnTo>
                  <a:pt x="1091" y="8"/>
                </a:lnTo>
                <a:lnTo>
                  <a:pt x="1092" y="8"/>
                </a:lnTo>
                <a:lnTo>
                  <a:pt x="1094" y="8"/>
                </a:lnTo>
                <a:lnTo>
                  <a:pt x="1095" y="7"/>
                </a:lnTo>
                <a:lnTo>
                  <a:pt x="1096" y="7"/>
                </a:lnTo>
                <a:lnTo>
                  <a:pt x="1097" y="7"/>
                </a:lnTo>
                <a:lnTo>
                  <a:pt x="1099" y="7"/>
                </a:lnTo>
                <a:lnTo>
                  <a:pt x="1101" y="6"/>
                </a:lnTo>
                <a:lnTo>
                  <a:pt x="1102" y="6"/>
                </a:lnTo>
                <a:lnTo>
                  <a:pt x="1103" y="6"/>
                </a:lnTo>
                <a:lnTo>
                  <a:pt x="1104" y="6"/>
                </a:lnTo>
                <a:lnTo>
                  <a:pt x="1106" y="6"/>
                </a:lnTo>
                <a:lnTo>
                  <a:pt x="1107" y="6"/>
                </a:lnTo>
                <a:lnTo>
                  <a:pt x="1108" y="6"/>
                </a:lnTo>
                <a:lnTo>
                  <a:pt x="1110" y="6"/>
                </a:lnTo>
                <a:lnTo>
                  <a:pt x="1111" y="6"/>
                </a:lnTo>
                <a:lnTo>
                  <a:pt x="1113" y="5"/>
                </a:lnTo>
                <a:lnTo>
                  <a:pt x="1114" y="5"/>
                </a:lnTo>
                <a:lnTo>
                  <a:pt x="1115" y="5"/>
                </a:lnTo>
                <a:lnTo>
                  <a:pt x="1116" y="5"/>
                </a:lnTo>
                <a:lnTo>
                  <a:pt x="1118" y="5"/>
                </a:lnTo>
                <a:lnTo>
                  <a:pt x="1119" y="5"/>
                </a:lnTo>
                <a:lnTo>
                  <a:pt x="1121" y="5"/>
                </a:lnTo>
                <a:lnTo>
                  <a:pt x="1122" y="5"/>
                </a:lnTo>
                <a:lnTo>
                  <a:pt x="1123" y="4"/>
                </a:lnTo>
                <a:lnTo>
                  <a:pt x="1125" y="4"/>
                </a:lnTo>
                <a:lnTo>
                  <a:pt x="1126" y="4"/>
                </a:lnTo>
                <a:lnTo>
                  <a:pt x="1127" y="4"/>
                </a:lnTo>
                <a:lnTo>
                  <a:pt x="1129" y="4"/>
                </a:lnTo>
                <a:lnTo>
                  <a:pt x="1130" y="4"/>
                </a:lnTo>
                <a:lnTo>
                  <a:pt x="1131" y="4"/>
                </a:lnTo>
                <a:lnTo>
                  <a:pt x="1133" y="4"/>
                </a:lnTo>
                <a:lnTo>
                  <a:pt x="1134" y="3"/>
                </a:lnTo>
                <a:lnTo>
                  <a:pt x="1135" y="3"/>
                </a:lnTo>
                <a:lnTo>
                  <a:pt x="1137" y="3"/>
                </a:lnTo>
                <a:lnTo>
                  <a:pt x="1138" y="3"/>
                </a:lnTo>
                <a:lnTo>
                  <a:pt x="1140" y="3"/>
                </a:lnTo>
                <a:lnTo>
                  <a:pt x="1141" y="3"/>
                </a:lnTo>
                <a:lnTo>
                  <a:pt x="1142" y="3"/>
                </a:lnTo>
                <a:lnTo>
                  <a:pt x="1143" y="2"/>
                </a:lnTo>
                <a:lnTo>
                  <a:pt x="1145" y="2"/>
                </a:lnTo>
                <a:lnTo>
                  <a:pt x="1146" y="2"/>
                </a:lnTo>
                <a:lnTo>
                  <a:pt x="1147" y="2"/>
                </a:lnTo>
                <a:lnTo>
                  <a:pt x="1149" y="2"/>
                </a:lnTo>
                <a:lnTo>
                  <a:pt x="1150" y="2"/>
                </a:lnTo>
                <a:lnTo>
                  <a:pt x="1152" y="2"/>
                </a:lnTo>
                <a:lnTo>
                  <a:pt x="1153" y="1"/>
                </a:lnTo>
                <a:lnTo>
                  <a:pt x="1154" y="1"/>
                </a:lnTo>
                <a:lnTo>
                  <a:pt x="1155" y="1"/>
                </a:lnTo>
                <a:lnTo>
                  <a:pt x="1157" y="1"/>
                </a:lnTo>
                <a:lnTo>
                  <a:pt x="1159" y="1"/>
                </a:lnTo>
                <a:lnTo>
                  <a:pt x="1160" y="1"/>
                </a:lnTo>
                <a:lnTo>
                  <a:pt x="1161" y="1"/>
                </a:lnTo>
                <a:lnTo>
                  <a:pt x="1162" y="1"/>
                </a:lnTo>
                <a:lnTo>
                  <a:pt x="1164" y="1"/>
                </a:lnTo>
                <a:lnTo>
                  <a:pt x="1165" y="0"/>
                </a:lnTo>
                <a:lnTo>
                  <a:pt x="1166" y="0"/>
                </a:lnTo>
                <a:lnTo>
                  <a:pt x="1168" y="0"/>
                </a:lnTo>
                <a:lnTo>
                  <a:pt x="1169" y="0"/>
                </a:lnTo>
                <a:lnTo>
                  <a:pt x="1171" y="0"/>
                </a:lnTo>
                <a:lnTo>
                  <a:pt x="1172" y="0"/>
                </a:lnTo>
                <a:lnTo>
                  <a:pt x="1173" y="0"/>
                </a:lnTo>
                <a:lnTo>
                  <a:pt x="1174" y="0"/>
                </a:lnTo>
                <a:lnTo>
                  <a:pt x="1176" y="0"/>
                </a:lnTo>
                <a:lnTo>
                  <a:pt x="1177" y="0"/>
                </a:lnTo>
                <a:lnTo>
                  <a:pt x="1179" y="0"/>
                </a:lnTo>
                <a:lnTo>
                  <a:pt x="1180" y="0"/>
                </a:lnTo>
                <a:lnTo>
                  <a:pt x="1181" y="0"/>
                </a:lnTo>
                <a:lnTo>
                  <a:pt x="1183" y="0"/>
                </a:lnTo>
                <a:lnTo>
                  <a:pt x="1184" y="1"/>
                </a:lnTo>
                <a:lnTo>
                  <a:pt x="1185" y="1"/>
                </a:lnTo>
                <a:lnTo>
                  <a:pt x="1186" y="1"/>
                </a:lnTo>
                <a:lnTo>
                  <a:pt x="1188" y="1"/>
                </a:lnTo>
                <a:lnTo>
                  <a:pt x="1189" y="1"/>
                </a:lnTo>
                <a:lnTo>
                  <a:pt x="1191" y="1"/>
                </a:lnTo>
                <a:lnTo>
                  <a:pt x="1192" y="1"/>
                </a:lnTo>
                <a:lnTo>
                  <a:pt x="1193" y="1"/>
                </a:lnTo>
                <a:lnTo>
                  <a:pt x="1195" y="1"/>
                </a:lnTo>
                <a:lnTo>
                  <a:pt x="1196" y="1"/>
                </a:lnTo>
                <a:lnTo>
                  <a:pt x="1198" y="2"/>
                </a:lnTo>
                <a:lnTo>
                  <a:pt x="1199" y="2"/>
                </a:lnTo>
                <a:lnTo>
                  <a:pt x="1200" y="2"/>
                </a:lnTo>
                <a:lnTo>
                  <a:pt x="1202" y="2"/>
                </a:lnTo>
                <a:lnTo>
                  <a:pt x="1203" y="2"/>
                </a:lnTo>
                <a:lnTo>
                  <a:pt x="1204" y="2"/>
                </a:lnTo>
                <a:lnTo>
                  <a:pt x="1205" y="3"/>
                </a:lnTo>
                <a:lnTo>
                  <a:pt x="1207" y="3"/>
                </a:lnTo>
                <a:lnTo>
                  <a:pt x="1208" y="3"/>
                </a:lnTo>
                <a:lnTo>
                  <a:pt x="1210" y="3"/>
                </a:lnTo>
                <a:lnTo>
                  <a:pt x="1211" y="3"/>
                </a:lnTo>
                <a:lnTo>
                  <a:pt x="1212" y="4"/>
                </a:lnTo>
                <a:lnTo>
                  <a:pt x="1214" y="4"/>
                </a:lnTo>
                <a:lnTo>
                  <a:pt x="1215" y="4"/>
                </a:lnTo>
                <a:lnTo>
                  <a:pt x="1217" y="4"/>
                </a:lnTo>
                <a:lnTo>
                  <a:pt x="1218" y="5"/>
                </a:lnTo>
                <a:lnTo>
                  <a:pt x="1219" y="5"/>
                </a:lnTo>
                <a:lnTo>
                  <a:pt x="1220" y="5"/>
                </a:lnTo>
                <a:lnTo>
                  <a:pt x="1222" y="5"/>
                </a:lnTo>
                <a:lnTo>
                  <a:pt x="1223" y="6"/>
                </a:lnTo>
                <a:lnTo>
                  <a:pt x="1224" y="6"/>
                </a:lnTo>
                <a:lnTo>
                  <a:pt x="1226" y="6"/>
                </a:lnTo>
                <a:lnTo>
                  <a:pt x="1227" y="6"/>
                </a:lnTo>
                <a:lnTo>
                  <a:pt x="1229" y="7"/>
                </a:lnTo>
                <a:lnTo>
                  <a:pt x="1230" y="7"/>
                </a:lnTo>
                <a:lnTo>
                  <a:pt x="1231" y="8"/>
                </a:lnTo>
                <a:lnTo>
                  <a:pt x="1232" y="8"/>
                </a:lnTo>
                <a:lnTo>
                  <a:pt x="1234" y="8"/>
                </a:lnTo>
                <a:lnTo>
                  <a:pt x="1236" y="8"/>
                </a:lnTo>
                <a:lnTo>
                  <a:pt x="1237" y="9"/>
                </a:lnTo>
                <a:lnTo>
                  <a:pt x="1238" y="9"/>
                </a:lnTo>
                <a:lnTo>
                  <a:pt x="1239" y="9"/>
                </a:lnTo>
                <a:lnTo>
                  <a:pt x="1241" y="9"/>
                </a:lnTo>
                <a:lnTo>
                  <a:pt x="1242" y="9"/>
                </a:lnTo>
                <a:lnTo>
                  <a:pt x="1243" y="10"/>
                </a:lnTo>
                <a:lnTo>
                  <a:pt x="1244" y="10"/>
                </a:lnTo>
                <a:lnTo>
                  <a:pt x="1246" y="10"/>
                </a:lnTo>
                <a:lnTo>
                  <a:pt x="1248" y="10"/>
                </a:lnTo>
                <a:lnTo>
                  <a:pt x="1249" y="10"/>
                </a:lnTo>
                <a:lnTo>
                  <a:pt x="1250" y="11"/>
                </a:lnTo>
                <a:lnTo>
                  <a:pt x="1251" y="11"/>
                </a:lnTo>
                <a:lnTo>
                  <a:pt x="1253" y="11"/>
                </a:lnTo>
                <a:lnTo>
                  <a:pt x="1254" y="11"/>
                </a:lnTo>
                <a:lnTo>
                  <a:pt x="1256" y="11"/>
                </a:lnTo>
                <a:lnTo>
                  <a:pt x="1257" y="11"/>
                </a:lnTo>
                <a:lnTo>
                  <a:pt x="1258" y="12"/>
                </a:lnTo>
                <a:lnTo>
                  <a:pt x="1260" y="12"/>
                </a:lnTo>
                <a:lnTo>
                  <a:pt x="1261" y="12"/>
                </a:lnTo>
                <a:lnTo>
                  <a:pt x="1262" y="12"/>
                </a:lnTo>
                <a:lnTo>
                  <a:pt x="1263" y="12"/>
                </a:lnTo>
                <a:lnTo>
                  <a:pt x="1265" y="12"/>
                </a:lnTo>
                <a:lnTo>
                  <a:pt x="1266" y="13"/>
                </a:lnTo>
                <a:lnTo>
                  <a:pt x="1268" y="13"/>
                </a:lnTo>
                <a:lnTo>
                  <a:pt x="1269" y="13"/>
                </a:lnTo>
                <a:lnTo>
                  <a:pt x="1270" y="13"/>
                </a:lnTo>
                <a:lnTo>
                  <a:pt x="1272" y="13"/>
                </a:lnTo>
                <a:lnTo>
                  <a:pt x="1273" y="13"/>
                </a:lnTo>
                <a:lnTo>
                  <a:pt x="1274" y="13"/>
                </a:lnTo>
                <a:lnTo>
                  <a:pt x="1276" y="13"/>
                </a:lnTo>
                <a:lnTo>
                  <a:pt x="1277" y="14"/>
                </a:lnTo>
                <a:lnTo>
                  <a:pt x="1278" y="14"/>
                </a:lnTo>
                <a:lnTo>
                  <a:pt x="1280" y="14"/>
                </a:lnTo>
                <a:lnTo>
                  <a:pt x="1281" y="14"/>
                </a:lnTo>
                <a:lnTo>
                  <a:pt x="1282" y="14"/>
                </a:lnTo>
                <a:lnTo>
                  <a:pt x="1284" y="14"/>
                </a:lnTo>
                <a:lnTo>
                  <a:pt x="1285" y="14"/>
                </a:lnTo>
                <a:lnTo>
                  <a:pt x="1287" y="14"/>
                </a:lnTo>
                <a:lnTo>
                  <a:pt x="1288" y="14"/>
                </a:lnTo>
                <a:lnTo>
                  <a:pt x="1289" y="14"/>
                </a:lnTo>
                <a:lnTo>
                  <a:pt x="1290" y="14"/>
                </a:lnTo>
                <a:lnTo>
                  <a:pt x="1292" y="14"/>
                </a:lnTo>
                <a:lnTo>
                  <a:pt x="1293" y="14"/>
                </a:lnTo>
                <a:lnTo>
                  <a:pt x="1295" y="14"/>
                </a:lnTo>
                <a:lnTo>
                  <a:pt x="1296" y="14"/>
                </a:lnTo>
                <a:lnTo>
                  <a:pt x="1297" y="14"/>
                </a:lnTo>
                <a:lnTo>
                  <a:pt x="1299" y="14"/>
                </a:lnTo>
                <a:lnTo>
                  <a:pt x="1300" y="14"/>
                </a:lnTo>
                <a:lnTo>
                  <a:pt x="1301" y="14"/>
                </a:lnTo>
                <a:lnTo>
                  <a:pt x="1303" y="14"/>
                </a:lnTo>
                <a:lnTo>
                  <a:pt x="1304" y="14"/>
                </a:lnTo>
                <a:lnTo>
                  <a:pt x="1306" y="14"/>
                </a:lnTo>
                <a:lnTo>
                  <a:pt x="1307" y="14"/>
                </a:lnTo>
                <a:lnTo>
                  <a:pt x="1308" y="14"/>
                </a:lnTo>
                <a:lnTo>
                  <a:pt x="1309" y="14"/>
                </a:lnTo>
                <a:lnTo>
                  <a:pt x="1311" y="14"/>
                </a:lnTo>
                <a:lnTo>
                  <a:pt x="1312" y="14"/>
                </a:lnTo>
                <a:lnTo>
                  <a:pt x="1313" y="14"/>
                </a:lnTo>
                <a:lnTo>
                  <a:pt x="1315" y="14"/>
                </a:lnTo>
                <a:lnTo>
                  <a:pt x="1316" y="14"/>
                </a:lnTo>
                <a:lnTo>
                  <a:pt x="1318" y="14"/>
                </a:lnTo>
                <a:lnTo>
                  <a:pt x="1319" y="14"/>
                </a:lnTo>
                <a:lnTo>
                  <a:pt x="1320" y="13"/>
                </a:lnTo>
                <a:lnTo>
                  <a:pt x="1321" y="13"/>
                </a:lnTo>
                <a:lnTo>
                  <a:pt x="1323" y="13"/>
                </a:lnTo>
                <a:lnTo>
                  <a:pt x="1324" y="13"/>
                </a:lnTo>
                <a:lnTo>
                  <a:pt x="1326" y="13"/>
                </a:lnTo>
                <a:lnTo>
                  <a:pt x="1327" y="13"/>
                </a:lnTo>
                <a:lnTo>
                  <a:pt x="1328" y="13"/>
                </a:lnTo>
                <a:lnTo>
                  <a:pt x="1330" y="13"/>
                </a:lnTo>
                <a:lnTo>
                  <a:pt x="1331" y="13"/>
                </a:lnTo>
                <a:lnTo>
                  <a:pt x="1332" y="13"/>
                </a:lnTo>
                <a:lnTo>
                  <a:pt x="1334" y="13"/>
                </a:lnTo>
                <a:lnTo>
                  <a:pt x="1335" y="13"/>
                </a:lnTo>
                <a:lnTo>
                  <a:pt x="1337" y="13"/>
                </a:lnTo>
                <a:lnTo>
                  <a:pt x="1338" y="13"/>
                </a:lnTo>
                <a:lnTo>
                  <a:pt x="1339" y="13"/>
                </a:lnTo>
                <a:lnTo>
                  <a:pt x="1340" y="13"/>
                </a:lnTo>
                <a:lnTo>
                  <a:pt x="1342" y="13"/>
                </a:lnTo>
                <a:lnTo>
                  <a:pt x="1343" y="13"/>
                </a:lnTo>
                <a:lnTo>
                  <a:pt x="1345" y="12"/>
                </a:lnTo>
                <a:lnTo>
                  <a:pt x="1346" y="12"/>
                </a:lnTo>
                <a:lnTo>
                  <a:pt x="1347" y="12"/>
                </a:lnTo>
                <a:lnTo>
                  <a:pt x="1349" y="12"/>
                </a:lnTo>
                <a:lnTo>
                  <a:pt x="1350" y="12"/>
                </a:lnTo>
                <a:lnTo>
                  <a:pt x="1351" y="12"/>
                </a:lnTo>
                <a:lnTo>
                  <a:pt x="1352" y="12"/>
                </a:lnTo>
                <a:lnTo>
                  <a:pt x="1354" y="12"/>
                </a:lnTo>
                <a:lnTo>
                  <a:pt x="1355" y="12"/>
                </a:lnTo>
                <a:lnTo>
                  <a:pt x="1357" y="12"/>
                </a:lnTo>
                <a:lnTo>
                  <a:pt x="1358" y="12"/>
                </a:lnTo>
                <a:lnTo>
                  <a:pt x="1359" y="12"/>
                </a:lnTo>
                <a:lnTo>
                  <a:pt x="1361" y="12"/>
                </a:lnTo>
                <a:lnTo>
                  <a:pt x="1362" y="12"/>
                </a:lnTo>
                <a:lnTo>
                  <a:pt x="1364" y="12"/>
                </a:lnTo>
                <a:lnTo>
                  <a:pt x="1365" y="12"/>
                </a:lnTo>
                <a:lnTo>
                  <a:pt x="1366" y="12"/>
                </a:lnTo>
                <a:lnTo>
                  <a:pt x="1367" y="12"/>
                </a:lnTo>
                <a:lnTo>
                  <a:pt x="1369" y="11"/>
                </a:lnTo>
                <a:lnTo>
                  <a:pt x="1370" y="11"/>
                </a:lnTo>
                <a:lnTo>
                  <a:pt x="1371" y="11"/>
                </a:lnTo>
                <a:lnTo>
                  <a:pt x="1373" y="11"/>
                </a:lnTo>
                <a:lnTo>
                  <a:pt x="1374" y="11"/>
                </a:lnTo>
                <a:lnTo>
                  <a:pt x="1376" y="11"/>
                </a:lnTo>
                <a:lnTo>
                  <a:pt x="1377" y="11"/>
                </a:lnTo>
                <a:lnTo>
                  <a:pt x="1378" y="11"/>
                </a:lnTo>
                <a:lnTo>
                  <a:pt x="1379" y="11"/>
                </a:lnTo>
                <a:lnTo>
                  <a:pt x="1381" y="11"/>
                </a:lnTo>
                <a:lnTo>
                  <a:pt x="1383" y="11"/>
                </a:lnTo>
                <a:lnTo>
                  <a:pt x="1384" y="11"/>
                </a:lnTo>
                <a:lnTo>
                  <a:pt x="1385" y="10"/>
                </a:lnTo>
                <a:lnTo>
                  <a:pt x="1386" y="10"/>
                </a:lnTo>
                <a:lnTo>
                  <a:pt x="1388" y="10"/>
                </a:lnTo>
                <a:lnTo>
                  <a:pt x="1389" y="10"/>
                </a:lnTo>
                <a:lnTo>
                  <a:pt x="1390" y="10"/>
                </a:lnTo>
                <a:lnTo>
                  <a:pt x="1391" y="10"/>
                </a:lnTo>
                <a:lnTo>
                  <a:pt x="1393" y="10"/>
                </a:lnTo>
                <a:lnTo>
                  <a:pt x="1395" y="10"/>
                </a:lnTo>
                <a:lnTo>
                  <a:pt x="1396" y="10"/>
                </a:lnTo>
                <a:lnTo>
                  <a:pt x="1397" y="10"/>
                </a:lnTo>
                <a:lnTo>
                  <a:pt x="1398" y="10"/>
                </a:lnTo>
                <a:lnTo>
                  <a:pt x="1400" y="10"/>
                </a:lnTo>
                <a:lnTo>
                  <a:pt x="1401" y="10"/>
                </a:lnTo>
                <a:lnTo>
                  <a:pt x="1403" y="10"/>
                </a:lnTo>
                <a:lnTo>
                  <a:pt x="1404" y="10"/>
                </a:lnTo>
                <a:lnTo>
                  <a:pt x="1405" y="10"/>
                </a:lnTo>
                <a:lnTo>
                  <a:pt x="1407" y="10"/>
                </a:lnTo>
                <a:lnTo>
                  <a:pt x="1408" y="10"/>
                </a:lnTo>
                <a:lnTo>
                  <a:pt x="1409" y="10"/>
                </a:lnTo>
                <a:lnTo>
                  <a:pt x="1410" y="10"/>
                </a:lnTo>
                <a:lnTo>
                  <a:pt x="1412" y="10"/>
                </a:lnTo>
                <a:lnTo>
                  <a:pt x="1413" y="10"/>
                </a:lnTo>
                <a:lnTo>
                  <a:pt x="1415" y="10"/>
                </a:lnTo>
                <a:lnTo>
                  <a:pt x="1416" y="10"/>
                </a:lnTo>
                <a:lnTo>
                  <a:pt x="1417" y="10"/>
                </a:lnTo>
                <a:lnTo>
                  <a:pt x="1419" y="10"/>
                </a:lnTo>
                <a:lnTo>
                  <a:pt x="1420" y="10"/>
                </a:lnTo>
                <a:lnTo>
                  <a:pt x="1422" y="10"/>
                </a:lnTo>
                <a:lnTo>
                  <a:pt x="1423" y="10"/>
                </a:lnTo>
                <a:lnTo>
                  <a:pt x="1424" y="10"/>
                </a:lnTo>
                <a:lnTo>
                  <a:pt x="1425" y="10"/>
                </a:lnTo>
                <a:lnTo>
                  <a:pt x="1427" y="11"/>
                </a:lnTo>
                <a:lnTo>
                  <a:pt x="1428" y="11"/>
                </a:lnTo>
                <a:lnTo>
                  <a:pt x="1429" y="11"/>
                </a:lnTo>
                <a:lnTo>
                  <a:pt x="1431" y="11"/>
                </a:lnTo>
                <a:lnTo>
                  <a:pt x="1432" y="11"/>
                </a:lnTo>
                <a:lnTo>
                  <a:pt x="1434" y="11"/>
                </a:lnTo>
                <a:lnTo>
                  <a:pt x="1435" y="11"/>
                </a:lnTo>
                <a:lnTo>
                  <a:pt x="1436" y="11"/>
                </a:lnTo>
                <a:lnTo>
                  <a:pt x="1438" y="11"/>
                </a:lnTo>
                <a:lnTo>
                  <a:pt x="1439" y="12"/>
                </a:lnTo>
                <a:lnTo>
                  <a:pt x="1441" y="12"/>
                </a:lnTo>
                <a:lnTo>
                  <a:pt x="1442" y="12"/>
                </a:lnTo>
                <a:lnTo>
                  <a:pt x="1443" y="12"/>
                </a:lnTo>
                <a:lnTo>
                  <a:pt x="1444" y="12"/>
                </a:lnTo>
                <a:lnTo>
                  <a:pt x="1446" y="12"/>
                </a:lnTo>
                <a:lnTo>
                  <a:pt x="1447" y="12"/>
                </a:lnTo>
                <a:lnTo>
                  <a:pt x="1448" y="13"/>
                </a:lnTo>
                <a:lnTo>
                  <a:pt x="1450" y="13"/>
                </a:lnTo>
                <a:lnTo>
                  <a:pt x="1451" y="13"/>
                </a:lnTo>
                <a:lnTo>
                  <a:pt x="1453" y="13"/>
                </a:lnTo>
                <a:lnTo>
                  <a:pt x="1454" y="13"/>
                </a:lnTo>
                <a:lnTo>
                  <a:pt x="1455" y="14"/>
                </a:lnTo>
                <a:lnTo>
                  <a:pt x="1456" y="14"/>
                </a:lnTo>
                <a:lnTo>
                  <a:pt x="1458" y="14"/>
                </a:lnTo>
                <a:lnTo>
                  <a:pt x="1459" y="14"/>
                </a:lnTo>
                <a:lnTo>
                  <a:pt x="1461" y="14"/>
                </a:lnTo>
                <a:lnTo>
                  <a:pt x="1462" y="14"/>
                </a:lnTo>
                <a:lnTo>
                  <a:pt x="1463" y="15"/>
                </a:lnTo>
                <a:lnTo>
                  <a:pt x="1465" y="15"/>
                </a:lnTo>
                <a:lnTo>
                  <a:pt x="1466" y="15"/>
                </a:lnTo>
                <a:lnTo>
                  <a:pt x="1467" y="15"/>
                </a:lnTo>
                <a:lnTo>
                  <a:pt x="1468" y="15"/>
                </a:lnTo>
                <a:lnTo>
                  <a:pt x="1470" y="16"/>
                </a:lnTo>
                <a:lnTo>
                  <a:pt x="1472" y="16"/>
                </a:lnTo>
                <a:lnTo>
                  <a:pt x="1473" y="16"/>
                </a:lnTo>
                <a:lnTo>
                  <a:pt x="1474" y="16"/>
                </a:lnTo>
                <a:lnTo>
                  <a:pt x="1475" y="17"/>
                </a:lnTo>
                <a:lnTo>
                  <a:pt x="1477" y="17"/>
                </a:lnTo>
                <a:lnTo>
                  <a:pt x="1478" y="18"/>
                </a:lnTo>
                <a:lnTo>
                  <a:pt x="1480" y="18"/>
                </a:lnTo>
                <a:lnTo>
                  <a:pt x="1481" y="18"/>
                </a:lnTo>
                <a:lnTo>
                  <a:pt x="1482" y="19"/>
                </a:lnTo>
                <a:lnTo>
                  <a:pt x="1484" y="19"/>
                </a:lnTo>
                <a:lnTo>
                  <a:pt x="1485" y="19"/>
                </a:lnTo>
                <a:lnTo>
                  <a:pt x="1486" y="20"/>
                </a:lnTo>
                <a:lnTo>
                  <a:pt x="1487" y="20"/>
                </a:lnTo>
                <a:lnTo>
                  <a:pt x="1489" y="20"/>
                </a:lnTo>
                <a:lnTo>
                  <a:pt x="1490" y="21"/>
                </a:lnTo>
                <a:lnTo>
                  <a:pt x="1492" y="21"/>
                </a:lnTo>
                <a:lnTo>
                  <a:pt x="1493" y="21"/>
                </a:lnTo>
                <a:lnTo>
                  <a:pt x="1494" y="22"/>
                </a:lnTo>
                <a:lnTo>
                  <a:pt x="1496" y="22"/>
                </a:lnTo>
                <a:lnTo>
                  <a:pt x="1497" y="23"/>
                </a:lnTo>
                <a:lnTo>
                  <a:pt x="1498" y="23"/>
                </a:lnTo>
                <a:lnTo>
                  <a:pt x="1500" y="23"/>
                </a:lnTo>
                <a:lnTo>
                  <a:pt x="1501" y="24"/>
                </a:lnTo>
                <a:lnTo>
                  <a:pt x="1502" y="24"/>
                </a:lnTo>
                <a:lnTo>
                  <a:pt x="1504" y="24"/>
                </a:lnTo>
                <a:lnTo>
                  <a:pt x="1505" y="25"/>
                </a:lnTo>
                <a:lnTo>
                  <a:pt x="1506" y="25"/>
                </a:lnTo>
                <a:lnTo>
                  <a:pt x="1508" y="25"/>
                </a:lnTo>
                <a:lnTo>
                  <a:pt x="1509" y="26"/>
                </a:lnTo>
                <a:lnTo>
                  <a:pt x="1511" y="26"/>
                </a:lnTo>
                <a:lnTo>
                  <a:pt x="1512" y="26"/>
                </a:lnTo>
                <a:lnTo>
                  <a:pt x="1513" y="27"/>
                </a:lnTo>
                <a:lnTo>
                  <a:pt x="1514" y="27"/>
                </a:lnTo>
                <a:lnTo>
                  <a:pt x="1516" y="28"/>
                </a:lnTo>
                <a:lnTo>
                  <a:pt x="1517" y="28"/>
                </a:lnTo>
                <a:lnTo>
                  <a:pt x="1519" y="28"/>
                </a:lnTo>
                <a:lnTo>
                  <a:pt x="1520" y="28"/>
                </a:lnTo>
                <a:lnTo>
                  <a:pt x="1521" y="29"/>
                </a:lnTo>
                <a:lnTo>
                  <a:pt x="1523" y="29"/>
                </a:lnTo>
                <a:lnTo>
                  <a:pt x="1524" y="29"/>
                </a:lnTo>
                <a:lnTo>
                  <a:pt x="1525" y="29"/>
                </a:lnTo>
                <a:lnTo>
                  <a:pt x="1526" y="29"/>
                </a:lnTo>
                <a:lnTo>
                  <a:pt x="1528" y="29"/>
                </a:lnTo>
                <a:lnTo>
                  <a:pt x="1530" y="30"/>
                </a:lnTo>
                <a:lnTo>
                  <a:pt x="1531" y="30"/>
                </a:lnTo>
                <a:lnTo>
                  <a:pt x="1532" y="30"/>
                </a:lnTo>
                <a:lnTo>
                  <a:pt x="1533" y="30"/>
                </a:lnTo>
                <a:lnTo>
                  <a:pt x="1535" y="30"/>
                </a:lnTo>
                <a:lnTo>
                  <a:pt x="1536" y="30"/>
                </a:lnTo>
                <a:lnTo>
                  <a:pt x="1537" y="30"/>
                </a:lnTo>
                <a:lnTo>
                  <a:pt x="1539" y="30"/>
                </a:lnTo>
                <a:lnTo>
                  <a:pt x="1540" y="30"/>
                </a:lnTo>
                <a:lnTo>
                  <a:pt x="1542" y="30"/>
                </a:lnTo>
                <a:lnTo>
                  <a:pt x="1543" y="31"/>
                </a:lnTo>
                <a:lnTo>
                  <a:pt x="1544" y="31"/>
                </a:lnTo>
                <a:lnTo>
                  <a:pt x="1545" y="31"/>
                </a:lnTo>
                <a:lnTo>
                  <a:pt x="1547" y="31"/>
                </a:lnTo>
                <a:lnTo>
                  <a:pt x="1548" y="31"/>
                </a:lnTo>
                <a:lnTo>
                  <a:pt x="1550" y="31"/>
                </a:lnTo>
                <a:lnTo>
                  <a:pt x="1551" y="31"/>
                </a:lnTo>
                <a:lnTo>
                  <a:pt x="1552" y="31"/>
                </a:lnTo>
                <a:lnTo>
                  <a:pt x="1554" y="32"/>
                </a:lnTo>
                <a:lnTo>
                  <a:pt x="1555" y="32"/>
                </a:lnTo>
                <a:lnTo>
                  <a:pt x="1556" y="32"/>
                </a:lnTo>
                <a:lnTo>
                  <a:pt x="1558" y="32"/>
                </a:lnTo>
                <a:lnTo>
                  <a:pt x="1559" y="33"/>
                </a:lnTo>
                <a:lnTo>
                  <a:pt x="1560" y="33"/>
                </a:lnTo>
                <a:lnTo>
                  <a:pt x="1562" y="34"/>
                </a:lnTo>
                <a:lnTo>
                  <a:pt x="1563" y="34"/>
                </a:lnTo>
                <a:lnTo>
                  <a:pt x="1564" y="34"/>
                </a:lnTo>
                <a:lnTo>
                  <a:pt x="1566" y="35"/>
                </a:lnTo>
                <a:lnTo>
                  <a:pt x="1567" y="35"/>
                </a:lnTo>
                <a:lnTo>
                  <a:pt x="1569" y="36"/>
                </a:lnTo>
                <a:lnTo>
                  <a:pt x="1570" y="36"/>
                </a:lnTo>
                <a:lnTo>
                  <a:pt x="1571" y="37"/>
                </a:lnTo>
                <a:lnTo>
                  <a:pt x="1573" y="38"/>
                </a:lnTo>
                <a:lnTo>
                  <a:pt x="1574" y="38"/>
                </a:lnTo>
                <a:lnTo>
                  <a:pt x="1575" y="39"/>
                </a:lnTo>
                <a:lnTo>
                  <a:pt x="1576" y="40"/>
                </a:lnTo>
                <a:lnTo>
                  <a:pt x="1578" y="40"/>
                </a:lnTo>
                <a:lnTo>
                  <a:pt x="1579" y="41"/>
                </a:lnTo>
                <a:lnTo>
                  <a:pt x="1581" y="41"/>
                </a:lnTo>
                <a:lnTo>
                  <a:pt x="1582" y="42"/>
                </a:lnTo>
                <a:lnTo>
                  <a:pt x="1583" y="43"/>
                </a:lnTo>
                <a:lnTo>
                  <a:pt x="1585" y="43"/>
                </a:lnTo>
                <a:lnTo>
                  <a:pt x="1586" y="44"/>
                </a:lnTo>
                <a:lnTo>
                  <a:pt x="1588" y="45"/>
                </a:lnTo>
                <a:lnTo>
                  <a:pt x="1589" y="45"/>
                </a:lnTo>
                <a:lnTo>
                  <a:pt x="1590" y="46"/>
                </a:lnTo>
                <a:lnTo>
                  <a:pt x="1591" y="47"/>
                </a:lnTo>
                <a:lnTo>
                  <a:pt x="1593" y="48"/>
                </a:lnTo>
                <a:lnTo>
                  <a:pt x="1594" y="48"/>
                </a:lnTo>
                <a:lnTo>
                  <a:pt x="1595" y="49"/>
                </a:lnTo>
                <a:lnTo>
                  <a:pt x="1597" y="50"/>
                </a:lnTo>
                <a:lnTo>
                  <a:pt x="1598" y="50"/>
                </a:lnTo>
                <a:lnTo>
                  <a:pt x="1600" y="51"/>
                </a:lnTo>
                <a:lnTo>
                  <a:pt x="1601" y="52"/>
                </a:lnTo>
                <a:lnTo>
                  <a:pt x="1602" y="53"/>
                </a:lnTo>
                <a:lnTo>
                  <a:pt x="1603" y="54"/>
                </a:lnTo>
                <a:lnTo>
                  <a:pt x="1605" y="54"/>
                </a:lnTo>
                <a:lnTo>
                  <a:pt x="1607" y="55"/>
                </a:lnTo>
                <a:lnTo>
                  <a:pt x="1608" y="56"/>
                </a:lnTo>
                <a:lnTo>
                  <a:pt x="1609" y="57"/>
                </a:lnTo>
                <a:lnTo>
                  <a:pt x="1610" y="58"/>
                </a:lnTo>
                <a:lnTo>
                  <a:pt x="1612" y="59"/>
                </a:lnTo>
                <a:lnTo>
                  <a:pt x="1613" y="60"/>
                </a:lnTo>
                <a:lnTo>
                  <a:pt x="1614" y="61"/>
                </a:lnTo>
                <a:lnTo>
                  <a:pt x="1615" y="62"/>
                </a:lnTo>
                <a:lnTo>
                  <a:pt x="1617" y="63"/>
                </a:lnTo>
                <a:lnTo>
                  <a:pt x="1619" y="64"/>
                </a:lnTo>
                <a:lnTo>
                  <a:pt x="1620" y="65"/>
                </a:lnTo>
                <a:lnTo>
                  <a:pt x="1621" y="66"/>
                </a:lnTo>
                <a:lnTo>
                  <a:pt x="1622" y="67"/>
                </a:lnTo>
                <a:lnTo>
                  <a:pt x="1624" y="68"/>
                </a:lnTo>
                <a:lnTo>
                  <a:pt x="1625" y="69"/>
                </a:lnTo>
                <a:lnTo>
                  <a:pt x="1627" y="70"/>
                </a:lnTo>
                <a:lnTo>
                  <a:pt x="1628" y="71"/>
                </a:lnTo>
                <a:lnTo>
                  <a:pt x="1629" y="72"/>
                </a:lnTo>
                <a:lnTo>
                  <a:pt x="1631" y="73"/>
                </a:lnTo>
                <a:lnTo>
                  <a:pt x="1632" y="74"/>
                </a:lnTo>
                <a:lnTo>
                  <a:pt x="1633" y="75"/>
                </a:lnTo>
                <a:lnTo>
                  <a:pt x="1634" y="76"/>
                </a:lnTo>
                <a:lnTo>
                  <a:pt x="1636" y="77"/>
                </a:lnTo>
                <a:lnTo>
                  <a:pt x="1637" y="79"/>
                </a:lnTo>
                <a:lnTo>
                  <a:pt x="1639" y="80"/>
                </a:lnTo>
                <a:lnTo>
                  <a:pt x="1640" y="81"/>
                </a:lnTo>
                <a:lnTo>
                  <a:pt x="1641" y="82"/>
                </a:lnTo>
                <a:lnTo>
                  <a:pt x="1643" y="83"/>
                </a:lnTo>
                <a:lnTo>
                  <a:pt x="1644" y="84"/>
                </a:lnTo>
                <a:lnTo>
                  <a:pt x="1646" y="86"/>
                </a:lnTo>
                <a:lnTo>
                  <a:pt x="1647" y="87"/>
                </a:lnTo>
                <a:lnTo>
                  <a:pt x="1648" y="89"/>
                </a:lnTo>
                <a:lnTo>
                  <a:pt x="1649" y="90"/>
                </a:lnTo>
                <a:lnTo>
                  <a:pt x="1651" y="91"/>
                </a:lnTo>
                <a:lnTo>
                  <a:pt x="1652" y="93"/>
                </a:lnTo>
                <a:lnTo>
                  <a:pt x="1653" y="94"/>
                </a:lnTo>
                <a:lnTo>
                  <a:pt x="1655" y="95"/>
                </a:lnTo>
                <a:lnTo>
                  <a:pt x="1656" y="97"/>
                </a:lnTo>
                <a:lnTo>
                  <a:pt x="1658" y="99"/>
                </a:lnTo>
                <a:lnTo>
                  <a:pt x="1659" y="100"/>
                </a:lnTo>
                <a:lnTo>
                  <a:pt x="1660" y="101"/>
                </a:lnTo>
                <a:lnTo>
                  <a:pt x="1661" y="103"/>
                </a:lnTo>
                <a:lnTo>
                  <a:pt x="1663" y="104"/>
                </a:lnTo>
                <a:lnTo>
                  <a:pt x="1664" y="105"/>
                </a:lnTo>
                <a:lnTo>
                  <a:pt x="1666" y="107"/>
                </a:lnTo>
                <a:lnTo>
                  <a:pt x="1667" y="109"/>
                </a:lnTo>
                <a:lnTo>
                  <a:pt x="1668" y="110"/>
                </a:lnTo>
                <a:lnTo>
                  <a:pt x="1670" y="111"/>
                </a:lnTo>
                <a:lnTo>
                  <a:pt x="1671" y="113"/>
                </a:lnTo>
                <a:lnTo>
                  <a:pt x="1672" y="114"/>
                </a:lnTo>
                <a:lnTo>
                  <a:pt x="1674" y="116"/>
                </a:lnTo>
                <a:lnTo>
                  <a:pt x="1675" y="117"/>
                </a:lnTo>
                <a:lnTo>
                  <a:pt x="1677" y="119"/>
                </a:lnTo>
                <a:lnTo>
                  <a:pt x="1678" y="120"/>
                </a:lnTo>
                <a:lnTo>
                  <a:pt x="1679" y="122"/>
                </a:lnTo>
                <a:lnTo>
                  <a:pt x="1680" y="123"/>
                </a:lnTo>
                <a:lnTo>
                  <a:pt x="1682" y="124"/>
                </a:lnTo>
                <a:lnTo>
                  <a:pt x="1683" y="126"/>
                </a:lnTo>
                <a:lnTo>
                  <a:pt x="1685" y="128"/>
                </a:lnTo>
                <a:lnTo>
                  <a:pt x="1686" y="129"/>
                </a:lnTo>
                <a:lnTo>
                  <a:pt x="1687" y="130"/>
                </a:lnTo>
                <a:lnTo>
                  <a:pt x="1689" y="132"/>
                </a:lnTo>
                <a:lnTo>
                  <a:pt x="1690" y="133"/>
                </a:lnTo>
                <a:lnTo>
                  <a:pt x="1691" y="135"/>
                </a:lnTo>
                <a:lnTo>
                  <a:pt x="1692" y="136"/>
                </a:lnTo>
                <a:lnTo>
                  <a:pt x="1694" y="138"/>
                </a:lnTo>
                <a:lnTo>
                  <a:pt x="1695" y="139"/>
                </a:lnTo>
                <a:lnTo>
                  <a:pt x="1697" y="141"/>
                </a:lnTo>
                <a:lnTo>
                  <a:pt x="1698" y="142"/>
                </a:lnTo>
                <a:lnTo>
                  <a:pt x="1699" y="143"/>
                </a:lnTo>
                <a:lnTo>
                  <a:pt x="1701" y="145"/>
                </a:lnTo>
                <a:lnTo>
                  <a:pt x="1702" y="146"/>
                </a:lnTo>
                <a:lnTo>
                  <a:pt x="1703" y="148"/>
                </a:lnTo>
                <a:lnTo>
                  <a:pt x="1705" y="149"/>
                </a:lnTo>
                <a:lnTo>
                  <a:pt x="1706" y="150"/>
                </a:lnTo>
                <a:lnTo>
                  <a:pt x="1708" y="152"/>
                </a:lnTo>
                <a:lnTo>
                  <a:pt x="1709" y="153"/>
                </a:lnTo>
                <a:lnTo>
                  <a:pt x="1710" y="154"/>
                </a:lnTo>
                <a:lnTo>
                  <a:pt x="1711" y="156"/>
                </a:lnTo>
                <a:lnTo>
                  <a:pt x="1713" y="157"/>
                </a:lnTo>
                <a:lnTo>
                  <a:pt x="1714" y="159"/>
                </a:lnTo>
                <a:lnTo>
                  <a:pt x="1716" y="160"/>
                </a:lnTo>
                <a:lnTo>
                  <a:pt x="1717" y="161"/>
                </a:lnTo>
                <a:lnTo>
                  <a:pt x="1718" y="163"/>
                </a:lnTo>
                <a:lnTo>
                  <a:pt x="1720" y="164"/>
                </a:lnTo>
                <a:lnTo>
                  <a:pt x="1721" y="166"/>
                </a:lnTo>
                <a:lnTo>
                  <a:pt x="1722" y="168"/>
                </a:lnTo>
                <a:lnTo>
                  <a:pt x="1724" y="169"/>
                </a:lnTo>
                <a:lnTo>
                  <a:pt x="1725" y="171"/>
                </a:lnTo>
                <a:lnTo>
                  <a:pt x="1726" y="172"/>
                </a:lnTo>
                <a:lnTo>
                  <a:pt x="1728" y="174"/>
                </a:lnTo>
                <a:lnTo>
                  <a:pt x="1729" y="176"/>
                </a:lnTo>
                <a:lnTo>
                  <a:pt x="1730" y="177"/>
                </a:lnTo>
                <a:lnTo>
                  <a:pt x="1732" y="179"/>
                </a:lnTo>
                <a:lnTo>
                  <a:pt x="1733" y="181"/>
                </a:lnTo>
                <a:lnTo>
                  <a:pt x="1735" y="182"/>
                </a:lnTo>
                <a:lnTo>
                  <a:pt x="1736" y="184"/>
                </a:lnTo>
                <a:lnTo>
                  <a:pt x="1737" y="186"/>
                </a:lnTo>
                <a:lnTo>
                  <a:pt x="1738" y="187"/>
                </a:lnTo>
                <a:lnTo>
                  <a:pt x="1740" y="189"/>
                </a:lnTo>
                <a:lnTo>
                  <a:pt x="1741" y="190"/>
                </a:lnTo>
                <a:lnTo>
                  <a:pt x="1742" y="191"/>
                </a:lnTo>
                <a:lnTo>
                  <a:pt x="1744" y="192"/>
                </a:lnTo>
                <a:lnTo>
                  <a:pt x="1745" y="194"/>
                </a:lnTo>
                <a:lnTo>
                  <a:pt x="1747" y="195"/>
                </a:lnTo>
                <a:lnTo>
                  <a:pt x="1748" y="196"/>
                </a:lnTo>
                <a:lnTo>
                  <a:pt x="1749" y="198"/>
                </a:lnTo>
                <a:lnTo>
                  <a:pt x="1750" y="199"/>
                </a:lnTo>
                <a:lnTo>
                  <a:pt x="1752" y="200"/>
                </a:lnTo>
                <a:lnTo>
                  <a:pt x="1754" y="201"/>
                </a:lnTo>
                <a:lnTo>
                  <a:pt x="1755" y="201"/>
                </a:lnTo>
                <a:lnTo>
                  <a:pt x="1756" y="202"/>
                </a:lnTo>
                <a:lnTo>
                  <a:pt x="1757" y="203"/>
                </a:lnTo>
                <a:lnTo>
                  <a:pt x="1759" y="205"/>
                </a:lnTo>
                <a:lnTo>
                  <a:pt x="1760" y="205"/>
                </a:lnTo>
                <a:lnTo>
                  <a:pt x="1761" y="206"/>
                </a:lnTo>
                <a:lnTo>
                  <a:pt x="1763" y="207"/>
                </a:lnTo>
                <a:lnTo>
                  <a:pt x="1764" y="208"/>
                </a:lnTo>
                <a:lnTo>
                  <a:pt x="1766" y="208"/>
                </a:lnTo>
                <a:lnTo>
                  <a:pt x="1767" y="209"/>
                </a:lnTo>
                <a:lnTo>
                  <a:pt x="1768" y="210"/>
                </a:lnTo>
                <a:lnTo>
                  <a:pt x="1769" y="210"/>
                </a:lnTo>
                <a:lnTo>
                  <a:pt x="1771" y="211"/>
                </a:lnTo>
                <a:lnTo>
                  <a:pt x="1772" y="211"/>
                </a:lnTo>
                <a:lnTo>
                  <a:pt x="1774" y="212"/>
                </a:lnTo>
                <a:lnTo>
                  <a:pt x="1775" y="212"/>
                </a:lnTo>
                <a:lnTo>
                  <a:pt x="1776" y="213"/>
                </a:lnTo>
                <a:lnTo>
                  <a:pt x="1778" y="213"/>
                </a:lnTo>
                <a:lnTo>
                  <a:pt x="1779" y="214"/>
                </a:lnTo>
                <a:lnTo>
                  <a:pt x="1780" y="215"/>
                </a:lnTo>
                <a:lnTo>
                  <a:pt x="1781" y="215"/>
                </a:lnTo>
                <a:lnTo>
                  <a:pt x="1783" y="215"/>
                </a:lnTo>
                <a:lnTo>
                  <a:pt x="1784" y="215"/>
                </a:lnTo>
                <a:lnTo>
                  <a:pt x="1786" y="216"/>
                </a:lnTo>
                <a:lnTo>
                  <a:pt x="1787" y="216"/>
                </a:lnTo>
                <a:lnTo>
                  <a:pt x="1788" y="216"/>
                </a:lnTo>
                <a:lnTo>
                  <a:pt x="1790" y="216"/>
                </a:lnTo>
                <a:lnTo>
                  <a:pt x="1791" y="217"/>
                </a:lnTo>
                <a:lnTo>
                  <a:pt x="1793" y="217"/>
                </a:lnTo>
                <a:lnTo>
                  <a:pt x="1794" y="217"/>
                </a:lnTo>
                <a:lnTo>
                  <a:pt x="1795" y="217"/>
                </a:lnTo>
                <a:lnTo>
                  <a:pt x="1796" y="218"/>
                </a:lnTo>
                <a:lnTo>
                  <a:pt x="1798" y="218"/>
                </a:lnTo>
                <a:lnTo>
                  <a:pt x="1799" y="218"/>
                </a:lnTo>
                <a:lnTo>
                  <a:pt x="1800" y="218"/>
                </a:lnTo>
                <a:lnTo>
                  <a:pt x="1802" y="219"/>
                </a:lnTo>
                <a:lnTo>
                  <a:pt x="1803" y="219"/>
                </a:lnTo>
                <a:lnTo>
                  <a:pt x="1805" y="219"/>
                </a:lnTo>
                <a:lnTo>
                  <a:pt x="1806" y="219"/>
                </a:lnTo>
                <a:lnTo>
                  <a:pt x="1807" y="220"/>
                </a:lnTo>
                <a:lnTo>
                  <a:pt x="1809" y="220"/>
                </a:lnTo>
                <a:lnTo>
                  <a:pt x="1810" y="220"/>
                </a:lnTo>
                <a:lnTo>
                  <a:pt x="1812" y="220"/>
                </a:lnTo>
                <a:lnTo>
                  <a:pt x="1813" y="221"/>
                </a:lnTo>
                <a:lnTo>
                  <a:pt x="1814" y="221"/>
                </a:lnTo>
                <a:lnTo>
                  <a:pt x="1815" y="221"/>
                </a:lnTo>
                <a:lnTo>
                  <a:pt x="1817" y="221"/>
                </a:lnTo>
                <a:lnTo>
                  <a:pt x="1818" y="222"/>
                </a:lnTo>
                <a:lnTo>
                  <a:pt x="1819" y="222"/>
                </a:lnTo>
                <a:lnTo>
                  <a:pt x="1821" y="222"/>
                </a:lnTo>
                <a:lnTo>
                  <a:pt x="1822" y="222"/>
                </a:lnTo>
                <a:lnTo>
                  <a:pt x="1824" y="222"/>
                </a:lnTo>
                <a:lnTo>
                  <a:pt x="1825" y="222"/>
                </a:lnTo>
                <a:lnTo>
                  <a:pt x="1826" y="222"/>
                </a:lnTo>
                <a:lnTo>
                  <a:pt x="1827" y="222"/>
                </a:lnTo>
                <a:lnTo>
                  <a:pt x="1829" y="223"/>
                </a:lnTo>
                <a:lnTo>
                  <a:pt x="1830" y="223"/>
                </a:lnTo>
                <a:lnTo>
                  <a:pt x="1832" y="223"/>
                </a:lnTo>
                <a:lnTo>
                  <a:pt x="1833" y="223"/>
                </a:lnTo>
                <a:lnTo>
                  <a:pt x="1834" y="223"/>
                </a:lnTo>
                <a:lnTo>
                  <a:pt x="1836" y="223"/>
                </a:lnTo>
                <a:lnTo>
                  <a:pt x="1837" y="223"/>
                </a:lnTo>
                <a:lnTo>
                  <a:pt x="1838" y="223"/>
                </a:lnTo>
                <a:lnTo>
                  <a:pt x="1839" y="223"/>
                </a:lnTo>
                <a:lnTo>
                  <a:pt x="1841" y="223"/>
                </a:lnTo>
                <a:lnTo>
                  <a:pt x="1843" y="223"/>
                </a:lnTo>
                <a:lnTo>
                  <a:pt x="1844" y="223"/>
                </a:lnTo>
                <a:lnTo>
                  <a:pt x="1845" y="223"/>
                </a:lnTo>
                <a:lnTo>
                  <a:pt x="1846" y="223"/>
                </a:lnTo>
                <a:lnTo>
                  <a:pt x="1848" y="223"/>
                </a:lnTo>
                <a:lnTo>
                  <a:pt x="1849" y="223"/>
                </a:lnTo>
                <a:lnTo>
                  <a:pt x="1851" y="223"/>
                </a:lnTo>
                <a:lnTo>
                  <a:pt x="1852" y="223"/>
                </a:lnTo>
                <a:lnTo>
                  <a:pt x="1853" y="223"/>
                </a:lnTo>
                <a:lnTo>
                  <a:pt x="1855" y="223"/>
                </a:lnTo>
                <a:lnTo>
                  <a:pt x="1856" y="223"/>
                </a:lnTo>
                <a:lnTo>
                  <a:pt x="1857" y="223"/>
                </a:lnTo>
                <a:lnTo>
                  <a:pt x="1858" y="223"/>
                </a:lnTo>
                <a:lnTo>
                  <a:pt x="1860" y="223"/>
                </a:lnTo>
                <a:lnTo>
                  <a:pt x="1861" y="223"/>
                </a:lnTo>
                <a:lnTo>
                  <a:pt x="1863" y="223"/>
                </a:lnTo>
                <a:lnTo>
                  <a:pt x="1864" y="223"/>
                </a:lnTo>
                <a:lnTo>
                  <a:pt x="1865" y="223"/>
                </a:lnTo>
                <a:lnTo>
                  <a:pt x="1867" y="223"/>
                </a:lnTo>
                <a:lnTo>
                  <a:pt x="1868" y="223"/>
                </a:lnTo>
                <a:lnTo>
                  <a:pt x="1869" y="222"/>
                </a:lnTo>
                <a:lnTo>
                  <a:pt x="1871" y="222"/>
                </a:lnTo>
                <a:lnTo>
                  <a:pt x="1872" y="222"/>
                </a:lnTo>
                <a:lnTo>
                  <a:pt x="1873" y="222"/>
                </a:lnTo>
                <a:lnTo>
                  <a:pt x="1875" y="222"/>
                </a:lnTo>
                <a:lnTo>
                  <a:pt x="1876" y="222"/>
                </a:lnTo>
                <a:lnTo>
                  <a:pt x="1877" y="222"/>
                </a:lnTo>
                <a:lnTo>
                  <a:pt x="1879" y="222"/>
                </a:lnTo>
                <a:lnTo>
                  <a:pt x="1880" y="222"/>
                </a:lnTo>
                <a:lnTo>
                  <a:pt x="1882" y="222"/>
                </a:lnTo>
                <a:lnTo>
                  <a:pt x="1883" y="222"/>
                </a:lnTo>
                <a:lnTo>
                  <a:pt x="1884" y="222"/>
                </a:lnTo>
                <a:lnTo>
                  <a:pt x="1885" y="222"/>
                </a:lnTo>
                <a:lnTo>
                  <a:pt x="1887" y="222"/>
                </a:lnTo>
                <a:lnTo>
                  <a:pt x="1888" y="222"/>
                </a:lnTo>
                <a:lnTo>
                  <a:pt x="1890" y="222"/>
                </a:lnTo>
                <a:lnTo>
                  <a:pt x="1891" y="223"/>
                </a:lnTo>
                <a:lnTo>
                  <a:pt x="1892" y="223"/>
                </a:lnTo>
                <a:lnTo>
                  <a:pt x="1894" y="223"/>
                </a:lnTo>
                <a:lnTo>
                  <a:pt x="1895" y="223"/>
                </a:lnTo>
                <a:lnTo>
                  <a:pt x="1896" y="223"/>
                </a:lnTo>
                <a:lnTo>
                  <a:pt x="1897" y="223"/>
                </a:lnTo>
                <a:lnTo>
                  <a:pt x="1899" y="223"/>
                </a:lnTo>
                <a:lnTo>
                  <a:pt x="1901" y="223"/>
                </a:lnTo>
                <a:lnTo>
                  <a:pt x="1902" y="224"/>
                </a:lnTo>
                <a:lnTo>
                  <a:pt x="1903" y="224"/>
                </a:lnTo>
                <a:lnTo>
                  <a:pt x="1904" y="224"/>
                </a:lnTo>
                <a:lnTo>
                  <a:pt x="1906" y="224"/>
                </a:lnTo>
                <a:lnTo>
                  <a:pt x="1907" y="224"/>
                </a:lnTo>
                <a:lnTo>
                  <a:pt x="1908" y="225"/>
                </a:lnTo>
                <a:lnTo>
                  <a:pt x="1910" y="225"/>
                </a:lnTo>
                <a:lnTo>
                  <a:pt x="1911" y="225"/>
                </a:lnTo>
                <a:lnTo>
                  <a:pt x="1913" y="225"/>
                </a:lnTo>
                <a:lnTo>
                  <a:pt x="1914" y="225"/>
                </a:lnTo>
                <a:lnTo>
                  <a:pt x="1915" y="225"/>
                </a:lnTo>
                <a:lnTo>
                  <a:pt x="1916" y="225"/>
                </a:lnTo>
                <a:lnTo>
                  <a:pt x="1918" y="225"/>
                </a:lnTo>
                <a:lnTo>
                  <a:pt x="1919" y="225"/>
                </a:lnTo>
                <a:lnTo>
                  <a:pt x="1921" y="225"/>
                </a:lnTo>
                <a:lnTo>
                  <a:pt x="1922" y="225"/>
                </a:lnTo>
                <a:lnTo>
                  <a:pt x="1923" y="225"/>
                </a:lnTo>
                <a:lnTo>
                  <a:pt x="1925" y="225"/>
                </a:lnTo>
                <a:lnTo>
                  <a:pt x="1926" y="225"/>
                </a:lnTo>
                <a:lnTo>
                  <a:pt x="1927" y="225"/>
                </a:lnTo>
                <a:lnTo>
                  <a:pt x="1929" y="225"/>
                </a:lnTo>
                <a:lnTo>
                  <a:pt x="1930" y="225"/>
                </a:lnTo>
                <a:lnTo>
                  <a:pt x="1931" y="225"/>
                </a:lnTo>
                <a:lnTo>
                  <a:pt x="1933" y="225"/>
                </a:lnTo>
                <a:lnTo>
                  <a:pt x="1934" y="226"/>
                </a:lnTo>
                <a:lnTo>
                  <a:pt x="1935" y="226"/>
                </a:lnTo>
                <a:lnTo>
                  <a:pt x="1937" y="226"/>
                </a:lnTo>
                <a:lnTo>
                  <a:pt x="1938" y="226"/>
                </a:lnTo>
                <a:lnTo>
                  <a:pt x="1940" y="226"/>
                </a:lnTo>
                <a:lnTo>
                  <a:pt x="1941" y="226"/>
                </a:lnTo>
                <a:lnTo>
                  <a:pt x="1942" y="226"/>
                </a:lnTo>
                <a:lnTo>
                  <a:pt x="1944" y="226"/>
                </a:lnTo>
                <a:lnTo>
                  <a:pt x="1945" y="226"/>
                </a:lnTo>
                <a:lnTo>
                  <a:pt x="1946" y="226"/>
                </a:lnTo>
                <a:lnTo>
                  <a:pt x="1947" y="227"/>
                </a:lnTo>
                <a:lnTo>
                  <a:pt x="1949" y="227"/>
                </a:lnTo>
                <a:lnTo>
                  <a:pt x="1950" y="227"/>
                </a:lnTo>
                <a:lnTo>
                  <a:pt x="1952" y="227"/>
                </a:lnTo>
                <a:lnTo>
                  <a:pt x="1953" y="227"/>
                </a:lnTo>
                <a:lnTo>
                  <a:pt x="1954" y="228"/>
                </a:lnTo>
                <a:lnTo>
                  <a:pt x="1956" y="228"/>
                </a:lnTo>
                <a:lnTo>
                  <a:pt x="1957" y="228"/>
                </a:lnTo>
                <a:lnTo>
                  <a:pt x="1959" y="229"/>
                </a:lnTo>
                <a:lnTo>
                  <a:pt x="1960" y="229"/>
                </a:lnTo>
                <a:lnTo>
                  <a:pt x="1961" y="230"/>
                </a:lnTo>
                <a:lnTo>
                  <a:pt x="1962" y="230"/>
                </a:lnTo>
                <a:lnTo>
                  <a:pt x="1964" y="230"/>
                </a:lnTo>
                <a:lnTo>
                  <a:pt x="1965" y="231"/>
                </a:lnTo>
                <a:lnTo>
                  <a:pt x="1966" y="231"/>
                </a:lnTo>
                <a:lnTo>
                  <a:pt x="1968" y="232"/>
                </a:lnTo>
                <a:lnTo>
                  <a:pt x="1969" y="232"/>
                </a:lnTo>
                <a:lnTo>
                  <a:pt x="1971" y="232"/>
                </a:lnTo>
                <a:lnTo>
                  <a:pt x="1972" y="233"/>
                </a:lnTo>
                <a:lnTo>
                  <a:pt x="1973" y="233"/>
                </a:lnTo>
                <a:lnTo>
                  <a:pt x="1974" y="234"/>
                </a:lnTo>
                <a:lnTo>
                  <a:pt x="1976" y="235"/>
                </a:lnTo>
                <a:lnTo>
                  <a:pt x="1978" y="235"/>
                </a:lnTo>
                <a:lnTo>
                  <a:pt x="1979" y="235"/>
                </a:lnTo>
                <a:lnTo>
                  <a:pt x="1980" y="236"/>
                </a:lnTo>
                <a:lnTo>
                  <a:pt x="1981" y="236"/>
                </a:lnTo>
                <a:lnTo>
                  <a:pt x="1983" y="237"/>
                </a:lnTo>
                <a:lnTo>
                  <a:pt x="1984" y="237"/>
                </a:lnTo>
                <a:lnTo>
                  <a:pt x="1985" y="237"/>
                </a:lnTo>
                <a:lnTo>
                  <a:pt x="1986" y="238"/>
                </a:lnTo>
                <a:lnTo>
                  <a:pt x="1988" y="238"/>
                </a:lnTo>
                <a:lnTo>
                  <a:pt x="1990" y="238"/>
                </a:lnTo>
                <a:lnTo>
                  <a:pt x="1991" y="239"/>
                </a:lnTo>
                <a:lnTo>
                  <a:pt x="1992" y="239"/>
                </a:lnTo>
                <a:lnTo>
                  <a:pt x="1993" y="239"/>
                </a:lnTo>
                <a:lnTo>
                  <a:pt x="1995" y="240"/>
                </a:lnTo>
                <a:lnTo>
                  <a:pt x="1996" y="240"/>
                </a:lnTo>
                <a:lnTo>
                  <a:pt x="1998" y="240"/>
                </a:lnTo>
                <a:lnTo>
                  <a:pt x="1999" y="240"/>
                </a:lnTo>
                <a:lnTo>
                  <a:pt x="2000" y="240"/>
                </a:lnTo>
                <a:lnTo>
                  <a:pt x="2002" y="241"/>
                </a:lnTo>
                <a:lnTo>
                  <a:pt x="2003" y="241"/>
                </a:lnTo>
                <a:lnTo>
                  <a:pt x="2004" y="241"/>
                </a:lnTo>
                <a:lnTo>
                  <a:pt x="2005" y="241"/>
                </a:lnTo>
                <a:lnTo>
                  <a:pt x="2007" y="241"/>
                </a:lnTo>
                <a:lnTo>
                  <a:pt x="2008" y="241"/>
                </a:lnTo>
                <a:lnTo>
                  <a:pt x="2010" y="241"/>
                </a:lnTo>
                <a:lnTo>
                  <a:pt x="2011" y="241"/>
                </a:lnTo>
                <a:lnTo>
                  <a:pt x="2012" y="242"/>
                </a:lnTo>
                <a:lnTo>
                  <a:pt x="2014" y="242"/>
                </a:lnTo>
                <a:lnTo>
                  <a:pt x="2015" y="242"/>
                </a:lnTo>
                <a:lnTo>
                  <a:pt x="2017" y="242"/>
                </a:lnTo>
                <a:lnTo>
                  <a:pt x="2018" y="242"/>
                </a:lnTo>
                <a:lnTo>
                  <a:pt x="2019" y="242"/>
                </a:lnTo>
                <a:lnTo>
                  <a:pt x="2020" y="242"/>
                </a:lnTo>
                <a:lnTo>
                  <a:pt x="2022" y="242"/>
                </a:lnTo>
                <a:lnTo>
                  <a:pt x="2023" y="242"/>
                </a:lnTo>
                <a:lnTo>
                  <a:pt x="2024" y="242"/>
                </a:lnTo>
                <a:lnTo>
                  <a:pt x="2026" y="242"/>
                </a:lnTo>
                <a:lnTo>
                  <a:pt x="2027" y="242"/>
                </a:lnTo>
                <a:lnTo>
                  <a:pt x="2029" y="242"/>
                </a:lnTo>
                <a:lnTo>
                  <a:pt x="2030" y="242"/>
                </a:lnTo>
                <a:lnTo>
                  <a:pt x="2031" y="242"/>
                </a:lnTo>
                <a:lnTo>
                  <a:pt x="2032" y="242"/>
                </a:lnTo>
                <a:lnTo>
                  <a:pt x="2034" y="242"/>
                </a:lnTo>
                <a:lnTo>
                  <a:pt x="2035" y="242"/>
                </a:lnTo>
                <a:lnTo>
                  <a:pt x="2037" y="242"/>
                </a:lnTo>
                <a:lnTo>
                  <a:pt x="2038" y="242"/>
                </a:lnTo>
                <a:lnTo>
                  <a:pt x="2039" y="242"/>
                </a:lnTo>
                <a:lnTo>
                  <a:pt x="2041" y="242"/>
                </a:lnTo>
                <a:lnTo>
                  <a:pt x="2042" y="242"/>
                </a:lnTo>
                <a:lnTo>
                  <a:pt x="2043" y="242"/>
                </a:lnTo>
                <a:lnTo>
                  <a:pt x="2045" y="242"/>
                </a:lnTo>
                <a:lnTo>
                  <a:pt x="2046" y="242"/>
                </a:lnTo>
                <a:lnTo>
                  <a:pt x="2048" y="242"/>
                </a:lnTo>
                <a:lnTo>
                  <a:pt x="2049" y="242"/>
                </a:lnTo>
                <a:lnTo>
                  <a:pt x="2050" y="243"/>
                </a:lnTo>
                <a:lnTo>
                  <a:pt x="2051" y="243"/>
                </a:lnTo>
                <a:lnTo>
                  <a:pt x="2053" y="243"/>
                </a:lnTo>
                <a:lnTo>
                  <a:pt x="2054" y="243"/>
                </a:lnTo>
                <a:lnTo>
                  <a:pt x="2056" y="243"/>
                </a:lnTo>
                <a:lnTo>
                  <a:pt x="2057" y="243"/>
                </a:lnTo>
                <a:lnTo>
                  <a:pt x="2058" y="243"/>
                </a:lnTo>
                <a:lnTo>
                  <a:pt x="2060" y="244"/>
                </a:lnTo>
                <a:lnTo>
                  <a:pt x="2061" y="244"/>
                </a:lnTo>
                <a:lnTo>
                  <a:pt x="2062" y="244"/>
                </a:lnTo>
                <a:lnTo>
                  <a:pt x="2063" y="244"/>
                </a:lnTo>
                <a:lnTo>
                  <a:pt x="2065" y="244"/>
                </a:lnTo>
                <a:lnTo>
                  <a:pt x="2066" y="244"/>
                </a:lnTo>
                <a:lnTo>
                  <a:pt x="2068" y="244"/>
                </a:lnTo>
                <a:lnTo>
                  <a:pt x="2069" y="244"/>
                </a:lnTo>
                <a:lnTo>
                  <a:pt x="2070" y="244"/>
                </a:lnTo>
                <a:lnTo>
                  <a:pt x="2072" y="244"/>
                </a:lnTo>
                <a:lnTo>
                  <a:pt x="2073" y="244"/>
                </a:lnTo>
                <a:lnTo>
                  <a:pt x="2074" y="244"/>
                </a:lnTo>
                <a:lnTo>
                  <a:pt x="2076" y="244"/>
                </a:lnTo>
                <a:lnTo>
                  <a:pt x="2077" y="244"/>
                </a:lnTo>
                <a:lnTo>
                  <a:pt x="2079" y="244"/>
                </a:lnTo>
                <a:lnTo>
                  <a:pt x="2080" y="244"/>
                </a:lnTo>
                <a:lnTo>
                  <a:pt x="2081" y="245"/>
                </a:lnTo>
                <a:lnTo>
                  <a:pt x="2082" y="245"/>
                </a:lnTo>
                <a:lnTo>
                  <a:pt x="2084" y="245"/>
                </a:lnTo>
                <a:lnTo>
                  <a:pt x="2085" y="245"/>
                </a:lnTo>
                <a:lnTo>
                  <a:pt x="2087" y="245"/>
                </a:lnTo>
                <a:lnTo>
                  <a:pt x="2088" y="245"/>
                </a:lnTo>
                <a:lnTo>
                  <a:pt x="2089" y="245"/>
                </a:lnTo>
                <a:lnTo>
                  <a:pt x="2091" y="245"/>
                </a:lnTo>
                <a:lnTo>
                  <a:pt x="2092" y="245"/>
                </a:lnTo>
                <a:lnTo>
                  <a:pt x="2093" y="245"/>
                </a:lnTo>
                <a:lnTo>
                  <a:pt x="2095" y="245"/>
                </a:lnTo>
                <a:lnTo>
                  <a:pt x="2096" y="245"/>
                </a:lnTo>
                <a:lnTo>
                  <a:pt x="2097" y="245"/>
                </a:lnTo>
                <a:lnTo>
                  <a:pt x="2099" y="245"/>
                </a:lnTo>
                <a:lnTo>
                  <a:pt x="2100" y="245"/>
                </a:lnTo>
                <a:lnTo>
                  <a:pt x="2101" y="246"/>
                </a:lnTo>
                <a:lnTo>
                  <a:pt x="2103" y="246"/>
                </a:lnTo>
                <a:lnTo>
                  <a:pt x="2104" y="246"/>
                </a:lnTo>
                <a:lnTo>
                  <a:pt x="2106" y="246"/>
                </a:lnTo>
                <a:lnTo>
                  <a:pt x="2107" y="246"/>
                </a:lnTo>
                <a:lnTo>
                  <a:pt x="2108" y="246"/>
                </a:lnTo>
                <a:lnTo>
                  <a:pt x="2109" y="246"/>
                </a:lnTo>
                <a:lnTo>
                  <a:pt x="2111" y="246"/>
                </a:lnTo>
                <a:lnTo>
                  <a:pt x="2112" y="247"/>
                </a:lnTo>
                <a:lnTo>
                  <a:pt x="2113" y="247"/>
                </a:lnTo>
                <a:lnTo>
                  <a:pt x="2115" y="247"/>
                </a:lnTo>
                <a:lnTo>
                  <a:pt x="2116" y="247"/>
                </a:lnTo>
                <a:lnTo>
                  <a:pt x="2118" y="247"/>
                </a:lnTo>
                <a:lnTo>
                  <a:pt x="2119" y="248"/>
                </a:lnTo>
                <a:lnTo>
                  <a:pt x="2120" y="248"/>
                </a:lnTo>
                <a:lnTo>
                  <a:pt x="2121" y="248"/>
                </a:lnTo>
                <a:lnTo>
                  <a:pt x="2123" y="248"/>
                </a:lnTo>
                <a:lnTo>
                  <a:pt x="2125" y="248"/>
                </a:lnTo>
                <a:lnTo>
                  <a:pt x="2126" y="249"/>
                </a:lnTo>
                <a:lnTo>
                  <a:pt x="2127" y="249"/>
                </a:lnTo>
                <a:lnTo>
                  <a:pt x="2128" y="249"/>
                </a:lnTo>
                <a:lnTo>
                  <a:pt x="2130" y="249"/>
                </a:lnTo>
                <a:lnTo>
                  <a:pt x="2131" y="250"/>
                </a:lnTo>
                <a:lnTo>
                  <a:pt x="2132" y="250"/>
                </a:lnTo>
                <a:lnTo>
                  <a:pt x="2134" y="250"/>
                </a:lnTo>
                <a:lnTo>
                  <a:pt x="2135" y="250"/>
                </a:lnTo>
                <a:lnTo>
                  <a:pt x="2137" y="251"/>
                </a:lnTo>
                <a:lnTo>
                  <a:pt x="2138" y="251"/>
                </a:lnTo>
                <a:lnTo>
                  <a:pt x="2139" y="251"/>
                </a:lnTo>
                <a:lnTo>
                  <a:pt x="2140" y="251"/>
                </a:lnTo>
                <a:lnTo>
                  <a:pt x="2142" y="251"/>
                </a:lnTo>
                <a:lnTo>
                  <a:pt x="2143" y="252"/>
                </a:lnTo>
                <a:lnTo>
                  <a:pt x="2145" y="252"/>
                </a:lnTo>
                <a:lnTo>
                  <a:pt x="2146" y="252"/>
                </a:lnTo>
                <a:lnTo>
                  <a:pt x="2147" y="252"/>
                </a:lnTo>
                <a:lnTo>
                  <a:pt x="2149" y="253"/>
                </a:lnTo>
                <a:lnTo>
                  <a:pt x="2150" y="253"/>
                </a:lnTo>
                <a:lnTo>
                  <a:pt x="2151" y="253"/>
                </a:lnTo>
                <a:lnTo>
                  <a:pt x="2152" y="254"/>
                </a:lnTo>
                <a:lnTo>
                  <a:pt x="2154" y="254"/>
                </a:lnTo>
                <a:lnTo>
                  <a:pt x="2155" y="254"/>
                </a:lnTo>
                <a:lnTo>
                  <a:pt x="2157" y="254"/>
                </a:lnTo>
                <a:lnTo>
                  <a:pt x="2158" y="254"/>
                </a:lnTo>
                <a:lnTo>
                  <a:pt x="2159" y="255"/>
                </a:lnTo>
                <a:lnTo>
                  <a:pt x="2161" y="255"/>
                </a:lnTo>
                <a:lnTo>
                  <a:pt x="2162" y="255"/>
                </a:lnTo>
                <a:lnTo>
                  <a:pt x="2164" y="255"/>
                </a:lnTo>
                <a:lnTo>
                  <a:pt x="2165" y="255"/>
                </a:lnTo>
                <a:lnTo>
                  <a:pt x="2166" y="255"/>
                </a:lnTo>
                <a:lnTo>
                  <a:pt x="2167" y="256"/>
                </a:lnTo>
                <a:lnTo>
                  <a:pt x="2169" y="256"/>
                </a:lnTo>
                <a:lnTo>
                  <a:pt x="2170" y="256"/>
                </a:lnTo>
                <a:lnTo>
                  <a:pt x="2171" y="256"/>
                </a:lnTo>
                <a:lnTo>
                  <a:pt x="2173" y="256"/>
                </a:lnTo>
                <a:lnTo>
                  <a:pt x="2174" y="257"/>
                </a:lnTo>
                <a:lnTo>
                  <a:pt x="2176" y="257"/>
                </a:lnTo>
                <a:lnTo>
                  <a:pt x="2177" y="257"/>
                </a:lnTo>
                <a:lnTo>
                  <a:pt x="2178" y="257"/>
                </a:lnTo>
                <a:lnTo>
                  <a:pt x="2180" y="257"/>
                </a:lnTo>
                <a:lnTo>
                  <a:pt x="2181" y="258"/>
                </a:lnTo>
                <a:lnTo>
                  <a:pt x="2183" y="258"/>
                </a:lnTo>
                <a:lnTo>
                  <a:pt x="2184" y="258"/>
                </a:lnTo>
                <a:lnTo>
                  <a:pt x="2185" y="258"/>
                </a:lnTo>
                <a:lnTo>
                  <a:pt x="2186" y="259"/>
                </a:lnTo>
                <a:lnTo>
                  <a:pt x="2188" y="259"/>
                </a:lnTo>
                <a:lnTo>
                  <a:pt x="2189" y="259"/>
                </a:lnTo>
                <a:lnTo>
                  <a:pt x="2190" y="259"/>
                </a:lnTo>
                <a:lnTo>
                  <a:pt x="2192" y="260"/>
                </a:lnTo>
                <a:lnTo>
                  <a:pt x="2193" y="260"/>
                </a:lnTo>
                <a:lnTo>
                  <a:pt x="2195" y="260"/>
                </a:lnTo>
                <a:lnTo>
                  <a:pt x="2196" y="260"/>
                </a:lnTo>
                <a:lnTo>
                  <a:pt x="2197" y="261"/>
                </a:lnTo>
                <a:lnTo>
                  <a:pt x="2198" y="261"/>
                </a:lnTo>
                <a:lnTo>
                  <a:pt x="2200" y="261"/>
                </a:lnTo>
                <a:lnTo>
                  <a:pt x="2201" y="262"/>
                </a:lnTo>
                <a:lnTo>
                  <a:pt x="2203" y="262"/>
                </a:lnTo>
                <a:lnTo>
                  <a:pt x="2204" y="262"/>
                </a:lnTo>
                <a:lnTo>
                  <a:pt x="2205" y="263"/>
                </a:lnTo>
                <a:lnTo>
                  <a:pt x="2207" y="264"/>
                </a:lnTo>
                <a:lnTo>
                  <a:pt x="2208" y="264"/>
                </a:lnTo>
                <a:lnTo>
                  <a:pt x="2209" y="264"/>
                </a:lnTo>
                <a:lnTo>
                  <a:pt x="2210" y="264"/>
                </a:lnTo>
                <a:lnTo>
                  <a:pt x="2212" y="265"/>
                </a:lnTo>
                <a:lnTo>
                  <a:pt x="2214" y="265"/>
                </a:lnTo>
                <a:lnTo>
                  <a:pt x="2215" y="265"/>
                </a:lnTo>
                <a:lnTo>
                  <a:pt x="2216" y="266"/>
                </a:lnTo>
                <a:lnTo>
                  <a:pt x="2217" y="266"/>
                </a:lnTo>
                <a:lnTo>
                  <a:pt x="2219" y="266"/>
                </a:lnTo>
                <a:lnTo>
                  <a:pt x="2220" y="267"/>
                </a:lnTo>
                <a:lnTo>
                  <a:pt x="2222" y="267"/>
                </a:lnTo>
                <a:lnTo>
                  <a:pt x="2223" y="267"/>
                </a:lnTo>
                <a:lnTo>
                  <a:pt x="2224" y="267"/>
                </a:lnTo>
                <a:lnTo>
                  <a:pt x="2226" y="268"/>
                </a:lnTo>
                <a:lnTo>
                  <a:pt x="2227" y="268"/>
                </a:lnTo>
                <a:lnTo>
                  <a:pt x="2228" y="268"/>
                </a:lnTo>
                <a:lnTo>
                  <a:pt x="2229" y="268"/>
                </a:lnTo>
                <a:lnTo>
                  <a:pt x="2231" y="269"/>
                </a:lnTo>
                <a:lnTo>
                  <a:pt x="2232" y="269"/>
                </a:lnTo>
                <a:lnTo>
                  <a:pt x="2234" y="269"/>
                </a:lnTo>
                <a:lnTo>
                  <a:pt x="2235" y="269"/>
                </a:lnTo>
                <a:lnTo>
                  <a:pt x="2236" y="269"/>
                </a:lnTo>
                <a:lnTo>
                  <a:pt x="2238" y="270"/>
                </a:lnTo>
                <a:lnTo>
                  <a:pt x="2239" y="270"/>
                </a:lnTo>
                <a:lnTo>
                  <a:pt x="2241" y="270"/>
                </a:lnTo>
                <a:lnTo>
                  <a:pt x="2242" y="270"/>
                </a:lnTo>
                <a:lnTo>
                  <a:pt x="2243" y="270"/>
                </a:lnTo>
                <a:lnTo>
                  <a:pt x="2244" y="270"/>
                </a:lnTo>
                <a:lnTo>
                  <a:pt x="2246" y="271"/>
                </a:lnTo>
                <a:lnTo>
                  <a:pt x="2247" y="271"/>
                </a:lnTo>
                <a:lnTo>
                  <a:pt x="2248" y="271"/>
                </a:lnTo>
                <a:lnTo>
                  <a:pt x="2250" y="271"/>
                </a:lnTo>
                <a:lnTo>
                  <a:pt x="2251" y="271"/>
                </a:lnTo>
                <a:lnTo>
                  <a:pt x="2253" y="271"/>
                </a:lnTo>
                <a:lnTo>
                  <a:pt x="2254" y="271"/>
                </a:lnTo>
                <a:lnTo>
                  <a:pt x="2255" y="272"/>
                </a:lnTo>
                <a:lnTo>
                  <a:pt x="2256" y="272"/>
                </a:lnTo>
                <a:lnTo>
                  <a:pt x="2258" y="272"/>
                </a:lnTo>
                <a:lnTo>
                  <a:pt x="2259" y="272"/>
                </a:lnTo>
                <a:lnTo>
                  <a:pt x="2261" y="272"/>
                </a:lnTo>
                <a:lnTo>
                  <a:pt x="2262" y="272"/>
                </a:lnTo>
                <a:lnTo>
                  <a:pt x="2263" y="272"/>
                </a:lnTo>
                <a:lnTo>
                  <a:pt x="2265" y="273"/>
                </a:lnTo>
                <a:lnTo>
                  <a:pt x="2266" y="273"/>
                </a:lnTo>
                <a:lnTo>
                  <a:pt x="2267" y="273"/>
                </a:lnTo>
                <a:lnTo>
                  <a:pt x="2268" y="274"/>
                </a:lnTo>
                <a:lnTo>
                  <a:pt x="2270" y="274"/>
                </a:lnTo>
                <a:lnTo>
                  <a:pt x="2272" y="274"/>
                </a:lnTo>
                <a:lnTo>
                  <a:pt x="2273" y="274"/>
                </a:lnTo>
                <a:lnTo>
                  <a:pt x="2274" y="274"/>
                </a:lnTo>
                <a:lnTo>
                  <a:pt x="2275" y="274"/>
                </a:lnTo>
                <a:lnTo>
                  <a:pt x="2277" y="274"/>
                </a:lnTo>
                <a:lnTo>
                  <a:pt x="2278" y="274"/>
                </a:lnTo>
                <a:lnTo>
                  <a:pt x="2280" y="275"/>
                </a:lnTo>
                <a:lnTo>
                  <a:pt x="2281" y="275"/>
                </a:lnTo>
                <a:lnTo>
                  <a:pt x="2282" y="275"/>
                </a:lnTo>
                <a:lnTo>
                  <a:pt x="2284" y="275"/>
                </a:lnTo>
                <a:lnTo>
                  <a:pt x="2285" y="275"/>
                </a:lnTo>
                <a:lnTo>
                  <a:pt x="2286" y="275"/>
                </a:lnTo>
                <a:lnTo>
                  <a:pt x="2287" y="275"/>
                </a:lnTo>
                <a:lnTo>
                  <a:pt x="2289" y="275"/>
                </a:lnTo>
                <a:lnTo>
                  <a:pt x="2290" y="275"/>
                </a:lnTo>
                <a:lnTo>
                  <a:pt x="2292" y="275"/>
                </a:lnTo>
                <a:lnTo>
                  <a:pt x="2293" y="275"/>
                </a:lnTo>
                <a:lnTo>
                  <a:pt x="2294" y="275"/>
                </a:lnTo>
                <a:lnTo>
                  <a:pt x="2296" y="276"/>
                </a:lnTo>
                <a:lnTo>
                  <a:pt x="2297" y="276"/>
                </a:lnTo>
                <a:lnTo>
                  <a:pt x="2298" y="276"/>
                </a:lnTo>
                <a:lnTo>
                  <a:pt x="2300" y="276"/>
                </a:lnTo>
                <a:lnTo>
                  <a:pt x="2301" y="276"/>
                </a:lnTo>
                <a:lnTo>
                  <a:pt x="2302" y="276"/>
                </a:lnTo>
                <a:lnTo>
                  <a:pt x="2304" y="276"/>
                </a:lnTo>
                <a:lnTo>
                  <a:pt x="2305" y="276"/>
                </a:lnTo>
                <a:lnTo>
                  <a:pt x="2306" y="276"/>
                </a:lnTo>
                <a:lnTo>
                  <a:pt x="2308" y="276"/>
                </a:lnTo>
                <a:lnTo>
                  <a:pt x="2309" y="276"/>
                </a:lnTo>
                <a:lnTo>
                  <a:pt x="2311" y="276"/>
                </a:lnTo>
                <a:lnTo>
                  <a:pt x="2312" y="276"/>
                </a:lnTo>
                <a:lnTo>
                  <a:pt x="2313" y="276"/>
                </a:lnTo>
                <a:lnTo>
                  <a:pt x="2315" y="276"/>
                </a:lnTo>
                <a:lnTo>
                  <a:pt x="2316" y="276"/>
                </a:lnTo>
                <a:lnTo>
                  <a:pt x="2317" y="276"/>
                </a:lnTo>
                <a:lnTo>
                  <a:pt x="2319" y="276"/>
                </a:lnTo>
                <a:lnTo>
                  <a:pt x="2320" y="276"/>
                </a:lnTo>
                <a:lnTo>
                  <a:pt x="2321" y="276"/>
                </a:lnTo>
                <a:lnTo>
                  <a:pt x="2323" y="276"/>
                </a:lnTo>
                <a:lnTo>
                  <a:pt x="2324" y="276"/>
                </a:lnTo>
                <a:lnTo>
                  <a:pt x="2325" y="276"/>
                </a:lnTo>
                <a:lnTo>
                  <a:pt x="2327" y="276"/>
                </a:lnTo>
                <a:lnTo>
                  <a:pt x="2328" y="276"/>
                </a:lnTo>
                <a:lnTo>
                  <a:pt x="2330" y="276"/>
                </a:lnTo>
                <a:lnTo>
                  <a:pt x="2331" y="276"/>
                </a:lnTo>
                <a:lnTo>
                  <a:pt x="2332" y="276"/>
                </a:lnTo>
                <a:lnTo>
                  <a:pt x="2333" y="276"/>
                </a:lnTo>
                <a:lnTo>
                  <a:pt x="2335" y="276"/>
                </a:lnTo>
                <a:lnTo>
                  <a:pt x="2336" y="276"/>
                </a:lnTo>
                <a:lnTo>
                  <a:pt x="2337" y="276"/>
                </a:lnTo>
                <a:lnTo>
                  <a:pt x="2339" y="277"/>
                </a:lnTo>
                <a:lnTo>
                  <a:pt x="2340" y="277"/>
                </a:lnTo>
                <a:lnTo>
                  <a:pt x="2342" y="277"/>
                </a:lnTo>
                <a:lnTo>
                  <a:pt x="2343" y="277"/>
                </a:lnTo>
                <a:lnTo>
                  <a:pt x="2344" y="277"/>
                </a:lnTo>
                <a:lnTo>
                  <a:pt x="2345" y="277"/>
                </a:lnTo>
                <a:lnTo>
                  <a:pt x="2347" y="277"/>
                </a:lnTo>
                <a:lnTo>
                  <a:pt x="2349" y="277"/>
                </a:lnTo>
                <a:lnTo>
                  <a:pt x="2350" y="278"/>
                </a:lnTo>
                <a:lnTo>
                  <a:pt x="2351" y="278"/>
                </a:lnTo>
                <a:lnTo>
                  <a:pt x="2352" y="278"/>
                </a:lnTo>
                <a:lnTo>
                  <a:pt x="2354" y="278"/>
                </a:lnTo>
                <a:lnTo>
                  <a:pt x="2355" y="278"/>
                </a:lnTo>
                <a:lnTo>
                  <a:pt x="2356" y="278"/>
                </a:lnTo>
                <a:lnTo>
                  <a:pt x="2357" y="279"/>
                </a:lnTo>
                <a:lnTo>
                  <a:pt x="2359" y="279"/>
                </a:lnTo>
                <a:lnTo>
                  <a:pt x="2361" y="279"/>
                </a:lnTo>
                <a:lnTo>
                  <a:pt x="2362" y="279"/>
                </a:lnTo>
                <a:lnTo>
                  <a:pt x="2363" y="279"/>
                </a:lnTo>
                <a:lnTo>
                  <a:pt x="2364" y="279"/>
                </a:lnTo>
                <a:lnTo>
                  <a:pt x="2366" y="280"/>
                </a:lnTo>
                <a:lnTo>
                  <a:pt x="2367" y="280"/>
                </a:lnTo>
                <a:lnTo>
                  <a:pt x="2369" y="280"/>
                </a:lnTo>
                <a:lnTo>
                  <a:pt x="2370" y="280"/>
                </a:lnTo>
                <a:lnTo>
                  <a:pt x="2371" y="280"/>
                </a:lnTo>
                <a:lnTo>
                  <a:pt x="2373" y="281"/>
                </a:lnTo>
                <a:lnTo>
                  <a:pt x="2374" y="281"/>
                </a:lnTo>
                <a:lnTo>
                  <a:pt x="2375" y="281"/>
                </a:lnTo>
                <a:lnTo>
                  <a:pt x="2376" y="281"/>
                </a:lnTo>
                <a:lnTo>
                  <a:pt x="2378" y="281"/>
                </a:lnTo>
                <a:lnTo>
                  <a:pt x="2379" y="281"/>
                </a:lnTo>
                <a:lnTo>
                  <a:pt x="2381" y="282"/>
                </a:lnTo>
                <a:lnTo>
                  <a:pt x="2382" y="282"/>
                </a:lnTo>
                <a:lnTo>
                  <a:pt x="2383" y="282"/>
                </a:lnTo>
                <a:lnTo>
                  <a:pt x="2385" y="282"/>
                </a:lnTo>
                <a:lnTo>
                  <a:pt x="2386" y="282"/>
                </a:lnTo>
                <a:lnTo>
                  <a:pt x="2388" y="282"/>
                </a:lnTo>
                <a:lnTo>
                  <a:pt x="2389" y="282"/>
                </a:lnTo>
                <a:lnTo>
                  <a:pt x="2390" y="283"/>
                </a:lnTo>
                <a:lnTo>
                  <a:pt x="2391" y="283"/>
                </a:lnTo>
                <a:lnTo>
                  <a:pt x="2393" y="283"/>
                </a:lnTo>
                <a:lnTo>
                  <a:pt x="2394" y="284"/>
                </a:lnTo>
                <a:lnTo>
                  <a:pt x="2395" y="284"/>
                </a:lnTo>
                <a:lnTo>
                  <a:pt x="2397" y="284"/>
                </a:lnTo>
                <a:lnTo>
                  <a:pt x="2398" y="284"/>
                </a:lnTo>
                <a:lnTo>
                  <a:pt x="2400" y="284"/>
                </a:lnTo>
                <a:lnTo>
                  <a:pt x="2401" y="284"/>
                </a:lnTo>
                <a:lnTo>
                  <a:pt x="2402" y="284"/>
                </a:lnTo>
                <a:lnTo>
                  <a:pt x="2403" y="285"/>
                </a:lnTo>
                <a:lnTo>
                  <a:pt x="2405" y="285"/>
                </a:lnTo>
                <a:lnTo>
                  <a:pt x="2407" y="285"/>
                </a:lnTo>
                <a:lnTo>
                  <a:pt x="2408" y="285"/>
                </a:lnTo>
                <a:lnTo>
                  <a:pt x="2409" y="285"/>
                </a:lnTo>
                <a:lnTo>
                  <a:pt x="2410" y="285"/>
                </a:lnTo>
                <a:lnTo>
                  <a:pt x="2412" y="285"/>
                </a:lnTo>
                <a:lnTo>
                  <a:pt x="2413" y="286"/>
                </a:lnTo>
                <a:lnTo>
                  <a:pt x="2414" y="286"/>
                </a:lnTo>
                <a:lnTo>
                  <a:pt x="2416" y="286"/>
                </a:lnTo>
                <a:lnTo>
                  <a:pt x="2417" y="286"/>
                </a:lnTo>
                <a:lnTo>
                  <a:pt x="2419" y="286"/>
                </a:lnTo>
                <a:lnTo>
                  <a:pt x="2420" y="286"/>
                </a:lnTo>
                <a:lnTo>
                  <a:pt x="2421" y="287"/>
                </a:lnTo>
                <a:lnTo>
                  <a:pt x="2422" y="287"/>
                </a:lnTo>
                <a:lnTo>
                  <a:pt x="2424" y="287"/>
                </a:lnTo>
                <a:lnTo>
                  <a:pt x="2425" y="287"/>
                </a:lnTo>
                <a:lnTo>
                  <a:pt x="2427" y="287"/>
                </a:lnTo>
                <a:lnTo>
                  <a:pt x="2428" y="287"/>
                </a:lnTo>
                <a:lnTo>
                  <a:pt x="2429" y="287"/>
                </a:lnTo>
                <a:lnTo>
                  <a:pt x="2431" y="288"/>
                </a:lnTo>
                <a:lnTo>
                  <a:pt x="2432" y="288"/>
                </a:lnTo>
                <a:lnTo>
                  <a:pt x="2433" y="288"/>
                </a:lnTo>
                <a:lnTo>
                  <a:pt x="2434" y="288"/>
                </a:lnTo>
                <a:lnTo>
                  <a:pt x="2436" y="288"/>
                </a:lnTo>
                <a:lnTo>
                  <a:pt x="2437" y="288"/>
                </a:lnTo>
                <a:lnTo>
                  <a:pt x="2439" y="288"/>
                </a:lnTo>
                <a:lnTo>
                  <a:pt x="2440" y="289"/>
                </a:lnTo>
                <a:lnTo>
                  <a:pt x="2441" y="289"/>
                </a:lnTo>
                <a:lnTo>
                  <a:pt x="2443" y="289"/>
                </a:lnTo>
                <a:lnTo>
                  <a:pt x="2444" y="289"/>
                </a:lnTo>
                <a:lnTo>
                  <a:pt x="2446" y="289"/>
                </a:lnTo>
                <a:lnTo>
                  <a:pt x="2447" y="289"/>
                </a:lnTo>
                <a:lnTo>
                  <a:pt x="2448" y="289"/>
                </a:lnTo>
                <a:lnTo>
                  <a:pt x="2450" y="289"/>
                </a:lnTo>
                <a:lnTo>
                  <a:pt x="2451" y="289"/>
                </a:lnTo>
                <a:lnTo>
                  <a:pt x="2452" y="290"/>
                </a:lnTo>
                <a:lnTo>
                  <a:pt x="2453" y="290"/>
                </a:lnTo>
                <a:lnTo>
                  <a:pt x="2455" y="290"/>
                </a:lnTo>
                <a:lnTo>
                  <a:pt x="2456" y="290"/>
                </a:lnTo>
                <a:lnTo>
                  <a:pt x="2458" y="290"/>
                </a:lnTo>
                <a:lnTo>
                  <a:pt x="2459" y="290"/>
                </a:lnTo>
                <a:lnTo>
                  <a:pt x="2460" y="290"/>
                </a:lnTo>
                <a:lnTo>
                  <a:pt x="2462" y="290"/>
                </a:lnTo>
                <a:lnTo>
                  <a:pt x="2463" y="290"/>
                </a:lnTo>
                <a:lnTo>
                  <a:pt x="2464" y="290"/>
                </a:lnTo>
                <a:lnTo>
                  <a:pt x="2466" y="290"/>
                </a:lnTo>
                <a:lnTo>
                  <a:pt x="2467" y="290"/>
                </a:lnTo>
                <a:lnTo>
                  <a:pt x="2468" y="290"/>
                </a:lnTo>
                <a:lnTo>
                  <a:pt x="2470" y="291"/>
                </a:lnTo>
                <a:lnTo>
                  <a:pt x="2471" y="291"/>
                </a:lnTo>
                <a:lnTo>
                  <a:pt x="2472" y="291"/>
                </a:lnTo>
                <a:lnTo>
                  <a:pt x="2474" y="291"/>
                </a:lnTo>
                <a:lnTo>
                  <a:pt x="2475" y="291"/>
                </a:lnTo>
                <a:lnTo>
                  <a:pt x="2477" y="291"/>
                </a:lnTo>
                <a:lnTo>
                  <a:pt x="2478" y="291"/>
                </a:lnTo>
                <a:lnTo>
                  <a:pt x="2479" y="291"/>
                </a:lnTo>
                <a:lnTo>
                  <a:pt x="2480" y="291"/>
                </a:lnTo>
                <a:lnTo>
                  <a:pt x="2482" y="291"/>
                </a:lnTo>
                <a:lnTo>
                  <a:pt x="2483" y="291"/>
                </a:lnTo>
                <a:lnTo>
                  <a:pt x="2485" y="291"/>
                </a:lnTo>
                <a:lnTo>
                  <a:pt x="2486" y="291"/>
                </a:lnTo>
                <a:lnTo>
                  <a:pt x="2487" y="291"/>
                </a:lnTo>
                <a:lnTo>
                  <a:pt x="2489" y="291"/>
                </a:lnTo>
                <a:lnTo>
                  <a:pt x="2490" y="291"/>
                </a:lnTo>
                <a:lnTo>
                  <a:pt x="2491" y="291"/>
                </a:lnTo>
                <a:lnTo>
                  <a:pt x="2492" y="291"/>
                </a:lnTo>
                <a:lnTo>
                  <a:pt x="2494" y="291"/>
                </a:lnTo>
                <a:lnTo>
                  <a:pt x="2496" y="291"/>
                </a:lnTo>
                <a:lnTo>
                  <a:pt x="2497" y="292"/>
                </a:lnTo>
                <a:lnTo>
                  <a:pt x="2498" y="292"/>
                </a:lnTo>
                <a:lnTo>
                  <a:pt x="2499" y="292"/>
                </a:lnTo>
                <a:lnTo>
                  <a:pt x="2501" y="292"/>
                </a:lnTo>
                <a:lnTo>
                  <a:pt x="2502" y="292"/>
                </a:lnTo>
                <a:lnTo>
                  <a:pt x="2503" y="292"/>
                </a:lnTo>
                <a:lnTo>
                  <a:pt x="2505" y="292"/>
                </a:lnTo>
                <a:lnTo>
                  <a:pt x="2506" y="292"/>
                </a:lnTo>
                <a:lnTo>
                  <a:pt x="2508" y="292"/>
                </a:lnTo>
                <a:lnTo>
                  <a:pt x="2509" y="292"/>
                </a:lnTo>
                <a:lnTo>
                  <a:pt x="2510" y="292"/>
                </a:lnTo>
                <a:lnTo>
                  <a:pt x="2511" y="292"/>
                </a:lnTo>
                <a:lnTo>
                  <a:pt x="2513" y="292"/>
                </a:lnTo>
                <a:lnTo>
                  <a:pt x="2514" y="292"/>
                </a:lnTo>
                <a:lnTo>
                  <a:pt x="2516" y="292"/>
                </a:lnTo>
                <a:lnTo>
                  <a:pt x="2517" y="292"/>
                </a:lnTo>
                <a:lnTo>
                  <a:pt x="2518" y="292"/>
                </a:lnTo>
                <a:lnTo>
                  <a:pt x="2520" y="293"/>
                </a:lnTo>
                <a:lnTo>
                  <a:pt x="2521" y="293"/>
                </a:lnTo>
                <a:lnTo>
                  <a:pt x="2522" y="293"/>
                </a:lnTo>
                <a:lnTo>
                  <a:pt x="2524" y="293"/>
                </a:lnTo>
                <a:lnTo>
                  <a:pt x="2525" y="293"/>
                </a:lnTo>
                <a:lnTo>
                  <a:pt x="2526" y="293"/>
                </a:lnTo>
                <a:lnTo>
                  <a:pt x="2528" y="293"/>
                </a:lnTo>
                <a:lnTo>
                  <a:pt x="2529" y="293"/>
                </a:lnTo>
              </a:path>
            </a:pathLst>
          </a:custGeom>
          <a:noFill/>
          <a:ln w="222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5" name="Freeform 447"/>
          <p:cNvSpPr>
            <a:spLocks/>
          </p:cNvSpPr>
          <p:nvPr/>
        </p:nvSpPr>
        <p:spPr bwMode="auto">
          <a:xfrm>
            <a:off x="998538" y="2478088"/>
            <a:ext cx="4014787" cy="234950"/>
          </a:xfrm>
          <a:custGeom>
            <a:avLst/>
            <a:gdLst/>
            <a:ahLst/>
            <a:cxnLst>
              <a:cxn ang="0">
                <a:pos x="39" y="2"/>
              </a:cxn>
              <a:cxn ang="0">
                <a:pos x="79" y="2"/>
              </a:cxn>
              <a:cxn ang="0">
                <a:pos x="119" y="2"/>
              </a:cxn>
              <a:cxn ang="0">
                <a:pos x="160" y="3"/>
              </a:cxn>
              <a:cxn ang="0">
                <a:pos x="200" y="120"/>
              </a:cxn>
              <a:cxn ang="0">
                <a:pos x="241" y="135"/>
              </a:cxn>
              <a:cxn ang="0">
                <a:pos x="282" y="125"/>
              </a:cxn>
              <a:cxn ang="0">
                <a:pos x="322" y="127"/>
              </a:cxn>
              <a:cxn ang="0">
                <a:pos x="362" y="129"/>
              </a:cxn>
              <a:cxn ang="0">
                <a:pos x="403" y="129"/>
              </a:cxn>
              <a:cxn ang="0">
                <a:pos x="443" y="132"/>
              </a:cxn>
              <a:cxn ang="0">
                <a:pos x="484" y="134"/>
              </a:cxn>
              <a:cxn ang="0">
                <a:pos x="524" y="134"/>
              </a:cxn>
              <a:cxn ang="0">
                <a:pos x="565" y="135"/>
              </a:cxn>
              <a:cxn ang="0">
                <a:pos x="605" y="134"/>
              </a:cxn>
              <a:cxn ang="0">
                <a:pos x="646" y="134"/>
              </a:cxn>
              <a:cxn ang="0">
                <a:pos x="686" y="134"/>
              </a:cxn>
              <a:cxn ang="0">
                <a:pos x="726" y="135"/>
              </a:cxn>
              <a:cxn ang="0">
                <a:pos x="767" y="136"/>
              </a:cxn>
              <a:cxn ang="0">
                <a:pos x="808" y="136"/>
              </a:cxn>
              <a:cxn ang="0">
                <a:pos x="848" y="138"/>
              </a:cxn>
              <a:cxn ang="0">
                <a:pos x="889" y="137"/>
              </a:cxn>
              <a:cxn ang="0">
                <a:pos x="929" y="137"/>
              </a:cxn>
              <a:cxn ang="0">
                <a:pos x="969" y="135"/>
              </a:cxn>
              <a:cxn ang="0">
                <a:pos x="1010" y="135"/>
              </a:cxn>
              <a:cxn ang="0">
                <a:pos x="1051" y="135"/>
              </a:cxn>
              <a:cxn ang="0">
                <a:pos x="1091" y="134"/>
              </a:cxn>
              <a:cxn ang="0">
                <a:pos x="1131" y="135"/>
              </a:cxn>
              <a:cxn ang="0">
                <a:pos x="1172" y="134"/>
              </a:cxn>
              <a:cxn ang="0">
                <a:pos x="1212" y="135"/>
              </a:cxn>
              <a:cxn ang="0">
                <a:pos x="1253" y="135"/>
              </a:cxn>
              <a:cxn ang="0">
                <a:pos x="1293" y="134"/>
              </a:cxn>
              <a:cxn ang="0">
                <a:pos x="1334" y="135"/>
              </a:cxn>
              <a:cxn ang="0">
                <a:pos x="1374" y="135"/>
              </a:cxn>
              <a:cxn ang="0">
                <a:pos x="1415" y="135"/>
              </a:cxn>
              <a:cxn ang="0">
                <a:pos x="1455" y="134"/>
              </a:cxn>
              <a:cxn ang="0">
                <a:pos x="1496" y="130"/>
              </a:cxn>
              <a:cxn ang="0">
                <a:pos x="1536" y="122"/>
              </a:cxn>
              <a:cxn ang="0">
                <a:pos x="1576" y="113"/>
              </a:cxn>
              <a:cxn ang="0">
                <a:pos x="1617" y="106"/>
              </a:cxn>
              <a:cxn ang="0">
                <a:pos x="1658" y="98"/>
              </a:cxn>
              <a:cxn ang="0">
                <a:pos x="1698" y="89"/>
              </a:cxn>
              <a:cxn ang="0">
                <a:pos x="1738" y="81"/>
              </a:cxn>
              <a:cxn ang="0">
                <a:pos x="1779" y="73"/>
              </a:cxn>
              <a:cxn ang="0">
                <a:pos x="1819" y="65"/>
              </a:cxn>
              <a:cxn ang="0">
                <a:pos x="1860" y="57"/>
              </a:cxn>
              <a:cxn ang="0">
                <a:pos x="1901" y="49"/>
              </a:cxn>
              <a:cxn ang="0">
                <a:pos x="1941" y="41"/>
              </a:cxn>
              <a:cxn ang="0">
                <a:pos x="1981" y="34"/>
              </a:cxn>
              <a:cxn ang="0">
                <a:pos x="2022" y="25"/>
              </a:cxn>
              <a:cxn ang="0">
                <a:pos x="2062" y="16"/>
              </a:cxn>
              <a:cxn ang="0">
                <a:pos x="2103" y="9"/>
              </a:cxn>
              <a:cxn ang="0">
                <a:pos x="2143" y="4"/>
              </a:cxn>
              <a:cxn ang="0">
                <a:pos x="2184" y="3"/>
              </a:cxn>
              <a:cxn ang="0">
                <a:pos x="2224" y="2"/>
              </a:cxn>
              <a:cxn ang="0">
                <a:pos x="2265" y="2"/>
              </a:cxn>
              <a:cxn ang="0">
                <a:pos x="2305" y="2"/>
              </a:cxn>
              <a:cxn ang="0">
                <a:pos x="2345" y="2"/>
              </a:cxn>
              <a:cxn ang="0">
                <a:pos x="2386" y="2"/>
              </a:cxn>
              <a:cxn ang="0">
                <a:pos x="2427" y="2"/>
              </a:cxn>
              <a:cxn ang="0">
                <a:pos x="2467" y="2"/>
              </a:cxn>
              <a:cxn ang="0">
                <a:pos x="2508" y="1"/>
              </a:cxn>
            </a:cxnLst>
            <a:rect l="0" t="0" r="r" b="b"/>
            <a:pathLst>
              <a:path w="2529" h="148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5" y="1"/>
                </a:lnTo>
                <a:lnTo>
                  <a:pt x="6" y="1"/>
                </a:lnTo>
                <a:lnTo>
                  <a:pt x="8" y="1"/>
                </a:lnTo>
                <a:lnTo>
                  <a:pt x="9" y="1"/>
                </a:lnTo>
                <a:lnTo>
                  <a:pt x="10" y="1"/>
                </a:lnTo>
                <a:lnTo>
                  <a:pt x="12" y="1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7" y="0"/>
                </a:lnTo>
                <a:lnTo>
                  <a:pt x="18" y="0"/>
                </a:lnTo>
                <a:lnTo>
                  <a:pt x="20" y="0"/>
                </a:lnTo>
                <a:lnTo>
                  <a:pt x="21" y="0"/>
                </a:lnTo>
                <a:lnTo>
                  <a:pt x="22" y="0"/>
                </a:lnTo>
                <a:lnTo>
                  <a:pt x="24" y="1"/>
                </a:lnTo>
                <a:lnTo>
                  <a:pt x="25" y="1"/>
                </a:lnTo>
                <a:lnTo>
                  <a:pt x="27" y="1"/>
                </a:lnTo>
                <a:lnTo>
                  <a:pt x="28" y="1"/>
                </a:lnTo>
                <a:lnTo>
                  <a:pt x="29" y="1"/>
                </a:lnTo>
                <a:lnTo>
                  <a:pt x="30" y="1"/>
                </a:lnTo>
                <a:lnTo>
                  <a:pt x="32" y="1"/>
                </a:lnTo>
                <a:lnTo>
                  <a:pt x="33" y="1"/>
                </a:lnTo>
                <a:lnTo>
                  <a:pt x="34" y="1"/>
                </a:lnTo>
                <a:lnTo>
                  <a:pt x="36" y="1"/>
                </a:lnTo>
                <a:lnTo>
                  <a:pt x="37" y="1"/>
                </a:lnTo>
                <a:lnTo>
                  <a:pt x="39" y="2"/>
                </a:lnTo>
                <a:lnTo>
                  <a:pt x="40" y="2"/>
                </a:lnTo>
                <a:lnTo>
                  <a:pt x="41" y="2"/>
                </a:lnTo>
                <a:lnTo>
                  <a:pt x="42" y="2"/>
                </a:lnTo>
                <a:lnTo>
                  <a:pt x="44" y="2"/>
                </a:lnTo>
                <a:lnTo>
                  <a:pt x="46" y="2"/>
                </a:lnTo>
                <a:lnTo>
                  <a:pt x="47" y="3"/>
                </a:lnTo>
                <a:lnTo>
                  <a:pt x="48" y="3"/>
                </a:lnTo>
                <a:lnTo>
                  <a:pt x="49" y="3"/>
                </a:lnTo>
                <a:lnTo>
                  <a:pt x="51" y="3"/>
                </a:lnTo>
                <a:lnTo>
                  <a:pt x="52" y="3"/>
                </a:lnTo>
                <a:lnTo>
                  <a:pt x="53" y="3"/>
                </a:lnTo>
                <a:lnTo>
                  <a:pt x="55" y="3"/>
                </a:lnTo>
                <a:lnTo>
                  <a:pt x="56" y="2"/>
                </a:lnTo>
                <a:lnTo>
                  <a:pt x="58" y="3"/>
                </a:lnTo>
                <a:lnTo>
                  <a:pt x="59" y="3"/>
                </a:lnTo>
                <a:lnTo>
                  <a:pt x="60" y="2"/>
                </a:lnTo>
                <a:lnTo>
                  <a:pt x="61" y="2"/>
                </a:lnTo>
                <a:lnTo>
                  <a:pt x="63" y="2"/>
                </a:lnTo>
                <a:lnTo>
                  <a:pt x="64" y="2"/>
                </a:lnTo>
                <a:lnTo>
                  <a:pt x="66" y="2"/>
                </a:lnTo>
                <a:lnTo>
                  <a:pt x="67" y="2"/>
                </a:lnTo>
                <a:lnTo>
                  <a:pt x="68" y="2"/>
                </a:lnTo>
                <a:lnTo>
                  <a:pt x="70" y="2"/>
                </a:lnTo>
                <a:lnTo>
                  <a:pt x="71" y="2"/>
                </a:lnTo>
                <a:lnTo>
                  <a:pt x="72" y="2"/>
                </a:lnTo>
                <a:lnTo>
                  <a:pt x="73" y="2"/>
                </a:lnTo>
                <a:lnTo>
                  <a:pt x="75" y="2"/>
                </a:lnTo>
                <a:lnTo>
                  <a:pt x="76" y="2"/>
                </a:lnTo>
                <a:lnTo>
                  <a:pt x="78" y="2"/>
                </a:lnTo>
                <a:lnTo>
                  <a:pt x="79" y="2"/>
                </a:lnTo>
                <a:lnTo>
                  <a:pt x="80" y="2"/>
                </a:lnTo>
                <a:lnTo>
                  <a:pt x="82" y="2"/>
                </a:lnTo>
                <a:lnTo>
                  <a:pt x="83" y="2"/>
                </a:lnTo>
                <a:lnTo>
                  <a:pt x="85" y="2"/>
                </a:lnTo>
                <a:lnTo>
                  <a:pt x="86" y="2"/>
                </a:lnTo>
                <a:lnTo>
                  <a:pt x="87" y="2"/>
                </a:lnTo>
                <a:lnTo>
                  <a:pt x="89" y="2"/>
                </a:lnTo>
                <a:lnTo>
                  <a:pt x="90" y="2"/>
                </a:lnTo>
                <a:lnTo>
                  <a:pt x="91" y="2"/>
                </a:lnTo>
                <a:lnTo>
                  <a:pt x="92" y="2"/>
                </a:lnTo>
                <a:lnTo>
                  <a:pt x="94" y="2"/>
                </a:lnTo>
                <a:lnTo>
                  <a:pt x="95" y="2"/>
                </a:lnTo>
                <a:lnTo>
                  <a:pt x="97" y="2"/>
                </a:lnTo>
                <a:lnTo>
                  <a:pt x="98" y="2"/>
                </a:lnTo>
                <a:lnTo>
                  <a:pt x="99" y="2"/>
                </a:lnTo>
                <a:lnTo>
                  <a:pt x="101" y="2"/>
                </a:lnTo>
                <a:lnTo>
                  <a:pt x="102" y="2"/>
                </a:lnTo>
                <a:lnTo>
                  <a:pt x="103" y="2"/>
                </a:lnTo>
                <a:lnTo>
                  <a:pt x="105" y="2"/>
                </a:lnTo>
                <a:lnTo>
                  <a:pt x="106" y="2"/>
                </a:lnTo>
                <a:lnTo>
                  <a:pt x="107" y="2"/>
                </a:lnTo>
                <a:lnTo>
                  <a:pt x="109" y="3"/>
                </a:lnTo>
                <a:lnTo>
                  <a:pt x="110" y="3"/>
                </a:lnTo>
                <a:lnTo>
                  <a:pt x="111" y="3"/>
                </a:lnTo>
                <a:lnTo>
                  <a:pt x="113" y="3"/>
                </a:lnTo>
                <a:lnTo>
                  <a:pt x="114" y="2"/>
                </a:lnTo>
                <a:lnTo>
                  <a:pt x="116" y="2"/>
                </a:lnTo>
                <a:lnTo>
                  <a:pt x="117" y="2"/>
                </a:lnTo>
                <a:lnTo>
                  <a:pt x="118" y="2"/>
                </a:lnTo>
                <a:lnTo>
                  <a:pt x="119" y="2"/>
                </a:lnTo>
                <a:lnTo>
                  <a:pt x="121" y="2"/>
                </a:lnTo>
                <a:lnTo>
                  <a:pt x="122" y="2"/>
                </a:lnTo>
                <a:lnTo>
                  <a:pt x="124" y="2"/>
                </a:lnTo>
                <a:lnTo>
                  <a:pt x="125" y="2"/>
                </a:lnTo>
                <a:lnTo>
                  <a:pt x="126" y="2"/>
                </a:lnTo>
                <a:lnTo>
                  <a:pt x="128" y="2"/>
                </a:lnTo>
                <a:lnTo>
                  <a:pt x="129" y="2"/>
                </a:lnTo>
                <a:lnTo>
                  <a:pt x="130" y="2"/>
                </a:lnTo>
                <a:lnTo>
                  <a:pt x="131" y="2"/>
                </a:lnTo>
                <a:lnTo>
                  <a:pt x="133" y="2"/>
                </a:lnTo>
                <a:lnTo>
                  <a:pt x="135" y="2"/>
                </a:lnTo>
                <a:lnTo>
                  <a:pt x="136" y="2"/>
                </a:lnTo>
                <a:lnTo>
                  <a:pt x="137" y="2"/>
                </a:lnTo>
                <a:lnTo>
                  <a:pt x="138" y="2"/>
                </a:lnTo>
                <a:lnTo>
                  <a:pt x="140" y="2"/>
                </a:lnTo>
                <a:lnTo>
                  <a:pt x="141" y="2"/>
                </a:lnTo>
                <a:lnTo>
                  <a:pt x="142" y="2"/>
                </a:lnTo>
                <a:lnTo>
                  <a:pt x="144" y="2"/>
                </a:lnTo>
                <a:lnTo>
                  <a:pt x="145" y="3"/>
                </a:lnTo>
                <a:lnTo>
                  <a:pt x="147" y="3"/>
                </a:lnTo>
                <a:lnTo>
                  <a:pt x="148" y="3"/>
                </a:lnTo>
                <a:lnTo>
                  <a:pt x="149" y="3"/>
                </a:lnTo>
                <a:lnTo>
                  <a:pt x="150" y="3"/>
                </a:lnTo>
                <a:lnTo>
                  <a:pt x="152" y="3"/>
                </a:lnTo>
                <a:lnTo>
                  <a:pt x="153" y="3"/>
                </a:lnTo>
                <a:lnTo>
                  <a:pt x="155" y="3"/>
                </a:lnTo>
                <a:lnTo>
                  <a:pt x="156" y="3"/>
                </a:lnTo>
                <a:lnTo>
                  <a:pt x="157" y="3"/>
                </a:lnTo>
                <a:lnTo>
                  <a:pt x="159" y="3"/>
                </a:lnTo>
                <a:lnTo>
                  <a:pt x="160" y="3"/>
                </a:lnTo>
                <a:lnTo>
                  <a:pt x="161" y="3"/>
                </a:lnTo>
                <a:lnTo>
                  <a:pt x="163" y="3"/>
                </a:lnTo>
                <a:lnTo>
                  <a:pt x="164" y="3"/>
                </a:lnTo>
                <a:lnTo>
                  <a:pt x="165" y="2"/>
                </a:lnTo>
                <a:lnTo>
                  <a:pt x="167" y="2"/>
                </a:lnTo>
                <a:lnTo>
                  <a:pt x="168" y="2"/>
                </a:lnTo>
                <a:lnTo>
                  <a:pt x="169" y="2"/>
                </a:lnTo>
                <a:lnTo>
                  <a:pt x="171" y="2"/>
                </a:lnTo>
                <a:lnTo>
                  <a:pt x="172" y="2"/>
                </a:lnTo>
                <a:lnTo>
                  <a:pt x="174" y="2"/>
                </a:lnTo>
                <a:lnTo>
                  <a:pt x="175" y="3"/>
                </a:lnTo>
                <a:lnTo>
                  <a:pt x="176" y="6"/>
                </a:lnTo>
                <a:lnTo>
                  <a:pt x="177" y="10"/>
                </a:lnTo>
                <a:lnTo>
                  <a:pt x="179" y="15"/>
                </a:lnTo>
                <a:lnTo>
                  <a:pt x="180" y="20"/>
                </a:lnTo>
                <a:lnTo>
                  <a:pt x="181" y="27"/>
                </a:lnTo>
                <a:lnTo>
                  <a:pt x="183" y="34"/>
                </a:lnTo>
                <a:lnTo>
                  <a:pt x="184" y="41"/>
                </a:lnTo>
                <a:lnTo>
                  <a:pt x="186" y="50"/>
                </a:lnTo>
                <a:lnTo>
                  <a:pt x="187" y="57"/>
                </a:lnTo>
                <a:lnTo>
                  <a:pt x="188" y="64"/>
                </a:lnTo>
                <a:lnTo>
                  <a:pt x="190" y="71"/>
                </a:lnTo>
                <a:lnTo>
                  <a:pt x="191" y="77"/>
                </a:lnTo>
                <a:lnTo>
                  <a:pt x="193" y="84"/>
                </a:lnTo>
                <a:lnTo>
                  <a:pt x="194" y="90"/>
                </a:lnTo>
                <a:lnTo>
                  <a:pt x="195" y="97"/>
                </a:lnTo>
                <a:lnTo>
                  <a:pt x="196" y="103"/>
                </a:lnTo>
                <a:lnTo>
                  <a:pt x="198" y="109"/>
                </a:lnTo>
                <a:lnTo>
                  <a:pt x="199" y="115"/>
                </a:lnTo>
                <a:lnTo>
                  <a:pt x="200" y="120"/>
                </a:lnTo>
                <a:lnTo>
                  <a:pt x="202" y="125"/>
                </a:lnTo>
                <a:lnTo>
                  <a:pt x="203" y="128"/>
                </a:lnTo>
                <a:lnTo>
                  <a:pt x="205" y="131"/>
                </a:lnTo>
                <a:lnTo>
                  <a:pt x="206" y="134"/>
                </a:lnTo>
                <a:lnTo>
                  <a:pt x="207" y="136"/>
                </a:lnTo>
                <a:lnTo>
                  <a:pt x="208" y="137"/>
                </a:lnTo>
                <a:lnTo>
                  <a:pt x="210" y="138"/>
                </a:lnTo>
                <a:lnTo>
                  <a:pt x="211" y="139"/>
                </a:lnTo>
                <a:lnTo>
                  <a:pt x="213" y="140"/>
                </a:lnTo>
                <a:lnTo>
                  <a:pt x="214" y="140"/>
                </a:lnTo>
                <a:lnTo>
                  <a:pt x="215" y="141"/>
                </a:lnTo>
                <a:lnTo>
                  <a:pt x="217" y="143"/>
                </a:lnTo>
                <a:lnTo>
                  <a:pt x="218" y="144"/>
                </a:lnTo>
                <a:lnTo>
                  <a:pt x="219" y="145"/>
                </a:lnTo>
                <a:lnTo>
                  <a:pt x="220" y="146"/>
                </a:lnTo>
                <a:lnTo>
                  <a:pt x="222" y="147"/>
                </a:lnTo>
                <a:lnTo>
                  <a:pt x="224" y="148"/>
                </a:lnTo>
                <a:lnTo>
                  <a:pt x="225" y="148"/>
                </a:lnTo>
                <a:lnTo>
                  <a:pt x="226" y="147"/>
                </a:lnTo>
                <a:lnTo>
                  <a:pt x="227" y="146"/>
                </a:lnTo>
                <a:lnTo>
                  <a:pt x="229" y="145"/>
                </a:lnTo>
                <a:lnTo>
                  <a:pt x="230" y="144"/>
                </a:lnTo>
                <a:lnTo>
                  <a:pt x="232" y="143"/>
                </a:lnTo>
                <a:lnTo>
                  <a:pt x="233" y="141"/>
                </a:lnTo>
                <a:lnTo>
                  <a:pt x="234" y="140"/>
                </a:lnTo>
                <a:lnTo>
                  <a:pt x="236" y="139"/>
                </a:lnTo>
                <a:lnTo>
                  <a:pt x="237" y="138"/>
                </a:lnTo>
                <a:lnTo>
                  <a:pt x="238" y="137"/>
                </a:lnTo>
                <a:lnTo>
                  <a:pt x="239" y="136"/>
                </a:lnTo>
                <a:lnTo>
                  <a:pt x="241" y="135"/>
                </a:lnTo>
                <a:lnTo>
                  <a:pt x="242" y="135"/>
                </a:lnTo>
                <a:lnTo>
                  <a:pt x="244" y="134"/>
                </a:lnTo>
                <a:lnTo>
                  <a:pt x="245" y="133"/>
                </a:lnTo>
                <a:lnTo>
                  <a:pt x="246" y="132"/>
                </a:lnTo>
                <a:lnTo>
                  <a:pt x="248" y="131"/>
                </a:lnTo>
                <a:lnTo>
                  <a:pt x="249" y="130"/>
                </a:lnTo>
                <a:lnTo>
                  <a:pt x="251" y="130"/>
                </a:lnTo>
                <a:lnTo>
                  <a:pt x="252" y="129"/>
                </a:lnTo>
                <a:lnTo>
                  <a:pt x="253" y="129"/>
                </a:lnTo>
                <a:lnTo>
                  <a:pt x="254" y="129"/>
                </a:lnTo>
                <a:lnTo>
                  <a:pt x="256" y="129"/>
                </a:lnTo>
                <a:lnTo>
                  <a:pt x="257" y="129"/>
                </a:lnTo>
                <a:lnTo>
                  <a:pt x="258" y="128"/>
                </a:lnTo>
                <a:lnTo>
                  <a:pt x="260" y="128"/>
                </a:lnTo>
                <a:lnTo>
                  <a:pt x="261" y="128"/>
                </a:lnTo>
                <a:lnTo>
                  <a:pt x="263" y="128"/>
                </a:lnTo>
                <a:lnTo>
                  <a:pt x="264" y="128"/>
                </a:lnTo>
                <a:lnTo>
                  <a:pt x="265" y="128"/>
                </a:lnTo>
                <a:lnTo>
                  <a:pt x="266" y="127"/>
                </a:lnTo>
                <a:lnTo>
                  <a:pt x="268" y="127"/>
                </a:lnTo>
                <a:lnTo>
                  <a:pt x="269" y="127"/>
                </a:lnTo>
                <a:lnTo>
                  <a:pt x="271" y="126"/>
                </a:lnTo>
                <a:lnTo>
                  <a:pt x="272" y="126"/>
                </a:lnTo>
                <a:lnTo>
                  <a:pt x="273" y="126"/>
                </a:lnTo>
                <a:lnTo>
                  <a:pt x="275" y="126"/>
                </a:lnTo>
                <a:lnTo>
                  <a:pt x="276" y="126"/>
                </a:lnTo>
                <a:lnTo>
                  <a:pt x="277" y="125"/>
                </a:lnTo>
                <a:lnTo>
                  <a:pt x="278" y="125"/>
                </a:lnTo>
                <a:lnTo>
                  <a:pt x="280" y="125"/>
                </a:lnTo>
                <a:lnTo>
                  <a:pt x="282" y="125"/>
                </a:lnTo>
                <a:lnTo>
                  <a:pt x="283" y="125"/>
                </a:lnTo>
                <a:lnTo>
                  <a:pt x="284" y="125"/>
                </a:lnTo>
                <a:lnTo>
                  <a:pt x="285" y="125"/>
                </a:lnTo>
                <a:lnTo>
                  <a:pt x="287" y="125"/>
                </a:lnTo>
                <a:lnTo>
                  <a:pt x="288" y="125"/>
                </a:lnTo>
                <a:lnTo>
                  <a:pt x="290" y="125"/>
                </a:lnTo>
                <a:lnTo>
                  <a:pt x="291" y="126"/>
                </a:lnTo>
                <a:lnTo>
                  <a:pt x="292" y="126"/>
                </a:lnTo>
                <a:lnTo>
                  <a:pt x="294" y="126"/>
                </a:lnTo>
                <a:lnTo>
                  <a:pt x="295" y="126"/>
                </a:lnTo>
                <a:lnTo>
                  <a:pt x="296" y="126"/>
                </a:lnTo>
                <a:lnTo>
                  <a:pt x="297" y="126"/>
                </a:lnTo>
                <a:lnTo>
                  <a:pt x="299" y="127"/>
                </a:lnTo>
                <a:lnTo>
                  <a:pt x="300" y="127"/>
                </a:lnTo>
                <a:lnTo>
                  <a:pt x="302" y="127"/>
                </a:lnTo>
                <a:lnTo>
                  <a:pt x="303" y="127"/>
                </a:lnTo>
                <a:lnTo>
                  <a:pt x="304" y="127"/>
                </a:lnTo>
                <a:lnTo>
                  <a:pt x="306" y="127"/>
                </a:lnTo>
                <a:lnTo>
                  <a:pt x="307" y="127"/>
                </a:lnTo>
                <a:lnTo>
                  <a:pt x="308" y="127"/>
                </a:lnTo>
                <a:lnTo>
                  <a:pt x="310" y="127"/>
                </a:lnTo>
                <a:lnTo>
                  <a:pt x="311" y="127"/>
                </a:lnTo>
                <a:lnTo>
                  <a:pt x="312" y="127"/>
                </a:lnTo>
                <a:lnTo>
                  <a:pt x="314" y="127"/>
                </a:lnTo>
                <a:lnTo>
                  <a:pt x="315" y="127"/>
                </a:lnTo>
                <a:lnTo>
                  <a:pt x="316" y="127"/>
                </a:lnTo>
                <a:lnTo>
                  <a:pt x="318" y="127"/>
                </a:lnTo>
                <a:lnTo>
                  <a:pt x="319" y="127"/>
                </a:lnTo>
                <a:lnTo>
                  <a:pt x="321" y="127"/>
                </a:lnTo>
                <a:lnTo>
                  <a:pt x="322" y="127"/>
                </a:lnTo>
                <a:lnTo>
                  <a:pt x="323" y="127"/>
                </a:lnTo>
                <a:lnTo>
                  <a:pt x="325" y="127"/>
                </a:lnTo>
                <a:lnTo>
                  <a:pt x="326" y="127"/>
                </a:lnTo>
                <a:lnTo>
                  <a:pt x="327" y="127"/>
                </a:lnTo>
                <a:lnTo>
                  <a:pt x="329" y="127"/>
                </a:lnTo>
                <a:lnTo>
                  <a:pt x="330" y="127"/>
                </a:lnTo>
                <a:lnTo>
                  <a:pt x="331" y="127"/>
                </a:lnTo>
                <a:lnTo>
                  <a:pt x="333" y="127"/>
                </a:lnTo>
                <a:lnTo>
                  <a:pt x="334" y="127"/>
                </a:lnTo>
                <a:lnTo>
                  <a:pt x="335" y="127"/>
                </a:lnTo>
                <a:lnTo>
                  <a:pt x="337" y="127"/>
                </a:lnTo>
                <a:lnTo>
                  <a:pt x="338" y="127"/>
                </a:lnTo>
                <a:lnTo>
                  <a:pt x="340" y="127"/>
                </a:lnTo>
                <a:lnTo>
                  <a:pt x="341" y="127"/>
                </a:lnTo>
                <a:lnTo>
                  <a:pt x="342" y="128"/>
                </a:lnTo>
                <a:lnTo>
                  <a:pt x="343" y="128"/>
                </a:lnTo>
                <a:lnTo>
                  <a:pt x="345" y="128"/>
                </a:lnTo>
                <a:lnTo>
                  <a:pt x="346" y="128"/>
                </a:lnTo>
                <a:lnTo>
                  <a:pt x="347" y="128"/>
                </a:lnTo>
                <a:lnTo>
                  <a:pt x="349" y="128"/>
                </a:lnTo>
                <a:lnTo>
                  <a:pt x="350" y="128"/>
                </a:lnTo>
                <a:lnTo>
                  <a:pt x="352" y="128"/>
                </a:lnTo>
                <a:lnTo>
                  <a:pt x="353" y="128"/>
                </a:lnTo>
                <a:lnTo>
                  <a:pt x="354" y="128"/>
                </a:lnTo>
                <a:lnTo>
                  <a:pt x="355" y="128"/>
                </a:lnTo>
                <a:lnTo>
                  <a:pt x="357" y="128"/>
                </a:lnTo>
                <a:lnTo>
                  <a:pt x="359" y="128"/>
                </a:lnTo>
                <a:lnTo>
                  <a:pt x="360" y="128"/>
                </a:lnTo>
                <a:lnTo>
                  <a:pt x="361" y="128"/>
                </a:lnTo>
                <a:lnTo>
                  <a:pt x="362" y="129"/>
                </a:lnTo>
                <a:lnTo>
                  <a:pt x="364" y="129"/>
                </a:lnTo>
                <a:lnTo>
                  <a:pt x="365" y="129"/>
                </a:lnTo>
                <a:lnTo>
                  <a:pt x="366" y="129"/>
                </a:lnTo>
                <a:lnTo>
                  <a:pt x="368" y="129"/>
                </a:lnTo>
                <a:lnTo>
                  <a:pt x="369" y="129"/>
                </a:lnTo>
                <a:lnTo>
                  <a:pt x="371" y="129"/>
                </a:lnTo>
                <a:lnTo>
                  <a:pt x="372" y="129"/>
                </a:lnTo>
                <a:lnTo>
                  <a:pt x="373" y="129"/>
                </a:lnTo>
                <a:lnTo>
                  <a:pt x="374" y="129"/>
                </a:lnTo>
                <a:lnTo>
                  <a:pt x="376" y="129"/>
                </a:lnTo>
                <a:lnTo>
                  <a:pt x="377" y="129"/>
                </a:lnTo>
                <a:lnTo>
                  <a:pt x="379" y="129"/>
                </a:lnTo>
                <a:lnTo>
                  <a:pt x="380" y="129"/>
                </a:lnTo>
                <a:lnTo>
                  <a:pt x="381" y="129"/>
                </a:lnTo>
                <a:lnTo>
                  <a:pt x="383" y="129"/>
                </a:lnTo>
                <a:lnTo>
                  <a:pt x="384" y="129"/>
                </a:lnTo>
                <a:lnTo>
                  <a:pt x="385" y="129"/>
                </a:lnTo>
                <a:lnTo>
                  <a:pt x="386" y="129"/>
                </a:lnTo>
                <a:lnTo>
                  <a:pt x="388" y="129"/>
                </a:lnTo>
                <a:lnTo>
                  <a:pt x="389" y="129"/>
                </a:lnTo>
                <a:lnTo>
                  <a:pt x="391" y="129"/>
                </a:lnTo>
                <a:lnTo>
                  <a:pt x="392" y="129"/>
                </a:lnTo>
                <a:lnTo>
                  <a:pt x="393" y="129"/>
                </a:lnTo>
                <a:lnTo>
                  <a:pt x="395" y="130"/>
                </a:lnTo>
                <a:lnTo>
                  <a:pt x="396" y="130"/>
                </a:lnTo>
                <a:lnTo>
                  <a:pt x="398" y="130"/>
                </a:lnTo>
                <a:lnTo>
                  <a:pt x="399" y="129"/>
                </a:lnTo>
                <a:lnTo>
                  <a:pt x="400" y="129"/>
                </a:lnTo>
                <a:lnTo>
                  <a:pt x="401" y="129"/>
                </a:lnTo>
                <a:lnTo>
                  <a:pt x="403" y="129"/>
                </a:lnTo>
                <a:lnTo>
                  <a:pt x="404" y="129"/>
                </a:lnTo>
                <a:lnTo>
                  <a:pt x="405" y="129"/>
                </a:lnTo>
                <a:lnTo>
                  <a:pt x="407" y="129"/>
                </a:lnTo>
                <a:lnTo>
                  <a:pt x="408" y="130"/>
                </a:lnTo>
                <a:lnTo>
                  <a:pt x="410" y="130"/>
                </a:lnTo>
                <a:lnTo>
                  <a:pt x="411" y="130"/>
                </a:lnTo>
                <a:lnTo>
                  <a:pt x="412" y="130"/>
                </a:lnTo>
                <a:lnTo>
                  <a:pt x="413" y="130"/>
                </a:lnTo>
                <a:lnTo>
                  <a:pt x="415" y="130"/>
                </a:lnTo>
                <a:lnTo>
                  <a:pt x="417" y="130"/>
                </a:lnTo>
                <a:lnTo>
                  <a:pt x="418" y="130"/>
                </a:lnTo>
                <a:lnTo>
                  <a:pt x="419" y="130"/>
                </a:lnTo>
                <a:lnTo>
                  <a:pt x="420" y="130"/>
                </a:lnTo>
                <a:lnTo>
                  <a:pt x="422" y="131"/>
                </a:lnTo>
                <a:lnTo>
                  <a:pt x="423" y="131"/>
                </a:lnTo>
                <a:lnTo>
                  <a:pt x="424" y="131"/>
                </a:lnTo>
                <a:lnTo>
                  <a:pt x="426" y="131"/>
                </a:lnTo>
                <a:lnTo>
                  <a:pt x="427" y="131"/>
                </a:lnTo>
                <a:lnTo>
                  <a:pt x="429" y="131"/>
                </a:lnTo>
                <a:lnTo>
                  <a:pt x="430" y="131"/>
                </a:lnTo>
                <a:lnTo>
                  <a:pt x="431" y="131"/>
                </a:lnTo>
                <a:lnTo>
                  <a:pt x="432" y="131"/>
                </a:lnTo>
                <a:lnTo>
                  <a:pt x="434" y="132"/>
                </a:lnTo>
                <a:lnTo>
                  <a:pt x="435" y="132"/>
                </a:lnTo>
                <a:lnTo>
                  <a:pt x="437" y="132"/>
                </a:lnTo>
                <a:lnTo>
                  <a:pt x="438" y="132"/>
                </a:lnTo>
                <a:lnTo>
                  <a:pt x="439" y="133"/>
                </a:lnTo>
                <a:lnTo>
                  <a:pt x="441" y="133"/>
                </a:lnTo>
                <a:lnTo>
                  <a:pt x="442" y="132"/>
                </a:lnTo>
                <a:lnTo>
                  <a:pt x="443" y="132"/>
                </a:lnTo>
                <a:lnTo>
                  <a:pt x="444" y="131"/>
                </a:lnTo>
                <a:lnTo>
                  <a:pt x="446" y="131"/>
                </a:lnTo>
                <a:lnTo>
                  <a:pt x="447" y="132"/>
                </a:lnTo>
                <a:lnTo>
                  <a:pt x="449" y="132"/>
                </a:lnTo>
                <a:lnTo>
                  <a:pt x="450" y="132"/>
                </a:lnTo>
                <a:lnTo>
                  <a:pt x="451" y="132"/>
                </a:lnTo>
                <a:lnTo>
                  <a:pt x="453" y="132"/>
                </a:lnTo>
                <a:lnTo>
                  <a:pt x="454" y="132"/>
                </a:lnTo>
                <a:lnTo>
                  <a:pt x="456" y="132"/>
                </a:lnTo>
                <a:lnTo>
                  <a:pt x="457" y="133"/>
                </a:lnTo>
                <a:lnTo>
                  <a:pt x="458" y="132"/>
                </a:lnTo>
                <a:lnTo>
                  <a:pt x="460" y="132"/>
                </a:lnTo>
                <a:lnTo>
                  <a:pt x="461" y="133"/>
                </a:lnTo>
                <a:lnTo>
                  <a:pt x="462" y="133"/>
                </a:lnTo>
                <a:lnTo>
                  <a:pt x="463" y="133"/>
                </a:lnTo>
                <a:lnTo>
                  <a:pt x="465" y="133"/>
                </a:lnTo>
                <a:lnTo>
                  <a:pt x="466" y="133"/>
                </a:lnTo>
                <a:lnTo>
                  <a:pt x="468" y="133"/>
                </a:lnTo>
                <a:lnTo>
                  <a:pt x="469" y="133"/>
                </a:lnTo>
                <a:lnTo>
                  <a:pt x="470" y="133"/>
                </a:lnTo>
                <a:lnTo>
                  <a:pt x="472" y="133"/>
                </a:lnTo>
                <a:lnTo>
                  <a:pt x="473" y="133"/>
                </a:lnTo>
                <a:lnTo>
                  <a:pt x="475" y="133"/>
                </a:lnTo>
                <a:lnTo>
                  <a:pt x="476" y="133"/>
                </a:lnTo>
                <a:lnTo>
                  <a:pt x="477" y="133"/>
                </a:lnTo>
                <a:lnTo>
                  <a:pt x="478" y="133"/>
                </a:lnTo>
                <a:lnTo>
                  <a:pt x="480" y="133"/>
                </a:lnTo>
                <a:lnTo>
                  <a:pt x="481" y="133"/>
                </a:lnTo>
                <a:lnTo>
                  <a:pt x="482" y="133"/>
                </a:lnTo>
                <a:lnTo>
                  <a:pt x="484" y="134"/>
                </a:lnTo>
                <a:lnTo>
                  <a:pt x="485" y="134"/>
                </a:lnTo>
                <a:lnTo>
                  <a:pt x="487" y="134"/>
                </a:lnTo>
                <a:lnTo>
                  <a:pt x="488" y="134"/>
                </a:lnTo>
                <a:lnTo>
                  <a:pt x="489" y="134"/>
                </a:lnTo>
                <a:lnTo>
                  <a:pt x="490" y="134"/>
                </a:lnTo>
                <a:lnTo>
                  <a:pt x="492" y="134"/>
                </a:lnTo>
                <a:lnTo>
                  <a:pt x="493" y="134"/>
                </a:lnTo>
                <a:lnTo>
                  <a:pt x="495" y="134"/>
                </a:lnTo>
                <a:lnTo>
                  <a:pt x="496" y="134"/>
                </a:lnTo>
                <a:lnTo>
                  <a:pt x="497" y="135"/>
                </a:lnTo>
                <a:lnTo>
                  <a:pt x="499" y="135"/>
                </a:lnTo>
                <a:lnTo>
                  <a:pt x="500" y="135"/>
                </a:lnTo>
                <a:lnTo>
                  <a:pt x="501" y="135"/>
                </a:lnTo>
                <a:lnTo>
                  <a:pt x="502" y="135"/>
                </a:lnTo>
                <a:lnTo>
                  <a:pt x="504" y="135"/>
                </a:lnTo>
                <a:lnTo>
                  <a:pt x="506" y="135"/>
                </a:lnTo>
                <a:lnTo>
                  <a:pt x="507" y="135"/>
                </a:lnTo>
                <a:lnTo>
                  <a:pt x="508" y="135"/>
                </a:lnTo>
                <a:lnTo>
                  <a:pt x="509" y="135"/>
                </a:lnTo>
                <a:lnTo>
                  <a:pt x="511" y="135"/>
                </a:lnTo>
                <a:lnTo>
                  <a:pt x="512" y="135"/>
                </a:lnTo>
                <a:lnTo>
                  <a:pt x="513" y="134"/>
                </a:lnTo>
                <a:lnTo>
                  <a:pt x="515" y="134"/>
                </a:lnTo>
                <a:lnTo>
                  <a:pt x="516" y="134"/>
                </a:lnTo>
                <a:lnTo>
                  <a:pt x="518" y="134"/>
                </a:lnTo>
                <a:lnTo>
                  <a:pt x="519" y="134"/>
                </a:lnTo>
                <a:lnTo>
                  <a:pt x="520" y="135"/>
                </a:lnTo>
                <a:lnTo>
                  <a:pt x="521" y="135"/>
                </a:lnTo>
                <a:lnTo>
                  <a:pt x="523" y="135"/>
                </a:lnTo>
                <a:lnTo>
                  <a:pt x="524" y="134"/>
                </a:lnTo>
                <a:lnTo>
                  <a:pt x="526" y="135"/>
                </a:lnTo>
                <a:lnTo>
                  <a:pt x="527" y="135"/>
                </a:lnTo>
                <a:lnTo>
                  <a:pt x="528" y="135"/>
                </a:lnTo>
                <a:lnTo>
                  <a:pt x="530" y="135"/>
                </a:lnTo>
                <a:lnTo>
                  <a:pt x="531" y="134"/>
                </a:lnTo>
                <a:lnTo>
                  <a:pt x="532" y="134"/>
                </a:lnTo>
                <a:lnTo>
                  <a:pt x="534" y="134"/>
                </a:lnTo>
                <a:lnTo>
                  <a:pt x="535" y="134"/>
                </a:lnTo>
                <a:lnTo>
                  <a:pt x="536" y="134"/>
                </a:lnTo>
                <a:lnTo>
                  <a:pt x="538" y="134"/>
                </a:lnTo>
                <a:lnTo>
                  <a:pt x="539" y="134"/>
                </a:lnTo>
                <a:lnTo>
                  <a:pt x="540" y="134"/>
                </a:lnTo>
                <a:lnTo>
                  <a:pt x="542" y="134"/>
                </a:lnTo>
                <a:lnTo>
                  <a:pt x="543" y="134"/>
                </a:lnTo>
                <a:lnTo>
                  <a:pt x="545" y="134"/>
                </a:lnTo>
                <a:lnTo>
                  <a:pt x="546" y="134"/>
                </a:lnTo>
                <a:lnTo>
                  <a:pt x="547" y="135"/>
                </a:lnTo>
                <a:lnTo>
                  <a:pt x="548" y="135"/>
                </a:lnTo>
                <a:lnTo>
                  <a:pt x="550" y="135"/>
                </a:lnTo>
                <a:lnTo>
                  <a:pt x="551" y="135"/>
                </a:lnTo>
                <a:lnTo>
                  <a:pt x="552" y="135"/>
                </a:lnTo>
                <a:lnTo>
                  <a:pt x="554" y="135"/>
                </a:lnTo>
                <a:lnTo>
                  <a:pt x="555" y="135"/>
                </a:lnTo>
                <a:lnTo>
                  <a:pt x="557" y="135"/>
                </a:lnTo>
                <a:lnTo>
                  <a:pt x="558" y="135"/>
                </a:lnTo>
                <a:lnTo>
                  <a:pt x="559" y="135"/>
                </a:lnTo>
                <a:lnTo>
                  <a:pt x="561" y="135"/>
                </a:lnTo>
                <a:lnTo>
                  <a:pt x="562" y="135"/>
                </a:lnTo>
                <a:lnTo>
                  <a:pt x="564" y="135"/>
                </a:lnTo>
                <a:lnTo>
                  <a:pt x="565" y="135"/>
                </a:lnTo>
                <a:lnTo>
                  <a:pt x="566" y="135"/>
                </a:lnTo>
                <a:lnTo>
                  <a:pt x="567" y="135"/>
                </a:lnTo>
                <a:lnTo>
                  <a:pt x="569" y="135"/>
                </a:lnTo>
                <a:lnTo>
                  <a:pt x="570" y="135"/>
                </a:lnTo>
                <a:lnTo>
                  <a:pt x="571" y="135"/>
                </a:lnTo>
                <a:lnTo>
                  <a:pt x="573" y="135"/>
                </a:lnTo>
                <a:lnTo>
                  <a:pt x="574" y="135"/>
                </a:lnTo>
                <a:lnTo>
                  <a:pt x="576" y="135"/>
                </a:lnTo>
                <a:lnTo>
                  <a:pt x="577" y="135"/>
                </a:lnTo>
                <a:lnTo>
                  <a:pt x="578" y="135"/>
                </a:lnTo>
                <a:lnTo>
                  <a:pt x="579" y="135"/>
                </a:lnTo>
                <a:lnTo>
                  <a:pt x="581" y="135"/>
                </a:lnTo>
                <a:lnTo>
                  <a:pt x="582" y="135"/>
                </a:lnTo>
                <a:lnTo>
                  <a:pt x="584" y="134"/>
                </a:lnTo>
                <a:lnTo>
                  <a:pt x="585" y="135"/>
                </a:lnTo>
                <a:lnTo>
                  <a:pt x="586" y="135"/>
                </a:lnTo>
                <a:lnTo>
                  <a:pt x="588" y="135"/>
                </a:lnTo>
                <a:lnTo>
                  <a:pt x="589" y="135"/>
                </a:lnTo>
                <a:lnTo>
                  <a:pt x="590" y="135"/>
                </a:lnTo>
                <a:lnTo>
                  <a:pt x="591" y="135"/>
                </a:lnTo>
                <a:lnTo>
                  <a:pt x="593" y="135"/>
                </a:lnTo>
                <a:lnTo>
                  <a:pt x="595" y="136"/>
                </a:lnTo>
                <a:lnTo>
                  <a:pt x="596" y="135"/>
                </a:lnTo>
                <a:lnTo>
                  <a:pt x="597" y="135"/>
                </a:lnTo>
                <a:lnTo>
                  <a:pt x="598" y="135"/>
                </a:lnTo>
                <a:lnTo>
                  <a:pt x="600" y="135"/>
                </a:lnTo>
                <a:lnTo>
                  <a:pt x="601" y="134"/>
                </a:lnTo>
                <a:lnTo>
                  <a:pt x="603" y="134"/>
                </a:lnTo>
                <a:lnTo>
                  <a:pt x="604" y="134"/>
                </a:lnTo>
                <a:lnTo>
                  <a:pt x="605" y="134"/>
                </a:lnTo>
                <a:lnTo>
                  <a:pt x="607" y="134"/>
                </a:lnTo>
                <a:lnTo>
                  <a:pt x="608" y="134"/>
                </a:lnTo>
                <a:lnTo>
                  <a:pt x="609" y="135"/>
                </a:lnTo>
                <a:lnTo>
                  <a:pt x="610" y="135"/>
                </a:lnTo>
                <a:lnTo>
                  <a:pt x="612" y="135"/>
                </a:lnTo>
                <a:lnTo>
                  <a:pt x="613" y="135"/>
                </a:lnTo>
                <a:lnTo>
                  <a:pt x="615" y="135"/>
                </a:lnTo>
                <a:lnTo>
                  <a:pt x="616" y="135"/>
                </a:lnTo>
                <a:lnTo>
                  <a:pt x="617" y="135"/>
                </a:lnTo>
                <a:lnTo>
                  <a:pt x="619" y="135"/>
                </a:lnTo>
                <a:lnTo>
                  <a:pt x="620" y="135"/>
                </a:lnTo>
                <a:lnTo>
                  <a:pt x="622" y="134"/>
                </a:lnTo>
                <a:lnTo>
                  <a:pt x="623" y="134"/>
                </a:lnTo>
                <a:lnTo>
                  <a:pt x="624" y="134"/>
                </a:lnTo>
                <a:lnTo>
                  <a:pt x="625" y="134"/>
                </a:lnTo>
                <a:lnTo>
                  <a:pt x="627" y="134"/>
                </a:lnTo>
                <a:lnTo>
                  <a:pt x="628" y="134"/>
                </a:lnTo>
                <a:lnTo>
                  <a:pt x="629" y="134"/>
                </a:lnTo>
                <a:lnTo>
                  <a:pt x="631" y="134"/>
                </a:lnTo>
                <a:lnTo>
                  <a:pt x="632" y="134"/>
                </a:lnTo>
                <a:lnTo>
                  <a:pt x="634" y="135"/>
                </a:lnTo>
                <a:lnTo>
                  <a:pt x="635" y="134"/>
                </a:lnTo>
                <a:lnTo>
                  <a:pt x="636" y="134"/>
                </a:lnTo>
                <a:lnTo>
                  <a:pt x="637" y="134"/>
                </a:lnTo>
                <a:lnTo>
                  <a:pt x="639" y="134"/>
                </a:lnTo>
                <a:lnTo>
                  <a:pt x="641" y="134"/>
                </a:lnTo>
                <a:lnTo>
                  <a:pt x="642" y="134"/>
                </a:lnTo>
                <a:lnTo>
                  <a:pt x="643" y="134"/>
                </a:lnTo>
                <a:lnTo>
                  <a:pt x="644" y="134"/>
                </a:lnTo>
                <a:lnTo>
                  <a:pt x="646" y="134"/>
                </a:lnTo>
                <a:lnTo>
                  <a:pt x="647" y="134"/>
                </a:lnTo>
                <a:lnTo>
                  <a:pt x="648" y="133"/>
                </a:lnTo>
                <a:lnTo>
                  <a:pt x="649" y="133"/>
                </a:lnTo>
                <a:lnTo>
                  <a:pt x="651" y="133"/>
                </a:lnTo>
                <a:lnTo>
                  <a:pt x="653" y="133"/>
                </a:lnTo>
                <a:lnTo>
                  <a:pt x="654" y="133"/>
                </a:lnTo>
                <a:lnTo>
                  <a:pt x="655" y="133"/>
                </a:lnTo>
                <a:lnTo>
                  <a:pt x="656" y="134"/>
                </a:lnTo>
                <a:lnTo>
                  <a:pt x="658" y="134"/>
                </a:lnTo>
                <a:lnTo>
                  <a:pt x="659" y="134"/>
                </a:lnTo>
                <a:lnTo>
                  <a:pt x="661" y="134"/>
                </a:lnTo>
                <a:lnTo>
                  <a:pt x="662" y="134"/>
                </a:lnTo>
                <a:lnTo>
                  <a:pt x="663" y="134"/>
                </a:lnTo>
                <a:lnTo>
                  <a:pt x="665" y="134"/>
                </a:lnTo>
                <a:lnTo>
                  <a:pt x="666" y="134"/>
                </a:lnTo>
                <a:lnTo>
                  <a:pt x="667" y="134"/>
                </a:lnTo>
                <a:lnTo>
                  <a:pt x="668" y="133"/>
                </a:lnTo>
                <a:lnTo>
                  <a:pt x="670" y="133"/>
                </a:lnTo>
                <a:lnTo>
                  <a:pt x="671" y="133"/>
                </a:lnTo>
                <a:lnTo>
                  <a:pt x="673" y="133"/>
                </a:lnTo>
                <a:lnTo>
                  <a:pt x="674" y="133"/>
                </a:lnTo>
                <a:lnTo>
                  <a:pt x="675" y="133"/>
                </a:lnTo>
                <a:lnTo>
                  <a:pt x="677" y="133"/>
                </a:lnTo>
                <a:lnTo>
                  <a:pt x="678" y="133"/>
                </a:lnTo>
                <a:lnTo>
                  <a:pt x="680" y="133"/>
                </a:lnTo>
                <a:lnTo>
                  <a:pt x="681" y="133"/>
                </a:lnTo>
                <a:lnTo>
                  <a:pt x="682" y="134"/>
                </a:lnTo>
                <a:lnTo>
                  <a:pt x="683" y="134"/>
                </a:lnTo>
                <a:lnTo>
                  <a:pt x="685" y="134"/>
                </a:lnTo>
                <a:lnTo>
                  <a:pt x="686" y="134"/>
                </a:lnTo>
                <a:lnTo>
                  <a:pt x="687" y="134"/>
                </a:lnTo>
                <a:lnTo>
                  <a:pt x="689" y="134"/>
                </a:lnTo>
                <a:lnTo>
                  <a:pt x="690" y="134"/>
                </a:lnTo>
                <a:lnTo>
                  <a:pt x="692" y="134"/>
                </a:lnTo>
                <a:lnTo>
                  <a:pt x="693" y="133"/>
                </a:lnTo>
                <a:lnTo>
                  <a:pt x="694" y="133"/>
                </a:lnTo>
                <a:lnTo>
                  <a:pt x="696" y="133"/>
                </a:lnTo>
                <a:lnTo>
                  <a:pt x="697" y="133"/>
                </a:lnTo>
                <a:lnTo>
                  <a:pt x="698" y="134"/>
                </a:lnTo>
                <a:lnTo>
                  <a:pt x="700" y="134"/>
                </a:lnTo>
                <a:lnTo>
                  <a:pt x="701" y="134"/>
                </a:lnTo>
                <a:lnTo>
                  <a:pt x="702" y="134"/>
                </a:lnTo>
                <a:lnTo>
                  <a:pt x="704" y="134"/>
                </a:lnTo>
                <a:lnTo>
                  <a:pt x="705" y="134"/>
                </a:lnTo>
                <a:lnTo>
                  <a:pt x="706" y="134"/>
                </a:lnTo>
                <a:lnTo>
                  <a:pt x="708" y="134"/>
                </a:lnTo>
                <a:lnTo>
                  <a:pt x="709" y="135"/>
                </a:lnTo>
                <a:lnTo>
                  <a:pt x="711" y="134"/>
                </a:lnTo>
                <a:lnTo>
                  <a:pt x="712" y="134"/>
                </a:lnTo>
                <a:lnTo>
                  <a:pt x="713" y="134"/>
                </a:lnTo>
                <a:lnTo>
                  <a:pt x="714" y="134"/>
                </a:lnTo>
                <a:lnTo>
                  <a:pt x="716" y="135"/>
                </a:lnTo>
                <a:lnTo>
                  <a:pt x="717" y="135"/>
                </a:lnTo>
                <a:lnTo>
                  <a:pt x="719" y="135"/>
                </a:lnTo>
                <a:lnTo>
                  <a:pt x="720" y="135"/>
                </a:lnTo>
                <a:lnTo>
                  <a:pt x="721" y="135"/>
                </a:lnTo>
                <a:lnTo>
                  <a:pt x="723" y="135"/>
                </a:lnTo>
                <a:lnTo>
                  <a:pt x="724" y="135"/>
                </a:lnTo>
                <a:lnTo>
                  <a:pt x="725" y="135"/>
                </a:lnTo>
                <a:lnTo>
                  <a:pt x="726" y="135"/>
                </a:lnTo>
                <a:lnTo>
                  <a:pt x="728" y="135"/>
                </a:lnTo>
                <a:lnTo>
                  <a:pt x="730" y="135"/>
                </a:lnTo>
                <a:lnTo>
                  <a:pt x="731" y="135"/>
                </a:lnTo>
                <a:lnTo>
                  <a:pt x="732" y="135"/>
                </a:lnTo>
                <a:lnTo>
                  <a:pt x="733" y="135"/>
                </a:lnTo>
                <a:lnTo>
                  <a:pt x="735" y="135"/>
                </a:lnTo>
                <a:lnTo>
                  <a:pt x="736" y="135"/>
                </a:lnTo>
                <a:lnTo>
                  <a:pt x="737" y="135"/>
                </a:lnTo>
                <a:lnTo>
                  <a:pt x="739" y="135"/>
                </a:lnTo>
                <a:lnTo>
                  <a:pt x="740" y="135"/>
                </a:lnTo>
                <a:lnTo>
                  <a:pt x="742" y="135"/>
                </a:lnTo>
                <a:lnTo>
                  <a:pt x="743" y="135"/>
                </a:lnTo>
                <a:lnTo>
                  <a:pt x="744" y="135"/>
                </a:lnTo>
                <a:lnTo>
                  <a:pt x="745" y="135"/>
                </a:lnTo>
                <a:lnTo>
                  <a:pt x="747" y="135"/>
                </a:lnTo>
                <a:lnTo>
                  <a:pt x="748" y="135"/>
                </a:lnTo>
                <a:lnTo>
                  <a:pt x="750" y="135"/>
                </a:lnTo>
                <a:lnTo>
                  <a:pt x="751" y="135"/>
                </a:lnTo>
                <a:lnTo>
                  <a:pt x="752" y="136"/>
                </a:lnTo>
                <a:lnTo>
                  <a:pt x="754" y="136"/>
                </a:lnTo>
                <a:lnTo>
                  <a:pt x="755" y="136"/>
                </a:lnTo>
                <a:lnTo>
                  <a:pt x="756" y="136"/>
                </a:lnTo>
                <a:lnTo>
                  <a:pt x="758" y="136"/>
                </a:lnTo>
                <a:lnTo>
                  <a:pt x="759" y="136"/>
                </a:lnTo>
                <a:lnTo>
                  <a:pt x="760" y="136"/>
                </a:lnTo>
                <a:lnTo>
                  <a:pt x="762" y="136"/>
                </a:lnTo>
                <a:lnTo>
                  <a:pt x="763" y="136"/>
                </a:lnTo>
                <a:lnTo>
                  <a:pt x="764" y="136"/>
                </a:lnTo>
                <a:lnTo>
                  <a:pt x="766" y="136"/>
                </a:lnTo>
                <a:lnTo>
                  <a:pt x="767" y="136"/>
                </a:lnTo>
                <a:lnTo>
                  <a:pt x="769" y="136"/>
                </a:lnTo>
                <a:lnTo>
                  <a:pt x="770" y="136"/>
                </a:lnTo>
                <a:lnTo>
                  <a:pt x="771" y="136"/>
                </a:lnTo>
                <a:lnTo>
                  <a:pt x="772" y="136"/>
                </a:lnTo>
                <a:lnTo>
                  <a:pt x="774" y="136"/>
                </a:lnTo>
                <a:lnTo>
                  <a:pt x="775" y="136"/>
                </a:lnTo>
                <a:lnTo>
                  <a:pt x="776" y="136"/>
                </a:lnTo>
                <a:lnTo>
                  <a:pt x="778" y="136"/>
                </a:lnTo>
                <a:lnTo>
                  <a:pt x="779" y="136"/>
                </a:lnTo>
                <a:lnTo>
                  <a:pt x="781" y="136"/>
                </a:lnTo>
                <a:lnTo>
                  <a:pt x="782" y="136"/>
                </a:lnTo>
                <a:lnTo>
                  <a:pt x="783" y="136"/>
                </a:lnTo>
                <a:lnTo>
                  <a:pt x="784" y="136"/>
                </a:lnTo>
                <a:lnTo>
                  <a:pt x="786" y="136"/>
                </a:lnTo>
                <a:lnTo>
                  <a:pt x="788" y="136"/>
                </a:lnTo>
                <a:lnTo>
                  <a:pt x="789" y="136"/>
                </a:lnTo>
                <a:lnTo>
                  <a:pt x="790" y="136"/>
                </a:lnTo>
                <a:lnTo>
                  <a:pt x="791" y="136"/>
                </a:lnTo>
                <a:lnTo>
                  <a:pt x="793" y="136"/>
                </a:lnTo>
                <a:lnTo>
                  <a:pt x="794" y="136"/>
                </a:lnTo>
                <a:lnTo>
                  <a:pt x="795" y="136"/>
                </a:lnTo>
                <a:lnTo>
                  <a:pt x="797" y="136"/>
                </a:lnTo>
                <a:lnTo>
                  <a:pt x="798" y="136"/>
                </a:lnTo>
                <a:lnTo>
                  <a:pt x="800" y="136"/>
                </a:lnTo>
                <a:lnTo>
                  <a:pt x="801" y="136"/>
                </a:lnTo>
                <a:lnTo>
                  <a:pt x="802" y="136"/>
                </a:lnTo>
                <a:lnTo>
                  <a:pt x="803" y="136"/>
                </a:lnTo>
                <a:lnTo>
                  <a:pt x="805" y="136"/>
                </a:lnTo>
                <a:lnTo>
                  <a:pt x="806" y="136"/>
                </a:lnTo>
                <a:lnTo>
                  <a:pt x="808" y="136"/>
                </a:lnTo>
                <a:lnTo>
                  <a:pt x="809" y="136"/>
                </a:lnTo>
                <a:lnTo>
                  <a:pt x="810" y="136"/>
                </a:lnTo>
                <a:lnTo>
                  <a:pt x="812" y="136"/>
                </a:lnTo>
                <a:lnTo>
                  <a:pt x="813" y="136"/>
                </a:lnTo>
                <a:lnTo>
                  <a:pt x="814" y="136"/>
                </a:lnTo>
                <a:lnTo>
                  <a:pt x="815" y="136"/>
                </a:lnTo>
                <a:lnTo>
                  <a:pt x="817" y="137"/>
                </a:lnTo>
                <a:lnTo>
                  <a:pt x="818" y="137"/>
                </a:lnTo>
                <a:lnTo>
                  <a:pt x="820" y="137"/>
                </a:lnTo>
                <a:lnTo>
                  <a:pt x="821" y="137"/>
                </a:lnTo>
                <a:lnTo>
                  <a:pt x="822" y="137"/>
                </a:lnTo>
                <a:lnTo>
                  <a:pt x="824" y="137"/>
                </a:lnTo>
                <a:lnTo>
                  <a:pt x="825" y="137"/>
                </a:lnTo>
                <a:lnTo>
                  <a:pt x="827" y="137"/>
                </a:lnTo>
                <a:lnTo>
                  <a:pt x="828" y="137"/>
                </a:lnTo>
                <a:lnTo>
                  <a:pt x="829" y="137"/>
                </a:lnTo>
                <a:lnTo>
                  <a:pt x="831" y="137"/>
                </a:lnTo>
                <a:lnTo>
                  <a:pt x="832" y="137"/>
                </a:lnTo>
                <a:lnTo>
                  <a:pt x="833" y="137"/>
                </a:lnTo>
                <a:lnTo>
                  <a:pt x="834" y="137"/>
                </a:lnTo>
                <a:lnTo>
                  <a:pt x="836" y="137"/>
                </a:lnTo>
                <a:lnTo>
                  <a:pt x="837" y="137"/>
                </a:lnTo>
                <a:lnTo>
                  <a:pt x="839" y="137"/>
                </a:lnTo>
                <a:lnTo>
                  <a:pt x="840" y="137"/>
                </a:lnTo>
                <a:lnTo>
                  <a:pt x="841" y="137"/>
                </a:lnTo>
                <a:lnTo>
                  <a:pt x="843" y="137"/>
                </a:lnTo>
                <a:lnTo>
                  <a:pt x="844" y="137"/>
                </a:lnTo>
                <a:lnTo>
                  <a:pt x="846" y="138"/>
                </a:lnTo>
                <a:lnTo>
                  <a:pt x="847" y="138"/>
                </a:lnTo>
                <a:lnTo>
                  <a:pt x="848" y="138"/>
                </a:lnTo>
                <a:lnTo>
                  <a:pt x="849" y="138"/>
                </a:lnTo>
                <a:lnTo>
                  <a:pt x="851" y="138"/>
                </a:lnTo>
                <a:lnTo>
                  <a:pt x="852" y="138"/>
                </a:lnTo>
                <a:lnTo>
                  <a:pt x="853" y="138"/>
                </a:lnTo>
                <a:lnTo>
                  <a:pt x="855" y="138"/>
                </a:lnTo>
                <a:lnTo>
                  <a:pt x="856" y="138"/>
                </a:lnTo>
                <a:lnTo>
                  <a:pt x="858" y="138"/>
                </a:lnTo>
                <a:lnTo>
                  <a:pt x="859" y="138"/>
                </a:lnTo>
                <a:lnTo>
                  <a:pt x="860" y="138"/>
                </a:lnTo>
                <a:lnTo>
                  <a:pt x="861" y="138"/>
                </a:lnTo>
                <a:lnTo>
                  <a:pt x="863" y="138"/>
                </a:lnTo>
                <a:lnTo>
                  <a:pt x="864" y="137"/>
                </a:lnTo>
                <a:lnTo>
                  <a:pt x="866" y="137"/>
                </a:lnTo>
                <a:lnTo>
                  <a:pt x="867" y="137"/>
                </a:lnTo>
                <a:lnTo>
                  <a:pt x="868" y="137"/>
                </a:lnTo>
                <a:lnTo>
                  <a:pt x="870" y="137"/>
                </a:lnTo>
                <a:lnTo>
                  <a:pt x="871" y="136"/>
                </a:lnTo>
                <a:lnTo>
                  <a:pt x="872" y="136"/>
                </a:lnTo>
                <a:lnTo>
                  <a:pt x="873" y="136"/>
                </a:lnTo>
                <a:lnTo>
                  <a:pt x="875" y="136"/>
                </a:lnTo>
                <a:lnTo>
                  <a:pt x="877" y="136"/>
                </a:lnTo>
                <a:lnTo>
                  <a:pt x="878" y="136"/>
                </a:lnTo>
                <a:lnTo>
                  <a:pt x="879" y="136"/>
                </a:lnTo>
                <a:lnTo>
                  <a:pt x="880" y="136"/>
                </a:lnTo>
                <a:lnTo>
                  <a:pt x="882" y="137"/>
                </a:lnTo>
                <a:lnTo>
                  <a:pt x="883" y="137"/>
                </a:lnTo>
                <a:lnTo>
                  <a:pt x="885" y="137"/>
                </a:lnTo>
                <a:lnTo>
                  <a:pt x="886" y="137"/>
                </a:lnTo>
                <a:lnTo>
                  <a:pt x="887" y="137"/>
                </a:lnTo>
                <a:lnTo>
                  <a:pt x="889" y="137"/>
                </a:lnTo>
                <a:lnTo>
                  <a:pt x="890" y="137"/>
                </a:lnTo>
                <a:lnTo>
                  <a:pt x="891" y="137"/>
                </a:lnTo>
                <a:lnTo>
                  <a:pt x="892" y="137"/>
                </a:lnTo>
                <a:lnTo>
                  <a:pt x="894" y="137"/>
                </a:lnTo>
                <a:lnTo>
                  <a:pt x="895" y="137"/>
                </a:lnTo>
                <a:lnTo>
                  <a:pt x="897" y="137"/>
                </a:lnTo>
                <a:lnTo>
                  <a:pt x="898" y="137"/>
                </a:lnTo>
                <a:lnTo>
                  <a:pt x="899" y="137"/>
                </a:lnTo>
                <a:lnTo>
                  <a:pt x="901" y="137"/>
                </a:lnTo>
                <a:lnTo>
                  <a:pt x="902" y="137"/>
                </a:lnTo>
                <a:lnTo>
                  <a:pt x="903" y="137"/>
                </a:lnTo>
                <a:lnTo>
                  <a:pt x="905" y="137"/>
                </a:lnTo>
                <a:lnTo>
                  <a:pt x="906" y="137"/>
                </a:lnTo>
                <a:lnTo>
                  <a:pt x="907" y="137"/>
                </a:lnTo>
                <a:lnTo>
                  <a:pt x="909" y="137"/>
                </a:lnTo>
                <a:lnTo>
                  <a:pt x="910" y="138"/>
                </a:lnTo>
                <a:lnTo>
                  <a:pt x="911" y="138"/>
                </a:lnTo>
                <a:lnTo>
                  <a:pt x="913" y="138"/>
                </a:lnTo>
                <a:lnTo>
                  <a:pt x="914" y="137"/>
                </a:lnTo>
                <a:lnTo>
                  <a:pt x="916" y="137"/>
                </a:lnTo>
                <a:lnTo>
                  <a:pt x="917" y="137"/>
                </a:lnTo>
                <a:lnTo>
                  <a:pt x="918" y="137"/>
                </a:lnTo>
                <a:lnTo>
                  <a:pt x="919" y="137"/>
                </a:lnTo>
                <a:lnTo>
                  <a:pt x="921" y="137"/>
                </a:lnTo>
                <a:lnTo>
                  <a:pt x="922" y="137"/>
                </a:lnTo>
                <a:lnTo>
                  <a:pt x="924" y="136"/>
                </a:lnTo>
                <a:lnTo>
                  <a:pt x="925" y="137"/>
                </a:lnTo>
                <a:lnTo>
                  <a:pt x="926" y="137"/>
                </a:lnTo>
                <a:lnTo>
                  <a:pt x="928" y="137"/>
                </a:lnTo>
                <a:lnTo>
                  <a:pt x="929" y="137"/>
                </a:lnTo>
                <a:lnTo>
                  <a:pt x="930" y="137"/>
                </a:lnTo>
                <a:lnTo>
                  <a:pt x="932" y="137"/>
                </a:lnTo>
                <a:lnTo>
                  <a:pt x="933" y="137"/>
                </a:lnTo>
                <a:lnTo>
                  <a:pt x="935" y="136"/>
                </a:lnTo>
                <a:lnTo>
                  <a:pt x="936" y="136"/>
                </a:lnTo>
                <a:lnTo>
                  <a:pt x="937" y="136"/>
                </a:lnTo>
                <a:lnTo>
                  <a:pt x="938" y="136"/>
                </a:lnTo>
                <a:lnTo>
                  <a:pt x="940" y="136"/>
                </a:lnTo>
                <a:lnTo>
                  <a:pt x="941" y="136"/>
                </a:lnTo>
                <a:lnTo>
                  <a:pt x="942" y="136"/>
                </a:lnTo>
                <a:lnTo>
                  <a:pt x="944" y="136"/>
                </a:lnTo>
                <a:lnTo>
                  <a:pt x="945" y="135"/>
                </a:lnTo>
                <a:lnTo>
                  <a:pt x="947" y="135"/>
                </a:lnTo>
                <a:lnTo>
                  <a:pt x="948" y="135"/>
                </a:lnTo>
                <a:lnTo>
                  <a:pt x="949" y="135"/>
                </a:lnTo>
                <a:lnTo>
                  <a:pt x="950" y="135"/>
                </a:lnTo>
                <a:lnTo>
                  <a:pt x="952" y="135"/>
                </a:lnTo>
                <a:lnTo>
                  <a:pt x="953" y="135"/>
                </a:lnTo>
                <a:lnTo>
                  <a:pt x="955" y="135"/>
                </a:lnTo>
                <a:lnTo>
                  <a:pt x="956" y="135"/>
                </a:lnTo>
                <a:lnTo>
                  <a:pt x="957" y="135"/>
                </a:lnTo>
                <a:lnTo>
                  <a:pt x="959" y="135"/>
                </a:lnTo>
                <a:lnTo>
                  <a:pt x="960" y="135"/>
                </a:lnTo>
                <a:lnTo>
                  <a:pt x="961" y="135"/>
                </a:lnTo>
                <a:lnTo>
                  <a:pt x="963" y="135"/>
                </a:lnTo>
                <a:lnTo>
                  <a:pt x="964" y="135"/>
                </a:lnTo>
                <a:lnTo>
                  <a:pt x="966" y="135"/>
                </a:lnTo>
                <a:lnTo>
                  <a:pt x="967" y="135"/>
                </a:lnTo>
                <a:lnTo>
                  <a:pt x="968" y="135"/>
                </a:lnTo>
                <a:lnTo>
                  <a:pt x="969" y="135"/>
                </a:lnTo>
                <a:lnTo>
                  <a:pt x="971" y="135"/>
                </a:lnTo>
                <a:lnTo>
                  <a:pt x="972" y="135"/>
                </a:lnTo>
                <a:lnTo>
                  <a:pt x="974" y="135"/>
                </a:lnTo>
                <a:lnTo>
                  <a:pt x="975" y="135"/>
                </a:lnTo>
                <a:lnTo>
                  <a:pt x="976" y="135"/>
                </a:lnTo>
                <a:lnTo>
                  <a:pt x="978" y="135"/>
                </a:lnTo>
                <a:lnTo>
                  <a:pt x="979" y="135"/>
                </a:lnTo>
                <a:lnTo>
                  <a:pt x="980" y="135"/>
                </a:lnTo>
                <a:lnTo>
                  <a:pt x="981" y="135"/>
                </a:lnTo>
                <a:lnTo>
                  <a:pt x="983" y="135"/>
                </a:lnTo>
                <a:lnTo>
                  <a:pt x="984" y="135"/>
                </a:lnTo>
                <a:lnTo>
                  <a:pt x="986" y="135"/>
                </a:lnTo>
                <a:lnTo>
                  <a:pt x="987" y="136"/>
                </a:lnTo>
                <a:lnTo>
                  <a:pt x="988" y="135"/>
                </a:lnTo>
                <a:lnTo>
                  <a:pt x="990" y="135"/>
                </a:lnTo>
                <a:lnTo>
                  <a:pt x="991" y="135"/>
                </a:lnTo>
                <a:lnTo>
                  <a:pt x="993" y="135"/>
                </a:lnTo>
                <a:lnTo>
                  <a:pt x="994" y="136"/>
                </a:lnTo>
                <a:lnTo>
                  <a:pt x="995" y="136"/>
                </a:lnTo>
                <a:lnTo>
                  <a:pt x="996" y="136"/>
                </a:lnTo>
                <a:lnTo>
                  <a:pt x="998" y="136"/>
                </a:lnTo>
                <a:lnTo>
                  <a:pt x="999" y="136"/>
                </a:lnTo>
                <a:lnTo>
                  <a:pt x="1000" y="136"/>
                </a:lnTo>
                <a:lnTo>
                  <a:pt x="1002" y="136"/>
                </a:lnTo>
                <a:lnTo>
                  <a:pt x="1003" y="136"/>
                </a:lnTo>
                <a:lnTo>
                  <a:pt x="1005" y="136"/>
                </a:lnTo>
                <a:lnTo>
                  <a:pt x="1006" y="135"/>
                </a:lnTo>
                <a:lnTo>
                  <a:pt x="1007" y="135"/>
                </a:lnTo>
                <a:lnTo>
                  <a:pt x="1008" y="135"/>
                </a:lnTo>
                <a:lnTo>
                  <a:pt x="1010" y="135"/>
                </a:lnTo>
                <a:lnTo>
                  <a:pt x="1012" y="135"/>
                </a:lnTo>
                <a:lnTo>
                  <a:pt x="1013" y="134"/>
                </a:lnTo>
                <a:lnTo>
                  <a:pt x="1014" y="134"/>
                </a:lnTo>
                <a:lnTo>
                  <a:pt x="1015" y="134"/>
                </a:lnTo>
                <a:lnTo>
                  <a:pt x="1017" y="134"/>
                </a:lnTo>
                <a:lnTo>
                  <a:pt x="1018" y="134"/>
                </a:lnTo>
                <a:lnTo>
                  <a:pt x="1019" y="135"/>
                </a:lnTo>
                <a:lnTo>
                  <a:pt x="1020" y="134"/>
                </a:lnTo>
                <a:lnTo>
                  <a:pt x="1022" y="134"/>
                </a:lnTo>
                <a:lnTo>
                  <a:pt x="1024" y="134"/>
                </a:lnTo>
                <a:lnTo>
                  <a:pt x="1025" y="135"/>
                </a:lnTo>
                <a:lnTo>
                  <a:pt x="1026" y="134"/>
                </a:lnTo>
                <a:lnTo>
                  <a:pt x="1027" y="134"/>
                </a:lnTo>
                <a:lnTo>
                  <a:pt x="1029" y="134"/>
                </a:lnTo>
                <a:lnTo>
                  <a:pt x="1030" y="134"/>
                </a:lnTo>
                <a:lnTo>
                  <a:pt x="1032" y="134"/>
                </a:lnTo>
                <a:lnTo>
                  <a:pt x="1033" y="135"/>
                </a:lnTo>
                <a:lnTo>
                  <a:pt x="1034" y="135"/>
                </a:lnTo>
                <a:lnTo>
                  <a:pt x="1036" y="135"/>
                </a:lnTo>
                <a:lnTo>
                  <a:pt x="1037" y="135"/>
                </a:lnTo>
                <a:lnTo>
                  <a:pt x="1038" y="135"/>
                </a:lnTo>
                <a:lnTo>
                  <a:pt x="1039" y="135"/>
                </a:lnTo>
                <a:lnTo>
                  <a:pt x="1041" y="135"/>
                </a:lnTo>
                <a:lnTo>
                  <a:pt x="1042" y="135"/>
                </a:lnTo>
                <a:lnTo>
                  <a:pt x="1044" y="135"/>
                </a:lnTo>
                <a:lnTo>
                  <a:pt x="1045" y="135"/>
                </a:lnTo>
                <a:lnTo>
                  <a:pt x="1046" y="135"/>
                </a:lnTo>
                <a:lnTo>
                  <a:pt x="1048" y="135"/>
                </a:lnTo>
                <a:lnTo>
                  <a:pt x="1049" y="135"/>
                </a:lnTo>
                <a:lnTo>
                  <a:pt x="1051" y="135"/>
                </a:lnTo>
                <a:lnTo>
                  <a:pt x="1052" y="135"/>
                </a:lnTo>
                <a:lnTo>
                  <a:pt x="1053" y="135"/>
                </a:lnTo>
                <a:lnTo>
                  <a:pt x="1054" y="135"/>
                </a:lnTo>
                <a:lnTo>
                  <a:pt x="1056" y="135"/>
                </a:lnTo>
                <a:lnTo>
                  <a:pt x="1057" y="135"/>
                </a:lnTo>
                <a:lnTo>
                  <a:pt x="1058" y="135"/>
                </a:lnTo>
                <a:lnTo>
                  <a:pt x="1060" y="135"/>
                </a:lnTo>
                <a:lnTo>
                  <a:pt x="1061" y="135"/>
                </a:lnTo>
                <a:lnTo>
                  <a:pt x="1063" y="135"/>
                </a:lnTo>
                <a:lnTo>
                  <a:pt x="1064" y="135"/>
                </a:lnTo>
                <a:lnTo>
                  <a:pt x="1065" y="135"/>
                </a:lnTo>
                <a:lnTo>
                  <a:pt x="1067" y="135"/>
                </a:lnTo>
                <a:lnTo>
                  <a:pt x="1068" y="135"/>
                </a:lnTo>
                <a:lnTo>
                  <a:pt x="1069" y="135"/>
                </a:lnTo>
                <a:lnTo>
                  <a:pt x="1071" y="135"/>
                </a:lnTo>
                <a:lnTo>
                  <a:pt x="1072" y="135"/>
                </a:lnTo>
                <a:lnTo>
                  <a:pt x="1073" y="135"/>
                </a:lnTo>
                <a:lnTo>
                  <a:pt x="1075" y="135"/>
                </a:lnTo>
                <a:lnTo>
                  <a:pt x="1076" y="135"/>
                </a:lnTo>
                <a:lnTo>
                  <a:pt x="1077" y="135"/>
                </a:lnTo>
                <a:lnTo>
                  <a:pt x="1079" y="135"/>
                </a:lnTo>
                <a:lnTo>
                  <a:pt x="1080" y="134"/>
                </a:lnTo>
                <a:lnTo>
                  <a:pt x="1082" y="134"/>
                </a:lnTo>
                <a:lnTo>
                  <a:pt x="1083" y="134"/>
                </a:lnTo>
                <a:lnTo>
                  <a:pt x="1084" y="134"/>
                </a:lnTo>
                <a:lnTo>
                  <a:pt x="1085" y="134"/>
                </a:lnTo>
                <a:lnTo>
                  <a:pt x="1087" y="134"/>
                </a:lnTo>
                <a:lnTo>
                  <a:pt x="1088" y="134"/>
                </a:lnTo>
                <a:lnTo>
                  <a:pt x="1090" y="134"/>
                </a:lnTo>
                <a:lnTo>
                  <a:pt x="1091" y="134"/>
                </a:lnTo>
                <a:lnTo>
                  <a:pt x="1092" y="135"/>
                </a:lnTo>
                <a:lnTo>
                  <a:pt x="1094" y="135"/>
                </a:lnTo>
                <a:lnTo>
                  <a:pt x="1095" y="135"/>
                </a:lnTo>
                <a:lnTo>
                  <a:pt x="1096" y="135"/>
                </a:lnTo>
                <a:lnTo>
                  <a:pt x="1097" y="135"/>
                </a:lnTo>
                <a:lnTo>
                  <a:pt x="1099" y="135"/>
                </a:lnTo>
                <a:lnTo>
                  <a:pt x="1101" y="135"/>
                </a:lnTo>
                <a:lnTo>
                  <a:pt x="1102" y="135"/>
                </a:lnTo>
                <a:lnTo>
                  <a:pt x="1103" y="135"/>
                </a:lnTo>
                <a:lnTo>
                  <a:pt x="1104" y="135"/>
                </a:lnTo>
                <a:lnTo>
                  <a:pt x="1106" y="135"/>
                </a:lnTo>
                <a:lnTo>
                  <a:pt x="1107" y="135"/>
                </a:lnTo>
                <a:lnTo>
                  <a:pt x="1108" y="135"/>
                </a:lnTo>
                <a:lnTo>
                  <a:pt x="1110" y="135"/>
                </a:lnTo>
                <a:lnTo>
                  <a:pt x="1111" y="135"/>
                </a:lnTo>
                <a:lnTo>
                  <a:pt x="1113" y="135"/>
                </a:lnTo>
                <a:lnTo>
                  <a:pt x="1114" y="135"/>
                </a:lnTo>
                <a:lnTo>
                  <a:pt x="1115" y="135"/>
                </a:lnTo>
                <a:lnTo>
                  <a:pt x="1116" y="135"/>
                </a:lnTo>
                <a:lnTo>
                  <a:pt x="1118" y="135"/>
                </a:lnTo>
                <a:lnTo>
                  <a:pt x="1119" y="135"/>
                </a:lnTo>
                <a:lnTo>
                  <a:pt x="1121" y="135"/>
                </a:lnTo>
                <a:lnTo>
                  <a:pt x="1122" y="135"/>
                </a:lnTo>
                <a:lnTo>
                  <a:pt x="1123" y="135"/>
                </a:lnTo>
                <a:lnTo>
                  <a:pt x="1125" y="135"/>
                </a:lnTo>
                <a:lnTo>
                  <a:pt x="1126" y="135"/>
                </a:lnTo>
                <a:lnTo>
                  <a:pt x="1127" y="135"/>
                </a:lnTo>
                <a:lnTo>
                  <a:pt x="1129" y="135"/>
                </a:lnTo>
                <a:lnTo>
                  <a:pt x="1130" y="135"/>
                </a:lnTo>
                <a:lnTo>
                  <a:pt x="1131" y="135"/>
                </a:lnTo>
                <a:lnTo>
                  <a:pt x="1133" y="135"/>
                </a:lnTo>
                <a:lnTo>
                  <a:pt x="1134" y="135"/>
                </a:lnTo>
                <a:lnTo>
                  <a:pt x="1135" y="135"/>
                </a:lnTo>
                <a:lnTo>
                  <a:pt x="1137" y="135"/>
                </a:lnTo>
                <a:lnTo>
                  <a:pt x="1138" y="135"/>
                </a:lnTo>
                <a:lnTo>
                  <a:pt x="1140" y="135"/>
                </a:lnTo>
                <a:lnTo>
                  <a:pt x="1141" y="135"/>
                </a:lnTo>
                <a:lnTo>
                  <a:pt x="1142" y="135"/>
                </a:lnTo>
                <a:lnTo>
                  <a:pt x="1143" y="135"/>
                </a:lnTo>
                <a:lnTo>
                  <a:pt x="1145" y="135"/>
                </a:lnTo>
                <a:lnTo>
                  <a:pt x="1146" y="135"/>
                </a:lnTo>
                <a:lnTo>
                  <a:pt x="1147" y="135"/>
                </a:lnTo>
                <a:lnTo>
                  <a:pt x="1149" y="135"/>
                </a:lnTo>
                <a:lnTo>
                  <a:pt x="1150" y="135"/>
                </a:lnTo>
                <a:lnTo>
                  <a:pt x="1152" y="135"/>
                </a:lnTo>
                <a:lnTo>
                  <a:pt x="1153" y="135"/>
                </a:lnTo>
                <a:lnTo>
                  <a:pt x="1154" y="135"/>
                </a:lnTo>
                <a:lnTo>
                  <a:pt x="1155" y="134"/>
                </a:lnTo>
                <a:lnTo>
                  <a:pt x="1157" y="134"/>
                </a:lnTo>
                <a:lnTo>
                  <a:pt x="1159" y="134"/>
                </a:lnTo>
                <a:lnTo>
                  <a:pt x="1160" y="134"/>
                </a:lnTo>
                <a:lnTo>
                  <a:pt x="1161" y="134"/>
                </a:lnTo>
                <a:lnTo>
                  <a:pt x="1162" y="134"/>
                </a:lnTo>
                <a:lnTo>
                  <a:pt x="1164" y="134"/>
                </a:lnTo>
                <a:lnTo>
                  <a:pt x="1165" y="134"/>
                </a:lnTo>
                <a:lnTo>
                  <a:pt x="1166" y="134"/>
                </a:lnTo>
                <a:lnTo>
                  <a:pt x="1168" y="134"/>
                </a:lnTo>
                <a:lnTo>
                  <a:pt x="1169" y="134"/>
                </a:lnTo>
                <a:lnTo>
                  <a:pt x="1171" y="134"/>
                </a:lnTo>
                <a:lnTo>
                  <a:pt x="1172" y="134"/>
                </a:lnTo>
                <a:lnTo>
                  <a:pt x="1173" y="134"/>
                </a:lnTo>
                <a:lnTo>
                  <a:pt x="1174" y="134"/>
                </a:lnTo>
                <a:lnTo>
                  <a:pt x="1176" y="134"/>
                </a:lnTo>
                <a:lnTo>
                  <a:pt x="1177" y="134"/>
                </a:lnTo>
                <a:lnTo>
                  <a:pt x="1179" y="134"/>
                </a:lnTo>
                <a:lnTo>
                  <a:pt x="1180" y="134"/>
                </a:lnTo>
                <a:lnTo>
                  <a:pt x="1181" y="135"/>
                </a:lnTo>
                <a:lnTo>
                  <a:pt x="1183" y="135"/>
                </a:lnTo>
                <a:lnTo>
                  <a:pt x="1184" y="134"/>
                </a:lnTo>
                <a:lnTo>
                  <a:pt x="1185" y="134"/>
                </a:lnTo>
                <a:lnTo>
                  <a:pt x="1186" y="134"/>
                </a:lnTo>
                <a:lnTo>
                  <a:pt x="1188" y="134"/>
                </a:lnTo>
                <a:lnTo>
                  <a:pt x="1189" y="134"/>
                </a:lnTo>
                <a:lnTo>
                  <a:pt x="1191" y="134"/>
                </a:lnTo>
                <a:lnTo>
                  <a:pt x="1192" y="134"/>
                </a:lnTo>
                <a:lnTo>
                  <a:pt x="1193" y="134"/>
                </a:lnTo>
                <a:lnTo>
                  <a:pt x="1195" y="134"/>
                </a:lnTo>
                <a:lnTo>
                  <a:pt x="1196" y="134"/>
                </a:lnTo>
                <a:lnTo>
                  <a:pt x="1198" y="134"/>
                </a:lnTo>
                <a:lnTo>
                  <a:pt x="1199" y="134"/>
                </a:lnTo>
                <a:lnTo>
                  <a:pt x="1200" y="135"/>
                </a:lnTo>
                <a:lnTo>
                  <a:pt x="1202" y="135"/>
                </a:lnTo>
                <a:lnTo>
                  <a:pt x="1203" y="135"/>
                </a:lnTo>
                <a:lnTo>
                  <a:pt x="1204" y="135"/>
                </a:lnTo>
                <a:lnTo>
                  <a:pt x="1205" y="135"/>
                </a:lnTo>
                <a:lnTo>
                  <a:pt x="1207" y="135"/>
                </a:lnTo>
                <a:lnTo>
                  <a:pt x="1208" y="135"/>
                </a:lnTo>
                <a:lnTo>
                  <a:pt x="1210" y="135"/>
                </a:lnTo>
                <a:lnTo>
                  <a:pt x="1211" y="135"/>
                </a:lnTo>
                <a:lnTo>
                  <a:pt x="1212" y="135"/>
                </a:lnTo>
                <a:lnTo>
                  <a:pt x="1214" y="135"/>
                </a:lnTo>
                <a:lnTo>
                  <a:pt x="1215" y="135"/>
                </a:lnTo>
                <a:lnTo>
                  <a:pt x="1217" y="135"/>
                </a:lnTo>
                <a:lnTo>
                  <a:pt x="1218" y="135"/>
                </a:lnTo>
                <a:lnTo>
                  <a:pt x="1219" y="135"/>
                </a:lnTo>
                <a:lnTo>
                  <a:pt x="1220" y="135"/>
                </a:lnTo>
                <a:lnTo>
                  <a:pt x="1222" y="135"/>
                </a:lnTo>
                <a:lnTo>
                  <a:pt x="1223" y="135"/>
                </a:lnTo>
                <a:lnTo>
                  <a:pt x="1224" y="135"/>
                </a:lnTo>
                <a:lnTo>
                  <a:pt x="1226" y="135"/>
                </a:lnTo>
                <a:lnTo>
                  <a:pt x="1227" y="135"/>
                </a:lnTo>
                <a:lnTo>
                  <a:pt x="1229" y="135"/>
                </a:lnTo>
                <a:lnTo>
                  <a:pt x="1230" y="135"/>
                </a:lnTo>
                <a:lnTo>
                  <a:pt x="1231" y="135"/>
                </a:lnTo>
                <a:lnTo>
                  <a:pt x="1232" y="135"/>
                </a:lnTo>
                <a:lnTo>
                  <a:pt x="1234" y="135"/>
                </a:lnTo>
                <a:lnTo>
                  <a:pt x="1236" y="135"/>
                </a:lnTo>
                <a:lnTo>
                  <a:pt x="1237" y="134"/>
                </a:lnTo>
                <a:lnTo>
                  <a:pt x="1238" y="134"/>
                </a:lnTo>
                <a:lnTo>
                  <a:pt x="1239" y="134"/>
                </a:lnTo>
                <a:lnTo>
                  <a:pt x="1241" y="134"/>
                </a:lnTo>
                <a:lnTo>
                  <a:pt x="1242" y="134"/>
                </a:lnTo>
                <a:lnTo>
                  <a:pt x="1243" y="134"/>
                </a:lnTo>
                <a:lnTo>
                  <a:pt x="1244" y="134"/>
                </a:lnTo>
                <a:lnTo>
                  <a:pt x="1246" y="134"/>
                </a:lnTo>
                <a:lnTo>
                  <a:pt x="1248" y="134"/>
                </a:lnTo>
                <a:lnTo>
                  <a:pt x="1249" y="134"/>
                </a:lnTo>
                <a:lnTo>
                  <a:pt x="1250" y="135"/>
                </a:lnTo>
                <a:lnTo>
                  <a:pt x="1251" y="135"/>
                </a:lnTo>
                <a:lnTo>
                  <a:pt x="1253" y="135"/>
                </a:lnTo>
                <a:lnTo>
                  <a:pt x="1254" y="135"/>
                </a:lnTo>
                <a:lnTo>
                  <a:pt x="1256" y="135"/>
                </a:lnTo>
                <a:lnTo>
                  <a:pt x="1257" y="135"/>
                </a:lnTo>
                <a:lnTo>
                  <a:pt x="1258" y="135"/>
                </a:lnTo>
                <a:lnTo>
                  <a:pt x="1260" y="135"/>
                </a:lnTo>
                <a:lnTo>
                  <a:pt x="1261" y="135"/>
                </a:lnTo>
                <a:lnTo>
                  <a:pt x="1262" y="135"/>
                </a:lnTo>
                <a:lnTo>
                  <a:pt x="1263" y="135"/>
                </a:lnTo>
                <a:lnTo>
                  <a:pt x="1265" y="135"/>
                </a:lnTo>
                <a:lnTo>
                  <a:pt x="1266" y="135"/>
                </a:lnTo>
                <a:lnTo>
                  <a:pt x="1268" y="135"/>
                </a:lnTo>
                <a:lnTo>
                  <a:pt x="1269" y="135"/>
                </a:lnTo>
                <a:lnTo>
                  <a:pt x="1270" y="134"/>
                </a:lnTo>
                <a:lnTo>
                  <a:pt x="1272" y="134"/>
                </a:lnTo>
                <a:lnTo>
                  <a:pt x="1273" y="134"/>
                </a:lnTo>
                <a:lnTo>
                  <a:pt x="1274" y="134"/>
                </a:lnTo>
                <a:lnTo>
                  <a:pt x="1276" y="134"/>
                </a:lnTo>
                <a:lnTo>
                  <a:pt x="1277" y="134"/>
                </a:lnTo>
                <a:lnTo>
                  <a:pt x="1278" y="134"/>
                </a:lnTo>
                <a:lnTo>
                  <a:pt x="1280" y="134"/>
                </a:lnTo>
                <a:lnTo>
                  <a:pt x="1281" y="134"/>
                </a:lnTo>
                <a:lnTo>
                  <a:pt x="1282" y="134"/>
                </a:lnTo>
                <a:lnTo>
                  <a:pt x="1284" y="134"/>
                </a:lnTo>
                <a:lnTo>
                  <a:pt x="1285" y="134"/>
                </a:lnTo>
                <a:lnTo>
                  <a:pt x="1287" y="134"/>
                </a:lnTo>
                <a:lnTo>
                  <a:pt x="1288" y="134"/>
                </a:lnTo>
                <a:lnTo>
                  <a:pt x="1289" y="134"/>
                </a:lnTo>
                <a:lnTo>
                  <a:pt x="1290" y="134"/>
                </a:lnTo>
                <a:lnTo>
                  <a:pt x="1292" y="134"/>
                </a:lnTo>
                <a:lnTo>
                  <a:pt x="1293" y="134"/>
                </a:lnTo>
                <a:lnTo>
                  <a:pt x="1295" y="134"/>
                </a:lnTo>
                <a:lnTo>
                  <a:pt x="1296" y="134"/>
                </a:lnTo>
                <a:lnTo>
                  <a:pt x="1297" y="135"/>
                </a:lnTo>
                <a:lnTo>
                  <a:pt x="1299" y="135"/>
                </a:lnTo>
                <a:lnTo>
                  <a:pt x="1300" y="135"/>
                </a:lnTo>
                <a:lnTo>
                  <a:pt x="1301" y="135"/>
                </a:lnTo>
                <a:lnTo>
                  <a:pt x="1303" y="135"/>
                </a:lnTo>
                <a:lnTo>
                  <a:pt x="1304" y="135"/>
                </a:lnTo>
                <a:lnTo>
                  <a:pt x="1306" y="135"/>
                </a:lnTo>
                <a:lnTo>
                  <a:pt x="1307" y="135"/>
                </a:lnTo>
                <a:lnTo>
                  <a:pt x="1308" y="135"/>
                </a:lnTo>
                <a:lnTo>
                  <a:pt x="1309" y="135"/>
                </a:lnTo>
                <a:lnTo>
                  <a:pt x="1311" y="135"/>
                </a:lnTo>
                <a:lnTo>
                  <a:pt x="1312" y="135"/>
                </a:lnTo>
                <a:lnTo>
                  <a:pt x="1313" y="135"/>
                </a:lnTo>
                <a:lnTo>
                  <a:pt x="1315" y="135"/>
                </a:lnTo>
                <a:lnTo>
                  <a:pt x="1316" y="135"/>
                </a:lnTo>
                <a:lnTo>
                  <a:pt x="1318" y="135"/>
                </a:lnTo>
                <a:lnTo>
                  <a:pt x="1319" y="135"/>
                </a:lnTo>
                <a:lnTo>
                  <a:pt x="1320" y="135"/>
                </a:lnTo>
                <a:lnTo>
                  <a:pt x="1321" y="135"/>
                </a:lnTo>
                <a:lnTo>
                  <a:pt x="1323" y="135"/>
                </a:lnTo>
                <a:lnTo>
                  <a:pt x="1324" y="135"/>
                </a:lnTo>
                <a:lnTo>
                  <a:pt x="1326" y="135"/>
                </a:lnTo>
                <a:lnTo>
                  <a:pt x="1327" y="135"/>
                </a:lnTo>
                <a:lnTo>
                  <a:pt x="1328" y="135"/>
                </a:lnTo>
                <a:lnTo>
                  <a:pt x="1330" y="135"/>
                </a:lnTo>
                <a:lnTo>
                  <a:pt x="1331" y="135"/>
                </a:lnTo>
                <a:lnTo>
                  <a:pt x="1332" y="135"/>
                </a:lnTo>
                <a:lnTo>
                  <a:pt x="1334" y="135"/>
                </a:lnTo>
                <a:lnTo>
                  <a:pt x="1335" y="135"/>
                </a:lnTo>
                <a:lnTo>
                  <a:pt x="1337" y="135"/>
                </a:lnTo>
                <a:lnTo>
                  <a:pt x="1338" y="135"/>
                </a:lnTo>
                <a:lnTo>
                  <a:pt x="1339" y="135"/>
                </a:lnTo>
                <a:lnTo>
                  <a:pt x="1340" y="134"/>
                </a:lnTo>
                <a:lnTo>
                  <a:pt x="1342" y="134"/>
                </a:lnTo>
                <a:lnTo>
                  <a:pt x="1343" y="135"/>
                </a:lnTo>
                <a:lnTo>
                  <a:pt x="1345" y="135"/>
                </a:lnTo>
                <a:lnTo>
                  <a:pt x="1346" y="135"/>
                </a:lnTo>
                <a:lnTo>
                  <a:pt x="1347" y="135"/>
                </a:lnTo>
                <a:lnTo>
                  <a:pt x="1349" y="135"/>
                </a:lnTo>
                <a:lnTo>
                  <a:pt x="1350" y="135"/>
                </a:lnTo>
                <a:lnTo>
                  <a:pt x="1351" y="135"/>
                </a:lnTo>
                <a:lnTo>
                  <a:pt x="1352" y="135"/>
                </a:lnTo>
                <a:lnTo>
                  <a:pt x="1354" y="135"/>
                </a:lnTo>
                <a:lnTo>
                  <a:pt x="1355" y="135"/>
                </a:lnTo>
                <a:lnTo>
                  <a:pt x="1357" y="135"/>
                </a:lnTo>
                <a:lnTo>
                  <a:pt x="1358" y="135"/>
                </a:lnTo>
                <a:lnTo>
                  <a:pt x="1359" y="135"/>
                </a:lnTo>
                <a:lnTo>
                  <a:pt x="1361" y="135"/>
                </a:lnTo>
                <a:lnTo>
                  <a:pt x="1362" y="135"/>
                </a:lnTo>
                <a:lnTo>
                  <a:pt x="1364" y="135"/>
                </a:lnTo>
                <a:lnTo>
                  <a:pt x="1365" y="135"/>
                </a:lnTo>
                <a:lnTo>
                  <a:pt x="1366" y="135"/>
                </a:lnTo>
                <a:lnTo>
                  <a:pt x="1367" y="135"/>
                </a:lnTo>
                <a:lnTo>
                  <a:pt x="1369" y="135"/>
                </a:lnTo>
                <a:lnTo>
                  <a:pt x="1370" y="135"/>
                </a:lnTo>
                <a:lnTo>
                  <a:pt x="1371" y="135"/>
                </a:lnTo>
                <a:lnTo>
                  <a:pt x="1373" y="135"/>
                </a:lnTo>
                <a:lnTo>
                  <a:pt x="1374" y="135"/>
                </a:lnTo>
                <a:lnTo>
                  <a:pt x="1376" y="135"/>
                </a:lnTo>
                <a:lnTo>
                  <a:pt x="1377" y="135"/>
                </a:lnTo>
                <a:lnTo>
                  <a:pt x="1378" y="135"/>
                </a:lnTo>
                <a:lnTo>
                  <a:pt x="1379" y="135"/>
                </a:lnTo>
                <a:lnTo>
                  <a:pt x="1381" y="135"/>
                </a:lnTo>
                <a:lnTo>
                  <a:pt x="1383" y="135"/>
                </a:lnTo>
                <a:lnTo>
                  <a:pt x="1384" y="135"/>
                </a:lnTo>
                <a:lnTo>
                  <a:pt x="1385" y="135"/>
                </a:lnTo>
                <a:lnTo>
                  <a:pt x="1386" y="134"/>
                </a:lnTo>
                <a:lnTo>
                  <a:pt x="1388" y="134"/>
                </a:lnTo>
                <a:lnTo>
                  <a:pt x="1389" y="134"/>
                </a:lnTo>
                <a:lnTo>
                  <a:pt x="1390" y="134"/>
                </a:lnTo>
                <a:lnTo>
                  <a:pt x="1391" y="134"/>
                </a:lnTo>
                <a:lnTo>
                  <a:pt x="1393" y="134"/>
                </a:lnTo>
                <a:lnTo>
                  <a:pt x="1395" y="134"/>
                </a:lnTo>
                <a:lnTo>
                  <a:pt x="1396" y="134"/>
                </a:lnTo>
                <a:lnTo>
                  <a:pt x="1397" y="135"/>
                </a:lnTo>
                <a:lnTo>
                  <a:pt x="1398" y="135"/>
                </a:lnTo>
                <a:lnTo>
                  <a:pt x="1400" y="135"/>
                </a:lnTo>
                <a:lnTo>
                  <a:pt x="1401" y="135"/>
                </a:lnTo>
                <a:lnTo>
                  <a:pt x="1403" y="135"/>
                </a:lnTo>
                <a:lnTo>
                  <a:pt x="1404" y="135"/>
                </a:lnTo>
                <a:lnTo>
                  <a:pt x="1405" y="135"/>
                </a:lnTo>
                <a:lnTo>
                  <a:pt x="1407" y="135"/>
                </a:lnTo>
                <a:lnTo>
                  <a:pt x="1408" y="135"/>
                </a:lnTo>
                <a:lnTo>
                  <a:pt x="1409" y="135"/>
                </a:lnTo>
                <a:lnTo>
                  <a:pt x="1410" y="135"/>
                </a:lnTo>
                <a:lnTo>
                  <a:pt x="1412" y="135"/>
                </a:lnTo>
                <a:lnTo>
                  <a:pt x="1413" y="135"/>
                </a:lnTo>
                <a:lnTo>
                  <a:pt x="1415" y="135"/>
                </a:lnTo>
                <a:lnTo>
                  <a:pt x="1416" y="134"/>
                </a:lnTo>
                <a:lnTo>
                  <a:pt x="1417" y="134"/>
                </a:lnTo>
                <a:lnTo>
                  <a:pt x="1419" y="134"/>
                </a:lnTo>
                <a:lnTo>
                  <a:pt x="1420" y="134"/>
                </a:lnTo>
                <a:lnTo>
                  <a:pt x="1422" y="134"/>
                </a:lnTo>
                <a:lnTo>
                  <a:pt x="1423" y="135"/>
                </a:lnTo>
                <a:lnTo>
                  <a:pt x="1424" y="135"/>
                </a:lnTo>
                <a:lnTo>
                  <a:pt x="1425" y="135"/>
                </a:lnTo>
                <a:lnTo>
                  <a:pt x="1427" y="135"/>
                </a:lnTo>
                <a:lnTo>
                  <a:pt x="1428" y="135"/>
                </a:lnTo>
                <a:lnTo>
                  <a:pt x="1429" y="135"/>
                </a:lnTo>
                <a:lnTo>
                  <a:pt x="1431" y="135"/>
                </a:lnTo>
                <a:lnTo>
                  <a:pt x="1432" y="135"/>
                </a:lnTo>
                <a:lnTo>
                  <a:pt x="1434" y="135"/>
                </a:lnTo>
                <a:lnTo>
                  <a:pt x="1435" y="135"/>
                </a:lnTo>
                <a:lnTo>
                  <a:pt x="1436" y="135"/>
                </a:lnTo>
                <a:lnTo>
                  <a:pt x="1438" y="135"/>
                </a:lnTo>
                <a:lnTo>
                  <a:pt x="1439" y="135"/>
                </a:lnTo>
                <a:lnTo>
                  <a:pt x="1441" y="135"/>
                </a:lnTo>
                <a:lnTo>
                  <a:pt x="1442" y="135"/>
                </a:lnTo>
                <a:lnTo>
                  <a:pt x="1443" y="135"/>
                </a:lnTo>
                <a:lnTo>
                  <a:pt x="1444" y="135"/>
                </a:lnTo>
                <a:lnTo>
                  <a:pt x="1446" y="135"/>
                </a:lnTo>
                <a:lnTo>
                  <a:pt x="1447" y="135"/>
                </a:lnTo>
                <a:lnTo>
                  <a:pt x="1448" y="135"/>
                </a:lnTo>
                <a:lnTo>
                  <a:pt x="1450" y="135"/>
                </a:lnTo>
                <a:lnTo>
                  <a:pt x="1451" y="135"/>
                </a:lnTo>
                <a:lnTo>
                  <a:pt x="1453" y="134"/>
                </a:lnTo>
                <a:lnTo>
                  <a:pt x="1454" y="134"/>
                </a:lnTo>
                <a:lnTo>
                  <a:pt x="1455" y="134"/>
                </a:lnTo>
                <a:lnTo>
                  <a:pt x="1456" y="134"/>
                </a:lnTo>
                <a:lnTo>
                  <a:pt x="1458" y="134"/>
                </a:lnTo>
                <a:lnTo>
                  <a:pt x="1459" y="134"/>
                </a:lnTo>
                <a:lnTo>
                  <a:pt x="1461" y="134"/>
                </a:lnTo>
                <a:lnTo>
                  <a:pt x="1462" y="135"/>
                </a:lnTo>
                <a:lnTo>
                  <a:pt x="1463" y="135"/>
                </a:lnTo>
                <a:lnTo>
                  <a:pt x="1465" y="135"/>
                </a:lnTo>
                <a:lnTo>
                  <a:pt x="1466" y="135"/>
                </a:lnTo>
                <a:lnTo>
                  <a:pt x="1467" y="135"/>
                </a:lnTo>
                <a:lnTo>
                  <a:pt x="1468" y="135"/>
                </a:lnTo>
                <a:lnTo>
                  <a:pt x="1470" y="135"/>
                </a:lnTo>
                <a:lnTo>
                  <a:pt x="1472" y="135"/>
                </a:lnTo>
                <a:lnTo>
                  <a:pt x="1473" y="135"/>
                </a:lnTo>
                <a:lnTo>
                  <a:pt x="1474" y="135"/>
                </a:lnTo>
                <a:lnTo>
                  <a:pt x="1475" y="135"/>
                </a:lnTo>
                <a:lnTo>
                  <a:pt x="1477" y="134"/>
                </a:lnTo>
                <a:lnTo>
                  <a:pt x="1478" y="134"/>
                </a:lnTo>
                <a:lnTo>
                  <a:pt x="1480" y="134"/>
                </a:lnTo>
                <a:lnTo>
                  <a:pt x="1481" y="134"/>
                </a:lnTo>
                <a:lnTo>
                  <a:pt x="1482" y="134"/>
                </a:lnTo>
                <a:lnTo>
                  <a:pt x="1484" y="134"/>
                </a:lnTo>
                <a:lnTo>
                  <a:pt x="1485" y="134"/>
                </a:lnTo>
                <a:lnTo>
                  <a:pt x="1486" y="134"/>
                </a:lnTo>
                <a:lnTo>
                  <a:pt x="1487" y="133"/>
                </a:lnTo>
                <a:lnTo>
                  <a:pt x="1489" y="133"/>
                </a:lnTo>
                <a:lnTo>
                  <a:pt x="1490" y="133"/>
                </a:lnTo>
                <a:lnTo>
                  <a:pt x="1492" y="132"/>
                </a:lnTo>
                <a:lnTo>
                  <a:pt x="1493" y="131"/>
                </a:lnTo>
                <a:lnTo>
                  <a:pt x="1494" y="131"/>
                </a:lnTo>
                <a:lnTo>
                  <a:pt x="1496" y="130"/>
                </a:lnTo>
                <a:lnTo>
                  <a:pt x="1497" y="130"/>
                </a:lnTo>
                <a:lnTo>
                  <a:pt x="1498" y="130"/>
                </a:lnTo>
                <a:lnTo>
                  <a:pt x="1500" y="129"/>
                </a:lnTo>
                <a:lnTo>
                  <a:pt x="1501" y="129"/>
                </a:lnTo>
                <a:lnTo>
                  <a:pt x="1502" y="128"/>
                </a:lnTo>
                <a:lnTo>
                  <a:pt x="1504" y="128"/>
                </a:lnTo>
                <a:lnTo>
                  <a:pt x="1505" y="128"/>
                </a:lnTo>
                <a:lnTo>
                  <a:pt x="1506" y="127"/>
                </a:lnTo>
                <a:lnTo>
                  <a:pt x="1508" y="127"/>
                </a:lnTo>
                <a:lnTo>
                  <a:pt x="1509" y="127"/>
                </a:lnTo>
                <a:lnTo>
                  <a:pt x="1511" y="127"/>
                </a:lnTo>
                <a:lnTo>
                  <a:pt x="1512" y="126"/>
                </a:lnTo>
                <a:lnTo>
                  <a:pt x="1513" y="126"/>
                </a:lnTo>
                <a:lnTo>
                  <a:pt x="1514" y="126"/>
                </a:lnTo>
                <a:lnTo>
                  <a:pt x="1516" y="126"/>
                </a:lnTo>
                <a:lnTo>
                  <a:pt x="1517" y="125"/>
                </a:lnTo>
                <a:lnTo>
                  <a:pt x="1519" y="125"/>
                </a:lnTo>
                <a:lnTo>
                  <a:pt x="1520" y="125"/>
                </a:lnTo>
                <a:lnTo>
                  <a:pt x="1521" y="125"/>
                </a:lnTo>
                <a:lnTo>
                  <a:pt x="1523" y="125"/>
                </a:lnTo>
                <a:lnTo>
                  <a:pt x="1524" y="124"/>
                </a:lnTo>
                <a:lnTo>
                  <a:pt x="1525" y="124"/>
                </a:lnTo>
                <a:lnTo>
                  <a:pt x="1526" y="124"/>
                </a:lnTo>
                <a:lnTo>
                  <a:pt x="1528" y="124"/>
                </a:lnTo>
                <a:lnTo>
                  <a:pt x="1530" y="123"/>
                </a:lnTo>
                <a:lnTo>
                  <a:pt x="1531" y="123"/>
                </a:lnTo>
                <a:lnTo>
                  <a:pt x="1532" y="123"/>
                </a:lnTo>
                <a:lnTo>
                  <a:pt x="1533" y="123"/>
                </a:lnTo>
                <a:lnTo>
                  <a:pt x="1535" y="122"/>
                </a:lnTo>
                <a:lnTo>
                  <a:pt x="1536" y="122"/>
                </a:lnTo>
                <a:lnTo>
                  <a:pt x="1537" y="121"/>
                </a:lnTo>
                <a:lnTo>
                  <a:pt x="1539" y="121"/>
                </a:lnTo>
                <a:lnTo>
                  <a:pt x="1540" y="121"/>
                </a:lnTo>
                <a:lnTo>
                  <a:pt x="1542" y="120"/>
                </a:lnTo>
                <a:lnTo>
                  <a:pt x="1543" y="120"/>
                </a:lnTo>
                <a:lnTo>
                  <a:pt x="1544" y="119"/>
                </a:lnTo>
                <a:lnTo>
                  <a:pt x="1545" y="119"/>
                </a:lnTo>
                <a:lnTo>
                  <a:pt x="1547" y="119"/>
                </a:lnTo>
                <a:lnTo>
                  <a:pt x="1548" y="118"/>
                </a:lnTo>
                <a:lnTo>
                  <a:pt x="1550" y="118"/>
                </a:lnTo>
                <a:lnTo>
                  <a:pt x="1551" y="117"/>
                </a:lnTo>
                <a:lnTo>
                  <a:pt x="1552" y="117"/>
                </a:lnTo>
                <a:lnTo>
                  <a:pt x="1554" y="117"/>
                </a:lnTo>
                <a:lnTo>
                  <a:pt x="1555" y="116"/>
                </a:lnTo>
                <a:lnTo>
                  <a:pt x="1556" y="116"/>
                </a:lnTo>
                <a:lnTo>
                  <a:pt x="1558" y="116"/>
                </a:lnTo>
                <a:lnTo>
                  <a:pt x="1559" y="116"/>
                </a:lnTo>
                <a:lnTo>
                  <a:pt x="1560" y="116"/>
                </a:lnTo>
                <a:lnTo>
                  <a:pt x="1562" y="116"/>
                </a:lnTo>
                <a:lnTo>
                  <a:pt x="1563" y="116"/>
                </a:lnTo>
                <a:lnTo>
                  <a:pt x="1564" y="116"/>
                </a:lnTo>
                <a:lnTo>
                  <a:pt x="1566" y="116"/>
                </a:lnTo>
                <a:lnTo>
                  <a:pt x="1567" y="116"/>
                </a:lnTo>
                <a:lnTo>
                  <a:pt x="1569" y="115"/>
                </a:lnTo>
                <a:lnTo>
                  <a:pt x="1570" y="115"/>
                </a:lnTo>
                <a:lnTo>
                  <a:pt x="1571" y="115"/>
                </a:lnTo>
                <a:lnTo>
                  <a:pt x="1573" y="114"/>
                </a:lnTo>
                <a:lnTo>
                  <a:pt x="1574" y="114"/>
                </a:lnTo>
                <a:lnTo>
                  <a:pt x="1575" y="114"/>
                </a:lnTo>
                <a:lnTo>
                  <a:pt x="1576" y="113"/>
                </a:lnTo>
                <a:lnTo>
                  <a:pt x="1578" y="113"/>
                </a:lnTo>
                <a:lnTo>
                  <a:pt x="1579" y="113"/>
                </a:lnTo>
                <a:lnTo>
                  <a:pt x="1581" y="113"/>
                </a:lnTo>
                <a:lnTo>
                  <a:pt x="1582" y="112"/>
                </a:lnTo>
                <a:lnTo>
                  <a:pt x="1583" y="111"/>
                </a:lnTo>
                <a:lnTo>
                  <a:pt x="1585" y="111"/>
                </a:lnTo>
                <a:lnTo>
                  <a:pt x="1586" y="111"/>
                </a:lnTo>
                <a:lnTo>
                  <a:pt x="1588" y="111"/>
                </a:lnTo>
                <a:lnTo>
                  <a:pt x="1589" y="111"/>
                </a:lnTo>
                <a:lnTo>
                  <a:pt x="1590" y="111"/>
                </a:lnTo>
                <a:lnTo>
                  <a:pt x="1591" y="110"/>
                </a:lnTo>
                <a:lnTo>
                  <a:pt x="1593" y="110"/>
                </a:lnTo>
                <a:lnTo>
                  <a:pt x="1594" y="110"/>
                </a:lnTo>
                <a:lnTo>
                  <a:pt x="1595" y="110"/>
                </a:lnTo>
                <a:lnTo>
                  <a:pt x="1597" y="109"/>
                </a:lnTo>
                <a:lnTo>
                  <a:pt x="1598" y="109"/>
                </a:lnTo>
                <a:lnTo>
                  <a:pt x="1600" y="109"/>
                </a:lnTo>
                <a:lnTo>
                  <a:pt x="1601" y="109"/>
                </a:lnTo>
                <a:lnTo>
                  <a:pt x="1602" y="108"/>
                </a:lnTo>
                <a:lnTo>
                  <a:pt x="1603" y="108"/>
                </a:lnTo>
                <a:lnTo>
                  <a:pt x="1605" y="108"/>
                </a:lnTo>
                <a:lnTo>
                  <a:pt x="1607" y="107"/>
                </a:lnTo>
                <a:lnTo>
                  <a:pt x="1608" y="107"/>
                </a:lnTo>
                <a:lnTo>
                  <a:pt x="1609" y="107"/>
                </a:lnTo>
                <a:lnTo>
                  <a:pt x="1610" y="107"/>
                </a:lnTo>
                <a:lnTo>
                  <a:pt x="1612" y="106"/>
                </a:lnTo>
                <a:lnTo>
                  <a:pt x="1613" y="106"/>
                </a:lnTo>
                <a:lnTo>
                  <a:pt x="1614" y="106"/>
                </a:lnTo>
                <a:lnTo>
                  <a:pt x="1615" y="106"/>
                </a:lnTo>
                <a:lnTo>
                  <a:pt x="1617" y="106"/>
                </a:lnTo>
                <a:lnTo>
                  <a:pt x="1619" y="105"/>
                </a:lnTo>
                <a:lnTo>
                  <a:pt x="1620" y="105"/>
                </a:lnTo>
                <a:lnTo>
                  <a:pt x="1621" y="105"/>
                </a:lnTo>
                <a:lnTo>
                  <a:pt x="1622" y="105"/>
                </a:lnTo>
                <a:lnTo>
                  <a:pt x="1624" y="104"/>
                </a:lnTo>
                <a:lnTo>
                  <a:pt x="1625" y="104"/>
                </a:lnTo>
                <a:lnTo>
                  <a:pt x="1627" y="104"/>
                </a:lnTo>
                <a:lnTo>
                  <a:pt x="1628" y="104"/>
                </a:lnTo>
                <a:lnTo>
                  <a:pt x="1629" y="103"/>
                </a:lnTo>
                <a:lnTo>
                  <a:pt x="1631" y="103"/>
                </a:lnTo>
                <a:lnTo>
                  <a:pt x="1632" y="103"/>
                </a:lnTo>
                <a:lnTo>
                  <a:pt x="1633" y="103"/>
                </a:lnTo>
                <a:lnTo>
                  <a:pt x="1634" y="103"/>
                </a:lnTo>
                <a:lnTo>
                  <a:pt x="1636" y="103"/>
                </a:lnTo>
                <a:lnTo>
                  <a:pt x="1637" y="103"/>
                </a:lnTo>
                <a:lnTo>
                  <a:pt x="1639" y="102"/>
                </a:lnTo>
                <a:lnTo>
                  <a:pt x="1640" y="101"/>
                </a:lnTo>
                <a:lnTo>
                  <a:pt x="1641" y="101"/>
                </a:lnTo>
                <a:lnTo>
                  <a:pt x="1643" y="101"/>
                </a:lnTo>
                <a:lnTo>
                  <a:pt x="1644" y="100"/>
                </a:lnTo>
                <a:lnTo>
                  <a:pt x="1646" y="100"/>
                </a:lnTo>
                <a:lnTo>
                  <a:pt x="1647" y="100"/>
                </a:lnTo>
                <a:lnTo>
                  <a:pt x="1648" y="99"/>
                </a:lnTo>
                <a:lnTo>
                  <a:pt x="1649" y="99"/>
                </a:lnTo>
                <a:lnTo>
                  <a:pt x="1651" y="99"/>
                </a:lnTo>
                <a:lnTo>
                  <a:pt x="1652" y="99"/>
                </a:lnTo>
                <a:lnTo>
                  <a:pt x="1653" y="99"/>
                </a:lnTo>
                <a:lnTo>
                  <a:pt x="1655" y="98"/>
                </a:lnTo>
                <a:lnTo>
                  <a:pt x="1656" y="98"/>
                </a:lnTo>
                <a:lnTo>
                  <a:pt x="1658" y="98"/>
                </a:lnTo>
                <a:lnTo>
                  <a:pt x="1659" y="97"/>
                </a:lnTo>
                <a:lnTo>
                  <a:pt x="1660" y="97"/>
                </a:lnTo>
                <a:lnTo>
                  <a:pt x="1661" y="97"/>
                </a:lnTo>
                <a:lnTo>
                  <a:pt x="1663" y="96"/>
                </a:lnTo>
                <a:lnTo>
                  <a:pt x="1664" y="96"/>
                </a:lnTo>
                <a:lnTo>
                  <a:pt x="1666" y="96"/>
                </a:lnTo>
                <a:lnTo>
                  <a:pt x="1667" y="96"/>
                </a:lnTo>
                <a:lnTo>
                  <a:pt x="1668" y="96"/>
                </a:lnTo>
                <a:lnTo>
                  <a:pt x="1670" y="95"/>
                </a:lnTo>
                <a:lnTo>
                  <a:pt x="1671" y="95"/>
                </a:lnTo>
                <a:lnTo>
                  <a:pt x="1672" y="95"/>
                </a:lnTo>
                <a:lnTo>
                  <a:pt x="1674" y="94"/>
                </a:lnTo>
                <a:lnTo>
                  <a:pt x="1675" y="94"/>
                </a:lnTo>
                <a:lnTo>
                  <a:pt x="1677" y="94"/>
                </a:lnTo>
                <a:lnTo>
                  <a:pt x="1678" y="93"/>
                </a:lnTo>
                <a:lnTo>
                  <a:pt x="1679" y="93"/>
                </a:lnTo>
                <a:lnTo>
                  <a:pt x="1680" y="93"/>
                </a:lnTo>
                <a:lnTo>
                  <a:pt x="1682" y="92"/>
                </a:lnTo>
                <a:lnTo>
                  <a:pt x="1683" y="92"/>
                </a:lnTo>
                <a:lnTo>
                  <a:pt x="1685" y="91"/>
                </a:lnTo>
                <a:lnTo>
                  <a:pt x="1686" y="91"/>
                </a:lnTo>
                <a:lnTo>
                  <a:pt x="1687" y="91"/>
                </a:lnTo>
                <a:lnTo>
                  <a:pt x="1689" y="90"/>
                </a:lnTo>
                <a:lnTo>
                  <a:pt x="1690" y="90"/>
                </a:lnTo>
                <a:lnTo>
                  <a:pt x="1691" y="90"/>
                </a:lnTo>
                <a:lnTo>
                  <a:pt x="1692" y="90"/>
                </a:lnTo>
                <a:lnTo>
                  <a:pt x="1694" y="90"/>
                </a:lnTo>
                <a:lnTo>
                  <a:pt x="1695" y="90"/>
                </a:lnTo>
                <a:lnTo>
                  <a:pt x="1697" y="89"/>
                </a:lnTo>
                <a:lnTo>
                  <a:pt x="1698" y="89"/>
                </a:lnTo>
                <a:lnTo>
                  <a:pt x="1699" y="89"/>
                </a:lnTo>
                <a:lnTo>
                  <a:pt x="1701" y="89"/>
                </a:lnTo>
                <a:lnTo>
                  <a:pt x="1702" y="88"/>
                </a:lnTo>
                <a:lnTo>
                  <a:pt x="1703" y="88"/>
                </a:lnTo>
                <a:lnTo>
                  <a:pt x="1705" y="88"/>
                </a:lnTo>
                <a:lnTo>
                  <a:pt x="1706" y="88"/>
                </a:lnTo>
                <a:lnTo>
                  <a:pt x="1708" y="88"/>
                </a:lnTo>
                <a:lnTo>
                  <a:pt x="1709" y="87"/>
                </a:lnTo>
                <a:lnTo>
                  <a:pt x="1710" y="87"/>
                </a:lnTo>
                <a:lnTo>
                  <a:pt x="1711" y="87"/>
                </a:lnTo>
                <a:lnTo>
                  <a:pt x="1713" y="87"/>
                </a:lnTo>
                <a:lnTo>
                  <a:pt x="1714" y="86"/>
                </a:lnTo>
                <a:lnTo>
                  <a:pt x="1716" y="86"/>
                </a:lnTo>
                <a:lnTo>
                  <a:pt x="1717" y="86"/>
                </a:lnTo>
                <a:lnTo>
                  <a:pt x="1718" y="86"/>
                </a:lnTo>
                <a:lnTo>
                  <a:pt x="1720" y="86"/>
                </a:lnTo>
                <a:lnTo>
                  <a:pt x="1721" y="86"/>
                </a:lnTo>
                <a:lnTo>
                  <a:pt x="1722" y="85"/>
                </a:lnTo>
                <a:lnTo>
                  <a:pt x="1724" y="85"/>
                </a:lnTo>
                <a:lnTo>
                  <a:pt x="1725" y="85"/>
                </a:lnTo>
                <a:lnTo>
                  <a:pt x="1726" y="85"/>
                </a:lnTo>
                <a:lnTo>
                  <a:pt x="1728" y="84"/>
                </a:lnTo>
                <a:lnTo>
                  <a:pt x="1729" y="84"/>
                </a:lnTo>
                <a:lnTo>
                  <a:pt x="1730" y="83"/>
                </a:lnTo>
                <a:lnTo>
                  <a:pt x="1732" y="82"/>
                </a:lnTo>
                <a:lnTo>
                  <a:pt x="1733" y="82"/>
                </a:lnTo>
                <a:lnTo>
                  <a:pt x="1735" y="82"/>
                </a:lnTo>
                <a:lnTo>
                  <a:pt x="1736" y="82"/>
                </a:lnTo>
                <a:lnTo>
                  <a:pt x="1737" y="81"/>
                </a:lnTo>
                <a:lnTo>
                  <a:pt x="1738" y="81"/>
                </a:lnTo>
                <a:lnTo>
                  <a:pt x="1740" y="81"/>
                </a:lnTo>
                <a:lnTo>
                  <a:pt x="1741" y="80"/>
                </a:lnTo>
                <a:lnTo>
                  <a:pt x="1742" y="80"/>
                </a:lnTo>
                <a:lnTo>
                  <a:pt x="1744" y="79"/>
                </a:lnTo>
                <a:lnTo>
                  <a:pt x="1745" y="79"/>
                </a:lnTo>
                <a:lnTo>
                  <a:pt x="1747" y="79"/>
                </a:lnTo>
                <a:lnTo>
                  <a:pt x="1748" y="78"/>
                </a:lnTo>
                <a:lnTo>
                  <a:pt x="1749" y="78"/>
                </a:lnTo>
                <a:lnTo>
                  <a:pt x="1750" y="78"/>
                </a:lnTo>
                <a:lnTo>
                  <a:pt x="1752" y="78"/>
                </a:lnTo>
                <a:lnTo>
                  <a:pt x="1754" y="78"/>
                </a:lnTo>
                <a:lnTo>
                  <a:pt x="1755" y="78"/>
                </a:lnTo>
                <a:lnTo>
                  <a:pt x="1756" y="77"/>
                </a:lnTo>
                <a:lnTo>
                  <a:pt x="1757" y="77"/>
                </a:lnTo>
                <a:lnTo>
                  <a:pt x="1759" y="77"/>
                </a:lnTo>
                <a:lnTo>
                  <a:pt x="1760" y="77"/>
                </a:lnTo>
                <a:lnTo>
                  <a:pt x="1761" y="77"/>
                </a:lnTo>
                <a:lnTo>
                  <a:pt x="1763" y="76"/>
                </a:lnTo>
                <a:lnTo>
                  <a:pt x="1764" y="76"/>
                </a:lnTo>
                <a:lnTo>
                  <a:pt x="1766" y="76"/>
                </a:lnTo>
                <a:lnTo>
                  <a:pt x="1767" y="76"/>
                </a:lnTo>
                <a:lnTo>
                  <a:pt x="1768" y="76"/>
                </a:lnTo>
                <a:lnTo>
                  <a:pt x="1769" y="75"/>
                </a:lnTo>
                <a:lnTo>
                  <a:pt x="1771" y="75"/>
                </a:lnTo>
                <a:lnTo>
                  <a:pt x="1772" y="75"/>
                </a:lnTo>
                <a:lnTo>
                  <a:pt x="1774" y="74"/>
                </a:lnTo>
                <a:lnTo>
                  <a:pt x="1775" y="74"/>
                </a:lnTo>
                <a:lnTo>
                  <a:pt x="1776" y="74"/>
                </a:lnTo>
                <a:lnTo>
                  <a:pt x="1778" y="74"/>
                </a:lnTo>
                <a:lnTo>
                  <a:pt x="1779" y="73"/>
                </a:lnTo>
                <a:lnTo>
                  <a:pt x="1780" y="73"/>
                </a:lnTo>
                <a:lnTo>
                  <a:pt x="1781" y="72"/>
                </a:lnTo>
                <a:lnTo>
                  <a:pt x="1783" y="72"/>
                </a:lnTo>
                <a:lnTo>
                  <a:pt x="1784" y="72"/>
                </a:lnTo>
                <a:lnTo>
                  <a:pt x="1786" y="72"/>
                </a:lnTo>
                <a:lnTo>
                  <a:pt x="1787" y="71"/>
                </a:lnTo>
                <a:lnTo>
                  <a:pt x="1788" y="71"/>
                </a:lnTo>
                <a:lnTo>
                  <a:pt x="1790" y="71"/>
                </a:lnTo>
                <a:lnTo>
                  <a:pt x="1791" y="71"/>
                </a:lnTo>
                <a:lnTo>
                  <a:pt x="1793" y="70"/>
                </a:lnTo>
                <a:lnTo>
                  <a:pt x="1794" y="70"/>
                </a:lnTo>
                <a:lnTo>
                  <a:pt x="1795" y="70"/>
                </a:lnTo>
                <a:lnTo>
                  <a:pt x="1796" y="70"/>
                </a:lnTo>
                <a:lnTo>
                  <a:pt x="1798" y="69"/>
                </a:lnTo>
                <a:lnTo>
                  <a:pt x="1799" y="69"/>
                </a:lnTo>
                <a:lnTo>
                  <a:pt x="1800" y="69"/>
                </a:lnTo>
                <a:lnTo>
                  <a:pt x="1802" y="69"/>
                </a:lnTo>
                <a:lnTo>
                  <a:pt x="1803" y="69"/>
                </a:lnTo>
                <a:lnTo>
                  <a:pt x="1805" y="68"/>
                </a:lnTo>
                <a:lnTo>
                  <a:pt x="1806" y="68"/>
                </a:lnTo>
                <a:lnTo>
                  <a:pt x="1807" y="68"/>
                </a:lnTo>
                <a:lnTo>
                  <a:pt x="1809" y="68"/>
                </a:lnTo>
                <a:lnTo>
                  <a:pt x="1810" y="68"/>
                </a:lnTo>
                <a:lnTo>
                  <a:pt x="1812" y="67"/>
                </a:lnTo>
                <a:lnTo>
                  <a:pt x="1813" y="67"/>
                </a:lnTo>
                <a:lnTo>
                  <a:pt x="1814" y="67"/>
                </a:lnTo>
                <a:lnTo>
                  <a:pt x="1815" y="66"/>
                </a:lnTo>
                <a:lnTo>
                  <a:pt x="1817" y="66"/>
                </a:lnTo>
                <a:lnTo>
                  <a:pt x="1818" y="66"/>
                </a:lnTo>
                <a:lnTo>
                  <a:pt x="1819" y="65"/>
                </a:lnTo>
                <a:lnTo>
                  <a:pt x="1821" y="65"/>
                </a:lnTo>
                <a:lnTo>
                  <a:pt x="1822" y="65"/>
                </a:lnTo>
                <a:lnTo>
                  <a:pt x="1824" y="65"/>
                </a:lnTo>
                <a:lnTo>
                  <a:pt x="1825" y="64"/>
                </a:lnTo>
                <a:lnTo>
                  <a:pt x="1826" y="64"/>
                </a:lnTo>
                <a:lnTo>
                  <a:pt x="1827" y="64"/>
                </a:lnTo>
                <a:lnTo>
                  <a:pt x="1829" y="64"/>
                </a:lnTo>
                <a:lnTo>
                  <a:pt x="1830" y="63"/>
                </a:lnTo>
                <a:lnTo>
                  <a:pt x="1832" y="63"/>
                </a:lnTo>
                <a:lnTo>
                  <a:pt x="1833" y="62"/>
                </a:lnTo>
                <a:lnTo>
                  <a:pt x="1834" y="62"/>
                </a:lnTo>
                <a:lnTo>
                  <a:pt x="1836" y="62"/>
                </a:lnTo>
                <a:lnTo>
                  <a:pt x="1837" y="61"/>
                </a:lnTo>
                <a:lnTo>
                  <a:pt x="1838" y="61"/>
                </a:lnTo>
                <a:lnTo>
                  <a:pt x="1839" y="61"/>
                </a:lnTo>
                <a:lnTo>
                  <a:pt x="1841" y="61"/>
                </a:lnTo>
                <a:lnTo>
                  <a:pt x="1843" y="61"/>
                </a:lnTo>
                <a:lnTo>
                  <a:pt x="1844" y="60"/>
                </a:lnTo>
                <a:lnTo>
                  <a:pt x="1845" y="60"/>
                </a:lnTo>
                <a:lnTo>
                  <a:pt x="1846" y="60"/>
                </a:lnTo>
                <a:lnTo>
                  <a:pt x="1848" y="59"/>
                </a:lnTo>
                <a:lnTo>
                  <a:pt x="1849" y="59"/>
                </a:lnTo>
                <a:lnTo>
                  <a:pt x="1851" y="59"/>
                </a:lnTo>
                <a:lnTo>
                  <a:pt x="1852" y="59"/>
                </a:lnTo>
                <a:lnTo>
                  <a:pt x="1853" y="58"/>
                </a:lnTo>
                <a:lnTo>
                  <a:pt x="1855" y="58"/>
                </a:lnTo>
                <a:lnTo>
                  <a:pt x="1856" y="58"/>
                </a:lnTo>
                <a:lnTo>
                  <a:pt x="1857" y="58"/>
                </a:lnTo>
                <a:lnTo>
                  <a:pt x="1858" y="58"/>
                </a:lnTo>
                <a:lnTo>
                  <a:pt x="1860" y="57"/>
                </a:lnTo>
                <a:lnTo>
                  <a:pt x="1861" y="57"/>
                </a:lnTo>
                <a:lnTo>
                  <a:pt x="1863" y="57"/>
                </a:lnTo>
                <a:lnTo>
                  <a:pt x="1864" y="56"/>
                </a:lnTo>
                <a:lnTo>
                  <a:pt x="1865" y="56"/>
                </a:lnTo>
                <a:lnTo>
                  <a:pt x="1867" y="56"/>
                </a:lnTo>
                <a:lnTo>
                  <a:pt x="1868" y="56"/>
                </a:lnTo>
                <a:lnTo>
                  <a:pt x="1869" y="56"/>
                </a:lnTo>
                <a:lnTo>
                  <a:pt x="1871" y="55"/>
                </a:lnTo>
                <a:lnTo>
                  <a:pt x="1872" y="55"/>
                </a:lnTo>
                <a:lnTo>
                  <a:pt x="1873" y="55"/>
                </a:lnTo>
                <a:lnTo>
                  <a:pt x="1875" y="55"/>
                </a:lnTo>
                <a:lnTo>
                  <a:pt x="1876" y="55"/>
                </a:lnTo>
                <a:lnTo>
                  <a:pt x="1877" y="55"/>
                </a:lnTo>
                <a:lnTo>
                  <a:pt x="1879" y="54"/>
                </a:lnTo>
                <a:lnTo>
                  <a:pt x="1880" y="54"/>
                </a:lnTo>
                <a:lnTo>
                  <a:pt x="1882" y="54"/>
                </a:lnTo>
                <a:lnTo>
                  <a:pt x="1883" y="53"/>
                </a:lnTo>
                <a:lnTo>
                  <a:pt x="1884" y="52"/>
                </a:lnTo>
                <a:lnTo>
                  <a:pt x="1885" y="52"/>
                </a:lnTo>
                <a:lnTo>
                  <a:pt x="1887" y="51"/>
                </a:lnTo>
                <a:lnTo>
                  <a:pt x="1888" y="51"/>
                </a:lnTo>
                <a:lnTo>
                  <a:pt x="1890" y="50"/>
                </a:lnTo>
                <a:lnTo>
                  <a:pt x="1891" y="50"/>
                </a:lnTo>
                <a:lnTo>
                  <a:pt x="1892" y="50"/>
                </a:lnTo>
                <a:lnTo>
                  <a:pt x="1894" y="50"/>
                </a:lnTo>
                <a:lnTo>
                  <a:pt x="1895" y="50"/>
                </a:lnTo>
                <a:lnTo>
                  <a:pt x="1896" y="49"/>
                </a:lnTo>
                <a:lnTo>
                  <a:pt x="1897" y="49"/>
                </a:lnTo>
                <a:lnTo>
                  <a:pt x="1899" y="49"/>
                </a:lnTo>
                <a:lnTo>
                  <a:pt x="1901" y="49"/>
                </a:lnTo>
                <a:lnTo>
                  <a:pt x="1902" y="49"/>
                </a:lnTo>
                <a:lnTo>
                  <a:pt x="1903" y="49"/>
                </a:lnTo>
                <a:lnTo>
                  <a:pt x="1904" y="48"/>
                </a:lnTo>
                <a:lnTo>
                  <a:pt x="1906" y="48"/>
                </a:lnTo>
                <a:lnTo>
                  <a:pt x="1907" y="48"/>
                </a:lnTo>
                <a:lnTo>
                  <a:pt x="1908" y="47"/>
                </a:lnTo>
                <a:lnTo>
                  <a:pt x="1910" y="47"/>
                </a:lnTo>
                <a:lnTo>
                  <a:pt x="1911" y="47"/>
                </a:lnTo>
                <a:lnTo>
                  <a:pt x="1913" y="46"/>
                </a:lnTo>
                <a:lnTo>
                  <a:pt x="1914" y="46"/>
                </a:lnTo>
                <a:lnTo>
                  <a:pt x="1915" y="45"/>
                </a:lnTo>
                <a:lnTo>
                  <a:pt x="1916" y="45"/>
                </a:lnTo>
                <a:lnTo>
                  <a:pt x="1918" y="45"/>
                </a:lnTo>
                <a:lnTo>
                  <a:pt x="1919" y="45"/>
                </a:lnTo>
                <a:lnTo>
                  <a:pt x="1921" y="45"/>
                </a:lnTo>
                <a:lnTo>
                  <a:pt x="1922" y="45"/>
                </a:lnTo>
                <a:lnTo>
                  <a:pt x="1923" y="45"/>
                </a:lnTo>
                <a:lnTo>
                  <a:pt x="1925" y="45"/>
                </a:lnTo>
                <a:lnTo>
                  <a:pt x="1926" y="45"/>
                </a:lnTo>
                <a:lnTo>
                  <a:pt x="1927" y="45"/>
                </a:lnTo>
                <a:lnTo>
                  <a:pt x="1929" y="44"/>
                </a:lnTo>
                <a:lnTo>
                  <a:pt x="1930" y="44"/>
                </a:lnTo>
                <a:lnTo>
                  <a:pt x="1931" y="44"/>
                </a:lnTo>
                <a:lnTo>
                  <a:pt x="1933" y="43"/>
                </a:lnTo>
                <a:lnTo>
                  <a:pt x="1934" y="42"/>
                </a:lnTo>
                <a:lnTo>
                  <a:pt x="1935" y="42"/>
                </a:lnTo>
                <a:lnTo>
                  <a:pt x="1937" y="42"/>
                </a:lnTo>
                <a:lnTo>
                  <a:pt x="1938" y="42"/>
                </a:lnTo>
                <a:lnTo>
                  <a:pt x="1940" y="41"/>
                </a:lnTo>
                <a:lnTo>
                  <a:pt x="1941" y="41"/>
                </a:lnTo>
                <a:lnTo>
                  <a:pt x="1942" y="41"/>
                </a:lnTo>
                <a:lnTo>
                  <a:pt x="1944" y="40"/>
                </a:lnTo>
                <a:lnTo>
                  <a:pt x="1945" y="40"/>
                </a:lnTo>
                <a:lnTo>
                  <a:pt x="1946" y="40"/>
                </a:lnTo>
                <a:lnTo>
                  <a:pt x="1947" y="40"/>
                </a:lnTo>
                <a:lnTo>
                  <a:pt x="1949" y="39"/>
                </a:lnTo>
                <a:lnTo>
                  <a:pt x="1950" y="39"/>
                </a:lnTo>
                <a:lnTo>
                  <a:pt x="1952" y="39"/>
                </a:lnTo>
                <a:lnTo>
                  <a:pt x="1953" y="39"/>
                </a:lnTo>
                <a:lnTo>
                  <a:pt x="1954" y="39"/>
                </a:lnTo>
                <a:lnTo>
                  <a:pt x="1956" y="39"/>
                </a:lnTo>
                <a:lnTo>
                  <a:pt x="1957" y="38"/>
                </a:lnTo>
                <a:lnTo>
                  <a:pt x="1959" y="38"/>
                </a:lnTo>
                <a:lnTo>
                  <a:pt x="1960" y="37"/>
                </a:lnTo>
                <a:lnTo>
                  <a:pt x="1961" y="37"/>
                </a:lnTo>
                <a:lnTo>
                  <a:pt x="1962" y="37"/>
                </a:lnTo>
                <a:lnTo>
                  <a:pt x="1964" y="37"/>
                </a:lnTo>
                <a:lnTo>
                  <a:pt x="1965" y="36"/>
                </a:lnTo>
                <a:lnTo>
                  <a:pt x="1966" y="36"/>
                </a:lnTo>
                <a:lnTo>
                  <a:pt x="1968" y="36"/>
                </a:lnTo>
                <a:lnTo>
                  <a:pt x="1969" y="36"/>
                </a:lnTo>
                <a:lnTo>
                  <a:pt x="1971" y="36"/>
                </a:lnTo>
                <a:lnTo>
                  <a:pt x="1972" y="36"/>
                </a:lnTo>
                <a:lnTo>
                  <a:pt x="1973" y="35"/>
                </a:lnTo>
                <a:lnTo>
                  <a:pt x="1974" y="35"/>
                </a:lnTo>
                <a:lnTo>
                  <a:pt x="1976" y="35"/>
                </a:lnTo>
                <a:lnTo>
                  <a:pt x="1978" y="35"/>
                </a:lnTo>
                <a:lnTo>
                  <a:pt x="1979" y="35"/>
                </a:lnTo>
                <a:lnTo>
                  <a:pt x="1980" y="34"/>
                </a:lnTo>
                <a:lnTo>
                  <a:pt x="1981" y="34"/>
                </a:lnTo>
                <a:lnTo>
                  <a:pt x="1983" y="33"/>
                </a:lnTo>
                <a:lnTo>
                  <a:pt x="1984" y="33"/>
                </a:lnTo>
                <a:lnTo>
                  <a:pt x="1985" y="32"/>
                </a:lnTo>
                <a:lnTo>
                  <a:pt x="1986" y="32"/>
                </a:lnTo>
                <a:lnTo>
                  <a:pt x="1988" y="31"/>
                </a:lnTo>
                <a:lnTo>
                  <a:pt x="1990" y="31"/>
                </a:lnTo>
                <a:lnTo>
                  <a:pt x="1991" y="31"/>
                </a:lnTo>
                <a:lnTo>
                  <a:pt x="1992" y="31"/>
                </a:lnTo>
                <a:lnTo>
                  <a:pt x="1993" y="31"/>
                </a:lnTo>
                <a:lnTo>
                  <a:pt x="1995" y="30"/>
                </a:lnTo>
                <a:lnTo>
                  <a:pt x="1996" y="30"/>
                </a:lnTo>
                <a:lnTo>
                  <a:pt x="1998" y="30"/>
                </a:lnTo>
                <a:lnTo>
                  <a:pt x="1999" y="29"/>
                </a:lnTo>
                <a:lnTo>
                  <a:pt x="2000" y="29"/>
                </a:lnTo>
                <a:lnTo>
                  <a:pt x="2002" y="29"/>
                </a:lnTo>
                <a:lnTo>
                  <a:pt x="2003" y="29"/>
                </a:lnTo>
                <a:lnTo>
                  <a:pt x="2004" y="28"/>
                </a:lnTo>
                <a:lnTo>
                  <a:pt x="2005" y="28"/>
                </a:lnTo>
                <a:lnTo>
                  <a:pt x="2007" y="28"/>
                </a:lnTo>
                <a:lnTo>
                  <a:pt x="2008" y="27"/>
                </a:lnTo>
                <a:lnTo>
                  <a:pt x="2010" y="27"/>
                </a:lnTo>
                <a:lnTo>
                  <a:pt x="2011" y="27"/>
                </a:lnTo>
                <a:lnTo>
                  <a:pt x="2012" y="27"/>
                </a:lnTo>
                <a:lnTo>
                  <a:pt x="2014" y="26"/>
                </a:lnTo>
                <a:lnTo>
                  <a:pt x="2015" y="26"/>
                </a:lnTo>
                <a:lnTo>
                  <a:pt x="2017" y="26"/>
                </a:lnTo>
                <a:lnTo>
                  <a:pt x="2018" y="26"/>
                </a:lnTo>
                <a:lnTo>
                  <a:pt x="2019" y="25"/>
                </a:lnTo>
                <a:lnTo>
                  <a:pt x="2020" y="25"/>
                </a:lnTo>
                <a:lnTo>
                  <a:pt x="2022" y="25"/>
                </a:lnTo>
                <a:lnTo>
                  <a:pt x="2023" y="25"/>
                </a:lnTo>
                <a:lnTo>
                  <a:pt x="2024" y="24"/>
                </a:lnTo>
                <a:lnTo>
                  <a:pt x="2026" y="24"/>
                </a:lnTo>
                <a:lnTo>
                  <a:pt x="2027" y="23"/>
                </a:lnTo>
                <a:lnTo>
                  <a:pt x="2029" y="23"/>
                </a:lnTo>
                <a:lnTo>
                  <a:pt x="2030" y="23"/>
                </a:lnTo>
                <a:lnTo>
                  <a:pt x="2031" y="23"/>
                </a:lnTo>
                <a:lnTo>
                  <a:pt x="2032" y="23"/>
                </a:lnTo>
                <a:lnTo>
                  <a:pt x="2034" y="22"/>
                </a:lnTo>
                <a:lnTo>
                  <a:pt x="2035" y="22"/>
                </a:lnTo>
                <a:lnTo>
                  <a:pt x="2037" y="21"/>
                </a:lnTo>
                <a:lnTo>
                  <a:pt x="2038" y="21"/>
                </a:lnTo>
                <a:lnTo>
                  <a:pt x="2039" y="21"/>
                </a:lnTo>
                <a:lnTo>
                  <a:pt x="2041" y="21"/>
                </a:lnTo>
                <a:lnTo>
                  <a:pt x="2042" y="20"/>
                </a:lnTo>
                <a:lnTo>
                  <a:pt x="2043" y="20"/>
                </a:lnTo>
                <a:lnTo>
                  <a:pt x="2045" y="20"/>
                </a:lnTo>
                <a:lnTo>
                  <a:pt x="2046" y="20"/>
                </a:lnTo>
                <a:lnTo>
                  <a:pt x="2048" y="20"/>
                </a:lnTo>
                <a:lnTo>
                  <a:pt x="2049" y="19"/>
                </a:lnTo>
                <a:lnTo>
                  <a:pt x="2050" y="19"/>
                </a:lnTo>
                <a:lnTo>
                  <a:pt x="2051" y="19"/>
                </a:lnTo>
                <a:lnTo>
                  <a:pt x="2053" y="19"/>
                </a:lnTo>
                <a:lnTo>
                  <a:pt x="2054" y="18"/>
                </a:lnTo>
                <a:lnTo>
                  <a:pt x="2056" y="18"/>
                </a:lnTo>
                <a:lnTo>
                  <a:pt x="2057" y="17"/>
                </a:lnTo>
                <a:lnTo>
                  <a:pt x="2058" y="17"/>
                </a:lnTo>
                <a:lnTo>
                  <a:pt x="2060" y="17"/>
                </a:lnTo>
                <a:lnTo>
                  <a:pt x="2061" y="17"/>
                </a:lnTo>
                <a:lnTo>
                  <a:pt x="2062" y="16"/>
                </a:lnTo>
                <a:lnTo>
                  <a:pt x="2063" y="16"/>
                </a:lnTo>
                <a:lnTo>
                  <a:pt x="2065" y="16"/>
                </a:lnTo>
                <a:lnTo>
                  <a:pt x="2066" y="16"/>
                </a:lnTo>
                <a:lnTo>
                  <a:pt x="2068" y="15"/>
                </a:lnTo>
                <a:lnTo>
                  <a:pt x="2069" y="15"/>
                </a:lnTo>
                <a:lnTo>
                  <a:pt x="2070" y="15"/>
                </a:lnTo>
                <a:lnTo>
                  <a:pt x="2072" y="15"/>
                </a:lnTo>
                <a:lnTo>
                  <a:pt x="2073" y="14"/>
                </a:lnTo>
                <a:lnTo>
                  <a:pt x="2074" y="14"/>
                </a:lnTo>
                <a:lnTo>
                  <a:pt x="2076" y="14"/>
                </a:lnTo>
                <a:lnTo>
                  <a:pt x="2077" y="13"/>
                </a:lnTo>
                <a:lnTo>
                  <a:pt x="2079" y="13"/>
                </a:lnTo>
                <a:lnTo>
                  <a:pt x="2080" y="13"/>
                </a:lnTo>
                <a:lnTo>
                  <a:pt x="2081" y="13"/>
                </a:lnTo>
                <a:lnTo>
                  <a:pt x="2082" y="13"/>
                </a:lnTo>
                <a:lnTo>
                  <a:pt x="2084" y="13"/>
                </a:lnTo>
                <a:lnTo>
                  <a:pt x="2085" y="12"/>
                </a:lnTo>
                <a:lnTo>
                  <a:pt x="2087" y="12"/>
                </a:lnTo>
                <a:lnTo>
                  <a:pt x="2088" y="12"/>
                </a:lnTo>
                <a:lnTo>
                  <a:pt x="2089" y="12"/>
                </a:lnTo>
                <a:lnTo>
                  <a:pt x="2091" y="12"/>
                </a:lnTo>
                <a:lnTo>
                  <a:pt x="2092" y="11"/>
                </a:lnTo>
                <a:lnTo>
                  <a:pt x="2093" y="11"/>
                </a:lnTo>
                <a:lnTo>
                  <a:pt x="2095" y="11"/>
                </a:lnTo>
                <a:lnTo>
                  <a:pt x="2096" y="10"/>
                </a:lnTo>
                <a:lnTo>
                  <a:pt x="2097" y="10"/>
                </a:lnTo>
                <a:lnTo>
                  <a:pt x="2099" y="10"/>
                </a:lnTo>
                <a:lnTo>
                  <a:pt x="2100" y="10"/>
                </a:lnTo>
                <a:lnTo>
                  <a:pt x="2101" y="9"/>
                </a:lnTo>
                <a:lnTo>
                  <a:pt x="2103" y="9"/>
                </a:lnTo>
                <a:lnTo>
                  <a:pt x="2104" y="9"/>
                </a:lnTo>
                <a:lnTo>
                  <a:pt x="2106" y="9"/>
                </a:lnTo>
                <a:lnTo>
                  <a:pt x="2107" y="9"/>
                </a:lnTo>
                <a:lnTo>
                  <a:pt x="2108" y="9"/>
                </a:lnTo>
                <a:lnTo>
                  <a:pt x="2109" y="9"/>
                </a:lnTo>
                <a:lnTo>
                  <a:pt x="2111" y="8"/>
                </a:lnTo>
                <a:lnTo>
                  <a:pt x="2112" y="8"/>
                </a:lnTo>
                <a:lnTo>
                  <a:pt x="2113" y="8"/>
                </a:lnTo>
                <a:lnTo>
                  <a:pt x="2115" y="8"/>
                </a:lnTo>
                <a:lnTo>
                  <a:pt x="2116" y="8"/>
                </a:lnTo>
                <a:lnTo>
                  <a:pt x="2118" y="8"/>
                </a:lnTo>
                <a:lnTo>
                  <a:pt x="2119" y="8"/>
                </a:lnTo>
                <a:lnTo>
                  <a:pt x="2120" y="8"/>
                </a:lnTo>
                <a:lnTo>
                  <a:pt x="2121" y="8"/>
                </a:lnTo>
                <a:lnTo>
                  <a:pt x="2123" y="7"/>
                </a:lnTo>
                <a:lnTo>
                  <a:pt x="2125" y="7"/>
                </a:lnTo>
                <a:lnTo>
                  <a:pt x="2126" y="7"/>
                </a:lnTo>
                <a:lnTo>
                  <a:pt x="2127" y="7"/>
                </a:lnTo>
                <a:lnTo>
                  <a:pt x="2128" y="6"/>
                </a:lnTo>
                <a:lnTo>
                  <a:pt x="2130" y="6"/>
                </a:lnTo>
                <a:lnTo>
                  <a:pt x="2131" y="6"/>
                </a:lnTo>
                <a:lnTo>
                  <a:pt x="2132" y="6"/>
                </a:lnTo>
                <a:lnTo>
                  <a:pt x="2134" y="6"/>
                </a:lnTo>
                <a:lnTo>
                  <a:pt x="2135" y="5"/>
                </a:lnTo>
                <a:lnTo>
                  <a:pt x="2137" y="5"/>
                </a:lnTo>
                <a:lnTo>
                  <a:pt x="2138" y="5"/>
                </a:lnTo>
                <a:lnTo>
                  <a:pt x="2139" y="5"/>
                </a:lnTo>
                <a:lnTo>
                  <a:pt x="2140" y="4"/>
                </a:lnTo>
                <a:lnTo>
                  <a:pt x="2142" y="4"/>
                </a:lnTo>
                <a:lnTo>
                  <a:pt x="2143" y="4"/>
                </a:lnTo>
                <a:lnTo>
                  <a:pt x="2145" y="4"/>
                </a:lnTo>
                <a:lnTo>
                  <a:pt x="2146" y="4"/>
                </a:lnTo>
                <a:lnTo>
                  <a:pt x="2147" y="3"/>
                </a:lnTo>
                <a:lnTo>
                  <a:pt x="2149" y="3"/>
                </a:lnTo>
                <a:lnTo>
                  <a:pt x="2150" y="3"/>
                </a:lnTo>
                <a:lnTo>
                  <a:pt x="2151" y="3"/>
                </a:lnTo>
                <a:lnTo>
                  <a:pt x="2152" y="2"/>
                </a:lnTo>
                <a:lnTo>
                  <a:pt x="2154" y="2"/>
                </a:lnTo>
                <a:lnTo>
                  <a:pt x="2155" y="2"/>
                </a:lnTo>
                <a:lnTo>
                  <a:pt x="2157" y="2"/>
                </a:lnTo>
                <a:lnTo>
                  <a:pt x="2158" y="2"/>
                </a:lnTo>
                <a:lnTo>
                  <a:pt x="2159" y="2"/>
                </a:lnTo>
                <a:lnTo>
                  <a:pt x="2161" y="2"/>
                </a:lnTo>
                <a:lnTo>
                  <a:pt x="2162" y="2"/>
                </a:lnTo>
                <a:lnTo>
                  <a:pt x="2164" y="2"/>
                </a:lnTo>
                <a:lnTo>
                  <a:pt x="2165" y="2"/>
                </a:lnTo>
                <a:lnTo>
                  <a:pt x="2166" y="2"/>
                </a:lnTo>
                <a:lnTo>
                  <a:pt x="2167" y="2"/>
                </a:lnTo>
                <a:lnTo>
                  <a:pt x="2169" y="2"/>
                </a:lnTo>
                <a:lnTo>
                  <a:pt x="2170" y="2"/>
                </a:lnTo>
                <a:lnTo>
                  <a:pt x="2171" y="2"/>
                </a:lnTo>
                <a:lnTo>
                  <a:pt x="2173" y="2"/>
                </a:lnTo>
                <a:lnTo>
                  <a:pt x="2174" y="2"/>
                </a:lnTo>
                <a:lnTo>
                  <a:pt x="2176" y="2"/>
                </a:lnTo>
                <a:lnTo>
                  <a:pt x="2177" y="2"/>
                </a:lnTo>
                <a:lnTo>
                  <a:pt x="2178" y="2"/>
                </a:lnTo>
                <a:lnTo>
                  <a:pt x="2180" y="2"/>
                </a:lnTo>
                <a:lnTo>
                  <a:pt x="2181" y="2"/>
                </a:lnTo>
                <a:lnTo>
                  <a:pt x="2183" y="2"/>
                </a:lnTo>
                <a:lnTo>
                  <a:pt x="2184" y="3"/>
                </a:lnTo>
                <a:lnTo>
                  <a:pt x="2185" y="3"/>
                </a:lnTo>
                <a:lnTo>
                  <a:pt x="2186" y="3"/>
                </a:lnTo>
                <a:lnTo>
                  <a:pt x="2188" y="3"/>
                </a:lnTo>
                <a:lnTo>
                  <a:pt x="2189" y="3"/>
                </a:lnTo>
                <a:lnTo>
                  <a:pt x="2190" y="3"/>
                </a:lnTo>
                <a:lnTo>
                  <a:pt x="2192" y="3"/>
                </a:lnTo>
                <a:lnTo>
                  <a:pt x="2193" y="3"/>
                </a:lnTo>
                <a:lnTo>
                  <a:pt x="2195" y="3"/>
                </a:lnTo>
                <a:lnTo>
                  <a:pt x="2196" y="3"/>
                </a:lnTo>
                <a:lnTo>
                  <a:pt x="2197" y="3"/>
                </a:lnTo>
                <a:lnTo>
                  <a:pt x="2198" y="3"/>
                </a:lnTo>
                <a:lnTo>
                  <a:pt x="2200" y="3"/>
                </a:lnTo>
                <a:lnTo>
                  <a:pt x="2201" y="3"/>
                </a:lnTo>
                <a:lnTo>
                  <a:pt x="2203" y="2"/>
                </a:lnTo>
                <a:lnTo>
                  <a:pt x="2204" y="2"/>
                </a:lnTo>
                <a:lnTo>
                  <a:pt x="2205" y="2"/>
                </a:lnTo>
                <a:lnTo>
                  <a:pt x="2207" y="2"/>
                </a:lnTo>
                <a:lnTo>
                  <a:pt x="2208" y="2"/>
                </a:lnTo>
                <a:lnTo>
                  <a:pt x="2209" y="2"/>
                </a:lnTo>
                <a:lnTo>
                  <a:pt x="2210" y="2"/>
                </a:lnTo>
                <a:lnTo>
                  <a:pt x="2212" y="2"/>
                </a:lnTo>
                <a:lnTo>
                  <a:pt x="2214" y="2"/>
                </a:lnTo>
                <a:lnTo>
                  <a:pt x="2215" y="2"/>
                </a:lnTo>
                <a:lnTo>
                  <a:pt x="2216" y="2"/>
                </a:lnTo>
                <a:lnTo>
                  <a:pt x="2217" y="2"/>
                </a:lnTo>
                <a:lnTo>
                  <a:pt x="2219" y="2"/>
                </a:lnTo>
                <a:lnTo>
                  <a:pt x="2220" y="2"/>
                </a:lnTo>
                <a:lnTo>
                  <a:pt x="2222" y="2"/>
                </a:lnTo>
                <a:lnTo>
                  <a:pt x="2223" y="2"/>
                </a:lnTo>
                <a:lnTo>
                  <a:pt x="2224" y="2"/>
                </a:lnTo>
                <a:lnTo>
                  <a:pt x="2226" y="2"/>
                </a:lnTo>
                <a:lnTo>
                  <a:pt x="2227" y="2"/>
                </a:lnTo>
                <a:lnTo>
                  <a:pt x="2228" y="2"/>
                </a:lnTo>
                <a:lnTo>
                  <a:pt x="2229" y="2"/>
                </a:lnTo>
                <a:lnTo>
                  <a:pt x="2231" y="2"/>
                </a:lnTo>
                <a:lnTo>
                  <a:pt x="2232" y="2"/>
                </a:lnTo>
                <a:lnTo>
                  <a:pt x="2234" y="2"/>
                </a:lnTo>
                <a:lnTo>
                  <a:pt x="2235" y="2"/>
                </a:lnTo>
                <a:lnTo>
                  <a:pt x="2236" y="2"/>
                </a:lnTo>
                <a:lnTo>
                  <a:pt x="2238" y="2"/>
                </a:lnTo>
                <a:lnTo>
                  <a:pt x="2239" y="2"/>
                </a:lnTo>
                <a:lnTo>
                  <a:pt x="2241" y="2"/>
                </a:lnTo>
                <a:lnTo>
                  <a:pt x="2242" y="2"/>
                </a:lnTo>
                <a:lnTo>
                  <a:pt x="2243" y="2"/>
                </a:lnTo>
                <a:lnTo>
                  <a:pt x="2244" y="2"/>
                </a:lnTo>
                <a:lnTo>
                  <a:pt x="2246" y="2"/>
                </a:lnTo>
                <a:lnTo>
                  <a:pt x="2247" y="2"/>
                </a:lnTo>
                <a:lnTo>
                  <a:pt x="2248" y="2"/>
                </a:lnTo>
                <a:lnTo>
                  <a:pt x="2250" y="2"/>
                </a:lnTo>
                <a:lnTo>
                  <a:pt x="2251" y="2"/>
                </a:lnTo>
                <a:lnTo>
                  <a:pt x="2253" y="2"/>
                </a:lnTo>
                <a:lnTo>
                  <a:pt x="2254" y="2"/>
                </a:lnTo>
                <a:lnTo>
                  <a:pt x="2255" y="2"/>
                </a:lnTo>
                <a:lnTo>
                  <a:pt x="2256" y="2"/>
                </a:lnTo>
                <a:lnTo>
                  <a:pt x="2258" y="2"/>
                </a:lnTo>
                <a:lnTo>
                  <a:pt x="2259" y="2"/>
                </a:lnTo>
                <a:lnTo>
                  <a:pt x="2261" y="2"/>
                </a:lnTo>
                <a:lnTo>
                  <a:pt x="2262" y="2"/>
                </a:lnTo>
                <a:lnTo>
                  <a:pt x="2263" y="2"/>
                </a:lnTo>
                <a:lnTo>
                  <a:pt x="2265" y="2"/>
                </a:lnTo>
                <a:lnTo>
                  <a:pt x="2266" y="2"/>
                </a:lnTo>
                <a:lnTo>
                  <a:pt x="2267" y="2"/>
                </a:lnTo>
                <a:lnTo>
                  <a:pt x="2268" y="2"/>
                </a:lnTo>
                <a:lnTo>
                  <a:pt x="2270" y="2"/>
                </a:lnTo>
                <a:lnTo>
                  <a:pt x="2272" y="2"/>
                </a:lnTo>
                <a:lnTo>
                  <a:pt x="2273" y="2"/>
                </a:lnTo>
                <a:lnTo>
                  <a:pt x="2274" y="2"/>
                </a:lnTo>
                <a:lnTo>
                  <a:pt x="2275" y="2"/>
                </a:lnTo>
                <a:lnTo>
                  <a:pt x="2277" y="2"/>
                </a:lnTo>
                <a:lnTo>
                  <a:pt x="2278" y="2"/>
                </a:lnTo>
                <a:lnTo>
                  <a:pt x="2280" y="2"/>
                </a:lnTo>
                <a:lnTo>
                  <a:pt x="2281" y="2"/>
                </a:lnTo>
                <a:lnTo>
                  <a:pt x="2282" y="2"/>
                </a:lnTo>
                <a:lnTo>
                  <a:pt x="2284" y="2"/>
                </a:lnTo>
                <a:lnTo>
                  <a:pt x="2285" y="2"/>
                </a:lnTo>
                <a:lnTo>
                  <a:pt x="2286" y="2"/>
                </a:lnTo>
                <a:lnTo>
                  <a:pt x="2287" y="2"/>
                </a:lnTo>
                <a:lnTo>
                  <a:pt x="2289" y="2"/>
                </a:lnTo>
                <a:lnTo>
                  <a:pt x="2290" y="2"/>
                </a:lnTo>
                <a:lnTo>
                  <a:pt x="2292" y="2"/>
                </a:lnTo>
                <a:lnTo>
                  <a:pt x="2293" y="2"/>
                </a:lnTo>
                <a:lnTo>
                  <a:pt x="2294" y="2"/>
                </a:lnTo>
                <a:lnTo>
                  <a:pt x="2296" y="2"/>
                </a:lnTo>
                <a:lnTo>
                  <a:pt x="2297" y="2"/>
                </a:lnTo>
                <a:lnTo>
                  <a:pt x="2298" y="2"/>
                </a:lnTo>
                <a:lnTo>
                  <a:pt x="2300" y="2"/>
                </a:lnTo>
                <a:lnTo>
                  <a:pt x="2301" y="2"/>
                </a:lnTo>
                <a:lnTo>
                  <a:pt x="2302" y="2"/>
                </a:lnTo>
                <a:lnTo>
                  <a:pt x="2304" y="2"/>
                </a:lnTo>
                <a:lnTo>
                  <a:pt x="2305" y="2"/>
                </a:lnTo>
                <a:lnTo>
                  <a:pt x="2306" y="2"/>
                </a:lnTo>
                <a:lnTo>
                  <a:pt x="2308" y="2"/>
                </a:lnTo>
                <a:lnTo>
                  <a:pt x="2309" y="2"/>
                </a:lnTo>
                <a:lnTo>
                  <a:pt x="2311" y="2"/>
                </a:lnTo>
                <a:lnTo>
                  <a:pt x="2312" y="2"/>
                </a:lnTo>
                <a:lnTo>
                  <a:pt x="2313" y="2"/>
                </a:lnTo>
                <a:lnTo>
                  <a:pt x="2315" y="2"/>
                </a:lnTo>
                <a:lnTo>
                  <a:pt x="2316" y="2"/>
                </a:lnTo>
                <a:lnTo>
                  <a:pt x="2317" y="2"/>
                </a:lnTo>
                <a:lnTo>
                  <a:pt x="2319" y="2"/>
                </a:lnTo>
                <a:lnTo>
                  <a:pt x="2320" y="2"/>
                </a:lnTo>
                <a:lnTo>
                  <a:pt x="2321" y="2"/>
                </a:lnTo>
                <a:lnTo>
                  <a:pt x="2323" y="2"/>
                </a:lnTo>
                <a:lnTo>
                  <a:pt x="2324" y="2"/>
                </a:lnTo>
                <a:lnTo>
                  <a:pt x="2325" y="2"/>
                </a:lnTo>
                <a:lnTo>
                  <a:pt x="2327" y="2"/>
                </a:lnTo>
                <a:lnTo>
                  <a:pt x="2328" y="2"/>
                </a:lnTo>
                <a:lnTo>
                  <a:pt x="2330" y="2"/>
                </a:lnTo>
                <a:lnTo>
                  <a:pt x="2331" y="2"/>
                </a:lnTo>
                <a:lnTo>
                  <a:pt x="2332" y="2"/>
                </a:lnTo>
                <a:lnTo>
                  <a:pt x="2333" y="2"/>
                </a:lnTo>
                <a:lnTo>
                  <a:pt x="2335" y="2"/>
                </a:lnTo>
                <a:lnTo>
                  <a:pt x="2336" y="2"/>
                </a:lnTo>
                <a:lnTo>
                  <a:pt x="2337" y="2"/>
                </a:lnTo>
                <a:lnTo>
                  <a:pt x="2339" y="2"/>
                </a:lnTo>
                <a:lnTo>
                  <a:pt x="2340" y="2"/>
                </a:lnTo>
                <a:lnTo>
                  <a:pt x="2342" y="2"/>
                </a:lnTo>
                <a:lnTo>
                  <a:pt x="2343" y="2"/>
                </a:lnTo>
                <a:lnTo>
                  <a:pt x="2344" y="2"/>
                </a:lnTo>
                <a:lnTo>
                  <a:pt x="2345" y="2"/>
                </a:lnTo>
                <a:lnTo>
                  <a:pt x="2347" y="2"/>
                </a:lnTo>
                <a:lnTo>
                  <a:pt x="2349" y="2"/>
                </a:lnTo>
                <a:lnTo>
                  <a:pt x="2350" y="2"/>
                </a:lnTo>
                <a:lnTo>
                  <a:pt x="2351" y="2"/>
                </a:lnTo>
                <a:lnTo>
                  <a:pt x="2352" y="2"/>
                </a:lnTo>
                <a:lnTo>
                  <a:pt x="2354" y="2"/>
                </a:lnTo>
                <a:lnTo>
                  <a:pt x="2355" y="2"/>
                </a:lnTo>
                <a:lnTo>
                  <a:pt x="2356" y="2"/>
                </a:lnTo>
                <a:lnTo>
                  <a:pt x="2357" y="2"/>
                </a:lnTo>
                <a:lnTo>
                  <a:pt x="2359" y="2"/>
                </a:lnTo>
                <a:lnTo>
                  <a:pt x="2361" y="2"/>
                </a:lnTo>
                <a:lnTo>
                  <a:pt x="2362" y="2"/>
                </a:lnTo>
                <a:lnTo>
                  <a:pt x="2363" y="2"/>
                </a:lnTo>
                <a:lnTo>
                  <a:pt x="2364" y="2"/>
                </a:lnTo>
                <a:lnTo>
                  <a:pt x="2366" y="2"/>
                </a:lnTo>
                <a:lnTo>
                  <a:pt x="2367" y="2"/>
                </a:lnTo>
                <a:lnTo>
                  <a:pt x="2369" y="1"/>
                </a:lnTo>
                <a:lnTo>
                  <a:pt x="2370" y="1"/>
                </a:lnTo>
                <a:lnTo>
                  <a:pt x="2371" y="1"/>
                </a:lnTo>
                <a:lnTo>
                  <a:pt x="2373" y="2"/>
                </a:lnTo>
                <a:lnTo>
                  <a:pt x="2374" y="2"/>
                </a:lnTo>
                <a:lnTo>
                  <a:pt x="2375" y="2"/>
                </a:lnTo>
                <a:lnTo>
                  <a:pt x="2376" y="2"/>
                </a:lnTo>
                <a:lnTo>
                  <a:pt x="2378" y="2"/>
                </a:lnTo>
                <a:lnTo>
                  <a:pt x="2379" y="2"/>
                </a:lnTo>
                <a:lnTo>
                  <a:pt x="2381" y="2"/>
                </a:lnTo>
                <a:lnTo>
                  <a:pt x="2382" y="2"/>
                </a:lnTo>
                <a:lnTo>
                  <a:pt x="2383" y="2"/>
                </a:lnTo>
                <a:lnTo>
                  <a:pt x="2385" y="2"/>
                </a:lnTo>
                <a:lnTo>
                  <a:pt x="2386" y="2"/>
                </a:lnTo>
                <a:lnTo>
                  <a:pt x="2388" y="2"/>
                </a:lnTo>
                <a:lnTo>
                  <a:pt x="2389" y="2"/>
                </a:lnTo>
                <a:lnTo>
                  <a:pt x="2390" y="2"/>
                </a:lnTo>
                <a:lnTo>
                  <a:pt x="2391" y="2"/>
                </a:lnTo>
                <a:lnTo>
                  <a:pt x="2393" y="2"/>
                </a:lnTo>
                <a:lnTo>
                  <a:pt x="2394" y="2"/>
                </a:lnTo>
                <a:lnTo>
                  <a:pt x="2395" y="2"/>
                </a:lnTo>
                <a:lnTo>
                  <a:pt x="2397" y="2"/>
                </a:lnTo>
                <a:lnTo>
                  <a:pt x="2398" y="2"/>
                </a:lnTo>
                <a:lnTo>
                  <a:pt x="2400" y="2"/>
                </a:lnTo>
                <a:lnTo>
                  <a:pt x="2401" y="2"/>
                </a:lnTo>
                <a:lnTo>
                  <a:pt x="2402" y="2"/>
                </a:lnTo>
                <a:lnTo>
                  <a:pt x="2403" y="2"/>
                </a:lnTo>
                <a:lnTo>
                  <a:pt x="2405" y="2"/>
                </a:lnTo>
                <a:lnTo>
                  <a:pt x="2407" y="2"/>
                </a:lnTo>
                <a:lnTo>
                  <a:pt x="2408" y="1"/>
                </a:lnTo>
                <a:lnTo>
                  <a:pt x="2409" y="1"/>
                </a:lnTo>
                <a:lnTo>
                  <a:pt x="2410" y="1"/>
                </a:lnTo>
                <a:lnTo>
                  <a:pt x="2412" y="1"/>
                </a:lnTo>
                <a:lnTo>
                  <a:pt x="2413" y="2"/>
                </a:lnTo>
                <a:lnTo>
                  <a:pt x="2414" y="2"/>
                </a:lnTo>
                <a:lnTo>
                  <a:pt x="2416" y="2"/>
                </a:lnTo>
                <a:lnTo>
                  <a:pt x="2417" y="2"/>
                </a:lnTo>
                <a:lnTo>
                  <a:pt x="2419" y="2"/>
                </a:lnTo>
                <a:lnTo>
                  <a:pt x="2420" y="2"/>
                </a:lnTo>
                <a:lnTo>
                  <a:pt x="2421" y="2"/>
                </a:lnTo>
                <a:lnTo>
                  <a:pt x="2422" y="2"/>
                </a:lnTo>
                <a:lnTo>
                  <a:pt x="2424" y="2"/>
                </a:lnTo>
                <a:lnTo>
                  <a:pt x="2425" y="2"/>
                </a:lnTo>
                <a:lnTo>
                  <a:pt x="2427" y="2"/>
                </a:lnTo>
                <a:lnTo>
                  <a:pt x="2428" y="2"/>
                </a:lnTo>
                <a:lnTo>
                  <a:pt x="2429" y="1"/>
                </a:lnTo>
                <a:lnTo>
                  <a:pt x="2431" y="1"/>
                </a:lnTo>
                <a:lnTo>
                  <a:pt x="2432" y="1"/>
                </a:lnTo>
                <a:lnTo>
                  <a:pt x="2433" y="1"/>
                </a:lnTo>
                <a:lnTo>
                  <a:pt x="2434" y="2"/>
                </a:lnTo>
                <a:lnTo>
                  <a:pt x="2436" y="2"/>
                </a:lnTo>
                <a:lnTo>
                  <a:pt x="2437" y="2"/>
                </a:lnTo>
                <a:lnTo>
                  <a:pt x="2439" y="2"/>
                </a:lnTo>
                <a:lnTo>
                  <a:pt x="2440" y="2"/>
                </a:lnTo>
                <a:lnTo>
                  <a:pt x="2441" y="2"/>
                </a:lnTo>
                <a:lnTo>
                  <a:pt x="2443" y="2"/>
                </a:lnTo>
                <a:lnTo>
                  <a:pt x="2444" y="2"/>
                </a:lnTo>
                <a:lnTo>
                  <a:pt x="2446" y="2"/>
                </a:lnTo>
                <a:lnTo>
                  <a:pt x="2447" y="2"/>
                </a:lnTo>
                <a:lnTo>
                  <a:pt x="2448" y="2"/>
                </a:lnTo>
                <a:lnTo>
                  <a:pt x="2450" y="2"/>
                </a:lnTo>
                <a:lnTo>
                  <a:pt x="2451" y="2"/>
                </a:lnTo>
                <a:lnTo>
                  <a:pt x="2452" y="2"/>
                </a:lnTo>
                <a:lnTo>
                  <a:pt x="2453" y="2"/>
                </a:lnTo>
                <a:lnTo>
                  <a:pt x="2455" y="2"/>
                </a:lnTo>
                <a:lnTo>
                  <a:pt x="2456" y="2"/>
                </a:lnTo>
                <a:lnTo>
                  <a:pt x="2458" y="2"/>
                </a:lnTo>
                <a:lnTo>
                  <a:pt x="2459" y="2"/>
                </a:lnTo>
                <a:lnTo>
                  <a:pt x="2460" y="2"/>
                </a:lnTo>
                <a:lnTo>
                  <a:pt x="2462" y="2"/>
                </a:lnTo>
                <a:lnTo>
                  <a:pt x="2463" y="2"/>
                </a:lnTo>
                <a:lnTo>
                  <a:pt x="2464" y="2"/>
                </a:lnTo>
                <a:lnTo>
                  <a:pt x="2466" y="2"/>
                </a:lnTo>
                <a:lnTo>
                  <a:pt x="2467" y="2"/>
                </a:lnTo>
                <a:lnTo>
                  <a:pt x="2468" y="2"/>
                </a:lnTo>
                <a:lnTo>
                  <a:pt x="2470" y="2"/>
                </a:lnTo>
                <a:lnTo>
                  <a:pt x="2471" y="2"/>
                </a:lnTo>
                <a:lnTo>
                  <a:pt x="2472" y="2"/>
                </a:lnTo>
                <a:lnTo>
                  <a:pt x="2474" y="2"/>
                </a:lnTo>
                <a:lnTo>
                  <a:pt x="2475" y="2"/>
                </a:lnTo>
                <a:lnTo>
                  <a:pt x="2477" y="2"/>
                </a:lnTo>
                <a:lnTo>
                  <a:pt x="2478" y="1"/>
                </a:lnTo>
                <a:lnTo>
                  <a:pt x="2479" y="1"/>
                </a:lnTo>
                <a:lnTo>
                  <a:pt x="2480" y="1"/>
                </a:lnTo>
                <a:lnTo>
                  <a:pt x="2482" y="1"/>
                </a:lnTo>
                <a:lnTo>
                  <a:pt x="2483" y="1"/>
                </a:lnTo>
                <a:lnTo>
                  <a:pt x="2485" y="1"/>
                </a:lnTo>
                <a:lnTo>
                  <a:pt x="2486" y="1"/>
                </a:lnTo>
                <a:lnTo>
                  <a:pt x="2487" y="1"/>
                </a:lnTo>
                <a:lnTo>
                  <a:pt x="2489" y="2"/>
                </a:lnTo>
                <a:lnTo>
                  <a:pt x="2490" y="2"/>
                </a:lnTo>
                <a:lnTo>
                  <a:pt x="2491" y="2"/>
                </a:lnTo>
                <a:lnTo>
                  <a:pt x="2492" y="2"/>
                </a:lnTo>
                <a:lnTo>
                  <a:pt x="2494" y="2"/>
                </a:lnTo>
                <a:lnTo>
                  <a:pt x="2496" y="2"/>
                </a:lnTo>
                <a:lnTo>
                  <a:pt x="2497" y="2"/>
                </a:lnTo>
                <a:lnTo>
                  <a:pt x="2498" y="2"/>
                </a:lnTo>
                <a:lnTo>
                  <a:pt x="2499" y="2"/>
                </a:lnTo>
                <a:lnTo>
                  <a:pt x="2501" y="2"/>
                </a:lnTo>
                <a:lnTo>
                  <a:pt x="2502" y="1"/>
                </a:lnTo>
                <a:lnTo>
                  <a:pt x="2503" y="1"/>
                </a:lnTo>
                <a:lnTo>
                  <a:pt x="2505" y="1"/>
                </a:lnTo>
                <a:lnTo>
                  <a:pt x="2506" y="1"/>
                </a:lnTo>
                <a:lnTo>
                  <a:pt x="2508" y="1"/>
                </a:lnTo>
                <a:lnTo>
                  <a:pt x="2509" y="1"/>
                </a:lnTo>
                <a:lnTo>
                  <a:pt x="2510" y="1"/>
                </a:lnTo>
                <a:lnTo>
                  <a:pt x="2511" y="1"/>
                </a:lnTo>
                <a:lnTo>
                  <a:pt x="2513" y="1"/>
                </a:lnTo>
                <a:lnTo>
                  <a:pt x="2514" y="1"/>
                </a:lnTo>
                <a:lnTo>
                  <a:pt x="2516" y="1"/>
                </a:lnTo>
                <a:lnTo>
                  <a:pt x="2517" y="1"/>
                </a:lnTo>
                <a:lnTo>
                  <a:pt x="2518" y="1"/>
                </a:lnTo>
                <a:lnTo>
                  <a:pt x="2520" y="1"/>
                </a:lnTo>
                <a:lnTo>
                  <a:pt x="2521" y="1"/>
                </a:lnTo>
                <a:lnTo>
                  <a:pt x="2522" y="1"/>
                </a:lnTo>
                <a:lnTo>
                  <a:pt x="2524" y="1"/>
                </a:lnTo>
                <a:lnTo>
                  <a:pt x="2525" y="1"/>
                </a:lnTo>
                <a:lnTo>
                  <a:pt x="2526" y="1"/>
                </a:lnTo>
                <a:lnTo>
                  <a:pt x="2528" y="1"/>
                </a:lnTo>
                <a:lnTo>
                  <a:pt x="2529" y="1"/>
                </a:lnTo>
              </a:path>
            </a:pathLst>
          </a:custGeom>
          <a:noFill/>
          <a:ln w="222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6" name="Freeform 448"/>
          <p:cNvSpPr>
            <a:spLocks/>
          </p:cNvSpPr>
          <p:nvPr/>
        </p:nvSpPr>
        <p:spPr bwMode="auto">
          <a:xfrm>
            <a:off x="998538" y="2474913"/>
            <a:ext cx="4014787" cy="893762"/>
          </a:xfrm>
          <a:custGeom>
            <a:avLst/>
            <a:gdLst/>
            <a:ahLst/>
            <a:cxnLst>
              <a:cxn ang="0">
                <a:pos x="39" y="2"/>
              </a:cxn>
              <a:cxn ang="0">
                <a:pos x="79" y="3"/>
              </a:cxn>
              <a:cxn ang="0">
                <a:pos x="119" y="2"/>
              </a:cxn>
              <a:cxn ang="0">
                <a:pos x="160" y="2"/>
              </a:cxn>
              <a:cxn ang="0">
                <a:pos x="200" y="2"/>
              </a:cxn>
              <a:cxn ang="0">
                <a:pos x="241" y="2"/>
              </a:cxn>
              <a:cxn ang="0">
                <a:pos x="282" y="1"/>
              </a:cxn>
              <a:cxn ang="0">
                <a:pos x="322" y="2"/>
              </a:cxn>
              <a:cxn ang="0">
                <a:pos x="362" y="39"/>
              </a:cxn>
              <a:cxn ang="0">
                <a:pos x="403" y="165"/>
              </a:cxn>
              <a:cxn ang="0">
                <a:pos x="443" y="251"/>
              </a:cxn>
              <a:cxn ang="0">
                <a:pos x="484" y="214"/>
              </a:cxn>
              <a:cxn ang="0">
                <a:pos x="524" y="202"/>
              </a:cxn>
              <a:cxn ang="0">
                <a:pos x="565" y="247"/>
              </a:cxn>
              <a:cxn ang="0">
                <a:pos x="605" y="303"/>
              </a:cxn>
              <a:cxn ang="0">
                <a:pos x="646" y="355"/>
              </a:cxn>
              <a:cxn ang="0">
                <a:pos x="686" y="405"/>
              </a:cxn>
              <a:cxn ang="0">
                <a:pos x="726" y="453"/>
              </a:cxn>
              <a:cxn ang="0">
                <a:pos x="767" y="503"/>
              </a:cxn>
              <a:cxn ang="0">
                <a:pos x="808" y="556"/>
              </a:cxn>
              <a:cxn ang="0">
                <a:pos x="848" y="542"/>
              </a:cxn>
              <a:cxn ang="0">
                <a:pos x="889" y="540"/>
              </a:cxn>
              <a:cxn ang="0">
                <a:pos x="929" y="543"/>
              </a:cxn>
              <a:cxn ang="0">
                <a:pos x="969" y="546"/>
              </a:cxn>
              <a:cxn ang="0">
                <a:pos x="1010" y="543"/>
              </a:cxn>
              <a:cxn ang="0">
                <a:pos x="1051" y="549"/>
              </a:cxn>
              <a:cxn ang="0">
                <a:pos x="1091" y="544"/>
              </a:cxn>
              <a:cxn ang="0">
                <a:pos x="1131" y="550"/>
              </a:cxn>
              <a:cxn ang="0">
                <a:pos x="1172" y="549"/>
              </a:cxn>
              <a:cxn ang="0">
                <a:pos x="1212" y="549"/>
              </a:cxn>
              <a:cxn ang="0">
                <a:pos x="1253" y="551"/>
              </a:cxn>
              <a:cxn ang="0">
                <a:pos x="1293" y="545"/>
              </a:cxn>
              <a:cxn ang="0">
                <a:pos x="1334" y="552"/>
              </a:cxn>
              <a:cxn ang="0">
                <a:pos x="1374" y="551"/>
              </a:cxn>
              <a:cxn ang="0">
                <a:pos x="1415" y="550"/>
              </a:cxn>
              <a:cxn ang="0">
                <a:pos x="1455" y="552"/>
              </a:cxn>
              <a:cxn ang="0">
                <a:pos x="1496" y="548"/>
              </a:cxn>
              <a:cxn ang="0">
                <a:pos x="1536" y="555"/>
              </a:cxn>
              <a:cxn ang="0">
                <a:pos x="1576" y="522"/>
              </a:cxn>
              <a:cxn ang="0">
                <a:pos x="1617" y="322"/>
              </a:cxn>
              <a:cxn ang="0">
                <a:pos x="1658" y="161"/>
              </a:cxn>
              <a:cxn ang="0">
                <a:pos x="1698" y="33"/>
              </a:cxn>
              <a:cxn ang="0">
                <a:pos x="1738" y="29"/>
              </a:cxn>
              <a:cxn ang="0">
                <a:pos x="1779" y="23"/>
              </a:cxn>
              <a:cxn ang="0">
                <a:pos x="1819" y="15"/>
              </a:cxn>
              <a:cxn ang="0">
                <a:pos x="1860" y="16"/>
              </a:cxn>
              <a:cxn ang="0">
                <a:pos x="1901" y="13"/>
              </a:cxn>
              <a:cxn ang="0">
                <a:pos x="1941" y="12"/>
              </a:cxn>
              <a:cxn ang="0">
                <a:pos x="1981" y="13"/>
              </a:cxn>
              <a:cxn ang="0">
                <a:pos x="2022" y="9"/>
              </a:cxn>
              <a:cxn ang="0">
                <a:pos x="2062" y="12"/>
              </a:cxn>
              <a:cxn ang="0">
                <a:pos x="2103" y="10"/>
              </a:cxn>
              <a:cxn ang="0">
                <a:pos x="2143" y="8"/>
              </a:cxn>
              <a:cxn ang="0">
                <a:pos x="2184" y="9"/>
              </a:cxn>
              <a:cxn ang="0">
                <a:pos x="2224" y="7"/>
              </a:cxn>
              <a:cxn ang="0">
                <a:pos x="2265" y="7"/>
              </a:cxn>
              <a:cxn ang="0">
                <a:pos x="2305" y="6"/>
              </a:cxn>
              <a:cxn ang="0">
                <a:pos x="2345" y="6"/>
              </a:cxn>
              <a:cxn ang="0">
                <a:pos x="2386" y="6"/>
              </a:cxn>
              <a:cxn ang="0">
                <a:pos x="2427" y="5"/>
              </a:cxn>
              <a:cxn ang="0">
                <a:pos x="2467" y="4"/>
              </a:cxn>
              <a:cxn ang="0">
                <a:pos x="2508" y="5"/>
              </a:cxn>
            </a:cxnLst>
            <a:rect l="0" t="0" r="r" b="b"/>
            <a:pathLst>
              <a:path w="2529" h="563">
                <a:moveTo>
                  <a:pt x="0" y="2"/>
                </a:moveTo>
                <a:lnTo>
                  <a:pt x="1" y="2"/>
                </a:lnTo>
                <a:lnTo>
                  <a:pt x="2" y="2"/>
                </a:lnTo>
                <a:lnTo>
                  <a:pt x="3" y="2"/>
                </a:lnTo>
                <a:lnTo>
                  <a:pt x="5" y="2"/>
                </a:lnTo>
                <a:lnTo>
                  <a:pt x="6" y="2"/>
                </a:lnTo>
                <a:lnTo>
                  <a:pt x="8" y="2"/>
                </a:lnTo>
                <a:lnTo>
                  <a:pt x="9" y="2"/>
                </a:lnTo>
                <a:lnTo>
                  <a:pt x="10" y="1"/>
                </a:lnTo>
                <a:lnTo>
                  <a:pt x="12" y="1"/>
                </a:lnTo>
                <a:lnTo>
                  <a:pt x="13" y="2"/>
                </a:lnTo>
                <a:lnTo>
                  <a:pt x="14" y="2"/>
                </a:lnTo>
                <a:lnTo>
                  <a:pt x="15" y="2"/>
                </a:lnTo>
                <a:lnTo>
                  <a:pt x="17" y="2"/>
                </a:lnTo>
                <a:lnTo>
                  <a:pt x="18" y="2"/>
                </a:lnTo>
                <a:lnTo>
                  <a:pt x="20" y="2"/>
                </a:lnTo>
                <a:lnTo>
                  <a:pt x="21" y="2"/>
                </a:lnTo>
                <a:lnTo>
                  <a:pt x="22" y="1"/>
                </a:lnTo>
                <a:lnTo>
                  <a:pt x="24" y="2"/>
                </a:lnTo>
                <a:lnTo>
                  <a:pt x="25" y="2"/>
                </a:lnTo>
                <a:lnTo>
                  <a:pt x="27" y="1"/>
                </a:lnTo>
                <a:lnTo>
                  <a:pt x="28" y="2"/>
                </a:lnTo>
                <a:lnTo>
                  <a:pt x="29" y="3"/>
                </a:lnTo>
                <a:lnTo>
                  <a:pt x="30" y="2"/>
                </a:lnTo>
                <a:lnTo>
                  <a:pt x="32" y="2"/>
                </a:lnTo>
                <a:lnTo>
                  <a:pt x="33" y="2"/>
                </a:lnTo>
                <a:lnTo>
                  <a:pt x="34" y="2"/>
                </a:lnTo>
                <a:lnTo>
                  <a:pt x="36" y="2"/>
                </a:lnTo>
                <a:lnTo>
                  <a:pt x="37" y="2"/>
                </a:lnTo>
                <a:lnTo>
                  <a:pt x="39" y="2"/>
                </a:lnTo>
                <a:lnTo>
                  <a:pt x="40" y="2"/>
                </a:lnTo>
                <a:lnTo>
                  <a:pt x="41" y="2"/>
                </a:lnTo>
                <a:lnTo>
                  <a:pt x="42" y="2"/>
                </a:lnTo>
                <a:lnTo>
                  <a:pt x="44" y="2"/>
                </a:lnTo>
                <a:lnTo>
                  <a:pt x="46" y="3"/>
                </a:lnTo>
                <a:lnTo>
                  <a:pt x="47" y="2"/>
                </a:lnTo>
                <a:lnTo>
                  <a:pt x="48" y="2"/>
                </a:lnTo>
                <a:lnTo>
                  <a:pt x="49" y="3"/>
                </a:lnTo>
                <a:lnTo>
                  <a:pt x="51" y="2"/>
                </a:lnTo>
                <a:lnTo>
                  <a:pt x="52" y="2"/>
                </a:lnTo>
                <a:lnTo>
                  <a:pt x="53" y="2"/>
                </a:lnTo>
                <a:lnTo>
                  <a:pt x="55" y="3"/>
                </a:lnTo>
                <a:lnTo>
                  <a:pt x="56" y="2"/>
                </a:lnTo>
                <a:lnTo>
                  <a:pt x="58" y="2"/>
                </a:lnTo>
                <a:lnTo>
                  <a:pt x="59" y="3"/>
                </a:lnTo>
                <a:lnTo>
                  <a:pt x="60" y="2"/>
                </a:lnTo>
                <a:lnTo>
                  <a:pt x="61" y="2"/>
                </a:lnTo>
                <a:lnTo>
                  <a:pt x="63" y="2"/>
                </a:lnTo>
                <a:lnTo>
                  <a:pt x="64" y="2"/>
                </a:lnTo>
                <a:lnTo>
                  <a:pt x="66" y="3"/>
                </a:lnTo>
                <a:lnTo>
                  <a:pt x="67" y="2"/>
                </a:lnTo>
                <a:lnTo>
                  <a:pt x="68" y="2"/>
                </a:lnTo>
                <a:lnTo>
                  <a:pt x="70" y="2"/>
                </a:lnTo>
                <a:lnTo>
                  <a:pt x="71" y="2"/>
                </a:lnTo>
                <a:lnTo>
                  <a:pt x="72" y="2"/>
                </a:lnTo>
                <a:lnTo>
                  <a:pt x="73" y="2"/>
                </a:lnTo>
                <a:lnTo>
                  <a:pt x="75" y="2"/>
                </a:lnTo>
                <a:lnTo>
                  <a:pt x="76" y="2"/>
                </a:lnTo>
                <a:lnTo>
                  <a:pt x="78" y="2"/>
                </a:lnTo>
                <a:lnTo>
                  <a:pt x="79" y="3"/>
                </a:lnTo>
                <a:lnTo>
                  <a:pt x="80" y="2"/>
                </a:lnTo>
                <a:lnTo>
                  <a:pt x="82" y="2"/>
                </a:lnTo>
                <a:lnTo>
                  <a:pt x="83" y="2"/>
                </a:lnTo>
                <a:lnTo>
                  <a:pt x="85" y="2"/>
                </a:lnTo>
                <a:lnTo>
                  <a:pt x="86" y="2"/>
                </a:lnTo>
                <a:lnTo>
                  <a:pt x="87" y="2"/>
                </a:lnTo>
                <a:lnTo>
                  <a:pt x="89" y="2"/>
                </a:lnTo>
                <a:lnTo>
                  <a:pt x="90" y="2"/>
                </a:lnTo>
                <a:lnTo>
                  <a:pt x="91" y="2"/>
                </a:lnTo>
                <a:lnTo>
                  <a:pt x="92" y="2"/>
                </a:lnTo>
                <a:lnTo>
                  <a:pt x="94" y="2"/>
                </a:lnTo>
                <a:lnTo>
                  <a:pt x="95" y="2"/>
                </a:lnTo>
                <a:lnTo>
                  <a:pt x="97" y="3"/>
                </a:lnTo>
                <a:lnTo>
                  <a:pt x="98" y="2"/>
                </a:lnTo>
                <a:lnTo>
                  <a:pt x="99" y="1"/>
                </a:lnTo>
                <a:lnTo>
                  <a:pt x="101" y="2"/>
                </a:lnTo>
                <a:lnTo>
                  <a:pt x="102" y="2"/>
                </a:lnTo>
                <a:lnTo>
                  <a:pt x="103" y="2"/>
                </a:lnTo>
                <a:lnTo>
                  <a:pt x="105" y="2"/>
                </a:lnTo>
                <a:lnTo>
                  <a:pt x="106" y="2"/>
                </a:lnTo>
                <a:lnTo>
                  <a:pt x="107" y="2"/>
                </a:lnTo>
                <a:lnTo>
                  <a:pt x="109" y="3"/>
                </a:lnTo>
                <a:lnTo>
                  <a:pt x="110" y="2"/>
                </a:lnTo>
                <a:lnTo>
                  <a:pt x="111" y="2"/>
                </a:lnTo>
                <a:lnTo>
                  <a:pt x="113" y="2"/>
                </a:lnTo>
                <a:lnTo>
                  <a:pt x="114" y="3"/>
                </a:lnTo>
                <a:lnTo>
                  <a:pt x="116" y="2"/>
                </a:lnTo>
                <a:lnTo>
                  <a:pt x="117" y="2"/>
                </a:lnTo>
                <a:lnTo>
                  <a:pt x="118" y="2"/>
                </a:lnTo>
                <a:lnTo>
                  <a:pt x="119" y="2"/>
                </a:lnTo>
                <a:lnTo>
                  <a:pt x="121" y="2"/>
                </a:lnTo>
                <a:lnTo>
                  <a:pt x="122" y="2"/>
                </a:lnTo>
                <a:lnTo>
                  <a:pt x="124" y="2"/>
                </a:lnTo>
                <a:lnTo>
                  <a:pt x="125" y="2"/>
                </a:lnTo>
                <a:lnTo>
                  <a:pt x="126" y="2"/>
                </a:lnTo>
                <a:lnTo>
                  <a:pt x="128" y="2"/>
                </a:lnTo>
                <a:lnTo>
                  <a:pt x="129" y="2"/>
                </a:lnTo>
                <a:lnTo>
                  <a:pt x="130" y="2"/>
                </a:lnTo>
                <a:lnTo>
                  <a:pt x="131" y="3"/>
                </a:lnTo>
                <a:lnTo>
                  <a:pt x="133" y="3"/>
                </a:lnTo>
                <a:lnTo>
                  <a:pt x="135" y="2"/>
                </a:lnTo>
                <a:lnTo>
                  <a:pt x="136" y="2"/>
                </a:lnTo>
                <a:lnTo>
                  <a:pt x="137" y="2"/>
                </a:lnTo>
                <a:lnTo>
                  <a:pt x="138" y="3"/>
                </a:lnTo>
                <a:lnTo>
                  <a:pt x="140" y="5"/>
                </a:lnTo>
                <a:lnTo>
                  <a:pt x="141" y="3"/>
                </a:lnTo>
                <a:lnTo>
                  <a:pt x="142" y="1"/>
                </a:lnTo>
                <a:lnTo>
                  <a:pt x="144" y="3"/>
                </a:lnTo>
                <a:lnTo>
                  <a:pt x="145" y="1"/>
                </a:lnTo>
                <a:lnTo>
                  <a:pt x="147" y="2"/>
                </a:lnTo>
                <a:lnTo>
                  <a:pt x="148" y="1"/>
                </a:lnTo>
                <a:lnTo>
                  <a:pt x="149" y="2"/>
                </a:lnTo>
                <a:lnTo>
                  <a:pt x="150" y="2"/>
                </a:lnTo>
                <a:lnTo>
                  <a:pt x="152" y="2"/>
                </a:lnTo>
                <a:lnTo>
                  <a:pt x="153" y="2"/>
                </a:lnTo>
                <a:lnTo>
                  <a:pt x="155" y="2"/>
                </a:lnTo>
                <a:lnTo>
                  <a:pt x="156" y="1"/>
                </a:lnTo>
                <a:lnTo>
                  <a:pt x="157" y="2"/>
                </a:lnTo>
                <a:lnTo>
                  <a:pt x="159" y="2"/>
                </a:lnTo>
                <a:lnTo>
                  <a:pt x="160" y="2"/>
                </a:lnTo>
                <a:lnTo>
                  <a:pt x="161" y="2"/>
                </a:lnTo>
                <a:lnTo>
                  <a:pt x="163" y="2"/>
                </a:lnTo>
                <a:lnTo>
                  <a:pt x="164" y="2"/>
                </a:lnTo>
                <a:lnTo>
                  <a:pt x="165" y="2"/>
                </a:lnTo>
                <a:lnTo>
                  <a:pt x="167" y="2"/>
                </a:lnTo>
                <a:lnTo>
                  <a:pt x="168" y="2"/>
                </a:lnTo>
                <a:lnTo>
                  <a:pt x="169" y="2"/>
                </a:lnTo>
                <a:lnTo>
                  <a:pt x="171" y="2"/>
                </a:lnTo>
                <a:lnTo>
                  <a:pt x="172" y="2"/>
                </a:lnTo>
                <a:lnTo>
                  <a:pt x="174" y="2"/>
                </a:lnTo>
                <a:lnTo>
                  <a:pt x="175" y="2"/>
                </a:lnTo>
                <a:lnTo>
                  <a:pt x="176" y="5"/>
                </a:lnTo>
                <a:lnTo>
                  <a:pt x="177" y="2"/>
                </a:lnTo>
                <a:lnTo>
                  <a:pt x="179" y="2"/>
                </a:lnTo>
                <a:lnTo>
                  <a:pt x="180" y="3"/>
                </a:lnTo>
                <a:lnTo>
                  <a:pt x="181" y="2"/>
                </a:lnTo>
                <a:lnTo>
                  <a:pt x="183" y="2"/>
                </a:lnTo>
                <a:lnTo>
                  <a:pt x="184" y="2"/>
                </a:lnTo>
                <a:lnTo>
                  <a:pt x="186" y="3"/>
                </a:lnTo>
                <a:lnTo>
                  <a:pt x="187" y="2"/>
                </a:lnTo>
                <a:lnTo>
                  <a:pt x="188" y="2"/>
                </a:lnTo>
                <a:lnTo>
                  <a:pt x="190" y="3"/>
                </a:lnTo>
                <a:lnTo>
                  <a:pt x="191" y="3"/>
                </a:lnTo>
                <a:lnTo>
                  <a:pt x="193" y="3"/>
                </a:lnTo>
                <a:lnTo>
                  <a:pt x="194" y="3"/>
                </a:lnTo>
                <a:lnTo>
                  <a:pt x="195" y="3"/>
                </a:lnTo>
                <a:lnTo>
                  <a:pt x="196" y="3"/>
                </a:lnTo>
                <a:lnTo>
                  <a:pt x="198" y="2"/>
                </a:lnTo>
                <a:lnTo>
                  <a:pt x="199" y="3"/>
                </a:lnTo>
                <a:lnTo>
                  <a:pt x="200" y="2"/>
                </a:lnTo>
                <a:lnTo>
                  <a:pt x="202" y="3"/>
                </a:lnTo>
                <a:lnTo>
                  <a:pt x="203" y="3"/>
                </a:lnTo>
                <a:lnTo>
                  <a:pt x="205" y="2"/>
                </a:lnTo>
                <a:lnTo>
                  <a:pt x="206" y="3"/>
                </a:lnTo>
                <a:lnTo>
                  <a:pt x="207" y="2"/>
                </a:lnTo>
                <a:lnTo>
                  <a:pt x="208" y="2"/>
                </a:lnTo>
                <a:lnTo>
                  <a:pt x="210" y="2"/>
                </a:lnTo>
                <a:lnTo>
                  <a:pt x="211" y="3"/>
                </a:lnTo>
                <a:lnTo>
                  <a:pt x="213" y="2"/>
                </a:lnTo>
                <a:lnTo>
                  <a:pt x="214" y="3"/>
                </a:lnTo>
                <a:lnTo>
                  <a:pt x="215" y="2"/>
                </a:lnTo>
                <a:lnTo>
                  <a:pt x="217" y="3"/>
                </a:lnTo>
                <a:lnTo>
                  <a:pt x="218" y="2"/>
                </a:lnTo>
                <a:lnTo>
                  <a:pt x="219" y="2"/>
                </a:lnTo>
                <a:lnTo>
                  <a:pt x="220" y="1"/>
                </a:lnTo>
                <a:lnTo>
                  <a:pt x="222" y="3"/>
                </a:lnTo>
                <a:lnTo>
                  <a:pt x="224" y="2"/>
                </a:lnTo>
                <a:lnTo>
                  <a:pt x="225" y="2"/>
                </a:lnTo>
                <a:lnTo>
                  <a:pt x="226" y="2"/>
                </a:lnTo>
                <a:lnTo>
                  <a:pt x="227" y="2"/>
                </a:lnTo>
                <a:lnTo>
                  <a:pt x="229" y="2"/>
                </a:lnTo>
                <a:lnTo>
                  <a:pt x="230" y="3"/>
                </a:lnTo>
                <a:lnTo>
                  <a:pt x="232" y="2"/>
                </a:lnTo>
                <a:lnTo>
                  <a:pt x="233" y="2"/>
                </a:lnTo>
                <a:lnTo>
                  <a:pt x="234" y="2"/>
                </a:lnTo>
                <a:lnTo>
                  <a:pt x="236" y="2"/>
                </a:lnTo>
                <a:lnTo>
                  <a:pt x="237" y="2"/>
                </a:lnTo>
                <a:lnTo>
                  <a:pt x="238" y="2"/>
                </a:lnTo>
                <a:lnTo>
                  <a:pt x="239" y="2"/>
                </a:lnTo>
                <a:lnTo>
                  <a:pt x="241" y="2"/>
                </a:lnTo>
                <a:lnTo>
                  <a:pt x="242" y="2"/>
                </a:lnTo>
                <a:lnTo>
                  <a:pt x="244" y="2"/>
                </a:lnTo>
                <a:lnTo>
                  <a:pt x="245" y="2"/>
                </a:lnTo>
                <a:lnTo>
                  <a:pt x="246" y="2"/>
                </a:lnTo>
                <a:lnTo>
                  <a:pt x="248" y="1"/>
                </a:lnTo>
                <a:lnTo>
                  <a:pt x="249" y="2"/>
                </a:lnTo>
                <a:lnTo>
                  <a:pt x="251" y="2"/>
                </a:lnTo>
                <a:lnTo>
                  <a:pt x="252" y="3"/>
                </a:lnTo>
                <a:lnTo>
                  <a:pt x="253" y="1"/>
                </a:lnTo>
                <a:lnTo>
                  <a:pt x="254" y="2"/>
                </a:lnTo>
                <a:lnTo>
                  <a:pt x="256" y="3"/>
                </a:lnTo>
                <a:lnTo>
                  <a:pt x="257" y="3"/>
                </a:lnTo>
                <a:lnTo>
                  <a:pt x="258" y="3"/>
                </a:lnTo>
                <a:lnTo>
                  <a:pt x="260" y="2"/>
                </a:lnTo>
                <a:lnTo>
                  <a:pt x="261" y="2"/>
                </a:lnTo>
                <a:lnTo>
                  <a:pt x="263" y="1"/>
                </a:lnTo>
                <a:lnTo>
                  <a:pt x="264" y="3"/>
                </a:lnTo>
                <a:lnTo>
                  <a:pt x="265" y="3"/>
                </a:lnTo>
                <a:lnTo>
                  <a:pt x="266" y="2"/>
                </a:lnTo>
                <a:lnTo>
                  <a:pt x="268" y="2"/>
                </a:lnTo>
                <a:lnTo>
                  <a:pt x="269" y="2"/>
                </a:lnTo>
                <a:lnTo>
                  <a:pt x="271" y="2"/>
                </a:lnTo>
                <a:lnTo>
                  <a:pt x="272" y="3"/>
                </a:lnTo>
                <a:lnTo>
                  <a:pt x="273" y="2"/>
                </a:lnTo>
                <a:lnTo>
                  <a:pt x="275" y="2"/>
                </a:lnTo>
                <a:lnTo>
                  <a:pt x="276" y="2"/>
                </a:lnTo>
                <a:lnTo>
                  <a:pt x="277" y="2"/>
                </a:lnTo>
                <a:lnTo>
                  <a:pt x="278" y="2"/>
                </a:lnTo>
                <a:lnTo>
                  <a:pt x="280" y="2"/>
                </a:lnTo>
                <a:lnTo>
                  <a:pt x="282" y="1"/>
                </a:lnTo>
                <a:lnTo>
                  <a:pt x="283" y="2"/>
                </a:lnTo>
                <a:lnTo>
                  <a:pt x="284" y="2"/>
                </a:lnTo>
                <a:lnTo>
                  <a:pt x="285" y="2"/>
                </a:lnTo>
                <a:lnTo>
                  <a:pt x="287" y="2"/>
                </a:lnTo>
                <a:lnTo>
                  <a:pt x="288" y="3"/>
                </a:lnTo>
                <a:lnTo>
                  <a:pt x="290" y="2"/>
                </a:lnTo>
                <a:lnTo>
                  <a:pt x="291" y="2"/>
                </a:lnTo>
                <a:lnTo>
                  <a:pt x="292" y="4"/>
                </a:lnTo>
                <a:lnTo>
                  <a:pt x="294" y="3"/>
                </a:lnTo>
                <a:lnTo>
                  <a:pt x="295" y="0"/>
                </a:lnTo>
                <a:lnTo>
                  <a:pt x="296" y="2"/>
                </a:lnTo>
                <a:lnTo>
                  <a:pt x="297" y="2"/>
                </a:lnTo>
                <a:lnTo>
                  <a:pt x="299" y="3"/>
                </a:lnTo>
                <a:lnTo>
                  <a:pt x="300" y="2"/>
                </a:lnTo>
                <a:lnTo>
                  <a:pt x="302" y="2"/>
                </a:lnTo>
                <a:lnTo>
                  <a:pt x="303" y="2"/>
                </a:lnTo>
                <a:lnTo>
                  <a:pt x="304" y="3"/>
                </a:lnTo>
                <a:lnTo>
                  <a:pt x="306" y="2"/>
                </a:lnTo>
                <a:lnTo>
                  <a:pt x="307" y="3"/>
                </a:lnTo>
                <a:lnTo>
                  <a:pt x="308" y="2"/>
                </a:lnTo>
                <a:lnTo>
                  <a:pt x="310" y="2"/>
                </a:lnTo>
                <a:lnTo>
                  <a:pt x="311" y="2"/>
                </a:lnTo>
                <a:lnTo>
                  <a:pt x="312" y="0"/>
                </a:lnTo>
                <a:lnTo>
                  <a:pt x="314" y="2"/>
                </a:lnTo>
                <a:lnTo>
                  <a:pt x="315" y="4"/>
                </a:lnTo>
                <a:lnTo>
                  <a:pt x="316" y="2"/>
                </a:lnTo>
                <a:lnTo>
                  <a:pt x="318" y="2"/>
                </a:lnTo>
                <a:lnTo>
                  <a:pt x="319" y="3"/>
                </a:lnTo>
                <a:lnTo>
                  <a:pt x="321" y="2"/>
                </a:lnTo>
                <a:lnTo>
                  <a:pt x="322" y="2"/>
                </a:lnTo>
                <a:lnTo>
                  <a:pt x="323" y="2"/>
                </a:lnTo>
                <a:lnTo>
                  <a:pt x="325" y="2"/>
                </a:lnTo>
                <a:lnTo>
                  <a:pt x="326" y="3"/>
                </a:lnTo>
                <a:lnTo>
                  <a:pt x="327" y="3"/>
                </a:lnTo>
                <a:lnTo>
                  <a:pt x="329" y="2"/>
                </a:lnTo>
                <a:lnTo>
                  <a:pt x="330" y="2"/>
                </a:lnTo>
                <a:lnTo>
                  <a:pt x="331" y="2"/>
                </a:lnTo>
                <a:lnTo>
                  <a:pt x="333" y="3"/>
                </a:lnTo>
                <a:lnTo>
                  <a:pt x="334" y="3"/>
                </a:lnTo>
                <a:lnTo>
                  <a:pt x="335" y="3"/>
                </a:lnTo>
                <a:lnTo>
                  <a:pt x="337" y="3"/>
                </a:lnTo>
                <a:lnTo>
                  <a:pt x="338" y="2"/>
                </a:lnTo>
                <a:lnTo>
                  <a:pt x="340" y="3"/>
                </a:lnTo>
                <a:lnTo>
                  <a:pt x="341" y="3"/>
                </a:lnTo>
                <a:lnTo>
                  <a:pt x="342" y="3"/>
                </a:lnTo>
                <a:lnTo>
                  <a:pt x="343" y="2"/>
                </a:lnTo>
                <a:lnTo>
                  <a:pt x="345" y="2"/>
                </a:lnTo>
                <a:lnTo>
                  <a:pt x="346" y="6"/>
                </a:lnTo>
                <a:lnTo>
                  <a:pt x="347" y="8"/>
                </a:lnTo>
                <a:lnTo>
                  <a:pt x="349" y="8"/>
                </a:lnTo>
                <a:lnTo>
                  <a:pt x="350" y="9"/>
                </a:lnTo>
                <a:lnTo>
                  <a:pt x="352" y="9"/>
                </a:lnTo>
                <a:lnTo>
                  <a:pt x="353" y="12"/>
                </a:lnTo>
                <a:lnTo>
                  <a:pt x="354" y="17"/>
                </a:lnTo>
                <a:lnTo>
                  <a:pt x="355" y="20"/>
                </a:lnTo>
                <a:lnTo>
                  <a:pt x="357" y="21"/>
                </a:lnTo>
                <a:lnTo>
                  <a:pt x="359" y="23"/>
                </a:lnTo>
                <a:lnTo>
                  <a:pt x="360" y="28"/>
                </a:lnTo>
                <a:lnTo>
                  <a:pt x="361" y="36"/>
                </a:lnTo>
                <a:lnTo>
                  <a:pt x="362" y="39"/>
                </a:lnTo>
                <a:lnTo>
                  <a:pt x="364" y="43"/>
                </a:lnTo>
                <a:lnTo>
                  <a:pt x="365" y="48"/>
                </a:lnTo>
                <a:lnTo>
                  <a:pt x="366" y="52"/>
                </a:lnTo>
                <a:lnTo>
                  <a:pt x="368" y="59"/>
                </a:lnTo>
                <a:lnTo>
                  <a:pt x="369" y="66"/>
                </a:lnTo>
                <a:lnTo>
                  <a:pt x="371" y="71"/>
                </a:lnTo>
                <a:lnTo>
                  <a:pt x="372" y="76"/>
                </a:lnTo>
                <a:lnTo>
                  <a:pt x="373" y="81"/>
                </a:lnTo>
                <a:lnTo>
                  <a:pt x="374" y="87"/>
                </a:lnTo>
                <a:lnTo>
                  <a:pt x="376" y="94"/>
                </a:lnTo>
                <a:lnTo>
                  <a:pt x="377" y="101"/>
                </a:lnTo>
                <a:lnTo>
                  <a:pt x="379" y="109"/>
                </a:lnTo>
                <a:lnTo>
                  <a:pt x="380" y="115"/>
                </a:lnTo>
                <a:lnTo>
                  <a:pt x="381" y="118"/>
                </a:lnTo>
                <a:lnTo>
                  <a:pt x="383" y="120"/>
                </a:lnTo>
                <a:lnTo>
                  <a:pt x="384" y="125"/>
                </a:lnTo>
                <a:lnTo>
                  <a:pt x="385" y="127"/>
                </a:lnTo>
                <a:lnTo>
                  <a:pt x="386" y="130"/>
                </a:lnTo>
                <a:lnTo>
                  <a:pt x="388" y="131"/>
                </a:lnTo>
                <a:lnTo>
                  <a:pt x="389" y="135"/>
                </a:lnTo>
                <a:lnTo>
                  <a:pt x="391" y="139"/>
                </a:lnTo>
                <a:lnTo>
                  <a:pt x="392" y="141"/>
                </a:lnTo>
                <a:lnTo>
                  <a:pt x="393" y="147"/>
                </a:lnTo>
                <a:lnTo>
                  <a:pt x="395" y="151"/>
                </a:lnTo>
                <a:lnTo>
                  <a:pt x="396" y="154"/>
                </a:lnTo>
                <a:lnTo>
                  <a:pt x="398" y="157"/>
                </a:lnTo>
                <a:lnTo>
                  <a:pt x="399" y="158"/>
                </a:lnTo>
                <a:lnTo>
                  <a:pt x="400" y="159"/>
                </a:lnTo>
                <a:lnTo>
                  <a:pt x="401" y="161"/>
                </a:lnTo>
                <a:lnTo>
                  <a:pt x="403" y="165"/>
                </a:lnTo>
                <a:lnTo>
                  <a:pt x="404" y="168"/>
                </a:lnTo>
                <a:lnTo>
                  <a:pt x="405" y="174"/>
                </a:lnTo>
                <a:lnTo>
                  <a:pt x="407" y="176"/>
                </a:lnTo>
                <a:lnTo>
                  <a:pt x="408" y="179"/>
                </a:lnTo>
                <a:lnTo>
                  <a:pt x="410" y="182"/>
                </a:lnTo>
                <a:lnTo>
                  <a:pt x="411" y="183"/>
                </a:lnTo>
                <a:lnTo>
                  <a:pt x="412" y="185"/>
                </a:lnTo>
                <a:lnTo>
                  <a:pt x="413" y="189"/>
                </a:lnTo>
                <a:lnTo>
                  <a:pt x="415" y="191"/>
                </a:lnTo>
                <a:lnTo>
                  <a:pt x="417" y="195"/>
                </a:lnTo>
                <a:lnTo>
                  <a:pt x="418" y="200"/>
                </a:lnTo>
                <a:lnTo>
                  <a:pt x="419" y="201"/>
                </a:lnTo>
                <a:lnTo>
                  <a:pt x="420" y="204"/>
                </a:lnTo>
                <a:lnTo>
                  <a:pt x="422" y="206"/>
                </a:lnTo>
                <a:lnTo>
                  <a:pt x="423" y="210"/>
                </a:lnTo>
                <a:lnTo>
                  <a:pt x="424" y="214"/>
                </a:lnTo>
                <a:lnTo>
                  <a:pt x="426" y="215"/>
                </a:lnTo>
                <a:lnTo>
                  <a:pt x="427" y="217"/>
                </a:lnTo>
                <a:lnTo>
                  <a:pt x="429" y="221"/>
                </a:lnTo>
                <a:lnTo>
                  <a:pt x="430" y="225"/>
                </a:lnTo>
                <a:lnTo>
                  <a:pt x="431" y="228"/>
                </a:lnTo>
                <a:lnTo>
                  <a:pt x="432" y="232"/>
                </a:lnTo>
                <a:lnTo>
                  <a:pt x="434" y="232"/>
                </a:lnTo>
                <a:lnTo>
                  <a:pt x="435" y="236"/>
                </a:lnTo>
                <a:lnTo>
                  <a:pt x="437" y="239"/>
                </a:lnTo>
                <a:lnTo>
                  <a:pt x="438" y="239"/>
                </a:lnTo>
                <a:lnTo>
                  <a:pt x="439" y="240"/>
                </a:lnTo>
                <a:lnTo>
                  <a:pt x="441" y="246"/>
                </a:lnTo>
                <a:lnTo>
                  <a:pt x="442" y="249"/>
                </a:lnTo>
                <a:lnTo>
                  <a:pt x="443" y="251"/>
                </a:lnTo>
                <a:lnTo>
                  <a:pt x="444" y="253"/>
                </a:lnTo>
                <a:lnTo>
                  <a:pt x="446" y="253"/>
                </a:lnTo>
                <a:lnTo>
                  <a:pt x="447" y="253"/>
                </a:lnTo>
                <a:lnTo>
                  <a:pt x="449" y="253"/>
                </a:lnTo>
                <a:lnTo>
                  <a:pt x="450" y="251"/>
                </a:lnTo>
                <a:lnTo>
                  <a:pt x="451" y="250"/>
                </a:lnTo>
                <a:lnTo>
                  <a:pt x="453" y="247"/>
                </a:lnTo>
                <a:lnTo>
                  <a:pt x="454" y="247"/>
                </a:lnTo>
                <a:lnTo>
                  <a:pt x="456" y="246"/>
                </a:lnTo>
                <a:lnTo>
                  <a:pt x="457" y="245"/>
                </a:lnTo>
                <a:lnTo>
                  <a:pt x="458" y="243"/>
                </a:lnTo>
                <a:lnTo>
                  <a:pt x="460" y="243"/>
                </a:lnTo>
                <a:lnTo>
                  <a:pt x="461" y="243"/>
                </a:lnTo>
                <a:lnTo>
                  <a:pt x="462" y="241"/>
                </a:lnTo>
                <a:lnTo>
                  <a:pt x="463" y="240"/>
                </a:lnTo>
                <a:lnTo>
                  <a:pt x="465" y="237"/>
                </a:lnTo>
                <a:lnTo>
                  <a:pt x="466" y="236"/>
                </a:lnTo>
                <a:lnTo>
                  <a:pt x="468" y="232"/>
                </a:lnTo>
                <a:lnTo>
                  <a:pt x="469" y="228"/>
                </a:lnTo>
                <a:lnTo>
                  <a:pt x="470" y="226"/>
                </a:lnTo>
                <a:lnTo>
                  <a:pt x="472" y="224"/>
                </a:lnTo>
                <a:lnTo>
                  <a:pt x="473" y="221"/>
                </a:lnTo>
                <a:lnTo>
                  <a:pt x="475" y="219"/>
                </a:lnTo>
                <a:lnTo>
                  <a:pt x="476" y="218"/>
                </a:lnTo>
                <a:lnTo>
                  <a:pt x="477" y="215"/>
                </a:lnTo>
                <a:lnTo>
                  <a:pt x="478" y="215"/>
                </a:lnTo>
                <a:lnTo>
                  <a:pt x="480" y="215"/>
                </a:lnTo>
                <a:lnTo>
                  <a:pt x="481" y="212"/>
                </a:lnTo>
                <a:lnTo>
                  <a:pt x="482" y="212"/>
                </a:lnTo>
                <a:lnTo>
                  <a:pt x="484" y="214"/>
                </a:lnTo>
                <a:lnTo>
                  <a:pt x="485" y="212"/>
                </a:lnTo>
                <a:lnTo>
                  <a:pt x="487" y="212"/>
                </a:lnTo>
                <a:lnTo>
                  <a:pt x="488" y="210"/>
                </a:lnTo>
                <a:lnTo>
                  <a:pt x="489" y="210"/>
                </a:lnTo>
                <a:lnTo>
                  <a:pt x="490" y="208"/>
                </a:lnTo>
                <a:lnTo>
                  <a:pt x="492" y="208"/>
                </a:lnTo>
                <a:lnTo>
                  <a:pt x="493" y="208"/>
                </a:lnTo>
                <a:lnTo>
                  <a:pt x="495" y="209"/>
                </a:lnTo>
                <a:lnTo>
                  <a:pt x="496" y="209"/>
                </a:lnTo>
                <a:lnTo>
                  <a:pt x="497" y="208"/>
                </a:lnTo>
                <a:lnTo>
                  <a:pt x="499" y="207"/>
                </a:lnTo>
                <a:lnTo>
                  <a:pt x="500" y="207"/>
                </a:lnTo>
                <a:lnTo>
                  <a:pt x="501" y="207"/>
                </a:lnTo>
                <a:lnTo>
                  <a:pt x="502" y="207"/>
                </a:lnTo>
                <a:lnTo>
                  <a:pt x="504" y="207"/>
                </a:lnTo>
                <a:lnTo>
                  <a:pt x="506" y="207"/>
                </a:lnTo>
                <a:lnTo>
                  <a:pt x="507" y="207"/>
                </a:lnTo>
                <a:lnTo>
                  <a:pt x="508" y="207"/>
                </a:lnTo>
                <a:lnTo>
                  <a:pt x="509" y="205"/>
                </a:lnTo>
                <a:lnTo>
                  <a:pt x="511" y="207"/>
                </a:lnTo>
                <a:lnTo>
                  <a:pt x="512" y="204"/>
                </a:lnTo>
                <a:lnTo>
                  <a:pt x="513" y="204"/>
                </a:lnTo>
                <a:lnTo>
                  <a:pt x="515" y="204"/>
                </a:lnTo>
                <a:lnTo>
                  <a:pt x="516" y="205"/>
                </a:lnTo>
                <a:lnTo>
                  <a:pt x="518" y="205"/>
                </a:lnTo>
                <a:lnTo>
                  <a:pt x="519" y="204"/>
                </a:lnTo>
                <a:lnTo>
                  <a:pt x="520" y="204"/>
                </a:lnTo>
                <a:lnTo>
                  <a:pt x="521" y="201"/>
                </a:lnTo>
                <a:lnTo>
                  <a:pt x="523" y="202"/>
                </a:lnTo>
                <a:lnTo>
                  <a:pt x="524" y="202"/>
                </a:lnTo>
                <a:lnTo>
                  <a:pt x="526" y="202"/>
                </a:lnTo>
                <a:lnTo>
                  <a:pt x="527" y="204"/>
                </a:lnTo>
                <a:lnTo>
                  <a:pt x="528" y="204"/>
                </a:lnTo>
                <a:lnTo>
                  <a:pt x="530" y="204"/>
                </a:lnTo>
                <a:lnTo>
                  <a:pt x="531" y="202"/>
                </a:lnTo>
                <a:lnTo>
                  <a:pt x="532" y="202"/>
                </a:lnTo>
                <a:lnTo>
                  <a:pt x="534" y="201"/>
                </a:lnTo>
                <a:lnTo>
                  <a:pt x="535" y="202"/>
                </a:lnTo>
                <a:lnTo>
                  <a:pt x="536" y="204"/>
                </a:lnTo>
                <a:lnTo>
                  <a:pt x="538" y="204"/>
                </a:lnTo>
                <a:lnTo>
                  <a:pt x="539" y="204"/>
                </a:lnTo>
                <a:lnTo>
                  <a:pt x="540" y="204"/>
                </a:lnTo>
                <a:lnTo>
                  <a:pt x="542" y="205"/>
                </a:lnTo>
                <a:lnTo>
                  <a:pt x="543" y="207"/>
                </a:lnTo>
                <a:lnTo>
                  <a:pt x="545" y="207"/>
                </a:lnTo>
                <a:lnTo>
                  <a:pt x="546" y="208"/>
                </a:lnTo>
                <a:lnTo>
                  <a:pt x="547" y="211"/>
                </a:lnTo>
                <a:lnTo>
                  <a:pt x="548" y="212"/>
                </a:lnTo>
                <a:lnTo>
                  <a:pt x="550" y="215"/>
                </a:lnTo>
                <a:lnTo>
                  <a:pt x="551" y="218"/>
                </a:lnTo>
                <a:lnTo>
                  <a:pt x="552" y="221"/>
                </a:lnTo>
                <a:lnTo>
                  <a:pt x="554" y="221"/>
                </a:lnTo>
                <a:lnTo>
                  <a:pt x="555" y="225"/>
                </a:lnTo>
                <a:lnTo>
                  <a:pt x="557" y="226"/>
                </a:lnTo>
                <a:lnTo>
                  <a:pt x="558" y="229"/>
                </a:lnTo>
                <a:lnTo>
                  <a:pt x="559" y="235"/>
                </a:lnTo>
                <a:lnTo>
                  <a:pt x="561" y="239"/>
                </a:lnTo>
                <a:lnTo>
                  <a:pt x="562" y="240"/>
                </a:lnTo>
                <a:lnTo>
                  <a:pt x="564" y="243"/>
                </a:lnTo>
                <a:lnTo>
                  <a:pt x="565" y="247"/>
                </a:lnTo>
                <a:lnTo>
                  <a:pt x="566" y="250"/>
                </a:lnTo>
                <a:lnTo>
                  <a:pt x="567" y="251"/>
                </a:lnTo>
                <a:lnTo>
                  <a:pt x="569" y="254"/>
                </a:lnTo>
                <a:lnTo>
                  <a:pt x="570" y="258"/>
                </a:lnTo>
                <a:lnTo>
                  <a:pt x="571" y="261"/>
                </a:lnTo>
                <a:lnTo>
                  <a:pt x="573" y="261"/>
                </a:lnTo>
                <a:lnTo>
                  <a:pt x="574" y="264"/>
                </a:lnTo>
                <a:lnTo>
                  <a:pt x="576" y="267"/>
                </a:lnTo>
                <a:lnTo>
                  <a:pt x="577" y="271"/>
                </a:lnTo>
                <a:lnTo>
                  <a:pt x="578" y="271"/>
                </a:lnTo>
                <a:lnTo>
                  <a:pt x="579" y="273"/>
                </a:lnTo>
                <a:lnTo>
                  <a:pt x="581" y="273"/>
                </a:lnTo>
                <a:lnTo>
                  <a:pt x="582" y="275"/>
                </a:lnTo>
                <a:lnTo>
                  <a:pt x="584" y="278"/>
                </a:lnTo>
                <a:lnTo>
                  <a:pt x="585" y="279"/>
                </a:lnTo>
                <a:lnTo>
                  <a:pt x="586" y="279"/>
                </a:lnTo>
                <a:lnTo>
                  <a:pt x="588" y="282"/>
                </a:lnTo>
                <a:lnTo>
                  <a:pt x="589" y="285"/>
                </a:lnTo>
                <a:lnTo>
                  <a:pt x="590" y="286"/>
                </a:lnTo>
                <a:lnTo>
                  <a:pt x="591" y="288"/>
                </a:lnTo>
                <a:lnTo>
                  <a:pt x="593" y="288"/>
                </a:lnTo>
                <a:lnTo>
                  <a:pt x="595" y="290"/>
                </a:lnTo>
                <a:lnTo>
                  <a:pt x="596" y="292"/>
                </a:lnTo>
                <a:lnTo>
                  <a:pt x="597" y="293"/>
                </a:lnTo>
                <a:lnTo>
                  <a:pt x="598" y="295"/>
                </a:lnTo>
                <a:lnTo>
                  <a:pt x="600" y="295"/>
                </a:lnTo>
                <a:lnTo>
                  <a:pt x="601" y="297"/>
                </a:lnTo>
                <a:lnTo>
                  <a:pt x="603" y="299"/>
                </a:lnTo>
                <a:lnTo>
                  <a:pt x="604" y="300"/>
                </a:lnTo>
                <a:lnTo>
                  <a:pt x="605" y="303"/>
                </a:lnTo>
                <a:lnTo>
                  <a:pt x="607" y="306"/>
                </a:lnTo>
                <a:lnTo>
                  <a:pt x="608" y="307"/>
                </a:lnTo>
                <a:lnTo>
                  <a:pt x="609" y="309"/>
                </a:lnTo>
                <a:lnTo>
                  <a:pt x="610" y="310"/>
                </a:lnTo>
                <a:lnTo>
                  <a:pt x="612" y="312"/>
                </a:lnTo>
                <a:lnTo>
                  <a:pt x="613" y="312"/>
                </a:lnTo>
                <a:lnTo>
                  <a:pt x="615" y="316"/>
                </a:lnTo>
                <a:lnTo>
                  <a:pt x="616" y="316"/>
                </a:lnTo>
                <a:lnTo>
                  <a:pt x="617" y="318"/>
                </a:lnTo>
                <a:lnTo>
                  <a:pt x="619" y="321"/>
                </a:lnTo>
                <a:lnTo>
                  <a:pt x="620" y="323"/>
                </a:lnTo>
                <a:lnTo>
                  <a:pt x="622" y="323"/>
                </a:lnTo>
                <a:lnTo>
                  <a:pt x="623" y="324"/>
                </a:lnTo>
                <a:lnTo>
                  <a:pt x="624" y="325"/>
                </a:lnTo>
                <a:lnTo>
                  <a:pt x="625" y="327"/>
                </a:lnTo>
                <a:lnTo>
                  <a:pt x="627" y="331"/>
                </a:lnTo>
                <a:lnTo>
                  <a:pt x="628" y="334"/>
                </a:lnTo>
                <a:lnTo>
                  <a:pt x="629" y="334"/>
                </a:lnTo>
                <a:lnTo>
                  <a:pt x="631" y="337"/>
                </a:lnTo>
                <a:lnTo>
                  <a:pt x="632" y="337"/>
                </a:lnTo>
                <a:lnTo>
                  <a:pt x="634" y="339"/>
                </a:lnTo>
                <a:lnTo>
                  <a:pt x="635" y="341"/>
                </a:lnTo>
                <a:lnTo>
                  <a:pt x="636" y="344"/>
                </a:lnTo>
                <a:lnTo>
                  <a:pt x="637" y="345"/>
                </a:lnTo>
                <a:lnTo>
                  <a:pt x="639" y="348"/>
                </a:lnTo>
                <a:lnTo>
                  <a:pt x="641" y="348"/>
                </a:lnTo>
                <a:lnTo>
                  <a:pt x="642" y="351"/>
                </a:lnTo>
                <a:lnTo>
                  <a:pt x="643" y="352"/>
                </a:lnTo>
                <a:lnTo>
                  <a:pt x="644" y="352"/>
                </a:lnTo>
                <a:lnTo>
                  <a:pt x="646" y="355"/>
                </a:lnTo>
                <a:lnTo>
                  <a:pt x="647" y="355"/>
                </a:lnTo>
                <a:lnTo>
                  <a:pt x="648" y="357"/>
                </a:lnTo>
                <a:lnTo>
                  <a:pt x="649" y="361"/>
                </a:lnTo>
                <a:lnTo>
                  <a:pt x="651" y="363"/>
                </a:lnTo>
                <a:lnTo>
                  <a:pt x="653" y="365"/>
                </a:lnTo>
                <a:lnTo>
                  <a:pt x="654" y="366"/>
                </a:lnTo>
                <a:lnTo>
                  <a:pt x="655" y="366"/>
                </a:lnTo>
                <a:lnTo>
                  <a:pt x="656" y="367"/>
                </a:lnTo>
                <a:lnTo>
                  <a:pt x="658" y="368"/>
                </a:lnTo>
                <a:lnTo>
                  <a:pt x="659" y="368"/>
                </a:lnTo>
                <a:lnTo>
                  <a:pt x="661" y="374"/>
                </a:lnTo>
                <a:lnTo>
                  <a:pt x="662" y="376"/>
                </a:lnTo>
                <a:lnTo>
                  <a:pt x="663" y="377"/>
                </a:lnTo>
                <a:lnTo>
                  <a:pt x="665" y="377"/>
                </a:lnTo>
                <a:lnTo>
                  <a:pt x="666" y="380"/>
                </a:lnTo>
                <a:lnTo>
                  <a:pt x="667" y="378"/>
                </a:lnTo>
                <a:lnTo>
                  <a:pt x="668" y="380"/>
                </a:lnTo>
                <a:lnTo>
                  <a:pt x="670" y="381"/>
                </a:lnTo>
                <a:lnTo>
                  <a:pt x="671" y="385"/>
                </a:lnTo>
                <a:lnTo>
                  <a:pt x="673" y="389"/>
                </a:lnTo>
                <a:lnTo>
                  <a:pt x="674" y="391"/>
                </a:lnTo>
                <a:lnTo>
                  <a:pt x="675" y="392"/>
                </a:lnTo>
                <a:lnTo>
                  <a:pt x="677" y="393"/>
                </a:lnTo>
                <a:lnTo>
                  <a:pt x="678" y="393"/>
                </a:lnTo>
                <a:lnTo>
                  <a:pt x="680" y="395"/>
                </a:lnTo>
                <a:lnTo>
                  <a:pt x="681" y="397"/>
                </a:lnTo>
                <a:lnTo>
                  <a:pt x="682" y="399"/>
                </a:lnTo>
                <a:lnTo>
                  <a:pt x="683" y="402"/>
                </a:lnTo>
                <a:lnTo>
                  <a:pt x="685" y="402"/>
                </a:lnTo>
                <a:lnTo>
                  <a:pt x="686" y="405"/>
                </a:lnTo>
                <a:lnTo>
                  <a:pt x="687" y="408"/>
                </a:lnTo>
                <a:lnTo>
                  <a:pt x="689" y="406"/>
                </a:lnTo>
                <a:lnTo>
                  <a:pt x="690" y="406"/>
                </a:lnTo>
                <a:lnTo>
                  <a:pt x="692" y="408"/>
                </a:lnTo>
                <a:lnTo>
                  <a:pt x="693" y="409"/>
                </a:lnTo>
                <a:lnTo>
                  <a:pt x="694" y="413"/>
                </a:lnTo>
                <a:lnTo>
                  <a:pt x="696" y="416"/>
                </a:lnTo>
                <a:lnTo>
                  <a:pt x="697" y="419"/>
                </a:lnTo>
                <a:lnTo>
                  <a:pt x="698" y="419"/>
                </a:lnTo>
                <a:lnTo>
                  <a:pt x="700" y="419"/>
                </a:lnTo>
                <a:lnTo>
                  <a:pt x="701" y="419"/>
                </a:lnTo>
                <a:lnTo>
                  <a:pt x="702" y="421"/>
                </a:lnTo>
                <a:lnTo>
                  <a:pt x="704" y="422"/>
                </a:lnTo>
                <a:lnTo>
                  <a:pt x="705" y="427"/>
                </a:lnTo>
                <a:lnTo>
                  <a:pt x="706" y="430"/>
                </a:lnTo>
                <a:lnTo>
                  <a:pt x="708" y="432"/>
                </a:lnTo>
                <a:lnTo>
                  <a:pt x="709" y="433"/>
                </a:lnTo>
                <a:lnTo>
                  <a:pt x="711" y="434"/>
                </a:lnTo>
                <a:lnTo>
                  <a:pt x="712" y="433"/>
                </a:lnTo>
                <a:lnTo>
                  <a:pt x="713" y="433"/>
                </a:lnTo>
                <a:lnTo>
                  <a:pt x="714" y="436"/>
                </a:lnTo>
                <a:lnTo>
                  <a:pt x="716" y="440"/>
                </a:lnTo>
                <a:lnTo>
                  <a:pt x="717" y="444"/>
                </a:lnTo>
                <a:lnTo>
                  <a:pt x="719" y="447"/>
                </a:lnTo>
                <a:lnTo>
                  <a:pt x="720" y="447"/>
                </a:lnTo>
                <a:lnTo>
                  <a:pt x="721" y="447"/>
                </a:lnTo>
                <a:lnTo>
                  <a:pt x="723" y="448"/>
                </a:lnTo>
                <a:lnTo>
                  <a:pt x="724" y="447"/>
                </a:lnTo>
                <a:lnTo>
                  <a:pt x="725" y="448"/>
                </a:lnTo>
                <a:lnTo>
                  <a:pt x="726" y="453"/>
                </a:lnTo>
                <a:lnTo>
                  <a:pt x="728" y="456"/>
                </a:lnTo>
                <a:lnTo>
                  <a:pt x="730" y="458"/>
                </a:lnTo>
                <a:lnTo>
                  <a:pt x="731" y="460"/>
                </a:lnTo>
                <a:lnTo>
                  <a:pt x="732" y="461"/>
                </a:lnTo>
                <a:lnTo>
                  <a:pt x="733" y="461"/>
                </a:lnTo>
                <a:lnTo>
                  <a:pt x="735" y="462"/>
                </a:lnTo>
                <a:lnTo>
                  <a:pt x="736" y="462"/>
                </a:lnTo>
                <a:lnTo>
                  <a:pt x="737" y="465"/>
                </a:lnTo>
                <a:lnTo>
                  <a:pt x="739" y="468"/>
                </a:lnTo>
                <a:lnTo>
                  <a:pt x="740" y="472"/>
                </a:lnTo>
                <a:lnTo>
                  <a:pt x="742" y="473"/>
                </a:lnTo>
                <a:lnTo>
                  <a:pt x="743" y="475"/>
                </a:lnTo>
                <a:lnTo>
                  <a:pt x="744" y="475"/>
                </a:lnTo>
                <a:lnTo>
                  <a:pt x="745" y="477"/>
                </a:lnTo>
                <a:lnTo>
                  <a:pt x="747" y="476"/>
                </a:lnTo>
                <a:lnTo>
                  <a:pt x="748" y="479"/>
                </a:lnTo>
                <a:lnTo>
                  <a:pt x="750" y="480"/>
                </a:lnTo>
                <a:lnTo>
                  <a:pt x="751" y="486"/>
                </a:lnTo>
                <a:lnTo>
                  <a:pt x="752" y="487"/>
                </a:lnTo>
                <a:lnTo>
                  <a:pt x="754" y="489"/>
                </a:lnTo>
                <a:lnTo>
                  <a:pt x="755" y="490"/>
                </a:lnTo>
                <a:lnTo>
                  <a:pt x="756" y="490"/>
                </a:lnTo>
                <a:lnTo>
                  <a:pt x="758" y="490"/>
                </a:lnTo>
                <a:lnTo>
                  <a:pt x="759" y="490"/>
                </a:lnTo>
                <a:lnTo>
                  <a:pt x="760" y="494"/>
                </a:lnTo>
                <a:lnTo>
                  <a:pt x="762" y="499"/>
                </a:lnTo>
                <a:lnTo>
                  <a:pt x="763" y="501"/>
                </a:lnTo>
                <a:lnTo>
                  <a:pt x="764" y="503"/>
                </a:lnTo>
                <a:lnTo>
                  <a:pt x="766" y="505"/>
                </a:lnTo>
                <a:lnTo>
                  <a:pt x="767" y="503"/>
                </a:lnTo>
                <a:lnTo>
                  <a:pt x="769" y="504"/>
                </a:lnTo>
                <a:lnTo>
                  <a:pt x="770" y="504"/>
                </a:lnTo>
                <a:lnTo>
                  <a:pt x="771" y="508"/>
                </a:lnTo>
                <a:lnTo>
                  <a:pt x="772" y="510"/>
                </a:lnTo>
                <a:lnTo>
                  <a:pt x="774" y="514"/>
                </a:lnTo>
                <a:lnTo>
                  <a:pt x="775" y="516"/>
                </a:lnTo>
                <a:lnTo>
                  <a:pt x="776" y="516"/>
                </a:lnTo>
                <a:lnTo>
                  <a:pt x="778" y="518"/>
                </a:lnTo>
                <a:lnTo>
                  <a:pt x="779" y="516"/>
                </a:lnTo>
                <a:lnTo>
                  <a:pt x="781" y="515"/>
                </a:lnTo>
                <a:lnTo>
                  <a:pt x="782" y="520"/>
                </a:lnTo>
                <a:lnTo>
                  <a:pt x="783" y="525"/>
                </a:lnTo>
                <a:lnTo>
                  <a:pt x="784" y="526"/>
                </a:lnTo>
                <a:lnTo>
                  <a:pt x="786" y="529"/>
                </a:lnTo>
                <a:lnTo>
                  <a:pt x="788" y="531"/>
                </a:lnTo>
                <a:lnTo>
                  <a:pt x="789" y="531"/>
                </a:lnTo>
                <a:lnTo>
                  <a:pt x="790" y="531"/>
                </a:lnTo>
                <a:lnTo>
                  <a:pt x="791" y="529"/>
                </a:lnTo>
                <a:lnTo>
                  <a:pt x="793" y="533"/>
                </a:lnTo>
                <a:lnTo>
                  <a:pt x="794" y="536"/>
                </a:lnTo>
                <a:lnTo>
                  <a:pt x="795" y="541"/>
                </a:lnTo>
                <a:lnTo>
                  <a:pt x="797" y="542"/>
                </a:lnTo>
                <a:lnTo>
                  <a:pt x="798" y="543"/>
                </a:lnTo>
                <a:lnTo>
                  <a:pt x="800" y="544"/>
                </a:lnTo>
                <a:lnTo>
                  <a:pt x="801" y="548"/>
                </a:lnTo>
                <a:lnTo>
                  <a:pt x="802" y="544"/>
                </a:lnTo>
                <a:lnTo>
                  <a:pt x="803" y="548"/>
                </a:lnTo>
                <a:lnTo>
                  <a:pt x="805" y="550"/>
                </a:lnTo>
                <a:lnTo>
                  <a:pt x="806" y="553"/>
                </a:lnTo>
                <a:lnTo>
                  <a:pt x="808" y="556"/>
                </a:lnTo>
                <a:lnTo>
                  <a:pt x="809" y="560"/>
                </a:lnTo>
                <a:lnTo>
                  <a:pt x="810" y="561"/>
                </a:lnTo>
                <a:lnTo>
                  <a:pt x="812" y="560"/>
                </a:lnTo>
                <a:lnTo>
                  <a:pt x="813" y="560"/>
                </a:lnTo>
                <a:lnTo>
                  <a:pt x="814" y="560"/>
                </a:lnTo>
                <a:lnTo>
                  <a:pt x="815" y="560"/>
                </a:lnTo>
                <a:lnTo>
                  <a:pt x="817" y="563"/>
                </a:lnTo>
                <a:lnTo>
                  <a:pt x="818" y="563"/>
                </a:lnTo>
                <a:lnTo>
                  <a:pt x="820" y="561"/>
                </a:lnTo>
                <a:lnTo>
                  <a:pt x="821" y="560"/>
                </a:lnTo>
                <a:lnTo>
                  <a:pt x="822" y="560"/>
                </a:lnTo>
                <a:lnTo>
                  <a:pt x="824" y="560"/>
                </a:lnTo>
                <a:lnTo>
                  <a:pt x="825" y="560"/>
                </a:lnTo>
                <a:lnTo>
                  <a:pt x="827" y="560"/>
                </a:lnTo>
                <a:lnTo>
                  <a:pt x="828" y="560"/>
                </a:lnTo>
                <a:lnTo>
                  <a:pt x="829" y="559"/>
                </a:lnTo>
                <a:lnTo>
                  <a:pt x="831" y="556"/>
                </a:lnTo>
                <a:lnTo>
                  <a:pt x="832" y="551"/>
                </a:lnTo>
                <a:lnTo>
                  <a:pt x="833" y="549"/>
                </a:lnTo>
                <a:lnTo>
                  <a:pt x="834" y="549"/>
                </a:lnTo>
                <a:lnTo>
                  <a:pt x="836" y="550"/>
                </a:lnTo>
                <a:lnTo>
                  <a:pt x="837" y="550"/>
                </a:lnTo>
                <a:lnTo>
                  <a:pt x="839" y="550"/>
                </a:lnTo>
                <a:lnTo>
                  <a:pt x="840" y="549"/>
                </a:lnTo>
                <a:lnTo>
                  <a:pt x="841" y="548"/>
                </a:lnTo>
                <a:lnTo>
                  <a:pt x="843" y="544"/>
                </a:lnTo>
                <a:lnTo>
                  <a:pt x="844" y="540"/>
                </a:lnTo>
                <a:lnTo>
                  <a:pt x="846" y="540"/>
                </a:lnTo>
                <a:lnTo>
                  <a:pt x="847" y="540"/>
                </a:lnTo>
                <a:lnTo>
                  <a:pt x="848" y="542"/>
                </a:lnTo>
                <a:lnTo>
                  <a:pt x="849" y="543"/>
                </a:lnTo>
                <a:lnTo>
                  <a:pt x="851" y="542"/>
                </a:lnTo>
                <a:lnTo>
                  <a:pt x="852" y="540"/>
                </a:lnTo>
                <a:lnTo>
                  <a:pt x="853" y="536"/>
                </a:lnTo>
                <a:lnTo>
                  <a:pt x="855" y="535"/>
                </a:lnTo>
                <a:lnTo>
                  <a:pt x="856" y="537"/>
                </a:lnTo>
                <a:lnTo>
                  <a:pt x="858" y="540"/>
                </a:lnTo>
                <a:lnTo>
                  <a:pt x="859" y="539"/>
                </a:lnTo>
                <a:lnTo>
                  <a:pt x="860" y="540"/>
                </a:lnTo>
                <a:lnTo>
                  <a:pt x="861" y="539"/>
                </a:lnTo>
                <a:lnTo>
                  <a:pt x="863" y="537"/>
                </a:lnTo>
                <a:lnTo>
                  <a:pt x="864" y="535"/>
                </a:lnTo>
                <a:lnTo>
                  <a:pt x="866" y="536"/>
                </a:lnTo>
                <a:lnTo>
                  <a:pt x="867" y="539"/>
                </a:lnTo>
                <a:lnTo>
                  <a:pt x="868" y="539"/>
                </a:lnTo>
                <a:lnTo>
                  <a:pt x="870" y="540"/>
                </a:lnTo>
                <a:lnTo>
                  <a:pt x="871" y="542"/>
                </a:lnTo>
                <a:lnTo>
                  <a:pt x="872" y="540"/>
                </a:lnTo>
                <a:lnTo>
                  <a:pt x="873" y="539"/>
                </a:lnTo>
                <a:lnTo>
                  <a:pt x="875" y="536"/>
                </a:lnTo>
                <a:lnTo>
                  <a:pt x="877" y="535"/>
                </a:lnTo>
                <a:lnTo>
                  <a:pt x="878" y="540"/>
                </a:lnTo>
                <a:lnTo>
                  <a:pt x="879" y="542"/>
                </a:lnTo>
                <a:lnTo>
                  <a:pt x="880" y="542"/>
                </a:lnTo>
                <a:lnTo>
                  <a:pt x="882" y="543"/>
                </a:lnTo>
                <a:lnTo>
                  <a:pt x="883" y="543"/>
                </a:lnTo>
                <a:lnTo>
                  <a:pt x="885" y="540"/>
                </a:lnTo>
                <a:lnTo>
                  <a:pt x="886" y="539"/>
                </a:lnTo>
                <a:lnTo>
                  <a:pt x="887" y="537"/>
                </a:lnTo>
                <a:lnTo>
                  <a:pt x="889" y="540"/>
                </a:lnTo>
                <a:lnTo>
                  <a:pt x="890" y="542"/>
                </a:lnTo>
                <a:lnTo>
                  <a:pt x="891" y="543"/>
                </a:lnTo>
                <a:lnTo>
                  <a:pt x="892" y="543"/>
                </a:lnTo>
                <a:lnTo>
                  <a:pt x="894" y="543"/>
                </a:lnTo>
                <a:lnTo>
                  <a:pt x="895" y="543"/>
                </a:lnTo>
                <a:lnTo>
                  <a:pt x="897" y="540"/>
                </a:lnTo>
                <a:lnTo>
                  <a:pt x="898" y="537"/>
                </a:lnTo>
                <a:lnTo>
                  <a:pt x="899" y="539"/>
                </a:lnTo>
                <a:lnTo>
                  <a:pt x="901" y="542"/>
                </a:lnTo>
                <a:lnTo>
                  <a:pt x="902" y="543"/>
                </a:lnTo>
                <a:lnTo>
                  <a:pt x="903" y="544"/>
                </a:lnTo>
                <a:lnTo>
                  <a:pt x="905" y="546"/>
                </a:lnTo>
                <a:lnTo>
                  <a:pt x="906" y="542"/>
                </a:lnTo>
                <a:lnTo>
                  <a:pt x="907" y="544"/>
                </a:lnTo>
                <a:lnTo>
                  <a:pt x="909" y="540"/>
                </a:lnTo>
                <a:lnTo>
                  <a:pt x="910" y="539"/>
                </a:lnTo>
                <a:lnTo>
                  <a:pt x="911" y="540"/>
                </a:lnTo>
                <a:lnTo>
                  <a:pt x="913" y="543"/>
                </a:lnTo>
                <a:lnTo>
                  <a:pt x="914" y="546"/>
                </a:lnTo>
                <a:lnTo>
                  <a:pt x="916" y="544"/>
                </a:lnTo>
                <a:lnTo>
                  <a:pt x="917" y="544"/>
                </a:lnTo>
                <a:lnTo>
                  <a:pt x="918" y="543"/>
                </a:lnTo>
                <a:lnTo>
                  <a:pt x="919" y="540"/>
                </a:lnTo>
                <a:lnTo>
                  <a:pt x="921" y="540"/>
                </a:lnTo>
                <a:lnTo>
                  <a:pt x="922" y="542"/>
                </a:lnTo>
                <a:lnTo>
                  <a:pt x="924" y="542"/>
                </a:lnTo>
                <a:lnTo>
                  <a:pt x="925" y="544"/>
                </a:lnTo>
                <a:lnTo>
                  <a:pt x="926" y="544"/>
                </a:lnTo>
                <a:lnTo>
                  <a:pt x="928" y="546"/>
                </a:lnTo>
                <a:lnTo>
                  <a:pt x="929" y="543"/>
                </a:lnTo>
                <a:lnTo>
                  <a:pt x="930" y="540"/>
                </a:lnTo>
                <a:lnTo>
                  <a:pt x="932" y="540"/>
                </a:lnTo>
                <a:lnTo>
                  <a:pt x="933" y="540"/>
                </a:lnTo>
                <a:lnTo>
                  <a:pt x="935" y="542"/>
                </a:lnTo>
                <a:lnTo>
                  <a:pt x="936" y="544"/>
                </a:lnTo>
                <a:lnTo>
                  <a:pt x="937" y="546"/>
                </a:lnTo>
                <a:lnTo>
                  <a:pt x="938" y="544"/>
                </a:lnTo>
                <a:lnTo>
                  <a:pt x="940" y="544"/>
                </a:lnTo>
                <a:lnTo>
                  <a:pt x="941" y="543"/>
                </a:lnTo>
                <a:lnTo>
                  <a:pt x="942" y="540"/>
                </a:lnTo>
                <a:lnTo>
                  <a:pt x="944" y="539"/>
                </a:lnTo>
                <a:lnTo>
                  <a:pt x="945" y="542"/>
                </a:lnTo>
                <a:lnTo>
                  <a:pt x="947" y="544"/>
                </a:lnTo>
                <a:lnTo>
                  <a:pt x="948" y="546"/>
                </a:lnTo>
                <a:lnTo>
                  <a:pt x="949" y="547"/>
                </a:lnTo>
                <a:lnTo>
                  <a:pt x="950" y="547"/>
                </a:lnTo>
                <a:lnTo>
                  <a:pt x="952" y="544"/>
                </a:lnTo>
                <a:lnTo>
                  <a:pt x="953" y="543"/>
                </a:lnTo>
                <a:lnTo>
                  <a:pt x="955" y="539"/>
                </a:lnTo>
                <a:lnTo>
                  <a:pt x="956" y="540"/>
                </a:lnTo>
                <a:lnTo>
                  <a:pt x="957" y="544"/>
                </a:lnTo>
                <a:lnTo>
                  <a:pt x="959" y="546"/>
                </a:lnTo>
                <a:lnTo>
                  <a:pt x="960" y="547"/>
                </a:lnTo>
                <a:lnTo>
                  <a:pt x="961" y="546"/>
                </a:lnTo>
                <a:lnTo>
                  <a:pt x="963" y="546"/>
                </a:lnTo>
                <a:lnTo>
                  <a:pt x="964" y="543"/>
                </a:lnTo>
                <a:lnTo>
                  <a:pt x="966" y="540"/>
                </a:lnTo>
                <a:lnTo>
                  <a:pt x="967" y="539"/>
                </a:lnTo>
                <a:lnTo>
                  <a:pt x="968" y="544"/>
                </a:lnTo>
                <a:lnTo>
                  <a:pt x="969" y="546"/>
                </a:lnTo>
                <a:lnTo>
                  <a:pt x="971" y="547"/>
                </a:lnTo>
                <a:lnTo>
                  <a:pt x="972" y="549"/>
                </a:lnTo>
                <a:lnTo>
                  <a:pt x="974" y="547"/>
                </a:lnTo>
                <a:lnTo>
                  <a:pt x="975" y="546"/>
                </a:lnTo>
                <a:lnTo>
                  <a:pt x="976" y="543"/>
                </a:lnTo>
                <a:lnTo>
                  <a:pt x="978" y="540"/>
                </a:lnTo>
                <a:lnTo>
                  <a:pt x="979" y="544"/>
                </a:lnTo>
                <a:lnTo>
                  <a:pt x="980" y="544"/>
                </a:lnTo>
                <a:lnTo>
                  <a:pt x="981" y="547"/>
                </a:lnTo>
                <a:lnTo>
                  <a:pt x="983" y="547"/>
                </a:lnTo>
                <a:lnTo>
                  <a:pt x="984" y="547"/>
                </a:lnTo>
                <a:lnTo>
                  <a:pt x="986" y="547"/>
                </a:lnTo>
                <a:lnTo>
                  <a:pt x="987" y="544"/>
                </a:lnTo>
                <a:lnTo>
                  <a:pt x="988" y="540"/>
                </a:lnTo>
                <a:lnTo>
                  <a:pt x="990" y="540"/>
                </a:lnTo>
                <a:lnTo>
                  <a:pt x="991" y="544"/>
                </a:lnTo>
                <a:lnTo>
                  <a:pt x="993" y="546"/>
                </a:lnTo>
                <a:lnTo>
                  <a:pt x="994" y="547"/>
                </a:lnTo>
                <a:lnTo>
                  <a:pt x="995" y="549"/>
                </a:lnTo>
                <a:lnTo>
                  <a:pt x="996" y="546"/>
                </a:lnTo>
                <a:lnTo>
                  <a:pt x="998" y="544"/>
                </a:lnTo>
                <a:lnTo>
                  <a:pt x="999" y="543"/>
                </a:lnTo>
                <a:lnTo>
                  <a:pt x="1000" y="542"/>
                </a:lnTo>
                <a:lnTo>
                  <a:pt x="1002" y="544"/>
                </a:lnTo>
                <a:lnTo>
                  <a:pt x="1003" y="544"/>
                </a:lnTo>
                <a:lnTo>
                  <a:pt x="1005" y="547"/>
                </a:lnTo>
                <a:lnTo>
                  <a:pt x="1006" y="547"/>
                </a:lnTo>
                <a:lnTo>
                  <a:pt x="1007" y="546"/>
                </a:lnTo>
                <a:lnTo>
                  <a:pt x="1008" y="546"/>
                </a:lnTo>
                <a:lnTo>
                  <a:pt x="1010" y="543"/>
                </a:lnTo>
                <a:lnTo>
                  <a:pt x="1012" y="540"/>
                </a:lnTo>
                <a:lnTo>
                  <a:pt x="1013" y="542"/>
                </a:lnTo>
                <a:lnTo>
                  <a:pt x="1014" y="546"/>
                </a:lnTo>
                <a:lnTo>
                  <a:pt x="1015" y="550"/>
                </a:lnTo>
                <a:lnTo>
                  <a:pt x="1017" y="549"/>
                </a:lnTo>
                <a:lnTo>
                  <a:pt x="1018" y="549"/>
                </a:lnTo>
                <a:lnTo>
                  <a:pt x="1019" y="546"/>
                </a:lnTo>
                <a:lnTo>
                  <a:pt x="1020" y="544"/>
                </a:lnTo>
                <a:lnTo>
                  <a:pt x="1022" y="543"/>
                </a:lnTo>
                <a:lnTo>
                  <a:pt x="1024" y="544"/>
                </a:lnTo>
                <a:lnTo>
                  <a:pt x="1025" y="547"/>
                </a:lnTo>
                <a:lnTo>
                  <a:pt x="1026" y="547"/>
                </a:lnTo>
                <a:lnTo>
                  <a:pt x="1027" y="549"/>
                </a:lnTo>
                <a:lnTo>
                  <a:pt x="1029" y="549"/>
                </a:lnTo>
                <a:lnTo>
                  <a:pt x="1030" y="547"/>
                </a:lnTo>
                <a:lnTo>
                  <a:pt x="1032" y="547"/>
                </a:lnTo>
                <a:lnTo>
                  <a:pt x="1033" y="544"/>
                </a:lnTo>
                <a:lnTo>
                  <a:pt x="1034" y="543"/>
                </a:lnTo>
                <a:lnTo>
                  <a:pt x="1036" y="544"/>
                </a:lnTo>
                <a:lnTo>
                  <a:pt x="1037" y="549"/>
                </a:lnTo>
                <a:lnTo>
                  <a:pt x="1038" y="550"/>
                </a:lnTo>
                <a:lnTo>
                  <a:pt x="1039" y="550"/>
                </a:lnTo>
                <a:lnTo>
                  <a:pt x="1041" y="549"/>
                </a:lnTo>
                <a:lnTo>
                  <a:pt x="1042" y="549"/>
                </a:lnTo>
                <a:lnTo>
                  <a:pt x="1044" y="546"/>
                </a:lnTo>
                <a:lnTo>
                  <a:pt x="1045" y="543"/>
                </a:lnTo>
                <a:lnTo>
                  <a:pt x="1046" y="546"/>
                </a:lnTo>
                <a:lnTo>
                  <a:pt x="1048" y="547"/>
                </a:lnTo>
                <a:lnTo>
                  <a:pt x="1049" y="550"/>
                </a:lnTo>
                <a:lnTo>
                  <a:pt x="1051" y="549"/>
                </a:lnTo>
                <a:lnTo>
                  <a:pt x="1052" y="549"/>
                </a:lnTo>
                <a:lnTo>
                  <a:pt x="1053" y="549"/>
                </a:lnTo>
                <a:lnTo>
                  <a:pt x="1054" y="547"/>
                </a:lnTo>
                <a:lnTo>
                  <a:pt x="1056" y="544"/>
                </a:lnTo>
                <a:lnTo>
                  <a:pt x="1057" y="544"/>
                </a:lnTo>
                <a:lnTo>
                  <a:pt x="1058" y="547"/>
                </a:lnTo>
                <a:lnTo>
                  <a:pt x="1060" y="549"/>
                </a:lnTo>
                <a:lnTo>
                  <a:pt x="1061" y="550"/>
                </a:lnTo>
                <a:lnTo>
                  <a:pt x="1063" y="550"/>
                </a:lnTo>
                <a:lnTo>
                  <a:pt x="1064" y="549"/>
                </a:lnTo>
                <a:lnTo>
                  <a:pt x="1065" y="547"/>
                </a:lnTo>
                <a:lnTo>
                  <a:pt x="1067" y="544"/>
                </a:lnTo>
                <a:lnTo>
                  <a:pt x="1068" y="544"/>
                </a:lnTo>
                <a:lnTo>
                  <a:pt x="1069" y="544"/>
                </a:lnTo>
                <a:lnTo>
                  <a:pt x="1071" y="547"/>
                </a:lnTo>
                <a:lnTo>
                  <a:pt x="1072" y="549"/>
                </a:lnTo>
                <a:lnTo>
                  <a:pt x="1073" y="549"/>
                </a:lnTo>
                <a:lnTo>
                  <a:pt x="1075" y="550"/>
                </a:lnTo>
                <a:lnTo>
                  <a:pt x="1076" y="547"/>
                </a:lnTo>
                <a:lnTo>
                  <a:pt x="1077" y="547"/>
                </a:lnTo>
                <a:lnTo>
                  <a:pt x="1079" y="544"/>
                </a:lnTo>
                <a:lnTo>
                  <a:pt x="1080" y="544"/>
                </a:lnTo>
                <a:lnTo>
                  <a:pt x="1082" y="546"/>
                </a:lnTo>
                <a:lnTo>
                  <a:pt x="1083" y="549"/>
                </a:lnTo>
                <a:lnTo>
                  <a:pt x="1084" y="549"/>
                </a:lnTo>
                <a:lnTo>
                  <a:pt x="1085" y="550"/>
                </a:lnTo>
                <a:lnTo>
                  <a:pt x="1087" y="549"/>
                </a:lnTo>
                <a:lnTo>
                  <a:pt x="1088" y="547"/>
                </a:lnTo>
                <a:lnTo>
                  <a:pt x="1090" y="544"/>
                </a:lnTo>
                <a:lnTo>
                  <a:pt x="1091" y="544"/>
                </a:lnTo>
                <a:lnTo>
                  <a:pt x="1092" y="546"/>
                </a:lnTo>
                <a:lnTo>
                  <a:pt x="1094" y="549"/>
                </a:lnTo>
                <a:lnTo>
                  <a:pt x="1095" y="549"/>
                </a:lnTo>
                <a:lnTo>
                  <a:pt x="1096" y="549"/>
                </a:lnTo>
                <a:lnTo>
                  <a:pt x="1097" y="549"/>
                </a:lnTo>
                <a:lnTo>
                  <a:pt x="1099" y="549"/>
                </a:lnTo>
                <a:lnTo>
                  <a:pt x="1101" y="547"/>
                </a:lnTo>
                <a:lnTo>
                  <a:pt x="1102" y="544"/>
                </a:lnTo>
                <a:lnTo>
                  <a:pt x="1103" y="547"/>
                </a:lnTo>
                <a:lnTo>
                  <a:pt x="1104" y="549"/>
                </a:lnTo>
                <a:lnTo>
                  <a:pt x="1106" y="549"/>
                </a:lnTo>
                <a:lnTo>
                  <a:pt x="1107" y="550"/>
                </a:lnTo>
                <a:lnTo>
                  <a:pt x="1108" y="551"/>
                </a:lnTo>
                <a:lnTo>
                  <a:pt x="1110" y="549"/>
                </a:lnTo>
                <a:lnTo>
                  <a:pt x="1111" y="549"/>
                </a:lnTo>
                <a:lnTo>
                  <a:pt x="1113" y="545"/>
                </a:lnTo>
                <a:lnTo>
                  <a:pt x="1114" y="545"/>
                </a:lnTo>
                <a:lnTo>
                  <a:pt x="1115" y="549"/>
                </a:lnTo>
                <a:lnTo>
                  <a:pt x="1116" y="549"/>
                </a:lnTo>
                <a:lnTo>
                  <a:pt x="1118" y="550"/>
                </a:lnTo>
                <a:lnTo>
                  <a:pt x="1119" y="550"/>
                </a:lnTo>
                <a:lnTo>
                  <a:pt x="1121" y="549"/>
                </a:lnTo>
                <a:lnTo>
                  <a:pt x="1122" y="549"/>
                </a:lnTo>
                <a:lnTo>
                  <a:pt x="1123" y="545"/>
                </a:lnTo>
                <a:lnTo>
                  <a:pt x="1125" y="544"/>
                </a:lnTo>
                <a:lnTo>
                  <a:pt x="1126" y="547"/>
                </a:lnTo>
                <a:lnTo>
                  <a:pt x="1127" y="549"/>
                </a:lnTo>
                <a:lnTo>
                  <a:pt x="1129" y="550"/>
                </a:lnTo>
                <a:lnTo>
                  <a:pt x="1130" y="550"/>
                </a:lnTo>
                <a:lnTo>
                  <a:pt x="1131" y="550"/>
                </a:lnTo>
                <a:lnTo>
                  <a:pt x="1133" y="549"/>
                </a:lnTo>
                <a:lnTo>
                  <a:pt x="1134" y="545"/>
                </a:lnTo>
                <a:lnTo>
                  <a:pt x="1135" y="544"/>
                </a:lnTo>
                <a:lnTo>
                  <a:pt x="1137" y="545"/>
                </a:lnTo>
                <a:lnTo>
                  <a:pt x="1138" y="549"/>
                </a:lnTo>
                <a:lnTo>
                  <a:pt x="1140" y="550"/>
                </a:lnTo>
                <a:lnTo>
                  <a:pt x="1141" y="551"/>
                </a:lnTo>
                <a:lnTo>
                  <a:pt x="1142" y="550"/>
                </a:lnTo>
                <a:lnTo>
                  <a:pt x="1143" y="550"/>
                </a:lnTo>
                <a:lnTo>
                  <a:pt x="1145" y="547"/>
                </a:lnTo>
                <a:lnTo>
                  <a:pt x="1146" y="544"/>
                </a:lnTo>
                <a:lnTo>
                  <a:pt x="1147" y="545"/>
                </a:lnTo>
                <a:lnTo>
                  <a:pt x="1149" y="549"/>
                </a:lnTo>
                <a:lnTo>
                  <a:pt x="1150" y="549"/>
                </a:lnTo>
                <a:lnTo>
                  <a:pt x="1152" y="550"/>
                </a:lnTo>
                <a:lnTo>
                  <a:pt x="1153" y="551"/>
                </a:lnTo>
                <a:lnTo>
                  <a:pt x="1154" y="550"/>
                </a:lnTo>
                <a:lnTo>
                  <a:pt x="1155" y="549"/>
                </a:lnTo>
                <a:lnTo>
                  <a:pt x="1157" y="545"/>
                </a:lnTo>
                <a:lnTo>
                  <a:pt x="1159" y="544"/>
                </a:lnTo>
                <a:lnTo>
                  <a:pt x="1160" y="547"/>
                </a:lnTo>
                <a:lnTo>
                  <a:pt x="1161" y="549"/>
                </a:lnTo>
                <a:lnTo>
                  <a:pt x="1162" y="550"/>
                </a:lnTo>
                <a:lnTo>
                  <a:pt x="1164" y="551"/>
                </a:lnTo>
                <a:lnTo>
                  <a:pt x="1165" y="550"/>
                </a:lnTo>
                <a:lnTo>
                  <a:pt x="1166" y="549"/>
                </a:lnTo>
                <a:lnTo>
                  <a:pt x="1168" y="547"/>
                </a:lnTo>
                <a:lnTo>
                  <a:pt x="1169" y="545"/>
                </a:lnTo>
                <a:lnTo>
                  <a:pt x="1171" y="547"/>
                </a:lnTo>
                <a:lnTo>
                  <a:pt x="1172" y="549"/>
                </a:lnTo>
                <a:lnTo>
                  <a:pt x="1173" y="550"/>
                </a:lnTo>
                <a:lnTo>
                  <a:pt x="1174" y="551"/>
                </a:lnTo>
                <a:lnTo>
                  <a:pt x="1176" y="550"/>
                </a:lnTo>
                <a:lnTo>
                  <a:pt x="1177" y="549"/>
                </a:lnTo>
                <a:lnTo>
                  <a:pt x="1179" y="549"/>
                </a:lnTo>
                <a:lnTo>
                  <a:pt x="1180" y="545"/>
                </a:lnTo>
                <a:lnTo>
                  <a:pt x="1181" y="544"/>
                </a:lnTo>
                <a:lnTo>
                  <a:pt x="1183" y="547"/>
                </a:lnTo>
                <a:lnTo>
                  <a:pt x="1184" y="549"/>
                </a:lnTo>
                <a:lnTo>
                  <a:pt x="1185" y="549"/>
                </a:lnTo>
                <a:lnTo>
                  <a:pt x="1186" y="553"/>
                </a:lnTo>
                <a:lnTo>
                  <a:pt x="1188" y="549"/>
                </a:lnTo>
                <a:lnTo>
                  <a:pt x="1189" y="549"/>
                </a:lnTo>
                <a:lnTo>
                  <a:pt x="1191" y="547"/>
                </a:lnTo>
                <a:lnTo>
                  <a:pt x="1192" y="544"/>
                </a:lnTo>
                <a:lnTo>
                  <a:pt x="1193" y="547"/>
                </a:lnTo>
                <a:lnTo>
                  <a:pt x="1195" y="550"/>
                </a:lnTo>
                <a:lnTo>
                  <a:pt x="1196" y="551"/>
                </a:lnTo>
                <a:lnTo>
                  <a:pt x="1198" y="551"/>
                </a:lnTo>
                <a:lnTo>
                  <a:pt x="1199" y="551"/>
                </a:lnTo>
                <a:lnTo>
                  <a:pt x="1200" y="549"/>
                </a:lnTo>
                <a:lnTo>
                  <a:pt x="1202" y="547"/>
                </a:lnTo>
                <a:lnTo>
                  <a:pt x="1203" y="545"/>
                </a:lnTo>
                <a:lnTo>
                  <a:pt x="1204" y="547"/>
                </a:lnTo>
                <a:lnTo>
                  <a:pt x="1205" y="550"/>
                </a:lnTo>
                <a:lnTo>
                  <a:pt x="1207" y="550"/>
                </a:lnTo>
                <a:lnTo>
                  <a:pt x="1208" y="551"/>
                </a:lnTo>
                <a:lnTo>
                  <a:pt x="1210" y="551"/>
                </a:lnTo>
                <a:lnTo>
                  <a:pt x="1211" y="550"/>
                </a:lnTo>
                <a:lnTo>
                  <a:pt x="1212" y="549"/>
                </a:lnTo>
                <a:lnTo>
                  <a:pt x="1214" y="545"/>
                </a:lnTo>
                <a:lnTo>
                  <a:pt x="1215" y="545"/>
                </a:lnTo>
                <a:lnTo>
                  <a:pt x="1217" y="549"/>
                </a:lnTo>
                <a:lnTo>
                  <a:pt x="1218" y="551"/>
                </a:lnTo>
                <a:lnTo>
                  <a:pt x="1219" y="551"/>
                </a:lnTo>
                <a:lnTo>
                  <a:pt x="1220" y="551"/>
                </a:lnTo>
                <a:lnTo>
                  <a:pt x="1222" y="551"/>
                </a:lnTo>
                <a:lnTo>
                  <a:pt x="1223" y="550"/>
                </a:lnTo>
                <a:lnTo>
                  <a:pt x="1224" y="549"/>
                </a:lnTo>
                <a:lnTo>
                  <a:pt x="1226" y="544"/>
                </a:lnTo>
                <a:lnTo>
                  <a:pt x="1227" y="549"/>
                </a:lnTo>
                <a:lnTo>
                  <a:pt x="1229" y="550"/>
                </a:lnTo>
                <a:lnTo>
                  <a:pt x="1230" y="551"/>
                </a:lnTo>
                <a:lnTo>
                  <a:pt x="1231" y="553"/>
                </a:lnTo>
                <a:lnTo>
                  <a:pt x="1232" y="550"/>
                </a:lnTo>
                <a:lnTo>
                  <a:pt x="1234" y="551"/>
                </a:lnTo>
                <a:lnTo>
                  <a:pt x="1236" y="549"/>
                </a:lnTo>
                <a:lnTo>
                  <a:pt x="1237" y="545"/>
                </a:lnTo>
                <a:lnTo>
                  <a:pt x="1238" y="544"/>
                </a:lnTo>
                <a:lnTo>
                  <a:pt x="1239" y="550"/>
                </a:lnTo>
                <a:lnTo>
                  <a:pt x="1241" y="550"/>
                </a:lnTo>
                <a:lnTo>
                  <a:pt x="1242" y="551"/>
                </a:lnTo>
                <a:lnTo>
                  <a:pt x="1243" y="551"/>
                </a:lnTo>
                <a:lnTo>
                  <a:pt x="1244" y="551"/>
                </a:lnTo>
                <a:lnTo>
                  <a:pt x="1246" y="549"/>
                </a:lnTo>
                <a:lnTo>
                  <a:pt x="1248" y="545"/>
                </a:lnTo>
                <a:lnTo>
                  <a:pt x="1249" y="547"/>
                </a:lnTo>
                <a:lnTo>
                  <a:pt x="1250" y="549"/>
                </a:lnTo>
                <a:lnTo>
                  <a:pt x="1251" y="550"/>
                </a:lnTo>
                <a:lnTo>
                  <a:pt x="1253" y="551"/>
                </a:lnTo>
                <a:lnTo>
                  <a:pt x="1254" y="553"/>
                </a:lnTo>
                <a:lnTo>
                  <a:pt x="1256" y="551"/>
                </a:lnTo>
                <a:lnTo>
                  <a:pt x="1257" y="550"/>
                </a:lnTo>
                <a:lnTo>
                  <a:pt x="1258" y="549"/>
                </a:lnTo>
                <a:lnTo>
                  <a:pt x="1260" y="545"/>
                </a:lnTo>
                <a:lnTo>
                  <a:pt x="1261" y="547"/>
                </a:lnTo>
                <a:lnTo>
                  <a:pt x="1262" y="549"/>
                </a:lnTo>
                <a:lnTo>
                  <a:pt x="1263" y="551"/>
                </a:lnTo>
                <a:lnTo>
                  <a:pt x="1265" y="551"/>
                </a:lnTo>
                <a:lnTo>
                  <a:pt x="1266" y="551"/>
                </a:lnTo>
                <a:lnTo>
                  <a:pt x="1268" y="550"/>
                </a:lnTo>
                <a:lnTo>
                  <a:pt x="1269" y="549"/>
                </a:lnTo>
                <a:lnTo>
                  <a:pt x="1270" y="547"/>
                </a:lnTo>
                <a:lnTo>
                  <a:pt x="1272" y="545"/>
                </a:lnTo>
                <a:lnTo>
                  <a:pt x="1273" y="549"/>
                </a:lnTo>
                <a:lnTo>
                  <a:pt x="1274" y="550"/>
                </a:lnTo>
                <a:lnTo>
                  <a:pt x="1276" y="551"/>
                </a:lnTo>
                <a:lnTo>
                  <a:pt x="1277" y="551"/>
                </a:lnTo>
                <a:lnTo>
                  <a:pt x="1278" y="551"/>
                </a:lnTo>
                <a:lnTo>
                  <a:pt x="1280" y="550"/>
                </a:lnTo>
                <a:lnTo>
                  <a:pt x="1281" y="547"/>
                </a:lnTo>
                <a:lnTo>
                  <a:pt x="1282" y="545"/>
                </a:lnTo>
                <a:lnTo>
                  <a:pt x="1284" y="550"/>
                </a:lnTo>
                <a:lnTo>
                  <a:pt x="1285" y="550"/>
                </a:lnTo>
                <a:lnTo>
                  <a:pt x="1287" y="551"/>
                </a:lnTo>
                <a:lnTo>
                  <a:pt x="1288" y="551"/>
                </a:lnTo>
                <a:lnTo>
                  <a:pt x="1289" y="551"/>
                </a:lnTo>
                <a:lnTo>
                  <a:pt x="1290" y="550"/>
                </a:lnTo>
                <a:lnTo>
                  <a:pt x="1292" y="549"/>
                </a:lnTo>
                <a:lnTo>
                  <a:pt x="1293" y="545"/>
                </a:lnTo>
                <a:lnTo>
                  <a:pt x="1295" y="549"/>
                </a:lnTo>
                <a:lnTo>
                  <a:pt x="1296" y="550"/>
                </a:lnTo>
                <a:lnTo>
                  <a:pt x="1297" y="550"/>
                </a:lnTo>
                <a:lnTo>
                  <a:pt x="1299" y="551"/>
                </a:lnTo>
                <a:lnTo>
                  <a:pt x="1300" y="553"/>
                </a:lnTo>
                <a:lnTo>
                  <a:pt x="1301" y="551"/>
                </a:lnTo>
                <a:lnTo>
                  <a:pt x="1303" y="549"/>
                </a:lnTo>
                <a:lnTo>
                  <a:pt x="1304" y="547"/>
                </a:lnTo>
                <a:lnTo>
                  <a:pt x="1306" y="549"/>
                </a:lnTo>
                <a:lnTo>
                  <a:pt x="1307" y="550"/>
                </a:lnTo>
                <a:lnTo>
                  <a:pt x="1308" y="552"/>
                </a:lnTo>
                <a:lnTo>
                  <a:pt x="1309" y="553"/>
                </a:lnTo>
                <a:lnTo>
                  <a:pt x="1311" y="552"/>
                </a:lnTo>
                <a:lnTo>
                  <a:pt x="1312" y="551"/>
                </a:lnTo>
                <a:lnTo>
                  <a:pt x="1313" y="551"/>
                </a:lnTo>
                <a:lnTo>
                  <a:pt x="1315" y="548"/>
                </a:lnTo>
                <a:lnTo>
                  <a:pt x="1316" y="548"/>
                </a:lnTo>
                <a:lnTo>
                  <a:pt x="1318" y="550"/>
                </a:lnTo>
                <a:lnTo>
                  <a:pt x="1319" y="551"/>
                </a:lnTo>
                <a:lnTo>
                  <a:pt x="1320" y="553"/>
                </a:lnTo>
                <a:lnTo>
                  <a:pt x="1321" y="553"/>
                </a:lnTo>
                <a:lnTo>
                  <a:pt x="1323" y="551"/>
                </a:lnTo>
                <a:lnTo>
                  <a:pt x="1324" y="551"/>
                </a:lnTo>
                <a:lnTo>
                  <a:pt x="1326" y="548"/>
                </a:lnTo>
                <a:lnTo>
                  <a:pt x="1327" y="547"/>
                </a:lnTo>
                <a:lnTo>
                  <a:pt x="1328" y="548"/>
                </a:lnTo>
                <a:lnTo>
                  <a:pt x="1330" y="551"/>
                </a:lnTo>
                <a:lnTo>
                  <a:pt x="1331" y="552"/>
                </a:lnTo>
                <a:lnTo>
                  <a:pt x="1332" y="552"/>
                </a:lnTo>
                <a:lnTo>
                  <a:pt x="1334" y="552"/>
                </a:lnTo>
                <a:lnTo>
                  <a:pt x="1335" y="551"/>
                </a:lnTo>
                <a:lnTo>
                  <a:pt x="1337" y="550"/>
                </a:lnTo>
                <a:lnTo>
                  <a:pt x="1338" y="547"/>
                </a:lnTo>
                <a:lnTo>
                  <a:pt x="1339" y="547"/>
                </a:lnTo>
                <a:lnTo>
                  <a:pt x="1340" y="550"/>
                </a:lnTo>
                <a:lnTo>
                  <a:pt x="1342" y="552"/>
                </a:lnTo>
                <a:lnTo>
                  <a:pt x="1343" y="554"/>
                </a:lnTo>
                <a:lnTo>
                  <a:pt x="1345" y="554"/>
                </a:lnTo>
                <a:lnTo>
                  <a:pt x="1346" y="554"/>
                </a:lnTo>
                <a:lnTo>
                  <a:pt x="1347" y="551"/>
                </a:lnTo>
                <a:lnTo>
                  <a:pt x="1349" y="548"/>
                </a:lnTo>
                <a:lnTo>
                  <a:pt x="1350" y="547"/>
                </a:lnTo>
                <a:lnTo>
                  <a:pt x="1351" y="550"/>
                </a:lnTo>
                <a:lnTo>
                  <a:pt x="1352" y="551"/>
                </a:lnTo>
                <a:lnTo>
                  <a:pt x="1354" y="552"/>
                </a:lnTo>
                <a:lnTo>
                  <a:pt x="1355" y="554"/>
                </a:lnTo>
                <a:lnTo>
                  <a:pt x="1357" y="554"/>
                </a:lnTo>
                <a:lnTo>
                  <a:pt x="1358" y="551"/>
                </a:lnTo>
                <a:lnTo>
                  <a:pt x="1359" y="548"/>
                </a:lnTo>
                <a:lnTo>
                  <a:pt x="1361" y="547"/>
                </a:lnTo>
                <a:lnTo>
                  <a:pt x="1362" y="550"/>
                </a:lnTo>
                <a:lnTo>
                  <a:pt x="1364" y="550"/>
                </a:lnTo>
                <a:lnTo>
                  <a:pt x="1365" y="551"/>
                </a:lnTo>
                <a:lnTo>
                  <a:pt x="1366" y="554"/>
                </a:lnTo>
                <a:lnTo>
                  <a:pt x="1367" y="552"/>
                </a:lnTo>
                <a:lnTo>
                  <a:pt x="1369" y="551"/>
                </a:lnTo>
                <a:lnTo>
                  <a:pt x="1370" y="551"/>
                </a:lnTo>
                <a:lnTo>
                  <a:pt x="1371" y="547"/>
                </a:lnTo>
                <a:lnTo>
                  <a:pt x="1373" y="550"/>
                </a:lnTo>
                <a:lnTo>
                  <a:pt x="1374" y="551"/>
                </a:lnTo>
                <a:lnTo>
                  <a:pt x="1376" y="552"/>
                </a:lnTo>
                <a:lnTo>
                  <a:pt x="1377" y="555"/>
                </a:lnTo>
                <a:lnTo>
                  <a:pt x="1378" y="555"/>
                </a:lnTo>
                <a:lnTo>
                  <a:pt x="1379" y="554"/>
                </a:lnTo>
                <a:lnTo>
                  <a:pt x="1381" y="551"/>
                </a:lnTo>
                <a:lnTo>
                  <a:pt x="1383" y="548"/>
                </a:lnTo>
                <a:lnTo>
                  <a:pt x="1384" y="547"/>
                </a:lnTo>
                <a:lnTo>
                  <a:pt x="1385" y="550"/>
                </a:lnTo>
                <a:lnTo>
                  <a:pt x="1386" y="551"/>
                </a:lnTo>
                <a:lnTo>
                  <a:pt x="1388" y="554"/>
                </a:lnTo>
                <a:lnTo>
                  <a:pt x="1389" y="552"/>
                </a:lnTo>
                <a:lnTo>
                  <a:pt x="1390" y="552"/>
                </a:lnTo>
                <a:lnTo>
                  <a:pt x="1391" y="552"/>
                </a:lnTo>
                <a:lnTo>
                  <a:pt x="1393" y="550"/>
                </a:lnTo>
                <a:lnTo>
                  <a:pt x="1395" y="547"/>
                </a:lnTo>
                <a:lnTo>
                  <a:pt x="1396" y="548"/>
                </a:lnTo>
                <a:lnTo>
                  <a:pt x="1397" y="551"/>
                </a:lnTo>
                <a:lnTo>
                  <a:pt x="1398" y="552"/>
                </a:lnTo>
                <a:lnTo>
                  <a:pt x="1400" y="554"/>
                </a:lnTo>
                <a:lnTo>
                  <a:pt x="1401" y="552"/>
                </a:lnTo>
                <a:lnTo>
                  <a:pt x="1403" y="552"/>
                </a:lnTo>
                <a:lnTo>
                  <a:pt x="1404" y="551"/>
                </a:lnTo>
                <a:lnTo>
                  <a:pt x="1405" y="548"/>
                </a:lnTo>
                <a:lnTo>
                  <a:pt x="1407" y="547"/>
                </a:lnTo>
                <a:lnTo>
                  <a:pt x="1408" y="548"/>
                </a:lnTo>
                <a:lnTo>
                  <a:pt x="1409" y="551"/>
                </a:lnTo>
                <a:lnTo>
                  <a:pt x="1410" y="552"/>
                </a:lnTo>
                <a:lnTo>
                  <a:pt x="1412" y="552"/>
                </a:lnTo>
                <a:lnTo>
                  <a:pt x="1413" y="552"/>
                </a:lnTo>
                <a:lnTo>
                  <a:pt x="1415" y="550"/>
                </a:lnTo>
                <a:lnTo>
                  <a:pt x="1416" y="548"/>
                </a:lnTo>
                <a:lnTo>
                  <a:pt x="1417" y="547"/>
                </a:lnTo>
                <a:lnTo>
                  <a:pt x="1419" y="548"/>
                </a:lnTo>
                <a:lnTo>
                  <a:pt x="1420" y="551"/>
                </a:lnTo>
                <a:lnTo>
                  <a:pt x="1422" y="551"/>
                </a:lnTo>
                <a:lnTo>
                  <a:pt x="1423" y="554"/>
                </a:lnTo>
                <a:lnTo>
                  <a:pt x="1424" y="551"/>
                </a:lnTo>
                <a:lnTo>
                  <a:pt x="1425" y="552"/>
                </a:lnTo>
                <a:lnTo>
                  <a:pt x="1427" y="550"/>
                </a:lnTo>
                <a:lnTo>
                  <a:pt x="1428" y="547"/>
                </a:lnTo>
                <a:lnTo>
                  <a:pt x="1429" y="550"/>
                </a:lnTo>
                <a:lnTo>
                  <a:pt x="1431" y="551"/>
                </a:lnTo>
                <a:lnTo>
                  <a:pt x="1432" y="551"/>
                </a:lnTo>
                <a:lnTo>
                  <a:pt x="1434" y="552"/>
                </a:lnTo>
                <a:lnTo>
                  <a:pt x="1435" y="552"/>
                </a:lnTo>
                <a:lnTo>
                  <a:pt x="1436" y="552"/>
                </a:lnTo>
                <a:lnTo>
                  <a:pt x="1438" y="551"/>
                </a:lnTo>
                <a:lnTo>
                  <a:pt x="1439" y="548"/>
                </a:lnTo>
                <a:lnTo>
                  <a:pt x="1441" y="547"/>
                </a:lnTo>
                <a:lnTo>
                  <a:pt x="1442" y="550"/>
                </a:lnTo>
                <a:lnTo>
                  <a:pt x="1443" y="552"/>
                </a:lnTo>
                <a:lnTo>
                  <a:pt x="1444" y="554"/>
                </a:lnTo>
                <a:lnTo>
                  <a:pt x="1446" y="554"/>
                </a:lnTo>
                <a:lnTo>
                  <a:pt x="1447" y="552"/>
                </a:lnTo>
                <a:lnTo>
                  <a:pt x="1448" y="551"/>
                </a:lnTo>
                <a:lnTo>
                  <a:pt x="1450" y="548"/>
                </a:lnTo>
                <a:lnTo>
                  <a:pt x="1451" y="547"/>
                </a:lnTo>
                <a:lnTo>
                  <a:pt x="1453" y="550"/>
                </a:lnTo>
                <a:lnTo>
                  <a:pt x="1454" y="550"/>
                </a:lnTo>
                <a:lnTo>
                  <a:pt x="1455" y="552"/>
                </a:lnTo>
                <a:lnTo>
                  <a:pt x="1456" y="554"/>
                </a:lnTo>
                <a:lnTo>
                  <a:pt x="1458" y="554"/>
                </a:lnTo>
                <a:lnTo>
                  <a:pt x="1459" y="551"/>
                </a:lnTo>
                <a:lnTo>
                  <a:pt x="1461" y="551"/>
                </a:lnTo>
                <a:lnTo>
                  <a:pt x="1462" y="547"/>
                </a:lnTo>
                <a:lnTo>
                  <a:pt x="1463" y="550"/>
                </a:lnTo>
                <a:lnTo>
                  <a:pt x="1465" y="551"/>
                </a:lnTo>
                <a:lnTo>
                  <a:pt x="1466" y="554"/>
                </a:lnTo>
                <a:lnTo>
                  <a:pt x="1467" y="554"/>
                </a:lnTo>
                <a:lnTo>
                  <a:pt x="1468" y="555"/>
                </a:lnTo>
                <a:lnTo>
                  <a:pt x="1470" y="551"/>
                </a:lnTo>
                <a:lnTo>
                  <a:pt x="1472" y="551"/>
                </a:lnTo>
                <a:lnTo>
                  <a:pt x="1473" y="548"/>
                </a:lnTo>
                <a:lnTo>
                  <a:pt x="1474" y="548"/>
                </a:lnTo>
                <a:lnTo>
                  <a:pt x="1475" y="551"/>
                </a:lnTo>
                <a:lnTo>
                  <a:pt x="1477" y="552"/>
                </a:lnTo>
                <a:lnTo>
                  <a:pt x="1478" y="554"/>
                </a:lnTo>
                <a:lnTo>
                  <a:pt x="1480" y="555"/>
                </a:lnTo>
                <a:lnTo>
                  <a:pt x="1481" y="554"/>
                </a:lnTo>
                <a:lnTo>
                  <a:pt x="1482" y="551"/>
                </a:lnTo>
                <a:lnTo>
                  <a:pt x="1484" y="550"/>
                </a:lnTo>
                <a:lnTo>
                  <a:pt x="1485" y="548"/>
                </a:lnTo>
                <a:lnTo>
                  <a:pt x="1486" y="550"/>
                </a:lnTo>
                <a:lnTo>
                  <a:pt x="1487" y="551"/>
                </a:lnTo>
                <a:lnTo>
                  <a:pt x="1489" y="554"/>
                </a:lnTo>
                <a:lnTo>
                  <a:pt x="1490" y="554"/>
                </a:lnTo>
                <a:lnTo>
                  <a:pt x="1492" y="554"/>
                </a:lnTo>
                <a:lnTo>
                  <a:pt x="1493" y="552"/>
                </a:lnTo>
                <a:lnTo>
                  <a:pt x="1494" y="551"/>
                </a:lnTo>
                <a:lnTo>
                  <a:pt x="1496" y="548"/>
                </a:lnTo>
                <a:lnTo>
                  <a:pt x="1497" y="548"/>
                </a:lnTo>
                <a:lnTo>
                  <a:pt x="1498" y="551"/>
                </a:lnTo>
                <a:lnTo>
                  <a:pt x="1500" y="554"/>
                </a:lnTo>
                <a:lnTo>
                  <a:pt x="1501" y="554"/>
                </a:lnTo>
                <a:lnTo>
                  <a:pt x="1502" y="555"/>
                </a:lnTo>
                <a:lnTo>
                  <a:pt x="1504" y="552"/>
                </a:lnTo>
                <a:lnTo>
                  <a:pt x="1505" y="551"/>
                </a:lnTo>
                <a:lnTo>
                  <a:pt x="1506" y="550"/>
                </a:lnTo>
                <a:lnTo>
                  <a:pt x="1508" y="550"/>
                </a:lnTo>
                <a:lnTo>
                  <a:pt x="1509" y="551"/>
                </a:lnTo>
                <a:lnTo>
                  <a:pt x="1511" y="551"/>
                </a:lnTo>
                <a:lnTo>
                  <a:pt x="1512" y="555"/>
                </a:lnTo>
                <a:lnTo>
                  <a:pt x="1513" y="555"/>
                </a:lnTo>
                <a:lnTo>
                  <a:pt x="1514" y="554"/>
                </a:lnTo>
                <a:lnTo>
                  <a:pt x="1516" y="552"/>
                </a:lnTo>
                <a:lnTo>
                  <a:pt x="1517" y="551"/>
                </a:lnTo>
                <a:lnTo>
                  <a:pt x="1519" y="548"/>
                </a:lnTo>
                <a:lnTo>
                  <a:pt x="1520" y="551"/>
                </a:lnTo>
                <a:lnTo>
                  <a:pt x="1521" y="552"/>
                </a:lnTo>
                <a:lnTo>
                  <a:pt x="1523" y="552"/>
                </a:lnTo>
                <a:lnTo>
                  <a:pt x="1524" y="554"/>
                </a:lnTo>
                <a:lnTo>
                  <a:pt x="1525" y="552"/>
                </a:lnTo>
                <a:lnTo>
                  <a:pt x="1526" y="552"/>
                </a:lnTo>
                <a:lnTo>
                  <a:pt x="1528" y="551"/>
                </a:lnTo>
                <a:lnTo>
                  <a:pt x="1530" y="548"/>
                </a:lnTo>
                <a:lnTo>
                  <a:pt x="1531" y="548"/>
                </a:lnTo>
                <a:lnTo>
                  <a:pt x="1532" y="551"/>
                </a:lnTo>
                <a:lnTo>
                  <a:pt x="1533" y="554"/>
                </a:lnTo>
                <a:lnTo>
                  <a:pt x="1535" y="555"/>
                </a:lnTo>
                <a:lnTo>
                  <a:pt x="1536" y="555"/>
                </a:lnTo>
                <a:lnTo>
                  <a:pt x="1537" y="555"/>
                </a:lnTo>
                <a:lnTo>
                  <a:pt x="1539" y="552"/>
                </a:lnTo>
                <a:lnTo>
                  <a:pt x="1540" y="550"/>
                </a:lnTo>
                <a:lnTo>
                  <a:pt x="1542" y="548"/>
                </a:lnTo>
                <a:lnTo>
                  <a:pt x="1543" y="550"/>
                </a:lnTo>
                <a:lnTo>
                  <a:pt x="1544" y="552"/>
                </a:lnTo>
                <a:lnTo>
                  <a:pt x="1545" y="554"/>
                </a:lnTo>
                <a:lnTo>
                  <a:pt x="1547" y="555"/>
                </a:lnTo>
                <a:lnTo>
                  <a:pt x="1548" y="554"/>
                </a:lnTo>
                <a:lnTo>
                  <a:pt x="1550" y="552"/>
                </a:lnTo>
                <a:lnTo>
                  <a:pt x="1551" y="551"/>
                </a:lnTo>
                <a:lnTo>
                  <a:pt x="1552" y="548"/>
                </a:lnTo>
                <a:lnTo>
                  <a:pt x="1554" y="547"/>
                </a:lnTo>
                <a:lnTo>
                  <a:pt x="1555" y="548"/>
                </a:lnTo>
                <a:lnTo>
                  <a:pt x="1556" y="548"/>
                </a:lnTo>
                <a:lnTo>
                  <a:pt x="1558" y="548"/>
                </a:lnTo>
                <a:lnTo>
                  <a:pt x="1559" y="550"/>
                </a:lnTo>
                <a:lnTo>
                  <a:pt x="1560" y="550"/>
                </a:lnTo>
                <a:lnTo>
                  <a:pt x="1562" y="548"/>
                </a:lnTo>
                <a:lnTo>
                  <a:pt x="1563" y="548"/>
                </a:lnTo>
                <a:lnTo>
                  <a:pt x="1564" y="542"/>
                </a:lnTo>
                <a:lnTo>
                  <a:pt x="1566" y="542"/>
                </a:lnTo>
                <a:lnTo>
                  <a:pt x="1567" y="541"/>
                </a:lnTo>
                <a:lnTo>
                  <a:pt x="1569" y="540"/>
                </a:lnTo>
                <a:lnTo>
                  <a:pt x="1570" y="540"/>
                </a:lnTo>
                <a:lnTo>
                  <a:pt x="1571" y="537"/>
                </a:lnTo>
                <a:lnTo>
                  <a:pt x="1573" y="535"/>
                </a:lnTo>
                <a:lnTo>
                  <a:pt x="1574" y="531"/>
                </a:lnTo>
                <a:lnTo>
                  <a:pt x="1575" y="527"/>
                </a:lnTo>
                <a:lnTo>
                  <a:pt x="1576" y="522"/>
                </a:lnTo>
                <a:lnTo>
                  <a:pt x="1578" y="517"/>
                </a:lnTo>
                <a:lnTo>
                  <a:pt x="1579" y="510"/>
                </a:lnTo>
                <a:lnTo>
                  <a:pt x="1581" y="505"/>
                </a:lnTo>
                <a:lnTo>
                  <a:pt x="1582" y="496"/>
                </a:lnTo>
                <a:lnTo>
                  <a:pt x="1583" y="491"/>
                </a:lnTo>
                <a:lnTo>
                  <a:pt x="1585" y="481"/>
                </a:lnTo>
                <a:lnTo>
                  <a:pt x="1586" y="478"/>
                </a:lnTo>
                <a:lnTo>
                  <a:pt x="1588" y="468"/>
                </a:lnTo>
                <a:lnTo>
                  <a:pt x="1589" y="464"/>
                </a:lnTo>
                <a:lnTo>
                  <a:pt x="1590" y="456"/>
                </a:lnTo>
                <a:lnTo>
                  <a:pt x="1591" y="449"/>
                </a:lnTo>
                <a:lnTo>
                  <a:pt x="1593" y="441"/>
                </a:lnTo>
                <a:lnTo>
                  <a:pt x="1594" y="434"/>
                </a:lnTo>
                <a:lnTo>
                  <a:pt x="1595" y="425"/>
                </a:lnTo>
                <a:lnTo>
                  <a:pt x="1597" y="417"/>
                </a:lnTo>
                <a:lnTo>
                  <a:pt x="1598" y="413"/>
                </a:lnTo>
                <a:lnTo>
                  <a:pt x="1600" y="406"/>
                </a:lnTo>
                <a:lnTo>
                  <a:pt x="1601" y="398"/>
                </a:lnTo>
                <a:lnTo>
                  <a:pt x="1602" y="392"/>
                </a:lnTo>
                <a:lnTo>
                  <a:pt x="1603" y="385"/>
                </a:lnTo>
                <a:lnTo>
                  <a:pt x="1605" y="376"/>
                </a:lnTo>
                <a:lnTo>
                  <a:pt x="1607" y="371"/>
                </a:lnTo>
                <a:lnTo>
                  <a:pt x="1608" y="364"/>
                </a:lnTo>
                <a:lnTo>
                  <a:pt x="1609" y="361"/>
                </a:lnTo>
                <a:lnTo>
                  <a:pt x="1610" y="355"/>
                </a:lnTo>
                <a:lnTo>
                  <a:pt x="1612" y="350"/>
                </a:lnTo>
                <a:lnTo>
                  <a:pt x="1613" y="342"/>
                </a:lnTo>
                <a:lnTo>
                  <a:pt x="1614" y="336"/>
                </a:lnTo>
                <a:lnTo>
                  <a:pt x="1615" y="327"/>
                </a:lnTo>
                <a:lnTo>
                  <a:pt x="1617" y="322"/>
                </a:lnTo>
                <a:lnTo>
                  <a:pt x="1619" y="315"/>
                </a:lnTo>
                <a:lnTo>
                  <a:pt x="1620" y="310"/>
                </a:lnTo>
                <a:lnTo>
                  <a:pt x="1621" y="307"/>
                </a:lnTo>
                <a:lnTo>
                  <a:pt x="1622" y="299"/>
                </a:lnTo>
                <a:lnTo>
                  <a:pt x="1624" y="293"/>
                </a:lnTo>
                <a:lnTo>
                  <a:pt x="1625" y="287"/>
                </a:lnTo>
                <a:lnTo>
                  <a:pt x="1627" y="280"/>
                </a:lnTo>
                <a:lnTo>
                  <a:pt x="1628" y="276"/>
                </a:lnTo>
                <a:lnTo>
                  <a:pt x="1629" y="267"/>
                </a:lnTo>
                <a:lnTo>
                  <a:pt x="1631" y="265"/>
                </a:lnTo>
                <a:lnTo>
                  <a:pt x="1632" y="258"/>
                </a:lnTo>
                <a:lnTo>
                  <a:pt x="1633" y="254"/>
                </a:lnTo>
                <a:lnTo>
                  <a:pt x="1634" y="248"/>
                </a:lnTo>
                <a:lnTo>
                  <a:pt x="1636" y="243"/>
                </a:lnTo>
                <a:lnTo>
                  <a:pt x="1637" y="238"/>
                </a:lnTo>
                <a:lnTo>
                  <a:pt x="1639" y="231"/>
                </a:lnTo>
                <a:lnTo>
                  <a:pt x="1640" y="227"/>
                </a:lnTo>
                <a:lnTo>
                  <a:pt x="1641" y="220"/>
                </a:lnTo>
                <a:lnTo>
                  <a:pt x="1643" y="216"/>
                </a:lnTo>
                <a:lnTo>
                  <a:pt x="1644" y="210"/>
                </a:lnTo>
                <a:lnTo>
                  <a:pt x="1646" y="206"/>
                </a:lnTo>
                <a:lnTo>
                  <a:pt x="1647" y="202"/>
                </a:lnTo>
                <a:lnTo>
                  <a:pt x="1648" y="198"/>
                </a:lnTo>
                <a:lnTo>
                  <a:pt x="1649" y="192"/>
                </a:lnTo>
                <a:lnTo>
                  <a:pt x="1651" y="185"/>
                </a:lnTo>
                <a:lnTo>
                  <a:pt x="1652" y="179"/>
                </a:lnTo>
                <a:lnTo>
                  <a:pt x="1653" y="177"/>
                </a:lnTo>
                <a:lnTo>
                  <a:pt x="1655" y="172"/>
                </a:lnTo>
                <a:lnTo>
                  <a:pt x="1656" y="167"/>
                </a:lnTo>
                <a:lnTo>
                  <a:pt x="1658" y="161"/>
                </a:lnTo>
                <a:lnTo>
                  <a:pt x="1659" y="159"/>
                </a:lnTo>
                <a:lnTo>
                  <a:pt x="1660" y="155"/>
                </a:lnTo>
                <a:lnTo>
                  <a:pt x="1661" y="147"/>
                </a:lnTo>
                <a:lnTo>
                  <a:pt x="1663" y="143"/>
                </a:lnTo>
                <a:lnTo>
                  <a:pt x="1664" y="139"/>
                </a:lnTo>
                <a:lnTo>
                  <a:pt x="1666" y="133"/>
                </a:lnTo>
                <a:lnTo>
                  <a:pt x="1667" y="132"/>
                </a:lnTo>
                <a:lnTo>
                  <a:pt x="1668" y="127"/>
                </a:lnTo>
                <a:lnTo>
                  <a:pt x="1670" y="123"/>
                </a:lnTo>
                <a:lnTo>
                  <a:pt x="1671" y="118"/>
                </a:lnTo>
                <a:lnTo>
                  <a:pt x="1672" y="112"/>
                </a:lnTo>
                <a:lnTo>
                  <a:pt x="1674" y="108"/>
                </a:lnTo>
                <a:lnTo>
                  <a:pt x="1675" y="103"/>
                </a:lnTo>
                <a:lnTo>
                  <a:pt x="1677" y="100"/>
                </a:lnTo>
                <a:lnTo>
                  <a:pt x="1678" y="97"/>
                </a:lnTo>
                <a:lnTo>
                  <a:pt x="1679" y="93"/>
                </a:lnTo>
                <a:lnTo>
                  <a:pt x="1680" y="90"/>
                </a:lnTo>
                <a:lnTo>
                  <a:pt x="1682" y="88"/>
                </a:lnTo>
                <a:lnTo>
                  <a:pt x="1683" y="79"/>
                </a:lnTo>
                <a:lnTo>
                  <a:pt x="1685" y="73"/>
                </a:lnTo>
                <a:lnTo>
                  <a:pt x="1686" y="69"/>
                </a:lnTo>
                <a:lnTo>
                  <a:pt x="1687" y="65"/>
                </a:lnTo>
                <a:lnTo>
                  <a:pt x="1689" y="64"/>
                </a:lnTo>
                <a:lnTo>
                  <a:pt x="1690" y="61"/>
                </a:lnTo>
                <a:lnTo>
                  <a:pt x="1691" y="57"/>
                </a:lnTo>
                <a:lnTo>
                  <a:pt x="1692" y="52"/>
                </a:lnTo>
                <a:lnTo>
                  <a:pt x="1694" y="47"/>
                </a:lnTo>
                <a:lnTo>
                  <a:pt x="1695" y="41"/>
                </a:lnTo>
                <a:lnTo>
                  <a:pt x="1697" y="36"/>
                </a:lnTo>
                <a:lnTo>
                  <a:pt x="1698" y="33"/>
                </a:lnTo>
                <a:lnTo>
                  <a:pt x="1699" y="32"/>
                </a:lnTo>
                <a:lnTo>
                  <a:pt x="1701" y="28"/>
                </a:lnTo>
                <a:lnTo>
                  <a:pt x="1702" y="26"/>
                </a:lnTo>
                <a:lnTo>
                  <a:pt x="1703" y="26"/>
                </a:lnTo>
                <a:lnTo>
                  <a:pt x="1705" y="26"/>
                </a:lnTo>
                <a:lnTo>
                  <a:pt x="1706" y="24"/>
                </a:lnTo>
                <a:lnTo>
                  <a:pt x="1708" y="23"/>
                </a:lnTo>
                <a:lnTo>
                  <a:pt x="1709" y="20"/>
                </a:lnTo>
                <a:lnTo>
                  <a:pt x="1710" y="19"/>
                </a:lnTo>
                <a:lnTo>
                  <a:pt x="1711" y="22"/>
                </a:lnTo>
                <a:lnTo>
                  <a:pt x="1713" y="22"/>
                </a:lnTo>
                <a:lnTo>
                  <a:pt x="1714" y="23"/>
                </a:lnTo>
                <a:lnTo>
                  <a:pt x="1716" y="22"/>
                </a:lnTo>
                <a:lnTo>
                  <a:pt x="1717" y="20"/>
                </a:lnTo>
                <a:lnTo>
                  <a:pt x="1718" y="23"/>
                </a:lnTo>
                <a:lnTo>
                  <a:pt x="1720" y="26"/>
                </a:lnTo>
                <a:lnTo>
                  <a:pt x="1721" y="29"/>
                </a:lnTo>
                <a:lnTo>
                  <a:pt x="1722" y="32"/>
                </a:lnTo>
                <a:lnTo>
                  <a:pt x="1724" y="32"/>
                </a:lnTo>
                <a:lnTo>
                  <a:pt x="1725" y="32"/>
                </a:lnTo>
                <a:lnTo>
                  <a:pt x="1726" y="30"/>
                </a:lnTo>
                <a:lnTo>
                  <a:pt x="1728" y="29"/>
                </a:lnTo>
                <a:lnTo>
                  <a:pt x="1729" y="26"/>
                </a:lnTo>
                <a:lnTo>
                  <a:pt x="1730" y="28"/>
                </a:lnTo>
                <a:lnTo>
                  <a:pt x="1732" y="29"/>
                </a:lnTo>
                <a:lnTo>
                  <a:pt x="1733" y="32"/>
                </a:lnTo>
                <a:lnTo>
                  <a:pt x="1735" y="32"/>
                </a:lnTo>
                <a:lnTo>
                  <a:pt x="1736" y="32"/>
                </a:lnTo>
                <a:lnTo>
                  <a:pt x="1737" y="30"/>
                </a:lnTo>
                <a:lnTo>
                  <a:pt x="1738" y="29"/>
                </a:lnTo>
                <a:lnTo>
                  <a:pt x="1740" y="26"/>
                </a:lnTo>
                <a:lnTo>
                  <a:pt x="1741" y="24"/>
                </a:lnTo>
                <a:lnTo>
                  <a:pt x="1742" y="22"/>
                </a:lnTo>
                <a:lnTo>
                  <a:pt x="1744" y="23"/>
                </a:lnTo>
                <a:lnTo>
                  <a:pt x="1745" y="26"/>
                </a:lnTo>
                <a:lnTo>
                  <a:pt x="1747" y="26"/>
                </a:lnTo>
                <a:lnTo>
                  <a:pt x="1748" y="26"/>
                </a:lnTo>
                <a:lnTo>
                  <a:pt x="1749" y="23"/>
                </a:lnTo>
                <a:lnTo>
                  <a:pt x="1750" y="23"/>
                </a:lnTo>
                <a:lnTo>
                  <a:pt x="1752" y="20"/>
                </a:lnTo>
                <a:lnTo>
                  <a:pt x="1754" y="20"/>
                </a:lnTo>
                <a:lnTo>
                  <a:pt x="1755" y="22"/>
                </a:lnTo>
                <a:lnTo>
                  <a:pt x="1756" y="24"/>
                </a:lnTo>
                <a:lnTo>
                  <a:pt x="1757" y="24"/>
                </a:lnTo>
                <a:lnTo>
                  <a:pt x="1759" y="24"/>
                </a:lnTo>
                <a:lnTo>
                  <a:pt x="1760" y="23"/>
                </a:lnTo>
                <a:lnTo>
                  <a:pt x="1761" y="23"/>
                </a:lnTo>
                <a:lnTo>
                  <a:pt x="1763" y="20"/>
                </a:lnTo>
                <a:lnTo>
                  <a:pt x="1764" y="19"/>
                </a:lnTo>
                <a:lnTo>
                  <a:pt x="1766" y="22"/>
                </a:lnTo>
                <a:lnTo>
                  <a:pt x="1767" y="23"/>
                </a:lnTo>
                <a:lnTo>
                  <a:pt x="1768" y="23"/>
                </a:lnTo>
                <a:lnTo>
                  <a:pt x="1769" y="24"/>
                </a:lnTo>
                <a:lnTo>
                  <a:pt x="1771" y="24"/>
                </a:lnTo>
                <a:lnTo>
                  <a:pt x="1772" y="23"/>
                </a:lnTo>
                <a:lnTo>
                  <a:pt x="1774" y="19"/>
                </a:lnTo>
                <a:lnTo>
                  <a:pt x="1775" y="18"/>
                </a:lnTo>
                <a:lnTo>
                  <a:pt x="1776" y="20"/>
                </a:lnTo>
                <a:lnTo>
                  <a:pt x="1778" y="23"/>
                </a:lnTo>
                <a:lnTo>
                  <a:pt x="1779" y="23"/>
                </a:lnTo>
                <a:lnTo>
                  <a:pt x="1780" y="26"/>
                </a:lnTo>
                <a:lnTo>
                  <a:pt x="1781" y="26"/>
                </a:lnTo>
                <a:lnTo>
                  <a:pt x="1783" y="22"/>
                </a:lnTo>
                <a:lnTo>
                  <a:pt x="1784" y="20"/>
                </a:lnTo>
                <a:lnTo>
                  <a:pt x="1786" y="20"/>
                </a:lnTo>
                <a:lnTo>
                  <a:pt x="1787" y="18"/>
                </a:lnTo>
                <a:lnTo>
                  <a:pt x="1788" y="20"/>
                </a:lnTo>
                <a:lnTo>
                  <a:pt x="1790" y="22"/>
                </a:lnTo>
                <a:lnTo>
                  <a:pt x="1791" y="23"/>
                </a:lnTo>
                <a:lnTo>
                  <a:pt x="1793" y="22"/>
                </a:lnTo>
                <a:lnTo>
                  <a:pt x="1794" y="20"/>
                </a:lnTo>
                <a:lnTo>
                  <a:pt x="1795" y="20"/>
                </a:lnTo>
                <a:lnTo>
                  <a:pt x="1796" y="18"/>
                </a:lnTo>
                <a:lnTo>
                  <a:pt x="1798" y="18"/>
                </a:lnTo>
                <a:lnTo>
                  <a:pt x="1799" y="20"/>
                </a:lnTo>
                <a:lnTo>
                  <a:pt x="1800" y="20"/>
                </a:lnTo>
                <a:lnTo>
                  <a:pt x="1802" y="22"/>
                </a:lnTo>
                <a:lnTo>
                  <a:pt x="1803" y="22"/>
                </a:lnTo>
                <a:lnTo>
                  <a:pt x="1805" y="20"/>
                </a:lnTo>
                <a:lnTo>
                  <a:pt x="1806" y="20"/>
                </a:lnTo>
                <a:lnTo>
                  <a:pt x="1807" y="19"/>
                </a:lnTo>
                <a:lnTo>
                  <a:pt x="1809" y="16"/>
                </a:lnTo>
                <a:lnTo>
                  <a:pt x="1810" y="18"/>
                </a:lnTo>
                <a:lnTo>
                  <a:pt x="1812" y="19"/>
                </a:lnTo>
                <a:lnTo>
                  <a:pt x="1813" y="20"/>
                </a:lnTo>
                <a:lnTo>
                  <a:pt x="1814" y="20"/>
                </a:lnTo>
                <a:lnTo>
                  <a:pt x="1815" y="20"/>
                </a:lnTo>
                <a:lnTo>
                  <a:pt x="1817" y="19"/>
                </a:lnTo>
                <a:lnTo>
                  <a:pt x="1818" y="18"/>
                </a:lnTo>
                <a:lnTo>
                  <a:pt x="1819" y="15"/>
                </a:lnTo>
                <a:lnTo>
                  <a:pt x="1821" y="16"/>
                </a:lnTo>
                <a:lnTo>
                  <a:pt x="1822" y="19"/>
                </a:lnTo>
                <a:lnTo>
                  <a:pt x="1824" y="20"/>
                </a:lnTo>
                <a:lnTo>
                  <a:pt x="1825" y="20"/>
                </a:lnTo>
                <a:lnTo>
                  <a:pt x="1826" y="20"/>
                </a:lnTo>
                <a:lnTo>
                  <a:pt x="1827" y="20"/>
                </a:lnTo>
                <a:lnTo>
                  <a:pt x="1829" y="18"/>
                </a:lnTo>
                <a:lnTo>
                  <a:pt x="1830" y="15"/>
                </a:lnTo>
                <a:lnTo>
                  <a:pt x="1832" y="15"/>
                </a:lnTo>
                <a:lnTo>
                  <a:pt x="1833" y="16"/>
                </a:lnTo>
                <a:lnTo>
                  <a:pt x="1834" y="18"/>
                </a:lnTo>
                <a:lnTo>
                  <a:pt x="1836" y="19"/>
                </a:lnTo>
                <a:lnTo>
                  <a:pt x="1837" y="18"/>
                </a:lnTo>
                <a:lnTo>
                  <a:pt x="1838" y="19"/>
                </a:lnTo>
                <a:lnTo>
                  <a:pt x="1839" y="16"/>
                </a:lnTo>
                <a:lnTo>
                  <a:pt x="1841" y="13"/>
                </a:lnTo>
                <a:lnTo>
                  <a:pt x="1843" y="13"/>
                </a:lnTo>
                <a:lnTo>
                  <a:pt x="1844" y="16"/>
                </a:lnTo>
                <a:lnTo>
                  <a:pt x="1845" y="18"/>
                </a:lnTo>
                <a:lnTo>
                  <a:pt x="1846" y="18"/>
                </a:lnTo>
                <a:lnTo>
                  <a:pt x="1848" y="18"/>
                </a:lnTo>
                <a:lnTo>
                  <a:pt x="1849" y="20"/>
                </a:lnTo>
                <a:lnTo>
                  <a:pt x="1851" y="18"/>
                </a:lnTo>
                <a:lnTo>
                  <a:pt x="1852" y="14"/>
                </a:lnTo>
                <a:lnTo>
                  <a:pt x="1853" y="12"/>
                </a:lnTo>
                <a:lnTo>
                  <a:pt x="1855" y="13"/>
                </a:lnTo>
                <a:lnTo>
                  <a:pt x="1856" y="16"/>
                </a:lnTo>
                <a:lnTo>
                  <a:pt x="1857" y="18"/>
                </a:lnTo>
                <a:lnTo>
                  <a:pt x="1858" y="19"/>
                </a:lnTo>
                <a:lnTo>
                  <a:pt x="1860" y="16"/>
                </a:lnTo>
                <a:lnTo>
                  <a:pt x="1861" y="16"/>
                </a:lnTo>
                <a:lnTo>
                  <a:pt x="1863" y="14"/>
                </a:lnTo>
                <a:lnTo>
                  <a:pt x="1864" y="11"/>
                </a:lnTo>
                <a:lnTo>
                  <a:pt x="1865" y="12"/>
                </a:lnTo>
                <a:lnTo>
                  <a:pt x="1867" y="14"/>
                </a:lnTo>
                <a:lnTo>
                  <a:pt x="1868" y="18"/>
                </a:lnTo>
                <a:lnTo>
                  <a:pt x="1869" y="19"/>
                </a:lnTo>
                <a:lnTo>
                  <a:pt x="1871" y="18"/>
                </a:lnTo>
                <a:lnTo>
                  <a:pt x="1872" y="16"/>
                </a:lnTo>
                <a:lnTo>
                  <a:pt x="1873" y="14"/>
                </a:lnTo>
                <a:lnTo>
                  <a:pt x="1875" y="12"/>
                </a:lnTo>
                <a:lnTo>
                  <a:pt x="1876" y="12"/>
                </a:lnTo>
                <a:lnTo>
                  <a:pt x="1877" y="12"/>
                </a:lnTo>
                <a:lnTo>
                  <a:pt x="1879" y="14"/>
                </a:lnTo>
                <a:lnTo>
                  <a:pt x="1880" y="16"/>
                </a:lnTo>
                <a:lnTo>
                  <a:pt x="1882" y="16"/>
                </a:lnTo>
                <a:lnTo>
                  <a:pt x="1883" y="14"/>
                </a:lnTo>
                <a:lnTo>
                  <a:pt x="1884" y="13"/>
                </a:lnTo>
                <a:lnTo>
                  <a:pt x="1885" y="12"/>
                </a:lnTo>
                <a:lnTo>
                  <a:pt x="1887" y="11"/>
                </a:lnTo>
                <a:lnTo>
                  <a:pt x="1888" y="11"/>
                </a:lnTo>
                <a:lnTo>
                  <a:pt x="1890" y="13"/>
                </a:lnTo>
                <a:lnTo>
                  <a:pt x="1891" y="16"/>
                </a:lnTo>
                <a:lnTo>
                  <a:pt x="1892" y="16"/>
                </a:lnTo>
                <a:lnTo>
                  <a:pt x="1894" y="16"/>
                </a:lnTo>
                <a:lnTo>
                  <a:pt x="1895" y="14"/>
                </a:lnTo>
                <a:lnTo>
                  <a:pt x="1896" y="13"/>
                </a:lnTo>
                <a:lnTo>
                  <a:pt x="1897" y="10"/>
                </a:lnTo>
                <a:lnTo>
                  <a:pt x="1899" y="10"/>
                </a:lnTo>
                <a:lnTo>
                  <a:pt x="1901" y="13"/>
                </a:lnTo>
                <a:lnTo>
                  <a:pt x="1902" y="14"/>
                </a:lnTo>
                <a:lnTo>
                  <a:pt x="1903" y="16"/>
                </a:lnTo>
                <a:lnTo>
                  <a:pt x="1904" y="14"/>
                </a:lnTo>
                <a:lnTo>
                  <a:pt x="1906" y="13"/>
                </a:lnTo>
                <a:lnTo>
                  <a:pt x="1907" y="12"/>
                </a:lnTo>
                <a:lnTo>
                  <a:pt x="1908" y="10"/>
                </a:lnTo>
                <a:lnTo>
                  <a:pt x="1910" y="10"/>
                </a:lnTo>
                <a:lnTo>
                  <a:pt x="1911" y="12"/>
                </a:lnTo>
                <a:lnTo>
                  <a:pt x="1913" y="16"/>
                </a:lnTo>
                <a:lnTo>
                  <a:pt x="1914" y="14"/>
                </a:lnTo>
                <a:lnTo>
                  <a:pt x="1915" y="14"/>
                </a:lnTo>
                <a:lnTo>
                  <a:pt x="1916" y="14"/>
                </a:lnTo>
                <a:lnTo>
                  <a:pt x="1918" y="13"/>
                </a:lnTo>
                <a:lnTo>
                  <a:pt x="1919" y="12"/>
                </a:lnTo>
                <a:lnTo>
                  <a:pt x="1921" y="10"/>
                </a:lnTo>
                <a:lnTo>
                  <a:pt x="1922" y="10"/>
                </a:lnTo>
                <a:lnTo>
                  <a:pt x="1923" y="13"/>
                </a:lnTo>
                <a:lnTo>
                  <a:pt x="1925" y="13"/>
                </a:lnTo>
                <a:lnTo>
                  <a:pt x="1926" y="14"/>
                </a:lnTo>
                <a:lnTo>
                  <a:pt x="1927" y="14"/>
                </a:lnTo>
                <a:lnTo>
                  <a:pt x="1929" y="12"/>
                </a:lnTo>
                <a:lnTo>
                  <a:pt x="1930" y="10"/>
                </a:lnTo>
                <a:lnTo>
                  <a:pt x="1931" y="10"/>
                </a:lnTo>
                <a:lnTo>
                  <a:pt x="1933" y="9"/>
                </a:lnTo>
                <a:lnTo>
                  <a:pt x="1934" y="12"/>
                </a:lnTo>
                <a:lnTo>
                  <a:pt x="1935" y="14"/>
                </a:lnTo>
                <a:lnTo>
                  <a:pt x="1937" y="14"/>
                </a:lnTo>
                <a:lnTo>
                  <a:pt x="1938" y="14"/>
                </a:lnTo>
                <a:lnTo>
                  <a:pt x="1940" y="13"/>
                </a:lnTo>
                <a:lnTo>
                  <a:pt x="1941" y="12"/>
                </a:lnTo>
                <a:lnTo>
                  <a:pt x="1942" y="10"/>
                </a:lnTo>
                <a:lnTo>
                  <a:pt x="1944" y="9"/>
                </a:lnTo>
                <a:lnTo>
                  <a:pt x="1945" y="9"/>
                </a:lnTo>
                <a:lnTo>
                  <a:pt x="1946" y="12"/>
                </a:lnTo>
                <a:lnTo>
                  <a:pt x="1947" y="14"/>
                </a:lnTo>
                <a:lnTo>
                  <a:pt x="1949" y="13"/>
                </a:lnTo>
                <a:lnTo>
                  <a:pt x="1950" y="12"/>
                </a:lnTo>
                <a:lnTo>
                  <a:pt x="1952" y="10"/>
                </a:lnTo>
                <a:lnTo>
                  <a:pt x="1953" y="10"/>
                </a:lnTo>
                <a:lnTo>
                  <a:pt x="1954" y="9"/>
                </a:lnTo>
                <a:lnTo>
                  <a:pt x="1956" y="10"/>
                </a:lnTo>
                <a:lnTo>
                  <a:pt x="1957" y="12"/>
                </a:lnTo>
                <a:lnTo>
                  <a:pt x="1959" y="12"/>
                </a:lnTo>
                <a:lnTo>
                  <a:pt x="1960" y="14"/>
                </a:lnTo>
                <a:lnTo>
                  <a:pt x="1961" y="13"/>
                </a:lnTo>
                <a:lnTo>
                  <a:pt x="1962" y="12"/>
                </a:lnTo>
                <a:lnTo>
                  <a:pt x="1964" y="10"/>
                </a:lnTo>
                <a:lnTo>
                  <a:pt x="1965" y="9"/>
                </a:lnTo>
                <a:lnTo>
                  <a:pt x="1966" y="9"/>
                </a:lnTo>
                <a:lnTo>
                  <a:pt x="1968" y="10"/>
                </a:lnTo>
                <a:lnTo>
                  <a:pt x="1969" y="12"/>
                </a:lnTo>
                <a:lnTo>
                  <a:pt x="1971" y="12"/>
                </a:lnTo>
                <a:lnTo>
                  <a:pt x="1972" y="12"/>
                </a:lnTo>
                <a:lnTo>
                  <a:pt x="1973" y="13"/>
                </a:lnTo>
                <a:lnTo>
                  <a:pt x="1974" y="9"/>
                </a:lnTo>
                <a:lnTo>
                  <a:pt x="1976" y="10"/>
                </a:lnTo>
                <a:lnTo>
                  <a:pt x="1978" y="9"/>
                </a:lnTo>
                <a:lnTo>
                  <a:pt x="1979" y="10"/>
                </a:lnTo>
                <a:lnTo>
                  <a:pt x="1980" y="13"/>
                </a:lnTo>
                <a:lnTo>
                  <a:pt x="1981" y="13"/>
                </a:lnTo>
                <a:lnTo>
                  <a:pt x="1983" y="13"/>
                </a:lnTo>
                <a:lnTo>
                  <a:pt x="1984" y="12"/>
                </a:lnTo>
                <a:lnTo>
                  <a:pt x="1985" y="12"/>
                </a:lnTo>
                <a:lnTo>
                  <a:pt x="1986" y="9"/>
                </a:lnTo>
                <a:lnTo>
                  <a:pt x="1988" y="9"/>
                </a:lnTo>
                <a:lnTo>
                  <a:pt x="1990" y="9"/>
                </a:lnTo>
                <a:lnTo>
                  <a:pt x="1991" y="12"/>
                </a:lnTo>
                <a:lnTo>
                  <a:pt x="1992" y="10"/>
                </a:lnTo>
                <a:lnTo>
                  <a:pt x="1993" y="12"/>
                </a:lnTo>
                <a:lnTo>
                  <a:pt x="1995" y="14"/>
                </a:lnTo>
                <a:lnTo>
                  <a:pt x="1996" y="12"/>
                </a:lnTo>
                <a:lnTo>
                  <a:pt x="1998" y="9"/>
                </a:lnTo>
                <a:lnTo>
                  <a:pt x="1999" y="9"/>
                </a:lnTo>
                <a:lnTo>
                  <a:pt x="2000" y="9"/>
                </a:lnTo>
                <a:lnTo>
                  <a:pt x="2002" y="9"/>
                </a:lnTo>
                <a:lnTo>
                  <a:pt x="2003" y="10"/>
                </a:lnTo>
                <a:lnTo>
                  <a:pt x="2004" y="13"/>
                </a:lnTo>
                <a:lnTo>
                  <a:pt x="2005" y="12"/>
                </a:lnTo>
                <a:lnTo>
                  <a:pt x="2007" y="12"/>
                </a:lnTo>
                <a:lnTo>
                  <a:pt x="2008" y="10"/>
                </a:lnTo>
                <a:lnTo>
                  <a:pt x="2010" y="9"/>
                </a:lnTo>
                <a:lnTo>
                  <a:pt x="2011" y="9"/>
                </a:lnTo>
                <a:lnTo>
                  <a:pt x="2012" y="8"/>
                </a:lnTo>
                <a:lnTo>
                  <a:pt x="2014" y="10"/>
                </a:lnTo>
                <a:lnTo>
                  <a:pt x="2015" y="12"/>
                </a:lnTo>
                <a:lnTo>
                  <a:pt x="2017" y="9"/>
                </a:lnTo>
                <a:lnTo>
                  <a:pt x="2018" y="10"/>
                </a:lnTo>
                <a:lnTo>
                  <a:pt x="2019" y="10"/>
                </a:lnTo>
                <a:lnTo>
                  <a:pt x="2020" y="9"/>
                </a:lnTo>
                <a:lnTo>
                  <a:pt x="2022" y="9"/>
                </a:lnTo>
                <a:lnTo>
                  <a:pt x="2023" y="9"/>
                </a:lnTo>
                <a:lnTo>
                  <a:pt x="2024" y="10"/>
                </a:lnTo>
                <a:lnTo>
                  <a:pt x="2026" y="12"/>
                </a:lnTo>
                <a:lnTo>
                  <a:pt x="2027" y="12"/>
                </a:lnTo>
                <a:lnTo>
                  <a:pt x="2029" y="12"/>
                </a:lnTo>
                <a:lnTo>
                  <a:pt x="2030" y="10"/>
                </a:lnTo>
                <a:lnTo>
                  <a:pt x="2031" y="9"/>
                </a:lnTo>
                <a:lnTo>
                  <a:pt x="2032" y="9"/>
                </a:lnTo>
                <a:lnTo>
                  <a:pt x="2034" y="6"/>
                </a:lnTo>
                <a:lnTo>
                  <a:pt x="2035" y="10"/>
                </a:lnTo>
                <a:lnTo>
                  <a:pt x="2037" y="12"/>
                </a:lnTo>
                <a:lnTo>
                  <a:pt x="2038" y="12"/>
                </a:lnTo>
                <a:lnTo>
                  <a:pt x="2039" y="10"/>
                </a:lnTo>
                <a:lnTo>
                  <a:pt x="2041" y="9"/>
                </a:lnTo>
                <a:lnTo>
                  <a:pt x="2042" y="10"/>
                </a:lnTo>
                <a:lnTo>
                  <a:pt x="2043" y="9"/>
                </a:lnTo>
                <a:lnTo>
                  <a:pt x="2045" y="9"/>
                </a:lnTo>
                <a:lnTo>
                  <a:pt x="2046" y="10"/>
                </a:lnTo>
                <a:lnTo>
                  <a:pt x="2048" y="12"/>
                </a:lnTo>
                <a:lnTo>
                  <a:pt x="2049" y="12"/>
                </a:lnTo>
                <a:lnTo>
                  <a:pt x="2050" y="13"/>
                </a:lnTo>
                <a:lnTo>
                  <a:pt x="2051" y="12"/>
                </a:lnTo>
                <a:lnTo>
                  <a:pt x="2053" y="10"/>
                </a:lnTo>
                <a:lnTo>
                  <a:pt x="2054" y="9"/>
                </a:lnTo>
                <a:lnTo>
                  <a:pt x="2056" y="9"/>
                </a:lnTo>
                <a:lnTo>
                  <a:pt x="2057" y="9"/>
                </a:lnTo>
                <a:lnTo>
                  <a:pt x="2058" y="10"/>
                </a:lnTo>
                <a:lnTo>
                  <a:pt x="2060" y="10"/>
                </a:lnTo>
                <a:lnTo>
                  <a:pt x="2061" y="12"/>
                </a:lnTo>
                <a:lnTo>
                  <a:pt x="2062" y="12"/>
                </a:lnTo>
                <a:lnTo>
                  <a:pt x="2063" y="10"/>
                </a:lnTo>
                <a:lnTo>
                  <a:pt x="2065" y="9"/>
                </a:lnTo>
                <a:lnTo>
                  <a:pt x="2066" y="9"/>
                </a:lnTo>
                <a:lnTo>
                  <a:pt x="2068" y="9"/>
                </a:lnTo>
                <a:lnTo>
                  <a:pt x="2069" y="10"/>
                </a:lnTo>
                <a:lnTo>
                  <a:pt x="2070" y="12"/>
                </a:lnTo>
                <a:lnTo>
                  <a:pt x="2072" y="12"/>
                </a:lnTo>
                <a:lnTo>
                  <a:pt x="2073" y="12"/>
                </a:lnTo>
                <a:lnTo>
                  <a:pt x="2074" y="12"/>
                </a:lnTo>
                <a:lnTo>
                  <a:pt x="2076" y="9"/>
                </a:lnTo>
                <a:lnTo>
                  <a:pt x="2077" y="9"/>
                </a:lnTo>
                <a:lnTo>
                  <a:pt x="2079" y="9"/>
                </a:lnTo>
                <a:lnTo>
                  <a:pt x="2080" y="9"/>
                </a:lnTo>
                <a:lnTo>
                  <a:pt x="2081" y="10"/>
                </a:lnTo>
                <a:lnTo>
                  <a:pt x="2082" y="10"/>
                </a:lnTo>
                <a:lnTo>
                  <a:pt x="2084" y="12"/>
                </a:lnTo>
                <a:lnTo>
                  <a:pt x="2085" y="10"/>
                </a:lnTo>
                <a:lnTo>
                  <a:pt x="2087" y="9"/>
                </a:lnTo>
                <a:lnTo>
                  <a:pt x="2088" y="9"/>
                </a:lnTo>
                <a:lnTo>
                  <a:pt x="2089" y="6"/>
                </a:lnTo>
                <a:lnTo>
                  <a:pt x="2091" y="9"/>
                </a:lnTo>
                <a:lnTo>
                  <a:pt x="2092" y="10"/>
                </a:lnTo>
                <a:lnTo>
                  <a:pt x="2093" y="12"/>
                </a:lnTo>
                <a:lnTo>
                  <a:pt x="2095" y="13"/>
                </a:lnTo>
                <a:lnTo>
                  <a:pt x="2096" y="12"/>
                </a:lnTo>
                <a:lnTo>
                  <a:pt x="2097" y="9"/>
                </a:lnTo>
                <a:lnTo>
                  <a:pt x="2099" y="9"/>
                </a:lnTo>
                <a:lnTo>
                  <a:pt x="2100" y="9"/>
                </a:lnTo>
                <a:lnTo>
                  <a:pt x="2101" y="8"/>
                </a:lnTo>
                <a:lnTo>
                  <a:pt x="2103" y="10"/>
                </a:lnTo>
                <a:lnTo>
                  <a:pt x="2104" y="10"/>
                </a:lnTo>
                <a:lnTo>
                  <a:pt x="2106" y="10"/>
                </a:lnTo>
                <a:lnTo>
                  <a:pt x="2107" y="10"/>
                </a:lnTo>
                <a:lnTo>
                  <a:pt x="2108" y="9"/>
                </a:lnTo>
                <a:lnTo>
                  <a:pt x="2109" y="9"/>
                </a:lnTo>
                <a:lnTo>
                  <a:pt x="2111" y="6"/>
                </a:lnTo>
                <a:lnTo>
                  <a:pt x="2112" y="6"/>
                </a:lnTo>
                <a:lnTo>
                  <a:pt x="2113" y="10"/>
                </a:lnTo>
                <a:lnTo>
                  <a:pt x="2115" y="10"/>
                </a:lnTo>
                <a:lnTo>
                  <a:pt x="2116" y="10"/>
                </a:lnTo>
                <a:lnTo>
                  <a:pt x="2118" y="12"/>
                </a:lnTo>
                <a:lnTo>
                  <a:pt x="2119" y="10"/>
                </a:lnTo>
                <a:lnTo>
                  <a:pt x="2120" y="9"/>
                </a:lnTo>
                <a:lnTo>
                  <a:pt x="2121" y="9"/>
                </a:lnTo>
                <a:lnTo>
                  <a:pt x="2123" y="6"/>
                </a:lnTo>
                <a:lnTo>
                  <a:pt x="2125" y="6"/>
                </a:lnTo>
                <a:lnTo>
                  <a:pt x="2126" y="10"/>
                </a:lnTo>
                <a:lnTo>
                  <a:pt x="2127" y="12"/>
                </a:lnTo>
                <a:lnTo>
                  <a:pt x="2128" y="12"/>
                </a:lnTo>
                <a:lnTo>
                  <a:pt x="2130" y="12"/>
                </a:lnTo>
                <a:lnTo>
                  <a:pt x="2131" y="9"/>
                </a:lnTo>
                <a:lnTo>
                  <a:pt x="2132" y="6"/>
                </a:lnTo>
                <a:lnTo>
                  <a:pt x="2134" y="6"/>
                </a:lnTo>
                <a:lnTo>
                  <a:pt x="2135" y="6"/>
                </a:lnTo>
                <a:lnTo>
                  <a:pt x="2137" y="10"/>
                </a:lnTo>
                <a:lnTo>
                  <a:pt x="2138" y="10"/>
                </a:lnTo>
                <a:lnTo>
                  <a:pt x="2139" y="10"/>
                </a:lnTo>
                <a:lnTo>
                  <a:pt x="2140" y="12"/>
                </a:lnTo>
                <a:lnTo>
                  <a:pt x="2142" y="10"/>
                </a:lnTo>
                <a:lnTo>
                  <a:pt x="2143" y="8"/>
                </a:lnTo>
                <a:lnTo>
                  <a:pt x="2145" y="8"/>
                </a:lnTo>
                <a:lnTo>
                  <a:pt x="2146" y="6"/>
                </a:lnTo>
                <a:lnTo>
                  <a:pt x="2147" y="8"/>
                </a:lnTo>
                <a:lnTo>
                  <a:pt x="2149" y="9"/>
                </a:lnTo>
                <a:lnTo>
                  <a:pt x="2150" y="10"/>
                </a:lnTo>
                <a:lnTo>
                  <a:pt x="2151" y="12"/>
                </a:lnTo>
                <a:lnTo>
                  <a:pt x="2152" y="9"/>
                </a:lnTo>
                <a:lnTo>
                  <a:pt x="2154" y="9"/>
                </a:lnTo>
                <a:lnTo>
                  <a:pt x="2155" y="8"/>
                </a:lnTo>
                <a:lnTo>
                  <a:pt x="2157" y="8"/>
                </a:lnTo>
                <a:lnTo>
                  <a:pt x="2158" y="8"/>
                </a:lnTo>
                <a:lnTo>
                  <a:pt x="2159" y="9"/>
                </a:lnTo>
                <a:lnTo>
                  <a:pt x="2161" y="11"/>
                </a:lnTo>
                <a:lnTo>
                  <a:pt x="2162" y="9"/>
                </a:lnTo>
                <a:lnTo>
                  <a:pt x="2164" y="11"/>
                </a:lnTo>
                <a:lnTo>
                  <a:pt x="2165" y="9"/>
                </a:lnTo>
                <a:lnTo>
                  <a:pt x="2166" y="9"/>
                </a:lnTo>
                <a:lnTo>
                  <a:pt x="2167" y="8"/>
                </a:lnTo>
                <a:lnTo>
                  <a:pt x="2169" y="8"/>
                </a:lnTo>
                <a:lnTo>
                  <a:pt x="2170" y="8"/>
                </a:lnTo>
                <a:lnTo>
                  <a:pt x="2171" y="10"/>
                </a:lnTo>
                <a:lnTo>
                  <a:pt x="2173" y="9"/>
                </a:lnTo>
                <a:lnTo>
                  <a:pt x="2174" y="10"/>
                </a:lnTo>
                <a:lnTo>
                  <a:pt x="2176" y="9"/>
                </a:lnTo>
                <a:lnTo>
                  <a:pt x="2177" y="8"/>
                </a:lnTo>
                <a:lnTo>
                  <a:pt x="2178" y="8"/>
                </a:lnTo>
                <a:lnTo>
                  <a:pt x="2180" y="6"/>
                </a:lnTo>
                <a:lnTo>
                  <a:pt x="2181" y="8"/>
                </a:lnTo>
                <a:lnTo>
                  <a:pt x="2183" y="9"/>
                </a:lnTo>
                <a:lnTo>
                  <a:pt x="2184" y="9"/>
                </a:lnTo>
                <a:lnTo>
                  <a:pt x="2185" y="10"/>
                </a:lnTo>
                <a:lnTo>
                  <a:pt x="2186" y="10"/>
                </a:lnTo>
                <a:lnTo>
                  <a:pt x="2188" y="8"/>
                </a:lnTo>
                <a:lnTo>
                  <a:pt x="2189" y="6"/>
                </a:lnTo>
                <a:lnTo>
                  <a:pt x="2190" y="6"/>
                </a:lnTo>
                <a:lnTo>
                  <a:pt x="2192" y="6"/>
                </a:lnTo>
                <a:lnTo>
                  <a:pt x="2193" y="6"/>
                </a:lnTo>
                <a:lnTo>
                  <a:pt x="2195" y="10"/>
                </a:lnTo>
                <a:lnTo>
                  <a:pt x="2196" y="10"/>
                </a:lnTo>
                <a:lnTo>
                  <a:pt x="2197" y="10"/>
                </a:lnTo>
                <a:lnTo>
                  <a:pt x="2198" y="6"/>
                </a:lnTo>
                <a:lnTo>
                  <a:pt x="2200" y="6"/>
                </a:lnTo>
                <a:lnTo>
                  <a:pt x="2201" y="6"/>
                </a:lnTo>
                <a:lnTo>
                  <a:pt x="2203" y="6"/>
                </a:lnTo>
                <a:lnTo>
                  <a:pt x="2204" y="6"/>
                </a:lnTo>
                <a:lnTo>
                  <a:pt x="2205" y="10"/>
                </a:lnTo>
                <a:lnTo>
                  <a:pt x="2207" y="9"/>
                </a:lnTo>
                <a:lnTo>
                  <a:pt x="2208" y="9"/>
                </a:lnTo>
                <a:lnTo>
                  <a:pt x="2209" y="9"/>
                </a:lnTo>
                <a:lnTo>
                  <a:pt x="2210" y="8"/>
                </a:lnTo>
                <a:lnTo>
                  <a:pt x="2212" y="6"/>
                </a:lnTo>
                <a:lnTo>
                  <a:pt x="2214" y="6"/>
                </a:lnTo>
                <a:lnTo>
                  <a:pt x="2215" y="6"/>
                </a:lnTo>
                <a:lnTo>
                  <a:pt x="2216" y="8"/>
                </a:lnTo>
                <a:lnTo>
                  <a:pt x="2217" y="10"/>
                </a:lnTo>
                <a:lnTo>
                  <a:pt x="2219" y="8"/>
                </a:lnTo>
                <a:lnTo>
                  <a:pt x="2220" y="9"/>
                </a:lnTo>
                <a:lnTo>
                  <a:pt x="2222" y="8"/>
                </a:lnTo>
                <a:lnTo>
                  <a:pt x="2223" y="7"/>
                </a:lnTo>
                <a:lnTo>
                  <a:pt x="2224" y="7"/>
                </a:lnTo>
                <a:lnTo>
                  <a:pt x="2226" y="6"/>
                </a:lnTo>
                <a:lnTo>
                  <a:pt x="2227" y="8"/>
                </a:lnTo>
                <a:lnTo>
                  <a:pt x="2228" y="9"/>
                </a:lnTo>
                <a:lnTo>
                  <a:pt x="2229" y="9"/>
                </a:lnTo>
                <a:lnTo>
                  <a:pt x="2231" y="7"/>
                </a:lnTo>
                <a:lnTo>
                  <a:pt x="2232" y="9"/>
                </a:lnTo>
                <a:lnTo>
                  <a:pt x="2234" y="7"/>
                </a:lnTo>
                <a:lnTo>
                  <a:pt x="2235" y="6"/>
                </a:lnTo>
                <a:lnTo>
                  <a:pt x="2236" y="7"/>
                </a:lnTo>
                <a:lnTo>
                  <a:pt x="2238" y="7"/>
                </a:lnTo>
                <a:lnTo>
                  <a:pt x="2239" y="9"/>
                </a:lnTo>
                <a:lnTo>
                  <a:pt x="2241" y="7"/>
                </a:lnTo>
                <a:lnTo>
                  <a:pt x="2242" y="7"/>
                </a:lnTo>
                <a:lnTo>
                  <a:pt x="2243" y="6"/>
                </a:lnTo>
                <a:lnTo>
                  <a:pt x="2244" y="6"/>
                </a:lnTo>
                <a:lnTo>
                  <a:pt x="2246" y="6"/>
                </a:lnTo>
                <a:lnTo>
                  <a:pt x="2247" y="4"/>
                </a:lnTo>
                <a:lnTo>
                  <a:pt x="2248" y="7"/>
                </a:lnTo>
                <a:lnTo>
                  <a:pt x="2250" y="7"/>
                </a:lnTo>
                <a:lnTo>
                  <a:pt x="2251" y="9"/>
                </a:lnTo>
                <a:lnTo>
                  <a:pt x="2253" y="9"/>
                </a:lnTo>
                <a:lnTo>
                  <a:pt x="2254" y="9"/>
                </a:lnTo>
                <a:lnTo>
                  <a:pt x="2255" y="7"/>
                </a:lnTo>
                <a:lnTo>
                  <a:pt x="2256" y="6"/>
                </a:lnTo>
                <a:lnTo>
                  <a:pt x="2258" y="6"/>
                </a:lnTo>
                <a:lnTo>
                  <a:pt x="2259" y="6"/>
                </a:lnTo>
                <a:lnTo>
                  <a:pt x="2261" y="7"/>
                </a:lnTo>
                <a:lnTo>
                  <a:pt x="2262" y="7"/>
                </a:lnTo>
                <a:lnTo>
                  <a:pt x="2263" y="9"/>
                </a:lnTo>
                <a:lnTo>
                  <a:pt x="2265" y="7"/>
                </a:lnTo>
                <a:lnTo>
                  <a:pt x="2266" y="6"/>
                </a:lnTo>
                <a:lnTo>
                  <a:pt x="2267" y="6"/>
                </a:lnTo>
                <a:lnTo>
                  <a:pt x="2268" y="6"/>
                </a:lnTo>
                <a:lnTo>
                  <a:pt x="2270" y="4"/>
                </a:lnTo>
                <a:lnTo>
                  <a:pt x="2272" y="6"/>
                </a:lnTo>
                <a:lnTo>
                  <a:pt x="2273" y="7"/>
                </a:lnTo>
                <a:lnTo>
                  <a:pt x="2274" y="9"/>
                </a:lnTo>
                <a:lnTo>
                  <a:pt x="2275" y="7"/>
                </a:lnTo>
                <a:lnTo>
                  <a:pt x="2277" y="6"/>
                </a:lnTo>
                <a:lnTo>
                  <a:pt x="2278" y="6"/>
                </a:lnTo>
                <a:lnTo>
                  <a:pt x="2280" y="6"/>
                </a:lnTo>
                <a:lnTo>
                  <a:pt x="2281" y="6"/>
                </a:lnTo>
                <a:lnTo>
                  <a:pt x="2282" y="6"/>
                </a:lnTo>
                <a:lnTo>
                  <a:pt x="2284" y="7"/>
                </a:lnTo>
                <a:lnTo>
                  <a:pt x="2285" y="7"/>
                </a:lnTo>
                <a:lnTo>
                  <a:pt x="2286" y="6"/>
                </a:lnTo>
                <a:lnTo>
                  <a:pt x="2287" y="6"/>
                </a:lnTo>
                <a:lnTo>
                  <a:pt x="2289" y="6"/>
                </a:lnTo>
                <a:lnTo>
                  <a:pt x="2290" y="6"/>
                </a:lnTo>
                <a:lnTo>
                  <a:pt x="2292" y="6"/>
                </a:lnTo>
                <a:lnTo>
                  <a:pt x="2293" y="6"/>
                </a:lnTo>
                <a:lnTo>
                  <a:pt x="2294" y="7"/>
                </a:lnTo>
                <a:lnTo>
                  <a:pt x="2296" y="7"/>
                </a:lnTo>
                <a:lnTo>
                  <a:pt x="2297" y="9"/>
                </a:lnTo>
                <a:lnTo>
                  <a:pt x="2298" y="9"/>
                </a:lnTo>
                <a:lnTo>
                  <a:pt x="2300" y="6"/>
                </a:lnTo>
                <a:lnTo>
                  <a:pt x="2301" y="7"/>
                </a:lnTo>
                <a:lnTo>
                  <a:pt x="2302" y="4"/>
                </a:lnTo>
                <a:lnTo>
                  <a:pt x="2304" y="6"/>
                </a:lnTo>
                <a:lnTo>
                  <a:pt x="2305" y="6"/>
                </a:lnTo>
                <a:lnTo>
                  <a:pt x="2306" y="6"/>
                </a:lnTo>
                <a:lnTo>
                  <a:pt x="2308" y="9"/>
                </a:lnTo>
                <a:lnTo>
                  <a:pt x="2309" y="7"/>
                </a:lnTo>
                <a:lnTo>
                  <a:pt x="2311" y="6"/>
                </a:lnTo>
                <a:lnTo>
                  <a:pt x="2312" y="7"/>
                </a:lnTo>
                <a:lnTo>
                  <a:pt x="2313" y="6"/>
                </a:lnTo>
                <a:lnTo>
                  <a:pt x="2315" y="6"/>
                </a:lnTo>
                <a:lnTo>
                  <a:pt x="2316" y="6"/>
                </a:lnTo>
                <a:lnTo>
                  <a:pt x="2317" y="7"/>
                </a:lnTo>
                <a:lnTo>
                  <a:pt x="2319" y="6"/>
                </a:lnTo>
                <a:lnTo>
                  <a:pt x="2320" y="7"/>
                </a:lnTo>
                <a:lnTo>
                  <a:pt x="2321" y="7"/>
                </a:lnTo>
                <a:lnTo>
                  <a:pt x="2323" y="6"/>
                </a:lnTo>
                <a:lnTo>
                  <a:pt x="2324" y="6"/>
                </a:lnTo>
                <a:lnTo>
                  <a:pt x="2325" y="6"/>
                </a:lnTo>
                <a:lnTo>
                  <a:pt x="2327" y="6"/>
                </a:lnTo>
                <a:lnTo>
                  <a:pt x="2328" y="6"/>
                </a:lnTo>
                <a:lnTo>
                  <a:pt x="2330" y="9"/>
                </a:lnTo>
                <a:lnTo>
                  <a:pt x="2331" y="7"/>
                </a:lnTo>
                <a:lnTo>
                  <a:pt x="2332" y="9"/>
                </a:lnTo>
                <a:lnTo>
                  <a:pt x="2333" y="7"/>
                </a:lnTo>
                <a:lnTo>
                  <a:pt x="2335" y="6"/>
                </a:lnTo>
                <a:lnTo>
                  <a:pt x="2336" y="6"/>
                </a:lnTo>
                <a:lnTo>
                  <a:pt x="2337" y="6"/>
                </a:lnTo>
                <a:lnTo>
                  <a:pt x="2339" y="6"/>
                </a:lnTo>
                <a:lnTo>
                  <a:pt x="2340" y="6"/>
                </a:lnTo>
                <a:lnTo>
                  <a:pt x="2342" y="7"/>
                </a:lnTo>
                <a:lnTo>
                  <a:pt x="2343" y="7"/>
                </a:lnTo>
                <a:lnTo>
                  <a:pt x="2344" y="6"/>
                </a:lnTo>
                <a:lnTo>
                  <a:pt x="2345" y="6"/>
                </a:lnTo>
                <a:lnTo>
                  <a:pt x="2347" y="4"/>
                </a:lnTo>
                <a:lnTo>
                  <a:pt x="2349" y="4"/>
                </a:lnTo>
                <a:lnTo>
                  <a:pt x="2350" y="6"/>
                </a:lnTo>
                <a:lnTo>
                  <a:pt x="2351" y="6"/>
                </a:lnTo>
                <a:lnTo>
                  <a:pt x="2352" y="6"/>
                </a:lnTo>
                <a:lnTo>
                  <a:pt x="2354" y="6"/>
                </a:lnTo>
                <a:lnTo>
                  <a:pt x="2355" y="6"/>
                </a:lnTo>
                <a:lnTo>
                  <a:pt x="2356" y="6"/>
                </a:lnTo>
                <a:lnTo>
                  <a:pt x="2357" y="6"/>
                </a:lnTo>
                <a:lnTo>
                  <a:pt x="2359" y="6"/>
                </a:lnTo>
                <a:lnTo>
                  <a:pt x="2361" y="6"/>
                </a:lnTo>
                <a:lnTo>
                  <a:pt x="2362" y="6"/>
                </a:lnTo>
                <a:lnTo>
                  <a:pt x="2363" y="6"/>
                </a:lnTo>
                <a:lnTo>
                  <a:pt x="2364" y="6"/>
                </a:lnTo>
                <a:lnTo>
                  <a:pt x="2366" y="6"/>
                </a:lnTo>
                <a:lnTo>
                  <a:pt x="2367" y="7"/>
                </a:lnTo>
                <a:lnTo>
                  <a:pt x="2369" y="6"/>
                </a:lnTo>
                <a:lnTo>
                  <a:pt x="2370" y="6"/>
                </a:lnTo>
                <a:lnTo>
                  <a:pt x="2371" y="6"/>
                </a:lnTo>
                <a:lnTo>
                  <a:pt x="2373" y="6"/>
                </a:lnTo>
                <a:lnTo>
                  <a:pt x="2374" y="7"/>
                </a:lnTo>
                <a:lnTo>
                  <a:pt x="2375" y="6"/>
                </a:lnTo>
                <a:lnTo>
                  <a:pt x="2376" y="6"/>
                </a:lnTo>
                <a:lnTo>
                  <a:pt x="2378" y="6"/>
                </a:lnTo>
                <a:lnTo>
                  <a:pt x="2379" y="4"/>
                </a:lnTo>
                <a:lnTo>
                  <a:pt x="2381" y="4"/>
                </a:lnTo>
                <a:lnTo>
                  <a:pt x="2382" y="4"/>
                </a:lnTo>
                <a:lnTo>
                  <a:pt x="2383" y="4"/>
                </a:lnTo>
                <a:lnTo>
                  <a:pt x="2385" y="4"/>
                </a:lnTo>
                <a:lnTo>
                  <a:pt x="2386" y="6"/>
                </a:lnTo>
                <a:lnTo>
                  <a:pt x="2388" y="6"/>
                </a:lnTo>
                <a:lnTo>
                  <a:pt x="2389" y="6"/>
                </a:lnTo>
                <a:lnTo>
                  <a:pt x="2390" y="3"/>
                </a:lnTo>
                <a:lnTo>
                  <a:pt x="2391" y="4"/>
                </a:lnTo>
                <a:lnTo>
                  <a:pt x="2393" y="6"/>
                </a:lnTo>
                <a:lnTo>
                  <a:pt x="2394" y="3"/>
                </a:lnTo>
                <a:lnTo>
                  <a:pt x="2395" y="4"/>
                </a:lnTo>
                <a:lnTo>
                  <a:pt x="2397" y="6"/>
                </a:lnTo>
                <a:lnTo>
                  <a:pt x="2398" y="6"/>
                </a:lnTo>
                <a:lnTo>
                  <a:pt x="2400" y="4"/>
                </a:lnTo>
                <a:lnTo>
                  <a:pt x="2401" y="3"/>
                </a:lnTo>
                <a:lnTo>
                  <a:pt x="2402" y="4"/>
                </a:lnTo>
                <a:lnTo>
                  <a:pt x="2403" y="6"/>
                </a:lnTo>
                <a:lnTo>
                  <a:pt x="2405" y="4"/>
                </a:lnTo>
                <a:lnTo>
                  <a:pt x="2407" y="4"/>
                </a:lnTo>
                <a:lnTo>
                  <a:pt x="2408" y="5"/>
                </a:lnTo>
                <a:lnTo>
                  <a:pt x="2409" y="6"/>
                </a:lnTo>
                <a:lnTo>
                  <a:pt x="2410" y="6"/>
                </a:lnTo>
                <a:lnTo>
                  <a:pt x="2412" y="6"/>
                </a:lnTo>
                <a:lnTo>
                  <a:pt x="2413" y="5"/>
                </a:lnTo>
                <a:lnTo>
                  <a:pt x="2414" y="4"/>
                </a:lnTo>
                <a:lnTo>
                  <a:pt x="2416" y="3"/>
                </a:lnTo>
                <a:lnTo>
                  <a:pt x="2417" y="5"/>
                </a:lnTo>
                <a:lnTo>
                  <a:pt x="2419" y="4"/>
                </a:lnTo>
                <a:lnTo>
                  <a:pt x="2420" y="5"/>
                </a:lnTo>
                <a:lnTo>
                  <a:pt x="2421" y="5"/>
                </a:lnTo>
                <a:lnTo>
                  <a:pt x="2422" y="5"/>
                </a:lnTo>
                <a:lnTo>
                  <a:pt x="2424" y="4"/>
                </a:lnTo>
                <a:lnTo>
                  <a:pt x="2425" y="4"/>
                </a:lnTo>
                <a:lnTo>
                  <a:pt x="2427" y="5"/>
                </a:lnTo>
                <a:lnTo>
                  <a:pt x="2428" y="4"/>
                </a:lnTo>
                <a:lnTo>
                  <a:pt x="2429" y="3"/>
                </a:lnTo>
                <a:lnTo>
                  <a:pt x="2431" y="5"/>
                </a:lnTo>
                <a:lnTo>
                  <a:pt x="2432" y="5"/>
                </a:lnTo>
                <a:lnTo>
                  <a:pt x="2433" y="5"/>
                </a:lnTo>
                <a:lnTo>
                  <a:pt x="2434" y="5"/>
                </a:lnTo>
                <a:lnTo>
                  <a:pt x="2436" y="4"/>
                </a:lnTo>
                <a:lnTo>
                  <a:pt x="2437" y="5"/>
                </a:lnTo>
                <a:lnTo>
                  <a:pt x="2439" y="4"/>
                </a:lnTo>
                <a:lnTo>
                  <a:pt x="2440" y="5"/>
                </a:lnTo>
                <a:lnTo>
                  <a:pt x="2441" y="4"/>
                </a:lnTo>
                <a:lnTo>
                  <a:pt x="2443" y="6"/>
                </a:lnTo>
                <a:lnTo>
                  <a:pt x="2444" y="5"/>
                </a:lnTo>
                <a:lnTo>
                  <a:pt x="2446" y="4"/>
                </a:lnTo>
                <a:lnTo>
                  <a:pt x="2447" y="5"/>
                </a:lnTo>
                <a:lnTo>
                  <a:pt x="2448" y="5"/>
                </a:lnTo>
                <a:lnTo>
                  <a:pt x="2450" y="4"/>
                </a:lnTo>
                <a:lnTo>
                  <a:pt x="2451" y="5"/>
                </a:lnTo>
                <a:lnTo>
                  <a:pt x="2452" y="4"/>
                </a:lnTo>
                <a:lnTo>
                  <a:pt x="2453" y="7"/>
                </a:lnTo>
                <a:lnTo>
                  <a:pt x="2455" y="5"/>
                </a:lnTo>
                <a:lnTo>
                  <a:pt x="2456" y="5"/>
                </a:lnTo>
                <a:lnTo>
                  <a:pt x="2458" y="5"/>
                </a:lnTo>
                <a:lnTo>
                  <a:pt x="2459" y="4"/>
                </a:lnTo>
                <a:lnTo>
                  <a:pt x="2460" y="3"/>
                </a:lnTo>
                <a:lnTo>
                  <a:pt x="2462" y="3"/>
                </a:lnTo>
                <a:lnTo>
                  <a:pt x="2463" y="4"/>
                </a:lnTo>
                <a:lnTo>
                  <a:pt x="2464" y="5"/>
                </a:lnTo>
                <a:lnTo>
                  <a:pt x="2466" y="4"/>
                </a:lnTo>
                <a:lnTo>
                  <a:pt x="2467" y="4"/>
                </a:lnTo>
                <a:lnTo>
                  <a:pt x="2468" y="5"/>
                </a:lnTo>
                <a:lnTo>
                  <a:pt x="2470" y="5"/>
                </a:lnTo>
                <a:lnTo>
                  <a:pt x="2471" y="4"/>
                </a:lnTo>
                <a:lnTo>
                  <a:pt x="2472" y="4"/>
                </a:lnTo>
                <a:lnTo>
                  <a:pt x="2474" y="4"/>
                </a:lnTo>
                <a:lnTo>
                  <a:pt x="2475" y="5"/>
                </a:lnTo>
                <a:lnTo>
                  <a:pt x="2477" y="5"/>
                </a:lnTo>
                <a:lnTo>
                  <a:pt x="2478" y="5"/>
                </a:lnTo>
                <a:lnTo>
                  <a:pt x="2479" y="5"/>
                </a:lnTo>
                <a:lnTo>
                  <a:pt x="2480" y="5"/>
                </a:lnTo>
                <a:lnTo>
                  <a:pt x="2482" y="5"/>
                </a:lnTo>
                <a:lnTo>
                  <a:pt x="2483" y="4"/>
                </a:lnTo>
                <a:lnTo>
                  <a:pt x="2485" y="4"/>
                </a:lnTo>
                <a:lnTo>
                  <a:pt x="2486" y="4"/>
                </a:lnTo>
                <a:lnTo>
                  <a:pt x="2487" y="4"/>
                </a:lnTo>
                <a:lnTo>
                  <a:pt x="2489" y="5"/>
                </a:lnTo>
                <a:lnTo>
                  <a:pt x="2490" y="5"/>
                </a:lnTo>
                <a:lnTo>
                  <a:pt x="2491" y="3"/>
                </a:lnTo>
                <a:lnTo>
                  <a:pt x="2492" y="4"/>
                </a:lnTo>
                <a:lnTo>
                  <a:pt x="2494" y="5"/>
                </a:lnTo>
                <a:lnTo>
                  <a:pt x="2496" y="4"/>
                </a:lnTo>
                <a:lnTo>
                  <a:pt x="2497" y="3"/>
                </a:lnTo>
                <a:lnTo>
                  <a:pt x="2498" y="4"/>
                </a:lnTo>
                <a:lnTo>
                  <a:pt x="2499" y="5"/>
                </a:lnTo>
                <a:lnTo>
                  <a:pt x="2501" y="4"/>
                </a:lnTo>
                <a:lnTo>
                  <a:pt x="2502" y="4"/>
                </a:lnTo>
                <a:lnTo>
                  <a:pt x="2503" y="4"/>
                </a:lnTo>
                <a:lnTo>
                  <a:pt x="2505" y="4"/>
                </a:lnTo>
                <a:lnTo>
                  <a:pt x="2506" y="3"/>
                </a:lnTo>
                <a:lnTo>
                  <a:pt x="2508" y="5"/>
                </a:lnTo>
                <a:lnTo>
                  <a:pt x="2509" y="4"/>
                </a:lnTo>
                <a:lnTo>
                  <a:pt x="2510" y="5"/>
                </a:lnTo>
                <a:lnTo>
                  <a:pt x="2511" y="5"/>
                </a:lnTo>
                <a:lnTo>
                  <a:pt x="2513" y="4"/>
                </a:lnTo>
                <a:lnTo>
                  <a:pt x="2514" y="3"/>
                </a:lnTo>
                <a:lnTo>
                  <a:pt x="2516" y="3"/>
                </a:lnTo>
                <a:lnTo>
                  <a:pt x="2517" y="4"/>
                </a:lnTo>
                <a:lnTo>
                  <a:pt x="2518" y="3"/>
                </a:lnTo>
                <a:lnTo>
                  <a:pt x="2520" y="3"/>
                </a:lnTo>
                <a:lnTo>
                  <a:pt x="2521" y="4"/>
                </a:lnTo>
                <a:lnTo>
                  <a:pt x="2522" y="4"/>
                </a:lnTo>
                <a:lnTo>
                  <a:pt x="2524" y="5"/>
                </a:lnTo>
                <a:lnTo>
                  <a:pt x="2525" y="5"/>
                </a:lnTo>
                <a:lnTo>
                  <a:pt x="2526" y="4"/>
                </a:lnTo>
                <a:lnTo>
                  <a:pt x="2528" y="4"/>
                </a:lnTo>
                <a:lnTo>
                  <a:pt x="2529" y="4"/>
                </a:lnTo>
              </a:path>
            </a:pathLst>
          </a:custGeom>
          <a:noFill/>
          <a:ln w="22225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7" name="Freeform 449"/>
          <p:cNvSpPr>
            <a:spLocks/>
          </p:cNvSpPr>
          <p:nvPr/>
        </p:nvSpPr>
        <p:spPr bwMode="auto">
          <a:xfrm>
            <a:off x="998538" y="2476500"/>
            <a:ext cx="4014787" cy="877888"/>
          </a:xfrm>
          <a:custGeom>
            <a:avLst/>
            <a:gdLst/>
            <a:ahLst/>
            <a:cxnLst>
              <a:cxn ang="0">
                <a:pos x="39" y="1"/>
              </a:cxn>
              <a:cxn ang="0">
                <a:pos x="79" y="2"/>
              </a:cxn>
              <a:cxn ang="0">
                <a:pos x="119" y="1"/>
              </a:cxn>
              <a:cxn ang="0">
                <a:pos x="160" y="1"/>
              </a:cxn>
              <a:cxn ang="0">
                <a:pos x="200" y="2"/>
              </a:cxn>
              <a:cxn ang="0">
                <a:pos x="241" y="1"/>
              </a:cxn>
              <a:cxn ang="0">
                <a:pos x="282" y="2"/>
              </a:cxn>
              <a:cxn ang="0">
                <a:pos x="322" y="2"/>
              </a:cxn>
              <a:cxn ang="0">
                <a:pos x="362" y="40"/>
              </a:cxn>
              <a:cxn ang="0">
                <a:pos x="403" y="165"/>
              </a:cxn>
              <a:cxn ang="0">
                <a:pos x="443" y="246"/>
              </a:cxn>
              <a:cxn ang="0">
                <a:pos x="484" y="211"/>
              </a:cxn>
              <a:cxn ang="0">
                <a:pos x="524" y="202"/>
              </a:cxn>
              <a:cxn ang="0">
                <a:pos x="565" y="226"/>
              </a:cxn>
              <a:cxn ang="0">
                <a:pos x="605" y="265"/>
              </a:cxn>
              <a:cxn ang="0">
                <a:pos x="646" y="302"/>
              </a:cxn>
              <a:cxn ang="0">
                <a:pos x="686" y="334"/>
              </a:cxn>
              <a:cxn ang="0">
                <a:pos x="726" y="369"/>
              </a:cxn>
              <a:cxn ang="0">
                <a:pos x="767" y="403"/>
              </a:cxn>
              <a:cxn ang="0">
                <a:pos x="808" y="436"/>
              </a:cxn>
              <a:cxn ang="0">
                <a:pos x="848" y="472"/>
              </a:cxn>
              <a:cxn ang="0">
                <a:pos x="889" y="504"/>
              </a:cxn>
              <a:cxn ang="0">
                <a:pos x="929" y="540"/>
              </a:cxn>
              <a:cxn ang="0">
                <a:pos x="969" y="548"/>
              </a:cxn>
              <a:cxn ang="0">
                <a:pos x="1010" y="539"/>
              </a:cxn>
              <a:cxn ang="0">
                <a:pos x="1051" y="543"/>
              </a:cxn>
              <a:cxn ang="0">
                <a:pos x="1091" y="543"/>
              </a:cxn>
              <a:cxn ang="0">
                <a:pos x="1131" y="545"/>
              </a:cxn>
              <a:cxn ang="0">
                <a:pos x="1172" y="546"/>
              </a:cxn>
              <a:cxn ang="0">
                <a:pos x="1212" y="547"/>
              </a:cxn>
              <a:cxn ang="0">
                <a:pos x="1253" y="548"/>
              </a:cxn>
              <a:cxn ang="0">
                <a:pos x="1293" y="548"/>
              </a:cxn>
              <a:cxn ang="0">
                <a:pos x="1334" y="549"/>
              </a:cxn>
              <a:cxn ang="0">
                <a:pos x="1374" y="549"/>
              </a:cxn>
              <a:cxn ang="0">
                <a:pos x="1415" y="550"/>
              </a:cxn>
              <a:cxn ang="0">
                <a:pos x="1455" y="550"/>
              </a:cxn>
              <a:cxn ang="0">
                <a:pos x="1496" y="550"/>
              </a:cxn>
              <a:cxn ang="0">
                <a:pos x="1536" y="551"/>
              </a:cxn>
              <a:cxn ang="0">
                <a:pos x="1576" y="495"/>
              </a:cxn>
              <a:cxn ang="0">
                <a:pos x="1617" y="299"/>
              </a:cxn>
              <a:cxn ang="0">
                <a:pos x="1658" y="144"/>
              </a:cxn>
              <a:cxn ang="0">
                <a:pos x="1698" y="24"/>
              </a:cxn>
              <a:cxn ang="0">
                <a:pos x="1738" y="25"/>
              </a:cxn>
              <a:cxn ang="0">
                <a:pos x="1779" y="22"/>
              </a:cxn>
              <a:cxn ang="0">
                <a:pos x="1819" y="19"/>
              </a:cxn>
              <a:cxn ang="0">
                <a:pos x="1860" y="14"/>
              </a:cxn>
              <a:cxn ang="0">
                <a:pos x="1901" y="12"/>
              </a:cxn>
              <a:cxn ang="0">
                <a:pos x="1941" y="11"/>
              </a:cxn>
              <a:cxn ang="0">
                <a:pos x="1981" y="9"/>
              </a:cxn>
              <a:cxn ang="0">
                <a:pos x="2022" y="8"/>
              </a:cxn>
              <a:cxn ang="0">
                <a:pos x="2062" y="7"/>
              </a:cxn>
              <a:cxn ang="0">
                <a:pos x="2103" y="6"/>
              </a:cxn>
              <a:cxn ang="0">
                <a:pos x="2143" y="6"/>
              </a:cxn>
              <a:cxn ang="0">
                <a:pos x="2184" y="6"/>
              </a:cxn>
              <a:cxn ang="0">
                <a:pos x="2224" y="4"/>
              </a:cxn>
              <a:cxn ang="0">
                <a:pos x="2265" y="4"/>
              </a:cxn>
              <a:cxn ang="0">
                <a:pos x="2305" y="4"/>
              </a:cxn>
              <a:cxn ang="0">
                <a:pos x="2345" y="4"/>
              </a:cxn>
              <a:cxn ang="0">
                <a:pos x="2386" y="4"/>
              </a:cxn>
              <a:cxn ang="0">
                <a:pos x="2427" y="4"/>
              </a:cxn>
              <a:cxn ang="0">
                <a:pos x="2467" y="3"/>
              </a:cxn>
              <a:cxn ang="0">
                <a:pos x="2508" y="4"/>
              </a:cxn>
            </a:cxnLst>
            <a:rect l="0" t="0" r="r" b="b"/>
            <a:pathLst>
              <a:path w="2529" h="553">
                <a:moveTo>
                  <a:pt x="0" y="1"/>
                </a:move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5" y="1"/>
                </a:lnTo>
                <a:lnTo>
                  <a:pt x="6" y="1"/>
                </a:lnTo>
                <a:lnTo>
                  <a:pt x="8" y="1"/>
                </a:lnTo>
                <a:lnTo>
                  <a:pt x="9" y="1"/>
                </a:lnTo>
                <a:lnTo>
                  <a:pt x="10" y="1"/>
                </a:lnTo>
                <a:lnTo>
                  <a:pt x="12" y="1"/>
                </a:lnTo>
                <a:lnTo>
                  <a:pt x="13" y="1"/>
                </a:lnTo>
                <a:lnTo>
                  <a:pt x="14" y="1"/>
                </a:lnTo>
                <a:lnTo>
                  <a:pt x="15" y="1"/>
                </a:lnTo>
                <a:lnTo>
                  <a:pt x="17" y="1"/>
                </a:lnTo>
                <a:lnTo>
                  <a:pt x="18" y="1"/>
                </a:lnTo>
                <a:lnTo>
                  <a:pt x="20" y="1"/>
                </a:lnTo>
                <a:lnTo>
                  <a:pt x="21" y="1"/>
                </a:lnTo>
                <a:lnTo>
                  <a:pt x="22" y="1"/>
                </a:lnTo>
                <a:lnTo>
                  <a:pt x="24" y="0"/>
                </a:lnTo>
                <a:lnTo>
                  <a:pt x="25" y="1"/>
                </a:lnTo>
                <a:lnTo>
                  <a:pt x="27" y="1"/>
                </a:lnTo>
                <a:lnTo>
                  <a:pt x="28" y="1"/>
                </a:lnTo>
                <a:lnTo>
                  <a:pt x="29" y="1"/>
                </a:lnTo>
                <a:lnTo>
                  <a:pt x="30" y="1"/>
                </a:lnTo>
                <a:lnTo>
                  <a:pt x="32" y="1"/>
                </a:lnTo>
                <a:lnTo>
                  <a:pt x="33" y="1"/>
                </a:lnTo>
                <a:lnTo>
                  <a:pt x="34" y="1"/>
                </a:lnTo>
                <a:lnTo>
                  <a:pt x="36" y="1"/>
                </a:lnTo>
                <a:lnTo>
                  <a:pt x="37" y="1"/>
                </a:lnTo>
                <a:lnTo>
                  <a:pt x="39" y="1"/>
                </a:lnTo>
                <a:lnTo>
                  <a:pt x="40" y="1"/>
                </a:lnTo>
                <a:lnTo>
                  <a:pt x="41" y="1"/>
                </a:lnTo>
                <a:lnTo>
                  <a:pt x="42" y="1"/>
                </a:lnTo>
                <a:lnTo>
                  <a:pt x="44" y="1"/>
                </a:lnTo>
                <a:lnTo>
                  <a:pt x="46" y="0"/>
                </a:lnTo>
                <a:lnTo>
                  <a:pt x="47" y="0"/>
                </a:lnTo>
                <a:lnTo>
                  <a:pt x="48" y="0"/>
                </a:lnTo>
                <a:lnTo>
                  <a:pt x="49" y="1"/>
                </a:lnTo>
                <a:lnTo>
                  <a:pt x="51" y="1"/>
                </a:lnTo>
                <a:lnTo>
                  <a:pt x="52" y="1"/>
                </a:lnTo>
                <a:lnTo>
                  <a:pt x="53" y="1"/>
                </a:lnTo>
                <a:lnTo>
                  <a:pt x="55" y="1"/>
                </a:lnTo>
                <a:lnTo>
                  <a:pt x="56" y="1"/>
                </a:lnTo>
                <a:lnTo>
                  <a:pt x="58" y="1"/>
                </a:lnTo>
                <a:lnTo>
                  <a:pt x="59" y="1"/>
                </a:lnTo>
                <a:lnTo>
                  <a:pt x="60" y="1"/>
                </a:lnTo>
                <a:lnTo>
                  <a:pt x="61" y="1"/>
                </a:lnTo>
                <a:lnTo>
                  <a:pt x="63" y="1"/>
                </a:lnTo>
                <a:lnTo>
                  <a:pt x="64" y="1"/>
                </a:lnTo>
                <a:lnTo>
                  <a:pt x="66" y="1"/>
                </a:lnTo>
                <a:lnTo>
                  <a:pt x="67" y="1"/>
                </a:lnTo>
                <a:lnTo>
                  <a:pt x="68" y="1"/>
                </a:lnTo>
                <a:lnTo>
                  <a:pt x="70" y="1"/>
                </a:lnTo>
                <a:lnTo>
                  <a:pt x="71" y="1"/>
                </a:lnTo>
                <a:lnTo>
                  <a:pt x="72" y="1"/>
                </a:lnTo>
                <a:lnTo>
                  <a:pt x="73" y="1"/>
                </a:lnTo>
                <a:lnTo>
                  <a:pt x="75" y="1"/>
                </a:lnTo>
                <a:lnTo>
                  <a:pt x="76" y="1"/>
                </a:lnTo>
                <a:lnTo>
                  <a:pt x="78" y="2"/>
                </a:lnTo>
                <a:lnTo>
                  <a:pt x="79" y="2"/>
                </a:lnTo>
                <a:lnTo>
                  <a:pt x="80" y="2"/>
                </a:lnTo>
                <a:lnTo>
                  <a:pt x="82" y="1"/>
                </a:lnTo>
                <a:lnTo>
                  <a:pt x="83" y="1"/>
                </a:lnTo>
                <a:lnTo>
                  <a:pt x="85" y="2"/>
                </a:lnTo>
                <a:lnTo>
                  <a:pt x="86" y="2"/>
                </a:lnTo>
                <a:lnTo>
                  <a:pt x="87" y="2"/>
                </a:lnTo>
                <a:lnTo>
                  <a:pt x="89" y="1"/>
                </a:lnTo>
                <a:lnTo>
                  <a:pt x="90" y="1"/>
                </a:lnTo>
                <a:lnTo>
                  <a:pt x="91" y="1"/>
                </a:lnTo>
                <a:lnTo>
                  <a:pt x="92" y="1"/>
                </a:lnTo>
                <a:lnTo>
                  <a:pt x="94" y="1"/>
                </a:lnTo>
                <a:lnTo>
                  <a:pt x="95" y="1"/>
                </a:lnTo>
                <a:lnTo>
                  <a:pt x="97" y="1"/>
                </a:lnTo>
                <a:lnTo>
                  <a:pt x="98" y="1"/>
                </a:lnTo>
                <a:lnTo>
                  <a:pt x="99" y="1"/>
                </a:lnTo>
                <a:lnTo>
                  <a:pt x="101" y="1"/>
                </a:lnTo>
                <a:lnTo>
                  <a:pt x="102" y="1"/>
                </a:lnTo>
                <a:lnTo>
                  <a:pt x="103" y="1"/>
                </a:lnTo>
                <a:lnTo>
                  <a:pt x="105" y="1"/>
                </a:lnTo>
                <a:lnTo>
                  <a:pt x="106" y="1"/>
                </a:lnTo>
                <a:lnTo>
                  <a:pt x="107" y="2"/>
                </a:lnTo>
                <a:lnTo>
                  <a:pt x="109" y="2"/>
                </a:lnTo>
                <a:lnTo>
                  <a:pt x="110" y="2"/>
                </a:lnTo>
                <a:lnTo>
                  <a:pt x="111" y="1"/>
                </a:lnTo>
                <a:lnTo>
                  <a:pt x="113" y="1"/>
                </a:lnTo>
                <a:lnTo>
                  <a:pt x="114" y="1"/>
                </a:lnTo>
                <a:lnTo>
                  <a:pt x="116" y="1"/>
                </a:lnTo>
                <a:lnTo>
                  <a:pt x="117" y="1"/>
                </a:lnTo>
                <a:lnTo>
                  <a:pt x="118" y="1"/>
                </a:lnTo>
                <a:lnTo>
                  <a:pt x="119" y="1"/>
                </a:lnTo>
                <a:lnTo>
                  <a:pt x="121" y="1"/>
                </a:lnTo>
                <a:lnTo>
                  <a:pt x="122" y="1"/>
                </a:lnTo>
                <a:lnTo>
                  <a:pt x="124" y="1"/>
                </a:lnTo>
                <a:lnTo>
                  <a:pt x="125" y="1"/>
                </a:lnTo>
                <a:lnTo>
                  <a:pt x="126" y="1"/>
                </a:lnTo>
                <a:lnTo>
                  <a:pt x="128" y="1"/>
                </a:lnTo>
                <a:lnTo>
                  <a:pt x="129" y="1"/>
                </a:lnTo>
                <a:lnTo>
                  <a:pt x="130" y="1"/>
                </a:lnTo>
                <a:lnTo>
                  <a:pt x="131" y="1"/>
                </a:lnTo>
                <a:lnTo>
                  <a:pt x="133" y="1"/>
                </a:lnTo>
                <a:lnTo>
                  <a:pt x="135" y="1"/>
                </a:lnTo>
                <a:lnTo>
                  <a:pt x="136" y="1"/>
                </a:lnTo>
                <a:lnTo>
                  <a:pt x="137" y="1"/>
                </a:lnTo>
                <a:lnTo>
                  <a:pt x="138" y="1"/>
                </a:lnTo>
                <a:lnTo>
                  <a:pt x="140" y="1"/>
                </a:lnTo>
                <a:lnTo>
                  <a:pt x="141" y="1"/>
                </a:lnTo>
                <a:lnTo>
                  <a:pt x="142" y="1"/>
                </a:lnTo>
                <a:lnTo>
                  <a:pt x="144" y="1"/>
                </a:lnTo>
                <a:lnTo>
                  <a:pt x="145" y="1"/>
                </a:lnTo>
                <a:lnTo>
                  <a:pt x="147" y="1"/>
                </a:lnTo>
                <a:lnTo>
                  <a:pt x="148" y="1"/>
                </a:lnTo>
                <a:lnTo>
                  <a:pt x="149" y="1"/>
                </a:lnTo>
                <a:lnTo>
                  <a:pt x="150" y="1"/>
                </a:lnTo>
                <a:lnTo>
                  <a:pt x="152" y="1"/>
                </a:lnTo>
                <a:lnTo>
                  <a:pt x="153" y="1"/>
                </a:lnTo>
                <a:lnTo>
                  <a:pt x="155" y="1"/>
                </a:lnTo>
                <a:lnTo>
                  <a:pt x="156" y="1"/>
                </a:lnTo>
                <a:lnTo>
                  <a:pt x="157" y="1"/>
                </a:lnTo>
                <a:lnTo>
                  <a:pt x="159" y="1"/>
                </a:lnTo>
                <a:lnTo>
                  <a:pt x="160" y="1"/>
                </a:lnTo>
                <a:lnTo>
                  <a:pt x="161" y="1"/>
                </a:lnTo>
                <a:lnTo>
                  <a:pt x="163" y="2"/>
                </a:lnTo>
                <a:lnTo>
                  <a:pt x="164" y="2"/>
                </a:lnTo>
                <a:lnTo>
                  <a:pt x="165" y="2"/>
                </a:lnTo>
                <a:lnTo>
                  <a:pt x="167" y="2"/>
                </a:lnTo>
                <a:lnTo>
                  <a:pt x="168" y="2"/>
                </a:lnTo>
                <a:lnTo>
                  <a:pt x="169" y="2"/>
                </a:lnTo>
                <a:lnTo>
                  <a:pt x="171" y="2"/>
                </a:lnTo>
                <a:lnTo>
                  <a:pt x="172" y="1"/>
                </a:lnTo>
                <a:lnTo>
                  <a:pt x="174" y="1"/>
                </a:lnTo>
                <a:lnTo>
                  <a:pt x="175" y="1"/>
                </a:lnTo>
                <a:lnTo>
                  <a:pt x="176" y="1"/>
                </a:lnTo>
                <a:lnTo>
                  <a:pt x="177" y="1"/>
                </a:lnTo>
                <a:lnTo>
                  <a:pt x="179" y="1"/>
                </a:lnTo>
                <a:lnTo>
                  <a:pt x="180" y="1"/>
                </a:lnTo>
                <a:lnTo>
                  <a:pt x="181" y="1"/>
                </a:lnTo>
                <a:lnTo>
                  <a:pt x="183" y="1"/>
                </a:lnTo>
                <a:lnTo>
                  <a:pt x="184" y="1"/>
                </a:lnTo>
                <a:lnTo>
                  <a:pt x="186" y="1"/>
                </a:lnTo>
                <a:lnTo>
                  <a:pt x="187" y="1"/>
                </a:lnTo>
                <a:lnTo>
                  <a:pt x="188" y="1"/>
                </a:lnTo>
                <a:lnTo>
                  <a:pt x="190" y="1"/>
                </a:lnTo>
                <a:lnTo>
                  <a:pt x="191" y="1"/>
                </a:lnTo>
                <a:lnTo>
                  <a:pt x="193" y="1"/>
                </a:lnTo>
                <a:lnTo>
                  <a:pt x="194" y="1"/>
                </a:lnTo>
                <a:lnTo>
                  <a:pt x="195" y="1"/>
                </a:lnTo>
                <a:lnTo>
                  <a:pt x="196" y="1"/>
                </a:lnTo>
                <a:lnTo>
                  <a:pt x="198" y="1"/>
                </a:lnTo>
                <a:lnTo>
                  <a:pt x="199" y="2"/>
                </a:lnTo>
                <a:lnTo>
                  <a:pt x="200" y="2"/>
                </a:lnTo>
                <a:lnTo>
                  <a:pt x="202" y="2"/>
                </a:lnTo>
                <a:lnTo>
                  <a:pt x="203" y="2"/>
                </a:lnTo>
                <a:lnTo>
                  <a:pt x="205" y="2"/>
                </a:lnTo>
                <a:lnTo>
                  <a:pt x="206" y="2"/>
                </a:lnTo>
                <a:lnTo>
                  <a:pt x="207" y="2"/>
                </a:lnTo>
                <a:lnTo>
                  <a:pt x="208" y="2"/>
                </a:lnTo>
                <a:lnTo>
                  <a:pt x="210" y="2"/>
                </a:lnTo>
                <a:lnTo>
                  <a:pt x="211" y="1"/>
                </a:lnTo>
                <a:lnTo>
                  <a:pt x="213" y="1"/>
                </a:lnTo>
                <a:lnTo>
                  <a:pt x="214" y="1"/>
                </a:lnTo>
                <a:lnTo>
                  <a:pt x="215" y="1"/>
                </a:lnTo>
                <a:lnTo>
                  <a:pt x="217" y="1"/>
                </a:lnTo>
                <a:lnTo>
                  <a:pt x="218" y="1"/>
                </a:lnTo>
                <a:lnTo>
                  <a:pt x="219" y="1"/>
                </a:lnTo>
                <a:lnTo>
                  <a:pt x="220" y="1"/>
                </a:lnTo>
                <a:lnTo>
                  <a:pt x="222" y="1"/>
                </a:lnTo>
                <a:lnTo>
                  <a:pt x="224" y="1"/>
                </a:lnTo>
                <a:lnTo>
                  <a:pt x="225" y="1"/>
                </a:lnTo>
                <a:lnTo>
                  <a:pt x="226" y="1"/>
                </a:lnTo>
                <a:lnTo>
                  <a:pt x="227" y="1"/>
                </a:lnTo>
                <a:lnTo>
                  <a:pt x="229" y="2"/>
                </a:lnTo>
                <a:lnTo>
                  <a:pt x="230" y="2"/>
                </a:lnTo>
                <a:lnTo>
                  <a:pt x="232" y="2"/>
                </a:lnTo>
                <a:lnTo>
                  <a:pt x="233" y="1"/>
                </a:lnTo>
                <a:lnTo>
                  <a:pt x="234" y="1"/>
                </a:lnTo>
                <a:lnTo>
                  <a:pt x="236" y="1"/>
                </a:lnTo>
                <a:lnTo>
                  <a:pt x="237" y="1"/>
                </a:lnTo>
                <a:lnTo>
                  <a:pt x="238" y="1"/>
                </a:lnTo>
                <a:lnTo>
                  <a:pt x="239" y="1"/>
                </a:lnTo>
                <a:lnTo>
                  <a:pt x="241" y="1"/>
                </a:lnTo>
                <a:lnTo>
                  <a:pt x="242" y="1"/>
                </a:lnTo>
                <a:lnTo>
                  <a:pt x="244" y="1"/>
                </a:lnTo>
                <a:lnTo>
                  <a:pt x="245" y="1"/>
                </a:lnTo>
                <a:lnTo>
                  <a:pt x="246" y="1"/>
                </a:lnTo>
                <a:lnTo>
                  <a:pt x="248" y="1"/>
                </a:lnTo>
                <a:lnTo>
                  <a:pt x="249" y="1"/>
                </a:lnTo>
                <a:lnTo>
                  <a:pt x="251" y="1"/>
                </a:lnTo>
                <a:lnTo>
                  <a:pt x="252" y="1"/>
                </a:lnTo>
                <a:lnTo>
                  <a:pt x="253" y="1"/>
                </a:lnTo>
                <a:lnTo>
                  <a:pt x="254" y="1"/>
                </a:lnTo>
                <a:lnTo>
                  <a:pt x="256" y="1"/>
                </a:lnTo>
                <a:lnTo>
                  <a:pt x="257" y="1"/>
                </a:lnTo>
                <a:lnTo>
                  <a:pt x="258" y="2"/>
                </a:lnTo>
                <a:lnTo>
                  <a:pt x="260" y="2"/>
                </a:lnTo>
                <a:lnTo>
                  <a:pt x="261" y="2"/>
                </a:lnTo>
                <a:lnTo>
                  <a:pt x="263" y="2"/>
                </a:lnTo>
                <a:lnTo>
                  <a:pt x="264" y="2"/>
                </a:lnTo>
                <a:lnTo>
                  <a:pt x="265" y="2"/>
                </a:lnTo>
                <a:lnTo>
                  <a:pt x="266" y="2"/>
                </a:lnTo>
                <a:lnTo>
                  <a:pt x="268" y="2"/>
                </a:lnTo>
                <a:lnTo>
                  <a:pt x="269" y="2"/>
                </a:lnTo>
                <a:lnTo>
                  <a:pt x="271" y="2"/>
                </a:lnTo>
                <a:lnTo>
                  <a:pt x="272" y="2"/>
                </a:lnTo>
                <a:lnTo>
                  <a:pt x="273" y="2"/>
                </a:lnTo>
                <a:lnTo>
                  <a:pt x="275" y="2"/>
                </a:lnTo>
                <a:lnTo>
                  <a:pt x="276" y="2"/>
                </a:lnTo>
                <a:lnTo>
                  <a:pt x="277" y="2"/>
                </a:lnTo>
                <a:lnTo>
                  <a:pt x="278" y="2"/>
                </a:lnTo>
                <a:lnTo>
                  <a:pt x="280" y="2"/>
                </a:lnTo>
                <a:lnTo>
                  <a:pt x="282" y="2"/>
                </a:lnTo>
                <a:lnTo>
                  <a:pt x="283" y="2"/>
                </a:lnTo>
                <a:lnTo>
                  <a:pt x="284" y="2"/>
                </a:lnTo>
                <a:lnTo>
                  <a:pt x="285" y="2"/>
                </a:lnTo>
                <a:lnTo>
                  <a:pt x="287" y="1"/>
                </a:lnTo>
                <a:lnTo>
                  <a:pt x="288" y="1"/>
                </a:lnTo>
                <a:lnTo>
                  <a:pt x="290" y="1"/>
                </a:lnTo>
                <a:lnTo>
                  <a:pt x="291" y="1"/>
                </a:lnTo>
                <a:lnTo>
                  <a:pt x="292" y="1"/>
                </a:lnTo>
                <a:lnTo>
                  <a:pt x="294" y="1"/>
                </a:lnTo>
                <a:lnTo>
                  <a:pt x="295" y="1"/>
                </a:lnTo>
                <a:lnTo>
                  <a:pt x="296" y="1"/>
                </a:lnTo>
                <a:lnTo>
                  <a:pt x="297" y="1"/>
                </a:lnTo>
                <a:lnTo>
                  <a:pt x="299" y="1"/>
                </a:lnTo>
                <a:lnTo>
                  <a:pt x="300" y="1"/>
                </a:lnTo>
                <a:lnTo>
                  <a:pt x="302" y="1"/>
                </a:lnTo>
                <a:lnTo>
                  <a:pt x="303" y="1"/>
                </a:lnTo>
                <a:lnTo>
                  <a:pt x="304" y="1"/>
                </a:lnTo>
                <a:lnTo>
                  <a:pt x="306" y="1"/>
                </a:lnTo>
                <a:lnTo>
                  <a:pt x="307" y="1"/>
                </a:lnTo>
                <a:lnTo>
                  <a:pt x="308" y="1"/>
                </a:lnTo>
                <a:lnTo>
                  <a:pt x="310" y="1"/>
                </a:lnTo>
                <a:lnTo>
                  <a:pt x="311" y="1"/>
                </a:lnTo>
                <a:lnTo>
                  <a:pt x="312" y="1"/>
                </a:lnTo>
                <a:lnTo>
                  <a:pt x="314" y="1"/>
                </a:lnTo>
                <a:lnTo>
                  <a:pt x="315" y="1"/>
                </a:lnTo>
                <a:lnTo>
                  <a:pt x="316" y="1"/>
                </a:lnTo>
                <a:lnTo>
                  <a:pt x="318" y="1"/>
                </a:lnTo>
                <a:lnTo>
                  <a:pt x="319" y="1"/>
                </a:lnTo>
                <a:lnTo>
                  <a:pt x="321" y="1"/>
                </a:lnTo>
                <a:lnTo>
                  <a:pt x="322" y="2"/>
                </a:lnTo>
                <a:lnTo>
                  <a:pt x="323" y="2"/>
                </a:lnTo>
                <a:lnTo>
                  <a:pt x="325" y="2"/>
                </a:lnTo>
                <a:lnTo>
                  <a:pt x="326" y="2"/>
                </a:lnTo>
                <a:lnTo>
                  <a:pt x="327" y="2"/>
                </a:lnTo>
                <a:lnTo>
                  <a:pt x="329" y="2"/>
                </a:lnTo>
                <a:lnTo>
                  <a:pt x="330" y="2"/>
                </a:lnTo>
                <a:lnTo>
                  <a:pt x="331" y="1"/>
                </a:lnTo>
                <a:lnTo>
                  <a:pt x="333" y="1"/>
                </a:lnTo>
                <a:lnTo>
                  <a:pt x="334" y="1"/>
                </a:lnTo>
                <a:lnTo>
                  <a:pt x="335" y="1"/>
                </a:lnTo>
                <a:lnTo>
                  <a:pt x="337" y="1"/>
                </a:lnTo>
                <a:lnTo>
                  <a:pt x="338" y="1"/>
                </a:lnTo>
                <a:lnTo>
                  <a:pt x="340" y="1"/>
                </a:lnTo>
                <a:lnTo>
                  <a:pt x="341" y="2"/>
                </a:lnTo>
                <a:lnTo>
                  <a:pt x="342" y="2"/>
                </a:lnTo>
                <a:lnTo>
                  <a:pt x="343" y="3"/>
                </a:lnTo>
                <a:lnTo>
                  <a:pt x="345" y="3"/>
                </a:lnTo>
                <a:lnTo>
                  <a:pt x="346" y="4"/>
                </a:lnTo>
                <a:lnTo>
                  <a:pt x="347" y="6"/>
                </a:lnTo>
                <a:lnTo>
                  <a:pt x="349" y="7"/>
                </a:lnTo>
                <a:lnTo>
                  <a:pt x="350" y="9"/>
                </a:lnTo>
                <a:lnTo>
                  <a:pt x="352" y="11"/>
                </a:lnTo>
                <a:lnTo>
                  <a:pt x="353" y="13"/>
                </a:lnTo>
                <a:lnTo>
                  <a:pt x="354" y="16"/>
                </a:lnTo>
                <a:lnTo>
                  <a:pt x="355" y="19"/>
                </a:lnTo>
                <a:lnTo>
                  <a:pt x="357" y="22"/>
                </a:lnTo>
                <a:lnTo>
                  <a:pt x="359" y="27"/>
                </a:lnTo>
                <a:lnTo>
                  <a:pt x="360" y="31"/>
                </a:lnTo>
                <a:lnTo>
                  <a:pt x="361" y="36"/>
                </a:lnTo>
                <a:lnTo>
                  <a:pt x="362" y="40"/>
                </a:lnTo>
                <a:lnTo>
                  <a:pt x="364" y="45"/>
                </a:lnTo>
                <a:lnTo>
                  <a:pt x="365" y="50"/>
                </a:lnTo>
                <a:lnTo>
                  <a:pt x="366" y="56"/>
                </a:lnTo>
                <a:lnTo>
                  <a:pt x="368" y="61"/>
                </a:lnTo>
                <a:lnTo>
                  <a:pt x="369" y="67"/>
                </a:lnTo>
                <a:lnTo>
                  <a:pt x="371" y="72"/>
                </a:lnTo>
                <a:lnTo>
                  <a:pt x="372" y="78"/>
                </a:lnTo>
                <a:lnTo>
                  <a:pt x="373" y="83"/>
                </a:lnTo>
                <a:lnTo>
                  <a:pt x="374" y="89"/>
                </a:lnTo>
                <a:lnTo>
                  <a:pt x="376" y="95"/>
                </a:lnTo>
                <a:lnTo>
                  <a:pt x="377" y="100"/>
                </a:lnTo>
                <a:lnTo>
                  <a:pt x="379" y="106"/>
                </a:lnTo>
                <a:lnTo>
                  <a:pt x="380" y="112"/>
                </a:lnTo>
                <a:lnTo>
                  <a:pt x="381" y="117"/>
                </a:lnTo>
                <a:lnTo>
                  <a:pt x="383" y="122"/>
                </a:lnTo>
                <a:lnTo>
                  <a:pt x="384" y="128"/>
                </a:lnTo>
                <a:lnTo>
                  <a:pt x="385" y="132"/>
                </a:lnTo>
                <a:lnTo>
                  <a:pt x="386" y="136"/>
                </a:lnTo>
                <a:lnTo>
                  <a:pt x="388" y="138"/>
                </a:lnTo>
                <a:lnTo>
                  <a:pt x="389" y="141"/>
                </a:lnTo>
                <a:lnTo>
                  <a:pt x="391" y="143"/>
                </a:lnTo>
                <a:lnTo>
                  <a:pt x="392" y="146"/>
                </a:lnTo>
                <a:lnTo>
                  <a:pt x="393" y="147"/>
                </a:lnTo>
                <a:lnTo>
                  <a:pt x="395" y="150"/>
                </a:lnTo>
                <a:lnTo>
                  <a:pt x="396" y="152"/>
                </a:lnTo>
                <a:lnTo>
                  <a:pt x="398" y="154"/>
                </a:lnTo>
                <a:lnTo>
                  <a:pt x="399" y="157"/>
                </a:lnTo>
                <a:lnTo>
                  <a:pt x="400" y="159"/>
                </a:lnTo>
                <a:lnTo>
                  <a:pt x="401" y="162"/>
                </a:lnTo>
                <a:lnTo>
                  <a:pt x="403" y="165"/>
                </a:lnTo>
                <a:lnTo>
                  <a:pt x="404" y="168"/>
                </a:lnTo>
                <a:lnTo>
                  <a:pt x="405" y="170"/>
                </a:lnTo>
                <a:lnTo>
                  <a:pt x="407" y="173"/>
                </a:lnTo>
                <a:lnTo>
                  <a:pt x="408" y="176"/>
                </a:lnTo>
                <a:lnTo>
                  <a:pt x="410" y="178"/>
                </a:lnTo>
                <a:lnTo>
                  <a:pt x="411" y="181"/>
                </a:lnTo>
                <a:lnTo>
                  <a:pt x="412" y="185"/>
                </a:lnTo>
                <a:lnTo>
                  <a:pt x="413" y="187"/>
                </a:lnTo>
                <a:lnTo>
                  <a:pt x="415" y="190"/>
                </a:lnTo>
                <a:lnTo>
                  <a:pt x="417" y="193"/>
                </a:lnTo>
                <a:lnTo>
                  <a:pt x="418" y="196"/>
                </a:lnTo>
                <a:lnTo>
                  <a:pt x="419" y="199"/>
                </a:lnTo>
                <a:lnTo>
                  <a:pt x="420" y="202"/>
                </a:lnTo>
                <a:lnTo>
                  <a:pt x="422" y="205"/>
                </a:lnTo>
                <a:lnTo>
                  <a:pt x="423" y="208"/>
                </a:lnTo>
                <a:lnTo>
                  <a:pt x="424" y="211"/>
                </a:lnTo>
                <a:lnTo>
                  <a:pt x="426" y="214"/>
                </a:lnTo>
                <a:lnTo>
                  <a:pt x="427" y="217"/>
                </a:lnTo>
                <a:lnTo>
                  <a:pt x="429" y="220"/>
                </a:lnTo>
                <a:lnTo>
                  <a:pt x="430" y="223"/>
                </a:lnTo>
                <a:lnTo>
                  <a:pt x="431" y="226"/>
                </a:lnTo>
                <a:lnTo>
                  <a:pt x="432" y="228"/>
                </a:lnTo>
                <a:lnTo>
                  <a:pt x="434" y="230"/>
                </a:lnTo>
                <a:lnTo>
                  <a:pt x="435" y="233"/>
                </a:lnTo>
                <a:lnTo>
                  <a:pt x="437" y="236"/>
                </a:lnTo>
                <a:lnTo>
                  <a:pt x="438" y="238"/>
                </a:lnTo>
                <a:lnTo>
                  <a:pt x="439" y="240"/>
                </a:lnTo>
                <a:lnTo>
                  <a:pt x="441" y="242"/>
                </a:lnTo>
                <a:lnTo>
                  <a:pt x="442" y="244"/>
                </a:lnTo>
                <a:lnTo>
                  <a:pt x="443" y="246"/>
                </a:lnTo>
                <a:lnTo>
                  <a:pt x="444" y="248"/>
                </a:lnTo>
                <a:lnTo>
                  <a:pt x="446" y="250"/>
                </a:lnTo>
                <a:lnTo>
                  <a:pt x="447" y="252"/>
                </a:lnTo>
                <a:lnTo>
                  <a:pt x="449" y="252"/>
                </a:lnTo>
                <a:lnTo>
                  <a:pt x="450" y="253"/>
                </a:lnTo>
                <a:lnTo>
                  <a:pt x="451" y="252"/>
                </a:lnTo>
                <a:lnTo>
                  <a:pt x="453" y="251"/>
                </a:lnTo>
                <a:lnTo>
                  <a:pt x="454" y="249"/>
                </a:lnTo>
                <a:lnTo>
                  <a:pt x="456" y="247"/>
                </a:lnTo>
                <a:lnTo>
                  <a:pt x="457" y="245"/>
                </a:lnTo>
                <a:lnTo>
                  <a:pt x="458" y="242"/>
                </a:lnTo>
                <a:lnTo>
                  <a:pt x="460" y="239"/>
                </a:lnTo>
                <a:lnTo>
                  <a:pt x="461" y="237"/>
                </a:lnTo>
                <a:lnTo>
                  <a:pt x="462" y="235"/>
                </a:lnTo>
                <a:lnTo>
                  <a:pt x="463" y="233"/>
                </a:lnTo>
                <a:lnTo>
                  <a:pt x="465" y="230"/>
                </a:lnTo>
                <a:lnTo>
                  <a:pt x="466" y="228"/>
                </a:lnTo>
                <a:lnTo>
                  <a:pt x="468" y="227"/>
                </a:lnTo>
                <a:lnTo>
                  <a:pt x="469" y="225"/>
                </a:lnTo>
                <a:lnTo>
                  <a:pt x="470" y="223"/>
                </a:lnTo>
                <a:lnTo>
                  <a:pt x="472" y="221"/>
                </a:lnTo>
                <a:lnTo>
                  <a:pt x="473" y="219"/>
                </a:lnTo>
                <a:lnTo>
                  <a:pt x="475" y="218"/>
                </a:lnTo>
                <a:lnTo>
                  <a:pt x="476" y="216"/>
                </a:lnTo>
                <a:lnTo>
                  <a:pt x="477" y="215"/>
                </a:lnTo>
                <a:lnTo>
                  <a:pt x="478" y="214"/>
                </a:lnTo>
                <a:lnTo>
                  <a:pt x="480" y="213"/>
                </a:lnTo>
                <a:lnTo>
                  <a:pt x="481" y="213"/>
                </a:lnTo>
                <a:lnTo>
                  <a:pt x="482" y="212"/>
                </a:lnTo>
                <a:lnTo>
                  <a:pt x="484" y="211"/>
                </a:lnTo>
                <a:lnTo>
                  <a:pt x="485" y="211"/>
                </a:lnTo>
                <a:lnTo>
                  <a:pt x="487" y="210"/>
                </a:lnTo>
                <a:lnTo>
                  <a:pt x="488" y="210"/>
                </a:lnTo>
                <a:lnTo>
                  <a:pt x="489" y="209"/>
                </a:lnTo>
                <a:lnTo>
                  <a:pt x="490" y="209"/>
                </a:lnTo>
                <a:lnTo>
                  <a:pt x="492" y="208"/>
                </a:lnTo>
                <a:lnTo>
                  <a:pt x="493" y="208"/>
                </a:lnTo>
                <a:lnTo>
                  <a:pt x="495" y="208"/>
                </a:lnTo>
                <a:lnTo>
                  <a:pt x="496" y="207"/>
                </a:lnTo>
                <a:lnTo>
                  <a:pt x="497" y="207"/>
                </a:lnTo>
                <a:lnTo>
                  <a:pt x="499" y="207"/>
                </a:lnTo>
                <a:lnTo>
                  <a:pt x="500" y="206"/>
                </a:lnTo>
                <a:lnTo>
                  <a:pt x="501" y="206"/>
                </a:lnTo>
                <a:lnTo>
                  <a:pt x="502" y="206"/>
                </a:lnTo>
                <a:lnTo>
                  <a:pt x="504" y="206"/>
                </a:lnTo>
                <a:lnTo>
                  <a:pt x="506" y="206"/>
                </a:lnTo>
                <a:lnTo>
                  <a:pt x="507" y="206"/>
                </a:lnTo>
                <a:lnTo>
                  <a:pt x="508" y="206"/>
                </a:lnTo>
                <a:lnTo>
                  <a:pt x="509" y="205"/>
                </a:lnTo>
                <a:lnTo>
                  <a:pt x="511" y="205"/>
                </a:lnTo>
                <a:lnTo>
                  <a:pt x="512" y="205"/>
                </a:lnTo>
                <a:lnTo>
                  <a:pt x="513" y="204"/>
                </a:lnTo>
                <a:lnTo>
                  <a:pt x="515" y="204"/>
                </a:lnTo>
                <a:lnTo>
                  <a:pt x="516" y="203"/>
                </a:lnTo>
                <a:lnTo>
                  <a:pt x="518" y="203"/>
                </a:lnTo>
                <a:lnTo>
                  <a:pt x="519" y="203"/>
                </a:lnTo>
                <a:lnTo>
                  <a:pt x="520" y="203"/>
                </a:lnTo>
                <a:lnTo>
                  <a:pt x="521" y="202"/>
                </a:lnTo>
                <a:lnTo>
                  <a:pt x="523" y="202"/>
                </a:lnTo>
                <a:lnTo>
                  <a:pt x="524" y="202"/>
                </a:lnTo>
                <a:lnTo>
                  <a:pt x="526" y="202"/>
                </a:lnTo>
                <a:lnTo>
                  <a:pt x="527" y="201"/>
                </a:lnTo>
                <a:lnTo>
                  <a:pt x="528" y="202"/>
                </a:lnTo>
                <a:lnTo>
                  <a:pt x="530" y="202"/>
                </a:lnTo>
                <a:lnTo>
                  <a:pt x="531" y="202"/>
                </a:lnTo>
                <a:lnTo>
                  <a:pt x="532" y="202"/>
                </a:lnTo>
                <a:lnTo>
                  <a:pt x="534" y="202"/>
                </a:lnTo>
                <a:lnTo>
                  <a:pt x="535" y="202"/>
                </a:lnTo>
                <a:lnTo>
                  <a:pt x="536" y="201"/>
                </a:lnTo>
                <a:lnTo>
                  <a:pt x="538" y="201"/>
                </a:lnTo>
                <a:lnTo>
                  <a:pt x="539" y="202"/>
                </a:lnTo>
                <a:lnTo>
                  <a:pt x="540" y="202"/>
                </a:lnTo>
                <a:lnTo>
                  <a:pt x="542" y="203"/>
                </a:lnTo>
                <a:lnTo>
                  <a:pt x="543" y="204"/>
                </a:lnTo>
                <a:lnTo>
                  <a:pt x="545" y="205"/>
                </a:lnTo>
                <a:lnTo>
                  <a:pt x="546" y="206"/>
                </a:lnTo>
                <a:lnTo>
                  <a:pt x="547" y="207"/>
                </a:lnTo>
                <a:lnTo>
                  <a:pt x="548" y="208"/>
                </a:lnTo>
                <a:lnTo>
                  <a:pt x="550" y="209"/>
                </a:lnTo>
                <a:lnTo>
                  <a:pt x="551" y="211"/>
                </a:lnTo>
                <a:lnTo>
                  <a:pt x="552" y="212"/>
                </a:lnTo>
                <a:lnTo>
                  <a:pt x="554" y="214"/>
                </a:lnTo>
                <a:lnTo>
                  <a:pt x="555" y="215"/>
                </a:lnTo>
                <a:lnTo>
                  <a:pt x="557" y="217"/>
                </a:lnTo>
                <a:lnTo>
                  <a:pt x="558" y="218"/>
                </a:lnTo>
                <a:lnTo>
                  <a:pt x="559" y="219"/>
                </a:lnTo>
                <a:lnTo>
                  <a:pt x="561" y="222"/>
                </a:lnTo>
                <a:lnTo>
                  <a:pt x="562" y="223"/>
                </a:lnTo>
                <a:lnTo>
                  <a:pt x="564" y="225"/>
                </a:lnTo>
                <a:lnTo>
                  <a:pt x="565" y="226"/>
                </a:lnTo>
                <a:lnTo>
                  <a:pt x="566" y="227"/>
                </a:lnTo>
                <a:lnTo>
                  <a:pt x="567" y="229"/>
                </a:lnTo>
                <a:lnTo>
                  <a:pt x="569" y="231"/>
                </a:lnTo>
                <a:lnTo>
                  <a:pt x="570" y="232"/>
                </a:lnTo>
                <a:lnTo>
                  <a:pt x="571" y="234"/>
                </a:lnTo>
                <a:lnTo>
                  <a:pt x="573" y="235"/>
                </a:lnTo>
                <a:lnTo>
                  <a:pt x="574" y="237"/>
                </a:lnTo>
                <a:lnTo>
                  <a:pt x="576" y="238"/>
                </a:lnTo>
                <a:lnTo>
                  <a:pt x="577" y="239"/>
                </a:lnTo>
                <a:lnTo>
                  <a:pt x="578" y="241"/>
                </a:lnTo>
                <a:lnTo>
                  <a:pt x="579" y="242"/>
                </a:lnTo>
                <a:lnTo>
                  <a:pt x="581" y="244"/>
                </a:lnTo>
                <a:lnTo>
                  <a:pt x="582" y="245"/>
                </a:lnTo>
                <a:lnTo>
                  <a:pt x="584" y="246"/>
                </a:lnTo>
                <a:lnTo>
                  <a:pt x="585" y="248"/>
                </a:lnTo>
                <a:lnTo>
                  <a:pt x="586" y="249"/>
                </a:lnTo>
                <a:lnTo>
                  <a:pt x="588" y="250"/>
                </a:lnTo>
                <a:lnTo>
                  <a:pt x="589" y="252"/>
                </a:lnTo>
                <a:lnTo>
                  <a:pt x="590" y="253"/>
                </a:lnTo>
                <a:lnTo>
                  <a:pt x="591" y="254"/>
                </a:lnTo>
                <a:lnTo>
                  <a:pt x="593" y="255"/>
                </a:lnTo>
                <a:lnTo>
                  <a:pt x="595" y="257"/>
                </a:lnTo>
                <a:lnTo>
                  <a:pt x="596" y="258"/>
                </a:lnTo>
                <a:lnTo>
                  <a:pt x="597" y="259"/>
                </a:lnTo>
                <a:lnTo>
                  <a:pt x="598" y="260"/>
                </a:lnTo>
                <a:lnTo>
                  <a:pt x="600" y="261"/>
                </a:lnTo>
                <a:lnTo>
                  <a:pt x="601" y="262"/>
                </a:lnTo>
                <a:lnTo>
                  <a:pt x="603" y="264"/>
                </a:lnTo>
                <a:lnTo>
                  <a:pt x="604" y="265"/>
                </a:lnTo>
                <a:lnTo>
                  <a:pt x="605" y="265"/>
                </a:lnTo>
                <a:lnTo>
                  <a:pt x="607" y="266"/>
                </a:lnTo>
                <a:lnTo>
                  <a:pt x="608" y="267"/>
                </a:lnTo>
                <a:lnTo>
                  <a:pt x="609" y="269"/>
                </a:lnTo>
                <a:lnTo>
                  <a:pt x="610" y="270"/>
                </a:lnTo>
                <a:lnTo>
                  <a:pt x="612" y="271"/>
                </a:lnTo>
                <a:lnTo>
                  <a:pt x="613" y="272"/>
                </a:lnTo>
                <a:lnTo>
                  <a:pt x="615" y="274"/>
                </a:lnTo>
                <a:lnTo>
                  <a:pt x="616" y="275"/>
                </a:lnTo>
                <a:lnTo>
                  <a:pt x="617" y="276"/>
                </a:lnTo>
                <a:lnTo>
                  <a:pt x="619" y="278"/>
                </a:lnTo>
                <a:lnTo>
                  <a:pt x="620" y="279"/>
                </a:lnTo>
                <a:lnTo>
                  <a:pt x="622" y="280"/>
                </a:lnTo>
                <a:lnTo>
                  <a:pt x="623" y="281"/>
                </a:lnTo>
                <a:lnTo>
                  <a:pt x="624" y="282"/>
                </a:lnTo>
                <a:lnTo>
                  <a:pt x="625" y="283"/>
                </a:lnTo>
                <a:lnTo>
                  <a:pt x="627" y="284"/>
                </a:lnTo>
                <a:lnTo>
                  <a:pt x="628" y="285"/>
                </a:lnTo>
                <a:lnTo>
                  <a:pt x="629" y="286"/>
                </a:lnTo>
                <a:lnTo>
                  <a:pt x="631" y="288"/>
                </a:lnTo>
                <a:lnTo>
                  <a:pt x="632" y="289"/>
                </a:lnTo>
                <a:lnTo>
                  <a:pt x="634" y="291"/>
                </a:lnTo>
                <a:lnTo>
                  <a:pt x="635" y="292"/>
                </a:lnTo>
                <a:lnTo>
                  <a:pt x="636" y="293"/>
                </a:lnTo>
                <a:lnTo>
                  <a:pt x="637" y="295"/>
                </a:lnTo>
                <a:lnTo>
                  <a:pt x="639" y="296"/>
                </a:lnTo>
                <a:lnTo>
                  <a:pt x="641" y="297"/>
                </a:lnTo>
                <a:lnTo>
                  <a:pt x="642" y="298"/>
                </a:lnTo>
                <a:lnTo>
                  <a:pt x="643" y="299"/>
                </a:lnTo>
                <a:lnTo>
                  <a:pt x="644" y="301"/>
                </a:lnTo>
                <a:lnTo>
                  <a:pt x="646" y="302"/>
                </a:lnTo>
                <a:lnTo>
                  <a:pt x="647" y="303"/>
                </a:lnTo>
                <a:lnTo>
                  <a:pt x="648" y="304"/>
                </a:lnTo>
                <a:lnTo>
                  <a:pt x="649" y="305"/>
                </a:lnTo>
                <a:lnTo>
                  <a:pt x="651" y="306"/>
                </a:lnTo>
                <a:lnTo>
                  <a:pt x="653" y="307"/>
                </a:lnTo>
                <a:lnTo>
                  <a:pt x="654" y="308"/>
                </a:lnTo>
                <a:lnTo>
                  <a:pt x="655" y="309"/>
                </a:lnTo>
                <a:lnTo>
                  <a:pt x="656" y="311"/>
                </a:lnTo>
                <a:lnTo>
                  <a:pt x="658" y="312"/>
                </a:lnTo>
                <a:lnTo>
                  <a:pt x="659" y="313"/>
                </a:lnTo>
                <a:lnTo>
                  <a:pt x="661" y="314"/>
                </a:lnTo>
                <a:lnTo>
                  <a:pt x="662" y="315"/>
                </a:lnTo>
                <a:lnTo>
                  <a:pt x="663" y="316"/>
                </a:lnTo>
                <a:lnTo>
                  <a:pt x="665" y="317"/>
                </a:lnTo>
                <a:lnTo>
                  <a:pt x="666" y="318"/>
                </a:lnTo>
                <a:lnTo>
                  <a:pt x="667" y="319"/>
                </a:lnTo>
                <a:lnTo>
                  <a:pt x="668" y="321"/>
                </a:lnTo>
                <a:lnTo>
                  <a:pt x="670" y="322"/>
                </a:lnTo>
                <a:lnTo>
                  <a:pt x="671" y="323"/>
                </a:lnTo>
                <a:lnTo>
                  <a:pt x="673" y="324"/>
                </a:lnTo>
                <a:lnTo>
                  <a:pt x="674" y="325"/>
                </a:lnTo>
                <a:lnTo>
                  <a:pt x="675" y="326"/>
                </a:lnTo>
                <a:lnTo>
                  <a:pt x="677" y="327"/>
                </a:lnTo>
                <a:lnTo>
                  <a:pt x="678" y="328"/>
                </a:lnTo>
                <a:lnTo>
                  <a:pt x="680" y="329"/>
                </a:lnTo>
                <a:lnTo>
                  <a:pt x="681" y="330"/>
                </a:lnTo>
                <a:lnTo>
                  <a:pt x="682" y="331"/>
                </a:lnTo>
                <a:lnTo>
                  <a:pt x="683" y="332"/>
                </a:lnTo>
                <a:lnTo>
                  <a:pt x="685" y="333"/>
                </a:lnTo>
                <a:lnTo>
                  <a:pt x="686" y="334"/>
                </a:lnTo>
                <a:lnTo>
                  <a:pt x="687" y="335"/>
                </a:lnTo>
                <a:lnTo>
                  <a:pt x="689" y="336"/>
                </a:lnTo>
                <a:lnTo>
                  <a:pt x="690" y="337"/>
                </a:lnTo>
                <a:lnTo>
                  <a:pt x="692" y="338"/>
                </a:lnTo>
                <a:lnTo>
                  <a:pt x="693" y="339"/>
                </a:lnTo>
                <a:lnTo>
                  <a:pt x="694" y="341"/>
                </a:lnTo>
                <a:lnTo>
                  <a:pt x="696" y="342"/>
                </a:lnTo>
                <a:lnTo>
                  <a:pt x="697" y="343"/>
                </a:lnTo>
                <a:lnTo>
                  <a:pt x="698" y="344"/>
                </a:lnTo>
                <a:lnTo>
                  <a:pt x="700" y="345"/>
                </a:lnTo>
                <a:lnTo>
                  <a:pt x="701" y="346"/>
                </a:lnTo>
                <a:lnTo>
                  <a:pt x="702" y="348"/>
                </a:lnTo>
                <a:lnTo>
                  <a:pt x="704" y="349"/>
                </a:lnTo>
                <a:lnTo>
                  <a:pt x="705" y="350"/>
                </a:lnTo>
                <a:lnTo>
                  <a:pt x="706" y="352"/>
                </a:lnTo>
                <a:lnTo>
                  <a:pt x="708" y="353"/>
                </a:lnTo>
                <a:lnTo>
                  <a:pt x="709" y="354"/>
                </a:lnTo>
                <a:lnTo>
                  <a:pt x="711" y="355"/>
                </a:lnTo>
                <a:lnTo>
                  <a:pt x="712" y="356"/>
                </a:lnTo>
                <a:lnTo>
                  <a:pt x="713" y="357"/>
                </a:lnTo>
                <a:lnTo>
                  <a:pt x="714" y="358"/>
                </a:lnTo>
                <a:lnTo>
                  <a:pt x="716" y="360"/>
                </a:lnTo>
                <a:lnTo>
                  <a:pt x="717" y="361"/>
                </a:lnTo>
                <a:lnTo>
                  <a:pt x="719" y="362"/>
                </a:lnTo>
                <a:lnTo>
                  <a:pt x="720" y="363"/>
                </a:lnTo>
                <a:lnTo>
                  <a:pt x="721" y="364"/>
                </a:lnTo>
                <a:lnTo>
                  <a:pt x="723" y="365"/>
                </a:lnTo>
                <a:lnTo>
                  <a:pt x="724" y="366"/>
                </a:lnTo>
                <a:lnTo>
                  <a:pt x="725" y="368"/>
                </a:lnTo>
                <a:lnTo>
                  <a:pt x="726" y="369"/>
                </a:lnTo>
                <a:lnTo>
                  <a:pt x="728" y="370"/>
                </a:lnTo>
                <a:lnTo>
                  <a:pt x="730" y="371"/>
                </a:lnTo>
                <a:lnTo>
                  <a:pt x="731" y="372"/>
                </a:lnTo>
                <a:lnTo>
                  <a:pt x="732" y="373"/>
                </a:lnTo>
                <a:lnTo>
                  <a:pt x="733" y="374"/>
                </a:lnTo>
                <a:lnTo>
                  <a:pt x="735" y="375"/>
                </a:lnTo>
                <a:lnTo>
                  <a:pt x="736" y="376"/>
                </a:lnTo>
                <a:lnTo>
                  <a:pt x="737" y="377"/>
                </a:lnTo>
                <a:lnTo>
                  <a:pt x="739" y="378"/>
                </a:lnTo>
                <a:lnTo>
                  <a:pt x="740" y="380"/>
                </a:lnTo>
                <a:lnTo>
                  <a:pt x="742" y="381"/>
                </a:lnTo>
                <a:lnTo>
                  <a:pt x="743" y="382"/>
                </a:lnTo>
                <a:lnTo>
                  <a:pt x="744" y="383"/>
                </a:lnTo>
                <a:lnTo>
                  <a:pt x="745" y="384"/>
                </a:lnTo>
                <a:lnTo>
                  <a:pt x="747" y="385"/>
                </a:lnTo>
                <a:lnTo>
                  <a:pt x="748" y="386"/>
                </a:lnTo>
                <a:lnTo>
                  <a:pt x="750" y="387"/>
                </a:lnTo>
                <a:lnTo>
                  <a:pt x="751" y="389"/>
                </a:lnTo>
                <a:lnTo>
                  <a:pt x="752" y="390"/>
                </a:lnTo>
                <a:lnTo>
                  <a:pt x="754" y="391"/>
                </a:lnTo>
                <a:lnTo>
                  <a:pt x="755" y="393"/>
                </a:lnTo>
                <a:lnTo>
                  <a:pt x="756" y="394"/>
                </a:lnTo>
                <a:lnTo>
                  <a:pt x="758" y="395"/>
                </a:lnTo>
                <a:lnTo>
                  <a:pt x="759" y="396"/>
                </a:lnTo>
                <a:lnTo>
                  <a:pt x="760" y="397"/>
                </a:lnTo>
                <a:lnTo>
                  <a:pt x="762" y="398"/>
                </a:lnTo>
                <a:lnTo>
                  <a:pt x="763" y="399"/>
                </a:lnTo>
                <a:lnTo>
                  <a:pt x="764" y="401"/>
                </a:lnTo>
                <a:lnTo>
                  <a:pt x="766" y="402"/>
                </a:lnTo>
                <a:lnTo>
                  <a:pt x="767" y="403"/>
                </a:lnTo>
                <a:lnTo>
                  <a:pt x="769" y="404"/>
                </a:lnTo>
                <a:lnTo>
                  <a:pt x="770" y="406"/>
                </a:lnTo>
                <a:lnTo>
                  <a:pt x="771" y="407"/>
                </a:lnTo>
                <a:lnTo>
                  <a:pt x="772" y="408"/>
                </a:lnTo>
                <a:lnTo>
                  <a:pt x="774" y="409"/>
                </a:lnTo>
                <a:lnTo>
                  <a:pt x="775" y="411"/>
                </a:lnTo>
                <a:lnTo>
                  <a:pt x="776" y="412"/>
                </a:lnTo>
                <a:lnTo>
                  <a:pt x="778" y="413"/>
                </a:lnTo>
                <a:lnTo>
                  <a:pt x="779" y="414"/>
                </a:lnTo>
                <a:lnTo>
                  <a:pt x="781" y="415"/>
                </a:lnTo>
                <a:lnTo>
                  <a:pt x="782" y="416"/>
                </a:lnTo>
                <a:lnTo>
                  <a:pt x="783" y="417"/>
                </a:lnTo>
                <a:lnTo>
                  <a:pt x="784" y="418"/>
                </a:lnTo>
                <a:lnTo>
                  <a:pt x="786" y="419"/>
                </a:lnTo>
                <a:lnTo>
                  <a:pt x="788" y="420"/>
                </a:lnTo>
                <a:lnTo>
                  <a:pt x="789" y="421"/>
                </a:lnTo>
                <a:lnTo>
                  <a:pt x="790" y="423"/>
                </a:lnTo>
                <a:lnTo>
                  <a:pt x="791" y="424"/>
                </a:lnTo>
                <a:lnTo>
                  <a:pt x="793" y="425"/>
                </a:lnTo>
                <a:lnTo>
                  <a:pt x="794" y="426"/>
                </a:lnTo>
                <a:lnTo>
                  <a:pt x="795" y="427"/>
                </a:lnTo>
                <a:lnTo>
                  <a:pt x="797" y="428"/>
                </a:lnTo>
                <a:lnTo>
                  <a:pt x="798" y="429"/>
                </a:lnTo>
                <a:lnTo>
                  <a:pt x="800" y="430"/>
                </a:lnTo>
                <a:lnTo>
                  <a:pt x="801" y="431"/>
                </a:lnTo>
                <a:lnTo>
                  <a:pt x="802" y="432"/>
                </a:lnTo>
                <a:lnTo>
                  <a:pt x="803" y="433"/>
                </a:lnTo>
                <a:lnTo>
                  <a:pt x="805" y="434"/>
                </a:lnTo>
                <a:lnTo>
                  <a:pt x="806" y="435"/>
                </a:lnTo>
                <a:lnTo>
                  <a:pt x="808" y="436"/>
                </a:lnTo>
                <a:lnTo>
                  <a:pt x="809" y="437"/>
                </a:lnTo>
                <a:lnTo>
                  <a:pt x="810" y="439"/>
                </a:lnTo>
                <a:lnTo>
                  <a:pt x="812" y="440"/>
                </a:lnTo>
                <a:lnTo>
                  <a:pt x="813" y="441"/>
                </a:lnTo>
                <a:lnTo>
                  <a:pt x="814" y="442"/>
                </a:lnTo>
                <a:lnTo>
                  <a:pt x="815" y="443"/>
                </a:lnTo>
                <a:lnTo>
                  <a:pt x="817" y="444"/>
                </a:lnTo>
                <a:lnTo>
                  <a:pt x="818" y="446"/>
                </a:lnTo>
                <a:lnTo>
                  <a:pt x="820" y="447"/>
                </a:lnTo>
                <a:lnTo>
                  <a:pt x="821" y="448"/>
                </a:lnTo>
                <a:lnTo>
                  <a:pt x="822" y="449"/>
                </a:lnTo>
                <a:lnTo>
                  <a:pt x="824" y="450"/>
                </a:lnTo>
                <a:lnTo>
                  <a:pt x="825" y="451"/>
                </a:lnTo>
                <a:lnTo>
                  <a:pt x="827" y="452"/>
                </a:lnTo>
                <a:lnTo>
                  <a:pt x="828" y="453"/>
                </a:lnTo>
                <a:lnTo>
                  <a:pt x="829" y="454"/>
                </a:lnTo>
                <a:lnTo>
                  <a:pt x="831" y="456"/>
                </a:lnTo>
                <a:lnTo>
                  <a:pt x="832" y="457"/>
                </a:lnTo>
                <a:lnTo>
                  <a:pt x="833" y="458"/>
                </a:lnTo>
                <a:lnTo>
                  <a:pt x="834" y="460"/>
                </a:lnTo>
                <a:lnTo>
                  <a:pt x="836" y="461"/>
                </a:lnTo>
                <a:lnTo>
                  <a:pt x="837" y="462"/>
                </a:lnTo>
                <a:lnTo>
                  <a:pt x="839" y="463"/>
                </a:lnTo>
                <a:lnTo>
                  <a:pt x="840" y="464"/>
                </a:lnTo>
                <a:lnTo>
                  <a:pt x="841" y="466"/>
                </a:lnTo>
                <a:lnTo>
                  <a:pt x="843" y="467"/>
                </a:lnTo>
                <a:lnTo>
                  <a:pt x="844" y="468"/>
                </a:lnTo>
                <a:lnTo>
                  <a:pt x="846" y="469"/>
                </a:lnTo>
                <a:lnTo>
                  <a:pt x="847" y="471"/>
                </a:lnTo>
                <a:lnTo>
                  <a:pt x="848" y="472"/>
                </a:lnTo>
                <a:lnTo>
                  <a:pt x="849" y="473"/>
                </a:lnTo>
                <a:lnTo>
                  <a:pt x="851" y="474"/>
                </a:lnTo>
                <a:lnTo>
                  <a:pt x="852" y="475"/>
                </a:lnTo>
                <a:lnTo>
                  <a:pt x="853" y="476"/>
                </a:lnTo>
                <a:lnTo>
                  <a:pt x="855" y="478"/>
                </a:lnTo>
                <a:lnTo>
                  <a:pt x="856" y="479"/>
                </a:lnTo>
                <a:lnTo>
                  <a:pt x="858" y="480"/>
                </a:lnTo>
                <a:lnTo>
                  <a:pt x="859" y="481"/>
                </a:lnTo>
                <a:lnTo>
                  <a:pt x="860" y="482"/>
                </a:lnTo>
                <a:lnTo>
                  <a:pt x="861" y="483"/>
                </a:lnTo>
                <a:lnTo>
                  <a:pt x="863" y="485"/>
                </a:lnTo>
                <a:lnTo>
                  <a:pt x="864" y="486"/>
                </a:lnTo>
                <a:lnTo>
                  <a:pt x="866" y="487"/>
                </a:lnTo>
                <a:lnTo>
                  <a:pt x="867" y="488"/>
                </a:lnTo>
                <a:lnTo>
                  <a:pt x="868" y="489"/>
                </a:lnTo>
                <a:lnTo>
                  <a:pt x="870" y="490"/>
                </a:lnTo>
                <a:lnTo>
                  <a:pt x="871" y="491"/>
                </a:lnTo>
                <a:lnTo>
                  <a:pt x="872" y="492"/>
                </a:lnTo>
                <a:lnTo>
                  <a:pt x="873" y="493"/>
                </a:lnTo>
                <a:lnTo>
                  <a:pt x="875" y="494"/>
                </a:lnTo>
                <a:lnTo>
                  <a:pt x="877" y="494"/>
                </a:lnTo>
                <a:lnTo>
                  <a:pt x="878" y="495"/>
                </a:lnTo>
                <a:lnTo>
                  <a:pt x="879" y="496"/>
                </a:lnTo>
                <a:lnTo>
                  <a:pt x="880" y="498"/>
                </a:lnTo>
                <a:lnTo>
                  <a:pt x="882" y="499"/>
                </a:lnTo>
                <a:lnTo>
                  <a:pt x="883" y="500"/>
                </a:lnTo>
                <a:lnTo>
                  <a:pt x="885" y="501"/>
                </a:lnTo>
                <a:lnTo>
                  <a:pt x="886" y="502"/>
                </a:lnTo>
                <a:lnTo>
                  <a:pt x="887" y="503"/>
                </a:lnTo>
                <a:lnTo>
                  <a:pt x="889" y="504"/>
                </a:lnTo>
                <a:lnTo>
                  <a:pt x="890" y="505"/>
                </a:lnTo>
                <a:lnTo>
                  <a:pt x="891" y="506"/>
                </a:lnTo>
                <a:lnTo>
                  <a:pt x="892" y="508"/>
                </a:lnTo>
                <a:lnTo>
                  <a:pt x="894" y="509"/>
                </a:lnTo>
                <a:lnTo>
                  <a:pt x="895" y="510"/>
                </a:lnTo>
                <a:lnTo>
                  <a:pt x="897" y="511"/>
                </a:lnTo>
                <a:lnTo>
                  <a:pt x="898" y="512"/>
                </a:lnTo>
                <a:lnTo>
                  <a:pt x="899" y="514"/>
                </a:lnTo>
                <a:lnTo>
                  <a:pt x="901" y="515"/>
                </a:lnTo>
                <a:lnTo>
                  <a:pt x="902" y="516"/>
                </a:lnTo>
                <a:lnTo>
                  <a:pt x="903" y="518"/>
                </a:lnTo>
                <a:lnTo>
                  <a:pt x="905" y="519"/>
                </a:lnTo>
                <a:lnTo>
                  <a:pt x="906" y="520"/>
                </a:lnTo>
                <a:lnTo>
                  <a:pt x="907" y="521"/>
                </a:lnTo>
                <a:lnTo>
                  <a:pt x="909" y="522"/>
                </a:lnTo>
                <a:lnTo>
                  <a:pt x="910" y="524"/>
                </a:lnTo>
                <a:lnTo>
                  <a:pt x="911" y="525"/>
                </a:lnTo>
                <a:lnTo>
                  <a:pt x="913" y="526"/>
                </a:lnTo>
                <a:lnTo>
                  <a:pt x="914" y="528"/>
                </a:lnTo>
                <a:lnTo>
                  <a:pt x="916" y="529"/>
                </a:lnTo>
                <a:lnTo>
                  <a:pt x="917" y="530"/>
                </a:lnTo>
                <a:lnTo>
                  <a:pt x="918" y="531"/>
                </a:lnTo>
                <a:lnTo>
                  <a:pt x="919" y="532"/>
                </a:lnTo>
                <a:lnTo>
                  <a:pt x="921" y="533"/>
                </a:lnTo>
                <a:lnTo>
                  <a:pt x="922" y="534"/>
                </a:lnTo>
                <a:lnTo>
                  <a:pt x="924" y="535"/>
                </a:lnTo>
                <a:lnTo>
                  <a:pt x="925" y="536"/>
                </a:lnTo>
                <a:lnTo>
                  <a:pt x="926" y="538"/>
                </a:lnTo>
                <a:lnTo>
                  <a:pt x="928" y="539"/>
                </a:lnTo>
                <a:lnTo>
                  <a:pt x="929" y="540"/>
                </a:lnTo>
                <a:lnTo>
                  <a:pt x="930" y="541"/>
                </a:lnTo>
                <a:lnTo>
                  <a:pt x="932" y="542"/>
                </a:lnTo>
                <a:lnTo>
                  <a:pt x="933" y="543"/>
                </a:lnTo>
                <a:lnTo>
                  <a:pt x="935" y="544"/>
                </a:lnTo>
                <a:lnTo>
                  <a:pt x="936" y="545"/>
                </a:lnTo>
                <a:lnTo>
                  <a:pt x="937" y="546"/>
                </a:lnTo>
                <a:lnTo>
                  <a:pt x="938" y="547"/>
                </a:lnTo>
                <a:lnTo>
                  <a:pt x="940" y="548"/>
                </a:lnTo>
                <a:lnTo>
                  <a:pt x="941" y="549"/>
                </a:lnTo>
                <a:lnTo>
                  <a:pt x="942" y="549"/>
                </a:lnTo>
                <a:lnTo>
                  <a:pt x="944" y="550"/>
                </a:lnTo>
                <a:lnTo>
                  <a:pt x="945" y="550"/>
                </a:lnTo>
                <a:lnTo>
                  <a:pt x="947" y="551"/>
                </a:lnTo>
                <a:lnTo>
                  <a:pt x="948" y="551"/>
                </a:lnTo>
                <a:lnTo>
                  <a:pt x="949" y="552"/>
                </a:lnTo>
                <a:lnTo>
                  <a:pt x="950" y="553"/>
                </a:lnTo>
                <a:lnTo>
                  <a:pt x="952" y="553"/>
                </a:lnTo>
                <a:lnTo>
                  <a:pt x="953" y="553"/>
                </a:lnTo>
                <a:lnTo>
                  <a:pt x="955" y="553"/>
                </a:lnTo>
                <a:lnTo>
                  <a:pt x="956" y="553"/>
                </a:lnTo>
                <a:lnTo>
                  <a:pt x="957" y="552"/>
                </a:lnTo>
                <a:lnTo>
                  <a:pt x="959" y="552"/>
                </a:lnTo>
                <a:lnTo>
                  <a:pt x="960" y="552"/>
                </a:lnTo>
                <a:lnTo>
                  <a:pt x="961" y="552"/>
                </a:lnTo>
                <a:lnTo>
                  <a:pt x="963" y="552"/>
                </a:lnTo>
                <a:lnTo>
                  <a:pt x="964" y="551"/>
                </a:lnTo>
                <a:lnTo>
                  <a:pt x="966" y="550"/>
                </a:lnTo>
                <a:lnTo>
                  <a:pt x="967" y="549"/>
                </a:lnTo>
                <a:lnTo>
                  <a:pt x="968" y="548"/>
                </a:lnTo>
                <a:lnTo>
                  <a:pt x="969" y="548"/>
                </a:lnTo>
                <a:lnTo>
                  <a:pt x="971" y="547"/>
                </a:lnTo>
                <a:lnTo>
                  <a:pt x="972" y="545"/>
                </a:lnTo>
                <a:lnTo>
                  <a:pt x="974" y="545"/>
                </a:lnTo>
                <a:lnTo>
                  <a:pt x="975" y="545"/>
                </a:lnTo>
                <a:lnTo>
                  <a:pt x="976" y="544"/>
                </a:lnTo>
                <a:lnTo>
                  <a:pt x="978" y="544"/>
                </a:lnTo>
                <a:lnTo>
                  <a:pt x="979" y="543"/>
                </a:lnTo>
                <a:lnTo>
                  <a:pt x="980" y="543"/>
                </a:lnTo>
                <a:lnTo>
                  <a:pt x="981" y="542"/>
                </a:lnTo>
                <a:lnTo>
                  <a:pt x="983" y="542"/>
                </a:lnTo>
                <a:lnTo>
                  <a:pt x="984" y="541"/>
                </a:lnTo>
                <a:lnTo>
                  <a:pt x="986" y="541"/>
                </a:lnTo>
                <a:lnTo>
                  <a:pt x="987" y="540"/>
                </a:lnTo>
                <a:lnTo>
                  <a:pt x="988" y="540"/>
                </a:lnTo>
                <a:lnTo>
                  <a:pt x="990" y="540"/>
                </a:lnTo>
                <a:lnTo>
                  <a:pt x="991" y="540"/>
                </a:lnTo>
                <a:lnTo>
                  <a:pt x="993" y="539"/>
                </a:lnTo>
                <a:lnTo>
                  <a:pt x="994" y="539"/>
                </a:lnTo>
                <a:lnTo>
                  <a:pt x="995" y="539"/>
                </a:lnTo>
                <a:lnTo>
                  <a:pt x="996" y="539"/>
                </a:lnTo>
                <a:lnTo>
                  <a:pt x="998" y="539"/>
                </a:lnTo>
                <a:lnTo>
                  <a:pt x="999" y="539"/>
                </a:lnTo>
                <a:lnTo>
                  <a:pt x="1000" y="539"/>
                </a:lnTo>
                <a:lnTo>
                  <a:pt x="1002" y="539"/>
                </a:lnTo>
                <a:lnTo>
                  <a:pt x="1003" y="539"/>
                </a:lnTo>
                <a:lnTo>
                  <a:pt x="1005" y="539"/>
                </a:lnTo>
                <a:lnTo>
                  <a:pt x="1006" y="539"/>
                </a:lnTo>
                <a:lnTo>
                  <a:pt x="1007" y="539"/>
                </a:lnTo>
                <a:lnTo>
                  <a:pt x="1008" y="539"/>
                </a:lnTo>
                <a:lnTo>
                  <a:pt x="1010" y="539"/>
                </a:lnTo>
                <a:lnTo>
                  <a:pt x="1012" y="539"/>
                </a:lnTo>
                <a:lnTo>
                  <a:pt x="1013" y="540"/>
                </a:lnTo>
                <a:lnTo>
                  <a:pt x="1014" y="540"/>
                </a:lnTo>
                <a:lnTo>
                  <a:pt x="1015" y="540"/>
                </a:lnTo>
                <a:lnTo>
                  <a:pt x="1017" y="540"/>
                </a:lnTo>
                <a:lnTo>
                  <a:pt x="1018" y="540"/>
                </a:lnTo>
                <a:lnTo>
                  <a:pt x="1019" y="540"/>
                </a:lnTo>
                <a:lnTo>
                  <a:pt x="1020" y="541"/>
                </a:lnTo>
                <a:lnTo>
                  <a:pt x="1022" y="541"/>
                </a:lnTo>
                <a:lnTo>
                  <a:pt x="1024" y="541"/>
                </a:lnTo>
                <a:lnTo>
                  <a:pt x="1025" y="541"/>
                </a:lnTo>
                <a:lnTo>
                  <a:pt x="1026" y="541"/>
                </a:lnTo>
                <a:lnTo>
                  <a:pt x="1027" y="542"/>
                </a:lnTo>
                <a:lnTo>
                  <a:pt x="1029" y="542"/>
                </a:lnTo>
                <a:lnTo>
                  <a:pt x="1030" y="542"/>
                </a:lnTo>
                <a:lnTo>
                  <a:pt x="1032" y="542"/>
                </a:lnTo>
                <a:lnTo>
                  <a:pt x="1033" y="542"/>
                </a:lnTo>
                <a:lnTo>
                  <a:pt x="1034" y="543"/>
                </a:lnTo>
                <a:lnTo>
                  <a:pt x="1036" y="542"/>
                </a:lnTo>
                <a:lnTo>
                  <a:pt x="1037" y="543"/>
                </a:lnTo>
                <a:lnTo>
                  <a:pt x="1038" y="543"/>
                </a:lnTo>
                <a:lnTo>
                  <a:pt x="1039" y="543"/>
                </a:lnTo>
                <a:lnTo>
                  <a:pt x="1041" y="543"/>
                </a:lnTo>
                <a:lnTo>
                  <a:pt x="1042" y="543"/>
                </a:lnTo>
                <a:lnTo>
                  <a:pt x="1044" y="543"/>
                </a:lnTo>
                <a:lnTo>
                  <a:pt x="1045" y="543"/>
                </a:lnTo>
                <a:lnTo>
                  <a:pt x="1046" y="543"/>
                </a:lnTo>
                <a:lnTo>
                  <a:pt x="1048" y="543"/>
                </a:lnTo>
                <a:lnTo>
                  <a:pt x="1049" y="543"/>
                </a:lnTo>
                <a:lnTo>
                  <a:pt x="1051" y="543"/>
                </a:lnTo>
                <a:lnTo>
                  <a:pt x="1052" y="543"/>
                </a:lnTo>
                <a:lnTo>
                  <a:pt x="1053" y="543"/>
                </a:lnTo>
                <a:lnTo>
                  <a:pt x="1054" y="544"/>
                </a:lnTo>
                <a:lnTo>
                  <a:pt x="1056" y="544"/>
                </a:lnTo>
                <a:lnTo>
                  <a:pt x="1057" y="544"/>
                </a:lnTo>
                <a:lnTo>
                  <a:pt x="1058" y="544"/>
                </a:lnTo>
                <a:lnTo>
                  <a:pt x="1060" y="544"/>
                </a:lnTo>
                <a:lnTo>
                  <a:pt x="1061" y="544"/>
                </a:lnTo>
                <a:lnTo>
                  <a:pt x="1063" y="544"/>
                </a:lnTo>
                <a:lnTo>
                  <a:pt x="1064" y="544"/>
                </a:lnTo>
                <a:lnTo>
                  <a:pt x="1065" y="544"/>
                </a:lnTo>
                <a:lnTo>
                  <a:pt x="1067" y="544"/>
                </a:lnTo>
                <a:lnTo>
                  <a:pt x="1068" y="543"/>
                </a:lnTo>
                <a:lnTo>
                  <a:pt x="1069" y="543"/>
                </a:lnTo>
                <a:lnTo>
                  <a:pt x="1071" y="543"/>
                </a:lnTo>
                <a:lnTo>
                  <a:pt x="1072" y="543"/>
                </a:lnTo>
                <a:lnTo>
                  <a:pt x="1073" y="543"/>
                </a:lnTo>
                <a:lnTo>
                  <a:pt x="1075" y="543"/>
                </a:lnTo>
                <a:lnTo>
                  <a:pt x="1076" y="543"/>
                </a:lnTo>
                <a:lnTo>
                  <a:pt x="1077" y="543"/>
                </a:lnTo>
                <a:lnTo>
                  <a:pt x="1079" y="543"/>
                </a:lnTo>
                <a:lnTo>
                  <a:pt x="1080" y="543"/>
                </a:lnTo>
                <a:lnTo>
                  <a:pt x="1082" y="543"/>
                </a:lnTo>
                <a:lnTo>
                  <a:pt x="1083" y="543"/>
                </a:lnTo>
                <a:lnTo>
                  <a:pt x="1084" y="543"/>
                </a:lnTo>
                <a:lnTo>
                  <a:pt x="1085" y="543"/>
                </a:lnTo>
                <a:lnTo>
                  <a:pt x="1087" y="543"/>
                </a:lnTo>
                <a:lnTo>
                  <a:pt x="1088" y="543"/>
                </a:lnTo>
                <a:lnTo>
                  <a:pt x="1090" y="543"/>
                </a:lnTo>
                <a:lnTo>
                  <a:pt x="1091" y="543"/>
                </a:lnTo>
                <a:lnTo>
                  <a:pt x="1092" y="543"/>
                </a:lnTo>
                <a:lnTo>
                  <a:pt x="1094" y="544"/>
                </a:lnTo>
                <a:lnTo>
                  <a:pt x="1095" y="544"/>
                </a:lnTo>
                <a:lnTo>
                  <a:pt x="1096" y="544"/>
                </a:lnTo>
                <a:lnTo>
                  <a:pt x="1097" y="544"/>
                </a:lnTo>
                <a:lnTo>
                  <a:pt x="1099" y="544"/>
                </a:lnTo>
                <a:lnTo>
                  <a:pt x="1101" y="544"/>
                </a:lnTo>
                <a:lnTo>
                  <a:pt x="1102" y="544"/>
                </a:lnTo>
                <a:lnTo>
                  <a:pt x="1103" y="544"/>
                </a:lnTo>
                <a:lnTo>
                  <a:pt x="1104" y="544"/>
                </a:lnTo>
                <a:lnTo>
                  <a:pt x="1106" y="544"/>
                </a:lnTo>
                <a:lnTo>
                  <a:pt x="1107" y="544"/>
                </a:lnTo>
                <a:lnTo>
                  <a:pt x="1108" y="544"/>
                </a:lnTo>
                <a:lnTo>
                  <a:pt x="1110" y="545"/>
                </a:lnTo>
                <a:lnTo>
                  <a:pt x="1111" y="545"/>
                </a:lnTo>
                <a:lnTo>
                  <a:pt x="1113" y="545"/>
                </a:lnTo>
                <a:lnTo>
                  <a:pt x="1114" y="545"/>
                </a:lnTo>
                <a:lnTo>
                  <a:pt x="1115" y="545"/>
                </a:lnTo>
                <a:lnTo>
                  <a:pt x="1116" y="545"/>
                </a:lnTo>
                <a:lnTo>
                  <a:pt x="1118" y="545"/>
                </a:lnTo>
                <a:lnTo>
                  <a:pt x="1119" y="545"/>
                </a:lnTo>
                <a:lnTo>
                  <a:pt x="1121" y="545"/>
                </a:lnTo>
                <a:lnTo>
                  <a:pt x="1122" y="545"/>
                </a:lnTo>
                <a:lnTo>
                  <a:pt x="1123" y="545"/>
                </a:lnTo>
                <a:lnTo>
                  <a:pt x="1125" y="545"/>
                </a:lnTo>
                <a:lnTo>
                  <a:pt x="1126" y="545"/>
                </a:lnTo>
                <a:lnTo>
                  <a:pt x="1127" y="545"/>
                </a:lnTo>
                <a:lnTo>
                  <a:pt x="1129" y="545"/>
                </a:lnTo>
                <a:lnTo>
                  <a:pt x="1130" y="545"/>
                </a:lnTo>
                <a:lnTo>
                  <a:pt x="1131" y="545"/>
                </a:lnTo>
                <a:lnTo>
                  <a:pt x="1133" y="545"/>
                </a:lnTo>
                <a:lnTo>
                  <a:pt x="1134" y="545"/>
                </a:lnTo>
                <a:lnTo>
                  <a:pt x="1135" y="545"/>
                </a:lnTo>
                <a:lnTo>
                  <a:pt x="1137" y="545"/>
                </a:lnTo>
                <a:lnTo>
                  <a:pt x="1138" y="545"/>
                </a:lnTo>
                <a:lnTo>
                  <a:pt x="1140" y="545"/>
                </a:lnTo>
                <a:lnTo>
                  <a:pt x="1141" y="545"/>
                </a:lnTo>
                <a:lnTo>
                  <a:pt x="1142" y="545"/>
                </a:lnTo>
                <a:lnTo>
                  <a:pt x="1143" y="545"/>
                </a:lnTo>
                <a:lnTo>
                  <a:pt x="1145" y="545"/>
                </a:lnTo>
                <a:lnTo>
                  <a:pt x="1146" y="545"/>
                </a:lnTo>
                <a:lnTo>
                  <a:pt x="1147" y="545"/>
                </a:lnTo>
                <a:lnTo>
                  <a:pt x="1149" y="545"/>
                </a:lnTo>
                <a:lnTo>
                  <a:pt x="1150" y="545"/>
                </a:lnTo>
                <a:lnTo>
                  <a:pt x="1152" y="545"/>
                </a:lnTo>
                <a:lnTo>
                  <a:pt x="1153" y="546"/>
                </a:lnTo>
                <a:lnTo>
                  <a:pt x="1154" y="546"/>
                </a:lnTo>
                <a:lnTo>
                  <a:pt x="1155" y="545"/>
                </a:lnTo>
                <a:lnTo>
                  <a:pt x="1157" y="545"/>
                </a:lnTo>
                <a:lnTo>
                  <a:pt x="1159" y="545"/>
                </a:lnTo>
                <a:lnTo>
                  <a:pt x="1160" y="545"/>
                </a:lnTo>
                <a:lnTo>
                  <a:pt x="1161" y="546"/>
                </a:lnTo>
                <a:lnTo>
                  <a:pt x="1162" y="546"/>
                </a:lnTo>
                <a:lnTo>
                  <a:pt x="1164" y="546"/>
                </a:lnTo>
                <a:lnTo>
                  <a:pt x="1165" y="546"/>
                </a:lnTo>
                <a:lnTo>
                  <a:pt x="1166" y="546"/>
                </a:lnTo>
                <a:lnTo>
                  <a:pt x="1168" y="546"/>
                </a:lnTo>
                <a:lnTo>
                  <a:pt x="1169" y="546"/>
                </a:lnTo>
                <a:lnTo>
                  <a:pt x="1171" y="546"/>
                </a:lnTo>
                <a:lnTo>
                  <a:pt x="1172" y="546"/>
                </a:lnTo>
                <a:lnTo>
                  <a:pt x="1173" y="546"/>
                </a:lnTo>
                <a:lnTo>
                  <a:pt x="1174" y="546"/>
                </a:lnTo>
                <a:lnTo>
                  <a:pt x="1176" y="547"/>
                </a:lnTo>
                <a:lnTo>
                  <a:pt x="1177" y="547"/>
                </a:lnTo>
                <a:lnTo>
                  <a:pt x="1179" y="547"/>
                </a:lnTo>
                <a:lnTo>
                  <a:pt x="1180" y="547"/>
                </a:lnTo>
                <a:lnTo>
                  <a:pt x="1181" y="547"/>
                </a:lnTo>
                <a:lnTo>
                  <a:pt x="1183" y="547"/>
                </a:lnTo>
                <a:lnTo>
                  <a:pt x="1184" y="547"/>
                </a:lnTo>
                <a:lnTo>
                  <a:pt x="1185" y="546"/>
                </a:lnTo>
                <a:lnTo>
                  <a:pt x="1186" y="546"/>
                </a:lnTo>
                <a:lnTo>
                  <a:pt x="1188" y="546"/>
                </a:lnTo>
                <a:lnTo>
                  <a:pt x="1189" y="546"/>
                </a:lnTo>
                <a:lnTo>
                  <a:pt x="1191" y="546"/>
                </a:lnTo>
                <a:lnTo>
                  <a:pt x="1192" y="546"/>
                </a:lnTo>
                <a:lnTo>
                  <a:pt x="1193" y="546"/>
                </a:lnTo>
                <a:lnTo>
                  <a:pt x="1195" y="547"/>
                </a:lnTo>
                <a:lnTo>
                  <a:pt x="1196" y="547"/>
                </a:lnTo>
                <a:lnTo>
                  <a:pt x="1198" y="547"/>
                </a:lnTo>
                <a:lnTo>
                  <a:pt x="1199" y="547"/>
                </a:lnTo>
                <a:lnTo>
                  <a:pt x="1200" y="547"/>
                </a:lnTo>
                <a:lnTo>
                  <a:pt x="1202" y="548"/>
                </a:lnTo>
                <a:lnTo>
                  <a:pt x="1203" y="547"/>
                </a:lnTo>
                <a:lnTo>
                  <a:pt x="1204" y="547"/>
                </a:lnTo>
                <a:lnTo>
                  <a:pt x="1205" y="547"/>
                </a:lnTo>
                <a:lnTo>
                  <a:pt x="1207" y="547"/>
                </a:lnTo>
                <a:lnTo>
                  <a:pt x="1208" y="547"/>
                </a:lnTo>
                <a:lnTo>
                  <a:pt x="1210" y="547"/>
                </a:lnTo>
                <a:lnTo>
                  <a:pt x="1211" y="547"/>
                </a:lnTo>
                <a:lnTo>
                  <a:pt x="1212" y="547"/>
                </a:lnTo>
                <a:lnTo>
                  <a:pt x="1214" y="547"/>
                </a:lnTo>
                <a:lnTo>
                  <a:pt x="1215" y="547"/>
                </a:lnTo>
                <a:lnTo>
                  <a:pt x="1217" y="547"/>
                </a:lnTo>
                <a:lnTo>
                  <a:pt x="1218" y="547"/>
                </a:lnTo>
                <a:lnTo>
                  <a:pt x="1219" y="547"/>
                </a:lnTo>
                <a:lnTo>
                  <a:pt x="1220" y="547"/>
                </a:lnTo>
                <a:lnTo>
                  <a:pt x="1222" y="547"/>
                </a:lnTo>
                <a:lnTo>
                  <a:pt x="1223" y="547"/>
                </a:lnTo>
                <a:lnTo>
                  <a:pt x="1224" y="547"/>
                </a:lnTo>
                <a:lnTo>
                  <a:pt x="1226" y="547"/>
                </a:lnTo>
                <a:lnTo>
                  <a:pt x="1227" y="548"/>
                </a:lnTo>
                <a:lnTo>
                  <a:pt x="1229" y="548"/>
                </a:lnTo>
                <a:lnTo>
                  <a:pt x="1230" y="547"/>
                </a:lnTo>
                <a:lnTo>
                  <a:pt x="1231" y="547"/>
                </a:lnTo>
                <a:lnTo>
                  <a:pt x="1232" y="547"/>
                </a:lnTo>
                <a:lnTo>
                  <a:pt x="1234" y="547"/>
                </a:lnTo>
                <a:lnTo>
                  <a:pt x="1236" y="548"/>
                </a:lnTo>
                <a:lnTo>
                  <a:pt x="1237" y="547"/>
                </a:lnTo>
                <a:lnTo>
                  <a:pt x="1238" y="547"/>
                </a:lnTo>
                <a:lnTo>
                  <a:pt x="1239" y="547"/>
                </a:lnTo>
                <a:lnTo>
                  <a:pt x="1241" y="547"/>
                </a:lnTo>
                <a:lnTo>
                  <a:pt x="1242" y="548"/>
                </a:lnTo>
                <a:lnTo>
                  <a:pt x="1243" y="548"/>
                </a:lnTo>
                <a:lnTo>
                  <a:pt x="1244" y="548"/>
                </a:lnTo>
                <a:lnTo>
                  <a:pt x="1246" y="548"/>
                </a:lnTo>
                <a:lnTo>
                  <a:pt x="1248" y="548"/>
                </a:lnTo>
                <a:lnTo>
                  <a:pt x="1249" y="548"/>
                </a:lnTo>
                <a:lnTo>
                  <a:pt x="1250" y="548"/>
                </a:lnTo>
                <a:lnTo>
                  <a:pt x="1251" y="548"/>
                </a:lnTo>
                <a:lnTo>
                  <a:pt x="1253" y="548"/>
                </a:lnTo>
                <a:lnTo>
                  <a:pt x="1254" y="548"/>
                </a:lnTo>
                <a:lnTo>
                  <a:pt x="1256" y="548"/>
                </a:lnTo>
                <a:lnTo>
                  <a:pt x="1257" y="548"/>
                </a:lnTo>
                <a:lnTo>
                  <a:pt x="1258" y="548"/>
                </a:lnTo>
                <a:lnTo>
                  <a:pt x="1260" y="548"/>
                </a:lnTo>
                <a:lnTo>
                  <a:pt x="1261" y="548"/>
                </a:lnTo>
                <a:lnTo>
                  <a:pt x="1262" y="548"/>
                </a:lnTo>
                <a:lnTo>
                  <a:pt x="1263" y="548"/>
                </a:lnTo>
                <a:lnTo>
                  <a:pt x="1265" y="548"/>
                </a:lnTo>
                <a:lnTo>
                  <a:pt x="1266" y="548"/>
                </a:lnTo>
                <a:lnTo>
                  <a:pt x="1268" y="548"/>
                </a:lnTo>
                <a:lnTo>
                  <a:pt x="1269" y="548"/>
                </a:lnTo>
                <a:lnTo>
                  <a:pt x="1270" y="548"/>
                </a:lnTo>
                <a:lnTo>
                  <a:pt x="1272" y="548"/>
                </a:lnTo>
                <a:lnTo>
                  <a:pt x="1273" y="548"/>
                </a:lnTo>
                <a:lnTo>
                  <a:pt x="1274" y="548"/>
                </a:lnTo>
                <a:lnTo>
                  <a:pt x="1276" y="548"/>
                </a:lnTo>
                <a:lnTo>
                  <a:pt x="1277" y="548"/>
                </a:lnTo>
                <a:lnTo>
                  <a:pt x="1278" y="548"/>
                </a:lnTo>
                <a:lnTo>
                  <a:pt x="1280" y="548"/>
                </a:lnTo>
                <a:lnTo>
                  <a:pt x="1281" y="548"/>
                </a:lnTo>
                <a:lnTo>
                  <a:pt x="1282" y="548"/>
                </a:lnTo>
                <a:lnTo>
                  <a:pt x="1284" y="548"/>
                </a:lnTo>
                <a:lnTo>
                  <a:pt x="1285" y="548"/>
                </a:lnTo>
                <a:lnTo>
                  <a:pt x="1287" y="548"/>
                </a:lnTo>
                <a:lnTo>
                  <a:pt x="1288" y="548"/>
                </a:lnTo>
                <a:lnTo>
                  <a:pt x="1289" y="548"/>
                </a:lnTo>
                <a:lnTo>
                  <a:pt x="1290" y="548"/>
                </a:lnTo>
                <a:lnTo>
                  <a:pt x="1292" y="548"/>
                </a:lnTo>
                <a:lnTo>
                  <a:pt x="1293" y="548"/>
                </a:lnTo>
                <a:lnTo>
                  <a:pt x="1295" y="548"/>
                </a:lnTo>
                <a:lnTo>
                  <a:pt x="1296" y="548"/>
                </a:lnTo>
                <a:lnTo>
                  <a:pt x="1297" y="548"/>
                </a:lnTo>
                <a:lnTo>
                  <a:pt x="1299" y="548"/>
                </a:lnTo>
                <a:lnTo>
                  <a:pt x="1300" y="548"/>
                </a:lnTo>
                <a:lnTo>
                  <a:pt x="1301" y="548"/>
                </a:lnTo>
                <a:lnTo>
                  <a:pt x="1303" y="548"/>
                </a:lnTo>
                <a:lnTo>
                  <a:pt x="1304" y="548"/>
                </a:lnTo>
                <a:lnTo>
                  <a:pt x="1306" y="548"/>
                </a:lnTo>
                <a:lnTo>
                  <a:pt x="1307" y="548"/>
                </a:lnTo>
                <a:lnTo>
                  <a:pt x="1308" y="548"/>
                </a:lnTo>
                <a:lnTo>
                  <a:pt x="1309" y="548"/>
                </a:lnTo>
                <a:lnTo>
                  <a:pt x="1311" y="548"/>
                </a:lnTo>
                <a:lnTo>
                  <a:pt x="1312" y="548"/>
                </a:lnTo>
                <a:lnTo>
                  <a:pt x="1313" y="548"/>
                </a:lnTo>
                <a:lnTo>
                  <a:pt x="1315" y="548"/>
                </a:lnTo>
                <a:lnTo>
                  <a:pt x="1316" y="548"/>
                </a:lnTo>
                <a:lnTo>
                  <a:pt x="1318" y="548"/>
                </a:lnTo>
                <a:lnTo>
                  <a:pt x="1319" y="548"/>
                </a:lnTo>
                <a:lnTo>
                  <a:pt x="1320" y="549"/>
                </a:lnTo>
                <a:lnTo>
                  <a:pt x="1321" y="549"/>
                </a:lnTo>
                <a:lnTo>
                  <a:pt x="1323" y="549"/>
                </a:lnTo>
                <a:lnTo>
                  <a:pt x="1324" y="549"/>
                </a:lnTo>
                <a:lnTo>
                  <a:pt x="1326" y="549"/>
                </a:lnTo>
                <a:lnTo>
                  <a:pt x="1327" y="549"/>
                </a:lnTo>
                <a:lnTo>
                  <a:pt x="1328" y="549"/>
                </a:lnTo>
                <a:lnTo>
                  <a:pt x="1330" y="549"/>
                </a:lnTo>
                <a:lnTo>
                  <a:pt x="1331" y="549"/>
                </a:lnTo>
                <a:lnTo>
                  <a:pt x="1332" y="549"/>
                </a:lnTo>
                <a:lnTo>
                  <a:pt x="1334" y="549"/>
                </a:lnTo>
                <a:lnTo>
                  <a:pt x="1335" y="549"/>
                </a:lnTo>
                <a:lnTo>
                  <a:pt x="1337" y="549"/>
                </a:lnTo>
                <a:lnTo>
                  <a:pt x="1338" y="549"/>
                </a:lnTo>
                <a:lnTo>
                  <a:pt x="1339" y="549"/>
                </a:lnTo>
                <a:lnTo>
                  <a:pt x="1340" y="549"/>
                </a:lnTo>
                <a:lnTo>
                  <a:pt x="1342" y="549"/>
                </a:lnTo>
                <a:lnTo>
                  <a:pt x="1343" y="549"/>
                </a:lnTo>
                <a:lnTo>
                  <a:pt x="1345" y="549"/>
                </a:lnTo>
                <a:lnTo>
                  <a:pt x="1346" y="549"/>
                </a:lnTo>
                <a:lnTo>
                  <a:pt x="1347" y="549"/>
                </a:lnTo>
                <a:lnTo>
                  <a:pt x="1349" y="549"/>
                </a:lnTo>
                <a:lnTo>
                  <a:pt x="1350" y="549"/>
                </a:lnTo>
                <a:lnTo>
                  <a:pt x="1351" y="549"/>
                </a:lnTo>
                <a:lnTo>
                  <a:pt x="1352" y="548"/>
                </a:lnTo>
                <a:lnTo>
                  <a:pt x="1354" y="548"/>
                </a:lnTo>
                <a:lnTo>
                  <a:pt x="1355" y="548"/>
                </a:lnTo>
                <a:lnTo>
                  <a:pt x="1357" y="548"/>
                </a:lnTo>
                <a:lnTo>
                  <a:pt x="1358" y="548"/>
                </a:lnTo>
                <a:lnTo>
                  <a:pt x="1359" y="548"/>
                </a:lnTo>
                <a:lnTo>
                  <a:pt x="1361" y="548"/>
                </a:lnTo>
                <a:lnTo>
                  <a:pt x="1362" y="548"/>
                </a:lnTo>
                <a:lnTo>
                  <a:pt x="1364" y="549"/>
                </a:lnTo>
                <a:lnTo>
                  <a:pt x="1365" y="549"/>
                </a:lnTo>
                <a:lnTo>
                  <a:pt x="1366" y="549"/>
                </a:lnTo>
                <a:lnTo>
                  <a:pt x="1367" y="549"/>
                </a:lnTo>
                <a:lnTo>
                  <a:pt x="1369" y="549"/>
                </a:lnTo>
                <a:lnTo>
                  <a:pt x="1370" y="549"/>
                </a:lnTo>
                <a:lnTo>
                  <a:pt x="1371" y="549"/>
                </a:lnTo>
                <a:lnTo>
                  <a:pt x="1373" y="549"/>
                </a:lnTo>
                <a:lnTo>
                  <a:pt x="1374" y="549"/>
                </a:lnTo>
                <a:lnTo>
                  <a:pt x="1376" y="549"/>
                </a:lnTo>
                <a:lnTo>
                  <a:pt x="1377" y="549"/>
                </a:lnTo>
                <a:lnTo>
                  <a:pt x="1378" y="549"/>
                </a:lnTo>
                <a:lnTo>
                  <a:pt x="1379" y="549"/>
                </a:lnTo>
                <a:lnTo>
                  <a:pt x="1381" y="549"/>
                </a:lnTo>
                <a:lnTo>
                  <a:pt x="1383" y="549"/>
                </a:lnTo>
                <a:lnTo>
                  <a:pt x="1384" y="549"/>
                </a:lnTo>
                <a:lnTo>
                  <a:pt x="1385" y="550"/>
                </a:lnTo>
                <a:lnTo>
                  <a:pt x="1386" y="550"/>
                </a:lnTo>
                <a:lnTo>
                  <a:pt x="1388" y="550"/>
                </a:lnTo>
                <a:lnTo>
                  <a:pt x="1389" y="550"/>
                </a:lnTo>
                <a:lnTo>
                  <a:pt x="1390" y="550"/>
                </a:lnTo>
                <a:lnTo>
                  <a:pt x="1391" y="550"/>
                </a:lnTo>
                <a:lnTo>
                  <a:pt x="1393" y="550"/>
                </a:lnTo>
                <a:lnTo>
                  <a:pt x="1395" y="550"/>
                </a:lnTo>
                <a:lnTo>
                  <a:pt x="1396" y="549"/>
                </a:lnTo>
                <a:lnTo>
                  <a:pt x="1397" y="549"/>
                </a:lnTo>
                <a:lnTo>
                  <a:pt x="1398" y="549"/>
                </a:lnTo>
                <a:lnTo>
                  <a:pt x="1400" y="550"/>
                </a:lnTo>
                <a:lnTo>
                  <a:pt x="1401" y="550"/>
                </a:lnTo>
                <a:lnTo>
                  <a:pt x="1403" y="550"/>
                </a:lnTo>
                <a:lnTo>
                  <a:pt x="1404" y="550"/>
                </a:lnTo>
                <a:lnTo>
                  <a:pt x="1405" y="550"/>
                </a:lnTo>
                <a:lnTo>
                  <a:pt x="1407" y="550"/>
                </a:lnTo>
                <a:lnTo>
                  <a:pt x="1408" y="550"/>
                </a:lnTo>
                <a:lnTo>
                  <a:pt x="1409" y="550"/>
                </a:lnTo>
                <a:lnTo>
                  <a:pt x="1410" y="550"/>
                </a:lnTo>
                <a:lnTo>
                  <a:pt x="1412" y="550"/>
                </a:lnTo>
                <a:lnTo>
                  <a:pt x="1413" y="550"/>
                </a:lnTo>
                <a:lnTo>
                  <a:pt x="1415" y="550"/>
                </a:lnTo>
                <a:lnTo>
                  <a:pt x="1416" y="550"/>
                </a:lnTo>
                <a:lnTo>
                  <a:pt x="1417" y="550"/>
                </a:lnTo>
                <a:lnTo>
                  <a:pt x="1419" y="550"/>
                </a:lnTo>
                <a:lnTo>
                  <a:pt x="1420" y="550"/>
                </a:lnTo>
                <a:lnTo>
                  <a:pt x="1422" y="550"/>
                </a:lnTo>
                <a:lnTo>
                  <a:pt x="1423" y="550"/>
                </a:lnTo>
                <a:lnTo>
                  <a:pt x="1424" y="550"/>
                </a:lnTo>
                <a:lnTo>
                  <a:pt x="1425" y="550"/>
                </a:lnTo>
                <a:lnTo>
                  <a:pt x="1427" y="550"/>
                </a:lnTo>
                <a:lnTo>
                  <a:pt x="1428" y="550"/>
                </a:lnTo>
                <a:lnTo>
                  <a:pt x="1429" y="550"/>
                </a:lnTo>
                <a:lnTo>
                  <a:pt x="1431" y="550"/>
                </a:lnTo>
                <a:lnTo>
                  <a:pt x="1432" y="550"/>
                </a:lnTo>
                <a:lnTo>
                  <a:pt x="1434" y="550"/>
                </a:lnTo>
                <a:lnTo>
                  <a:pt x="1435" y="550"/>
                </a:lnTo>
                <a:lnTo>
                  <a:pt x="1436" y="550"/>
                </a:lnTo>
                <a:lnTo>
                  <a:pt x="1438" y="550"/>
                </a:lnTo>
                <a:lnTo>
                  <a:pt x="1439" y="550"/>
                </a:lnTo>
                <a:lnTo>
                  <a:pt x="1441" y="550"/>
                </a:lnTo>
                <a:lnTo>
                  <a:pt x="1442" y="550"/>
                </a:lnTo>
                <a:lnTo>
                  <a:pt x="1443" y="550"/>
                </a:lnTo>
                <a:lnTo>
                  <a:pt x="1444" y="550"/>
                </a:lnTo>
                <a:lnTo>
                  <a:pt x="1446" y="550"/>
                </a:lnTo>
                <a:lnTo>
                  <a:pt x="1447" y="550"/>
                </a:lnTo>
                <a:lnTo>
                  <a:pt x="1448" y="550"/>
                </a:lnTo>
                <a:lnTo>
                  <a:pt x="1450" y="550"/>
                </a:lnTo>
                <a:lnTo>
                  <a:pt x="1451" y="550"/>
                </a:lnTo>
                <a:lnTo>
                  <a:pt x="1453" y="550"/>
                </a:lnTo>
                <a:lnTo>
                  <a:pt x="1454" y="550"/>
                </a:lnTo>
                <a:lnTo>
                  <a:pt x="1455" y="550"/>
                </a:lnTo>
                <a:lnTo>
                  <a:pt x="1456" y="550"/>
                </a:lnTo>
                <a:lnTo>
                  <a:pt x="1458" y="550"/>
                </a:lnTo>
                <a:lnTo>
                  <a:pt x="1459" y="550"/>
                </a:lnTo>
                <a:lnTo>
                  <a:pt x="1461" y="550"/>
                </a:lnTo>
                <a:lnTo>
                  <a:pt x="1462" y="550"/>
                </a:lnTo>
                <a:lnTo>
                  <a:pt x="1463" y="550"/>
                </a:lnTo>
                <a:lnTo>
                  <a:pt x="1465" y="550"/>
                </a:lnTo>
                <a:lnTo>
                  <a:pt x="1466" y="550"/>
                </a:lnTo>
                <a:lnTo>
                  <a:pt x="1467" y="550"/>
                </a:lnTo>
                <a:lnTo>
                  <a:pt x="1468" y="550"/>
                </a:lnTo>
                <a:lnTo>
                  <a:pt x="1470" y="550"/>
                </a:lnTo>
                <a:lnTo>
                  <a:pt x="1472" y="550"/>
                </a:lnTo>
                <a:lnTo>
                  <a:pt x="1473" y="550"/>
                </a:lnTo>
                <a:lnTo>
                  <a:pt x="1474" y="550"/>
                </a:lnTo>
                <a:lnTo>
                  <a:pt x="1475" y="550"/>
                </a:lnTo>
                <a:lnTo>
                  <a:pt x="1477" y="550"/>
                </a:lnTo>
                <a:lnTo>
                  <a:pt x="1478" y="550"/>
                </a:lnTo>
                <a:lnTo>
                  <a:pt x="1480" y="550"/>
                </a:lnTo>
                <a:lnTo>
                  <a:pt x="1481" y="550"/>
                </a:lnTo>
                <a:lnTo>
                  <a:pt x="1482" y="550"/>
                </a:lnTo>
                <a:lnTo>
                  <a:pt x="1484" y="550"/>
                </a:lnTo>
                <a:lnTo>
                  <a:pt x="1485" y="550"/>
                </a:lnTo>
                <a:lnTo>
                  <a:pt x="1486" y="550"/>
                </a:lnTo>
                <a:lnTo>
                  <a:pt x="1487" y="550"/>
                </a:lnTo>
                <a:lnTo>
                  <a:pt x="1489" y="550"/>
                </a:lnTo>
                <a:lnTo>
                  <a:pt x="1490" y="550"/>
                </a:lnTo>
                <a:lnTo>
                  <a:pt x="1492" y="550"/>
                </a:lnTo>
                <a:lnTo>
                  <a:pt x="1493" y="550"/>
                </a:lnTo>
                <a:lnTo>
                  <a:pt x="1494" y="550"/>
                </a:lnTo>
                <a:lnTo>
                  <a:pt x="1496" y="550"/>
                </a:lnTo>
                <a:lnTo>
                  <a:pt x="1497" y="550"/>
                </a:lnTo>
                <a:lnTo>
                  <a:pt x="1498" y="550"/>
                </a:lnTo>
                <a:lnTo>
                  <a:pt x="1500" y="550"/>
                </a:lnTo>
                <a:lnTo>
                  <a:pt x="1501" y="550"/>
                </a:lnTo>
                <a:lnTo>
                  <a:pt x="1502" y="550"/>
                </a:lnTo>
                <a:lnTo>
                  <a:pt x="1504" y="550"/>
                </a:lnTo>
                <a:lnTo>
                  <a:pt x="1505" y="550"/>
                </a:lnTo>
                <a:lnTo>
                  <a:pt x="1506" y="550"/>
                </a:lnTo>
                <a:lnTo>
                  <a:pt x="1508" y="550"/>
                </a:lnTo>
                <a:lnTo>
                  <a:pt x="1509" y="550"/>
                </a:lnTo>
                <a:lnTo>
                  <a:pt x="1511" y="550"/>
                </a:lnTo>
                <a:lnTo>
                  <a:pt x="1512" y="550"/>
                </a:lnTo>
                <a:lnTo>
                  <a:pt x="1513" y="551"/>
                </a:lnTo>
                <a:lnTo>
                  <a:pt x="1514" y="551"/>
                </a:lnTo>
                <a:lnTo>
                  <a:pt x="1516" y="551"/>
                </a:lnTo>
                <a:lnTo>
                  <a:pt x="1517" y="551"/>
                </a:lnTo>
                <a:lnTo>
                  <a:pt x="1519" y="551"/>
                </a:lnTo>
                <a:lnTo>
                  <a:pt x="1520" y="551"/>
                </a:lnTo>
                <a:lnTo>
                  <a:pt x="1521" y="550"/>
                </a:lnTo>
                <a:lnTo>
                  <a:pt x="1523" y="550"/>
                </a:lnTo>
                <a:lnTo>
                  <a:pt x="1524" y="550"/>
                </a:lnTo>
                <a:lnTo>
                  <a:pt x="1525" y="550"/>
                </a:lnTo>
                <a:lnTo>
                  <a:pt x="1526" y="550"/>
                </a:lnTo>
                <a:lnTo>
                  <a:pt x="1528" y="550"/>
                </a:lnTo>
                <a:lnTo>
                  <a:pt x="1530" y="550"/>
                </a:lnTo>
                <a:lnTo>
                  <a:pt x="1531" y="551"/>
                </a:lnTo>
                <a:lnTo>
                  <a:pt x="1532" y="551"/>
                </a:lnTo>
                <a:lnTo>
                  <a:pt x="1533" y="551"/>
                </a:lnTo>
                <a:lnTo>
                  <a:pt x="1535" y="551"/>
                </a:lnTo>
                <a:lnTo>
                  <a:pt x="1536" y="551"/>
                </a:lnTo>
                <a:lnTo>
                  <a:pt x="1537" y="551"/>
                </a:lnTo>
                <a:lnTo>
                  <a:pt x="1539" y="551"/>
                </a:lnTo>
                <a:lnTo>
                  <a:pt x="1540" y="551"/>
                </a:lnTo>
                <a:lnTo>
                  <a:pt x="1542" y="551"/>
                </a:lnTo>
                <a:lnTo>
                  <a:pt x="1543" y="551"/>
                </a:lnTo>
                <a:lnTo>
                  <a:pt x="1544" y="551"/>
                </a:lnTo>
                <a:lnTo>
                  <a:pt x="1545" y="551"/>
                </a:lnTo>
                <a:lnTo>
                  <a:pt x="1547" y="551"/>
                </a:lnTo>
                <a:lnTo>
                  <a:pt x="1548" y="551"/>
                </a:lnTo>
                <a:lnTo>
                  <a:pt x="1550" y="551"/>
                </a:lnTo>
                <a:lnTo>
                  <a:pt x="1551" y="551"/>
                </a:lnTo>
                <a:lnTo>
                  <a:pt x="1552" y="550"/>
                </a:lnTo>
                <a:lnTo>
                  <a:pt x="1554" y="548"/>
                </a:lnTo>
                <a:lnTo>
                  <a:pt x="1555" y="547"/>
                </a:lnTo>
                <a:lnTo>
                  <a:pt x="1556" y="545"/>
                </a:lnTo>
                <a:lnTo>
                  <a:pt x="1558" y="543"/>
                </a:lnTo>
                <a:lnTo>
                  <a:pt x="1559" y="541"/>
                </a:lnTo>
                <a:lnTo>
                  <a:pt x="1560" y="539"/>
                </a:lnTo>
                <a:lnTo>
                  <a:pt x="1562" y="536"/>
                </a:lnTo>
                <a:lnTo>
                  <a:pt x="1563" y="534"/>
                </a:lnTo>
                <a:lnTo>
                  <a:pt x="1564" y="531"/>
                </a:lnTo>
                <a:lnTo>
                  <a:pt x="1566" y="528"/>
                </a:lnTo>
                <a:lnTo>
                  <a:pt x="1567" y="525"/>
                </a:lnTo>
                <a:lnTo>
                  <a:pt x="1569" y="521"/>
                </a:lnTo>
                <a:lnTo>
                  <a:pt x="1570" y="518"/>
                </a:lnTo>
                <a:lnTo>
                  <a:pt x="1571" y="513"/>
                </a:lnTo>
                <a:lnTo>
                  <a:pt x="1573" y="510"/>
                </a:lnTo>
                <a:lnTo>
                  <a:pt x="1574" y="505"/>
                </a:lnTo>
                <a:lnTo>
                  <a:pt x="1575" y="500"/>
                </a:lnTo>
                <a:lnTo>
                  <a:pt x="1576" y="495"/>
                </a:lnTo>
                <a:lnTo>
                  <a:pt x="1578" y="490"/>
                </a:lnTo>
                <a:lnTo>
                  <a:pt x="1579" y="485"/>
                </a:lnTo>
                <a:lnTo>
                  <a:pt x="1581" y="479"/>
                </a:lnTo>
                <a:lnTo>
                  <a:pt x="1582" y="473"/>
                </a:lnTo>
                <a:lnTo>
                  <a:pt x="1583" y="467"/>
                </a:lnTo>
                <a:lnTo>
                  <a:pt x="1585" y="461"/>
                </a:lnTo>
                <a:lnTo>
                  <a:pt x="1586" y="454"/>
                </a:lnTo>
                <a:lnTo>
                  <a:pt x="1588" y="447"/>
                </a:lnTo>
                <a:lnTo>
                  <a:pt x="1589" y="440"/>
                </a:lnTo>
                <a:lnTo>
                  <a:pt x="1590" y="433"/>
                </a:lnTo>
                <a:lnTo>
                  <a:pt x="1591" y="426"/>
                </a:lnTo>
                <a:lnTo>
                  <a:pt x="1593" y="418"/>
                </a:lnTo>
                <a:lnTo>
                  <a:pt x="1594" y="411"/>
                </a:lnTo>
                <a:lnTo>
                  <a:pt x="1595" y="404"/>
                </a:lnTo>
                <a:lnTo>
                  <a:pt x="1597" y="396"/>
                </a:lnTo>
                <a:lnTo>
                  <a:pt x="1598" y="390"/>
                </a:lnTo>
                <a:lnTo>
                  <a:pt x="1600" y="383"/>
                </a:lnTo>
                <a:lnTo>
                  <a:pt x="1601" y="376"/>
                </a:lnTo>
                <a:lnTo>
                  <a:pt x="1602" y="368"/>
                </a:lnTo>
                <a:lnTo>
                  <a:pt x="1603" y="362"/>
                </a:lnTo>
                <a:lnTo>
                  <a:pt x="1605" y="355"/>
                </a:lnTo>
                <a:lnTo>
                  <a:pt x="1607" y="349"/>
                </a:lnTo>
                <a:lnTo>
                  <a:pt x="1608" y="343"/>
                </a:lnTo>
                <a:lnTo>
                  <a:pt x="1609" y="336"/>
                </a:lnTo>
                <a:lnTo>
                  <a:pt x="1610" y="330"/>
                </a:lnTo>
                <a:lnTo>
                  <a:pt x="1612" y="324"/>
                </a:lnTo>
                <a:lnTo>
                  <a:pt x="1613" y="318"/>
                </a:lnTo>
                <a:lnTo>
                  <a:pt x="1614" y="312"/>
                </a:lnTo>
                <a:lnTo>
                  <a:pt x="1615" y="305"/>
                </a:lnTo>
                <a:lnTo>
                  <a:pt x="1617" y="299"/>
                </a:lnTo>
                <a:lnTo>
                  <a:pt x="1619" y="293"/>
                </a:lnTo>
                <a:lnTo>
                  <a:pt x="1620" y="287"/>
                </a:lnTo>
                <a:lnTo>
                  <a:pt x="1621" y="282"/>
                </a:lnTo>
                <a:lnTo>
                  <a:pt x="1622" y="276"/>
                </a:lnTo>
                <a:lnTo>
                  <a:pt x="1624" y="270"/>
                </a:lnTo>
                <a:lnTo>
                  <a:pt x="1625" y="264"/>
                </a:lnTo>
                <a:lnTo>
                  <a:pt x="1627" y="259"/>
                </a:lnTo>
                <a:lnTo>
                  <a:pt x="1628" y="253"/>
                </a:lnTo>
                <a:lnTo>
                  <a:pt x="1629" y="248"/>
                </a:lnTo>
                <a:lnTo>
                  <a:pt x="1631" y="243"/>
                </a:lnTo>
                <a:lnTo>
                  <a:pt x="1632" y="237"/>
                </a:lnTo>
                <a:lnTo>
                  <a:pt x="1633" y="232"/>
                </a:lnTo>
                <a:lnTo>
                  <a:pt x="1634" y="227"/>
                </a:lnTo>
                <a:lnTo>
                  <a:pt x="1636" y="222"/>
                </a:lnTo>
                <a:lnTo>
                  <a:pt x="1637" y="217"/>
                </a:lnTo>
                <a:lnTo>
                  <a:pt x="1639" y="212"/>
                </a:lnTo>
                <a:lnTo>
                  <a:pt x="1640" y="207"/>
                </a:lnTo>
                <a:lnTo>
                  <a:pt x="1641" y="201"/>
                </a:lnTo>
                <a:lnTo>
                  <a:pt x="1643" y="197"/>
                </a:lnTo>
                <a:lnTo>
                  <a:pt x="1644" y="191"/>
                </a:lnTo>
                <a:lnTo>
                  <a:pt x="1646" y="187"/>
                </a:lnTo>
                <a:lnTo>
                  <a:pt x="1647" y="182"/>
                </a:lnTo>
                <a:lnTo>
                  <a:pt x="1648" y="177"/>
                </a:lnTo>
                <a:lnTo>
                  <a:pt x="1649" y="172"/>
                </a:lnTo>
                <a:lnTo>
                  <a:pt x="1651" y="167"/>
                </a:lnTo>
                <a:lnTo>
                  <a:pt x="1652" y="163"/>
                </a:lnTo>
                <a:lnTo>
                  <a:pt x="1653" y="158"/>
                </a:lnTo>
                <a:lnTo>
                  <a:pt x="1655" y="153"/>
                </a:lnTo>
                <a:lnTo>
                  <a:pt x="1656" y="148"/>
                </a:lnTo>
                <a:lnTo>
                  <a:pt x="1658" y="144"/>
                </a:lnTo>
                <a:lnTo>
                  <a:pt x="1659" y="139"/>
                </a:lnTo>
                <a:lnTo>
                  <a:pt x="1660" y="135"/>
                </a:lnTo>
                <a:lnTo>
                  <a:pt x="1661" y="130"/>
                </a:lnTo>
                <a:lnTo>
                  <a:pt x="1663" y="125"/>
                </a:lnTo>
                <a:lnTo>
                  <a:pt x="1664" y="121"/>
                </a:lnTo>
                <a:lnTo>
                  <a:pt x="1666" y="117"/>
                </a:lnTo>
                <a:lnTo>
                  <a:pt x="1667" y="112"/>
                </a:lnTo>
                <a:lnTo>
                  <a:pt x="1668" y="108"/>
                </a:lnTo>
                <a:lnTo>
                  <a:pt x="1670" y="104"/>
                </a:lnTo>
                <a:lnTo>
                  <a:pt x="1671" y="99"/>
                </a:lnTo>
                <a:lnTo>
                  <a:pt x="1672" y="95"/>
                </a:lnTo>
                <a:lnTo>
                  <a:pt x="1674" y="91"/>
                </a:lnTo>
                <a:lnTo>
                  <a:pt x="1675" y="87"/>
                </a:lnTo>
                <a:lnTo>
                  <a:pt x="1677" y="82"/>
                </a:lnTo>
                <a:lnTo>
                  <a:pt x="1678" y="78"/>
                </a:lnTo>
                <a:lnTo>
                  <a:pt x="1679" y="73"/>
                </a:lnTo>
                <a:lnTo>
                  <a:pt x="1680" y="69"/>
                </a:lnTo>
                <a:lnTo>
                  <a:pt x="1682" y="65"/>
                </a:lnTo>
                <a:lnTo>
                  <a:pt x="1683" y="61"/>
                </a:lnTo>
                <a:lnTo>
                  <a:pt x="1685" y="57"/>
                </a:lnTo>
                <a:lnTo>
                  <a:pt x="1686" y="53"/>
                </a:lnTo>
                <a:lnTo>
                  <a:pt x="1687" y="49"/>
                </a:lnTo>
                <a:lnTo>
                  <a:pt x="1689" y="45"/>
                </a:lnTo>
                <a:lnTo>
                  <a:pt x="1690" y="41"/>
                </a:lnTo>
                <a:lnTo>
                  <a:pt x="1691" y="37"/>
                </a:lnTo>
                <a:lnTo>
                  <a:pt x="1692" y="34"/>
                </a:lnTo>
                <a:lnTo>
                  <a:pt x="1694" y="31"/>
                </a:lnTo>
                <a:lnTo>
                  <a:pt x="1695" y="29"/>
                </a:lnTo>
                <a:lnTo>
                  <a:pt x="1697" y="26"/>
                </a:lnTo>
                <a:lnTo>
                  <a:pt x="1698" y="24"/>
                </a:lnTo>
                <a:lnTo>
                  <a:pt x="1699" y="22"/>
                </a:lnTo>
                <a:lnTo>
                  <a:pt x="1701" y="20"/>
                </a:lnTo>
                <a:lnTo>
                  <a:pt x="1702" y="19"/>
                </a:lnTo>
                <a:lnTo>
                  <a:pt x="1703" y="18"/>
                </a:lnTo>
                <a:lnTo>
                  <a:pt x="1705" y="17"/>
                </a:lnTo>
                <a:lnTo>
                  <a:pt x="1706" y="16"/>
                </a:lnTo>
                <a:lnTo>
                  <a:pt x="1708" y="16"/>
                </a:lnTo>
                <a:lnTo>
                  <a:pt x="1709" y="15"/>
                </a:lnTo>
                <a:lnTo>
                  <a:pt x="1710" y="15"/>
                </a:lnTo>
                <a:lnTo>
                  <a:pt x="1711" y="15"/>
                </a:lnTo>
                <a:lnTo>
                  <a:pt x="1713" y="15"/>
                </a:lnTo>
                <a:lnTo>
                  <a:pt x="1714" y="15"/>
                </a:lnTo>
                <a:lnTo>
                  <a:pt x="1716" y="15"/>
                </a:lnTo>
                <a:lnTo>
                  <a:pt x="1717" y="16"/>
                </a:lnTo>
                <a:lnTo>
                  <a:pt x="1718" y="16"/>
                </a:lnTo>
                <a:lnTo>
                  <a:pt x="1720" y="17"/>
                </a:lnTo>
                <a:lnTo>
                  <a:pt x="1721" y="18"/>
                </a:lnTo>
                <a:lnTo>
                  <a:pt x="1722" y="19"/>
                </a:lnTo>
                <a:lnTo>
                  <a:pt x="1724" y="20"/>
                </a:lnTo>
                <a:lnTo>
                  <a:pt x="1725" y="20"/>
                </a:lnTo>
                <a:lnTo>
                  <a:pt x="1726" y="21"/>
                </a:lnTo>
                <a:lnTo>
                  <a:pt x="1728" y="21"/>
                </a:lnTo>
                <a:lnTo>
                  <a:pt x="1729" y="22"/>
                </a:lnTo>
                <a:lnTo>
                  <a:pt x="1730" y="22"/>
                </a:lnTo>
                <a:lnTo>
                  <a:pt x="1732" y="23"/>
                </a:lnTo>
                <a:lnTo>
                  <a:pt x="1733" y="23"/>
                </a:lnTo>
                <a:lnTo>
                  <a:pt x="1735" y="24"/>
                </a:lnTo>
                <a:lnTo>
                  <a:pt x="1736" y="24"/>
                </a:lnTo>
                <a:lnTo>
                  <a:pt x="1737" y="25"/>
                </a:lnTo>
                <a:lnTo>
                  <a:pt x="1738" y="25"/>
                </a:lnTo>
                <a:lnTo>
                  <a:pt x="1740" y="25"/>
                </a:lnTo>
                <a:lnTo>
                  <a:pt x="1741" y="24"/>
                </a:lnTo>
                <a:lnTo>
                  <a:pt x="1742" y="24"/>
                </a:lnTo>
                <a:lnTo>
                  <a:pt x="1744" y="24"/>
                </a:lnTo>
                <a:lnTo>
                  <a:pt x="1745" y="24"/>
                </a:lnTo>
                <a:lnTo>
                  <a:pt x="1747" y="23"/>
                </a:lnTo>
                <a:lnTo>
                  <a:pt x="1748" y="23"/>
                </a:lnTo>
                <a:lnTo>
                  <a:pt x="1749" y="23"/>
                </a:lnTo>
                <a:lnTo>
                  <a:pt x="1750" y="23"/>
                </a:lnTo>
                <a:lnTo>
                  <a:pt x="1752" y="23"/>
                </a:lnTo>
                <a:lnTo>
                  <a:pt x="1754" y="23"/>
                </a:lnTo>
                <a:lnTo>
                  <a:pt x="1755" y="23"/>
                </a:lnTo>
                <a:lnTo>
                  <a:pt x="1756" y="23"/>
                </a:lnTo>
                <a:lnTo>
                  <a:pt x="1757" y="23"/>
                </a:lnTo>
                <a:lnTo>
                  <a:pt x="1759" y="23"/>
                </a:lnTo>
                <a:lnTo>
                  <a:pt x="1760" y="23"/>
                </a:lnTo>
                <a:lnTo>
                  <a:pt x="1761" y="23"/>
                </a:lnTo>
                <a:lnTo>
                  <a:pt x="1763" y="23"/>
                </a:lnTo>
                <a:lnTo>
                  <a:pt x="1764" y="23"/>
                </a:lnTo>
                <a:lnTo>
                  <a:pt x="1766" y="23"/>
                </a:lnTo>
                <a:lnTo>
                  <a:pt x="1767" y="23"/>
                </a:lnTo>
                <a:lnTo>
                  <a:pt x="1768" y="23"/>
                </a:lnTo>
                <a:lnTo>
                  <a:pt x="1769" y="22"/>
                </a:lnTo>
                <a:lnTo>
                  <a:pt x="1771" y="22"/>
                </a:lnTo>
                <a:lnTo>
                  <a:pt x="1772" y="22"/>
                </a:lnTo>
                <a:lnTo>
                  <a:pt x="1774" y="22"/>
                </a:lnTo>
                <a:lnTo>
                  <a:pt x="1775" y="22"/>
                </a:lnTo>
                <a:lnTo>
                  <a:pt x="1776" y="22"/>
                </a:lnTo>
                <a:lnTo>
                  <a:pt x="1778" y="22"/>
                </a:lnTo>
                <a:lnTo>
                  <a:pt x="1779" y="22"/>
                </a:lnTo>
                <a:lnTo>
                  <a:pt x="1780" y="22"/>
                </a:lnTo>
                <a:lnTo>
                  <a:pt x="1781" y="22"/>
                </a:lnTo>
                <a:lnTo>
                  <a:pt x="1783" y="22"/>
                </a:lnTo>
                <a:lnTo>
                  <a:pt x="1784" y="21"/>
                </a:lnTo>
                <a:lnTo>
                  <a:pt x="1786" y="21"/>
                </a:lnTo>
                <a:lnTo>
                  <a:pt x="1787" y="21"/>
                </a:lnTo>
                <a:lnTo>
                  <a:pt x="1788" y="21"/>
                </a:lnTo>
                <a:lnTo>
                  <a:pt x="1790" y="21"/>
                </a:lnTo>
                <a:lnTo>
                  <a:pt x="1791" y="21"/>
                </a:lnTo>
                <a:lnTo>
                  <a:pt x="1793" y="21"/>
                </a:lnTo>
                <a:lnTo>
                  <a:pt x="1794" y="20"/>
                </a:lnTo>
                <a:lnTo>
                  <a:pt x="1795" y="20"/>
                </a:lnTo>
                <a:lnTo>
                  <a:pt x="1796" y="20"/>
                </a:lnTo>
                <a:lnTo>
                  <a:pt x="1798" y="20"/>
                </a:lnTo>
                <a:lnTo>
                  <a:pt x="1799" y="20"/>
                </a:lnTo>
                <a:lnTo>
                  <a:pt x="1800" y="21"/>
                </a:lnTo>
                <a:lnTo>
                  <a:pt x="1802" y="21"/>
                </a:lnTo>
                <a:lnTo>
                  <a:pt x="1803" y="21"/>
                </a:lnTo>
                <a:lnTo>
                  <a:pt x="1805" y="21"/>
                </a:lnTo>
                <a:lnTo>
                  <a:pt x="1806" y="21"/>
                </a:lnTo>
                <a:lnTo>
                  <a:pt x="1807" y="20"/>
                </a:lnTo>
                <a:lnTo>
                  <a:pt x="1809" y="20"/>
                </a:lnTo>
                <a:lnTo>
                  <a:pt x="1810" y="20"/>
                </a:lnTo>
                <a:lnTo>
                  <a:pt x="1812" y="20"/>
                </a:lnTo>
                <a:lnTo>
                  <a:pt x="1813" y="19"/>
                </a:lnTo>
                <a:lnTo>
                  <a:pt x="1814" y="19"/>
                </a:lnTo>
                <a:lnTo>
                  <a:pt x="1815" y="19"/>
                </a:lnTo>
                <a:lnTo>
                  <a:pt x="1817" y="19"/>
                </a:lnTo>
                <a:lnTo>
                  <a:pt x="1818" y="19"/>
                </a:lnTo>
                <a:lnTo>
                  <a:pt x="1819" y="19"/>
                </a:lnTo>
                <a:lnTo>
                  <a:pt x="1821" y="18"/>
                </a:lnTo>
                <a:lnTo>
                  <a:pt x="1822" y="18"/>
                </a:lnTo>
                <a:lnTo>
                  <a:pt x="1824" y="18"/>
                </a:lnTo>
                <a:lnTo>
                  <a:pt x="1825" y="18"/>
                </a:lnTo>
                <a:lnTo>
                  <a:pt x="1826" y="18"/>
                </a:lnTo>
                <a:lnTo>
                  <a:pt x="1827" y="17"/>
                </a:lnTo>
                <a:lnTo>
                  <a:pt x="1829" y="17"/>
                </a:lnTo>
                <a:lnTo>
                  <a:pt x="1830" y="17"/>
                </a:lnTo>
                <a:lnTo>
                  <a:pt x="1832" y="17"/>
                </a:lnTo>
                <a:lnTo>
                  <a:pt x="1833" y="17"/>
                </a:lnTo>
                <a:lnTo>
                  <a:pt x="1834" y="17"/>
                </a:lnTo>
                <a:lnTo>
                  <a:pt x="1836" y="17"/>
                </a:lnTo>
                <a:lnTo>
                  <a:pt x="1837" y="17"/>
                </a:lnTo>
                <a:lnTo>
                  <a:pt x="1838" y="17"/>
                </a:lnTo>
                <a:lnTo>
                  <a:pt x="1839" y="16"/>
                </a:lnTo>
                <a:lnTo>
                  <a:pt x="1841" y="16"/>
                </a:lnTo>
                <a:lnTo>
                  <a:pt x="1843" y="16"/>
                </a:lnTo>
                <a:lnTo>
                  <a:pt x="1844" y="16"/>
                </a:lnTo>
                <a:lnTo>
                  <a:pt x="1845" y="16"/>
                </a:lnTo>
                <a:lnTo>
                  <a:pt x="1846" y="16"/>
                </a:lnTo>
                <a:lnTo>
                  <a:pt x="1848" y="16"/>
                </a:lnTo>
                <a:lnTo>
                  <a:pt x="1849" y="16"/>
                </a:lnTo>
                <a:lnTo>
                  <a:pt x="1851" y="16"/>
                </a:lnTo>
                <a:lnTo>
                  <a:pt x="1852" y="16"/>
                </a:lnTo>
                <a:lnTo>
                  <a:pt x="1853" y="16"/>
                </a:lnTo>
                <a:lnTo>
                  <a:pt x="1855" y="16"/>
                </a:lnTo>
                <a:lnTo>
                  <a:pt x="1856" y="16"/>
                </a:lnTo>
                <a:lnTo>
                  <a:pt x="1857" y="15"/>
                </a:lnTo>
                <a:lnTo>
                  <a:pt x="1858" y="15"/>
                </a:lnTo>
                <a:lnTo>
                  <a:pt x="1860" y="14"/>
                </a:lnTo>
                <a:lnTo>
                  <a:pt x="1861" y="14"/>
                </a:lnTo>
                <a:lnTo>
                  <a:pt x="1863" y="14"/>
                </a:lnTo>
                <a:lnTo>
                  <a:pt x="1864" y="14"/>
                </a:lnTo>
                <a:lnTo>
                  <a:pt x="1865" y="14"/>
                </a:lnTo>
                <a:lnTo>
                  <a:pt x="1867" y="14"/>
                </a:lnTo>
                <a:lnTo>
                  <a:pt x="1868" y="14"/>
                </a:lnTo>
                <a:lnTo>
                  <a:pt x="1869" y="14"/>
                </a:lnTo>
                <a:lnTo>
                  <a:pt x="1871" y="14"/>
                </a:lnTo>
                <a:lnTo>
                  <a:pt x="1872" y="14"/>
                </a:lnTo>
                <a:lnTo>
                  <a:pt x="1873" y="14"/>
                </a:lnTo>
                <a:lnTo>
                  <a:pt x="1875" y="14"/>
                </a:lnTo>
                <a:lnTo>
                  <a:pt x="1876" y="14"/>
                </a:lnTo>
                <a:lnTo>
                  <a:pt x="1877" y="14"/>
                </a:lnTo>
                <a:lnTo>
                  <a:pt x="1879" y="14"/>
                </a:lnTo>
                <a:lnTo>
                  <a:pt x="1880" y="14"/>
                </a:lnTo>
                <a:lnTo>
                  <a:pt x="1882" y="13"/>
                </a:lnTo>
                <a:lnTo>
                  <a:pt x="1883" y="13"/>
                </a:lnTo>
                <a:lnTo>
                  <a:pt x="1884" y="13"/>
                </a:lnTo>
                <a:lnTo>
                  <a:pt x="1885" y="13"/>
                </a:lnTo>
                <a:lnTo>
                  <a:pt x="1887" y="13"/>
                </a:lnTo>
                <a:lnTo>
                  <a:pt x="1888" y="13"/>
                </a:lnTo>
                <a:lnTo>
                  <a:pt x="1890" y="12"/>
                </a:lnTo>
                <a:lnTo>
                  <a:pt x="1891" y="12"/>
                </a:lnTo>
                <a:lnTo>
                  <a:pt x="1892" y="12"/>
                </a:lnTo>
                <a:lnTo>
                  <a:pt x="1894" y="12"/>
                </a:lnTo>
                <a:lnTo>
                  <a:pt x="1895" y="12"/>
                </a:lnTo>
                <a:lnTo>
                  <a:pt x="1896" y="12"/>
                </a:lnTo>
                <a:lnTo>
                  <a:pt x="1897" y="12"/>
                </a:lnTo>
                <a:lnTo>
                  <a:pt x="1899" y="12"/>
                </a:lnTo>
                <a:lnTo>
                  <a:pt x="1901" y="12"/>
                </a:lnTo>
                <a:lnTo>
                  <a:pt x="1902" y="12"/>
                </a:lnTo>
                <a:lnTo>
                  <a:pt x="1903" y="12"/>
                </a:lnTo>
                <a:lnTo>
                  <a:pt x="1904" y="12"/>
                </a:lnTo>
                <a:lnTo>
                  <a:pt x="1906" y="12"/>
                </a:lnTo>
                <a:lnTo>
                  <a:pt x="1907" y="12"/>
                </a:lnTo>
                <a:lnTo>
                  <a:pt x="1908" y="12"/>
                </a:lnTo>
                <a:lnTo>
                  <a:pt x="1910" y="12"/>
                </a:lnTo>
                <a:lnTo>
                  <a:pt x="1911" y="12"/>
                </a:lnTo>
                <a:lnTo>
                  <a:pt x="1913" y="12"/>
                </a:lnTo>
                <a:lnTo>
                  <a:pt x="1914" y="12"/>
                </a:lnTo>
                <a:lnTo>
                  <a:pt x="1915" y="12"/>
                </a:lnTo>
                <a:lnTo>
                  <a:pt x="1916" y="12"/>
                </a:lnTo>
                <a:lnTo>
                  <a:pt x="1918" y="12"/>
                </a:lnTo>
                <a:lnTo>
                  <a:pt x="1919" y="11"/>
                </a:lnTo>
                <a:lnTo>
                  <a:pt x="1921" y="11"/>
                </a:lnTo>
                <a:lnTo>
                  <a:pt x="1922" y="11"/>
                </a:lnTo>
                <a:lnTo>
                  <a:pt x="1923" y="11"/>
                </a:lnTo>
                <a:lnTo>
                  <a:pt x="1925" y="11"/>
                </a:lnTo>
                <a:lnTo>
                  <a:pt x="1926" y="11"/>
                </a:lnTo>
                <a:lnTo>
                  <a:pt x="1927" y="11"/>
                </a:lnTo>
                <a:lnTo>
                  <a:pt x="1929" y="11"/>
                </a:lnTo>
                <a:lnTo>
                  <a:pt x="1930" y="11"/>
                </a:lnTo>
                <a:lnTo>
                  <a:pt x="1931" y="11"/>
                </a:lnTo>
                <a:lnTo>
                  <a:pt x="1933" y="11"/>
                </a:lnTo>
                <a:lnTo>
                  <a:pt x="1934" y="11"/>
                </a:lnTo>
                <a:lnTo>
                  <a:pt x="1935" y="11"/>
                </a:lnTo>
                <a:lnTo>
                  <a:pt x="1937" y="11"/>
                </a:lnTo>
                <a:lnTo>
                  <a:pt x="1938" y="11"/>
                </a:lnTo>
                <a:lnTo>
                  <a:pt x="1940" y="11"/>
                </a:lnTo>
                <a:lnTo>
                  <a:pt x="1941" y="11"/>
                </a:lnTo>
                <a:lnTo>
                  <a:pt x="1942" y="11"/>
                </a:lnTo>
                <a:lnTo>
                  <a:pt x="1944" y="10"/>
                </a:lnTo>
                <a:lnTo>
                  <a:pt x="1945" y="10"/>
                </a:lnTo>
                <a:lnTo>
                  <a:pt x="1946" y="10"/>
                </a:lnTo>
                <a:lnTo>
                  <a:pt x="1947" y="10"/>
                </a:lnTo>
                <a:lnTo>
                  <a:pt x="1949" y="10"/>
                </a:lnTo>
                <a:lnTo>
                  <a:pt x="1950" y="10"/>
                </a:lnTo>
                <a:lnTo>
                  <a:pt x="1952" y="10"/>
                </a:lnTo>
                <a:lnTo>
                  <a:pt x="1953" y="10"/>
                </a:lnTo>
                <a:lnTo>
                  <a:pt x="1954" y="10"/>
                </a:lnTo>
                <a:lnTo>
                  <a:pt x="1956" y="10"/>
                </a:lnTo>
                <a:lnTo>
                  <a:pt x="1957" y="10"/>
                </a:lnTo>
                <a:lnTo>
                  <a:pt x="1959" y="10"/>
                </a:lnTo>
                <a:lnTo>
                  <a:pt x="1960" y="10"/>
                </a:lnTo>
                <a:lnTo>
                  <a:pt x="1961" y="10"/>
                </a:lnTo>
                <a:lnTo>
                  <a:pt x="1962" y="10"/>
                </a:lnTo>
                <a:lnTo>
                  <a:pt x="1964" y="10"/>
                </a:lnTo>
                <a:lnTo>
                  <a:pt x="1965" y="10"/>
                </a:lnTo>
                <a:lnTo>
                  <a:pt x="1966" y="10"/>
                </a:lnTo>
                <a:lnTo>
                  <a:pt x="1968" y="9"/>
                </a:lnTo>
                <a:lnTo>
                  <a:pt x="1969" y="9"/>
                </a:lnTo>
                <a:lnTo>
                  <a:pt x="1971" y="9"/>
                </a:lnTo>
                <a:lnTo>
                  <a:pt x="1972" y="9"/>
                </a:lnTo>
                <a:lnTo>
                  <a:pt x="1973" y="9"/>
                </a:lnTo>
                <a:lnTo>
                  <a:pt x="1974" y="9"/>
                </a:lnTo>
                <a:lnTo>
                  <a:pt x="1976" y="9"/>
                </a:lnTo>
                <a:lnTo>
                  <a:pt x="1978" y="9"/>
                </a:lnTo>
                <a:lnTo>
                  <a:pt x="1979" y="9"/>
                </a:lnTo>
                <a:lnTo>
                  <a:pt x="1980" y="9"/>
                </a:lnTo>
                <a:lnTo>
                  <a:pt x="1981" y="9"/>
                </a:lnTo>
                <a:lnTo>
                  <a:pt x="1983" y="9"/>
                </a:lnTo>
                <a:lnTo>
                  <a:pt x="1984" y="9"/>
                </a:lnTo>
                <a:lnTo>
                  <a:pt x="1985" y="9"/>
                </a:lnTo>
                <a:lnTo>
                  <a:pt x="1986" y="9"/>
                </a:lnTo>
                <a:lnTo>
                  <a:pt x="1988" y="8"/>
                </a:lnTo>
                <a:lnTo>
                  <a:pt x="1990" y="8"/>
                </a:lnTo>
                <a:lnTo>
                  <a:pt x="1991" y="8"/>
                </a:lnTo>
                <a:lnTo>
                  <a:pt x="1992" y="8"/>
                </a:lnTo>
                <a:lnTo>
                  <a:pt x="1993" y="8"/>
                </a:lnTo>
                <a:lnTo>
                  <a:pt x="1995" y="9"/>
                </a:lnTo>
                <a:lnTo>
                  <a:pt x="1996" y="9"/>
                </a:lnTo>
                <a:lnTo>
                  <a:pt x="1998" y="9"/>
                </a:lnTo>
                <a:lnTo>
                  <a:pt x="1999" y="8"/>
                </a:lnTo>
                <a:lnTo>
                  <a:pt x="2000" y="8"/>
                </a:lnTo>
                <a:lnTo>
                  <a:pt x="2002" y="8"/>
                </a:lnTo>
                <a:lnTo>
                  <a:pt x="2003" y="8"/>
                </a:lnTo>
                <a:lnTo>
                  <a:pt x="2004" y="8"/>
                </a:lnTo>
                <a:lnTo>
                  <a:pt x="2005" y="8"/>
                </a:lnTo>
                <a:lnTo>
                  <a:pt x="2007" y="8"/>
                </a:lnTo>
                <a:lnTo>
                  <a:pt x="2008" y="8"/>
                </a:lnTo>
                <a:lnTo>
                  <a:pt x="2010" y="8"/>
                </a:lnTo>
                <a:lnTo>
                  <a:pt x="2011" y="8"/>
                </a:lnTo>
                <a:lnTo>
                  <a:pt x="2012" y="8"/>
                </a:lnTo>
                <a:lnTo>
                  <a:pt x="2014" y="8"/>
                </a:lnTo>
                <a:lnTo>
                  <a:pt x="2015" y="8"/>
                </a:lnTo>
                <a:lnTo>
                  <a:pt x="2017" y="8"/>
                </a:lnTo>
                <a:lnTo>
                  <a:pt x="2018" y="8"/>
                </a:lnTo>
                <a:lnTo>
                  <a:pt x="2019" y="8"/>
                </a:lnTo>
                <a:lnTo>
                  <a:pt x="2020" y="8"/>
                </a:lnTo>
                <a:lnTo>
                  <a:pt x="2022" y="8"/>
                </a:lnTo>
                <a:lnTo>
                  <a:pt x="2023" y="8"/>
                </a:lnTo>
                <a:lnTo>
                  <a:pt x="2024" y="8"/>
                </a:lnTo>
                <a:lnTo>
                  <a:pt x="2026" y="8"/>
                </a:lnTo>
                <a:lnTo>
                  <a:pt x="2027" y="8"/>
                </a:lnTo>
                <a:lnTo>
                  <a:pt x="2029" y="8"/>
                </a:lnTo>
                <a:lnTo>
                  <a:pt x="2030" y="8"/>
                </a:lnTo>
                <a:lnTo>
                  <a:pt x="2031" y="7"/>
                </a:lnTo>
                <a:lnTo>
                  <a:pt x="2032" y="8"/>
                </a:lnTo>
                <a:lnTo>
                  <a:pt x="2034" y="8"/>
                </a:lnTo>
                <a:lnTo>
                  <a:pt x="2035" y="8"/>
                </a:lnTo>
                <a:lnTo>
                  <a:pt x="2037" y="8"/>
                </a:lnTo>
                <a:lnTo>
                  <a:pt x="2038" y="8"/>
                </a:lnTo>
                <a:lnTo>
                  <a:pt x="2039" y="8"/>
                </a:lnTo>
                <a:lnTo>
                  <a:pt x="2041" y="8"/>
                </a:lnTo>
                <a:lnTo>
                  <a:pt x="2042" y="8"/>
                </a:lnTo>
                <a:lnTo>
                  <a:pt x="2043" y="8"/>
                </a:lnTo>
                <a:lnTo>
                  <a:pt x="2045" y="7"/>
                </a:lnTo>
                <a:lnTo>
                  <a:pt x="2046" y="7"/>
                </a:lnTo>
                <a:lnTo>
                  <a:pt x="2048" y="7"/>
                </a:lnTo>
                <a:lnTo>
                  <a:pt x="2049" y="7"/>
                </a:lnTo>
                <a:lnTo>
                  <a:pt x="2050" y="7"/>
                </a:lnTo>
                <a:lnTo>
                  <a:pt x="2051" y="7"/>
                </a:lnTo>
                <a:lnTo>
                  <a:pt x="2053" y="7"/>
                </a:lnTo>
                <a:lnTo>
                  <a:pt x="2054" y="7"/>
                </a:lnTo>
                <a:lnTo>
                  <a:pt x="2056" y="7"/>
                </a:lnTo>
                <a:lnTo>
                  <a:pt x="2057" y="7"/>
                </a:lnTo>
                <a:lnTo>
                  <a:pt x="2058" y="7"/>
                </a:lnTo>
                <a:lnTo>
                  <a:pt x="2060" y="7"/>
                </a:lnTo>
                <a:lnTo>
                  <a:pt x="2061" y="7"/>
                </a:lnTo>
                <a:lnTo>
                  <a:pt x="2062" y="7"/>
                </a:lnTo>
                <a:lnTo>
                  <a:pt x="2063" y="7"/>
                </a:lnTo>
                <a:lnTo>
                  <a:pt x="2065" y="7"/>
                </a:lnTo>
                <a:lnTo>
                  <a:pt x="2066" y="6"/>
                </a:lnTo>
                <a:lnTo>
                  <a:pt x="2068" y="6"/>
                </a:lnTo>
                <a:lnTo>
                  <a:pt x="2069" y="6"/>
                </a:lnTo>
                <a:lnTo>
                  <a:pt x="2070" y="7"/>
                </a:lnTo>
                <a:lnTo>
                  <a:pt x="2072" y="7"/>
                </a:lnTo>
                <a:lnTo>
                  <a:pt x="2073" y="7"/>
                </a:lnTo>
                <a:lnTo>
                  <a:pt x="2074" y="7"/>
                </a:lnTo>
                <a:lnTo>
                  <a:pt x="2076" y="7"/>
                </a:lnTo>
                <a:lnTo>
                  <a:pt x="2077" y="7"/>
                </a:lnTo>
                <a:lnTo>
                  <a:pt x="2079" y="7"/>
                </a:lnTo>
                <a:lnTo>
                  <a:pt x="2080" y="7"/>
                </a:lnTo>
                <a:lnTo>
                  <a:pt x="2081" y="7"/>
                </a:lnTo>
                <a:lnTo>
                  <a:pt x="2082" y="6"/>
                </a:lnTo>
                <a:lnTo>
                  <a:pt x="2084" y="6"/>
                </a:lnTo>
                <a:lnTo>
                  <a:pt x="2085" y="6"/>
                </a:lnTo>
                <a:lnTo>
                  <a:pt x="2087" y="6"/>
                </a:lnTo>
                <a:lnTo>
                  <a:pt x="2088" y="6"/>
                </a:lnTo>
                <a:lnTo>
                  <a:pt x="2089" y="6"/>
                </a:lnTo>
                <a:lnTo>
                  <a:pt x="2091" y="6"/>
                </a:lnTo>
                <a:lnTo>
                  <a:pt x="2092" y="6"/>
                </a:lnTo>
                <a:lnTo>
                  <a:pt x="2093" y="6"/>
                </a:lnTo>
                <a:lnTo>
                  <a:pt x="2095" y="6"/>
                </a:lnTo>
                <a:lnTo>
                  <a:pt x="2096" y="6"/>
                </a:lnTo>
                <a:lnTo>
                  <a:pt x="2097" y="6"/>
                </a:lnTo>
                <a:lnTo>
                  <a:pt x="2099" y="6"/>
                </a:lnTo>
                <a:lnTo>
                  <a:pt x="2100" y="6"/>
                </a:lnTo>
                <a:lnTo>
                  <a:pt x="2101" y="6"/>
                </a:lnTo>
                <a:lnTo>
                  <a:pt x="2103" y="6"/>
                </a:lnTo>
                <a:lnTo>
                  <a:pt x="2104" y="6"/>
                </a:lnTo>
                <a:lnTo>
                  <a:pt x="2106" y="6"/>
                </a:lnTo>
                <a:lnTo>
                  <a:pt x="2107" y="6"/>
                </a:lnTo>
                <a:lnTo>
                  <a:pt x="2108" y="6"/>
                </a:lnTo>
                <a:lnTo>
                  <a:pt x="2109" y="6"/>
                </a:lnTo>
                <a:lnTo>
                  <a:pt x="2111" y="6"/>
                </a:lnTo>
                <a:lnTo>
                  <a:pt x="2112" y="6"/>
                </a:lnTo>
                <a:lnTo>
                  <a:pt x="2113" y="6"/>
                </a:lnTo>
                <a:lnTo>
                  <a:pt x="2115" y="6"/>
                </a:lnTo>
                <a:lnTo>
                  <a:pt x="2116" y="6"/>
                </a:lnTo>
                <a:lnTo>
                  <a:pt x="2118" y="6"/>
                </a:lnTo>
                <a:lnTo>
                  <a:pt x="2119" y="6"/>
                </a:lnTo>
                <a:lnTo>
                  <a:pt x="2120" y="6"/>
                </a:lnTo>
                <a:lnTo>
                  <a:pt x="2121" y="6"/>
                </a:lnTo>
                <a:lnTo>
                  <a:pt x="2123" y="6"/>
                </a:lnTo>
                <a:lnTo>
                  <a:pt x="2125" y="6"/>
                </a:lnTo>
                <a:lnTo>
                  <a:pt x="2126" y="6"/>
                </a:lnTo>
                <a:lnTo>
                  <a:pt x="2127" y="6"/>
                </a:lnTo>
                <a:lnTo>
                  <a:pt x="2128" y="6"/>
                </a:lnTo>
                <a:lnTo>
                  <a:pt x="2130" y="6"/>
                </a:lnTo>
                <a:lnTo>
                  <a:pt x="2131" y="6"/>
                </a:lnTo>
                <a:lnTo>
                  <a:pt x="2132" y="6"/>
                </a:lnTo>
                <a:lnTo>
                  <a:pt x="2134" y="6"/>
                </a:lnTo>
                <a:lnTo>
                  <a:pt x="2135" y="6"/>
                </a:lnTo>
                <a:lnTo>
                  <a:pt x="2137" y="6"/>
                </a:lnTo>
                <a:lnTo>
                  <a:pt x="2138" y="6"/>
                </a:lnTo>
                <a:lnTo>
                  <a:pt x="2139" y="6"/>
                </a:lnTo>
                <a:lnTo>
                  <a:pt x="2140" y="6"/>
                </a:lnTo>
                <a:lnTo>
                  <a:pt x="2142" y="6"/>
                </a:lnTo>
                <a:lnTo>
                  <a:pt x="2143" y="6"/>
                </a:lnTo>
                <a:lnTo>
                  <a:pt x="2145" y="6"/>
                </a:lnTo>
                <a:lnTo>
                  <a:pt x="2146" y="6"/>
                </a:lnTo>
                <a:lnTo>
                  <a:pt x="2147" y="6"/>
                </a:lnTo>
                <a:lnTo>
                  <a:pt x="2149" y="6"/>
                </a:lnTo>
                <a:lnTo>
                  <a:pt x="2150" y="6"/>
                </a:lnTo>
                <a:lnTo>
                  <a:pt x="2151" y="6"/>
                </a:lnTo>
                <a:lnTo>
                  <a:pt x="2152" y="6"/>
                </a:lnTo>
                <a:lnTo>
                  <a:pt x="2154" y="6"/>
                </a:lnTo>
                <a:lnTo>
                  <a:pt x="2155" y="6"/>
                </a:lnTo>
                <a:lnTo>
                  <a:pt x="2157" y="6"/>
                </a:lnTo>
                <a:lnTo>
                  <a:pt x="2158" y="6"/>
                </a:lnTo>
                <a:lnTo>
                  <a:pt x="2159" y="6"/>
                </a:lnTo>
                <a:lnTo>
                  <a:pt x="2161" y="6"/>
                </a:lnTo>
                <a:lnTo>
                  <a:pt x="2162" y="6"/>
                </a:lnTo>
                <a:lnTo>
                  <a:pt x="2164" y="6"/>
                </a:lnTo>
                <a:lnTo>
                  <a:pt x="2165" y="6"/>
                </a:lnTo>
                <a:lnTo>
                  <a:pt x="2166" y="6"/>
                </a:lnTo>
                <a:lnTo>
                  <a:pt x="2167" y="5"/>
                </a:lnTo>
                <a:lnTo>
                  <a:pt x="2169" y="5"/>
                </a:lnTo>
                <a:lnTo>
                  <a:pt x="2170" y="5"/>
                </a:lnTo>
                <a:lnTo>
                  <a:pt x="2171" y="5"/>
                </a:lnTo>
                <a:lnTo>
                  <a:pt x="2173" y="5"/>
                </a:lnTo>
                <a:lnTo>
                  <a:pt x="2174" y="5"/>
                </a:lnTo>
                <a:lnTo>
                  <a:pt x="2176" y="5"/>
                </a:lnTo>
                <a:lnTo>
                  <a:pt x="2177" y="5"/>
                </a:lnTo>
                <a:lnTo>
                  <a:pt x="2178" y="5"/>
                </a:lnTo>
                <a:lnTo>
                  <a:pt x="2180" y="6"/>
                </a:lnTo>
                <a:lnTo>
                  <a:pt x="2181" y="6"/>
                </a:lnTo>
                <a:lnTo>
                  <a:pt x="2183" y="6"/>
                </a:lnTo>
                <a:lnTo>
                  <a:pt x="2184" y="6"/>
                </a:lnTo>
                <a:lnTo>
                  <a:pt x="2185" y="6"/>
                </a:lnTo>
                <a:lnTo>
                  <a:pt x="2186" y="6"/>
                </a:lnTo>
                <a:lnTo>
                  <a:pt x="2188" y="6"/>
                </a:lnTo>
                <a:lnTo>
                  <a:pt x="2189" y="6"/>
                </a:lnTo>
                <a:lnTo>
                  <a:pt x="2190" y="5"/>
                </a:lnTo>
                <a:lnTo>
                  <a:pt x="2192" y="5"/>
                </a:lnTo>
                <a:lnTo>
                  <a:pt x="2193" y="5"/>
                </a:lnTo>
                <a:lnTo>
                  <a:pt x="2195" y="5"/>
                </a:lnTo>
                <a:lnTo>
                  <a:pt x="2196" y="5"/>
                </a:lnTo>
                <a:lnTo>
                  <a:pt x="2197" y="5"/>
                </a:lnTo>
                <a:lnTo>
                  <a:pt x="2198" y="5"/>
                </a:lnTo>
                <a:lnTo>
                  <a:pt x="2200" y="6"/>
                </a:lnTo>
                <a:lnTo>
                  <a:pt x="2201" y="6"/>
                </a:lnTo>
                <a:lnTo>
                  <a:pt x="2203" y="5"/>
                </a:lnTo>
                <a:lnTo>
                  <a:pt x="2204" y="5"/>
                </a:lnTo>
                <a:lnTo>
                  <a:pt x="2205" y="5"/>
                </a:lnTo>
                <a:lnTo>
                  <a:pt x="2207" y="5"/>
                </a:lnTo>
                <a:lnTo>
                  <a:pt x="2208" y="5"/>
                </a:lnTo>
                <a:lnTo>
                  <a:pt x="2209" y="5"/>
                </a:lnTo>
                <a:lnTo>
                  <a:pt x="2210" y="5"/>
                </a:lnTo>
                <a:lnTo>
                  <a:pt x="2212" y="5"/>
                </a:lnTo>
                <a:lnTo>
                  <a:pt x="2214" y="5"/>
                </a:lnTo>
                <a:lnTo>
                  <a:pt x="2215" y="5"/>
                </a:lnTo>
                <a:lnTo>
                  <a:pt x="2216" y="5"/>
                </a:lnTo>
                <a:lnTo>
                  <a:pt x="2217" y="5"/>
                </a:lnTo>
                <a:lnTo>
                  <a:pt x="2219" y="5"/>
                </a:lnTo>
                <a:lnTo>
                  <a:pt x="2220" y="5"/>
                </a:lnTo>
                <a:lnTo>
                  <a:pt x="2222" y="4"/>
                </a:lnTo>
                <a:lnTo>
                  <a:pt x="2223" y="4"/>
                </a:lnTo>
                <a:lnTo>
                  <a:pt x="2224" y="4"/>
                </a:lnTo>
                <a:lnTo>
                  <a:pt x="2226" y="4"/>
                </a:lnTo>
                <a:lnTo>
                  <a:pt x="2227" y="4"/>
                </a:lnTo>
                <a:lnTo>
                  <a:pt x="2228" y="5"/>
                </a:lnTo>
                <a:lnTo>
                  <a:pt x="2229" y="5"/>
                </a:lnTo>
                <a:lnTo>
                  <a:pt x="2231" y="5"/>
                </a:lnTo>
                <a:lnTo>
                  <a:pt x="2232" y="5"/>
                </a:lnTo>
                <a:lnTo>
                  <a:pt x="2234" y="5"/>
                </a:lnTo>
                <a:lnTo>
                  <a:pt x="2235" y="5"/>
                </a:lnTo>
                <a:lnTo>
                  <a:pt x="2236" y="5"/>
                </a:lnTo>
                <a:lnTo>
                  <a:pt x="2238" y="5"/>
                </a:lnTo>
                <a:lnTo>
                  <a:pt x="2239" y="4"/>
                </a:lnTo>
                <a:lnTo>
                  <a:pt x="2241" y="4"/>
                </a:lnTo>
                <a:lnTo>
                  <a:pt x="2242" y="4"/>
                </a:lnTo>
                <a:lnTo>
                  <a:pt x="2243" y="4"/>
                </a:lnTo>
                <a:lnTo>
                  <a:pt x="2244" y="4"/>
                </a:lnTo>
                <a:lnTo>
                  <a:pt x="2246" y="4"/>
                </a:lnTo>
                <a:lnTo>
                  <a:pt x="2247" y="4"/>
                </a:lnTo>
                <a:lnTo>
                  <a:pt x="2248" y="4"/>
                </a:lnTo>
                <a:lnTo>
                  <a:pt x="2250" y="4"/>
                </a:lnTo>
                <a:lnTo>
                  <a:pt x="2251" y="4"/>
                </a:lnTo>
                <a:lnTo>
                  <a:pt x="2253" y="5"/>
                </a:lnTo>
                <a:lnTo>
                  <a:pt x="2254" y="5"/>
                </a:lnTo>
                <a:lnTo>
                  <a:pt x="2255" y="5"/>
                </a:lnTo>
                <a:lnTo>
                  <a:pt x="2256" y="5"/>
                </a:lnTo>
                <a:lnTo>
                  <a:pt x="2258" y="4"/>
                </a:lnTo>
                <a:lnTo>
                  <a:pt x="2259" y="4"/>
                </a:lnTo>
                <a:lnTo>
                  <a:pt x="2261" y="4"/>
                </a:lnTo>
                <a:lnTo>
                  <a:pt x="2262" y="4"/>
                </a:lnTo>
                <a:lnTo>
                  <a:pt x="2263" y="4"/>
                </a:lnTo>
                <a:lnTo>
                  <a:pt x="2265" y="4"/>
                </a:lnTo>
                <a:lnTo>
                  <a:pt x="2266" y="4"/>
                </a:lnTo>
                <a:lnTo>
                  <a:pt x="2267" y="4"/>
                </a:lnTo>
                <a:lnTo>
                  <a:pt x="2268" y="4"/>
                </a:lnTo>
                <a:lnTo>
                  <a:pt x="2270" y="4"/>
                </a:lnTo>
                <a:lnTo>
                  <a:pt x="2272" y="4"/>
                </a:lnTo>
                <a:lnTo>
                  <a:pt x="2273" y="4"/>
                </a:lnTo>
                <a:lnTo>
                  <a:pt x="2274" y="4"/>
                </a:lnTo>
                <a:lnTo>
                  <a:pt x="2275" y="4"/>
                </a:lnTo>
                <a:lnTo>
                  <a:pt x="2277" y="4"/>
                </a:lnTo>
                <a:lnTo>
                  <a:pt x="2278" y="4"/>
                </a:lnTo>
                <a:lnTo>
                  <a:pt x="2280" y="4"/>
                </a:lnTo>
                <a:lnTo>
                  <a:pt x="2281" y="4"/>
                </a:lnTo>
                <a:lnTo>
                  <a:pt x="2282" y="4"/>
                </a:lnTo>
                <a:lnTo>
                  <a:pt x="2284" y="4"/>
                </a:lnTo>
                <a:lnTo>
                  <a:pt x="2285" y="4"/>
                </a:lnTo>
                <a:lnTo>
                  <a:pt x="2286" y="4"/>
                </a:lnTo>
                <a:lnTo>
                  <a:pt x="2287" y="5"/>
                </a:lnTo>
                <a:lnTo>
                  <a:pt x="2289" y="5"/>
                </a:lnTo>
                <a:lnTo>
                  <a:pt x="2290" y="5"/>
                </a:lnTo>
                <a:lnTo>
                  <a:pt x="2292" y="4"/>
                </a:lnTo>
                <a:lnTo>
                  <a:pt x="2293" y="4"/>
                </a:lnTo>
                <a:lnTo>
                  <a:pt x="2294" y="5"/>
                </a:lnTo>
                <a:lnTo>
                  <a:pt x="2296" y="5"/>
                </a:lnTo>
                <a:lnTo>
                  <a:pt x="2297" y="4"/>
                </a:lnTo>
                <a:lnTo>
                  <a:pt x="2298" y="4"/>
                </a:lnTo>
                <a:lnTo>
                  <a:pt x="2300" y="4"/>
                </a:lnTo>
                <a:lnTo>
                  <a:pt x="2301" y="4"/>
                </a:lnTo>
                <a:lnTo>
                  <a:pt x="2302" y="4"/>
                </a:lnTo>
                <a:lnTo>
                  <a:pt x="2304" y="4"/>
                </a:lnTo>
                <a:lnTo>
                  <a:pt x="2305" y="4"/>
                </a:lnTo>
                <a:lnTo>
                  <a:pt x="2306" y="4"/>
                </a:lnTo>
                <a:lnTo>
                  <a:pt x="2308" y="4"/>
                </a:lnTo>
                <a:lnTo>
                  <a:pt x="2309" y="4"/>
                </a:lnTo>
                <a:lnTo>
                  <a:pt x="2311" y="4"/>
                </a:lnTo>
                <a:lnTo>
                  <a:pt x="2312" y="4"/>
                </a:lnTo>
                <a:lnTo>
                  <a:pt x="2313" y="4"/>
                </a:lnTo>
                <a:lnTo>
                  <a:pt x="2315" y="4"/>
                </a:lnTo>
                <a:lnTo>
                  <a:pt x="2316" y="4"/>
                </a:lnTo>
                <a:lnTo>
                  <a:pt x="2317" y="4"/>
                </a:lnTo>
                <a:lnTo>
                  <a:pt x="2319" y="4"/>
                </a:lnTo>
                <a:lnTo>
                  <a:pt x="2320" y="4"/>
                </a:lnTo>
                <a:lnTo>
                  <a:pt x="2321" y="4"/>
                </a:lnTo>
                <a:lnTo>
                  <a:pt x="2323" y="4"/>
                </a:lnTo>
                <a:lnTo>
                  <a:pt x="2324" y="4"/>
                </a:lnTo>
                <a:lnTo>
                  <a:pt x="2325" y="4"/>
                </a:lnTo>
                <a:lnTo>
                  <a:pt x="2327" y="4"/>
                </a:lnTo>
                <a:lnTo>
                  <a:pt x="2328" y="4"/>
                </a:lnTo>
                <a:lnTo>
                  <a:pt x="2330" y="4"/>
                </a:lnTo>
                <a:lnTo>
                  <a:pt x="2331" y="4"/>
                </a:lnTo>
                <a:lnTo>
                  <a:pt x="2332" y="4"/>
                </a:lnTo>
                <a:lnTo>
                  <a:pt x="2333" y="4"/>
                </a:lnTo>
                <a:lnTo>
                  <a:pt x="2335" y="4"/>
                </a:lnTo>
                <a:lnTo>
                  <a:pt x="2336" y="4"/>
                </a:lnTo>
                <a:lnTo>
                  <a:pt x="2337" y="4"/>
                </a:lnTo>
                <a:lnTo>
                  <a:pt x="2339" y="4"/>
                </a:lnTo>
                <a:lnTo>
                  <a:pt x="2340" y="4"/>
                </a:lnTo>
                <a:lnTo>
                  <a:pt x="2342" y="4"/>
                </a:lnTo>
                <a:lnTo>
                  <a:pt x="2343" y="4"/>
                </a:lnTo>
                <a:lnTo>
                  <a:pt x="2344" y="4"/>
                </a:lnTo>
                <a:lnTo>
                  <a:pt x="2345" y="4"/>
                </a:lnTo>
                <a:lnTo>
                  <a:pt x="2347" y="4"/>
                </a:lnTo>
                <a:lnTo>
                  <a:pt x="2349" y="4"/>
                </a:lnTo>
                <a:lnTo>
                  <a:pt x="2350" y="4"/>
                </a:lnTo>
                <a:lnTo>
                  <a:pt x="2351" y="4"/>
                </a:lnTo>
                <a:lnTo>
                  <a:pt x="2352" y="4"/>
                </a:lnTo>
                <a:lnTo>
                  <a:pt x="2354" y="4"/>
                </a:lnTo>
                <a:lnTo>
                  <a:pt x="2355" y="4"/>
                </a:lnTo>
                <a:lnTo>
                  <a:pt x="2356" y="4"/>
                </a:lnTo>
                <a:lnTo>
                  <a:pt x="2357" y="4"/>
                </a:lnTo>
                <a:lnTo>
                  <a:pt x="2359" y="4"/>
                </a:lnTo>
                <a:lnTo>
                  <a:pt x="2361" y="4"/>
                </a:lnTo>
                <a:lnTo>
                  <a:pt x="2362" y="4"/>
                </a:lnTo>
                <a:lnTo>
                  <a:pt x="2363" y="4"/>
                </a:lnTo>
                <a:lnTo>
                  <a:pt x="2364" y="4"/>
                </a:lnTo>
                <a:lnTo>
                  <a:pt x="2366" y="3"/>
                </a:lnTo>
                <a:lnTo>
                  <a:pt x="2367" y="3"/>
                </a:lnTo>
                <a:lnTo>
                  <a:pt x="2369" y="3"/>
                </a:lnTo>
                <a:lnTo>
                  <a:pt x="2370" y="3"/>
                </a:lnTo>
                <a:lnTo>
                  <a:pt x="2371" y="3"/>
                </a:lnTo>
                <a:lnTo>
                  <a:pt x="2373" y="3"/>
                </a:lnTo>
                <a:lnTo>
                  <a:pt x="2374" y="3"/>
                </a:lnTo>
                <a:lnTo>
                  <a:pt x="2375" y="3"/>
                </a:lnTo>
                <a:lnTo>
                  <a:pt x="2376" y="3"/>
                </a:lnTo>
                <a:lnTo>
                  <a:pt x="2378" y="4"/>
                </a:lnTo>
                <a:lnTo>
                  <a:pt x="2379" y="4"/>
                </a:lnTo>
                <a:lnTo>
                  <a:pt x="2381" y="4"/>
                </a:lnTo>
                <a:lnTo>
                  <a:pt x="2382" y="4"/>
                </a:lnTo>
                <a:lnTo>
                  <a:pt x="2383" y="4"/>
                </a:lnTo>
                <a:lnTo>
                  <a:pt x="2385" y="4"/>
                </a:lnTo>
                <a:lnTo>
                  <a:pt x="2386" y="4"/>
                </a:lnTo>
                <a:lnTo>
                  <a:pt x="2388" y="4"/>
                </a:lnTo>
                <a:lnTo>
                  <a:pt x="2389" y="4"/>
                </a:lnTo>
                <a:lnTo>
                  <a:pt x="2390" y="3"/>
                </a:lnTo>
                <a:lnTo>
                  <a:pt x="2391" y="3"/>
                </a:lnTo>
                <a:lnTo>
                  <a:pt x="2393" y="3"/>
                </a:lnTo>
                <a:lnTo>
                  <a:pt x="2394" y="3"/>
                </a:lnTo>
                <a:lnTo>
                  <a:pt x="2395" y="3"/>
                </a:lnTo>
                <a:lnTo>
                  <a:pt x="2397" y="3"/>
                </a:lnTo>
                <a:lnTo>
                  <a:pt x="2398" y="3"/>
                </a:lnTo>
                <a:lnTo>
                  <a:pt x="2400" y="3"/>
                </a:lnTo>
                <a:lnTo>
                  <a:pt x="2401" y="3"/>
                </a:lnTo>
                <a:lnTo>
                  <a:pt x="2402" y="3"/>
                </a:lnTo>
                <a:lnTo>
                  <a:pt x="2403" y="3"/>
                </a:lnTo>
                <a:lnTo>
                  <a:pt x="2405" y="3"/>
                </a:lnTo>
                <a:lnTo>
                  <a:pt x="2407" y="3"/>
                </a:lnTo>
                <a:lnTo>
                  <a:pt x="2408" y="3"/>
                </a:lnTo>
                <a:lnTo>
                  <a:pt x="2409" y="3"/>
                </a:lnTo>
                <a:lnTo>
                  <a:pt x="2410" y="3"/>
                </a:lnTo>
                <a:lnTo>
                  <a:pt x="2412" y="3"/>
                </a:lnTo>
                <a:lnTo>
                  <a:pt x="2413" y="3"/>
                </a:lnTo>
                <a:lnTo>
                  <a:pt x="2414" y="3"/>
                </a:lnTo>
                <a:lnTo>
                  <a:pt x="2416" y="3"/>
                </a:lnTo>
                <a:lnTo>
                  <a:pt x="2417" y="3"/>
                </a:lnTo>
                <a:lnTo>
                  <a:pt x="2419" y="3"/>
                </a:lnTo>
                <a:lnTo>
                  <a:pt x="2420" y="3"/>
                </a:lnTo>
                <a:lnTo>
                  <a:pt x="2421" y="3"/>
                </a:lnTo>
                <a:lnTo>
                  <a:pt x="2422" y="4"/>
                </a:lnTo>
                <a:lnTo>
                  <a:pt x="2424" y="4"/>
                </a:lnTo>
                <a:lnTo>
                  <a:pt x="2425" y="4"/>
                </a:lnTo>
                <a:lnTo>
                  <a:pt x="2427" y="4"/>
                </a:lnTo>
                <a:lnTo>
                  <a:pt x="2428" y="4"/>
                </a:lnTo>
                <a:lnTo>
                  <a:pt x="2429" y="4"/>
                </a:lnTo>
                <a:lnTo>
                  <a:pt x="2431" y="4"/>
                </a:lnTo>
                <a:lnTo>
                  <a:pt x="2432" y="3"/>
                </a:lnTo>
                <a:lnTo>
                  <a:pt x="2433" y="3"/>
                </a:lnTo>
                <a:lnTo>
                  <a:pt x="2434" y="3"/>
                </a:lnTo>
                <a:lnTo>
                  <a:pt x="2436" y="3"/>
                </a:lnTo>
                <a:lnTo>
                  <a:pt x="2437" y="3"/>
                </a:lnTo>
                <a:lnTo>
                  <a:pt x="2439" y="3"/>
                </a:lnTo>
                <a:lnTo>
                  <a:pt x="2440" y="3"/>
                </a:lnTo>
                <a:lnTo>
                  <a:pt x="2441" y="3"/>
                </a:lnTo>
                <a:lnTo>
                  <a:pt x="2443" y="3"/>
                </a:lnTo>
                <a:lnTo>
                  <a:pt x="2444" y="3"/>
                </a:lnTo>
                <a:lnTo>
                  <a:pt x="2446" y="3"/>
                </a:lnTo>
                <a:lnTo>
                  <a:pt x="2447" y="3"/>
                </a:lnTo>
                <a:lnTo>
                  <a:pt x="2448" y="4"/>
                </a:lnTo>
                <a:lnTo>
                  <a:pt x="2450" y="3"/>
                </a:lnTo>
                <a:lnTo>
                  <a:pt x="2451" y="3"/>
                </a:lnTo>
                <a:lnTo>
                  <a:pt x="2452" y="3"/>
                </a:lnTo>
                <a:lnTo>
                  <a:pt x="2453" y="4"/>
                </a:lnTo>
                <a:lnTo>
                  <a:pt x="2455" y="3"/>
                </a:lnTo>
                <a:lnTo>
                  <a:pt x="2456" y="3"/>
                </a:lnTo>
                <a:lnTo>
                  <a:pt x="2458" y="3"/>
                </a:lnTo>
                <a:lnTo>
                  <a:pt x="2459" y="3"/>
                </a:lnTo>
                <a:lnTo>
                  <a:pt x="2460" y="3"/>
                </a:lnTo>
                <a:lnTo>
                  <a:pt x="2462" y="3"/>
                </a:lnTo>
                <a:lnTo>
                  <a:pt x="2463" y="3"/>
                </a:lnTo>
                <a:lnTo>
                  <a:pt x="2464" y="3"/>
                </a:lnTo>
                <a:lnTo>
                  <a:pt x="2466" y="3"/>
                </a:lnTo>
                <a:lnTo>
                  <a:pt x="2467" y="3"/>
                </a:lnTo>
                <a:lnTo>
                  <a:pt x="2468" y="3"/>
                </a:lnTo>
                <a:lnTo>
                  <a:pt x="2470" y="3"/>
                </a:lnTo>
                <a:lnTo>
                  <a:pt x="2471" y="3"/>
                </a:lnTo>
                <a:lnTo>
                  <a:pt x="2472" y="3"/>
                </a:lnTo>
                <a:lnTo>
                  <a:pt x="2474" y="3"/>
                </a:lnTo>
                <a:lnTo>
                  <a:pt x="2475" y="2"/>
                </a:lnTo>
                <a:lnTo>
                  <a:pt x="2477" y="3"/>
                </a:lnTo>
                <a:lnTo>
                  <a:pt x="2478" y="3"/>
                </a:lnTo>
                <a:lnTo>
                  <a:pt x="2479" y="3"/>
                </a:lnTo>
                <a:lnTo>
                  <a:pt x="2480" y="3"/>
                </a:lnTo>
                <a:lnTo>
                  <a:pt x="2482" y="3"/>
                </a:lnTo>
                <a:lnTo>
                  <a:pt x="2483" y="3"/>
                </a:lnTo>
                <a:lnTo>
                  <a:pt x="2485" y="3"/>
                </a:lnTo>
                <a:lnTo>
                  <a:pt x="2486" y="3"/>
                </a:lnTo>
                <a:lnTo>
                  <a:pt x="2487" y="3"/>
                </a:lnTo>
                <a:lnTo>
                  <a:pt x="2489" y="3"/>
                </a:lnTo>
                <a:lnTo>
                  <a:pt x="2490" y="3"/>
                </a:lnTo>
                <a:lnTo>
                  <a:pt x="2491" y="3"/>
                </a:lnTo>
                <a:lnTo>
                  <a:pt x="2492" y="3"/>
                </a:lnTo>
                <a:lnTo>
                  <a:pt x="2494" y="3"/>
                </a:lnTo>
                <a:lnTo>
                  <a:pt x="2496" y="3"/>
                </a:lnTo>
                <a:lnTo>
                  <a:pt x="2497" y="3"/>
                </a:lnTo>
                <a:lnTo>
                  <a:pt x="2498" y="3"/>
                </a:lnTo>
                <a:lnTo>
                  <a:pt x="2499" y="3"/>
                </a:lnTo>
                <a:lnTo>
                  <a:pt x="2501" y="3"/>
                </a:lnTo>
                <a:lnTo>
                  <a:pt x="2502" y="3"/>
                </a:lnTo>
                <a:lnTo>
                  <a:pt x="2503" y="3"/>
                </a:lnTo>
                <a:lnTo>
                  <a:pt x="2505" y="4"/>
                </a:lnTo>
                <a:lnTo>
                  <a:pt x="2506" y="4"/>
                </a:lnTo>
                <a:lnTo>
                  <a:pt x="2508" y="4"/>
                </a:lnTo>
                <a:lnTo>
                  <a:pt x="2509" y="4"/>
                </a:lnTo>
                <a:lnTo>
                  <a:pt x="2510" y="3"/>
                </a:lnTo>
                <a:lnTo>
                  <a:pt x="2511" y="3"/>
                </a:lnTo>
                <a:lnTo>
                  <a:pt x="2513" y="3"/>
                </a:lnTo>
                <a:lnTo>
                  <a:pt x="2514" y="3"/>
                </a:lnTo>
                <a:lnTo>
                  <a:pt x="2516" y="3"/>
                </a:lnTo>
                <a:lnTo>
                  <a:pt x="2517" y="3"/>
                </a:lnTo>
                <a:lnTo>
                  <a:pt x="2518" y="3"/>
                </a:lnTo>
                <a:lnTo>
                  <a:pt x="2520" y="3"/>
                </a:lnTo>
                <a:lnTo>
                  <a:pt x="2521" y="3"/>
                </a:lnTo>
                <a:lnTo>
                  <a:pt x="2522" y="3"/>
                </a:lnTo>
                <a:lnTo>
                  <a:pt x="2524" y="3"/>
                </a:lnTo>
                <a:lnTo>
                  <a:pt x="2525" y="3"/>
                </a:lnTo>
                <a:lnTo>
                  <a:pt x="2526" y="3"/>
                </a:lnTo>
                <a:lnTo>
                  <a:pt x="2528" y="3"/>
                </a:lnTo>
                <a:lnTo>
                  <a:pt x="2529" y="3"/>
                </a:lnTo>
              </a:path>
            </a:pathLst>
          </a:custGeom>
          <a:noFill/>
          <a:ln w="222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8" name="Freeform 450"/>
          <p:cNvSpPr>
            <a:spLocks/>
          </p:cNvSpPr>
          <p:nvPr/>
        </p:nvSpPr>
        <p:spPr bwMode="auto">
          <a:xfrm>
            <a:off x="998538" y="1430338"/>
            <a:ext cx="3744912" cy="1587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73" y="0"/>
              </a:cxn>
              <a:cxn ang="0">
                <a:pos x="111" y="0"/>
              </a:cxn>
              <a:cxn ang="0">
                <a:pos x="149" y="0"/>
              </a:cxn>
              <a:cxn ang="0">
                <a:pos x="187" y="0"/>
              </a:cxn>
              <a:cxn ang="0">
                <a:pos x="225" y="0"/>
              </a:cxn>
              <a:cxn ang="0">
                <a:pos x="263" y="0"/>
              </a:cxn>
              <a:cxn ang="0">
                <a:pos x="300" y="0"/>
              </a:cxn>
              <a:cxn ang="0">
                <a:pos x="338" y="0"/>
              </a:cxn>
              <a:cxn ang="0">
                <a:pos x="376" y="0"/>
              </a:cxn>
              <a:cxn ang="0">
                <a:pos x="413" y="0"/>
              </a:cxn>
              <a:cxn ang="0">
                <a:pos x="451" y="0"/>
              </a:cxn>
              <a:cxn ang="0">
                <a:pos x="489" y="0"/>
              </a:cxn>
              <a:cxn ang="0">
                <a:pos x="527" y="0"/>
              </a:cxn>
              <a:cxn ang="0">
                <a:pos x="565" y="0"/>
              </a:cxn>
              <a:cxn ang="0">
                <a:pos x="603" y="0"/>
              </a:cxn>
              <a:cxn ang="0">
                <a:pos x="641" y="0"/>
              </a:cxn>
              <a:cxn ang="0">
                <a:pos x="678" y="0"/>
              </a:cxn>
              <a:cxn ang="0">
                <a:pos x="716" y="0"/>
              </a:cxn>
              <a:cxn ang="0">
                <a:pos x="754" y="0"/>
              </a:cxn>
              <a:cxn ang="0">
                <a:pos x="791" y="0"/>
              </a:cxn>
              <a:cxn ang="0">
                <a:pos x="829" y="0"/>
              </a:cxn>
              <a:cxn ang="0">
                <a:pos x="867" y="0"/>
              </a:cxn>
              <a:cxn ang="0">
                <a:pos x="905" y="0"/>
              </a:cxn>
              <a:cxn ang="0">
                <a:pos x="942" y="0"/>
              </a:cxn>
              <a:cxn ang="0">
                <a:pos x="980" y="0"/>
              </a:cxn>
              <a:cxn ang="0">
                <a:pos x="1018" y="0"/>
              </a:cxn>
              <a:cxn ang="0">
                <a:pos x="1056" y="0"/>
              </a:cxn>
              <a:cxn ang="0">
                <a:pos x="1094" y="0"/>
              </a:cxn>
              <a:cxn ang="0">
                <a:pos x="1131" y="0"/>
              </a:cxn>
              <a:cxn ang="0">
                <a:pos x="1169" y="0"/>
              </a:cxn>
              <a:cxn ang="0">
                <a:pos x="1207" y="0"/>
              </a:cxn>
              <a:cxn ang="0">
                <a:pos x="1244" y="0"/>
              </a:cxn>
              <a:cxn ang="0">
                <a:pos x="1282" y="0"/>
              </a:cxn>
              <a:cxn ang="0">
                <a:pos x="1320" y="0"/>
              </a:cxn>
              <a:cxn ang="0">
                <a:pos x="1358" y="0"/>
              </a:cxn>
              <a:cxn ang="0">
                <a:pos x="1396" y="0"/>
              </a:cxn>
              <a:cxn ang="0">
                <a:pos x="1434" y="0"/>
              </a:cxn>
              <a:cxn ang="0">
                <a:pos x="1472" y="0"/>
              </a:cxn>
              <a:cxn ang="0">
                <a:pos x="1509" y="0"/>
              </a:cxn>
              <a:cxn ang="0">
                <a:pos x="1547" y="0"/>
              </a:cxn>
              <a:cxn ang="0">
                <a:pos x="1585" y="0"/>
              </a:cxn>
              <a:cxn ang="0">
                <a:pos x="1622" y="0"/>
              </a:cxn>
              <a:cxn ang="0">
                <a:pos x="1660" y="0"/>
              </a:cxn>
              <a:cxn ang="0">
                <a:pos x="1698" y="0"/>
              </a:cxn>
              <a:cxn ang="0">
                <a:pos x="1736" y="0"/>
              </a:cxn>
              <a:cxn ang="0">
                <a:pos x="1774" y="0"/>
              </a:cxn>
              <a:cxn ang="0">
                <a:pos x="1812" y="0"/>
              </a:cxn>
              <a:cxn ang="0">
                <a:pos x="1849" y="0"/>
              </a:cxn>
              <a:cxn ang="0">
                <a:pos x="1887" y="0"/>
              </a:cxn>
              <a:cxn ang="0">
                <a:pos x="1925" y="0"/>
              </a:cxn>
              <a:cxn ang="0">
                <a:pos x="1962" y="0"/>
              </a:cxn>
              <a:cxn ang="0">
                <a:pos x="2000" y="0"/>
              </a:cxn>
              <a:cxn ang="0">
                <a:pos x="2038" y="0"/>
              </a:cxn>
              <a:cxn ang="0">
                <a:pos x="2076" y="0"/>
              </a:cxn>
              <a:cxn ang="0">
                <a:pos x="2113" y="0"/>
              </a:cxn>
              <a:cxn ang="0">
                <a:pos x="2151" y="0"/>
              </a:cxn>
              <a:cxn ang="0">
                <a:pos x="2189" y="0"/>
              </a:cxn>
              <a:cxn ang="0">
                <a:pos x="2227" y="0"/>
              </a:cxn>
              <a:cxn ang="0">
                <a:pos x="2265" y="0"/>
              </a:cxn>
              <a:cxn ang="0">
                <a:pos x="2302" y="0"/>
              </a:cxn>
              <a:cxn ang="0">
                <a:pos x="2340" y="0"/>
              </a:cxn>
            </a:cxnLst>
            <a:rect l="0" t="0" r="r" b="b"/>
            <a:pathLst>
              <a:path w="2359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5" y="0"/>
                </a:lnTo>
                <a:lnTo>
                  <a:pt x="6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7" y="0"/>
                </a:lnTo>
                <a:lnTo>
                  <a:pt x="18" y="0"/>
                </a:lnTo>
                <a:lnTo>
                  <a:pt x="20" y="0"/>
                </a:lnTo>
                <a:lnTo>
                  <a:pt x="21" y="0"/>
                </a:lnTo>
                <a:lnTo>
                  <a:pt x="22" y="0"/>
                </a:lnTo>
                <a:lnTo>
                  <a:pt x="24" y="0"/>
                </a:lnTo>
                <a:lnTo>
                  <a:pt x="25" y="0"/>
                </a:lnTo>
                <a:lnTo>
                  <a:pt x="27" y="0"/>
                </a:lnTo>
                <a:lnTo>
                  <a:pt x="28" y="0"/>
                </a:lnTo>
                <a:lnTo>
                  <a:pt x="29" y="0"/>
                </a:lnTo>
                <a:lnTo>
                  <a:pt x="30" y="0"/>
                </a:lnTo>
                <a:lnTo>
                  <a:pt x="32" y="0"/>
                </a:lnTo>
                <a:lnTo>
                  <a:pt x="33" y="0"/>
                </a:lnTo>
                <a:lnTo>
                  <a:pt x="34" y="0"/>
                </a:lnTo>
                <a:lnTo>
                  <a:pt x="36" y="0"/>
                </a:lnTo>
                <a:lnTo>
                  <a:pt x="37" y="0"/>
                </a:lnTo>
                <a:lnTo>
                  <a:pt x="39" y="0"/>
                </a:lnTo>
                <a:lnTo>
                  <a:pt x="40" y="0"/>
                </a:lnTo>
                <a:lnTo>
                  <a:pt x="41" y="0"/>
                </a:lnTo>
                <a:lnTo>
                  <a:pt x="42" y="0"/>
                </a:lnTo>
                <a:lnTo>
                  <a:pt x="44" y="0"/>
                </a:lnTo>
                <a:lnTo>
                  <a:pt x="46" y="0"/>
                </a:lnTo>
                <a:lnTo>
                  <a:pt x="47" y="0"/>
                </a:lnTo>
                <a:lnTo>
                  <a:pt x="48" y="0"/>
                </a:lnTo>
                <a:lnTo>
                  <a:pt x="49" y="0"/>
                </a:lnTo>
                <a:lnTo>
                  <a:pt x="51" y="0"/>
                </a:lnTo>
                <a:lnTo>
                  <a:pt x="52" y="0"/>
                </a:lnTo>
                <a:lnTo>
                  <a:pt x="53" y="0"/>
                </a:lnTo>
                <a:lnTo>
                  <a:pt x="55" y="0"/>
                </a:lnTo>
                <a:lnTo>
                  <a:pt x="56" y="0"/>
                </a:lnTo>
                <a:lnTo>
                  <a:pt x="58" y="0"/>
                </a:lnTo>
                <a:lnTo>
                  <a:pt x="59" y="0"/>
                </a:lnTo>
                <a:lnTo>
                  <a:pt x="60" y="0"/>
                </a:lnTo>
                <a:lnTo>
                  <a:pt x="61" y="0"/>
                </a:lnTo>
                <a:lnTo>
                  <a:pt x="63" y="0"/>
                </a:lnTo>
                <a:lnTo>
                  <a:pt x="64" y="0"/>
                </a:lnTo>
                <a:lnTo>
                  <a:pt x="66" y="0"/>
                </a:lnTo>
                <a:lnTo>
                  <a:pt x="67" y="0"/>
                </a:lnTo>
                <a:lnTo>
                  <a:pt x="68" y="0"/>
                </a:lnTo>
                <a:lnTo>
                  <a:pt x="70" y="0"/>
                </a:lnTo>
                <a:lnTo>
                  <a:pt x="71" y="0"/>
                </a:lnTo>
                <a:lnTo>
                  <a:pt x="72" y="0"/>
                </a:lnTo>
                <a:lnTo>
                  <a:pt x="73" y="0"/>
                </a:lnTo>
                <a:lnTo>
                  <a:pt x="75" y="0"/>
                </a:lnTo>
                <a:lnTo>
                  <a:pt x="76" y="0"/>
                </a:lnTo>
                <a:lnTo>
                  <a:pt x="78" y="0"/>
                </a:lnTo>
                <a:lnTo>
                  <a:pt x="79" y="0"/>
                </a:lnTo>
                <a:lnTo>
                  <a:pt x="80" y="0"/>
                </a:lnTo>
                <a:lnTo>
                  <a:pt x="82" y="0"/>
                </a:lnTo>
                <a:lnTo>
                  <a:pt x="83" y="0"/>
                </a:lnTo>
                <a:lnTo>
                  <a:pt x="85" y="0"/>
                </a:lnTo>
                <a:lnTo>
                  <a:pt x="86" y="0"/>
                </a:lnTo>
                <a:lnTo>
                  <a:pt x="87" y="0"/>
                </a:lnTo>
                <a:lnTo>
                  <a:pt x="89" y="0"/>
                </a:lnTo>
                <a:lnTo>
                  <a:pt x="90" y="0"/>
                </a:lnTo>
                <a:lnTo>
                  <a:pt x="91" y="0"/>
                </a:lnTo>
                <a:lnTo>
                  <a:pt x="92" y="0"/>
                </a:lnTo>
                <a:lnTo>
                  <a:pt x="94" y="0"/>
                </a:lnTo>
                <a:lnTo>
                  <a:pt x="95" y="0"/>
                </a:lnTo>
                <a:lnTo>
                  <a:pt x="97" y="0"/>
                </a:lnTo>
                <a:lnTo>
                  <a:pt x="98" y="0"/>
                </a:lnTo>
                <a:lnTo>
                  <a:pt x="99" y="0"/>
                </a:lnTo>
                <a:lnTo>
                  <a:pt x="101" y="0"/>
                </a:lnTo>
                <a:lnTo>
                  <a:pt x="102" y="0"/>
                </a:lnTo>
                <a:lnTo>
                  <a:pt x="103" y="0"/>
                </a:lnTo>
                <a:lnTo>
                  <a:pt x="105" y="0"/>
                </a:lnTo>
                <a:lnTo>
                  <a:pt x="106" y="0"/>
                </a:lnTo>
                <a:lnTo>
                  <a:pt x="107" y="0"/>
                </a:lnTo>
                <a:lnTo>
                  <a:pt x="109" y="0"/>
                </a:lnTo>
                <a:lnTo>
                  <a:pt x="110" y="0"/>
                </a:lnTo>
                <a:lnTo>
                  <a:pt x="111" y="0"/>
                </a:lnTo>
                <a:lnTo>
                  <a:pt x="113" y="0"/>
                </a:lnTo>
                <a:lnTo>
                  <a:pt x="114" y="0"/>
                </a:lnTo>
                <a:lnTo>
                  <a:pt x="116" y="0"/>
                </a:lnTo>
                <a:lnTo>
                  <a:pt x="117" y="0"/>
                </a:lnTo>
                <a:lnTo>
                  <a:pt x="118" y="0"/>
                </a:lnTo>
                <a:lnTo>
                  <a:pt x="119" y="0"/>
                </a:lnTo>
                <a:lnTo>
                  <a:pt x="121" y="0"/>
                </a:lnTo>
                <a:lnTo>
                  <a:pt x="122" y="0"/>
                </a:lnTo>
                <a:lnTo>
                  <a:pt x="124" y="0"/>
                </a:lnTo>
                <a:lnTo>
                  <a:pt x="125" y="0"/>
                </a:lnTo>
                <a:lnTo>
                  <a:pt x="126" y="0"/>
                </a:lnTo>
                <a:lnTo>
                  <a:pt x="128" y="0"/>
                </a:lnTo>
                <a:lnTo>
                  <a:pt x="129" y="0"/>
                </a:lnTo>
                <a:lnTo>
                  <a:pt x="130" y="0"/>
                </a:lnTo>
                <a:lnTo>
                  <a:pt x="131" y="0"/>
                </a:lnTo>
                <a:lnTo>
                  <a:pt x="133" y="0"/>
                </a:lnTo>
                <a:lnTo>
                  <a:pt x="135" y="0"/>
                </a:lnTo>
                <a:lnTo>
                  <a:pt x="136" y="0"/>
                </a:lnTo>
                <a:lnTo>
                  <a:pt x="137" y="0"/>
                </a:lnTo>
                <a:lnTo>
                  <a:pt x="138" y="0"/>
                </a:lnTo>
                <a:lnTo>
                  <a:pt x="140" y="0"/>
                </a:lnTo>
                <a:lnTo>
                  <a:pt x="141" y="0"/>
                </a:lnTo>
                <a:lnTo>
                  <a:pt x="142" y="0"/>
                </a:lnTo>
                <a:lnTo>
                  <a:pt x="144" y="0"/>
                </a:lnTo>
                <a:lnTo>
                  <a:pt x="145" y="0"/>
                </a:lnTo>
                <a:lnTo>
                  <a:pt x="147" y="0"/>
                </a:lnTo>
                <a:lnTo>
                  <a:pt x="148" y="0"/>
                </a:lnTo>
                <a:lnTo>
                  <a:pt x="149" y="0"/>
                </a:lnTo>
                <a:lnTo>
                  <a:pt x="150" y="0"/>
                </a:lnTo>
                <a:lnTo>
                  <a:pt x="152" y="0"/>
                </a:lnTo>
                <a:lnTo>
                  <a:pt x="153" y="0"/>
                </a:lnTo>
                <a:lnTo>
                  <a:pt x="155" y="0"/>
                </a:lnTo>
                <a:lnTo>
                  <a:pt x="156" y="0"/>
                </a:lnTo>
                <a:lnTo>
                  <a:pt x="157" y="0"/>
                </a:lnTo>
                <a:lnTo>
                  <a:pt x="159" y="0"/>
                </a:lnTo>
                <a:lnTo>
                  <a:pt x="160" y="0"/>
                </a:lnTo>
                <a:lnTo>
                  <a:pt x="161" y="0"/>
                </a:lnTo>
                <a:lnTo>
                  <a:pt x="163" y="0"/>
                </a:lnTo>
                <a:lnTo>
                  <a:pt x="164" y="0"/>
                </a:lnTo>
                <a:lnTo>
                  <a:pt x="165" y="0"/>
                </a:lnTo>
                <a:lnTo>
                  <a:pt x="167" y="0"/>
                </a:lnTo>
                <a:lnTo>
                  <a:pt x="168" y="0"/>
                </a:lnTo>
                <a:lnTo>
                  <a:pt x="169" y="0"/>
                </a:lnTo>
                <a:lnTo>
                  <a:pt x="171" y="0"/>
                </a:lnTo>
                <a:lnTo>
                  <a:pt x="172" y="0"/>
                </a:lnTo>
                <a:lnTo>
                  <a:pt x="174" y="0"/>
                </a:lnTo>
                <a:lnTo>
                  <a:pt x="175" y="0"/>
                </a:lnTo>
                <a:lnTo>
                  <a:pt x="176" y="0"/>
                </a:lnTo>
                <a:lnTo>
                  <a:pt x="177" y="0"/>
                </a:lnTo>
                <a:lnTo>
                  <a:pt x="179" y="0"/>
                </a:lnTo>
                <a:lnTo>
                  <a:pt x="180" y="0"/>
                </a:lnTo>
                <a:lnTo>
                  <a:pt x="181" y="0"/>
                </a:lnTo>
                <a:lnTo>
                  <a:pt x="183" y="0"/>
                </a:lnTo>
                <a:lnTo>
                  <a:pt x="184" y="0"/>
                </a:lnTo>
                <a:lnTo>
                  <a:pt x="186" y="0"/>
                </a:lnTo>
                <a:lnTo>
                  <a:pt x="187" y="0"/>
                </a:lnTo>
                <a:lnTo>
                  <a:pt x="188" y="0"/>
                </a:lnTo>
                <a:lnTo>
                  <a:pt x="190" y="0"/>
                </a:lnTo>
                <a:lnTo>
                  <a:pt x="191" y="0"/>
                </a:lnTo>
                <a:lnTo>
                  <a:pt x="193" y="0"/>
                </a:lnTo>
                <a:lnTo>
                  <a:pt x="194" y="0"/>
                </a:lnTo>
                <a:lnTo>
                  <a:pt x="195" y="0"/>
                </a:lnTo>
                <a:lnTo>
                  <a:pt x="196" y="0"/>
                </a:lnTo>
                <a:lnTo>
                  <a:pt x="198" y="0"/>
                </a:lnTo>
                <a:lnTo>
                  <a:pt x="199" y="0"/>
                </a:lnTo>
                <a:lnTo>
                  <a:pt x="200" y="0"/>
                </a:lnTo>
                <a:lnTo>
                  <a:pt x="202" y="0"/>
                </a:lnTo>
                <a:lnTo>
                  <a:pt x="203" y="0"/>
                </a:lnTo>
                <a:lnTo>
                  <a:pt x="205" y="0"/>
                </a:lnTo>
                <a:lnTo>
                  <a:pt x="206" y="0"/>
                </a:lnTo>
                <a:lnTo>
                  <a:pt x="207" y="0"/>
                </a:lnTo>
                <a:lnTo>
                  <a:pt x="208" y="0"/>
                </a:lnTo>
                <a:lnTo>
                  <a:pt x="210" y="0"/>
                </a:lnTo>
                <a:lnTo>
                  <a:pt x="211" y="0"/>
                </a:lnTo>
                <a:lnTo>
                  <a:pt x="213" y="0"/>
                </a:lnTo>
                <a:lnTo>
                  <a:pt x="214" y="0"/>
                </a:lnTo>
                <a:lnTo>
                  <a:pt x="215" y="0"/>
                </a:lnTo>
                <a:lnTo>
                  <a:pt x="217" y="0"/>
                </a:lnTo>
                <a:lnTo>
                  <a:pt x="218" y="0"/>
                </a:lnTo>
                <a:lnTo>
                  <a:pt x="219" y="0"/>
                </a:lnTo>
                <a:lnTo>
                  <a:pt x="220" y="0"/>
                </a:lnTo>
                <a:lnTo>
                  <a:pt x="222" y="0"/>
                </a:lnTo>
                <a:lnTo>
                  <a:pt x="224" y="0"/>
                </a:lnTo>
                <a:lnTo>
                  <a:pt x="225" y="0"/>
                </a:lnTo>
                <a:lnTo>
                  <a:pt x="226" y="0"/>
                </a:lnTo>
                <a:lnTo>
                  <a:pt x="227" y="0"/>
                </a:lnTo>
                <a:lnTo>
                  <a:pt x="229" y="0"/>
                </a:lnTo>
                <a:lnTo>
                  <a:pt x="230" y="0"/>
                </a:lnTo>
                <a:lnTo>
                  <a:pt x="232" y="0"/>
                </a:lnTo>
                <a:lnTo>
                  <a:pt x="233" y="0"/>
                </a:lnTo>
                <a:lnTo>
                  <a:pt x="234" y="0"/>
                </a:lnTo>
                <a:lnTo>
                  <a:pt x="236" y="0"/>
                </a:lnTo>
                <a:lnTo>
                  <a:pt x="237" y="0"/>
                </a:lnTo>
                <a:lnTo>
                  <a:pt x="238" y="0"/>
                </a:lnTo>
                <a:lnTo>
                  <a:pt x="239" y="0"/>
                </a:lnTo>
                <a:lnTo>
                  <a:pt x="241" y="0"/>
                </a:lnTo>
                <a:lnTo>
                  <a:pt x="242" y="0"/>
                </a:lnTo>
                <a:lnTo>
                  <a:pt x="244" y="0"/>
                </a:lnTo>
                <a:lnTo>
                  <a:pt x="245" y="0"/>
                </a:lnTo>
                <a:lnTo>
                  <a:pt x="246" y="0"/>
                </a:lnTo>
                <a:lnTo>
                  <a:pt x="248" y="0"/>
                </a:lnTo>
                <a:lnTo>
                  <a:pt x="249" y="0"/>
                </a:lnTo>
                <a:lnTo>
                  <a:pt x="251" y="0"/>
                </a:lnTo>
                <a:lnTo>
                  <a:pt x="252" y="0"/>
                </a:lnTo>
                <a:lnTo>
                  <a:pt x="253" y="0"/>
                </a:lnTo>
                <a:lnTo>
                  <a:pt x="254" y="0"/>
                </a:lnTo>
                <a:lnTo>
                  <a:pt x="256" y="0"/>
                </a:lnTo>
                <a:lnTo>
                  <a:pt x="257" y="0"/>
                </a:lnTo>
                <a:lnTo>
                  <a:pt x="258" y="0"/>
                </a:lnTo>
                <a:lnTo>
                  <a:pt x="260" y="0"/>
                </a:lnTo>
                <a:lnTo>
                  <a:pt x="261" y="0"/>
                </a:lnTo>
                <a:lnTo>
                  <a:pt x="263" y="0"/>
                </a:lnTo>
                <a:lnTo>
                  <a:pt x="264" y="0"/>
                </a:lnTo>
                <a:lnTo>
                  <a:pt x="265" y="0"/>
                </a:lnTo>
                <a:lnTo>
                  <a:pt x="266" y="0"/>
                </a:lnTo>
                <a:lnTo>
                  <a:pt x="268" y="0"/>
                </a:lnTo>
                <a:lnTo>
                  <a:pt x="269" y="0"/>
                </a:lnTo>
                <a:lnTo>
                  <a:pt x="271" y="0"/>
                </a:lnTo>
                <a:lnTo>
                  <a:pt x="272" y="0"/>
                </a:lnTo>
                <a:lnTo>
                  <a:pt x="273" y="0"/>
                </a:lnTo>
                <a:lnTo>
                  <a:pt x="275" y="0"/>
                </a:lnTo>
                <a:lnTo>
                  <a:pt x="276" y="0"/>
                </a:lnTo>
                <a:lnTo>
                  <a:pt x="277" y="0"/>
                </a:lnTo>
                <a:lnTo>
                  <a:pt x="278" y="0"/>
                </a:lnTo>
                <a:lnTo>
                  <a:pt x="280" y="0"/>
                </a:lnTo>
                <a:lnTo>
                  <a:pt x="282" y="0"/>
                </a:lnTo>
                <a:lnTo>
                  <a:pt x="283" y="0"/>
                </a:lnTo>
                <a:lnTo>
                  <a:pt x="284" y="0"/>
                </a:lnTo>
                <a:lnTo>
                  <a:pt x="285" y="0"/>
                </a:lnTo>
                <a:lnTo>
                  <a:pt x="287" y="0"/>
                </a:lnTo>
                <a:lnTo>
                  <a:pt x="288" y="0"/>
                </a:lnTo>
                <a:lnTo>
                  <a:pt x="290" y="0"/>
                </a:lnTo>
                <a:lnTo>
                  <a:pt x="291" y="0"/>
                </a:lnTo>
                <a:lnTo>
                  <a:pt x="292" y="0"/>
                </a:lnTo>
                <a:lnTo>
                  <a:pt x="294" y="0"/>
                </a:lnTo>
                <a:lnTo>
                  <a:pt x="295" y="0"/>
                </a:lnTo>
                <a:lnTo>
                  <a:pt x="296" y="0"/>
                </a:lnTo>
                <a:lnTo>
                  <a:pt x="297" y="0"/>
                </a:lnTo>
                <a:lnTo>
                  <a:pt x="299" y="0"/>
                </a:lnTo>
                <a:lnTo>
                  <a:pt x="300" y="0"/>
                </a:lnTo>
                <a:lnTo>
                  <a:pt x="302" y="0"/>
                </a:lnTo>
                <a:lnTo>
                  <a:pt x="303" y="0"/>
                </a:lnTo>
                <a:lnTo>
                  <a:pt x="304" y="0"/>
                </a:lnTo>
                <a:lnTo>
                  <a:pt x="306" y="0"/>
                </a:lnTo>
                <a:lnTo>
                  <a:pt x="307" y="0"/>
                </a:lnTo>
                <a:lnTo>
                  <a:pt x="308" y="0"/>
                </a:lnTo>
                <a:lnTo>
                  <a:pt x="310" y="0"/>
                </a:lnTo>
                <a:lnTo>
                  <a:pt x="311" y="0"/>
                </a:lnTo>
                <a:lnTo>
                  <a:pt x="312" y="0"/>
                </a:lnTo>
                <a:lnTo>
                  <a:pt x="314" y="0"/>
                </a:lnTo>
                <a:lnTo>
                  <a:pt x="315" y="0"/>
                </a:lnTo>
                <a:lnTo>
                  <a:pt x="316" y="0"/>
                </a:lnTo>
                <a:lnTo>
                  <a:pt x="318" y="0"/>
                </a:lnTo>
                <a:lnTo>
                  <a:pt x="319" y="0"/>
                </a:lnTo>
                <a:lnTo>
                  <a:pt x="321" y="0"/>
                </a:lnTo>
                <a:lnTo>
                  <a:pt x="322" y="0"/>
                </a:lnTo>
                <a:lnTo>
                  <a:pt x="323" y="0"/>
                </a:lnTo>
                <a:lnTo>
                  <a:pt x="325" y="0"/>
                </a:lnTo>
                <a:lnTo>
                  <a:pt x="326" y="0"/>
                </a:lnTo>
                <a:lnTo>
                  <a:pt x="327" y="0"/>
                </a:lnTo>
                <a:lnTo>
                  <a:pt x="329" y="0"/>
                </a:lnTo>
                <a:lnTo>
                  <a:pt x="330" y="0"/>
                </a:lnTo>
                <a:lnTo>
                  <a:pt x="331" y="0"/>
                </a:lnTo>
                <a:lnTo>
                  <a:pt x="333" y="0"/>
                </a:lnTo>
                <a:lnTo>
                  <a:pt x="334" y="0"/>
                </a:lnTo>
                <a:lnTo>
                  <a:pt x="335" y="0"/>
                </a:lnTo>
                <a:lnTo>
                  <a:pt x="337" y="0"/>
                </a:lnTo>
                <a:lnTo>
                  <a:pt x="338" y="0"/>
                </a:lnTo>
                <a:lnTo>
                  <a:pt x="340" y="0"/>
                </a:lnTo>
                <a:lnTo>
                  <a:pt x="341" y="0"/>
                </a:lnTo>
                <a:lnTo>
                  <a:pt x="342" y="0"/>
                </a:lnTo>
                <a:lnTo>
                  <a:pt x="343" y="0"/>
                </a:lnTo>
                <a:lnTo>
                  <a:pt x="345" y="0"/>
                </a:lnTo>
                <a:lnTo>
                  <a:pt x="346" y="0"/>
                </a:lnTo>
                <a:lnTo>
                  <a:pt x="347" y="0"/>
                </a:lnTo>
                <a:lnTo>
                  <a:pt x="349" y="0"/>
                </a:lnTo>
                <a:lnTo>
                  <a:pt x="350" y="0"/>
                </a:lnTo>
                <a:lnTo>
                  <a:pt x="352" y="0"/>
                </a:lnTo>
                <a:lnTo>
                  <a:pt x="353" y="0"/>
                </a:lnTo>
                <a:lnTo>
                  <a:pt x="354" y="0"/>
                </a:lnTo>
                <a:lnTo>
                  <a:pt x="355" y="0"/>
                </a:lnTo>
                <a:lnTo>
                  <a:pt x="357" y="0"/>
                </a:lnTo>
                <a:lnTo>
                  <a:pt x="359" y="0"/>
                </a:lnTo>
                <a:lnTo>
                  <a:pt x="360" y="0"/>
                </a:lnTo>
                <a:lnTo>
                  <a:pt x="361" y="0"/>
                </a:lnTo>
                <a:lnTo>
                  <a:pt x="362" y="0"/>
                </a:lnTo>
                <a:lnTo>
                  <a:pt x="364" y="0"/>
                </a:lnTo>
                <a:lnTo>
                  <a:pt x="365" y="0"/>
                </a:lnTo>
                <a:lnTo>
                  <a:pt x="366" y="0"/>
                </a:lnTo>
                <a:lnTo>
                  <a:pt x="368" y="0"/>
                </a:lnTo>
                <a:lnTo>
                  <a:pt x="369" y="0"/>
                </a:lnTo>
                <a:lnTo>
                  <a:pt x="371" y="0"/>
                </a:lnTo>
                <a:lnTo>
                  <a:pt x="372" y="0"/>
                </a:lnTo>
                <a:lnTo>
                  <a:pt x="373" y="0"/>
                </a:lnTo>
                <a:lnTo>
                  <a:pt x="374" y="0"/>
                </a:lnTo>
                <a:lnTo>
                  <a:pt x="376" y="0"/>
                </a:lnTo>
                <a:lnTo>
                  <a:pt x="377" y="0"/>
                </a:lnTo>
                <a:lnTo>
                  <a:pt x="379" y="0"/>
                </a:lnTo>
                <a:lnTo>
                  <a:pt x="380" y="0"/>
                </a:lnTo>
                <a:lnTo>
                  <a:pt x="381" y="0"/>
                </a:lnTo>
                <a:lnTo>
                  <a:pt x="383" y="0"/>
                </a:lnTo>
                <a:lnTo>
                  <a:pt x="384" y="0"/>
                </a:lnTo>
                <a:lnTo>
                  <a:pt x="385" y="0"/>
                </a:lnTo>
                <a:lnTo>
                  <a:pt x="386" y="0"/>
                </a:lnTo>
                <a:lnTo>
                  <a:pt x="388" y="0"/>
                </a:lnTo>
                <a:lnTo>
                  <a:pt x="389" y="0"/>
                </a:lnTo>
                <a:lnTo>
                  <a:pt x="391" y="0"/>
                </a:lnTo>
                <a:lnTo>
                  <a:pt x="392" y="0"/>
                </a:lnTo>
                <a:lnTo>
                  <a:pt x="393" y="0"/>
                </a:lnTo>
                <a:lnTo>
                  <a:pt x="395" y="0"/>
                </a:lnTo>
                <a:lnTo>
                  <a:pt x="396" y="0"/>
                </a:lnTo>
                <a:lnTo>
                  <a:pt x="398" y="0"/>
                </a:lnTo>
                <a:lnTo>
                  <a:pt x="399" y="0"/>
                </a:lnTo>
                <a:lnTo>
                  <a:pt x="400" y="0"/>
                </a:lnTo>
                <a:lnTo>
                  <a:pt x="401" y="0"/>
                </a:lnTo>
                <a:lnTo>
                  <a:pt x="403" y="0"/>
                </a:lnTo>
                <a:lnTo>
                  <a:pt x="404" y="0"/>
                </a:lnTo>
                <a:lnTo>
                  <a:pt x="405" y="0"/>
                </a:lnTo>
                <a:lnTo>
                  <a:pt x="407" y="0"/>
                </a:lnTo>
                <a:lnTo>
                  <a:pt x="408" y="0"/>
                </a:lnTo>
                <a:lnTo>
                  <a:pt x="410" y="0"/>
                </a:lnTo>
                <a:lnTo>
                  <a:pt x="411" y="0"/>
                </a:lnTo>
                <a:lnTo>
                  <a:pt x="412" y="0"/>
                </a:lnTo>
                <a:lnTo>
                  <a:pt x="413" y="0"/>
                </a:lnTo>
                <a:lnTo>
                  <a:pt x="415" y="0"/>
                </a:lnTo>
                <a:lnTo>
                  <a:pt x="417" y="0"/>
                </a:lnTo>
                <a:lnTo>
                  <a:pt x="418" y="0"/>
                </a:lnTo>
                <a:lnTo>
                  <a:pt x="419" y="0"/>
                </a:lnTo>
                <a:lnTo>
                  <a:pt x="420" y="0"/>
                </a:lnTo>
                <a:lnTo>
                  <a:pt x="422" y="0"/>
                </a:lnTo>
                <a:lnTo>
                  <a:pt x="423" y="0"/>
                </a:lnTo>
                <a:lnTo>
                  <a:pt x="424" y="0"/>
                </a:lnTo>
                <a:lnTo>
                  <a:pt x="426" y="0"/>
                </a:lnTo>
                <a:lnTo>
                  <a:pt x="427" y="0"/>
                </a:lnTo>
                <a:lnTo>
                  <a:pt x="429" y="0"/>
                </a:lnTo>
                <a:lnTo>
                  <a:pt x="430" y="0"/>
                </a:lnTo>
                <a:lnTo>
                  <a:pt x="431" y="0"/>
                </a:lnTo>
                <a:lnTo>
                  <a:pt x="432" y="0"/>
                </a:lnTo>
                <a:lnTo>
                  <a:pt x="434" y="0"/>
                </a:lnTo>
                <a:lnTo>
                  <a:pt x="435" y="0"/>
                </a:lnTo>
                <a:lnTo>
                  <a:pt x="437" y="0"/>
                </a:lnTo>
                <a:lnTo>
                  <a:pt x="438" y="0"/>
                </a:lnTo>
                <a:lnTo>
                  <a:pt x="439" y="0"/>
                </a:lnTo>
                <a:lnTo>
                  <a:pt x="441" y="0"/>
                </a:lnTo>
                <a:lnTo>
                  <a:pt x="442" y="0"/>
                </a:lnTo>
                <a:lnTo>
                  <a:pt x="443" y="0"/>
                </a:lnTo>
                <a:lnTo>
                  <a:pt x="444" y="0"/>
                </a:lnTo>
                <a:lnTo>
                  <a:pt x="446" y="0"/>
                </a:lnTo>
                <a:lnTo>
                  <a:pt x="447" y="0"/>
                </a:lnTo>
                <a:lnTo>
                  <a:pt x="449" y="0"/>
                </a:lnTo>
                <a:lnTo>
                  <a:pt x="450" y="0"/>
                </a:lnTo>
                <a:lnTo>
                  <a:pt x="451" y="0"/>
                </a:lnTo>
                <a:lnTo>
                  <a:pt x="453" y="0"/>
                </a:lnTo>
                <a:lnTo>
                  <a:pt x="454" y="0"/>
                </a:lnTo>
                <a:lnTo>
                  <a:pt x="456" y="0"/>
                </a:lnTo>
                <a:lnTo>
                  <a:pt x="457" y="0"/>
                </a:lnTo>
                <a:lnTo>
                  <a:pt x="458" y="0"/>
                </a:lnTo>
                <a:lnTo>
                  <a:pt x="460" y="0"/>
                </a:lnTo>
                <a:lnTo>
                  <a:pt x="461" y="0"/>
                </a:lnTo>
                <a:lnTo>
                  <a:pt x="462" y="0"/>
                </a:lnTo>
                <a:lnTo>
                  <a:pt x="463" y="0"/>
                </a:lnTo>
                <a:lnTo>
                  <a:pt x="465" y="0"/>
                </a:lnTo>
                <a:lnTo>
                  <a:pt x="466" y="0"/>
                </a:lnTo>
                <a:lnTo>
                  <a:pt x="468" y="0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5" y="0"/>
                </a:lnTo>
                <a:lnTo>
                  <a:pt x="476" y="0"/>
                </a:lnTo>
                <a:lnTo>
                  <a:pt x="477" y="0"/>
                </a:lnTo>
                <a:lnTo>
                  <a:pt x="478" y="0"/>
                </a:lnTo>
                <a:lnTo>
                  <a:pt x="480" y="0"/>
                </a:lnTo>
                <a:lnTo>
                  <a:pt x="481" y="0"/>
                </a:lnTo>
                <a:lnTo>
                  <a:pt x="482" y="0"/>
                </a:lnTo>
                <a:lnTo>
                  <a:pt x="484" y="0"/>
                </a:lnTo>
                <a:lnTo>
                  <a:pt x="485" y="0"/>
                </a:lnTo>
                <a:lnTo>
                  <a:pt x="487" y="0"/>
                </a:lnTo>
                <a:lnTo>
                  <a:pt x="488" y="0"/>
                </a:lnTo>
                <a:lnTo>
                  <a:pt x="489" y="0"/>
                </a:lnTo>
                <a:lnTo>
                  <a:pt x="490" y="0"/>
                </a:lnTo>
                <a:lnTo>
                  <a:pt x="492" y="0"/>
                </a:lnTo>
                <a:lnTo>
                  <a:pt x="493" y="0"/>
                </a:lnTo>
                <a:lnTo>
                  <a:pt x="495" y="0"/>
                </a:lnTo>
                <a:lnTo>
                  <a:pt x="496" y="0"/>
                </a:lnTo>
                <a:lnTo>
                  <a:pt x="497" y="0"/>
                </a:lnTo>
                <a:lnTo>
                  <a:pt x="499" y="0"/>
                </a:lnTo>
                <a:lnTo>
                  <a:pt x="500" y="0"/>
                </a:lnTo>
                <a:lnTo>
                  <a:pt x="501" y="0"/>
                </a:lnTo>
                <a:lnTo>
                  <a:pt x="502" y="0"/>
                </a:lnTo>
                <a:lnTo>
                  <a:pt x="504" y="0"/>
                </a:lnTo>
                <a:lnTo>
                  <a:pt x="506" y="0"/>
                </a:lnTo>
                <a:lnTo>
                  <a:pt x="507" y="0"/>
                </a:lnTo>
                <a:lnTo>
                  <a:pt x="508" y="0"/>
                </a:lnTo>
                <a:lnTo>
                  <a:pt x="509" y="0"/>
                </a:lnTo>
                <a:lnTo>
                  <a:pt x="511" y="0"/>
                </a:lnTo>
                <a:lnTo>
                  <a:pt x="512" y="0"/>
                </a:lnTo>
                <a:lnTo>
                  <a:pt x="513" y="0"/>
                </a:lnTo>
                <a:lnTo>
                  <a:pt x="515" y="0"/>
                </a:lnTo>
                <a:lnTo>
                  <a:pt x="516" y="0"/>
                </a:lnTo>
                <a:lnTo>
                  <a:pt x="518" y="0"/>
                </a:lnTo>
                <a:lnTo>
                  <a:pt x="519" y="0"/>
                </a:lnTo>
                <a:lnTo>
                  <a:pt x="520" y="0"/>
                </a:lnTo>
                <a:lnTo>
                  <a:pt x="521" y="0"/>
                </a:lnTo>
                <a:lnTo>
                  <a:pt x="523" y="0"/>
                </a:lnTo>
                <a:lnTo>
                  <a:pt x="524" y="0"/>
                </a:lnTo>
                <a:lnTo>
                  <a:pt x="526" y="0"/>
                </a:lnTo>
                <a:lnTo>
                  <a:pt x="527" y="0"/>
                </a:lnTo>
                <a:lnTo>
                  <a:pt x="528" y="0"/>
                </a:lnTo>
                <a:lnTo>
                  <a:pt x="530" y="0"/>
                </a:lnTo>
                <a:lnTo>
                  <a:pt x="531" y="0"/>
                </a:lnTo>
                <a:lnTo>
                  <a:pt x="532" y="0"/>
                </a:lnTo>
                <a:lnTo>
                  <a:pt x="534" y="0"/>
                </a:lnTo>
                <a:lnTo>
                  <a:pt x="535" y="0"/>
                </a:lnTo>
                <a:lnTo>
                  <a:pt x="536" y="0"/>
                </a:lnTo>
                <a:lnTo>
                  <a:pt x="538" y="0"/>
                </a:lnTo>
                <a:lnTo>
                  <a:pt x="539" y="0"/>
                </a:lnTo>
                <a:lnTo>
                  <a:pt x="540" y="0"/>
                </a:lnTo>
                <a:lnTo>
                  <a:pt x="542" y="0"/>
                </a:lnTo>
                <a:lnTo>
                  <a:pt x="543" y="0"/>
                </a:lnTo>
                <a:lnTo>
                  <a:pt x="545" y="0"/>
                </a:lnTo>
                <a:lnTo>
                  <a:pt x="546" y="0"/>
                </a:lnTo>
                <a:lnTo>
                  <a:pt x="547" y="0"/>
                </a:lnTo>
                <a:lnTo>
                  <a:pt x="548" y="0"/>
                </a:lnTo>
                <a:lnTo>
                  <a:pt x="550" y="0"/>
                </a:lnTo>
                <a:lnTo>
                  <a:pt x="551" y="0"/>
                </a:lnTo>
                <a:lnTo>
                  <a:pt x="552" y="0"/>
                </a:lnTo>
                <a:lnTo>
                  <a:pt x="554" y="0"/>
                </a:lnTo>
                <a:lnTo>
                  <a:pt x="555" y="0"/>
                </a:lnTo>
                <a:lnTo>
                  <a:pt x="557" y="0"/>
                </a:lnTo>
                <a:lnTo>
                  <a:pt x="558" y="0"/>
                </a:lnTo>
                <a:lnTo>
                  <a:pt x="559" y="0"/>
                </a:lnTo>
                <a:lnTo>
                  <a:pt x="561" y="0"/>
                </a:lnTo>
                <a:lnTo>
                  <a:pt x="562" y="0"/>
                </a:lnTo>
                <a:lnTo>
                  <a:pt x="564" y="0"/>
                </a:lnTo>
                <a:lnTo>
                  <a:pt x="565" y="0"/>
                </a:lnTo>
                <a:lnTo>
                  <a:pt x="566" y="0"/>
                </a:lnTo>
                <a:lnTo>
                  <a:pt x="567" y="0"/>
                </a:lnTo>
                <a:lnTo>
                  <a:pt x="569" y="0"/>
                </a:lnTo>
                <a:lnTo>
                  <a:pt x="570" y="0"/>
                </a:lnTo>
                <a:lnTo>
                  <a:pt x="571" y="0"/>
                </a:lnTo>
                <a:lnTo>
                  <a:pt x="573" y="0"/>
                </a:lnTo>
                <a:lnTo>
                  <a:pt x="574" y="0"/>
                </a:lnTo>
                <a:lnTo>
                  <a:pt x="576" y="0"/>
                </a:lnTo>
                <a:lnTo>
                  <a:pt x="577" y="0"/>
                </a:lnTo>
                <a:lnTo>
                  <a:pt x="578" y="0"/>
                </a:lnTo>
                <a:lnTo>
                  <a:pt x="579" y="0"/>
                </a:lnTo>
                <a:lnTo>
                  <a:pt x="581" y="0"/>
                </a:lnTo>
                <a:lnTo>
                  <a:pt x="582" y="0"/>
                </a:lnTo>
                <a:lnTo>
                  <a:pt x="584" y="0"/>
                </a:lnTo>
                <a:lnTo>
                  <a:pt x="585" y="0"/>
                </a:lnTo>
                <a:lnTo>
                  <a:pt x="586" y="0"/>
                </a:lnTo>
                <a:lnTo>
                  <a:pt x="588" y="0"/>
                </a:lnTo>
                <a:lnTo>
                  <a:pt x="589" y="0"/>
                </a:lnTo>
                <a:lnTo>
                  <a:pt x="590" y="0"/>
                </a:lnTo>
                <a:lnTo>
                  <a:pt x="591" y="0"/>
                </a:lnTo>
                <a:lnTo>
                  <a:pt x="593" y="0"/>
                </a:lnTo>
                <a:lnTo>
                  <a:pt x="595" y="0"/>
                </a:lnTo>
                <a:lnTo>
                  <a:pt x="596" y="0"/>
                </a:lnTo>
                <a:lnTo>
                  <a:pt x="597" y="0"/>
                </a:lnTo>
                <a:lnTo>
                  <a:pt x="598" y="0"/>
                </a:lnTo>
                <a:lnTo>
                  <a:pt x="600" y="0"/>
                </a:lnTo>
                <a:lnTo>
                  <a:pt x="601" y="0"/>
                </a:lnTo>
                <a:lnTo>
                  <a:pt x="603" y="0"/>
                </a:lnTo>
                <a:lnTo>
                  <a:pt x="604" y="0"/>
                </a:lnTo>
                <a:lnTo>
                  <a:pt x="605" y="0"/>
                </a:lnTo>
                <a:lnTo>
                  <a:pt x="607" y="0"/>
                </a:lnTo>
                <a:lnTo>
                  <a:pt x="608" y="0"/>
                </a:lnTo>
                <a:lnTo>
                  <a:pt x="609" y="0"/>
                </a:lnTo>
                <a:lnTo>
                  <a:pt x="610" y="0"/>
                </a:lnTo>
                <a:lnTo>
                  <a:pt x="612" y="0"/>
                </a:lnTo>
                <a:lnTo>
                  <a:pt x="613" y="0"/>
                </a:lnTo>
                <a:lnTo>
                  <a:pt x="615" y="0"/>
                </a:lnTo>
                <a:lnTo>
                  <a:pt x="616" y="0"/>
                </a:lnTo>
                <a:lnTo>
                  <a:pt x="617" y="0"/>
                </a:lnTo>
                <a:lnTo>
                  <a:pt x="619" y="0"/>
                </a:lnTo>
                <a:lnTo>
                  <a:pt x="620" y="0"/>
                </a:lnTo>
                <a:lnTo>
                  <a:pt x="622" y="0"/>
                </a:lnTo>
                <a:lnTo>
                  <a:pt x="623" y="0"/>
                </a:lnTo>
                <a:lnTo>
                  <a:pt x="624" y="0"/>
                </a:lnTo>
                <a:lnTo>
                  <a:pt x="625" y="0"/>
                </a:lnTo>
                <a:lnTo>
                  <a:pt x="627" y="0"/>
                </a:lnTo>
                <a:lnTo>
                  <a:pt x="628" y="0"/>
                </a:lnTo>
                <a:lnTo>
                  <a:pt x="629" y="0"/>
                </a:lnTo>
                <a:lnTo>
                  <a:pt x="631" y="0"/>
                </a:lnTo>
                <a:lnTo>
                  <a:pt x="632" y="0"/>
                </a:lnTo>
                <a:lnTo>
                  <a:pt x="634" y="0"/>
                </a:lnTo>
                <a:lnTo>
                  <a:pt x="635" y="0"/>
                </a:lnTo>
                <a:lnTo>
                  <a:pt x="636" y="0"/>
                </a:lnTo>
                <a:lnTo>
                  <a:pt x="637" y="0"/>
                </a:lnTo>
                <a:lnTo>
                  <a:pt x="639" y="0"/>
                </a:lnTo>
                <a:lnTo>
                  <a:pt x="641" y="0"/>
                </a:lnTo>
                <a:lnTo>
                  <a:pt x="642" y="0"/>
                </a:lnTo>
                <a:lnTo>
                  <a:pt x="643" y="0"/>
                </a:lnTo>
                <a:lnTo>
                  <a:pt x="644" y="0"/>
                </a:lnTo>
                <a:lnTo>
                  <a:pt x="646" y="0"/>
                </a:lnTo>
                <a:lnTo>
                  <a:pt x="647" y="0"/>
                </a:lnTo>
                <a:lnTo>
                  <a:pt x="648" y="0"/>
                </a:lnTo>
                <a:lnTo>
                  <a:pt x="649" y="0"/>
                </a:lnTo>
                <a:lnTo>
                  <a:pt x="651" y="0"/>
                </a:lnTo>
                <a:lnTo>
                  <a:pt x="653" y="0"/>
                </a:lnTo>
                <a:lnTo>
                  <a:pt x="654" y="0"/>
                </a:lnTo>
                <a:lnTo>
                  <a:pt x="655" y="0"/>
                </a:lnTo>
                <a:lnTo>
                  <a:pt x="656" y="0"/>
                </a:lnTo>
                <a:lnTo>
                  <a:pt x="658" y="0"/>
                </a:lnTo>
                <a:lnTo>
                  <a:pt x="659" y="0"/>
                </a:lnTo>
                <a:lnTo>
                  <a:pt x="661" y="0"/>
                </a:lnTo>
                <a:lnTo>
                  <a:pt x="662" y="0"/>
                </a:lnTo>
                <a:lnTo>
                  <a:pt x="663" y="0"/>
                </a:lnTo>
                <a:lnTo>
                  <a:pt x="665" y="0"/>
                </a:lnTo>
                <a:lnTo>
                  <a:pt x="666" y="0"/>
                </a:lnTo>
                <a:lnTo>
                  <a:pt x="667" y="0"/>
                </a:lnTo>
                <a:lnTo>
                  <a:pt x="668" y="0"/>
                </a:lnTo>
                <a:lnTo>
                  <a:pt x="670" y="0"/>
                </a:lnTo>
                <a:lnTo>
                  <a:pt x="671" y="0"/>
                </a:lnTo>
                <a:lnTo>
                  <a:pt x="673" y="0"/>
                </a:lnTo>
                <a:lnTo>
                  <a:pt x="674" y="0"/>
                </a:lnTo>
                <a:lnTo>
                  <a:pt x="675" y="0"/>
                </a:lnTo>
                <a:lnTo>
                  <a:pt x="677" y="0"/>
                </a:lnTo>
                <a:lnTo>
                  <a:pt x="678" y="0"/>
                </a:lnTo>
                <a:lnTo>
                  <a:pt x="680" y="0"/>
                </a:lnTo>
                <a:lnTo>
                  <a:pt x="681" y="0"/>
                </a:lnTo>
                <a:lnTo>
                  <a:pt x="682" y="0"/>
                </a:lnTo>
                <a:lnTo>
                  <a:pt x="683" y="0"/>
                </a:lnTo>
                <a:lnTo>
                  <a:pt x="685" y="0"/>
                </a:lnTo>
                <a:lnTo>
                  <a:pt x="686" y="0"/>
                </a:lnTo>
                <a:lnTo>
                  <a:pt x="687" y="0"/>
                </a:lnTo>
                <a:lnTo>
                  <a:pt x="689" y="0"/>
                </a:lnTo>
                <a:lnTo>
                  <a:pt x="690" y="0"/>
                </a:lnTo>
                <a:lnTo>
                  <a:pt x="692" y="0"/>
                </a:lnTo>
                <a:lnTo>
                  <a:pt x="693" y="0"/>
                </a:lnTo>
                <a:lnTo>
                  <a:pt x="694" y="0"/>
                </a:lnTo>
                <a:lnTo>
                  <a:pt x="696" y="0"/>
                </a:lnTo>
                <a:lnTo>
                  <a:pt x="697" y="0"/>
                </a:lnTo>
                <a:lnTo>
                  <a:pt x="698" y="0"/>
                </a:lnTo>
                <a:lnTo>
                  <a:pt x="700" y="0"/>
                </a:lnTo>
                <a:lnTo>
                  <a:pt x="701" y="0"/>
                </a:lnTo>
                <a:lnTo>
                  <a:pt x="702" y="0"/>
                </a:lnTo>
                <a:lnTo>
                  <a:pt x="704" y="0"/>
                </a:lnTo>
                <a:lnTo>
                  <a:pt x="705" y="0"/>
                </a:lnTo>
                <a:lnTo>
                  <a:pt x="706" y="0"/>
                </a:lnTo>
                <a:lnTo>
                  <a:pt x="708" y="0"/>
                </a:lnTo>
                <a:lnTo>
                  <a:pt x="709" y="0"/>
                </a:lnTo>
                <a:lnTo>
                  <a:pt x="711" y="0"/>
                </a:lnTo>
                <a:lnTo>
                  <a:pt x="712" y="0"/>
                </a:lnTo>
                <a:lnTo>
                  <a:pt x="713" y="0"/>
                </a:lnTo>
                <a:lnTo>
                  <a:pt x="714" y="0"/>
                </a:lnTo>
                <a:lnTo>
                  <a:pt x="716" y="0"/>
                </a:lnTo>
                <a:lnTo>
                  <a:pt x="717" y="0"/>
                </a:lnTo>
                <a:lnTo>
                  <a:pt x="719" y="0"/>
                </a:lnTo>
                <a:lnTo>
                  <a:pt x="720" y="0"/>
                </a:lnTo>
                <a:lnTo>
                  <a:pt x="721" y="0"/>
                </a:lnTo>
                <a:lnTo>
                  <a:pt x="723" y="0"/>
                </a:lnTo>
                <a:lnTo>
                  <a:pt x="724" y="0"/>
                </a:lnTo>
                <a:lnTo>
                  <a:pt x="725" y="0"/>
                </a:lnTo>
                <a:lnTo>
                  <a:pt x="726" y="0"/>
                </a:lnTo>
                <a:lnTo>
                  <a:pt x="728" y="0"/>
                </a:lnTo>
                <a:lnTo>
                  <a:pt x="730" y="0"/>
                </a:lnTo>
                <a:lnTo>
                  <a:pt x="731" y="0"/>
                </a:lnTo>
                <a:lnTo>
                  <a:pt x="732" y="0"/>
                </a:lnTo>
                <a:lnTo>
                  <a:pt x="733" y="0"/>
                </a:lnTo>
                <a:lnTo>
                  <a:pt x="735" y="0"/>
                </a:lnTo>
                <a:lnTo>
                  <a:pt x="736" y="0"/>
                </a:lnTo>
                <a:lnTo>
                  <a:pt x="737" y="0"/>
                </a:lnTo>
                <a:lnTo>
                  <a:pt x="739" y="0"/>
                </a:lnTo>
                <a:lnTo>
                  <a:pt x="740" y="0"/>
                </a:lnTo>
                <a:lnTo>
                  <a:pt x="742" y="0"/>
                </a:lnTo>
                <a:lnTo>
                  <a:pt x="743" y="0"/>
                </a:lnTo>
                <a:lnTo>
                  <a:pt x="744" y="0"/>
                </a:lnTo>
                <a:lnTo>
                  <a:pt x="745" y="0"/>
                </a:lnTo>
                <a:lnTo>
                  <a:pt x="747" y="0"/>
                </a:lnTo>
                <a:lnTo>
                  <a:pt x="748" y="0"/>
                </a:lnTo>
                <a:lnTo>
                  <a:pt x="750" y="0"/>
                </a:lnTo>
                <a:lnTo>
                  <a:pt x="751" y="0"/>
                </a:lnTo>
                <a:lnTo>
                  <a:pt x="752" y="0"/>
                </a:lnTo>
                <a:lnTo>
                  <a:pt x="754" y="0"/>
                </a:lnTo>
                <a:lnTo>
                  <a:pt x="755" y="0"/>
                </a:lnTo>
                <a:lnTo>
                  <a:pt x="756" y="0"/>
                </a:lnTo>
                <a:lnTo>
                  <a:pt x="758" y="0"/>
                </a:lnTo>
                <a:lnTo>
                  <a:pt x="759" y="0"/>
                </a:lnTo>
                <a:lnTo>
                  <a:pt x="760" y="0"/>
                </a:lnTo>
                <a:lnTo>
                  <a:pt x="762" y="0"/>
                </a:lnTo>
                <a:lnTo>
                  <a:pt x="763" y="0"/>
                </a:lnTo>
                <a:lnTo>
                  <a:pt x="764" y="0"/>
                </a:lnTo>
                <a:lnTo>
                  <a:pt x="766" y="0"/>
                </a:lnTo>
                <a:lnTo>
                  <a:pt x="767" y="0"/>
                </a:lnTo>
                <a:lnTo>
                  <a:pt x="769" y="0"/>
                </a:lnTo>
                <a:lnTo>
                  <a:pt x="770" y="0"/>
                </a:lnTo>
                <a:lnTo>
                  <a:pt x="771" y="0"/>
                </a:lnTo>
                <a:lnTo>
                  <a:pt x="772" y="0"/>
                </a:lnTo>
                <a:lnTo>
                  <a:pt x="774" y="0"/>
                </a:lnTo>
                <a:lnTo>
                  <a:pt x="775" y="0"/>
                </a:lnTo>
                <a:lnTo>
                  <a:pt x="776" y="0"/>
                </a:lnTo>
                <a:lnTo>
                  <a:pt x="778" y="0"/>
                </a:lnTo>
                <a:lnTo>
                  <a:pt x="779" y="0"/>
                </a:lnTo>
                <a:lnTo>
                  <a:pt x="781" y="0"/>
                </a:lnTo>
                <a:lnTo>
                  <a:pt x="782" y="0"/>
                </a:lnTo>
                <a:lnTo>
                  <a:pt x="783" y="0"/>
                </a:lnTo>
                <a:lnTo>
                  <a:pt x="784" y="0"/>
                </a:lnTo>
                <a:lnTo>
                  <a:pt x="786" y="0"/>
                </a:lnTo>
                <a:lnTo>
                  <a:pt x="788" y="0"/>
                </a:lnTo>
                <a:lnTo>
                  <a:pt x="789" y="0"/>
                </a:lnTo>
                <a:lnTo>
                  <a:pt x="790" y="0"/>
                </a:lnTo>
                <a:lnTo>
                  <a:pt x="791" y="0"/>
                </a:lnTo>
                <a:lnTo>
                  <a:pt x="793" y="0"/>
                </a:lnTo>
                <a:lnTo>
                  <a:pt x="794" y="0"/>
                </a:lnTo>
                <a:lnTo>
                  <a:pt x="795" y="0"/>
                </a:lnTo>
                <a:lnTo>
                  <a:pt x="797" y="0"/>
                </a:lnTo>
                <a:lnTo>
                  <a:pt x="798" y="0"/>
                </a:lnTo>
                <a:lnTo>
                  <a:pt x="800" y="0"/>
                </a:lnTo>
                <a:lnTo>
                  <a:pt x="801" y="0"/>
                </a:lnTo>
                <a:lnTo>
                  <a:pt x="802" y="0"/>
                </a:lnTo>
                <a:lnTo>
                  <a:pt x="803" y="0"/>
                </a:lnTo>
                <a:lnTo>
                  <a:pt x="805" y="0"/>
                </a:lnTo>
                <a:lnTo>
                  <a:pt x="806" y="0"/>
                </a:lnTo>
                <a:lnTo>
                  <a:pt x="808" y="0"/>
                </a:lnTo>
                <a:lnTo>
                  <a:pt x="809" y="0"/>
                </a:lnTo>
                <a:lnTo>
                  <a:pt x="810" y="0"/>
                </a:lnTo>
                <a:lnTo>
                  <a:pt x="812" y="0"/>
                </a:lnTo>
                <a:lnTo>
                  <a:pt x="813" y="0"/>
                </a:lnTo>
                <a:lnTo>
                  <a:pt x="814" y="0"/>
                </a:lnTo>
                <a:lnTo>
                  <a:pt x="815" y="0"/>
                </a:lnTo>
                <a:lnTo>
                  <a:pt x="817" y="0"/>
                </a:lnTo>
                <a:lnTo>
                  <a:pt x="818" y="0"/>
                </a:lnTo>
                <a:lnTo>
                  <a:pt x="820" y="0"/>
                </a:lnTo>
                <a:lnTo>
                  <a:pt x="821" y="0"/>
                </a:lnTo>
                <a:lnTo>
                  <a:pt x="822" y="0"/>
                </a:lnTo>
                <a:lnTo>
                  <a:pt x="824" y="0"/>
                </a:lnTo>
                <a:lnTo>
                  <a:pt x="825" y="0"/>
                </a:lnTo>
                <a:lnTo>
                  <a:pt x="827" y="0"/>
                </a:lnTo>
                <a:lnTo>
                  <a:pt x="828" y="0"/>
                </a:lnTo>
                <a:lnTo>
                  <a:pt x="829" y="0"/>
                </a:lnTo>
                <a:lnTo>
                  <a:pt x="831" y="0"/>
                </a:lnTo>
                <a:lnTo>
                  <a:pt x="832" y="0"/>
                </a:lnTo>
                <a:lnTo>
                  <a:pt x="833" y="0"/>
                </a:lnTo>
                <a:lnTo>
                  <a:pt x="834" y="0"/>
                </a:lnTo>
                <a:lnTo>
                  <a:pt x="836" y="0"/>
                </a:lnTo>
                <a:lnTo>
                  <a:pt x="837" y="0"/>
                </a:lnTo>
                <a:lnTo>
                  <a:pt x="839" y="0"/>
                </a:lnTo>
                <a:lnTo>
                  <a:pt x="840" y="0"/>
                </a:lnTo>
                <a:lnTo>
                  <a:pt x="841" y="0"/>
                </a:lnTo>
                <a:lnTo>
                  <a:pt x="843" y="0"/>
                </a:lnTo>
                <a:lnTo>
                  <a:pt x="844" y="0"/>
                </a:lnTo>
                <a:lnTo>
                  <a:pt x="846" y="0"/>
                </a:lnTo>
                <a:lnTo>
                  <a:pt x="847" y="0"/>
                </a:lnTo>
                <a:lnTo>
                  <a:pt x="848" y="0"/>
                </a:lnTo>
                <a:lnTo>
                  <a:pt x="849" y="0"/>
                </a:lnTo>
                <a:lnTo>
                  <a:pt x="851" y="0"/>
                </a:lnTo>
                <a:lnTo>
                  <a:pt x="852" y="0"/>
                </a:lnTo>
                <a:lnTo>
                  <a:pt x="853" y="0"/>
                </a:lnTo>
                <a:lnTo>
                  <a:pt x="855" y="0"/>
                </a:lnTo>
                <a:lnTo>
                  <a:pt x="856" y="0"/>
                </a:lnTo>
                <a:lnTo>
                  <a:pt x="858" y="0"/>
                </a:lnTo>
                <a:lnTo>
                  <a:pt x="859" y="0"/>
                </a:lnTo>
                <a:lnTo>
                  <a:pt x="860" y="0"/>
                </a:lnTo>
                <a:lnTo>
                  <a:pt x="861" y="0"/>
                </a:lnTo>
                <a:lnTo>
                  <a:pt x="863" y="0"/>
                </a:lnTo>
                <a:lnTo>
                  <a:pt x="864" y="0"/>
                </a:lnTo>
                <a:lnTo>
                  <a:pt x="866" y="0"/>
                </a:lnTo>
                <a:lnTo>
                  <a:pt x="867" y="0"/>
                </a:lnTo>
                <a:lnTo>
                  <a:pt x="868" y="0"/>
                </a:lnTo>
                <a:lnTo>
                  <a:pt x="870" y="0"/>
                </a:lnTo>
                <a:lnTo>
                  <a:pt x="871" y="0"/>
                </a:lnTo>
                <a:lnTo>
                  <a:pt x="872" y="0"/>
                </a:lnTo>
                <a:lnTo>
                  <a:pt x="873" y="0"/>
                </a:lnTo>
                <a:lnTo>
                  <a:pt x="875" y="0"/>
                </a:lnTo>
                <a:lnTo>
                  <a:pt x="877" y="0"/>
                </a:lnTo>
                <a:lnTo>
                  <a:pt x="878" y="0"/>
                </a:lnTo>
                <a:lnTo>
                  <a:pt x="879" y="0"/>
                </a:lnTo>
                <a:lnTo>
                  <a:pt x="880" y="0"/>
                </a:lnTo>
                <a:lnTo>
                  <a:pt x="882" y="0"/>
                </a:lnTo>
                <a:lnTo>
                  <a:pt x="883" y="0"/>
                </a:lnTo>
                <a:lnTo>
                  <a:pt x="885" y="0"/>
                </a:lnTo>
                <a:lnTo>
                  <a:pt x="886" y="0"/>
                </a:lnTo>
                <a:lnTo>
                  <a:pt x="887" y="0"/>
                </a:lnTo>
                <a:lnTo>
                  <a:pt x="889" y="0"/>
                </a:lnTo>
                <a:lnTo>
                  <a:pt x="890" y="0"/>
                </a:lnTo>
                <a:lnTo>
                  <a:pt x="891" y="0"/>
                </a:lnTo>
                <a:lnTo>
                  <a:pt x="892" y="0"/>
                </a:lnTo>
                <a:lnTo>
                  <a:pt x="894" y="0"/>
                </a:lnTo>
                <a:lnTo>
                  <a:pt x="895" y="0"/>
                </a:lnTo>
                <a:lnTo>
                  <a:pt x="897" y="0"/>
                </a:lnTo>
                <a:lnTo>
                  <a:pt x="898" y="0"/>
                </a:lnTo>
                <a:lnTo>
                  <a:pt x="899" y="0"/>
                </a:lnTo>
                <a:lnTo>
                  <a:pt x="901" y="0"/>
                </a:lnTo>
                <a:lnTo>
                  <a:pt x="902" y="0"/>
                </a:lnTo>
                <a:lnTo>
                  <a:pt x="903" y="0"/>
                </a:lnTo>
                <a:lnTo>
                  <a:pt x="905" y="0"/>
                </a:lnTo>
                <a:lnTo>
                  <a:pt x="906" y="0"/>
                </a:lnTo>
                <a:lnTo>
                  <a:pt x="907" y="0"/>
                </a:lnTo>
                <a:lnTo>
                  <a:pt x="909" y="0"/>
                </a:lnTo>
                <a:lnTo>
                  <a:pt x="910" y="0"/>
                </a:lnTo>
                <a:lnTo>
                  <a:pt x="911" y="0"/>
                </a:lnTo>
                <a:lnTo>
                  <a:pt x="913" y="0"/>
                </a:lnTo>
                <a:lnTo>
                  <a:pt x="914" y="0"/>
                </a:lnTo>
                <a:lnTo>
                  <a:pt x="916" y="0"/>
                </a:lnTo>
                <a:lnTo>
                  <a:pt x="917" y="0"/>
                </a:lnTo>
                <a:lnTo>
                  <a:pt x="918" y="0"/>
                </a:lnTo>
                <a:lnTo>
                  <a:pt x="919" y="0"/>
                </a:lnTo>
                <a:lnTo>
                  <a:pt x="921" y="0"/>
                </a:lnTo>
                <a:lnTo>
                  <a:pt x="922" y="0"/>
                </a:lnTo>
                <a:lnTo>
                  <a:pt x="924" y="0"/>
                </a:lnTo>
                <a:lnTo>
                  <a:pt x="925" y="0"/>
                </a:lnTo>
                <a:lnTo>
                  <a:pt x="926" y="0"/>
                </a:lnTo>
                <a:lnTo>
                  <a:pt x="928" y="0"/>
                </a:lnTo>
                <a:lnTo>
                  <a:pt x="929" y="0"/>
                </a:lnTo>
                <a:lnTo>
                  <a:pt x="930" y="0"/>
                </a:lnTo>
                <a:lnTo>
                  <a:pt x="932" y="0"/>
                </a:lnTo>
                <a:lnTo>
                  <a:pt x="933" y="0"/>
                </a:lnTo>
                <a:lnTo>
                  <a:pt x="935" y="0"/>
                </a:lnTo>
                <a:lnTo>
                  <a:pt x="936" y="0"/>
                </a:lnTo>
                <a:lnTo>
                  <a:pt x="937" y="0"/>
                </a:lnTo>
                <a:lnTo>
                  <a:pt x="938" y="0"/>
                </a:lnTo>
                <a:lnTo>
                  <a:pt x="940" y="0"/>
                </a:lnTo>
                <a:lnTo>
                  <a:pt x="941" y="0"/>
                </a:lnTo>
                <a:lnTo>
                  <a:pt x="942" y="0"/>
                </a:lnTo>
                <a:lnTo>
                  <a:pt x="944" y="0"/>
                </a:lnTo>
                <a:lnTo>
                  <a:pt x="945" y="0"/>
                </a:lnTo>
                <a:lnTo>
                  <a:pt x="947" y="0"/>
                </a:lnTo>
                <a:lnTo>
                  <a:pt x="948" y="0"/>
                </a:lnTo>
                <a:lnTo>
                  <a:pt x="949" y="0"/>
                </a:lnTo>
                <a:lnTo>
                  <a:pt x="950" y="0"/>
                </a:lnTo>
                <a:lnTo>
                  <a:pt x="952" y="0"/>
                </a:lnTo>
                <a:lnTo>
                  <a:pt x="953" y="0"/>
                </a:lnTo>
                <a:lnTo>
                  <a:pt x="955" y="0"/>
                </a:lnTo>
                <a:lnTo>
                  <a:pt x="956" y="0"/>
                </a:lnTo>
                <a:lnTo>
                  <a:pt x="957" y="0"/>
                </a:lnTo>
                <a:lnTo>
                  <a:pt x="959" y="0"/>
                </a:lnTo>
                <a:lnTo>
                  <a:pt x="960" y="0"/>
                </a:lnTo>
                <a:lnTo>
                  <a:pt x="961" y="0"/>
                </a:lnTo>
                <a:lnTo>
                  <a:pt x="963" y="0"/>
                </a:lnTo>
                <a:lnTo>
                  <a:pt x="964" y="0"/>
                </a:lnTo>
                <a:lnTo>
                  <a:pt x="966" y="0"/>
                </a:lnTo>
                <a:lnTo>
                  <a:pt x="967" y="0"/>
                </a:lnTo>
                <a:lnTo>
                  <a:pt x="968" y="0"/>
                </a:lnTo>
                <a:lnTo>
                  <a:pt x="969" y="0"/>
                </a:lnTo>
                <a:lnTo>
                  <a:pt x="971" y="0"/>
                </a:lnTo>
                <a:lnTo>
                  <a:pt x="972" y="0"/>
                </a:lnTo>
                <a:lnTo>
                  <a:pt x="974" y="0"/>
                </a:lnTo>
                <a:lnTo>
                  <a:pt x="975" y="0"/>
                </a:lnTo>
                <a:lnTo>
                  <a:pt x="976" y="0"/>
                </a:lnTo>
                <a:lnTo>
                  <a:pt x="978" y="0"/>
                </a:lnTo>
                <a:lnTo>
                  <a:pt x="979" y="0"/>
                </a:lnTo>
                <a:lnTo>
                  <a:pt x="980" y="0"/>
                </a:lnTo>
                <a:lnTo>
                  <a:pt x="981" y="0"/>
                </a:lnTo>
                <a:lnTo>
                  <a:pt x="983" y="0"/>
                </a:lnTo>
                <a:lnTo>
                  <a:pt x="984" y="0"/>
                </a:lnTo>
                <a:lnTo>
                  <a:pt x="986" y="0"/>
                </a:lnTo>
                <a:lnTo>
                  <a:pt x="987" y="0"/>
                </a:lnTo>
                <a:lnTo>
                  <a:pt x="988" y="0"/>
                </a:lnTo>
                <a:lnTo>
                  <a:pt x="990" y="0"/>
                </a:lnTo>
                <a:lnTo>
                  <a:pt x="991" y="0"/>
                </a:lnTo>
                <a:lnTo>
                  <a:pt x="993" y="0"/>
                </a:lnTo>
                <a:lnTo>
                  <a:pt x="994" y="0"/>
                </a:lnTo>
                <a:lnTo>
                  <a:pt x="995" y="0"/>
                </a:lnTo>
                <a:lnTo>
                  <a:pt x="996" y="0"/>
                </a:lnTo>
                <a:lnTo>
                  <a:pt x="998" y="0"/>
                </a:lnTo>
                <a:lnTo>
                  <a:pt x="999" y="0"/>
                </a:lnTo>
                <a:lnTo>
                  <a:pt x="1000" y="0"/>
                </a:lnTo>
                <a:lnTo>
                  <a:pt x="1002" y="0"/>
                </a:lnTo>
                <a:lnTo>
                  <a:pt x="1003" y="0"/>
                </a:lnTo>
                <a:lnTo>
                  <a:pt x="1005" y="0"/>
                </a:lnTo>
                <a:lnTo>
                  <a:pt x="1006" y="0"/>
                </a:lnTo>
                <a:lnTo>
                  <a:pt x="1007" y="0"/>
                </a:lnTo>
                <a:lnTo>
                  <a:pt x="1008" y="0"/>
                </a:lnTo>
                <a:lnTo>
                  <a:pt x="1010" y="0"/>
                </a:lnTo>
                <a:lnTo>
                  <a:pt x="1012" y="0"/>
                </a:lnTo>
                <a:lnTo>
                  <a:pt x="1013" y="0"/>
                </a:lnTo>
                <a:lnTo>
                  <a:pt x="1014" y="0"/>
                </a:lnTo>
                <a:lnTo>
                  <a:pt x="1015" y="0"/>
                </a:lnTo>
                <a:lnTo>
                  <a:pt x="1017" y="0"/>
                </a:lnTo>
                <a:lnTo>
                  <a:pt x="1018" y="0"/>
                </a:lnTo>
                <a:lnTo>
                  <a:pt x="1019" y="0"/>
                </a:lnTo>
                <a:lnTo>
                  <a:pt x="1020" y="0"/>
                </a:lnTo>
                <a:lnTo>
                  <a:pt x="1022" y="0"/>
                </a:lnTo>
                <a:lnTo>
                  <a:pt x="1024" y="0"/>
                </a:lnTo>
                <a:lnTo>
                  <a:pt x="1025" y="0"/>
                </a:lnTo>
                <a:lnTo>
                  <a:pt x="1026" y="0"/>
                </a:lnTo>
                <a:lnTo>
                  <a:pt x="1027" y="0"/>
                </a:lnTo>
                <a:lnTo>
                  <a:pt x="1029" y="0"/>
                </a:lnTo>
                <a:lnTo>
                  <a:pt x="1030" y="0"/>
                </a:lnTo>
                <a:lnTo>
                  <a:pt x="1032" y="0"/>
                </a:lnTo>
                <a:lnTo>
                  <a:pt x="1033" y="0"/>
                </a:lnTo>
                <a:lnTo>
                  <a:pt x="1034" y="0"/>
                </a:lnTo>
                <a:lnTo>
                  <a:pt x="1036" y="0"/>
                </a:lnTo>
                <a:lnTo>
                  <a:pt x="1037" y="0"/>
                </a:lnTo>
                <a:lnTo>
                  <a:pt x="1038" y="0"/>
                </a:lnTo>
                <a:lnTo>
                  <a:pt x="1039" y="0"/>
                </a:lnTo>
                <a:lnTo>
                  <a:pt x="1041" y="0"/>
                </a:lnTo>
                <a:lnTo>
                  <a:pt x="1042" y="0"/>
                </a:lnTo>
                <a:lnTo>
                  <a:pt x="1044" y="0"/>
                </a:lnTo>
                <a:lnTo>
                  <a:pt x="1045" y="0"/>
                </a:lnTo>
                <a:lnTo>
                  <a:pt x="1046" y="0"/>
                </a:lnTo>
                <a:lnTo>
                  <a:pt x="1048" y="0"/>
                </a:lnTo>
                <a:lnTo>
                  <a:pt x="1049" y="0"/>
                </a:lnTo>
                <a:lnTo>
                  <a:pt x="1051" y="0"/>
                </a:lnTo>
                <a:lnTo>
                  <a:pt x="1052" y="0"/>
                </a:lnTo>
                <a:lnTo>
                  <a:pt x="1053" y="0"/>
                </a:lnTo>
                <a:lnTo>
                  <a:pt x="1054" y="0"/>
                </a:lnTo>
                <a:lnTo>
                  <a:pt x="1056" y="0"/>
                </a:lnTo>
                <a:lnTo>
                  <a:pt x="1057" y="0"/>
                </a:lnTo>
                <a:lnTo>
                  <a:pt x="1058" y="0"/>
                </a:lnTo>
                <a:lnTo>
                  <a:pt x="1060" y="0"/>
                </a:lnTo>
                <a:lnTo>
                  <a:pt x="1061" y="0"/>
                </a:lnTo>
                <a:lnTo>
                  <a:pt x="1063" y="0"/>
                </a:lnTo>
                <a:lnTo>
                  <a:pt x="1064" y="0"/>
                </a:lnTo>
                <a:lnTo>
                  <a:pt x="1065" y="0"/>
                </a:lnTo>
                <a:lnTo>
                  <a:pt x="1067" y="0"/>
                </a:lnTo>
                <a:lnTo>
                  <a:pt x="1068" y="0"/>
                </a:lnTo>
                <a:lnTo>
                  <a:pt x="1069" y="0"/>
                </a:lnTo>
                <a:lnTo>
                  <a:pt x="1071" y="0"/>
                </a:lnTo>
                <a:lnTo>
                  <a:pt x="1072" y="0"/>
                </a:lnTo>
                <a:lnTo>
                  <a:pt x="1073" y="0"/>
                </a:lnTo>
                <a:lnTo>
                  <a:pt x="1075" y="0"/>
                </a:lnTo>
                <a:lnTo>
                  <a:pt x="1076" y="0"/>
                </a:lnTo>
                <a:lnTo>
                  <a:pt x="1077" y="0"/>
                </a:lnTo>
                <a:lnTo>
                  <a:pt x="1079" y="0"/>
                </a:lnTo>
                <a:lnTo>
                  <a:pt x="1080" y="0"/>
                </a:lnTo>
                <a:lnTo>
                  <a:pt x="1082" y="0"/>
                </a:lnTo>
                <a:lnTo>
                  <a:pt x="1083" y="0"/>
                </a:lnTo>
                <a:lnTo>
                  <a:pt x="1084" y="0"/>
                </a:lnTo>
                <a:lnTo>
                  <a:pt x="1085" y="0"/>
                </a:lnTo>
                <a:lnTo>
                  <a:pt x="1087" y="0"/>
                </a:lnTo>
                <a:lnTo>
                  <a:pt x="1088" y="0"/>
                </a:lnTo>
                <a:lnTo>
                  <a:pt x="1090" y="0"/>
                </a:lnTo>
                <a:lnTo>
                  <a:pt x="1091" y="0"/>
                </a:lnTo>
                <a:lnTo>
                  <a:pt x="1092" y="0"/>
                </a:lnTo>
                <a:lnTo>
                  <a:pt x="1094" y="0"/>
                </a:lnTo>
                <a:lnTo>
                  <a:pt x="1095" y="0"/>
                </a:lnTo>
                <a:lnTo>
                  <a:pt x="1096" y="0"/>
                </a:lnTo>
                <a:lnTo>
                  <a:pt x="1097" y="0"/>
                </a:lnTo>
                <a:lnTo>
                  <a:pt x="1099" y="0"/>
                </a:lnTo>
                <a:lnTo>
                  <a:pt x="1101" y="0"/>
                </a:lnTo>
                <a:lnTo>
                  <a:pt x="1102" y="0"/>
                </a:lnTo>
                <a:lnTo>
                  <a:pt x="1103" y="0"/>
                </a:lnTo>
                <a:lnTo>
                  <a:pt x="1104" y="0"/>
                </a:lnTo>
                <a:lnTo>
                  <a:pt x="1106" y="0"/>
                </a:lnTo>
                <a:lnTo>
                  <a:pt x="1107" y="0"/>
                </a:lnTo>
                <a:lnTo>
                  <a:pt x="1108" y="0"/>
                </a:lnTo>
                <a:lnTo>
                  <a:pt x="1110" y="0"/>
                </a:lnTo>
                <a:lnTo>
                  <a:pt x="1111" y="0"/>
                </a:lnTo>
                <a:lnTo>
                  <a:pt x="1113" y="0"/>
                </a:lnTo>
                <a:lnTo>
                  <a:pt x="1114" y="0"/>
                </a:lnTo>
                <a:lnTo>
                  <a:pt x="1115" y="0"/>
                </a:lnTo>
                <a:lnTo>
                  <a:pt x="1116" y="0"/>
                </a:lnTo>
                <a:lnTo>
                  <a:pt x="1118" y="0"/>
                </a:lnTo>
                <a:lnTo>
                  <a:pt x="1119" y="0"/>
                </a:lnTo>
                <a:lnTo>
                  <a:pt x="1121" y="0"/>
                </a:lnTo>
                <a:lnTo>
                  <a:pt x="1122" y="0"/>
                </a:lnTo>
                <a:lnTo>
                  <a:pt x="1123" y="0"/>
                </a:lnTo>
                <a:lnTo>
                  <a:pt x="1125" y="0"/>
                </a:lnTo>
                <a:lnTo>
                  <a:pt x="1126" y="0"/>
                </a:lnTo>
                <a:lnTo>
                  <a:pt x="1127" y="0"/>
                </a:lnTo>
                <a:lnTo>
                  <a:pt x="1129" y="0"/>
                </a:lnTo>
                <a:lnTo>
                  <a:pt x="1130" y="0"/>
                </a:lnTo>
                <a:lnTo>
                  <a:pt x="1131" y="0"/>
                </a:lnTo>
                <a:lnTo>
                  <a:pt x="1133" y="0"/>
                </a:lnTo>
                <a:lnTo>
                  <a:pt x="1134" y="0"/>
                </a:lnTo>
                <a:lnTo>
                  <a:pt x="1135" y="0"/>
                </a:lnTo>
                <a:lnTo>
                  <a:pt x="1137" y="0"/>
                </a:lnTo>
                <a:lnTo>
                  <a:pt x="1138" y="0"/>
                </a:lnTo>
                <a:lnTo>
                  <a:pt x="1140" y="0"/>
                </a:lnTo>
                <a:lnTo>
                  <a:pt x="1141" y="0"/>
                </a:lnTo>
                <a:lnTo>
                  <a:pt x="1142" y="0"/>
                </a:lnTo>
                <a:lnTo>
                  <a:pt x="1143" y="0"/>
                </a:lnTo>
                <a:lnTo>
                  <a:pt x="1145" y="0"/>
                </a:lnTo>
                <a:lnTo>
                  <a:pt x="1146" y="0"/>
                </a:lnTo>
                <a:lnTo>
                  <a:pt x="1147" y="0"/>
                </a:lnTo>
                <a:lnTo>
                  <a:pt x="1149" y="0"/>
                </a:lnTo>
                <a:lnTo>
                  <a:pt x="1150" y="0"/>
                </a:lnTo>
                <a:lnTo>
                  <a:pt x="1152" y="0"/>
                </a:lnTo>
                <a:lnTo>
                  <a:pt x="1153" y="0"/>
                </a:lnTo>
                <a:lnTo>
                  <a:pt x="1154" y="0"/>
                </a:lnTo>
                <a:lnTo>
                  <a:pt x="1155" y="0"/>
                </a:lnTo>
                <a:lnTo>
                  <a:pt x="1157" y="0"/>
                </a:lnTo>
                <a:lnTo>
                  <a:pt x="1159" y="0"/>
                </a:lnTo>
                <a:lnTo>
                  <a:pt x="1160" y="0"/>
                </a:lnTo>
                <a:lnTo>
                  <a:pt x="1161" y="0"/>
                </a:lnTo>
                <a:lnTo>
                  <a:pt x="1162" y="0"/>
                </a:lnTo>
                <a:lnTo>
                  <a:pt x="1164" y="0"/>
                </a:lnTo>
                <a:lnTo>
                  <a:pt x="1165" y="0"/>
                </a:lnTo>
                <a:lnTo>
                  <a:pt x="1166" y="0"/>
                </a:lnTo>
                <a:lnTo>
                  <a:pt x="1168" y="0"/>
                </a:lnTo>
                <a:lnTo>
                  <a:pt x="1169" y="0"/>
                </a:lnTo>
                <a:lnTo>
                  <a:pt x="1171" y="0"/>
                </a:lnTo>
                <a:lnTo>
                  <a:pt x="1172" y="0"/>
                </a:lnTo>
                <a:lnTo>
                  <a:pt x="1173" y="0"/>
                </a:lnTo>
                <a:lnTo>
                  <a:pt x="1174" y="0"/>
                </a:lnTo>
                <a:lnTo>
                  <a:pt x="1176" y="0"/>
                </a:lnTo>
                <a:lnTo>
                  <a:pt x="1177" y="0"/>
                </a:lnTo>
                <a:lnTo>
                  <a:pt x="1179" y="0"/>
                </a:lnTo>
                <a:lnTo>
                  <a:pt x="1180" y="0"/>
                </a:lnTo>
                <a:lnTo>
                  <a:pt x="1181" y="0"/>
                </a:lnTo>
                <a:lnTo>
                  <a:pt x="1183" y="0"/>
                </a:lnTo>
                <a:lnTo>
                  <a:pt x="1184" y="0"/>
                </a:lnTo>
                <a:lnTo>
                  <a:pt x="1185" y="0"/>
                </a:lnTo>
                <a:lnTo>
                  <a:pt x="1186" y="0"/>
                </a:lnTo>
                <a:lnTo>
                  <a:pt x="1188" y="0"/>
                </a:lnTo>
                <a:lnTo>
                  <a:pt x="1189" y="0"/>
                </a:lnTo>
                <a:lnTo>
                  <a:pt x="1191" y="0"/>
                </a:lnTo>
                <a:lnTo>
                  <a:pt x="1192" y="0"/>
                </a:lnTo>
                <a:lnTo>
                  <a:pt x="1193" y="0"/>
                </a:lnTo>
                <a:lnTo>
                  <a:pt x="1195" y="0"/>
                </a:lnTo>
                <a:lnTo>
                  <a:pt x="1196" y="0"/>
                </a:lnTo>
                <a:lnTo>
                  <a:pt x="1198" y="0"/>
                </a:lnTo>
                <a:lnTo>
                  <a:pt x="1199" y="0"/>
                </a:lnTo>
                <a:lnTo>
                  <a:pt x="1200" y="0"/>
                </a:lnTo>
                <a:lnTo>
                  <a:pt x="1202" y="0"/>
                </a:lnTo>
                <a:lnTo>
                  <a:pt x="1203" y="0"/>
                </a:lnTo>
                <a:lnTo>
                  <a:pt x="1204" y="0"/>
                </a:lnTo>
                <a:lnTo>
                  <a:pt x="1205" y="0"/>
                </a:lnTo>
                <a:lnTo>
                  <a:pt x="1207" y="0"/>
                </a:lnTo>
                <a:lnTo>
                  <a:pt x="1208" y="0"/>
                </a:lnTo>
                <a:lnTo>
                  <a:pt x="1210" y="0"/>
                </a:lnTo>
                <a:lnTo>
                  <a:pt x="1211" y="0"/>
                </a:lnTo>
                <a:lnTo>
                  <a:pt x="1212" y="0"/>
                </a:lnTo>
                <a:lnTo>
                  <a:pt x="1214" y="0"/>
                </a:lnTo>
                <a:lnTo>
                  <a:pt x="1215" y="0"/>
                </a:lnTo>
                <a:lnTo>
                  <a:pt x="1217" y="0"/>
                </a:lnTo>
                <a:lnTo>
                  <a:pt x="1218" y="0"/>
                </a:lnTo>
                <a:lnTo>
                  <a:pt x="1219" y="0"/>
                </a:lnTo>
                <a:lnTo>
                  <a:pt x="1220" y="0"/>
                </a:lnTo>
                <a:lnTo>
                  <a:pt x="1222" y="0"/>
                </a:lnTo>
                <a:lnTo>
                  <a:pt x="1223" y="0"/>
                </a:lnTo>
                <a:lnTo>
                  <a:pt x="1224" y="0"/>
                </a:lnTo>
                <a:lnTo>
                  <a:pt x="1226" y="0"/>
                </a:lnTo>
                <a:lnTo>
                  <a:pt x="1227" y="0"/>
                </a:lnTo>
                <a:lnTo>
                  <a:pt x="1229" y="0"/>
                </a:lnTo>
                <a:lnTo>
                  <a:pt x="1230" y="0"/>
                </a:lnTo>
                <a:lnTo>
                  <a:pt x="1231" y="0"/>
                </a:lnTo>
                <a:lnTo>
                  <a:pt x="1232" y="0"/>
                </a:lnTo>
                <a:lnTo>
                  <a:pt x="1234" y="0"/>
                </a:lnTo>
                <a:lnTo>
                  <a:pt x="1236" y="0"/>
                </a:lnTo>
                <a:lnTo>
                  <a:pt x="1237" y="0"/>
                </a:lnTo>
                <a:lnTo>
                  <a:pt x="1238" y="0"/>
                </a:lnTo>
                <a:lnTo>
                  <a:pt x="1239" y="0"/>
                </a:lnTo>
                <a:lnTo>
                  <a:pt x="1241" y="0"/>
                </a:lnTo>
                <a:lnTo>
                  <a:pt x="1242" y="0"/>
                </a:lnTo>
                <a:lnTo>
                  <a:pt x="1243" y="0"/>
                </a:lnTo>
                <a:lnTo>
                  <a:pt x="1244" y="0"/>
                </a:lnTo>
                <a:lnTo>
                  <a:pt x="1246" y="0"/>
                </a:lnTo>
                <a:lnTo>
                  <a:pt x="1248" y="0"/>
                </a:lnTo>
                <a:lnTo>
                  <a:pt x="1249" y="0"/>
                </a:lnTo>
                <a:lnTo>
                  <a:pt x="1250" y="0"/>
                </a:lnTo>
                <a:lnTo>
                  <a:pt x="1251" y="0"/>
                </a:lnTo>
                <a:lnTo>
                  <a:pt x="1253" y="0"/>
                </a:lnTo>
                <a:lnTo>
                  <a:pt x="1254" y="0"/>
                </a:lnTo>
                <a:lnTo>
                  <a:pt x="1256" y="0"/>
                </a:lnTo>
                <a:lnTo>
                  <a:pt x="1257" y="0"/>
                </a:lnTo>
                <a:lnTo>
                  <a:pt x="1258" y="0"/>
                </a:lnTo>
                <a:lnTo>
                  <a:pt x="1260" y="0"/>
                </a:lnTo>
                <a:lnTo>
                  <a:pt x="1261" y="0"/>
                </a:lnTo>
                <a:lnTo>
                  <a:pt x="1262" y="0"/>
                </a:lnTo>
                <a:lnTo>
                  <a:pt x="1263" y="0"/>
                </a:lnTo>
                <a:lnTo>
                  <a:pt x="1265" y="0"/>
                </a:lnTo>
                <a:lnTo>
                  <a:pt x="1266" y="0"/>
                </a:lnTo>
                <a:lnTo>
                  <a:pt x="1268" y="0"/>
                </a:lnTo>
                <a:lnTo>
                  <a:pt x="1269" y="0"/>
                </a:lnTo>
                <a:lnTo>
                  <a:pt x="1270" y="0"/>
                </a:lnTo>
                <a:lnTo>
                  <a:pt x="1272" y="0"/>
                </a:lnTo>
                <a:lnTo>
                  <a:pt x="1273" y="0"/>
                </a:lnTo>
                <a:lnTo>
                  <a:pt x="1274" y="0"/>
                </a:lnTo>
                <a:lnTo>
                  <a:pt x="1276" y="0"/>
                </a:lnTo>
                <a:lnTo>
                  <a:pt x="1277" y="0"/>
                </a:lnTo>
                <a:lnTo>
                  <a:pt x="1278" y="0"/>
                </a:lnTo>
                <a:lnTo>
                  <a:pt x="1280" y="0"/>
                </a:lnTo>
                <a:lnTo>
                  <a:pt x="1281" y="0"/>
                </a:lnTo>
                <a:lnTo>
                  <a:pt x="1282" y="0"/>
                </a:lnTo>
                <a:lnTo>
                  <a:pt x="1284" y="0"/>
                </a:lnTo>
                <a:lnTo>
                  <a:pt x="1285" y="0"/>
                </a:lnTo>
                <a:lnTo>
                  <a:pt x="1287" y="0"/>
                </a:lnTo>
                <a:lnTo>
                  <a:pt x="1288" y="0"/>
                </a:lnTo>
                <a:lnTo>
                  <a:pt x="1289" y="0"/>
                </a:lnTo>
                <a:lnTo>
                  <a:pt x="1290" y="0"/>
                </a:lnTo>
                <a:lnTo>
                  <a:pt x="1292" y="0"/>
                </a:lnTo>
                <a:lnTo>
                  <a:pt x="1293" y="0"/>
                </a:lnTo>
                <a:lnTo>
                  <a:pt x="1295" y="0"/>
                </a:lnTo>
                <a:lnTo>
                  <a:pt x="1296" y="0"/>
                </a:lnTo>
                <a:lnTo>
                  <a:pt x="1297" y="0"/>
                </a:lnTo>
                <a:lnTo>
                  <a:pt x="1299" y="0"/>
                </a:lnTo>
                <a:lnTo>
                  <a:pt x="1300" y="0"/>
                </a:lnTo>
                <a:lnTo>
                  <a:pt x="1301" y="0"/>
                </a:lnTo>
                <a:lnTo>
                  <a:pt x="1303" y="0"/>
                </a:lnTo>
                <a:lnTo>
                  <a:pt x="1304" y="0"/>
                </a:lnTo>
                <a:lnTo>
                  <a:pt x="1306" y="0"/>
                </a:lnTo>
                <a:lnTo>
                  <a:pt x="1307" y="0"/>
                </a:lnTo>
                <a:lnTo>
                  <a:pt x="1308" y="0"/>
                </a:lnTo>
                <a:lnTo>
                  <a:pt x="1309" y="0"/>
                </a:lnTo>
                <a:lnTo>
                  <a:pt x="1311" y="0"/>
                </a:lnTo>
                <a:lnTo>
                  <a:pt x="1312" y="0"/>
                </a:lnTo>
                <a:lnTo>
                  <a:pt x="1313" y="0"/>
                </a:lnTo>
                <a:lnTo>
                  <a:pt x="1315" y="0"/>
                </a:lnTo>
                <a:lnTo>
                  <a:pt x="1316" y="0"/>
                </a:lnTo>
                <a:lnTo>
                  <a:pt x="1318" y="0"/>
                </a:lnTo>
                <a:lnTo>
                  <a:pt x="1319" y="0"/>
                </a:lnTo>
                <a:lnTo>
                  <a:pt x="1320" y="0"/>
                </a:lnTo>
                <a:lnTo>
                  <a:pt x="1321" y="0"/>
                </a:lnTo>
                <a:lnTo>
                  <a:pt x="1323" y="0"/>
                </a:lnTo>
                <a:lnTo>
                  <a:pt x="1324" y="0"/>
                </a:lnTo>
                <a:lnTo>
                  <a:pt x="1326" y="0"/>
                </a:lnTo>
                <a:lnTo>
                  <a:pt x="1327" y="0"/>
                </a:lnTo>
                <a:lnTo>
                  <a:pt x="1328" y="0"/>
                </a:lnTo>
                <a:lnTo>
                  <a:pt x="1330" y="0"/>
                </a:lnTo>
                <a:lnTo>
                  <a:pt x="1331" y="0"/>
                </a:lnTo>
                <a:lnTo>
                  <a:pt x="1332" y="0"/>
                </a:lnTo>
                <a:lnTo>
                  <a:pt x="1334" y="0"/>
                </a:lnTo>
                <a:lnTo>
                  <a:pt x="1335" y="0"/>
                </a:lnTo>
                <a:lnTo>
                  <a:pt x="1337" y="0"/>
                </a:lnTo>
                <a:lnTo>
                  <a:pt x="1338" y="0"/>
                </a:lnTo>
                <a:lnTo>
                  <a:pt x="1339" y="0"/>
                </a:lnTo>
                <a:lnTo>
                  <a:pt x="1340" y="0"/>
                </a:lnTo>
                <a:lnTo>
                  <a:pt x="1342" y="0"/>
                </a:lnTo>
                <a:lnTo>
                  <a:pt x="1343" y="0"/>
                </a:lnTo>
                <a:lnTo>
                  <a:pt x="1345" y="0"/>
                </a:lnTo>
                <a:lnTo>
                  <a:pt x="1346" y="0"/>
                </a:lnTo>
                <a:lnTo>
                  <a:pt x="1347" y="0"/>
                </a:lnTo>
                <a:lnTo>
                  <a:pt x="1349" y="0"/>
                </a:lnTo>
                <a:lnTo>
                  <a:pt x="1350" y="0"/>
                </a:lnTo>
                <a:lnTo>
                  <a:pt x="1351" y="0"/>
                </a:lnTo>
                <a:lnTo>
                  <a:pt x="1352" y="0"/>
                </a:lnTo>
                <a:lnTo>
                  <a:pt x="1354" y="0"/>
                </a:lnTo>
                <a:lnTo>
                  <a:pt x="1355" y="0"/>
                </a:lnTo>
                <a:lnTo>
                  <a:pt x="1357" y="0"/>
                </a:lnTo>
                <a:lnTo>
                  <a:pt x="1358" y="0"/>
                </a:lnTo>
                <a:lnTo>
                  <a:pt x="1359" y="0"/>
                </a:lnTo>
                <a:lnTo>
                  <a:pt x="1361" y="0"/>
                </a:lnTo>
                <a:lnTo>
                  <a:pt x="1362" y="0"/>
                </a:lnTo>
                <a:lnTo>
                  <a:pt x="1364" y="0"/>
                </a:lnTo>
                <a:lnTo>
                  <a:pt x="1365" y="0"/>
                </a:lnTo>
                <a:lnTo>
                  <a:pt x="1366" y="0"/>
                </a:lnTo>
                <a:lnTo>
                  <a:pt x="1367" y="0"/>
                </a:lnTo>
                <a:lnTo>
                  <a:pt x="1369" y="0"/>
                </a:lnTo>
                <a:lnTo>
                  <a:pt x="1370" y="0"/>
                </a:lnTo>
                <a:lnTo>
                  <a:pt x="1371" y="0"/>
                </a:lnTo>
                <a:lnTo>
                  <a:pt x="1373" y="0"/>
                </a:lnTo>
                <a:lnTo>
                  <a:pt x="1374" y="0"/>
                </a:lnTo>
                <a:lnTo>
                  <a:pt x="1376" y="0"/>
                </a:lnTo>
                <a:lnTo>
                  <a:pt x="1377" y="0"/>
                </a:lnTo>
                <a:lnTo>
                  <a:pt x="1378" y="0"/>
                </a:lnTo>
                <a:lnTo>
                  <a:pt x="1379" y="0"/>
                </a:lnTo>
                <a:lnTo>
                  <a:pt x="1381" y="0"/>
                </a:lnTo>
                <a:lnTo>
                  <a:pt x="1383" y="0"/>
                </a:lnTo>
                <a:lnTo>
                  <a:pt x="1384" y="0"/>
                </a:lnTo>
                <a:lnTo>
                  <a:pt x="1385" y="0"/>
                </a:lnTo>
                <a:lnTo>
                  <a:pt x="1386" y="0"/>
                </a:lnTo>
                <a:lnTo>
                  <a:pt x="1388" y="0"/>
                </a:lnTo>
                <a:lnTo>
                  <a:pt x="1389" y="0"/>
                </a:lnTo>
                <a:lnTo>
                  <a:pt x="1390" y="0"/>
                </a:lnTo>
                <a:lnTo>
                  <a:pt x="1391" y="0"/>
                </a:lnTo>
                <a:lnTo>
                  <a:pt x="1393" y="0"/>
                </a:lnTo>
                <a:lnTo>
                  <a:pt x="1395" y="0"/>
                </a:lnTo>
                <a:lnTo>
                  <a:pt x="1396" y="0"/>
                </a:lnTo>
                <a:lnTo>
                  <a:pt x="1397" y="0"/>
                </a:lnTo>
                <a:lnTo>
                  <a:pt x="1398" y="0"/>
                </a:lnTo>
                <a:lnTo>
                  <a:pt x="1400" y="0"/>
                </a:lnTo>
                <a:lnTo>
                  <a:pt x="1401" y="0"/>
                </a:lnTo>
                <a:lnTo>
                  <a:pt x="1403" y="0"/>
                </a:lnTo>
                <a:lnTo>
                  <a:pt x="1404" y="0"/>
                </a:lnTo>
                <a:lnTo>
                  <a:pt x="1405" y="0"/>
                </a:lnTo>
                <a:lnTo>
                  <a:pt x="1407" y="0"/>
                </a:lnTo>
                <a:lnTo>
                  <a:pt x="1408" y="0"/>
                </a:lnTo>
                <a:lnTo>
                  <a:pt x="1409" y="0"/>
                </a:lnTo>
                <a:lnTo>
                  <a:pt x="1410" y="0"/>
                </a:lnTo>
                <a:lnTo>
                  <a:pt x="1412" y="0"/>
                </a:lnTo>
                <a:lnTo>
                  <a:pt x="1413" y="0"/>
                </a:lnTo>
                <a:lnTo>
                  <a:pt x="1415" y="0"/>
                </a:lnTo>
                <a:lnTo>
                  <a:pt x="1416" y="0"/>
                </a:lnTo>
                <a:lnTo>
                  <a:pt x="1417" y="0"/>
                </a:lnTo>
                <a:lnTo>
                  <a:pt x="1419" y="0"/>
                </a:lnTo>
                <a:lnTo>
                  <a:pt x="1420" y="0"/>
                </a:lnTo>
                <a:lnTo>
                  <a:pt x="1422" y="0"/>
                </a:lnTo>
                <a:lnTo>
                  <a:pt x="1423" y="0"/>
                </a:lnTo>
                <a:lnTo>
                  <a:pt x="1424" y="0"/>
                </a:lnTo>
                <a:lnTo>
                  <a:pt x="1425" y="0"/>
                </a:lnTo>
                <a:lnTo>
                  <a:pt x="1427" y="0"/>
                </a:lnTo>
                <a:lnTo>
                  <a:pt x="1428" y="0"/>
                </a:lnTo>
                <a:lnTo>
                  <a:pt x="1429" y="0"/>
                </a:lnTo>
                <a:lnTo>
                  <a:pt x="1431" y="0"/>
                </a:lnTo>
                <a:lnTo>
                  <a:pt x="1432" y="0"/>
                </a:lnTo>
                <a:lnTo>
                  <a:pt x="1434" y="0"/>
                </a:lnTo>
                <a:lnTo>
                  <a:pt x="1435" y="0"/>
                </a:lnTo>
                <a:lnTo>
                  <a:pt x="1436" y="0"/>
                </a:lnTo>
                <a:lnTo>
                  <a:pt x="1438" y="0"/>
                </a:lnTo>
                <a:lnTo>
                  <a:pt x="1439" y="0"/>
                </a:lnTo>
                <a:lnTo>
                  <a:pt x="1441" y="0"/>
                </a:lnTo>
                <a:lnTo>
                  <a:pt x="1442" y="0"/>
                </a:lnTo>
                <a:lnTo>
                  <a:pt x="1443" y="0"/>
                </a:lnTo>
                <a:lnTo>
                  <a:pt x="1444" y="0"/>
                </a:lnTo>
                <a:lnTo>
                  <a:pt x="1446" y="0"/>
                </a:lnTo>
                <a:lnTo>
                  <a:pt x="1447" y="0"/>
                </a:lnTo>
                <a:lnTo>
                  <a:pt x="1448" y="0"/>
                </a:lnTo>
                <a:lnTo>
                  <a:pt x="1450" y="0"/>
                </a:lnTo>
                <a:lnTo>
                  <a:pt x="1451" y="0"/>
                </a:lnTo>
                <a:lnTo>
                  <a:pt x="1453" y="0"/>
                </a:lnTo>
                <a:lnTo>
                  <a:pt x="1454" y="0"/>
                </a:lnTo>
                <a:lnTo>
                  <a:pt x="1455" y="0"/>
                </a:lnTo>
                <a:lnTo>
                  <a:pt x="1456" y="0"/>
                </a:lnTo>
                <a:lnTo>
                  <a:pt x="1458" y="0"/>
                </a:lnTo>
                <a:lnTo>
                  <a:pt x="1459" y="0"/>
                </a:lnTo>
                <a:lnTo>
                  <a:pt x="1461" y="0"/>
                </a:lnTo>
                <a:lnTo>
                  <a:pt x="1462" y="0"/>
                </a:lnTo>
                <a:lnTo>
                  <a:pt x="1463" y="0"/>
                </a:lnTo>
                <a:lnTo>
                  <a:pt x="1465" y="0"/>
                </a:lnTo>
                <a:lnTo>
                  <a:pt x="1466" y="0"/>
                </a:lnTo>
                <a:lnTo>
                  <a:pt x="1467" y="0"/>
                </a:lnTo>
                <a:lnTo>
                  <a:pt x="1468" y="0"/>
                </a:lnTo>
                <a:lnTo>
                  <a:pt x="1470" y="0"/>
                </a:lnTo>
                <a:lnTo>
                  <a:pt x="1472" y="0"/>
                </a:lnTo>
                <a:lnTo>
                  <a:pt x="1473" y="0"/>
                </a:lnTo>
                <a:lnTo>
                  <a:pt x="1474" y="0"/>
                </a:lnTo>
                <a:lnTo>
                  <a:pt x="1475" y="0"/>
                </a:lnTo>
                <a:lnTo>
                  <a:pt x="1477" y="0"/>
                </a:lnTo>
                <a:lnTo>
                  <a:pt x="1478" y="0"/>
                </a:lnTo>
                <a:lnTo>
                  <a:pt x="1480" y="0"/>
                </a:lnTo>
                <a:lnTo>
                  <a:pt x="1481" y="0"/>
                </a:lnTo>
                <a:lnTo>
                  <a:pt x="1482" y="0"/>
                </a:lnTo>
                <a:lnTo>
                  <a:pt x="1484" y="0"/>
                </a:lnTo>
                <a:lnTo>
                  <a:pt x="1485" y="0"/>
                </a:lnTo>
                <a:lnTo>
                  <a:pt x="1486" y="0"/>
                </a:lnTo>
                <a:lnTo>
                  <a:pt x="1487" y="0"/>
                </a:lnTo>
                <a:lnTo>
                  <a:pt x="1489" y="0"/>
                </a:lnTo>
                <a:lnTo>
                  <a:pt x="1490" y="0"/>
                </a:lnTo>
                <a:lnTo>
                  <a:pt x="1492" y="0"/>
                </a:lnTo>
                <a:lnTo>
                  <a:pt x="1493" y="0"/>
                </a:lnTo>
                <a:lnTo>
                  <a:pt x="1494" y="0"/>
                </a:lnTo>
                <a:lnTo>
                  <a:pt x="1496" y="0"/>
                </a:lnTo>
                <a:lnTo>
                  <a:pt x="1497" y="0"/>
                </a:lnTo>
                <a:lnTo>
                  <a:pt x="1498" y="0"/>
                </a:lnTo>
                <a:lnTo>
                  <a:pt x="1500" y="0"/>
                </a:lnTo>
                <a:lnTo>
                  <a:pt x="1501" y="0"/>
                </a:lnTo>
                <a:lnTo>
                  <a:pt x="1502" y="0"/>
                </a:lnTo>
                <a:lnTo>
                  <a:pt x="1504" y="0"/>
                </a:lnTo>
                <a:lnTo>
                  <a:pt x="1505" y="0"/>
                </a:lnTo>
                <a:lnTo>
                  <a:pt x="1506" y="0"/>
                </a:lnTo>
                <a:lnTo>
                  <a:pt x="1508" y="0"/>
                </a:lnTo>
                <a:lnTo>
                  <a:pt x="1509" y="0"/>
                </a:lnTo>
                <a:lnTo>
                  <a:pt x="1511" y="0"/>
                </a:lnTo>
                <a:lnTo>
                  <a:pt x="1512" y="0"/>
                </a:lnTo>
                <a:lnTo>
                  <a:pt x="1513" y="0"/>
                </a:lnTo>
                <a:lnTo>
                  <a:pt x="1514" y="0"/>
                </a:lnTo>
                <a:lnTo>
                  <a:pt x="1516" y="0"/>
                </a:lnTo>
                <a:lnTo>
                  <a:pt x="1517" y="0"/>
                </a:lnTo>
                <a:lnTo>
                  <a:pt x="1519" y="0"/>
                </a:lnTo>
                <a:lnTo>
                  <a:pt x="1520" y="0"/>
                </a:lnTo>
                <a:lnTo>
                  <a:pt x="1521" y="0"/>
                </a:lnTo>
                <a:lnTo>
                  <a:pt x="1523" y="0"/>
                </a:lnTo>
                <a:lnTo>
                  <a:pt x="1524" y="0"/>
                </a:lnTo>
                <a:lnTo>
                  <a:pt x="1525" y="0"/>
                </a:lnTo>
                <a:lnTo>
                  <a:pt x="1526" y="0"/>
                </a:lnTo>
                <a:lnTo>
                  <a:pt x="1528" y="0"/>
                </a:lnTo>
                <a:lnTo>
                  <a:pt x="1530" y="0"/>
                </a:lnTo>
                <a:lnTo>
                  <a:pt x="1531" y="0"/>
                </a:lnTo>
                <a:lnTo>
                  <a:pt x="1532" y="0"/>
                </a:lnTo>
                <a:lnTo>
                  <a:pt x="1533" y="0"/>
                </a:lnTo>
                <a:lnTo>
                  <a:pt x="1535" y="0"/>
                </a:lnTo>
                <a:lnTo>
                  <a:pt x="1536" y="0"/>
                </a:lnTo>
                <a:lnTo>
                  <a:pt x="1537" y="0"/>
                </a:lnTo>
                <a:lnTo>
                  <a:pt x="1539" y="0"/>
                </a:lnTo>
                <a:lnTo>
                  <a:pt x="1540" y="0"/>
                </a:lnTo>
                <a:lnTo>
                  <a:pt x="1542" y="0"/>
                </a:lnTo>
                <a:lnTo>
                  <a:pt x="1543" y="0"/>
                </a:lnTo>
                <a:lnTo>
                  <a:pt x="1544" y="0"/>
                </a:lnTo>
                <a:lnTo>
                  <a:pt x="1545" y="0"/>
                </a:lnTo>
                <a:lnTo>
                  <a:pt x="1547" y="0"/>
                </a:lnTo>
                <a:lnTo>
                  <a:pt x="1548" y="0"/>
                </a:lnTo>
                <a:lnTo>
                  <a:pt x="1550" y="0"/>
                </a:lnTo>
                <a:lnTo>
                  <a:pt x="1551" y="0"/>
                </a:lnTo>
                <a:lnTo>
                  <a:pt x="1552" y="0"/>
                </a:lnTo>
                <a:lnTo>
                  <a:pt x="1554" y="0"/>
                </a:lnTo>
                <a:lnTo>
                  <a:pt x="1555" y="0"/>
                </a:lnTo>
                <a:lnTo>
                  <a:pt x="1556" y="0"/>
                </a:lnTo>
                <a:lnTo>
                  <a:pt x="1558" y="0"/>
                </a:lnTo>
                <a:lnTo>
                  <a:pt x="1559" y="0"/>
                </a:lnTo>
                <a:lnTo>
                  <a:pt x="1560" y="0"/>
                </a:lnTo>
                <a:lnTo>
                  <a:pt x="1562" y="0"/>
                </a:lnTo>
                <a:lnTo>
                  <a:pt x="1563" y="0"/>
                </a:lnTo>
                <a:lnTo>
                  <a:pt x="1564" y="0"/>
                </a:lnTo>
                <a:lnTo>
                  <a:pt x="1566" y="0"/>
                </a:lnTo>
                <a:lnTo>
                  <a:pt x="1567" y="0"/>
                </a:lnTo>
                <a:lnTo>
                  <a:pt x="1569" y="0"/>
                </a:lnTo>
                <a:lnTo>
                  <a:pt x="1570" y="0"/>
                </a:lnTo>
                <a:lnTo>
                  <a:pt x="1571" y="0"/>
                </a:lnTo>
                <a:lnTo>
                  <a:pt x="1573" y="0"/>
                </a:lnTo>
                <a:lnTo>
                  <a:pt x="1574" y="0"/>
                </a:lnTo>
                <a:lnTo>
                  <a:pt x="1575" y="0"/>
                </a:lnTo>
                <a:lnTo>
                  <a:pt x="1576" y="0"/>
                </a:lnTo>
                <a:lnTo>
                  <a:pt x="1578" y="0"/>
                </a:lnTo>
                <a:lnTo>
                  <a:pt x="1579" y="0"/>
                </a:lnTo>
                <a:lnTo>
                  <a:pt x="1581" y="0"/>
                </a:lnTo>
                <a:lnTo>
                  <a:pt x="1582" y="0"/>
                </a:lnTo>
                <a:lnTo>
                  <a:pt x="1583" y="0"/>
                </a:lnTo>
                <a:lnTo>
                  <a:pt x="1585" y="0"/>
                </a:lnTo>
                <a:lnTo>
                  <a:pt x="1586" y="0"/>
                </a:lnTo>
                <a:lnTo>
                  <a:pt x="1588" y="0"/>
                </a:lnTo>
                <a:lnTo>
                  <a:pt x="1589" y="0"/>
                </a:lnTo>
                <a:lnTo>
                  <a:pt x="1590" y="0"/>
                </a:lnTo>
                <a:lnTo>
                  <a:pt x="1591" y="0"/>
                </a:lnTo>
                <a:lnTo>
                  <a:pt x="1593" y="0"/>
                </a:lnTo>
                <a:lnTo>
                  <a:pt x="1594" y="0"/>
                </a:lnTo>
                <a:lnTo>
                  <a:pt x="1595" y="0"/>
                </a:lnTo>
                <a:lnTo>
                  <a:pt x="1597" y="0"/>
                </a:lnTo>
                <a:lnTo>
                  <a:pt x="1598" y="0"/>
                </a:lnTo>
                <a:lnTo>
                  <a:pt x="1600" y="0"/>
                </a:lnTo>
                <a:lnTo>
                  <a:pt x="1601" y="0"/>
                </a:lnTo>
                <a:lnTo>
                  <a:pt x="1602" y="0"/>
                </a:lnTo>
                <a:lnTo>
                  <a:pt x="1603" y="0"/>
                </a:lnTo>
                <a:lnTo>
                  <a:pt x="1605" y="0"/>
                </a:lnTo>
                <a:lnTo>
                  <a:pt x="1607" y="0"/>
                </a:lnTo>
                <a:lnTo>
                  <a:pt x="1608" y="0"/>
                </a:lnTo>
                <a:lnTo>
                  <a:pt x="1609" y="0"/>
                </a:lnTo>
                <a:lnTo>
                  <a:pt x="1610" y="0"/>
                </a:lnTo>
                <a:lnTo>
                  <a:pt x="1612" y="0"/>
                </a:lnTo>
                <a:lnTo>
                  <a:pt x="1613" y="0"/>
                </a:lnTo>
                <a:lnTo>
                  <a:pt x="1614" y="0"/>
                </a:lnTo>
                <a:lnTo>
                  <a:pt x="1615" y="0"/>
                </a:lnTo>
                <a:lnTo>
                  <a:pt x="1617" y="0"/>
                </a:lnTo>
                <a:lnTo>
                  <a:pt x="1619" y="0"/>
                </a:lnTo>
                <a:lnTo>
                  <a:pt x="1620" y="0"/>
                </a:lnTo>
                <a:lnTo>
                  <a:pt x="1621" y="0"/>
                </a:lnTo>
                <a:lnTo>
                  <a:pt x="1622" y="0"/>
                </a:lnTo>
                <a:lnTo>
                  <a:pt x="1624" y="0"/>
                </a:lnTo>
                <a:lnTo>
                  <a:pt x="1625" y="0"/>
                </a:lnTo>
                <a:lnTo>
                  <a:pt x="1627" y="0"/>
                </a:lnTo>
                <a:lnTo>
                  <a:pt x="1628" y="0"/>
                </a:lnTo>
                <a:lnTo>
                  <a:pt x="1629" y="0"/>
                </a:lnTo>
                <a:lnTo>
                  <a:pt x="1631" y="0"/>
                </a:lnTo>
                <a:lnTo>
                  <a:pt x="1632" y="0"/>
                </a:lnTo>
                <a:lnTo>
                  <a:pt x="1633" y="0"/>
                </a:lnTo>
                <a:lnTo>
                  <a:pt x="1634" y="0"/>
                </a:lnTo>
                <a:lnTo>
                  <a:pt x="1636" y="0"/>
                </a:lnTo>
                <a:lnTo>
                  <a:pt x="1637" y="0"/>
                </a:lnTo>
                <a:lnTo>
                  <a:pt x="1639" y="0"/>
                </a:lnTo>
                <a:lnTo>
                  <a:pt x="1640" y="0"/>
                </a:lnTo>
                <a:lnTo>
                  <a:pt x="1641" y="0"/>
                </a:lnTo>
                <a:lnTo>
                  <a:pt x="1643" y="0"/>
                </a:lnTo>
                <a:lnTo>
                  <a:pt x="1644" y="0"/>
                </a:lnTo>
                <a:lnTo>
                  <a:pt x="1646" y="0"/>
                </a:lnTo>
                <a:lnTo>
                  <a:pt x="1647" y="0"/>
                </a:lnTo>
                <a:lnTo>
                  <a:pt x="1648" y="0"/>
                </a:lnTo>
                <a:lnTo>
                  <a:pt x="1649" y="0"/>
                </a:lnTo>
                <a:lnTo>
                  <a:pt x="1651" y="0"/>
                </a:lnTo>
                <a:lnTo>
                  <a:pt x="1652" y="0"/>
                </a:lnTo>
                <a:lnTo>
                  <a:pt x="1653" y="0"/>
                </a:lnTo>
                <a:lnTo>
                  <a:pt x="1655" y="0"/>
                </a:lnTo>
                <a:lnTo>
                  <a:pt x="1656" y="0"/>
                </a:lnTo>
                <a:lnTo>
                  <a:pt x="1658" y="0"/>
                </a:lnTo>
                <a:lnTo>
                  <a:pt x="1659" y="0"/>
                </a:lnTo>
                <a:lnTo>
                  <a:pt x="1660" y="0"/>
                </a:lnTo>
                <a:lnTo>
                  <a:pt x="1661" y="0"/>
                </a:lnTo>
                <a:lnTo>
                  <a:pt x="1663" y="0"/>
                </a:lnTo>
                <a:lnTo>
                  <a:pt x="1664" y="0"/>
                </a:lnTo>
                <a:lnTo>
                  <a:pt x="1666" y="0"/>
                </a:lnTo>
                <a:lnTo>
                  <a:pt x="1667" y="0"/>
                </a:lnTo>
                <a:lnTo>
                  <a:pt x="1668" y="0"/>
                </a:lnTo>
                <a:lnTo>
                  <a:pt x="1670" y="0"/>
                </a:lnTo>
                <a:lnTo>
                  <a:pt x="1671" y="0"/>
                </a:lnTo>
                <a:lnTo>
                  <a:pt x="1672" y="0"/>
                </a:lnTo>
                <a:lnTo>
                  <a:pt x="1674" y="0"/>
                </a:lnTo>
                <a:lnTo>
                  <a:pt x="1675" y="0"/>
                </a:lnTo>
                <a:lnTo>
                  <a:pt x="1677" y="0"/>
                </a:lnTo>
                <a:lnTo>
                  <a:pt x="1678" y="0"/>
                </a:lnTo>
                <a:lnTo>
                  <a:pt x="1679" y="0"/>
                </a:lnTo>
                <a:lnTo>
                  <a:pt x="1680" y="0"/>
                </a:lnTo>
                <a:lnTo>
                  <a:pt x="1682" y="0"/>
                </a:lnTo>
                <a:lnTo>
                  <a:pt x="1683" y="0"/>
                </a:lnTo>
                <a:lnTo>
                  <a:pt x="1685" y="0"/>
                </a:lnTo>
                <a:lnTo>
                  <a:pt x="1686" y="0"/>
                </a:lnTo>
                <a:lnTo>
                  <a:pt x="1687" y="0"/>
                </a:lnTo>
                <a:lnTo>
                  <a:pt x="1689" y="0"/>
                </a:lnTo>
                <a:lnTo>
                  <a:pt x="1690" y="0"/>
                </a:lnTo>
                <a:lnTo>
                  <a:pt x="1691" y="0"/>
                </a:lnTo>
                <a:lnTo>
                  <a:pt x="1692" y="0"/>
                </a:lnTo>
                <a:lnTo>
                  <a:pt x="1694" y="0"/>
                </a:lnTo>
                <a:lnTo>
                  <a:pt x="1695" y="0"/>
                </a:lnTo>
                <a:lnTo>
                  <a:pt x="1697" y="0"/>
                </a:lnTo>
                <a:lnTo>
                  <a:pt x="1698" y="0"/>
                </a:lnTo>
                <a:lnTo>
                  <a:pt x="1699" y="0"/>
                </a:lnTo>
                <a:lnTo>
                  <a:pt x="1701" y="0"/>
                </a:lnTo>
                <a:lnTo>
                  <a:pt x="1702" y="0"/>
                </a:lnTo>
                <a:lnTo>
                  <a:pt x="1703" y="0"/>
                </a:lnTo>
                <a:lnTo>
                  <a:pt x="1705" y="0"/>
                </a:lnTo>
                <a:lnTo>
                  <a:pt x="1706" y="0"/>
                </a:lnTo>
                <a:lnTo>
                  <a:pt x="1708" y="0"/>
                </a:lnTo>
                <a:lnTo>
                  <a:pt x="1709" y="0"/>
                </a:lnTo>
                <a:lnTo>
                  <a:pt x="1710" y="0"/>
                </a:lnTo>
                <a:lnTo>
                  <a:pt x="1711" y="0"/>
                </a:lnTo>
                <a:lnTo>
                  <a:pt x="1713" y="0"/>
                </a:lnTo>
                <a:lnTo>
                  <a:pt x="1714" y="0"/>
                </a:lnTo>
                <a:lnTo>
                  <a:pt x="1716" y="0"/>
                </a:lnTo>
                <a:lnTo>
                  <a:pt x="1717" y="0"/>
                </a:lnTo>
                <a:lnTo>
                  <a:pt x="1718" y="0"/>
                </a:lnTo>
                <a:lnTo>
                  <a:pt x="1720" y="0"/>
                </a:lnTo>
                <a:lnTo>
                  <a:pt x="1721" y="0"/>
                </a:lnTo>
                <a:lnTo>
                  <a:pt x="1722" y="0"/>
                </a:lnTo>
                <a:lnTo>
                  <a:pt x="1724" y="0"/>
                </a:lnTo>
                <a:lnTo>
                  <a:pt x="1725" y="0"/>
                </a:lnTo>
                <a:lnTo>
                  <a:pt x="1726" y="0"/>
                </a:lnTo>
                <a:lnTo>
                  <a:pt x="1728" y="0"/>
                </a:lnTo>
                <a:lnTo>
                  <a:pt x="1729" y="0"/>
                </a:lnTo>
                <a:lnTo>
                  <a:pt x="1730" y="0"/>
                </a:lnTo>
                <a:lnTo>
                  <a:pt x="1732" y="0"/>
                </a:lnTo>
                <a:lnTo>
                  <a:pt x="1733" y="0"/>
                </a:lnTo>
                <a:lnTo>
                  <a:pt x="1735" y="0"/>
                </a:lnTo>
                <a:lnTo>
                  <a:pt x="1736" y="0"/>
                </a:lnTo>
                <a:lnTo>
                  <a:pt x="1737" y="0"/>
                </a:lnTo>
                <a:lnTo>
                  <a:pt x="1738" y="0"/>
                </a:lnTo>
                <a:lnTo>
                  <a:pt x="1740" y="0"/>
                </a:lnTo>
                <a:lnTo>
                  <a:pt x="1741" y="0"/>
                </a:lnTo>
                <a:lnTo>
                  <a:pt x="1742" y="0"/>
                </a:lnTo>
                <a:lnTo>
                  <a:pt x="1744" y="0"/>
                </a:lnTo>
                <a:lnTo>
                  <a:pt x="1745" y="0"/>
                </a:lnTo>
                <a:lnTo>
                  <a:pt x="1747" y="0"/>
                </a:lnTo>
                <a:lnTo>
                  <a:pt x="1748" y="0"/>
                </a:lnTo>
                <a:lnTo>
                  <a:pt x="1749" y="0"/>
                </a:lnTo>
                <a:lnTo>
                  <a:pt x="1750" y="0"/>
                </a:lnTo>
                <a:lnTo>
                  <a:pt x="1752" y="0"/>
                </a:lnTo>
                <a:lnTo>
                  <a:pt x="1754" y="0"/>
                </a:lnTo>
                <a:lnTo>
                  <a:pt x="1755" y="0"/>
                </a:lnTo>
                <a:lnTo>
                  <a:pt x="1756" y="0"/>
                </a:lnTo>
                <a:lnTo>
                  <a:pt x="1757" y="0"/>
                </a:lnTo>
                <a:lnTo>
                  <a:pt x="1759" y="0"/>
                </a:lnTo>
                <a:lnTo>
                  <a:pt x="1760" y="0"/>
                </a:lnTo>
                <a:lnTo>
                  <a:pt x="1761" y="0"/>
                </a:lnTo>
                <a:lnTo>
                  <a:pt x="1763" y="0"/>
                </a:lnTo>
                <a:lnTo>
                  <a:pt x="1764" y="0"/>
                </a:lnTo>
                <a:lnTo>
                  <a:pt x="1766" y="0"/>
                </a:lnTo>
                <a:lnTo>
                  <a:pt x="1767" y="0"/>
                </a:lnTo>
                <a:lnTo>
                  <a:pt x="1768" y="0"/>
                </a:lnTo>
                <a:lnTo>
                  <a:pt x="1769" y="0"/>
                </a:lnTo>
                <a:lnTo>
                  <a:pt x="1771" y="0"/>
                </a:lnTo>
                <a:lnTo>
                  <a:pt x="1772" y="0"/>
                </a:lnTo>
                <a:lnTo>
                  <a:pt x="1774" y="0"/>
                </a:lnTo>
                <a:lnTo>
                  <a:pt x="1775" y="0"/>
                </a:lnTo>
                <a:lnTo>
                  <a:pt x="1776" y="0"/>
                </a:lnTo>
                <a:lnTo>
                  <a:pt x="1778" y="0"/>
                </a:lnTo>
                <a:lnTo>
                  <a:pt x="1779" y="0"/>
                </a:lnTo>
                <a:lnTo>
                  <a:pt x="1780" y="0"/>
                </a:lnTo>
                <a:lnTo>
                  <a:pt x="1781" y="0"/>
                </a:lnTo>
                <a:lnTo>
                  <a:pt x="1783" y="0"/>
                </a:lnTo>
                <a:lnTo>
                  <a:pt x="1784" y="0"/>
                </a:lnTo>
                <a:lnTo>
                  <a:pt x="1786" y="0"/>
                </a:lnTo>
                <a:lnTo>
                  <a:pt x="1787" y="0"/>
                </a:lnTo>
                <a:lnTo>
                  <a:pt x="1788" y="0"/>
                </a:lnTo>
                <a:lnTo>
                  <a:pt x="1790" y="0"/>
                </a:lnTo>
                <a:lnTo>
                  <a:pt x="1791" y="0"/>
                </a:lnTo>
                <a:lnTo>
                  <a:pt x="1793" y="0"/>
                </a:lnTo>
                <a:lnTo>
                  <a:pt x="1794" y="0"/>
                </a:lnTo>
                <a:lnTo>
                  <a:pt x="1795" y="0"/>
                </a:lnTo>
                <a:lnTo>
                  <a:pt x="1796" y="0"/>
                </a:lnTo>
                <a:lnTo>
                  <a:pt x="1798" y="0"/>
                </a:lnTo>
                <a:lnTo>
                  <a:pt x="1799" y="0"/>
                </a:lnTo>
                <a:lnTo>
                  <a:pt x="1800" y="0"/>
                </a:lnTo>
                <a:lnTo>
                  <a:pt x="1802" y="0"/>
                </a:lnTo>
                <a:lnTo>
                  <a:pt x="1803" y="0"/>
                </a:lnTo>
                <a:lnTo>
                  <a:pt x="1805" y="0"/>
                </a:lnTo>
                <a:lnTo>
                  <a:pt x="1806" y="0"/>
                </a:lnTo>
                <a:lnTo>
                  <a:pt x="1807" y="0"/>
                </a:lnTo>
                <a:lnTo>
                  <a:pt x="1809" y="0"/>
                </a:lnTo>
                <a:lnTo>
                  <a:pt x="1810" y="0"/>
                </a:lnTo>
                <a:lnTo>
                  <a:pt x="1812" y="0"/>
                </a:lnTo>
                <a:lnTo>
                  <a:pt x="1813" y="0"/>
                </a:lnTo>
                <a:lnTo>
                  <a:pt x="1814" y="0"/>
                </a:lnTo>
                <a:lnTo>
                  <a:pt x="1815" y="0"/>
                </a:lnTo>
                <a:lnTo>
                  <a:pt x="1817" y="0"/>
                </a:lnTo>
                <a:lnTo>
                  <a:pt x="1818" y="0"/>
                </a:lnTo>
                <a:lnTo>
                  <a:pt x="1819" y="0"/>
                </a:lnTo>
                <a:lnTo>
                  <a:pt x="1821" y="0"/>
                </a:lnTo>
                <a:lnTo>
                  <a:pt x="1822" y="0"/>
                </a:lnTo>
                <a:lnTo>
                  <a:pt x="1824" y="0"/>
                </a:lnTo>
                <a:lnTo>
                  <a:pt x="1825" y="0"/>
                </a:lnTo>
                <a:lnTo>
                  <a:pt x="1826" y="0"/>
                </a:lnTo>
                <a:lnTo>
                  <a:pt x="1827" y="0"/>
                </a:lnTo>
                <a:lnTo>
                  <a:pt x="1829" y="0"/>
                </a:lnTo>
                <a:lnTo>
                  <a:pt x="1830" y="0"/>
                </a:lnTo>
                <a:lnTo>
                  <a:pt x="1832" y="0"/>
                </a:lnTo>
                <a:lnTo>
                  <a:pt x="1833" y="0"/>
                </a:lnTo>
                <a:lnTo>
                  <a:pt x="1834" y="0"/>
                </a:lnTo>
                <a:lnTo>
                  <a:pt x="1836" y="0"/>
                </a:lnTo>
                <a:lnTo>
                  <a:pt x="1837" y="0"/>
                </a:lnTo>
                <a:lnTo>
                  <a:pt x="1838" y="0"/>
                </a:lnTo>
                <a:lnTo>
                  <a:pt x="1839" y="0"/>
                </a:lnTo>
                <a:lnTo>
                  <a:pt x="1841" y="0"/>
                </a:lnTo>
                <a:lnTo>
                  <a:pt x="1843" y="0"/>
                </a:lnTo>
                <a:lnTo>
                  <a:pt x="1844" y="0"/>
                </a:lnTo>
                <a:lnTo>
                  <a:pt x="1845" y="0"/>
                </a:lnTo>
                <a:lnTo>
                  <a:pt x="1846" y="0"/>
                </a:lnTo>
                <a:lnTo>
                  <a:pt x="1848" y="0"/>
                </a:lnTo>
                <a:lnTo>
                  <a:pt x="1849" y="0"/>
                </a:lnTo>
                <a:lnTo>
                  <a:pt x="1851" y="0"/>
                </a:lnTo>
                <a:lnTo>
                  <a:pt x="1852" y="0"/>
                </a:lnTo>
                <a:lnTo>
                  <a:pt x="1853" y="0"/>
                </a:lnTo>
                <a:lnTo>
                  <a:pt x="1855" y="0"/>
                </a:lnTo>
                <a:lnTo>
                  <a:pt x="1856" y="0"/>
                </a:lnTo>
                <a:lnTo>
                  <a:pt x="1857" y="0"/>
                </a:lnTo>
                <a:lnTo>
                  <a:pt x="1858" y="0"/>
                </a:lnTo>
                <a:lnTo>
                  <a:pt x="1860" y="0"/>
                </a:lnTo>
                <a:lnTo>
                  <a:pt x="1861" y="0"/>
                </a:lnTo>
                <a:lnTo>
                  <a:pt x="1863" y="0"/>
                </a:lnTo>
                <a:lnTo>
                  <a:pt x="1864" y="0"/>
                </a:lnTo>
                <a:lnTo>
                  <a:pt x="1865" y="0"/>
                </a:lnTo>
                <a:lnTo>
                  <a:pt x="1867" y="0"/>
                </a:lnTo>
                <a:lnTo>
                  <a:pt x="1868" y="0"/>
                </a:lnTo>
                <a:lnTo>
                  <a:pt x="1869" y="0"/>
                </a:lnTo>
                <a:lnTo>
                  <a:pt x="1871" y="0"/>
                </a:lnTo>
                <a:lnTo>
                  <a:pt x="1872" y="0"/>
                </a:lnTo>
                <a:lnTo>
                  <a:pt x="1873" y="0"/>
                </a:lnTo>
                <a:lnTo>
                  <a:pt x="1875" y="0"/>
                </a:lnTo>
                <a:lnTo>
                  <a:pt x="1876" y="0"/>
                </a:lnTo>
                <a:lnTo>
                  <a:pt x="1877" y="0"/>
                </a:lnTo>
                <a:lnTo>
                  <a:pt x="1879" y="0"/>
                </a:lnTo>
                <a:lnTo>
                  <a:pt x="1880" y="0"/>
                </a:lnTo>
                <a:lnTo>
                  <a:pt x="1882" y="0"/>
                </a:lnTo>
                <a:lnTo>
                  <a:pt x="1883" y="0"/>
                </a:lnTo>
                <a:lnTo>
                  <a:pt x="1884" y="0"/>
                </a:lnTo>
                <a:lnTo>
                  <a:pt x="1885" y="0"/>
                </a:lnTo>
                <a:lnTo>
                  <a:pt x="1887" y="0"/>
                </a:lnTo>
                <a:lnTo>
                  <a:pt x="1888" y="0"/>
                </a:lnTo>
                <a:lnTo>
                  <a:pt x="1890" y="0"/>
                </a:lnTo>
                <a:lnTo>
                  <a:pt x="1891" y="0"/>
                </a:lnTo>
                <a:lnTo>
                  <a:pt x="1892" y="0"/>
                </a:lnTo>
                <a:lnTo>
                  <a:pt x="1894" y="0"/>
                </a:lnTo>
                <a:lnTo>
                  <a:pt x="1895" y="0"/>
                </a:lnTo>
                <a:lnTo>
                  <a:pt x="1896" y="0"/>
                </a:lnTo>
                <a:lnTo>
                  <a:pt x="1897" y="0"/>
                </a:lnTo>
                <a:lnTo>
                  <a:pt x="1899" y="0"/>
                </a:lnTo>
                <a:lnTo>
                  <a:pt x="1901" y="0"/>
                </a:lnTo>
                <a:lnTo>
                  <a:pt x="1902" y="0"/>
                </a:lnTo>
                <a:lnTo>
                  <a:pt x="1903" y="0"/>
                </a:lnTo>
                <a:lnTo>
                  <a:pt x="1904" y="0"/>
                </a:lnTo>
                <a:lnTo>
                  <a:pt x="1906" y="0"/>
                </a:lnTo>
                <a:lnTo>
                  <a:pt x="1907" y="0"/>
                </a:lnTo>
                <a:lnTo>
                  <a:pt x="1908" y="0"/>
                </a:lnTo>
                <a:lnTo>
                  <a:pt x="1910" y="0"/>
                </a:lnTo>
                <a:lnTo>
                  <a:pt x="1911" y="0"/>
                </a:lnTo>
                <a:lnTo>
                  <a:pt x="1913" y="0"/>
                </a:lnTo>
                <a:lnTo>
                  <a:pt x="1914" y="0"/>
                </a:lnTo>
                <a:lnTo>
                  <a:pt x="1915" y="0"/>
                </a:lnTo>
                <a:lnTo>
                  <a:pt x="1916" y="0"/>
                </a:lnTo>
                <a:lnTo>
                  <a:pt x="1918" y="0"/>
                </a:lnTo>
                <a:lnTo>
                  <a:pt x="1919" y="0"/>
                </a:lnTo>
                <a:lnTo>
                  <a:pt x="1921" y="0"/>
                </a:lnTo>
                <a:lnTo>
                  <a:pt x="1922" y="0"/>
                </a:lnTo>
                <a:lnTo>
                  <a:pt x="1923" y="0"/>
                </a:lnTo>
                <a:lnTo>
                  <a:pt x="1925" y="0"/>
                </a:lnTo>
                <a:lnTo>
                  <a:pt x="1926" y="0"/>
                </a:lnTo>
                <a:lnTo>
                  <a:pt x="1927" y="0"/>
                </a:lnTo>
                <a:lnTo>
                  <a:pt x="1929" y="0"/>
                </a:lnTo>
                <a:lnTo>
                  <a:pt x="1930" y="0"/>
                </a:lnTo>
                <a:lnTo>
                  <a:pt x="1931" y="0"/>
                </a:lnTo>
                <a:lnTo>
                  <a:pt x="1933" y="0"/>
                </a:lnTo>
                <a:lnTo>
                  <a:pt x="1934" y="0"/>
                </a:lnTo>
                <a:lnTo>
                  <a:pt x="1935" y="0"/>
                </a:lnTo>
                <a:lnTo>
                  <a:pt x="1937" y="0"/>
                </a:lnTo>
                <a:lnTo>
                  <a:pt x="1938" y="0"/>
                </a:lnTo>
                <a:lnTo>
                  <a:pt x="1940" y="0"/>
                </a:lnTo>
                <a:lnTo>
                  <a:pt x="1941" y="0"/>
                </a:lnTo>
                <a:lnTo>
                  <a:pt x="1942" y="0"/>
                </a:lnTo>
                <a:lnTo>
                  <a:pt x="1944" y="0"/>
                </a:lnTo>
                <a:lnTo>
                  <a:pt x="1945" y="0"/>
                </a:lnTo>
                <a:lnTo>
                  <a:pt x="1946" y="0"/>
                </a:lnTo>
                <a:lnTo>
                  <a:pt x="1947" y="0"/>
                </a:lnTo>
                <a:lnTo>
                  <a:pt x="1949" y="0"/>
                </a:lnTo>
                <a:lnTo>
                  <a:pt x="1950" y="0"/>
                </a:lnTo>
                <a:lnTo>
                  <a:pt x="1952" y="0"/>
                </a:lnTo>
                <a:lnTo>
                  <a:pt x="1953" y="0"/>
                </a:lnTo>
                <a:lnTo>
                  <a:pt x="1954" y="0"/>
                </a:lnTo>
                <a:lnTo>
                  <a:pt x="1956" y="0"/>
                </a:lnTo>
                <a:lnTo>
                  <a:pt x="1957" y="0"/>
                </a:lnTo>
                <a:lnTo>
                  <a:pt x="1959" y="0"/>
                </a:lnTo>
                <a:lnTo>
                  <a:pt x="1960" y="0"/>
                </a:lnTo>
                <a:lnTo>
                  <a:pt x="1961" y="0"/>
                </a:lnTo>
                <a:lnTo>
                  <a:pt x="1962" y="0"/>
                </a:lnTo>
                <a:lnTo>
                  <a:pt x="1964" y="0"/>
                </a:lnTo>
                <a:lnTo>
                  <a:pt x="1965" y="0"/>
                </a:lnTo>
                <a:lnTo>
                  <a:pt x="1966" y="0"/>
                </a:lnTo>
                <a:lnTo>
                  <a:pt x="1968" y="0"/>
                </a:lnTo>
                <a:lnTo>
                  <a:pt x="1969" y="0"/>
                </a:lnTo>
                <a:lnTo>
                  <a:pt x="1971" y="0"/>
                </a:lnTo>
                <a:lnTo>
                  <a:pt x="1972" y="0"/>
                </a:lnTo>
                <a:lnTo>
                  <a:pt x="1973" y="0"/>
                </a:lnTo>
                <a:lnTo>
                  <a:pt x="1974" y="0"/>
                </a:lnTo>
                <a:lnTo>
                  <a:pt x="1976" y="0"/>
                </a:lnTo>
                <a:lnTo>
                  <a:pt x="1978" y="0"/>
                </a:lnTo>
                <a:lnTo>
                  <a:pt x="1979" y="0"/>
                </a:lnTo>
                <a:lnTo>
                  <a:pt x="1980" y="0"/>
                </a:lnTo>
                <a:lnTo>
                  <a:pt x="1981" y="0"/>
                </a:lnTo>
                <a:lnTo>
                  <a:pt x="1983" y="0"/>
                </a:lnTo>
                <a:lnTo>
                  <a:pt x="1984" y="0"/>
                </a:lnTo>
                <a:lnTo>
                  <a:pt x="1985" y="0"/>
                </a:lnTo>
                <a:lnTo>
                  <a:pt x="1986" y="0"/>
                </a:lnTo>
                <a:lnTo>
                  <a:pt x="1988" y="0"/>
                </a:lnTo>
                <a:lnTo>
                  <a:pt x="1990" y="0"/>
                </a:lnTo>
                <a:lnTo>
                  <a:pt x="1991" y="0"/>
                </a:lnTo>
                <a:lnTo>
                  <a:pt x="1992" y="0"/>
                </a:lnTo>
                <a:lnTo>
                  <a:pt x="1993" y="0"/>
                </a:lnTo>
                <a:lnTo>
                  <a:pt x="1995" y="0"/>
                </a:lnTo>
                <a:lnTo>
                  <a:pt x="1996" y="0"/>
                </a:lnTo>
                <a:lnTo>
                  <a:pt x="1998" y="0"/>
                </a:lnTo>
                <a:lnTo>
                  <a:pt x="1999" y="0"/>
                </a:lnTo>
                <a:lnTo>
                  <a:pt x="2000" y="0"/>
                </a:lnTo>
                <a:lnTo>
                  <a:pt x="2002" y="0"/>
                </a:lnTo>
                <a:lnTo>
                  <a:pt x="2003" y="0"/>
                </a:lnTo>
                <a:lnTo>
                  <a:pt x="2004" y="0"/>
                </a:lnTo>
                <a:lnTo>
                  <a:pt x="2005" y="0"/>
                </a:lnTo>
                <a:lnTo>
                  <a:pt x="2007" y="0"/>
                </a:lnTo>
                <a:lnTo>
                  <a:pt x="2008" y="0"/>
                </a:lnTo>
                <a:lnTo>
                  <a:pt x="2010" y="0"/>
                </a:lnTo>
                <a:lnTo>
                  <a:pt x="2011" y="0"/>
                </a:lnTo>
                <a:lnTo>
                  <a:pt x="2012" y="0"/>
                </a:lnTo>
                <a:lnTo>
                  <a:pt x="2014" y="0"/>
                </a:lnTo>
                <a:lnTo>
                  <a:pt x="2015" y="0"/>
                </a:lnTo>
                <a:lnTo>
                  <a:pt x="2017" y="0"/>
                </a:lnTo>
                <a:lnTo>
                  <a:pt x="2018" y="0"/>
                </a:lnTo>
                <a:lnTo>
                  <a:pt x="2019" y="0"/>
                </a:lnTo>
                <a:lnTo>
                  <a:pt x="2020" y="0"/>
                </a:lnTo>
                <a:lnTo>
                  <a:pt x="2022" y="0"/>
                </a:lnTo>
                <a:lnTo>
                  <a:pt x="2023" y="0"/>
                </a:lnTo>
                <a:lnTo>
                  <a:pt x="2024" y="0"/>
                </a:lnTo>
                <a:lnTo>
                  <a:pt x="2026" y="0"/>
                </a:lnTo>
                <a:lnTo>
                  <a:pt x="2027" y="0"/>
                </a:lnTo>
                <a:lnTo>
                  <a:pt x="2029" y="0"/>
                </a:lnTo>
                <a:lnTo>
                  <a:pt x="2030" y="0"/>
                </a:lnTo>
                <a:lnTo>
                  <a:pt x="2031" y="0"/>
                </a:lnTo>
                <a:lnTo>
                  <a:pt x="2032" y="0"/>
                </a:lnTo>
                <a:lnTo>
                  <a:pt x="2034" y="0"/>
                </a:lnTo>
                <a:lnTo>
                  <a:pt x="2035" y="0"/>
                </a:lnTo>
                <a:lnTo>
                  <a:pt x="2037" y="0"/>
                </a:lnTo>
                <a:lnTo>
                  <a:pt x="2038" y="0"/>
                </a:lnTo>
                <a:lnTo>
                  <a:pt x="2039" y="0"/>
                </a:lnTo>
                <a:lnTo>
                  <a:pt x="2041" y="0"/>
                </a:lnTo>
                <a:lnTo>
                  <a:pt x="2042" y="0"/>
                </a:lnTo>
                <a:lnTo>
                  <a:pt x="2043" y="0"/>
                </a:lnTo>
                <a:lnTo>
                  <a:pt x="2045" y="0"/>
                </a:lnTo>
                <a:lnTo>
                  <a:pt x="2046" y="0"/>
                </a:lnTo>
                <a:lnTo>
                  <a:pt x="2048" y="0"/>
                </a:lnTo>
                <a:lnTo>
                  <a:pt x="2049" y="0"/>
                </a:lnTo>
                <a:lnTo>
                  <a:pt x="2050" y="0"/>
                </a:lnTo>
                <a:lnTo>
                  <a:pt x="2051" y="0"/>
                </a:lnTo>
                <a:lnTo>
                  <a:pt x="2053" y="0"/>
                </a:lnTo>
                <a:lnTo>
                  <a:pt x="2054" y="0"/>
                </a:lnTo>
                <a:lnTo>
                  <a:pt x="2056" y="0"/>
                </a:lnTo>
                <a:lnTo>
                  <a:pt x="2057" y="0"/>
                </a:lnTo>
                <a:lnTo>
                  <a:pt x="2058" y="0"/>
                </a:lnTo>
                <a:lnTo>
                  <a:pt x="2060" y="0"/>
                </a:lnTo>
                <a:lnTo>
                  <a:pt x="2061" y="0"/>
                </a:lnTo>
                <a:lnTo>
                  <a:pt x="2062" y="0"/>
                </a:lnTo>
                <a:lnTo>
                  <a:pt x="2063" y="0"/>
                </a:lnTo>
                <a:lnTo>
                  <a:pt x="2065" y="0"/>
                </a:lnTo>
                <a:lnTo>
                  <a:pt x="2066" y="0"/>
                </a:lnTo>
                <a:lnTo>
                  <a:pt x="2068" y="0"/>
                </a:lnTo>
                <a:lnTo>
                  <a:pt x="2069" y="0"/>
                </a:lnTo>
                <a:lnTo>
                  <a:pt x="2070" y="0"/>
                </a:lnTo>
                <a:lnTo>
                  <a:pt x="2072" y="0"/>
                </a:lnTo>
                <a:lnTo>
                  <a:pt x="2073" y="0"/>
                </a:lnTo>
                <a:lnTo>
                  <a:pt x="2074" y="0"/>
                </a:lnTo>
                <a:lnTo>
                  <a:pt x="2076" y="0"/>
                </a:lnTo>
                <a:lnTo>
                  <a:pt x="2077" y="0"/>
                </a:lnTo>
                <a:lnTo>
                  <a:pt x="2079" y="0"/>
                </a:lnTo>
                <a:lnTo>
                  <a:pt x="2080" y="0"/>
                </a:lnTo>
                <a:lnTo>
                  <a:pt x="2081" y="0"/>
                </a:lnTo>
                <a:lnTo>
                  <a:pt x="2082" y="0"/>
                </a:lnTo>
                <a:lnTo>
                  <a:pt x="2084" y="0"/>
                </a:lnTo>
                <a:lnTo>
                  <a:pt x="2085" y="0"/>
                </a:lnTo>
                <a:lnTo>
                  <a:pt x="2087" y="0"/>
                </a:lnTo>
                <a:lnTo>
                  <a:pt x="2088" y="0"/>
                </a:lnTo>
                <a:lnTo>
                  <a:pt x="2089" y="0"/>
                </a:lnTo>
                <a:lnTo>
                  <a:pt x="2091" y="0"/>
                </a:lnTo>
                <a:lnTo>
                  <a:pt x="2092" y="0"/>
                </a:lnTo>
                <a:lnTo>
                  <a:pt x="2093" y="0"/>
                </a:lnTo>
                <a:lnTo>
                  <a:pt x="2095" y="0"/>
                </a:lnTo>
                <a:lnTo>
                  <a:pt x="2096" y="0"/>
                </a:lnTo>
                <a:lnTo>
                  <a:pt x="2097" y="0"/>
                </a:lnTo>
                <a:lnTo>
                  <a:pt x="2099" y="0"/>
                </a:lnTo>
                <a:lnTo>
                  <a:pt x="2100" y="0"/>
                </a:lnTo>
                <a:lnTo>
                  <a:pt x="2101" y="0"/>
                </a:lnTo>
                <a:lnTo>
                  <a:pt x="2103" y="0"/>
                </a:lnTo>
                <a:lnTo>
                  <a:pt x="2104" y="0"/>
                </a:lnTo>
                <a:lnTo>
                  <a:pt x="2106" y="0"/>
                </a:lnTo>
                <a:lnTo>
                  <a:pt x="2107" y="0"/>
                </a:lnTo>
                <a:lnTo>
                  <a:pt x="2108" y="0"/>
                </a:lnTo>
                <a:lnTo>
                  <a:pt x="2109" y="0"/>
                </a:lnTo>
                <a:lnTo>
                  <a:pt x="2111" y="0"/>
                </a:lnTo>
                <a:lnTo>
                  <a:pt x="2112" y="0"/>
                </a:lnTo>
                <a:lnTo>
                  <a:pt x="2113" y="0"/>
                </a:lnTo>
                <a:lnTo>
                  <a:pt x="2115" y="0"/>
                </a:lnTo>
                <a:lnTo>
                  <a:pt x="2116" y="0"/>
                </a:lnTo>
                <a:lnTo>
                  <a:pt x="2118" y="0"/>
                </a:lnTo>
                <a:lnTo>
                  <a:pt x="2119" y="0"/>
                </a:lnTo>
                <a:lnTo>
                  <a:pt x="2120" y="0"/>
                </a:lnTo>
                <a:lnTo>
                  <a:pt x="2121" y="0"/>
                </a:lnTo>
                <a:lnTo>
                  <a:pt x="2123" y="0"/>
                </a:lnTo>
                <a:lnTo>
                  <a:pt x="2125" y="0"/>
                </a:lnTo>
                <a:lnTo>
                  <a:pt x="2126" y="0"/>
                </a:lnTo>
                <a:lnTo>
                  <a:pt x="2127" y="0"/>
                </a:lnTo>
                <a:lnTo>
                  <a:pt x="2128" y="0"/>
                </a:lnTo>
                <a:lnTo>
                  <a:pt x="2130" y="0"/>
                </a:lnTo>
                <a:lnTo>
                  <a:pt x="2131" y="0"/>
                </a:lnTo>
                <a:lnTo>
                  <a:pt x="2132" y="0"/>
                </a:lnTo>
                <a:lnTo>
                  <a:pt x="2134" y="0"/>
                </a:lnTo>
                <a:lnTo>
                  <a:pt x="2135" y="0"/>
                </a:lnTo>
                <a:lnTo>
                  <a:pt x="2137" y="0"/>
                </a:lnTo>
                <a:lnTo>
                  <a:pt x="2138" y="0"/>
                </a:lnTo>
                <a:lnTo>
                  <a:pt x="2139" y="0"/>
                </a:lnTo>
                <a:lnTo>
                  <a:pt x="2140" y="0"/>
                </a:lnTo>
                <a:lnTo>
                  <a:pt x="2142" y="0"/>
                </a:lnTo>
                <a:lnTo>
                  <a:pt x="2143" y="0"/>
                </a:lnTo>
                <a:lnTo>
                  <a:pt x="2145" y="0"/>
                </a:lnTo>
                <a:lnTo>
                  <a:pt x="2146" y="0"/>
                </a:lnTo>
                <a:lnTo>
                  <a:pt x="2147" y="0"/>
                </a:lnTo>
                <a:lnTo>
                  <a:pt x="2149" y="0"/>
                </a:lnTo>
                <a:lnTo>
                  <a:pt x="2150" y="0"/>
                </a:lnTo>
                <a:lnTo>
                  <a:pt x="2151" y="0"/>
                </a:lnTo>
                <a:lnTo>
                  <a:pt x="2152" y="0"/>
                </a:lnTo>
                <a:lnTo>
                  <a:pt x="2154" y="0"/>
                </a:lnTo>
                <a:lnTo>
                  <a:pt x="2155" y="0"/>
                </a:lnTo>
                <a:lnTo>
                  <a:pt x="2157" y="0"/>
                </a:lnTo>
                <a:lnTo>
                  <a:pt x="2158" y="0"/>
                </a:lnTo>
                <a:lnTo>
                  <a:pt x="2159" y="0"/>
                </a:lnTo>
                <a:lnTo>
                  <a:pt x="2161" y="0"/>
                </a:lnTo>
                <a:lnTo>
                  <a:pt x="2162" y="0"/>
                </a:lnTo>
                <a:lnTo>
                  <a:pt x="2164" y="0"/>
                </a:lnTo>
                <a:lnTo>
                  <a:pt x="2165" y="0"/>
                </a:lnTo>
                <a:lnTo>
                  <a:pt x="2166" y="0"/>
                </a:lnTo>
                <a:lnTo>
                  <a:pt x="2167" y="0"/>
                </a:lnTo>
                <a:lnTo>
                  <a:pt x="2169" y="0"/>
                </a:lnTo>
                <a:lnTo>
                  <a:pt x="2170" y="0"/>
                </a:lnTo>
                <a:lnTo>
                  <a:pt x="2171" y="0"/>
                </a:lnTo>
                <a:lnTo>
                  <a:pt x="2173" y="0"/>
                </a:lnTo>
                <a:lnTo>
                  <a:pt x="2174" y="0"/>
                </a:lnTo>
                <a:lnTo>
                  <a:pt x="2176" y="0"/>
                </a:lnTo>
                <a:lnTo>
                  <a:pt x="2177" y="0"/>
                </a:lnTo>
                <a:lnTo>
                  <a:pt x="2178" y="0"/>
                </a:lnTo>
                <a:lnTo>
                  <a:pt x="2180" y="0"/>
                </a:lnTo>
                <a:lnTo>
                  <a:pt x="2181" y="0"/>
                </a:lnTo>
                <a:lnTo>
                  <a:pt x="2183" y="0"/>
                </a:lnTo>
                <a:lnTo>
                  <a:pt x="2184" y="0"/>
                </a:lnTo>
                <a:lnTo>
                  <a:pt x="2185" y="0"/>
                </a:lnTo>
                <a:lnTo>
                  <a:pt x="2186" y="0"/>
                </a:lnTo>
                <a:lnTo>
                  <a:pt x="2188" y="0"/>
                </a:lnTo>
                <a:lnTo>
                  <a:pt x="2189" y="0"/>
                </a:lnTo>
                <a:lnTo>
                  <a:pt x="2190" y="0"/>
                </a:lnTo>
                <a:lnTo>
                  <a:pt x="2192" y="0"/>
                </a:lnTo>
                <a:lnTo>
                  <a:pt x="2193" y="0"/>
                </a:lnTo>
                <a:lnTo>
                  <a:pt x="2195" y="0"/>
                </a:lnTo>
                <a:lnTo>
                  <a:pt x="2196" y="0"/>
                </a:lnTo>
                <a:lnTo>
                  <a:pt x="2197" y="0"/>
                </a:lnTo>
                <a:lnTo>
                  <a:pt x="2198" y="0"/>
                </a:lnTo>
                <a:lnTo>
                  <a:pt x="2200" y="0"/>
                </a:lnTo>
                <a:lnTo>
                  <a:pt x="2201" y="0"/>
                </a:lnTo>
                <a:lnTo>
                  <a:pt x="2203" y="0"/>
                </a:lnTo>
                <a:lnTo>
                  <a:pt x="2204" y="0"/>
                </a:lnTo>
                <a:lnTo>
                  <a:pt x="2205" y="0"/>
                </a:lnTo>
                <a:lnTo>
                  <a:pt x="2207" y="0"/>
                </a:lnTo>
                <a:lnTo>
                  <a:pt x="2208" y="0"/>
                </a:lnTo>
                <a:lnTo>
                  <a:pt x="2209" y="0"/>
                </a:lnTo>
                <a:lnTo>
                  <a:pt x="2210" y="0"/>
                </a:lnTo>
                <a:lnTo>
                  <a:pt x="2212" y="0"/>
                </a:lnTo>
                <a:lnTo>
                  <a:pt x="2214" y="0"/>
                </a:lnTo>
                <a:lnTo>
                  <a:pt x="2215" y="0"/>
                </a:lnTo>
                <a:lnTo>
                  <a:pt x="2216" y="0"/>
                </a:lnTo>
                <a:lnTo>
                  <a:pt x="2217" y="0"/>
                </a:lnTo>
                <a:lnTo>
                  <a:pt x="2219" y="0"/>
                </a:lnTo>
                <a:lnTo>
                  <a:pt x="2220" y="0"/>
                </a:lnTo>
                <a:lnTo>
                  <a:pt x="2222" y="0"/>
                </a:lnTo>
                <a:lnTo>
                  <a:pt x="2223" y="0"/>
                </a:lnTo>
                <a:lnTo>
                  <a:pt x="2224" y="0"/>
                </a:lnTo>
                <a:lnTo>
                  <a:pt x="2226" y="0"/>
                </a:lnTo>
                <a:lnTo>
                  <a:pt x="2227" y="0"/>
                </a:lnTo>
                <a:lnTo>
                  <a:pt x="2228" y="0"/>
                </a:lnTo>
                <a:lnTo>
                  <a:pt x="2229" y="0"/>
                </a:lnTo>
                <a:lnTo>
                  <a:pt x="2231" y="0"/>
                </a:lnTo>
                <a:lnTo>
                  <a:pt x="2232" y="0"/>
                </a:lnTo>
                <a:lnTo>
                  <a:pt x="2234" y="0"/>
                </a:lnTo>
                <a:lnTo>
                  <a:pt x="2235" y="0"/>
                </a:lnTo>
                <a:lnTo>
                  <a:pt x="2236" y="0"/>
                </a:lnTo>
                <a:lnTo>
                  <a:pt x="2238" y="0"/>
                </a:lnTo>
                <a:lnTo>
                  <a:pt x="2239" y="0"/>
                </a:lnTo>
                <a:lnTo>
                  <a:pt x="2241" y="0"/>
                </a:lnTo>
                <a:lnTo>
                  <a:pt x="2242" y="0"/>
                </a:lnTo>
                <a:lnTo>
                  <a:pt x="2243" y="0"/>
                </a:lnTo>
                <a:lnTo>
                  <a:pt x="2244" y="0"/>
                </a:lnTo>
                <a:lnTo>
                  <a:pt x="2246" y="0"/>
                </a:lnTo>
                <a:lnTo>
                  <a:pt x="2247" y="0"/>
                </a:lnTo>
                <a:lnTo>
                  <a:pt x="2248" y="0"/>
                </a:lnTo>
                <a:lnTo>
                  <a:pt x="2250" y="0"/>
                </a:lnTo>
                <a:lnTo>
                  <a:pt x="2251" y="0"/>
                </a:lnTo>
                <a:lnTo>
                  <a:pt x="2253" y="0"/>
                </a:lnTo>
                <a:lnTo>
                  <a:pt x="2254" y="0"/>
                </a:lnTo>
                <a:lnTo>
                  <a:pt x="2255" y="0"/>
                </a:lnTo>
                <a:lnTo>
                  <a:pt x="2256" y="0"/>
                </a:lnTo>
                <a:lnTo>
                  <a:pt x="2258" y="0"/>
                </a:lnTo>
                <a:lnTo>
                  <a:pt x="2259" y="0"/>
                </a:lnTo>
                <a:lnTo>
                  <a:pt x="2261" y="0"/>
                </a:lnTo>
                <a:lnTo>
                  <a:pt x="2262" y="0"/>
                </a:lnTo>
                <a:lnTo>
                  <a:pt x="2263" y="0"/>
                </a:lnTo>
                <a:lnTo>
                  <a:pt x="2265" y="0"/>
                </a:lnTo>
                <a:lnTo>
                  <a:pt x="2266" y="0"/>
                </a:lnTo>
                <a:lnTo>
                  <a:pt x="2267" y="0"/>
                </a:lnTo>
                <a:lnTo>
                  <a:pt x="2268" y="0"/>
                </a:lnTo>
                <a:lnTo>
                  <a:pt x="2270" y="0"/>
                </a:lnTo>
                <a:lnTo>
                  <a:pt x="2272" y="0"/>
                </a:lnTo>
                <a:lnTo>
                  <a:pt x="2273" y="0"/>
                </a:lnTo>
                <a:lnTo>
                  <a:pt x="2274" y="0"/>
                </a:lnTo>
                <a:lnTo>
                  <a:pt x="2275" y="0"/>
                </a:lnTo>
                <a:lnTo>
                  <a:pt x="2277" y="0"/>
                </a:lnTo>
                <a:lnTo>
                  <a:pt x="2278" y="0"/>
                </a:lnTo>
                <a:lnTo>
                  <a:pt x="2280" y="0"/>
                </a:lnTo>
                <a:lnTo>
                  <a:pt x="2281" y="0"/>
                </a:lnTo>
                <a:lnTo>
                  <a:pt x="2282" y="0"/>
                </a:lnTo>
                <a:lnTo>
                  <a:pt x="2284" y="0"/>
                </a:lnTo>
                <a:lnTo>
                  <a:pt x="2285" y="0"/>
                </a:lnTo>
                <a:lnTo>
                  <a:pt x="2286" y="0"/>
                </a:lnTo>
                <a:lnTo>
                  <a:pt x="2287" y="0"/>
                </a:lnTo>
                <a:lnTo>
                  <a:pt x="2289" y="0"/>
                </a:lnTo>
                <a:lnTo>
                  <a:pt x="2290" y="0"/>
                </a:lnTo>
                <a:lnTo>
                  <a:pt x="2292" y="0"/>
                </a:lnTo>
                <a:lnTo>
                  <a:pt x="2293" y="0"/>
                </a:lnTo>
                <a:lnTo>
                  <a:pt x="2294" y="0"/>
                </a:lnTo>
                <a:lnTo>
                  <a:pt x="2296" y="0"/>
                </a:lnTo>
                <a:lnTo>
                  <a:pt x="2297" y="0"/>
                </a:lnTo>
                <a:lnTo>
                  <a:pt x="2298" y="0"/>
                </a:lnTo>
                <a:lnTo>
                  <a:pt x="2300" y="0"/>
                </a:lnTo>
                <a:lnTo>
                  <a:pt x="2301" y="0"/>
                </a:lnTo>
                <a:lnTo>
                  <a:pt x="2302" y="0"/>
                </a:lnTo>
                <a:lnTo>
                  <a:pt x="2304" y="0"/>
                </a:lnTo>
                <a:lnTo>
                  <a:pt x="2305" y="0"/>
                </a:lnTo>
                <a:lnTo>
                  <a:pt x="2306" y="0"/>
                </a:lnTo>
                <a:lnTo>
                  <a:pt x="2308" y="0"/>
                </a:lnTo>
                <a:lnTo>
                  <a:pt x="2309" y="0"/>
                </a:lnTo>
                <a:lnTo>
                  <a:pt x="2311" y="0"/>
                </a:lnTo>
                <a:lnTo>
                  <a:pt x="2312" y="0"/>
                </a:lnTo>
                <a:lnTo>
                  <a:pt x="2313" y="0"/>
                </a:lnTo>
                <a:lnTo>
                  <a:pt x="2315" y="0"/>
                </a:lnTo>
                <a:lnTo>
                  <a:pt x="2316" y="0"/>
                </a:lnTo>
                <a:lnTo>
                  <a:pt x="2317" y="0"/>
                </a:lnTo>
                <a:lnTo>
                  <a:pt x="2319" y="0"/>
                </a:lnTo>
                <a:lnTo>
                  <a:pt x="2320" y="0"/>
                </a:lnTo>
                <a:lnTo>
                  <a:pt x="2321" y="0"/>
                </a:lnTo>
                <a:lnTo>
                  <a:pt x="2323" y="0"/>
                </a:lnTo>
                <a:lnTo>
                  <a:pt x="2324" y="0"/>
                </a:lnTo>
                <a:lnTo>
                  <a:pt x="2325" y="0"/>
                </a:lnTo>
                <a:lnTo>
                  <a:pt x="2327" y="0"/>
                </a:lnTo>
                <a:lnTo>
                  <a:pt x="2328" y="0"/>
                </a:lnTo>
                <a:lnTo>
                  <a:pt x="2330" y="0"/>
                </a:lnTo>
                <a:lnTo>
                  <a:pt x="2331" y="0"/>
                </a:lnTo>
                <a:lnTo>
                  <a:pt x="2332" y="0"/>
                </a:lnTo>
                <a:lnTo>
                  <a:pt x="2333" y="0"/>
                </a:lnTo>
                <a:lnTo>
                  <a:pt x="2335" y="0"/>
                </a:lnTo>
                <a:lnTo>
                  <a:pt x="2336" y="0"/>
                </a:lnTo>
                <a:lnTo>
                  <a:pt x="2337" y="0"/>
                </a:lnTo>
                <a:lnTo>
                  <a:pt x="2339" y="0"/>
                </a:lnTo>
                <a:lnTo>
                  <a:pt x="2340" y="0"/>
                </a:lnTo>
                <a:lnTo>
                  <a:pt x="2342" y="0"/>
                </a:lnTo>
                <a:lnTo>
                  <a:pt x="2343" y="0"/>
                </a:lnTo>
                <a:lnTo>
                  <a:pt x="2344" y="0"/>
                </a:lnTo>
                <a:lnTo>
                  <a:pt x="2345" y="0"/>
                </a:lnTo>
                <a:lnTo>
                  <a:pt x="2347" y="0"/>
                </a:lnTo>
                <a:lnTo>
                  <a:pt x="2349" y="0"/>
                </a:lnTo>
                <a:lnTo>
                  <a:pt x="2350" y="0"/>
                </a:lnTo>
                <a:lnTo>
                  <a:pt x="2351" y="0"/>
                </a:lnTo>
                <a:lnTo>
                  <a:pt x="2352" y="0"/>
                </a:lnTo>
                <a:lnTo>
                  <a:pt x="2354" y="0"/>
                </a:lnTo>
                <a:lnTo>
                  <a:pt x="2355" y="0"/>
                </a:lnTo>
                <a:lnTo>
                  <a:pt x="2356" y="0"/>
                </a:lnTo>
                <a:lnTo>
                  <a:pt x="2357" y="0"/>
                </a:lnTo>
                <a:lnTo>
                  <a:pt x="2359" y="0"/>
                </a:lnTo>
              </a:path>
            </a:pathLst>
          </a:custGeom>
          <a:noFill/>
          <a:ln w="222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59" name="Freeform 451"/>
          <p:cNvSpPr>
            <a:spLocks/>
          </p:cNvSpPr>
          <p:nvPr/>
        </p:nvSpPr>
        <p:spPr bwMode="auto">
          <a:xfrm>
            <a:off x="998538" y="1387475"/>
            <a:ext cx="3744912" cy="787400"/>
          </a:xfrm>
          <a:custGeom>
            <a:avLst/>
            <a:gdLst/>
            <a:ahLst/>
            <a:cxnLst>
              <a:cxn ang="0">
                <a:pos x="36" y="7"/>
              </a:cxn>
              <a:cxn ang="0">
                <a:pos x="73" y="6"/>
              </a:cxn>
              <a:cxn ang="0">
                <a:pos x="111" y="4"/>
              </a:cxn>
              <a:cxn ang="0">
                <a:pos x="149" y="12"/>
              </a:cxn>
              <a:cxn ang="0">
                <a:pos x="187" y="3"/>
              </a:cxn>
              <a:cxn ang="0">
                <a:pos x="225" y="5"/>
              </a:cxn>
              <a:cxn ang="0">
                <a:pos x="263" y="2"/>
              </a:cxn>
              <a:cxn ang="0">
                <a:pos x="300" y="8"/>
              </a:cxn>
              <a:cxn ang="0">
                <a:pos x="338" y="5"/>
              </a:cxn>
              <a:cxn ang="0">
                <a:pos x="376" y="40"/>
              </a:cxn>
              <a:cxn ang="0">
                <a:pos x="413" y="58"/>
              </a:cxn>
              <a:cxn ang="0">
                <a:pos x="451" y="41"/>
              </a:cxn>
              <a:cxn ang="0">
                <a:pos x="489" y="6"/>
              </a:cxn>
              <a:cxn ang="0">
                <a:pos x="527" y="19"/>
              </a:cxn>
              <a:cxn ang="0">
                <a:pos x="565" y="155"/>
              </a:cxn>
              <a:cxn ang="0">
                <a:pos x="603" y="280"/>
              </a:cxn>
              <a:cxn ang="0">
                <a:pos x="641" y="404"/>
              </a:cxn>
              <a:cxn ang="0">
                <a:pos x="678" y="493"/>
              </a:cxn>
              <a:cxn ang="0">
                <a:pos x="716" y="489"/>
              </a:cxn>
              <a:cxn ang="0">
                <a:pos x="754" y="489"/>
              </a:cxn>
              <a:cxn ang="0">
                <a:pos x="791" y="492"/>
              </a:cxn>
              <a:cxn ang="0">
                <a:pos x="829" y="488"/>
              </a:cxn>
              <a:cxn ang="0">
                <a:pos x="867" y="486"/>
              </a:cxn>
              <a:cxn ang="0">
                <a:pos x="905" y="472"/>
              </a:cxn>
              <a:cxn ang="0">
                <a:pos x="942" y="475"/>
              </a:cxn>
              <a:cxn ang="0">
                <a:pos x="980" y="476"/>
              </a:cxn>
              <a:cxn ang="0">
                <a:pos x="1018" y="471"/>
              </a:cxn>
              <a:cxn ang="0">
                <a:pos x="1056" y="466"/>
              </a:cxn>
              <a:cxn ang="0">
                <a:pos x="1094" y="469"/>
              </a:cxn>
              <a:cxn ang="0">
                <a:pos x="1131" y="459"/>
              </a:cxn>
              <a:cxn ang="0">
                <a:pos x="1169" y="459"/>
              </a:cxn>
              <a:cxn ang="0">
                <a:pos x="1207" y="460"/>
              </a:cxn>
              <a:cxn ang="0">
                <a:pos x="1244" y="459"/>
              </a:cxn>
              <a:cxn ang="0">
                <a:pos x="1282" y="441"/>
              </a:cxn>
              <a:cxn ang="0">
                <a:pos x="1320" y="458"/>
              </a:cxn>
              <a:cxn ang="0">
                <a:pos x="1358" y="451"/>
              </a:cxn>
              <a:cxn ang="0">
                <a:pos x="1396" y="459"/>
              </a:cxn>
              <a:cxn ang="0">
                <a:pos x="1434" y="456"/>
              </a:cxn>
              <a:cxn ang="0">
                <a:pos x="1472" y="461"/>
              </a:cxn>
              <a:cxn ang="0">
                <a:pos x="1509" y="460"/>
              </a:cxn>
              <a:cxn ang="0">
                <a:pos x="1547" y="454"/>
              </a:cxn>
              <a:cxn ang="0">
                <a:pos x="1585" y="416"/>
              </a:cxn>
              <a:cxn ang="0">
                <a:pos x="1622" y="418"/>
              </a:cxn>
              <a:cxn ang="0">
                <a:pos x="1660" y="405"/>
              </a:cxn>
              <a:cxn ang="0">
                <a:pos x="1698" y="390"/>
              </a:cxn>
              <a:cxn ang="0">
                <a:pos x="1736" y="365"/>
              </a:cxn>
              <a:cxn ang="0">
                <a:pos x="1774" y="345"/>
              </a:cxn>
              <a:cxn ang="0">
                <a:pos x="1812" y="351"/>
              </a:cxn>
              <a:cxn ang="0">
                <a:pos x="1849" y="345"/>
              </a:cxn>
              <a:cxn ang="0">
                <a:pos x="1887" y="325"/>
              </a:cxn>
              <a:cxn ang="0">
                <a:pos x="1925" y="304"/>
              </a:cxn>
              <a:cxn ang="0">
                <a:pos x="1962" y="288"/>
              </a:cxn>
              <a:cxn ang="0">
                <a:pos x="2000" y="265"/>
              </a:cxn>
              <a:cxn ang="0">
                <a:pos x="2038" y="256"/>
              </a:cxn>
              <a:cxn ang="0">
                <a:pos x="2076" y="222"/>
              </a:cxn>
              <a:cxn ang="0">
                <a:pos x="2113" y="210"/>
              </a:cxn>
              <a:cxn ang="0">
                <a:pos x="2151" y="178"/>
              </a:cxn>
              <a:cxn ang="0">
                <a:pos x="2189" y="162"/>
              </a:cxn>
              <a:cxn ang="0">
                <a:pos x="2227" y="137"/>
              </a:cxn>
              <a:cxn ang="0">
                <a:pos x="2265" y="113"/>
              </a:cxn>
              <a:cxn ang="0">
                <a:pos x="2302" y="91"/>
              </a:cxn>
              <a:cxn ang="0">
                <a:pos x="2340" y="63"/>
              </a:cxn>
            </a:cxnLst>
            <a:rect l="0" t="0" r="r" b="b"/>
            <a:pathLst>
              <a:path w="2359" h="496">
                <a:moveTo>
                  <a:pt x="0" y="5"/>
                </a:move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5" y="6"/>
                </a:lnTo>
                <a:lnTo>
                  <a:pt x="6" y="7"/>
                </a:lnTo>
                <a:lnTo>
                  <a:pt x="8" y="7"/>
                </a:lnTo>
                <a:lnTo>
                  <a:pt x="9" y="7"/>
                </a:lnTo>
                <a:lnTo>
                  <a:pt x="10" y="7"/>
                </a:lnTo>
                <a:lnTo>
                  <a:pt x="12" y="8"/>
                </a:lnTo>
                <a:lnTo>
                  <a:pt x="13" y="8"/>
                </a:lnTo>
                <a:lnTo>
                  <a:pt x="14" y="8"/>
                </a:lnTo>
                <a:lnTo>
                  <a:pt x="15" y="8"/>
                </a:lnTo>
                <a:lnTo>
                  <a:pt x="17" y="8"/>
                </a:lnTo>
                <a:lnTo>
                  <a:pt x="18" y="8"/>
                </a:lnTo>
                <a:lnTo>
                  <a:pt x="20" y="8"/>
                </a:lnTo>
                <a:lnTo>
                  <a:pt x="21" y="8"/>
                </a:lnTo>
                <a:lnTo>
                  <a:pt x="22" y="8"/>
                </a:lnTo>
                <a:lnTo>
                  <a:pt x="24" y="8"/>
                </a:lnTo>
                <a:lnTo>
                  <a:pt x="25" y="8"/>
                </a:lnTo>
                <a:lnTo>
                  <a:pt x="27" y="8"/>
                </a:lnTo>
                <a:lnTo>
                  <a:pt x="28" y="7"/>
                </a:lnTo>
                <a:lnTo>
                  <a:pt x="29" y="7"/>
                </a:lnTo>
                <a:lnTo>
                  <a:pt x="30" y="7"/>
                </a:lnTo>
                <a:lnTo>
                  <a:pt x="32" y="7"/>
                </a:lnTo>
                <a:lnTo>
                  <a:pt x="33" y="7"/>
                </a:lnTo>
                <a:lnTo>
                  <a:pt x="34" y="7"/>
                </a:lnTo>
                <a:lnTo>
                  <a:pt x="36" y="7"/>
                </a:lnTo>
                <a:lnTo>
                  <a:pt x="37" y="6"/>
                </a:lnTo>
                <a:lnTo>
                  <a:pt x="39" y="5"/>
                </a:lnTo>
                <a:lnTo>
                  <a:pt x="40" y="4"/>
                </a:lnTo>
                <a:lnTo>
                  <a:pt x="41" y="3"/>
                </a:lnTo>
                <a:lnTo>
                  <a:pt x="42" y="3"/>
                </a:lnTo>
                <a:lnTo>
                  <a:pt x="44" y="4"/>
                </a:lnTo>
                <a:lnTo>
                  <a:pt x="46" y="3"/>
                </a:lnTo>
                <a:lnTo>
                  <a:pt x="47" y="3"/>
                </a:lnTo>
                <a:lnTo>
                  <a:pt x="48" y="3"/>
                </a:lnTo>
                <a:lnTo>
                  <a:pt x="49" y="3"/>
                </a:lnTo>
                <a:lnTo>
                  <a:pt x="51" y="3"/>
                </a:lnTo>
                <a:lnTo>
                  <a:pt x="52" y="3"/>
                </a:lnTo>
                <a:lnTo>
                  <a:pt x="53" y="3"/>
                </a:lnTo>
                <a:lnTo>
                  <a:pt x="55" y="3"/>
                </a:lnTo>
                <a:lnTo>
                  <a:pt x="56" y="3"/>
                </a:lnTo>
                <a:lnTo>
                  <a:pt x="58" y="4"/>
                </a:lnTo>
                <a:lnTo>
                  <a:pt x="59" y="4"/>
                </a:lnTo>
                <a:lnTo>
                  <a:pt x="60" y="4"/>
                </a:lnTo>
                <a:lnTo>
                  <a:pt x="61" y="4"/>
                </a:lnTo>
                <a:lnTo>
                  <a:pt x="63" y="4"/>
                </a:lnTo>
                <a:lnTo>
                  <a:pt x="64" y="4"/>
                </a:lnTo>
                <a:lnTo>
                  <a:pt x="66" y="4"/>
                </a:lnTo>
                <a:lnTo>
                  <a:pt x="67" y="4"/>
                </a:lnTo>
                <a:lnTo>
                  <a:pt x="68" y="4"/>
                </a:lnTo>
                <a:lnTo>
                  <a:pt x="70" y="5"/>
                </a:lnTo>
                <a:lnTo>
                  <a:pt x="71" y="5"/>
                </a:lnTo>
                <a:lnTo>
                  <a:pt x="72" y="5"/>
                </a:lnTo>
                <a:lnTo>
                  <a:pt x="73" y="6"/>
                </a:lnTo>
                <a:lnTo>
                  <a:pt x="75" y="6"/>
                </a:lnTo>
                <a:lnTo>
                  <a:pt x="76" y="6"/>
                </a:lnTo>
                <a:lnTo>
                  <a:pt x="78" y="5"/>
                </a:lnTo>
                <a:lnTo>
                  <a:pt x="79" y="5"/>
                </a:lnTo>
                <a:lnTo>
                  <a:pt x="80" y="5"/>
                </a:lnTo>
                <a:lnTo>
                  <a:pt x="82" y="5"/>
                </a:lnTo>
                <a:lnTo>
                  <a:pt x="83" y="5"/>
                </a:lnTo>
                <a:lnTo>
                  <a:pt x="85" y="5"/>
                </a:lnTo>
                <a:lnTo>
                  <a:pt x="86" y="5"/>
                </a:lnTo>
                <a:lnTo>
                  <a:pt x="87" y="6"/>
                </a:lnTo>
                <a:lnTo>
                  <a:pt x="89" y="6"/>
                </a:lnTo>
                <a:lnTo>
                  <a:pt x="90" y="6"/>
                </a:lnTo>
                <a:lnTo>
                  <a:pt x="91" y="5"/>
                </a:lnTo>
                <a:lnTo>
                  <a:pt x="92" y="5"/>
                </a:lnTo>
                <a:lnTo>
                  <a:pt x="94" y="5"/>
                </a:lnTo>
                <a:lnTo>
                  <a:pt x="95" y="5"/>
                </a:lnTo>
                <a:lnTo>
                  <a:pt x="97" y="5"/>
                </a:lnTo>
                <a:lnTo>
                  <a:pt x="98" y="5"/>
                </a:lnTo>
                <a:lnTo>
                  <a:pt x="99" y="5"/>
                </a:lnTo>
                <a:lnTo>
                  <a:pt x="101" y="5"/>
                </a:lnTo>
                <a:lnTo>
                  <a:pt x="102" y="4"/>
                </a:lnTo>
                <a:lnTo>
                  <a:pt x="103" y="4"/>
                </a:lnTo>
                <a:lnTo>
                  <a:pt x="105" y="4"/>
                </a:lnTo>
                <a:lnTo>
                  <a:pt x="106" y="4"/>
                </a:lnTo>
                <a:lnTo>
                  <a:pt x="107" y="4"/>
                </a:lnTo>
                <a:lnTo>
                  <a:pt x="109" y="4"/>
                </a:lnTo>
                <a:lnTo>
                  <a:pt x="110" y="4"/>
                </a:lnTo>
                <a:lnTo>
                  <a:pt x="111" y="4"/>
                </a:lnTo>
                <a:lnTo>
                  <a:pt x="113" y="5"/>
                </a:lnTo>
                <a:lnTo>
                  <a:pt x="114" y="5"/>
                </a:lnTo>
                <a:lnTo>
                  <a:pt x="116" y="5"/>
                </a:lnTo>
                <a:lnTo>
                  <a:pt x="117" y="5"/>
                </a:lnTo>
                <a:lnTo>
                  <a:pt x="118" y="5"/>
                </a:lnTo>
                <a:lnTo>
                  <a:pt x="119" y="6"/>
                </a:lnTo>
                <a:lnTo>
                  <a:pt x="121" y="6"/>
                </a:lnTo>
                <a:lnTo>
                  <a:pt x="122" y="6"/>
                </a:lnTo>
                <a:lnTo>
                  <a:pt x="124" y="7"/>
                </a:lnTo>
                <a:lnTo>
                  <a:pt x="125" y="8"/>
                </a:lnTo>
                <a:lnTo>
                  <a:pt x="126" y="8"/>
                </a:lnTo>
                <a:lnTo>
                  <a:pt x="128" y="8"/>
                </a:lnTo>
                <a:lnTo>
                  <a:pt x="129" y="9"/>
                </a:lnTo>
                <a:lnTo>
                  <a:pt x="130" y="10"/>
                </a:lnTo>
                <a:lnTo>
                  <a:pt x="131" y="10"/>
                </a:lnTo>
                <a:lnTo>
                  <a:pt x="133" y="10"/>
                </a:lnTo>
                <a:lnTo>
                  <a:pt x="135" y="11"/>
                </a:lnTo>
                <a:lnTo>
                  <a:pt x="136" y="12"/>
                </a:lnTo>
                <a:lnTo>
                  <a:pt x="137" y="12"/>
                </a:lnTo>
                <a:lnTo>
                  <a:pt x="138" y="13"/>
                </a:lnTo>
                <a:lnTo>
                  <a:pt x="140" y="13"/>
                </a:lnTo>
                <a:lnTo>
                  <a:pt x="141" y="13"/>
                </a:lnTo>
                <a:lnTo>
                  <a:pt x="142" y="13"/>
                </a:lnTo>
                <a:lnTo>
                  <a:pt x="144" y="13"/>
                </a:lnTo>
                <a:lnTo>
                  <a:pt x="145" y="12"/>
                </a:lnTo>
                <a:lnTo>
                  <a:pt x="147" y="12"/>
                </a:lnTo>
                <a:lnTo>
                  <a:pt x="148" y="12"/>
                </a:lnTo>
                <a:lnTo>
                  <a:pt x="149" y="12"/>
                </a:lnTo>
                <a:lnTo>
                  <a:pt x="150" y="12"/>
                </a:lnTo>
                <a:lnTo>
                  <a:pt x="152" y="10"/>
                </a:lnTo>
                <a:lnTo>
                  <a:pt x="153" y="10"/>
                </a:lnTo>
                <a:lnTo>
                  <a:pt x="155" y="9"/>
                </a:lnTo>
                <a:lnTo>
                  <a:pt x="156" y="9"/>
                </a:lnTo>
                <a:lnTo>
                  <a:pt x="157" y="8"/>
                </a:lnTo>
                <a:lnTo>
                  <a:pt x="159" y="7"/>
                </a:lnTo>
                <a:lnTo>
                  <a:pt x="160" y="7"/>
                </a:lnTo>
                <a:lnTo>
                  <a:pt x="161" y="6"/>
                </a:lnTo>
                <a:lnTo>
                  <a:pt x="163" y="6"/>
                </a:lnTo>
                <a:lnTo>
                  <a:pt x="164" y="5"/>
                </a:lnTo>
                <a:lnTo>
                  <a:pt x="165" y="5"/>
                </a:lnTo>
                <a:lnTo>
                  <a:pt x="167" y="5"/>
                </a:lnTo>
                <a:lnTo>
                  <a:pt x="168" y="5"/>
                </a:lnTo>
                <a:lnTo>
                  <a:pt x="169" y="4"/>
                </a:lnTo>
                <a:lnTo>
                  <a:pt x="171" y="4"/>
                </a:lnTo>
                <a:lnTo>
                  <a:pt x="172" y="3"/>
                </a:lnTo>
                <a:lnTo>
                  <a:pt x="174" y="3"/>
                </a:lnTo>
                <a:lnTo>
                  <a:pt x="175" y="3"/>
                </a:lnTo>
                <a:lnTo>
                  <a:pt x="176" y="3"/>
                </a:lnTo>
                <a:lnTo>
                  <a:pt x="177" y="3"/>
                </a:lnTo>
                <a:lnTo>
                  <a:pt x="179" y="3"/>
                </a:lnTo>
                <a:lnTo>
                  <a:pt x="180" y="3"/>
                </a:lnTo>
                <a:lnTo>
                  <a:pt x="181" y="3"/>
                </a:lnTo>
                <a:lnTo>
                  <a:pt x="183" y="3"/>
                </a:lnTo>
                <a:lnTo>
                  <a:pt x="184" y="3"/>
                </a:lnTo>
                <a:lnTo>
                  <a:pt x="186" y="3"/>
                </a:lnTo>
                <a:lnTo>
                  <a:pt x="187" y="3"/>
                </a:lnTo>
                <a:lnTo>
                  <a:pt x="188" y="3"/>
                </a:lnTo>
                <a:lnTo>
                  <a:pt x="190" y="3"/>
                </a:lnTo>
                <a:lnTo>
                  <a:pt x="191" y="3"/>
                </a:lnTo>
                <a:lnTo>
                  <a:pt x="193" y="3"/>
                </a:lnTo>
                <a:lnTo>
                  <a:pt x="194" y="3"/>
                </a:lnTo>
                <a:lnTo>
                  <a:pt x="195" y="4"/>
                </a:lnTo>
                <a:lnTo>
                  <a:pt x="196" y="4"/>
                </a:lnTo>
                <a:lnTo>
                  <a:pt x="198" y="3"/>
                </a:lnTo>
                <a:lnTo>
                  <a:pt x="199" y="4"/>
                </a:lnTo>
                <a:lnTo>
                  <a:pt x="200" y="4"/>
                </a:lnTo>
                <a:lnTo>
                  <a:pt x="202" y="4"/>
                </a:lnTo>
                <a:lnTo>
                  <a:pt x="203" y="4"/>
                </a:lnTo>
                <a:lnTo>
                  <a:pt x="205" y="4"/>
                </a:lnTo>
                <a:lnTo>
                  <a:pt x="206" y="4"/>
                </a:lnTo>
                <a:lnTo>
                  <a:pt x="207" y="4"/>
                </a:lnTo>
                <a:lnTo>
                  <a:pt x="208" y="4"/>
                </a:lnTo>
                <a:lnTo>
                  <a:pt x="210" y="5"/>
                </a:lnTo>
                <a:lnTo>
                  <a:pt x="211" y="5"/>
                </a:lnTo>
                <a:lnTo>
                  <a:pt x="213" y="5"/>
                </a:lnTo>
                <a:lnTo>
                  <a:pt x="214" y="5"/>
                </a:lnTo>
                <a:lnTo>
                  <a:pt x="215" y="5"/>
                </a:lnTo>
                <a:lnTo>
                  <a:pt x="217" y="5"/>
                </a:lnTo>
                <a:lnTo>
                  <a:pt x="218" y="5"/>
                </a:lnTo>
                <a:lnTo>
                  <a:pt x="219" y="5"/>
                </a:lnTo>
                <a:lnTo>
                  <a:pt x="220" y="5"/>
                </a:lnTo>
                <a:lnTo>
                  <a:pt x="222" y="5"/>
                </a:lnTo>
                <a:lnTo>
                  <a:pt x="224" y="5"/>
                </a:lnTo>
                <a:lnTo>
                  <a:pt x="225" y="5"/>
                </a:lnTo>
                <a:lnTo>
                  <a:pt x="226" y="5"/>
                </a:lnTo>
                <a:lnTo>
                  <a:pt x="227" y="5"/>
                </a:lnTo>
                <a:lnTo>
                  <a:pt x="229" y="5"/>
                </a:lnTo>
                <a:lnTo>
                  <a:pt x="230" y="5"/>
                </a:lnTo>
                <a:lnTo>
                  <a:pt x="232" y="5"/>
                </a:lnTo>
                <a:lnTo>
                  <a:pt x="233" y="5"/>
                </a:lnTo>
                <a:lnTo>
                  <a:pt x="234" y="5"/>
                </a:lnTo>
                <a:lnTo>
                  <a:pt x="236" y="5"/>
                </a:lnTo>
                <a:lnTo>
                  <a:pt x="237" y="5"/>
                </a:lnTo>
                <a:lnTo>
                  <a:pt x="238" y="5"/>
                </a:lnTo>
                <a:lnTo>
                  <a:pt x="239" y="5"/>
                </a:lnTo>
                <a:lnTo>
                  <a:pt x="241" y="5"/>
                </a:lnTo>
                <a:lnTo>
                  <a:pt x="242" y="4"/>
                </a:lnTo>
                <a:lnTo>
                  <a:pt x="244" y="4"/>
                </a:lnTo>
                <a:lnTo>
                  <a:pt x="245" y="3"/>
                </a:lnTo>
                <a:lnTo>
                  <a:pt x="246" y="3"/>
                </a:lnTo>
                <a:lnTo>
                  <a:pt x="248" y="3"/>
                </a:lnTo>
                <a:lnTo>
                  <a:pt x="249" y="3"/>
                </a:lnTo>
                <a:lnTo>
                  <a:pt x="251" y="3"/>
                </a:lnTo>
                <a:lnTo>
                  <a:pt x="252" y="3"/>
                </a:lnTo>
                <a:lnTo>
                  <a:pt x="253" y="3"/>
                </a:lnTo>
                <a:lnTo>
                  <a:pt x="254" y="3"/>
                </a:lnTo>
                <a:lnTo>
                  <a:pt x="256" y="3"/>
                </a:lnTo>
                <a:lnTo>
                  <a:pt x="257" y="3"/>
                </a:lnTo>
                <a:lnTo>
                  <a:pt x="258" y="3"/>
                </a:lnTo>
                <a:lnTo>
                  <a:pt x="260" y="3"/>
                </a:lnTo>
                <a:lnTo>
                  <a:pt x="261" y="2"/>
                </a:lnTo>
                <a:lnTo>
                  <a:pt x="263" y="2"/>
                </a:lnTo>
                <a:lnTo>
                  <a:pt x="264" y="2"/>
                </a:lnTo>
                <a:lnTo>
                  <a:pt x="265" y="1"/>
                </a:lnTo>
                <a:lnTo>
                  <a:pt x="266" y="1"/>
                </a:lnTo>
                <a:lnTo>
                  <a:pt x="268" y="0"/>
                </a:lnTo>
                <a:lnTo>
                  <a:pt x="269" y="1"/>
                </a:lnTo>
                <a:lnTo>
                  <a:pt x="271" y="1"/>
                </a:lnTo>
                <a:lnTo>
                  <a:pt x="272" y="2"/>
                </a:lnTo>
                <a:lnTo>
                  <a:pt x="273" y="3"/>
                </a:lnTo>
                <a:lnTo>
                  <a:pt x="275" y="3"/>
                </a:lnTo>
                <a:lnTo>
                  <a:pt x="276" y="3"/>
                </a:lnTo>
                <a:lnTo>
                  <a:pt x="277" y="3"/>
                </a:lnTo>
                <a:lnTo>
                  <a:pt x="278" y="4"/>
                </a:lnTo>
                <a:lnTo>
                  <a:pt x="280" y="5"/>
                </a:lnTo>
                <a:lnTo>
                  <a:pt x="282" y="6"/>
                </a:lnTo>
                <a:lnTo>
                  <a:pt x="283" y="7"/>
                </a:lnTo>
                <a:lnTo>
                  <a:pt x="284" y="7"/>
                </a:lnTo>
                <a:lnTo>
                  <a:pt x="285" y="7"/>
                </a:lnTo>
                <a:lnTo>
                  <a:pt x="287" y="8"/>
                </a:lnTo>
                <a:lnTo>
                  <a:pt x="288" y="8"/>
                </a:lnTo>
                <a:lnTo>
                  <a:pt x="290" y="8"/>
                </a:lnTo>
                <a:lnTo>
                  <a:pt x="291" y="8"/>
                </a:lnTo>
                <a:lnTo>
                  <a:pt x="292" y="8"/>
                </a:lnTo>
                <a:lnTo>
                  <a:pt x="294" y="8"/>
                </a:lnTo>
                <a:lnTo>
                  <a:pt x="295" y="8"/>
                </a:lnTo>
                <a:lnTo>
                  <a:pt x="296" y="8"/>
                </a:lnTo>
                <a:lnTo>
                  <a:pt x="297" y="8"/>
                </a:lnTo>
                <a:lnTo>
                  <a:pt x="299" y="8"/>
                </a:lnTo>
                <a:lnTo>
                  <a:pt x="300" y="8"/>
                </a:lnTo>
                <a:lnTo>
                  <a:pt x="302" y="8"/>
                </a:lnTo>
                <a:lnTo>
                  <a:pt x="303" y="8"/>
                </a:lnTo>
                <a:lnTo>
                  <a:pt x="304" y="8"/>
                </a:lnTo>
                <a:lnTo>
                  <a:pt x="306" y="7"/>
                </a:lnTo>
                <a:lnTo>
                  <a:pt x="307" y="7"/>
                </a:lnTo>
                <a:lnTo>
                  <a:pt x="308" y="7"/>
                </a:lnTo>
                <a:lnTo>
                  <a:pt x="310" y="7"/>
                </a:lnTo>
                <a:lnTo>
                  <a:pt x="311" y="7"/>
                </a:lnTo>
                <a:lnTo>
                  <a:pt x="312" y="6"/>
                </a:lnTo>
                <a:lnTo>
                  <a:pt x="314" y="5"/>
                </a:lnTo>
                <a:lnTo>
                  <a:pt x="315" y="4"/>
                </a:lnTo>
                <a:lnTo>
                  <a:pt x="316" y="4"/>
                </a:lnTo>
                <a:lnTo>
                  <a:pt x="318" y="4"/>
                </a:lnTo>
                <a:lnTo>
                  <a:pt x="319" y="3"/>
                </a:lnTo>
                <a:lnTo>
                  <a:pt x="321" y="3"/>
                </a:lnTo>
                <a:lnTo>
                  <a:pt x="322" y="3"/>
                </a:lnTo>
                <a:lnTo>
                  <a:pt x="323" y="3"/>
                </a:lnTo>
                <a:lnTo>
                  <a:pt x="325" y="3"/>
                </a:lnTo>
                <a:lnTo>
                  <a:pt x="326" y="3"/>
                </a:lnTo>
                <a:lnTo>
                  <a:pt x="327" y="4"/>
                </a:lnTo>
                <a:lnTo>
                  <a:pt x="329" y="4"/>
                </a:lnTo>
                <a:lnTo>
                  <a:pt x="330" y="4"/>
                </a:lnTo>
                <a:lnTo>
                  <a:pt x="331" y="4"/>
                </a:lnTo>
                <a:lnTo>
                  <a:pt x="333" y="5"/>
                </a:lnTo>
                <a:lnTo>
                  <a:pt x="334" y="6"/>
                </a:lnTo>
                <a:lnTo>
                  <a:pt x="335" y="6"/>
                </a:lnTo>
                <a:lnTo>
                  <a:pt x="337" y="6"/>
                </a:lnTo>
                <a:lnTo>
                  <a:pt x="338" y="5"/>
                </a:lnTo>
                <a:lnTo>
                  <a:pt x="340" y="6"/>
                </a:lnTo>
                <a:lnTo>
                  <a:pt x="341" y="6"/>
                </a:lnTo>
                <a:lnTo>
                  <a:pt x="342" y="5"/>
                </a:lnTo>
                <a:lnTo>
                  <a:pt x="343" y="6"/>
                </a:lnTo>
                <a:lnTo>
                  <a:pt x="345" y="8"/>
                </a:lnTo>
                <a:lnTo>
                  <a:pt x="346" y="9"/>
                </a:lnTo>
                <a:lnTo>
                  <a:pt x="347" y="11"/>
                </a:lnTo>
                <a:lnTo>
                  <a:pt x="349" y="12"/>
                </a:lnTo>
                <a:lnTo>
                  <a:pt x="350" y="13"/>
                </a:lnTo>
                <a:lnTo>
                  <a:pt x="352" y="15"/>
                </a:lnTo>
                <a:lnTo>
                  <a:pt x="353" y="16"/>
                </a:lnTo>
                <a:lnTo>
                  <a:pt x="354" y="17"/>
                </a:lnTo>
                <a:lnTo>
                  <a:pt x="355" y="18"/>
                </a:lnTo>
                <a:lnTo>
                  <a:pt x="357" y="19"/>
                </a:lnTo>
                <a:lnTo>
                  <a:pt x="359" y="20"/>
                </a:lnTo>
                <a:lnTo>
                  <a:pt x="360" y="21"/>
                </a:lnTo>
                <a:lnTo>
                  <a:pt x="361" y="22"/>
                </a:lnTo>
                <a:lnTo>
                  <a:pt x="362" y="24"/>
                </a:lnTo>
                <a:lnTo>
                  <a:pt x="364" y="26"/>
                </a:lnTo>
                <a:lnTo>
                  <a:pt x="365" y="27"/>
                </a:lnTo>
                <a:lnTo>
                  <a:pt x="366" y="28"/>
                </a:lnTo>
                <a:lnTo>
                  <a:pt x="368" y="29"/>
                </a:lnTo>
                <a:lnTo>
                  <a:pt x="369" y="32"/>
                </a:lnTo>
                <a:lnTo>
                  <a:pt x="371" y="34"/>
                </a:lnTo>
                <a:lnTo>
                  <a:pt x="372" y="36"/>
                </a:lnTo>
                <a:lnTo>
                  <a:pt x="373" y="38"/>
                </a:lnTo>
                <a:lnTo>
                  <a:pt x="374" y="39"/>
                </a:lnTo>
                <a:lnTo>
                  <a:pt x="376" y="40"/>
                </a:lnTo>
                <a:lnTo>
                  <a:pt x="377" y="40"/>
                </a:lnTo>
                <a:lnTo>
                  <a:pt x="379" y="40"/>
                </a:lnTo>
                <a:lnTo>
                  <a:pt x="380" y="42"/>
                </a:lnTo>
                <a:lnTo>
                  <a:pt x="381" y="43"/>
                </a:lnTo>
                <a:lnTo>
                  <a:pt x="383" y="43"/>
                </a:lnTo>
                <a:lnTo>
                  <a:pt x="384" y="44"/>
                </a:lnTo>
                <a:lnTo>
                  <a:pt x="385" y="45"/>
                </a:lnTo>
                <a:lnTo>
                  <a:pt x="386" y="46"/>
                </a:lnTo>
                <a:lnTo>
                  <a:pt x="388" y="48"/>
                </a:lnTo>
                <a:lnTo>
                  <a:pt x="389" y="49"/>
                </a:lnTo>
                <a:lnTo>
                  <a:pt x="391" y="50"/>
                </a:lnTo>
                <a:lnTo>
                  <a:pt x="392" y="52"/>
                </a:lnTo>
                <a:lnTo>
                  <a:pt x="393" y="53"/>
                </a:lnTo>
                <a:lnTo>
                  <a:pt x="395" y="54"/>
                </a:lnTo>
                <a:lnTo>
                  <a:pt x="396" y="55"/>
                </a:lnTo>
                <a:lnTo>
                  <a:pt x="398" y="55"/>
                </a:lnTo>
                <a:lnTo>
                  <a:pt x="399" y="55"/>
                </a:lnTo>
                <a:lnTo>
                  <a:pt x="400" y="55"/>
                </a:lnTo>
                <a:lnTo>
                  <a:pt x="401" y="56"/>
                </a:lnTo>
                <a:lnTo>
                  <a:pt x="403" y="56"/>
                </a:lnTo>
                <a:lnTo>
                  <a:pt x="404" y="55"/>
                </a:lnTo>
                <a:lnTo>
                  <a:pt x="405" y="55"/>
                </a:lnTo>
                <a:lnTo>
                  <a:pt x="407" y="55"/>
                </a:lnTo>
                <a:lnTo>
                  <a:pt x="408" y="56"/>
                </a:lnTo>
                <a:lnTo>
                  <a:pt x="410" y="57"/>
                </a:lnTo>
                <a:lnTo>
                  <a:pt x="411" y="58"/>
                </a:lnTo>
                <a:lnTo>
                  <a:pt x="412" y="58"/>
                </a:lnTo>
                <a:lnTo>
                  <a:pt x="413" y="58"/>
                </a:lnTo>
                <a:lnTo>
                  <a:pt x="415" y="58"/>
                </a:lnTo>
                <a:lnTo>
                  <a:pt x="417" y="58"/>
                </a:lnTo>
                <a:lnTo>
                  <a:pt x="418" y="58"/>
                </a:lnTo>
                <a:lnTo>
                  <a:pt x="419" y="57"/>
                </a:lnTo>
                <a:lnTo>
                  <a:pt x="420" y="57"/>
                </a:lnTo>
                <a:lnTo>
                  <a:pt x="422" y="56"/>
                </a:lnTo>
                <a:lnTo>
                  <a:pt x="423" y="55"/>
                </a:lnTo>
                <a:lnTo>
                  <a:pt x="424" y="54"/>
                </a:lnTo>
                <a:lnTo>
                  <a:pt x="426" y="52"/>
                </a:lnTo>
                <a:lnTo>
                  <a:pt x="427" y="51"/>
                </a:lnTo>
                <a:lnTo>
                  <a:pt x="429" y="50"/>
                </a:lnTo>
                <a:lnTo>
                  <a:pt x="430" y="49"/>
                </a:lnTo>
                <a:lnTo>
                  <a:pt x="431" y="49"/>
                </a:lnTo>
                <a:lnTo>
                  <a:pt x="432" y="48"/>
                </a:lnTo>
                <a:lnTo>
                  <a:pt x="434" y="48"/>
                </a:lnTo>
                <a:lnTo>
                  <a:pt x="435" y="48"/>
                </a:lnTo>
                <a:lnTo>
                  <a:pt x="437" y="48"/>
                </a:lnTo>
                <a:lnTo>
                  <a:pt x="438" y="48"/>
                </a:lnTo>
                <a:lnTo>
                  <a:pt x="439" y="47"/>
                </a:lnTo>
                <a:lnTo>
                  <a:pt x="441" y="47"/>
                </a:lnTo>
                <a:lnTo>
                  <a:pt x="442" y="47"/>
                </a:lnTo>
                <a:lnTo>
                  <a:pt x="443" y="46"/>
                </a:lnTo>
                <a:lnTo>
                  <a:pt x="444" y="46"/>
                </a:lnTo>
                <a:lnTo>
                  <a:pt x="446" y="45"/>
                </a:lnTo>
                <a:lnTo>
                  <a:pt x="447" y="43"/>
                </a:lnTo>
                <a:lnTo>
                  <a:pt x="449" y="43"/>
                </a:lnTo>
                <a:lnTo>
                  <a:pt x="450" y="42"/>
                </a:lnTo>
                <a:lnTo>
                  <a:pt x="451" y="41"/>
                </a:lnTo>
                <a:lnTo>
                  <a:pt x="453" y="39"/>
                </a:lnTo>
                <a:lnTo>
                  <a:pt x="454" y="38"/>
                </a:lnTo>
                <a:lnTo>
                  <a:pt x="456" y="37"/>
                </a:lnTo>
                <a:lnTo>
                  <a:pt x="457" y="37"/>
                </a:lnTo>
                <a:lnTo>
                  <a:pt x="458" y="37"/>
                </a:lnTo>
                <a:lnTo>
                  <a:pt x="460" y="37"/>
                </a:lnTo>
                <a:lnTo>
                  <a:pt x="461" y="36"/>
                </a:lnTo>
                <a:lnTo>
                  <a:pt x="462" y="35"/>
                </a:lnTo>
                <a:lnTo>
                  <a:pt x="463" y="33"/>
                </a:lnTo>
                <a:lnTo>
                  <a:pt x="465" y="32"/>
                </a:lnTo>
                <a:lnTo>
                  <a:pt x="466" y="30"/>
                </a:lnTo>
                <a:lnTo>
                  <a:pt x="468" y="28"/>
                </a:lnTo>
                <a:lnTo>
                  <a:pt x="469" y="26"/>
                </a:lnTo>
                <a:lnTo>
                  <a:pt x="470" y="24"/>
                </a:lnTo>
                <a:lnTo>
                  <a:pt x="472" y="22"/>
                </a:lnTo>
                <a:lnTo>
                  <a:pt x="473" y="21"/>
                </a:lnTo>
                <a:lnTo>
                  <a:pt x="475" y="19"/>
                </a:lnTo>
                <a:lnTo>
                  <a:pt x="476" y="17"/>
                </a:lnTo>
                <a:lnTo>
                  <a:pt x="477" y="15"/>
                </a:lnTo>
                <a:lnTo>
                  <a:pt x="478" y="14"/>
                </a:lnTo>
                <a:lnTo>
                  <a:pt x="480" y="12"/>
                </a:lnTo>
                <a:lnTo>
                  <a:pt x="481" y="11"/>
                </a:lnTo>
                <a:lnTo>
                  <a:pt x="482" y="9"/>
                </a:lnTo>
                <a:lnTo>
                  <a:pt x="484" y="8"/>
                </a:lnTo>
                <a:lnTo>
                  <a:pt x="485" y="7"/>
                </a:lnTo>
                <a:lnTo>
                  <a:pt x="487" y="7"/>
                </a:lnTo>
                <a:lnTo>
                  <a:pt x="488" y="7"/>
                </a:lnTo>
                <a:lnTo>
                  <a:pt x="489" y="6"/>
                </a:lnTo>
                <a:lnTo>
                  <a:pt x="490" y="5"/>
                </a:lnTo>
                <a:lnTo>
                  <a:pt x="492" y="3"/>
                </a:lnTo>
                <a:lnTo>
                  <a:pt x="493" y="2"/>
                </a:lnTo>
                <a:lnTo>
                  <a:pt x="495" y="1"/>
                </a:lnTo>
                <a:lnTo>
                  <a:pt x="496" y="2"/>
                </a:lnTo>
                <a:lnTo>
                  <a:pt x="497" y="3"/>
                </a:lnTo>
                <a:lnTo>
                  <a:pt x="499" y="4"/>
                </a:lnTo>
                <a:lnTo>
                  <a:pt x="500" y="4"/>
                </a:lnTo>
                <a:lnTo>
                  <a:pt x="501" y="3"/>
                </a:lnTo>
                <a:lnTo>
                  <a:pt x="502" y="3"/>
                </a:lnTo>
                <a:lnTo>
                  <a:pt x="504" y="3"/>
                </a:lnTo>
                <a:lnTo>
                  <a:pt x="506" y="3"/>
                </a:lnTo>
                <a:lnTo>
                  <a:pt x="507" y="3"/>
                </a:lnTo>
                <a:lnTo>
                  <a:pt x="508" y="3"/>
                </a:lnTo>
                <a:lnTo>
                  <a:pt x="509" y="3"/>
                </a:lnTo>
                <a:lnTo>
                  <a:pt x="511" y="3"/>
                </a:lnTo>
                <a:lnTo>
                  <a:pt x="512" y="3"/>
                </a:lnTo>
                <a:lnTo>
                  <a:pt x="513" y="4"/>
                </a:lnTo>
                <a:lnTo>
                  <a:pt x="515" y="6"/>
                </a:lnTo>
                <a:lnTo>
                  <a:pt x="516" y="6"/>
                </a:lnTo>
                <a:lnTo>
                  <a:pt x="518" y="7"/>
                </a:lnTo>
                <a:lnTo>
                  <a:pt x="519" y="8"/>
                </a:lnTo>
                <a:lnTo>
                  <a:pt x="520" y="9"/>
                </a:lnTo>
                <a:lnTo>
                  <a:pt x="521" y="10"/>
                </a:lnTo>
                <a:lnTo>
                  <a:pt x="523" y="12"/>
                </a:lnTo>
                <a:lnTo>
                  <a:pt x="524" y="14"/>
                </a:lnTo>
                <a:lnTo>
                  <a:pt x="526" y="16"/>
                </a:lnTo>
                <a:lnTo>
                  <a:pt x="527" y="19"/>
                </a:lnTo>
                <a:lnTo>
                  <a:pt x="528" y="21"/>
                </a:lnTo>
                <a:lnTo>
                  <a:pt x="530" y="23"/>
                </a:lnTo>
                <a:lnTo>
                  <a:pt x="531" y="24"/>
                </a:lnTo>
                <a:lnTo>
                  <a:pt x="532" y="25"/>
                </a:lnTo>
                <a:lnTo>
                  <a:pt x="534" y="28"/>
                </a:lnTo>
                <a:lnTo>
                  <a:pt x="535" y="33"/>
                </a:lnTo>
                <a:lnTo>
                  <a:pt x="536" y="37"/>
                </a:lnTo>
                <a:lnTo>
                  <a:pt x="538" y="43"/>
                </a:lnTo>
                <a:lnTo>
                  <a:pt x="539" y="48"/>
                </a:lnTo>
                <a:lnTo>
                  <a:pt x="540" y="53"/>
                </a:lnTo>
                <a:lnTo>
                  <a:pt x="542" y="57"/>
                </a:lnTo>
                <a:lnTo>
                  <a:pt x="543" y="63"/>
                </a:lnTo>
                <a:lnTo>
                  <a:pt x="545" y="68"/>
                </a:lnTo>
                <a:lnTo>
                  <a:pt x="546" y="74"/>
                </a:lnTo>
                <a:lnTo>
                  <a:pt x="547" y="79"/>
                </a:lnTo>
                <a:lnTo>
                  <a:pt x="548" y="85"/>
                </a:lnTo>
                <a:lnTo>
                  <a:pt x="550" y="91"/>
                </a:lnTo>
                <a:lnTo>
                  <a:pt x="551" y="98"/>
                </a:lnTo>
                <a:lnTo>
                  <a:pt x="552" y="104"/>
                </a:lnTo>
                <a:lnTo>
                  <a:pt x="554" y="110"/>
                </a:lnTo>
                <a:lnTo>
                  <a:pt x="555" y="115"/>
                </a:lnTo>
                <a:lnTo>
                  <a:pt x="557" y="121"/>
                </a:lnTo>
                <a:lnTo>
                  <a:pt x="558" y="126"/>
                </a:lnTo>
                <a:lnTo>
                  <a:pt x="559" y="132"/>
                </a:lnTo>
                <a:lnTo>
                  <a:pt x="561" y="136"/>
                </a:lnTo>
                <a:lnTo>
                  <a:pt x="562" y="143"/>
                </a:lnTo>
                <a:lnTo>
                  <a:pt x="564" y="148"/>
                </a:lnTo>
                <a:lnTo>
                  <a:pt x="565" y="155"/>
                </a:lnTo>
                <a:lnTo>
                  <a:pt x="566" y="161"/>
                </a:lnTo>
                <a:lnTo>
                  <a:pt x="567" y="166"/>
                </a:lnTo>
                <a:lnTo>
                  <a:pt x="569" y="170"/>
                </a:lnTo>
                <a:lnTo>
                  <a:pt x="570" y="174"/>
                </a:lnTo>
                <a:lnTo>
                  <a:pt x="571" y="178"/>
                </a:lnTo>
                <a:lnTo>
                  <a:pt x="573" y="183"/>
                </a:lnTo>
                <a:lnTo>
                  <a:pt x="574" y="187"/>
                </a:lnTo>
                <a:lnTo>
                  <a:pt x="576" y="192"/>
                </a:lnTo>
                <a:lnTo>
                  <a:pt x="577" y="196"/>
                </a:lnTo>
                <a:lnTo>
                  <a:pt x="578" y="201"/>
                </a:lnTo>
                <a:lnTo>
                  <a:pt x="579" y="205"/>
                </a:lnTo>
                <a:lnTo>
                  <a:pt x="581" y="211"/>
                </a:lnTo>
                <a:lnTo>
                  <a:pt x="582" y="215"/>
                </a:lnTo>
                <a:lnTo>
                  <a:pt x="584" y="219"/>
                </a:lnTo>
                <a:lnTo>
                  <a:pt x="585" y="223"/>
                </a:lnTo>
                <a:lnTo>
                  <a:pt x="586" y="226"/>
                </a:lnTo>
                <a:lnTo>
                  <a:pt x="588" y="231"/>
                </a:lnTo>
                <a:lnTo>
                  <a:pt x="589" y="235"/>
                </a:lnTo>
                <a:lnTo>
                  <a:pt x="590" y="241"/>
                </a:lnTo>
                <a:lnTo>
                  <a:pt x="591" y="245"/>
                </a:lnTo>
                <a:lnTo>
                  <a:pt x="593" y="250"/>
                </a:lnTo>
                <a:lnTo>
                  <a:pt x="595" y="254"/>
                </a:lnTo>
                <a:lnTo>
                  <a:pt x="596" y="259"/>
                </a:lnTo>
                <a:lnTo>
                  <a:pt x="597" y="262"/>
                </a:lnTo>
                <a:lnTo>
                  <a:pt x="598" y="266"/>
                </a:lnTo>
                <a:lnTo>
                  <a:pt x="600" y="270"/>
                </a:lnTo>
                <a:lnTo>
                  <a:pt x="601" y="274"/>
                </a:lnTo>
                <a:lnTo>
                  <a:pt x="603" y="280"/>
                </a:lnTo>
                <a:lnTo>
                  <a:pt x="604" y="285"/>
                </a:lnTo>
                <a:lnTo>
                  <a:pt x="605" y="290"/>
                </a:lnTo>
                <a:lnTo>
                  <a:pt x="607" y="294"/>
                </a:lnTo>
                <a:lnTo>
                  <a:pt x="608" y="299"/>
                </a:lnTo>
                <a:lnTo>
                  <a:pt x="609" y="304"/>
                </a:lnTo>
                <a:lnTo>
                  <a:pt x="610" y="308"/>
                </a:lnTo>
                <a:lnTo>
                  <a:pt x="612" y="312"/>
                </a:lnTo>
                <a:lnTo>
                  <a:pt x="613" y="315"/>
                </a:lnTo>
                <a:lnTo>
                  <a:pt x="615" y="319"/>
                </a:lnTo>
                <a:lnTo>
                  <a:pt x="616" y="323"/>
                </a:lnTo>
                <a:lnTo>
                  <a:pt x="617" y="328"/>
                </a:lnTo>
                <a:lnTo>
                  <a:pt x="619" y="332"/>
                </a:lnTo>
                <a:lnTo>
                  <a:pt x="620" y="337"/>
                </a:lnTo>
                <a:lnTo>
                  <a:pt x="622" y="341"/>
                </a:lnTo>
                <a:lnTo>
                  <a:pt x="623" y="345"/>
                </a:lnTo>
                <a:lnTo>
                  <a:pt x="624" y="349"/>
                </a:lnTo>
                <a:lnTo>
                  <a:pt x="625" y="353"/>
                </a:lnTo>
                <a:lnTo>
                  <a:pt x="627" y="358"/>
                </a:lnTo>
                <a:lnTo>
                  <a:pt x="628" y="362"/>
                </a:lnTo>
                <a:lnTo>
                  <a:pt x="629" y="367"/>
                </a:lnTo>
                <a:lnTo>
                  <a:pt x="631" y="372"/>
                </a:lnTo>
                <a:lnTo>
                  <a:pt x="632" y="377"/>
                </a:lnTo>
                <a:lnTo>
                  <a:pt x="634" y="382"/>
                </a:lnTo>
                <a:lnTo>
                  <a:pt x="635" y="387"/>
                </a:lnTo>
                <a:lnTo>
                  <a:pt x="636" y="392"/>
                </a:lnTo>
                <a:lnTo>
                  <a:pt x="637" y="396"/>
                </a:lnTo>
                <a:lnTo>
                  <a:pt x="639" y="400"/>
                </a:lnTo>
                <a:lnTo>
                  <a:pt x="641" y="404"/>
                </a:lnTo>
                <a:lnTo>
                  <a:pt x="642" y="408"/>
                </a:lnTo>
                <a:lnTo>
                  <a:pt x="643" y="412"/>
                </a:lnTo>
                <a:lnTo>
                  <a:pt x="644" y="416"/>
                </a:lnTo>
                <a:lnTo>
                  <a:pt x="646" y="421"/>
                </a:lnTo>
                <a:lnTo>
                  <a:pt x="647" y="426"/>
                </a:lnTo>
                <a:lnTo>
                  <a:pt x="648" y="430"/>
                </a:lnTo>
                <a:lnTo>
                  <a:pt x="649" y="435"/>
                </a:lnTo>
                <a:lnTo>
                  <a:pt x="651" y="439"/>
                </a:lnTo>
                <a:lnTo>
                  <a:pt x="653" y="444"/>
                </a:lnTo>
                <a:lnTo>
                  <a:pt x="654" y="449"/>
                </a:lnTo>
                <a:lnTo>
                  <a:pt x="655" y="453"/>
                </a:lnTo>
                <a:lnTo>
                  <a:pt x="656" y="458"/>
                </a:lnTo>
                <a:lnTo>
                  <a:pt x="658" y="462"/>
                </a:lnTo>
                <a:lnTo>
                  <a:pt x="659" y="466"/>
                </a:lnTo>
                <a:lnTo>
                  <a:pt x="661" y="469"/>
                </a:lnTo>
                <a:lnTo>
                  <a:pt x="662" y="472"/>
                </a:lnTo>
                <a:lnTo>
                  <a:pt x="663" y="475"/>
                </a:lnTo>
                <a:lnTo>
                  <a:pt x="665" y="478"/>
                </a:lnTo>
                <a:lnTo>
                  <a:pt x="666" y="481"/>
                </a:lnTo>
                <a:lnTo>
                  <a:pt x="667" y="483"/>
                </a:lnTo>
                <a:lnTo>
                  <a:pt x="668" y="485"/>
                </a:lnTo>
                <a:lnTo>
                  <a:pt x="670" y="486"/>
                </a:lnTo>
                <a:lnTo>
                  <a:pt x="671" y="487"/>
                </a:lnTo>
                <a:lnTo>
                  <a:pt x="673" y="488"/>
                </a:lnTo>
                <a:lnTo>
                  <a:pt x="674" y="489"/>
                </a:lnTo>
                <a:lnTo>
                  <a:pt x="675" y="490"/>
                </a:lnTo>
                <a:lnTo>
                  <a:pt x="677" y="492"/>
                </a:lnTo>
                <a:lnTo>
                  <a:pt x="678" y="493"/>
                </a:lnTo>
                <a:lnTo>
                  <a:pt x="680" y="494"/>
                </a:lnTo>
                <a:lnTo>
                  <a:pt x="681" y="495"/>
                </a:lnTo>
                <a:lnTo>
                  <a:pt x="682" y="496"/>
                </a:lnTo>
                <a:lnTo>
                  <a:pt x="683" y="496"/>
                </a:lnTo>
                <a:lnTo>
                  <a:pt x="685" y="495"/>
                </a:lnTo>
                <a:lnTo>
                  <a:pt x="686" y="494"/>
                </a:lnTo>
                <a:lnTo>
                  <a:pt x="687" y="493"/>
                </a:lnTo>
                <a:lnTo>
                  <a:pt x="689" y="492"/>
                </a:lnTo>
                <a:lnTo>
                  <a:pt x="690" y="492"/>
                </a:lnTo>
                <a:lnTo>
                  <a:pt x="692" y="491"/>
                </a:lnTo>
                <a:lnTo>
                  <a:pt x="693" y="491"/>
                </a:lnTo>
                <a:lnTo>
                  <a:pt x="694" y="490"/>
                </a:lnTo>
                <a:lnTo>
                  <a:pt x="696" y="490"/>
                </a:lnTo>
                <a:lnTo>
                  <a:pt x="697" y="490"/>
                </a:lnTo>
                <a:lnTo>
                  <a:pt x="698" y="489"/>
                </a:lnTo>
                <a:lnTo>
                  <a:pt x="700" y="489"/>
                </a:lnTo>
                <a:lnTo>
                  <a:pt x="701" y="489"/>
                </a:lnTo>
                <a:lnTo>
                  <a:pt x="702" y="489"/>
                </a:lnTo>
                <a:lnTo>
                  <a:pt x="704" y="490"/>
                </a:lnTo>
                <a:lnTo>
                  <a:pt x="705" y="490"/>
                </a:lnTo>
                <a:lnTo>
                  <a:pt x="706" y="490"/>
                </a:lnTo>
                <a:lnTo>
                  <a:pt x="708" y="490"/>
                </a:lnTo>
                <a:lnTo>
                  <a:pt x="709" y="489"/>
                </a:lnTo>
                <a:lnTo>
                  <a:pt x="711" y="489"/>
                </a:lnTo>
                <a:lnTo>
                  <a:pt x="712" y="489"/>
                </a:lnTo>
                <a:lnTo>
                  <a:pt x="713" y="489"/>
                </a:lnTo>
                <a:lnTo>
                  <a:pt x="714" y="489"/>
                </a:lnTo>
                <a:lnTo>
                  <a:pt x="716" y="489"/>
                </a:lnTo>
                <a:lnTo>
                  <a:pt x="717" y="489"/>
                </a:lnTo>
                <a:lnTo>
                  <a:pt x="719" y="489"/>
                </a:lnTo>
                <a:lnTo>
                  <a:pt x="720" y="489"/>
                </a:lnTo>
                <a:lnTo>
                  <a:pt x="721" y="489"/>
                </a:lnTo>
                <a:lnTo>
                  <a:pt x="723" y="489"/>
                </a:lnTo>
                <a:lnTo>
                  <a:pt x="724" y="489"/>
                </a:lnTo>
                <a:lnTo>
                  <a:pt x="725" y="488"/>
                </a:lnTo>
                <a:lnTo>
                  <a:pt x="726" y="488"/>
                </a:lnTo>
                <a:lnTo>
                  <a:pt x="728" y="488"/>
                </a:lnTo>
                <a:lnTo>
                  <a:pt x="730" y="488"/>
                </a:lnTo>
                <a:lnTo>
                  <a:pt x="731" y="488"/>
                </a:lnTo>
                <a:lnTo>
                  <a:pt x="732" y="488"/>
                </a:lnTo>
                <a:lnTo>
                  <a:pt x="733" y="488"/>
                </a:lnTo>
                <a:lnTo>
                  <a:pt x="735" y="488"/>
                </a:lnTo>
                <a:lnTo>
                  <a:pt x="736" y="488"/>
                </a:lnTo>
                <a:lnTo>
                  <a:pt x="737" y="488"/>
                </a:lnTo>
                <a:lnTo>
                  <a:pt x="739" y="488"/>
                </a:lnTo>
                <a:lnTo>
                  <a:pt x="740" y="488"/>
                </a:lnTo>
                <a:lnTo>
                  <a:pt x="742" y="488"/>
                </a:lnTo>
                <a:lnTo>
                  <a:pt x="743" y="488"/>
                </a:lnTo>
                <a:lnTo>
                  <a:pt x="744" y="489"/>
                </a:lnTo>
                <a:lnTo>
                  <a:pt x="745" y="489"/>
                </a:lnTo>
                <a:lnTo>
                  <a:pt x="747" y="489"/>
                </a:lnTo>
                <a:lnTo>
                  <a:pt x="748" y="489"/>
                </a:lnTo>
                <a:lnTo>
                  <a:pt x="750" y="489"/>
                </a:lnTo>
                <a:lnTo>
                  <a:pt x="751" y="489"/>
                </a:lnTo>
                <a:lnTo>
                  <a:pt x="752" y="489"/>
                </a:lnTo>
                <a:lnTo>
                  <a:pt x="754" y="489"/>
                </a:lnTo>
                <a:lnTo>
                  <a:pt x="755" y="489"/>
                </a:lnTo>
                <a:lnTo>
                  <a:pt x="756" y="489"/>
                </a:lnTo>
                <a:lnTo>
                  <a:pt x="758" y="490"/>
                </a:lnTo>
                <a:lnTo>
                  <a:pt x="759" y="491"/>
                </a:lnTo>
                <a:lnTo>
                  <a:pt x="760" y="491"/>
                </a:lnTo>
                <a:lnTo>
                  <a:pt x="762" y="491"/>
                </a:lnTo>
                <a:lnTo>
                  <a:pt x="763" y="491"/>
                </a:lnTo>
                <a:lnTo>
                  <a:pt x="764" y="491"/>
                </a:lnTo>
                <a:lnTo>
                  <a:pt x="766" y="491"/>
                </a:lnTo>
                <a:lnTo>
                  <a:pt x="767" y="491"/>
                </a:lnTo>
                <a:lnTo>
                  <a:pt x="769" y="491"/>
                </a:lnTo>
                <a:lnTo>
                  <a:pt x="770" y="491"/>
                </a:lnTo>
                <a:lnTo>
                  <a:pt x="771" y="491"/>
                </a:lnTo>
                <a:lnTo>
                  <a:pt x="772" y="492"/>
                </a:lnTo>
                <a:lnTo>
                  <a:pt x="774" y="492"/>
                </a:lnTo>
                <a:lnTo>
                  <a:pt x="775" y="492"/>
                </a:lnTo>
                <a:lnTo>
                  <a:pt x="776" y="492"/>
                </a:lnTo>
                <a:lnTo>
                  <a:pt x="778" y="492"/>
                </a:lnTo>
                <a:lnTo>
                  <a:pt x="779" y="492"/>
                </a:lnTo>
                <a:lnTo>
                  <a:pt x="781" y="492"/>
                </a:lnTo>
                <a:lnTo>
                  <a:pt x="782" y="492"/>
                </a:lnTo>
                <a:lnTo>
                  <a:pt x="783" y="492"/>
                </a:lnTo>
                <a:lnTo>
                  <a:pt x="784" y="492"/>
                </a:lnTo>
                <a:lnTo>
                  <a:pt x="786" y="492"/>
                </a:lnTo>
                <a:lnTo>
                  <a:pt x="788" y="492"/>
                </a:lnTo>
                <a:lnTo>
                  <a:pt x="789" y="492"/>
                </a:lnTo>
                <a:lnTo>
                  <a:pt x="790" y="492"/>
                </a:lnTo>
                <a:lnTo>
                  <a:pt x="791" y="492"/>
                </a:lnTo>
                <a:lnTo>
                  <a:pt x="793" y="492"/>
                </a:lnTo>
                <a:lnTo>
                  <a:pt x="794" y="493"/>
                </a:lnTo>
                <a:lnTo>
                  <a:pt x="795" y="493"/>
                </a:lnTo>
                <a:lnTo>
                  <a:pt x="797" y="493"/>
                </a:lnTo>
                <a:lnTo>
                  <a:pt x="798" y="493"/>
                </a:lnTo>
                <a:lnTo>
                  <a:pt x="800" y="493"/>
                </a:lnTo>
                <a:lnTo>
                  <a:pt x="801" y="493"/>
                </a:lnTo>
                <a:lnTo>
                  <a:pt x="802" y="493"/>
                </a:lnTo>
                <a:lnTo>
                  <a:pt x="803" y="493"/>
                </a:lnTo>
                <a:lnTo>
                  <a:pt x="805" y="492"/>
                </a:lnTo>
                <a:lnTo>
                  <a:pt x="806" y="492"/>
                </a:lnTo>
                <a:lnTo>
                  <a:pt x="808" y="492"/>
                </a:lnTo>
                <a:lnTo>
                  <a:pt x="809" y="492"/>
                </a:lnTo>
                <a:lnTo>
                  <a:pt x="810" y="492"/>
                </a:lnTo>
                <a:lnTo>
                  <a:pt x="812" y="492"/>
                </a:lnTo>
                <a:lnTo>
                  <a:pt x="813" y="492"/>
                </a:lnTo>
                <a:lnTo>
                  <a:pt x="814" y="492"/>
                </a:lnTo>
                <a:lnTo>
                  <a:pt x="815" y="492"/>
                </a:lnTo>
                <a:lnTo>
                  <a:pt x="817" y="491"/>
                </a:lnTo>
                <a:lnTo>
                  <a:pt x="818" y="491"/>
                </a:lnTo>
                <a:lnTo>
                  <a:pt x="820" y="490"/>
                </a:lnTo>
                <a:lnTo>
                  <a:pt x="821" y="490"/>
                </a:lnTo>
                <a:lnTo>
                  <a:pt x="822" y="490"/>
                </a:lnTo>
                <a:lnTo>
                  <a:pt x="824" y="490"/>
                </a:lnTo>
                <a:lnTo>
                  <a:pt x="825" y="489"/>
                </a:lnTo>
                <a:lnTo>
                  <a:pt x="827" y="489"/>
                </a:lnTo>
                <a:lnTo>
                  <a:pt x="828" y="488"/>
                </a:lnTo>
                <a:lnTo>
                  <a:pt x="829" y="488"/>
                </a:lnTo>
                <a:lnTo>
                  <a:pt x="831" y="487"/>
                </a:lnTo>
                <a:lnTo>
                  <a:pt x="832" y="487"/>
                </a:lnTo>
                <a:lnTo>
                  <a:pt x="833" y="487"/>
                </a:lnTo>
                <a:lnTo>
                  <a:pt x="834" y="487"/>
                </a:lnTo>
                <a:lnTo>
                  <a:pt x="836" y="487"/>
                </a:lnTo>
                <a:lnTo>
                  <a:pt x="837" y="487"/>
                </a:lnTo>
                <a:lnTo>
                  <a:pt x="839" y="487"/>
                </a:lnTo>
                <a:lnTo>
                  <a:pt x="840" y="487"/>
                </a:lnTo>
                <a:lnTo>
                  <a:pt x="841" y="487"/>
                </a:lnTo>
                <a:lnTo>
                  <a:pt x="843" y="487"/>
                </a:lnTo>
                <a:lnTo>
                  <a:pt x="844" y="487"/>
                </a:lnTo>
                <a:lnTo>
                  <a:pt x="846" y="487"/>
                </a:lnTo>
                <a:lnTo>
                  <a:pt x="847" y="487"/>
                </a:lnTo>
                <a:lnTo>
                  <a:pt x="848" y="486"/>
                </a:lnTo>
                <a:lnTo>
                  <a:pt x="849" y="487"/>
                </a:lnTo>
                <a:lnTo>
                  <a:pt x="851" y="488"/>
                </a:lnTo>
                <a:lnTo>
                  <a:pt x="852" y="489"/>
                </a:lnTo>
                <a:lnTo>
                  <a:pt x="853" y="489"/>
                </a:lnTo>
                <a:lnTo>
                  <a:pt x="855" y="489"/>
                </a:lnTo>
                <a:lnTo>
                  <a:pt x="856" y="489"/>
                </a:lnTo>
                <a:lnTo>
                  <a:pt x="858" y="489"/>
                </a:lnTo>
                <a:lnTo>
                  <a:pt x="859" y="488"/>
                </a:lnTo>
                <a:lnTo>
                  <a:pt x="860" y="488"/>
                </a:lnTo>
                <a:lnTo>
                  <a:pt x="861" y="488"/>
                </a:lnTo>
                <a:lnTo>
                  <a:pt x="863" y="488"/>
                </a:lnTo>
                <a:lnTo>
                  <a:pt x="864" y="488"/>
                </a:lnTo>
                <a:lnTo>
                  <a:pt x="866" y="488"/>
                </a:lnTo>
                <a:lnTo>
                  <a:pt x="867" y="486"/>
                </a:lnTo>
                <a:lnTo>
                  <a:pt x="868" y="485"/>
                </a:lnTo>
                <a:lnTo>
                  <a:pt x="870" y="485"/>
                </a:lnTo>
                <a:lnTo>
                  <a:pt x="871" y="483"/>
                </a:lnTo>
                <a:lnTo>
                  <a:pt x="872" y="482"/>
                </a:lnTo>
                <a:lnTo>
                  <a:pt x="873" y="481"/>
                </a:lnTo>
                <a:lnTo>
                  <a:pt x="875" y="480"/>
                </a:lnTo>
                <a:lnTo>
                  <a:pt x="877" y="479"/>
                </a:lnTo>
                <a:lnTo>
                  <a:pt x="878" y="479"/>
                </a:lnTo>
                <a:lnTo>
                  <a:pt x="879" y="478"/>
                </a:lnTo>
                <a:lnTo>
                  <a:pt x="880" y="478"/>
                </a:lnTo>
                <a:lnTo>
                  <a:pt x="882" y="477"/>
                </a:lnTo>
                <a:lnTo>
                  <a:pt x="883" y="476"/>
                </a:lnTo>
                <a:lnTo>
                  <a:pt x="885" y="475"/>
                </a:lnTo>
                <a:lnTo>
                  <a:pt x="886" y="473"/>
                </a:lnTo>
                <a:lnTo>
                  <a:pt x="887" y="472"/>
                </a:lnTo>
                <a:lnTo>
                  <a:pt x="889" y="471"/>
                </a:lnTo>
                <a:lnTo>
                  <a:pt x="890" y="470"/>
                </a:lnTo>
                <a:lnTo>
                  <a:pt x="891" y="470"/>
                </a:lnTo>
                <a:lnTo>
                  <a:pt x="892" y="470"/>
                </a:lnTo>
                <a:lnTo>
                  <a:pt x="894" y="469"/>
                </a:lnTo>
                <a:lnTo>
                  <a:pt x="895" y="468"/>
                </a:lnTo>
                <a:lnTo>
                  <a:pt x="897" y="467"/>
                </a:lnTo>
                <a:lnTo>
                  <a:pt x="898" y="468"/>
                </a:lnTo>
                <a:lnTo>
                  <a:pt x="899" y="469"/>
                </a:lnTo>
                <a:lnTo>
                  <a:pt x="901" y="470"/>
                </a:lnTo>
                <a:lnTo>
                  <a:pt x="902" y="471"/>
                </a:lnTo>
                <a:lnTo>
                  <a:pt x="903" y="471"/>
                </a:lnTo>
                <a:lnTo>
                  <a:pt x="905" y="472"/>
                </a:lnTo>
                <a:lnTo>
                  <a:pt x="906" y="473"/>
                </a:lnTo>
                <a:lnTo>
                  <a:pt x="907" y="475"/>
                </a:lnTo>
                <a:lnTo>
                  <a:pt x="909" y="476"/>
                </a:lnTo>
                <a:lnTo>
                  <a:pt x="910" y="477"/>
                </a:lnTo>
                <a:lnTo>
                  <a:pt x="911" y="477"/>
                </a:lnTo>
                <a:lnTo>
                  <a:pt x="913" y="477"/>
                </a:lnTo>
                <a:lnTo>
                  <a:pt x="914" y="477"/>
                </a:lnTo>
                <a:lnTo>
                  <a:pt x="916" y="476"/>
                </a:lnTo>
                <a:lnTo>
                  <a:pt x="917" y="476"/>
                </a:lnTo>
                <a:lnTo>
                  <a:pt x="918" y="476"/>
                </a:lnTo>
                <a:lnTo>
                  <a:pt x="919" y="477"/>
                </a:lnTo>
                <a:lnTo>
                  <a:pt x="921" y="478"/>
                </a:lnTo>
                <a:lnTo>
                  <a:pt x="922" y="479"/>
                </a:lnTo>
                <a:lnTo>
                  <a:pt x="924" y="480"/>
                </a:lnTo>
                <a:lnTo>
                  <a:pt x="925" y="481"/>
                </a:lnTo>
                <a:lnTo>
                  <a:pt x="926" y="481"/>
                </a:lnTo>
                <a:lnTo>
                  <a:pt x="928" y="482"/>
                </a:lnTo>
                <a:lnTo>
                  <a:pt x="929" y="483"/>
                </a:lnTo>
                <a:lnTo>
                  <a:pt x="930" y="483"/>
                </a:lnTo>
                <a:lnTo>
                  <a:pt x="932" y="483"/>
                </a:lnTo>
                <a:lnTo>
                  <a:pt x="933" y="482"/>
                </a:lnTo>
                <a:lnTo>
                  <a:pt x="935" y="480"/>
                </a:lnTo>
                <a:lnTo>
                  <a:pt x="936" y="479"/>
                </a:lnTo>
                <a:lnTo>
                  <a:pt x="937" y="478"/>
                </a:lnTo>
                <a:lnTo>
                  <a:pt x="938" y="477"/>
                </a:lnTo>
                <a:lnTo>
                  <a:pt x="940" y="476"/>
                </a:lnTo>
                <a:lnTo>
                  <a:pt x="941" y="475"/>
                </a:lnTo>
                <a:lnTo>
                  <a:pt x="942" y="475"/>
                </a:lnTo>
                <a:lnTo>
                  <a:pt x="944" y="473"/>
                </a:lnTo>
                <a:lnTo>
                  <a:pt x="945" y="473"/>
                </a:lnTo>
                <a:lnTo>
                  <a:pt x="947" y="473"/>
                </a:lnTo>
                <a:lnTo>
                  <a:pt x="948" y="473"/>
                </a:lnTo>
                <a:lnTo>
                  <a:pt x="949" y="473"/>
                </a:lnTo>
                <a:lnTo>
                  <a:pt x="950" y="473"/>
                </a:lnTo>
                <a:lnTo>
                  <a:pt x="952" y="472"/>
                </a:lnTo>
                <a:lnTo>
                  <a:pt x="953" y="472"/>
                </a:lnTo>
                <a:lnTo>
                  <a:pt x="955" y="471"/>
                </a:lnTo>
                <a:lnTo>
                  <a:pt x="956" y="471"/>
                </a:lnTo>
                <a:lnTo>
                  <a:pt x="957" y="470"/>
                </a:lnTo>
                <a:lnTo>
                  <a:pt x="959" y="470"/>
                </a:lnTo>
                <a:lnTo>
                  <a:pt x="960" y="470"/>
                </a:lnTo>
                <a:lnTo>
                  <a:pt x="961" y="469"/>
                </a:lnTo>
                <a:lnTo>
                  <a:pt x="963" y="469"/>
                </a:lnTo>
                <a:lnTo>
                  <a:pt x="964" y="470"/>
                </a:lnTo>
                <a:lnTo>
                  <a:pt x="966" y="471"/>
                </a:lnTo>
                <a:lnTo>
                  <a:pt x="967" y="471"/>
                </a:lnTo>
                <a:lnTo>
                  <a:pt x="968" y="471"/>
                </a:lnTo>
                <a:lnTo>
                  <a:pt x="969" y="472"/>
                </a:lnTo>
                <a:lnTo>
                  <a:pt x="971" y="473"/>
                </a:lnTo>
                <a:lnTo>
                  <a:pt x="972" y="473"/>
                </a:lnTo>
                <a:lnTo>
                  <a:pt x="974" y="473"/>
                </a:lnTo>
                <a:lnTo>
                  <a:pt x="975" y="473"/>
                </a:lnTo>
                <a:lnTo>
                  <a:pt x="976" y="474"/>
                </a:lnTo>
                <a:lnTo>
                  <a:pt x="978" y="475"/>
                </a:lnTo>
                <a:lnTo>
                  <a:pt x="979" y="475"/>
                </a:lnTo>
                <a:lnTo>
                  <a:pt x="980" y="476"/>
                </a:lnTo>
                <a:lnTo>
                  <a:pt x="981" y="476"/>
                </a:lnTo>
                <a:lnTo>
                  <a:pt x="983" y="477"/>
                </a:lnTo>
                <a:lnTo>
                  <a:pt x="984" y="478"/>
                </a:lnTo>
                <a:lnTo>
                  <a:pt x="986" y="478"/>
                </a:lnTo>
                <a:lnTo>
                  <a:pt x="987" y="477"/>
                </a:lnTo>
                <a:lnTo>
                  <a:pt x="988" y="477"/>
                </a:lnTo>
                <a:lnTo>
                  <a:pt x="990" y="476"/>
                </a:lnTo>
                <a:lnTo>
                  <a:pt x="991" y="476"/>
                </a:lnTo>
                <a:lnTo>
                  <a:pt x="993" y="475"/>
                </a:lnTo>
                <a:lnTo>
                  <a:pt x="994" y="475"/>
                </a:lnTo>
                <a:lnTo>
                  <a:pt x="995" y="475"/>
                </a:lnTo>
                <a:lnTo>
                  <a:pt x="996" y="474"/>
                </a:lnTo>
                <a:lnTo>
                  <a:pt x="998" y="473"/>
                </a:lnTo>
                <a:lnTo>
                  <a:pt x="999" y="473"/>
                </a:lnTo>
                <a:lnTo>
                  <a:pt x="1000" y="473"/>
                </a:lnTo>
                <a:lnTo>
                  <a:pt x="1002" y="473"/>
                </a:lnTo>
                <a:lnTo>
                  <a:pt x="1003" y="473"/>
                </a:lnTo>
                <a:lnTo>
                  <a:pt x="1005" y="473"/>
                </a:lnTo>
                <a:lnTo>
                  <a:pt x="1006" y="474"/>
                </a:lnTo>
                <a:lnTo>
                  <a:pt x="1007" y="475"/>
                </a:lnTo>
                <a:lnTo>
                  <a:pt x="1008" y="476"/>
                </a:lnTo>
                <a:lnTo>
                  <a:pt x="1010" y="476"/>
                </a:lnTo>
                <a:lnTo>
                  <a:pt x="1012" y="475"/>
                </a:lnTo>
                <a:lnTo>
                  <a:pt x="1013" y="475"/>
                </a:lnTo>
                <a:lnTo>
                  <a:pt x="1014" y="473"/>
                </a:lnTo>
                <a:lnTo>
                  <a:pt x="1015" y="472"/>
                </a:lnTo>
                <a:lnTo>
                  <a:pt x="1017" y="471"/>
                </a:lnTo>
                <a:lnTo>
                  <a:pt x="1018" y="471"/>
                </a:lnTo>
                <a:lnTo>
                  <a:pt x="1019" y="470"/>
                </a:lnTo>
                <a:lnTo>
                  <a:pt x="1020" y="471"/>
                </a:lnTo>
                <a:lnTo>
                  <a:pt x="1022" y="472"/>
                </a:lnTo>
                <a:lnTo>
                  <a:pt x="1024" y="473"/>
                </a:lnTo>
                <a:lnTo>
                  <a:pt x="1025" y="473"/>
                </a:lnTo>
                <a:lnTo>
                  <a:pt x="1026" y="472"/>
                </a:lnTo>
                <a:lnTo>
                  <a:pt x="1027" y="472"/>
                </a:lnTo>
                <a:lnTo>
                  <a:pt x="1029" y="472"/>
                </a:lnTo>
                <a:lnTo>
                  <a:pt x="1030" y="472"/>
                </a:lnTo>
                <a:lnTo>
                  <a:pt x="1032" y="471"/>
                </a:lnTo>
                <a:lnTo>
                  <a:pt x="1033" y="471"/>
                </a:lnTo>
                <a:lnTo>
                  <a:pt x="1034" y="470"/>
                </a:lnTo>
                <a:lnTo>
                  <a:pt x="1036" y="469"/>
                </a:lnTo>
                <a:lnTo>
                  <a:pt x="1037" y="469"/>
                </a:lnTo>
                <a:lnTo>
                  <a:pt x="1038" y="468"/>
                </a:lnTo>
                <a:lnTo>
                  <a:pt x="1039" y="466"/>
                </a:lnTo>
                <a:lnTo>
                  <a:pt x="1041" y="465"/>
                </a:lnTo>
                <a:lnTo>
                  <a:pt x="1042" y="463"/>
                </a:lnTo>
                <a:lnTo>
                  <a:pt x="1044" y="463"/>
                </a:lnTo>
                <a:lnTo>
                  <a:pt x="1045" y="463"/>
                </a:lnTo>
                <a:lnTo>
                  <a:pt x="1046" y="463"/>
                </a:lnTo>
                <a:lnTo>
                  <a:pt x="1048" y="462"/>
                </a:lnTo>
                <a:lnTo>
                  <a:pt x="1049" y="462"/>
                </a:lnTo>
                <a:lnTo>
                  <a:pt x="1051" y="463"/>
                </a:lnTo>
                <a:lnTo>
                  <a:pt x="1052" y="465"/>
                </a:lnTo>
                <a:lnTo>
                  <a:pt x="1053" y="466"/>
                </a:lnTo>
                <a:lnTo>
                  <a:pt x="1054" y="466"/>
                </a:lnTo>
                <a:lnTo>
                  <a:pt x="1056" y="466"/>
                </a:lnTo>
                <a:lnTo>
                  <a:pt x="1057" y="466"/>
                </a:lnTo>
                <a:lnTo>
                  <a:pt x="1058" y="467"/>
                </a:lnTo>
                <a:lnTo>
                  <a:pt x="1060" y="468"/>
                </a:lnTo>
                <a:lnTo>
                  <a:pt x="1061" y="469"/>
                </a:lnTo>
                <a:lnTo>
                  <a:pt x="1063" y="470"/>
                </a:lnTo>
                <a:lnTo>
                  <a:pt x="1064" y="471"/>
                </a:lnTo>
                <a:lnTo>
                  <a:pt x="1065" y="472"/>
                </a:lnTo>
                <a:lnTo>
                  <a:pt x="1067" y="473"/>
                </a:lnTo>
                <a:lnTo>
                  <a:pt x="1068" y="475"/>
                </a:lnTo>
                <a:lnTo>
                  <a:pt x="1069" y="475"/>
                </a:lnTo>
                <a:lnTo>
                  <a:pt x="1071" y="475"/>
                </a:lnTo>
                <a:lnTo>
                  <a:pt x="1072" y="477"/>
                </a:lnTo>
                <a:lnTo>
                  <a:pt x="1073" y="478"/>
                </a:lnTo>
                <a:lnTo>
                  <a:pt x="1075" y="478"/>
                </a:lnTo>
                <a:lnTo>
                  <a:pt x="1076" y="479"/>
                </a:lnTo>
                <a:lnTo>
                  <a:pt x="1077" y="478"/>
                </a:lnTo>
                <a:lnTo>
                  <a:pt x="1079" y="477"/>
                </a:lnTo>
                <a:lnTo>
                  <a:pt x="1080" y="478"/>
                </a:lnTo>
                <a:lnTo>
                  <a:pt x="1082" y="478"/>
                </a:lnTo>
                <a:lnTo>
                  <a:pt x="1083" y="478"/>
                </a:lnTo>
                <a:lnTo>
                  <a:pt x="1084" y="477"/>
                </a:lnTo>
                <a:lnTo>
                  <a:pt x="1085" y="476"/>
                </a:lnTo>
                <a:lnTo>
                  <a:pt x="1087" y="475"/>
                </a:lnTo>
                <a:lnTo>
                  <a:pt x="1088" y="474"/>
                </a:lnTo>
                <a:lnTo>
                  <a:pt x="1090" y="473"/>
                </a:lnTo>
                <a:lnTo>
                  <a:pt x="1091" y="471"/>
                </a:lnTo>
                <a:lnTo>
                  <a:pt x="1092" y="470"/>
                </a:lnTo>
                <a:lnTo>
                  <a:pt x="1094" y="469"/>
                </a:lnTo>
                <a:lnTo>
                  <a:pt x="1095" y="469"/>
                </a:lnTo>
                <a:lnTo>
                  <a:pt x="1096" y="469"/>
                </a:lnTo>
                <a:lnTo>
                  <a:pt x="1097" y="468"/>
                </a:lnTo>
                <a:lnTo>
                  <a:pt x="1099" y="467"/>
                </a:lnTo>
                <a:lnTo>
                  <a:pt x="1101" y="465"/>
                </a:lnTo>
                <a:lnTo>
                  <a:pt x="1102" y="464"/>
                </a:lnTo>
                <a:lnTo>
                  <a:pt x="1103" y="463"/>
                </a:lnTo>
                <a:lnTo>
                  <a:pt x="1104" y="462"/>
                </a:lnTo>
                <a:lnTo>
                  <a:pt x="1106" y="461"/>
                </a:lnTo>
                <a:lnTo>
                  <a:pt x="1107" y="460"/>
                </a:lnTo>
                <a:lnTo>
                  <a:pt x="1108" y="460"/>
                </a:lnTo>
                <a:lnTo>
                  <a:pt x="1110" y="459"/>
                </a:lnTo>
                <a:lnTo>
                  <a:pt x="1111" y="459"/>
                </a:lnTo>
                <a:lnTo>
                  <a:pt x="1113" y="459"/>
                </a:lnTo>
                <a:lnTo>
                  <a:pt x="1114" y="459"/>
                </a:lnTo>
                <a:lnTo>
                  <a:pt x="1115" y="459"/>
                </a:lnTo>
                <a:lnTo>
                  <a:pt x="1116" y="460"/>
                </a:lnTo>
                <a:lnTo>
                  <a:pt x="1118" y="460"/>
                </a:lnTo>
                <a:lnTo>
                  <a:pt x="1119" y="459"/>
                </a:lnTo>
                <a:lnTo>
                  <a:pt x="1121" y="460"/>
                </a:lnTo>
                <a:lnTo>
                  <a:pt x="1122" y="460"/>
                </a:lnTo>
                <a:lnTo>
                  <a:pt x="1123" y="460"/>
                </a:lnTo>
                <a:lnTo>
                  <a:pt x="1125" y="460"/>
                </a:lnTo>
                <a:lnTo>
                  <a:pt x="1126" y="460"/>
                </a:lnTo>
                <a:lnTo>
                  <a:pt x="1127" y="460"/>
                </a:lnTo>
                <a:lnTo>
                  <a:pt x="1129" y="459"/>
                </a:lnTo>
                <a:lnTo>
                  <a:pt x="1130" y="459"/>
                </a:lnTo>
                <a:lnTo>
                  <a:pt x="1131" y="459"/>
                </a:lnTo>
                <a:lnTo>
                  <a:pt x="1133" y="460"/>
                </a:lnTo>
                <a:lnTo>
                  <a:pt x="1134" y="460"/>
                </a:lnTo>
                <a:lnTo>
                  <a:pt x="1135" y="460"/>
                </a:lnTo>
                <a:lnTo>
                  <a:pt x="1137" y="461"/>
                </a:lnTo>
                <a:lnTo>
                  <a:pt x="1138" y="461"/>
                </a:lnTo>
                <a:lnTo>
                  <a:pt x="1140" y="461"/>
                </a:lnTo>
                <a:lnTo>
                  <a:pt x="1141" y="461"/>
                </a:lnTo>
                <a:lnTo>
                  <a:pt x="1142" y="461"/>
                </a:lnTo>
                <a:lnTo>
                  <a:pt x="1143" y="462"/>
                </a:lnTo>
                <a:lnTo>
                  <a:pt x="1145" y="463"/>
                </a:lnTo>
                <a:lnTo>
                  <a:pt x="1146" y="463"/>
                </a:lnTo>
                <a:lnTo>
                  <a:pt x="1147" y="463"/>
                </a:lnTo>
                <a:lnTo>
                  <a:pt x="1149" y="463"/>
                </a:lnTo>
                <a:lnTo>
                  <a:pt x="1150" y="462"/>
                </a:lnTo>
                <a:lnTo>
                  <a:pt x="1152" y="462"/>
                </a:lnTo>
                <a:lnTo>
                  <a:pt x="1153" y="462"/>
                </a:lnTo>
                <a:lnTo>
                  <a:pt x="1154" y="461"/>
                </a:lnTo>
                <a:lnTo>
                  <a:pt x="1155" y="461"/>
                </a:lnTo>
                <a:lnTo>
                  <a:pt x="1157" y="461"/>
                </a:lnTo>
                <a:lnTo>
                  <a:pt x="1159" y="461"/>
                </a:lnTo>
                <a:lnTo>
                  <a:pt x="1160" y="461"/>
                </a:lnTo>
                <a:lnTo>
                  <a:pt x="1161" y="461"/>
                </a:lnTo>
                <a:lnTo>
                  <a:pt x="1162" y="461"/>
                </a:lnTo>
                <a:lnTo>
                  <a:pt x="1164" y="461"/>
                </a:lnTo>
                <a:lnTo>
                  <a:pt x="1165" y="461"/>
                </a:lnTo>
                <a:lnTo>
                  <a:pt x="1166" y="460"/>
                </a:lnTo>
                <a:lnTo>
                  <a:pt x="1168" y="460"/>
                </a:lnTo>
                <a:lnTo>
                  <a:pt x="1169" y="459"/>
                </a:lnTo>
                <a:lnTo>
                  <a:pt x="1171" y="459"/>
                </a:lnTo>
                <a:lnTo>
                  <a:pt x="1172" y="458"/>
                </a:lnTo>
                <a:lnTo>
                  <a:pt x="1173" y="458"/>
                </a:lnTo>
                <a:lnTo>
                  <a:pt x="1174" y="458"/>
                </a:lnTo>
                <a:lnTo>
                  <a:pt x="1176" y="457"/>
                </a:lnTo>
                <a:lnTo>
                  <a:pt x="1177" y="456"/>
                </a:lnTo>
                <a:lnTo>
                  <a:pt x="1179" y="455"/>
                </a:lnTo>
                <a:lnTo>
                  <a:pt x="1180" y="454"/>
                </a:lnTo>
                <a:lnTo>
                  <a:pt x="1181" y="454"/>
                </a:lnTo>
                <a:lnTo>
                  <a:pt x="1183" y="454"/>
                </a:lnTo>
                <a:lnTo>
                  <a:pt x="1184" y="453"/>
                </a:lnTo>
                <a:lnTo>
                  <a:pt x="1185" y="453"/>
                </a:lnTo>
                <a:lnTo>
                  <a:pt x="1186" y="454"/>
                </a:lnTo>
                <a:lnTo>
                  <a:pt x="1188" y="454"/>
                </a:lnTo>
                <a:lnTo>
                  <a:pt x="1189" y="454"/>
                </a:lnTo>
                <a:lnTo>
                  <a:pt x="1191" y="456"/>
                </a:lnTo>
                <a:lnTo>
                  <a:pt x="1192" y="457"/>
                </a:lnTo>
                <a:lnTo>
                  <a:pt x="1193" y="457"/>
                </a:lnTo>
                <a:lnTo>
                  <a:pt x="1195" y="456"/>
                </a:lnTo>
                <a:lnTo>
                  <a:pt x="1196" y="456"/>
                </a:lnTo>
                <a:lnTo>
                  <a:pt x="1198" y="456"/>
                </a:lnTo>
                <a:lnTo>
                  <a:pt x="1199" y="456"/>
                </a:lnTo>
                <a:lnTo>
                  <a:pt x="1200" y="457"/>
                </a:lnTo>
                <a:lnTo>
                  <a:pt x="1202" y="458"/>
                </a:lnTo>
                <a:lnTo>
                  <a:pt x="1203" y="459"/>
                </a:lnTo>
                <a:lnTo>
                  <a:pt x="1204" y="460"/>
                </a:lnTo>
                <a:lnTo>
                  <a:pt x="1205" y="460"/>
                </a:lnTo>
                <a:lnTo>
                  <a:pt x="1207" y="460"/>
                </a:lnTo>
                <a:lnTo>
                  <a:pt x="1208" y="461"/>
                </a:lnTo>
                <a:lnTo>
                  <a:pt x="1210" y="462"/>
                </a:lnTo>
                <a:lnTo>
                  <a:pt x="1211" y="462"/>
                </a:lnTo>
                <a:lnTo>
                  <a:pt x="1212" y="463"/>
                </a:lnTo>
                <a:lnTo>
                  <a:pt x="1214" y="463"/>
                </a:lnTo>
                <a:lnTo>
                  <a:pt x="1215" y="463"/>
                </a:lnTo>
                <a:lnTo>
                  <a:pt x="1217" y="463"/>
                </a:lnTo>
                <a:lnTo>
                  <a:pt x="1218" y="464"/>
                </a:lnTo>
                <a:lnTo>
                  <a:pt x="1219" y="464"/>
                </a:lnTo>
                <a:lnTo>
                  <a:pt x="1220" y="464"/>
                </a:lnTo>
                <a:lnTo>
                  <a:pt x="1222" y="465"/>
                </a:lnTo>
                <a:lnTo>
                  <a:pt x="1223" y="465"/>
                </a:lnTo>
                <a:lnTo>
                  <a:pt x="1224" y="464"/>
                </a:lnTo>
                <a:lnTo>
                  <a:pt x="1226" y="463"/>
                </a:lnTo>
                <a:lnTo>
                  <a:pt x="1227" y="463"/>
                </a:lnTo>
                <a:lnTo>
                  <a:pt x="1229" y="465"/>
                </a:lnTo>
                <a:lnTo>
                  <a:pt x="1230" y="465"/>
                </a:lnTo>
                <a:lnTo>
                  <a:pt x="1231" y="465"/>
                </a:lnTo>
                <a:lnTo>
                  <a:pt x="1232" y="465"/>
                </a:lnTo>
                <a:lnTo>
                  <a:pt x="1234" y="464"/>
                </a:lnTo>
                <a:lnTo>
                  <a:pt x="1236" y="462"/>
                </a:lnTo>
                <a:lnTo>
                  <a:pt x="1237" y="462"/>
                </a:lnTo>
                <a:lnTo>
                  <a:pt x="1238" y="461"/>
                </a:lnTo>
                <a:lnTo>
                  <a:pt x="1239" y="460"/>
                </a:lnTo>
                <a:lnTo>
                  <a:pt x="1241" y="460"/>
                </a:lnTo>
                <a:lnTo>
                  <a:pt x="1242" y="460"/>
                </a:lnTo>
                <a:lnTo>
                  <a:pt x="1243" y="460"/>
                </a:lnTo>
                <a:lnTo>
                  <a:pt x="1244" y="459"/>
                </a:lnTo>
                <a:lnTo>
                  <a:pt x="1246" y="459"/>
                </a:lnTo>
                <a:lnTo>
                  <a:pt x="1248" y="459"/>
                </a:lnTo>
                <a:lnTo>
                  <a:pt x="1249" y="459"/>
                </a:lnTo>
                <a:lnTo>
                  <a:pt x="1250" y="459"/>
                </a:lnTo>
                <a:lnTo>
                  <a:pt x="1251" y="459"/>
                </a:lnTo>
                <a:lnTo>
                  <a:pt x="1253" y="459"/>
                </a:lnTo>
                <a:lnTo>
                  <a:pt x="1254" y="458"/>
                </a:lnTo>
                <a:lnTo>
                  <a:pt x="1256" y="456"/>
                </a:lnTo>
                <a:lnTo>
                  <a:pt x="1257" y="454"/>
                </a:lnTo>
                <a:lnTo>
                  <a:pt x="1258" y="452"/>
                </a:lnTo>
                <a:lnTo>
                  <a:pt x="1260" y="451"/>
                </a:lnTo>
                <a:lnTo>
                  <a:pt x="1261" y="450"/>
                </a:lnTo>
                <a:lnTo>
                  <a:pt x="1262" y="448"/>
                </a:lnTo>
                <a:lnTo>
                  <a:pt x="1263" y="447"/>
                </a:lnTo>
                <a:lnTo>
                  <a:pt x="1265" y="446"/>
                </a:lnTo>
                <a:lnTo>
                  <a:pt x="1266" y="446"/>
                </a:lnTo>
                <a:lnTo>
                  <a:pt x="1268" y="445"/>
                </a:lnTo>
                <a:lnTo>
                  <a:pt x="1269" y="445"/>
                </a:lnTo>
                <a:lnTo>
                  <a:pt x="1270" y="445"/>
                </a:lnTo>
                <a:lnTo>
                  <a:pt x="1272" y="445"/>
                </a:lnTo>
                <a:lnTo>
                  <a:pt x="1273" y="444"/>
                </a:lnTo>
                <a:lnTo>
                  <a:pt x="1274" y="444"/>
                </a:lnTo>
                <a:lnTo>
                  <a:pt x="1276" y="443"/>
                </a:lnTo>
                <a:lnTo>
                  <a:pt x="1277" y="442"/>
                </a:lnTo>
                <a:lnTo>
                  <a:pt x="1278" y="441"/>
                </a:lnTo>
                <a:lnTo>
                  <a:pt x="1280" y="441"/>
                </a:lnTo>
                <a:lnTo>
                  <a:pt x="1281" y="441"/>
                </a:lnTo>
                <a:lnTo>
                  <a:pt x="1282" y="441"/>
                </a:lnTo>
                <a:lnTo>
                  <a:pt x="1284" y="441"/>
                </a:lnTo>
                <a:lnTo>
                  <a:pt x="1285" y="441"/>
                </a:lnTo>
                <a:lnTo>
                  <a:pt x="1287" y="441"/>
                </a:lnTo>
                <a:lnTo>
                  <a:pt x="1288" y="441"/>
                </a:lnTo>
                <a:lnTo>
                  <a:pt x="1289" y="442"/>
                </a:lnTo>
                <a:lnTo>
                  <a:pt x="1290" y="443"/>
                </a:lnTo>
                <a:lnTo>
                  <a:pt x="1292" y="445"/>
                </a:lnTo>
                <a:lnTo>
                  <a:pt x="1293" y="446"/>
                </a:lnTo>
                <a:lnTo>
                  <a:pt x="1295" y="448"/>
                </a:lnTo>
                <a:lnTo>
                  <a:pt x="1296" y="449"/>
                </a:lnTo>
                <a:lnTo>
                  <a:pt x="1297" y="450"/>
                </a:lnTo>
                <a:lnTo>
                  <a:pt x="1299" y="451"/>
                </a:lnTo>
                <a:lnTo>
                  <a:pt x="1300" y="452"/>
                </a:lnTo>
                <a:lnTo>
                  <a:pt x="1301" y="453"/>
                </a:lnTo>
                <a:lnTo>
                  <a:pt x="1303" y="453"/>
                </a:lnTo>
                <a:lnTo>
                  <a:pt x="1304" y="453"/>
                </a:lnTo>
                <a:lnTo>
                  <a:pt x="1306" y="453"/>
                </a:lnTo>
                <a:lnTo>
                  <a:pt x="1307" y="453"/>
                </a:lnTo>
                <a:lnTo>
                  <a:pt x="1308" y="454"/>
                </a:lnTo>
                <a:lnTo>
                  <a:pt x="1309" y="455"/>
                </a:lnTo>
                <a:lnTo>
                  <a:pt x="1311" y="456"/>
                </a:lnTo>
                <a:lnTo>
                  <a:pt x="1312" y="458"/>
                </a:lnTo>
                <a:lnTo>
                  <a:pt x="1313" y="458"/>
                </a:lnTo>
                <a:lnTo>
                  <a:pt x="1315" y="458"/>
                </a:lnTo>
                <a:lnTo>
                  <a:pt x="1316" y="458"/>
                </a:lnTo>
                <a:lnTo>
                  <a:pt x="1318" y="458"/>
                </a:lnTo>
                <a:lnTo>
                  <a:pt x="1319" y="458"/>
                </a:lnTo>
                <a:lnTo>
                  <a:pt x="1320" y="458"/>
                </a:lnTo>
                <a:lnTo>
                  <a:pt x="1321" y="458"/>
                </a:lnTo>
                <a:lnTo>
                  <a:pt x="1323" y="458"/>
                </a:lnTo>
                <a:lnTo>
                  <a:pt x="1324" y="458"/>
                </a:lnTo>
                <a:lnTo>
                  <a:pt x="1326" y="458"/>
                </a:lnTo>
                <a:lnTo>
                  <a:pt x="1327" y="458"/>
                </a:lnTo>
                <a:lnTo>
                  <a:pt x="1328" y="456"/>
                </a:lnTo>
                <a:lnTo>
                  <a:pt x="1330" y="454"/>
                </a:lnTo>
                <a:lnTo>
                  <a:pt x="1331" y="454"/>
                </a:lnTo>
                <a:lnTo>
                  <a:pt x="1332" y="454"/>
                </a:lnTo>
                <a:lnTo>
                  <a:pt x="1334" y="453"/>
                </a:lnTo>
                <a:lnTo>
                  <a:pt x="1335" y="453"/>
                </a:lnTo>
                <a:lnTo>
                  <a:pt x="1337" y="453"/>
                </a:lnTo>
                <a:lnTo>
                  <a:pt x="1338" y="453"/>
                </a:lnTo>
                <a:lnTo>
                  <a:pt x="1339" y="453"/>
                </a:lnTo>
                <a:lnTo>
                  <a:pt x="1340" y="454"/>
                </a:lnTo>
                <a:lnTo>
                  <a:pt x="1342" y="454"/>
                </a:lnTo>
                <a:lnTo>
                  <a:pt x="1343" y="453"/>
                </a:lnTo>
                <a:lnTo>
                  <a:pt x="1345" y="453"/>
                </a:lnTo>
                <a:lnTo>
                  <a:pt x="1346" y="453"/>
                </a:lnTo>
                <a:lnTo>
                  <a:pt x="1347" y="453"/>
                </a:lnTo>
                <a:lnTo>
                  <a:pt x="1349" y="453"/>
                </a:lnTo>
                <a:lnTo>
                  <a:pt x="1350" y="453"/>
                </a:lnTo>
                <a:lnTo>
                  <a:pt x="1351" y="452"/>
                </a:lnTo>
                <a:lnTo>
                  <a:pt x="1352" y="452"/>
                </a:lnTo>
                <a:lnTo>
                  <a:pt x="1354" y="451"/>
                </a:lnTo>
                <a:lnTo>
                  <a:pt x="1355" y="451"/>
                </a:lnTo>
                <a:lnTo>
                  <a:pt x="1357" y="451"/>
                </a:lnTo>
                <a:lnTo>
                  <a:pt x="1358" y="451"/>
                </a:lnTo>
                <a:lnTo>
                  <a:pt x="1359" y="451"/>
                </a:lnTo>
                <a:lnTo>
                  <a:pt x="1361" y="452"/>
                </a:lnTo>
                <a:lnTo>
                  <a:pt x="1362" y="453"/>
                </a:lnTo>
                <a:lnTo>
                  <a:pt x="1364" y="455"/>
                </a:lnTo>
                <a:lnTo>
                  <a:pt x="1365" y="455"/>
                </a:lnTo>
                <a:lnTo>
                  <a:pt x="1366" y="456"/>
                </a:lnTo>
                <a:lnTo>
                  <a:pt x="1367" y="456"/>
                </a:lnTo>
                <a:lnTo>
                  <a:pt x="1369" y="456"/>
                </a:lnTo>
                <a:lnTo>
                  <a:pt x="1370" y="456"/>
                </a:lnTo>
                <a:lnTo>
                  <a:pt x="1371" y="456"/>
                </a:lnTo>
                <a:lnTo>
                  <a:pt x="1373" y="457"/>
                </a:lnTo>
                <a:lnTo>
                  <a:pt x="1374" y="458"/>
                </a:lnTo>
                <a:lnTo>
                  <a:pt x="1376" y="458"/>
                </a:lnTo>
                <a:lnTo>
                  <a:pt x="1377" y="459"/>
                </a:lnTo>
                <a:lnTo>
                  <a:pt x="1378" y="460"/>
                </a:lnTo>
                <a:lnTo>
                  <a:pt x="1379" y="460"/>
                </a:lnTo>
                <a:lnTo>
                  <a:pt x="1381" y="459"/>
                </a:lnTo>
                <a:lnTo>
                  <a:pt x="1383" y="460"/>
                </a:lnTo>
                <a:lnTo>
                  <a:pt x="1384" y="460"/>
                </a:lnTo>
                <a:lnTo>
                  <a:pt x="1385" y="460"/>
                </a:lnTo>
                <a:lnTo>
                  <a:pt x="1386" y="461"/>
                </a:lnTo>
                <a:lnTo>
                  <a:pt x="1388" y="461"/>
                </a:lnTo>
                <a:lnTo>
                  <a:pt x="1389" y="462"/>
                </a:lnTo>
                <a:lnTo>
                  <a:pt x="1390" y="461"/>
                </a:lnTo>
                <a:lnTo>
                  <a:pt x="1391" y="461"/>
                </a:lnTo>
                <a:lnTo>
                  <a:pt x="1393" y="461"/>
                </a:lnTo>
                <a:lnTo>
                  <a:pt x="1395" y="460"/>
                </a:lnTo>
                <a:lnTo>
                  <a:pt x="1396" y="459"/>
                </a:lnTo>
                <a:lnTo>
                  <a:pt x="1397" y="459"/>
                </a:lnTo>
                <a:lnTo>
                  <a:pt x="1398" y="459"/>
                </a:lnTo>
                <a:lnTo>
                  <a:pt x="1400" y="459"/>
                </a:lnTo>
                <a:lnTo>
                  <a:pt x="1401" y="459"/>
                </a:lnTo>
                <a:lnTo>
                  <a:pt x="1403" y="459"/>
                </a:lnTo>
                <a:lnTo>
                  <a:pt x="1404" y="458"/>
                </a:lnTo>
                <a:lnTo>
                  <a:pt x="1405" y="457"/>
                </a:lnTo>
                <a:lnTo>
                  <a:pt x="1407" y="456"/>
                </a:lnTo>
                <a:lnTo>
                  <a:pt x="1408" y="455"/>
                </a:lnTo>
                <a:lnTo>
                  <a:pt x="1409" y="454"/>
                </a:lnTo>
                <a:lnTo>
                  <a:pt x="1410" y="454"/>
                </a:lnTo>
                <a:lnTo>
                  <a:pt x="1412" y="454"/>
                </a:lnTo>
                <a:lnTo>
                  <a:pt x="1413" y="454"/>
                </a:lnTo>
                <a:lnTo>
                  <a:pt x="1415" y="454"/>
                </a:lnTo>
                <a:lnTo>
                  <a:pt x="1416" y="454"/>
                </a:lnTo>
                <a:lnTo>
                  <a:pt x="1417" y="453"/>
                </a:lnTo>
                <a:lnTo>
                  <a:pt x="1419" y="454"/>
                </a:lnTo>
                <a:lnTo>
                  <a:pt x="1420" y="454"/>
                </a:lnTo>
                <a:lnTo>
                  <a:pt x="1422" y="454"/>
                </a:lnTo>
                <a:lnTo>
                  <a:pt x="1423" y="453"/>
                </a:lnTo>
                <a:lnTo>
                  <a:pt x="1424" y="453"/>
                </a:lnTo>
                <a:lnTo>
                  <a:pt x="1425" y="453"/>
                </a:lnTo>
                <a:lnTo>
                  <a:pt x="1427" y="454"/>
                </a:lnTo>
                <a:lnTo>
                  <a:pt x="1428" y="456"/>
                </a:lnTo>
                <a:lnTo>
                  <a:pt x="1429" y="456"/>
                </a:lnTo>
                <a:lnTo>
                  <a:pt x="1431" y="456"/>
                </a:lnTo>
                <a:lnTo>
                  <a:pt x="1432" y="456"/>
                </a:lnTo>
                <a:lnTo>
                  <a:pt x="1434" y="456"/>
                </a:lnTo>
                <a:lnTo>
                  <a:pt x="1435" y="456"/>
                </a:lnTo>
                <a:lnTo>
                  <a:pt x="1436" y="457"/>
                </a:lnTo>
                <a:lnTo>
                  <a:pt x="1438" y="458"/>
                </a:lnTo>
                <a:lnTo>
                  <a:pt x="1439" y="459"/>
                </a:lnTo>
                <a:lnTo>
                  <a:pt x="1441" y="460"/>
                </a:lnTo>
                <a:lnTo>
                  <a:pt x="1442" y="461"/>
                </a:lnTo>
                <a:lnTo>
                  <a:pt x="1443" y="461"/>
                </a:lnTo>
                <a:lnTo>
                  <a:pt x="1444" y="461"/>
                </a:lnTo>
                <a:lnTo>
                  <a:pt x="1446" y="461"/>
                </a:lnTo>
                <a:lnTo>
                  <a:pt x="1447" y="462"/>
                </a:lnTo>
                <a:lnTo>
                  <a:pt x="1448" y="462"/>
                </a:lnTo>
                <a:lnTo>
                  <a:pt x="1450" y="463"/>
                </a:lnTo>
                <a:lnTo>
                  <a:pt x="1451" y="464"/>
                </a:lnTo>
                <a:lnTo>
                  <a:pt x="1453" y="465"/>
                </a:lnTo>
                <a:lnTo>
                  <a:pt x="1454" y="465"/>
                </a:lnTo>
                <a:lnTo>
                  <a:pt x="1455" y="466"/>
                </a:lnTo>
                <a:lnTo>
                  <a:pt x="1456" y="466"/>
                </a:lnTo>
                <a:lnTo>
                  <a:pt x="1458" y="466"/>
                </a:lnTo>
                <a:lnTo>
                  <a:pt x="1459" y="466"/>
                </a:lnTo>
                <a:lnTo>
                  <a:pt x="1461" y="466"/>
                </a:lnTo>
                <a:lnTo>
                  <a:pt x="1462" y="466"/>
                </a:lnTo>
                <a:lnTo>
                  <a:pt x="1463" y="466"/>
                </a:lnTo>
                <a:lnTo>
                  <a:pt x="1465" y="466"/>
                </a:lnTo>
                <a:lnTo>
                  <a:pt x="1466" y="466"/>
                </a:lnTo>
                <a:lnTo>
                  <a:pt x="1467" y="465"/>
                </a:lnTo>
                <a:lnTo>
                  <a:pt x="1468" y="464"/>
                </a:lnTo>
                <a:lnTo>
                  <a:pt x="1470" y="463"/>
                </a:lnTo>
                <a:lnTo>
                  <a:pt x="1472" y="461"/>
                </a:lnTo>
                <a:lnTo>
                  <a:pt x="1473" y="460"/>
                </a:lnTo>
                <a:lnTo>
                  <a:pt x="1474" y="459"/>
                </a:lnTo>
                <a:lnTo>
                  <a:pt x="1475" y="459"/>
                </a:lnTo>
                <a:lnTo>
                  <a:pt x="1477" y="459"/>
                </a:lnTo>
                <a:lnTo>
                  <a:pt x="1478" y="458"/>
                </a:lnTo>
                <a:lnTo>
                  <a:pt x="1480" y="457"/>
                </a:lnTo>
                <a:lnTo>
                  <a:pt x="1481" y="457"/>
                </a:lnTo>
                <a:lnTo>
                  <a:pt x="1482" y="457"/>
                </a:lnTo>
                <a:lnTo>
                  <a:pt x="1484" y="456"/>
                </a:lnTo>
                <a:lnTo>
                  <a:pt x="1485" y="455"/>
                </a:lnTo>
                <a:lnTo>
                  <a:pt x="1486" y="454"/>
                </a:lnTo>
                <a:lnTo>
                  <a:pt x="1487" y="453"/>
                </a:lnTo>
                <a:lnTo>
                  <a:pt x="1489" y="454"/>
                </a:lnTo>
                <a:lnTo>
                  <a:pt x="1490" y="455"/>
                </a:lnTo>
                <a:lnTo>
                  <a:pt x="1492" y="456"/>
                </a:lnTo>
                <a:lnTo>
                  <a:pt x="1493" y="456"/>
                </a:lnTo>
                <a:lnTo>
                  <a:pt x="1494" y="457"/>
                </a:lnTo>
                <a:lnTo>
                  <a:pt x="1496" y="458"/>
                </a:lnTo>
                <a:lnTo>
                  <a:pt x="1497" y="459"/>
                </a:lnTo>
                <a:lnTo>
                  <a:pt x="1498" y="459"/>
                </a:lnTo>
                <a:lnTo>
                  <a:pt x="1500" y="458"/>
                </a:lnTo>
                <a:lnTo>
                  <a:pt x="1501" y="457"/>
                </a:lnTo>
                <a:lnTo>
                  <a:pt x="1502" y="458"/>
                </a:lnTo>
                <a:lnTo>
                  <a:pt x="1504" y="460"/>
                </a:lnTo>
                <a:lnTo>
                  <a:pt x="1505" y="460"/>
                </a:lnTo>
                <a:lnTo>
                  <a:pt x="1506" y="460"/>
                </a:lnTo>
                <a:lnTo>
                  <a:pt x="1508" y="460"/>
                </a:lnTo>
                <a:lnTo>
                  <a:pt x="1509" y="460"/>
                </a:lnTo>
                <a:lnTo>
                  <a:pt x="1511" y="460"/>
                </a:lnTo>
                <a:lnTo>
                  <a:pt x="1512" y="460"/>
                </a:lnTo>
                <a:lnTo>
                  <a:pt x="1513" y="460"/>
                </a:lnTo>
                <a:lnTo>
                  <a:pt x="1514" y="459"/>
                </a:lnTo>
                <a:lnTo>
                  <a:pt x="1516" y="460"/>
                </a:lnTo>
                <a:lnTo>
                  <a:pt x="1517" y="460"/>
                </a:lnTo>
                <a:lnTo>
                  <a:pt x="1519" y="460"/>
                </a:lnTo>
                <a:lnTo>
                  <a:pt x="1520" y="461"/>
                </a:lnTo>
                <a:lnTo>
                  <a:pt x="1521" y="461"/>
                </a:lnTo>
                <a:lnTo>
                  <a:pt x="1523" y="461"/>
                </a:lnTo>
                <a:lnTo>
                  <a:pt x="1524" y="460"/>
                </a:lnTo>
                <a:lnTo>
                  <a:pt x="1525" y="459"/>
                </a:lnTo>
                <a:lnTo>
                  <a:pt x="1526" y="459"/>
                </a:lnTo>
                <a:lnTo>
                  <a:pt x="1528" y="458"/>
                </a:lnTo>
                <a:lnTo>
                  <a:pt x="1530" y="457"/>
                </a:lnTo>
                <a:lnTo>
                  <a:pt x="1531" y="456"/>
                </a:lnTo>
                <a:lnTo>
                  <a:pt x="1532" y="456"/>
                </a:lnTo>
                <a:lnTo>
                  <a:pt x="1533" y="457"/>
                </a:lnTo>
                <a:lnTo>
                  <a:pt x="1535" y="458"/>
                </a:lnTo>
                <a:lnTo>
                  <a:pt x="1536" y="457"/>
                </a:lnTo>
                <a:lnTo>
                  <a:pt x="1537" y="455"/>
                </a:lnTo>
                <a:lnTo>
                  <a:pt x="1539" y="454"/>
                </a:lnTo>
                <a:lnTo>
                  <a:pt x="1540" y="454"/>
                </a:lnTo>
                <a:lnTo>
                  <a:pt x="1542" y="454"/>
                </a:lnTo>
                <a:lnTo>
                  <a:pt x="1543" y="454"/>
                </a:lnTo>
                <a:lnTo>
                  <a:pt x="1544" y="454"/>
                </a:lnTo>
                <a:lnTo>
                  <a:pt x="1545" y="454"/>
                </a:lnTo>
                <a:lnTo>
                  <a:pt x="1547" y="454"/>
                </a:lnTo>
                <a:lnTo>
                  <a:pt x="1548" y="453"/>
                </a:lnTo>
                <a:lnTo>
                  <a:pt x="1550" y="451"/>
                </a:lnTo>
                <a:lnTo>
                  <a:pt x="1551" y="450"/>
                </a:lnTo>
                <a:lnTo>
                  <a:pt x="1552" y="448"/>
                </a:lnTo>
                <a:lnTo>
                  <a:pt x="1554" y="446"/>
                </a:lnTo>
                <a:lnTo>
                  <a:pt x="1555" y="444"/>
                </a:lnTo>
                <a:lnTo>
                  <a:pt x="1556" y="442"/>
                </a:lnTo>
                <a:lnTo>
                  <a:pt x="1558" y="441"/>
                </a:lnTo>
                <a:lnTo>
                  <a:pt x="1559" y="440"/>
                </a:lnTo>
                <a:lnTo>
                  <a:pt x="1560" y="438"/>
                </a:lnTo>
                <a:lnTo>
                  <a:pt x="1562" y="437"/>
                </a:lnTo>
                <a:lnTo>
                  <a:pt x="1563" y="436"/>
                </a:lnTo>
                <a:lnTo>
                  <a:pt x="1564" y="434"/>
                </a:lnTo>
                <a:lnTo>
                  <a:pt x="1566" y="433"/>
                </a:lnTo>
                <a:lnTo>
                  <a:pt x="1567" y="432"/>
                </a:lnTo>
                <a:lnTo>
                  <a:pt x="1569" y="431"/>
                </a:lnTo>
                <a:lnTo>
                  <a:pt x="1570" y="430"/>
                </a:lnTo>
                <a:lnTo>
                  <a:pt x="1571" y="428"/>
                </a:lnTo>
                <a:lnTo>
                  <a:pt x="1573" y="427"/>
                </a:lnTo>
                <a:lnTo>
                  <a:pt x="1574" y="424"/>
                </a:lnTo>
                <a:lnTo>
                  <a:pt x="1575" y="422"/>
                </a:lnTo>
                <a:lnTo>
                  <a:pt x="1576" y="420"/>
                </a:lnTo>
                <a:lnTo>
                  <a:pt x="1578" y="418"/>
                </a:lnTo>
                <a:lnTo>
                  <a:pt x="1579" y="417"/>
                </a:lnTo>
                <a:lnTo>
                  <a:pt x="1581" y="416"/>
                </a:lnTo>
                <a:lnTo>
                  <a:pt x="1582" y="416"/>
                </a:lnTo>
                <a:lnTo>
                  <a:pt x="1583" y="416"/>
                </a:lnTo>
                <a:lnTo>
                  <a:pt x="1585" y="416"/>
                </a:lnTo>
                <a:lnTo>
                  <a:pt x="1586" y="416"/>
                </a:lnTo>
                <a:lnTo>
                  <a:pt x="1588" y="416"/>
                </a:lnTo>
                <a:lnTo>
                  <a:pt x="1589" y="416"/>
                </a:lnTo>
                <a:lnTo>
                  <a:pt x="1590" y="416"/>
                </a:lnTo>
                <a:lnTo>
                  <a:pt x="1591" y="416"/>
                </a:lnTo>
                <a:lnTo>
                  <a:pt x="1593" y="416"/>
                </a:lnTo>
                <a:lnTo>
                  <a:pt x="1594" y="416"/>
                </a:lnTo>
                <a:lnTo>
                  <a:pt x="1595" y="416"/>
                </a:lnTo>
                <a:lnTo>
                  <a:pt x="1597" y="416"/>
                </a:lnTo>
                <a:lnTo>
                  <a:pt x="1598" y="416"/>
                </a:lnTo>
                <a:lnTo>
                  <a:pt x="1600" y="416"/>
                </a:lnTo>
                <a:lnTo>
                  <a:pt x="1601" y="416"/>
                </a:lnTo>
                <a:lnTo>
                  <a:pt x="1602" y="416"/>
                </a:lnTo>
                <a:lnTo>
                  <a:pt x="1603" y="416"/>
                </a:lnTo>
                <a:lnTo>
                  <a:pt x="1605" y="417"/>
                </a:lnTo>
                <a:lnTo>
                  <a:pt x="1607" y="417"/>
                </a:lnTo>
                <a:lnTo>
                  <a:pt x="1608" y="417"/>
                </a:lnTo>
                <a:lnTo>
                  <a:pt x="1609" y="418"/>
                </a:lnTo>
                <a:lnTo>
                  <a:pt x="1610" y="419"/>
                </a:lnTo>
                <a:lnTo>
                  <a:pt x="1612" y="419"/>
                </a:lnTo>
                <a:lnTo>
                  <a:pt x="1613" y="419"/>
                </a:lnTo>
                <a:lnTo>
                  <a:pt x="1614" y="419"/>
                </a:lnTo>
                <a:lnTo>
                  <a:pt x="1615" y="419"/>
                </a:lnTo>
                <a:lnTo>
                  <a:pt x="1617" y="419"/>
                </a:lnTo>
                <a:lnTo>
                  <a:pt x="1619" y="418"/>
                </a:lnTo>
                <a:lnTo>
                  <a:pt x="1620" y="418"/>
                </a:lnTo>
                <a:lnTo>
                  <a:pt x="1621" y="418"/>
                </a:lnTo>
                <a:lnTo>
                  <a:pt x="1622" y="418"/>
                </a:lnTo>
                <a:lnTo>
                  <a:pt x="1624" y="418"/>
                </a:lnTo>
                <a:lnTo>
                  <a:pt x="1625" y="418"/>
                </a:lnTo>
                <a:lnTo>
                  <a:pt x="1627" y="417"/>
                </a:lnTo>
                <a:lnTo>
                  <a:pt x="1628" y="416"/>
                </a:lnTo>
                <a:lnTo>
                  <a:pt x="1629" y="414"/>
                </a:lnTo>
                <a:lnTo>
                  <a:pt x="1631" y="414"/>
                </a:lnTo>
                <a:lnTo>
                  <a:pt x="1632" y="413"/>
                </a:lnTo>
                <a:lnTo>
                  <a:pt x="1633" y="412"/>
                </a:lnTo>
                <a:lnTo>
                  <a:pt x="1634" y="412"/>
                </a:lnTo>
                <a:lnTo>
                  <a:pt x="1636" y="411"/>
                </a:lnTo>
                <a:lnTo>
                  <a:pt x="1637" y="410"/>
                </a:lnTo>
                <a:lnTo>
                  <a:pt x="1639" y="409"/>
                </a:lnTo>
                <a:lnTo>
                  <a:pt x="1640" y="409"/>
                </a:lnTo>
                <a:lnTo>
                  <a:pt x="1641" y="409"/>
                </a:lnTo>
                <a:lnTo>
                  <a:pt x="1643" y="409"/>
                </a:lnTo>
                <a:lnTo>
                  <a:pt x="1644" y="409"/>
                </a:lnTo>
                <a:lnTo>
                  <a:pt x="1646" y="409"/>
                </a:lnTo>
                <a:lnTo>
                  <a:pt x="1647" y="409"/>
                </a:lnTo>
                <a:lnTo>
                  <a:pt x="1648" y="409"/>
                </a:lnTo>
                <a:lnTo>
                  <a:pt x="1649" y="409"/>
                </a:lnTo>
                <a:lnTo>
                  <a:pt x="1651" y="408"/>
                </a:lnTo>
                <a:lnTo>
                  <a:pt x="1652" y="408"/>
                </a:lnTo>
                <a:lnTo>
                  <a:pt x="1653" y="408"/>
                </a:lnTo>
                <a:lnTo>
                  <a:pt x="1655" y="408"/>
                </a:lnTo>
                <a:lnTo>
                  <a:pt x="1656" y="407"/>
                </a:lnTo>
                <a:lnTo>
                  <a:pt x="1658" y="406"/>
                </a:lnTo>
                <a:lnTo>
                  <a:pt x="1659" y="405"/>
                </a:lnTo>
                <a:lnTo>
                  <a:pt x="1660" y="405"/>
                </a:lnTo>
                <a:lnTo>
                  <a:pt x="1661" y="405"/>
                </a:lnTo>
                <a:lnTo>
                  <a:pt x="1663" y="405"/>
                </a:lnTo>
                <a:lnTo>
                  <a:pt x="1664" y="404"/>
                </a:lnTo>
                <a:lnTo>
                  <a:pt x="1666" y="404"/>
                </a:lnTo>
                <a:lnTo>
                  <a:pt x="1667" y="403"/>
                </a:lnTo>
                <a:lnTo>
                  <a:pt x="1668" y="402"/>
                </a:lnTo>
                <a:lnTo>
                  <a:pt x="1670" y="402"/>
                </a:lnTo>
                <a:lnTo>
                  <a:pt x="1671" y="401"/>
                </a:lnTo>
                <a:lnTo>
                  <a:pt x="1672" y="401"/>
                </a:lnTo>
                <a:lnTo>
                  <a:pt x="1674" y="401"/>
                </a:lnTo>
                <a:lnTo>
                  <a:pt x="1675" y="400"/>
                </a:lnTo>
                <a:lnTo>
                  <a:pt x="1677" y="399"/>
                </a:lnTo>
                <a:lnTo>
                  <a:pt x="1678" y="398"/>
                </a:lnTo>
                <a:lnTo>
                  <a:pt x="1679" y="396"/>
                </a:lnTo>
                <a:lnTo>
                  <a:pt x="1680" y="395"/>
                </a:lnTo>
                <a:lnTo>
                  <a:pt x="1682" y="394"/>
                </a:lnTo>
                <a:lnTo>
                  <a:pt x="1683" y="393"/>
                </a:lnTo>
                <a:lnTo>
                  <a:pt x="1685" y="393"/>
                </a:lnTo>
                <a:lnTo>
                  <a:pt x="1686" y="393"/>
                </a:lnTo>
                <a:lnTo>
                  <a:pt x="1687" y="392"/>
                </a:lnTo>
                <a:lnTo>
                  <a:pt x="1689" y="391"/>
                </a:lnTo>
                <a:lnTo>
                  <a:pt x="1690" y="391"/>
                </a:lnTo>
                <a:lnTo>
                  <a:pt x="1691" y="391"/>
                </a:lnTo>
                <a:lnTo>
                  <a:pt x="1692" y="390"/>
                </a:lnTo>
                <a:lnTo>
                  <a:pt x="1694" y="390"/>
                </a:lnTo>
                <a:lnTo>
                  <a:pt x="1695" y="390"/>
                </a:lnTo>
                <a:lnTo>
                  <a:pt x="1697" y="390"/>
                </a:lnTo>
                <a:lnTo>
                  <a:pt x="1698" y="390"/>
                </a:lnTo>
                <a:lnTo>
                  <a:pt x="1699" y="390"/>
                </a:lnTo>
                <a:lnTo>
                  <a:pt x="1701" y="390"/>
                </a:lnTo>
                <a:lnTo>
                  <a:pt x="1702" y="390"/>
                </a:lnTo>
                <a:lnTo>
                  <a:pt x="1703" y="390"/>
                </a:lnTo>
                <a:lnTo>
                  <a:pt x="1705" y="389"/>
                </a:lnTo>
                <a:lnTo>
                  <a:pt x="1706" y="389"/>
                </a:lnTo>
                <a:lnTo>
                  <a:pt x="1708" y="389"/>
                </a:lnTo>
                <a:lnTo>
                  <a:pt x="1709" y="389"/>
                </a:lnTo>
                <a:lnTo>
                  <a:pt x="1710" y="389"/>
                </a:lnTo>
                <a:lnTo>
                  <a:pt x="1711" y="389"/>
                </a:lnTo>
                <a:lnTo>
                  <a:pt x="1713" y="388"/>
                </a:lnTo>
                <a:lnTo>
                  <a:pt x="1714" y="387"/>
                </a:lnTo>
                <a:lnTo>
                  <a:pt x="1716" y="387"/>
                </a:lnTo>
                <a:lnTo>
                  <a:pt x="1717" y="385"/>
                </a:lnTo>
                <a:lnTo>
                  <a:pt x="1718" y="384"/>
                </a:lnTo>
                <a:lnTo>
                  <a:pt x="1720" y="382"/>
                </a:lnTo>
                <a:lnTo>
                  <a:pt x="1721" y="381"/>
                </a:lnTo>
                <a:lnTo>
                  <a:pt x="1722" y="380"/>
                </a:lnTo>
                <a:lnTo>
                  <a:pt x="1724" y="379"/>
                </a:lnTo>
                <a:lnTo>
                  <a:pt x="1725" y="377"/>
                </a:lnTo>
                <a:lnTo>
                  <a:pt x="1726" y="376"/>
                </a:lnTo>
                <a:lnTo>
                  <a:pt x="1728" y="375"/>
                </a:lnTo>
                <a:lnTo>
                  <a:pt x="1729" y="373"/>
                </a:lnTo>
                <a:lnTo>
                  <a:pt x="1730" y="371"/>
                </a:lnTo>
                <a:lnTo>
                  <a:pt x="1732" y="370"/>
                </a:lnTo>
                <a:lnTo>
                  <a:pt x="1733" y="368"/>
                </a:lnTo>
                <a:lnTo>
                  <a:pt x="1735" y="366"/>
                </a:lnTo>
                <a:lnTo>
                  <a:pt x="1736" y="365"/>
                </a:lnTo>
                <a:lnTo>
                  <a:pt x="1737" y="363"/>
                </a:lnTo>
                <a:lnTo>
                  <a:pt x="1738" y="362"/>
                </a:lnTo>
                <a:lnTo>
                  <a:pt x="1740" y="360"/>
                </a:lnTo>
                <a:lnTo>
                  <a:pt x="1741" y="358"/>
                </a:lnTo>
                <a:lnTo>
                  <a:pt x="1742" y="357"/>
                </a:lnTo>
                <a:lnTo>
                  <a:pt x="1744" y="355"/>
                </a:lnTo>
                <a:lnTo>
                  <a:pt x="1745" y="353"/>
                </a:lnTo>
                <a:lnTo>
                  <a:pt x="1747" y="351"/>
                </a:lnTo>
                <a:lnTo>
                  <a:pt x="1748" y="350"/>
                </a:lnTo>
                <a:lnTo>
                  <a:pt x="1749" y="348"/>
                </a:lnTo>
                <a:lnTo>
                  <a:pt x="1750" y="347"/>
                </a:lnTo>
                <a:lnTo>
                  <a:pt x="1752" y="346"/>
                </a:lnTo>
                <a:lnTo>
                  <a:pt x="1754" y="345"/>
                </a:lnTo>
                <a:lnTo>
                  <a:pt x="1755" y="345"/>
                </a:lnTo>
                <a:lnTo>
                  <a:pt x="1756" y="344"/>
                </a:lnTo>
                <a:lnTo>
                  <a:pt x="1757" y="343"/>
                </a:lnTo>
                <a:lnTo>
                  <a:pt x="1759" y="343"/>
                </a:lnTo>
                <a:lnTo>
                  <a:pt x="1760" y="342"/>
                </a:lnTo>
                <a:lnTo>
                  <a:pt x="1761" y="342"/>
                </a:lnTo>
                <a:lnTo>
                  <a:pt x="1763" y="342"/>
                </a:lnTo>
                <a:lnTo>
                  <a:pt x="1764" y="342"/>
                </a:lnTo>
                <a:lnTo>
                  <a:pt x="1766" y="342"/>
                </a:lnTo>
                <a:lnTo>
                  <a:pt x="1767" y="343"/>
                </a:lnTo>
                <a:lnTo>
                  <a:pt x="1768" y="343"/>
                </a:lnTo>
                <a:lnTo>
                  <a:pt x="1769" y="343"/>
                </a:lnTo>
                <a:lnTo>
                  <a:pt x="1771" y="344"/>
                </a:lnTo>
                <a:lnTo>
                  <a:pt x="1772" y="344"/>
                </a:lnTo>
                <a:lnTo>
                  <a:pt x="1774" y="345"/>
                </a:lnTo>
                <a:lnTo>
                  <a:pt x="1775" y="345"/>
                </a:lnTo>
                <a:lnTo>
                  <a:pt x="1776" y="344"/>
                </a:lnTo>
                <a:lnTo>
                  <a:pt x="1778" y="344"/>
                </a:lnTo>
                <a:lnTo>
                  <a:pt x="1779" y="345"/>
                </a:lnTo>
                <a:lnTo>
                  <a:pt x="1780" y="345"/>
                </a:lnTo>
                <a:lnTo>
                  <a:pt x="1781" y="345"/>
                </a:lnTo>
                <a:lnTo>
                  <a:pt x="1783" y="346"/>
                </a:lnTo>
                <a:lnTo>
                  <a:pt x="1784" y="347"/>
                </a:lnTo>
                <a:lnTo>
                  <a:pt x="1786" y="347"/>
                </a:lnTo>
                <a:lnTo>
                  <a:pt x="1787" y="347"/>
                </a:lnTo>
                <a:lnTo>
                  <a:pt x="1788" y="348"/>
                </a:lnTo>
                <a:lnTo>
                  <a:pt x="1790" y="349"/>
                </a:lnTo>
                <a:lnTo>
                  <a:pt x="1791" y="349"/>
                </a:lnTo>
                <a:lnTo>
                  <a:pt x="1793" y="350"/>
                </a:lnTo>
                <a:lnTo>
                  <a:pt x="1794" y="350"/>
                </a:lnTo>
                <a:lnTo>
                  <a:pt x="1795" y="351"/>
                </a:lnTo>
                <a:lnTo>
                  <a:pt x="1796" y="351"/>
                </a:lnTo>
                <a:lnTo>
                  <a:pt x="1798" y="352"/>
                </a:lnTo>
                <a:lnTo>
                  <a:pt x="1799" y="352"/>
                </a:lnTo>
                <a:lnTo>
                  <a:pt x="1800" y="352"/>
                </a:lnTo>
                <a:lnTo>
                  <a:pt x="1802" y="352"/>
                </a:lnTo>
                <a:lnTo>
                  <a:pt x="1803" y="352"/>
                </a:lnTo>
                <a:lnTo>
                  <a:pt x="1805" y="352"/>
                </a:lnTo>
                <a:lnTo>
                  <a:pt x="1806" y="352"/>
                </a:lnTo>
                <a:lnTo>
                  <a:pt x="1807" y="352"/>
                </a:lnTo>
                <a:lnTo>
                  <a:pt x="1809" y="352"/>
                </a:lnTo>
                <a:lnTo>
                  <a:pt x="1810" y="351"/>
                </a:lnTo>
                <a:lnTo>
                  <a:pt x="1812" y="351"/>
                </a:lnTo>
                <a:lnTo>
                  <a:pt x="1813" y="350"/>
                </a:lnTo>
                <a:lnTo>
                  <a:pt x="1814" y="351"/>
                </a:lnTo>
                <a:lnTo>
                  <a:pt x="1815" y="352"/>
                </a:lnTo>
                <a:lnTo>
                  <a:pt x="1817" y="352"/>
                </a:lnTo>
                <a:lnTo>
                  <a:pt x="1818" y="352"/>
                </a:lnTo>
                <a:lnTo>
                  <a:pt x="1819" y="352"/>
                </a:lnTo>
                <a:lnTo>
                  <a:pt x="1821" y="351"/>
                </a:lnTo>
                <a:lnTo>
                  <a:pt x="1822" y="351"/>
                </a:lnTo>
                <a:lnTo>
                  <a:pt x="1824" y="351"/>
                </a:lnTo>
                <a:lnTo>
                  <a:pt x="1825" y="350"/>
                </a:lnTo>
                <a:lnTo>
                  <a:pt x="1826" y="350"/>
                </a:lnTo>
                <a:lnTo>
                  <a:pt x="1827" y="350"/>
                </a:lnTo>
                <a:lnTo>
                  <a:pt x="1829" y="350"/>
                </a:lnTo>
                <a:lnTo>
                  <a:pt x="1830" y="350"/>
                </a:lnTo>
                <a:lnTo>
                  <a:pt x="1832" y="350"/>
                </a:lnTo>
                <a:lnTo>
                  <a:pt x="1833" y="350"/>
                </a:lnTo>
                <a:lnTo>
                  <a:pt x="1834" y="349"/>
                </a:lnTo>
                <a:lnTo>
                  <a:pt x="1836" y="348"/>
                </a:lnTo>
                <a:lnTo>
                  <a:pt x="1837" y="348"/>
                </a:lnTo>
                <a:lnTo>
                  <a:pt x="1838" y="348"/>
                </a:lnTo>
                <a:lnTo>
                  <a:pt x="1839" y="348"/>
                </a:lnTo>
                <a:lnTo>
                  <a:pt x="1841" y="348"/>
                </a:lnTo>
                <a:lnTo>
                  <a:pt x="1843" y="349"/>
                </a:lnTo>
                <a:lnTo>
                  <a:pt x="1844" y="349"/>
                </a:lnTo>
                <a:lnTo>
                  <a:pt x="1845" y="349"/>
                </a:lnTo>
                <a:lnTo>
                  <a:pt x="1846" y="348"/>
                </a:lnTo>
                <a:lnTo>
                  <a:pt x="1848" y="347"/>
                </a:lnTo>
                <a:lnTo>
                  <a:pt x="1849" y="345"/>
                </a:lnTo>
                <a:lnTo>
                  <a:pt x="1851" y="344"/>
                </a:lnTo>
                <a:lnTo>
                  <a:pt x="1852" y="343"/>
                </a:lnTo>
                <a:lnTo>
                  <a:pt x="1853" y="342"/>
                </a:lnTo>
                <a:lnTo>
                  <a:pt x="1855" y="341"/>
                </a:lnTo>
                <a:lnTo>
                  <a:pt x="1856" y="340"/>
                </a:lnTo>
                <a:lnTo>
                  <a:pt x="1857" y="340"/>
                </a:lnTo>
                <a:lnTo>
                  <a:pt x="1858" y="339"/>
                </a:lnTo>
                <a:lnTo>
                  <a:pt x="1860" y="338"/>
                </a:lnTo>
                <a:lnTo>
                  <a:pt x="1861" y="337"/>
                </a:lnTo>
                <a:lnTo>
                  <a:pt x="1863" y="335"/>
                </a:lnTo>
                <a:lnTo>
                  <a:pt x="1864" y="333"/>
                </a:lnTo>
                <a:lnTo>
                  <a:pt x="1865" y="331"/>
                </a:lnTo>
                <a:lnTo>
                  <a:pt x="1867" y="330"/>
                </a:lnTo>
                <a:lnTo>
                  <a:pt x="1868" y="329"/>
                </a:lnTo>
                <a:lnTo>
                  <a:pt x="1869" y="328"/>
                </a:lnTo>
                <a:lnTo>
                  <a:pt x="1871" y="328"/>
                </a:lnTo>
                <a:lnTo>
                  <a:pt x="1872" y="327"/>
                </a:lnTo>
                <a:lnTo>
                  <a:pt x="1873" y="326"/>
                </a:lnTo>
                <a:lnTo>
                  <a:pt x="1875" y="325"/>
                </a:lnTo>
                <a:lnTo>
                  <a:pt x="1876" y="324"/>
                </a:lnTo>
                <a:lnTo>
                  <a:pt x="1877" y="324"/>
                </a:lnTo>
                <a:lnTo>
                  <a:pt x="1879" y="325"/>
                </a:lnTo>
                <a:lnTo>
                  <a:pt x="1880" y="325"/>
                </a:lnTo>
                <a:lnTo>
                  <a:pt x="1882" y="325"/>
                </a:lnTo>
                <a:lnTo>
                  <a:pt x="1883" y="325"/>
                </a:lnTo>
                <a:lnTo>
                  <a:pt x="1884" y="325"/>
                </a:lnTo>
                <a:lnTo>
                  <a:pt x="1885" y="325"/>
                </a:lnTo>
                <a:lnTo>
                  <a:pt x="1887" y="325"/>
                </a:lnTo>
                <a:lnTo>
                  <a:pt x="1888" y="325"/>
                </a:lnTo>
                <a:lnTo>
                  <a:pt x="1890" y="325"/>
                </a:lnTo>
                <a:lnTo>
                  <a:pt x="1891" y="325"/>
                </a:lnTo>
                <a:lnTo>
                  <a:pt x="1892" y="325"/>
                </a:lnTo>
                <a:lnTo>
                  <a:pt x="1894" y="325"/>
                </a:lnTo>
                <a:lnTo>
                  <a:pt x="1895" y="325"/>
                </a:lnTo>
                <a:lnTo>
                  <a:pt x="1896" y="325"/>
                </a:lnTo>
                <a:lnTo>
                  <a:pt x="1897" y="325"/>
                </a:lnTo>
                <a:lnTo>
                  <a:pt x="1899" y="324"/>
                </a:lnTo>
                <a:lnTo>
                  <a:pt x="1901" y="324"/>
                </a:lnTo>
                <a:lnTo>
                  <a:pt x="1902" y="324"/>
                </a:lnTo>
                <a:lnTo>
                  <a:pt x="1903" y="324"/>
                </a:lnTo>
                <a:lnTo>
                  <a:pt x="1904" y="322"/>
                </a:lnTo>
                <a:lnTo>
                  <a:pt x="1906" y="321"/>
                </a:lnTo>
                <a:lnTo>
                  <a:pt x="1907" y="319"/>
                </a:lnTo>
                <a:lnTo>
                  <a:pt x="1908" y="318"/>
                </a:lnTo>
                <a:lnTo>
                  <a:pt x="1910" y="316"/>
                </a:lnTo>
                <a:lnTo>
                  <a:pt x="1911" y="315"/>
                </a:lnTo>
                <a:lnTo>
                  <a:pt x="1913" y="313"/>
                </a:lnTo>
                <a:lnTo>
                  <a:pt x="1914" y="312"/>
                </a:lnTo>
                <a:lnTo>
                  <a:pt x="1915" y="311"/>
                </a:lnTo>
                <a:lnTo>
                  <a:pt x="1916" y="310"/>
                </a:lnTo>
                <a:lnTo>
                  <a:pt x="1918" y="308"/>
                </a:lnTo>
                <a:lnTo>
                  <a:pt x="1919" y="306"/>
                </a:lnTo>
                <a:lnTo>
                  <a:pt x="1921" y="305"/>
                </a:lnTo>
                <a:lnTo>
                  <a:pt x="1922" y="305"/>
                </a:lnTo>
                <a:lnTo>
                  <a:pt x="1923" y="304"/>
                </a:lnTo>
                <a:lnTo>
                  <a:pt x="1925" y="304"/>
                </a:lnTo>
                <a:lnTo>
                  <a:pt x="1926" y="303"/>
                </a:lnTo>
                <a:lnTo>
                  <a:pt x="1927" y="302"/>
                </a:lnTo>
                <a:lnTo>
                  <a:pt x="1929" y="301"/>
                </a:lnTo>
                <a:lnTo>
                  <a:pt x="1930" y="300"/>
                </a:lnTo>
                <a:lnTo>
                  <a:pt x="1931" y="299"/>
                </a:lnTo>
                <a:lnTo>
                  <a:pt x="1933" y="297"/>
                </a:lnTo>
                <a:lnTo>
                  <a:pt x="1934" y="296"/>
                </a:lnTo>
                <a:lnTo>
                  <a:pt x="1935" y="295"/>
                </a:lnTo>
                <a:lnTo>
                  <a:pt x="1937" y="295"/>
                </a:lnTo>
                <a:lnTo>
                  <a:pt x="1938" y="294"/>
                </a:lnTo>
                <a:lnTo>
                  <a:pt x="1940" y="294"/>
                </a:lnTo>
                <a:lnTo>
                  <a:pt x="1941" y="293"/>
                </a:lnTo>
                <a:lnTo>
                  <a:pt x="1942" y="293"/>
                </a:lnTo>
                <a:lnTo>
                  <a:pt x="1944" y="293"/>
                </a:lnTo>
                <a:lnTo>
                  <a:pt x="1945" y="293"/>
                </a:lnTo>
                <a:lnTo>
                  <a:pt x="1946" y="293"/>
                </a:lnTo>
                <a:lnTo>
                  <a:pt x="1947" y="293"/>
                </a:lnTo>
                <a:lnTo>
                  <a:pt x="1949" y="293"/>
                </a:lnTo>
                <a:lnTo>
                  <a:pt x="1950" y="293"/>
                </a:lnTo>
                <a:lnTo>
                  <a:pt x="1952" y="293"/>
                </a:lnTo>
                <a:lnTo>
                  <a:pt x="1953" y="293"/>
                </a:lnTo>
                <a:lnTo>
                  <a:pt x="1954" y="293"/>
                </a:lnTo>
                <a:lnTo>
                  <a:pt x="1956" y="293"/>
                </a:lnTo>
                <a:lnTo>
                  <a:pt x="1957" y="292"/>
                </a:lnTo>
                <a:lnTo>
                  <a:pt x="1959" y="291"/>
                </a:lnTo>
                <a:lnTo>
                  <a:pt x="1960" y="290"/>
                </a:lnTo>
                <a:lnTo>
                  <a:pt x="1961" y="289"/>
                </a:lnTo>
                <a:lnTo>
                  <a:pt x="1962" y="288"/>
                </a:lnTo>
                <a:lnTo>
                  <a:pt x="1964" y="287"/>
                </a:lnTo>
                <a:lnTo>
                  <a:pt x="1965" y="286"/>
                </a:lnTo>
                <a:lnTo>
                  <a:pt x="1966" y="286"/>
                </a:lnTo>
                <a:lnTo>
                  <a:pt x="1968" y="285"/>
                </a:lnTo>
                <a:lnTo>
                  <a:pt x="1969" y="285"/>
                </a:lnTo>
                <a:lnTo>
                  <a:pt x="1971" y="284"/>
                </a:lnTo>
                <a:lnTo>
                  <a:pt x="1972" y="284"/>
                </a:lnTo>
                <a:lnTo>
                  <a:pt x="1973" y="283"/>
                </a:lnTo>
                <a:lnTo>
                  <a:pt x="1974" y="282"/>
                </a:lnTo>
                <a:lnTo>
                  <a:pt x="1976" y="282"/>
                </a:lnTo>
                <a:lnTo>
                  <a:pt x="1978" y="281"/>
                </a:lnTo>
                <a:lnTo>
                  <a:pt x="1979" y="279"/>
                </a:lnTo>
                <a:lnTo>
                  <a:pt x="1980" y="278"/>
                </a:lnTo>
                <a:lnTo>
                  <a:pt x="1981" y="277"/>
                </a:lnTo>
                <a:lnTo>
                  <a:pt x="1983" y="275"/>
                </a:lnTo>
                <a:lnTo>
                  <a:pt x="1984" y="274"/>
                </a:lnTo>
                <a:lnTo>
                  <a:pt x="1985" y="273"/>
                </a:lnTo>
                <a:lnTo>
                  <a:pt x="1986" y="272"/>
                </a:lnTo>
                <a:lnTo>
                  <a:pt x="1988" y="271"/>
                </a:lnTo>
                <a:lnTo>
                  <a:pt x="1990" y="269"/>
                </a:lnTo>
                <a:lnTo>
                  <a:pt x="1991" y="269"/>
                </a:lnTo>
                <a:lnTo>
                  <a:pt x="1992" y="268"/>
                </a:lnTo>
                <a:lnTo>
                  <a:pt x="1993" y="267"/>
                </a:lnTo>
                <a:lnTo>
                  <a:pt x="1995" y="266"/>
                </a:lnTo>
                <a:lnTo>
                  <a:pt x="1996" y="265"/>
                </a:lnTo>
                <a:lnTo>
                  <a:pt x="1998" y="265"/>
                </a:lnTo>
                <a:lnTo>
                  <a:pt x="1999" y="265"/>
                </a:lnTo>
                <a:lnTo>
                  <a:pt x="2000" y="265"/>
                </a:lnTo>
                <a:lnTo>
                  <a:pt x="2002" y="265"/>
                </a:lnTo>
                <a:lnTo>
                  <a:pt x="2003" y="265"/>
                </a:lnTo>
                <a:lnTo>
                  <a:pt x="2004" y="264"/>
                </a:lnTo>
                <a:lnTo>
                  <a:pt x="2005" y="263"/>
                </a:lnTo>
                <a:lnTo>
                  <a:pt x="2007" y="263"/>
                </a:lnTo>
                <a:lnTo>
                  <a:pt x="2008" y="263"/>
                </a:lnTo>
                <a:lnTo>
                  <a:pt x="2010" y="262"/>
                </a:lnTo>
                <a:lnTo>
                  <a:pt x="2011" y="262"/>
                </a:lnTo>
                <a:lnTo>
                  <a:pt x="2012" y="262"/>
                </a:lnTo>
                <a:lnTo>
                  <a:pt x="2014" y="262"/>
                </a:lnTo>
                <a:lnTo>
                  <a:pt x="2015" y="262"/>
                </a:lnTo>
                <a:lnTo>
                  <a:pt x="2017" y="262"/>
                </a:lnTo>
                <a:lnTo>
                  <a:pt x="2018" y="262"/>
                </a:lnTo>
                <a:lnTo>
                  <a:pt x="2019" y="262"/>
                </a:lnTo>
                <a:lnTo>
                  <a:pt x="2020" y="262"/>
                </a:lnTo>
                <a:lnTo>
                  <a:pt x="2022" y="262"/>
                </a:lnTo>
                <a:lnTo>
                  <a:pt x="2023" y="262"/>
                </a:lnTo>
                <a:lnTo>
                  <a:pt x="2024" y="262"/>
                </a:lnTo>
                <a:lnTo>
                  <a:pt x="2026" y="262"/>
                </a:lnTo>
                <a:lnTo>
                  <a:pt x="2027" y="261"/>
                </a:lnTo>
                <a:lnTo>
                  <a:pt x="2029" y="261"/>
                </a:lnTo>
                <a:lnTo>
                  <a:pt x="2030" y="260"/>
                </a:lnTo>
                <a:lnTo>
                  <a:pt x="2031" y="260"/>
                </a:lnTo>
                <a:lnTo>
                  <a:pt x="2032" y="260"/>
                </a:lnTo>
                <a:lnTo>
                  <a:pt x="2034" y="259"/>
                </a:lnTo>
                <a:lnTo>
                  <a:pt x="2035" y="258"/>
                </a:lnTo>
                <a:lnTo>
                  <a:pt x="2037" y="257"/>
                </a:lnTo>
                <a:lnTo>
                  <a:pt x="2038" y="256"/>
                </a:lnTo>
                <a:lnTo>
                  <a:pt x="2039" y="255"/>
                </a:lnTo>
                <a:lnTo>
                  <a:pt x="2041" y="254"/>
                </a:lnTo>
                <a:lnTo>
                  <a:pt x="2042" y="253"/>
                </a:lnTo>
                <a:lnTo>
                  <a:pt x="2043" y="251"/>
                </a:lnTo>
                <a:lnTo>
                  <a:pt x="2045" y="250"/>
                </a:lnTo>
                <a:lnTo>
                  <a:pt x="2046" y="249"/>
                </a:lnTo>
                <a:lnTo>
                  <a:pt x="2048" y="247"/>
                </a:lnTo>
                <a:lnTo>
                  <a:pt x="2049" y="246"/>
                </a:lnTo>
                <a:lnTo>
                  <a:pt x="2050" y="245"/>
                </a:lnTo>
                <a:lnTo>
                  <a:pt x="2051" y="244"/>
                </a:lnTo>
                <a:lnTo>
                  <a:pt x="2053" y="243"/>
                </a:lnTo>
                <a:lnTo>
                  <a:pt x="2054" y="241"/>
                </a:lnTo>
                <a:lnTo>
                  <a:pt x="2056" y="240"/>
                </a:lnTo>
                <a:lnTo>
                  <a:pt x="2057" y="239"/>
                </a:lnTo>
                <a:lnTo>
                  <a:pt x="2058" y="237"/>
                </a:lnTo>
                <a:lnTo>
                  <a:pt x="2060" y="235"/>
                </a:lnTo>
                <a:lnTo>
                  <a:pt x="2061" y="234"/>
                </a:lnTo>
                <a:lnTo>
                  <a:pt x="2062" y="234"/>
                </a:lnTo>
                <a:lnTo>
                  <a:pt x="2063" y="233"/>
                </a:lnTo>
                <a:lnTo>
                  <a:pt x="2065" y="231"/>
                </a:lnTo>
                <a:lnTo>
                  <a:pt x="2066" y="230"/>
                </a:lnTo>
                <a:lnTo>
                  <a:pt x="2068" y="229"/>
                </a:lnTo>
                <a:lnTo>
                  <a:pt x="2069" y="229"/>
                </a:lnTo>
                <a:lnTo>
                  <a:pt x="2070" y="227"/>
                </a:lnTo>
                <a:lnTo>
                  <a:pt x="2072" y="225"/>
                </a:lnTo>
                <a:lnTo>
                  <a:pt x="2073" y="224"/>
                </a:lnTo>
                <a:lnTo>
                  <a:pt x="2074" y="223"/>
                </a:lnTo>
                <a:lnTo>
                  <a:pt x="2076" y="222"/>
                </a:lnTo>
                <a:lnTo>
                  <a:pt x="2077" y="221"/>
                </a:lnTo>
                <a:lnTo>
                  <a:pt x="2079" y="220"/>
                </a:lnTo>
                <a:lnTo>
                  <a:pt x="2080" y="219"/>
                </a:lnTo>
                <a:lnTo>
                  <a:pt x="2081" y="218"/>
                </a:lnTo>
                <a:lnTo>
                  <a:pt x="2082" y="217"/>
                </a:lnTo>
                <a:lnTo>
                  <a:pt x="2084" y="216"/>
                </a:lnTo>
                <a:lnTo>
                  <a:pt x="2085" y="216"/>
                </a:lnTo>
                <a:lnTo>
                  <a:pt x="2087" y="216"/>
                </a:lnTo>
                <a:lnTo>
                  <a:pt x="2088" y="216"/>
                </a:lnTo>
                <a:lnTo>
                  <a:pt x="2089" y="216"/>
                </a:lnTo>
                <a:lnTo>
                  <a:pt x="2091" y="215"/>
                </a:lnTo>
                <a:lnTo>
                  <a:pt x="2092" y="214"/>
                </a:lnTo>
                <a:lnTo>
                  <a:pt x="2093" y="213"/>
                </a:lnTo>
                <a:lnTo>
                  <a:pt x="2095" y="212"/>
                </a:lnTo>
                <a:lnTo>
                  <a:pt x="2096" y="211"/>
                </a:lnTo>
                <a:lnTo>
                  <a:pt x="2097" y="211"/>
                </a:lnTo>
                <a:lnTo>
                  <a:pt x="2099" y="211"/>
                </a:lnTo>
                <a:lnTo>
                  <a:pt x="2100" y="210"/>
                </a:lnTo>
                <a:lnTo>
                  <a:pt x="2101" y="209"/>
                </a:lnTo>
                <a:lnTo>
                  <a:pt x="2103" y="209"/>
                </a:lnTo>
                <a:lnTo>
                  <a:pt x="2104" y="210"/>
                </a:lnTo>
                <a:lnTo>
                  <a:pt x="2106" y="210"/>
                </a:lnTo>
                <a:lnTo>
                  <a:pt x="2107" y="210"/>
                </a:lnTo>
                <a:lnTo>
                  <a:pt x="2108" y="210"/>
                </a:lnTo>
                <a:lnTo>
                  <a:pt x="2109" y="210"/>
                </a:lnTo>
                <a:lnTo>
                  <a:pt x="2111" y="210"/>
                </a:lnTo>
                <a:lnTo>
                  <a:pt x="2112" y="210"/>
                </a:lnTo>
                <a:lnTo>
                  <a:pt x="2113" y="210"/>
                </a:lnTo>
                <a:lnTo>
                  <a:pt x="2115" y="209"/>
                </a:lnTo>
                <a:lnTo>
                  <a:pt x="2116" y="208"/>
                </a:lnTo>
                <a:lnTo>
                  <a:pt x="2118" y="207"/>
                </a:lnTo>
                <a:lnTo>
                  <a:pt x="2119" y="205"/>
                </a:lnTo>
                <a:lnTo>
                  <a:pt x="2120" y="204"/>
                </a:lnTo>
                <a:lnTo>
                  <a:pt x="2121" y="202"/>
                </a:lnTo>
                <a:lnTo>
                  <a:pt x="2123" y="200"/>
                </a:lnTo>
                <a:lnTo>
                  <a:pt x="2125" y="198"/>
                </a:lnTo>
                <a:lnTo>
                  <a:pt x="2126" y="197"/>
                </a:lnTo>
                <a:lnTo>
                  <a:pt x="2127" y="197"/>
                </a:lnTo>
                <a:lnTo>
                  <a:pt x="2128" y="197"/>
                </a:lnTo>
                <a:lnTo>
                  <a:pt x="2130" y="196"/>
                </a:lnTo>
                <a:lnTo>
                  <a:pt x="2131" y="194"/>
                </a:lnTo>
                <a:lnTo>
                  <a:pt x="2132" y="193"/>
                </a:lnTo>
                <a:lnTo>
                  <a:pt x="2134" y="192"/>
                </a:lnTo>
                <a:lnTo>
                  <a:pt x="2135" y="191"/>
                </a:lnTo>
                <a:lnTo>
                  <a:pt x="2137" y="188"/>
                </a:lnTo>
                <a:lnTo>
                  <a:pt x="2138" y="187"/>
                </a:lnTo>
                <a:lnTo>
                  <a:pt x="2139" y="186"/>
                </a:lnTo>
                <a:lnTo>
                  <a:pt x="2140" y="186"/>
                </a:lnTo>
                <a:lnTo>
                  <a:pt x="2142" y="184"/>
                </a:lnTo>
                <a:lnTo>
                  <a:pt x="2143" y="183"/>
                </a:lnTo>
                <a:lnTo>
                  <a:pt x="2145" y="182"/>
                </a:lnTo>
                <a:lnTo>
                  <a:pt x="2146" y="181"/>
                </a:lnTo>
                <a:lnTo>
                  <a:pt x="2147" y="180"/>
                </a:lnTo>
                <a:lnTo>
                  <a:pt x="2149" y="179"/>
                </a:lnTo>
                <a:lnTo>
                  <a:pt x="2150" y="178"/>
                </a:lnTo>
                <a:lnTo>
                  <a:pt x="2151" y="178"/>
                </a:lnTo>
                <a:lnTo>
                  <a:pt x="2152" y="178"/>
                </a:lnTo>
                <a:lnTo>
                  <a:pt x="2154" y="177"/>
                </a:lnTo>
                <a:lnTo>
                  <a:pt x="2155" y="176"/>
                </a:lnTo>
                <a:lnTo>
                  <a:pt x="2157" y="176"/>
                </a:lnTo>
                <a:lnTo>
                  <a:pt x="2158" y="176"/>
                </a:lnTo>
                <a:lnTo>
                  <a:pt x="2159" y="176"/>
                </a:lnTo>
                <a:lnTo>
                  <a:pt x="2161" y="175"/>
                </a:lnTo>
                <a:lnTo>
                  <a:pt x="2162" y="174"/>
                </a:lnTo>
                <a:lnTo>
                  <a:pt x="2164" y="173"/>
                </a:lnTo>
                <a:lnTo>
                  <a:pt x="2165" y="173"/>
                </a:lnTo>
                <a:lnTo>
                  <a:pt x="2166" y="172"/>
                </a:lnTo>
                <a:lnTo>
                  <a:pt x="2167" y="172"/>
                </a:lnTo>
                <a:lnTo>
                  <a:pt x="2169" y="172"/>
                </a:lnTo>
                <a:lnTo>
                  <a:pt x="2170" y="172"/>
                </a:lnTo>
                <a:lnTo>
                  <a:pt x="2171" y="172"/>
                </a:lnTo>
                <a:lnTo>
                  <a:pt x="2173" y="170"/>
                </a:lnTo>
                <a:lnTo>
                  <a:pt x="2174" y="168"/>
                </a:lnTo>
                <a:lnTo>
                  <a:pt x="2176" y="167"/>
                </a:lnTo>
                <a:lnTo>
                  <a:pt x="2177" y="167"/>
                </a:lnTo>
                <a:lnTo>
                  <a:pt x="2178" y="166"/>
                </a:lnTo>
                <a:lnTo>
                  <a:pt x="2180" y="166"/>
                </a:lnTo>
                <a:lnTo>
                  <a:pt x="2181" y="166"/>
                </a:lnTo>
                <a:lnTo>
                  <a:pt x="2183" y="166"/>
                </a:lnTo>
                <a:lnTo>
                  <a:pt x="2184" y="166"/>
                </a:lnTo>
                <a:lnTo>
                  <a:pt x="2185" y="165"/>
                </a:lnTo>
                <a:lnTo>
                  <a:pt x="2186" y="164"/>
                </a:lnTo>
                <a:lnTo>
                  <a:pt x="2188" y="162"/>
                </a:lnTo>
                <a:lnTo>
                  <a:pt x="2189" y="162"/>
                </a:lnTo>
                <a:lnTo>
                  <a:pt x="2190" y="161"/>
                </a:lnTo>
                <a:lnTo>
                  <a:pt x="2192" y="160"/>
                </a:lnTo>
                <a:lnTo>
                  <a:pt x="2193" y="159"/>
                </a:lnTo>
                <a:lnTo>
                  <a:pt x="2195" y="158"/>
                </a:lnTo>
                <a:lnTo>
                  <a:pt x="2196" y="158"/>
                </a:lnTo>
                <a:lnTo>
                  <a:pt x="2197" y="157"/>
                </a:lnTo>
                <a:lnTo>
                  <a:pt x="2198" y="156"/>
                </a:lnTo>
                <a:lnTo>
                  <a:pt x="2200" y="156"/>
                </a:lnTo>
                <a:lnTo>
                  <a:pt x="2201" y="155"/>
                </a:lnTo>
                <a:lnTo>
                  <a:pt x="2203" y="154"/>
                </a:lnTo>
                <a:lnTo>
                  <a:pt x="2204" y="153"/>
                </a:lnTo>
                <a:lnTo>
                  <a:pt x="2205" y="152"/>
                </a:lnTo>
                <a:lnTo>
                  <a:pt x="2207" y="152"/>
                </a:lnTo>
                <a:lnTo>
                  <a:pt x="2208" y="151"/>
                </a:lnTo>
                <a:lnTo>
                  <a:pt x="2209" y="151"/>
                </a:lnTo>
                <a:lnTo>
                  <a:pt x="2210" y="150"/>
                </a:lnTo>
                <a:lnTo>
                  <a:pt x="2212" y="148"/>
                </a:lnTo>
                <a:lnTo>
                  <a:pt x="2214" y="147"/>
                </a:lnTo>
                <a:lnTo>
                  <a:pt x="2215" y="146"/>
                </a:lnTo>
                <a:lnTo>
                  <a:pt x="2216" y="144"/>
                </a:lnTo>
                <a:lnTo>
                  <a:pt x="2217" y="143"/>
                </a:lnTo>
                <a:lnTo>
                  <a:pt x="2219" y="142"/>
                </a:lnTo>
                <a:lnTo>
                  <a:pt x="2220" y="142"/>
                </a:lnTo>
                <a:lnTo>
                  <a:pt x="2222" y="142"/>
                </a:lnTo>
                <a:lnTo>
                  <a:pt x="2223" y="141"/>
                </a:lnTo>
                <a:lnTo>
                  <a:pt x="2224" y="140"/>
                </a:lnTo>
                <a:lnTo>
                  <a:pt x="2226" y="139"/>
                </a:lnTo>
                <a:lnTo>
                  <a:pt x="2227" y="137"/>
                </a:lnTo>
                <a:lnTo>
                  <a:pt x="2228" y="136"/>
                </a:lnTo>
                <a:lnTo>
                  <a:pt x="2229" y="135"/>
                </a:lnTo>
                <a:lnTo>
                  <a:pt x="2231" y="134"/>
                </a:lnTo>
                <a:lnTo>
                  <a:pt x="2232" y="134"/>
                </a:lnTo>
                <a:lnTo>
                  <a:pt x="2234" y="133"/>
                </a:lnTo>
                <a:lnTo>
                  <a:pt x="2235" y="132"/>
                </a:lnTo>
                <a:lnTo>
                  <a:pt x="2236" y="132"/>
                </a:lnTo>
                <a:lnTo>
                  <a:pt x="2238" y="132"/>
                </a:lnTo>
                <a:lnTo>
                  <a:pt x="2239" y="132"/>
                </a:lnTo>
                <a:lnTo>
                  <a:pt x="2241" y="131"/>
                </a:lnTo>
                <a:lnTo>
                  <a:pt x="2242" y="130"/>
                </a:lnTo>
                <a:lnTo>
                  <a:pt x="2243" y="129"/>
                </a:lnTo>
                <a:lnTo>
                  <a:pt x="2244" y="128"/>
                </a:lnTo>
                <a:lnTo>
                  <a:pt x="2246" y="127"/>
                </a:lnTo>
                <a:lnTo>
                  <a:pt x="2247" y="125"/>
                </a:lnTo>
                <a:lnTo>
                  <a:pt x="2248" y="124"/>
                </a:lnTo>
                <a:lnTo>
                  <a:pt x="2250" y="123"/>
                </a:lnTo>
                <a:lnTo>
                  <a:pt x="2251" y="122"/>
                </a:lnTo>
                <a:lnTo>
                  <a:pt x="2253" y="121"/>
                </a:lnTo>
                <a:lnTo>
                  <a:pt x="2254" y="119"/>
                </a:lnTo>
                <a:lnTo>
                  <a:pt x="2255" y="118"/>
                </a:lnTo>
                <a:lnTo>
                  <a:pt x="2256" y="117"/>
                </a:lnTo>
                <a:lnTo>
                  <a:pt x="2258" y="116"/>
                </a:lnTo>
                <a:lnTo>
                  <a:pt x="2259" y="116"/>
                </a:lnTo>
                <a:lnTo>
                  <a:pt x="2261" y="115"/>
                </a:lnTo>
                <a:lnTo>
                  <a:pt x="2262" y="115"/>
                </a:lnTo>
                <a:lnTo>
                  <a:pt x="2263" y="114"/>
                </a:lnTo>
                <a:lnTo>
                  <a:pt x="2265" y="113"/>
                </a:lnTo>
                <a:lnTo>
                  <a:pt x="2266" y="112"/>
                </a:lnTo>
                <a:lnTo>
                  <a:pt x="2267" y="112"/>
                </a:lnTo>
                <a:lnTo>
                  <a:pt x="2268" y="111"/>
                </a:lnTo>
                <a:lnTo>
                  <a:pt x="2270" y="109"/>
                </a:lnTo>
                <a:lnTo>
                  <a:pt x="2272" y="108"/>
                </a:lnTo>
                <a:lnTo>
                  <a:pt x="2273" y="107"/>
                </a:lnTo>
                <a:lnTo>
                  <a:pt x="2274" y="106"/>
                </a:lnTo>
                <a:lnTo>
                  <a:pt x="2275" y="105"/>
                </a:lnTo>
                <a:lnTo>
                  <a:pt x="2277" y="105"/>
                </a:lnTo>
                <a:lnTo>
                  <a:pt x="2278" y="104"/>
                </a:lnTo>
                <a:lnTo>
                  <a:pt x="2280" y="104"/>
                </a:lnTo>
                <a:lnTo>
                  <a:pt x="2281" y="104"/>
                </a:lnTo>
                <a:lnTo>
                  <a:pt x="2282" y="103"/>
                </a:lnTo>
                <a:lnTo>
                  <a:pt x="2284" y="102"/>
                </a:lnTo>
                <a:lnTo>
                  <a:pt x="2285" y="102"/>
                </a:lnTo>
                <a:lnTo>
                  <a:pt x="2286" y="102"/>
                </a:lnTo>
                <a:lnTo>
                  <a:pt x="2287" y="102"/>
                </a:lnTo>
                <a:lnTo>
                  <a:pt x="2289" y="101"/>
                </a:lnTo>
                <a:lnTo>
                  <a:pt x="2290" y="101"/>
                </a:lnTo>
                <a:lnTo>
                  <a:pt x="2292" y="99"/>
                </a:lnTo>
                <a:lnTo>
                  <a:pt x="2293" y="98"/>
                </a:lnTo>
                <a:lnTo>
                  <a:pt x="2294" y="97"/>
                </a:lnTo>
                <a:lnTo>
                  <a:pt x="2296" y="96"/>
                </a:lnTo>
                <a:lnTo>
                  <a:pt x="2297" y="95"/>
                </a:lnTo>
                <a:lnTo>
                  <a:pt x="2298" y="94"/>
                </a:lnTo>
                <a:lnTo>
                  <a:pt x="2300" y="94"/>
                </a:lnTo>
                <a:lnTo>
                  <a:pt x="2301" y="92"/>
                </a:lnTo>
                <a:lnTo>
                  <a:pt x="2302" y="91"/>
                </a:lnTo>
                <a:lnTo>
                  <a:pt x="2304" y="89"/>
                </a:lnTo>
                <a:lnTo>
                  <a:pt x="2305" y="88"/>
                </a:lnTo>
                <a:lnTo>
                  <a:pt x="2306" y="86"/>
                </a:lnTo>
                <a:lnTo>
                  <a:pt x="2308" y="85"/>
                </a:lnTo>
                <a:lnTo>
                  <a:pt x="2309" y="84"/>
                </a:lnTo>
                <a:lnTo>
                  <a:pt x="2311" y="84"/>
                </a:lnTo>
                <a:lnTo>
                  <a:pt x="2312" y="83"/>
                </a:lnTo>
                <a:lnTo>
                  <a:pt x="2313" y="82"/>
                </a:lnTo>
                <a:lnTo>
                  <a:pt x="2315" y="81"/>
                </a:lnTo>
                <a:lnTo>
                  <a:pt x="2316" y="80"/>
                </a:lnTo>
                <a:lnTo>
                  <a:pt x="2317" y="79"/>
                </a:lnTo>
                <a:lnTo>
                  <a:pt x="2319" y="76"/>
                </a:lnTo>
                <a:lnTo>
                  <a:pt x="2320" y="74"/>
                </a:lnTo>
                <a:lnTo>
                  <a:pt x="2321" y="73"/>
                </a:lnTo>
                <a:lnTo>
                  <a:pt x="2323" y="70"/>
                </a:lnTo>
                <a:lnTo>
                  <a:pt x="2324" y="69"/>
                </a:lnTo>
                <a:lnTo>
                  <a:pt x="2325" y="68"/>
                </a:lnTo>
                <a:lnTo>
                  <a:pt x="2327" y="68"/>
                </a:lnTo>
                <a:lnTo>
                  <a:pt x="2328" y="67"/>
                </a:lnTo>
                <a:lnTo>
                  <a:pt x="2330" y="66"/>
                </a:lnTo>
                <a:lnTo>
                  <a:pt x="2331" y="66"/>
                </a:lnTo>
                <a:lnTo>
                  <a:pt x="2332" y="65"/>
                </a:lnTo>
                <a:lnTo>
                  <a:pt x="2333" y="63"/>
                </a:lnTo>
                <a:lnTo>
                  <a:pt x="2335" y="63"/>
                </a:lnTo>
                <a:lnTo>
                  <a:pt x="2336" y="63"/>
                </a:lnTo>
                <a:lnTo>
                  <a:pt x="2337" y="63"/>
                </a:lnTo>
                <a:lnTo>
                  <a:pt x="2339" y="63"/>
                </a:lnTo>
                <a:lnTo>
                  <a:pt x="2340" y="63"/>
                </a:lnTo>
                <a:lnTo>
                  <a:pt x="2342" y="62"/>
                </a:lnTo>
                <a:lnTo>
                  <a:pt x="2343" y="60"/>
                </a:lnTo>
                <a:lnTo>
                  <a:pt x="2344" y="60"/>
                </a:lnTo>
                <a:lnTo>
                  <a:pt x="2345" y="59"/>
                </a:lnTo>
                <a:lnTo>
                  <a:pt x="2347" y="58"/>
                </a:lnTo>
                <a:lnTo>
                  <a:pt x="2349" y="58"/>
                </a:lnTo>
                <a:lnTo>
                  <a:pt x="2350" y="57"/>
                </a:lnTo>
                <a:lnTo>
                  <a:pt x="2351" y="57"/>
                </a:lnTo>
                <a:lnTo>
                  <a:pt x="2352" y="58"/>
                </a:lnTo>
                <a:lnTo>
                  <a:pt x="2354" y="57"/>
                </a:lnTo>
                <a:lnTo>
                  <a:pt x="2355" y="57"/>
                </a:lnTo>
                <a:lnTo>
                  <a:pt x="2356" y="56"/>
                </a:lnTo>
                <a:lnTo>
                  <a:pt x="2357" y="56"/>
                </a:lnTo>
                <a:lnTo>
                  <a:pt x="2359" y="56"/>
                </a:lnTo>
              </a:path>
            </a:pathLst>
          </a:custGeom>
          <a:noFill/>
          <a:ln w="22225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860" name="Freeform 452"/>
          <p:cNvSpPr>
            <a:spLocks/>
          </p:cNvSpPr>
          <p:nvPr/>
        </p:nvSpPr>
        <p:spPr bwMode="auto">
          <a:xfrm>
            <a:off x="998538" y="1430338"/>
            <a:ext cx="3744912" cy="1587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73" y="0"/>
              </a:cxn>
              <a:cxn ang="0">
                <a:pos x="111" y="0"/>
              </a:cxn>
              <a:cxn ang="0">
                <a:pos x="149" y="0"/>
              </a:cxn>
              <a:cxn ang="0">
                <a:pos x="187" y="0"/>
              </a:cxn>
              <a:cxn ang="0">
                <a:pos x="225" y="0"/>
              </a:cxn>
              <a:cxn ang="0">
                <a:pos x="263" y="0"/>
              </a:cxn>
              <a:cxn ang="0">
                <a:pos x="300" y="0"/>
              </a:cxn>
              <a:cxn ang="0">
                <a:pos x="338" y="0"/>
              </a:cxn>
              <a:cxn ang="0">
                <a:pos x="376" y="0"/>
              </a:cxn>
              <a:cxn ang="0">
                <a:pos x="413" y="0"/>
              </a:cxn>
              <a:cxn ang="0">
                <a:pos x="451" y="0"/>
              </a:cxn>
              <a:cxn ang="0">
                <a:pos x="489" y="0"/>
              </a:cxn>
              <a:cxn ang="0">
                <a:pos x="527" y="0"/>
              </a:cxn>
              <a:cxn ang="0">
                <a:pos x="565" y="0"/>
              </a:cxn>
              <a:cxn ang="0">
                <a:pos x="603" y="0"/>
              </a:cxn>
              <a:cxn ang="0">
                <a:pos x="641" y="0"/>
              </a:cxn>
              <a:cxn ang="0">
                <a:pos x="678" y="0"/>
              </a:cxn>
              <a:cxn ang="0">
                <a:pos x="716" y="0"/>
              </a:cxn>
              <a:cxn ang="0">
                <a:pos x="754" y="0"/>
              </a:cxn>
              <a:cxn ang="0">
                <a:pos x="791" y="0"/>
              </a:cxn>
              <a:cxn ang="0">
                <a:pos x="829" y="0"/>
              </a:cxn>
              <a:cxn ang="0">
                <a:pos x="867" y="0"/>
              </a:cxn>
              <a:cxn ang="0">
                <a:pos x="905" y="0"/>
              </a:cxn>
              <a:cxn ang="0">
                <a:pos x="942" y="0"/>
              </a:cxn>
              <a:cxn ang="0">
                <a:pos x="980" y="0"/>
              </a:cxn>
              <a:cxn ang="0">
                <a:pos x="1018" y="0"/>
              </a:cxn>
              <a:cxn ang="0">
                <a:pos x="1056" y="0"/>
              </a:cxn>
              <a:cxn ang="0">
                <a:pos x="1094" y="0"/>
              </a:cxn>
              <a:cxn ang="0">
                <a:pos x="1131" y="0"/>
              </a:cxn>
              <a:cxn ang="0">
                <a:pos x="1169" y="0"/>
              </a:cxn>
              <a:cxn ang="0">
                <a:pos x="1207" y="0"/>
              </a:cxn>
              <a:cxn ang="0">
                <a:pos x="1244" y="0"/>
              </a:cxn>
              <a:cxn ang="0">
                <a:pos x="1282" y="0"/>
              </a:cxn>
              <a:cxn ang="0">
                <a:pos x="1320" y="0"/>
              </a:cxn>
              <a:cxn ang="0">
                <a:pos x="1358" y="0"/>
              </a:cxn>
              <a:cxn ang="0">
                <a:pos x="1396" y="0"/>
              </a:cxn>
              <a:cxn ang="0">
                <a:pos x="1434" y="0"/>
              </a:cxn>
              <a:cxn ang="0">
                <a:pos x="1472" y="0"/>
              </a:cxn>
              <a:cxn ang="0">
                <a:pos x="1509" y="0"/>
              </a:cxn>
              <a:cxn ang="0">
                <a:pos x="1547" y="0"/>
              </a:cxn>
              <a:cxn ang="0">
                <a:pos x="1585" y="0"/>
              </a:cxn>
              <a:cxn ang="0">
                <a:pos x="1622" y="0"/>
              </a:cxn>
              <a:cxn ang="0">
                <a:pos x="1660" y="0"/>
              </a:cxn>
              <a:cxn ang="0">
                <a:pos x="1698" y="0"/>
              </a:cxn>
              <a:cxn ang="0">
                <a:pos x="1736" y="0"/>
              </a:cxn>
              <a:cxn ang="0">
                <a:pos x="1774" y="0"/>
              </a:cxn>
              <a:cxn ang="0">
                <a:pos x="1812" y="0"/>
              </a:cxn>
              <a:cxn ang="0">
                <a:pos x="1849" y="0"/>
              </a:cxn>
              <a:cxn ang="0">
                <a:pos x="1887" y="0"/>
              </a:cxn>
              <a:cxn ang="0">
                <a:pos x="1925" y="0"/>
              </a:cxn>
              <a:cxn ang="0">
                <a:pos x="1962" y="0"/>
              </a:cxn>
              <a:cxn ang="0">
                <a:pos x="2000" y="0"/>
              </a:cxn>
              <a:cxn ang="0">
                <a:pos x="2038" y="0"/>
              </a:cxn>
              <a:cxn ang="0">
                <a:pos x="2076" y="0"/>
              </a:cxn>
              <a:cxn ang="0">
                <a:pos x="2113" y="0"/>
              </a:cxn>
              <a:cxn ang="0">
                <a:pos x="2151" y="0"/>
              </a:cxn>
              <a:cxn ang="0">
                <a:pos x="2189" y="0"/>
              </a:cxn>
              <a:cxn ang="0">
                <a:pos x="2227" y="0"/>
              </a:cxn>
              <a:cxn ang="0">
                <a:pos x="2265" y="0"/>
              </a:cxn>
              <a:cxn ang="0">
                <a:pos x="2302" y="0"/>
              </a:cxn>
              <a:cxn ang="0">
                <a:pos x="2340" y="0"/>
              </a:cxn>
            </a:cxnLst>
            <a:rect l="0" t="0" r="r" b="b"/>
            <a:pathLst>
              <a:path w="2359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5" y="0"/>
                </a:lnTo>
                <a:lnTo>
                  <a:pt x="6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7" y="0"/>
                </a:lnTo>
                <a:lnTo>
                  <a:pt x="18" y="0"/>
                </a:lnTo>
                <a:lnTo>
                  <a:pt x="20" y="0"/>
                </a:lnTo>
                <a:lnTo>
                  <a:pt x="21" y="0"/>
                </a:lnTo>
                <a:lnTo>
                  <a:pt x="22" y="0"/>
                </a:lnTo>
                <a:lnTo>
                  <a:pt x="24" y="0"/>
                </a:lnTo>
                <a:lnTo>
                  <a:pt x="25" y="0"/>
                </a:lnTo>
                <a:lnTo>
                  <a:pt x="27" y="0"/>
                </a:lnTo>
                <a:lnTo>
                  <a:pt x="28" y="0"/>
                </a:lnTo>
                <a:lnTo>
                  <a:pt x="29" y="0"/>
                </a:lnTo>
                <a:lnTo>
                  <a:pt x="30" y="0"/>
                </a:lnTo>
                <a:lnTo>
                  <a:pt x="32" y="0"/>
                </a:lnTo>
                <a:lnTo>
                  <a:pt x="33" y="0"/>
                </a:lnTo>
                <a:lnTo>
                  <a:pt x="34" y="0"/>
                </a:lnTo>
                <a:lnTo>
                  <a:pt x="36" y="0"/>
                </a:lnTo>
                <a:lnTo>
                  <a:pt x="37" y="0"/>
                </a:lnTo>
                <a:lnTo>
                  <a:pt x="39" y="0"/>
                </a:lnTo>
                <a:lnTo>
                  <a:pt x="40" y="0"/>
                </a:lnTo>
                <a:lnTo>
                  <a:pt x="41" y="0"/>
                </a:lnTo>
                <a:lnTo>
                  <a:pt x="42" y="0"/>
                </a:lnTo>
                <a:lnTo>
                  <a:pt x="44" y="0"/>
                </a:lnTo>
                <a:lnTo>
                  <a:pt x="46" y="0"/>
                </a:lnTo>
                <a:lnTo>
                  <a:pt x="47" y="0"/>
                </a:lnTo>
                <a:lnTo>
                  <a:pt x="48" y="0"/>
                </a:lnTo>
                <a:lnTo>
                  <a:pt x="49" y="0"/>
                </a:lnTo>
                <a:lnTo>
                  <a:pt x="51" y="0"/>
                </a:lnTo>
                <a:lnTo>
                  <a:pt x="52" y="0"/>
                </a:lnTo>
                <a:lnTo>
                  <a:pt x="53" y="0"/>
                </a:lnTo>
                <a:lnTo>
                  <a:pt x="55" y="0"/>
                </a:lnTo>
                <a:lnTo>
                  <a:pt x="56" y="0"/>
                </a:lnTo>
                <a:lnTo>
                  <a:pt x="58" y="0"/>
                </a:lnTo>
                <a:lnTo>
                  <a:pt x="59" y="0"/>
                </a:lnTo>
                <a:lnTo>
                  <a:pt x="60" y="0"/>
                </a:lnTo>
                <a:lnTo>
                  <a:pt x="61" y="0"/>
                </a:lnTo>
                <a:lnTo>
                  <a:pt x="63" y="0"/>
                </a:lnTo>
                <a:lnTo>
                  <a:pt x="64" y="0"/>
                </a:lnTo>
                <a:lnTo>
                  <a:pt x="66" y="0"/>
                </a:lnTo>
                <a:lnTo>
                  <a:pt x="67" y="0"/>
                </a:lnTo>
                <a:lnTo>
                  <a:pt x="68" y="0"/>
                </a:lnTo>
                <a:lnTo>
                  <a:pt x="70" y="0"/>
                </a:lnTo>
                <a:lnTo>
                  <a:pt x="71" y="0"/>
                </a:lnTo>
                <a:lnTo>
                  <a:pt x="72" y="0"/>
                </a:lnTo>
                <a:lnTo>
                  <a:pt x="73" y="0"/>
                </a:lnTo>
                <a:lnTo>
                  <a:pt x="75" y="0"/>
                </a:lnTo>
                <a:lnTo>
                  <a:pt x="76" y="0"/>
                </a:lnTo>
                <a:lnTo>
                  <a:pt x="78" y="0"/>
                </a:lnTo>
                <a:lnTo>
                  <a:pt x="79" y="0"/>
                </a:lnTo>
                <a:lnTo>
                  <a:pt x="80" y="0"/>
                </a:lnTo>
                <a:lnTo>
                  <a:pt x="82" y="0"/>
                </a:lnTo>
                <a:lnTo>
                  <a:pt x="83" y="0"/>
                </a:lnTo>
                <a:lnTo>
                  <a:pt x="85" y="0"/>
                </a:lnTo>
                <a:lnTo>
                  <a:pt x="86" y="0"/>
                </a:lnTo>
                <a:lnTo>
                  <a:pt x="87" y="0"/>
                </a:lnTo>
                <a:lnTo>
                  <a:pt x="89" y="0"/>
                </a:lnTo>
                <a:lnTo>
                  <a:pt x="90" y="0"/>
                </a:lnTo>
                <a:lnTo>
                  <a:pt x="91" y="0"/>
                </a:lnTo>
                <a:lnTo>
                  <a:pt x="92" y="0"/>
                </a:lnTo>
                <a:lnTo>
                  <a:pt x="94" y="0"/>
                </a:lnTo>
                <a:lnTo>
                  <a:pt x="95" y="0"/>
                </a:lnTo>
                <a:lnTo>
                  <a:pt x="97" y="0"/>
                </a:lnTo>
                <a:lnTo>
                  <a:pt x="98" y="0"/>
                </a:lnTo>
                <a:lnTo>
                  <a:pt x="99" y="0"/>
                </a:lnTo>
                <a:lnTo>
                  <a:pt x="101" y="0"/>
                </a:lnTo>
                <a:lnTo>
                  <a:pt x="102" y="0"/>
                </a:lnTo>
                <a:lnTo>
                  <a:pt x="103" y="0"/>
                </a:lnTo>
                <a:lnTo>
                  <a:pt x="105" y="0"/>
                </a:lnTo>
                <a:lnTo>
                  <a:pt x="106" y="0"/>
                </a:lnTo>
                <a:lnTo>
                  <a:pt x="107" y="0"/>
                </a:lnTo>
                <a:lnTo>
                  <a:pt x="109" y="0"/>
                </a:lnTo>
                <a:lnTo>
                  <a:pt x="110" y="0"/>
                </a:lnTo>
                <a:lnTo>
                  <a:pt x="111" y="0"/>
                </a:lnTo>
                <a:lnTo>
                  <a:pt x="113" y="0"/>
                </a:lnTo>
                <a:lnTo>
                  <a:pt x="114" y="0"/>
                </a:lnTo>
                <a:lnTo>
                  <a:pt x="116" y="0"/>
                </a:lnTo>
                <a:lnTo>
                  <a:pt x="117" y="0"/>
                </a:lnTo>
                <a:lnTo>
                  <a:pt x="118" y="0"/>
                </a:lnTo>
                <a:lnTo>
                  <a:pt x="119" y="0"/>
                </a:lnTo>
                <a:lnTo>
                  <a:pt x="121" y="0"/>
                </a:lnTo>
                <a:lnTo>
                  <a:pt x="122" y="0"/>
                </a:lnTo>
                <a:lnTo>
                  <a:pt x="124" y="0"/>
                </a:lnTo>
                <a:lnTo>
                  <a:pt x="125" y="0"/>
                </a:lnTo>
                <a:lnTo>
                  <a:pt x="126" y="0"/>
                </a:lnTo>
                <a:lnTo>
                  <a:pt x="128" y="0"/>
                </a:lnTo>
                <a:lnTo>
                  <a:pt x="129" y="0"/>
                </a:lnTo>
                <a:lnTo>
                  <a:pt x="130" y="0"/>
                </a:lnTo>
                <a:lnTo>
                  <a:pt x="131" y="0"/>
                </a:lnTo>
                <a:lnTo>
                  <a:pt x="133" y="0"/>
                </a:lnTo>
                <a:lnTo>
                  <a:pt x="135" y="0"/>
                </a:lnTo>
                <a:lnTo>
                  <a:pt x="136" y="0"/>
                </a:lnTo>
                <a:lnTo>
                  <a:pt x="137" y="0"/>
                </a:lnTo>
                <a:lnTo>
                  <a:pt x="138" y="0"/>
                </a:lnTo>
                <a:lnTo>
                  <a:pt x="140" y="0"/>
                </a:lnTo>
                <a:lnTo>
                  <a:pt x="141" y="0"/>
                </a:lnTo>
                <a:lnTo>
                  <a:pt x="142" y="0"/>
                </a:lnTo>
                <a:lnTo>
                  <a:pt x="144" y="0"/>
                </a:lnTo>
                <a:lnTo>
                  <a:pt x="145" y="0"/>
                </a:lnTo>
                <a:lnTo>
                  <a:pt x="147" y="0"/>
                </a:lnTo>
                <a:lnTo>
                  <a:pt x="148" y="0"/>
                </a:lnTo>
                <a:lnTo>
                  <a:pt x="149" y="0"/>
                </a:lnTo>
                <a:lnTo>
                  <a:pt x="150" y="0"/>
                </a:lnTo>
                <a:lnTo>
                  <a:pt x="152" y="0"/>
                </a:lnTo>
                <a:lnTo>
                  <a:pt x="153" y="0"/>
                </a:lnTo>
                <a:lnTo>
                  <a:pt x="155" y="0"/>
                </a:lnTo>
                <a:lnTo>
                  <a:pt x="156" y="0"/>
                </a:lnTo>
                <a:lnTo>
                  <a:pt x="157" y="0"/>
                </a:lnTo>
                <a:lnTo>
                  <a:pt x="159" y="0"/>
                </a:lnTo>
                <a:lnTo>
                  <a:pt x="160" y="0"/>
                </a:lnTo>
                <a:lnTo>
                  <a:pt x="161" y="0"/>
                </a:lnTo>
                <a:lnTo>
                  <a:pt x="163" y="0"/>
                </a:lnTo>
                <a:lnTo>
                  <a:pt x="164" y="0"/>
                </a:lnTo>
                <a:lnTo>
                  <a:pt x="165" y="0"/>
                </a:lnTo>
                <a:lnTo>
                  <a:pt x="167" y="0"/>
                </a:lnTo>
                <a:lnTo>
                  <a:pt x="168" y="0"/>
                </a:lnTo>
                <a:lnTo>
                  <a:pt x="169" y="0"/>
                </a:lnTo>
                <a:lnTo>
                  <a:pt x="171" y="0"/>
                </a:lnTo>
                <a:lnTo>
                  <a:pt x="172" y="0"/>
                </a:lnTo>
                <a:lnTo>
                  <a:pt x="174" y="0"/>
                </a:lnTo>
                <a:lnTo>
                  <a:pt x="175" y="0"/>
                </a:lnTo>
                <a:lnTo>
                  <a:pt x="176" y="0"/>
                </a:lnTo>
                <a:lnTo>
                  <a:pt x="177" y="0"/>
                </a:lnTo>
                <a:lnTo>
                  <a:pt x="179" y="0"/>
                </a:lnTo>
                <a:lnTo>
                  <a:pt x="180" y="0"/>
                </a:lnTo>
                <a:lnTo>
                  <a:pt x="181" y="0"/>
                </a:lnTo>
                <a:lnTo>
                  <a:pt x="183" y="0"/>
                </a:lnTo>
                <a:lnTo>
                  <a:pt x="184" y="0"/>
                </a:lnTo>
                <a:lnTo>
                  <a:pt x="186" y="0"/>
                </a:lnTo>
                <a:lnTo>
                  <a:pt x="187" y="0"/>
                </a:lnTo>
                <a:lnTo>
                  <a:pt x="188" y="0"/>
                </a:lnTo>
                <a:lnTo>
                  <a:pt x="190" y="0"/>
                </a:lnTo>
                <a:lnTo>
                  <a:pt x="191" y="0"/>
                </a:lnTo>
                <a:lnTo>
                  <a:pt x="193" y="0"/>
                </a:lnTo>
                <a:lnTo>
                  <a:pt x="194" y="0"/>
                </a:lnTo>
                <a:lnTo>
                  <a:pt x="195" y="0"/>
                </a:lnTo>
                <a:lnTo>
                  <a:pt x="196" y="0"/>
                </a:lnTo>
                <a:lnTo>
                  <a:pt x="198" y="0"/>
                </a:lnTo>
                <a:lnTo>
                  <a:pt x="199" y="0"/>
                </a:lnTo>
                <a:lnTo>
                  <a:pt x="200" y="0"/>
                </a:lnTo>
                <a:lnTo>
                  <a:pt x="202" y="0"/>
                </a:lnTo>
                <a:lnTo>
                  <a:pt x="203" y="0"/>
                </a:lnTo>
                <a:lnTo>
                  <a:pt x="205" y="0"/>
                </a:lnTo>
                <a:lnTo>
                  <a:pt x="206" y="0"/>
                </a:lnTo>
                <a:lnTo>
                  <a:pt x="207" y="0"/>
                </a:lnTo>
                <a:lnTo>
                  <a:pt x="208" y="0"/>
                </a:lnTo>
                <a:lnTo>
                  <a:pt x="210" y="0"/>
                </a:lnTo>
                <a:lnTo>
                  <a:pt x="211" y="0"/>
                </a:lnTo>
                <a:lnTo>
                  <a:pt x="213" y="0"/>
                </a:lnTo>
                <a:lnTo>
                  <a:pt x="214" y="0"/>
                </a:lnTo>
                <a:lnTo>
                  <a:pt x="215" y="0"/>
                </a:lnTo>
                <a:lnTo>
                  <a:pt x="217" y="0"/>
                </a:lnTo>
                <a:lnTo>
                  <a:pt x="218" y="0"/>
                </a:lnTo>
                <a:lnTo>
                  <a:pt x="219" y="0"/>
                </a:lnTo>
                <a:lnTo>
                  <a:pt x="220" y="0"/>
                </a:lnTo>
                <a:lnTo>
                  <a:pt x="222" y="0"/>
                </a:lnTo>
                <a:lnTo>
                  <a:pt x="224" y="0"/>
                </a:lnTo>
                <a:lnTo>
                  <a:pt x="225" y="0"/>
                </a:lnTo>
                <a:lnTo>
                  <a:pt x="226" y="0"/>
                </a:lnTo>
                <a:lnTo>
                  <a:pt x="227" y="0"/>
                </a:lnTo>
                <a:lnTo>
                  <a:pt x="229" y="0"/>
                </a:lnTo>
                <a:lnTo>
                  <a:pt x="230" y="0"/>
                </a:lnTo>
                <a:lnTo>
                  <a:pt x="232" y="0"/>
                </a:lnTo>
                <a:lnTo>
                  <a:pt x="233" y="0"/>
                </a:lnTo>
                <a:lnTo>
                  <a:pt x="234" y="0"/>
                </a:lnTo>
                <a:lnTo>
                  <a:pt x="236" y="0"/>
                </a:lnTo>
                <a:lnTo>
                  <a:pt x="237" y="0"/>
                </a:lnTo>
                <a:lnTo>
                  <a:pt x="238" y="0"/>
                </a:lnTo>
                <a:lnTo>
                  <a:pt x="239" y="0"/>
                </a:lnTo>
                <a:lnTo>
                  <a:pt x="241" y="0"/>
                </a:lnTo>
                <a:lnTo>
                  <a:pt x="242" y="0"/>
                </a:lnTo>
                <a:lnTo>
                  <a:pt x="244" y="0"/>
                </a:lnTo>
                <a:lnTo>
                  <a:pt x="245" y="0"/>
                </a:lnTo>
                <a:lnTo>
                  <a:pt x="246" y="0"/>
                </a:lnTo>
                <a:lnTo>
                  <a:pt x="248" y="0"/>
                </a:lnTo>
                <a:lnTo>
                  <a:pt x="249" y="0"/>
                </a:lnTo>
                <a:lnTo>
                  <a:pt x="251" y="0"/>
                </a:lnTo>
                <a:lnTo>
                  <a:pt x="252" y="0"/>
                </a:lnTo>
                <a:lnTo>
                  <a:pt x="253" y="0"/>
                </a:lnTo>
                <a:lnTo>
                  <a:pt x="254" y="0"/>
                </a:lnTo>
                <a:lnTo>
                  <a:pt x="256" y="0"/>
                </a:lnTo>
                <a:lnTo>
                  <a:pt x="257" y="0"/>
                </a:lnTo>
                <a:lnTo>
                  <a:pt x="258" y="0"/>
                </a:lnTo>
                <a:lnTo>
                  <a:pt x="260" y="0"/>
                </a:lnTo>
                <a:lnTo>
                  <a:pt x="261" y="0"/>
                </a:lnTo>
                <a:lnTo>
                  <a:pt x="263" y="0"/>
                </a:lnTo>
                <a:lnTo>
                  <a:pt x="264" y="0"/>
                </a:lnTo>
                <a:lnTo>
                  <a:pt x="265" y="0"/>
                </a:lnTo>
                <a:lnTo>
                  <a:pt x="266" y="0"/>
                </a:lnTo>
                <a:lnTo>
                  <a:pt x="268" y="0"/>
                </a:lnTo>
                <a:lnTo>
                  <a:pt x="269" y="0"/>
                </a:lnTo>
                <a:lnTo>
                  <a:pt x="271" y="0"/>
                </a:lnTo>
                <a:lnTo>
                  <a:pt x="272" y="0"/>
                </a:lnTo>
                <a:lnTo>
                  <a:pt x="273" y="0"/>
                </a:lnTo>
                <a:lnTo>
                  <a:pt x="275" y="0"/>
                </a:lnTo>
                <a:lnTo>
                  <a:pt x="276" y="0"/>
                </a:lnTo>
                <a:lnTo>
                  <a:pt x="277" y="0"/>
                </a:lnTo>
                <a:lnTo>
                  <a:pt x="278" y="0"/>
                </a:lnTo>
                <a:lnTo>
                  <a:pt x="280" y="0"/>
                </a:lnTo>
                <a:lnTo>
                  <a:pt x="282" y="0"/>
                </a:lnTo>
                <a:lnTo>
                  <a:pt x="283" y="0"/>
                </a:lnTo>
                <a:lnTo>
                  <a:pt x="284" y="0"/>
                </a:lnTo>
                <a:lnTo>
                  <a:pt x="285" y="0"/>
                </a:lnTo>
                <a:lnTo>
                  <a:pt x="287" y="0"/>
                </a:lnTo>
                <a:lnTo>
                  <a:pt x="288" y="0"/>
                </a:lnTo>
                <a:lnTo>
                  <a:pt x="290" y="0"/>
                </a:lnTo>
                <a:lnTo>
                  <a:pt x="291" y="0"/>
                </a:lnTo>
                <a:lnTo>
                  <a:pt x="292" y="0"/>
                </a:lnTo>
                <a:lnTo>
                  <a:pt x="294" y="0"/>
                </a:lnTo>
                <a:lnTo>
                  <a:pt x="295" y="0"/>
                </a:lnTo>
                <a:lnTo>
                  <a:pt x="296" y="0"/>
                </a:lnTo>
                <a:lnTo>
                  <a:pt x="297" y="0"/>
                </a:lnTo>
                <a:lnTo>
                  <a:pt x="299" y="0"/>
                </a:lnTo>
                <a:lnTo>
                  <a:pt x="300" y="0"/>
                </a:lnTo>
                <a:lnTo>
                  <a:pt x="302" y="0"/>
                </a:lnTo>
                <a:lnTo>
                  <a:pt x="303" y="0"/>
                </a:lnTo>
                <a:lnTo>
                  <a:pt x="304" y="0"/>
                </a:lnTo>
                <a:lnTo>
                  <a:pt x="306" y="0"/>
                </a:lnTo>
                <a:lnTo>
                  <a:pt x="307" y="0"/>
                </a:lnTo>
                <a:lnTo>
                  <a:pt x="308" y="0"/>
                </a:lnTo>
                <a:lnTo>
                  <a:pt x="310" y="0"/>
                </a:lnTo>
                <a:lnTo>
                  <a:pt x="311" y="0"/>
                </a:lnTo>
                <a:lnTo>
                  <a:pt x="312" y="0"/>
                </a:lnTo>
                <a:lnTo>
                  <a:pt x="314" y="0"/>
                </a:lnTo>
                <a:lnTo>
                  <a:pt x="315" y="0"/>
                </a:lnTo>
                <a:lnTo>
                  <a:pt x="316" y="0"/>
                </a:lnTo>
                <a:lnTo>
                  <a:pt x="318" y="0"/>
                </a:lnTo>
                <a:lnTo>
                  <a:pt x="319" y="0"/>
                </a:lnTo>
                <a:lnTo>
                  <a:pt x="321" y="0"/>
                </a:lnTo>
                <a:lnTo>
                  <a:pt x="322" y="0"/>
                </a:lnTo>
                <a:lnTo>
                  <a:pt x="323" y="0"/>
                </a:lnTo>
                <a:lnTo>
                  <a:pt x="325" y="0"/>
                </a:lnTo>
                <a:lnTo>
                  <a:pt x="326" y="0"/>
                </a:lnTo>
                <a:lnTo>
                  <a:pt x="327" y="0"/>
                </a:lnTo>
                <a:lnTo>
                  <a:pt x="329" y="0"/>
                </a:lnTo>
                <a:lnTo>
                  <a:pt x="330" y="0"/>
                </a:lnTo>
                <a:lnTo>
                  <a:pt x="331" y="0"/>
                </a:lnTo>
                <a:lnTo>
                  <a:pt x="333" y="0"/>
                </a:lnTo>
                <a:lnTo>
                  <a:pt x="334" y="0"/>
                </a:lnTo>
                <a:lnTo>
                  <a:pt x="335" y="0"/>
                </a:lnTo>
                <a:lnTo>
                  <a:pt x="337" y="0"/>
                </a:lnTo>
                <a:lnTo>
                  <a:pt x="338" y="0"/>
                </a:lnTo>
                <a:lnTo>
                  <a:pt x="340" y="0"/>
                </a:lnTo>
                <a:lnTo>
                  <a:pt x="341" y="0"/>
                </a:lnTo>
                <a:lnTo>
                  <a:pt x="342" y="0"/>
                </a:lnTo>
                <a:lnTo>
                  <a:pt x="343" y="0"/>
                </a:lnTo>
                <a:lnTo>
                  <a:pt x="345" y="0"/>
                </a:lnTo>
                <a:lnTo>
                  <a:pt x="346" y="0"/>
                </a:lnTo>
                <a:lnTo>
                  <a:pt x="347" y="0"/>
                </a:lnTo>
                <a:lnTo>
                  <a:pt x="349" y="0"/>
                </a:lnTo>
                <a:lnTo>
                  <a:pt x="350" y="0"/>
                </a:lnTo>
                <a:lnTo>
                  <a:pt x="352" y="0"/>
                </a:lnTo>
                <a:lnTo>
                  <a:pt x="353" y="0"/>
                </a:lnTo>
                <a:lnTo>
                  <a:pt x="354" y="0"/>
                </a:lnTo>
                <a:lnTo>
                  <a:pt x="355" y="0"/>
                </a:lnTo>
                <a:lnTo>
                  <a:pt x="357" y="0"/>
                </a:lnTo>
                <a:lnTo>
                  <a:pt x="359" y="0"/>
                </a:lnTo>
                <a:lnTo>
                  <a:pt x="360" y="0"/>
                </a:lnTo>
                <a:lnTo>
                  <a:pt x="361" y="0"/>
                </a:lnTo>
                <a:lnTo>
                  <a:pt x="362" y="0"/>
                </a:lnTo>
                <a:lnTo>
                  <a:pt x="364" y="0"/>
                </a:lnTo>
                <a:lnTo>
                  <a:pt x="365" y="0"/>
                </a:lnTo>
                <a:lnTo>
                  <a:pt x="366" y="0"/>
                </a:lnTo>
                <a:lnTo>
                  <a:pt x="368" y="0"/>
                </a:lnTo>
                <a:lnTo>
                  <a:pt x="369" y="0"/>
                </a:lnTo>
                <a:lnTo>
                  <a:pt x="371" y="0"/>
                </a:lnTo>
                <a:lnTo>
                  <a:pt x="372" y="0"/>
                </a:lnTo>
                <a:lnTo>
                  <a:pt x="373" y="0"/>
                </a:lnTo>
                <a:lnTo>
                  <a:pt x="374" y="0"/>
                </a:lnTo>
                <a:lnTo>
                  <a:pt x="376" y="0"/>
                </a:lnTo>
                <a:lnTo>
                  <a:pt x="377" y="0"/>
                </a:lnTo>
                <a:lnTo>
                  <a:pt x="379" y="0"/>
                </a:lnTo>
                <a:lnTo>
                  <a:pt x="380" y="0"/>
                </a:lnTo>
                <a:lnTo>
                  <a:pt x="381" y="0"/>
                </a:lnTo>
                <a:lnTo>
                  <a:pt x="383" y="0"/>
                </a:lnTo>
                <a:lnTo>
                  <a:pt x="384" y="0"/>
                </a:lnTo>
                <a:lnTo>
                  <a:pt x="385" y="0"/>
                </a:lnTo>
                <a:lnTo>
                  <a:pt x="386" y="0"/>
                </a:lnTo>
                <a:lnTo>
                  <a:pt x="388" y="0"/>
                </a:lnTo>
                <a:lnTo>
                  <a:pt x="389" y="0"/>
                </a:lnTo>
                <a:lnTo>
                  <a:pt x="391" y="0"/>
                </a:lnTo>
                <a:lnTo>
                  <a:pt x="392" y="0"/>
                </a:lnTo>
                <a:lnTo>
                  <a:pt x="393" y="0"/>
                </a:lnTo>
                <a:lnTo>
                  <a:pt x="395" y="0"/>
                </a:lnTo>
                <a:lnTo>
                  <a:pt x="396" y="0"/>
                </a:lnTo>
                <a:lnTo>
                  <a:pt x="398" y="0"/>
                </a:lnTo>
                <a:lnTo>
                  <a:pt x="399" y="0"/>
                </a:lnTo>
                <a:lnTo>
                  <a:pt x="400" y="0"/>
                </a:lnTo>
                <a:lnTo>
                  <a:pt x="401" y="0"/>
                </a:lnTo>
                <a:lnTo>
                  <a:pt x="403" y="0"/>
                </a:lnTo>
                <a:lnTo>
                  <a:pt x="404" y="0"/>
                </a:lnTo>
                <a:lnTo>
                  <a:pt x="405" y="0"/>
                </a:lnTo>
                <a:lnTo>
                  <a:pt x="407" y="0"/>
                </a:lnTo>
                <a:lnTo>
                  <a:pt x="408" y="0"/>
                </a:lnTo>
                <a:lnTo>
                  <a:pt x="410" y="0"/>
                </a:lnTo>
                <a:lnTo>
                  <a:pt x="411" y="0"/>
                </a:lnTo>
                <a:lnTo>
                  <a:pt x="412" y="0"/>
                </a:lnTo>
                <a:lnTo>
                  <a:pt x="413" y="0"/>
                </a:lnTo>
                <a:lnTo>
                  <a:pt x="415" y="0"/>
                </a:lnTo>
                <a:lnTo>
                  <a:pt x="417" y="0"/>
                </a:lnTo>
                <a:lnTo>
                  <a:pt x="418" y="0"/>
                </a:lnTo>
                <a:lnTo>
                  <a:pt x="419" y="0"/>
                </a:lnTo>
                <a:lnTo>
                  <a:pt x="420" y="0"/>
                </a:lnTo>
                <a:lnTo>
                  <a:pt x="422" y="0"/>
                </a:lnTo>
                <a:lnTo>
                  <a:pt x="423" y="0"/>
                </a:lnTo>
                <a:lnTo>
                  <a:pt x="424" y="0"/>
                </a:lnTo>
                <a:lnTo>
                  <a:pt x="426" y="0"/>
                </a:lnTo>
                <a:lnTo>
                  <a:pt x="427" y="0"/>
                </a:lnTo>
                <a:lnTo>
                  <a:pt x="429" y="0"/>
                </a:lnTo>
                <a:lnTo>
                  <a:pt x="430" y="0"/>
                </a:lnTo>
                <a:lnTo>
                  <a:pt x="431" y="0"/>
                </a:lnTo>
                <a:lnTo>
                  <a:pt x="432" y="0"/>
                </a:lnTo>
                <a:lnTo>
                  <a:pt x="434" y="0"/>
                </a:lnTo>
                <a:lnTo>
                  <a:pt x="435" y="0"/>
                </a:lnTo>
                <a:lnTo>
                  <a:pt x="437" y="0"/>
                </a:lnTo>
                <a:lnTo>
                  <a:pt x="438" y="0"/>
                </a:lnTo>
                <a:lnTo>
                  <a:pt x="439" y="0"/>
                </a:lnTo>
                <a:lnTo>
                  <a:pt x="441" y="0"/>
                </a:lnTo>
                <a:lnTo>
                  <a:pt x="442" y="0"/>
                </a:lnTo>
                <a:lnTo>
                  <a:pt x="443" y="0"/>
                </a:lnTo>
                <a:lnTo>
                  <a:pt x="444" y="0"/>
                </a:lnTo>
                <a:lnTo>
                  <a:pt x="446" y="0"/>
                </a:lnTo>
                <a:lnTo>
                  <a:pt x="447" y="0"/>
                </a:lnTo>
                <a:lnTo>
                  <a:pt x="449" y="0"/>
                </a:lnTo>
                <a:lnTo>
                  <a:pt x="450" y="0"/>
                </a:lnTo>
                <a:lnTo>
                  <a:pt x="451" y="0"/>
                </a:lnTo>
                <a:lnTo>
                  <a:pt x="453" y="0"/>
                </a:lnTo>
                <a:lnTo>
                  <a:pt x="454" y="0"/>
                </a:lnTo>
                <a:lnTo>
                  <a:pt x="456" y="0"/>
                </a:lnTo>
                <a:lnTo>
                  <a:pt x="457" y="0"/>
                </a:lnTo>
                <a:lnTo>
                  <a:pt x="458" y="0"/>
                </a:lnTo>
                <a:lnTo>
                  <a:pt x="460" y="0"/>
                </a:lnTo>
                <a:lnTo>
                  <a:pt x="461" y="0"/>
                </a:lnTo>
                <a:lnTo>
                  <a:pt x="462" y="0"/>
                </a:lnTo>
                <a:lnTo>
                  <a:pt x="463" y="0"/>
                </a:lnTo>
                <a:lnTo>
                  <a:pt x="465" y="0"/>
                </a:lnTo>
                <a:lnTo>
                  <a:pt x="466" y="0"/>
                </a:lnTo>
                <a:lnTo>
                  <a:pt x="468" y="0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5" y="0"/>
                </a:lnTo>
                <a:lnTo>
                  <a:pt x="476" y="0"/>
                </a:lnTo>
                <a:lnTo>
                  <a:pt x="477" y="0"/>
                </a:lnTo>
                <a:lnTo>
                  <a:pt x="478" y="0"/>
                </a:lnTo>
                <a:lnTo>
                  <a:pt x="480" y="0"/>
                </a:lnTo>
                <a:lnTo>
                  <a:pt x="481" y="0"/>
                </a:lnTo>
                <a:lnTo>
                  <a:pt x="482" y="0"/>
                </a:lnTo>
                <a:lnTo>
                  <a:pt x="484" y="0"/>
                </a:lnTo>
                <a:lnTo>
                  <a:pt x="485" y="0"/>
                </a:lnTo>
                <a:lnTo>
                  <a:pt x="487" y="0"/>
                </a:lnTo>
                <a:lnTo>
                  <a:pt x="488" y="0"/>
                </a:lnTo>
                <a:lnTo>
                  <a:pt x="489" y="0"/>
                </a:lnTo>
                <a:lnTo>
                  <a:pt x="490" y="0"/>
                </a:lnTo>
                <a:lnTo>
                  <a:pt x="492" y="0"/>
                </a:lnTo>
                <a:lnTo>
                  <a:pt x="493" y="0"/>
                </a:lnTo>
                <a:lnTo>
                  <a:pt x="495" y="0"/>
                </a:lnTo>
                <a:lnTo>
                  <a:pt x="496" y="0"/>
                </a:lnTo>
                <a:lnTo>
                  <a:pt x="497" y="0"/>
                </a:lnTo>
                <a:lnTo>
                  <a:pt x="499" y="0"/>
                </a:lnTo>
                <a:lnTo>
                  <a:pt x="500" y="0"/>
                </a:lnTo>
                <a:lnTo>
                  <a:pt x="501" y="0"/>
                </a:lnTo>
                <a:lnTo>
                  <a:pt x="502" y="0"/>
                </a:lnTo>
                <a:lnTo>
                  <a:pt x="504" y="0"/>
                </a:lnTo>
                <a:lnTo>
                  <a:pt x="506" y="0"/>
                </a:lnTo>
                <a:lnTo>
                  <a:pt x="507" y="0"/>
                </a:lnTo>
                <a:lnTo>
                  <a:pt x="508" y="0"/>
                </a:lnTo>
                <a:lnTo>
                  <a:pt x="509" y="0"/>
                </a:lnTo>
                <a:lnTo>
                  <a:pt x="511" y="0"/>
                </a:lnTo>
                <a:lnTo>
                  <a:pt x="512" y="0"/>
                </a:lnTo>
                <a:lnTo>
                  <a:pt x="513" y="0"/>
                </a:lnTo>
                <a:lnTo>
                  <a:pt x="515" y="0"/>
                </a:lnTo>
                <a:lnTo>
                  <a:pt x="516" y="0"/>
                </a:lnTo>
                <a:lnTo>
                  <a:pt x="518" y="0"/>
                </a:lnTo>
                <a:lnTo>
                  <a:pt x="519" y="0"/>
                </a:lnTo>
                <a:lnTo>
                  <a:pt x="520" y="0"/>
                </a:lnTo>
                <a:lnTo>
                  <a:pt x="521" y="0"/>
                </a:lnTo>
                <a:lnTo>
                  <a:pt x="523" y="0"/>
                </a:lnTo>
                <a:lnTo>
                  <a:pt x="524" y="0"/>
                </a:lnTo>
                <a:lnTo>
                  <a:pt x="526" y="0"/>
                </a:lnTo>
                <a:lnTo>
                  <a:pt x="527" y="0"/>
                </a:lnTo>
                <a:lnTo>
                  <a:pt x="528" y="0"/>
                </a:lnTo>
                <a:lnTo>
                  <a:pt x="530" y="0"/>
                </a:lnTo>
                <a:lnTo>
                  <a:pt x="531" y="0"/>
                </a:lnTo>
                <a:lnTo>
                  <a:pt x="532" y="0"/>
                </a:lnTo>
                <a:lnTo>
                  <a:pt x="534" y="0"/>
                </a:lnTo>
                <a:lnTo>
                  <a:pt x="535" y="0"/>
                </a:lnTo>
                <a:lnTo>
                  <a:pt x="536" y="0"/>
                </a:lnTo>
                <a:lnTo>
                  <a:pt x="538" y="0"/>
                </a:lnTo>
                <a:lnTo>
                  <a:pt x="539" y="0"/>
                </a:lnTo>
                <a:lnTo>
                  <a:pt x="540" y="0"/>
                </a:lnTo>
                <a:lnTo>
                  <a:pt x="542" y="0"/>
                </a:lnTo>
                <a:lnTo>
                  <a:pt x="543" y="0"/>
                </a:lnTo>
                <a:lnTo>
                  <a:pt x="545" y="0"/>
                </a:lnTo>
                <a:lnTo>
                  <a:pt x="546" y="0"/>
                </a:lnTo>
                <a:lnTo>
                  <a:pt x="547" y="0"/>
                </a:lnTo>
                <a:lnTo>
                  <a:pt x="548" y="0"/>
                </a:lnTo>
                <a:lnTo>
                  <a:pt x="550" y="0"/>
                </a:lnTo>
                <a:lnTo>
                  <a:pt x="551" y="0"/>
                </a:lnTo>
                <a:lnTo>
                  <a:pt x="552" y="0"/>
                </a:lnTo>
                <a:lnTo>
                  <a:pt x="554" y="0"/>
                </a:lnTo>
                <a:lnTo>
                  <a:pt x="555" y="0"/>
                </a:lnTo>
                <a:lnTo>
                  <a:pt x="557" y="0"/>
                </a:lnTo>
                <a:lnTo>
                  <a:pt x="558" y="0"/>
                </a:lnTo>
                <a:lnTo>
                  <a:pt x="559" y="0"/>
                </a:lnTo>
                <a:lnTo>
                  <a:pt x="561" y="0"/>
                </a:lnTo>
                <a:lnTo>
                  <a:pt x="562" y="0"/>
                </a:lnTo>
                <a:lnTo>
                  <a:pt x="564" y="0"/>
                </a:lnTo>
                <a:lnTo>
                  <a:pt x="565" y="0"/>
                </a:lnTo>
                <a:lnTo>
                  <a:pt x="566" y="0"/>
                </a:lnTo>
                <a:lnTo>
                  <a:pt x="567" y="0"/>
                </a:lnTo>
                <a:lnTo>
                  <a:pt x="569" y="0"/>
                </a:lnTo>
                <a:lnTo>
                  <a:pt x="570" y="0"/>
                </a:lnTo>
                <a:lnTo>
                  <a:pt x="571" y="0"/>
                </a:lnTo>
                <a:lnTo>
                  <a:pt x="573" y="0"/>
                </a:lnTo>
                <a:lnTo>
                  <a:pt x="574" y="0"/>
                </a:lnTo>
                <a:lnTo>
                  <a:pt x="576" y="0"/>
                </a:lnTo>
                <a:lnTo>
                  <a:pt x="577" y="0"/>
                </a:lnTo>
                <a:lnTo>
                  <a:pt x="578" y="0"/>
                </a:lnTo>
                <a:lnTo>
                  <a:pt x="579" y="0"/>
                </a:lnTo>
                <a:lnTo>
                  <a:pt x="581" y="0"/>
                </a:lnTo>
                <a:lnTo>
                  <a:pt x="582" y="0"/>
                </a:lnTo>
                <a:lnTo>
                  <a:pt x="584" y="0"/>
                </a:lnTo>
                <a:lnTo>
                  <a:pt x="585" y="0"/>
                </a:lnTo>
                <a:lnTo>
                  <a:pt x="586" y="0"/>
                </a:lnTo>
                <a:lnTo>
                  <a:pt x="588" y="0"/>
                </a:lnTo>
                <a:lnTo>
                  <a:pt x="589" y="0"/>
                </a:lnTo>
                <a:lnTo>
                  <a:pt x="590" y="0"/>
                </a:lnTo>
                <a:lnTo>
                  <a:pt x="591" y="0"/>
                </a:lnTo>
                <a:lnTo>
                  <a:pt x="593" y="0"/>
                </a:lnTo>
                <a:lnTo>
                  <a:pt x="595" y="0"/>
                </a:lnTo>
                <a:lnTo>
                  <a:pt x="596" y="0"/>
                </a:lnTo>
                <a:lnTo>
                  <a:pt x="597" y="0"/>
                </a:lnTo>
                <a:lnTo>
                  <a:pt x="598" y="0"/>
                </a:lnTo>
                <a:lnTo>
                  <a:pt x="600" y="0"/>
                </a:lnTo>
                <a:lnTo>
                  <a:pt x="601" y="0"/>
                </a:lnTo>
                <a:lnTo>
                  <a:pt x="603" y="0"/>
                </a:lnTo>
                <a:lnTo>
                  <a:pt x="604" y="0"/>
                </a:lnTo>
                <a:lnTo>
                  <a:pt x="605" y="0"/>
                </a:lnTo>
                <a:lnTo>
                  <a:pt x="607" y="0"/>
                </a:lnTo>
                <a:lnTo>
                  <a:pt x="608" y="0"/>
                </a:lnTo>
                <a:lnTo>
                  <a:pt x="609" y="0"/>
                </a:lnTo>
                <a:lnTo>
                  <a:pt x="610" y="0"/>
                </a:lnTo>
                <a:lnTo>
                  <a:pt x="612" y="0"/>
                </a:lnTo>
                <a:lnTo>
                  <a:pt x="613" y="0"/>
                </a:lnTo>
                <a:lnTo>
                  <a:pt x="615" y="0"/>
                </a:lnTo>
                <a:lnTo>
                  <a:pt x="616" y="0"/>
                </a:lnTo>
                <a:lnTo>
                  <a:pt x="617" y="0"/>
                </a:lnTo>
                <a:lnTo>
                  <a:pt x="619" y="0"/>
                </a:lnTo>
                <a:lnTo>
                  <a:pt x="620" y="0"/>
                </a:lnTo>
                <a:lnTo>
                  <a:pt x="622" y="0"/>
                </a:lnTo>
                <a:lnTo>
                  <a:pt x="623" y="0"/>
                </a:lnTo>
                <a:lnTo>
                  <a:pt x="624" y="0"/>
                </a:lnTo>
                <a:lnTo>
                  <a:pt x="625" y="0"/>
                </a:lnTo>
                <a:lnTo>
                  <a:pt x="627" y="0"/>
                </a:lnTo>
                <a:lnTo>
                  <a:pt x="628" y="0"/>
                </a:lnTo>
                <a:lnTo>
                  <a:pt x="629" y="0"/>
                </a:lnTo>
                <a:lnTo>
                  <a:pt x="631" y="0"/>
                </a:lnTo>
                <a:lnTo>
                  <a:pt x="632" y="0"/>
                </a:lnTo>
                <a:lnTo>
                  <a:pt x="634" y="0"/>
                </a:lnTo>
                <a:lnTo>
                  <a:pt x="635" y="0"/>
                </a:lnTo>
                <a:lnTo>
                  <a:pt x="636" y="0"/>
                </a:lnTo>
                <a:lnTo>
                  <a:pt x="637" y="0"/>
                </a:lnTo>
                <a:lnTo>
                  <a:pt x="639" y="0"/>
                </a:lnTo>
                <a:lnTo>
                  <a:pt x="641" y="0"/>
                </a:lnTo>
                <a:lnTo>
                  <a:pt x="642" y="0"/>
                </a:lnTo>
                <a:lnTo>
                  <a:pt x="643" y="0"/>
                </a:lnTo>
                <a:lnTo>
                  <a:pt x="644" y="0"/>
                </a:lnTo>
                <a:lnTo>
                  <a:pt x="646" y="0"/>
                </a:lnTo>
                <a:lnTo>
                  <a:pt x="647" y="0"/>
                </a:lnTo>
                <a:lnTo>
                  <a:pt x="648" y="0"/>
                </a:lnTo>
                <a:lnTo>
                  <a:pt x="649" y="0"/>
                </a:lnTo>
                <a:lnTo>
                  <a:pt x="651" y="0"/>
                </a:lnTo>
                <a:lnTo>
                  <a:pt x="653" y="0"/>
                </a:lnTo>
                <a:lnTo>
                  <a:pt x="654" y="0"/>
                </a:lnTo>
                <a:lnTo>
                  <a:pt x="655" y="0"/>
                </a:lnTo>
                <a:lnTo>
                  <a:pt x="656" y="0"/>
                </a:lnTo>
                <a:lnTo>
                  <a:pt x="658" y="0"/>
                </a:lnTo>
                <a:lnTo>
                  <a:pt x="659" y="0"/>
                </a:lnTo>
                <a:lnTo>
                  <a:pt x="661" y="0"/>
                </a:lnTo>
                <a:lnTo>
                  <a:pt x="662" y="0"/>
                </a:lnTo>
                <a:lnTo>
                  <a:pt x="663" y="0"/>
                </a:lnTo>
                <a:lnTo>
                  <a:pt x="665" y="0"/>
                </a:lnTo>
                <a:lnTo>
                  <a:pt x="666" y="0"/>
                </a:lnTo>
                <a:lnTo>
                  <a:pt x="667" y="0"/>
                </a:lnTo>
                <a:lnTo>
                  <a:pt x="668" y="0"/>
                </a:lnTo>
                <a:lnTo>
                  <a:pt x="670" y="0"/>
                </a:lnTo>
                <a:lnTo>
                  <a:pt x="671" y="0"/>
                </a:lnTo>
                <a:lnTo>
                  <a:pt x="673" y="0"/>
                </a:lnTo>
                <a:lnTo>
                  <a:pt x="674" y="0"/>
                </a:lnTo>
                <a:lnTo>
                  <a:pt x="675" y="0"/>
                </a:lnTo>
                <a:lnTo>
                  <a:pt x="677" y="0"/>
                </a:lnTo>
                <a:lnTo>
                  <a:pt x="678" y="0"/>
                </a:lnTo>
                <a:lnTo>
                  <a:pt x="680" y="0"/>
                </a:lnTo>
                <a:lnTo>
                  <a:pt x="681" y="0"/>
                </a:lnTo>
                <a:lnTo>
                  <a:pt x="682" y="0"/>
                </a:lnTo>
                <a:lnTo>
                  <a:pt x="683" y="0"/>
                </a:lnTo>
                <a:lnTo>
                  <a:pt x="685" y="0"/>
                </a:lnTo>
                <a:lnTo>
                  <a:pt x="686" y="0"/>
                </a:lnTo>
                <a:lnTo>
                  <a:pt x="687" y="0"/>
                </a:lnTo>
                <a:lnTo>
                  <a:pt x="689" y="0"/>
                </a:lnTo>
                <a:lnTo>
                  <a:pt x="690" y="0"/>
                </a:lnTo>
                <a:lnTo>
                  <a:pt x="692" y="0"/>
                </a:lnTo>
                <a:lnTo>
                  <a:pt x="693" y="0"/>
                </a:lnTo>
                <a:lnTo>
                  <a:pt x="694" y="0"/>
                </a:lnTo>
                <a:lnTo>
                  <a:pt x="696" y="0"/>
                </a:lnTo>
                <a:lnTo>
                  <a:pt x="697" y="0"/>
                </a:lnTo>
                <a:lnTo>
                  <a:pt x="698" y="0"/>
                </a:lnTo>
                <a:lnTo>
                  <a:pt x="700" y="0"/>
                </a:lnTo>
                <a:lnTo>
                  <a:pt x="701" y="0"/>
                </a:lnTo>
                <a:lnTo>
                  <a:pt x="702" y="0"/>
                </a:lnTo>
                <a:lnTo>
                  <a:pt x="704" y="0"/>
                </a:lnTo>
                <a:lnTo>
                  <a:pt x="705" y="0"/>
                </a:lnTo>
                <a:lnTo>
                  <a:pt x="706" y="0"/>
                </a:lnTo>
                <a:lnTo>
                  <a:pt x="708" y="0"/>
                </a:lnTo>
                <a:lnTo>
                  <a:pt x="709" y="0"/>
                </a:lnTo>
                <a:lnTo>
                  <a:pt x="711" y="0"/>
                </a:lnTo>
                <a:lnTo>
                  <a:pt x="712" y="0"/>
                </a:lnTo>
                <a:lnTo>
                  <a:pt x="713" y="0"/>
                </a:lnTo>
                <a:lnTo>
                  <a:pt x="714" y="0"/>
                </a:lnTo>
                <a:lnTo>
                  <a:pt x="716" y="0"/>
                </a:lnTo>
                <a:lnTo>
                  <a:pt x="717" y="0"/>
                </a:lnTo>
                <a:lnTo>
                  <a:pt x="719" y="0"/>
                </a:lnTo>
                <a:lnTo>
                  <a:pt x="720" y="0"/>
                </a:lnTo>
                <a:lnTo>
                  <a:pt x="721" y="0"/>
                </a:lnTo>
                <a:lnTo>
                  <a:pt x="723" y="0"/>
                </a:lnTo>
                <a:lnTo>
                  <a:pt x="724" y="0"/>
                </a:lnTo>
                <a:lnTo>
                  <a:pt x="725" y="0"/>
                </a:lnTo>
                <a:lnTo>
                  <a:pt x="726" y="0"/>
                </a:lnTo>
                <a:lnTo>
                  <a:pt x="728" y="0"/>
                </a:lnTo>
                <a:lnTo>
                  <a:pt x="730" y="0"/>
                </a:lnTo>
                <a:lnTo>
                  <a:pt x="731" y="0"/>
                </a:lnTo>
                <a:lnTo>
                  <a:pt x="732" y="0"/>
                </a:lnTo>
                <a:lnTo>
                  <a:pt x="733" y="0"/>
                </a:lnTo>
                <a:lnTo>
                  <a:pt x="735" y="0"/>
                </a:lnTo>
                <a:lnTo>
                  <a:pt x="736" y="0"/>
                </a:lnTo>
                <a:lnTo>
                  <a:pt x="737" y="0"/>
                </a:lnTo>
                <a:lnTo>
                  <a:pt x="739" y="0"/>
                </a:lnTo>
                <a:lnTo>
                  <a:pt x="740" y="0"/>
                </a:lnTo>
                <a:lnTo>
                  <a:pt x="742" y="0"/>
                </a:lnTo>
                <a:lnTo>
                  <a:pt x="743" y="0"/>
                </a:lnTo>
                <a:lnTo>
                  <a:pt x="744" y="0"/>
                </a:lnTo>
                <a:lnTo>
                  <a:pt x="745" y="0"/>
                </a:lnTo>
                <a:lnTo>
                  <a:pt x="747" y="0"/>
                </a:lnTo>
                <a:lnTo>
                  <a:pt x="748" y="0"/>
                </a:lnTo>
                <a:lnTo>
                  <a:pt x="750" y="0"/>
                </a:lnTo>
                <a:lnTo>
                  <a:pt x="751" y="0"/>
                </a:lnTo>
                <a:lnTo>
                  <a:pt x="752" y="0"/>
                </a:lnTo>
                <a:lnTo>
                  <a:pt x="754" y="0"/>
                </a:lnTo>
                <a:lnTo>
                  <a:pt x="755" y="0"/>
                </a:lnTo>
                <a:lnTo>
                  <a:pt x="756" y="0"/>
                </a:lnTo>
                <a:lnTo>
                  <a:pt x="758" y="0"/>
                </a:lnTo>
                <a:lnTo>
                  <a:pt x="759" y="0"/>
                </a:lnTo>
                <a:lnTo>
                  <a:pt x="760" y="0"/>
                </a:lnTo>
                <a:lnTo>
                  <a:pt x="762" y="0"/>
                </a:lnTo>
                <a:lnTo>
                  <a:pt x="763" y="0"/>
                </a:lnTo>
                <a:lnTo>
                  <a:pt x="764" y="0"/>
                </a:lnTo>
                <a:lnTo>
                  <a:pt x="766" y="0"/>
                </a:lnTo>
                <a:lnTo>
                  <a:pt x="767" y="0"/>
                </a:lnTo>
                <a:lnTo>
                  <a:pt x="769" y="0"/>
                </a:lnTo>
                <a:lnTo>
                  <a:pt x="770" y="0"/>
                </a:lnTo>
                <a:lnTo>
                  <a:pt x="771" y="0"/>
                </a:lnTo>
                <a:lnTo>
                  <a:pt x="772" y="0"/>
                </a:lnTo>
                <a:lnTo>
                  <a:pt x="774" y="0"/>
                </a:lnTo>
                <a:lnTo>
                  <a:pt x="775" y="0"/>
                </a:lnTo>
                <a:lnTo>
                  <a:pt x="776" y="0"/>
                </a:lnTo>
                <a:lnTo>
                  <a:pt x="778" y="0"/>
                </a:lnTo>
                <a:lnTo>
                  <a:pt x="779" y="0"/>
                </a:lnTo>
                <a:lnTo>
                  <a:pt x="781" y="0"/>
                </a:lnTo>
                <a:lnTo>
                  <a:pt x="782" y="0"/>
                </a:lnTo>
                <a:lnTo>
                  <a:pt x="783" y="0"/>
                </a:lnTo>
                <a:lnTo>
                  <a:pt x="784" y="0"/>
                </a:lnTo>
                <a:lnTo>
                  <a:pt x="786" y="0"/>
                </a:lnTo>
                <a:lnTo>
                  <a:pt x="788" y="0"/>
                </a:lnTo>
                <a:lnTo>
                  <a:pt x="789" y="0"/>
                </a:lnTo>
                <a:lnTo>
                  <a:pt x="790" y="0"/>
                </a:lnTo>
                <a:lnTo>
                  <a:pt x="791" y="0"/>
                </a:lnTo>
                <a:lnTo>
                  <a:pt x="793" y="0"/>
                </a:lnTo>
                <a:lnTo>
                  <a:pt x="794" y="0"/>
                </a:lnTo>
                <a:lnTo>
                  <a:pt x="795" y="0"/>
                </a:lnTo>
                <a:lnTo>
                  <a:pt x="797" y="0"/>
                </a:lnTo>
                <a:lnTo>
                  <a:pt x="798" y="0"/>
                </a:lnTo>
                <a:lnTo>
                  <a:pt x="800" y="0"/>
                </a:lnTo>
                <a:lnTo>
                  <a:pt x="801" y="0"/>
                </a:lnTo>
                <a:lnTo>
                  <a:pt x="802" y="0"/>
                </a:lnTo>
                <a:lnTo>
                  <a:pt x="803" y="0"/>
                </a:lnTo>
                <a:lnTo>
                  <a:pt x="805" y="0"/>
                </a:lnTo>
                <a:lnTo>
                  <a:pt x="806" y="0"/>
                </a:lnTo>
                <a:lnTo>
                  <a:pt x="808" y="0"/>
                </a:lnTo>
                <a:lnTo>
                  <a:pt x="809" y="0"/>
                </a:lnTo>
                <a:lnTo>
                  <a:pt x="810" y="0"/>
                </a:lnTo>
                <a:lnTo>
                  <a:pt x="812" y="0"/>
                </a:lnTo>
                <a:lnTo>
                  <a:pt x="813" y="0"/>
                </a:lnTo>
                <a:lnTo>
                  <a:pt x="814" y="0"/>
                </a:lnTo>
                <a:lnTo>
                  <a:pt x="815" y="0"/>
                </a:lnTo>
                <a:lnTo>
                  <a:pt x="817" y="0"/>
                </a:lnTo>
                <a:lnTo>
                  <a:pt x="818" y="0"/>
                </a:lnTo>
                <a:lnTo>
                  <a:pt x="820" y="0"/>
                </a:lnTo>
                <a:lnTo>
                  <a:pt x="821" y="0"/>
                </a:lnTo>
                <a:lnTo>
                  <a:pt x="822" y="0"/>
                </a:lnTo>
                <a:lnTo>
                  <a:pt x="824" y="0"/>
                </a:lnTo>
                <a:lnTo>
                  <a:pt x="825" y="0"/>
                </a:lnTo>
                <a:lnTo>
                  <a:pt x="827" y="0"/>
                </a:lnTo>
                <a:lnTo>
                  <a:pt x="828" y="0"/>
                </a:lnTo>
                <a:lnTo>
                  <a:pt x="829" y="0"/>
                </a:lnTo>
                <a:lnTo>
                  <a:pt x="831" y="0"/>
                </a:lnTo>
                <a:lnTo>
                  <a:pt x="832" y="0"/>
                </a:lnTo>
                <a:lnTo>
                  <a:pt x="833" y="0"/>
                </a:lnTo>
                <a:lnTo>
                  <a:pt x="834" y="0"/>
                </a:lnTo>
                <a:lnTo>
                  <a:pt x="836" y="0"/>
                </a:lnTo>
                <a:lnTo>
                  <a:pt x="837" y="0"/>
                </a:lnTo>
                <a:lnTo>
                  <a:pt x="839" y="0"/>
                </a:lnTo>
                <a:lnTo>
                  <a:pt x="840" y="0"/>
                </a:lnTo>
                <a:lnTo>
                  <a:pt x="841" y="0"/>
                </a:lnTo>
                <a:lnTo>
                  <a:pt x="843" y="0"/>
                </a:lnTo>
                <a:lnTo>
                  <a:pt x="844" y="0"/>
                </a:lnTo>
                <a:lnTo>
                  <a:pt x="846" y="0"/>
                </a:lnTo>
                <a:lnTo>
                  <a:pt x="847" y="0"/>
                </a:lnTo>
                <a:lnTo>
                  <a:pt x="848" y="0"/>
                </a:lnTo>
                <a:lnTo>
                  <a:pt x="849" y="0"/>
                </a:lnTo>
                <a:lnTo>
                  <a:pt x="851" y="0"/>
                </a:lnTo>
                <a:lnTo>
                  <a:pt x="852" y="0"/>
                </a:lnTo>
                <a:lnTo>
                  <a:pt x="853" y="0"/>
                </a:lnTo>
                <a:lnTo>
                  <a:pt x="855" y="0"/>
                </a:lnTo>
                <a:lnTo>
                  <a:pt x="856" y="0"/>
                </a:lnTo>
                <a:lnTo>
                  <a:pt x="858" y="0"/>
                </a:lnTo>
                <a:lnTo>
                  <a:pt x="859" y="0"/>
                </a:lnTo>
                <a:lnTo>
                  <a:pt x="860" y="0"/>
                </a:lnTo>
                <a:lnTo>
                  <a:pt x="861" y="0"/>
                </a:lnTo>
                <a:lnTo>
                  <a:pt x="863" y="0"/>
                </a:lnTo>
                <a:lnTo>
                  <a:pt x="864" y="0"/>
                </a:lnTo>
                <a:lnTo>
                  <a:pt x="866" y="0"/>
                </a:lnTo>
                <a:lnTo>
                  <a:pt x="867" y="0"/>
                </a:lnTo>
                <a:lnTo>
                  <a:pt x="868" y="0"/>
                </a:lnTo>
                <a:lnTo>
                  <a:pt x="870" y="0"/>
                </a:lnTo>
                <a:lnTo>
                  <a:pt x="871" y="0"/>
                </a:lnTo>
                <a:lnTo>
                  <a:pt x="872" y="0"/>
                </a:lnTo>
                <a:lnTo>
                  <a:pt x="873" y="0"/>
                </a:lnTo>
                <a:lnTo>
                  <a:pt x="875" y="0"/>
                </a:lnTo>
                <a:lnTo>
                  <a:pt x="877" y="0"/>
                </a:lnTo>
                <a:lnTo>
                  <a:pt x="878" y="0"/>
                </a:lnTo>
                <a:lnTo>
                  <a:pt x="879" y="0"/>
                </a:lnTo>
                <a:lnTo>
                  <a:pt x="880" y="0"/>
                </a:lnTo>
                <a:lnTo>
                  <a:pt x="882" y="0"/>
                </a:lnTo>
                <a:lnTo>
                  <a:pt x="883" y="0"/>
                </a:lnTo>
                <a:lnTo>
                  <a:pt x="885" y="0"/>
                </a:lnTo>
                <a:lnTo>
                  <a:pt x="886" y="0"/>
                </a:lnTo>
                <a:lnTo>
                  <a:pt x="887" y="0"/>
                </a:lnTo>
                <a:lnTo>
                  <a:pt x="889" y="0"/>
                </a:lnTo>
                <a:lnTo>
                  <a:pt x="890" y="0"/>
                </a:lnTo>
                <a:lnTo>
                  <a:pt x="891" y="0"/>
                </a:lnTo>
                <a:lnTo>
                  <a:pt x="892" y="0"/>
                </a:lnTo>
                <a:lnTo>
                  <a:pt x="894" y="0"/>
                </a:lnTo>
                <a:lnTo>
                  <a:pt x="895" y="0"/>
                </a:lnTo>
                <a:lnTo>
                  <a:pt x="897" y="0"/>
                </a:lnTo>
                <a:lnTo>
                  <a:pt x="898" y="0"/>
                </a:lnTo>
                <a:lnTo>
                  <a:pt x="899" y="0"/>
                </a:lnTo>
                <a:lnTo>
                  <a:pt x="901" y="0"/>
                </a:lnTo>
                <a:lnTo>
                  <a:pt x="902" y="0"/>
                </a:lnTo>
                <a:lnTo>
                  <a:pt x="903" y="0"/>
                </a:lnTo>
                <a:lnTo>
                  <a:pt x="905" y="0"/>
                </a:lnTo>
                <a:lnTo>
                  <a:pt x="906" y="0"/>
                </a:lnTo>
                <a:lnTo>
                  <a:pt x="907" y="0"/>
                </a:lnTo>
                <a:lnTo>
                  <a:pt x="909" y="0"/>
                </a:lnTo>
                <a:lnTo>
                  <a:pt x="910" y="0"/>
                </a:lnTo>
                <a:lnTo>
                  <a:pt x="911" y="0"/>
                </a:lnTo>
                <a:lnTo>
                  <a:pt x="913" y="0"/>
                </a:lnTo>
                <a:lnTo>
                  <a:pt x="914" y="0"/>
                </a:lnTo>
                <a:lnTo>
                  <a:pt x="916" y="0"/>
                </a:lnTo>
                <a:lnTo>
                  <a:pt x="917" y="0"/>
                </a:lnTo>
                <a:lnTo>
                  <a:pt x="918" y="0"/>
                </a:lnTo>
                <a:lnTo>
                  <a:pt x="919" y="0"/>
                </a:lnTo>
                <a:lnTo>
                  <a:pt x="921" y="0"/>
                </a:lnTo>
                <a:lnTo>
                  <a:pt x="922" y="0"/>
                </a:lnTo>
                <a:lnTo>
                  <a:pt x="924" y="0"/>
                </a:lnTo>
                <a:lnTo>
                  <a:pt x="925" y="0"/>
                </a:lnTo>
                <a:lnTo>
                  <a:pt x="926" y="0"/>
                </a:lnTo>
                <a:lnTo>
                  <a:pt x="928" y="0"/>
                </a:lnTo>
                <a:lnTo>
                  <a:pt x="929" y="0"/>
                </a:lnTo>
                <a:lnTo>
                  <a:pt x="930" y="0"/>
                </a:lnTo>
                <a:lnTo>
                  <a:pt x="932" y="0"/>
                </a:lnTo>
                <a:lnTo>
                  <a:pt x="933" y="0"/>
                </a:lnTo>
                <a:lnTo>
                  <a:pt x="935" y="0"/>
                </a:lnTo>
                <a:lnTo>
                  <a:pt x="936" y="0"/>
                </a:lnTo>
                <a:lnTo>
                  <a:pt x="937" y="0"/>
                </a:lnTo>
                <a:lnTo>
                  <a:pt x="938" y="0"/>
                </a:lnTo>
                <a:lnTo>
                  <a:pt x="940" y="0"/>
                </a:lnTo>
                <a:lnTo>
                  <a:pt x="941" y="0"/>
                </a:lnTo>
                <a:lnTo>
                  <a:pt x="942" y="0"/>
                </a:lnTo>
                <a:lnTo>
                  <a:pt x="944" y="0"/>
                </a:lnTo>
                <a:lnTo>
                  <a:pt x="945" y="0"/>
                </a:lnTo>
                <a:lnTo>
                  <a:pt x="947" y="0"/>
                </a:lnTo>
                <a:lnTo>
                  <a:pt x="948" y="0"/>
                </a:lnTo>
                <a:lnTo>
                  <a:pt x="949" y="0"/>
                </a:lnTo>
                <a:lnTo>
                  <a:pt x="950" y="0"/>
                </a:lnTo>
                <a:lnTo>
                  <a:pt x="952" y="0"/>
                </a:lnTo>
                <a:lnTo>
                  <a:pt x="953" y="0"/>
                </a:lnTo>
                <a:lnTo>
                  <a:pt x="955" y="0"/>
                </a:lnTo>
                <a:lnTo>
                  <a:pt x="956" y="0"/>
                </a:lnTo>
                <a:lnTo>
                  <a:pt x="957" y="0"/>
                </a:lnTo>
                <a:lnTo>
                  <a:pt x="959" y="0"/>
                </a:lnTo>
                <a:lnTo>
                  <a:pt x="960" y="0"/>
                </a:lnTo>
                <a:lnTo>
                  <a:pt x="961" y="0"/>
                </a:lnTo>
                <a:lnTo>
                  <a:pt x="963" y="0"/>
                </a:lnTo>
                <a:lnTo>
                  <a:pt x="964" y="0"/>
                </a:lnTo>
                <a:lnTo>
                  <a:pt x="966" y="0"/>
                </a:lnTo>
                <a:lnTo>
                  <a:pt x="967" y="0"/>
                </a:lnTo>
                <a:lnTo>
                  <a:pt x="968" y="0"/>
                </a:lnTo>
                <a:lnTo>
                  <a:pt x="969" y="0"/>
                </a:lnTo>
                <a:lnTo>
                  <a:pt x="971" y="0"/>
                </a:lnTo>
                <a:lnTo>
                  <a:pt x="972" y="0"/>
                </a:lnTo>
                <a:lnTo>
                  <a:pt x="974" y="0"/>
                </a:lnTo>
                <a:lnTo>
                  <a:pt x="975" y="0"/>
                </a:lnTo>
                <a:lnTo>
                  <a:pt x="976" y="0"/>
                </a:lnTo>
                <a:lnTo>
                  <a:pt x="978" y="0"/>
                </a:lnTo>
                <a:lnTo>
                  <a:pt x="979" y="0"/>
                </a:lnTo>
                <a:lnTo>
                  <a:pt x="980" y="0"/>
                </a:lnTo>
                <a:lnTo>
                  <a:pt x="981" y="0"/>
                </a:lnTo>
                <a:lnTo>
                  <a:pt x="983" y="0"/>
                </a:lnTo>
                <a:lnTo>
                  <a:pt x="984" y="0"/>
                </a:lnTo>
                <a:lnTo>
                  <a:pt x="986" y="0"/>
                </a:lnTo>
                <a:lnTo>
                  <a:pt x="987" y="0"/>
                </a:lnTo>
                <a:lnTo>
                  <a:pt x="988" y="0"/>
                </a:lnTo>
                <a:lnTo>
                  <a:pt x="990" y="0"/>
                </a:lnTo>
                <a:lnTo>
                  <a:pt x="991" y="0"/>
                </a:lnTo>
                <a:lnTo>
                  <a:pt x="993" y="0"/>
                </a:lnTo>
                <a:lnTo>
                  <a:pt x="994" y="0"/>
                </a:lnTo>
                <a:lnTo>
                  <a:pt x="995" y="0"/>
                </a:lnTo>
                <a:lnTo>
                  <a:pt x="996" y="0"/>
                </a:lnTo>
                <a:lnTo>
                  <a:pt x="998" y="0"/>
                </a:lnTo>
                <a:lnTo>
                  <a:pt x="999" y="0"/>
                </a:lnTo>
                <a:lnTo>
                  <a:pt x="1000" y="0"/>
                </a:lnTo>
                <a:lnTo>
                  <a:pt x="1002" y="0"/>
                </a:lnTo>
                <a:lnTo>
                  <a:pt x="1003" y="0"/>
                </a:lnTo>
                <a:lnTo>
                  <a:pt x="1005" y="0"/>
                </a:lnTo>
                <a:lnTo>
                  <a:pt x="1006" y="0"/>
                </a:lnTo>
                <a:lnTo>
                  <a:pt x="1007" y="0"/>
                </a:lnTo>
                <a:lnTo>
                  <a:pt x="1008" y="0"/>
                </a:lnTo>
                <a:lnTo>
                  <a:pt x="1010" y="0"/>
                </a:lnTo>
                <a:lnTo>
                  <a:pt x="1012" y="0"/>
                </a:lnTo>
                <a:lnTo>
                  <a:pt x="1013" y="0"/>
                </a:lnTo>
                <a:lnTo>
                  <a:pt x="1014" y="0"/>
                </a:lnTo>
                <a:lnTo>
                  <a:pt x="1015" y="0"/>
                </a:lnTo>
                <a:lnTo>
                  <a:pt x="1017" y="0"/>
                </a:lnTo>
                <a:lnTo>
                  <a:pt x="1018" y="0"/>
                </a:lnTo>
                <a:lnTo>
                  <a:pt x="1019" y="0"/>
                </a:lnTo>
                <a:lnTo>
                  <a:pt x="1020" y="0"/>
                </a:lnTo>
                <a:lnTo>
                  <a:pt x="1022" y="0"/>
                </a:lnTo>
                <a:lnTo>
                  <a:pt x="1024" y="0"/>
                </a:lnTo>
                <a:lnTo>
                  <a:pt x="1025" y="0"/>
                </a:lnTo>
                <a:lnTo>
                  <a:pt x="1026" y="0"/>
                </a:lnTo>
                <a:lnTo>
                  <a:pt x="1027" y="0"/>
                </a:lnTo>
                <a:lnTo>
                  <a:pt x="1029" y="0"/>
                </a:lnTo>
                <a:lnTo>
                  <a:pt x="1030" y="0"/>
                </a:lnTo>
                <a:lnTo>
                  <a:pt x="1032" y="0"/>
                </a:lnTo>
                <a:lnTo>
                  <a:pt x="1033" y="0"/>
                </a:lnTo>
                <a:lnTo>
                  <a:pt x="1034" y="0"/>
                </a:lnTo>
                <a:lnTo>
                  <a:pt x="1036" y="0"/>
                </a:lnTo>
                <a:lnTo>
                  <a:pt x="1037" y="0"/>
                </a:lnTo>
                <a:lnTo>
                  <a:pt x="1038" y="0"/>
                </a:lnTo>
                <a:lnTo>
                  <a:pt x="1039" y="0"/>
                </a:lnTo>
                <a:lnTo>
                  <a:pt x="1041" y="0"/>
                </a:lnTo>
                <a:lnTo>
                  <a:pt x="1042" y="0"/>
                </a:lnTo>
                <a:lnTo>
                  <a:pt x="1044" y="0"/>
                </a:lnTo>
                <a:lnTo>
                  <a:pt x="1045" y="0"/>
                </a:lnTo>
                <a:lnTo>
                  <a:pt x="1046" y="0"/>
                </a:lnTo>
                <a:lnTo>
                  <a:pt x="1048" y="0"/>
                </a:lnTo>
                <a:lnTo>
                  <a:pt x="1049" y="0"/>
                </a:lnTo>
                <a:lnTo>
                  <a:pt x="1051" y="0"/>
                </a:lnTo>
                <a:lnTo>
                  <a:pt x="1052" y="0"/>
                </a:lnTo>
                <a:lnTo>
                  <a:pt x="1053" y="0"/>
                </a:lnTo>
                <a:lnTo>
                  <a:pt x="1054" y="0"/>
                </a:lnTo>
                <a:lnTo>
                  <a:pt x="1056" y="0"/>
                </a:lnTo>
                <a:lnTo>
                  <a:pt x="1057" y="0"/>
                </a:lnTo>
                <a:lnTo>
                  <a:pt x="1058" y="0"/>
                </a:lnTo>
                <a:lnTo>
                  <a:pt x="1060" y="0"/>
                </a:lnTo>
                <a:lnTo>
                  <a:pt x="1061" y="0"/>
                </a:lnTo>
                <a:lnTo>
                  <a:pt x="1063" y="0"/>
                </a:lnTo>
                <a:lnTo>
                  <a:pt x="1064" y="0"/>
                </a:lnTo>
                <a:lnTo>
                  <a:pt x="1065" y="0"/>
                </a:lnTo>
                <a:lnTo>
                  <a:pt x="1067" y="0"/>
                </a:lnTo>
                <a:lnTo>
                  <a:pt x="1068" y="0"/>
                </a:lnTo>
                <a:lnTo>
                  <a:pt x="1069" y="0"/>
                </a:lnTo>
                <a:lnTo>
                  <a:pt x="1071" y="0"/>
                </a:lnTo>
                <a:lnTo>
                  <a:pt x="1072" y="0"/>
                </a:lnTo>
                <a:lnTo>
                  <a:pt x="1073" y="0"/>
                </a:lnTo>
                <a:lnTo>
                  <a:pt x="1075" y="0"/>
                </a:lnTo>
                <a:lnTo>
                  <a:pt x="1076" y="0"/>
                </a:lnTo>
                <a:lnTo>
                  <a:pt x="1077" y="0"/>
                </a:lnTo>
                <a:lnTo>
                  <a:pt x="1079" y="0"/>
                </a:lnTo>
                <a:lnTo>
                  <a:pt x="1080" y="0"/>
                </a:lnTo>
                <a:lnTo>
                  <a:pt x="1082" y="0"/>
                </a:lnTo>
                <a:lnTo>
                  <a:pt x="1083" y="0"/>
                </a:lnTo>
                <a:lnTo>
                  <a:pt x="1084" y="0"/>
                </a:lnTo>
                <a:lnTo>
                  <a:pt x="1085" y="0"/>
                </a:lnTo>
                <a:lnTo>
                  <a:pt x="1087" y="0"/>
                </a:lnTo>
                <a:lnTo>
                  <a:pt x="1088" y="0"/>
                </a:lnTo>
                <a:lnTo>
                  <a:pt x="1090" y="0"/>
                </a:lnTo>
                <a:lnTo>
                  <a:pt x="1091" y="0"/>
                </a:lnTo>
                <a:lnTo>
                  <a:pt x="1092" y="0"/>
                </a:lnTo>
                <a:lnTo>
                  <a:pt x="1094" y="0"/>
                </a:lnTo>
                <a:lnTo>
                  <a:pt x="1095" y="0"/>
                </a:lnTo>
                <a:lnTo>
                  <a:pt x="1096" y="0"/>
                </a:lnTo>
                <a:lnTo>
                  <a:pt x="1097" y="0"/>
                </a:lnTo>
                <a:lnTo>
                  <a:pt x="1099" y="0"/>
                </a:lnTo>
                <a:lnTo>
                  <a:pt x="1101" y="0"/>
                </a:lnTo>
                <a:lnTo>
                  <a:pt x="1102" y="0"/>
                </a:lnTo>
                <a:lnTo>
                  <a:pt x="1103" y="0"/>
                </a:lnTo>
                <a:lnTo>
                  <a:pt x="1104" y="0"/>
                </a:lnTo>
                <a:lnTo>
                  <a:pt x="1106" y="0"/>
                </a:lnTo>
                <a:lnTo>
                  <a:pt x="1107" y="0"/>
                </a:lnTo>
                <a:lnTo>
                  <a:pt x="1108" y="0"/>
                </a:lnTo>
                <a:lnTo>
                  <a:pt x="1110" y="0"/>
                </a:lnTo>
                <a:lnTo>
                  <a:pt x="1111" y="0"/>
                </a:lnTo>
                <a:lnTo>
                  <a:pt x="1113" y="0"/>
                </a:lnTo>
                <a:lnTo>
                  <a:pt x="1114" y="0"/>
                </a:lnTo>
                <a:lnTo>
                  <a:pt x="1115" y="0"/>
                </a:lnTo>
                <a:lnTo>
                  <a:pt x="1116" y="0"/>
                </a:lnTo>
                <a:lnTo>
                  <a:pt x="1118" y="0"/>
                </a:lnTo>
                <a:lnTo>
                  <a:pt x="1119" y="0"/>
                </a:lnTo>
                <a:lnTo>
                  <a:pt x="1121" y="0"/>
                </a:lnTo>
                <a:lnTo>
                  <a:pt x="1122" y="0"/>
                </a:lnTo>
                <a:lnTo>
                  <a:pt x="1123" y="0"/>
                </a:lnTo>
                <a:lnTo>
                  <a:pt x="1125" y="0"/>
                </a:lnTo>
                <a:lnTo>
                  <a:pt x="1126" y="0"/>
                </a:lnTo>
                <a:lnTo>
                  <a:pt x="1127" y="0"/>
                </a:lnTo>
                <a:lnTo>
                  <a:pt x="1129" y="0"/>
                </a:lnTo>
                <a:lnTo>
                  <a:pt x="1130" y="0"/>
                </a:lnTo>
                <a:lnTo>
                  <a:pt x="1131" y="0"/>
                </a:lnTo>
                <a:lnTo>
                  <a:pt x="1133" y="0"/>
                </a:lnTo>
                <a:lnTo>
                  <a:pt x="1134" y="0"/>
                </a:lnTo>
                <a:lnTo>
                  <a:pt x="1135" y="0"/>
                </a:lnTo>
                <a:lnTo>
                  <a:pt x="1137" y="0"/>
                </a:lnTo>
                <a:lnTo>
                  <a:pt x="1138" y="0"/>
                </a:lnTo>
                <a:lnTo>
                  <a:pt x="1140" y="0"/>
                </a:lnTo>
                <a:lnTo>
                  <a:pt x="1141" y="0"/>
                </a:lnTo>
                <a:lnTo>
                  <a:pt x="1142" y="0"/>
                </a:lnTo>
                <a:lnTo>
                  <a:pt x="1143" y="0"/>
                </a:lnTo>
                <a:lnTo>
                  <a:pt x="1145" y="0"/>
                </a:lnTo>
                <a:lnTo>
                  <a:pt x="1146" y="0"/>
                </a:lnTo>
                <a:lnTo>
                  <a:pt x="1147" y="0"/>
                </a:lnTo>
                <a:lnTo>
                  <a:pt x="1149" y="0"/>
                </a:lnTo>
                <a:lnTo>
                  <a:pt x="1150" y="0"/>
                </a:lnTo>
                <a:lnTo>
                  <a:pt x="1152" y="0"/>
                </a:lnTo>
                <a:lnTo>
                  <a:pt x="1153" y="0"/>
                </a:lnTo>
                <a:lnTo>
                  <a:pt x="1154" y="0"/>
                </a:lnTo>
                <a:lnTo>
                  <a:pt x="1155" y="0"/>
                </a:lnTo>
                <a:lnTo>
                  <a:pt x="1157" y="0"/>
                </a:lnTo>
                <a:lnTo>
                  <a:pt x="1159" y="0"/>
                </a:lnTo>
                <a:lnTo>
                  <a:pt x="1160" y="0"/>
                </a:lnTo>
                <a:lnTo>
                  <a:pt x="1161" y="0"/>
                </a:lnTo>
                <a:lnTo>
                  <a:pt x="1162" y="0"/>
                </a:lnTo>
                <a:lnTo>
                  <a:pt x="1164" y="0"/>
                </a:lnTo>
                <a:lnTo>
                  <a:pt x="1165" y="0"/>
                </a:lnTo>
                <a:lnTo>
                  <a:pt x="1166" y="0"/>
                </a:lnTo>
                <a:lnTo>
                  <a:pt x="1168" y="0"/>
                </a:lnTo>
                <a:lnTo>
                  <a:pt x="1169" y="0"/>
                </a:lnTo>
                <a:lnTo>
                  <a:pt x="1171" y="0"/>
                </a:lnTo>
                <a:lnTo>
                  <a:pt x="1172" y="0"/>
                </a:lnTo>
                <a:lnTo>
                  <a:pt x="1173" y="0"/>
                </a:lnTo>
                <a:lnTo>
                  <a:pt x="1174" y="0"/>
                </a:lnTo>
                <a:lnTo>
                  <a:pt x="1176" y="0"/>
                </a:lnTo>
                <a:lnTo>
                  <a:pt x="1177" y="0"/>
                </a:lnTo>
                <a:lnTo>
                  <a:pt x="1179" y="0"/>
                </a:lnTo>
                <a:lnTo>
                  <a:pt x="1180" y="0"/>
                </a:lnTo>
                <a:lnTo>
                  <a:pt x="1181" y="0"/>
                </a:lnTo>
                <a:lnTo>
                  <a:pt x="1183" y="0"/>
                </a:lnTo>
                <a:lnTo>
                  <a:pt x="1184" y="0"/>
                </a:lnTo>
                <a:lnTo>
                  <a:pt x="1185" y="0"/>
                </a:lnTo>
                <a:lnTo>
                  <a:pt x="1186" y="0"/>
                </a:lnTo>
                <a:lnTo>
                  <a:pt x="1188" y="0"/>
                </a:lnTo>
                <a:lnTo>
                  <a:pt x="1189" y="0"/>
                </a:lnTo>
                <a:lnTo>
                  <a:pt x="1191" y="0"/>
                </a:lnTo>
                <a:lnTo>
                  <a:pt x="1192" y="0"/>
                </a:lnTo>
                <a:lnTo>
                  <a:pt x="1193" y="0"/>
                </a:lnTo>
                <a:lnTo>
                  <a:pt x="1195" y="0"/>
                </a:lnTo>
                <a:lnTo>
                  <a:pt x="1196" y="0"/>
                </a:lnTo>
                <a:lnTo>
                  <a:pt x="1198" y="0"/>
                </a:lnTo>
                <a:lnTo>
                  <a:pt x="1199" y="0"/>
                </a:lnTo>
                <a:lnTo>
                  <a:pt x="1200" y="0"/>
                </a:lnTo>
                <a:lnTo>
                  <a:pt x="1202" y="0"/>
                </a:lnTo>
                <a:lnTo>
                  <a:pt x="1203" y="0"/>
                </a:lnTo>
                <a:lnTo>
                  <a:pt x="1204" y="0"/>
                </a:lnTo>
                <a:lnTo>
                  <a:pt x="1205" y="0"/>
                </a:lnTo>
                <a:lnTo>
                  <a:pt x="1207" y="0"/>
                </a:lnTo>
                <a:lnTo>
                  <a:pt x="1208" y="0"/>
                </a:lnTo>
                <a:lnTo>
                  <a:pt x="1210" y="0"/>
                </a:lnTo>
                <a:lnTo>
                  <a:pt x="1211" y="0"/>
                </a:lnTo>
                <a:lnTo>
                  <a:pt x="1212" y="0"/>
                </a:lnTo>
                <a:lnTo>
                  <a:pt x="1214" y="0"/>
                </a:lnTo>
                <a:lnTo>
                  <a:pt x="1215" y="0"/>
                </a:lnTo>
                <a:lnTo>
                  <a:pt x="1217" y="0"/>
                </a:lnTo>
                <a:lnTo>
                  <a:pt x="1218" y="0"/>
                </a:lnTo>
                <a:lnTo>
                  <a:pt x="1219" y="0"/>
                </a:lnTo>
                <a:lnTo>
                  <a:pt x="1220" y="0"/>
                </a:lnTo>
                <a:lnTo>
                  <a:pt x="1222" y="0"/>
                </a:lnTo>
                <a:lnTo>
                  <a:pt x="1223" y="0"/>
                </a:lnTo>
                <a:lnTo>
                  <a:pt x="1224" y="0"/>
                </a:lnTo>
                <a:lnTo>
                  <a:pt x="1226" y="0"/>
                </a:lnTo>
                <a:lnTo>
                  <a:pt x="1227" y="0"/>
                </a:lnTo>
                <a:lnTo>
                  <a:pt x="1229" y="0"/>
                </a:lnTo>
                <a:lnTo>
                  <a:pt x="1230" y="0"/>
                </a:lnTo>
                <a:lnTo>
                  <a:pt x="1231" y="0"/>
                </a:lnTo>
                <a:lnTo>
                  <a:pt x="1232" y="0"/>
                </a:lnTo>
                <a:lnTo>
                  <a:pt x="1234" y="0"/>
                </a:lnTo>
                <a:lnTo>
                  <a:pt x="1236" y="0"/>
                </a:lnTo>
                <a:lnTo>
                  <a:pt x="1237" y="0"/>
                </a:lnTo>
                <a:lnTo>
                  <a:pt x="1238" y="0"/>
                </a:lnTo>
                <a:lnTo>
                  <a:pt x="1239" y="0"/>
                </a:lnTo>
                <a:lnTo>
                  <a:pt x="1241" y="0"/>
                </a:lnTo>
                <a:lnTo>
                  <a:pt x="1242" y="0"/>
                </a:lnTo>
                <a:lnTo>
                  <a:pt x="1243" y="0"/>
                </a:lnTo>
                <a:lnTo>
                  <a:pt x="1244" y="0"/>
                </a:lnTo>
                <a:lnTo>
                  <a:pt x="1246" y="0"/>
                </a:lnTo>
                <a:lnTo>
                  <a:pt x="1248" y="0"/>
                </a:lnTo>
                <a:lnTo>
                  <a:pt x="1249" y="0"/>
                </a:lnTo>
                <a:lnTo>
                  <a:pt x="1250" y="0"/>
                </a:lnTo>
                <a:lnTo>
                  <a:pt x="1251" y="0"/>
                </a:lnTo>
                <a:lnTo>
                  <a:pt x="1253" y="0"/>
                </a:lnTo>
                <a:lnTo>
                  <a:pt x="1254" y="0"/>
                </a:lnTo>
                <a:lnTo>
                  <a:pt x="1256" y="0"/>
                </a:lnTo>
                <a:lnTo>
                  <a:pt x="1257" y="0"/>
                </a:lnTo>
                <a:lnTo>
                  <a:pt x="1258" y="0"/>
                </a:lnTo>
                <a:lnTo>
                  <a:pt x="1260" y="0"/>
                </a:lnTo>
                <a:lnTo>
                  <a:pt x="1261" y="0"/>
                </a:lnTo>
                <a:lnTo>
                  <a:pt x="1262" y="0"/>
                </a:lnTo>
                <a:lnTo>
                  <a:pt x="1263" y="0"/>
                </a:lnTo>
                <a:lnTo>
                  <a:pt x="1265" y="0"/>
                </a:lnTo>
                <a:lnTo>
                  <a:pt x="1266" y="0"/>
                </a:lnTo>
                <a:lnTo>
                  <a:pt x="1268" y="0"/>
                </a:lnTo>
                <a:lnTo>
                  <a:pt x="1269" y="0"/>
                </a:lnTo>
                <a:lnTo>
                  <a:pt x="1270" y="0"/>
                </a:lnTo>
                <a:lnTo>
                  <a:pt x="1272" y="0"/>
                </a:lnTo>
                <a:lnTo>
                  <a:pt x="1273" y="0"/>
                </a:lnTo>
                <a:lnTo>
                  <a:pt x="1274" y="0"/>
                </a:lnTo>
                <a:lnTo>
                  <a:pt x="1276" y="0"/>
                </a:lnTo>
                <a:lnTo>
                  <a:pt x="1277" y="0"/>
                </a:lnTo>
                <a:lnTo>
                  <a:pt x="1278" y="0"/>
                </a:lnTo>
                <a:lnTo>
                  <a:pt x="1280" y="0"/>
                </a:lnTo>
                <a:lnTo>
                  <a:pt x="1281" y="0"/>
                </a:lnTo>
                <a:lnTo>
                  <a:pt x="1282" y="0"/>
                </a:lnTo>
                <a:lnTo>
                  <a:pt x="1284" y="0"/>
                </a:lnTo>
                <a:lnTo>
                  <a:pt x="1285" y="0"/>
                </a:lnTo>
                <a:lnTo>
                  <a:pt x="1287" y="0"/>
                </a:lnTo>
                <a:lnTo>
                  <a:pt x="1288" y="0"/>
                </a:lnTo>
                <a:lnTo>
                  <a:pt x="1289" y="0"/>
                </a:lnTo>
                <a:lnTo>
                  <a:pt x="1290" y="0"/>
                </a:lnTo>
                <a:lnTo>
                  <a:pt x="1292" y="0"/>
                </a:lnTo>
                <a:lnTo>
                  <a:pt x="1293" y="0"/>
                </a:lnTo>
                <a:lnTo>
                  <a:pt x="1295" y="0"/>
                </a:lnTo>
                <a:lnTo>
                  <a:pt x="1296" y="0"/>
                </a:lnTo>
                <a:lnTo>
                  <a:pt x="1297" y="0"/>
                </a:lnTo>
                <a:lnTo>
                  <a:pt x="1299" y="0"/>
                </a:lnTo>
                <a:lnTo>
                  <a:pt x="1300" y="0"/>
                </a:lnTo>
                <a:lnTo>
                  <a:pt x="1301" y="0"/>
                </a:lnTo>
                <a:lnTo>
                  <a:pt x="1303" y="0"/>
                </a:lnTo>
                <a:lnTo>
                  <a:pt x="1304" y="0"/>
                </a:lnTo>
                <a:lnTo>
                  <a:pt x="1306" y="0"/>
                </a:lnTo>
                <a:lnTo>
                  <a:pt x="1307" y="0"/>
                </a:lnTo>
                <a:lnTo>
                  <a:pt x="1308" y="0"/>
                </a:lnTo>
                <a:lnTo>
                  <a:pt x="1309" y="0"/>
                </a:lnTo>
                <a:lnTo>
                  <a:pt x="1311" y="0"/>
                </a:lnTo>
                <a:lnTo>
                  <a:pt x="1312" y="0"/>
                </a:lnTo>
                <a:lnTo>
                  <a:pt x="1313" y="0"/>
                </a:lnTo>
                <a:lnTo>
                  <a:pt x="1315" y="0"/>
                </a:lnTo>
                <a:lnTo>
                  <a:pt x="1316" y="0"/>
                </a:lnTo>
                <a:lnTo>
                  <a:pt x="1318" y="0"/>
                </a:lnTo>
                <a:lnTo>
                  <a:pt x="1319" y="0"/>
                </a:lnTo>
                <a:lnTo>
                  <a:pt x="1320" y="0"/>
                </a:lnTo>
                <a:lnTo>
                  <a:pt x="1321" y="0"/>
                </a:lnTo>
                <a:lnTo>
                  <a:pt x="1323" y="0"/>
                </a:lnTo>
                <a:lnTo>
                  <a:pt x="1324" y="0"/>
                </a:lnTo>
                <a:lnTo>
                  <a:pt x="1326" y="0"/>
                </a:lnTo>
                <a:lnTo>
                  <a:pt x="1327" y="0"/>
                </a:lnTo>
                <a:lnTo>
                  <a:pt x="1328" y="0"/>
                </a:lnTo>
                <a:lnTo>
                  <a:pt x="1330" y="0"/>
                </a:lnTo>
                <a:lnTo>
                  <a:pt x="1331" y="0"/>
                </a:lnTo>
                <a:lnTo>
                  <a:pt x="1332" y="0"/>
                </a:lnTo>
                <a:lnTo>
                  <a:pt x="1334" y="0"/>
                </a:lnTo>
                <a:lnTo>
                  <a:pt x="1335" y="0"/>
                </a:lnTo>
                <a:lnTo>
                  <a:pt x="1337" y="0"/>
                </a:lnTo>
                <a:lnTo>
                  <a:pt x="1338" y="0"/>
                </a:lnTo>
                <a:lnTo>
                  <a:pt x="1339" y="0"/>
                </a:lnTo>
                <a:lnTo>
                  <a:pt x="1340" y="0"/>
                </a:lnTo>
                <a:lnTo>
                  <a:pt x="1342" y="0"/>
                </a:lnTo>
                <a:lnTo>
                  <a:pt x="1343" y="0"/>
                </a:lnTo>
                <a:lnTo>
                  <a:pt x="1345" y="0"/>
                </a:lnTo>
                <a:lnTo>
                  <a:pt x="1346" y="0"/>
                </a:lnTo>
                <a:lnTo>
                  <a:pt x="1347" y="0"/>
                </a:lnTo>
                <a:lnTo>
                  <a:pt x="1349" y="0"/>
                </a:lnTo>
                <a:lnTo>
                  <a:pt x="1350" y="0"/>
                </a:lnTo>
                <a:lnTo>
                  <a:pt x="1351" y="0"/>
                </a:lnTo>
                <a:lnTo>
                  <a:pt x="1352" y="0"/>
                </a:lnTo>
                <a:lnTo>
                  <a:pt x="1354" y="0"/>
                </a:lnTo>
                <a:lnTo>
                  <a:pt x="1355" y="0"/>
                </a:lnTo>
                <a:lnTo>
                  <a:pt x="1357" y="0"/>
                </a:lnTo>
                <a:lnTo>
                  <a:pt x="1358" y="0"/>
                </a:lnTo>
                <a:lnTo>
                  <a:pt x="1359" y="0"/>
                </a:lnTo>
                <a:lnTo>
                  <a:pt x="1361" y="0"/>
                </a:lnTo>
                <a:lnTo>
                  <a:pt x="1362" y="0"/>
                </a:lnTo>
                <a:lnTo>
                  <a:pt x="1364" y="0"/>
                </a:lnTo>
                <a:lnTo>
                  <a:pt x="1365" y="0"/>
                </a:lnTo>
                <a:lnTo>
                  <a:pt x="1366" y="0"/>
                </a:lnTo>
                <a:lnTo>
                  <a:pt x="1367" y="0"/>
                </a:lnTo>
                <a:lnTo>
                  <a:pt x="1369" y="0"/>
                </a:lnTo>
                <a:lnTo>
                  <a:pt x="1370" y="0"/>
                </a:lnTo>
                <a:lnTo>
                  <a:pt x="1371" y="0"/>
                </a:lnTo>
                <a:lnTo>
                  <a:pt x="1373" y="0"/>
                </a:lnTo>
                <a:lnTo>
                  <a:pt x="1374" y="0"/>
                </a:lnTo>
                <a:lnTo>
                  <a:pt x="1376" y="0"/>
                </a:lnTo>
                <a:lnTo>
                  <a:pt x="1377" y="0"/>
                </a:lnTo>
                <a:lnTo>
                  <a:pt x="1378" y="0"/>
                </a:lnTo>
                <a:lnTo>
                  <a:pt x="1379" y="0"/>
                </a:lnTo>
                <a:lnTo>
                  <a:pt x="1381" y="0"/>
                </a:lnTo>
                <a:lnTo>
                  <a:pt x="1383" y="0"/>
                </a:lnTo>
                <a:lnTo>
                  <a:pt x="1384" y="0"/>
                </a:lnTo>
                <a:lnTo>
                  <a:pt x="1385" y="0"/>
                </a:lnTo>
                <a:lnTo>
                  <a:pt x="1386" y="0"/>
                </a:lnTo>
                <a:lnTo>
                  <a:pt x="1388" y="0"/>
                </a:lnTo>
                <a:lnTo>
                  <a:pt x="1389" y="0"/>
                </a:lnTo>
                <a:lnTo>
                  <a:pt x="1390" y="0"/>
                </a:lnTo>
                <a:lnTo>
                  <a:pt x="1391" y="0"/>
                </a:lnTo>
                <a:lnTo>
                  <a:pt x="1393" y="0"/>
                </a:lnTo>
                <a:lnTo>
                  <a:pt x="1395" y="0"/>
                </a:lnTo>
                <a:lnTo>
                  <a:pt x="1396" y="0"/>
                </a:lnTo>
                <a:lnTo>
                  <a:pt x="1397" y="0"/>
                </a:lnTo>
                <a:lnTo>
                  <a:pt x="1398" y="0"/>
                </a:lnTo>
                <a:lnTo>
                  <a:pt x="1400" y="0"/>
                </a:lnTo>
                <a:lnTo>
                  <a:pt x="1401" y="0"/>
                </a:lnTo>
                <a:lnTo>
                  <a:pt x="1403" y="0"/>
                </a:lnTo>
                <a:lnTo>
                  <a:pt x="1404" y="0"/>
                </a:lnTo>
                <a:lnTo>
                  <a:pt x="1405" y="0"/>
                </a:lnTo>
                <a:lnTo>
                  <a:pt x="1407" y="0"/>
                </a:lnTo>
                <a:lnTo>
                  <a:pt x="1408" y="0"/>
                </a:lnTo>
                <a:lnTo>
                  <a:pt x="1409" y="0"/>
                </a:lnTo>
                <a:lnTo>
                  <a:pt x="1410" y="0"/>
                </a:lnTo>
                <a:lnTo>
                  <a:pt x="1412" y="0"/>
                </a:lnTo>
                <a:lnTo>
                  <a:pt x="1413" y="0"/>
                </a:lnTo>
                <a:lnTo>
                  <a:pt x="1415" y="0"/>
                </a:lnTo>
                <a:lnTo>
                  <a:pt x="1416" y="0"/>
                </a:lnTo>
                <a:lnTo>
                  <a:pt x="1417" y="0"/>
                </a:lnTo>
                <a:lnTo>
                  <a:pt x="1419" y="0"/>
                </a:lnTo>
                <a:lnTo>
                  <a:pt x="1420" y="0"/>
                </a:lnTo>
                <a:lnTo>
                  <a:pt x="1422" y="0"/>
                </a:lnTo>
                <a:lnTo>
                  <a:pt x="1423" y="0"/>
                </a:lnTo>
                <a:lnTo>
                  <a:pt x="1424" y="0"/>
                </a:lnTo>
                <a:lnTo>
                  <a:pt x="1425" y="0"/>
                </a:lnTo>
                <a:lnTo>
                  <a:pt x="1427" y="0"/>
                </a:lnTo>
                <a:lnTo>
                  <a:pt x="1428" y="0"/>
                </a:lnTo>
                <a:lnTo>
                  <a:pt x="1429" y="0"/>
                </a:lnTo>
                <a:lnTo>
                  <a:pt x="1431" y="0"/>
                </a:lnTo>
                <a:lnTo>
                  <a:pt x="1432" y="0"/>
                </a:lnTo>
                <a:lnTo>
                  <a:pt x="1434" y="0"/>
                </a:lnTo>
                <a:lnTo>
                  <a:pt x="1435" y="0"/>
                </a:lnTo>
                <a:lnTo>
                  <a:pt x="1436" y="0"/>
                </a:lnTo>
                <a:lnTo>
                  <a:pt x="1438" y="0"/>
                </a:lnTo>
                <a:lnTo>
                  <a:pt x="1439" y="0"/>
                </a:lnTo>
                <a:lnTo>
                  <a:pt x="1441" y="0"/>
                </a:lnTo>
                <a:lnTo>
                  <a:pt x="1442" y="0"/>
                </a:lnTo>
                <a:lnTo>
                  <a:pt x="1443" y="0"/>
                </a:lnTo>
                <a:lnTo>
                  <a:pt x="1444" y="0"/>
                </a:lnTo>
                <a:lnTo>
                  <a:pt x="1446" y="0"/>
                </a:lnTo>
                <a:lnTo>
                  <a:pt x="1447" y="0"/>
                </a:lnTo>
                <a:lnTo>
                  <a:pt x="1448" y="0"/>
                </a:lnTo>
                <a:lnTo>
                  <a:pt x="1450" y="0"/>
                </a:lnTo>
                <a:lnTo>
                  <a:pt x="1451" y="0"/>
                </a:lnTo>
                <a:lnTo>
                  <a:pt x="1453" y="0"/>
                </a:lnTo>
                <a:lnTo>
                  <a:pt x="1454" y="0"/>
                </a:lnTo>
                <a:lnTo>
                  <a:pt x="1455" y="0"/>
                </a:lnTo>
                <a:lnTo>
                  <a:pt x="1456" y="0"/>
                </a:lnTo>
                <a:lnTo>
                  <a:pt x="1458" y="0"/>
                </a:lnTo>
                <a:lnTo>
                  <a:pt x="1459" y="0"/>
                </a:lnTo>
                <a:lnTo>
                  <a:pt x="1461" y="0"/>
                </a:lnTo>
                <a:lnTo>
                  <a:pt x="1462" y="0"/>
                </a:lnTo>
                <a:lnTo>
                  <a:pt x="1463" y="0"/>
                </a:lnTo>
                <a:lnTo>
                  <a:pt x="1465" y="0"/>
                </a:lnTo>
                <a:lnTo>
                  <a:pt x="1466" y="0"/>
                </a:lnTo>
                <a:lnTo>
                  <a:pt x="1467" y="0"/>
                </a:lnTo>
                <a:lnTo>
                  <a:pt x="1468" y="0"/>
                </a:lnTo>
                <a:lnTo>
                  <a:pt x="1470" y="0"/>
                </a:lnTo>
                <a:lnTo>
                  <a:pt x="1472" y="0"/>
                </a:lnTo>
                <a:lnTo>
                  <a:pt x="1473" y="0"/>
                </a:lnTo>
                <a:lnTo>
                  <a:pt x="1474" y="0"/>
                </a:lnTo>
                <a:lnTo>
                  <a:pt x="1475" y="0"/>
                </a:lnTo>
                <a:lnTo>
                  <a:pt x="1477" y="0"/>
                </a:lnTo>
                <a:lnTo>
                  <a:pt x="1478" y="0"/>
                </a:lnTo>
                <a:lnTo>
                  <a:pt x="1480" y="0"/>
                </a:lnTo>
                <a:lnTo>
                  <a:pt x="1481" y="0"/>
                </a:lnTo>
                <a:lnTo>
                  <a:pt x="1482" y="0"/>
                </a:lnTo>
                <a:lnTo>
                  <a:pt x="1484" y="0"/>
                </a:lnTo>
                <a:lnTo>
                  <a:pt x="1485" y="0"/>
                </a:lnTo>
                <a:lnTo>
                  <a:pt x="1486" y="0"/>
                </a:lnTo>
                <a:lnTo>
                  <a:pt x="1487" y="0"/>
                </a:lnTo>
                <a:lnTo>
                  <a:pt x="1489" y="0"/>
                </a:lnTo>
                <a:lnTo>
                  <a:pt x="1490" y="0"/>
                </a:lnTo>
                <a:lnTo>
                  <a:pt x="1492" y="0"/>
                </a:lnTo>
                <a:lnTo>
                  <a:pt x="1493" y="0"/>
                </a:lnTo>
                <a:lnTo>
                  <a:pt x="1494" y="0"/>
                </a:lnTo>
                <a:lnTo>
                  <a:pt x="1496" y="0"/>
                </a:lnTo>
                <a:lnTo>
                  <a:pt x="1497" y="0"/>
                </a:lnTo>
                <a:lnTo>
                  <a:pt x="1498" y="0"/>
                </a:lnTo>
                <a:lnTo>
                  <a:pt x="1500" y="0"/>
                </a:lnTo>
                <a:lnTo>
                  <a:pt x="1501" y="0"/>
                </a:lnTo>
                <a:lnTo>
                  <a:pt x="1502" y="0"/>
                </a:lnTo>
                <a:lnTo>
                  <a:pt x="1504" y="0"/>
                </a:lnTo>
                <a:lnTo>
                  <a:pt x="1505" y="0"/>
                </a:lnTo>
                <a:lnTo>
                  <a:pt x="1506" y="0"/>
                </a:lnTo>
                <a:lnTo>
                  <a:pt x="1508" y="0"/>
                </a:lnTo>
                <a:lnTo>
                  <a:pt x="1509" y="0"/>
                </a:lnTo>
                <a:lnTo>
                  <a:pt x="1511" y="0"/>
                </a:lnTo>
                <a:lnTo>
                  <a:pt x="1512" y="0"/>
                </a:lnTo>
                <a:lnTo>
                  <a:pt x="1513" y="0"/>
                </a:lnTo>
                <a:lnTo>
                  <a:pt x="1514" y="0"/>
                </a:lnTo>
                <a:lnTo>
                  <a:pt x="1516" y="0"/>
                </a:lnTo>
                <a:lnTo>
                  <a:pt x="1517" y="0"/>
                </a:lnTo>
                <a:lnTo>
                  <a:pt x="1519" y="0"/>
                </a:lnTo>
                <a:lnTo>
                  <a:pt x="1520" y="0"/>
                </a:lnTo>
                <a:lnTo>
                  <a:pt x="1521" y="0"/>
                </a:lnTo>
                <a:lnTo>
                  <a:pt x="1523" y="0"/>
                </a:lnTo>
                <a:lnTo>
                  <a:pt x="1524" y="0"/>
                </a:lnTo>
                <a:lnTo>
                  <a:pt x="1525" y="0"/>
                </a:lnTo>
                <a:lnTo>
                  <a:pt x="1526" y="0"/>
                </a:lnTo>
                <a:lnTo>
                  <a:pt x="1528" y="0"/>
                </a:lnTo>
                <a:lnTo>
                  <a:pt x="1530" y="0"/>
                </a:lnTo>
                <a:lnTo>
                  <a:pt x="1531" y="0"/>
                </a:lnTo>
                <a:lnTo>
                  <a:pt x="1532" y="0"/>
                </a:lnTo>
                <a:lnTo>
                  <a:pt x="1533" y="0"/>
                </a:lnTo>
                <a:lnTo>
                  <a:pt x="1535" y="0"/>
                </a:lnTo>
                <a:lnTo>
                  <a:pt x="1536" y="0"/>
                </a:lnTo>
                <a:lnTo>
                  <a:pt x="1537" y="0"/>
                </a:lnTo>
                <a:lnTo>
                  <a:pt x="1539" y="0"/>
                </a:lnTo>
                <a:lnTo>
                  <a:pt x="1540" y="0"/>
                </a:lnTo>
                <a:lnTo>
                  <a:pt x="1542" y="0"/>
                </a:lnTo>
                <a:lnTo>
                  <a:pt x="1543" y="0"/>
                </a:lnTo>
                <a:lnTo>
                  <a:pt x="1544" y="0"/>
                </a:lnTo>
                <a:lnTo>
                  <a:pt x="1545" y="0"/>
                </a:lnTo>
                <a:lnTo>
                  <a:pt x="1547" y="0"/>
                </a:lnTo>
                <a:lnTo>
                  <a:pt x="1548" y="0"/>
                </a:lnTo>
                <a:lnTo>
                  <a:pt x="1550" y="0"/>
                </a:lnTo>
                <a:lnTo>
                  <a:pt x="1551" y="0"/>
                </a:lnTo>
                <a:lnTo>
                  <a:pt x="1552" y="0"/>
                </a:lnTo>
                <a:lnTo>
                  <a:pt x="1554" y="0"/>
                </a:lnTo>
                <a:lnTo>
                  <a:pt x="1555" y="0"/>
                </a:lnTo>
                <a:lnTo>
                  <a:pt x="1556" y="0"/>
                </a:lnTo>
                <a:lnTo>
                  <a:pt x="1558" y="0"/>
                </a:lnTo>
                <a:lnTo>
                  <a:pt x="1559" y="0"/>
                </a:lnTo>
                <a:lnTo>
                  <a:pt x="1560" y="0"/>
                </a:lnTo>
                <a:lnTo>
                  <a:pt x="1562" y="0"/>
                </a:lnTo>
                <a:lnTo>
                  <a:pt x="1563" y="0"/>
                </a:lnTo>
                <a:lnTo>
                  <a:pt x="1564" y="0"/>
                </a:lnTo>
                <a:lnTo>
                  <a:pt x="1566" y="0"/>
                </a:lnTo>
                <a:lnTo>
                  <a:pt x="1567" y="0"/>
                </a:lnTo>
                <a:lnTo>
                  <a:pt x="1569" y="0"/>
                </a:lnTo>
                <a:lnTo>
                  <a:pt x="1570" y="0"/>
                </a:lnTo>
                <a:lnTo>
                  <a:pt x="1571" y="0"/>
                </a:lnTo>
                <a:lnTo>
                  <a:pt x="1573" y="0"/>
                </a:lnTo>
                <a:lnTo>
                  <a:pt x="1574" y="0"/>
                </a:lnTo>
                <a:lnTo>
                  <a:pt x="1575" y="0"/>
                </a:lnTo>
                <a:lnTo>
                  <a:pt x="1576" y="0"/>
                </a:lnTo>
                <a:lnTo>
                  <a:pt x="1578" y="0"/>
                </a:lnTo>
                <a:lnTo>
                  <a:pt x="1579" y="0"/>
                </a:lnTo>
                <a:lnTo>
                  <a:pt x="1581" y="0"/>
                </a:lnTo>
                <a:lnTo>
                  <a:pt x="1582" y="0"/>
                </a:lnTo>
                <a:lnTo>
                  <a:pt x="1583" y="0"/>
                </a:lnTo>
                <a:lnTo>
                  <a:pt x="1585" y="0"/>
                </a:lnTo>
                <a:lnTo>
                  <a:pt x="1586" y="0"/>
                </a:lnTo>
                <a:lnTo>
                  <a:pt x="1588" y="0"/>
                </a:lnTo>
                <a:lnTo>
                  <a:pt x="1589" y="0"/>
                </a:lnTo>
                <a:lnTo>
                  <a:pt x="1590" y="0"/>
                </a:lnTo>
                <a:lnTo>
                  <a:pt x="1591" y="0"/>
                </a:lnTo>
                <a:lnTo>
                  <a:pt x="1593" y="0"/>
                </a:lnTo>
                <a:lnTo>
                  <a:pt x="1594" y="0"/>
                </a:lnTo>
                <a:lnTo>
                  <a:pt x="1595" y="0"/>
                </a:lnTo>
                <a:lnTo>
                  <a:pt x="1597" y="0"/>
                </a:lnTo>
                <a:lnTo>
                  <a:pt x="1598" y="0"/>
                </a:lnTo>
                <a:lnTo>
                  <a:pt x="1600" y="0"/>
                </a:lnTo>
                <a:lnTo>
                  <a:pt x="1601" y="0"/>
                </a:lnTo>
                <a:lnTo>
                  <a:pt x="1602" y="0"/>
                </a:lnTo>
                <a:lnTo>
                  <a:pt x="1603" y="0"/>
                </a:lnTo>
                <a:lnTo>
                  <a:pt x="1605" y="0"/>
                </a:lnTo>
                <a:lnTo>
                  <a:pt x="1607" y="0"/>
                </a:lnTo>
                <a:lnTo>
                  <a:pt x="1608" y="0"/>
                </a:lnTo>
                <a:lnTo>
                  <a:pt x="1609" y="0"/>
                </a:lnTo>
                <a:lnTo>
                  <a:pt x="1610" y="0"/>
                </a:lnTo>
                <a:lnTo>
                  <a:pt x="1612" y="0"/>
                </a:lnTo>
                <a:lnTo>
                  <a:pt x="1613" y="0"/>
                </a:lnTo>
                <a:lnTo>
                  <a:pt x="1614" y="0"/>
                </a:lnTo>
                <a:lnTo>
                  <a:pt x="1615" y="0"/>
                </a:lnTo>
                <a:lnTo>
                  <a:pt x="1617" y="0"/>
                </a:lnTo>
                <a:lnTo>
                  <a:pt x="1619" y="0"/>
                </a:lnTo>
                <a:lnTo>
                  <a:pt x="1620" y="0"/>
                </a:lnTo>
                <a:lnTo>
                  <a:pt x="1621" y="0"/>
                </a:lnTo>
                <a:lnTo>
                  <a:pt x="1622" y="0"/>
                </a:lnTo>
                <a:lnTo>
                  <a:pt x="1624" y="0"/>
                </a:lnTo>
                <a:lnTo>
                  <a:pt x="1625" y="0"/>
                </a:lnTo>
                <a:lnTo>
                  <a:pt x="1627" y="0"/>
                </a:lnTo>
                <a:lnTo>
                  <a:pt x="1628" y="0"/>
                </a:lnTo>
                <a:lnTo>
                  <a:pt x="1629" y="0"/>
                </a:lnTo>
                <a:lnTo>
                  <a:pt x="1631" y="0"/>
                </a:lnTo>
                <a:lnTo>
                  <a:pt x="1632" y="0"/>
                </a:lnTo>
                <a:lnTo>
                  <a:pt x="1633" y="0"/>
                </a:lnTo>
                <a:lnTo>
                  <a:pt x="1634" y="0"/>
                </a:lnTo>
                <a:lnTo>
                  <a:pt x="1636" y="0"/>
                </a:lnTo>
                <a:lnTo>
                  <a:pt x="1637" y="0"/>
                </a:lnTo>
                <a:lnTo>
                  <a:pt x="1639" y="0"/>
                </a:lnTo>
                <a:lnTo>
                  <a:pt x="1640" y="0"/>
                </a:lnTo>
                <a:lnTo>
                  <a:pt x="1641" y="0"/>
                </a:lnTo>
                <a:lnTo>
                  <a:pt x="1643" y="0"/>
                </a:lnTo>
                <a:lnTo>
                  <a:pt x="1644" y="0"/>
                </a:lnTo>
                <a:lnTo>
                  <a:pt x="1646" y="0"/>
                </a:lnTo>
                <a:lnTo>
                  <a:pt x="1647" y="0"/>
                </a:lnTo>
                <a:lnTo>
                  <a:pt x="1648" y="0"/>
                </a:lnTo>
                <a:lnTo>
                  <a:pt x="1649" y="0"/>
                </a:lnTo>
                <a:lnTo>
                  <a:pt x="1651" y="0"/>
                </a:lnTo>
                <a:lnTo>
                  <a:pt x="1652" y="0"/>
                </a:lnTo>
                <a:lnTo>
                  <a:pt x="1653" y="0"/>
                </a:lnTo>
                <a:lnTo>
                  <a:pt x="1655" y="0"/>
                </a:lnTo>
                <a:lnTo>
                  <a:pt x="1656" y="0"/>
                </a:lnTo>
                <a:lnTo>
                  <a:pt x="1658" y="0"/>
                </a:lnTo>
                <a:lnTo>
                  <a:pt x="1659" y="0"/>
                </a:lnTo>
                <a:lnTo>
                  <a:pt x="1660" y="0"/>
                </a:lnTo>
                <a:lnTo>
                  <a:pt x="1661" y="0"/>
                </a:lnTo>
                <a:lnTo>
                  <a:pt x="1663" y="0"/>
                </a:lnTo>
                <a:lnTo>
                  <a:pt x="1664" y="0"/>
                </a:lnTo>
                <a:lnTo>
                  <a:pt x="1666" y="0"/>
                </a:lnTo>
                <a:lnTo>
                  <a:pt x="1667" y="0"/>
                </a:lnTo>
                <a:lnTo>
                  <a:pt x="1668" y="0"/>
                </a:lnTo>
                <a:lnTo>
                  <a:pt x="1670" y="0"/>
                </a:lnTo>
                <a:lnTo>
                  <a:pt x="1671" y="0"/>
                </a:lnTo>
                <a:lnTo>
                  <a:pt x="1672" y="0"/>
                </a:lnTo>
                <a:lnTo>
                  <a:pt x="1674" y="0"/>
                </a:lnTo>
                <a:lnTo>
                  <a:pt x="1675" y="0"/>
                </a:lnTo>
                <a:lnTo>
                  <a:pt x="1677" y="0"/>
                </a:lnTo>
                <a:lnTo>
                  <a:pt x="1678" y="0"/>
                </a:lnTo>
                <a:lnTo>
                  <a:pt x="1679" y="0"/>
                </a:lnTo>
                <a:lnTo>
                  <a:pt x="1680" y="0"/>
                </a:lnTo>
                <a:lnTo>
                  <a:pt x="1682" y="0"/>
                </a:lnTo>
                <a:lnTo>
                  <a:pt x="1683" y="0"/>
                </a:lnTo>
                <a:lnTo>
                  <a:pt x="1685" y="0"/>
                </a:lnTo>
                <a:lnTo>
                  <a:pt x="1686" y="0"/>
                </a:lnTo>
                <a:lnTo>
                  <a:pt x="1687" y="0"/>
                </a:lnTo>
                <a:lnTo>
                  <a:pt x="1689" y="0"/>
                </a:lnTo>
                <a:lnTo>
                  <a:pt x="1690" y="0"/>
                </a:lnTo>
                <a:lnTo>
                  <a:pt x="1691" y="0"/>
                </a:lnTo>
                <a:lnTo>
                  <a:pt x="1692" y="0"/>
                </a:lnTo>
                <a:lnTo>
                  <a:pt x="1694" y="0"/>
                </a:lnTo>
                <a:lnTo>
                  <a:pt x="1695" y="0"/>
                </a:lnTo>
                <a:lnTo>
                  <a:pt x="1697" y="0"/>
                </a:lnTo>
                <a:lnTo>
                  <a:pt x="1698" y="0"/>
                </a:lnTo>
                <a:lnTo>
                  <a:pt x="1699" y="0"/>
                </a:lnTo>
                <a:lnTo>
                  <a:pt x="1701" y="0"/>
                </a:lnTo>
                <a:lnTo>
                  <a:pt x="1702" y="0"/>
                </a:lnTo>
                <a:lnTo>
                  <a:pt x="1703" y="0"/>
                </a:lnTo>
                <a:lnTo>
                  <a:pt x="1705" y="0"/>
                </a:lnTo>
                <a:lnTo>
                  <a:pt x="1706" y="0"/>
                </a:lnTo>
                <a:lnTo>
                  <a:pt x="1708" y="0"/>
                </a:lnTo>
                <a:lnTo>
                  <a:pt x="1709" y="0"/>
                </a:lnTo>
                <a:lnTo>
                  <a:pt x="1710" y="0"/>
                </a:lnTo>
                <a:lnTo>
                  <a:pt x="1711" y="0"/>
                </a:lnTo>
                <a:lnTo>
                  <a:pt x="1713" y="0"/>
                </a:lnTo>
                <a:lnTo>
                  <a:pt x="1714" y="0"/>
                </a:lnTo>
                <a:lnTo>
                  <a:pt x="1716" y="0"/>
                </a:lnTo>
                <a:lnTo>
                  <a:pt x="1717" y="0"/>
                </a:lnTo>
                <a:lnTo>
                  <a:pt x="1718" y="0"/>
                </a:lnTo>
                <a:lnTo>
                  <a:pt x="1720" y="0"/>
                </a:lnTo>
                <a:lnTo>
                  <a:pt x="1721" y="0"/>
                </a:lnTo>
                <a:lnTo>
                  <a:pt x="1722" y="0"/>
                </a:lnTo>
                <a:lnTo>
                  <a:pt x="1724" y="0"/>
                </a:lnTo>
                <a:lnTo>
                  <a:pt x="1725" y="0"/>
                </a:lnTo>
                <a:lnTo>
                  <a:pt x="1726" y="0"/>
                </a:lnTo>
                <a:lnTo>
                  <a:pt x="1728" y="0"/>
                </a:lnTo>
                <a:lnTo>
                  <a:pt x="1729" y="0"/>
                </a:lnTo>
                <a:lnTo>
                  <a:pt x="1730" y="0"/>
                </a:lnTo>
                <a:lnTo>
                  <a:pt x="1732" y="0"/>
                </a:lnTo>
                <a:lnTo>
                  <a:pt x="1733" y="0"/>
                </a:lnTo>
                <a:lnTo>
                  <a:pt x="1735" y="0"/>
                </a:lnTo>
                <a:lnTo>
                  <a:pt x="1736" y="0"/>
                </a:lnTo>
                <a:lnTo>
                  <a:pt x="1737" y="0"/>
                </a:lnTo>
                <a:lnTo>
                  <a:pt x="1738" y="0"/>
                </a:lnTo>
                <a:lnTo>
                  <a:pt x="1740" y="0"/>
                </a:lnTo>
                <a:lnTo>
                  <a:pt x="1741" y="0"/>
                </a:lnTo>
                <a:lnTo>
                  <a:pt x="1742" y="0"/>
                </a:lnTo>
                <a:lnTo>
                  <a:pt x="1744" y="0"/>
                </a:lnTo>
                <a:lnTo>
                  <a:pt x="1745" y="0"/>
                </a:lnTo>
                <a:lnTo>
                  <a:pt x="1747" y="0"/>
                </a:lnTo>
                <a:lnTo>
                  <a:pt x="1748" y="0"/>
                </a:lnTo>
                <a:lnTo>
                  <a:pt x="1749" y="0"/>
                </a:lnTo>
                <a:lnTo>
                  <a:pt x="1750" y="0"/>
                </a:lnTo>
                <a:lnTo>
                  <a:pt x="1752" y="0"/>
                </a:lnTo>
                <a:lnTo>
                  <a:pt x="1754" y="0"/>
                </a:lnTo>
                <a:lnTo>
                  <a:pt x="1755" y="0"/>
                </a:lnTo>
                <a:lnTo>
                  <a:pt x="1756" y="0"/>
                </a:lnTo>
                <a:lnTo>
                  <a:pt x="1757" y="0"/>
                </a:lnTo>
                <a:lnTo>
                  <a:pt x="1759" y="0"/>
                </a:lnTo>
                <a:lnTo>
                  <a:pt x="1760" y="0"/>
                </a:lnTo>
                <a:lnTo>
                  <a:pt x="1761" y="0"/>
                </a:lnTo>
                <a:lnTo>
                  <a:pt x="1763" y="0"/>
                </a:lnTo>
                <a:lnTo>
                  <a:pt x="1764" y="0"/>
                </a:lnTo>
                <a:lnTo>
                  <a:pt x="1766" y="0"/>
                </a:lnTo>
                <a:lnTo>
                  <a:pt x="1767" y="0"/>
                </a:lnTo>
                <a:lnTo>
                  <a:pt x="1768" y="0"/>
                </a:lnTo>
                <a:lnTo>
                  <a:pt x="1769" y="0"/>
                </a:lnTo>
                <a:lnTo>
                  <a:pt x="1771" y="0"/>
                </a:lnTo>
                <a:lnTo>
                  <a:pt x="1772" y="0"/>
                </a:lnTo>
                <a:lnTo>
                  <a:pt x="1774" y="0"/>
                </a:lnTo>
                <a:lnTo>
                  <a:pt x="1775" y="0"/>
                </a:lnTo>
                <a:lnTo>
                  <a:pt x="1776" y="0"/>
                </a:lnTo>
                <a:lnTo>
                  <a:pt x="1778" y="0"/>
                </a:lnTo>
                <a:lnTo>
                  <a:pt x="1779" y="0"/>
                </a:lnTo>
                <a:lnTo>
                  <a:pt x="1780" y="0"/>
                </a:lnTo>
                <a:lnTo>
                  <a:pt x="1781" y="0"/>
                </a:lnTo>
                <a:lnTo>
                  <a:pt x="1783" y="0"/>
                </a:lnTo>
                <a:lnTo>
                  <a:pt x="1784" y="0"/>
                </a:lnTo>
                <a:lnTo>
                  <a:pt x="1786" y="0"/>
                </a:lnTo>
                <a:lnTo>
                  <a:pt x="1787" y="0"/>
                </a:lnTo>
                <a:lnTo>
                  <a:pt x="1788" y="0"/>
                </a:lnTo>
                <a:lnTo>
                  <a:pt x="1790" y="0"/>
                </a:lnTo>
                <a:lnTo>
                  <a:pt x="1791" y="0"/>
                </a:lnTo>
                <a:lnTo>
                  <a:pt x="1793" y="0"/>
                </a:lnTo>
                <a:lnTo>
                  <a:pt x="1794" y="0"/>
                </a:lnTo>
                <a:lnTo>
                  <a:pt x="1795" y="0"/>
                </a:lnTo>
                <a:lnTo>
                  <a:pt x="1796" y="0"/>
                </a:lnTo>
                <a:lnTo>
                  <a:pt x="1798" y="0"/>
                </a:lnTo>
                <a:lnTo>
                  <a:pt x="1799" y="0"/>
                </a:lnTo>
                <a:lnTo>
                  <a:pt x="1800" y="0"/>
                </a:lnTo>
                <a:lnTo>
                  <a:pt x="1802" y="0"/>
                </a:lnTo>
                <a:lnTo>
                  <a:pt x="1803" y="0"/>
                </a:lnTo>
                <a:lnTo>
                  <a:pt x="1805" y="0"/>
                </a:lnTo>
                <a:lnTo>
                  <a:pt x="1806" y="0"/>
                </a:lnTo>
                <a:lnTo>
                  <a:pt x="1807" y="0"/>
                </a:lnTo>
                <a:lnTo>
                  <a:pt x="1809" y="0"/>
                </a:lnTo>
                <a:lnTo>
                  <a:pt x="1810" y="0"/>
                </a:lnTo>
                <a:lnTo>
                  <a:pt x="1812" y="0"/>
                </a:lnTo>
                <a:lnTo>
                  <a:pt x="1813" y="0"/>
                </a:lnTo>
                <a:lnTo>
                  <a:pt x="1814" y="0"/>
                </a:lnTo>
                <a:lnTo>
                  <a:pt x="1815" y="0"/>
                </a:lnTo>
                <a:lnTo>
                  <a:pt x="1817" y="0"/>
                </a:lnTo>
                <a:lnTo>
                  <a:pt x="1818" y="0"/>
                </a:lnTo>
                <a:lnTo>
                  <a:pt x="1819" y="0"/>
                </a:lnTo>
                <a:lnTo>
                  <a:pt x="1821" y="0"/>
                </a:lnTo>
                <a:lnTo>
                  <a:pt x="1822" y="0"/>
                </a:lnTo>
                <a:lnTo>
                  <a:pt x="1824" y="0"/>
                </a:lnTo>
                <a:lnTo>
                  <a:pt x="1825" y="0"/>
                </a:lnTo>
                <a:lnTo>
                  <a:pt x="1826" y="0"/>
                </a:lnTo>
                <a:lnTo>
                  <a:pt x="1827" y="0"/>
                </a:lnTo>
                <a:lnTo>
                  <a:pt x="1829" y="0"/>
                </a:lnTo>
                <a:lnTo>
                  <a:pt x="1830" y="0"/>
                </a:lnTo>
                <a:lnTo>
                  <a:pt x="1832" y="0"/>
                </a:lnTo>
                <a:lnTo>
                  <a:pt x="1833" y="0"/>
                </a:lnTo>
                <a:lnTo>
                  <a:pt x="1834" y="0"/>
                </a:lnTo>
                <a:lnTo>
                  <a:pt x="1836" y="0"/>
                </a:lnTo>
                <a:lnTo>
                  <a:pt x="1837" y="0"/>
                </a:lnTo>
                <a:lnTo>
                  <a:pt x="1838" y="0"/>
                </a:lnTo>
                <a:lnTo>
                  <a:pt x="1839" y="0"/>
                </a:lnTo>
                <a:lnTo>
                  <a:pt x="1841" y="0"/>
                </a:lnTo>
                <a:lnTo>
                  <a:pt x="1843" y="0"/>
                </a:lnTo>
                <a:lnTo>
                  <a:pt x="1844" y="0"/>
                </a:lnTo>
                <a:lnTo>
                  <a:pt x="1845" y="0"/>
                </a:lnTo>
                <a:lnTo>
                  <a:pt x="1846" y="0"/>
                </a:lnTo>
                <a:lnTo>
                  <a:pt x="1848" y="0"/>
                </a:lnTo>
                <a:lnTo>
                  <a:pt x="1849" y="0"/>
                </a:lnTo>
                <a:lnTo>
                  <a:pt x="1851" y="0"/>
                </a:lnTo>
                <a:lnTo>
                  <a:pt x="1852" y="0"/>
                </a:lnTo>
                <a:lnTo>
                  <a:pt x="1853" y="0"/>
                </a:lnTo>
                <a:lnTo>
                  <a:pt x="1855" y="0"/>
                </a:lnTo>
                <a:lnTo>
                  <a:pt x="1856" y="0"/>
                </a:lnTo>
                <a:lnTo>
                  <a:pt x="1857" y="0"/>
                </a:lnTo>
                <a:lnTo>
                  <a:pt x="1858" y="0"/>
                </a:lnTo>
                <a:lnTo>
                  <a:pt x="1860" y="0"/>
                </a:lnTo>
                <a:lnTo>
                  <a:pt x="1861" y="0"/>
                </a:lnTo>
                <a:lnTo>
                  <a:pt x="1863" y="0"/>
                </a:lnTo>
                <a:lnTo>
                  <a:pt x="1864" y="0"/>
                </a:lnTo>
                <a:lnTo>
                  <a:pt x="1865" y="0"/>
                </a:lnTo>
                <a:lnTo>
                  <a:pt x="1867" y="0"/>
                </a:lnTo>
                <a:lnTo>
                  <a:pt x="1868" y="0"/>
                </a:lnTo>
                <a:lnTo>
                  <a:pt x="1869" y="0"/>
                </a:lnTo>
                <a:lnTo>
                  <a:pt x="1871" y="0"/>
                </a:lnTo>
                <a:lnTo>
                  <a:pt x="1872" y="0"/>
                </a:lnTo>
                <a:lnTo>
                  <a:pt x="1873" y="0"/>
                </a:lnTo>
                <a:lnTo>
                  <a:pt x="1875" y="0"/>
                </a:lnTo>
                <a:lnTo>
                  <a:pt x="1876" y="0"/>
                </a:lnTo>
                <a:lnTo>
                  <a:pt x="1877" y="0"/>
                </a:lnTo>
                <a:lnTo>
                  <a:pt x="1879" y="0"/>
                </a:lnTo>
                <a:lnTo>
                  <a:pt x="1880" y="0"/>
                </a:lnTo>
                <a:lnTo>
                  <a:pt x="1882" y="0"/>
                </a:lnTo>
                <a:lnTo>
                  <a:pt x="1883" y="0"/>
                </a:lnTo>
                <a:lnTo>
                  <a:pt x="1884" y="0"/>
                </a:lnTo>
                <a:lnTo>
                  <a:pt x="1885" y="0"/>
                </a:lnTo>
                <a:lnTo>
                  <a:pt x="1887" y="0"/>
                </a:lnTo>
                <a:lnTo>
                  <a:pt x="1888" y="0"/>
                </a:lnTo>
                <a:lnTo>
                  <a:pt x="1890" y="0"/>
                </a:lnTo>
                <a:lnTo>
                  <a:pt x="1891" y="0"/>
                </a:lnTo>
                <a:lnTo>
                  <a:pt x="1892" y="0"/>
                </a:lnTo>
                <a:lnTo>
                  <a:pt x="1894" y="0"/>
                </a:lnTo>
                <a:lnTo>
                  <a:pt x="1895" y="0"/>
                </a:lnTo>
                <a:lnTo>
                  <a:pt x="1896" y="0"/>
                </a:lnTo>
                <a:lnTo>
                  <a:pt x="1897" y="0"/>
                </a:lnTo>
                <a:lnTo>
                  <a:pt x="1899" y="0"/>
                </a:lnTo>
                <a:lnTo>
                  <a:pt x="1901" y="0"/>
                </a:lnTo>
                <a:lnTo>
                  <a:pt x="1902" y="0"/>
                </a:lnTo>
                <a:lnTo>
                  <a:pt x="1903" y="0"/>
                </a:lnTo>
                <a:lnTo>
                  <a:pt x="1904" y="0"/>
                </a:lnTo>
                <a:lnTo>
                  <a:pt x="1906" y="0"/>
                </a:lnTo>
                <a:lnTo>
                  <a:pt x="1907" y="0"/>
                </a:lnTo>
                <a:lnTo>
                  <a:pt x="1908" y="0"/>
                </a:lnTo>
                <a:lnTo>
                  <a:pt x="1910" y="0"/>
                </a:lnTo>
                <a:lnTo>
                  <a:pt x="1911" y="0"/>
                </a:lnTo>
                <a:lnTo>
                  <a:pt x="1913" y="0"/>
                </a:lnTo>
                <a:lnTo>
                  <a:pt x="1914" y="0"/>
                </a:lnTo>
                <a:lnTo>
                  <a:pt x="1915" y="0"/>
                </a:lnTo>
                <a:lnTo>
                  <a:pt x="1916" y="0"/>
                </a:lnTo>
                <a:lnTo>
                  <a:pt x="1918" y="0"/>
                </a:lnTo>
                <a:lnTo>
                  <a:pt x="1919" y="0"/>
                </a:lnTo>
                <a:lnTo>
                  <a:pt x="1921" y="0"/>
                </a:lnTo>
                <a:lnTo>
                  <a:pt x="1922" y="0"/>
                </a:lnTo>
                <a:lnTo>
                  <a:pt x="1923" y="0"/>
                </a:lnTo>
                <a:lnTo>
                  <a:pt x="1925" y="0"/>
                </a:lnTo>
                <a:lnTo>
                  <a:pt x="1926" y="0"/>
                </a:lnTo>
                <a:lnTo>
                  <a:pt x="1927" y="0"/>
                </a:lnTo>
                <a:lnTo>
                  <a:pt x="1929" y="0"/>
                </a:lnTo>
                <a:lnTo>
                  <a:pt x="1930" y="0"/>
                </a:lnTo>
                <a:lnTo>
                  <a:pt x="1931" y="0"/>
                </a:lnTo>
                <a:lnTo>
                  <a:pt x="1933" y="0"/>
                </a:lnTo>
                <a:lnTo>
                  <a:pt x="1934" y="0"/>
                </a:lnTo>
                <a:lnTo>
                  <a:pt x="1935" y="0"/>
                </a:lnTo>
                <a:lnTo>
                  <a:pt x="1937" y="0"/>
                </a:lnTo>
                <a:lnTo>
                  <a:pt x="1938" y="0"/>
                </a:lnTo>
                <a:lnTo>
                  <a:pt x="1940" y="0"/>
                </a:lnTo>
                <a:lnTo>
                  <a:pt x="1941" y="0"/>
                </a:lnTo>
                <a:lnTo>
                  <a:pt x="1942" y="0"/>
                </a:lnTo>
                <a:lnTo>
                  <a:pt x="1944" y="0"/>
                </a:lnTo>
                <a:lnTo>
                  <a:pt x="1945" y="0"/>
                </a:lnTo>
                <a:lnTo>
                  <a:pt x="1946" y="0"/>
                </a:lnTo>
                <a:lnTo>
                  <a:pt x="1947" y="0"/>
                </a:lnTo>
                <a:lnTo>
                  <a:pt x="1949" y="0"/>
                </a:lnTo>
                <a:lnTo>
                  <a:pt x="1950" y="0"/>
                </a:lnTo>
                <a:lnTo>
                  <a:pt x="1952" y="0"/>
                </a:lnTo>
                <a:lnTo>
                  <a:pt x="1953" y="0"/>
                </a:lnTo>
                <a:lnTo>
                  <a:pt x="1954" y="0"/>
                </a:lnTo>
                <a:lnTo>
                  <a:pt x="1956" y="0"/>
                </a:lnTo>
                <a:lnTo>
                  <a:pt x="1957" y="0"/>
                </a:lnTo>
                <a:lnTo>
                  <a:pt x="1959" y="0"/>
                </a:lnTo>
                <a:lnTo>
                  <a:pt x="1960" y="0"/>
                </a:lnTo>
                <a:lnTo>
                  <a:pt x="1961" y="0"/>
                </a:lnTo>
                <a:lnTo>
                  <a:pt x="1962" y="0"/>
                </a:lnTo>
                <a:lnTo>
                  <a:pt x="1964" y="0"/>
                </a:lnTo>
                <a:lnTo>
                  <a:pt x="1965" y="0"/>
                </a:lnTo>
                <a:lnTo>
                  <a:pt x="1966" y="0"/>
                </a:lnTo>
                <a:lnTo>
                  <a:pt x="1968" y="0"/>
                </a:lnTo>
                <a:lnTo>
                  <a:pt x="1969" y="0"/>
                </a:lnTo>
                <a:lnTo>
                  <a:pt x="1971" y="0"/>
                </a:lnTo>
                <a:lnTo>
                  <a:pt x="1972" y="0"/>
                </a:lnTo>
                <a:lnTo>
                  <a:pt x="1973" y="0"/>
                </a:lnTo>
                <a:lnTo>
                  <a:pt x="1974" y="0"/>
                </a:lnTo>
                <a:lnTo>
                  <a:pt x="1976" y="0"/>
                </a:lnTo>
                <a:lnTo>
                  <a:pt x="1978" y="0"/>
                </a:lnTo>
                <a:lnTo>
                  <a:pt x="1979" y="0"/>
                </a:lnTo>
                <a:lnTo>
                  <a:pt x="1980" y="0"/>
                </a:lnTo>
                <a:lnTo>
                  <a:pt x="1981" y="0"/>
                </a:lnTo>
                <a:lnTo>
                  <a:pt x="1983" y="0"/>
                </a:lnTo>
                <a:lnTo>
                  <a:pt x="1984" y="0"/>
                </a:lnTo>
                <a:lnTo>
                  <a:pt x="1985" y="0"/>
                </a:lnTo>
                <a:lnTo>
                  <a:pt x="1986" y="0"/>
                </a:lnTo>
                <a:lnTo>
                  <a:pt x="1988" y="0"/>
                </a:lnTo>
                <a:lnTo>
                  <a:pt x="1990" y="0"/>
                </a:lnTo>
                <a:lnTo>
                  <a:pt x="1991" y="0"/>
                </a:lnTo>
                <a:lnTo>
                  <a:pt x="1992" y="0"/>
                </a:lnTo>
                <a:lnTo>
                  <a:pt x="1993" y="0"/>
                </a:lnTo>
                <a:lnTo>
                  <a:pt x="1995" y="0"/>
                </a:lnTo>
                <a:lnTo>
                  <a:pt x="1996" y="0"/>
                </a:lnTo>
                <a:lnTo>
                  <a:pt x="1998" y="0"/>
                </a:lnTo>
                <a:lnTo>
                  <a:pt x="1999" y="0"/>
                </a:lnTo>
                <a:lnTo>
                  <a:pt x="2000" y="0"/>
                </a:lnTo>
                <a:lnTo>
                  <a:pt x="2002" y="0"/>
                </a:lnTo>
                <a:lnTo>
                  <a:pt x="2003" y="0"/>
                </a:lnTo>
                <a:lnTo>
                  <a:pt x="2004" y="0"/>
                </a:lnTo>
                <a:lnTo>
                  <a:pt x="2005" y="0"/>
                </a:lnTo>
                <a:lnTo>
                  <a:pt x="2007" y="0"/>
                </a:lnTo>
                <a:lnTo>
                  <a:pt x="2008" y="0"/>
                </a:lnTo>
                <a:lnTo>
                  <a:pt x="2010" y="0"/>
                </a:lnTo>
                <a:lnTo>
                  <a:pt x="2011" y="0"/>
                </a:lnTo>
                <a:lnTo>
                  <a:pt x="2012" y="0"/>
                </a:lnTo>
                <a:lnTo>
                  <a:pt x="2014" y="0"/>
                </a:lnTo>
                <a:lnTo>
                  <a:pt x="2015" y="0"/>
                </a:lnTo>
                <a:lnTo>
                  <a:pt x="2017" y="0"/>
                </a:lnTo>
                <a:lnTo>
                  <a:pt x="2018" y="0"/>
                </a:lnTo>
                <a:lnTo>
                  <a:pt x="2019" y="0"/>
                </a:lnTo>
                <a:lnTo>
                  <a:pt x="2020" y="0"/>
                </a:lnTo>
                <a:lnTo>
                  <a:pt x="2022" y="0"/>
                </a:lnTo>
                <a:lnTo>
                  <a:pt x="2023" y="0"/>
                </a:lnTo>
                <a:lnTo>
                  <a:pt x="2024" y="0"/>
                </a:lnTo>
                <a:lnTo>
                  <a:pt x="2026" y="0"/>
                </a:lnTo>
                <a:lnTo>
                  <a:pt x="2027" y="0"/>
                </a:lnTo>
                <a:lnTo>
                  <a:pt x="2029" y="0"/>
                </a:lnTo>
                <a:lnTo>
                  <a:pt x="2030" y="0"/>
                </a:lnTo>
                <a:lnTo>
                  <a:pt x="2031" y="0"/>
                </a:lnTo>
                <a:lnTo>
                  <a:pt x="2032" y="0"/>
                </a:lnTo>
                <a:lnTo>
                  <a:pt x="2034" y="0"/>
                </a:lnTo>
                <a:lnTo>
                  <a:pt x="2035" y="0"/>
                </a:lnTo>
                <a:lnTo>
                  <a:pt x="2037" y="0"/>
                </a:lnTo>
                <a:lnTo>
                  <a:pt x="2038" y="0"/>
                </a:lnTo>
                <a:lnTo>
                  <a:pt x="2039" y="0"/>
                </a:lnTo>
                <a:lnTo>
                  <a:pt x="2041" y="0"/>
                </a:lnTo>
                <a:lnTo>
                  <a:pt x="2042" y="0"/>
                </a:lnTo>
                <a:lnTo>
                  <a:pt x="2043" y="0"/>
                </a:lnTo>
                <a:lnTo>
                  <a:pt x="2045" y="0"/>
                </a:lnTo>
                <a:lnTo>
                  <a:pt x="2046" y="0"/>
                </a:lnTo>
                <a:lnTo>
                  <a:pt x="2048" y="0"/>
                </a:lnTo>
                <a:lnTo>
                  <a:pt x="2049" y="0"/>
                </a:lnTo>
                <a:lnTo>
                  <a:pt x="2050" y="0"/>
                </a:lnTo>
                <a:lnTo>
                  <a:pt x="2051" y="0"/>
                </a:lnTo>
                <a:lnTo>
                  <a:pt x="2053" y="0"/>
                </a:lnTo>
                <a:lnTo>
                  <a:pt x="2054" y="0"/>
                </a:lnTo>
                <a:lnTo>
                  <a:pt x="2056" y="0"/>
                </a:lnTo>
                <a:lnTo>
                  <a:pt x="2057" y="0"/>
                </a:lnTo>
                <a:lnTo>
                  <a:pt x="2058" y="0"/>
                </a:lnTo>
                <a:lnTo>
                  <a:pt x="2060" y="0"/>
                </a:lnTo>
                <a:lnTo>
                  <a:pt x="2061" y="0"/>
                </a:lnTo>
                <a:lnTo>
                  <a:pt x="2062" y="0"/>
                </a:lnTo>
                <a:lnTo>
                  <a:pt x="2063" y="0"/>
                </a:lnTo>
                <a:lnTo>
                  <a:pt x="2065" y="0"/>
                </a:lnTo>
                <a:lnTo>
                  <a:pt x="2066" y="0"/>
                </a:lnTo>
                <a:lnTo>
                  <a:pt x="2068" y="0"/>
                </a:lnTo>
                <a:lnTo>
                  <a:pt x="2069" y="0"/>
                </a:lnTo>
                <a:lnTo>
                  <a:pt x="2070" y="0"/>
                </a:lnTo>
                <a:lnTo>
                  <a:pt x="2072" y="0"/>
                </a:lnTo>
                <a:lnTo>
                  <a:pt x="2073" y="0"/>
                </a:lnTo>
                <a:lnTo>
                  <a:pt x="2074" y="0"/>
                </a:lnTo>
                <a:lnTo>
                  <a:pt x="2076" y="0"/>
                </a:lnTo>
                <a:lnTo>
                  <a:pt x="2077" y="0"/>
                </a:lnTo>
                <a:lnTo>
                  <a:pt x="2079" y="0"/>
                </a:lnTo>
                <a:lnTo>
                  <a:pt x="2080" y="0"/>
                </a:lnTo>
                <a:lnTo>
                  <a:pt x="2081" y="0"/>
                </a:lnTo>
                <a:lnTo>
                  <a:pt x="2082" y="0"/>
                </a:lnTo>
                <a:lnTo>
                  <a:pt x="2084" y="0"/>
                </a:lnTo>
                <a:lnTo>
                  <a:pt x="2085" y="0"/>
                </a:lnTo>
                <a:lnTo>
                  <a:pt x="2087" y="0"/>
                </a:lnTo>
                <a:lnTo>
                  <a:pt x="2088" y="0"/>
                </a:lnTo>
                <a:lnTo>
                  <a:pt x="2089" y="0"/>
                </a:lnTo>
                <a:lnTo>
                  <a:pt x="2091" y="0"/>
                </a:lnTo>
                <a:lnTo>
                  <a:pt x="2092" y="0"/>
                </a:lnTo>
                <a:lnTo>
                  <a:pt x="2093" y="0"/>
                </a:lnTo>
                <a:lnTo>
                  <a:pt x="2095" y="0"/>
                </a:lnTo>
                <a:lnTo>
                  <a:pt x="2096" y="0"/>
                </a:lnTo>
                <a:lnTo>
                  <a:pt x="2097" y="0"/>
                </a:lnTo>
                <a:lnTo>
                  <a:pt x="2099" y="0"/>
                </a:lnTo>
                <a:lnTo>
                  <a:pt x="2100" y="0"/>
                </a:lnTo>
                <a:lnTo>
                  <a:pt x="2101" y="0"/>
                </a:lnTo>
                <a:lnTo>
                  <a:pt x="2103" y="0"/>
                </a:lnTo>
                <a:lnTo>
                  <a:pt x="2104" y="0"/>
                </a:lnTo>
                <a:lnTo>
                  <a:pt x="2106" y="0"/>
                </a:lnTo>
                <a:lnTo>
                  <a:pt x="2107" y="0"/>
                </a:lnTo>
                <a:lnTo>
                  <a:pt x="2108" y="0"/>
                </a:lnTo>
                <a:lnTo>
                  <a:pt x="2109" y="0"/>
                </a:lnTo>
                <a:lnTo>
                  <a:pt x="2111" y="0"/>
                </a:lnTo>
                <a:lnTo>
                  <a:pt x="2112" y="0"/>
                </a:lnTo>
                <a:lnTo>
                  <a:pt x="2113" y="0"/>
                </a:lnTo>
                <a:lnTo>
                  <a:pt x="2115" y="0"/>
                </a:lnTo>
                <a:lnTo>
                  <a:pt x="2116" y="0"/>
                </a:lnTo>
                <a:lnTo>
                  <a:pt x="2118" y="0"/>
                </a:lnTo>
                <a:lnTo>
                  <a:pt x="2119" y="0"/>
                </a:lnTo>
                <a:lnTo>
                  <a:pt x="2120" y="0"/>
                </a:lnTo>
                <a:lnTo>
                  <a:pt x="2121" y="0"/>
                </a:lnTo>
                <a:lnTo>
                  <a:pt x="2123" y="0"/>
                </a:lnTo>
                <a:lnTo>
                  <a:pt x="2125" y="0"/>
                </a:lnTo>
                <a:lnTo>
                  <a:pt x="2126" y="0"/>
                </a:lnTo>
                <a:lnTo>
                  <a:pt x="2127" y="0"/>
                </a:lnTo>
                <a:lnTo>
                  <a:pt x="2128" y="0"/>
                </a:lnTo>
                <a:lnTo>
                  <a:pt x="2130" y="0"/>
                </a:lnTo>
                <a:lnTo>
                  <a:pt x="2131" y="0"/>
                </a:lnTo>
                <a:lnTo>
                  <a:pt x="2132" y="0"/>
                </a:lnTo>
                <a:lnTo>
                  <a:pt x="2134" y="0"/>
                </a:lnTo>
                <a:lnTo>
                  <a:pt x="2135" y="0"/>
                </a:lnTo>
                <a:lnTo>
                  <a:pt x="2137" y="0"/>
                </a:lnTo>
                <a:lnTo>
                  <a:pt x="2138" y="0"/>
                </a:lnTo>
                <a:lnTo>
                  <a:pt x="2139" y="0"/>
                </a:lnTo>
                <a:lnTo>
                  <a:pt x="2140" y="0"/>
                </a:lnTo>
                <a:lnTo>
                  <a:pt x="2142" y="0"/>
                </a:lnTo>
                <a:lnTo>
                  <a:pt x="2143" y="0"/>
                </a:lnTo>
                <a:lnTo>
                  <a:pt x="2145" y="0"/>
                </a:lnTo>
                <a:lnTo>
                  <a:pt x="2146" y="0"/>
                </a:lnTo>
                <a:lnTo>
                  <a:pt x="2147" y="0"/>
                </a:lnTo>
                <a:lnTo>
                  <a:pt x="2149" y="0"/>
                </a:lnTo>
                <a:lnTo>
                  <a:pt x="2150" y="0"/>
                </a:lnTo>
                <a:lnTo>
                  <a:pt x="2151" y="0"/>
                </a:lnTo>
                <a:lnTo>
                  <a:pt x="2152" y="0"/>
                </a:lnTo>
                <a:lnTo>
                  <a:pt x="2154" y="0"/>
                </a:lnTo>
                <a:lnTo>
                  <a:pt x="2155" y="0"/>
                </a:lnTo>
                <a:lnTo>
                  <a:pt x="2157" y="0"/>
                </a:lnTo>
                <a:lnTo>
                  <a:pt x="2158" y="0"/>
                </a:lnTo>
                <a:lnTo>
                  <a:pt x="2159" y="0"/>
                </a:lnTo>
                <a:lnTo>
                  <a:pt x="2161" y="0"/>
                </a:lnTo>
                <a:lnTo>
                  <a:pt x="2162" y="0"/>
                </a:lnTo>
                <a:lnTo>
                  <a:pt x="2164" y="0"/>
                </a:lnTo>
                <a:lnTo>
                  <a:pt x="2165" y="0"/>
                </a:lnTo>
                <a:lnTo>
                  <a:pt x="2166" y="0"/>
                </a:lnTo>
                <a:lnTo>
                  <a:pt x="2167" y="0"/>
                </a:lnTo>
                <a:lnTo>
                  <a:pt x="2169" y="0"/>
                </a:lnTo>
                <a:lnTo>
                  <a:pt x="2170" y="0"/>
                </a:lnTo>
                <a:lnTo>
                  <a:pt x="2171" y="0"/>
                </a:lnTo>
                <a:lnTo>
                  <a:pt x="2173" y="0"/>
                </a:lnTo>
                <a:lnTo>
                  <a:pt x="2174" y="0"/>
                </a:lnTo>
                <a:lnTo>
                  <a:pt x="2176" y="0"/>
                </a:lnTo>
                <a:lnTo>
                  <a:pt x="2177" y="0"/>
                </a:lnTo>
                <a:lnTo>
                  <a:pt x="2178" y="0"/>
                </a:lnTo>
                <a:lnTo>
                  <a:pt x="2180" y="0"/>
                </a:lnTo>
                <a:lnTo>
                  <a:pt x="2181" y="0"/>
                </a:lnTo>
                <a:lnTo>
                  <a:pt x="2183" y="0"/>
                </a:lnTo>
                <a:lnTo>
                  <a:pt x="2184" y="0"/>
                </a:lnTo>
                <a:lnTo>
                  <a:pt x="2185" y="0"/>
                </a:lnTo>
                <a:lnTo>
                  <a:pt x="2186" y="0"/>
                </a:lnTo>
                <a:lnTo>
                  <a:pt x="2188" y="0"/>
                </a:lnTo>
                <a:lnTo>
                  <a:pt x="2189" y="0"/>
                </a:lnTo>
                <a:lnTo>
                  <a:pt x="2190" y="0"/>
                </a:lnTo>
                <a:lnTo>
                  <a:pt x="2192" y="0"/>
                </a:lnTo>
                <a:lnTo>
                  <a:pt x="2193" y="0"/>
                </a:lnTo>
                <a:lnTo>
                  <a:pt x="2195" y="0"/>
                </a:lnTo>
                <a:lnTo>
                  <a:pt x="2196" y="0"/>
                </a:lnTo>
                <a:lnTo>
                  <a:pt x="2197" y="0"/>
                </a:lnTo>
                <a:lnTo>
                  <a:pt x="2198" y="0"/>
                </a:lnTo>
                <a:lnTo>
                  <a:pt x="2200" y="0"/>
                </a:lnTo>
                <a:lnTo>
                  <a:pt x="2201" y="0"/>
                </a:lnTo>
                <a:lnTo>
                  <a:pt x="2203" y="0"/>
                </a:lnTo>
                <a:lnTo>
                  <a:pt x="2204" y="0"/>
                </a:lnTo>
                <a:lnTo>
                  <a:pt x="2205" y="0"/>
                </a:lnTo>
                <a:lnTo>
                  <a:pt x="2207" y="0"/>
                </a:lnTo>
                <a:lnTo>
                  <a:pt x="2208" y="0"/>
                </a:lnTo>
                <a:lnTo>
                  <a:pt x="2209" y="0"/>
                </a:lnTo>
                <a:lnTo>
                  <a:pt x="2210" y="0"/>
                </a:lnTo>
                <a:lnTo>
                  <a:pt x="2212" y="0"/>
                </a:lnTo>
                <a:lnTo>
                  <a:pt x="2214" y="0"/>
                </a:lnTo>
                <a:lnTo>
                  <a:pt x="2215" y="0"/>
                </a:lnTo>
                <a:lnTo>
                  <a:pt x="2216" y="0"/>
                </a:lnTo>
                <a:lnTo>
                  <a:pt x="2217" y="0"/>
                </a:lnTo>
                <a:lnTo>
                  <a:pt x="2219" y="0"/>
                </a:lnTo>
                <a:lnTo>
                  <a:pt x="2220" y="0"/>
                </a:lnTo>
                <a:lnTo>
                  <a:pt x="2222" y="0"/>
                </a:lnTo>
                <a:lnTo>
                  <a:pt x="2223" y="0"/>
                </a:lnTo>
                <a:lnTo>
                  <a:pt x="2224" y="0"/>
                </a:lnTo>
                <a:lnTo>
                  <a:pt x="2226" y="0"/>
                </a:lnTo>
                <a:lnTo>
                  <a:pt x="2227" y="0"/>
                </a:lnTo>
                <a:lnTo>
                  <a:pt x="2228" y="0"/>
                </a:lnTo>
                <a:lnTo>
                  <a:pt x="2229" y="0"/>
                </a:lnTo>
                <a:lnTo>
                  <a:pt x="2231" y="0"/>
                </a:lnTo>
                <a:lnTo>
                  <a:pt x="2232" y="0"/>
                </a:lnTo>
                <a:lnTo>
                  <a:pt x="2234" y="0"/>
                </a:lnTo>
                <a:lnTo>
                  <a:pt x="2235" y="0"/>
                </a:lnTo>
                <a:lnTo>
                  <a:pt x="2236" y="0"/>
                </a:lnTo>
                <a:lnTo>
                  <a:pt x="2238" y="0"/>
                </a:lnTo>
                <a:lnTo>
                  <a:pt x="2239" y="0"/>
                </a:lnTo>
                <a:lnTo>
                  <a:pt x="2241" y="0"/>
                </a:lnTo>
                <a:lnTo>
                  <a:pt x="2242" y="0"/>
                </a:lnTo>
                <a:lnTo>
                  <a:pt x="2243" y="0"/>
                </a:lnTo>
                <a:lnTo>
                  <a:pt x="2244" y="0"/>
                </a:lnTo>
                <a:lnTo>
                  <a:pt x="2246" y="0"/>
                </a:lnTo>
                <a:lnTo>
                  <a:pt x="2247" y="0"/>
                </a:lnTo>
                <a:lnTo>
                  <a:pt x="2248" y="0"/>
                </a:lnTo>
                <a:lnTo>
                  <a:pt x="2250" y="0"/>
                </a:lnTo>
                <a:lnTo>
                  <a:pt x="2251" y="0"/>
                </a:lnTo>
                <a:lnTo>
                  <a:pt x="2253" y="0"/>
                </a:lnTo>
                <a:lnTo>
                  <a:pt x="2254" y="0"/>
                </a:lnTo>
                <a:lnTo>
                  <a:pt x="2255" y="0"/>
                </a:lnTo>
                <a:lnTo>
                  <a:pt x="2256" y="0"/>
                </a:lnTo>
                <a:lnTo>
                  <a:pt x="2258" y="0"/>
                </a:lnTo>
                <a:lnTo>
                  <a:pt x="2259" y="0"/>
                </a:lnTo>
                <a:lnTo>
                  <a:pt x="2261" y="0"/>
                </a:lnTo>
                <a:lnTo>
                  <a:pt x="2262" y="0"/>
                </a:lnTo>
                <a:lnTo>
                  <a:pt x="2263" y="0"/>
                </a:lnTo>
                <a:lnTo>
                  <a:pt x="2265" y="0"/>
                </a:lnTo>
                <a:lnTo>
                  <a:pt x="2266" y="0"/>
                </a:lnTo>
                <a:lnTo>
                  <a:pt x="2267" y="0"/>
                </a:lnTo>
                <a:lnTo>
                  <a:pt x="2268" y="0"/>
                </a:lnTo>
                <a:lnTo>
                  <a:pt x="2270" y="0"/>
                </a:lnTo>
                <a:lnTo>
                  <a:pt x="2272" y="0"/>
                </a:lnTo>
                <a:lnTo>
                  <a:pt x="2273" y="0"/>
                </a:lnTo>
                <a:lnTo>
                  <a:pt x="2274" y="0"/>
                </a:lnTo>
                <a:lnTo>
                  <a:pt x="2275" y="0"/>
                </a:lnTo>
                <a:lnTo>
                  <a:pt x="2277" y="0"/>
                </a:lnTo>
                <a:lnTo>
                  <a:pt x="2278" y="0"/>
                </a:lnTo>
                <a:lnTo>
                  <a:pt x="2280" y="0"/>
                </a:lnTo>
                <a:lnTo>
                  <a:pt x="2281" y="0"/>
                </a:lnTo>
                <a:lnTo>
                  <a:pt x="2282" y="0"/>
                </a:lnTo>
                <a:lnTo>
                  <a:pt x="2284" y="0"/>
                </a:lnTo>
                <a:lnTo>
                  <a:pt x="2285" y="0"/>
                </a:lnTo>
                <a:lnTo>
                  <a:pt x="2286" y="0"/>
                </a:lnTo>
                <a:lnTo>
                  <a:pt x="2287" y="0"/>
                </a:lnTo>
                <a:lnTo>
                  <a:pt x="2289" y="0"/>
                </a:lnTo>
                <a:lnTo>
                  <a:pt x="2290" y="0"/>
                </a:lnTo>
                <a:lnTo>
                  <a:pt x="2292" y="0"/>
                </a:lnTo>
                <a:lnTo>
                  <a:pt x="2293" y="0"/>
                </a:lnTo>
                <a:lnTo>
                  <a:pt x="2294" y="0"/>
                </a:lnTo>
                <a:lnTo>
                  <a:pt x="2296" y="0"/>
                </a:lnTo>
                <a:lnTo>
                  <a:pt x="2297" y="0"/>
                </a:lnTo>
                <a:lnTo>
                  <a:pt x="2298" y="0"/>
                </a:lnTo>
                <a:lnTo>
                  <a:pt x="2300" y="0"/>
                </a:lnTo>
                <a:lnTo>
                  <a:pt x="2301" y="0"/>
                </a:lnTo>
                <a:lnTo>
                  <a:pt x="2302" y="0"/>
                </a:lnTo>
                <a:lnTo>
                  <a:pt x="2304" y="0"/>
                </a:lnTo>
                <a:lnTo>
                  <a:pt x="2305" y="0"/>
                </a:lnTo>
                <a:lnTo>
                  <a:pt x="2306" y="0"/>
                </a:lnTo>
                <a:lnTo>
                  <a:pt x="2308" y="0"/>
                </a:lnTo>
                <a:lnTo>
                  <a:pt x="2309" y="0"/>
                </a:lnTo>
                <a:lnTo>
                  <a:pt x="2311" y="0"/>
                </a:lnTo>
                <a:lnTo>
                  <a:pt x="2312" y="0"/>
                </a:lnTo>
                <a:lnTo>
                  <a:pt x="2313" y="0"/>
                </a:lnTo>
                <a:lnTo>
                  <a:pt x="2315" y="0"/>
                </a:lnTo>
                <a:lnTo>
                  <a:pt x="2316" y="0"/>
                </a:lnTo>
                <a:lnTo>
                  <a:pt x="2317" y="0"/>
                </a:lnTo>
                <a:lnTo>
                  <a:pt x="2319" y="0"/>
                </a:lnTo>
                <a:lnTo>
                  <a:pt x="2320" y="0"/>
                </a:lnTo>
                <a:lnTo>
                  <a:pt x="2321" y="0"/>
                </a:lnTo>
                <a:lnTo>
                  <a:pt x="2323" y="0"/>
                </a:lnTo>
                <a:lnTo>
                  <a:pt x="2324" y="0"/>
                </a:lnTo>
                <a:lnTo>
                  <a:pt x="2325" y="0"/>
                </a:lnTo>
                <a:lnTo>
                  <a:pt x="2327" y="0"/>
                </a:lnTo>
                <a:lnTo>
                  <a:pt x="2328" y="0"/>
                </a:lnTo>
                <a:lnTo>
                  <a:pt x="2330" y="0"/>
                </a:lnTo>
                <a:lnTo>
                  <a:pt x="2331" y="0"/>
                </a:lnTo>
                <a:lnTo>
                  <a:pt x="2332" y="0"/>
                </a:lnTo>
                <a:lnTo>
                  <a:pt x="2333" y="0"/>
                </a:lnTo>
                <a:lnTo>
                  <a:pt x="2335" y="0"/>
                </a:lnTo>
                <a:lnTo>
                  <a:pt x="2336" y="0"/>
                </a:lnTo>
                <a:lnTo>
                  <a:pt x="2337" y="0"/>
                </a:lnTo>
                <a:lnTo>
                  <a:pt x="2339" y="0"/>
                </a:lnTo>
                <a:lnTo>
                  <a:pt x="2340" y="0"/>
                </a:lnTo>
                <a:lnTo>
                  <a:pt x="2342" y="0"/>
                </a:lnTo>
                <a:lnTo>
                  <a:pt x="2343" y="0"/>
                </a:lnTo>
                <a:lnTo>
                  <a:pt x="2344" y="0"/>
                </a:lnTo>
                <a:lnTo>
                  <a:pt x="2345" y="0"/>
                </a:lnTo>
                <a:lnTo>
                  <a:pt x="2347" y="0"/>
                </a:lnTo>
                <a:lnTo>
                  <a:pt x="2349" y="0"/>
                </a:lnTo>
                <a:lnTo>
                  <a:pt x="2350" y="0"/>
                </a:lnTo>
                <a:lnTo>
                  <a:pt x="2351" y="0"/>
                </a:lnTo>
                <a:lnTo>
                  <a:pt x="2352" y="0"/>
                </a:lnTo>
                <a:lnTo>
                  <a:pt x="2354" y="0"/>
                </a:lnTo>
                <a:lnTo>
                  <a:pt x="2355" y="0"/>
                </a:lnTo>
                <a:lnTo>
                  <a:pt x="2356" y="0"/>
                </a:lnTo>
                <a:lnTo>
                  <a:pt x="2357" y="0"/>
                </a:lnTo>
                <a:lnTo>
                  <a:pt x="2359" y="0"/>
                </a:lnTo>
              </a:path>
            </a:pathLst>
          </a:custGeom>
          <a:noFill/>
          <a:ln w="222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930" name="Line 522"/>
          <p:cNvSpPr>
            <a:spLocks noChangeShapeType="1"/>
          </p:cNvSpPr>
          <p:nvPr/>
        </p:nvSpPr>
        <p:spPr bwMode="auto">
          <a:xfrm>
            <a:off x="3048000" y="4841875"/>
            <a:ext cx="358775" cy="158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931" name="Rectangle 523"/>
          <p:cNvSpPr>
            <a:spLocks noChangeArrowheads="1"/>
          </p:cNvSpPr>
          <p:nvPr/>
        </p:nvSpPr>
        <p:spPr bwMode="auto">
          <a:xfrm>
            <a:off x="3417888" y="4759325"/>
            <a:ext cx="460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/>
          </a:p>
        </p:txBody>
      </p:sp>
      <p:sp>
        <p:nvSpPr>
          <p:cNvPr id="273932" name="Rectangle 524"/>
          <p:cNvSpPr>
            <a:spLocks noChangeArrowheads="1"/>
          </p:cNvSpPr>
          <p:nvPr/>
        </p:nvSpPr>
        <p:spPr bwMode="auto">
          <a:xfrm>
            <a:off x="3457575" y="475932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#</a:t>
            </a:r>
            <a:endParaRPr lang="en-US"/>
          </a:p>
        </p:txBody>
      </p:sp>
      <p:sp>
        <p:nvSpPr>
          <p:cNvPr id="273933" name="Rectangle 525"/>
          <p:cNvSpPr>
            <a:spLocks noChangeArrowheads="1"/>
          </p:cNvSpPr>
          <p:nvPr/>
        </p:nvSpPr>
        <p:spPr bwMode="auto">
          <a:xfrm>
            <a:off x="3536950" y="475932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/>
          </a:p>
        </p:txBody>
      </p:sp>
      <p:sp>
        <p:nvSpPr>
          <p:cNvPr id="273934" name="Rectangle 526"/>
          <p:cNvSpPr>
            <a:spLocks noChangeArrowheads="1"/>
          </p:cNvSpPr>
          <p:nvPr/>
        </p:nvSpPr>
        <p:spPr bwMode="auto">
          <a:xfrm>
            <a:off x="3616325" y="475932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8</a:t>
            </a:r>
            <a:endParaRPr lang="en-US"/>
          </a:p>
        </p:txBody>
      </p:sp>
      <p:sp>
        <p:nvSpPr>
          <p:cNvPr id="273935" name="Rectangle 527"/>
          <p:cNvSpPr>
            <a:spLocks noChangeArrowheads="1"/>
          </p:cNvSpPr>
          <p:nvPr/>
        </p:nvSpPr>
        <p:spPr bwMode="auto">
          <a:xfrm>
            <a:off x="3695700" y="475932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/>
          </a:p>
        </p:txBody>
      </p:sp>
      <p:sp>
        <p:nvSpPr>
          <p:cNvPr id="273936" name="Rectangle 528"/>
          <p:cNvSpPr>
            <a:spLocks noChangeArrowheads="1"/>
          </p:cNvSpPr>
          <p:nvPr/>
        </p:nvSpPr>
        <p:spPr bwMode="auto">
          <a:xfrm>
            <a:off x="3775075" y="475932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5</a:t>
            </a:r>
            <a:endParaRPr lang="en-US"/>
          </a:p>
        </p:txBody>
      </p:sp>
      <p:sp>
        <p:nvSpPr>
          <p:cNvPr id="273937" name="Rectangle 529"/>
          <p:cNvSpPr>
            <a:spLocks noChangeArrowheads="1"/>
          </p:cNvSpPr>
          <p:nvPr/>
        </p:nvSpPr>
        <p:spPr bwMode="auto">
          <a:xfrm>
            <a:off x="3854450" y="475932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8</a:t>
            </a:r>
            <a:endParaRPr lang="en-US"/>
          </a:p>
        </p:txBody>
      </p:sp>
      <p:sp>
        <p:nvSpPr>
          <p:cNvPr id="273938" name="Line 530"/>
          <p:cNvSpPr>
            <a:spLocks noChangeShapeType="1"/>
          </p:cNvSpPr>
          <p:nvPr/>
        </p:nvSpPr>
        <p:spPr bwMode="auto">
          <a:xfrm>
            <a:off x="3048000" y="5014913"/>
            <a:ext cx="358775" cy="1587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939" name="Rectangle 531"/>
          <p:cNvSpPr>
            <a:spLocks noChangeArrowheads="1"/>
          </p:cNvSpPr>
          <p:nvPr/>
        </p:nvSpPr>
        <p:spPr bwMode="auto">
          <a:xfrm>
            <a:off x="3417888" y="4932363"/>
            <a:ext cx="460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/>
          </a:p>
        </p:txBody>
      </p:sp>
      <p:sp>
        <p:nvSpPr>
          <p:cNvPr id="273940" name="Rectangle 532"/>
          <p:cNvSpPr>
            <a:spLocks noChangeArrowheads="1"/>
          </p:cNvSpPr>
          <p:nvPr/>
        </p:nvSpPr>
        <p:spPr bwMode="auto">
          <a:xfrm>
            <a:off x="3457575" y="4932363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#</a:t>
            </a:r>
            <a:endParaRPr lang="en-US"/>
          </a:p>
        </p:txBody>
      </p:sp>
      <p:sp>
        <p:nvSpPr>
          <p:cNvPr id="273941" name="Rectangle 533"/>
          <p:cNvSpPr>
            <a:spLocks noChangeArrowheads="1"/>
          </p:cNvSpPr>
          <p:nvPr/>
        </p:nvSpPr>
        <p:spPr bwMode="auto">
          <a:xfrm>
            <a:off x="3536950" y="4932363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/>
          </a:p>
        </p:txBody>
      </p:sp>
      <p:sp>
        <p:nvSpPr>
          <p:cNvPr id="273942" name="Rectangle 534"/>
          <p:cNvSpPr>
            <a:spLocks noChangeArrowheads="1"/>
          </p:cNvSpPr>
          <p:nvPr/>
        </p:nvSpPr>
        <p:spPr bwMode="auto">
          <a:xfrm>
            <a:off x="3616325" y="4932363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8</a:t>
            </a:r>
            <a:endParaRPr lang="en-US"/>
          </a:p>
        </p:txBody>
      </p:sp>
      <p:sp>
        <p:nvSpPr>
          <p:cNvPr id="273943" name="Rectangle 535"/>
          <p:cNvSpPr>
            <a:spLocks noChangeArrowheads="1"/>
          </p:cNvSpPr>
          <p:nvPr/>
        </p:nvSpPr>
        <p:spPr bwMode="auto">
          <a:xfrm>
            <a:off x="3695700" y="4932363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/>
          </a:p>
        </p:txBody>
      </p:sp>
      <p:sp>
        <p:nvSpPr>
          <p:cNvPr id="273944" name="Rectangle 536"/>
          <p:cNvSpPr>
            <a:spLocks noChangeArrowheads="1"/>
          </p:cNvSpPr>
          <p:nvPr/>
        </p:nvSpPr>
        <p:spPr bwMode="auto">
          <a:xfrm>
            <a:off x="3775075" y="4932363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6</a:t>
            </a:r>
            <a:endParaRPr lang="en-US"/>
          </a:p>
        </p:txBody>
      </p:sp>
      <p:sp>
        <p:nvSpPr>
          <p:cNvPr id="273945" name="Rectangle 537"/>
          <p:cNvSpPr>
            <a:spLocks noChangeArrowheads="1"/>
          </p:cNvSpPr>
          <p:nvPr/>
        </p:nvSpPr>
        <p:spPr bwMode="auto">
          <a:xfrm>
            <a:off x="3854450" y="4932363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/>
          </a:p>
        </p:txBody>
      </p:sp>
      <p:sp>
        <p:nvSpPr>
          <p:cNvPr id="273946" name="Line 538"/>
          <p:cNvSpPr>
            <a:spLocks noChangeShapeType="1"/>
          </p:cNvSpPr>
          <p:nvPr/>
        </p:nvSpPr>
        <p:spPr bwMode="auto">
          <a:xfrm>
            <a:off x="3048000" y="5189538"/>
            <a:ext cx="358775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947" name="Rectangle 539"/>
          <p:cNvSpPr>
            <a:spLocks noChangeArrowheads="1"/>
          </p:cNvSpPr>
          <p:nvPr/>
        </p:nvSpPr>
        <p:spPr bwMode="auto">
          <a:xfrm>
            <a:off x="3417888" y="5105400"/>
            <a:ext cx="460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/>
          </a:p>
        </p:txBody>
      </p:sp>
      <p:sp>
        <p:nvSpPr>
          <p:cNvPr id="273948" name="Rectangle 540"/>
          <p:cNvSpPr>
            <a:spLocks noChangeArrowheads="1"/>
          </p:cNvSpPr>
          <p:nvPr/>
        </p:nvSpPr>
        <p:spPr bwMode="auto">
          <a:xfrm>
            <a:off x="3457575" y="51054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#</a:t>
            </a:r>
            <a:endParaRPr lang="en-US"/>
          </a:p>
        </p:txBody>
      </p:sp>
      <p:sp>
        <p:nvSpPr>
          <p:cNvPr id="273950" name="Rectangle 542"/>
          <p:cNvSpPr>
            <a:spLocks noChangeArrowheads="1"/>
          </p:cNvSpPr>
          <p:nvPr/>
        </p:nvSpPr>
        <p:spPr bwMode="auto">
          <a:xfrm>
            <a:off x="3536950" y="51054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/>
          </a:p>
        </p:txBody>
      </p:sp>
      <p:sp>
        <p:nvSpPr>
          <p:cNvPr id="273951" name="Rectangle 543"/>
          <p:cNvSpPr>
            <a:spLocks noChangeArrowheads="1"/>
          </p:cNvSpPr>
          <p:nvPr/>
        </p:nvSpPr>
        <p:spPr bwMode="auto">
          <a:xfrm>
            <a:off x="3616325" y="51054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8</a:t>
            </a:r>
            <a:endParaRPr lang="en-US"/>
          </a:p>
        </p:txBody>
      </p:sp>
      <p:sp>
        <p:nvSpPr>
          <p:cNvPr id="273952" name="Rectangle 544"/>
          <p:cNvSpPr>
            <a:spLocks noChangeArrowheads="1"/>
          </p:cNvSpPr>
          <p:nvPr/>
        </p:nvSpPr>
        <p:spPr bwMode="auto">
          <a:xfrm>
            <a:off x="3695700" y="51054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/>
          </a:p>
        </p:txBody>
      </p:sp>
      <p:sp>
        <p:nvSpPr>
          <p:cNvPr id="273953" name="Rectangle 545"/>
          <p:cNvSpPr>
            <a:spLocks noChangeArrowheads="1"/>
          </p:cNvSpPr>
          <p:nvPr/>
        </p:nvSpPr>
        <p:spPr bwMode="auto">
          <a:xfrm>
            <a:off x="3775075" y="51054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8</a:t>
            </a:r>
            <a:endParaRPr lang="en-US"/>
          </a:p>
        </p:txBody>
      </p:sp>
      <p:sp>
        <p:nvSpPr>
          <p:cNvPr id="273954" name="Rectangle 546"/>
          <p:cNvSpPr>
            <a:spLocks noChangeArrowheads="1"/>
          </p:cNvSpPr>
          <p:nvPr/>
        </p:nvSpPr>
        <p:spPr bwMode="auto">
          <a:xfrm>
            <a:off x="3854450" y="51054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9</a:t>
            </a:r>
            <a:endParaRPr lang="en-US"/>
          </a:p>
        </p:txBody>
      </p:sp>
      <p:grpSp>
        <p:nvGrpSpPr>
          <p:cNvPr id="273748" name="Group 340"/>
          <p:cNvGrpSpPr>
            <a:grpSpLocks/>
          </p:cNvGrpSpPr>
          <p:nvPr/>
        </p:nvGrpSpPr>
        <p:grpSpPr bwMode="auto">
          <a:xfrm>
            <a:off x="5627688" y="1260475"/>
            <a:ext cx="3341687" cy="4606925"/>
            <a:chOff x="3545" y="794"/>
            <a:chExt cx="2105" cy="2902"/>
          </a:xfrm>
        </p:grpSpPr>
        <p:sp>
          <p:nvSpPr>
            <p:cNvPr id="273418" name="Rectangle 10"/>
            <p:cNvSpPr>
              <a:spLocks noChangeArrowheads="1"/>
            </p:cNvSpPr>
            <p:nvPr/>
          </p:nvSpPr>
          <p:spPr bwMode="auto">
            <a:xfrm>
              <a:off x="3897" y="2150"/>
              <a:ext cx="1679" cy="11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19" name="Rectangle 11"/>
            <p:cNvSpPr>
              <a:spLocks noChangeArrowheads="1"/>
            </p:cNvSpPr>
            <p:nvPr/>
          </p:nvSpPr>
          <p:spPr bwMode="auto">
            <a:xfrm>
              <a:off x="3835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/>
            </a:p>
          </p:txBody>
        </p:sp>
        <p:sp>
          <p:nvSpPr>
            <p:cNvPr id="273420" name="Rectangle 12"/>
            <p:cNvSpPr>
              <a:spLocks noChangeArrowheads="1"/>
            </p:cNvSpPr>
            <p:nvPr/>
          </p:nvSpPr>
          <p:spPr bwMode="auto">
            <a:xfrm>
              <a:off x="3884" y="3358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.</a:t>
              </a:r>
              <a:endParaRPr lang="en-US" sz="1400"/>
            </a:p>
          </p:txBody>
        </p:sp>
        <p:sp>
          <p:nvSpPr>
            <p:cNvPr id="273421" name="Rectangle 13"/>
            <p:cNvSpPr>
              <a:spLocks noChangeArrowheads="1"/>
            </p:cNvSpPr>
            <p:nvPr/>
          </p:nvSpPr>
          <p:spPr bwMode="auto">
            <a:xfrm>
              <a:off x="3909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sz="1400"/>
            </a:p>
          </p:txBody>
        </p:sp>
        <p:sp>
          <p:nvSpPr>
            <p:cNvPr id="273422" name="Rectangle 14"/>
            <p:cNvSpPr>
              <a:spLocks noChangeArrowheads="1"/>
            </p:cNvSpPr>
            <p:nvPr/>
          </p:nvSpPr>
          <p:spPr bwMode="auto">
            <a:xfrm>
              <a:off x="4171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/>
            </a:p>
          </p:txBody>
        </p:sp>
        <p:sp>
          <p:nvSpPr>
            <p:cNvPr id="273423" name="Rectangle 15"/>
            <p:cNvSpPr>
              <a:spLocks noChangeArrowheads="1"/>
            </p:cNvSpPr>
            <p:nvPr/>
          </p:nvSpPr>
          <p:spPr bwMode="auto">
            <a:xfrm>
              <a:off x="4220" y="3358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.</a:t>
              </a:r>
              <a:endParaRPr lang="en-US" sz="1400"/>
            </a:p>
          </p:txBody>
        </p:sp>
        <p:sp>
          <p:nvSpPr>
            <p:cNvPr id="273424" name="Rectangle 16"/>
            <p:cNvSpPr>
              <a:spLocks noChangeArrowheads="1"/>
            </p:cNvSpPr>
            <p:nvPr/>
          </p:nvSpPr>
          <p:spPr bwMode="auto">
            <a:xfrm>
              <a:off x="4245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endParaRPr lang="en-US" sz="1400"/>
            </a:p>
          </p:txBody>
        </p:sp>
        <p:sp>
          <p:nvSpPr>
            <p:cNvPr id="273425" name="Rectangle 17"/>
            <p:cNvSpPr>
              <a:spLocks noChangeArrowheads="1"/>
            </p:cNvSpPr>
            <p:nvPr/>
          </p:nvSpPr>
          <p:spPr bwMode="auto">
            <a:xfrm>
              <a:off x="4507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/>
            </a:p>
          </p:txBody>
        </p:sp>
        <p:sp>
          <p:nvSpPr>
            <p:cNvPr id="273426" name="Rectangle 18"/>
            <p:cNvSpPr>
              <a:spLocks noChangeArrowheads="1"/>
            </p:cNvSpPr>
            <p:nvPr/>
          </p:nvSpPr>
          <p:spPr bwMode="auto">
            <a:xfrm>
              <a:off x="4556" y="3358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.</a:t>
              </a:r>
              <a:endParaRPr lang="en-US" sz="1400"/>
            </a:p>
          </p:txBody>
        </p:sp>
        <p:sp>
          <p:nvSpPr>
            <p:cNvPr id="273427" name="Rectangle 19"/>
            <p:cNvSpPr>
              <a:spLocks noChangeArrowheads="1"/>
            </p:cNvSpPr>
            <p:nvPr/>
          </p:nvSpPr>
          <p:spPr bwMode="auto">
            <a:xfrm>
              <a:off x="4581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6</a:t>
              </a:r>
              <a:endParaRPr lang="en-US" sz="1400"/>
            </a:p>
          </p:txBody>
        </p:sp>
        <p:sp>
          <p:nvSpPr>
            <p:cNvPr id="273428" name="Rectangle 20"/>
            <p:cNvSpPr>
              <a:spLocks noChangeArrowheads="1"/>
            </p:cNvSpPr>
            <p:nvPr/>
          </p:nvSpPr>
          <p:spPr bwMode="auto">
            <a:xfrm>
              <a:off x="4843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/>
            </a:p>
          </p:txBody>
        </p:sp>
        <p:sp>
          <p:nvSpPr>
            <p:cNvPr id="273429" name="Rectangle 21"/>
            <p:cNvSpPr>
              <a:spLocks noChangeArrowheads="1"/>
            </p:cNvSpPr>
            <p:nvPr/>
          </p:nvSpPr>
          <p:spPr bwMode="auto">
            <a:xfrm>
              <a:off x="4892" y="3358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.</a:t>
              </a:r>
              <a:endParaRPr lang="en-US" sz="1400"/>
            </a:p>
          </p:txBody>
        </p:sp>
        <p:sp>
          <p:nvSpPr>
            <p:cNvPr id="273430" name="Rectangle 22"/>
            <p:cNvSpPr>
              <a:spLocks noChangeArrowheads="1"/>
            </p:cNvSpPr>
            <p:nvPr/>
          </p:nvSpPr>
          <p:spPr bwMode="auto">
            <a:xfrm>
              <a:off x="4916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8</a:t>
              </a:r>
              <a:endParaRPr lang="en-US" sz="1400"/>
            </a:p>
          </p:txBody>
        </p:sp>
        <p:sp>
          <p:nvSpPr>
            <p:cNvPr id="273431" name="Rectangle 23"/>
            <p:cNvSpPr>
              <a:spLocks noChangeArrowheads="1"/>
            </p:cNvSpPr>
            <p:nvPr/>
          </p:nvSpPr>
          <p:spPr bwMode="auto">
            <a:xfrm>
              <a:off x="5179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sz="1400"/>
            </a:p>
          </p:txBody>
        </p:sp>
        <p:sp>
          <p:nvSpPr>
            <p:cNvPr id="273432" name="Rectangle 24"/>
            <p:cNvSpPr>
              <a:spLocks noChangeArrowheads="1"/>
            </p:cNvSpPr>
            <p:nvPr/>
          </p:nvSpPr>
          <p:spPr bwMode="auto">
            <a:xfrm>
              <a:off x="5228" y="3358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.</a:t>
              </a:r>
              <a:endParaRPr lang="en-US" sz="1400"/>
            </a:p>
          </p:txBody>
        </p:sp>
        <p:sp>
          <p:nvSpPr>
            <p:cNvPr id="273433" name="Rectangle 25"/>
            <p:cNvSpPr>
              <a:spLocks noChangeArrowheads="1"/>
            </p:cNvSpPr>
            <p:nvPr/>
          </p:nvSpPr>
          <p:spPr bwMode="auto">
            <a:xfrm>
              <a:off x="5252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/>
            </a:p>
          </p:txBody>
        </p:sp>
        <p:sp>
          <p:nvSpPr>
            <p:cNvPr id="273434" name="Rectangle 26"/>
            <p:cNvSpPr>
              <a:spLocks noChangeArrowheads="1"/>
            </p:cNvSpPr>
            <p:nvPr/>
          </p:nvSpPr>
          <p:spPr bwMode="auto">
            <a:xfrm>
              <a:off x="5515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sz="1400"/>
            </a:p>
          </p:txBody>
        </p:sp>
        <p:sp>
          <p:nvSpPr>
            <p:cNvPr id="273435" name="Rectangle 27"/>
            <p:cNvSpPr>
              <a:spLocks noChangeArrowheads="1"/>
            </p:cNvSpPr>
            <p:nvPr/>
          </p:nvSpPr>
          <p:spPr bwMode="auto">
            <a:xfrm>
              <a:off x="5564" y="3358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.</a:t>
              </a:r>
              <a:endParaRPr lang="en-US" sz="1400"/>
            </a:p>
          </p:txBody>
        </p:sp>
        <p:sp>
          <p:nvSpPr>
            <p:cNvPr id="273436" name="Rectangle 28"/>
            <p:cNvSpPr>
              <a:spLocks noChangeArrowheads="1"/>
            </p:cNvSpPr>
            <p:nvPr/>
          </p:nvSpPr>
          <p:spPr bwMode="auto">
            <a:xfrm>
              <a:off x="5588" y="335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sz="1400"/>
            </a:p>
          </p:txBody>
        </p:sp>
        <p:sp>
          <p:nvSpPr>
            <p:cNvPr id="273437" name="Rectangle 29"/>
            <p:cNvSpPr>
              <a:spLocks noChangeArrowheads="1"/>
            </p:cNvSpPr>
            <p:nvPr/>
          </p:nvSpPr>
          <p:spPr bwMode="auto">
            <a:xfrm>
              <a:off x="3795" y="3276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/>
            </a:p>
          </p:txBody>
        </p:sp>
        <p:sp>
          <p:nvSpPr>
            <p:cNvPr id="273438" name="Rectangle 30"/>
            <p:cNvSpPr>
              <a:spLocks noChangeArrowheads="1"/>
            </p:cNvSpPr>
            <p:nvPr/>
          </p:nvSpPr>
          <p:spPr bwMode="auto">
            <a:xfrm>
              <a:off x="3795" y="2681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sz="1400"/>
            </a:p>
          </p:txBody>
        </p:sp>
        <p:sp>
          <p:nvSpPr>
            <p:cNvPr id="273439" name="Rectangle 31"/>
            <p:cNvSpPr>
              <a:spLocks noChangeArrowheads="1"/>
            </p:cNvSpPr>
            <p:nvPr/>
          </p:nvSpPr>
          <p:spPr bwMode="auto">
            <a:xfrm>
              <a:off x="3803" y="2086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sz="1400"/>
            </a:p>
          </p:txBody>
        </p:sp>
        <p:sp>
          <p:nvSpPr>
            <p:cNvPr id="273440" name="Line 32"/>
            <p:cNvSpPr>
              <a:spLocks noChangeShapeType="1"/>
            </p:cNvSpPr>
            <p:nvPr/>
          </p:nvSpPr>
          <p:spPr bwMode="auto">
            <a:xfrm flipV="1">
              <a:off x="3895" y="3338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1" name="Line 33"/>
            <p:cNvSpPr>
              <a:spLocks noChangeShapeType="1"/>
            </p:cNvSpPr>
            <p:nvPr/>
          </p:nvSpPr>
          <p:spPr bwMode="auto">
            <a:xfrm flipV="1">
              <a:off x="4063" y="3338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2" name="Line 34"/>
            <p:cNvSpPr>
              <a:spLocks noChangeShapeType="1"/>
            </p:cNvSpPr>
            <p:nvPr/>
          </p:nvSpPr>
          <p:spPr bwMode="auto">
            <a:xfrm flipV="1">
              <a:off x="4231" y="3338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3" name="Line 35"/>
            <p:cNvSpPr>
              <a:spLocks noChangeShapeType="1"/>
            </p:cNvSpPr>
            <p:nvPr/>
          </p:nvSpPr>
          <p:spPr bwMode="auto">
            <a:xfrm flipV="1">
              <a:off x="4399" y="3338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4" name="Line 36"/>
            <p:cNvSpPr>
              <a:spLocks noChangeShapeType="1"/>
            </p:cNvSpPr>
            <p:nvPr/>
          </p:nvSpPr>
          <p:spPr bwMode="auto">
            <a:xfrm flipV="1">
              <a:off x="4567" y="3338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5" name="Line 37"/>
            <p:cNvSpPr>
              <a:spLocks noChangeShapeType="1"/>
            </p:cNvSpPr>
            <p:nvPr/>
          </p:nvSpPr>
          <p:spPr bwMode="auto">
            <a:xfrm flipV="1">
              <a:off x="4735" y="3338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6" name="Line 38"/>
            <p:cNvSpPr>
              <a:spLocks noChangeShapeType="1"/>
            </p:cNvSpPr>
            <p:nvPr/>
          </p:nvSpPr>
          <p:spPr bwMode="auto">
            <a:xfrm flipV="1">
              <a:off x="4903" y="3338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7" name="Line 39"/>
            <p:cNvSpPr>
              <a:spLocks noChangeShapeType="1"/>
            </p:cNvSpPr>
            <p:nvPr/>
          </p:nvSpPr>
          <p:spPr bwMode="auto">
            <a:xfrm flipV="1">
              <a:off x="5071" y="3338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8" name="Line 40"/>
            <p:cNvSpPr>
              <a:spLocks noChangeShapeType="1"/>
            </p:cNvSpPr>
            <p:nvPr/>
          </p:nvSpPr>
          <p:spPr bwMode="auto">
            <a:xfrm flipV="1">
              <a:off x="5239" y="3338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49" name="Line 41"/>
            <p:cNvSpPr>
              <a:spLocks noChangeShapeType="1"/>
            </p:cNvSpPr>
            <p:nvPr/>
          </p:nvSpPr>
          <p:spPr bwMode="auto">
            <a:xfrm flipV="1">
              <a:off x="5407" y="3338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0" name="Line 42"/>
            <p:cNvSpPr>
              <a:spLocks noChangeShapeType="1"/>
            </p:cNvSpPr>
            <p:nvPr/>
          </p:nvSpPr>
          <p:spPr bwMode="auto">
            <a:xfrm flipV="1">
              <a:off x="5575" y="3338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1" name="Line 43"/>
            <p:cNvSpPr>
              <a:spLocks noChangeShapeType="1"/>
            </p:cNvSpPr>
            <p:nvPr/>
          </p:nvSpPr>
          <p:spPr bwMode="auto">
            <a:xfrm>
              <a:off x="3895" y="3338"/>
              <a:ext cx="168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2" name="Line 44"/>
            <p:cNvSpPr>
              <a:spLocks noChangeShapeType="1"/>
            </p:cNvSpPr>
            <p:nvPr/>
          </p:nvSpPr>
          <p:spPr bwMode="auto">
            <a:xfrm>
              <a:off x="3873" y="3338"/>
              <a:ext cx="2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3" name="Line 45"/>
            <p:cNvSpPr>
              <a:spLocks noChangeShapeType="1"/>
            </p:cNvSpPr>
            <p:nvPr/>
          </p:nvSpPr>
          <p:spPr bwMode="auto">
            <a:xfrm>
              <a:off x="3884" y="3041"/>
              <a:ext cx="1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4" name="Line 46"/>
            <p:cNvSpPr>
              <a:spLocks noChangeShapeType="1"/>
            </p:cNvSpPr>
            <p:nvPr/>
          </p:nvSpPr>
          <p:spPr bwMode="auto">
            <a:xfrm>
              <a:off x="3873" y="2743"/>
              <a:ext cx="2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5" name="Line 47"/>
            <p:cNvSpPr>
              <a:spLocks noChangeShapeType="1"/>
            </p:cNvSpPr>
            <p:nvPr/>
          </p:nvSpPr>
          <p:spPr bwMode="auto">
            <a:xfrm>
              <a:off x="3884" y="2446"/>
              <a:ext cx="1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6" name="Line 48"/>
            <p:cNvSpPr>
              <a:spLocks noChangeShapeType="1"/>
            </p:cNvSpPr>
            <p:nvPr/>
          </p:nvSpPr>
          <p:spPr bwMode="auto">
            <a:xfrm>
              <a:off x="3873" y="2148"/>
              <a:ext cx="2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7" name="Line 49"/>
            <p:cNvSpPr>
              <a:spLocks noChangeShapeType="1"/>
            </p:cNvSpPr>
            <p:nvPr/>
          </p:nvSpPr>
          <p:spPr bwMode="auto">
            <a:xfrm flipV="1">
              <a:off x="3895" y="2148"/>
              <a:ext cx="1" cy="119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8" name="Rectangle 50"/>
            <p:cNvSpPr>
              <a:spLocks noChangeArrowheads="1"/>
            </p:cNvSpPr>
            <p:nvPr/>
          </p:nvSpPr>
          <p:spPr bwMode="auto">
            <a:xfrm>
              <a:off x="3897" y="858"/>
              <a:ext cx="1680" cy="11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59" name="Rectangle 51"/>
            <p:cNvSpPr>
              <a:spLocks noChangeArrowheads="1"/>
            </p:cNvSpPr>
            <p:nvPr/>
          </p:nvSpPr>
          <p:spPr bwMode="auto">
            <a:xfrm>
              <a:off x="3811" y="1957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/>
            </a:p>
          </p:txBody>
        </p:sp>
        <p:sp>
          <p:nvSpPr>
            <p:cNvPr id="273460" name="Rectangle 52"/>
            <p:cNvSpPr>
              <a:spLocks noChangeArrowheads="1"/>
            </p:cNvSpPr>
            <p:nvPr/>
          </p:nvSpPr>
          <p:spPr bwMode="auto">
            <a:xfrm>
              <a:off x="3811" y="794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sz="1400"/>
            </a:p>
          </p:txBody>
        </p:sp>
        <p:sp>
          <p:nvSpPr>
            <p:cNvPr id="273461" name="Line 53"/>
            <p:cNvSpPr>
              <a:spLocks noChangeShapeType="1"/>
            </p:cNvSpPr>
            <p:nvPr/>
          </p:nvSpPr>
          <p:spPr bwMode="auto">
            <a:xfrm flipV="1">
              <a:off x="3896" y="2019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2" name="Line 54"/>
            <p:cNvSpPr>
              <a:spLocks noChangeShapeType="1"/>
            </p:cNvSpPr>
            <p:nvPr/>
          </p:nvSpPr>
          <p:spPr bwMode="auto">
            <a:xfrm flipV="1">
              <a:off x="4063" y="20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3" name="Line 55"/>
            <p:cNvSpPr>
              <a:spLocks noChangeShapeType="1"/>
            </p:cNvSpPr>
            <p:nvPr/>
          </p:nvSpPr>
          <p:spPr bwMode="auto">
            <a:xfrm flipV="1">
              <a:off x="4231" y="2019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4" name="Line 56"/>
            <p:cNvSpPr>
              <a:spLocks noChangeShapeType="1"/>
            </p:cNvSpPr>
            <p:nvPr/>
          </p:nvSpPr>
          <p:spPr bwMode="auto">
            <a:xfrm flipV="1">
              <a:off x="4399" y="20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5" name="Line 57"/>
            <p:cNvSpPr>
              <a:spLocks noChangeShapeType="1"/>
            </p:cNvSpPr>
            <p:nvPr/>
          </p:nvSpPr>
          <p:spPr bwMode="auto">
            <a:xfrm flipV="1">
              <a:off x="4567" y="2019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6" name="Line 58"/>
            <p:cNvSpPr>
              <a:spLocks noChangeShapeType="1"/>
            </p:cNvSpPr>
            <p:nvPr/>
          </p:nvSpPr>
          <p:spPr bwMode="auto">
            <a:xfrm flipV="1">
              <a:off x="4735" y="20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7" name="Line 59"/>
            <p:cNvSpPr>
              <a:spLocks noChangeShapeType="1"/>
            </p:cNvSpPr>
            <p:nvPr/>
          </p:nvSpPr>
          <p:spPr bwMode="auto">
            <a:xfrm flipV="1">
              <a:off x="4903" y="2019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8" name="Line 60"/>
            <p:cNvSpPr>
              <a:spLocks noChangeShapeType="1"/>
            </p:cNvSpPr>
            <p:nvPr/>
          </p:nvSpPr>
          <p:spPr bwMode="auto">
            <a:xfrm flipV="1">
              <a:off x="5071" y="20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69" name="Line 61"/>
            <p:cNvSpPr>
              <a:spLocks noChangeShapeType="1"/>
            </p:cNvSpPr>
            <p:nvPr/>
          </p:nvSpPr>
          <p:spPr bwMode="auto">
            <a:xfrm flipV="1">
              <a:off x="5239" y="2019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0" name="Line 62"/>
            <p:cNvSpPr>
              <a:spLocks noChangeShapeType="1"/>
            </p:cNvSpPr>
            <p:nvPr/>
          </p:nvSpPr>
          <p:spPr bwMode="auto">
            <a:xfrm flipV="1">
              <a:off x="5407" y="20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1" name="Line 63"/>
            <p:cNvSpPr>
              <a:spLocks noChangeShapeType="1"/>
            </p:cNvSpPr>
            <p:nvPr/>
          </p:nvSpPr>
          <p:spPr bwMode="auto">
            <a:xfrm flipV="1">
              <a:off x="5575" y="2019"/>
              <a:ext cx="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2" name="Line 64"/>
            <p:cNvSpPr>
              <a:spLocks noChangeShapeType="1"/>
            </p:cNvSpPr>
            <p:nvPr/>
          </p:nvSpPr>
          <p:spPr bwMode="auto">
            <a:xfrm>
              <a:off x="3896" y="2019"/>
              <a:ext cx="16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3" name="Line 65"/>
            <p:cNvSpPr>
              <a:spLocks noChangeShapeType="1"/>
            </p:cNvSpPr>
            <p:nvPr/>
          </p:nvSpPr>
          <p:spPr bwMode="auto">
            <a:xfrm>
              <a:off x="3874" y="2019"/>
              <a:ext cx="2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4" name="Line 66"/>
            <p:cNvSpPr>
              <a:spLocks noChangeShapeType="1"/>
            </p:cNvSpPr>
            <p:nvPr/>
          </p:nvSpPr>
          <p:spPr bwMode="auto">
            <a:xfrm>
              <a:off x="3884" y="1438"/>
              <a:ext cx="1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5" name="Line 67"/>
            <p:cNvSpPr>
              <a:spLocks noChangeShapeType="1"/>
            </p:cNvSpPr>
            <p:nvPr/>
          </p:nvSpPr>
          <p:spPr bwMode="auto">
            <a:xfrm>
              <a:off x="3874" y="856"/>
              <a:ext cx="2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6" name="Line 68"/>
            <p:cNvSpPr>
              <a:spLocks noChangeShapeType="1"/>
            </p:cNvSpPr>
            <p:nvPr/>
          </p:nvSpPr>
          <p:spPr bwMode="auto">
            <a:xfrm flipV="1">
              <a:off x="3896" y="856"/>
              <a:ext cx="1" cy="11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7" name="Rectangle 69"/>
            <p:cNvSpPr>
              <a:spLocks noChangeArrowheads="1"/>
            </p:cNvSpPr>
            <p:nvPr/>
          </p:nvSpPr>
          <p:spPr bwMode="auto">
            <a:xfrm>
              <a:off x="3968" y="3094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8" name="Rectangle 70"/>
            <p:cNvSpPr>
              <a:spLocks noChangeArrowheads="1"/>
            </p:cNvSpPr>
            <p:nvPr/>
          </p:nvSpPr>
          <p:spPr bwMode="auto">
            <a:xfrm>
              <a:off x="4010" y="2802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79" name="Rectangle 71"/>
            <p:cNvSpPr>
              <a:spLocks noChangeArrowheads="1"/>
            </p:cNvSpPr>
            <p:nvPr/>
          </p:nvSpPr>
          <p:spPr bwMode="auto">
            <a:xfrm>
              <a:off x="4076" y="2824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0" name="Rectangle 72"/>
            <p:cNvSpPr>
              <a:spLocks noChangeArrowheads="1"/>
            </p:cNvSpPr>
            <p:nvPr/>
          </p:nvSpPr>
          <p:spPr bwMode="auto">
            <a:xfrm>
              <a:off x="4154" y="2654"/>
              <a:ext cx="39" cy="39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1" name="Rectangle 73"/>
            <p:cNvSpPr>
              <a:spLocks noChangeArrowheads="1"/>
            </p:cNvSpPr>
            <p:nvPr/>
          </p:nvSpPr>
          <p:spPr bwMode="auto">
            <a:xfrm>
              <a:off x="4242" y="2342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2" name="Rectangle 74"/>
            <p:cNvSpPr>
              <a:spLocks noChangeArrowheads="1"/>
            </p:cNvSpPr>
            <p:nvPr/>
          </p:nvSpPr>
          <p:spPr bwMode="auto">
            <a:xfrm>
              <a:off x="4334" y="2502"/>
              <a:ext cx="39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3" name="Rectangle 75"/>
            <p:cNvSpPr>
              <a:spLocks noChangeArrowheads="1"/>
            </p:cNvSpPr>
            <p:nvPr/>
          </p:nvSpPr>
          <p:spPr bwMode="auto">
            <a:xfrm>
              <a:off x="4428" y="2401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4" name="Rectangle 76"/>
            <p:cNvSpPr>
              <a:spLocks noChangeArrowheads="1"/>
            </p:cNvSpPr>
            <p:nvPr/>
          </p:nvSpPr>
          <p:spPr bwMode="auto">
            <a:xfrm>
              <a:off x="4520" y="2647"/>
              <a:ext cx="38" cy="39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5" name="Rectangle 77"/>
            <p:cNvSpPr>
              <a:spLocks noChangeArrowheads="1"/>
            </p:cNvSpPr>
            <p:nvPr/>
          </p:nvSpPr>
          <p:spPr bwMode="auto">
            <a:xfrm>
              <a:off x="4613" y="2895"/>
              <a:ext cx="39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6" name="Rectangle 78"/>
            <p:cNvSpPr>
              <a:spLocks noChangeArrowheads="1"/>
            </p:cNvSpPr>
            <p:nvPr/>
          </p:nvSpPr>
          <p:spPr bwMode="auto">
            <a:xfrm>
              <a:off x="4708" y="2916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7" name="Rectangle 79"/>
            <p:cNvSpPr>
              <a:spLocks noChangeArrowheads="1"/>
            </p:cNvSpPr>
            <p:nvPr/>
          </p:nvSpPr>
          <p:spPr bwMode="auto">
            <a:xfrm>
              <a:off x="4803" y="2982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8" name="Rectangle 80"/>
            <p:cNvSpPr>
              <a:spLocks noChangeArrowheads="1"/>
            </p:cNvSpPr>
            <p:nvPr/>
          </p:nvSpPr>
          <p:spPr bwMode="auto">
            <a:xfrm>
              <a:off x="4897" y="2968"/>
              <a:ext cx="39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89" name="Rectangle 81"/>
            <p:cNvSpPr>
              <a:spLocks noChangeArrowheads="1"/>
            </p:cNvSpPr>
            <p:nvPr/>
          </p:nvSpPr>
          <p:spPr bwMode="auto">
            <a:xfrm>
              <a:off x="5085" y="3062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90" name="Rectangle 82"/>
            <p:cNvSpPr>
              <a:spLocks noChangeArrowheads="1"/>
            </p:cNvSpPr>
            <p:nvPr/>
          </p:nvSpPr>
          <p:spPr bwMode="auto">
            <a:xfrm>
              <a:off x="5178" y="3211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91" name="Rectangle 83"/>
            <p:cNvSpPr>
              <a:spLocks noChangeArrowheads="1"/>
            </p:cNvSpPr>
            <p:nvPr/>
          </p:nvSpPr>
          <p:spPr bwMode="auto">
            <a:xfrm>
              <a:off x="5271" y="3283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92" name="Rectangle 84"/>
            <p:cNvSpPr>
              <a:spLocks noChangeArrowheads="1"/>
            </p:cNvSpPr>
            <p:nvPr/>
          </p:nvSpPr>
          <p:spPr bwMode="auto">
            <a:xfrm>
              <a:off x="5366" y="3283"/>
              <a:ext cx="38" cy="39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93" name="Rectangle 85"/>
            <p:cNvSpPr>
              <a:spLocks noChangeArrowheads="1"/>
            </p:cNvSpPr>
            <p:nvPr/>
          </p:nvSpPr>
          <p:spPr bwMode="auto">
            <a:xfrm>
              <a:off x="5462" y="3260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494" name="Rectangle 86"/>
            <p:cNvSpPr>
              <a:spLocks noChangeArrowheads="1"/>
            </p:cNvSpPr>
            <p:nvPr/>
          </p:nvSpPr>
          <p:spPr bwMode="auto">
            <a:xfrm>
              <a:off x="5556" y="3302"/>
              <a:ext cx="39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1" name="Line 93"/>
            <p:cNvSpPr>
              <a:spLocks noChangeShapeType="1"/>
            </p:cNvSpPr>
            <p:nvPr/>
          </p:nvSpPr>
          <p:spPr bwMode="auto">
            <a:xfrm>
              <a:off x="3983" y="3051"/>
              <a:ext cx="1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2" name="Line 94"/>
            <p:cNvSpPr>
              <a:spLocks noChangeShapeType="1"/>
            </p:cNvSpPr>
            <p:nvPr/>
          </p:nvSpPr>
          <p:spPr bwMode="auto">
            <a:xfrm>
              <a:off x="3972" y="3051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3" name="Line 95"/>
            <p:cNvSpPr>
              <a:spLocks noChangeShapeType="1"/>
            </p:cNvSpPr>
            <p:nvPr/>
          </p:nvSpPr>
          <p:spPr bwMode="auto">
            <a:xfrm flipV="1">
              <a:off x="3983" y="3128"/>
              <a:ext cx="1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4" name="Line 96"/>
            <p:cNvSpPr>
              <a:spLocks noChangeShapeType="1"/>
            </p:cNvSpPr>
            <p:nvPr/>
          </p:nvSpPr>
          <p:spPr bwMode="auto">
            <a:xfrm>
              <a:off x="3972" y="3168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5" name="Line 97"/>
            <p:cNvSpPr>
              <a:spLocks noChangeShapeType="1"/>
            </p:cNvSpPr>
            <p:nvPr/>
          </p:nvSpPr>
          <p:spPr bwMode="auto">
            <a:xfrm>
              <a:off x="4025" y="2750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6" name="Line 98"/>
            <p:cNvSpPr>
              <a:spLocks noChangeShapeType="1"/>
            </p:cNvSpPr>
            <p:nvPr/>
          </p:nvSpPr>
          <p:spPr bwMode="auto">
            <a:xfrm>
              <a:off x="4014" y="2750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7" name="Line 99"/>
            <p:cNvSpPr>
              <a:spLocks noChangeShapeType="1"/>
            </p:cNvSpPr>
            <p:nvPr/>
          </p:nvSpPr>
          <p:spPr bwMode="auto">
            <a:xfrm flipV="1">
              <a:off x="4025" y="283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8" name="Line 100"/>
            <p:cNvSpPr>
              <a:spLocks noChangeShapeType="1"/>
            </p:cNvSpPr>
            <p:nvPr/>
          </p:nvSpPr>
          <p:spPr bwMode="auto">
            <a:xfrm>
              <a:off x="4014" y="2884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09" name="Line 101"/>
            <p:cNvSpPr>
              <a:spLocks noChangeShapeType="1"/>
            </p:cNvSpPr>
            <p:nvPr/>
          </p:nvSpPr>
          <p:spPr bwMode="auto">
            <a:xfrm>
              <a:off x="4091" y="2760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0" name="Line 102"/>
            <p:cNvSpPr>
              <a:spLocks noChangeShapeType="1"/>
            </p:cNvSpPr>
            <p:nvPr/>
          </p:nvSpPr>
          <p:spPr bwMode="auto">
            <a:xfrm>
              <a:off x="4080" y="2760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1" name="Line 103"/>
            <p:cNvSpPr>
              <a:spLocks noChangeShapeType="1"/>
            </p:cNvSpPr>
            <p:nvPr/>
          </p:nvSpPr>
          <p:spPr bwMode="auto">
            <a:xfrm flipV="1">
              <a:off x="4091" y="2858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2" name="Line 104"/>
            <p:cNvSpPr>
              <a:spLocks noChangeShapeType="1"/>
            </p:cNvSpPr>
            <p:nvPr/>
          </p:nvSpPr>
          <p:spPr bwMode="auto">
            <a:xfrm>
              <a:off x="4080" y="2918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3" name="Line 105"/>
            <p:cNvSpPr>
              <a:spLocks noChangeShapeType="1"/>
            </p:cNvSpPr>
            <p:nvPr/>
          </p:nvSpPr>
          <p:spPr bwMode="auto">
            <a:xfrm>
              <a:off x="4169" y="2582"/>
              <a:ext cx="1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4" name="Line 106"/>
            <p:cNvSpPr>
              <a:spLocks noChangeShapeType="1"/>
            </p:cNvSpPr>
            <p:nvPr/>
          </p:nvSpPr>
          <p:spPr bwMode="auto">
            <a:xfrm>
              <a:off x="4159" y="2582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5" name="Line 107"/>
            <p:cNvSpPr>
              <a:spLocks noChangeShapeType="1"/>
            </p:cNvSpPr>
            <p:nvPr/>
          </p:nvSpPr>
          <p:spPr bwMode="auto">
            <a:xfrm flipV="1">
              <a:off x="4169" y="2689"/>
              <a:ext cx="1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6" name="Line 108"/>
            <p:cNvSpPr>
              <a:spLocks noChangeShapeType="1"/>
            </p:cNvSpPr>
            <p:nvPr/>
          </p:nvSpPr>
          <p:spPr bwMode="auto">
            <a:xfrm>
              <a:off x="4159" y="2758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7" name="Line 109"/>
            <p:cNvSpPr>
              <a:spLocks noChangeShapeType="1"/>
            </p:cNvSpPr>
            <p:nvPr/>
          </p:nvSpPr>
          <p:spPr bwMode="auto">
            <a:xfrm>
              <a:off x="4257" y="2274"/>
              <a:ext cx="1" cy="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8" name="Line 110"/>
            <p:cNvSpPr>
              <a:spLocks noChangeShapeType="1"/>
            </p:cNvSpPr>
            <p:nvPr/>
          </p:nvSpPr>
          <p:spPr bwMode="auto">
            <a:xfrm>
              <a:off x="4246" y="2274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19" name="Line 111"/>
            <p:cNvSpPr>
              <a:spLocks noChangeShapeType="1"/>
            </p:cNvSpPr>
            <p:nvPr/>
          </p:nvSpPr>
          <p:spPr bwMode="auto">
            <a:xfrm flipV="1">
              <a:off x="4257" y="2376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0" name="Line 112"/>
            <p:cNvSpPr>
              <a:spLocks noChangeShapeType="1"/>
            </p:cNvSpPr>
            <p:nvPr/>
          </p:nvSpPr>
          <p:spPr bwMode="auto">
            <a:xfrm>
              <a:off x="4246" y="2439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1" name="Line 113"/>
            <p:cNvSpPr>
              <a:spLocks noChangeShapeType="1"/>
            </p:cNvSpPr>
            <p:nvPr/>
          </p:nvSpPr>
          <p:spPr bwMode="auto">
            <a:xfrm>
              <a:off x="4349" y="2452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2" name="Line 114"/>
            <p:cNvSpPr>
              <a:spLocks noChangeShapeType="1"/>
            </p:cNvSpPr>
            <p:nvPr/>
          </p:nvSpPr>
          <p:spPr bwMode="auto">
            <a:xfrm>
              <a:off x="4339" y="2452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3" name="Line 115"/>
            <p:cNvSpPr>
              <a:spLocks noChangeShapeType="1"/>
            </p:cNvSpPr>
            <p:nvPr/>
          </p:nvSpPr>
          <p:spPr bwMode="auto">
            <a:xfrm flipV="1">
              <a:off x="4349" y="2536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4" name="Line 116"/>
            <p:cNvSpPr>
              <a:spLocks noChangeShapeType="1"/>
            </p:cNvSpPr>
            <p:nvPr/>
          </p:nvSpPr>
          <p:spPr bwMode="auto">
            <a:xfrm>
              <a:off x="4339" y="2582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5" name="Line 117"/>
            <p:cNvSpPr>
              <a:spLocks noChangeShapeType="1"/>
            </p:cNvSpPr>
            <p:nvPr/>
          </p:nvSpPr>
          <p:spPr bwMode="auto">
            <a:xfrm>
              <a:off x="4443" y="2352"/>
              <a:ext cx="1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6" name="Line 118"/>
            <p:cNvSpPr>
              <a:spLocks noChangeShapeType="1"/>
            </p:cNvSpPr>
            <p:nvPr/>
          </p:nvSpPr>
          <p:spPr bwMode="auto">
            <a:xfrm>
              <a:off x="4432" y="2352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7" name="Line 119"/>
            <p:cNvSpPr>
              <a:spLocks noChangeShapeType="1"/>
            </p:cNvSpPr>
            <p:nvPr/>
          </p:nvSpPr>
          <p:spPr bwMode="auto">
            <a:xfrm flipV="1">
              <a:off x="4443" y="2435"/>
              <a:ext cx="1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8" name="Line 120"/>
            <p:cNvSpPr>
              <a:spLocks noChangeShapeType="1"/>
            </p:cNvSpPr>
            <p:nvPr/>
          </p:nvSpPr>
          <p:spPr bwMode="auto">
            <a:xfrm>
              <a:off x="4432" y="2479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29" name="Line 121"/>
            <p:cNvSpPr>
              <a:spLocks noChangeShapeType="1"/>
            </p:cNvSpPr>
            <p:nvPr/>
          </p:nvSpPr>
          <p:spPr bwMode="auto">
            <a:xfrm>
              <a:off x="4535" y="2612"/>
              <a:ext cx="1" cy="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0" name="Line 122"/>
            <p:cNvSpPr>
              <a:spLocks noChangeShapeType="1"/>
            </p:cNvSpPr>
            <p:nvPr/>
          </p:nvSpPr>
          <p:spPr bwMode="auto">
            <a:xfrm>
              <a:off x="4524" y="2612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1" name="Line 123"/>
            <p:cNvSpPr>
              <a:spLocks noChangeShapeType="1"/>
            </p:cNvSpPr>
            <p:nvPr/>
          </p:nvSpPr>
          <p:spPr bwMode="auto">
            <a:xfrm flipV="1">
              <a:off x="4535" y="2682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2" name="Line 124"/>
            <p:cNvSpPr>
              <a:spLocks noChangeShapeType="1"/>
            </p:cNvSpPr>
            <p:nvPr/>
          </p:nvSpPr>
          <p:spPr bwMode="auto">
            <a:xfrm>
              <a:off x="4524" y="2712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3" name="Line 125"/>
            <p:cNvSpPr>
              <a:spLocks noChangeShapeType="1"/>
            </p:cNvSpPr>
            <p:nvPr/>
          </p:nvSpPr>
          <p:spPr bwMode="auto">
            <a:xfrm>
              <a:off x="4628" y="2874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4" name="Line 126"/>
            <p:cNvSpPr>
              <a:spLocks noChangeShapeType="1"/>
            </p:cNvSpPr>
            <p:nvPr/>
          </p:nvSpPr>
          <p:spPr bwMode="auto">
            <a:xfrm>
              <a:off x="4618" y="2874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5" name="Line 127"/>
            <p:cNvSpPr>
              <a:spLocks noChangeShapeType="1"/>
            </p:cNvSpPr>
            <p:nvPr/>
          </p:nvSpPr>
          <p:spPr bwMode="auto">
            <a:xfrm flipV="1">
              <a:off x="4628" y="2929"/>
              <a:ext cx="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6" name="Line 128"/>
            <p:cNvSpPr>
              <a:spLocks noChangeShapeType="1"/>
            </p:cNvSpPr>
            <p:nvPr/>
          </p:nvSpPr>
          <p:spPr bwMode="auto">
            <a:xfrm>
              <a:off x="4618" y="2947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7" name="Line 129"/>
            <p:cNvSpPr>
              <a:spLocks noChangeShapeType="1"/>
            </p:cNvSpPr>
            <p:nvPr/>
          </p:nvSpPr>
          <p:spPr bwMode="auto">
            <a:xfrm>
              <a:off x="4723" y="2895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8" name="Line 130"/>
            <p:cNvSpPr>
              <a:spLocks noChangeShapeType="1"/>
            </p:cNvSpPr>
            <p:nvPr/>
          </p:nvSpPr>
          <p:spPr bwMode="auto">
            <a:xfrm>
              <a:off x="4712" y="2895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39" name="Line 131"/>
            <p:cNvSpPr>
              <a:spLocks noChangeShapeType="1"/>
            </p:cNvSpPr>
            <p:nvPr/>
          </p:nvSpPr>
          <p:spPr bwMode="auto">
            <a:xfrm flipV="1">
              <a:off x="4723" y="295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0" name="Line 132"/>
            <p:cNvSpPr>
              <a:spLocks noChangeShapeType="1"/>
            </p:cNvSpPr>
            <p:nvPr/>
          </p:nvSpPr>
          <p:spPr bwMode="auto">
            <a:xfrm>
              <a:off x="4712" y="2966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1" name="Line 133"/>
            <p:cNvSpPr>
              <a:spLocks noChangeShapeType="1"/>
            </p:cNvSpPr>
            <p:nvPr/>
          </p:nvSpPr>
          <p:spPr bwMode="auto">
            <a:xfrm>
              <a:off x="4818" y="2964"/>
              <a:ext cx="1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2" name="Line 134"/>
            <p:cNvSpPr>
              <a:spLocks noChangeShapeType="1"/>
            </p:cNvSpPr>
            <p:nvPr/>
          </p:nvSpPr>
          <p:spPr bwMode="auto">
            <a:xfrm>
              <a:off x="4807" y="2964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3" name="Line 135"/>
            <p:cNvSpPr>
              <a:spLocks noChangeShapeType="1"/>
            </p:cNvSpPr>
            <p:nvPr/>
          </p:nvSpPr>
          <p:spPr bwMode="auto">
            <a:xfrm flipV="1">
              <a:off x="4818" y="3016"/>
              <a:ext cx="1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4" name="Line 136"/>
            <p:cNvSpPr>
              <a:spLocks noChangeShapeType="1"/>
            </p:cNvSpPr>
            <p:nvPr/>
          </p:nvSpPr>
          <p:spPr bwMode="auto">
            <a:xfrm>
              <a:off x="4807" y="3030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5" name="Line 137"/>
            <p:cNvSpPr>
              <a:spLocks noChangeShapeType="1"/>
            </p:cNvSpPr>
            <p:nvPr/>
          </p:nvSpPr>
          <p:spPr bwMode="auto">
            <a:xfrm>
              <a:off x="4912" y="2926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6" name="Line 138"/>
            <p:cNvSpPr>
              <a:spLocks noChangeShapeType="1"/>
            </p:cNvSpPr>
            <p:nvPr/>
          </p:nvSpPr>
          <p:spPr bwMode="auto">
            <a:xfrm>
              <a:off x="4902" y="2926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7" name="Line 139"/>
            <p:cNvSpPr>
              <a:spLocks noChangeShapeType="1"/>
            </p:cNvSpPr>
            <p:nvPr/>
          </p:nvSpPr>
          <p:spPr bwMode="auto">
            <a:xfrm flipV="1">
              <a:off x="4912" y="30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8" name="Line 140"/>
            <p:cNvSpPr>
              <a:spLocks noChangeShapeType="1"/>
            </p:cNvSpPr>
            <p:nvPr/>
          </p:nvSpPr>
          <p:spPr bwMode="auto">
            <a:xfrm>
              <a:off x="4902" y="3039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49" name="Line 141"/>
            <p:cNvSpPr>
              <a:spLocks noChangeShapeType="1"/>
            </p:cNvSpPr>
            <p:nvPr/>
          </p:nvSpPr>
          <p:spPr bwMode="auto">
            <a:xfrm>
              <a:off x="5100" y="3033"/>
              <a:ext cx="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0" name="Line 142"/>
            <p:cNvSpPr>
              <a:spLocks noChangeShapeType="1"/>
            </p:cNvSpPr>
            <p:nvPr/>
          </p:nvSpPr>
          <p:spPr bwMode="auto">
            <a:xfrm>
              <a:off x="5089" y="3033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1" name="Line 143"/>
            <p:cNvSpPr>
              <a:spLocks noChangeShapeType="1"/>
            </p:cNvSpPr>
            <p:nvPr/>
          </p:nvSpPr>
          <p:spPr bwMode="auto">
            <a:xfrm flipV="1">
              <a:off x="5100" y="3096"/>
              <a:ext cx="1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2" name="Line 144"/>
            <p:cNvSpPr>
              <a:spLocks noChangeShapeType="1"/>
            </p:cNvSpPr>
            <p:nvPr/>
          </p:nvSpPr>
          <p:spPr bwMode="auto">
            <a:xfrm>
              <a:off x="5089" y="3122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3" name="Line 145"/>
            <p:cNvSpPr>
              <a:spLocks noChangeShapeType="1"/>
            </p:cNvSpPr>
            <p:nvPr/>
          </p:nvSpPr>
          <p:spPr bwMode="auto">
            <a:xfrm>
              <a:off x="5193" y="3182"/>
              <a:ext cx="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4" name="Line 146"/>
            <p:cNvSpPr>
              <a:spLocks noChangeShapeType="1"/>
            </p:cNvSpPr>
            <p:nvPr/>
          </p:nvSpPr>
          <p:spPr bwMode="auto">
            <a:xfrm>
              <a:off x="5182" y="3182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5" name="Line 147"/>
            <p:cNvSpPr>
              <a:spLocks noChangeShapeType="1"/>
            </p:cNvSpPr>
            <p:nvPr/>
          </p:nvSpPr>
          <p:spPr bwMode="auto">
            <a:xfrm flipV="1">
              <a:off x="5193" y="3245"/>
              <a:ext cx="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6" name="Line 148"/>
            <p:cNvSpPr>
              <a:spLocks noChangeShapeType="1"/>
            </p:cNvSpPr>
            <p:nvPr/>
          </p:nvSpPr>
          <p:spPr bwMode="auto">
            <a:xfrm>
              <a:off x="5182" y="3270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7" name="Line 149"/>
            <p:cNvSpPr>
              <a:spLocks noChangeShapeType="1"/>
            </p:cNvSpPr>
            <p:nvPr/>
          </p:nvSpPr>
          <p:spPr bwMode="auto">
            <a:xfrm>
              <a:off x="5285" y="3256"/>
              <a:ext cx="1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8" name="Line 150"/>
            <p:cNvSpPr>
              <a:spLocks noChangeShapeType="1"/>
            </p:cNvSpPr>
            <p:nvPr/>
          </p:nvSpPr>
          <p:spPr bwMode="auto">
            <a:xfrm>
              <a:off x="5275" y="3256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59" name="Line 151"/>
            <p:cNvSpPr>
              <a:spLocks noChangeShapeType="1"/>
            </p:cNvSpPr>
            <p:nvPr/>
          </p:nvSpPr>
          <p:spPr bwMode="auto">
            <a:xfrm flipV="1">
              <a:off x="5285" y="3317"/>
              <a:ext cx="1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0" name="Line 152"/>
            <p:cNvSpPr>
              <a:spLocks noChangeShapeType="1"/>
            </p:cNvSpPr>
            <p:nvPr/>
          </p:nvSpPr>
          <p:spPr bwMode="auto">
            <a:xfrm>
              <a:off x="5275" y="3339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1" name="Line 153"/>
            <p:cNvSpPr>
              <a:spLocks noChangeShapeType="1"/>
            </p:cNvSpPr>
            <p:nvPr/>
          </p:nvSpPr>
          <p:spPr bwMode="auto">
            <a:xfrm flipV="1">
              <a:off x="5381" y="3279"/>
              <a:ext cx="1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2" name="Line 154"/>
            <p:cNvSpPr>
              <a:spLocks noChangeShapeType="1"/>
            </p:cNvSpPr>
            <p:nvPr/>
          </p:nvSpPr>
          <p:spPr bwMode="auto">
            <a:xfrm>
              <a:off x="5370" y="3283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3" name="Line 155"/>
            <p:cNvSpPr>
              <a:spLocks noChangeShapeType="1"/>
            </p:cNvSpPr>
            <p:nvPr/>
          </p:nvSpPr>
          <p:spPr bwMode="auto">
            <a:xfrm>
              <a:off x="5381" y="3313"/>
              <a:ext cx="1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4" name="Line 156"/>
            <p:cNvSpPr>
              <a:spLocks noChangeShapeType="1"/>
            </p:cNvSpPr>
            <p:nvPr/>
          </p:nvSpPr>
          <p:spPr bwMode="auto">
            <a:xfrm>
              <a:off x="5370" y="3313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5" name="Line 157"/>
            <p:cNvSpPr>
              <a:spLocks noChangeShapeType="1"/>
            </p:cNvSpPr>
            <p:nvPr/>
          </p:nvSpPr>
          <p:spPr bwMode="auto">
            <a:xfrm>
              <a:off x="5477" y="3213"/>
              <a:ext cx="1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6" name="Line 158"/>
            <p:cNvSpPr>
              <a:spLocks noChangeShapeType="1"/>
            </p:cNvSpPr>
            <p:nvPr/>
          </p:nvSpPr>
          <p:spPr bwMode="auto">
            <a:xfrm>
              <a:off x="5466" y="3213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7" name="Line 159"/>
            <p:cNvSpPr>
              <a:spLocks noChangeShapeType="1"/>
            </p:cNvSpPr>
            <p:nvPr/>
          </p:nvSpPr>
          <p:spPr bwMode="auto">
            <a:xfrm flipV="1">
              <a:off x="5477" y="3294"/>
              <a:ext cx="1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8" name="Line 160"/>
            <p:cNvSpPr>
              <a:spLocks noChangeShapeType="1"/>
            </p:cNvSpPr>
            <p:nvPr/>
          </p:nvSpPr>
          <p:spPr bwMode="auto">
            <a:xfrm>
              <a:off x="5466" y="3337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69" name="Line 161"/>
            <p:cNvSpPr>
              <a:spLocks noChangeShapeType="1"/>
            </p:cNvSpPr>
            <p:nvPr/>
          </p:nvSpPr>
          <p:spPr bwMode="auto">
            <a:xfrm>
              <a:off x="5571" y="3274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70" name="Line 162"/>
            <p:cNvSpPr>
              <a:spLocks noChangeShapeType="1"/>
            </p:cNvSpPr>
            <p:nvPr/>
          </p:nvSpPr>
          <p:spPr bwMode="auto">
            <a:xfrm>
              <a:off x="5561" y="3274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71" name="Line 163"/>
            <p:cNvSpPr>
              <a:spLocks noChangeShapeType="1"/>
            </p:cNvSpPr>
            <p:nvPr/>
          </p:nvSpPr>
          <p:spPr bwMode="auto">
            <a:xfrm flipV="1">
              <a:off x="5571" y="3336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72" name="Line 164"/>
            <p:cNvSpPr>
              <a:spLocks noChangeShapeType="1"/>
            </p:cNvSpPr>
            <p:nvPr/>
          </p:nvSpPr>
          <p:spPr bwMode="auto">
            <a:xfrm>
              <a:off x="5561" y="3360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89" name="Rectangle 181"/>
            <p:cNvSpPr>
              <a:spLocks noChangeArrowheads="1"/>
            </p:cNvSpPr>
            <p:nvPr/>
          </p:nvSpPr>
          <p:spPr bwMode="auto">
            <a:xfrm>
              <a:off x="3968" y="1854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0" name="Rectangle 182"/>
            <p:cNvSpPr>
              <a:spLocks noChangeArrowheads="1"/>
            </p:cNvSpPr>
            <p:nvPr/>
          </p:nvSpPr>
          <p:spPr bwMode="auto">
            <a:xfrm>
              <a:off x="4010" y="1869"/>
              <a:ext cx="38" cy="39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1" name="Rectangle 183"/>
            <p:cNvSpPr>
              <a:spLocks noChangeArrowheads="1"/>
            </p:cNvSpPr>
            <p:nvPr/>
          </p:nvSpPr>
          <p:spPr bwMode="auto">
            <a:xfrm>
              <a:off x="4076" y="1743"/>
              <a:ext cx="38" cy="39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2" name="Rectangle 184"/>
            <p:cNvSpPr>
              <a:spLocks noChangeArrowheads="1"/>
            </p:cNvSpPr>
            <p:nvPr/>
          </p:nvSpPr>
          <p:spPr bwMode="auto">
            <a:xfrm>
              <a:off x="4155" y="1360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3" name="Rectangle 185"/>
            <p:cNvSpPr>
              <a:spLocks noChangeArrowheads="1"/>
            </p:cNvSpPr>
            <p:nvPr/>
          </p:nvSpPr>
          <p:spPr bwMode="auto">
            <a:xfrm>
              <a:off x="4243" y="1012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4" name="Rectangle 186"/>
            <p:cNvSpPr>
              <a:spLocks noChangeArrowheads="1"/>
            </p:cNvSpPr>
            <p:nvPr/>
          </p:nvSpPr>
          <p:spPr bwMode="auto">
            <a:xfrm>
              <a:off x="4335" y="1238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5" name="Rectangle 187"/>
            <p:cNvSpPr>
              <a:spLocks noChangeArrowheads="1"/>
            </p:cNvSpPr>
            <p:nvPr/>
          </p:nvSpPr>
          <p:spPr bwMode="auto">
            <a:xfrm>
              <a:off x="4428" y="1408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6" name="Rectangle 188"/>
            <p:cNvSpPr>
              <a:spLocks noChangeArrowheads="1"/>
            </p:cNvSpPr>
            <p:nvPr/>
          </p:nvSpPr>
          <p:spPr bwMode="auto">
            <a:xfrm>
              <a:off x="4521" y="1633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7" name="Rectangle 189"/>
            <p:cNvSpPr>
              <a:spLocks noChangeArrowheads="1"/>
            </p:cNvSpPr>
            <p:nvPr/>
          </p:nvSpPr>
          <p:spPr bwMode="auto">
            <a:xfrm>
              <a:off x="4614" y="1746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8" name="Rectangle 190"/>
            <p:cNvSpPr>
              <a:spLocks noChangeArrowheads="1"/>
            </p:cNvSpPr>
            <p:nvPr/>
          </p:nvSpPr>
          <p:spPr bwMode="auto">
            <a:xfrm>
              <a:off x="4708" y="1784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599" name="Rectangle 191"/>
            <p:cNvSpPr>
              <a:spLocks noChangeArrowheads="1"/>
            </p:cNvSpPr>
            <p:nvPr/>
          </p:nvSpPr>
          <p:spPr bwMode="auto">
            <a:xfrm>
              <a:off x="4803" y="1830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00" name="Rectangle 192"/>
            <p:cNvSpPr>
              <a:spLocks noChangeArrowheads="1"/>
            </p:cNvSpPr>
            <p:nvPr/>
          </p:nvSpPr>
          <p:spPr bwMode="auto">
            <a:xfrm>
              <a:off x="4898" y="1922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01" name="Rectangle 193"/>
            <p:cNvSpPr>
              <a:spLocks noChangeArrowheads="1"/>
            </p:cNvSpPr>
            <p:nvPr/>
          </p:nvSpPr>
          <p:spPr bwMode="auto">
            <a:xfrm>
              <a:off x="5085" y="1914"/>
              <a:ext cx="39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03" name="Rectangle 195"/>
            <p:cNvSpPr>
              <a:spLocks noChangeArrowheads="1"/>
            </p:cNvSpPr>
            <p:nvPr/>
          </p:nvSpPr>
          <p:spPr bwMode="auto">
            <a:xfrm>
              <a:off x="5271" y="1997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04" name="Rectangle 196"/>
            <p:cNvSpPr>
              <a:spLocks noChangeArrowheads="1"/>
            </p:cNvSpPr>
            <p:nvPr/>
          </p:nvSpPr>
          <p:spPr bwMode="auto">
            <a:xfrm>
              <a:off x="5367" y="1857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05" name="Rectangle 197"/>
            <p:cNvSpPr>
              <a:spLocks noChangeArrowheads="1"/>
            </p:cNvSpPr>
            <p:nvPr/>
          </p:nvSpPr>
          <p:spPr bwMode="auto">
            <a:xfrm>
              <a:off x="5462" y="1999"/>
              <a:ext cx="38" cy="38"/>
            </a:xfrm>
            <a:prstGeom prst="rect">
              <a:avLst/>
            </a:prstGeom>
            <a:solidFill>
              <a:srgbClr val="00003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13" name="Line 205"/>
            <p:cNvSpPr>
              <a:spLocks noChangeShapeType="1"/>
            </p:cNvSpPr>
            <p:nvPr/>
          </p:nvSpPr>
          <p:spPr bwMode="auto">
            <a:xfrm>
              <a:off x="3983" y="1813"/>
              <a:ext cx="1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14" name="Line 206"/>
            <p:cNvSpPr>
              <a:spLocks noChangeShapeType="1"/>
            </p:cNvSpPr>
            <p:nvPr/>
          </p:nvSpPr>
          <p:spPr bwMode="auto">
            <a:xfrm>
              <a:off x="3972" y="1813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15" name="Line 207"/>
            <p:cNvSpPr>
              <a:spLocks noChangeShapeType="1"/>
            </p:cNvSpPr>
            <p:nvPr/>
          </p:nvSpPr>
          <p:spPr bwMode="auto">
            <a:xfrm flipV="1">
              <a:off x="3983" y="1888"/>
              <a:ext cx="1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16" name="Line 208"/>
            <p:cNvSpPr>
              <a:spLocks noChangeShapeType="1"/>
            </p:cNvSpPr>
            <p:nvPr/>
          </p:nvSpPr>
          <p:spPr bwMode="auto">
            <a:xfrm>
              <a:off x="3972" y="1924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18" name="Line 210"/>
            <p:cNvSpPr>
              <a:spLocks noChangeShapeType="1"/>
            </p:cNvSpPr>
            <p:nvPr/>
          </p:nvSpPr>
          <p:spPr bwMode="auto">
            <a:xfrm>
              <a:off x="4025" y="1865"/>
              <a:ext cx="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19" name="Line 211"/>
            <p:cNvSpPr>
              <a:spLocks noChangeShapeType="1"/>
            </p:cNvSpPr>
            <p:nvPr/>
          </p:nvSpPr>
          <p:spPr bwMode="auto">
            <a:xfrm>
              <a:off x="4014" y="1865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0" name="Line 212"/>
            <p:cNvSpPr>
              <a:spLocks noChangeShapeType="1"/>
            </p:cNvSpPr>
            <p:nvPr/>
          </p:nvSpPr>
          <p:spPr bwMode="auto">
            <a:xfrm>
              <a:off x="4025" y="1904"/>
              <a:ext cx="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1" name="Line 213"/>
            <p:cNvSpPr>
              <a:spLocks noChangeShapeType="1"/>
            </p:cNvSpPr>
            <p:nvPr/>
          </p:nvSpPr>
          <p:spPr bwMode="auto">
            <a:xfrm>
              <a:off x="4014" y="1904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2" name="Line 214"/>
            <p:cNvSpPr>
              <a:spLocks noChangeShapeType="1"/>
            </p:cNvSpPr>
            <p:nvPr/>
          </p:nvSpPr>
          <p:spPr bwMode="auto">
            <a:xfrm>
              <a:off x="4091" y="1722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3" name="Line 215"/>
            <p:cNvSpPr>
              <a:spLocks noChangeShapeType="1"/>
            </p:cNvSpPr>
            <p:nvPr/>
          </p:nvSpPr>
          <p:spPr bwMode="auto">
            <a:xfrm>
              <a:off x="4080" y="1722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4" name="Line 216"/>
            <p:cNvSpPr>
              <a:spLocks noChangeShapeType="1"/>
            </p:cNvSpPr>
            <p:nvPr/>
          </p:nvSpPr>
          <p:spPr bwMode="auto">
            <a:xfrm flipV="1">
              <a:off x="4091" y="1777"/>
              <a:ext cx="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5" name="Line 217"/>
            <p:cNvSpPr>
              <a:spLocks noChangeShapeType="1"/>
            </p:cNvSpPr>
            <p:nvPr/>
          </p:nvSpPr>
          <p:spPr bwMode="auto">
            <a:xfrm>
              <a:off x="4080" y="1795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6" name="Line 218"/>
            <p:cNvSpPr>
              <a:spLocks noChangeShapeType="1"/>
            </p:cNvSpPr>
            <p:nvPr/>
          </p:nvSpPr>
          <p:spPr bwMode="auto">
            <a:xfrm>
              <a:off x="4170" y="1297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7" name="Line 219"/>
            <p:cNvSpPr>
              <a:spLocks noChangeShapeType="1"/>
            </p:cNvSpPr>
            <p:nvPr/>
          </p:nvSpPr>
          <p:spPr bwMode="auto">
            <a:xfrm>
              <a:off x="4159" y="1297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8" name="Line 220"/>
            <p:cNvSpPr>
              <a:spLocks noChangeShapeType="1"/>
            </p:cNvSpPr>
            <p:nvPr/>
          </p:nvSpPr>
          <p:spPr bwMode="auto">
            <a:xfrm flipV="1">
              <a:off x="4170" y="1394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29" name="Line 221"/>
            <p:cNvSpPr>
              <a:spLocks noChangeShapeType="1"/>
            </p:cNvSpPr>
            <p:nvPr/>
          </p:nvSpPr>
          <p:spPr bwMode="auto">
            <a:xfrm>
              <a:off x="4159" y="1452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0" name="Line 222"/>
            <p:cNvSpPr>
              <a:spLocks noChangeShapeType="1"/>
            </p:cNvSpPr>
            <p:nvPr/>
          </p:nvSpPr>
          <p:spPr bwMode="auto">
            <a:xfrm>
              <a:off x="4258" y="916"/>
              <a:ext cx="1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1" name="Line 223"/>
            <p:cNvSpPr>
              <a:spLocks noChangeShapeType="1"/>
            </p:cNvSpPr>
            <p:nvPr/>
          </p:nvSpPr>
          <p:spPr bwMode="auto">
            <a:xfrm>
              <a:off x="4247" y="916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2" name="Line 224"/>
            <p:cNvSpPr>
              <a:spLocks noChangeShapeType="1"/>
            </p:cNvSpPr>
            <p:nvPr/>
          </p:nvSpPr>
          <p:spPr bwMode="auto">
            <a:xfrm flipV="1">
              <a:off x="4258" y="1046"/>
              <a:ext cx="1" cy="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3" name="Line 225"/>
            <p:cNvSpPr>
              <a:spLocks noChangeShapeType="1"/>
            </p:cNvSpPr>
            <p:nvPr/>
          </p:nvSpPr>
          <p:spPr bwMode="auto">
            <a:xfrm>
              <a:off x="4247" y="1137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4" name="Line 226"/>
            <p:cNvSpPr>
              <a:spLocks noChangeShapeType="1"/>
            </p:cNvSpPr>
            <p:nvPr/>
          </p:nvSpPr>
          <p:spPr bwMode="auto">
            <a:xfrm>
              <a:off x="4350" y="1158"/>
              <a:ext cx="1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5" name="Line 227"/>
            <p:cNvSpPr>
              <a:spLocks noChangeShapeType="1"/>
            </p:cNvSpPr>
            <p:nvPr/>
          </p:nvSpPr>
          <p:spPr bwMode="auto">
            <a:xfrm>
              <a:off x="4339" y="1158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6" name="Line 228"/>
            <p:cNvSpPr>
              <a:spLocks noChangeShapeType="1"/>
            </p:cNvSpPr>
            <p:nvPr/>
          </p:nvSpPr>
          <p:spPr bwMode="auto">
            <a:xfrm flipV="1">
              <a:off x="4350" y="1272"/>
              <a:ext cx="1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7" name="Line 229"/>
            <p:cNvSpPr>
              <a:spLocks noChangeShapeType="1"/>
            </p:cNvSpPr>
            <p:nvPr/>
          </p:nvSpPr>
          <p:spPr bwMode="auto">
            <a:xfrm>
              <a:off x="4339" y="1347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8" name="Line 230"/>
            <p:cNvSpPr>
              <a:spLocks noChangeShapeType="1"/>
            </p:cNvSpPr>
            <p:nvPr/>
          </p:nvSpPr>
          <p:spPr bwMode="auto">
            <a:xfrm>
              <a:off x="4443" y="1361"/>
              <a:ext cx="1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39" name="Line 231"/>
            <p:cNvSpPr>
              <a:spLocks noChangeShapeType="1"/>
            </p:cNvSpPr>
            <p:nvPr/>
          </p:nvSpPr>
          <p:spPr bwMode="auto">
            <a:xfrm>
              <a:off x="4432" y="1361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0" name="Line 232"/>
            <p:cNvSpPr>
              <a:spLocks noChangeShapeType="1"/>
            </p:cNvSpPr>
            <p:nvPr/>
          </p:nvSpPr>
          <p:spPr bwMode="auto">
            <a:xfrm flipV="1">
              <a:off x="4443" y="1442"/>
              <a:ext cx="1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1" name="Line 233"/>
            <p:cNvSpPr>
              <a:spLocks noChangeShapeType="1"/>
            </p:cNvSpPr>
            <p:nvPr/>
          </p:nvSpPr>
          <p:spPr bwMode="auto">
            <a:xfrm>
              <a:off x="4432" y="1484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2" name="Line 234"/>
            <p:cNvSpPr>
              <a:spLocks noChangeShapeType="1"/>
            </p:cNvSpPr>
            <p:nvPr/>
          </p:nvSpPr>
          <p:spPr bwMode="auto">
            <a:xfrm>
              <a:off x="4535" y="1603"/>
              <a:ext cx="1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3" name="Line 235"/>
            <p:cNvSpPr>
              <a:spLocks noChangeShapeType="1"/>
            </p:cNvSpPr>
            <p:nvPr/>
          </p:nvSpPr>
          <p:spPr bwMode="auto">
            <a:xfrm>
              <a:off x="4525" y="1603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4" name="Line 236"/>
            <p:cNvSpPr>
              <a:spLocks noChangeShapeType="1"/>
            </p:cNvSpPr>
            <p:nvPr/>
          </p:nvSpPr>
          <p:spPr bwMode="auto">
            <a:xfrm flipV="1">
              <a:off x="4535" y="1667"/>
              <a:ext cx="1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5" name="Line 237"/>
            <p:cNvSpPr>
              <a:spLocks noChangeShapeType="1"/>
            </p:cNvSpPr>
            <p:nvPr/>
          </p:nvSpPr>
          <p:spPr bwMode="auto">
            <a:xfrm>
              <a:off x="4525" y="1693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6" name="Line 238"/>
            <p:cNvSpPr>
              <a:spLocks noChangeShapeType="1"/>
            </p:cNvSpPr>
            <p:nvPr/>
          </p:nvSpPr>
          <p:spPr bwMode="auto">
            <a:xfrm>
              <a:off x="4629" y="1722"/>
              <a:ext cx="1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7" name="Line 239"/>
            <p:cNvSpPr>
              <a:spLocks noChangeShapeType="1"/>
            </p:cNvSpPr>
            <p:nvPr/>
          </p:nvSpPr>
          <p:spPr bwMode="auto">
            <a:xfrm>
              <a:off x="4618" y="1722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8" name="Line 240"/>
            <p:cNvSpPr>
              <a:spLocks noChangeShapeType="1"/>
            </p:cNvSpPr>
            <p:nvPr/>
          </p:nvSpPr>
          <p:spPr bwMode="auto">
            <a:xfrm flipV="1">
              <a:off x="4629" y="1780"/>
              <a:ext cx="1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49" name="Line 241"/>
            <p:cNvSpPr>
              <a:spLocks noChangeShapeType="1"/>
            </p:cNvSpPr>
            <p:nvPr/>
          </p:nvSpPr>
          <p:spPr bwMode="auto">
            <a:xfrm>
              <a:off x="4618" y="1799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0" name="Line 242"/>
            <p:cNvSpPr>
              <a:spLocks noChangeShapeType="1"/>
            </p:cNvSpPr>
            <p:nvPr/>
          </p:nvSpPr>
          <p:spPr bwMode="auto">
            <a:xfrm>
              <a:off x="4723" y="1761"/>
              <a:ext cx="1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1" name="Line 243"/>
            <p:cNvSpPr>
              <a:spLocks noChangeShapeType="1"/>
            </p:cNvSpPr>
            <p:nvPr/>
          </p:nvSpPr>
          <p:spPr bwMode="auto">
            <a:xfrm>
              <a:off x="4712" y="1761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2" name="Line 244"/>
            <p:cNvSpPr>
              <a:spLocks noChangeShapeType="1"/>
            </p:cNvSpPr>
            <p:nvPr/>
          </p:nvSpPr>
          <p:spPr bwMode="auto">
            <a:xfrm flipV="1">
              <a:off x="4723" y="1818"/>
              <a:ext cx="1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3" name="Line 245"/>
            <p:cNvSpPr>
              <a:spLocks noChangeShapeType="1"/>
            </p:cNvSpPr>
            <p:nvPr/>
          </p:nvSpPr>
          <p:spPr bwMode="auto">
            <a:xfrm>
              <a:off x="4712" y="1838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4" name="Line 246"/>
            <p:cNvSpPr>
              <a:spLocks noChangeShapeType="1"/>
            </p:cNvSpPr>
            <p:nvPr/>
          </p:nvSpPr>
          <p:spPr bwMode="auto">
            <a:xfrm>
              <a:off x="4818" y="1808"/>
              <a:ext cx="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5" name="Line 247"/>
            <p:cNvSpPr>
              <a:spLocks noChangeShapeType="1"/>
            </p:cNvSpPr>
            <p:nvPr/>
          </p:nvSpPr>
          <p:spPr bwMode="auto">
            <a:xfrm>
              <a:off x="4807" y="1808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6" name="Line 248"/>
            <p:cNvSpPr>
              <a:spLocks noChangeShapeType="1"/>
            </p:cNvSpPr>
            <p:nvPr/>
          </p:nvSpPr>
          <p:spPr bwMode="auto">
            <a:xfrm flipV="1">
              <a:off x="4818" y="1864"/>
              <a:ext cx="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7" name="Line 249"/>
            <p:cNvSpPr>
              <a:spLocks noChangeShapeType="1"/>
            </p:cNvSpPr>
            <p:nvPr/>
          </p:nvSpPr>
          <p:spPr bwMode="auto">
            <a:xfrm>
              <a:off x="4807" y="1882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8" name="Line 250"/>
            <p:cNvSpPr>
              <a:spLocks noChangeShapeType="1"/>
            </p:cNvSpPr>
            <p:nvPr/>
          </p:nvSpPr>
          <p:spPr bwMode="auto">
            <a:xfrm>
              <a:off x="4913" y="1911"/>
              <a:ext cx="1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59" name="Line 251"/>
            <p:cNvSpPr>
              <a:spLocks noChangeShapeType="1"/>
            </p:cNvSpPr>
            <p:nvPr/>
          </p:nvSpPr>
          <p:spPr bwMode="auto">
            <a:xfrm>
              <a:off x="4902" y="1911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0" name="Line 252"/>
            <p:cNvSpPr>
              <a:spLocks noChangeShapeType="1"/>
            </p:cNvSpPr>
            <p:nvPr/>
          </p:nvSpPr>
          <p:spPr bwMode="auto">
            <a:xfrm flipV="1">
              <a:off x="4913" y="19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1" name="Line 253"/>
            <p:cNvSpPr>
              <a:spLocks noChangeShapeType="1"/>
            </p:cNvSpPr>
            <p:nvPr/>
          </p:nvSpPr>
          <p:spPr bwMode="auto">
            <a:xfrm>
              <a:off x="4902" y="1964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2" name="Line 254"/>
            <p:cNvSpPr>
              <a:spLocks noChangeShapeType="1"/>
            </p:cNvSpPr>
            <p:nvPr/>
          </p:nvSpPr>
          <p:spPr bwMode="auto">
            <a:xfrm>
              <a:off x="5100" y="1890"/>
              <a:ext cx="1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3" name="Line 255"/>
            <p:cNvSpPr>
              <a:spLocks noChangeShapeType="1"/>
            </p:cNvSpPr>
            <p:nvPr/>
          </p:nvSpPr>
          <p:spPr bwMode="auto">
            <a:xfrm>
              <a:off x="5090" y="1890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4" name="Line 256"/>
            <p:cNvSpPr>
              <a:spLocks noChangeShapeType="1"/>
            </p:cNvSpPr>
            <p:nvPr/>
          </p:nvSpPr>
          <p:spPr bwMode="auto">
            <a:xfrm flipV="1">
              <a:off x="5100" y="1948"/>
              <a:ext cx="1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5" name="Line 257"/>
            <p:cNvSpPr>
              <a:spLocks noChangeShapeType="1"/>
            </p:cNvSpPr>
            <p:nvPr/>
          </p:nvSpPr>
          <p:spPr bwMode="auto">
            <a:xfrm>
              <a:off x="5090" y="1967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6" name="Line 258"/>
            <p:cNvSpPr>
              <a:spLocks noChangeShapeType="1"/>
            </p:cNvSpPr>
            <p:nvPr/>
          </p:nvSpPr>
          <p:spPr bwMode="auto">
            <a:xfrm flipV="1">
              <a:off x="5286" y="1992"/>
              <a:ext cx="1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7" name="Line 259"/>
            <p:cNvSpPr>
              <a:spLocks noChangeShapeType="1"/>
            </p:cNvSpPr>
            <p:nvPr/>
          </p:nvSpPr>
          <p:spPr bwMode="auto">
            <a:xfrm>
              <a:off x="5275" y="1999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8" name="Line 260"/>
            <p:cNvSpPr>
              <a:spLocks noChangeShapeType="1"/>
            </p:cNvSpPr>
            <p:nvPr/>
          </p:nvSpPr>
          <p:spPr bwMode="auto">
            <a:xfrm>
              <a:off x="5286" y="2024"/>
              <a:ext cx="1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69" name="Line 261"/>
            <p:cNvSpPr>
              <a:spLocks noChangeShapeType="1"/>
            </p:cNvSpPr>
            <p:nvPr/>
          </p:nvSpPr>
          <p:spPr bwMode="auto">
            <a:xfrm>
              <a:off x="5275" y="2024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0" name="Line 262"/>
            <p:cNvSpPr>
              <a:spLocks noChangeShapeType="1"/>
            </p:cNvSpPr>
            <p:nvPr/>
          </p:nvSpPr>
          <p:spPr bwMode="auto">
            <a:xfrm>
              <a:off x="5382" y="1723"/>
              <a:ext cx="1" cy="1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1" name="Line 263"/>
            <p:cNvSpPr>
              <a:spLocks noChangeShapeType="1"/>
            </p:cNvSpPr>
            <p:nvPr/>
          </p:nvSpPr>
          <p:spPr bwMode="auto">
            <a:xfrm>
              <a:off x="5371" y="1723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2" name="Line 264"/>
            <p:cNvSpPr>
              <a:spLocks noChangeShapeType="1"/>
            </p:cNvSpPr>
            <p:nvPr/>
          </p:nvSpPr>
          <p:spPr bwMode="auto">
            <a:xfrm flipV="1">
              <a:off x="5382" y="1891"/>
              <a:ext cx="1" cy="1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3" name="Line 265"/>
            <p:cNvSpPr>
              <a:spLocks noChangeShapeType="1"/>
            </p:cNvSpPr>
            <p:nvPr/>
          </p:nvSpPr>
          <p:spPr bwMode="auto">
            <a:xfrm>
              <a:off x="5371" y="2021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4" name="Line 266"/>
            <p:cNvSpPr>
              <a:spLocks noChangeShapeType="1"/>
            </p:cNvSpPr>
            <p:nvPr/>
          </p:nvSpPr>
          <p:spPr bwMode="auto">
            <a:xfrm flipV="1">
              <a:off x="5477" y="1995"/>
              <a:ext cx="1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5" name="Line 267"/>
            <p:cNvSpPr>
              <a:spLocks noChangeShapeType="1"/>
            </p:cNvSpPr>
            <p:nvPr/>
          </p:nvSpPr>
          <p:spPr bwMode="auto">
            <a:xfrm>
              <a:off x="5466" y="2002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6" name="Line 268"/>
            <p:cNvSpPr>
              <a:spLocks noChangeShapeType="1"/>
            </p:cNvSpPr>
            <p:nvPr/>
          </p:nvSpPr>
          <p:spPr bwMode="auto">
            <a:xfrm>
              <a:off x="5477" y="2026"/>
              <a:ext cx="1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677" name="Line 269"/>
            <p:cNvSpPr>
              <a:spLocks noChangeShapeType="1"/>
            </p:cNvSpPr>
            <p:nvPr/>
          </p:nvSpPr>
          <p:spPr bwMode="auto">
            <a:xfrm>
              <a:off x="5466" y="2026"/>
              <a:ext cx="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740" name="Rectangle 332"/>
            <p:cNvSpPr>
              <a:spLocks noChangeArrowheads="1"/>
            </p:cNvSpPr>
            <p:nvPr/>
          </p:nvSpPr>
          <p:spPr bwMode="auto">
            <a:xfrm>
              <a:off x="4190" y="3484"/>
              <a:ext cx="10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Major radius (m)</a:t>
              </a:r>
            </a:p>
          </p:txBody>
        </p:sp>
        <p:sp>
          <p:nvSpPr>
            <p:cNvPr id="273741" name="Rectangle 333"/>
            <p:cNvSpPr>
              <a:spLocks noChangeArrowheads="1"/>
            </p:cNvSpPr>
            <p:nvPr/>
          </p:nvSpPr>
          <p:spPr bwMode="auto">
            <a:xfrm rot="-5400000">
              <a:off x="3358" y="1300"/>
              <a:ext cx="5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T</a:t>
              </a:r>
              <a:r>
                <a:rPr lang="en-US" sz="1600" baseline="-25000"/>
                <a:t>e</a:t>
              </a:r>
              <a:r>
                <a:rPr lang="en-US" sz="1600"/>
                <a:t> (keV)</a:t>
              </a:r>
            </a:p>
          </p:txBody>
        </p:sp>
        <p:sp>
          <p:nvSpPr>
            <p:cNvPr id="273742" name="Rectangle 334"/>
            <p:cNvSpPr>
              <a:spLocks noChangeArrowheads="1"/>
            </p:cNvSpPr>
            <p:nvPr/>
          </p:nvSpPr>
          <p:spPr bwMode="auto">
            <a:xfrm rot="-5400000">
              <a:off x="3262" y="2627"/>
              <a:ext cx="7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n</a:t>
              </a:r>
              <a:r>
                <a:rPr lang="en-US" sz="1600" baseline="-25000"/>
                <a:t>e</a:t>
              </a:r>
              <a:r>
                <a:rPr lang="en-US" sz="1600"/>
                <a:t> (10</a:t>
              </a:r>
              <a:r>
                <a:rPr lang="en-US" sz="1600" baseline="30000"/>
                <a:t>18</a:t>
              </a:r>
              <a:r>
                <a:rPr lang="en-US" sz="1600"/>
                <a:t>m</a:t>
              </a:r>
              <a:r>
                <a:rPr lang="en-US" sz="1600" baseline="30000"/>
                <a:t>-3</a:t>
              </a:r>
              <a:r>
                <a:rPr lang="en-US" sz="1600"/>
                <a:t>)</a:t>
              </a:r>
            </a:p>
          </p:txBody>
        </p:sp>
        <p:sp>
          <p:nvSpPr>
            <p:cNvPr id="273743" name="Rectangle 335"/>
            <p:cNvSpPr>
              <a:spLocks noChangeArrowheads="1"/>
            </p:cNvSpPr>
            <p:nvPr/>
          </p:nvSpPr>
          <p:spPr bwMode="auto">
            <a:xfrm>
              <a:off x="4582" y="996"/>
              <a:ext cx="80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/>
                <a:t>#18253, t=90ms</a:t>
              </a:r>
            </a:p>
          </p:txBody>
        </p:sp>
      </p:grpSp>
      <p:sp>
        <p:nvSpPr>
          <p:cNvPr id="273955" name="Rectangle 547"/>
          <p:cNvSpPr>
            <a:spLocks noChangeArrowheads="1"/>
          </p:cNvSpPr>
          <p:nvPr/>
        </p:nvSpPr>
        <p:spPr bwMode="auto">
          <a:xfrm rot="16200000">
            <a:off x="46038" y="2843213"/>
            <a:ext cx="9874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/>
          <a:p>
            <a:r>
              <a:rPr lang="en-US" sz="1400"/>
              <a:t>I</a:t>
            </a:r>
            <a:r>
              <a:rPr lang="en-US" sz="1400" baseline="-25000"/>
              <a:t>P4</a:t>
            </a:r>
            <a:r>
              <a:rPr lang="en-US" sz="1400"/>
              <a:t> (kA.turn)</a:t>
            </a:r>
          </a:p>
        </p:txBody>
      </p:sp>
      <p:sp>
        <p:nvSpPr>
          <p:cNvPr id="273956" name="Rectangle 548"/>
          <p:cNvSpPr>
            <a:spLocks noChangeArrowheads="1"/>
          </p:cNvSpPr>
          <p:nvPr/>
        </p:nvSpPr>
        <p:spPr bwMode="auto">
          <a:xfrm rot="16200000">
            <a:off x="239713" y="3908425"/>
            <a:ext cx="5270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8" tIns="18288" rIns="18288" bIns="18288">
            <a:spAutoFit/>
          </a:bodyPr>
          <a:lstStyle/>
          <a:p>
            <a:r>
              <a:rPr lang="en-US" sz="1400"/>
              <a:t>I</a:t>
            </a:r>
            <a:r>
              <a:rPr lang="en-US" sz="1400" baseline="-25000"/>
              <a:t>p</a:t>
            </a:r>
            <a:r>
              <a:rPr lang="en-US" sz="1400"/>
              <a:t> (kA)</a:t>
            </a:r>
          </a:p>
        </p:txBody>
      </p:sp>
      <p:sp>
        <p:nvSpPr>
          <p:cNvPr id="273957" name="Rectangle 549"/>
          <p:cNvSpPr>
            <a:spLocks noChangeArrowheads="1"/>
          </p:cNvSpPr>
          <p:nvPr/>
        </p:nvSpPr>
        <p:spPr bwMode="auto">
          <a:xfrm rot="16200000">
            <a:off x="238126" y="1684337"/>
            <a:ext cx="603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8" tIns="18288" rIns="18288" bIns="18288">
            <a:spAutoFit/>
          </a:bodyPr>
          <a:lstStyle/>
          <a:p>
            <a:r>
              <a:rPr lang="en-US" sz="1400"/>
              <a:t>I</a:t>
            </a:r>
            <a:r>
              <a:rPr lang="en-US" sz="1400" baseline="-25000"/>
              <a:t>P1</a:t>
            </a:r>
            <a:r>
              <a:rPr lang="en-US" sz="1400"/>
              <a:t> (kA)</a:t>
            </a:r>
          </a:p>
        </p:txBody>
      </p:sp>
      <p:sp>
        <p:nvSpPr>
          <p:cNvPr id="273958" name="Rectangle 550"/>
          <p:cNvSpPr>
            <a:spLocks noChangeArrowheads="1"/>
          </p:cNvSpPr>
          <p:nvPr/>
        </p:nvSpPr>
        <p:spPr bwMode="auto">
          <a:xfrm rot="16200000">
            <a:off x="173038" y="4972050"/>
            <a:ext cx="7334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8" tIns="18288" rIns="18288" bIns="18288">
            <a:spAutoFit/>
          </a:bodyPr>
          <a:lstStyle/>
          <a:p>
            <a:r>
              <a:rPr lang="en-US" sz="1400"/>
              <a:t>P</a:t>
            </a:r>
            <a:r>
              <a:rPr lang="en-US" sz="1400" baseline="-25000"/>
              <a:t>RF</a:t>
            </a:r>
            <a:r>
              <a:rPr lang="en-US" sz="1400"/>
              <a:t> (kW)</a:t>
            </a:r>
          </a:p>
        </p:txBody>
      </p:sp>
      <p:sp>
        <p:nvSpPr>
          <p:cNvPr id="273960" name="Rectangle 552"/>
          <p:cNvSpPr>
            <a:spLocks noChangeArrowheads="1"/>
          </p:cNvSpPr>
          <p:nvPr/>
        </p:nvSpPr>
        <p:spPr bwMode="auto">
          <a:xfrm>
            <a:off x="2740025" y="5734050"/>
            <a:ext cx="744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Time (s)</a:t>
            </a:r>
          </a:p>
        </p:txBody>
      </p:sp>
      <p:sp>
        <p:nvSpPr>
          <p:cNvPr id="273961" name="Rectangle 553"/>
          <p:cNvSpPr>
            <a:spLocks noChangeArrowheads="1"/>
          </p:cNvSpPr>
          <p:nvPr/>
        </p:nvSpPr>
        <p:spPr bwMode="auto">
          <a:xfrm>
            <a:off x="4111625" y="5124450"/>
            <a:ext cx="903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RF Power</a:t>
            </a:r>
          </a:p>
        </p:txBody>
      </p:sp>
      <p:sp>
        <p:nvSpPr>
          <p:cNvPr id="273962" name="Rectangle 554"/>
          <p:cNvSpPr>
            <a:spLocks noChangeArrowheads="1"/>
          </p:cNvSpPr>
          <p:nvPr/>
        </p:nvSpPr>
        <p:spPr bwMode="auto">
          <a:xfrm>
            <a:off x="3603625" y="3638550"/>
            <a:ext cx="1411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Plasma Current</a:t>
            </a:r>
          </a:p>
        </p:txBody>
      </p:sp>
      <p:sp>
        <p:nvSpPr>
          <p:cNvPr id="273963" name="Rectangle 555"/>
          <p:cNvSpPr>
            <a:spLocks noChangeArrowheads="1"/>
          </p:cNvSpPr>
          <p:nvPr/>
        </p:nvSpPr>
        <p:spPr bwMode="auto">
          <a:xfrm>
            <a:off x="3840163" y="3079750"/>
            <a:ext cx="1174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Vertical Field</a:t>
            </a:r>
          </a:p>
        </p:txBody>
      </p:sp>
      <p:sp>
        <p:nvSpPr>
          <p:cNvPr id="273964" name="Rectangle 556"/>
          <p:cNvSpPr>
            <a:spLocks noChangeArrowheads="1"/>
          </p:cNvSpPr>
          <p:nvPr/>
        </p:nvSpPr>
        <p:spPr bwMode="auto">
          <a:xfrm>
            <a:off x="3489325" y="2076450"/>
            <a:ext cx="1525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Solenoid Current</a:t>
            </a:r>
          </a:p>
        </p:txBody>
      </p:sp>
      <p:grpSp>
        <p:nvGrpSpPr>
          <p:cNvPr id="273966" name="Group 558"/>
          <p:cNvGrpSpPr>
            <a:grpSpLocks/>
          </p:cNvGrpSpPr>
          <p:nvPr/>
        </p:nvGrpSpPr>
        <p:grpSpPr bwMode="auto">
          <a:xfrm>
            <a:off x="8556625" y="773113"/>
            <a:ext cx="439738" cy="611187"/>
            <a:chOff x="5286" y="1399"/>
            <a:chExt cx="277" cy="385"/>
          </a:xfrm>
        </p:grpSpPr>
        <p:sp>
          <p:nvSpPr>
            <p:cNvPr id="273967" name="Text Box 559"/>
            <p:cNvSpPr txBox="1">
              <a:spLocks noChangeAspect="1" noChangeArrowheads="1"/>
            </p:cNvSpPr>
            <p:nvPr/>
          </p:nvSpPr>
          <p:spPr bwMode="auto">
            <a:xfrm>
              <a:off x="5286" y="1399"/>
              <a:ext cx="27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chemeClr val="accent2"/>
                  </a:solidFill>
                  <a:latin typeface="Times New Roman" pitchFamily="18" charset="0"/>
                </a:rPr>
                <a:t>MAST</a:t>
              </a:r>
            </a:p>
          </p:txBody>
        </p:sp>
        <p:pic>
          <p:nvPicPr>
            <p:cNvPr id="273968" name="Picture 560" descr="MAST_T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5292" y="1522"/>
              <a:ext cx="248" cy="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73969" name="Text Box 561"/>
          <p:cNvSpPr txBox="1">
            <a:spLocks noChangeArrowheads="1"/>
          </p:cNvSpPr>
          <p:nvPr/>
        </p:nvSpPr>
        <p:spPr bwMode="auto">
          <a:xfrm>
            <a:off x="5651500" y="6662738"/>
            <a:ext cx="30241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V. Shevchenko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50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(2010) 022004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CB484B-13BC-4C98-A4E4-2C0283A10D56}" type="slidenum">
              <a:rPr lang="en-US"/>
              <a:pPr/>
              <a:t>31</a:t>
            </a:fld>
            <a:r>
              <a:rPr lang="en-US"/>
              <a:t> </a:t>
            </a: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1" smtClean="0">
                <a:solidFill>
                  <a:schemeClr val="accent2"/>
                </a:solidFill>
              </a:rPr>
              <a:t>ST </a:t>
            </a:r>
            <a:r>
              <a:rPr lang="en-US" sz="2800" b="1">
                <a:solidFill>
                  <a:schemeClr val="accent2"/>
                </a:solidFill>
              </a:rPr>
              <a:t>Is Making Good Progress Toward a </a:t>
            </a:r>
            <a:r>
              <a:rPr lang="en-US" sz="2800" b="1" smtClean="0">
                <a:solidFill>
                  <a:schemeClr val="accent2"/>
                </a:solidFill>
              </a:rPr>
              <a:t>“Next Step” While Contributing to the Physics </a:t>
            </a:r>
            <a:r>
              <a:rPr lang="en-US" sz="2800" b="1">
                <a:solidFill>
                  <a:schemeClr val="accent2"/>
                </a:solidFill>
              </a:rPr>
              <a:t>Basis of ITER</a:t>
            </a:r>
            <a:endParaRPr lang="en-US" sz="3000" b="1">
              <a:solidFill>
                <a:schemeClr val="accent2"/>
              </a:solidFill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254000" y="1270000"/>
            <a:ext cx="86741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>
                <a:solidFill>
                  <a:srgbClr val="FF0000"/>
                </a:solidFill>
              </a:rPr>
              <a:t>Ability of the ST to achieve high </a:t>
            </a:r>
            <a:r>
              <a:rPr lang="en-US" sz="22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</a:t>
            </a:r>
            <a:r>
              <a:rPr lang="en-US" sz="2200">
                <a:solidFill>
                  <a:srgbClr val="FF0000"/>
                </a:solidFill>
              </a:rPr>
              <a:t> now well established</a:t>
            </a:r>
          </a:p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>
                <a:solidFill>
                  <a:schemeClr val="accent2"/>
                </a:solidFill>
              </a:rPr>
              <a:t>Advanced plasma stabilization methods and diagnostics being applied to improve performance</a:t>
            </a:r>
          </a:p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>
                <a:solidFill>
                  <a:srgbClr val="FF0000"/>
                </a:solidFill>
              </a:rPr>
              <a:t>Provides a unique opportunity to study transport and turbulence</a:t>
            </a:r>
            <a:endParaRPr lang="en-US" sz="2200">
              <a:solidFill>
                <a:srgbClr val="CC3300"/>
              </a:solidFill>
            </a:endParaRPr>
          </a:p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>
                <a:solidFill>
                  <a:schemeClr val="accent2"/>
                </a:solidFill>
              </a:rPr>
              <a:t>Investigating fast-ion instabilities relevant to ITER</a:t>
            </a:r>
          </a:p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>
                <a:solidFill>
                  <a:srgbClr val="FF0000"/>
                </a:solidFill>
              </a:rPr>
              <a:t>Developing innovative solutions to heat-flux management</a:t>
            </a:r>
          </a:p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>
                <a:solidFill>
                  <a:schemeClr val="accent2"/>
                </a:solidFill>
              </a:rPr>
              <a:t>Developing non-inductive startup and sustainment schemes</a:t>
            </a:r>
            <a:endParaRPr lang="en-US" sz="2200">
              <a:solidFill>
                <a:srgbClr val="CC3300"/>
              </a:solidFill>
            </a:endParaRPr>
          </a:p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 b="1">
                <a:solidFill>
                  <a:srgbClr val="008000"/>
                </a:solidFill>
              </a:rPr>
              <a:t>NSTX</a:t>
            </a:r>
            <a:r>
              <a:rPr lang="en-US" sz="2200">
                <a:solidFill>
                  <a:srgbClr val="008000"/>
                </a:solidFill>
              </a:rPr>
              <a:t> is currently undertaking a major refit to install additional NBI heating and upgrade its coils</a:t>
            </a:r>
          </a:p>
          <a:p>
            <a:pPr marL="571500" lvl="1" indent="-228600" eaLnBrk="1" hangingPunct="1">
              <a:spcBef>
                <a:spcPct val="55000"/>
              </a:spcBef>
              <a:buFontTx/>
              <a:buChar char="–"/>
            </a:pPr>
            <a:r>
              <a:rPr lang="en-US" sz="2000"/>
              <a:t>Double its NBI power and magnetic field and extend its pulse-length</a:t>
            </a:r>
          </a:p>
          <a:p>
            <a:pPr marL="228600" indent="-228600" eaLnBrk="1" hangingPunct="1">
              <a:spcBef>
                <a:spcPct val="55000"/>
              </a:spcBef>
              <a:buFontTx/>
              <a:buChar char="•"/>
            </a:pPr>
            <a:r>
              <a:rPr lang="en-US" sz="2200" b="1">
                <a:solidFill>
                  <a:srgbClr val="008000"/>
                </a:solidFill>
              </a:rPr>
              <a:t>MAST</a:t>
            </a:r>
            <a:r>
              <a:rPr lang="en-US" sz="2200">
                <a:solidFill>
                  <a:srgbClr val="008000"/>
                </a:solidFill>
              </a:rPr>
              <a:t> will soon install its Super-X divertor and upgrade its heating </a:t>
            </a:r>
            <a:endParaRPr lang="en-US" sz="2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Supplementary Slides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775597"/>
          </a:xfrm>
        </p:spPr>
        <p:txBody>
          <a:bodyPr/>
          <a:lstStyle/>
          <a:p>
            <a:r>
              <a:rPr lang="en-US" smtClean="0"/>
              <a:t>The following slides contain additional material which expand on several of the topics covered in the main talk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MGB / ICTP / 1210 / #3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A8568C-60EA-4C52-9778-5BF840B6F903}" type="slidenum">
              <a:rPr lang="en-US" smtClean="0"/>
              <a:pPr/>
              <a:t>32</a:t>
            </a:fld>
            <a:r>
              <a:rPr lang="en-US" smtClean="0"/>
              <a:t> 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753CEF-EF31-4AE8-BD0A-E8408FE38D9A}" type="slidenum">
              <a:rPr lang="en-US"/>
              <a:pPr/>
              <a:t>33</a:t>
            </a:fld>
            <a:r>
              <a:rPr lang="en-US"/>
              <a:t> </a:t>
            </a:r>
          </a:p>
        </p:txBody>
      </p:sp>
      <p:sp>
        <p:nvSpPr>
          <p:cNvPr id="204803" name="Title 1"/>
          <p:cNvSpPr>
            <a:spLocks noGrp="1"/>
          </p:cNvSpPr>
          <p:nvPr>
            <p:ph type="title" idx="4294967295"/>
          </p:nvPr>
        </p:nvSpPr>
        <p:spPr>
          <a:xfrm>
            <a:off x="0" y="38100"/>
            <a:ext cx="9144000" cy="1066800"/>
          </a:xfrm>
        </p:spPr>
        <p:txBody>
          <a:bodyPr/>
          <a:lstStyle/>
          <a:p>
            <a:r>
              <a:rPr lang="en-US"/>
              <a:t>ST Experiments are being Proposed for </a:t>
            </a:r>
            <a:br>
              <a:rPr lang="en-US"/>
            </a:br>
            <a:r>
              <a:rPr lang="en-US"/>
              <a:t>Fusion Energy Development</a:t>
            </a:r>
          </a:p>
        </p:txBody>
      </p:sp>
      <p:sp>
        <p:nvSpPr>
          <p:cNvPr id="204804" name="Content Placeholder 2"/>
          <p:cNvSpPr>
            <a:spLocks noGrp="1"/>
          </p:cNvSpPr>
          <p:nvPr>
            <p:ph idx="4294967295"/>
          </p:nvPr>
        </p:nvSpPr>
        <p:spPr>
          <a:xfrm>
            <a:off x="88900" y="1219200"/>
            <a:ext cx="4495800" cy="4943475"/>
          </a:xfrm>
        </p:spPr>
        <p:txBody>
          <a:bodyPr lIns="91440" tIns="45720" rIns="91440" bIns="45720"/>
          <a:lstStyle/>
          <a:p>
            <a:pPr>
              <a:spcBef>
                <a:spcPct val="15000"/>
              </a:spcBef>
            </a:pPr>
            <a:r>
              <a:rPr lang="en-US" sz="2200"/>
              <a:t>ST combines several potential advantages</a:t>
            </a:r>
          </a:p>
          <a:p>
            <a:pPr marL="457200" lvl="1" indent="-223838">
              <a:spcBef>
                <a:spcPct val="15000"/>
              </a:spcBef>
            </a:pPr>
            <a:r>
              <a:rPr lang="en-US" sz="2000"/>
              <a:t>Compact size</a:t>
            </a:r>
          </a:p>
          <a:p>
            <a:pPr marL="457200" lvl="1" indent="-223838">
              <a:spcBef>
                <a:spcPct val="15000"/>
              </a:spcBef>
            </a:pPr>
            <a:r>
              <a:rPr lang="en-US" sz="2000"/>
              <a:t>High neutron wall loading for nuclear component testing</a:t>
            </a:r>
          </a:p>
          <a:p>
            <a:pPr marL="457200" lvl="1" indent="-223838">
              <a:spcBef>
                <a:spcPct val="15000"/>
              </a:spcBef>
            </a:pPr>
            <a:r>
              <a:rPr lang="en-US" sz="2000"/>
              <a:t>Simplified maintenance scheme</a:t>
            </a:r>
          </a:p>
          <a:p>
            <a:pPr>
              <a:spcBef>
                <a:spcPct val="15000"/>
              </a:spcBef>
            </a:pPr>
            <a:r>
              <a:rPr lang="en-US" sz="2200"/>
              <a:t>Considerations for achieving required performance:</a:t>
            </a:r>
          </a:p>
          <a:p>
            <a:pPr marL="457200" lvl="1" indent="-223838">
              <a:spcBef>
                <a:spcPct val="15000"/>
              </a:spcBef>
              <a:spcAft>
                <a:spcPts val="600"/>
              </a:spcAft>
            </a:pPr>
            <a:r>
              <a:rPr lang="en-US" sz="2000"/>
              <a:t>Adequate confinement</a:t>
            </a:r>
          </a:p>
          <a:p>
            <a:pPr marL="457200" lvl="1" indent="-223838">
              <a:spcBef>
                <a:spcPct val="150000"/>
              </a:spcBef>
              <a:spcAft>
                <a:spcPts val="600"/>
              </a:spcAft>
            </a:pPr>
            <a:r>
              <a:rPr lang="en-US" sz="2000"/>
              <a:t>High bootstrap current fraction</a:t>
            </a:r>
          </a:p>
          <a:p>
            <a:pPr marL="457200" lvl="1" indent="-223838">
              <a:spcBef>
                <a:spcPct val="150000"/>
              </a:spcBef>
              <a:spcAft>
                <a:spcPts val="600"/>
              </a:spcAft>
            </a:pPr>
            <a:r>
              <a:rPr lang="en-US" sz="2000"/>
              <a:t>Adequate margin on safety factor</a:t>
            </a:r>
            <a:endParaRPr lang="en-US" sz="1800"/>
          </a:p>
        </p:txBody>
      </p:sp>
      <p:graphicFrame>
        <p:nvGraphicFramePr>
          <p:cNvPr id="204805" name="Object 5"/>
          <p:cNvGraphicFramePr>
            <a:graphicFrameLocks noChangeAspect="1"/>
          </p:cNvGraphicFramePr>
          <p:nvPr/>
        </p:nvGraphicFramePr>
        <p:xfrm>
          <a:off x="1327150" y="4471988"/>
          <a:ext cx="1160463" cy="403225"/>
        </p:xfrm>
        <a:graphic>
          <a:graphicData uri="http://schemas.openxmlformats.org/presentationml/2006/ole">
            <p:oleObj spid="_x0000_s204805" name="Equation" r:id="rId3" imgW="584200" imgH="203200" progId="Equation.3">
              <p:embed/>
            </p:oleObj>
          </a:graphicData>
        </a:graphic>
      </p:graphicFrame>
      <p:graphicFrame>
        <p:nvGraphicFramePr>
          <p:cNvPr id="5154" name="Group 34"/>
          <p:cNvGraphicFramePr>
            <a:graphicFrameLocks noGrp="1"/>
          </p:cNvGraphicFramePr>
          <p:nvPr/>
        </p:nvGraphicFramePr>
        <p:xfrm>
          <a:off x="4648200" y="5321300"/>
          <a:ext cx="4267200" cy="1096010"/>
        </p:xfrm>
        <a:graphic>
          <a:graphicData uri="http://schemas.openxmlformats.org/drawingml/2006/table">
            <a:tbl>
              <a:tblPr/>
              <a:tblGrid>
                <a:gridCol w="1371600"/>
                <a:gridCol w="838200"/>
                <a:gridCol w="1028700"/>
                <a:gridCol w="10287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2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en-US" sz="18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N</a:t>
                      </a:r>
                      <a:endParaRPr kumimoji="0" 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2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</a:rPr>
                        <a:t>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H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98y,2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2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FNSF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3-5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2.5-3.2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1.2-1.6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Power Plant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6-8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3-3.5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2" charset="0"/>
                          <a:ea typeface="ＭＳ Ｐゴシック" pitchFamily="34" charset="-128"/>
                        </a:rPr>
                        <a:t>1.3-1.6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2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5" name="Picture 16"/>
          <p:cNvPicPr>
            <a:picLocks noChangeAspect="1" noChangeArrowheads="1"/>
          </p:cNvPicPr>
          <p:nvPr/>
        </p:nvPicPr>
        <p:blipFill>
          <a:blip r:embed="rId4" cstate="print"/>
          <a:srcRect t="-3296"/>
          <a:stretch>
            <a:fillRect/>
          </a:stretch>
        </p:blipFill>
        <p:spPr bwMode="auto">
          <a:xfrm>
            <a:off x="4459288" y="2654300"/>
            <a:ext cx="2246312" cy="2514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04826" name="TextBox 10"/>
          <p:cNvSpPr txBox="1">
            <a:spLocks noChangeArrowheads="1"/>
          </p:cNvSpPr>
          <p:nvPr/>
        </p:nvSpPr>
        <p:spPr bwMode="auto">
          <a:xfrm>
            <a:off x="4668838" y="1892300"/>
            <a:ext cx="1900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1822CD"/>
                </a:solidFill>
              </a:rPr>
              <a:t>Fusion Nuclear</a:t>
            </a:r>
          </a:p>
          <a:p>
            <a:pPr algn="ctr" eaLnBrk="1" hangingPunct="1"/>
            <a:r>
              <a:rPr lang="en-US" sz="1800" b="1" u="sng">
                <a:solidFill>
                  <a:srgbClr val="1822CD"/>
                </a:solidFill>
              </a:rPr>
              <a:t>Science Facility</a:t>
            </a:r>
          </a:p>
        </p:txBody>
      </p:sp>
      <p:sp>
        <p:nvSpPr>
          <p:cNvPr id="204827" name="TextBox 11"/>
          <p:cNvSpPr txBox="1">
            <a:spLocks noChangeArrowheads="1"/>
          </p:cNvSpPr>
          <p:nvPr/>
        </p:nvSpPr>
        <p:spPr bwMode="auto">
          <a:xfrm>
            <a:off x="7035800" y="1892300"/>
            <a:ext cx="154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1822CD"/>
                </a:solidFill>
              </a:rPr>
              <a:t>Pilot Power Plant</a:t>
            </a:r>
          </a:p>
        </p:txBody>
      </p:sp>
      <p:pic>
        <p:nvPicPr>
          <p:cNvPr id="204828" name="Picture 14" descr="STPilo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913" y="2882900"/>
            <a:ext cx="21478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29" name="Object 29"/>
          <p:cNvGraphicFramePr>
            <a:graphicFrameLocks noChangeAspect="1"/>
          </p:cNvGraphicFramePr>
          <p:nvPr/>
        </p:nvGraphicFramePr>
        <p:xfrm>
          <a:off x="1374775" y="6086475"/>
          <a:ext cx="1428750" cy="511175"/>
        </p:xfrm>
        <a:graphic>
          <a:graphicData uri="http://schemas.openxmlformats.org/presentationml/2006/ole">
            <p:oleObj spid="_x0000_s204829" name="Equation" r:id="rId6" imgW="711200" imgH="254000" progId="Equation.3">
              <p:embed/>
            </p:oleObj>
          </a:graphicData>
        </a:graphic>
      </p:graphicFrame>
      <p:graphicFrame>
        <p:nvGraphicFramePr>
          <p:cNvPr id="204830" name="Object 30"/>
          <p:cNvGraphicFramePr>
            <a:graphicFrameLocks noChangeAspect="1"/>
          </p:cNvGraphicFramePr>
          <p:nvPr/>
        </p:nvGraphicFramePr>
        <p:xfrm>
          <a:off x="1289050" y="5281613"/>
          <a:ext cx="1262063" cy="354012"/>
        </p:xfrm>
        <a:graphic>
          <a:graphicData uri="http://schemas.openxmlformats.org/presentationml/2006/ole">
            <p:oleObj spid="_x0000_s204830" name="Equation" r:id="rId7" imgW="407416" imgH="114808" progId="Equation.3">
              <p:embed/>
            </p:oleObj>
          </a:graphicData>
        </a:graphic>
      </p:graphicFrame>
      <p:sp>
        <p:nvSpPr>
          <p:cNvPr id="204831" name="Oval 35"/>
          <p:cNvSpPr>
            <a:spLocks noChangeArrowheads="1"/>
          </p:cNvSpPr>
          <p:nvPr/>
        </p:nvSpPr>
        <p:spPr bwMode="auto">
          <a:xfrm>
            <a:off x="1955800" y="4445000"/>
            <a:ext cx="279400" cy="355600"/>
          </a:xfrm>
          <a:prstGeom prst="ellips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4832" name="Oval 36"/>
          <p:cNvSpPr>
            <a:spLocks noChangeArrowheads="1"/>
          </p:cNvSpPr>
          <p:nvPr/>
        </p:nvSpPr>
        <p:spPr bwMode="auto">
          <a:xfrm>
            <a:off x="2184400" y="5245100"/>
            <a:ext cx="355600" cy="431800"/>
          </a:xfrm>
          <a:prstGeom prst="ellips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4833" name="Oval 37"/>
          <p:cNvSpPr>
            <a:spLocks noChangeArrowheads="1"/>
          </p:cNvSpPr>
          <p:nvPr/>
        </p:nvSpPr>
        <p:spPr bwMode="auto">
          <a:xfrm>
            <a:off x="2298700" y="6083300"/>
            <a:ext cx="457200" cy="508000"/>
          </a:xfrm>
          <a:prstGeom prst="ellips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4834" name="TextBox 10"/>
          <p:cNvSpPr txBox="1">
            <a:spLocks noChangeArrowheads="1"/>
          </p:cNvSpPr>
          <p:nvPr/>
        </p:nvSpPr>
        <p:spPr bwMode="auto">
          <a:xfrm>
            <a:off x="5321300" y="133350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>
                <a:solidFill>
                  <a:srgbClr val="008040"/>
                </a:solidFill>
              </a:rPr>
              <a:t>ST Design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9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0E2C45-0B3F-4F7F-994F-EEF3EB1932A0}" type="slidenum">
              <a:rPr lang="en-US"/>
              <a:pPr/>
              <a:t>34</a:t>
            </a:fld>
            <a:r>
              <a:rPr lang="en-US"/>
              <a:t> </a:t>
            </a:r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9144000" cy="946150"/>
          </a:xfrm>
        </p:spPr>
        <p:txBody>
          <a:bodyPr/>
          <a:lstStyle/>
          <a:p>
            <a:r>
              <a:rPr lang="en-US" sz="2800"/>
              <a:t>NSTX </a:t>
            </a:r>
            <a:r>
              <a:rPr lang="en-US" sz="2800" i="1" u="sng" smtClean="0"/>
              <a:t>H</a:t>
            </a:r>
            <a:r>
              <a:rPr lang="en-US" sz="2800" i="1" smtClean="0"/>
              <a:t>igh-</a:t>
            </a:r>
            <a:r>
              <a:rPr lang="en-US" sz="2800" i="1" u="sng" smtClean="0"/>
              <a:t>H</a:t>
            </a:r>
            <a:r>
              <a:rPr lang="en-US" sz="2800" i="1" smtClean="0"/>
              <a:t>armonic </a:t>
            </a:r>
            <a:r>
              <a:rPr lang="en-US" sz="2800" i="1" u="sng"/>
              <a:t>F</a:t>
            </a:r>
            <a:r>
              <a:rPr lang="en-US" sz="2800" i="1"/>
              <a:t>ast </a:t>
            </a:r>
            <a:r>
              <a:rPr lang="en-US" sz="2800" i="1" u="sng"/>
              <a:t>W</a:t>
            </a:r>
            <a:r>
              <a:rPr lang="en-US" sz="2800" i="1"/>
              <a:t>ave</a:t>
            </a:r>
            <a:r>
              <a:rPr lang="en-US" sz="2800"/>
              <a:t> System Provides Auxiliary Power for Heating and Current Drive</a:t>
            </a:r>
            <a:endParaRPr lang="en-US" sz="3000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219200"/>
            <a:ext cx="8448675" cy="1644650"/>
          </a:xfrm>
          <a:noFill/>
        </p:spPr>
        <p:txBody>
          <a:bodyPr lIns="0" tIns="0" rIns="0" bIns="0"/>
          <a:lstStyle/>
          <a:p>
            <a:pPr>
              <a:spcBef>
                <a:spcPct val="10000"/>
              </a:spcBef>
            </a:pPr>
            <a:r>
              <a:rPr lang="en-US" sz="2200"/>
              <a:t>12-element antenna for 6MW coupled power at 30MHz</a:t>
            </a:r>
            <a:endParaRPr lang="en-US" sz="2200">
              <a:solidFill>
                <a:srgbClr val="4618C6"/>
              </a:solidFill>
            </a:endParaRPr>
          </a:p>
          <a:p>
            <a:pPr lvl="1">
              <a:spcBef>
                <a:spcPct val="10000"/>
              </a:spcBef>
            </a:pP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</a:t>
            </a:r>
            <a:r>
              <a:rPr lang="en-US" sz="2000" baseline="-25000">
                <a:solidFill>
                  <a:srgbClr val="0000FF"/>
                </a:solidFill>
                <a:sym typeface="Symbol" pitchFamily="18" charset="2"/>
              </a:rPr>
              <a:t>RF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 = 10 – 15  </a:t>
            </a:r>
            <a:r>
              <a:rPr lang="en-US" sz="2000" baseline="-25000">
                <a:solidFill>
                  <a:srgbClr val="0000FF"/>
                </a:solidFill>
                <a:sym typeface="Symbol" pitchFamily="18" charset="2"/>
              </a:rPr>
              <a:t>c,D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 (majority-ion cyclotron frequency)</a:t>
            </a:r>
            <a:endParaRPr lang="en-US" sz="2000">
              <a:solidFill>
                <a:srgbClr val="0000FF"/>
              </a:solidFill>
            </a:endParaRPr>
          </a:p>
          <a:p>
            <a:pPr lvl="1">
              <a:spcBef>
                <a:spcPct val="10000"/>
              </a:spcBef>
            </a:pPr>
            <a:r>
              <a:rPr lang="en-US" sz="2000">
                <a:solidFill>
                  <a:srgbClr val="0000FF"/>
                </a:solidFill>
              </a:rPr>
              <a:t>Phase control of currents in antenna elements changes phase velocity of waves launched into plasma</a:t>
            </a:r>
          </a:p>
          <a:p>
            <a:pPr lvl="1">
              <a:spcBef>
                <a:spcPct val="10000"/>
              </a:spcBef>
            </a:pPr>
            <a:r>
              <a:rPr lang="en-US" sz="2000" b="1">
                <a:solidFill>
                  <a:srgbClr val="0000FF"/>
                </a:solidFill>
              </a:rPr>
              <a:t>k</a:t>
            </a:r>
            <a:r>
              <a:rPr lang="en-US" sz="2000" baseline="-25000">
                <a:solidFill>
                  <a:srgbClr val="0000FF"/>
                </a:solidFill>
              </a:rPr>
              <a:t>tor</a:t>
            </a:r>
            <a:r>
              <a:rPr lang="en-US" sz="2000">
                <a:solidFill>
                  <a:srgbClr val="0000FF"/>
                </a:solidFill>
              </a:rPr>
              <a:t> = ±(4 –14) m</a:t>
            </a:r>
            <a:r>
              <a:rPr lang="en-US" sz="2000" baseline="3000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584200" y="5537200"/>
            <a:ext cx="81788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28600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200"/>
              <a:t>HHFWs heat electrons by</a:t>
            </a:r>
          </a:p>
          <a:p>
            <a:pPr marL="571500" lvl="1" indent="-228600" eaLnBrk="1" hangingPunct="1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0000FF"/>
                </a:solidFill>
              </a:rPr>
              <a:t>Landau damping: phase velocity v</a:t>
            </a:r>
            <a:r>
              <a:rPr lang="en-US" sz="2000" baseline="-25000">
                <a:solidFill>
                  <a:srgbClr val="0000FF"/>
                </a:solidFill>
              </a:rPr>
              <a:t>ph</a:t>
            </a:r>
            <a:r>
              <a:rPr lang="en-US" sz="2000">
                <a:solidFill>
                  <a:srgbClr val="0000FF"/>
                </a:solidFill>
              </a:rPr>
              <a:t> = 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</a:t>
            </a:r>
            <a:r>
              <a:rPr lang="en-US" sz="2000">
                <a:solidFill>
                  <a:srgbClr val="0000FF"/>
                </a:solidFill>
              </a:rPr>
              <a:t>/k ~ v</a:t>
            </a:r>
            <a:r>
              <a:rPr lang="en-US" sz="2000" baseline="-25000">
                <a:solidFill>
                  <a:srgbClr val="0000FF"/>
                </a:solidFill>
              </a:rPr>
              <a:t>th,e</a:t>
            </a:r>
            <a:r>
              <a:rPr lang="en-US" sz="2000">
                <a:solidFill>
                  <a:srgbClr val="0000FF"/>
                </a:solidFill>
              </a:rPr>
              <a:t> </a:t>
            </a:r>
          </a:p>
          <a:p>
            <a:pPr marL="571500" lvl="1" indent="-228600" eaLnBrk="1" hangingPunct="1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0000FF"/>
                </a:solidFill>
              </a:rPr>
              <a:t>Transit-time magnetic pumping: bounce frequency 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</a:t>
            </a:r>
            <a:r>
              <a:rPr lang="en-US" sz="2000" baseline="30000">
                <a:solidFill>
                  <a:srgbClr val="0000FF"/>
                </a:solidFill>
                <a:sym typeface="Symbol" pitchFamily="18" charset="2"/>
              </a:rPr>
              <a:t>1/2</a:t>
            </a:r>
            <a:r>
              <a:rPr lang="en-US" sz="2000">
                <a:solidFill>
                  <a:srgbClr val="0000FF"/>
                </a:solidFill>
              </a:rPr>
              <a:t>v</a:t>
            </a:r>
            <a:r>
              <a:rPr lang="en-US" sz="2000" baseline="-25000">
                <a:solidFill>
                  <a:srgbClr val="0000FF"/>
                </a:solidFill>
              </a:rPr>
              <a:t>th,e</a:t>
            </a:r>
            <a:r>
              <a:rPr lang="en-US" sz="2000">
                <a:solidFill>
                  <a:srgbClr val="0000FF"/>
                </a:solidFill>
              </a:rPr>
              <a:t>/qR ~ 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</a:t>
            </a:r>
            <a:r>
              <a:rPr lang="en-US" sz="2000" baseline="-25000">
                <a:solidFill>
                  <a:srgbClr val="0000FF"/>
                </a:solidFill>
                <a:sym typeface="Symbol" pitchFamily="18" charset="2"/>
              </a:rPr>
              <a:t>RF</a:t>
            </a:r>
            <a:r>
              <a:rPr lang="en-US" sz="200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41670" name="Picture 6"/>
          <p:cNvPicPr>
            <a:picLocks noChangeAspect="1" noChangeArrowheads="1"/>
          </p:cNvPicPr>
          <p:nvPr/>
        </p:nvPicPr>
        <p:blipFill>
          <a:blip r:embed="rId2" cstate="print"/>
          <a:srcRect r="5623"/>
          <a:stretch>
            <a:fillRect/>
          </a:stretch>
        </p:blipFill>
        <p:spPr bwMode="auto">
          <a:xfrm>
            <a:off x="393700" y="2973388"/>
            <a:ext cx="3675063" cy="2339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41672" name="Line 8"/>
          <p:cNvSpPr>
            <a:spLocks noChangeAspect="1" noChangeShapeType="1"/>
          </p:cNvSpPr>
          <p:nvPr/>
        </p:nvSpPr>
        <p:spPr bwMode="auto">
          <a:xfrm>
            <a:off x="7235825" y="3725863"/>
            <a:ext cx="1096963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73" name="Line 9"/>
          <p:cNvSpPr>
            <a:spLocks noChangeAspect="1" noChangeShapeType="1"/>
          </p:cNvSpPr>
          <p:nvPr/>
        </p:nvSpPr>
        <p:spPr bwMode="auto">
          <a:xfrm flipV="1">
            <a:off x="6167438" y="3725863"/>
            <a:ext cx="1068387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74" name="Line 10"/>
          <p:cNvSpPr>
            <a:spLocks noChangeAspect="1" noChangeShapeType="1"/>
          </p:cNvSpPr>
          <p:nvPr/>
        </p:nvSpPr>
        <p:spPr bwMode="auto">
          <a:xfrm>
            <a:off x="6492875" y="3725863"/>
            <a:ext cx="1096963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75" name="Line 11"/>
          <p:cNvSpPr>
            <a:spLocks noChangeAspect="1" noChangeShapeType="1"/>
          </p:cNvSpPr>
          <p:nvPr/>
        </p:nvSpPr>
        <p:spPr bwMode="auto">
          <a:xfrm>
            <a:off x="6864350" y="3725863"/>
            <a:ext cx="1096963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76" name="Line 12"/>
          <p:cNvSpPr>
            <a:spLocks noChangeAspect="1" noChangeShapeType="1"/>
          </p:cNvSpPr>
          <p:nvPr/>
        </p:nvSpPr>
        <p:spPr bwMode="auto">
          <a:xfrm flipV="1">
            <a:off x="5795963" y="3725863"/>
            <a:ext cx="1068387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77" name="Line 13"/>
          <p:cNvSpPr>
            <a:spLocks noChangeAspect="1" noChangeShapeType="1"/>
          </p:cNvSpPr>
          <p:nvPr/>
        </p:nvSpPr>
        <p:spPr bwMode="auto">
          <a:xfrm flipV="1">
            <a:off x="5424488" y="3725863"/>
            <a:ext cx="1068387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78" name="Line 14"/>
          <p:cNvSpPr>
            <a:spLocks noChangeAspect="1" noChangeShapeType="1"/>
          </p:cNvSpPr>
          <p:nvPr/>
        </p:nvSpPr>
        <p:spPr bwMode="auto">
          <a:xfrm flipV="1">
            <a:off x="5053013" y="3725863"/>
            <a:ext cx="1068387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79" name="Line 15"/>
          <p:cNvSpPr>
            <a:spLocks noChangeAspect="1" noChangeShapeType="1"/>
          </p:cNvSpPr>
          <p:nvPr/>
        </p:nvSpPr>
        <p:spPr bwMode="auto">
          <a:xfrm>
            <a:off x="6121400" y="3725863"/>
            <a:ext cx="1096963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0" name="Line 16"/>
          <p:cNvSpPr>
            <a:spLocks noChangeAspect="1" noChangeShapeType="1"/>
          </p:cNvSpPr>
          <p:nvPr/>
        </p:nvSpPr>
        <p:spPr bwMode="auto">
          <a:xfrm>
            <a:off x="5749925" y="3725863"/>
            <a:ext cx="1096963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1" name="Line 17"/>
          <p:cNvSpPr>
            <a:spLocks noChangeAspect="1" noChangeShapeType="1"/>
          </p:cNvSpPr>
          <p:nvPr/>
        </p:nvSpPr>
        <p:spPr bwMode="auto">
          <a:xfrm flipV="1">
            <a:off x="4681538" y="3725863"/>
            <a:ext cx="1068387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2" name="Line 18"/>
          <p:cNvSpPr>
            <a:spLocks noChangeAspect="1" noChangeShapeType="1"/>
          </p:cNvSpPr>
          <p:nvPr/>
        </p:nvSpPr>
        <p:spPr bwMode="auto">
          <a:xfrm flipV="1">
            <a:off x="4356100" y="3725863"/>
            <a:ext cx="1068388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3" name="Line 19"/>
          <p:cNvSpPr>
            <a:spLocks noChangeAspect="1" noChangeShapeType="1"/>
          </p:cNvSpPr>
          <p:nvPr/>
        </p:nvSpPr>
        <p:spPr bwMode="auto">
          <a:xfrm flipV="1">
            <a:off x="5192713" y="3732213"/>
            <a:ext cx="2217737" cy="4762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4" name="Arc 20"/>
          <p:cNvSpPr>
            <a:spLocks noChangeAspect="1"/>
          </p:cNvSpPr>
          <p:nvPr/>
        </p:nvSpPr>
        <p:spPr bwMode="auto">
          <a:xfrm>
            <a:off x="7413625" y="3544888"/>
            <a:ext cx="93663" cy="1873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200"/>
              <a:gd name="T2" fmla="*/ 0 w 21600"/>
              <a:gd name="T3" fmla="*/ 43200 h 43200"/>
              <a:gd name="T4" fmla="*/ 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200"/>
                </a:cubicBezTo>
              </a:path>
              <a:path w="21600" h="432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2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5" name="Arc 21"/>
          <p:cNvSpPr>
            <a:spLocks noChangeAspect="1"/>
          </p:cNvSpPr>
          <p:nvPr/>
        </p:nvSpPr>
        <p:spPr bwMode="auto">
          <a:xfrm>
            <a:off x="7408863" y="3271838"/>
            <a:ext cx="150812" cy="465137"/>
          </a:xfrm>
          <a:custGeom>
            <a:avLst/>
            <a:gdLst>
              <a:gd name="G0" fmla="+- 1695 0 0"/>
              <a:gd name="G1" fmla="+- 21600 0 0"/>
              <a:gd name="G2" fmla="+- 21600 0 0"/>
              <a:gd name="T0" fmla="*/ 0 w 23295"/>
              <a:gd name="T1" fmla="*/ 67 h 43200"/>
              <a:gd name="T2" fmla="*/ 1695 w 23295"/>
              <a:gd name="T3" fmla="*/ 43200 h 43200"/>
              <a:gd name="T4" fmla="*/ 1695 w 23295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295" h="43200" fill="none" extrusionOk="0">
                <a:moveTo>
                  <a:pt x="-1" y="66"/>
                </a:moveTo>
                <a:cubicBezTo>
                  <a:pt x="563" y="22"/>
                  <a:pt x="1129" y="-1"/>
                  <a:pt x="1695" y="0"/>
                </a:cubicBezTo>
                <a:cubicBezTo>
                  <a:pt x="13624" y="0"/>
                  <a:pt x="23295" y="9670"/>
                  <a:pt x="23295" y="21600"/>
                </a:cubicBezTo>
                <a:cubicBezTo>
                  <a:pt x="23295" y="33529"/>
                  <a:pt x="13624" y="43199"/>
                  <a:pt x="1695" y="43200"/>
                </a:cubicBezTo>
              </a:path>
              <a:path w="23295" h="43200" stroke="0" extrusionOk="0">
                <a:moveTo>
                  <a:pt x="-1" y="66"/>
                </a:moveTo>
                <a:cubicBezTo>
                  <a:pt x="563" y="22"/>
                  <a:pt x="1129" y="-1"/>
                  <a:pt x="1695" y="0"/>
                </a:cubicBezTo>
                <a:cubicBezTo>
                  <a:pt x="13624" y="0"/>
                  <a:pt x="23295" y="9670"/>
                  <a:pt x="23295" y="21600"/>
                </a:cubicBezTo>
                <a:cubicBezTo>
                  <a:pt x="23295" y="33529"/>
                  <a:pt x="13624" y="43199"/>
                  <a:pt x="1695" y="43200"/>
                </a:cubicBezTo>
                <a:lnTo>
                  <a:pt x="1695" y="21600"/>
                </a:lnTo>
                <a:close/>
              </a:path>
            </a:pathLst>
          </a:custGeom>
          <a:noFill/>
          <a:ln w="190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6" name="Arc 22"/>
          <p:cNvSpPr>
            <a:spLocks noChangeAspect="1"/>
          </p:cNvSpPr>
          <p:nvPr/>
        </p:nvSpPr>
        <p:spPr bwMode="auto">
          <a:xfrm>
            <a:off x="5053013" y="3271838"/>
            <a:ext cx="166687" cy="46513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21600"/>
              <a:gd name="T1" fmla="*/ 43200 h 43200"/>
              <a:gd name="T2" fmla="*/ 21600 w 21600"/>
              <a:gd name="T3" fmla="*/ 0 h 43200"/>
              <a:gd name="T4" fmla="*/ 2160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21600" y="43200"/>
                </a:moveTo>
                <a:cubicBezTo>
                  <a:pt x="9670" y="43200"/>
                  <a:pt x="0" y="33529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</a:path>
              <a:path w="21600" h="43200" stroke="0" extrusionOk="0">
                <a:moveTo>
                  <a:pt x="21600" y="43200"/>
                </a:moveTo>
                <a:cubicBezTo>
                  <a:pt x="9670" y="43200"/>
                  <a:pt x="0" y="33529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7" name="Line 23"/>
          <p:cNvSpPr>
            <a:spLocks noChangeAspect="1" noChangeShapeType="1"/>
          </p:cNvSpPr>
          <p:nvPr/>
        </p:nvSpPr>
        <p:spPr bwMode="auto">
          <a:xfrm>
            <a:off x="5238750" y="3271838"/>
            <a:ext cx="2193925" cy="1587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8" name="Rectangle 24"/>
          <p:cNvSpPr>
            <a:spLocks noChangeAspect="1" noChangeArrowheads="1"/>
          </p:cNvSpPr>
          <p:nvPr/>
        </p:nvSpPr>
        <p:spPr bwMode="auto">
          <a:xfrm>
            <a:off x="5383213" y="3435350"/>
            <a:ext cx="33337" cy="277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89" name="Rectangle 25"/>
          <p:cNvSpPr>
            <a:spLocks noChangeAspect="1" noChangeArrowheads="1"/>
          </p:cNvSpPr>
          <p:nvPr/>
        </p:nvSpPr>
        <p:spPr bwMode="auto">
          <a:xfrm>
            <a:off x="5745163" y="3435350"/>
            <a:ext cx="39687" cy="277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0" name="Rectangle 26"/>
          <p:cNvSpPr>
            <a:spLocks noChangeAspect="1" noChangeArrowheads="1"/>
          </p:cNvSpPr>
          <p:nvPr/>
        </p:nvSpPr>
        <p:spPr bwMode="auto">
          <a:xfrm>
            <a:off x="6480175" y="3435350"/>
            <a:ext cx="39688" cy="277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1" name="Rectangle 27"/>
          <p:cNvSpPr>
            <a:spLocks noChangeAspect="1" noChangeArrowheads="1"/>
          </p:cNvSpPr>
          <p:nvPr/>
        </p:nvSpPr>
        <p:spPr bwMode="auto">
          <a:xfrm>
            <a:off x="6848475" y="3435350"/>
            <a:ext cx="33338" cy="277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2" name="Rectangle 28"/>
          <p:cNvSpPr>
            <a:spLocks noChangeAspect="1" noChangeArrowheads="1"/>
          </p:cNvSpPr>
          <p:nvPr/>
        </p:nvSpPr>
        <p:spPr bwMode="auto">
          <a:xfrm>
            <a:off x="4554538" y="3411538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 </a:t>
            </a:r>
            <a:endParaRPr lang="en-US" b="1"/>
          </a:p>
        </p:txBody>
      </p:sp>
      <p:sp>
        <p:nvSpPr>
          <p:cNvPr id="241693" name="Line 29"/>
          <p:cNvSpPr>
            <a:spLocks noChangeAspect="1" noChangeShapeType="1"/>
          </p:cNvSpPr>
          <p:nvPr/>
        </p:nvSpPr>
        <p:spPr bwMode="auto">
          <a:xfrm>
            <a:off x="4362450" y="4627563"/>
            <a:ext cx="1588" cy="365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4" name="Freeform 30"/>
          <p:cNvSpPr>
            <a:spLocks noChangeAspect="1"/>
          </p:cNvSpPr>
          <p:nvPr/>
        </p:nvSpPr>
        <p:spPr bwMode="auto">
          <a:xfrm>
            <a:off x="4310063" y="5030788"/>
            <a:ext cx="115887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EE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5" name="Line 31"/>
          <p:cNvSpPr>
            <a:spLocks noChangeAspect="1" noChangeShapeType="1"/>
          </p:cNvSpPr>
          <p:nvPr/>
        </p:nvSpPr>
        <p:spPr bwMode="auto">
          <a:xfrm>
            <a:off x="6856413" y="4627563"/>
            <a:ext cx="1587" cy="365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6" name="Freeform 32"/>
          <p:cNvSpPr>
            <a:spLocks noChangeAspect="1"/>
          </p:cNvSpPr>
          <p:nvPr/>
        </p:nvSpPr>
        <p:spPr bwMode="auto">
          <a:xfrm>
            <a:off x="6804025" y="5030788"/>
            <a:ext cx="1158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71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7" name="Line 33"/>
          <p:cNvSpPr>
            <a:spLocks noChangeAspect="1" noChangeShapeType="1"/>
          </p:cNvSpPr>
          <p:nvPr/>
        </p:nvSpPr>
        <p:spPr bwMode="auto">
          <a:xfrm>
            <a:off x="7223125" y="4627563"/>
            <a:ext cx="1588" cy="365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8" name="Freeform 34"/>
          <p:cNvSpPr>
            <a:spLocks noChangeAspect="1"/>
          </p:cNvSpPr>
          <p:nvPr/>
        </p:nvSpPr>
        <p:spPr bwMode="auto">
          <a:xfrm>
            <a:off x="7170738" y="5030788"/>
            <a:ext cx="117475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71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9" name="Line 35"/>
          <p:cNvSpPr>
            <a:spLocks noChangeAspect="1" noChangeShapeType="1"/>
          </p:cNvSpPr>
          <p:nvPr/>
        </p:nvSpPr>
        <p:spPr bwMode="auto">
          <a:xfrm>
            <a:off x="5424488" y="4627563"/>
            <a:ext cx="1587" cy="365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0" name="Freeform 36"/>
          <p:cNvSpPr>
            <a:spLocks noChangeAspect="1"/>
          </p:cNvSpPr>
          <p:nvPr/>
        </p:nvSpPr>
        <p:spPr bwMode="auto">
          <a:xfrm>
            <a:off x="5378450" y="5030788"/>
            <a:ext cx="1158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1" name="Line 37"/>
          <p:cNvSpPr>
            <a:spLocks noChangeAspect="1" noChangeShapeType="1"/>
          </p:cNvSpPr>
          <p:nvPr/>
        </p:nvSpPr>
        <p:spPr bwMode="auto">
          <a:xfrm>
            <a:off x="7597775" y="4627563"/>
            <a:ext cx="1588" cy="365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2" name="Freeform 38"/>
          <p:cNvSpPr>
            <a:spLocks noChangeAspect="1"/>
          </p:cNvSpPr>
          <p:nvPr/>
        </p:nvSpPr>
        <p:spPr bwMode="auto">
          <a:xfrm>
            <a:off x="7539038" y="5030788"/>
            <a:ext cx="115887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71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3" name="Line 39"/>
          <p:cNvSpPr>
            <a:spLocks noChangeAspect="1" noChangeShapeType="1"/>
          </p:cNvSpPr>
          <p:nvPr/>
        </p:nvSpPr>
        <p:spPr bwMode="auto">
          <a:xfrm>
            <a:off x="5795963" y="4627563"/>
            <a:ext cx="1587" cy="365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4" name="Freeform 40"/>
          <p:cNvSpPr>
            <a:spLocks noChangeAspect="1"/>
          </p:cNvSpPr>
          <p:nvPr/>
        </p:nvSpPr>
        <p:spPr bwMode="auto">
          <a:xfrm>
            <a:off x="5749925" y="5030788"/>
            <a:ext cx="1158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5" name="Line 41"/>
          <p:cNvSpPr>
            <a:spLocks noChangeAspect="1" noChangeShapeType="1"/>
          </p:cNvSpPr>
          <p:nvPr/>
        </p:nvSpPr>
        <p:spPr bwMode="auto">
          <a:xfrm>
            <a:off x="7958138" y="4627563"/>
            <a:ext cx="1587" cy="365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6" name="Freeform 42"/>
          <p:cNvSpPr>
            <a:spLocks noChangeAspect="1"/>
          </p:cNvSpPr>
          <p:nvPr/>
        </p:nvSpPr>
        <p:spPr bwMode="auto">
          <a:xfrm>
            <a:off x="7900988" y="5030788"/>
            <a:ext cx="115887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71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7" name="Line 43"/>
          <p:cNvSpPr>
            <a:spLocks noChangeAspect="1" noChangeShapeType="1"/>
          </p:cNvSpPr>
          <p:nvPr/>
        </p:nvSpPr>
        <p:spPr bwMode="auto">
          <a:xfrm>
            <a:off x="6167438" y="4627563"/>
            <a:ext cx="1587" cy="365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8" name="Freeform 44"/>
          <p:cNvSpPr>
            <a:spLocks noChangeAspect="1"/>
          </p:cNvSpPr>
          <p:nvPr/>
        </p:nvSpPr>
        <p:spPr bwMode="auto">
          <a:xfrm>
            <a:off x="6121400" y="5030788"/>
            <a:ext cx="1158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09" name="Line 45"/>
          <p:cNvSpPr>
            <a:spLocks noChangeAspect="1" noChangeShapeType="1"/>
          </p:cNvSpPr>
          <p:nvPr/>
        </p:nvSpPr>
        <p:spPr bwMode="auto">
          <a:xfrm>
            <a:off x="8326438" y="4627563"/>
            <a:ext cx="1587" cy="365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10" name="Freeform 46"/>
          <p:cNvSpPr>
            <a:spLocks noChangeAspect="1"/>
          </p:cNvSpPr>
          <p:nvPr/>
        </p:nvSpPr>
        <p:spPr bwMode="auto">
          <a:xfrm>
            <a:off x="8267700" y="5030788"/>
            <a:ext cx="117475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71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11" name="Line 47"/>
          <p:cNvSpPr>
            <a:spLocks noChangeAspect="1" noChangeShapeType="1"/>
          </p:cNvSpPr>
          <p:nvPr/>
        </p:nvSpPr>
        <p:spPr bwMode="auto">
          <a:xfrm>
            <a:off x="5424488" y="3725863"/>
            <a:ext cx="1096962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13" name="Line 49"/>
          <p:cNvSpPr>
            <a:spLocks noChangeAspect="1" noChangeShapeType="1"/>
          </p:cNvSpPr>
          <p:nvPr/>
        </p:nvSpPr>
        <p:spPr bwMode="auto">
          <a:xfrm>
            <a:off x="4687888" y="4627563"/>
            <a:ext cx="1587" cy="365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14" name="Freeform 50"/>
          <p:cNvSpPr>
            <a:spLocks noChangeAspect="1"/>
          </p:cNvSpPr>
          <p:nvPr/>
        </p:nvSpPr>
        <p:spPr bwMode="auto">
          <a:xfrm>
            <a:off x="4635500" y="5030788"/>
            <a:ext cx="1158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16" name="Line 52"/>
          <p:cNvSpPr>
            <a:spLocks noChangeAspect="1" noChangeShapeType="1"/>
          </p:cNvSpPr>
          <p:nvPr/>
        </p:nvSpPr>
        <p:spPr bwMode="auto">
          <a:xfrm>
            <a:off x="5059363" y="4627563"/>
            <a:ext cx="1587" cy="365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17" name="Freeform 53"/>
          <p:cNvSpPr>
            <a:spLocks noChangeAspect="1"/>
          </p:cNvSpPr>
          <p:nvPr/>
        </p:nvSpPr>
        <p:spPr bwMode="auto">
          <a:xfrm>
            <a:off x="5006975" y="5030788"/>
            <a:ext cx="1158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22" name="Line 58"/>
          <p:cNvSpPr>
            <a:spLocks noChangeAspect="1" noChangeShapeType="1"/>
          </p:cNvSpPr>
          <p:nvPr/>
        </p:nvSpPr>
        <p:spPr bwMode="auto">
          <a:xfrm>
            <a:off x="6519863" y="4627563"/>
            <a:ext cx="1587" cy="365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23" name="Freeform 59"/>
          <p:cNvSpPr>
            <a:spLocks noChangeAspect="1"/>
          </p:cNvSpPr>
          <p:nvPr/>
        </p:nvSpPr>
        <p:spPr bwMode="auto">
          <a:xfrm>
            <a:off x="6457950" y="5030788"/>
            <a:ext cx="1158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60" y="60"/>
              </a:cxn>
              <a:cxn ang="0">
                <a:pos x="0" y="0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120" y="0"/>
                </a:lnTo>
                <a:lnTo>
                  <a:pt x="60" y="6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71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730" name="Rectangle 66"/>
          <p:cNvSpPr>
            <a:spLocks noChangeAspect="1" noChangeArrowheads="1"/>
          </p:cNvSpPr>
          <p:nvPr/>
        </p:nvSpPr>
        <p:spPr bwMode="auto">
          <a:xfrm>
            <a:off x="4973638" y="5294313"/>
            <a:ext cx="2946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Poloidal Antenna Elements</a:t>
            </a:r>
          </a:p>
        </p:txBody>
      </p:sp>
      <p:sp>
        <p:nvSpPr>
          <p:cNvPr id="241731" name="Rectangle 67"/>
          <p:cNvSpPr>
            <a:spLocks noChangeAspect="1" noChangeArrowheads="1"/>
          </p:cNvSpPr>
          <p:nvPr/>
        </p:nvSpPr>
        <p:spPr bwMode="auto">
          <a:xfrm>
            <a:off x="5330825" y="3679825"/>
            <a:ext cx="150813" cy="149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32" name="Rectangle 68"/>
          <p:cNvSpPr>
            <a:spLocks noChangeAspect="1" noChangeArrowheads="1"/>
          </p:cNvSpPr>
          <p:nvPr/>
        </p:nvSpPr>
        <p:spPr bwMode="auto">
          <a:xfrm>
            <a:off x="5692775" y="3679825"/>
            <a:ext cx="150813" cy="149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33" name="Rectangle 69"/>
          <p:cNvSpPr>
            <a:spLocks noChangeAspect="1" noChangeArrowheads="1"/>
          </p:cNvSpPr>
          <p:nvPr/>
        </p:nvSpPr>
        <p:spPr bwMode="auto">
          <a:xfrm>
            <a:off x="6054725" y="3679825"/>
            <a:ext cx="150813" cy="149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34" name="Rectangle 70"/>
          <p:cNvSpPr>
            <a:spLocks noChangeAspect="1" noChangeArrowheads="1"/>
          </p:cNvSpPr>
          <p:nvPr/>
        </p:nvSpPr>
        <p:spPr bwMode="auto">
          <a:xfrm>
            <a:off x="6418263" y="3679825"/>
            <a:ext cx="149225" cy="149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35" name="Rectangle 71"/>
          <p:cNvSpPr>
            <a:spLocks noChangeAspect="1" noChangeArrowheads="1"/>
          </p:cNvSpPr>
          <p:nvPr/>
        </p:nvSpPr>
        <p:spPr bwMode="auto">
          <a:xfrm>
            <a:off x="6780213" y="3679825"/>
            <a:ext cx="149225" cy="149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36" name="Rectangle 72"/>
          <p:cNvSpPr>
            <a:spLocks noChangeAspect="1" noChangeArrowheads="1"/>
          </p:cNvSpPr>
          <p:nvPr/>
        </p:nvSpPr>
        <p:spPr bwMode="auto">
          <a:xfrm>
            <a:off x="7142163" y="3679825"/>
            <a:ext cx="150812" cy="149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37" name="Text Box 73"/>
          <p:cNvSpPr txBox="1">
            <a:spLocks noChangeAspect="1" noChangeArrowheads="1"/>
          </p:cNvSpPr>
          <p:nvPr/>
        </p:nvSpPr>
        <p:spPr bwMode="auto">
          <a:xfrm>
            <a:off x="6251575" y="3167063"/>
            <a:ext cx="149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  <a:latin typeface="Wingdings 3" pitchFamily="18" charset="2"/>
              </a:rPr>
              <a:t>p</a:t>
            </a:r>
            <a:endParaRPr lang="en-US" sz="1600">
              <a:latin typeface="Wingdings 3" pitchFamily="18" charset="2"/>
            </a:endParaRPr>
          </a:p>
        </p:txBody>
      </p:sp>
      <p:sp>
        <p:nvSpPr>
          <p:cNvPr id="241738" name="Text Box 74"/>
          <p:cNvSpPr txBox="1">
            <a:spLocks noChangeAspect="1" noChangeArrowheads="1"/>
          </p:cNvSpPr>
          <p:nvPr/>
        </p:nvSpPr>
        <p:spPr bwMode="auto">
          <a:xfrm>
            <a:off x="5270500" y="2798763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 anchorCtr="1">
            <a:spAutoFit/>
          </a:bodyPr>
          <a:lstStyle/>
          <a:p>
            <a:r>
              <a:rPr lang="en-US" sz="1800" b="1"/>
              <a:t>P</a:t>
            </a:r>
            <a:r>
              <a:rPr lang="en-US" sz="1800" b="1" baseline="-25000"/>
              <a:t>1</a:t>
            </a:r>
            <a:endParaRPr lang="en-US" sz="1800" b="1"/>
          </a:p>
        </p:txBody>
      </p:sp>
      <p:sp>
        <p:nvSpPr>
          <p:cNvPr id="241739" name="Text Box 75"/>
          <p:cNvSpPr txBox="1">
            <a:spLocks noChangeAspect="1" noChangeArrowheads="1"/>
          </p:cNvSpPr>
          <p:nvPr/>
        </p:nvSpPr>
        <p:spPr bwMode="auto">
          <a:xfrm>
            <a:off x="5630863" y="2798763"/>
            <a:ext cx="328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 anchorCtr="1">
            <a:spAutoFit/>
          </a:bodyPr>
          <a:lstStyle/>
          <a:p>
            <a:r>
              <a:rPr lang="en-US" sz="1800" b="1"/>
              <a:t>P</a:t>
            </a:r>
            <a:r>
              <a:rPr lang="en-US" sz="1800" b="1" baseline="-25000"/>
              <a:t>2</a:t>
            </a:r>
          </a:p>
        </p:txBody>
      </p:sp>
      <p:sp>
        <p:nvSpPr>
          <p:cNvPr id="241740" name="Text Box 76"/>
          <p:cNvSpPr txBox="1">
            <a:spLocks noChangeAspect="1" noChangeArrowheads="1"/>
          </p:cNvSpPr>
          <p:nvPr/>
        </p:nvSpPr>
        <p:spPr bwMode="auto">
          <a:xfrm>
            <a:off x="5992813" y="2798763"/>
            <a:ext cx="328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 anchorCtr="1">
            <a:spAutoFit/>
          </a:bodyPr>
          <a:lstStyle/>
          <a:p>
            <a:r>
              <a:rPr lang="en-US" sz="1800" b="1"/>
              <a:t>P</a:t>
            </a:r>
            <a:r>
              <a:rPr lang="en-US" sz="1800" b="1" baseline="-25000"/>
              <a:t>3</a:t>
            </a:r>
          </a:p>
        </p:txBody>
      </p:sp>
      <p:sp>
        <p:nvSpPr>
          <p:cNvPr id="241741" name="Text Box 77"/>
          <p:cNvSpPr txBox="1">
            <a:spLocks noChangeAspect="1" noChangeArrowheads="1"/>
          </p:cNvSpPr>
          <p:nvPr/>
        </p:nvSpPr>
        <p:spPr bwMode="auto">
          <a:xfrm>
            <a:off x="6356350" y="2798763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 anchorCtr="1">
            <a:spAutoFit/>
          </a:bodyPr>
          <a:lstStyle/>
          <a:p>
            <a:r>
              <a:rPr lang="en-US" sz="1800" b="1"/>
              <a:t>P</a:t>
            </a:r>
            <a:r>
              <a:rPr lang="en-US" sz="1800" b="1" baseline="-25000"/>
              <a:t>4</a:t>
            </a:r>
          </a:p>
        </p:txBody>
      </p:sp>
      <p:sp>
        <p:nvSpPr>
          <p:cNvPr id="241742" name="Text Box 78"/>
          <p:cNvSpPr txBox="1">
            <a:spLocks noChangeAspect="1" noChangeArrowheads="1"/>
          </p:cNvSpPr>
          <p:nvPr/>
        </p:nvSpPr>
        <p:spPr bwMode="auto">
          <a:xfrm>
            <a:off x="6718300" y="2792413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 anchorCtr="1">
            <a:spAutoFit/>
          </a:bodyPr>
          <a:lstStyle/>
          <a:p>
            <a:r>
              <a:rPr lang="en-US" sz="1800" b="1"/>
              <a:t>P</a:t>
            </a:r>
            <a:r>
              <a:rPr lang="en-US" sz="1800" b="1" baseline="-25000"/>
              <a:t>5</a:t>
            </a:r>
          </a:p>
        </p:txBody>
      </p:sp>
      <p:sp>
        <p:nvSpPr>
          <p:cNvPr id="241743" name="Text Box 79"/>
          <p:cNvSpPr txBox="1">
            <a:spLocks noChangeAspect="1" noChangeArrowheads="1"/>
          </p:cNvSpPr>
          <p:nvPr/>
        </p:nvSpPr>
        <p:spPr bwMode="auto">
          <a:xfrm>
            <a:off x="7081838" y="2792413"/>
            <a:ext cx="328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 anchorCtr="1">
            <a:spAutoFit/>
          </a:bodyPr>
          <a:lstStyle/>
          <a:p>
            <a:r>
              <a:rPr lang="en-US" sz="1800" b="1"/>
              <a:t>P</a:t>
            </a:r>
            <a:r>
              <a:rPr lang="en-US" sz="1800" b="1" baseline="-25000"/>
              <a:t>6</a:t>
            </a:r>
          </a:p>
        </p:txBody>
      </p:sp>
      <p:sp>
        <p:nvSpPr>
          <p:cNvPr id="241744" name="Text Box 80"/>
          <p:cNvSpPr txBox="1">
            <a:spLocks noChangeAspect="1" noChangeArrowheads="1"/>
          </p:cNvSpPr>
          <p:nvPr/>
        </p:nvSpPr>
        <p:spPr bwMode="auto">
          <a:xfrm>
            <a:off x="5600700" y="2544763"/>
            <a:ext cx="1411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2000" b="1"/>
              <a:t>RF Sources</a:t>
            </a:r>
          </a:p>
        </p:txBody>
      </p:sp>
      <p:sp>
        <p:nvSpPr>
          <p:cNvPr id="241745" name="Line 81"/>
          <p:cNvSpPr>
            <a:spLocks noChangeAspect="1" noChangeShapeType="1"/>
          </p:cNvSpPr>
          <p:nvPr/>
        </p:nvSpPr>
        <p:spPr bwMode="auto">
          <a:xfrm flipH="1">
            <a:off x="4821238" y="3767138"/>
            <a:ext cx="509587" cy="47625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46" name="Text Box 82"/>
          <p:cNvSpPr txBox="1">
            <a:spLocks noChangeAspect="1" noChangeArrowheads="1"/>
          </p:cNvSpPr>
          <p:nvPr/>
        </p:nvSpPr>
        <p:spPr bwMode="auto">
          <a:xfrm>
            <a:off x="4273550" y="3529013"/>
            <a:ext cx="620713" cy="488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600" b="1">
                <a:solidFill>
                  <a:srgbClr val="5DBACA"/>
                </a:solidFill>
              </a:rPr>
              <a:t>5 Port</a:t>
            </a:r>
          </a:p>
          <a:p>
            <a:pPr algn="ctr"/>
            <a:r>
              <a:rPr lang="en-US" sz="1600" b="1">
                <a:solidFill>
                  <a:srgbClr val="5DBACA"/>
                </a:solidFill>
              </a:rPr>
              <a:t>Cubes</a:t>
            </a:r>
            <a:endParaRPr lang="en-US" sz="1600" b="1"/>
          </a:p>
        </p:txBody>
      </p:sp>
      <p:sp>
        <p:nvSpPr>
          <p:cNvPr id="241747" name="Line 83"/>
          <p:cNvSpPr>
            <a:spLocks noChangeAspect="1" noChangeShapeType="1"/>
          </p:cNvSpPr>
          <p:nvPr/>
        </p:nvSpPr>
        <p:spPr bwMode="auto">
          <a:xfrm flipV="1">
            <a:off x="7513638" y="3163888"/>
            <a:ext cx="511175" cy="18573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48" name="Text Box 84"/>
          <p:cNvSpPr txBox="1">
            <a:spLocks noChangeAspect="1" noChangeArrowheads="1"/>
          </p:cNvSpPr>
          <p:nvPr/>
        </p:nvSpPr>
        <p:spPr bwMode="auto">
          <a:xfrm>
            <a:off x="7643813" y="2682875"/>
            <a:ext cx="993775" cy="488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1600" b="1">
                <a:solidFill>
                  <a:srgbClr val="6876E7"/>
                </a:solidFill>
              </a:rPr>
              <a:t>Decoupler</a:t>
            </a:r>
          </a:p>
          <a:p>
            <a:pPr algn="ctr"/>
            <a:r>
              <a:rPr lang="en-US" sz="1600" b="1">
                <a:solidFill>
                  <a:srgbClr val="6876E7"/>
                </a:solidFill>
              </a:rPr>
              <a:t>Elements</a:t>
            </a:r>
            <a:endParaRPr lang="en-US" sz="1600" b="1"/>
          </a:p>
        </p:txBody>
      </p:sp>
      <p:sp>
        <p:nvSpPr>
          <p:cNvPr id="241749" name="Line 85"/>
          <p:cNvSpPr>
            <a:spLocks noChangeAspect="1" noChangeShapeType="1"/>
          </p:cNvSpPr>
          <p:nvPr/>
        </p:nvSpPr>
        <p:spPr bwMode="auto">
          <a:xfrm>
            <a:off x="6373813" y="4756150"/>
            <a:ext cx="0" cy="185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50" name="Text Box 86"/>
          <p:cNvSpPr txBox="1">
            <a:spLocks noChangeAspect="1" noChangeArrowheads="1"/>
          </p:cNvSpPr>
          <p:nvPr/>
        </p:nvSpPr>
        <p:spPr bwMode="auto">
          <a:xfrm>
            <a:off x="4175125" y="5005388"/>
            <a:ext cx="127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D0000"/>
                </a:solidFill>
                <a:latin typeface="Times" pitchFamily="32" charset="0"/>
              </a:rPr>
              <a:t>I</a:t>
            </a:r>
            <a:r>
              <a:rPr lang="en-US" sz="1400" b="1" baseline="-25000">
                <a:solidFill>
                  <a:srgbClr val="FD0000"/>
                </a:solidFill>
                <a:latin typeface="Times" pitchFamily="32" charset="0"/>
              </a:rPr>
              <a:t>1</a:t>
            </a:r>
            <a:endParaRPr lang="en-US" sz="1400" b="1">
              <a:solidFill>
                <a:srgbClr val="FD0000"/>
              </a:solidFill>
              <a:latin typeface="Times" pitchFamily="32" charset="0"/>
            </a:endParaRPr>
          </a:p>
        </p:txBody>
      </p:sp>
      <p:sp>
        <p:nvSpPr>
          <p:cNvPr id="241751" name="Text Box 87"/>
          <p:cNvSpPr txBox="1">
            <a:spLocks noChangeAspect="1" noChangeArrowheads="1"/>
          </p:cNvSpPr>
          <p:nvPr/>
        </p:nvSpPr>
        <p:spPr bwMode="auto">
          <a:xfrm>
            <a:off x="6330950" y="5005388"/>
            <a:ext cx="127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" pitchFamily="32" charset="0"/>
              </a:rPr>
              <a:t>I</a:t>
            </a:r>
            <a:r>
              <a:rPr lang="en-US" sz="1400" b="1" baseline="-25000">
                <a:latin typeface="Times" pitchFamily="32" charset="0"/>
              </a:rPr>
              <a:t>7</a:t>
            </a:r>
          </a:p>
        </p:txBody>
      </p:sp>
      <p:sp>
        <p:nvSpPr>
          <p:cNvPr id="241752" name="Line 88"/>
          <p:cNvSpPr>
            <a:spLocks noChangeAspect="1" noChangeShapeType="1"/>
          </p:cNvSpPr>
          <p:nvPr/>
        </p:nvSpPr>
        <p:spPr bwMode="auto">
          <a:xfrm>
            <a:off x="4203700" y="4756150"/>
            <a:ext cx="0" cy="185738"/>
          </a:xfrm>
          <a:prstGeom prst="line">
            <a:avLst/>
          </a:prstGeom>
          <a:noFill/>
          <a:ln w="12700">
            <a:solidFill>
              <a:srgbClr val="FD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53" name="Text Box 89"/>
          <p:cNvSpPr txBox="1">
            <a:spLocks noChangeAspect="1" noChangeArrowheads="1"/>
          </p:cNvSpPr>
          <p:nvPr/>
        </p:nvSpPr>
        <p:spPr bwMode="auto">
          <a:xfrm>
            <a:off x="4310063" y="5245100"/>
            <a:ext cx="571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Symbol" pitchFamily="18" charset="2"/>
              </a:rPr>
              <a:t>Df</a:t>
            </a:r>
            <a:r>
              <a:rPr lang="en-US" sz="2000" b="1" baseline="-25000">
                <a:solidFill>
                  <a:srgbClr val="FF0000"/>
                </a:solidFill>
                <a:latin typeface="Times" pitchFamily="32" charset="0"/>
              </a:rPr>
              <a:t>V21</a:t>
            </a:r>
            <a:endParaRPr lang="en-US" sz="20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241754" name="AutoShape 90"/>
          <p:cNvSpPr>
            <a:spLocks noChangeAspect="1"/>
          </p:cNvSpPr>
          <p:nvPr/>
        </p:nvSpPr>
        <p:spPr bwMode="auto">
          <a:xfrm rot="-5439543">
            <a:off x="4472781" y="5056982"/>
            <a:ext cx="138113" cy="279400"/>
          </a:xfrm>
          <a:prstGeom prst="leftBrace">
            <a:avLst>
              <a:gd name="adj1" fmla="val 16858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55" name="Line 91"/>
          <p:cNvSpPr>
            <a:spLocks noChangeAspect="1" noChangeShapeType="1"/>
          </p:cNvSpPr>
          <p:nvPr/>
        </p:nvSpPr>
        <p:spPr bwMode="auto">
          <a:xfrm>
            <a:off x="5414963" y="3068638"/>
            <a:ext cx="0" cy="6111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56" name="Line 92"/>
          <p:cNvSpPr>
            <a:spLocks noChangeAspect="1" noChangeShapeType="1"/>
          </p:cNvSpPr>
          <p:nvPr/>
        </p:nvSpPr>
        <p:spPr bwMode="auto">
          <a:xfrm>
            <a:off x="5773738" y="3068638"/>
            <a:ext cx="0" cy="6111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57" name="Line 93"/>
          <p:cNvSpPr>
            <a:spLocks noChangeAspect="1" noChangeShapeType="1"/>
          </p:cNvSpPr>
          <p:nvPr/>
        </p:nvSpPr>
        <p:spPr bwMode="auto">
          <a:xfrm>
            <a:off x="6132513" y="3068638"/>
            <a:ext cx="0" cy="6111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58" name="Line 94"/>
          <p:cNvSpPr>
            <a:spLocks noChangeAspect="1" noChangeShapeType="1"/>
          </p:cNvSpPr>
          <p:nvPr/>
        </p:nvSpPr>
        <p:spPr bwMode="auto">
          <a:xfrm>
            <a:off x="6491288" y="3068638"/>
            <a:ext cx="0" cy="6111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59" name="Line 95"/>
          <p:cNvSpPr>
            <a:spLocks noChangeAspect="1" noChangeShapeType="1"/>
          </p:cNvSpPr>
          <p:nvPr/>
        </p:nvSpPr>
        <p:spPr bwMode="auto">
          <a:xfrm>
            <a:off x="6850063" y="3068638"/>
            <a:ext cx="0" cy="6111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60" name="Line 96"/>
          <p:cNvSpPr>
            <a:spLocks noChangeAspect="1" noChangeShapeType="1"/>
          </p:cNvSpPr>
          <p:nvPr/>
        </p:nvSpPr>
        <p:spPr bwMode="auto">
          <a:xfrm>
            <a:off x="7210425" y="3068638"/>
            <a:ext cx="0" cy="6111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61" name="Text Box 97"/>
          <p:cNvSpPr txBox="1">
            <a:spLocks noChangeAspect="1" noChangeArrowheads="1"/>
          </p:cNvSpPr>
          <p:nvPr/>
        </p:nvSpPr>
        <p:spPr bwMode="auto">
          <a:xfrm>
            <a:off x="5511800" y="3633788"/>
            <a:ext cx="149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  <a:latin typeface="Wingdings 3" pitchFamily="18" charset="2"/>
              </a:rPr>
              <a:t>p</a:t>
            </a:r>
            <a:endParaRPr lang="en-US" sz="1600">
              <a:latin typeface="Wingdings 3" pitchFamily="18" charset="2"/>
            </a:endParaRPr>
          </a:p>
        </p:txBody>
      </p:sp>
      <p:sp>
        <p:nvSpPr>
          <p:cNvPr id="241762" name="Text Box 98"/>
          <p:cNvSpPr txBox="1">
            <a:spLocks noChangeAspect="1" noChangeArrowheads="1"/>
          </p:cNvSpPr>
          <p:nvPr/>
        </p:nvSpPr>
        <p:spPr bwMode="auto">
          <a:xfrm>
            <a:off x="5876925" y="3633788"/>
            <a:ext cx="149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  <a:latin typeface="Wingdings 3" pitchFamily="18" charset="2"/>
              </a:rPr>
              <a:t>p</a:t>
            </a:r>
            <a:endParaRPr lang="en-US" sz="1600">
              <a:latin typeface="Wingdings 3" pitchFamily="18" charset="2"/>
            </a:endParaRPr>
          </a:p>
        </p:txBody>
      </p:sp>
      <p:sp>
        <p:nvSpPr>
          <p:cNvPr id="241763" name="Text Box 99"/>
          <p:cNvSpPr txBox="1">
            <a:spLocks noChangeAspect="1" noChangeArrowheads="1"/>
          </p:cNvSpPr>
          <p:nvPr/>
        </p:nvSpPr>
        <p:spPr bwMode="auto">
          <a:xfrm>
            <a:off x="6242050" y="3633788"/>
            <a:ext cx="149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  <a:latin typeface="Wingdings 3" pitchFamily="18" charset="2"/>
              </a:rPr>
              <a:t>p</a:t>
            </a:r>
            <a:endParaRPr lang="en-US" sz="1600">
              <a:latin typeface="Wingdings 3" pitchFamily="18" charset="2"/>
            </a:endParaRPr>
          </a:p>
        </p:txBody>
      </p:sp>
      <p:sp>
        <p:nvSpPr>
          <p:cNvPr id="241764" name="Text Box 100"/>
          <p:cNvSpPr txBox="1">
            <a:spLocks noChangeAspect="1" noChangeArrowheads="1"/>
          </p:cNvSpPr>
          <p:nvPr/>
        </p:nvSpPr>
        <p:spPr bwMode="auto">
          <a:xfrm>
            <a:off x="6607175" y="3633788"/>
            <a:ext cx="149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  <a:latin typeface="Wingdings 3" pitchFamily="18" charset="2"/>
              </a:rPr>
              <a:t>p</a:t>
            </a:r>
            <a:endParaRPr lang="en-US" sz="1600">
              <a:latin typeface="Wingdings 3" pitchFamily="18" charset="2"/>
            </a:endParaRPr>
          </a:p>
        </p:txBody>
      </p:sp>
      <p:sp>
        <p:nvSpPr>
          <p:cNvPr id="241765" name="Text Box 101"/>
          <p:cNvSpPr txBox="1">
            <a:spLocks noChangeAspect="1" noChangeArrowheads="1"/>
          </p:cNvSpPr>
          <p:nvPr/>
        </p:nvSpPr>
        <p:spPr bwMode="auto">
          <a:xfrm>
            <a:off x="6972300" y="3633788"/>
            <a:ext cx="149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  <a:latin typeface="Wingdings 3" pitchFamily="18" charset="2"/>
              </a:rPr>
              <a:t>p</a:t>
            </a:r>
            <a:endParaRPr lang="en-US" sz="1600">
              <a:latin typeface="Wingdings 3" pitchFamily="18" charset="2"/>
            </a:endParaRPr>
          </a:p>
        </p:txBody>
      </p:sp>
      <p:sp>
        <p:nvSpPr>
          <p:cNvPr id="241767" name="Text Box 103"/>
          <p:cNvSpPr txBox="1">
            <a:spLocks noChangeArrowheads="1"/>
          </p:cNvSpPr>
          <p:nvPr/>
        </p:nvSpPr>
        <p:spPr bwMode="auto">
          <a:xfrm>
            <a:off x="6059488" y="6662738"/>
            <a:ext cx="25019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J. Wilson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PoP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10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(2003) 1733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36648-6160-4552-9435-FC6BE495B0FA}" type="slidenum">
              <a:rPr lang="en-US"/>
              <a:pPr/>
              <a:t>35</a:t>
            </a:fld>
            <a:r>
              <a:rPr lang="en-US"/>
              <a:t> </a:t>
            </a:r>
          </a:p>
        </p:txBody>
      </p:sp>
      <p:sp>
        <p:nvSpPr>
          <p:cNvPr id="195587" name="Title 1"/>
          <p:cNvSpPr>
            <a:spLocks noGrp="1"/>
          </p:cNvSpPr>
          <p:nvPr>
            <p:ph type="title" idx="4294967295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US" sz="3000"/>
              <a:t>Both Boundary Shaping and Profile Variations Impact Reliability of High-</a:t>
            </a:r>
            <a:r>
              <a:rPr lang="en-US" sz="3000">
                <a:latin typeface="Symbol" pitchFamily="18" charset="2"/>
              </a:rPr>
              <a:t>b</a:t>
            </a:r>
            <a:r>
              <a:rPr lang="en-US" sz="3000" baseline="-25000"/>
              <a:t>N</a:t>
            </a:r>
            <a:r>
              <a:rPr lang="en-US" sz="3000"/>
              <a:t> Operation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1751013" y="3733800"/>
            <a:ext cx="5335588" cy="1587"/>
          </a:xfrm>
          <a:prstGeom prst="line">
            <a:avLst/>
          </a:prstGeom>
          <a:noFill/>
          <a:ln w="158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5589" name="Content Placeholder 2"/>
          <p:cNvSpPr>
            <a:spLocks noGrp="1"/>
          </p:cNvSpPr>
          <p:nvPr>
            <p:ph idx="4294967295"/>
          </p:nvPr>
        </p:nvSpPr>
        <p:spPr>
          <a:xfrm>
            <a:off x="0" y="1422400"/>
            <a:ext cx="4445000" cy="2205038"/>
          </a:xfrm>
        </p:spPr>
        <p:txBody>
          <a:bodyPr lIns="91440" tIns="45720" rIns="91440" bIns="45720"/>
          <a:lstStyle/>
          <a:p>
            <a:pPr>
              <a:lnSpc>
                <a:spcPct val="95000"/>
              </a:lnSpc>
            </a:pPr>
            <a:r>
              <a:rPr lang="en-US" sz="1800"/>
              <a:t>Define a shape parameter* </a:t>
            </a:r>
            <a:r>
              <a:rPr lang="en-US" sz="1800" i="1"/>
              <a:t>S</a:t>
            </a:r>
          </a:p>
          <a:p>
            <a:pPr>
              <a:lnSpc>
                <a:spcPct val="95000"/>
              </a:lnSpc>
            </a:pPr>
            <a:endParaRPr lang="en-US" sz="2200"/>
          </a:p>
          <a:p>
            <a:pPr lvl="1">
              <a:lnSpc>
                <a:spcPct val="95000"/>
              </a:lnSpc>
            </a:pPr>
            <a:endParaRPr lang="en-US" sz="1800"/>
          </a:p>
          <a:p>
            <a:pPr lvl="1">
              <a:lnSpc>
                <a:spcPct val="95000"/>
              </a:lnSpc>
            </a:pPr>
            <a:r>
              <a:rPr lang="en-US" sz="1800"/>
              <a:t>“How much safety factor (</a:t>
            </a:r>
            <a:r>
              <a:rPr lang="en-US" sz="1800" i="1"/>
              <a:t>q</a:t>
            </a:r>
            <a:r>
              <a:rPr lang="en-US" sz="1800" i="1" baseline="-25000"/>
              <a:t>95</a:t>
            </a:r>
            <a:r>
              <a:rPr lang="en-US" sz="1800"/>
              <a:t>) does the shape have for given I</a:t>
            </a:r>
            <a:r>
              <a:rPr lang="en-US" sz="1800" baseline="-25000"/>
              <a:t>P</a:t>
            </a:r>
            <a:r>
              <a:rPr lang="en-US" sz="1800"/>
              <a:t> and B</a:t>
            </a:r>
            <a:r>
              <a:rPr lang="en-US" sz="1800" baseline="-25000"/>
              <a:t>T</a:t>
            </a:r>
            <a:r>
              <a:rPr lang="en-US" sz="1800"/>
              <a:t>”</a:t>
            </a:r>
          </a:p>
          <a:p>
            <a:pPr>
              <a:lnSpc>
                <a:spcPct val="95000"/>
              </a:lnSpc>
            </a:pPr>
            <a:r>
              <a:rPr lang="en-US" sz="1800"/>
              <a:t>Pulse-average </a:t>
            </a:r>
            <a:r>
              <a:rPr lang="en-US" sz="1800" i="1">
                <a:latin typeface="Symbol" pitchFamily="18" charset="2"/>
              </a:rPr>
              <a:t>b</a:t>
            </a:r>
            <a:r>
              <a:rPr lang="en-US" sz="1800" i="1" baseline="-25000"/>
              <a:t>N</a:t>
            </a:r>
            <a:r>
              <a:rPr lang="en-US" sz="1800"/>
              <a:t> maximized for large values of </a:t>
            </a:r>
            <a:r>
              <a:rPr lang="en-US" sz="1800" i="1"/>
              <a:t>S</a:t>
            </a:r>
          </a:p>
        </p:txBody>
      </p:sp>
      <p:graphicFrame>
        <p:nvGraphicFramePr>
          <p:cNvPr id="195590" name="Object 6"/>
          <p:cNvGraphicFramePr>
            <a:graphicFrameLocks noChangeAspect="1"/>
          </p:cNvGraphicFramePr>
          <p:nvPr/>
        </p:nvGraphicFramePr>
        <p:xfrm>
          <a:off x="765175" y="1766888"/>
          <a:ext cx="2838450" cy="674687"/>
        </p:xfrm>
        <a:graphic>
          <a:graphicData uri="http://schemas.openxmlformats.org/presentationml/2006/ole">
            <p:oleObj spid="_x0000_s195590" name="Equation" r:id="rId3" imgW="1188720" imgH="284152" progId="Equation.3">
              <p:embed/>
            </p:oleObj>
          </a:graphicData>
        </a:graphic>
      </p:graphicFrame>
      <p:sp>
        <p:nvSpPr>
          <p:cNvPr id="195591" name="TextBox 15"/>
          <p:cNvSpPr txBox="1">
            <a:spLocks noChangeArrowheads="1"/>
          </p:cNvSpPr>
          <p:nvPr/>
        </p:nvSpPr>
        <p:spPr bwMode="auto">
          <a:xfrm>
            <a:off x="685800" y="1130300"/>
            <a:ext cx="304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1" i="1">
                <a:solidFill>
                  <a:srgbClr val="FF0000"/>
                </a:solidFill>
              </a:rPr>
              <a:t>Boundary Shaping Effects</a:t>
            </a:r>
          </a:p>
        </p:txBody>
      </p:sp>
      <p:sp>
        <p:nvSpPr>
          <p:cNvPr id="195592" name="TextBox 16"/>
          <p:cNvSpPr txBox="1">
            <a:spLocks noChangeArrowheads="1"/>
          </p:cNvSpPr>
          <p:nvPr/>
        </p:nvSpPr>
        <p:spPr bwMode="auto">
          <a:xfrm>
            <a:off x="5029200" y="1141413"/>
            <a:ext cx="3513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1" i="1">
                <a:solidFill>
                  <a:srgbClr val="FF0000"/>
                </a:solidFill>
              </a:rPr>
              <a:t>Pressure Profile Shape Effects</a:t>
            </a:r>
          </a:p>
        </p:txBody>
      </p:sp>
      <p:sp>
        <p:nvSpPr>
          <p:cNvPr id="195593" name="Rectangle 21"/>
          <p:cNvSpPr>
            <a:spLocks noChangeArrowheads="1"/>
          </p:cNvSpPr>
          <p:nvPr/>
        </p:nvSpPr>
        <p:spPr bwMode="auto">
          <a:xfrm>
            <a:off x="5486400" y="4572000"/>
            <a:ext cx="609600" cy="1371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195594" name="Rectangle 22"/>
          <p:cNvSpPr>
            <a:spLocks noChangeArrowheads="1"/>
          </p:cNvSpPr>
          <p:nvPr/>
        </p:nvSpPr>
        <p:spPr bwMode="auto">
          <a:xfrm>
            <a:off x="7162800" y="4364038"/>
            <a:ext cx="533400" cy="3810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195595" name="Rectangle 23"/>
          <p:cNvSpPr>
            <a:spLocks noChangeArrowheads="1"/>
          </p:cNvSpPr>
          <p:nvPr/>
        </p:nvSpPr>
        <p:spPr bwMode="auto">
          <a:xfrm>
            <a:off x="7620000" y="4683125"/>
            <a:ext cx="533400" cy="3810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</a:endParaRPr>
          </a:p>
        </p:txBody>
      </p:sp>
      <p:pic>
        <p:nvPicPr>
          <p:cNvPr id="195596" name="Picture 17" descr="Screen shot 2011-11-07 at 4.21.13 PM.png"/>
          <p:cNvPicPr>
            <a:picLocks noChangeAspect="1"/>
          </p:cNvPicPr>
          <p:nvPr/>
        </p:nvPicPr>
        <p:blipFill>
          <a:blip r:embed="rId4" cstate="print"/>
          <a:srcRect l="1613"/>
          <a:stretch>
            <a:fillRect/>
          </a:stretch>
        </p:blipFill>
        <p:spPr bwMode="auto">
          <a:xfrm>
            <a:off x="4724400" y="3733800"/>
            <a:ext cx="3816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Content Placeholder 2"/>
          <p:cNvSpPr txBox="1">
            <a:spLocks/>
          </p:cNvSpPr>
          <p:nvPr/>
        </p:nvSpPr>
        <p:spPr bwMode="auto">
          <a:xfrm>
            <a:off x="4546600" y="1435100"/>
            <a:ext cx="44450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1800" i="1">
                <a:latin typeface="Arial" pitchFamily="34" charset="0"/>
              </a:rPr>
              <a:t> </a:t>
            </a:r>
            <a:r>
              <a:rPr lang="en-US" sz="1800" i="1">
                <a:latin typeface="Symbol" pitchFamily="18" charset="2"/>
              </a:rPr>
              <a:t>b</a:t>
            </a:r>
            <a:r>
              <a:rPr lang="en-US" sz="1800" i="1" baseline="-25000"/>
              <a:t>N</a:t>
            </a:r>
            <a:r>
              <a:rPr lang="en-US" sz="1800"/>
              <a:t> limit calculated to scale inversely with the pressure peaking</a:t>
            </a:r>
          </a:p>
          <a:p>
            <a:pPr marL="177800" indent="-177800">
              <a:lnSpc>
                <a:spcPct val="95000"/>
              </a:lnSpc>
              <a:spcBef>
                <a:spcPct val="220000"/>
              </a:spcBef>
              <a:buFontTx/>
              <a:buChar char="•"/>
            </a:pPr>
            <a:r>
              <a:rPr lang="en-US" sz="1800"/>
              <a:t>Observations support this dependence</a:t>
            </a:r>
          </a:p>
          <a:p>
            <a:pPr marL="177800" indent="-177800">
              <a:spcBef>
                <a:spcPct val="25000"/>
              </a:spcBef>
              <a:buFontTx/>
              <a:buChar char="•"/>
            </a:pPr>
            <a:r>
              <a:rPr lang="en-US" sz="1800"/>
              <a:t>H-mode produces a broad pressure profile by creating an “edge transport barrier”</a:t>
            </a:r>
          </a:p>
        </p:txBody>
      </p:sp>
      <p:graphicFrame>
        <p:nvGraphicFramePr>
          <p:cNvPr id="195598" name="Object 14"/>
          <p:cNvGraphicFramePr>
            <a:graphicFrameLocks noChangeAspect="1"/>
          </p:cNvGraphicFramePr>
          <p:nvPr/>
        </p:nvGraphicFramePr>
        <p:xfrm>
          <a:off x="6015038" y="2019300"/>
          <a:ext cx="865187" cy="581025"/>
        </p:xfrm>
        <a:graphic>
          <a:graphicData uri="http://schemas.openxmlformats.org/presentationml/2006/ole">
            <p:oleObj spid="_x0000_s195598" name="Equation" r:id="rId5" imgW="490427" imgH="330938" progId="Equation.3">
              <p:embed/>
            </p:oleObj>
          </a:graphicData>
        </a:graphic>
      </p:graphicFrame>
      <p:pic>
        <p:nvPicPr>
          <p:cNvPr id="195599" name="Picture 14" descr="Screen shot 2011-11-07 at 11.37.49 P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568700"/>
            <a:ext cx="37338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600" name="TextBox 20"/>
          <p:cNvSpPr txBox="1">
            <a:spLocks noChangeArrowheads="1"/>
          </p:cNvSpPr>
          <p:nvPr/>
        </p:nvSpPr>
        <p:spPr bwMode="auto">
          <a:xfrm>
            <a:off x="0" y="6400800"/>
            <a:ext cx="2232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* Lazarus, et al, Phys. Fluids B 1991</a:t>
            </a:r>
          </a:p>
        </p:txBody>
      </p:sp>
      <p:sp>
        <p:nvSpPr>
          <p:cNvPr id="195602" name="Rectangle 18"/>
          <p:cNvSpPr>
            <a:spLocks noChangeArrowheads="1"/>
          </p:cNvSpPr>
          <p:nvPr/>
        </p:nvSpPr>
        <p:spPr bwMode="auto">
          <a:xfrm>
            <a:off x="5775325" y="6654800"/>
            <a:ext cx="27860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Gerhardt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51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(2011) 073031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F69577-EE74-45FD-AB55-D2DD78F39ECC}" type="slidenum">
              <a:rPr lang="en-US"/>
              <a:pPr/>
              <a:t>36</a:t>
            </a:fld>
            <a:r>
              <a:rPr lang="en-US"/>
              <a:t> </a:t>
            </a:r>
          </a:p>
        </p:txBody>
      </p:sp>
      <p:pic>
        <p:nvPicPr>
          <p:cNvPr id="194563" name="Picture 17" descr="Screen shot 2011-11-09 at 8.29.05 P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1354138"/>
            <a:ext cx="472440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4" name="Title 1"/>
          <p:cNvSpPr>
            <a:spLocks noGrp="1"/>
          </p:cNvSpPr>
          <p:nvPr>
            <p:ph type="title" idx="4294967295"/>
          </p:nvPr>
        </p:nvSpPr>
        <p:spPr>
          <a:xfrm>
            <a:off x="0" y="93663"/>
            <a:ext cx="9144000" cy="955675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sz="3000"/>
              <a:t>Variation of Control System Parameters Confirms Action of Feedback Loop </a:t>
            </a:r>
            <a:endParaRPr lang="en-US"/>
          </a:p>
        </p:txBody>
      </p:sp>
      <p:sp>
        <p:nvSpPr>
          <p:cNvPr id="194566" name="Content Placeholder 2"/>
          <p:cNvSpPr>
            <a:spLocks noGrp="1"/>
          </p:cNvSpPr>
          <p:nvPr>
            <p:ph idx="4294967295"/>
          </p:nvPr>
        </p:nvSpPr>
        <p:spPr>
          <a:xfrm>
            <a:off x="76200" y="1241425"/>
            <a:ext cx="4635500" cy="5259388"/>
          </a:xfrm>
        </p:spPr>
        <p:txBody>
          <a:bodyPr lIns="91440" tIns="45720" rIns="91440" bIns="45720"/>
          <a:lstStyle/>
          <a:p>
            <a:pPr marL="230188" indent="-230188">
              <a:spcBef>
                <a:spcPct val="25000"/>
              </a:spcBef>
            </a:pPr>
            <a:r>
              <a:rPr lang="en-US" sz="2000"/>
              <a:t>Detect n=1 magnetic perturbation</a:t>
            </a:r>
          </a:p>
          <a:p>
            <a:pPr marL="514350" lvl="1" indent="-285750">
              <a:spcBef>
                <a:spcPct val="25000"/>
              </a:spcBef>
            </a:pPr>
            <a:r>
              <a:rPr lang="en-US" sz="1800"/>
              <a:t>48 B</a:t>
            </a:r>
            <a:r>
              <a:rPr lang="en-US" sz="1800" baseline="-25000"/>
              <a:t>P</a:t>
            </a:r>
            <a:r>
              <a:rPr lang="en-US" sz="1800"/>
              <a:t>, B</a:t>
            </a:r>
            <a:r>
              <a:rPr lang="en-US" sz="1800" baseline="-25000"/>
              <a:t>R</a:t>
            </a:r>
            <a:r>
              <a:rPr lang="en-US" sz="1800"/>
              <a:t> magnetic sensors in vessel</a:t>
            </a:r>
          </a:p>
          <a:p>
            <a:pPr marL="514350" lvl="1" indent="-285750">
              <a:spcBef>
                <a:spcPct val="25000"/>
              </a:spcBef>
            </a:pPr>
            <a:r>
              <a:rPr lang="en-US" sz="1800"/>
              <a:t>Analyze signals in real time to obtain amplitude, toroidal phase</a:t>
            </a:r>
          </a:p>
          <a:p>
            <a:pPr marL="230188" indent="-230188">
              <a:spcBef>
                <a:spcPct val="25000"/>
              </a:spcBef>
            </a:pPr>
            <a:r>
              <a:rPr lang="en-US" sz="2000"/>
              <a:t>Apply n=1 radial field with:</a:t>
            </a:r>
          </a:p>
          <a:p>
            <a:pPr marL="514350" lvl="1" indent="-285750">
              <a:spcBef>
                <a:spcPct val="25000"/>
              </a:spcBef>
            </a:pPr>
            <a:r>
              <a:rPr lang="en-US" sz="1800" b="1"/>
              <a:t>Amplitude</a:t>
            </a:r>
            <a:r>
              <a:rPr lang="en-US" sz="1800"/>
              <a:t> proportional to detected perturbation</a:t>
            </a:r>
          </a:p>
          <a:p>
            <a:pPr marL="514350" lvl="1" indent="-285750">
              <a:spcBef>
                <a:spcPct val="25000"/>
              </a:spcBef>
            </a:pPr>
            <a:r>
              <a:rPr lang="en-US" sz="1800" b="1"/>
              <a:t>Phase</a:t>
            </a:r>
            <a:r>
              <a:rPr lang="en-US" sz="1800"/>
              <a:t> shifted relative to detected perturbation</a:t>
            </a:r>
            <a:endParaRPr lang="en-US" sz="1600"/>
          </a:p>
          <a:p>
            <a:pPr marL="230188" indent="-230188">
              <a:spcBef>
                <a:spcPct val="25000"/>
              </a:spcBef>
            </a:pPr>
            <a:r>
              <a:rPr lang="en-US" sz="2000"/>
              <a:t>Feedback can be changed from stabilizing to destabilizing as phase varied</a:t>
            </a:r>
          </a:p>
          <a:p>
            <a:pPr marL="230188" indent="-230188">
              <a:spcBef>
                <a:spcPct val="25000"/>
              </a:spcBef>
            </a:pPr>
            <a:r>
              <a:rPr lang="en-US" sz="2000"/>
              <a:t>Growth of mode slows toroidal rotation by </a:t>
            </a:r>
            <a:r>
              <a:rPr lang="en-US" sz="2000" b="1"/>
              <a:t>J</a:t>
            </a:r>
            <a:r>
              <a:rPr lang="en-US" sz="2000"/>
              <a:t> </a:t>
            </a:r>
            <a:r>
              <a:rPr lang="en-US" sz="2000">
                <a:sym typeface="Symbol" pitchFamily="18" charset="2"/>
              </a:rPr>
              <a:t></a:t>
            </a:r>
            <a:r>
              <a:rPr lang="en-US" sz="2000"/>
              <a:t> </a:t>
            </a:r>
            <a:r>
              <a:rPr lang="en-US" sz="2000" b="1"/>
              <a:t>B</a:t>
            </a:r>
            <a:r>
              <a:rPr lang="en-US" sz="2000"/>
              <a:t> force between perturbed plasma current and external fields</a:t>
            </a:r>
          </a:p>
        </p:txBody>
      </p:sp>
      <p:sp>
        <p:nvSpPr>
          <p:cNvPr id="194567" name="TextBox 10"/>
          <p:cNvSpPr txBox="1">
            <a:spLocks noChangeArrowheads="1"/>
          </p:cNvSpPr>
          <p:nvPr/>
        </p:nvSpPr>
        <p:spPr bwMode="auto">
          <a:xfrm>
            <a:off x="5105400" y="4572000"/>
            <a:ext cx="1214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srgbClr val="1822CD"/>
                </a:solidFill>
              </a:rPr>
              <a:t>0° FB Phase</a:t>
            </a:r>
          </a:p>
        </p:txBody>
      </p:sp>
      <p:sp>
        <p:nvSpPr>
          <p:cNvPr id="194569" name="TextBox 12"/>
          <p:cNvSpPr txBox="1">
            <a:spLocks noChangeArrowheads="1"/>
          </p:cNvSpPr>
          <p:nvPr/>
        </p:nvSpPr>
        <p:spPr bwMode="auto">
          <a:xfrm>
            <a:off x="6413500" y="4521200"/>
            <a:ext cx="106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srgbClr val="008000"/>
                </a:solidFill>
              </a:rPr>
              <a:t>225° FB Phase</a:t>
            </a:r>
          </a:p>
        </p:txBody>
      </p:sp>
      <p:sp>
        <p:nvSpPr>
          <p:cNvPr id="194570" name="TextBox 13"/>
          <p:cNvSpPr txBox="1">
            <a:spLocks noChangeArrowheads="1"/>
          </p:cNvSpPr>
          <p:nvPr/>
        </p:nvSpPr>
        <p:spPr bwMode="auto">
          <a:xfrm>
            <a:off x="7239000" y="4876800"/>
            <a:ext cx="838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/>
              <a:t>90° FB Phase</a:t>
            </a:r>
          </a:p>
        </p:txBody>
      </p:sp>
      <p:sp>
        <p:nvSpPr>
          <p:cNvPr id="194571" name="TextBox 14"/>
          <p:cNvSpPr txBox="1">
            <a:spLocks noChangeArrowheads="1"/>
          </p:cNvSpPr>
          <p:nvPr/>
        </p:nvSpPr>
        <p:spPr bwMode="auto">
          <a:xfrm>
            <a:off x="7239000" y="56388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srgbClr val="FF0000"/>
                </a:solidFill>
              </a:rPr>
              <a:t>180° FB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19703-5FEC-4498-8816-4ADF728B4810}" type="slidenum">
              <a:rPr lang="en-US"/>
              <a:pPr/>
              <a:t>37</a:t>
            </a:fld>
            <a:r>
              <a:rPr lang="en-US"/>
              <a:t> </a:t>
            </a:r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67075" y="1316038"/>
            <a:ext cx="5710238" cy="2159000"/>
          </a:xfrm>
        </p:spPr>
        <p:txBody>
          <a:bodyPr/>
          <a:lstStyle/>
          <a:p>
            <a:pPr marL="230188" indent="-230188">
              <a:spcBef>
                <a:spcPct val="10000"/>
              </a:spcBef>
            </a:pPr>
            <a:r>
              <a:rPr lang="en-US" sz="2000"/>
              <a:t>Visible light emission comes from plasma edge</a:t>
            </a:r>
          </a:p>
          <a:p>
            <a:pPr marL="573088" lvl="1">
              <a:spcBef>
                <a:spcPct val="10000"/>
              </a:spcBef>
            </a:pPr>
            <a:r>
              <a:rPr lang="en-US" sz="1800">
                <a:solidFill>
                  <a:schemeClr val="tx1"/>
                </a:solidFill>
              </a:rPr>
              <a:t>Core radiates in soft x-ray region</a:t>
            </a:r>
          </a:p>
          <a:p>
            <a:pPr marL="230188" indent="-230188">
              <a:spcBef>
                <a:spcPct val="10000"/>
              </a:spcBef>
            </a:pPr>
            <a:r>
              <a:rPr lang="en-US" sz="2000">
                <a:solidFill>
                  <a:srgbClr val="0000FF"/>
                </a:solidFill>
              </a:rPr>
              <a:t>DCON code models mode structure at boundary</a:t>
            </a:r>
          </a:p>
          <a:p>
            <a:pPr marL="573088" lvl="1">
              <a:spcBef>
                <a:spcPct val="10000"/>
              </a:spcBef>
            </a:pPr>
            <a:r>
              <a:rPr lang="en-US" sz="1800">
                <a:solidFill>
                  <a:srgbClr val="0000FF"/>
                </a:solidFill>
              </a:rPr>
              <a:t>uses experimental equilibrium</a:t>
            </a:r>
          </a:p>
          <a:p>
            <a:pPr marL="573088" lvl="1">
              <a:spcBef>
                <a:spcPct val="10000"/>
              </a:spcBef>
            </a:pPr>
            <a:r>
              <a:rPr lang="en-US" sz="1800">
                <a:solidFill>
                  <a:srgbClr val="0000FF"/>
                </a:solidFill>
              </a:rPr>
              <a:t>includes n = 1 – 3 mode components</a:t>
            </a:r>
          </a:p>
          <a:p>
            <a:pPr marL="573088" lvl="1">
              <a:spcBef>
                <a:spcPct val="10000"/>
              </a:spcBef>
            </a:pPr>
            <a:r>
              <a:rPr lang="en-US" sz="1800">
                <a:solidFill>
                  <a:srgbClr val="0000FF"/>
                </a:solidFill>
              </a:rPr>
              <a:t>uses relative amplitude / phase of n spectrum measured by RWM sensors</a:t>
            </a:r>
          </a:p>
        </p:txBody>
      </p:sp>
      <p:pic>
        <p:nvPicPr>
          <p:cNvPr id="231427" name="Picture 3" descr="114147_268"/>
          <p:cNvPicPr>
            <a:picLocks noChangeAspect="1" noChangeArrowheads="1"/>
          </p:cNvPicPr>
          <p:nvPr/>
        </p:nvPicPr>
        <p:blipFill>
          <a:blip r:embed="rId2" cstate="print"/>
          <a:srcRect r="3975"/>
          <a:stretch>
            <a:fillRect/>
          </a:stretch>
        </p:blipFill>
        <p:spPr bwMode="auto">
          <a:xfrm>
            <a:off x="234950" y="4149725"/>
            <a:ext cx="2741613" cy="2293938"/>
          </a:xfrm>
          <a:prstGeom prst="rect">
            <a:avLst/>
          </a:prstGeom>
          <a:noFill/>
        </p:spPr>
      </p:pic>
      <p:grpSp>
        <p:nvGrpSpPr>
          <p:cNvPr id="231428" name="Group 4"/>
          <p:cNvGrpSpPr>
            <a:grpSpLocks/>
          </p:cNvGrpSpPr>
          <p:nvPr/>
        </p:nvGrpSpPr>
        <p:grpSpPr bwMode="auto">
          <a:xfrm>
            <a:off x="3314700" y="3792538"/>
            <a:ext cx="2889250" cy="2627312"/>
            <a:chOff x="2048" y="856"/>
            <a:chExt cx="1820" cy="1655"/>
          </a:xfrm>
        </p:grpSpPr>
        <p:pic>
          <p:nvPicPr>
            <p:cNvPr id="231429" name="Picture 5" descr="114147-1014f"/>
            <p:cNvPicPr>
              <a:picLocks noChangeAspect="1" noChangeArrowheads="1"/>
            </p:cNvPicPr>
            <p:nvPr/>
          </p:nvPicPr>
          <p:blipFill>
            <a:blip r:embed="rId3" cstate="print"/>
            <a:srcRect l="11102" r="11320" b="10318"/>
            <a:stretch>
              <a:fillRect/>
            </a:stretch>
          </p:blipFill>
          <p:spPr bwMode="auto">
            <a:xfrm>
              <a:off x="2100" y="865"/>
              <a:ext cx="1768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1430" name="Rectangle 6"/>
            <p:cNvSpPr>
              <a:spLocks noChangeArrowheads="1"/>
            </p:cNvSpPr>
            <p:nvPr/>
          </p:nvSpPr>
          <p:spPr bwMode="auto">
            <a:xfrm>
              <a:off x="2048" y="856"/>
              <a:ext cx="1798" cy="16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31" name="Group 7"/>
          <p:cNvGrpSpPr>
            <a:grpSpLocks/>
          </p:cNvGrpSpPr>
          <p:nvPr/>
        </p:nvGrpSpPr>
        <p:grpSpPr bwMode="auto">
          <a:xfrm>
            <a:off x="6218238" y="3789363"/>
            <a:ext cx="2854325" cy="2603500"/>
            <a:chOff x="2400" y="2359"/>
            <a:chExt cx="1798" cy="1640"/>
          </a:xfrm>
        </p:grpSpPr>
        <p:pic>
          <p:nvPicPr>
            <p:cNvPr id="231432" name="Picture 8" descr="114147-1014e"/>
            <p:cNvPicPr>
              <a:picLocks noChangeAspect="1" noChangeArrowheads="1"/>
            </p:cNvPicPr>
            <p:nvPr/>
          </p:nvPicPr>
          <p:blipFill>
            <a:blip r:embed="rId4" cstate="print"/>
            <a:srcRect l="14189" r="15335" b="10887"/>
            <a:stretch>
              <a:fillRect/>
            </a:stretch>
          </p:blipFill>
          <p:spPr bwMode="auto">
            <a:xfrm>
              <a:off x="2482" y="2359"/>
              <a:ext cx="1621" cy="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1433" name="Rectangle 9"/>
            <p:cNvSpPr>
              <a:spLocks noChangeArrowheads="1"/>
            </p:cNvSpPr>
            <p:nvPr/>
          </p:nvSpPr>
          <p:spPr bwMode="auto">
            <a:xfrm>
              <a:off x="2400" y="2359"/>
              <a:ext cx="1798" cy="16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143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173038"/>
            <a:ext cx="9144000" cy="685800"/>
          </a:xfrm>
          <a:noFill/>
          <a:ln/>
        </p:spPr>
        <p:txBody>
          <a:bodyPr lIns="90488" tIns="44450" rIns="90488" bIns="44450"/>
          <a:lstStyle/>
          <a:p>
            <a:r>
              <a:rPr lang="en-US" sz="2800"/>
              <a:t>Fast Visible Images Show Plasma Asymmetry as Resistive Wall Mode Develops </a:t>
            </a:r>
          </a:p>
        </p:txBody>
      </p:sp>
      <p:pic>
        <p:nvPicPr>
          <p:cNvPr id="231435" name="Picture 11" descr="114147_2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063" y="1541463"/>
            <a:ext cx="2741612" cy="2201862"/>
          </a:xfrm>
          <a:prstGeom prst="rect">
            <a:avLst/>
          </a:prstGeom>
          <a:noFill/>
        </p:spPr>
      </p:pic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273050" y="3797300"/>
            <a:ext cx="26971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</a:rPr>
              <a:t>RWM with </a:t>
            </a:r>
            <a:r>
              <a:rPr lang="en-US" sz="200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000" i="1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2000" i="1" baseline="-25000">
                <a:solidFill>
                  <a:srgbClr val="FF0000"/>
                </a:solidFill>
                <a:latin typeface="Arial" pitchFamily="34" charset="0"/>
              </a:rPr>
              <a:t>p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</a:rPr>
              <a:t> = 9mT 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363538" y="1147763"/>
            <a:ext cx="25558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8000"/>
                </a:solidFill>
                <a:latin typeface="Arial" pitchFamily="34" charset="0"/>
              </a:rPr>
              <a:t>Before RWM activity </a:t>
            </a:r>
          </a:p>
        </p:txBody>
      </p:sp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2276475" y="3368675"/>
            <a:ext cx="68897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Arial" pitchFamily="34" charset="0"/>
              </a:rPr>
              <a:t>114147</a:t>
            </a:r>
          </a:p>
          <a:p>
            <a:r>
              <a:rPr lang="en-US" sz="900">
                <a:solidFill>
                  <a:schemeClr val="bg1"/>
                </a:solidFill>
                <a:latin typeface="Arial" pitchFamily="34" charset="0"/>
              </a:rPr>
              <a:t>t = 0.250s</a:t>
            </a:r>
          </a:p>
        </p:txBody>
      </p:sp>
      <p:sp>
        <p:nvSpPr>
          <p:cNvPr id="231439" name="Text Box 15"/>
          <p:cNvSpPr txBox="1">
            <a:spLocks noChangeArrowheads="1"/>
          </p:cNvSpPr>
          <p:nvPr/>
        </p:nvSpPr>
        <p:spPr bwMode="auto">
          <a:xfrm>
            <a:off x="2265363" y="6054725"/>
            <a:ext cx="68897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Arial" pitchFamily="34" charset="0"/>
              </a:rPr>
              <a:t>114147</a:t>
            </a:r>
          </a:p>
          <a:p>
            <a:r>
              <a:rPr lang="en-US" sz="900">
                <a:solidFill>
                  <a:schemeClr val="bg1"/>
                </a:solidFill>
                <a:latin typeface="Arial" pitchFamily="34" charset="0"/>
              </a:rPr>
              <a:t>t = 0.268s</a:t>
            </a:r>
          </a:p>
        </p:txBody>
      </p:sp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5022850" y="3414713"/>
            <a:ext cx="22177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>
                <a:solidFill>
                  <a:srgbClr val="0000FF"/>
                </a:solidFill>
                <a:latin typeface="Arial" pitchFamily="34" charset="0"/>
              </a:rPr>
              <a:t>Modeled structure</a:t>
            </a: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5621338" y="6197600"/>
            <a:ext cx="6080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tx2"/>
                </a:solidFill>
                <a:latin typeface="Arial" pitchFamily="34" charset="0"/>
              </a:rPr>
              <a:t>114147</a:t>
            </a:r>
          </a:p>
        </p:txBody>
      </p:sp>
      <p:sp>
        <p:nvSpPr>
          <p:cNvPr id="231442" name="Text Box 18"/>
          <p:cNvSpPr txBox="1">
            <a:spLocks noChangeArrowheads="1"/>
          </p:cNvSpPr>
          <p:nvPr/>
        </p:nvSpPr>
        <p:spPr bwMode="auto">
          <a:xfrm>
            <a:off x="8493125" y="6154738"/>
            <a:ext cx="6080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tx2"/>
                </a:solidFill>
                <a:latin typeface="Arial" pitchFamily="34" charset="0"/>
              </a:rPr>
              <a:t>114147</a:t>
            </a:r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7000875" y="6369050"/>
            <a:ext cx="12192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Arial" pitchFamily="34" charset="0"/>
              </a:rPr>
              <a:t>(interior view)</a:t>
            </a:r>
          </a:p>
        </p:txBody>
      </p:sp>
      <p:sp>
        <p:nvSpPr>
          <p:cNvPr id="231444" name="Text Box 20"/>
          <p:cNvSpPr txBox="1">
            <a:spLocks noChangeArrowheads="1"/>
          </p:cNvSpPr>
          <p:nvPr/>
        </p:nvSpPr>
        <p:spPr bwMode="auto">
          <a:xfrm>
            <a:off x="4170363" y="6369050"/>
            <a:ext cx="12763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Arial" pitchFamily="34" charset="0"/>
              </a:rPr>
              <a:t>(exterior view)</a:t>
            </a:r>
          </a:p>
        </p:txBody>
      </p:sp>
      <p:sp>
        <p:nvSpPr>
          <p:cNvPr id="231445" name="Text Box 21"/>
          <p:cNvSpPr txBox="1">
            <a:spLocks noChangeArrowheads="1"/>
          </p:cNvSpPr>
          <p:nvPr/>
        </p:nvSpPr>
        <p:spPr bwMode="auto">
          <a:xfrm>
            <a:off x="6015038" y="6650038"/>
            <a:ext cx="25400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Sabbagh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46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(2006) 635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F379F7-A42C-4B4B-AFC7-2EAD0BFEC47F}" type="slidenum">
              <a:rPr lang="en-US"/>
              <a:pPr/>
              <a:t>38</a:t>
            </a:fld>
            <a:r>
              <a:rPr lang="en-US"/>
              <a:t> </a:t>
            </a:r>
          </a:p>
        </p:txBody>
      </p:sp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0" y="88900"/>
            <a:ext cx="91709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GB" sz="2800" b="1">
                <a:solidFill>
                  <a:schemeClr val="accent2"/>
                </a:solidFill>
                <a:latin typeface="Arial" pitchFamily="34" charset="0"/>
              </a:rPr>
              <a:t>With RMP, Obtain Good Agreement in Edge Structures </a:t>
            </a:r>
            <a:r>
              <a:rPr lang="en-GB" sz="2800" b="1">
                <a:solidFill>
                  <a:schemeClr val="accent2"/>
                </a:solidFill>
              </a:rPr>
              <a:t>Between Images and Field Line Mapping</a:t>
            </a:r>
            <a:endParaRPr lang="en-GB" b="1">
              <a:solidFill>
                <a:schemeClr val="accent2"/>
              </a:solidFill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741363" y="6148388"/>
            <a:ext cx="7897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>
                <a:latin typeface="Arial" pitchFamily="34" charset="0"/>
              </a:rPr>
              <a:t>Laminar plot at </a:t>
            </a:r>
            <a:r>
              <a:rPr lang="en-GB" sz="1800">
                <a:latin typeface="Symbol" pitchFamily="18" charset="2"/>
              </a:rPr>
              <a:t>f</a:t>
            </a:r>
            <a:r>
              <a:rPr lang="en-GB" sz="1800">
                <a:latin typeface="Arial" pitchFamily="34" charset="0"/>
              </a:rPr>
              <a:t>=315</a:t>
            </a:r>
            <a:r>
              <a:rPr lang="en-GB" sz="1800">
                <a:latin typeface="Arial" pitchFamily="34" charset="0"/>
                <a:sym typeface="Symbol" pitchFamily="18" charset="2"/>
              </a:rPr>
              <a:t>, which is the average tangency radius for the image </a:t>
            </a:r>
            <a:r>
              <a:rPr lang="en-GB" sz="1800">
                <a:latin typeface="Arial" pitchFamily="34" charset="0"/>
              </a:rPr>
              <a:t> </a:t>
            </a:r>
          </a:p>
        </p:txBody>
      </p:sp>
      <p:pic>
        <p:nvPicPr>
          <p:cNvPr id="211973" name="Picture 5" descr="rba27847_47"/>
          <p:cNvPicPr>
            <a:picLocks noChangeAspect="1" noChangeArrowheads="1"/>
          </p:cNvPicPr>
          <p:nvPr/>
        </p:nvPicPr>
        <p:blipFill>
          <a:blip r:embed="rId2" cstate="print"/>
          <a:srcRect l="26192" b="50882"/>
          <a:stretch>
            <a:fillRect/>
          </a:stretch>
        </p:blipFill>
        <p:spPr bwMode="auto">
          <a:xfrm>
            <a:off x="3816350" y="1684338"/>
            <a:ext cx="2433638" cy="2160587"/>
          </a:xfrm>
          <a:prstGeom prst="rect">
            <a:avLst/>
          </a:prstGeom>
          <a:noFill/>
        </p:spPr>
      </p:pic>
      <p:pic>
        <p:nvPicPr>
          <p:cNvPr id="211974" name="Picture 6" descr="n 3_boundary"/>
          <p:cNvPicPr>
            <a:picLocks noChangeAspect="1" noChangeArrowheads="1"/>
          </p:cNvPicPr>
          <p:nvPr/>
        </p:nvPicPr>
        <p:blipFill>
          <a:blip r:embed="rId3" cstate="print"/>
          <a:srcRect l="27145"/>
          <a:stretch>
            <a:fillRect/>
          </a:stretch>
        </p:blipFill>
        <p:spPr bwMode="auto">
          <a:xfrm>
            <a:off x="6156325" y="1684338"/>
            <a:ext cx="2317750" cy="2160587"/>
          </a:xfrm>
          <a:prstGeom prst="rect">
            <a:avLst/>
          </a:prstGeom>
          <a:noFill/>
        </p:spPr>
      </p:pic>
      <p:pic>
        <p:nvPicPr>
          <p:cNvPr id="211975" name="Picture 7" descr="rba27811_122"/>
          <p:cNvPicPr>
            <a:picLocks noChangeAspect="1" noChangeArrowheads="1"/>
          </p:cNvPicPr>
          <p:nvPr/>
        </p:nvPicPr>
        <p:blipFill>
          <a:blip r:embed="rId4" cstate="print"/>
          <a:srcRect l="18471" b="30992"/>
          <a:stretch>
            <a:fillRect/>
          </a:stretch>
        </p:blipFill>
        <p:spPr bwMode="auto">
          <a:xfrm>
            <a:off x="1382713" y="1684338"/>
            <a:ext cx="1912937" cy="2157412"/>
          </a:xfrm>
          <a:prstGeom prst="rect">
            <a:avLst/>
          </a:prstGeom>
          <a:noFill/>
        </p:spPr>
      </p:pic>
      <p:pic>
        <p:nvPicPr>
          <p:cNvPr id="211976" name="Picture 8" descr="mars_ergos_nall_comp1000_noergos"/>
          <p:cNvPicPr>
            <a:picLocks noChangeAspect="1" noChangeArrowheads="1"/>
          </p:cNvPicPr>
          <p:nvPr/>
        </p:nvPicPr>
        <p:blipFill>
          <a:blip r:embed="rId5" cstate="print"/>
          <a:srcRect l="3627"/>
          <a:stretch>
            <a:fillRect/>
          </a:stretch>
        </p:blipFill>
        <p:spPr bwMode="auto">
          <a:xfrm>
            <a:off x="823913" y="3548063"/>
            <a:ext cx="8212137" cy="3113087"/>
          </a:xfrm>
          <a:prstGeom prst="rect">
            <a:avLst/>
          </a:prstGeom>
          <a:noFill/>
        </p:spPr>
      </p:pic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6778625" y="1290638"/>
            <a:ext cx="587375" cy="382587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>
                <a:solidFill>
                  <a:srgbClr val="0000FF"/>
                </a:solidFill>
                <a:latin typeface="Arial" pitchFamily="34" charset="0"/>
              </a:rPr>
              <a:t>n=3</a:t>
            </a: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4338638" y="1290638"/>
            <a:ext cx="587375" cy="382587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>
                <a:solidFill>
                  <a:srgbClr val="0000FF"/>
                </a:solidFill>
                <a:latin typeface="Arial" pitchFamily="34" charset="0"/>
              </a:rPr>
              <a:t>n=4</a:t>
            </a:r>
          </a:p>
        </p:txBody>
      </p:sp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1898650" y="1290638"/>
            <a:ext cx="587375" cy="382587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>
                <a:solidFill>
                  <a:srgbClr val="0000FF"/>
                </a:solidFill>
                <a:latin typeface="Arial" pitchFamily="34" charset="0"/>
              </a:rPr>
              <a:t>n=6</a:t>
            </a:r>
          </a:p>
        </p:txBody>
      </p:sp>
      <p:sp>
        <p:nvSpPr>
          <p:cNvPr id="211980" name="Rectangle 12"/>
          <p:cNvSpPr>
            <a:spLocks noChangeArrowheads="1"/>
          </p:cNvSpPr>
          <p:nvPr/>
        </p:nvSpPr>
        <p:spPr bwMode="auto">
          <a:xfrm rot="-5400000">
            <a:off x="-759618" y="4685506"/>
            <a:ext cx="2414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>
                <a:solidFill>
                  <a:schemeClr val="accent2"/>
                </a:solidFill>
              </a:rPr>
              <a:t>Field line mapping</a:t>
            </a:r>
          </a:p>
          <a:p>
            <a:pPr algn="ctr"/>
            <a:r>
              <a:rPr lang="en-GB" sz="2000">
                <a:solidFill>
                  <a:schemeClr val="accent2"/>
                </a:solidFill>
              </a:rPr>
              <a:t>ERGOS code</a:t>
            </a: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211981" name="Rectangle 13"/>
          <p:cNvSpPr>
            <a:spLocks noChangeArrowheads="1"/>
          </p:cNvSpPr>
          <p:nvPr/>
        </p:nvSpPr>
        <p:spPr bwMode="auto">
          <a:xfrm rot="-5400000">
            <a:off x="-569118" y="2177256"/>
            <a:ext cx="2062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>
                <a:solidFill>
                  <a:schemeClr val="accent2"/>
                </a:solidFill>
              </a:rPr>
              <a:t>Camera images</a:t>
            </a:r>
            <a:endParaRPr lang="en-GB" sz="2000">
              <a:solidFill>
                <a:schemeClr val="accent2"/>
              </a:solidFill>
            </a:endParaRPr>
          </a:p>
          <a:p>
            <a:pPr algn="ctr"/>
            <a:r>
              <a:rPr lang="en-GB" sz="2000">
                <a:solidFill>
                  <a:schemeClr val="accent2"/>
                </a:solidFill>
              </a:rPr>
              <a:t>tangential view</a:t>
            </a:r>
            <a:endParaRPr lang="en-US" sz="2800" b="1">
              <a:solidFill>
                <a:schemeClr val="accent2"/>
              </a:solidFill>
            </a:endParaRPr>
          </a:p>
        </p:txBody>
      </p:sp>
      <p:grpSp>
        <p:nvGrpSpPr>
          <p:cNvPr id="211983" name="Group 15"/>
          <p:cNvGrpSpPr>
            <a:grpSpLocks/>
          </p:cNvGrpSpPr>
          <p:nvPr/>
        </p:nvGrpSpPr>
        <p:grpSpPr bwMode="auto">
          <a:xfrm>
            <a:off x="8556625" y="989013"/>
            <a:ext cx="439738" cy="611187"/>
            <a:chOff x="5286" y="1399"/>
            <a:chExt cx="277" cy="385"/>
          </a:xfrm>
        </p:grpSpPr>
        <p:sp>
          <p:nvSpPr>
            <p:cNvPr id="211984" name="Text Box 16"/>
            <p:cNvSpPr txBox="1">
              <a:spLocks noChangeAspect="1" noChangeArrowheads="1"/>
            </p:cNvSpPr>
            <p:nvPr/>
          </p:nvSpPr>
          <p:spPr bwMode="auto">
            <a:xfrm>
              <a:off x="5286" y="1399"/>
              <a:ext cx="27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chemeClr val="accent2"/>
                  </a:solidFill>
                  <a:latin typeface="Times New Roman" pitchFamily="18" charset="0"/>
                </a:rPr>
                <a:t>MAST</a:t>
              </a:r>
            </a:p>
          </p:txBody>
        </p:sp>
        <p:pic>
          <p:nvPicPr>
            <p:cNvPr id="211985" name="Picture 17" descr="MAST_T"/>
            <p:cNvPicPr>
              <a:picLocks noChangeAspect="1" noChangeArrowheads="1"/>
            </p:cNvPicPr>
            <p:nvPr/>
          </p:nvPicPr>
          <p:blipFill>
            <a:blip r:embed="rId6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5292" y="1522"/>
              <a:ext cx="248" cy="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4930775" y="6662738"/>
            <a:ext cx="3692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Courtesy of I. Chapman and MAST group, CCFE,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E449D5-26B5-4D80-B116-6F2B823AE789}" type="slidenum">
              <a:rPr lang="en-US"/>
              <a:pPr/>
              <a:t>39</a:t>
            </a:fld>
            <a:r>
              <a:rPr lang="en-US"/>
              <a:t> </a:t>
            </a:r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425"/>
            <a:ext cx="9144000" cy="946150"/>
          </a:xfrm>
        </p:spPr>
        <p:txBody>
          <a:bodyPr/>
          <a:lstStyle/>
          <a:p>
            <a:r>
              <a:rPr lang="en-GB" sz="2800">
                <a:solidFill>
                  <a:schemeClr val="accent2"/>
                </a:solidFill>
              </a:rPr>
              <a:t>Application of RMP Splits the Outer Strike Point on the Outer Divertor Plate</a:t>
            </a:r>
            <a:endParaRPr lang="en-GB" b="0">
              <a:solidFill>
                <a:schemeClr val="accent2"/>
              </a:solidFill>
            </a:endParaRP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7956550" y="5445125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Zoomed</a:t>
            </a:r>
          </a:p>
        </p:txBody>
      </p:sp>
      <p:pic>
        <p:nvPicPr>
          <p:cNvPr id="214021" name="Picture 5" descr="splitting_plot_ta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75" y="1844675"/>
            <a:ext cx="5464175" cy="3748088"/>
          </a:xfrm>
          <a:prstGeom prst="rect">
            <a:avLst/>
          </a:prstGeom>
          <a:noFill/>
        </p:spPr>
      </p:pic>
      <p:sp>
        <p:nvSpPr>
          <p:cNvPr id="214022" name="Rectangle 6"/>
          <p:cNvSpPr>
            <a:spLocks noChangeArrowheads="1"/>
          </p:cNvSpPr>
          <p:nvPr/>
        </p:nvSpPr>
        <p:spPr bwMode="auto">
          <a:xfrm>
            <a:off x="252413" y="5543550"/>
            <a:ext cx="8713787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/>
          <a:p>
            <a:pPr marL="228600" indent="-228600" eaLnBrk="1" hangingPunct="1">
              <a:spcBef>
                <a:spcPct val="15000"/>
              </a:spcBef>
              <a:buFontTx/>
              <a:buChar char="•"/>
            </a:pPr>
            <a:r>
              <a:rPr lang="en-GB" sz="2200"/>
              <a:t>Observed only for RMP magnitude above a threshold</a:t>
            </a:r>
          </a:p>
          <a:p>
            <a:pPr marL="571500" lvl="1" indent="-228600" eaLnBrk="1" hangingPunct="1">
              <a:spcBef>
                <a:spcPct val="15000"/>
              </a:spcBef>
              <a:buFontTx/>
              <a:buChar char="–"/>
            </a:pPr>
            <a:r>
              <a:rPr lang="en-GB" sz="2000">
                <a:solidFill>
                  <a:schemeClr val="accent2"/>
                </a:solidFill>
              </a:rPr>
              <a:t>Currents induced in plasma can shield small applied fields</a:t>
            </a:r>
          </a:p>
          <a:p>
            <a:pPr marL="228600" indent="-228600" eaLnBrk="1" hangingPunct="1">
              <a:spcBef>
                <a:spcPct val="15000"/>
              </a:spcBef>
              <a:buFontTx/>
              <a:buChar char="•"/>
            </a:pPr>
            <a:r>
              <a:rPr lang="en-GB" sz="2200"/>
              <a:t>Strike point splitting coincides with onset of density reduction</a:t>
            </a:r>
          </a:p>
        </p:txBody>
      </p:sp>
      <p:grpSp>
        <p:nvGrpSpPr>
          <p:cNvPr id="214023" name="Group 7"/>
          <p:cNvGrpSpPr>
            <a:grpSpLocks/>
          </p:cNvGrpSpPr>
          <p:nvPr/>
        </p:nvGrpSpPr>
        <p:grpSpPr bwMode="auto">
          <a:xfrm>
            <a:off x="8556625" y="773113"/>
            <a:ext cx="439738" cy="611187"/>
            <a:chOff x="5286" y="1399"/>
            <a:chExt cx="277" cy="385"/>
          </a:xfrm>
        </p:grpSpPr>
        <p:sp>
          <p:nvSpPr>
            <p:cNvPr id="214024" name="Text Box 8"/>
            <p:cNvSpPr txBox="1">
              <a:spLocks noChangeAspect="1" noChangeArrowheads="1"/>
            </p:cNvSpPr>
            <p:nvPr/>
          </p:nvSpPr>
          <p:spPr bwMode="auto">
            <a:xfrm>
              <a:off x="5286" y="1399"/>
              <a:ext cx="27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chemeClr val="accent2"/>
                  </a:solidFill>
                  <a:latin typeface="Times New Roman" pitchFamily="18" charset="0"/>
                </a:rPr>
                <a:t>MAST</a:t>
              </a:r>
            </a:p>
          </p:txBody>
        </p:sp>
        <p:pic>
          <p:nvPicPr>
            <p:cNvPr id="214025" name="Picture 9" descr="MAST_T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5292" y="1522"/>
              <a:ext cx="248" cy="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314450"/>
            <a:ext cx="8713787" cy="708025"/>
          </a:xfrm>
        </p:spPr>
        <p:txBody>
          <a:bodyPr/>
          <a:lstStyle/>
          <a:p>
            <a:r>
              <a:rPr lang="en-GB" sz="2200"/>
              <a:t>High spatial resolution (1mm) IR measurements of divertor plate temperature reveal the splitting as RMP is applied</a:t>
            </a:r>
            <a:endParaRPr lang="en-GB" sz="2200" b="1"/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4930775" y="6662738"/>
            <a:ext cx="37004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Courtesy of A. Thornton and MAST group, CCFE,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4B595C-5ED5-4DF5-BA8F-9CDD9A0BFD32}" type="slidenum">
              <a:rPr lang="en-US"/>
              <a:pPr/>
              <a:t>4</a:t>
            </a:fld>
            <a:r>
              <a:rPr lang="en-US"/>
              <a:t> </a:t>
            </a:r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2713"/>
            <a:ext cx="9144000" cy="962025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000"/>
              <a:t>Spherical Torus Complements and Extends Conventional Aspect-ratio Tokamaks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075" y="1384300"/>
            <a:ext cx="8726488" cy="5159874"/>
          </a:xfrm>
        </p:spPr>
        <p:txBody>
          <a:bodyPr/>
          <a:lstStyle/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</a:rPr>
              <a:t>High </a:t>
            </a:r>
            <a:r>
              <a:rPr lang="en-US" sz="2200">
                <a:latin typeface="Symbol" pitchFamily="18" charset="2"/>
                <a:cs typeface="Times New Roman" pitchFamily="18" charset="0"/>
                <a:sym typeface="Symbol" pitchFamily="18" charset="2"/>
              </a:rPr>
              <a:t></a:t>
            </a:r>
            <a:r>
              <a:rPr lang="en-US" sz="2200">
                <a:cs typeface="Times New Roman" pitchFamily="18" charset="0"/>
              </a:rPr>
              <a:t>: </a:t>
            </a:r>
            <a:r>
              <a:rPr lang="en-US" sz="2200">
                <a:latin typeface="Symbol" pitchFamily="18" charset="2"/>
                <a:cs typeface="Times New Roman" pitchFamily="18" charset="0"/>
                <a:sym typeface="Symbol" pitchFamily="18" charset="2"/>
              </a:rPr>
              <a:t></a:t>
            </a:r>
            <a:r>
              <a:rPr lang="en-US" sz="2200" baseline="-25000">
                <a:cs typeface="Times New Roman" pitchFamily="18" charset="0"/>
              </a:rPr>
              <a:t>T</a:t>
            </a:r>
            <a:r>
              <a:rPr lang="en-US" sz="2200">
                <a:cs typeface="Times New Roman" pitchFamily="18" charset="0"/>
              </a:rPr>
              <a:t> up to 40%;  on axis </a:t>
            </a:r>
            <a:r>
              <a:rPr lang="en-US" sz="2200">
                <a:latin typeface="Symbol" pitchFamily="18" charset="2"/>
                <a:cs typeface="Times New Roman" pitchFamily="18" charset="0"/>
                <a:sym typeface="Symbol" pitchFamily="18" charset="2"/>
              </a:rPr>
              <a:t></a:t>
            </a:r>
            <a:r>
              <a:rPr lang="en-US" sz="2200">
                <a:cs typeface="Times New Roman" pitchFamily="18" charset="0"/>
              </a:rPr>
              <a:t> ~ 1</a:t>
            </a:r>
          </a:p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</a:rPr>
              <a:t>Extreme cross-section shaping: elongation </a:t>
            </a:r>
            <a:r>
              <a:rPr lang="en-US" sz="2200">
                <a:latin typeface="Symbol" pitchFamily="18" charset="2"/>
                <a:cs typeface="Times New Roman" pitchFamily="18" charset="0"/>
                <a:sym typeface="Symbol" pitchFamily="18" charset="2"/>
              </a:rPr>
              <a:t></a:t>
            </a:r>
            <a:r>
              <a:rPr lang="en-US" sz="2200">
                <a:cs typeface="Times New Roman" pitchFamily="18" charset="0"/>
              </a:rPr>
              <a:t> &gt; 2, B</a:t>
            </a:r>
            <a:r>
              <a:rPr lang="en-US" sz="2200" baseline="-25000">
                <a:cs typeface="Times New Roman" pitchFamily="18" charset="0"/>
              </a:rPr>
              <a:t>P</a:t>
            </a:r>
            <a:r>
              <a:rPr lang="en-US" sz="2200">
                <a:cs typeface="Times New Roman" pitchFamily="18" charset="0"/>
              </a:rPr>
              <a:t>/B</a:t>
            </a:r>
            <a:r>
              <a:rPr lang="en-US" sz="2200" baseline="-25000">
                <a:cs typeface="Times New Roman" pitchFamily="18" charset="0"/>
              </a:rPr>
              <a:t>T</a:t>
            </a:r>
            <a:r>
              <a:rPr lang="en-US" sz="2200">
                <a:cs typeface="Times New Roman" pitchFamily="18" charset="0"/>
              </a:rPr>
              <a:t> ~ 1</a:t>
            </a:r>
            <a:endParaRPr lang="en-US" sz="2200"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</a:rPr>
              <a:t>Large fraction of trapped particles:  </a:t>
            </a:r>
            <a:r>
              <a:rPr lang="en-US" sz="2200" smtClean="0">
                <a:latin typeface="Symbol" pitchFamily="18" charset="2"/>
                <a:cs typeface="Times New Roman" pitchFamily="18" charset="0"/>
              </a:rPr>
              <a:t></a:t>
            </a:r>
            <a:r>
              <a:rPr lang="en-US" sz="2200" smtClean="0">
                <a:cs typeface="Times New Roman" pitchFamily="18" charset="0"/>
              </a:rPr>
              <a:t>√</a:t>
            </a:r>
            <a:r>
              <a:rPr lang="en-US" sz="2200" smtClean="0">
                <a:latin typeface="Symbol" pitchFamily="18" charset="2"/>
                <a:cs typeface="Times New Roman" pitchFamily="18" charset="0"/>
                <a:sym typeface="Symbol" pitchFamily="18" charset="2"/>
              </a:rPr>
              <a:t></a:t>
            </a:r>
            <a:r>
              <a:rPr lang="en-US" sz="2200" smtClean="0">
                <a:latin typeface="Symbol" pitchFamily="18" charset="2"/>
                <a:cs typeface="Times New Roman" pitchFamily="18" charset="0"/>
              </a:rPr>
              <a:t></a:t>
            </a:r>
            <a:r>
              <a:rPr lang="en-US" sz="2200">
                <a:latin typeface="Symbol" pitchFamily="18" charset="2"/>
                <a:cs typeface="Times New Roman" pitchFamily="18" charset="0"/>
              </a:rPr>
              <a:t>(</a:t>
            </a:r>
            <a:r>
              <a:rPr lang="en-US" sz="2200">
                <a:latin typeface="Symbol" pitchFamily="18" charset="2"/>
                <a:cs typeface="Times New Roman" pitchFamily="18" charset="0"/>
                <a:sym typeface="Symbol" pitchFamily="18" charset="2"/>
              </a:rPr>
              <a:t></a:t>
            </a:r>
            <a:r>
              <a:rPr lang="en-US" sz="2200">
                <a:latin typeface="Symbol" pitchFamily="18" charset="2"/>
                <a:cs typeface="Times New Roman" pitchFamily="18" charset="0"/>
              </a:rPr>
              <a:t></a:t>
            </a:r>
            <a:r>
              <a:rPr lang="en-US" sz="2200">
                <a:cs typeface="Times New Roman" pitchFamily="18" charset="0"/>
              </a:rPr>
              <a:t>r/R)</a:t>
            </a:r>
          </a:p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  <a:sym typeface="Symbol" pitchFamily="18" charset="2"/>
              </a:rPr>
              <a:t>Large gyro-radius compared to system size</a:t>
            </a:r>
            <a:r>
              <a:rPr lang="en-US" sz="2200">
                <a:cs typeface="Times New Roman" pitchFamily="18" charset="0"/>
              </a:rPr>
              <a:t>:  </a:t>
            </a:r>
            <a:r>
              <a:rPr lang="en-US" sz="2200" smtClean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200" baseline="-25000" smtClean="0">
                <a:cs typeface="Times New Roman" pitchFamily="18" charset="0"/>
              </a:rPr>
              <a:t>i</a:t>
            </a:r>
            <a:r>
              <a:rPr lang="en-US" sz="2200" smtClean="0">
                <a:cs typeface="Times New Roman" pitchFamily="18" charset="0"/>
              </a:rPr>
              <a:t>/a </a:t>
            </a:r>
            <a:r>
              <a:rPr lang="en-US" sz="2200">
                <a:cs typeface="Times New Roman" pitchFamily="18" charset="0"/>
              </a:rPr>
              <a:t>~ 0.02 – 0.03</a:t>
            </a:r>
            <a:endParaRPr lang="en-US" sz="2200"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</a:rPr>
              <a:t>Large bootstrap current:  I</a:t>
            </a:r>
            <a:r>
              <a:rPr lang="en-US" sz="2200" baseline="-25000">
                <a:cs typeface="Times New Roman" pitchFamily="18" charset="0"/>
              </a:rPr>
              <a:t>Bootstrap </a:t>
            </a:r>
            <a:r>
              <a:rPr lang="en-US" sz="2200">
                <a:cs typeface="Times New Roman" pitchFamily="18" charset="0"/>
              </a:rPr>
              <a:t>/ I</a:t>
            </a:r>
            <a:r>
              <a:rPr lang="en-US" sz="2200" baseline="-25000">
                <a:cs typeface="Times New Roman" pitchFamily="18" charset="0"/>
              </a:rPr>
              <a:t>tot</a:t>
            </a:r>
            <a:r>
              <a:rPr lang="en-US" sz="2200">
                <a:cs typeface="Times New Roman" pitchFamily="18" charset="0"/>
              </a:rPr>
              <a:t> ~  √</a:t>
            </a:r>
            <a:r>
              <a:rPr lang="en-US" sz="2200">
                <a:cs typeface="Times New Roman" pitchFamily="18" charset="0"/>
                <a:sym typeface="Symbol" pitchFamily="18" charset="2"/>
              </a:rPr>
              <a:t></a:t>
            </a:r>
            <a:r>
              <a:rPr lang="en-US" sz="2200" baseline="-25000">
                <a:cs typeface="Times New Roman" pitchFamily="18" charset="0"/>
                <a:sym typeface="Symbol" pitchFamily="18" charset="2"/>
              </a:rPr>
              <a:t>P</a:t>
            </a:r>
            <a:r>
              <a:rPr lang="en-US" sz="2200"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200">
                <a:cs typeface="Times New Roman" pitchFamily="18" charset="0"/>
              </a:rPr>
              <a:t>&gt; 50%</a:t>
            </a:r>
          </a:p>
          <a:p>
            <a:pPr lvl="1">
              <a:spcBef>
                <a:spcPct val="35000"/>
              </a:spcBef>
            </a:pPr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Affects long-term stability of high-beta plasmas</a:t>
            </a:r>
          </a:p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</a:rPr>
              <a:t>Large plasma flow &amp; flow shear: Mach number M  ~ 0.5 </a:t>
            </a:r>
          </a:p>
          <a:p>
            <a:pPr lvl="1">
              <a:spcBef>
                <a:spcPct val="35000"/>
              </a:spcBef>
            </a:pPr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Expect strong effect on ion turbulence</a:t>
            </a:r>
          </a:p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</a:rPr>
              <a:t>Large population of supra-Alfvénic fast ions: v</a:t>
            </a:r>
            <a:r>
              <a:rPr lang="en-US" sz="2200" baseline="-25000">
                <a:cs typeface="Times New Roman" pitchFamily="18" charset="0"/>
              </a:rPr>
              <a:t>NBI</a:t>
            </a:r>
            <a:r>
              <a:rPr lang="en-US" sz="2200">
                <a:cs typeface="Times New Roman" pitchFamily="18" charset="0"/>
              </a:rPr>
              <a:t>/v</a:t>
            </a:r>
            <a:r>
              <a:rPr lang="en-US" sz="2200" baseline="-25000">
                <a:cs typeface="Times New Roman" pitchFamily="18" charset="0"/>
              </a:rPr>
              <a:t>A</a:t>
            </a:r>
            <a:r>
              <a:rPr lang="en-US" sz="2200">
                <a:cs typeface="Times New Roman" pitchFamily="18" charset="0"/>
              </a:rPr>
              <a:t> ~ 4</a:t>
            </a:r>
          </a:p>
          <a:p>
            <a:pPr lvl="1">
              <a:spcBef>
                <a:spcPct val="35000"/>
              </a:spcBef>
            </a:pPr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 Mimics alpha-particle population in a burning plasma</a:t>
            </a:r>
            <a:endParaRPr lang="en-US">
              <a:solidFill>
                <a:srgbClr val="FF00FF"/>
              </a:solidFill>
              <a:cs typeface="Times New Roman" pitchFamily="18" charset="0"/>
            </a:endParaRPr>
          </a:p>
          <a:p>
            <a:pPr>
              <a:spcBef>
                <a:spcPct val="35000"/>
              </a:spcBef>
            </a:pPr>
            <a:r>
              <a:rPr lang="en-US" sz="2200">
                <a:cs typeface="Times New Roman" pitchFamily="18" charset="0"/>
              </a:rPr>
              <a:t>High plasma density at low magnetic field </a:t>
            </a:r>
            <a:r>
              <a:rPr lang="en-US" sz="2200"/>
              <a:t>affects electromagnetic waves used for plasma heating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F1036E-7D5C-4E0C-B04D-149B17045BDF}" type="slidenum">
              <a:rPr lang="en-US"/>
              <a:pPr/>
              <a:t>40</a:t>
            </a:fld>
            <a:r>
              <a:rPr lang="en-US"/>
              <a:t> </a:t>
            </a:r>
          </a:p>
        </p:txBody>
      </p:sp>
      <p:pic>
        <p:nvPicPr>
          <p:cNvPr id="225303" name="Picture 23" descr="Fig-S23_Divertor G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" y="1774825"/>
            <a:ext cx="1758950" cy="2038350"/>
          </a:xfrm>
          <a:prstGeom prst="rect">
            <a:avLst/>
          </a:prstGeom>
          <a:noFill/>
        </p:spPr>
      </p:pic>
      <p:sp>
        <p:nvSpPr>
          <p:cNvPr id="2252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6838"/>
            <a:ext cx="9144000" cy="946150"/>
          </a:xfrm>
        </p:spPr>
        <p:txBody>
          <a:bodyPr/>
          <a:lstStyle/>
          <a:p>
            <a:r>
              <a:rPr lang="en-US" sz="2800"/>
              <a:t>Partial Divertor Detachment by Divertor Gas Puffing Reduces Peak Heat Flux Without Degrading Core</a:t>
            </a:r>
            <a:endParaRPr lang="en-US" sz="2900"/>
          </a:p>
        </p:txBody>
      </p:sp>
      <p:sp>
        <p:nvSpPr>
          <p:cNvPr id="225284" name="Text Box 5"/>
          <p:cNvSpPr txBox="1">
            <a:spLocks noChangeArrowheads="1"/>
          </p:cNvSpPr>
          <p:nvPr/>
        </p:nvSpPr>
        <p:spPr bwMode="auto">
          <a:xfrm>
            <a:off x="5381625" y="6662738"/>
            <a:ext cx="32273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10972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V. Soukhanovskii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49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(2009) 095025 </a:t>
            </a:r>
          </a:p>
        </p:txBody>
      </p:sp>
      <p:pic>
        <p:nvPicPr>
          <p:cNvPr id="225285" name="Picture 6" descr="aps07_highkd_profil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0" y="1387475"/>
            <a:ext cx="258603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6" name="Picture 7" descr="aps07_highkd_scaling_PD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1363" y="3492500"/>
            <a:ext cx="27130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7" name="Picture 10" descr="aps07-pdd-core-t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1700" y="1174750"/>
            <a:ext cx="334010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14"/>
          <p:cNvSpPr>
            <a:spLocks noChangeArrowheads="1"/>
          </p:cNvSpPr>
          <p:nvPr/>
        </p:nvSpPr>
        <p:spPr bwMode="auto">
          <a:xfrm>
            <a:off x="88900" y="5816600"/>
            <a:ext cx="896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Intense gas puff creates region of </a:t>
            </a:r>
            <a:r>
              <a:rPr lang="en-US" sz="2000" b="1">
                <a:solidFill>
                  <a:schemeClr val="accent2"/>
                </a:solidFill>
              </a:rPr>
              <a:t>dense radiating plasma</a:t>
            </a:r>
            <a:r>
              <a:rPr lang="en-US" sz="2000">
                <a:solidFill>
                  <a:schemeClr val="accent2"/>
                </a:solidFill>
              </a:rPr>
              <a:t> near divertor</a:t>
            </a:r>
          </a:p>
          <a:p>
            <a:pPr marL="228600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Core radiation and carbon density are </a:t>
            </a:r>
            <a:r>
              <a:rPr lang="en-US" sz="2000" b="1">
                <a:solidFill>
                  <a:schemeClr val="accent2"/>
                </a:solidFill>
              </a:rPr>
              <a:t>reduced</a:t>
            </a:r>
            <a:r>
              <a:rPr lang="en-US" sz="2000">
                <a:solidFill>
                  <a:schemeClr val="accent2"/>
                </a:solidFill>
              </a:rPr>
              <a:t> during partial detachment</a:t>
            </a:r>
            <a:endParaRPr lang="en-US" sz="2000" b="1" i="1">
              <a:solidFill>
                <a:schemeClr val="accent2"/>
              </a:solidFill>
            </a:endParaRPr>
          </a:p>
        </p:txBody>
      </p:sp>
      <p:sp>
        <p:nvSpPr>
          <p:cNvPr id="225301" name="Line 21"/>
          <p:cNvSpPr>
            <a:spLocks noChangeShapeType="1"/>
          </p:cNvSpPr>
          <p:nvPr/>
        </p:nvSpPr>
        <p:spPr bwMode="auto">
          <a:xfrm flipH="1" flipV="1">
            <a:off x="817563" y="3157538"/>
            <a:ext cx="2438400" cy="0"/>
          </a:xfrm>
          <a:prstGeom prst="line">
            <a:avLst/>
          </a:prstGeom>
          <a:noFill/>
          <a:ln w="15875">
            <a:solidFill>
              <a:srgbClr val="00F1FF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5302" name="Rectangle 22"/>
          <p:cNvSpPr>
            <a:spLocks noChangeArrowheads="1"/>
          </p:cNvSpPr>
          <p:nvPr/>
        </p:nvSpPr>
        <p:spPr bwMode="auto">
          <a:xfrm>
            <a:off x="3251200" y="3063875"/>
            <a:ext cx="1355725" cy="198438"/>
          </a:xfrm>
          <a:prstGeom prst="rect">
            <a:avLst/>
          </a:prstGeom>
          <a:solidFill>
            <a:schemeClr val="bg1"/>
          </a:solidFill>
          <a:ln w="15875">
            <a:solidFill>
              <a:srgbClr val="00F1FF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200">
                <a:latin typeface="Arial" pitchFamily="34" charset="0"/>
              </a:rPr>
              <a:t>Gas puff 1</a:t>
            </a:r>
            <a:r>
              <a:rPr lang="en-US" sz="1200">
                <a:latin typeface="Symbol" pitchFamily="18" charset="2"/>
                <a:sym typeface="Symbol" pitchFamily="18" charset="2"/>
              </a:rPr>
              <a:t></a:t>
            </a:r>
            <a:r>
              <a:rPr lang="en-US" sz="1200">
                <a:latin typeface="Arial" pitchFamily="34" charset="0"/>
              </a:rPr>
              <a:t>10</a:t>
            </a:r>
            <a:r>
              <a:rPr lang="en-US" sz="1200" baseline="30000">
                <a:latin typeface="Arial" pitchFamily="34" charset="0"/>
              </a:rPr>
              <a:t>22</a:t>
            </a:r>
            <a:r>
              <a:rPr lang="en-US" sz="1200">
                <a:latin typeface="Arial" pitchFamily="34" charset="0"/>
              </a:rPr>
              <a:t>D/s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6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D9A2B2-EF47-4CF1-A0AE-420CF0DA084E}" type="slidenum">
              <a:rPr lang="en-US"/>
              <a:pPr/>
              <a:t>41</a:t>
            </a:fld>
            <a:r>
              <a:rPr lang="en-US"/>
              <a:t> </a:t>
            </a:r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45720" rIns="45720"/>
          <a:lstStyle/>
          <a:p>
            <a:r>
              <a:rPr lang="en-US"/>
              <a:t>Lithium Coating Improves Both </a:t>
            </a:r>
            <a:br>
              <a:rPr lang="en-US"/>
            </a:br>
            <a:r>
              <a:rPr lang="en-US"/>
              <a:t>Total and Electron Confinement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" y="5110163"/>
            <a:ext cx="8940800" cy="1438275"/>
          </a:xfrm>
          <a:noFill/>
        </p:spPr>
        <p:txBody>
          <a:bodyPr/>
          <a:lstStyle/>
          <a:p>
            <a:pPr>
              <a:spcBef>
                <a:spcPct val="15000"/>
              </a:spcBef>
            </a:pPr>
            <a:r>
              <a:rPr lang="en-US" sz="2000">
                <a:solidFill>
                  <a:schemeClr val="accent2"/>
                </a:solidFill>
              </a:rPr>
              <a:t>H-mode threshold reduced by lithium by up factor 4</a:t>
            </a:r>
          </a:p>
          <a:p>
            <a:r>
              <a:rPr lang="en-US" sz="2000">
                <a:solidFill>
                  <a:schemeClr val="accent2"/>
                </a:solidFill>
              </a:rPr>
              <a:t>Electron temperature profile becomes broader with lithium</a:t>
            </a:r>
          </a:p>
          <a:p>
            <a:r>
              <a:rPr lang="en-US" sz="2000">
                <a:solidFill>
                  <a:schemeClr val="accent2"/>
                </a:solidFill>
              </a:rPr>
              <a:t>Electron thermal transport in outer region progressively reduced by lithium</a:t>
            </a:r>
          </a:p>
          <a:p>
            <a:r>
              <a:rPr lang="en-US" sz="2000">
                <a:solidFill>
                  <a:schemeClr val="accent2"/>
                </a:solidFill>
              </a:rPr>
              <a:t>Ion confinement remains close to neoclassical both with and without lithium</a:t>
            </a:r>
          </a:p>
        </p:txBody>
      </p:sp>
      <p:pic>
        <p:nvPicPr>
          <p:cNvPr id="262148" name="Picture 4" descr="Lithium slides 08-1"/>
          <p:cNvPicPr>
            <a:picLocks noChangeAspect="1" noChangeArrowheads="1"/>
          </p:cNvPicPr>
          <p:nvPr/>
        </p:nvPicPr>
        <p:blipFill>
          <a:blip r:embed="rId3" cstate="print"/>
          <a:srcRect l="7576" t="18382" r="11363" b="3676"/>
          <a:stretch>
            <a:fillRect/>
          </a:stretch>
        </p:blipFill>
        <p:spPr bwMode="auto">
          <a:xfrm>
            <a:off x="93663" y="1362075"/>
            <a:ext cx="4927600" cy="3657600"/>
          </a:xfrm>
          <a:prstGeom prst="rect">
            <a:avLst/>
          </a:prstGeom>
          <a:noFill/>
        </p:spPr>
      </p:pic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5983288" y="6675438"/>
            <a:ext cx="26701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Ding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PPCF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52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(2010) 015001 </a:t>
            </a:r>
          </a:p>
        </p:txBody>
      </p:sp>
      <p:grpSp>
        <p:nvGrpSpPr>
          <p:cNvPr id="262151" name="Group 7"/>
          <p:cNvGrpSpPr>
            <a:grpSpLocks noChangeAspect="1"/>
          </p:cNvGrpSpPr>
          <p:nvPr/>
        </p:nvGrpSpPr>
        <p:grpSpPr bwMode="auto">
          <a:xfrm>
            <a:off x="5897563" y="1658938"/>
            <a:ext cx="3035300" cy="2384425"/>
            <a:chOff x="1760" y="1087"/>
            <a:chExt cx="1832" cy="1440"/>
          </a:xfrm>
        </p:grpSpPr>
        <p:grpSp>
          <p:nvGrpSpPr>
            <p:cNvPr id="262152" name="Group 8"/>
            <p:cNvGrpSpPr>
              <a:grpSpLocks noChangeAspect="1"/>
            </p:cNvGrpSpPr>
            <p:nvPr/>
          </p:nvGrpSpPr>
          <p:grpSpPr bwMode="auto">
            <a:xfrm>
              <a:off x="1760" y="1087"/>
              <a:ext cx="1832" cy="1440"/>
              <a:chOff x="1760" y="1087"/>
              <a:chExt cx="1832" cy="1754"/>
            </a:xfrm>
          </p:grpSpPr>
          <p:sp>
            <p:nvSpPr>
              <p:cNvPr id="26215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760" y="1088"/>
                <a:ext cx="1832" cy="17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2154" name="Group 10"/>
              <p:cNvGrpSpPr>
                <a:grpSpLocks noChangeAspect="1"/>
              </p:cNvGrpSpPr>
              <p:nvPr/>
            </p:nvGrpSpPr>
            <p:grpSpPr bwMode="auto">
              <a:xfrm>
                <a:off x="1760" y="1087"/>
                <a:ext cx="80" cy="1753"/>
                <a:chOff x="1760" y="1087"/>
                <a:chExt cx="80" cy="1753"/>
              </a:xfrm>
            </p:grpSpPr>
            <p:sp>
              <p:nvSpPr>
                <p:cNvPr id="262155" name="Line 1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1047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56" name="Line 12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1397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57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1748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58" name="Line 1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2098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59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2449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60" name="Line 1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280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2161" name="Group 17"/>
              <p:cNvGrpSpPr>
                <a:grpSpLocks noChangeAspect="1"/>
              </p:cNvGrpSpPr>
              <p:nvPr/>
            </p:nvGrpSpPr>
            <p:grpSpPr bwMode="auto">
              <a:xfrm>
                <a:off x="1912" y="2760"/>
                <a:ext cx="1527" cy="80"/>
                <a:chOff x="1912" y="2760"/>
                <a:chExt cx="1527" cy="80"/>
              </a:xfrm>
            </p:grpSpPr>
            <p:sp>
              <p:nvSpPr>
                <p:cNvPr id="262162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1912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63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218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64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523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65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828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66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3134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67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3439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2168" name="Group 24"/>
              <p:cNvGrpSpPr>
                <a:grpSpLocks noChangeAspect="1"/>
              </p:cNvGrpSpPr>
              <p:nvPr/>
            </p:nvGrpSpPr>
            <p:grpSpPr bwMode="auto">
              <a:xfrm>
                <a:off x="1912" y="1088"/>
                <a:ext cx="1527" cy="80"/>
                <a:chOff x="1912" y="2760"/>
                <a:chExt cx="1527" cy="80"/>
              </a:xfrm>
            </p:grpSpPr>
            <p:sp>
              <p:nvSpPr>
                <p:cNvPr id="262169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1912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0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2218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1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523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2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2828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3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3134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4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3439" y="276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2175" name="Group 31"/>
              <p:cNvGrpSpPr>
                <a:grpSpLocks noChangeAspect="1"/>
              </p:cNvGrpSpPr>
              <p:nvPr/>
            </p:nvGrpSpPr>
            <p:grpSpPr bwMode="auto">
              <a:xfrm>
                <a:off x="3512" y="1088"/>
                <a:ext cx="80" cy="1753"/>
                <a:chOff x="1760" y="1087"/>
                <a:chExt cx="80" cy="1753"/>
              </a:xfrm>
            </p:grpSpPr>
            <p:sp>
              <p:nvSpPr>
                <p:cNvPr id="262176" name="Line 32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1047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7" name="Line 3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1397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8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1748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79" name="Line 3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2098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80" name="Line 3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2449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181" name="Line 3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800" y="2800"/>
                  <a:ext cx="0" cy="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62182" name="Group 38"/>
            <p:cNvGrpSpPr>
              <a:grpSpLocks noChangeAspect="1"/>
            </p:cNvGrpSpPr>
            <p:nvPr/>
          </p:nvGrpSpPr>
          <p:grpSpPr bwMode="auto">
            <a:xfrm>
              <a:off x="1872" y="1167"/>
              <a:ext cx="1604" cy="1212"/>
              <a:chOff x="1872" y="1167"/>
              <a:chExt cx="1604" cy="1212"/>
            </a:xfrm>
          </p:grpSpPr>
          <p:sp>
            <p:nvSpPr>
              <p:cNvPr id="262183" name="Oval 39"/>
              <p:cNvSpPr>
                <a:spLocks noChangeAspect="1" noChangeArrowheads="1"/>
              </p:cNvSpPr>
              <p:nvPr/>
            </p:nvSpPr>
            <p:spPr bwMode="auto">
              <a:xfrm>
                <a:off x="1872" y="1167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84" name="Oval 40"/>
              <p:cNvSpPr>
                <a:spLocks noChangeAspect="1" noChangeArrowheads="1"/>
              </p:cNvSpPr>
              <p:nvPr/>
            </p:nvSpPr>
            <p:spPr bwMode="auto">
              <a:xfrm>
                <a:off x="1872" y="1443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85" name="Oval 41"/>
              <p:cNvSpPr>
                <a:spLocks noChangeAspect="1" noChangeArrowheads="1"/>
              </p:cNvSpPr>
              <p:nvPr/>
            </p:nvSpPr>
            <p:spPr bwMode="auto">
              <a:xfrm>
                <a:off x="1872" y="1541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86" name="Oval 42"/>
              <p:cNvSpPr>
                <a:spLocks noChangeAspect="1" noChangeArrowheads="1"/>
              </p:cNvSpPr>
              <p:nvPr/>
            </p:nvSpPr>
            <p:spPr bwMode="auto">
              <a:xfrm>
                <a:off x="2400" y="1800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87" name="Oval 43"/>
              <p:cNvSpPr>
                <a:spLocks noChangeAspect="1" noChangeArrowheads="1"/>
              </p:cNvSpPr>
              <p:nvPr/>
            </p:nvSpPr>
            <p:spPr bwMode="auto">
              <a:xfrm>
                <a:off x="2640" y="1718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88" name="Oval 44"/>
              <p:cNvSpPr>
                <a:spLocks noChangeAspect="1" noChangeArrowheads="1"/>
              </p:cNvSpPr>
              <p:nvPr/>
            </p:nvSpPr>
            <p:spPr bwMode="auto">
              <a:xfrm>
                <a:off x="2484" y="2017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89" name="Oval 45"/>
              <p:cNvSpPr>
                <a:spLocks noChangeAspect="1" noChangeArrowheads="1"/>
              </p:cNvSpPr>
              <p:nvPr/>
            </p:nvSpPr>
            <p:spPr bwMode="auto">
              <a:xfrm>
                <a:off x="3240" y="2079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90" name="Oval 46"/>
              <p:cNvSpPr>
                <a:spLocks noChangeAspect="1" noChangeArrowheads="1"/>
              </p:cNvSpPr>
              <p:nvPr/>
            </p:nvSpPr>
            <p:spPr bwMode="auto">
              <a:xfrm>
                <a:off x="3248" y="2155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91" name="Oval 47"/>
              <p:cNvSpPr>
                <a:spLocks noChangeAspect="1" noChangeArrowheads="1"/>
              </p:cNvSpPr>
              <p:nvPr/>
            </p:nvSpPr>
            <p:spPr bwMode="auto">
              <a:xfrm>
                <a:off x="3388" y="2293"/>
                <a:ext cx="88" cy="8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62192" name="Group 48"/>
          <p:cNvGrpSpPr>
            <a:grpSpLocks/>
          </p:cNvGrpSpPr>
          <p:nvPr/>
        </p:nvGrpSpPr>
        <p:grpSpPr bwMode="auto">
          <a:xfrm>
            <a:off x="5661025" y="1571625"/>
            <a:ext cx="112713" cy="2589213"/>
            <a:chOff x="3190" y="750"/>
            <a:chExt cx="71" cy="1631"/>
          </a:xfrm>
        </p:grpSpPr>
        <p:sp>
          <p:nvSpPr>
            <p:cNvPr id="262193" name="Text Box 49"/>
            <p:cNvSpPr txBox="1">
              <a:spLocks noChangeAspect="1" noChangeArrowheads="1"/>
            </p:cNvSpPr>
            <p:nvPr/>
          </p:nvSpPr>
          <p:spPr bwMode="auto">
            <a:xfrm>
              <a:off x="3190" y="2227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2</a:t>
              </a:r>
            </a:p>
          </p:txBody>
        </p:sp>
        <p:sp>
          <p:nvSpPr>
            <p:cNvPr id="262194" name="Text Box 50"/>
            <p:cNvSpPr txBox="1">
              <a:spLocks noChangeAspect="1" noChangeArrowheads="1"/>
            </p:cNvSpPr>
            <p:nvPr/>
          </p:nvSpPr>
          <p:spPr bwMode="auto">
            <a:xfrm>
              <a:off x="3190" y="1931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3</a:t>
              </a:r>
            </a:p>
          </p:txBody>
        </p:sp>
        <p:sp>
          <p:nvSpPr>
            <p:cNvPr id="262195" name="Text Box 51"/>
            <p:cNvSpPr txBox="1">
              <a:spLocks noChangeAspect="1" noChangeArrowheads="1"/>
            </p:cNvSpPr>
            <p:nvPr/>
          </p:nvSpPr>
          <p:spPr bwMode="auto">
            <a:xfrm>
              <a:off x="3190" y="1636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4</a:t>
              </a:r>
            </a:p>
          </p:txBody>
        </p:sp>
        <p:sp>
          <p:nvSpPr>
            <p:cNvPr id="262196" name="Text Box 52"/>
            <p:cNvSpPr txBox="1">
              <a:spLocks noChangeAspect="1" noChangeArrowheads="1"/>
            </p:cNvSpPr>
            <p:nvPr/>
          </p:nvSpPr>
          <p:spPr bwMode="auto">
            <a:xfrm>
              <a:off x="3190" y="1340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5</a:t>
              </a:r>
            </a:p>
          </p:txBody>
        </p:sp>
        <p:sp>
          <p:nvSpPr>
            <p:cNvPr id="262197" name="Text Box 53"/>
            <p:cNvSpPr txBox="1">
              <a:spLocks noChangeAspect="1" noChangeArrowheads="1"/>
            </p:cNvSpPr>
            <p:nvPr/>
          </p:nvSpPr>
          <p:spPr bwMode="auto">
            <a:xfrm>
              <a:off x="3190" y="1045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6</a:t>
              </a:r>
            </a:p>
          </p:txBody>
        </p:sp>
        <p:sp>
          <p:nvSpPr>
            <p:cNvPr id="262198" name="Text Box 54"/>
            <p:cNvSpPr txBox="1">
              <a:spLocks noChangeAspect="1" noChangeArrowheads="1"/>
            </p:cNvSpPr>
            <p:nvPr/>
          </p:nvSpPr>
          <p:spPr bwMode="auto">
            <a:xfrm>
              <a:off x="3190" y="750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7</a:t>
              </a:r>
            </a:p>
          </p:txBody>
        </p:sp>
      </p:grpSp>
      <p:grpSp>
        <p:nvGrpSpPr>
          <p:cNvPr id="262199" name="Group 55"/>
          <p:cNvGrpSpPr>
            <a:grpSpLocks/>
          </p:cNvGrpSpPr>
          <p:nvPr/>
        </p:nvGrpSpPr>
        <p:grpSpPr bwMode="auto">
          <a:xfrm>
            <a:off x="6075363" y="4103688"/>
            <a:ext cx="2770187" cy="244475"/>
            <a:chOff x="3467" y="2385"/>
            <a:chExt cx="1745" cy="154"/>
          </a:xfrm>
        </p:grpSpPr>
        <p:sp>
          <p:nvSpPr>
            <p:cNvPr id="262200" name="Text Box 56"/>
            <p:cNvSpPr txBox="1">
              <a:spLocks noChangeAspect="1" noChangeArrowheads="1"/>
            </p:cNvSpPr>
            <p:nvPr/>
          </p:nvSpPr>
          <p:spPr bwMode="auto">
            <a:xfrm>
              <a:off x="3467" y="2385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0</a:t>
              </a:r>
            </a:p>
          </p:txBody>
        </p:sp>
        <p:sp>
          <p:nvSpPr>
            <p:cNvPr id="262201" name="Text Box 57"/>
            <p:cNvSpPr txBox="1">
              <a:spLocks noChangeAspect="1" noChangeArrowheads="1"/>
            </p:cNvSpPr>
            <p:nvPr/>
          </p:nvSpPr>
          <p:spPr bwMode="auto">
            <a:xfrm>
              <a:off x="3716" y="2385"/>
              <a:ext cx="2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100</a:t>
              </a:r>
            </a:p>
          </p:txBody>
        </p:sp>
        <p:sp>
          <p:nvSpPr>
            <p:cNvPr id="262202" name="Text Box 58"/>
            <p:cNvSpPr txBox="1">
              <a:spLocks noChangeAspect="1" noChangeArrowheads="1"/>
            </p:cNvSpPr>
            <p:nvPr/>
          </p:nvSpPr>
          <p:spPr bwMode="auto">
            <a:xfrm>
              <a:off x="4048" y="2385"/>
              <a:ext cx="2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200</a:t>
              </a:r>
            </a:p>
          </p:txBody>
        </p:sp>
        <p:sp>
          <p:nvSpPr>
            <p:cNvPr id="262203" name="Text Box 59"/>
            <p:cNvSpPr txBox="1">
              <a:spLocks noChangeAspect="1" noChangeArrowheads="1"/>
            </p:cNvSpPr>
            <p:nvPr/>
          </p:nvSpPr>
          <p:spPr bwMode="auto">
            <a:xfrm>
              <a:off x="4349" y="2385"/>
              <a:ext cx="2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300</a:t>
              </a:r>
            </a:p>
          </p:txBody>
        </p:sp>
        <p:sp>
          <p:nvSpPr>
            <p:cNvPr id="262204" name="Text Box 60"/>
            <p:cNvSpPr txBox="1">
              <a:spLocks noChangeAspect="1" noChangeArrowheads="1"/>
            </p:cNvSpPr>
            <p:nvPr/>
          </p:nvSpPr>
          <p:spPr bwMode="auto">
            <a:xfrm>
              <a:off x="4669" y="2385"/>
              <a:ext cx="2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400</a:t>
              </a:r>
            </a:p>
          </p:txBody>
        </p:sp>
        <p:sp>
          <p:nvSpPr>
            <p:cNvPr id="262205" name="Text Box 61"/>
            <p:cNvSpPr txBox="1">
              <a:spLocks noChangeAspect="1" noChangeArrowheads="1"/>
            </p:cNvSpPr>
            <p:nvPr/>
          </p:nvSpPr>
          <p:spPr bwMode="auto">
            <a:xfrm>
              <a:off x="4998" y="2385"/>
              <a:ext cx="2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500</a:t>
              </a:r>
            </a:p>
          </p:txBody>
        </p:sp>
      </p:grpSp>
      <p:sp>
        <p:nvSpPr>
          <p:cNvPr id="262206" name="Text Box 62"/>
          <p:cNvSpPr txBox="1">
            <a:spLocks noChangeAspect="1" noChangeArrowheads="1"/>
          </p:cNvSpPr>
          <p:nvPr/>
        </p:nvSpPr>
        <p:spPr bwMode="auto">
          <a:xfrm>
            <a:off x="5794375" y="4341813"/>
            <a:ext cx="3140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Lithium deposited before shot (mg)</a:t>
            </a:r>
          </a:p>
        </p:txBody>
      </p:sp>
      <p:sp>
        <p:nvSpPr>
          <p:cNvPr id="262207" name="Text Box 63"/>
          <p:cNvSpPr txBox="1">
            <a:spLocks noChangeArrowheads="1"/>
          </p:cNvSpPr>
          <p:nvPr/>
        </p:nvSpPr>
        <p:spPr bwMode="auto">
          <a:xfrm rot="-5400000">
            <a:off x="3756820" y="2793206"/>
            <a:ext cx="3338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Electron thermal diffusivity </a:t>
            </a:r>
            <a:r>
              <a:rPr lang="en-US" sz="1600">
                <a:latin typeface="Symbol" pitchFamily="18" charset="2"/>
                <a:sym typeface="Symbol" pitchFamily="18" charset="2"/>
              </a:rPr>
              <a:t></a:t>
            </a:r>
            <a:r>
              <a:rPr lang="en-US" sz="1600" baseline="-25000">
                <a:latin typeface="Arial" pitchFamily="34" charset="0"/>
              </a:rPr>
              <a:t>e</a:t>
            </a:r>
            <a:r>
              <a:rPr lang="en-US" sz="1600">
                <a:latin typeface="Arial" pitchFamily="34" charset="0"/>
              </a:rPr>
              <a:t> (m</a:t>
            </a:r>
            <a:r>
              <a:rPr lang="en-US" sz="1600" baseline="30000">
                <a:latin typeface="Arial" pitchFamily="34" charset="0"/>
              </a:rPr>
              <a:t>2</a:t>
            </a:r>
            <a:r>
              <a:rPr lang="en-US" sz="1600">
                <a:latin typeface="Arial" pitchFamily="34" charset="0"/>
              </a:rPr>
              <a:t>s</a:t>
            </a:r>
            <a:r>
              <a:rPr lang="en-US" sz="1600" baseline="30000">
                <a:latin typeface="Arial" pitchFamily="34" charset="0"/>
              </a:rPr>
              <a:t>-1</a:t>
            </a:r>
            <a:r>
              <a:rPr lang="en-US" sz="1600">
                <a:latin typeface="Arial" pitchFamily="34" charset="0"/>
              </a:rPr>
              <a:t>) </a:t>
            </a:r>
          </a:p>
        </p:txBody>
      </p:sp>
      <p:sp>
        <p:nvSpPr>
          <p:cNvPr id="262208" name="Text Box 64"/>
          <p:cNvSpPr txBox="1">
            <a:spLocks noChangeAspect="1" noChangeArrowheads="1"/>
          </p:cNvSpPr>
          <p:nvPr/>
        </p:nvSpPr>
        <p:spPr bwMode="auto">
          <a:xfrm>
            <a:off x="6869113" y="1758950"/>
            <a:ext cx="1897062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18288" rIns="137160" bIns="1828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Normalized radius </a:t>
            </a:r>
            <a:r>
              <a:rPr lang="en-US" sz="1600">
                <a:latin typeface="Symbol" pitchFamily="18" charset="2"/>
                <a:sym typeface="Symbol" pitchFamily="18" charset="2"/>
              </a:rPr>
              <a:t></a:t>
            </a:r>
            <a:r>
              <a:rPr lang="en-US" sz="1600">
                <a:latin typeface="Arial" pitchFamily="34" charset="0"/>
              </a:rPr>
              <a:t> = 0.65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7793AF-97D0-4B8B-9314-ECBF9FFB059F}" type="slidenum">
              <a:rPr lang="en-US"/>
              <a:pPr/>
              <a:t>42</a:t>
            </a:fld>
            <a:r>
              <a:rPr lang="en-US"/>
              <a:t> </a:t>
            </a: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Lithium Affects ELMs Through Changes in</a:t>
            </a:r>
            <a:br>
              <a:rPr lang="en-US"/>
            </a:br>
            <a:r>
              <a:rPr lang="en-US"/>
              <a:t> Temperature and Pressure Profile at Edge  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6008688" y="6650038"/>
            <a:ext cx="2746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R. Maingi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PRL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103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(2009) 075001 </a:t>
            </a:r>
          </a:p>
        </p:txBody>
      </p:sp>
      <p:grpSp>
        <p:nvGrpSpPr>
          <p:cNvPr id="267269" name="Group 5"/>
          <p:cNvGrpSpPr>
            <a:grpSpLocks/>
          </p:cNvGrpSpPr>
          <p:nvPr/>
        </p:nvGrpSpPr>
        <p:grpSpPr bwMode="auto">
          <a:xfrm>
            <a:off x="1447800" y="1343025"/>
            <a:ext cx="6249988" cy="4572000"/>
            <a:chOff x="784" y="870"/>
            <a:chExt cx="3937" cy="2880"/>
          </a:xfrm>
        </p:grpSpPr>
        <p:grpSp>
          <p:nvGrpSpPr>
            <p:cNvPr id="267270" name="Group 6"/>
            <p:cNvGrpSpPr>
              <a:grpSpLocks/>
            </p:cNvGrpSpPr>
            <p:nvPr/>
          </p:nvGrpSpPr>
          <p:grpSpPr bwMode="auto">
            <a:xfrm>
              <a:off x="784" y="870"/>
              <a:ext cx="3937" cy="2880"/>
              <a:chOff x="576" y="870"/>
              <a:chExt cx="3937" cy="2880"/>
            </a:xfrm>
          </p:grpSpPr>
          <p:grpSp>
            <p:nvGrpSpPr>
              <p:cNvPr id="267271" name="Group 7"/>
              <p:cNvGrpSpPr>
                <a:grpSpLocks/>
              </p:cNvGrpSpPr>
              <p:nvPr/>
            </p:nvGrpSpPr>
            <p:grpSpPr bwMode="auto">
              <a:xfrm>
                <a:off x="736" y="1027"/>
                <a:ext cx="1823" cy="2579"/>
                <a:chOff x="736" y="1331"/>
                <a:chExt cx="1823" cy="2579"/>
              </a:xfrm>
            </p:grpSpPr>
            <p:pic>
              <p:nvPicPr>
                <p:cNvPr id="267272" name="Picture 8" descr="compare_tanh_fit_data_12901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3481" t="10417" r="9804" b="4735"/>
                <a:stretch>
                  <a:fillRect/>
                </a:stretch>
              </p:blipFill>
              <p:spPr bwMode="auto">
                <a:xfrm>
                  <a:off x="758" y="1331"/>
                  <a:ext cx="1801" cy="2579"/>
                </a:xfrm>
                <a:prstGeom prst="rect">
                  <a:avLst/>
                </a:prstGeom>
                <a:noFill/>
              </p:spPr>
            </p:pic>
            <p:sp>
              <p:nvSpPr>
                <p:cNvPr id="267273" name="Rectangle 9"/>
                <p:cNvSpPr>
                  <a:spLocks noChangeArrowheads="1"/>
                </p:cNvSpPr>
                <p:nvPr/>
              </p:nvSpPr>
              <p:spPr bwMode="auto">
                <a:xfrm>
                  <a:off x="892" y="1376"/>
                  <a:ext cx="1616" cy="7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67274" name="Rectangle 10"/>
                <p:cNvSpPr>
                  <a:spLocks noChangeArrowheads="1"/>
                </p:cNvSpPr>
                <p:nvPr/>
              </p:nvSpPr>
              <p:spPr bwMode="auto">
                <a:xfrm>
                  <a:off x="892" y="2212"/>
                  <a:ext cx="1616" cy="7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67275" name="Rectangle 11"/>
                <p:cNvSpPr>
                  <a:spLocks noChangeArrowheads="1"/>
                </p:cNvSpPr>
                <p:nvPr/>
              </p:nvSpPr>
              <p:spPr bwMode="auto">
                <a:xfrm>
                  <a:off x="892" y="3044"/>
                  <a:ext cx="1616" cy="7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67276" name="Rectangle 12"/>
                <p:cNvSpPr>
                  <a:spLocks noChangeArrowheads="1"/>
                </p:cNvSpPr>
                <p:nvPr/>
              </p:nvSpPr>
              <p:spPr bwMode="auto">
                <a:xfrm>
                  <a:off x="736" y="3232"/>
                  <a:ext cx="88" cy="376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7277" name="Group 13"/>
              <p:cNvGrpSpPr>
                <a:grpSpLocks/>
              </p:cNvGrpSpPr>
              <p:nvPr/>
            </p:nvGrpSpPr>
            <p:grpSpPr bwMode="auto">
              <a:xfrm>
                <a:off x="2680" y="1027"/>
                <a:ext cx="1833" cy="2579"/>
                <a:chOff x="3336" y="1331"/>
                <a:chExt cx="1833" cy="2579"/>
              </a:xfrm>
            </p:grpSpPr>
            <p:pic>
              <p:nvPicPr>
                <p:cNvPr id="267278" name="Picture 14" descr="compare_tanh_fit_data_129015-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3481" t="10417" r="9804" b="4735"/>
                <a:stretch>
                  <a:fillRect/>
                </a:stretch>
              </p:blipFill>
              <p:spPr bwMode="auto">
                <a:xfrm>
                  <a:off x="3367" y="1331"/>
                  <a:ext cx="1802" cy="2579"/>
                </a:xfrm>
                <a:prstGeom prst="rect">
                  <a:avLst/>
                </a:prstGeom>
                <a:noFill/>
              </p:spPr>
            </p:pic>
            <p:sp>
              <p:nvSpPr>
                <p:cNvPr id="267279" name="Rectangle 15"/>
                <p:cNvSpPr>
                  <a:spLocks noChangeArrowheads="1"/>
                </p:cNvSpPr>
                <p:nvPr/>
              </p:nvSpPr>
              <p:spPr bwMode="auto">
                <a:xfrm>
                  <a:off x="3500" y="1375"/>
                  <a:ext cx="1616" cy="7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67280" name="Rectangle 16"/>
                <p:cNvSpPr>
                  <a:spLocks noChangeArrowheads="1"/>
                </p:cNvSpPr>
                <p:nvPr/>
              </p:nvSpPr>
              <p:spPr bwMode="auto">
                <a:xfrm>
                  <a:off x="3500" y="2211"/>
                  <a:ext cx="1616" cy="7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67281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0" y="3043"/>
                  <a:ext cx="1616" cy="7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67282" name="Rectangle 18"/>
                <p:cNvSpPr>
                  <a:spLocks noChangeArrowheads="1"/>
                </p:cNvSpPr>
                <p:nvPr/>
              </p:nvSpPr>
              <p:spPr bwMode="auto">
                <a:xfrm>
                  <a:off x="3336" y="3232"/>
                  <a:ext cx="88" cy="376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sp>
            <p:nvSpPr>
              <p:cNvPr id="267283" name="Text Box 10"/>
              <p:cNvSpPr txBox="1">
                <a:spLocks noChangeArrowheads="1"/>
              </p:cNvSpPr>
              <p:nvPr/>
            </p:nvSpPr>
            <p:spPr bwMode="auto">
              <a:xfrm>
                <a:off x="864" y="870"/>
                <a:ext cx="1648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accent2"/>
                    </a:solidFill>
                  </a:rPr>
                  <a:t>Without lithium, ELMing</a:t>
                </a:r>
              </a:p>
            </p:txBody>
          </p:sp>
          <p:sp>
            <p:nvSpPr>
              <p:cNvPr id="267284" name="Text Box 10"/>
              <p:cNvSpPr txBox="1">
                <a:spLocks noChangeArrowheads="1"/>
              </p:cNvSpPr>
              <p:nvPr/>
            </p:nvSpPr>
            <p:spPr bwMode="auto">
              <a:xfrm>
                <a:off x="3723" y="1086"/>
                <a:ext cx="694" cy="11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</a:rPr>
                  <a:t>129038, 0.525 s</a:t>
                </a:r>
                <a:endParaRPr lang="en-US" sz="1600">
                  <a:latin typeface="Times" pitchFamily="32" charset="0"/>
                </a:endParaRPr>
              </a:p>
            </p:txBody>
          </p:sp>
          <p:sp>
            <p:nvSpPr>
              <p:cNvPr id="267285" name="Text Box 10"/>
              <p:cNvSpPr txBox="1">
                <a:spLocks noChangeArrowheads="1"/>
              </p:cNvSpPr>
              <p:nvPr/>
            </p:nvSpPr>
            <p:spPr bwMode="auto">
              <a:xfrm>
                <a:off x="883" y="3596"/>
                <a:ext cx="1556" cy="1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latin typeface="Arial" pitchFamily="34" charset="0"/>
                  </a:rPr>
                  <a:t>Normalized poloidal flux</a:t>
                </a:r>
                <a:r>
                  <a:rPr lang="en-US" sz="1600">
                    <a:latin typeface="Symbol" pitchFamily="18" charset="2"/>
                    <a:sym typeface="Symbol" pitchFamily="18" charset="2"/>
                  </a:rPr>
                  <a:t></a:t>
                </a:r>
                <a:r>
                  <a:rPr lang="en-US" sz="1600" baseline="-25000"/>
                  <a:t>N</a:t>
                </a:r>
                <a:endParaRPr lang="en-US" sz="1600">
                  <a:latin typeface="Times" pitchFamily="32" charset="0"/>
                </a:endParaRPr>
              </a:p>
            </p:txBody>
          </p:sp>
          <p:sp>
            <p:nvSpPr>
              <p:cNvPr id="267286" name="Text Box 10"/>
              <p:cNvSpPr txBox="1">
                <a:spLocks noChangeArrowheads="1"/>
              </p:cNvSpPr>
              <p:nvPr/>
            </p:nvSpPr>
            <p:spPr bwMode="auto">
              <a:xfrm>
                <a:off x="2891" y="870"/>
                <a:ext cx="151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FF0000"/>
                    </a:solidFill>
                  </a:rPr>
                  <a:t>With lithium, ELM free</a:t>
                </a:r>
                <a:endParaRPr lang="en-US" sz="1800">
                  <a:latin typeface="Times" pitchFamily="32" charset="0"/>
                </a:endParaRPr>
              </a:p>
            </p:txBody>
          </p:sp>
          <p:sp>
            <p:nvSpPr>
              <p:cNvPr id="267287" name="Text Box 10"/>
              <p:cNvSpPr txBox="1">
                <a:spLocks noChangeArrowheads="1"/>
              </p:cNvSpPr>
              <p:nvPr/>
            </p:nvSpPr>
            <p:spPr bwMode="auto">
              <a:xfrm>
                <a:off x="1574" y="1090"/>
                <a:ext cx="912" cy="2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</a:rPr>
                  <a:t>129015, 0.4 s</a:t>
                </a:r>
              </a:p>
              <a:p>
                <a:r>
                  <a:rPr lang="en-US" sz="1200" b="1">
                    <a:solidFill>
                      <a:schemeClr val="accent2"/>
                    </a:solidFill>
                  </a:rPr>
                  <a:t>Last 20% ELM cycle</a:t>
                </a:r>
                <a:endParaRPr lang="en-US" sz="1600">
                  <a:latin typeface="Times" pitchFamily="32" charset="0"/>
                </a:endParaRPr>
              </a:p>
            </p:txBody>
          </p:sp>
          <p:sp>
            <p:nvSpPr>
              <p:cNvPr id="267288" name="Text Box 10"/>
              <p:cNvSpPr txBox="1">
                <a:spLocks noChangeArrowheads="1"/>
              </p:cNvSpPr>
              <p:nvPr/>
            </p:nvSpPr>
            <p:spPr bwMode="auto">
              <a:xfrm>
                <a:off x="2867" y="3596"/>
                <a:ext cx="1556" cy="1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latin typeface="Arial" pitchFamily="34" charset="0"/>
                  </a:rPr>
                  <a:t>Normalized poloidal flux</a:t>
                </a:r>
                <a:r>
                  <a:rPr lang="en-US" sz="1600">
                    <a:latin typeface="Symbol" pitchFamily="18" charset="2"/>
                    <a:sym typeface="Symbol" pitchFamily="18" charset="2"/>
                  </a:rPr>
                  <a:t></a:t>
                </a:r>
                <a:r>
                  <a:rPr lang="en-US" sz="1600" baseline="-25000"/>
                  <a:t>N</a:t>
                </a:r>
                <a:endParaRPr lang="en-US" sz="1600">
                  <a:latin typeface="Times" pitchFamily="32" charset="0"/>
                </a:endParaRPr>
              </a:p>
            </p:txBody>
          </p:sp>
          <p:sp>
            <p:nvSpPr>
              <p:cNvPr id="267289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322" y="1369"/>
                <a:ext cx="666" cy="1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600"/>
                  <a:t>n</a:t>
                </a:r>
                <a:r>
                  <a:rPr lang="en-US" sz="1600" baseline="-25000"/>
                  <a:t>e</a:t>
                </a:r>
                <a:r>
                  <a:rPr lang="en-US" sz="1600"/>
                  <a:t> (10</a:t>
                </a:r>
                <a:r>
                  <a:rPr lang="en-US" sz="1600" baseline="30000"/>
                  <a:t>20</a:t>
                </a:r>
                <a:r>
                  <a:rPr lang="en-US" sz="1600"/>
                  <a:t>m</a:t>
                </a:r>
                <a:r>
                  <a:rPr lang="en-US" sz="1600" baseline="30000"/>
                  <a:t>-3</a:t>
                </a:r>
                <a:r>
                  <a:rPr lang="en-US" sz="1600"/>
                  <a:t>)</a:t>
                </a:r>
              </a:p>
            </p:txBody>
          </p:sp>
          <p:sp>
            <p:nvSpPr>
              <p:cNvPr id="267290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418" y="2190"/>
                <a:ext cx="469" cy="1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600"/>
                  <a:t>T</a:t>
                </a:r>
                <a:r>
                  <a:rPr lang="en-US" sz="1600" baseline="-25000"/>
                  <a:t>e</a:t>
                </a:r>
                <a:r>
                  <a:rPr lang="en-US" sz="1600"/>
                  <a:t> (keV)</a:t>
                </a:r>
              </a:p>
            </p:txBody>
          </p:sp>
          <p:sp>
            <p:nvSpPr>
              <p:cNvPr id="267291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424" y="3030"/>
                <a:ext cx="462" cy="1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600"/>
                  <a:t>p</a:t>
                </a:r>
                <a:r>
                  <a:rPr lang="en-US" sz="1600" baseline="-25000"/>
                  <a:t>e</a:t>
                </a:r>
                <a:r>
                  <a:rPr lang="en-US" sz="1600"/>
                  <a:t> (kPa)</a:t>
                </a:r>
              </a:p>
            </p:txBody>
          </p:sp>
        </p:grpSp>
        <p:grpSp>
          <p:nvGrpSpPr>
            <p:cNvPr id="267292" name="Group 28"/>
            <p:cNvGrpSpPr>
              <a:grpSpLocks/>
            </p:cNvGrpSpPr>
            <p:nvPr/>
          </p:nvGrpSpPr>
          <p:grpSpPr bwMode="auto">
            <a:xfrm>
              <a:off x="1532" y="3056"/>
              <a:ext cx="396" cy="532"/>
              <a:chOff x="1532" y="3056"/>
              <a:chExt cx="396" cy="532"/>
            </a:xfrm>
          </p:grpSpPr>
          <p:sp>
            <p:nvSpPr>
              <p:cNvPr id="267293" name="Line 29"/>
              <p:cNvSpPr>
                <a:spLocks noChangeShapeType="1"/>
              </p:cNvSpPr>
              <p:nvPr/>
            </p:nvSpPr>
            <p:spPr bwMode="auto">
              <a:xfrm>
                <a:off x="1532" y="3056"/>
                <a:ext cx="396" cy="532"/>
              </a:xfrm>
              <a:prstGeom prst="line">
                <a:avLst/>
              </a:prstGeom>
              <a:noFill/>
              <a:ln w="19050">
                <a:solidFill>
                  <a:schemeClr val="tx1">
                    <a:alpha val="50000"/>
                  </a:scheme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67294" name="Oval 30"/>
              <p:cNvSpPr>
                <a:spLocks noChangeArrowheads="1"/>
              </p:cNvSpPr>
              <p:nvPr/>
            </p:nvSpPr>
            <p:spPr bwMode="auto">
              <a:xfrm>
                <a:off x="1674" y="3266"/>
                <a:ext cx="112" cy="112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 w="31750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grpSp>
          <p:nvGrpSpPr>
            <p:cNvPr id="267295" name="Group 31"/>
            <p:cNvGrpSpPr>
              <a:grpSpLocks/>
            </p:cNvGrpSpPr>
            <p:nvPr/>
          </p:nvGrpSpPr>
          <p:grpSpPr bwMode="auto">
            <a:xfrm>
              <a:off x="3308" y="2952"/>
              <a:ext cx="396" cy="532"/>
              <a:chOff x="3308" y="2952"/>
              <a:chExt cx="396" cy="532"/>
            </a:xfrm>
          </p:grpSpPr>
          <p:sp>
            <p:nvSpPr>
              <p:cNvPr id="267296" name="Line 32"/>
              <p:cNvSpPr>
                <a:spLocks noChangeShapeType="1"/>
              </p:cNvSpPr>
              <p:nvPr/>
            </p:nvSpPr>
            <p:spPr bwMode="auto">
              <a:xfrm>
                <a:off x="3308" y="2952"/>
                <a:ext cx="396" cy="532"/>
              </a:xfrm>
              <a:prstGeom prst="line">
                <a:avLst/>
              </a:prstGeom>
              <a:noFill/>
              <a:ln w="19050">
                <a:solidFill>
                  <a:schemeClr val="tx1">
                    <a:alpha val="50000"/>
                  </a:scheme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267297" name="Oval 33"/>
              <p:cNvSpPr>
                <a:spLocks noChangeArrowheads="1"/>
              </p:cNvSpPr>
              <p:nvPr/>
            </p:nvSpPr>
            <p:spPr bwMode="auto">
              <a:xfrm>
                <a:off x="3450" y="3162"/>
                <a:ext cx="112" cy="112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 w="31750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</p:grpSp>
      <p:sp>
        <p:nvSpPr>
          <p:cNvPr id="267299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419100" y="5892800"/>
            <a:ext cx="8547100" cy="708025"/>
          </a:xfrm>
        </p:spPr>
        <p:txBody>
          <a:bodyPr/>
          <a:lstStyle/>
          <a:p>
            <a:r>
              <a:rPr lang="en-US" sz="2200"/>
              <a:t>Shift of maximum in pressure gradient to region with lower magnetic shear (</a:t>
            </a:r>
            <a:r>
              <a:rPr lang="en-US" sz="2200">
                <a:sym typeface="Symbol" pitchFamily="18" charset="2"/>
              </a:rPr>
              <a:t></a:t>
            </a:r>
            <a:r>
              <a:rPr lang="en-US" sz="2200"/>
              <a:t>q/</a:t>
            </a:r>
            <a:r>
              <a:rPr lang="en-US" sz="2200">
                <a:sym typeface="Symbol" pitchFamily="18" charset="2"/>
              </a:rPr>
              <a:t></a:t>
            </a:r>
            <a:r>
              <a:rPr lang="en-US" sz="2200"/>
              <a:t>r) stabilizes kink/ballooning instability at edge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F4151D-F16E-42B6-973D-6315BE4137CC}" type="slidenum">
              <a:rPr lang="en-US"/>
              <a:pPr/>
              <a:t>43</a:t>
            </a:fld>
            <a:r>
              <a:rPr lang="en-US"/>
              <a:t> </a:t>
            </a:r>
          </a:p>
        </p:txBody>
      </p:sp>
      <p:pic>
        <p:nvPicPr>
          <p:cNvPr id="201741" name="Picture 14" descr="Screen shot 2011-11-07 at 10.27.02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1155700"/>
            <a:ext cx="888523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Title 1"/>
          <p:cNvSpPr>
            <a:spLocks noGrp="1"/>
          </p:cNvSpPr>
          <p:nvPr>
            <p:ph type="title" idx="4294967295"/>
          </p:nvPr>
        </p:nvSpPr>
        <p:spPr>
          <a:xfrm>
            <a:off x="0" y="30163"/>
            <a:ext cx="9144000" cy="1006475"/>
          </a:xfrm>
        </p:spPr>
        <p:txBody>
          <a:bodyPr/>
          <a:lstStyle/>
          <a:p>
            <a:r>
              <a:rPr lang="en-US" sz="3000"/>
              <a:t>With Lithium Coated PFCs, Global Confinement Trends are Similar to Conventional Aspect Ratio</a:t>
            </a:r>
          </a:p>
        </p:txBody>
      </p:sp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649288" y="5073650"/>
          <a:ext cx="4408487" cy="423863"/>
        </p:xfrm>
        <a:graphic>
          <a:graphicData uri="http://schemas.openxmlformats.org/presentationml/2006/ole">
            <p:oleObj spid="_x0000_s201733" name="Equation" r:id="rId4" imgW="2247900" imgH="215900" progId="Equation.3">
              <p:embed/>
            </p:oleObj>
          </a:graphicData>
        </a:graphic>
      </p:graphicFrame>
      <p:sp>
        <p:nvSpPr>
          <p:cNvPr id="201734" name="TextBox 6"/>
          <p:cNvSpPr txBox="1">
            <a:spLocks noChangeArrowheads="1"/>
          </p:cNvSpPr>
          <p:nvPr/>
        </p:nvSpPr>
        <p:spPr bwMode="auto">
          <a:xfrm>
            <a:off x="2514600" y="1308100"/>
            <a:ext cx="3048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1735" name="TextBox 7"/>
          <p:cNvSpPr txBox="1">
            <a:spLocks noChangeArrowheads="1"/>
          </p:cNvSpPr>
          <p:nvPr/>
        </p:nvSpPr>
        <p:spPr bwMode="auto">
          <a:xfrm>
            <a:off x="5562600" y="1231900"/>
            <a:ext cx="3048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1736" name="TextBox 8"/>
          <p:cNvSpPr txBox="1">
            <a:spLocks noChangeArrowheads="1"/>
          </p:cNvSpPr>
          <p:nvPr/>
        </p:nvSpPr>
        <p:spPr bwMode="auto">
          <a:xfrm>
            <a:off x="8458200" y="1308100"/>
            <a:ext cx="3048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1740" name="Rectangle 11"/>
          <p:cNvSpPr>
            <a:spLocks noChangeArrowheads="1"/>
          </p:cNvSpPr>
          <p:nvPr/>
        </p:nvSpPr>
        <p:spPr bwMode="auto">
          <a:xfrm>
            <a:off x="7620000" y="5486400"/>
            <a:ext cx="1066800" cy="5334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1743" name="Text Box 17"/>
          <p:cNvSpPr txBox="1">
            <a:spLocks noChangeArrowheads="1"/>
          </p:cNvSpPr>
          <p:nvPr/>
        </p:nvSpPr>
        <p:spPr bwMode="auto">
          <a:xfrm>
            <a:off x="187325" y="5518150"/>
            <a:ext cx="5451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1" hangingPunct="1"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Prior to use of lithium, NSTX confinement showed weaker </a:t>
            </a:r>
            <a:r>
              <a:rPr lang="en-US" sz="2000" i="1">
                <a:solidFill>
                  <a:srgbClr val="000000"/>
                </a:solidFill>
                <a:latin typeface="Arial" pitchFamily="34" charset="0"/>
              </a:rPr>
              <a:t>I</a:t>
            </a:r>
            <a:r>
              <a:rPr lang="en-US" sz="2000" i="1" baseline="-2500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, stronger </a:t>
            </a:r>
            <a:r>
              <a:rPr lang="en-US" sz="2000" i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2000" i="1" baseline="-2500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 dependence</a:t>
            </a:r>
          </a:p>
        </p:txBody>
      </p:sp>
      <p:graphicFrame>
        <p:nvGraphicFramePr>
          <p:cNvPr id="201744" name="Object 16"/>
          <p:cNvGraphicFramePr>
            <a:graphicFrameLocks noChangeAspect="1"/>
          </p:cNvGraphicFramePr>
          <p:nvPr/>
        </p:nvGraphicFramePr>
        <p:xfrm>
          <a:off x="1235075" y="6192838"/>
          <a:ext cx="3068638" cy="433387"/>
        </p:xfrm>
        <a:graphic>
          <a:graphicData uri="http://schemas.openxmlformats.org/presentationml/2006/ole">
            <p:oleObj spid="_x0000_s201744" name="Equation" r:id="rId5" imgW="1524000" imgH="215900" progId="Equation.3">
              <p:embed/>
            </p:oleObj>
          </a:graphicData>
        </a:graphic>
      </p:graphicFrame>
      <p:sp>
        <p:nvSpPr>
          <p:cNvPr id="201745" name="Text Box 17"/>
          <p:cNvSpPr txBox="1">
            <a:spLocks noChangeArrowheads="1"/>
          </p:cNvSpPr>
          <p:nvPr/>
        </p:nvSpPr>
        <p:spPr bwMode="auto">
          <a:xfrm>
            <a:off x="187325" y="4375150"/>
            <a:ext cx="5299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1" hangingPunct="1"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Compare experimental confinement time with prediction from ITER 1998 scaling</a:t>
            </a:r>
          </a:p>
        </p:txBody>
      </p:sp>
      <p:pic>
        <p:nvPicPr>
          <p:cNvPr id="201738" name="Picture 5"/>
          <p:cNvPicPr>
            <a:picLocks noChangeAspect="1"/>
          </p:cNvPicPr>
          <p:nvPr/>
        </p:nvPicPr>
        <p:blipFill>
          <a:blip r:embed="rId6" cstate="print"/>
          <a:srcRect t="50000" b="476"/>
          <a:stretch>
            <a:fillRect/>
          </a:stretch>
        </p:blipFill>
        <p:spPr bwMode="auto">
          <a:xfrm>
            <a:off x="5588000" y="4229100"/>
            <a:ext cx="350520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9" name="Rectangle 10"/>
          <p:cNvSpPr>
            <a:spLocks noChangeArrowheads="1"/>
          </p:cNvSpPr>
          <p:nvPr/>
        </p:nvSpPr>
        <p:spPr bwMode="auto">
          <a:xfrm>
            <a:off x="6337300" y="4470400"/>
            <a:ext cx="381000" cy="3937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1746" name="Rectangle 18"/>
          <p:cNvSpPr>
            <a:spLocks noChangeArrowheads="1"/>
          </p:cNvSpPr>
          <p:nvPr/>
        </p:nvSpPr>
        <p:spPr bwMode="auto">
          <a:xfrm>
            <a:off x="4949825" y="3502025"/>
            <a:ext cx="576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0000FF"/>
                </a:solidFill>
                <a:sym typeface="Symbol" pitchFamily="18" charset="2"/>
              </a:rPr>
              <a:t>~B</a:t>
            </a:r>
            <a:r>
              <a:rPr lang="en-US" sz="1800" b="1" baseline="-25000">
                <a:solidFill>
                  <a:srgbClr val="0000FF"/>
                </a:solidFill>
                <a:sym typeface="Symbol" pitchFamily="18" charset="2"/>
              </a:rPr>
              <a:t>T</a:t>
            </a:r>
            <a:r>
              <a:rPr lang="en-US" sz="1800" b="1" baseline="30000">
                <a:solidFill>
                  <a:srgbClr val="0000FF"/>
                </a:solidFill>
                <a:sym typeface="Symbol" pitchFamily="18" charset="2"/>
              </a:rPr>
              <a:t>0</a:t>
            </a:r>
            <a:endParaRPr lang="en-US" sz="1800" b="1">
              <a:solidFill>
                <a:srgbClr val="0000FF"/>
              </a:solidFill>
            </a:endParaRPr>
          </a:p>
        </p:txBody>
      </p:sp>
      <p:sp>
        <p:nvSpPr>
          <p:cNvPr id="201748" name="Rectangle 20"/>
          <p:cNvSpPr>
            <a:spLocks noChangeArrowheads="1"/>
          </p:cNvSpPr>
          <p:nvPr/>
        </p:nvSpPr>
        <p:spPr bwMode="auto">
          <a:xfrm>
            <a:off x="4337050" y="6675438"/>
            <a:ext cx="2828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Gerhardt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51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(2011) 073031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0259E5-C706-4849-929D-B9B29C74F224}" type="slidenum">
              <a:rPr lang="en-US"/>
              <a:pPr/>
              <a:t>44</a:t>
            </a:fld>
            <a:r>
              <a:rPr lang="en-US"/>
              <a:t> </a:t>
            </a:r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46150"/>
          </a:xfrm>
        </p:spPr>
        <p:txBody>
          <a:bodyPr/>
          <a:lstStyle/>
          <a:p>
            <a:r>
              <a:rPr lang="en-US" sz="2800"/>
              <a:t>Electron Gyro-Scale Fluctuations Suppressed by Negative Magnetic Shear in Plasma Core</a:t>
            </a: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225550"/>
            <a:ext cx="2717800" cy="20701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7900" y="1524000"/>
            <a:ext cx="5127625" cy="4089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76200" y="5618163"/>
            <a:ext cx="89916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eaLnBrk="1" hangingPunct="1">
              <a:spcBef>
                <a:spcPct val="15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Suppression of Electron Temperature Gradient (ETG) driven turbulence by shear-reversal had been predicted (F. Jenko &amp; W. Dorland, PRL 2002)</a:t>
            </a:r>
          </a:p>
          <a:p>
            <a:pPr marL="177800" indent="-177800" eaLnBrk="1" hangingPunct="1">
              <a:spcBef>
                <a:spcPct val="15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Shear-reversed q-profile is compatible with bootstrap driven current</a:t>
            </a:r>
          </a:p>
        </p:txBody>
      </p:sp>
      <p:sp>
        <p:nvSpPr>
          <p:cNvPr id="237574" name="Line 6"/>
          <p:cNvSpPr>
            <a:spLocks noChangeShapeType="1"/>
          </p:cNvSpPr>
          <p:nvPr/>
        </p:nvSpPr>
        <p:spPr bwMode="auto">
          <a:xfrm flipH="1">
            <a:off x="1117600" y="3060700"/>
            <a:ext cx="1168400" cy="3683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7575" name="Line 7"/>
          <p:cNvSpPr>
            <a:spLocks noChangeShapeType="1"/>
          </p:cNvSpPr>
          <p:nvPr/>
        </p:nvSpPr>
        <p:spPr bwMode="auto">
          <a:xfrm>
            <a:off x="3060700" y="3060700"/>
            <a:ext cx="139700" cy="3810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2209800" y="3594100"/>
            <a:ext cx="744538" cy="33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algn="ctr" eaLnBrk="1" hangingPunct="1">
              <a:lnSpc>
                <a:spcPct val="90000"/>
              </a:lnSpc>
            </a:pPr>
            <a:r>
              <a:rPr lang="en-US" sz="1200" b="1">
                <a:solidFill>
                  <a:schemeClr val="accent2"/>
                </a:solidFill>
              </a:rPr>
              <a:t>Scattering</a:t>
            </a:r>
          </a:p>
          <a:p>
            <a:pPr marL="177800" indent="-177800" algn="ctr" eaLnBrk="1" hangingPunct="1">
              <a:lnSpc>
                <a:spcPct val="90000"/>
              </a:lnSpc>
            </a:pPr>
            <a:r>
              <a:rPr lang="en-US" sz="1200" b="1">
                <a:solidFill>
                  <a:schemeClr val="accent2"/>
                </a:solidFill>
              </a:rPr>
              <a:t>region</a:t>
            </a:r>
            <a:endParaRPr lang="en-US" sz="1200" b="1">
              <a:solidFill>
                <a:srgbClr val="FF33CC"/>
              </a:solidFill>
            </a:endParaRPr>
          </a:p>
        </p:txBody>
      </p:sp>
      <p:sp>
        <p:nvSpPr>
          <p:cNvPr id="237577" name="Line 9"/>
          <p:cNvSpPr>
            <a:spLocks noChangeShapeType="1"/>
          </p:cNvSpPr>
          <p:nvPr/>
        </p:nvSpPr>
        <p:spPr bwMode="auto">
          <a:xfrm flipH="1" flipV="1">
            <a:off x="1943100" y="3721100"/>
            <a:ext cx="279400" cy="254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7578" name="Line 10"/>
          <p:cNvSpPr>
            <a:spLocks noChangeShapeType="1"/>
          </p:cNvSpPr>
          <p:nvPr/>
        </p:nvSpPr>
        <p:spPr bwMode="auto">
          <a:xfrm flipH="1" flipV="1">
            <a:off x="2590800" y="2882900"/>
            <a:ext cx="63500" cy="6731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237580" name="Picture 12"/>
          <p:cNvPicPr>
            <a:picLocks noChangeAspect="1" noChangeArrowheads="1"/>
          </p:cNvPicPr>
          <p:nvPr/>
        </p:nvPicPr>
        <p:blipFill>
          <a:blip r:embed="rId5" cstate="print"/>
          <a:srcRect l="10411"/>
          <a:stretch>
            <a:fillRect/>
          </a:stretch>
        </p:blipFill>
        <p:spPr bwMode="auto">
          <a:xfrm>
            <a:off x="1103313" y="3321050"/>
            <a:ext cx="2243137" cy="2247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37581" name="Text Box 13"/>
          <p:cNvSpPr txBox="1">
            <a:spLocks noChangeArrowheads="1"/>
          </p:cNvSpPr>
          <p:nvPr/>
        </p:nvSpPr>
        <p:spPr bwMode="auto">
          <a:xfrm rot="-5400000">
            <a:off x="-155575" y="4184650"/>
            <a:ext cx="1947863" cy="182563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177800" indent="-177800" eaLnBrk="1" hangingPunct="1">
              <a:spcBef>
                <a:spcPct val="20000"/>
              </a:spcBef>
            </a:pPr>
            <a:r>
              <a:rPr lang="en-US" sz="1200"/>
              <a:t>q (EFIT with MSE constraint)</a:t>
            </a:r>
          </a:p>
        </p:txBody>
      </p:sp>
      <p:sp>
        <p:nvSpPr>
          <p:cNvPr id="237582" name="Text Box 14"/>
          <p:cNvSpPr txBox="1">
            <a:spLocks noChangeArrowheads="1"/>
          </p:cNvSpPr>
          <p:nvPr/>
        </p:nvSpPr>
        <p:spPr bwMode="auto">
          <a:xfrm>
            <a:off x="7391400" y="1358900"/>
            <a:ext cx="1136650" cy="212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Normal shear</a:t>
            </a:r>
          </a:p>
        </p:txBody>
      </p:sp>
      <p:sp>
        <p:nvSpPr>
          <p:cNvPr id="237583" name="Text Box 15"/>
          <p:cNvSpPr txBox="1">
            <a:spLocks noChangeArrowheads="1"/>
          </p:cNvSpPr>
          <p:nvPr/>
        </p:nvSpPr>
        <p:spPr bwMode="auto">
          <a:xfrm>
            <a:off x="4318000" y="1358900"/>
            <a:ext cx="2811463" cy="212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 eaLnBrk="1" hangingPunct="1"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Negative central shear (dq/dr &lt; 0)</a:t>
            </a:r>
          </a:p>
        </p:txBody>
      </p:sp>
      <p:grpSp>
        <p:nvGrpSpPr>
          <p:cNvPr id="237585" name="Group 17"/>
          <p:cNvGrpSpPr>
            <a:grpSpLocks/>
          </p:cNvGrpSpPr>
          <p:nvPr/>
        </p:nvGrpSpPr>
        <p:grpSpPr bwMode="auto">
          <a:xfrm>
            <a:off x="976313" y="3417888"/>
            <a:ext cx="84137" cy="1920875"/>
            <a:chOff x="615" y="2257"/>
            <a:chExt cx="53" cy="1210"/>
          </a:xfrm>
        </p:grpSpPr>
        <p:sp>
          <p:nvSpPr>
            <p:cNvPr id="237586" name="Rectangle 18"/>
            <p:cNvSpPr>
              <a:spLocks noChangeArrowheads="1"/>
            </p:cNvSpPr>
            <p:nvPr/>
          </p:nvSpPr>
          <p:spPr bwMode="auto">
            <a:xfrm>
              <a:off x="615" y="3352"/>
              <a:ext cx="53" cy="11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77800" indent="-177800" algn="r" eaLnBrk="1" hangingPunct="1">
                <a:spcBef>
                  <a:spcPct val="20000"/>
                </a:spcBef>
              </a:pPr>
              <a:r>
                <a:rPr lang="en-US" sz="1200"/>
                <a:t>0</a:t>
              </a:r>
            </a:p>
          </p:txBody>
        </p:sp>
        <p:sp>
          <p:nvSpPr>
            <p:cNvPr id="237587" name="Rectangle 19"/>
            <p:cNvSpPr>
              <a:spLocks noChangeArrowheads="1"/>
            </p:cNvSpPr>
            <p:nvPr/>
          </p:nvSpPr>
          <p:spPr bwMode="auto">
            <a:xfrm>
              <a:off x="615" y="3133"/>
              <a:ext cx="53" cy="11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77800" indent="-177800" algn="r" eaLnBrk="1" hangingPunct="1">
                <a:spcBef>
                  <a:spcPct val="20000"/>
                </a:spcBef>
              </a:pPr>
              <a:r>
                <a:rPr lang="en-US" sz="1200"/>
                <a:t>1</a:t>
              </a:r>
            </a:p>
          </p:txBody>
        </p:sp>
        <p:sp>
          <p:nvSpPr>
            <p:cNvPr id="237588" name="Rectangle 20"/>
            <p:cNvSpPr>
              <a:spLocks noChangeArrowheads="1"/>
            </p:cNvSpPr>
            <p:nvPr/>
          </p:nvSpPr>
          <p:spPr bwMode="auto">
            <a:xfrm>
              <a:off x="615" y="2914"/>
              <a:ext cx="53" cy="11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77800" indent="-177800" algn="r" eaLnBrk="1" hangingPunct="1">
                <a:spcBef>
                  <a:spcPct val="20000"/>
                </a:spcBef>
              </a:pPr>
              <a:r>
                <a:rPr lang="en-US" sz="1200"/>
                <a:t>2</a:t>
              </a:r>
            </a:p>
          </p:txBody>
        </p:sp>
        <p:sp>
          <p:nvSpPr>
            <p:cNvPr id="237589" name="Rectangle 21"/>
            <p:cNvSpPr>
              <a:spLocks noChangeArrowheads="1"/>
            </p:cNvSpPr>
            <p:nvPr/>
          </p:nvSpPr>
          <p:spPr bwMode="auto">
            <a:xfrm>
              <a:off x="615" y="2695"/>
              <a:ext cx="53" cy="11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77800" indent="-177800" algn="r" eaLnBrk="1" hangingPunct="1">
                <a:spcBef>
                  <a:spcPct val="20000"/>
                </a:spcBef>
              </a:pPr>
              <a:r>
                <a:rPr lang="en-US" sz="1200"/>
                <a:t>3</a:t>
              </a:r>
            </a:p>
          </p:txBody>
        </p:sp>
        <p:sp>
          <p:nvSpPr>
            <p:cNvPr id="237590" name="Rectangle 22"/>
            <p:cNvSpPr>
              <a:spLocks noChangeArrowheads="1"/>
            </p:cNvSpPr>
            <p:nvPr/>
          </p:nvSpPr>
          <p:spPr bwMode="auto">
            <a:xfrm>
              <a:off x="615" y="2476"/>
              <a:ext cx="53" cy="11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77800" indent="-177800" algn="r" eaLnBrk="1" hangingPunct="1">
                <a:spcBef>
                  <a:spcPct val="20000"/>
                </a:spcBef>
              </a:pPr>
              <a:r>
                <a:rPr lang="en-US" sz="1200"/>
                <a:t>4</a:t>
              </a:r>
            </a:p>
          </p:txBody>
        </p:sp>
        <p:sp>
          <p:nvSpPr>
            <p:cNvPr id="237591" name="Rectangle 23"/>
            <p:cNvSpPr>
              <a:spLocks noChangeArrowheads="1"/>
            </p:cNvSpPr>
            <p:nvPr/>
          </p:nvSpPr>
          <p:spPr bwMode="auto">
            <a:xfrm>
              <a:off x="615" y="2257"/>
              <a:ext cx="53" cy="11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77800" indent="-177800" algn="r" eaLnBrk="1" hangingPunct="1">
                <a:spcBef>
                  <a:spcPct val="20000"/>
                </a:spcBef>
              </a:pPr>
              <a:r>
                <a:rPr lang="en-US" sz="1200"/>
                <a:t>5</a:t>
              </a:r>
            </a:p>
          </p:txBody>
        </p:sp>
      </p:grpSp>
      <p:sp>
        <p:nvSpPr>
          <p:cNvPr id="237592" name="Rectangle 24"/>
          <p:cNvSpPr>
            <a:spLocks noChangeArrowheads="1"/>
          </p:cNvSpPr>
          <p:nvPr/>
        </p:nvSpPr>
        <p:spPr bwMode="auto">
          <a:xfrm>
            <a:off x="1216025" y="4725988"/>
            <a:ext cx="963613" cy="322262"/>
          </a:xfrm>
          <a:prstGeom prst="rect">
            <a:avLst/>
          </a:prstGeom>
          <a:noFill/>
          <a:ln w="9525">
            <a:solidFill>
              <a:srgbClr val="8000FF"/>
            </a:solidFill>
            <a:miter lim="800000"/>
            <a:headEnd/>
            <a:tailEnd/>
          </a:ln>
        </p:spPr>
        <p:txBody>
          <a:bodyPr wrap="none" lIns="36576" tIns="18288" rIns="36576" bIns="18288">
            <a:spAutoFit/>
          </a:bodyPr>
          <a:lstStyle/>
          <a:p>
            <a:r>
              <a:rPr lang="en-US" sz="1800">
                <a:solidFill>
                  <a:srgbClr val="8000FF"/>
                </a:solidFill>
                <a:latin typeface="Arial" pitchFamily="34" charset="0"/>
                <a:sym typeface="Symbol" pitchFamily="18" charset="2"/>
              </a:rPr>
              <a:t></a:t>
            </a:r>
            <a:r>
              <a:rPr lang="en-US" sz="1800">
                <a:solidFill>
                  <a:srgbClr val="8000FF"/>
                </a:solidFill>
                <a:latin typeface="Arial" pitchFamily="34" charset="0"/>
              </a:rPr>
              <a:t>q/</a:t>
            </a:r>
            <a:r>
              <a:rPr lang="en-US" sz="1800">
                <a:solidFill>
                  <a:srgbClr val="8000FF"/>
                </a:solidFill>
                <a:latin typeface="Arial" pitchFamily="34" charset="0"/>
                <a:sym typeface="Symbol" pitchFamily="18" charset="2"/>
              </a:rPr>
              <a:t></a:t>
            </a:r>
            <a:r>
              <a:rPr lang="en-US" sz="1800">
                <a:solidFill>
                  <a:srgbClr val="8000FF"/>
                </a:solidFill>
                <a:latin typeface="Arial" pitchFamily="34" charset="0"/>
              </a:rPr>
              <a:t>r &lt; 0</a:t>
            </a:r>
          </a:p>
        </p:txBody>
      </p:sp>
      <p:sp>
        <p:nvSpPr>
          <p:cNvPr id="237593" name="Line 25"/>
          <p:cNvSpPr>
            <a:spLocks noChangeShapeType="1"/>
          </p:cNvSpPr>
          <p:nvPr/>
        </p:nvSpPr>
        <p:spPr bwMode="auto">
          <a:xfrm flipV="1">
            <a:off x="1701800" y="4127500"/>
            <a:ext cx="266700" cy="584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594" name="Text Box 26"/>
          <p:cNvSpPr txBox="1">
            <a:spLocks noChangeArrowheads="1"/>
          </p:cNvSpPr>
          <p:nvPr/>
        </p:nvSpPr>
        <p:spPr bwMode="auto">
          <a:xfrm>
            <a:off x="5989638" y="6637338"/>
            <a:ext cx="25177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H. Yuh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PoP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16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(2009) 056120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27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D8E26C-999A-47AB-962E-3F0F3E6CFC12}" type="slidenum">
              <a:rPr lang="en-US"/>
              <a:pPr/>
              <a:t>45</a:t>
            </a:fld>
            <a:r>
              <a:rPr lang="en-US"/>
              <a:t> </a:t>
            </a:r>
          </a:p>
        </p:txBody>
      </p:sp>
      <p:pic>
        <p:nvPicPr>
          <p:cNvPr id="200707" name="Picture 2"/>
          <p:cNvPicPr>
            <a:picLocks noChangeAspect="1" noChangeArrowheads="1"/>
          </p:cNvPicPr>
          <p:nvPr/>
        </p:nvPicPr>
        <p:blipFill>
          <a:blip r:embed="rId2" cstate="print"/>
          <a:srcRect l="13379" b="15105"/>
          <a:stretch>
            <a:fillRect/>
          </a:stretch>
        </p:blipFill>
        <p:spPr bwMode="auto">
          <a:xfrm>
            <a:off x="601663" y="1508125"/>
            <a:ext cx="323532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8" name="Rectangle 25"/>
          <p:cNvSpPr>
            <a:spLocks noChangeArrowheads="1"/>
          </p:cNvSpPr>
          <p:nvPr/>
        </p:nvSpPr>
        <p:spPr bwMode="auto">
          <a:xfrm>
            <a:off x="4040188" y="1450975"/>
            <a:ext cx="3638550" cy="3144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09" name="Rectangle 26"/>
          <p:cNvSpPr>
            <a:spLocks noChangeArrowheads="1"/>
          </p:cNvSpPr>
          <p:nvPr/>
        </p:nvSpPr>
        <p:spPr bwMode="auto">
          <a:xfrm>
            <a:off x="4859338" y="1687513"/>
            <a:ext cx="2619375" cy="23606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10" name="Rectangle 27"/>
          <p:cNvSpPr>
            <a:spLocks noChangeArrowheads="1"/>
          </p:cNvSpPr>
          <p:nvPr/>
        </p:nvSpPr>
        <p:spPr bwMode="auto">
          <a:xfrm>
            <a:off x="4859338" y="1679575"/>
            <a:ext cx="2613025" cy="2360613"/>
          </a:xfrm>
          <a:prstGeom prst="rect">
            <a:avLst/>
          </a:prstGeom>
          <a:noFill/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11" name="Line 28"/>
          <p:cNvSpPr>
            <a:spLocks noChangeShapeType="1"/>
          </p:cNvSpPr>
          <p:nvPr/>
        </p:nvSpPr>
        <p:spPr bwMode="auto">
          <a:xfrm>
            <a:off x="4859338" y="4040188"/>
            <a:ext cx="26130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2" name="Line 29"/>
          <p:cNvSpPr>
            <a:spLocks noChangeShapeType="1"/>
          </p:cNvSpPr>
          <p:nvPr/>
        </p:nvSpPr>
        <p:spPr bwMode="auto">
          <a:xfrm>
            <a:off x="4859338" y="1679575"/>
            <a:ext cx="261302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3" name="Line 30"/>
          <p:cNvSpPr>
            <a:spLocks noChangeShapeType="1"/>
          </p:cNvSpPr>
          <p:nvPr/>
        </p:nvSpPr>
        <p:spPr bwMode="auto">
          <a:xfrm flipV="1">
            <a:off x="4859338" y="1679575"/>
            <a:ext cx="1587" cy="2360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4" name="Line 31"/>
          <p:cNvSpPr>
            <a:spLocks noChangeShapeType="1"/>
          </p:cNvSpPr>
          <p:nvPr/>
        </p:nvSpPr>
        <p:spPr bwMode="auto">
          <a:xfrm flipV="1">
            <a:off x="7472363" y="1679575"/>
            <a:ext cx="1587" cy="2360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5" name="Line 32"/>
          <p:cNvSpPr>
            <a:spLocks noChangeShapeType="1"/>
          </p:cNvSpPr>
          <p:nvPr/>
        </p:nvSpPr>
        <p:spPr bwMode="auto">
          <a:xfrm>
            <a:off x="4859338" y="4040188"/>
            <a:ext cx="26130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6" name="Line 33"/>
          <p:cNvSpPr>
            <a:spLocks noChangeShapeType="1"/>
          </p:cNvSpPr>
          <p:nvPr/>
        </p:nvSpPr>
        <p:spPr bwMode="auto">
          <a:xfrm flipV="1">
            <a:off x="4859338" y="1679575"/>
            <a:ext cx="1587" cy="2360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7" name="Line 34"/>
          <p:cNvSpPr>
            <a:spLocks noChangeShapeType="1"/>
          </p:cNvSpPr>
          <p:nvPr/>
        </p:nvSpPr>
        <p:spPr bwMode="auto">
          <a:xfrm flipV="1">
            <a:off x="4859338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8" name="Line 35"/>
          <p:cNvSpPr>
            <a:spLocks noChangeShapeType="1"/>
          </p:cNvSpPr>
          <p:nvPr/>
        </p:nvSpPr>
        <p:spPr bwMode="auto">
          <a:xfrm>
            <a:off x="4859338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9" name="Line 36"/>
          <p:cNvSpPr>
            <a:spLocks noChangeShapeType="1"/>
          </p:cNvSpPr>
          <p:nvPr/>
        </p:nvSpPr>
        <p:spPr bwMode="auto">
          <a:xfrm flipV="1">
            <a:off x="4859338" y="3959225"/>
            <a:ext cx="1587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0" name="Line 37"/>
          <p:cNvSpPr>
            <a:spLocks noChangeShapeType="1"/>
          </p:cNvSpPr>
          <p:nvPr/>
        </p:nvSpPr>
        <p:spPr bwMode="auto">
          <a:xfrm>
            <a:off x="4859338" y="1679575"/>
            <a:ext cx="1587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1" name="Freeform 38"/>
          <p:cNvSpPr>
            <a:spLocks/>
          </p:cNvSpPr>
          <p:nvPr/>
        </p:nvSpPr>
        <p:spPr bwMode="auto">
          <a:xfrm>
            <a:off x="4705350" y="4189413"/>
            <a:ext cx="50800" cy="133350"/>
          </a:xfrm>
          <a:custGeom>
            <a:avLst/>
            <a:gdLst>
              <a:gd name="T0" fmla="*/ 0 w 32"/>
              <a:gd name="T1" fmla="*/ 57964388 h 84"/>
              <a:gd name="T2" fmla="*/ 0 w 32"/>
              <a:gd name="T3" fmla="*/ 45362813 h 84"/>
              <a:gd name="T4" fmla="*/ 45362813 w 32"/>
              <a:gd name="T5" fmla="*/ 35282188 h 84"/>
              <a:gd name="T6" fmla="*/ 57964388 w 32"/>
              <a:gd name="T7" fmla="*/ 0 h 84"/>
              <a:gd name="T8" fmla="*/ 80645000 w 32"/>
              <a:gd name="T9" fmla="*/ 0 h 84"/>
              <a:gd name="T10" fmla="*/ 80645000 w 32"/>
              <a:gd name="T11" fmla="*/ 211693125 h 84"/>
              <a:gd name="T12" fmla="*/ 45362813 w 32"/>
              <a:gd name="T13" fmla="*/ 211693125 h 84"/>
              <a:gd name="T14" fmla="*/ 45362813 w 32"/>
              <a:gd name="T15" fmla="*/ 57964388 h 84"/>
              <a:gd name="T16" fmla="*/ 0 w 32"/>
              <a:gd name="T17" fmla="*/ 57964388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84"/>
              <a:gd name="T29" fmla="*/ 32 w 32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84">
                <a:moveTo>
                  <a:pt x="0" y="23"/>
                </a:moveTo>
                <a:lnTo>
                  <a:pt x="0" y="18"/>
                </a:lnTo>
                <a:lnTo>
                  <a:pt x="18" y="14"/>
                </a:lnTo>
                <a:lnTo>
                  <a:pt x="23" y="0"/>
                </a:lnTo>
                <a:lnTo>
                  <a:pt x="32" y="0"/>
                </a:lnTo>
                <a:lnTo>
                  <a:pt x="32" y="84"/>
                </a:lnTo>
                <a:lnTo>
                  <a:pt x="18" y="84"/>
                </a:lnTo>
                <a:lnTo>
                  <a:pt x="18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22" name="Freeform 39"/>
          <p:cNvSpPr>
            <a:spLocks/>
          </p:cNvSpPr>
          <p:nvPr/>
        </p:nvSpPr>
        <p:spPr bwMode="auto">
          <a:xfrm>
            <a:off x="4800600" y="4189413"/>
            <a:ext cx="88900" cy="133350"/>
          </a:xfrm>
          <a:custGeom>
            <a:avLst/>
            <a:gdLst>
              <a:gd name="T0" fmla="*/ 70564375 w 56"/>
              <a:gd name="T1" fmla="*/ 0 h 84"/>
              <a:gd name="T2" fmla="*/ 105846563 w 56"/>
              <a:gd name="T3" fmla="*/ 10080625 h 84"/>
              <a:gd name="T4" fmla="*/ 128528763 w 56"/>
              <a:gd name="T5" fmla="*/ 35282188 h 84"/>
              <a:gd name="T6" fmla="*/ 141128750 w 56"/>
              <a:gd name="T7" fmla="*/ 105846563 h 84"/>
              <a:gd name="T8" fmla="*/ 128528763 w 56"/>
              <a:gd name="T9" fmla="*/ 176410938 h 84"/>
              <a:gd name="T10" fmla="*/ 105846563 w 56"/>
              <a:gd name="T11" fmla="*/ 199093138 h 84"/>
              <a:gd name="T12" fmla="*/ 70564375 w 56"/>
              <a:gd name="T13" fmla="*/ 211693125 h 84"/>
              <a:gd name="T14" fmla="*/ 35282188 w 56"/>
              <a:gd name="T15" fmla="*/ 211693125 h 84"/>
              <a:gd name="T16" fmla="*/ 12601575 w 56"/>
              <a:gd name="T17" fmla="*/ 186491563 h 84"/>
              <a:gd name="T18" fmla="*/ 0 w 56"/>
              <a:gd name="T19" fmla="*/ 105846563 h 84"/>
              <a:gd name="T20" fmla="*/ 0 w 56"/>
              <a:gd name="T21" fmla="*/ 45362813 h 84"/>
              <a:gd name="T22" fmla="*/ 22682200 w 56"/>
              <a:gd name="T23" fmla="*/ 10080625 h 84"/>
              <a:gd name="T24" fmla="*/ 70564375 w 56"/>
              <a:gd name="T25" fmla="*/ 0 h 84"/>
              <a:gd name="T26" fmla="*/ 70564375 w 56"/>
              <a:gd name="T27" fmla="*/ 186491563 h 84"/>
              <a:gd name="T28" fmla="*/ 93246575 w 56"/>
              <a:gd name="T29" fmla="*/ 176410938 h 84"/>
              <a:gd name="T30" fmla="*/ 105846563 w 56"/>
              <a:gd name="T31" fmla="*/ 105846563 h 84"/>
              <a:gd name="T32" fmla="*/ 105846563 w 56"/>
              <a:gd name="T33" fmla="*/ 45362813 h 84"/>
              <a:gd name="T34" fmla="*/ 70564375 w 56"/>
              <a:gd name="T35" fmla="*/ 22682200 h 84"/>
              <a:gd name="T36" fmla="*/ 35282188 w 56"/>
              <a:gd name="T37" fmla="*/ 45362813 h 84"/>
              <a:gd name="T38" fmla="*/ 22682200 w 56"/>
              <a:gd name="T39" fmla="*/ 105846563 h 84"/>
              <a:gd name="T40" fmla="*/ 35282188 w 56"/>
              <a:gd name="T41" fmla="*/ 163810950 h 84"/>
              <a:gd name="T42" fmla="*/ 70564375 w 56"/>
              <a:gd name="T43" fmla="*/ 186491563 h 84"/>
              <a:gd name="T44" fmla="*/ 70564375 w 56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"/>
              <a:gd name="T70" fmla="*/ 0 h 84"/>
              <a:gd name="T71" fmla="*/ 56 w 56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" h="84">
                <a:moveTo>
                  <a:pt x="28" y="0"/>
                </a:moveTo>
                <a:lnTo>
                  <a:pt x="42" y="4"/>
                </a:lnTo>
                <a:lnTo>
                  <a:pt x="51" y="14"/>
                </a:lnTo>
                <a:lnTo>
                  <a:pt x="56" y="42"/>
                </a:lnTo>
                <a:lnTo>
                  <a:pt x="51" y="70"/>
                </a:lnTo>
                <a:lnTo>
                  <a:pt x="42" y="79"/>
                </a:lnTo>
                <a:lnTo>
                  <a:pt x="28" y="84"/>
                </a:lnTo>
                <a:lnTo>
                  <a:pt x="14" y="84"/>
                </a:lnTo>
                <a:lnTo>
                  <a:pt x="5" y="74"/>
                </a:lnTo>
                <a:lnTo>
                  <a:pt x="0" y="42"/>
                </a:lnTo>
                <a:lnTo>
                  <a:pt x="0" y="18"/>
                </a:lnTo>
                <a:lnTo>
                  <a:pt x="9" y="4"/>
                </a:lnTo>
                <a:lnTo>
                  <a:pt x="28" y="0"/>
                </a:lnTo>
                <a:lnTo>
                  <a:pt x="28" y="74"/>
                </a:lnTo>
                <a:lnTo>
                  <a:pt x="37" y="70"/>
                </a:lnTo>
                <a:lnTo>
                  <a:pt x="42" y="42"/>
                </a:lnTo>
                <a:lnTo>
                  <a:pt x="42" y="18"/>
                </a:lnTo>
                <a:lnTo>
                  <a:pt x="28" y="9"/>
                </a:lnTo>
                <a:lnTo>
                  <a:pt x="14" y="18"/>
                </a:lnTo>
                <a:lnTo>
                  <a:pt x="9" y="42"/>
                </a:lnTo>
                <a:lnTo>
                  <a:pt x="14" y="65"/>
                </a:lnTo>
                <a:lnTo>
                  <a:pt x="28" y="74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23" name="Rectangle 40"/>
          <p:cNvSpPr>
            <a:spLocks noChangeArrowheads="1"/>
          </p:cNvSpPr>
          <p:nvPr/>
        </p:nvSpPr>
        <p:spPr bwMode="auto">
          <a:xfrm>
            <a:off x="4903788" y="4167188"/>
            <a:ext cx="58737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24" name="Freeform 41"/>
          <p:cNvSpPr>
            <a:spLocks/>
          </p:cNvSpPr>
          <p:nvPr/>
        </p:nvSpPr>
        <p:spPr bwMode="auto">
          <a:xfrm>
            <a:off x="4970463" y="4114800"/>
            <a:ext cx="66675" cy="88900"/>
          </a:xfrm>
          <a:custGeom>
            <a:avLst/>
            <a:gdLst>
              <a:gd name="T0" fmla="*/ 0 w 42"/>
              <a:gd name="T1" fmla="*/ 141128750 h 56"/>
              <a:gd name="T2" fmla="*/ 10080625 w 42"/>
              <a:gd name="T3" fmla="*/ 105846563 h 56"/>
              <a:gd name="T4" fmla="*/ 35282188 w 42"/>
              <a:gd name="T5" fmla="*/ 83165950 h 56"/>
              <a:gd name="T6" fmla="*/ 57964388 w 42"/>
              <a:gd name="T7" fmla="*/ 70564375 h 56"/>
              <a:gd name="T8" fmla="*/ 70564375 w 42"/>
              <a:gd name="T9" fmla="*/ 57964388 h 56"/>
              <a:gd name="T10" fmla="*/ 80645000 w 42"/>
              <a:gd name="T11" fmla="*/ 47883763 h 56"/>
              <a:gd name="T12" fmla="*/ 70564375 w 42"/>
              <a:gd name="T13" fmla="*/ 22682200 h 56"/>
              <a:gd name="T14" fmla="*/ 57964388 w 42"/>
              <a:gd name="T15" fmla="*/ 22682200 h 56"/>
              <a:gd name="T16" fmla="*/ 35282188 w 42"/>
              <a:gd name="T17" fmla="*/ 35282188 h 56"/>
              <a:gd name="T18" fmla="*/ 22682200 w 42"/>
              <a:gd name="T19" fmla="*/ 47883763 h 56"/>
              <a:gd name="T20" fmla="*/ 10080625 w 42"/>
              <a:gd name="T21" fmla="*/ 47883763 h 56"/>
              <a:gd name="T22" fmla="*/ 10080625 w 42"/>
              <a:gd name="T23" fmla="*/ 22682200 h 56"/>
              <a:gd name="T24" fmla="*/ 57964388 w 42"/>
              <a:gd name="T25" fmla="*/ 0 h 56"/>
              <a:gd name="T26" fmla="*/ 93246575 w 42"/>
              <a:gd name="T27" fmla="*/ 12601575 h 56"/>
              <a:gd name="T28" fmla="*/ 105846563 w 42"/>
              <a:gd name="T29" fmla="*/ 47883763 h 56"/>
              <a:gd name="T30" fmla="*/ 93246575 w 42"/>
              <a:gd name="T31" fmla="*/ 70564375 h 56"/>
              <a:gd name="T32" fmla="*/ 57964388 w 42"/>
              <a:gd name="T33" fmla="*/ 93246575 h 56"/>
              <a:gd name="T34" fmla="*/ 45362813 w 42"/>
              <a:gd name="T35" fmla="*/ 93246575 h 56"/>
              <a:gd name="T36" fmla="*/ 35282188 w 42"/>
              <a:gd name="T37" fmla="*/ 105846563 h 56"/>
              <a:gd name="T38" fmla="*/ 22682200 w 42"/>
              <a:gd name="T39" fmla="*/ 128528763 h 56"/>
              <a:gd name="T40" fmla="*/ 93246575 w 42"/>
              <a:gd name="T41" fmla="*/ 128528763 h 56"/>
              <a:gd name="T42" fmla="*/ 93246575 w 42"/>
              <a:gd name="T43" fmla="*/ 141128750 h 56"/>
              <a:gd name="T44" fmla="*/ 0 w 42"/>
              <a:gd name="T45" fmla="*/ 141128750 h 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2"/>
              <a:gd name="T70" fmla="*/ 0 h 56"/>
              <a:gd name="T71" fmla="*/ 42 w 42"/>
              <a:gd name="T72" fmla="*/ 56 h 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2" h="56">
                <a:moveTo>
                  <a:pt x="0" y="56"/>
                </a:moveTo>
                <a:lnTo>
                  <a:pt x="4" y="42"/>
                </a:lnTo>
                <a:lnTo>
                  <a:pt x="14" y="33"/>
                </a:lnTo>
                <a:lnTo>
                  <a:pt x="23" y="28"/>
                </a:lnTo>
                <a:lnTo>
                  <a:pt x="28" y="23"/>
                </a:lnTo>
                <a:lnTo>
                  <a:pt x="32" y="19"/>
                </a:lnTo>
                <a:lnTo>
                  <a:pt x="28" y="9"/>
                </a:lnTo>
                <a:lnTo>
                  <a:pt x="23" y="9"/>
                </a:lnTo>
                <a:lnTo>
                  <a:pt x="14" y="14"/>
                </a:lnTo>
                <a:lnTo>
                  <a:pt x="9" y="19"/>
                </a:lnTo>
                <a:lnTo>
                  <a:pt x="4" y="19"/>
                </a:lnTo>
                <a:lnTo>
                  <a:pt x="4" y="9"/>
                </a:lnTo>
                <a:lnTo>
                  <a:pt x="23" y="0"/>
                </a:lnTo>
                <a:lnTo>
                  <a:pt x="37" y="5"/>
                </a:lnTo>
                <a:lnTo>
                  <a:pt x="42" y="19"/>
                </a:lnTo>
                <a:lnTo>
                  <a:pt x="37" y="28"/>
                </a:lnTo>
                <a:lnTo>
                  <a:pt x="23" y="37"/>
                </a:lnTo>
                <a:lnTo>
                  <a:pt x="18" y="37"/>
                </a:lnTo>
                <a:lnTo>
                  <a:pt x="14" y="42"/>
                </a:lnTo>
                <a:lnTo>
                  <a:pt x="9" y="51"/>
                </a:lnTo>
                <a:lnTo>
                  <a:pt x="37" y="51"/>
                </a:lnTo>
                <a:lnTo>
                  <a:pt x="37" y="56"/>
                </a:lnTo>
                <a:lnTo>
                  <a:pt x="0" y="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25" name="Line 42"/>
          <p:cNvSpPr>
            <a:spLocks noChangeShapeType="1"/>
          </p:cNvSpPr>
          <p:nvPr/>
        </p:nvSpPr>
        <p:spPr bwMode="auto">
          <a:xfrm flipV="1">
            <a:off x="5118100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6" name="Line 43"/>
          <p:cNvSpPr>
            <a:spLocks noChangeShapeType="1"/>
          </p:cNvSpPr>
          <p:nvPr/>
        </p:nvSpPr>
        <p:spPr bwMode="auto">
          <a:xfrm>
            <a:off x="5118100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7" name="Line 44"/>
          <p:cNvSpPr>
            <a:spLocks noChangeShapeType="1"/>
          </p:cNvSpPr>
          <p:nvPr/>
        </p:nvSpPr>
        <p:spPr bwMode="auto">
          <a:xfrm flipV="1">
            <a:off x="5272088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8" name="Line 45"/>
          <p:cNvSpPr>
            <a:spLocks noChangeShapeType="1"/>
          </p:cNvSpPr>
          <p:nvPr/>
        </p:nvSpPr>
        <p:spPr bwMode="auto">
          <a:xfrm>
            <a:off x="5272088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9" name="Line 46"/>
          <p:cNvSpPr>
            <a:spLocks noChangeShapeType="1"/>
          </p:cNvSpPr>
          <p:nvPr/>
        </p:nvSpPr>
        <p:spPr bwMode="auto">
          <a:xfrm flipV="1">
            <a:off x="538321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0" name="Line 47"/>
          <p:cNvSpPr>
            <a:spLocks noChangeShapeType="1"/>
          </p:cNvSpPr>
          <p:nvPr/>
        </p:nvSpPr>
        <p:spPr bwMode="auto">
          <a:xfrm>
            <a:off x="538321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1" name="Line 48"/>
          <p:cNvSpPr>
            <a:spLocks noChangeShapeType="1"/>
          </p:cNvSpPr>
          <p:nvPr/>
        </p:nvSpPr>
        <p:spPr bwMode="auto">
          <a:xfrm flipV="1">
            <a:off x="546417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2" name="Line 49"/>
          <p:cNvSpPr>
            <a:spLocks noChangeShapeType="1"/>
          </p:cNvSpPr>
          <p:nvPr/>
        </p:nvSpPr>
        <p:spPr bwMode="auto">
          <a:xfrm>
            <a:off x="546417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3" name="Line 50"/>
          <p:cNvSpPr>
            <a:spLocks noChangeShapeType="1"/>
          </p:cNvSpPr>
          <p:nvPr/>
        </p:nvSpPr>
        <p:spPr bwMode="auto">
          <a:xfrm flipV="1">
            <a:off x="5538788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4" name="Line 51"/>
          <p:cNvSpPr>
            <a:spLocks noChangeShapeType="1"/>
          </p:cNvSpPr>
          <p:nvPr/>
        </p:nvSpPr>
        <p:spPr bwMode="auto">
          <a:xfrm>
            <a:off x="5538788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5" name="Line 52"/>
          <p:cNvSpPr>
            <a:spLocks noChangeShapeType="1"/>
          </p:cNvSpPr>
          <p:nvPr/>
        </p:nvSpPr>
        <p:spPr bwMode="auto">
          <a:xfrm flipV="1">
            <a:off x="559752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6" name="Line 53"/>
          <p:cNvSpPr>
            <a:spLocks noChangeShapeType="1"/>
          </p:cNvSpPr>
          <p:nvPr/>
        </p:nvSpPr>
        <p:spPr bwMode="auto">
          <a:xfrm>
            <a:off x="559752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7" name="Line 54"/>
          <p:cNvSpPr>
            <a:spLocks noChangeShapeType="1"/>
          </p:cNvSpPr>
          <p:nvPr/>
        </p:nvSpPr>
        <p:spPr bwMode="auto">
          <a:xfrm flipV="1">
            <a:off x="564832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8" name="Line 55"/>
          <p:cNvSpPr>
            <a:spLocks noChangeShapeType="1"/>
          </p:cNvSpPr>
          <p:nvPr/>
        </p:nvSpPr>
        <p:spPr bwMode="auto">
          <a:xfrm>
            <a:off x="564832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39" name="Line 56"/>
          <p:cNvSpPr>
            <a:spLocks noChangeShapeType="1"/>
          </p:cNvSpPr>
          <p:nvPr/>
        </p:nvSpPr>
        <p:spPr bwMode="auto">
          <a:xfrm flipV="1">
            <a:off x="568642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40" name="Line 57"/>
          <p:cNvSpPr>
            <a:spLocks noChangeShapeType="1"/>
          </p:cNvSpPr>
          <p:nvPr/>
        </p:nvSpPr>
        <p:spPr bwMode="auto">
          <a:xfrm>
            <a:off x="568642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41" name="Line 58"/>
          <p:cNvSpPr>
            <a:spLocks noChangeShapeType="1"/>
          </p:cNvSpPr>
          <p:nvPr/>
        </p:nvSpPr>
        <p:spPr bwMode="auto">
          <a:xfrm flipV="1">
            <a:off x="573087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42" name="Line 59"/>
          <p:cNvSpPr>
            <a:spLocks noChangeShapeType="1"/>
          </p:cNvSpPr>
          <p:nvPr/>
        </p:nvSpPr>
        <p:spPr bwMode="auto">
          <a:xfrm>
            <a:off x="573087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43" name="Line 60"/>
          <p:cNvSpPr>
            <a:spLocks noChangeShapeType="1"/>
          </p:cNvSpPr>
          <p:nvPr/>
        </p:nvSpPr>
        <p:spPr bwMode="auto">
          <a:xfrm flipV="1">
            <a:off x="5730875" y="3959225"/>
            <a:ext cx="1588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44" name="Line 61"/>
          <p:cNvSpPr>
            <a:spLocks noChangeShapeType="1"/>
          </p:cNvSpPr>
          <p:nvPr/>
        </p:nvSpPr>
        <p:spPr bwMode="auto">
          <a:xfrm>
            <a:off x="5730875" y="1679575"/>
            <a:ext cx="1588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45" name="Freeform 62"/>
          <p:cNvSpPr>
            <a:spLocks/>
          </p:cNvSpPr>
          <p:nvPr/>
        </p:nvSpPr>
        <p:spPr bwMode="auto">
          <a:xfrm>
            <a:off x="5575300" y="4189413"/>
            <a:ext cx="52388" cy="133350"/>
          </a:xfrm>
          <a:custGeom>
            <a:avLst/>
            <a:gdLst>
              <a:gd name="T0" fmla="*/ 0 w 33"/>
              <a:gd name="T1" fmla="*/ 57964388 h 84"/>
              <a:gd name="T2" fmla="*/ 0 w 33"/>
              <a:gd name="T3" fmla="*/ 45362813 h 84"/>
              <a:gd name="T4" fmla="*/ 47884220 w 33"/>
              <a:gd name="T5" fmla="*/ 35282188 h 84"/>
              <a:gd name="T6" fmla="*/ 57964941 w 33"/>
              <a:gd name="T7" fmla="*/ 0 h 84"/>
              <a:gd name="T8" fmla="*/ 83166744 w 33"/>
              <a:gd name="T9" fmla="*/ 0 h 84"/>
              <a:gd name="T10" fmla="*/ 83166744 w 33"/>
              <a:gd name="T11" fmla="*/ 211693125 h 84"/>
              <a:gd name="T12" fmla="*/ 47884220 w 33"/>
              <a:gd name="T13" fmla="*/ 211693125 h 84"/>
              <a:gd name="T14" fmla="*/ 47884220 w 33"/>
              <a:gd name="T15" fmla="*/ 57964388 h 84"/>
              <a:gd name="T16" fmla="*/ 0 w 33"/>
              <a:gd name="T17" fmla="*/ 57964388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84"/>
              <a:gd name="T29" fmla="*/ 33 w 33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84">
                <a:moveTo>
                  <a:pt x="0" y="23"/>
                </a:moveTo>
                <a:lnTo>
                  <a:pt x="0" y="18"/>
                </a:lnTo>
                <a:lnTo>
                  <a:pt x="19" y="14"/>
                </a:lnTo>
                <a:lnTo>
                  <a:pt x="23" y="0"/>
                </a:lnTo>
                <a:lnTo>
                  <a:pt x="33" y="0"/>
                </a:lnTo>
                <a:lnTo>
                  <a:pt x="33" y="84"/>
                </a:lnTo>
                <a:lnTo>
                  <a:pt x="19" y="84"/>
                </a:lnTo>
                <a:lnTo>
                  <a:pt x="19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46" name="Freeform 63"/>
          <p:cNvSpPr>
            <a:spLocks/>
          </p:cNvSpPr>
          <p:nvPr/>
        </p:nvSpPr>
        <p:spPr bwMode="auto">
          <a:xfrm>
            <a:off x="5670550" y="4189413"/>
            <a:ext cx="88900" cy="133350"/>
          </a:xfrm>
          <a:custGeom>
            <a:avLst/>
            <a:gdLst>
              <a:gd name="T0" fmla="*/ 70564375 w 56"/>
              <a:gd name="T1" fmla="*/ 0 h 84"/>
              <a:gd name="T2" fmla="*/ 105846563 w 56"/>
              <a:gd name="T3" fmla="*/ 10080625 h 84"/>
              <a:gd name="T4" fmla="*/ 131048125 w 56"/>
              <a:gd name="T5" fmla="*/ 35282188 h 84"/>
              <a:gd name="T6" fmla="*/ 141128750 w 56"/>
              <a:gd name="T7" fmla="*/ 105846563 h 84"/>
              <a:gd name="T8" fmla="*/ 131048125 w 56"/>
              <a:gd name="T9" fmla="*/ 176410938 h 84"/>
              <a:gd name="T10" fmla="*/ 105846563 w 56"/>
              <a:gd name="T11" fmla="*/ 199093138 h 84"/>
              <a:gd name="T12" fmla="*/ 70564375 w 56"/>
              <a:gd name="T13" fmla="*/ 211693125 h 84"/>
              <a:gd name="T14" fmla="*/ 35282188 w 56"/>
              <a:gd name="T15" fmla="*/ 211693125 h 84"/>
              <a:gd name="T16" fmla="*/ 12601575 w 56"/>
              <a:gd name="T17" fmla="*/ 186491563 h 84"/>
              <a:gd name="T18" fmla="*/ 0 w 56"/>
              <a:gd name="T19" fmla="*/ 105846563 h 84"/>
              <a:gd name="T20" fmla="*/ 12601575 w 56"/>
              <a:gd name="T21" fmla="*/ 45362813 h 84"/>
              <a:gd name="T22" fmla="*/ 35282188 w 56"/>
              <a:gd name="T23" fmla="*/ 10080625 h 84"/>
              <a:gd name="T24" fmla="*/ 70564375 w 56"/>
              <a:gd name="T25" fmla="*/ 0 h 84"/>
              <a:gd name="T26" fmla="*/ 70564375 w 56"/>
              <a:gd name="T27" fmla="*/ 186491563 h 84"/>
              <a:gd name="T28" fmla="*/ 105846563 w 56"/>
              <a:gd name="T29" fmla="*/ 176410938 h 84"/>
              <a:gd name="T30" fmla="*/ 118448138 w 56"/>
              <a:gd name="T31" fmla="*/ 105846563 h 84"/>
              <a:gd name="T32" fmla="*/ 105846563 w 56"/>
              <a:gd name="T33" fmla="*/ 45362813 h 84"/>
              <a:gd name="T34" fmla="*/ 70564375 w 56"/>
              <a:gd name="T35" fmla="*/ 22682200 h 84"/>
              <a:gd name="T36" fmla="*/ 35282188 w 56"/>
              <a:gd name="T37" fmla="*/ 45362813 h 84"/>
              <a:gd name="T38" fmla="*/ 25201563 w 56"/>
              <a:gd name="T39" fmla="*/ 105846563 h 84"/>
              <a:gd name="T40" fmla="*/ 35282188 w 56"/>
              <a:gd name="T41" fmla="*/ 163810950 h 84"/>
              <a:gd name="T42" fmla="*/ 70564375 w 56"/>
              <a:gd name="T43" fmla="*/ 186491563 h 84"/>
              <a:gd name="T44" fmla="*/ 70564375 w 56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"/>
              <a:gd name="T70" fmla="*/ 0 h 84"/>
              <a:gd name="T71" fmla="*/ 56 w 56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" h="84">
                <a:moveTo>
                  <a:pt x="28" y="0"/>
                </a:moveTo>
                <a:lnTo>
                  <a:pt x="42" y="4"/>
                </a:lnTo>
                <a:lnTo>
                  <a:pt x="52" y="14"/>
                </a:lnTo>
                <a:lnTo>
                  <a:pt x="56" y="42"/>
                </a:lnTo>
                <a:lnTo>
                  <a:pt x="52" y="70"/>
                </a:lnTo>
                <a:lnTo>
                  <a:pt x="42" y="79"/>
                </a:lnTo>
                <a:lnTo>
                  <a:pt x="28" y="84"/>
                </a:lnTo>
                <a:lnTo>
                  <a:pt x="14" y="84"/>
                </a:lnTo>
                <a:lnTo>
                  <a:pt x="5" y="74"/>
                </a:lnTo>
                <a:lnTo>
                  <a:pt x="0" y="42"/>
                </a:lnTo>
                <a:lnTo>
                  <a:pt x="5" y="18"/>
                </a:lnTo>
                <a:lnTo>
                  <a:pt x="14" y="4"/>
                </a:lnTo>
                <a:lnTo>
                  <a:pt x="28" y="0"/>
                </a:lnTo>
                <a:lnTo>
                  <a:pt x="28" y="74"/>
                </a:lnTo>
                <a:lnTo>
                  <a:pt x="42" y="70"/>
                </a:lnTo>
                <a:lnTo>
                  <a:pt x="47" y="42"/>
                </a:lnTo>
                <a:lnTo>
                  <a:pt x="42" y="18"/>
                </a:lnTo>
                <a:lnTo>
                  <a:pt x="28" y="9"/>
                </a:lnTo>
                <a:lnTo>
                  <a:pt x="14" y="18"/>
                </a:lnTo>
                <a:lnTo>
                  <a:pt x="10" y="42"/>
                </a:lnTo>
                <a:lnTo>
                  <a:pt x="14" y="65"/>
                </a:lnTo>
                <a:lnTo>
                  <a:pt x="28" y="74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47" name="Rectangle 64"/>
          <p:cNvSpPr>
            <a:spLocks noChangeArrowheads="1"/>
          </p:cNvSpPr>
          <p:nvPr/>
        </p:nvSpPr>
        <p:spPr bwMode="auto">
          <a:xfrm>
            <a:off x="5773738" y="4167188"/>
            <a:ext cx="60325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48" name="Freeform 65"/>
          <p:cNvSpPr>
            <a:spLocks/>
          </p:cNvSpPr>
          <p:nvPr/>
        </p:nvSpPr>
        <p:spPr bwMode="auto">
          <a:xfrm>
            <a:off x="5856288" y="4114800"/>
            <a:ext cx="28575" cy="88900"/>
          </a:xfrm>
          <a:custGeom>
            <a:avLst/>
            <a:gdLst>
              <a:gd name="T0" fmla="*/ 0 w 18"/>
              <a:gd name="T1" fmla="*/ 47883763 h 56"/>
              <a:gd name="T2" fmla="*/ 0 w 18"/>
              <a:gd name="T3" fmla="*/ 35282188 h 56"/>
              <a:gd name="T4" fmla="*/ 22682200 w 18"/>
              <a:gd name="T5" fmla="*/ 22682200 h 56"/>
              <a:gd name="T6" fmla="*/ 35282188 w 18"/>
              <a:gd name="T7" fmla="*/ 0 h 56"/>
              <a:gd name="T8" fmla="*/ 45362813 w 18"/>
              <a:gd name="T9" fmla="*/ 0 h 56"/>
              <a:gd name="T10" fmla="*/ 45362813 w 18"/>
              <a:gd name="T11" fmla="*/ 141128750 h 56"/>
              <a:gd name="T12" fmla="*/ 22682200 w 18"/>
              <a:gd name="T13" fmla="*/ 141128750 h 56"/>
              <a:gd name="T14" fmla="*/ 22682200 w 18"/>
              <a:gd name="T15" fmla="*/ 47883763 h 56"/>
              <a:gd name="T16" fmla="*/ 0 w 18"/>
              <a:gd name="T17" fmla="*/ 47883763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"/>
              <a:gd name="T28" fmla="*/ 0 h 56"/>
              <a:gd name="T29" fmla="*/ 18 w 18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" h="56">
                <a:moveTo>
                  <a:pt x="0" y="19"/>
                </a:moveTo>
                <a:lnTo>
                  <a:pt x="0" y="14"/>
                </a:lnTo>
                <a:lnTo>
                  <a:pt x="9" y="9"/>
                </a:lnTo>
                <a:lnTo>
                  <a:pt x="14" y="0"/>
                </a:lnTo>
                <a:lnTo>
                  <a:pt x="18" y="0"/>
                </a:lnTo>
                <a:lnTo>
                  <a:pt x="18" y="56"/>
                </a:lnTo>
                <a:lnTo>
                  <a:pt x="9" y="56"/>
                </a:lnTo>
                <a:lnTo>
                  <a:pt x="9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49" name="Line 66"/>
          <p:cNvSpPr>
            <a:spLocks noChangeShapeType="1"/>
          </p:cNvSpPr>
          <p:nvPr/>
        </p:nvSpPr>
        <p:spPr bwMode="auto">
          <a:xfrm flipV="1">
            <a:off x="5995988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0" name="Line 67"/>
          <p:cNvSpPr>
            <a:spLocks noChangeShapeType="1"/>
          </p:cNvSpPr>
          <p:nvPr/>
        </p:nvSpPr>
        <p:spPr bwMode="auto">
          <a:xfrm>
            <a:off x="5995988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1" name="Line 68"/>
          <p:cNvSpPr>
            <a:spLocks noChangeShapeType="1"/>
          </p:cNvSpPr>
          <p:nvPr/>
        </p:nvSpPr>
        <p:spPr bwMode="auto">
          <a:xfrm flipV="1">
            <a:off x="614362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2" name="Line 69"/>
          <p:cNvSpPr>
            <a:spLocks noChangeShapeType="1"/>
          </p:cNvSpPr>
          <p:nvPr/>
        </p:nvSpPr>
        <p:spPr bwMode="auto">
          <a:xfrm>
            <a:off x="614362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3" name="Line 70"/>
          <p:cNvSpPr>
            <a:spLocks noChangeShapeType="1"/>
          </p:cNvSpPr>
          <p:nvPr/>
        </p:nvSpPr>
        <p:spPr bwMode="auto">
          <a:xfrm flipV="1">
            <a:off x="6254750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4" name="Line 71"/>
          <p:cNvSpPr>
            <a:spLocks noChangeShapeType="1"/>
          </p:cNvSpPr>
          <p:nvPr/>
        </p:nvSpPr>
        <p:spPr bwMode="auto">
          <a:xfrm>
            <a:off x="6254750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5" name="Line 72"/>
          <p:cNvSpPr>
            <a:spLocks noChangeShapeType="1"/>
          </p:cNvSpPr>
          <p:nvPr/>
        </p:nvSpPr>
        <p:spPr bwMode="auto">
          <a:xfrm flipV="1">
            <a:off x="633571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6" name="Line 73"/>
          <p:cNvSpPr>
            <a:spLocks noChangeShapeType="1"/>
          </p:cNvSpPr>
          <p:nvPr/>
        </p:nvSpPr>
        <p:spPr bwMode="auto">
          <a:xfrm>
            <a:off x="633571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7" name="Line 74"/>
          <p:cNvSpPr>
            <a:spLocks noChangeShapeType="1"/>
          </p:cNvSpPr>
          <p:nvPr/>
        </p:nvSpPr>
        <p:spPr bwMode="auto">
          <a:xfrm flipV="1">
            <a:off x="6408738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8" name="Line 75"/>
          <p:cNvSpPr>
            <a:spLocks noChangeShapeType="1"/>
          </p:cNvSpPr>
          <p:nvPr/>
        </p:nvSpPr>
        <p:spPr bwMode="auto">
          <a:xfrm>
            <a:off x="6408738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59" name="Line 76"/>
          <p:cNvSpPr>
            <a:spLocks noChangeShapeType="1"/>
          </p:cNvSpPr>
          <p:nvPr/>
        </p:nvSpPr>
        <p:spPr bwMode="auto">
          <a:xfrm flipV="1">
            <a:off x="646747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0" name="Line 77"/>
          <p:cNvSpPr>
            <a:spLocks noChangeShapeType="1"/>
          </p:cNvSpPr>
          <p:nvPr/>
        </p:nvSpPr>
        <p:spPr bwMode="auto">
          <a:xfrm>
            <a:off x="646747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1" name="Line 78"/>
          <p:cNvSpPr>
            <a:spLocks noChangeShapeType="1"/>
          </p:cNvSpPr>
          <p:nvPr/>
        </p:nvSpPr>
        <p:spPr bwMode="auto">
          <a:xfrm flipV="1">
            <a:off x="651986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2" name="Line 79"/>
          <p:cNvSpPr>
            <a:spLocks noChangeShapeType="1"/>
          </p:cNvSpPr>
          <p:nvPr/>
        </p:nvSpPr>
        <p:spPr bwMode="auto">
          <a:xfrm>
            <a:off x="651986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3" name="Line 80"/>
          <p:cNvSpPr>
            <a:spLocks noChangeShapeType="1"/>
          </p:cNvSpPr>
          <p:nvPr/>
        </p:nvSpPr>
        <p:spPr bwMode="auto">
          <a:xfrm flipV="1">
            <a:off x="656431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4" name="Line 81"/>
          <p:cNvSpPr>
            <a:spLocks noChangeShapeType="1"/>
          </p:cNvSpPr>
          <p:nvPr/>
        </p:nvSpPr>
        <p:spPr bwMode="auto">
          <a:xfrm>
            <a:off x="656431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5" name="Line 82"/>
          <p:cNvSpPr>
            <a:spLocks noChangeShapeType="1"/>
          </p:cNvSpPr>
          <p:nvPr/>
        </p:nvSpPr>
        <p:spPr bwMode="auto">
          <a:xfrm flipV="1">
            <a:off x="660082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6" name="Line 83"/>
          <p:cNvSpPr>
            <a:spLocks noChangeShapeType="1"/>
          </p:cNvSpPr>
          <p:nvPr/>
        </p:nvSpPr>
        <p:spPr bwMode="auto">
          <a:xfrm>
            <a:off x="660082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7" name="Line 84"/>
          <p:cNvSpPr>
            <a:spLocks noChangeShapeType="1"/>
          </p:cNvSpPr>
          <p:nvPr/>
        </p:nvSpPr>
        <p:spPr bwMode="auto">
          <a:xfrm flipV="1">
            <a:off x="6600825" y="3959225"/>
            <a:ext cx="1588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8" name="Line 85"/>
          <p:cNvSpPr>
            <a:spLocks noChangeShapeType="1"/>
          </p:cNvSpPr>
          <p:nvPr/>
        </p:nvSpPr>
        <p:spPr bwMode="auto">
          <a:xfrm>
            <a:off x="6600825" y="1679575"/>
            <a:ext cx="1588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69" name="Freeform 86"/>
          <p:cNvSpPr>
            <a:spLocks/>
          </p:cNvSpPr>
          <p:nvPr/>
        </p:nvSpPr>
        <p:spPr bwMode="auto">
          <a:xfrm>
            <a:off x="6483350" y="4189413"/>
            <a:ext cx="50800" cy="133350"/>
          </a:xfrm>
          <a:custGeom>
            <a:avLst/>
            <a:gdLst>
              <a:gd name="T0" fmla="*/ 0 w 32"/>
              <a:gd name="T1" fmla="*/ 57964388 h 84"/>
              <a:gd name="T2" fmla="*/ 0 w 32"/>
              <a:gd name="T3" fmla="*/ 45362813 h 84"/>
              <a:gd name="T4" fmla="*/ 45362813 w 32"/>
              <a:gd name="T5" fmla="*/ 35282188 h 84"/>
              <a:gd name="T6" fmla="*/ 57964388 w 32"/>
              <a:gd name="T7" fmla="*/ 0 h 84"/>
              <a:gd name="T8" fmla="*/ 80645000 w 32"/>
              <a:gd name="T9" fmla="*/ 0 h 84"/>
              <a:gd name="T10" fmla="*/ 80645000 w 32"/>
              <a:gd name="T11" fmla="*/ 211693125 h 84"/>
              <a:gd name="T12" fmla="*/ 45362813 w 32"/>
              <a:gd name="T13" fmla="*/ 211693125 h 84"/>
              <a:gd name="T14" fmla="*/ 45362813 w 32"/>
              <a:gd name="T15" fmla="*/ 57964388 h 84"/>
              <a:gd name="T16" fmla="*/ 0 w 32"/>
              <a:gd name="T17" fmla="*/ 57964388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84"/>
              <a:gd name="T29" fmla="*/ 32 w 32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84">
                <a:moveTo>
                  <a:pt x="0" y="23"/>
                </a:moveTo>
                <a:lnTo>
                  <a:pt x="0" y="18"/>
                </a:lnTo>
                <a:lnTo>
                  <a:pt x="18" y="14"/>
                </a:lnTo>
                <a:lnTo>
                  <a:pt x="23" y="0"/>
                </a:lnTo>
                <a:lnTo>
                  <a:pt x="32" y="0"/>
                </a:lnTo>
                <a:lnTo>
                  <a:pt x="32" y="84"/>
                </a:lnTo>
                <a:lnTo>
                  <a:pt x="18" y="84"/>
                </a:lnTo>
                <a:lnTo>
                  <a:pt x="18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70" name="Freeform 87"/>
          <p:cNvSpPr>
            <a:spLocks/>
          </p:cNvSpPr>
          <p:nvPr/>
        </p:nvSpPr>
        <p:spPr bwMode="auto">
          <a:xfrm>
            <a:off x="6578600" y="4189413"/>
            <a:ext cx="88900" cy="133350"/>
          </a:xfrm>
          <a:custGeom>
            <a:avLst/>
            <a:gdLst>
              <a:gd name="T0" fmla="*/ 70564375 w 56"/>
              <a:gd name="T1" fmla="*/ 0 h 84"/>
              <a:gd name="T2" fmla="*/ 105846563 w 56"/>
              <a:gd name="T3" fmla="*/ 10080625 h 84"/>
              <a:gd name="T4" fmla="*/ 128528763 w 56"/>
              <a:gd name="T5" fmla="*/ 35282188 h 84"/>
              <a:gd name="T6" fmla="*/ 141128750 w 56"/>
              <a:gd name="T7" fmla="*/ 105846563 h 84"/>
              <a:gd name="T8" fmla="*/ 128528763 w 56"/>
              <a:gd name="T9" fmla="*/ 176410938 h 84"/>
              <a:gd name="T10" fmla="*/ 105846563 w 56"/>
              <a:gd name="T11" fmla="*/ 199093138 h 84"/>
              <a:gd name="T12" fmla="*/ 70564375 w 56"/>
              <a:gd name="T13" fmla="*/ 211693125 h 84"/>
              <a:gd name="T14" fmla="*/ 35282188 w 56"/>
              <a:gd name="T15" fmla="*/ 211693125 h 84"/>
              <a:gd name="T16" fmla="*/ 12601575 w 56"/>
              <a:gd name="T17" fmla="*/ 186491563 h 84"/>
              <a:gd name="T18" fmla="*/ 0 w 56"/>
              <a:gd name="T19" fmla="*/ 105846563 h 84"/>
              <a:gd name="T20" fmla="*/ 12601575 w 56"/>
              <a:gd name="T21" fmla="*/ 45362813 h 84"/>
              <a:gd name="T22" fmla="*/ 35282188 w 56"/>
              <a:gd name="T23" fmla="*/ 10080625 h 84"/>
              <a:gd name="T24" fmla="*/ 70564375 w 56"/>
              <a:gd name="T25" fmla="*/ 0 h 84"/>
              <a:gd name="T26" fmla="*/ 70564375 w 56"/>
              <a:gd name="T27" fmla="*/ 186491563 h 84"/>
              <a:gd name="T28" fmla="*/ 105846563 w 56"/>
              <a:gd name="T29" fmla="*/ 176410938 h 84"/>
              <a:gd name="T30" fmla="*/ 118448138 w 56"/>
              <a:gd name="T31" fmla="*/ 105846563 h 84"/>
              <a:gd name="T32" fmla="*/ 105846563 w 56"/>
              <a:gd name="T33" fmla="*/ 45362813 h 84"/>
              <a:gd name="T34" fmla="*/ 70564375 w 56"/>
              <a:gd name="T35" fmla="*/ 22682200 h 84"/>
              <a:gd name="T36" fmla="*/ 35282188 w 56"/>
              <a:gd name="T37" fmla="*/ 45362813 h 84"/>
              <a:gd name="T38" fmla="*/ 22682200 w 56"/>
              <a:gd name="T39" fmla="*/ 105846563 h 84"/>
              <a:gd name="T40" fmla="*/ 35282188 w 56"/>
              <a:gd name="T41" fmla="*/ 163810950 h 84"/>
              <a:gd name="T42" fmla="*/ 70564375 w 56"/>
              <a:gd name="T43" fmla="*/ 186491563 h 84"/>
              <a:gd name="T44" fmla="*/ 70564375 w 56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"/>
              <a:gd name="T70" fmla="*/ 0 h 84"/>
              <a:gd name="T71" fmla="*/ 56 w 56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" h="84">
                <a:moveTo>
                  <a:pt x="28" y="0"/>
                </a:moveTo>
                <a:lnTo>
                  <a:pt x="42" y="4"/>
                </a:lnTo>
                <a:lnTo>
                  <a:pt x="51" y="14"/>
                </a:lnTo>
                <a:lnTo>
                  <a:pt x="56" y="42"/>
                </a:lnTo>
                <a:lnTo>
                  <a:pt x="51" y="70"/>
                </a:lnTo>
                <a:lnTo>
                  <a:pt x="42" y="79"/>
                </a:lnTo>
                <a:lnTo>
                  <a:pt x="28" y="84"/>
                </a:lnTo>
                <a:lnTo>
                  <a:pt x="14" y="84"/>
                </a:lnTo>
                <a:lnTo>
                  <a:pt x="5" y="74"/>
                </a:lnTo>
                <a:lnTo>
                  <a:pt x="0" y="42"/>
                </a:lnTo>
                <a:lnTo>
                  <a:pt x="5" y="18"/>
                </a:lnTo>
                <a:lnTo>
                  <a:pt x="14" y="4"/>
                </a:lnTo>
                <a:lnTo>
                  <a:pt x="28" y="0"/>
                </a:lnTo>
                <a:lnTo>
                  <a:pt x="28" y="74"/>
                </a:lnTo>
                <a:lnTo>
                  <a:pt x="42" y="70"/>
                </a:lnTo>
                <a:lnTo>
                  <a:pt x="47" y="42"/>
                </a:lnTo>
                <a:lnTo>
                  <a:pt x="42" y="18"/>
                </a:lnTo>
                <a:lnTo>
                  <a:pt x="28" y="9"/>
                </a:lnTo>
                <a:lnTo>
                  <a:pt x="14" y="18"/>
                </a:lnTo>
                <a:lnTo>
                  <a:pt x="9" y="42"/>
                </a:lnTo>
                <a:lnTo>
                  <a:pt x="14" y="65"/>
                </a:lnTo>
                <a:lnTo>
                  <a:pt x="28" y="74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71" name="Freeform 88"/>
          <p:cNvSpPr>
            <a:spLocks/>
          </p:cNvSpPr>
          <p:nvPr/>
        </p:nvSpPr>
        <p:spPr bwMode="auto">
          <a:xfrm>
            <a:off x="6681788" y="4114800"/>
            <a:ext cx="58737" cy="88900"/>
          </a:xfrm>
          <a:custGeom>
            <a:avLst/>
            <a:gdLst>
              <a:gd name="T0" fmla="*/ 47881767 w 37"/>
              <a:gd name="T1" fmla="*/ 0 h 56"/>
              <a:gd name="T2" fmla="*/ 83163655 w 37"/>
              <a:gd name="T3" fmla="*/ 22682200 h 56"/>
              <a:gd name="T4" fmla="*/ 93244194 w 37"/>
              <a:gd name="T5" fmla="*/ 70564375 h 56"/>
              <a:gd name="T6" fmla="*/ 83163655 w 37"/>
              <a:gd name="T7" fmla="*/ 118448138 h 56"/>
              <a:gd name="T8" fmla="*/ 47881767 w 37"/>
              <a:gd name="T9" fmla="*/ 141128750 h 56"/>
              <a:gd name="T10" fmla="*/ 0 w 37"/>
              <a:gd name="T11" fmla="*/ 128528763 h 56"/>
              <a:gd name="T12" fmla="*/ 0 w 37"/>
              <a:gd name="T13" fmla="*/ 70564375 h 56"/>
              <a:gd name="T14" fmla="*/ 0 w 37"/>
              <a:gd name="T15" fmla="*/ 35282188 h 56"/>
              <a:gd name="T16" fmla="*/ 22680419 w 37"/>
              <a:gd name="T17" fmla="*/ 12601575 h 56"/>
              <a:gd name="T18" fmla="*/ 47881767 w 37"/>
              <a:gd name="T19" fmla="*/ 0 h 56"/>
              <a:gd name="T20" fmla="*/ 47881767 w 37"/>
              <a:gd name="T21" fmla="*/ 128528763 h 56"/>
              <a:gd name="T22" fmla="*/ 57962307 w 37"/>
              <a:gd name="T23" fmla="*/ 118448138 h 56"/>
              <a:gd name="T24" fmla="*/ 70563774 w 37"/>
              <a:gd name="T25" fmla="*/ 70564375 h 56"/>
              <a:gd name="T26" fmla="*/ 70563774 w 37"/>
              <a:gd name="T27" fmla="*/ 35282188 h 56"/>
              <a:gd name="T28" fmla="*/ 47881767 w 37"/>
              <a:gd name="T29" fmla="*/ 22682200 h 56"/>
              <a:gd name="T30" fmla="*/ 22680419 w 37"/>
              <a:gd name="T31" fmla="*/ 35282188 h 56"/>
              <a:gd name="T32" fmla="*/ 12599880 w 37"/>
              <a:gd name="T33" fmla="*/ 83165950 h 56"/>
              <a:gd name="T34" fmla="*/ 22680419 w 37"/>
              <a:gd name="T35" fmla="*/ 105846563 h 56"/>
              <a:gd name="T36" fmla="*/ 47881767 w 37"/>
              <a:gd name="T37" fmla="*/ 128528763 h 56"/>
              <a:gd name="T38" fmla="*/ 47881767 w 37"/>
              <a:gd name="T39" fmla="*/ 0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"/>
              <a:gd name="T61" fmla="*/ 0 h 56"/>
              <a:gd name="T62" fmla="*/ 37 w 37"/>
              <a:gd name="T63" fmla="*/ 56 h 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" h="56">
                <a:moveTo>
                  <a:pt x="19" y="0"/>
                </a:moveTo>
                <a:lnTo>
                  <a:pt x="33" y="9"/>
                </a:lnTo>
                <a:lnTo>
                  <a:pt x="37" y="28"/>
                </a:lnTo>
                <a:lnTo>
                  <a:pt x="33" y="47"/>
                </a:lnTo>
                <a:lnTo>
                  <a:pt x="19" y="56"/>
                </a:lnTo>
                <a:lnTo>
                  <a:pt x="0" y="51"/>
                </a:lnTo>
                <a:lnTo>
                  <a:pt x="0" y="28"/>
                </a:lnTo>
                <a:lnTo>
                  <a:pt x="0" y="14"/>
                </a:lnTo>
                <a:lnTo>
                  <a:pt x="9" y="5"/>
                </a:lnTo>
                <a:lnTo>
                  <a:pt x="19" y="0"/>
                </a:lnTo>
                <a:lnTo>
                  <a:pt x="19" y="51"/>
                </a:lnTo>
                <a:lnTo>
                  <a:pt x="23" y="47"/>
                </a:lnTo>
                <a:lnTo>
                  <a:pt x="28" y="28"/>
                </a:lnTo>
                <a:lnTo>
                  <a:pt x="28" y="14"/>
                </a:lnTo>
                <a:lnTo>
                  <a:pt x="19" y="9"/>
                </a:lnTo>
                <a:lnTo>
                  <a:pt x="9" y="14"/>
                </a:lnTo>
                <a:lnTo>
                  <a:pt x="5" y="33"/>
                </a:lnTo>
                <a:lnTo>
                  <a:pt x="9" y="42"/>
                </a:lnTo>
                <a:lnTo>
                  <a:pt x="19" y="51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72" name="Line 89"/>
          <p:cNvSpPr>
            <a:spLocks noChangeShapeType="1"/>
          </p:cNvSpPr>
          <p:nvPr/>
        </p:nvSpPr>
        <p:spPr bwMode="auto">
          <a:xfrm flipV="1">
            <a:off x="6865938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73" name="Line 90"/>
          <p:cNvSpPr>
            <a:spLocks noChangeShapeType="1"/>
          </p:cNvSpPr>
          <p:nvPr/>
        </p:nvSpPr>
        <p:spPr bwMode="auto">
          <a:xfrm>
            <a:off x="6865938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74" name="Line 91"/>
          <p:cNvSpPr>
            <a:spLocks noChangeShapeType="1"/>
          </p:cNvSpPr>
          <p:nvPr/>
        </p:nvSpPr>
        <p:spPr bwMode="auto">
          <a:xfrm flipV="1">
            <a:off x="702151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75" name="Line 92"/>
          <p:cNvSpPr>
            <a:spLocks noChangeShapeType="1"/>
          </p:cNvSpPr>
          <p:nvPr/>
        </p:nvSpPr>
        <p:spPr bwMode="auto">
          <a:xfrm>
            <a:off x="702151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76" name="Line 93"/>
          <p:cNvSpPr>
            <a:spLocks noChangeShapeType="1"/>
          </p:cNvSpPr>
          <p:nvPr/>
        </p:nvSpPr>
        <p:spPr bwMode="auto">
          <a:xfrm flipV="1">
            <a:off x="7124700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77" name="Line 94"/>
          <p:cNvSpPr>
            <a:spLocks noChangeShapeType="1"/>
          </p:cNvSpPr>
          <p:nvPr/>
        </p:nvSpPr>
        <p:spPr bwMode="auto">
          <a:xfrm>
            <a:off x="7124700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78" name="Line 95"/>
          <p:cNvSpPr>
            <a:spLocks noChangeShapeType="1"/>
          </p:cNvSpPr>
          <p:nvPr/>
        </p:nvSpPr>
        <p:spPr bwMode="auto">
          <a:xfrm flipV="1">
            <a:off x="7213600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79" name="Line 96"/>
          <p:cNvSpPr>
            <a:spLocks noChangeShapeType="1"/>
          </p:cNvSpPr>
          <p:nvPr/>
        </p:nvSpPr>
        <p:spPr bwMode="auto">
          <a:xfrm>
            <a:off x="7213600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0" name="Line 97"/>
          <p:cNvSpPr>
            <a:spLocks noChangeShapeType="1"/>
          </p:cNvSpPr>
          <p:nvPr/>
        </p:nvSpPr>
        <p:spPr bwMode="auto">
          <a:xfrm flipV="1">
            <a:off x="7280275" y="40036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1" name="Line 98"/>
          <p:cNvSpPr>
            <a:spLocks noChangeShapeType="1"/>
          </p:cNvSpPr>
          <p:nvPr/>
        </p:nvSpPr>
        <p:spPr bwMode="auto">
          <a:xfrm>
            <a:off x="7280275" y="1679575"/>
            <a:ext cx="1588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2" name="Line 99"/>
          <p:cNvSpPr>
            <a:spLocks noChangeShapeType="1"/>
          </p:cNvSpPr>
          <p:nvPr/>
        </p:nvSpPr>
        <p:spPr bwMode="auto">
          <a:xfrm flipV="1">
            <a:off x="733901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3" name="Line 100"/>
          <p:cNvSpPr>
            <a:spLocks noChangeShapeType="1"/>
          </p:cNvSpPr>
          <p:nvPr/>
        </p:nvSpPr>
        <p:spPr bwMode="auto">
          <a:xfrm>
            <a:off x="733901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4" name="Line 101"/>
          <p:cNvSpPr>
            <a:spLocks noChangeShapeType="1"/>
          </p:cNvSpPr>
          <p:nvPr/>
        </p:nvSpPr>
        <p:spPr bwMode="auto">
          <a:xfrm flipV="1">
            <a:off x="738981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5" name="Line 102"/>
          <p:cNvSpPr>
            <a:spLocks noChangeShapeType="1"/>
          </p:cNvSpPr>
          <p:nvPr/>
        </p:nvSpPr>
        <p:spPr bwMode="auto">
          <a:xfrm>
            <a:off x="738981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6" name="Line 103"/>
          <p:cNvSpPr>
            <a:spLocks noChangeShapeType="1"/>
          </p:cNvSpPr>
          <p:nvPr/>
        </p:nvSpPr>
        <p:spPr bwMode="auto">
          <a:xfrm flipV="1">
            <a:off x="743426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7" name="Line 104"/>
          <p:cNvSpPr>
            <a:spLocks noChangeShapeType="1"/>
          </p:cNvSpPr>
          <p:nvPr/>
        </p:nvSpPr>
        <p:spPr bwMode="auto">
          <a:xfrm>
            <a:off x="743426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8" name="Line 105"/>
          <p:cNvSpPr>
            <a:spLocks noChangeShapeType="1"/>
          </p:cNvSpPr>
          <p:nvPr/>
        </p:nvSpPr>
        <p:spPr bwMode="auto">
          <a:xfrm flipV="1">
            <a:off x="7472363" y="40036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89" name="Line 106"/>
          <p:cNvSpPr>
            <a:spLocks noChangeShapeType="1"/>
          </p:cNvSpPr>
          <p:nvPr/>
        </p:nvSpPr>
        <p:spPr bwMode="auto">
          <a:xfrm>
            <a:off x="7472363" y="1679575"/>
            <a:ext cx="1587" cy="365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90" name="Line 107"/>
          <p:cNvSpPr>
            <a:spLocks noChangeShapeType="1"/>
          </p:cNvSpPr>
          <p:nvPr/>
        </p:nvSpPr>
        <p:spPr bwMode="auto">
          <a:xfrm flipV="1">
            <a:off x="7472363" y="3959225"/>
            <a:ext cx="1587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91" name="Line 108"/>
          <p:cNvSpPr>
            <a:spLocks noChangeShapeType="1"/>
          </p:cNvSpPr>
          <p:nvPr/>
        </p:nvSpPr>
        <p:spPr bwMode="auto">
          <a:xfrm>
            <a:off x="7472363" y="1679575"/>
            <a:ext cx="1587" cy="809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92" name="Freeform 109"/>
          <p:cNvSpPr>
            <a:spLocks/>
          </p:cNvSpPr>
          <p:nvPr/>
        </p:nvSpPr>
        <p:spPr bwMode="auto">
          <a:xfrm>
            <a:off x="7361238" y="4189413"/>
            <a:ext cx="44450" cy="133350"/>
          </a:xfrm>
          <a:custGeom>
            <a:avLst/>
            <a:gdLst>
              <a:gd name="T0" fmla="*/ 0 w 28"/>
              <a:gd name="T1" fmla="*/ 57964388 h 84"/>
              <a:gd name="T2" fmla="*/ 0 w 28"/>
              <a:gd name="T3" fmla="*/ 45362813 h 84"/>
              <a:gd name="T4" fmla="*/ 35282188 w 28"/>
              <a:gd name="T5" fmla="*/ 35282188 h 84"/>
              <a:gd name="T6" fmla="*/ 45362813 w 28"/>
              <a:gd name="T7" fmla="*/ 0 h 84"/>
              <a:gd name="T8" fmla="*/ 70564375 w 28"/>
              <a:gd name="T9" fmla="*/ 0 h 84"/>
              <a:gd name="T10" fmla="*/ 70564375 w 28"/>
              <a:gd name="T11" fmla="*/ 211693125 h 84"/>
              <a:gd name="T12" fmla="*/ 45362813 w 28"/>
              <a:gd name="T13" fmla="*/ 211693125 h 84"/>
              <a:gd name="T14" fmla="*/ 45362813 w 28"/>
              <a:gd name="T15" fmla="*/ 57964388 h 84"/>
              <a:gd name="T16" fmla="*/ 0 w 28"/>
              <a:gd name="T17" fmla="*/ 57964388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"/>
              <a:gd name="T28" fmla="*/ 0 h 84"/>
              <a:gd name="T29" fmla="*/ 28 w 28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" h="84">
                <a:moveTo>
                  <a:pt x="0" y="23"/>
                </a:moveTo>
                <a:lnTo>
                  <a:pt x="0" y="18"/>
                </a:lnTo>
                <a:lnTo>
                  <a:pt x="14" y="14"/>
                </a:lnTo>
                <a:lnTo>
                  <a:pt x="18" y="0"/>
                </a:lnTo>
                <a:lnTo>
                  <a:pt x="28" y="0"/>
                </a:lnTo>
                <a:lnTo>
                  <a:pt x="28" y="84"/>
                </a:lnTo>
                <a:lnTo>
                  <a:pt x="18" y="84"/>
                </a:lnTo>
                <a:lnTo>
                  <a:pt x="18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93" name="Freeform 110"/>
          <p:cNvSpPr>
            <a:spLocks/>
          </p:cNvSpPr>
          <p:nvPr/>
        </p:nvSpPr>
        <p:spPr bwMode="auto">
          <a:xfrm>
            <a:off x="7450138" y="4189413"/>
            <a:ext cx="87312" cy="133350"/>
          </a:xfrm>
          <a:custGeom>
            <a:avLst/>
            <a:gdLst>
              <a:gd name="T0" fmla="*/ 68043035 w 55"/>
              <a:gd name="T1" fmla="*/ 0 h 84"/>
              <a:gd name="T2" fmla="*/ 103325021 w 55"/>
              <a:gd name="T3" fmla="*/ 10080625 h 84"/>
              <a:gd name="T4" fmla="*/ 128526439 w 55"/>
              <a:gd name="T5" fmla="*/ 35282188 h 84"/>
              <a:gd name="T6" fmla="*/ 138607006 w 55"/>
              <a:gd name="T7" fmla="*/ 105846563 h 84"/>
              <a:gd name="T8" fmla="*/ 128526439 w 55"/>
              <a:gd name="T9" fmla="*/ 176410938 h 84"/>
              <a:gd name="T10" fmla="*/ 103325021 w 55"/>
              <a:gd name="T11" fmla="*/ 199093138 h 84"/>
              <a:gd name="T12" fmla="*/ 68043035 w 55"/>
              <a:gd name="T13" fmla="*/ 211693125 h 84"/>
              <a:gd name="T14" fmla="*/ 35281985 w 55"/>
              <a:gd name="T15" fmla="*/ 211693125 h 84"/>
              <a:gd name="T16" fmla="*/ 10080567 w 55"/>
              <a:gd name="T17" fmla="*/ 186491563 h 84"/>
              <a:gd name="T18" fmla="*/ 0 w 55"/>
              <a:gd name="T19" fmla="*/ 105846563 h 84"/>
              <a:gd name="T20" fmla="*/ 10080567 w 55"/>
              <a:gd name="T21" fmla="*/ 45362813 h 84"/>
              <a:gd name="T22" fmla="*/ 35281985 w 55"/>
              <a:gd name="T23" fmla="*/ 10080625 h 84"/>
              <a:gd name="T24" fmla="*/ 68043035 w 55"/>
              <a:gd name="T25" fmla="*/ 0 h 84"/>
              <a:gd name="T26" fmla="*/ 68043035 w 55"/>
              <a:gd name="T27" fmla="*/ 186491563 h 84"/>
              <a:gd name="T28" fmla="*/ 103325021 w 55"/>
              <a:gd name="T29" fmla="*/ 176410938 h 84"/>
              <a:gd name="T30" fmla="*/ 115926524 w 55"/>
              <a:gd name="T31" fmla="*/ 105846563 h 84"/>
              <a:gd name="T32" fmla="*/ 103325021 w 55"/>
              <a:gd name="T33" fmla="*/ 45362813 h 84"/>
              <a:gd name="T34" fmla="*/ 68043035 w 55"/>
              <a:gd name="T35" fmla="*/ 22682200 h 84"/>
              <a:gd name="T36" fmla="*/ 35281985 w 55"/>
              <a:gd name="T37" fmla="*/ 45362813 h 84"/>
              <a:gd name="T38" fmla="*/ 22680483 w 55"/>
              <a:gd name="T39" fmla="*/ 105846563 h 84"/>
              <a:gd name="T40" fmla="*/ 35281985 w 55"/>
              <a:gd name="T41" fmla="*/ 163810950 h 84"/>
              <a:gd name="T42" fmla="*/ 68043035 w 55"/>
              <a:gd name="T43" fmla="*/ 186491563 h 84"/>
              <a:gd name="T44" fmla="*/ 68043035 w 55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5"/>
              <a:gd name="T70" fmla="*/ 0 h 84"/>
              <a:gd name="T71" fmla="*/ 55 w 55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5" h="84">
                <a:moveTo>
                  <a:pt x="27" y="0"/>
                </a:moveTo>
                <a:lnTo>
                  <a:pt x="41" y="4"/>
                </a:lnTo>
                <a:lnTo>
                  <a:pt x="51" y="14"/>
                </a:lnTo>
                <a:lnTo>
                  <a:pt x="55" y="42"/>
                </a:lnTo>
                <a:lnTo>
                  <a:pt x="51" y="70"/>
                </a:lnTo>
                <a:lnTo>
                  <a:pt x="41" y="79"/>
                </a:lnTo>
                <a:lnTo>
                  <a:pt x="27" y="84"/>
                </a:lnTo>
                <a:lnTo>
                  <a:pt x="14" y="84"/>
                </a:lnTo>
                <a:lnTo>
                  <a:pt x="4" y="74"/>
                </a:lnTo>
                <a:lnTo>
                  <a:pt x="0" y="42"/>
                </a:lnTo>
                <a:lnTo>
                  <a:pt x="4" y="18"/>
                </a:lnTo>
                <a:lnTo>
                  <a:pt x="14" y="4"/>
                </a:lnTo>
                <a:lnTo>
                  <a:pt x="27" y="0"/>
                </a:lnTo>
                <a:lnTo>
                  <a:pt x="27" y="74"/>
                </a:lnTo>
                <a:lnTo>
                  <a:pt x="41" y="70"/>
                </a:lnTo>
                <a:lnTo>
                  <a:pt x="46" y="42"/>
                </a:lnTo>
                <a:lnTo>
                  <a:pt x="41" y="18"/>
                </a:lnTo>
                <a:lnTo>
                  <a:pt x="27" y="9"/>
                </a:lnTo>
                <a:lnTo>
                  <a:pt x="14" y="18"/>
                </a:lnTo>
                <a:lnTo>
                  <a:pt x="9" y="42"/>
                </a:lnTo>
                <a:lnTo>
                  <a:pt x="14" y="65"/>
                </a:lnTo>
                <a:lnTo>
                  <a:pt x="27" y="7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94" name="Freeform 111"/>
          <p:cNvSpPr>
            <a:spLocks/>
          </p:cNvSpPr>
          <p:nvPr/>
        </p:nvSpPr>
        <p:spPr bwMode="auto">
          <a:xfrm>
            <a:off x="7559675" y="4114800"/>
            <a:ext cx="30163" cy="88900"/>
          </a:xfrm>
          <a:custGeom>
            <a:avLst/>
            <a:gdLst>
              <a:gd name="T0" fmla="*/ 0 w 19"/>
              <a:gd name="T1" fmla="*/ 47883763 h 56"/>
              <a:gd name="T2" fmla="*/ 0 w 19"/>
              <a:gd name="T3" fmla="*/ 35282188 h 56"/>
              <a:gd name="T4" fmla="*/ 25201980 w 19"/>
              <a:gd name="T5" fmla="*/ 22682200 h 56"/>
              <a:gd name="T6" fmla="*/ 35282772 w 19"/>
              <a:gd name="T7" fmla="*/ 0 h 56"/>
              <a:gd name="T8" fmla="*/ 47884556 w 19"/>
              <a:gd name="T9" fmla="*/ 0 h 56"/>
              <a:gd name="T10" fmla="*/ 47884556 w 19"/>
              <a:gd name="T11" fmla="*/ 141128750 h 56"/>
              <a:gd name="T12" fmla="*/ 35282772 w 19"/>
              <a:gd name="T13" fmla="*/ 141128750 h 56"/>
              <a:gd name="T14" fmla="*/ 35282772 w 19"/>
              <a:gd name="T15" fmla="*/ 47883763 h 56"/>
              <a:gd name="T16" fmla="*/ 0 w 19"/>
              <a:gd name="T17" fmla="*/ 47883763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"/>
              <a:gd name="T28" fmla="*/ 0 h 56"/>
              <a:gd name="T29" fmla="*/ 19 w 19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" h="56">
                <a:moveTo>
                  <a:pt x="0" y="19"/>
                </a:moveTo>
                <a:lnTo>
                  <a:pt x="0" y="14"/>
                </a:lnTo>
                <a:lnTo>
                  <a:pt x="10" y="9"/>
                </a:lnTo>
                <a:lnTo>
                  <a:pt x="14" y="0"/>
                </a:lnTo>
                <a:lnTo>
                  <a:pt x="19" y="0"/>
                </a:lnTo>
                <a:lnTo>
                  <a:pt x="19" y="56"/>
                </a:lnTo>
                <a:lnTo>
                  <a:pt x="14" y="56"/>
                </a:lnTo>
                <a:lnTo>
                  <a:pt x="14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795" name="Line 112"/>
          <p:cNvSpPr>
            <a:spLocks noChangeShapeType="1"/>
          </p:cNvSpPr>
          <p:nvPr/>
        </p:nvSpPr>
        <p:spPr bwMode="auto">
          <a:xfrm>
            <a:off x="4859338" y="4040188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96" name="Line 113"/>
          <p:cNvSpPr>
            <a:spLocks noChangeShapeType="1"/>
          </p:cNvSpPr>
          <p:nvPr/>
        </p:nvSpPr>
        <p:spPr bwMode="auto">
          <a:xfrm flipH="1">
            <a:off x="7434263" y="4040188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97" name="Line 114"/>
          <p:cNvSpPr>
            <a:spLocks noChangeShapeType="1"/>
          </p:cNvSpPr>
          <p:nvPr/>
        </p:nvSpPr>
        <p:spPr bwMode="auto">
          <a:xfrm>
            <a:off x="4859338" y="4040188"/>
            <a:ext cx="746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98" name="Line 115"/>
          <p:cNvSpPr>
            <a:spLocks noChangeShapeType="1"/>
          </p:cNvSpPr>
          <p:nvPr/>
        </p:nvSpPr>
        <p:spPr bwMode="auto">
          <a:xfrm flipH="1">
            <a:off x="7397750" y="4040188"/>
            <a:ext cx="74613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99" name="Freeform 116"/>
          <p:cNvSpPr>
            <a:spLocks/>
          </p:cNvSpPr>
          <p:nvPr/>
        </p:nvSpPr>
        <p:spPr bwMode="auto">
          <a:xfrm>
            <a:off x="4483100" y="3981450"/>
            <a:ext cx="52388" cy="133350"/>
          </a:xfrm>
          <a:custGeom>
            <a:avLst/>
            <a:gdLst>
              <a:gd name="T0" fmla="*/ 0 w 33"/>
              <a:gd name="T1" fmla="*/ 57964388 h 84"/>
              <a:gd name="T2" fmla="*/ 0 w 33"/>
              <a:gd name="T3" fmla="*/ 47883763 h 84"/>
              <a:gd name="T4" fmla="*/ 47884220 w 33"/>
              <a:gd name="T5" fmla="*/ 35282188 h 84"/>
              <a:gd name="T6" fmla="*/ 57964941 w 33"/>
              <a:gd name="T7" fmla="*/ 0 h 84"/>
              <a:gd name="T8" fmla="*/ 83166744 w 33"/>
              <a:gd name="T9" fmla="*/ 0 h 84"/>
              <a:gd name="T10" fmla="*/ 83166744 w 33"/>
              <a:gd name="T11" fmla="*/ 211693125 h 84"/>
              <a:gd name="T12" fmla="*/ 47884220 w 33"/>
              <a:gd name="T13" fmla="*/ 211693125 h 84"/>
              <a:gd name="T14" fmla="*/ 47884220 w 33"/>
              <a:gd name="T15" fmla="*/ 57964388 h 84"/>
              <a:gd name="T16" fmla="*/ 0 w 33"/>
              <a:gd name="T17" fmla="*/ 57964388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84"/>
              <a:gd name="T29" fmla="*/ 33 w 33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84">
                <a:moveTo>
                  <a:pt x="0" y="23"/>
                </a:moveTo>
                <a:lnTo>
                  <a:pt x="0" y="19"/>
                </a:lnTo>
                <a:lnTo>
                  <a:pt x="19" y="14"/>
                </a:lnTo>
                <a:lnTo>
                  <a:pt x="23" y="0"/>
                </a:lnTo>
                <a:lnTo>
                  <a:pt x="33" y="0"/>
                </a:lnTo>
                <a:lnTo>
                  <a:pt x="33" y="84"/>
                </a:lnTo>
                <a:lnTo>
                  <a:pt x="19" y="84"/>
                </a:lnTo>
                <a:lnTo>
                  <a:pt x="19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00" name="Freeform 117"/>
          <p:cNvSpPr>
            <a:spLocks/>
          </p:cNvSpPr>
          <p:nvPr/>
        </p:nvSpPr>
        <p:spPr bwMode="auto">
          <a:xfrm>
            <a:off x="4578350" y="3981450"/>
            <a:ext cx="88900" cy="133350"/>
          </a:xfrm>
          <a:custGeom>
            <a:avLst/>
            <a:gdLst>
              <a:gd name="T0" fmla="*/ 70564375 w 56"/>
              <a:gd name="T1" fmla="*/ 0 h 84"/>
              <a:gd name="T2" fmla="*/ 105846563 w 56"/>
              <a:gd name="T3" fmla="*/ 12601575 h 84"/>
              <a:gd name="T4" fmla="*/ 131048125 w 56"/>
              <a:gd name="T5" fmla="*/ 35282188 h 84"/>
              <a:gd name="T6" fmla="*/ 141128750 w 56"/>
              <a:gd name="T7" fmla="*/ 105846563 h 84"/>
              <a:gd name="T8" fmla="*/ 131048125 w 56"/>
              <a:gd name="T9" fmla="*/ 176410938 h 84"/>
              <a:gd name="T10" fmla="*/ 105846563 w 56"/>
              <a:gd name="T11" fmla="*/ 199093138 h 84"/>
              <a:gd name="T12" fmla="*/ 70564375 w 56"/>
              <a:gd name="T13" fmla="*/ 211693125 h 84"/>
              <a:gd name="T14" fmla="*/ 35282188 w 56"/>
              <a:gd name="T15" fmla="*/ 211693125 h 84"/>
              <a:gd name="T16" fmla="*/ 12601575 w 56"/>
              <a:gd name="T17" fmla="*/ 189012513 h 84"/>
              <a:gd name="T18" fmla="*/ 0 w 56"/>
              <a:gd name="T19" fmla="*/ 105846563 h 84"/>
              <a:gd name="T20" fmla="*/ 0 w 56"/>
              <a:gd name="T21" fmla="*/ 47883763 h 84"/>
              <a:gd name="T22" fmla="*/ 35282188 w 56"/>
              <a:gd name="T23" fmla="*/ 12601575 h 84"/>
              <a:gd name="T24" fmla="*/ 70564375 w 56"/>
              <a:gd name="T25" fmla="*/ 0 h 84"/>
              <a:gd name="T26" fmla="*/ 70564375 w 56"/>
              <a:gd name="T27" fmla="*/ 189012513 h 84"/>
              <a:gd name="T28" fmla="*/ 105846563 w 56"/>
              <a:gd name="T29" fmla="*/ 176410938 h 84"/>
              <a:gd name="T30" fmla="*/ 118448138 w 56"/>
              <a:gd name="T31" fmla="*/ 105846563 h 84"/>
              <a:gd name="T32" fmla="*/ 105846563 w 56"/>
              <a:gd name="T33" fmla="*/ 47883763 h 84"/>
              <a:gd name="T34" fmla="*/ 70564375 w 56"/>
              <a:gd name="T35" fmla="*/ 22682200 h 84"/>
              <a:gd name="T36" fmla="*/ 35282188 w 56"/>
              <a:gd name="T37" fmla="*/ 47883763 h 84"/>
              <a:gd name="T38" fmla="*/ 25201563 w 56"/>
              <a:gd name="T39" fmla="*/ 105846563 h 84"/>
              <a:gd name="T40" fmla="*/ 35282188 w 56"/>
              <a:gd name="T41" fmla="*/ 163810950 h 84"/>
              <a:gd name="T42" fmla="*/ 70564375 w 56"/>
              <a:gd name="T43" fmla="*/ 189012513 h 84"/>
              <a:gd name="T44" fmla="*/ 70564375 w 56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"/>
              <a:gd name="T70" fmla="*/ 0 h 84"/>
              <a:gd name="T71" fmla="*/ 56 w 56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" h="84">
                <a:moveTo>
                  <a:pt x="28" y="0"/>
                </a:moveTo>
                <a:lnTo>
                  <a:pt x="42" y="5"/>
                </a:lnTo>
                <a:lnTo>
                  <a:pt x="52" y="14"/>
                </a:lnTo>
                <a:lnTo>
                  <a:pt x="56" y="42"/>
                </a:lnTo>
                <a:lnTo>
                  <a:pt x="52" y="70"/>
                </a:lnTo>
                <a:lnTo>
                  <a:pt x="42" y="79"/>
                </a:lnTo>
                <a:lnTo>
                  <a:pt x="28" y="84"/>
                </a:lnTo>
                <a:lnTo>
                  <a:pt x="14" y="84"/>
                </a:lnTo>
                <a:lnTo>
                  <a:pt x="5" y="75"/>
                </a:lnTo>
                <a:lnTo>
                  <a:pt x="0" y="42"/>
                </a:lnTo>
                <a:lnTo>
                  <a:pt x="0" y="19"/>
                </a:lnTo>
                <a:lnTo>
                  <a:pt x="14" y="5"/>
                </a:lnTo>
                <a:lnTo>
                  <a:pt x="28" y="0"/>
                </a:lnTo>
                <a:lnTo>
                  <a:pt x="28" y="75"/>
                </a:lnTo>
                <a:lnTo>
                  <a:pt x="42" y="70"/>
                </a:lnTo>
                <a:lnTo>
                  <a:pt x="47" y="42"/>
                </a:lnTo>
                <a:lnTo>
                  <a:pt x="42" y="19"/>
                </a:lnTo>
                <a:lnTo>
                  <a:pt x="28" y="9"/>
                </a:lnTo>
                <a:lnTo>
                  <a:pt x="14" y="19"/>
                </a:lnTo>
                <a:lnTo>
                  <a:pt x="10" y="42"/>
                </a:lnTo>
                <a:lnTo>
                  <a:pt x="14" y="65"/>
                </a:lnTo>
                <a:lnTo>
                  <a:pt x="28" y="75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01" name="Rectangle 118"/>
          <p:cNvSpPr>
            <a:spLocks noChangeArrowheads="1"/>
          </p:cNvSpPr>
          <p:nvPr/>
        </p:nvSpPr>
        <p:spPr bwMode="auto">
          <a:xfrm>
            <a:off x="4683125" y="3959225"/>
            <a:ext cx="58738" cy="142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02" name="Freeform 119"/>
          <p:cNvSpPr>
            <a:spLocks/>
          </p:cNvSpPr>
          <p:nvPr/>
        </p:nvSpPr>
        <p:spPr bwMode="auto">
          <a:xfrm>
            <a:off x="4748213" y="3906838"/>
            <a:ext cx="66675" cy="88900"/>
          </a:xfrm>
          <a:custGeom>
            <a:avLst/>
            <a:gdLst>
              <a:gd name="T0" fmla="*/ 0 w 42"/>
              <a:gd name="T1" fmla="*/ 141128750 h 56"/>
              <a:gd name="T2" fmla="*/ 12601575 w 42"/>
              <a:gd name="T3" fmla="*/ 105846563 h 56"/>
              <a:gd name="T4" fmla="*/ 35282188 w 42"/>
              <a:gd name="T5" fmla="*/ 83165950 h 56"/>
              <a:gd name="T6" fmla="*/ 60483750 w 42"/>
              <a:gd name="T7" fmla="*/ 83165950 h 56"/>
              <a:gd name="T8" fmla="*/ 70564375 w 42"/>
              <a:gd name="T9" fmla="*/ 60483750 h 56"/>
              <a:gd name="T10" fmla="*/ 83165950 w 42"/>
              <a:gd name="T11" fmla="*/ 47883763 h 56"/>
              <a:gd name="T12" fmla="*/ 70564375 w 42"/>
              <a:gd name="T13" fmla="*/ 25201563 h 56"/>
              <a:gd name="T14" fmla="*/ 60483750 w 42"/>
              <a:gd name="T15" fmla="*/ 25201563 h 56"/>
              <a:gd name="T16" fmla="*/ 35282188 w 42"/>
              <a:gd name="T17" fmla="*/ 35282188 h 56"/>
              <a:gd name="T18" fmla="*/ 25201563 w 42"/>
              <a:gd name="T19" fmla="*/ 60483750 h 56"/>
              <a:gd name="T20" fmla="*/ 12601575 w 42"/>
              <a:gd name="T21" fmla="*/ 60483750 h 56"/>
              <a:gd name="T22" fmla="*/ 12601575 w 42"/>
              <a:gd name="T23" fmla="*/ 25201563 h 56"/>
              <a:gd name="T24" fmla="*/ 60483750 w 42"/>
              <a:gd name="T25" fmla="*/ 0 h 56"/>
              <a:gd name="T26" fmla="*/ 95765938 w 42"/>
              <a:gd name="T27" fmla="*/ 12601575 h 56"/>
              <a:gd name="T28" fmla="*/ 105846563 w 42"/>
              <a:gd name="T29" fmla="*/ 47883763 h 56"/>
              <a:gd name="T30" fmla="*/ 95765938 w 42"/>
              <a:gd name="T31" fmla="*/ 70564375 h 56"/>
              <a:gd name="T32" fmla="*/ 70564375 w 42"/>
              <a:gd name="T33" fmla="*/ 95765938 h 56"/>
              <a:gd name="T34" fmla="*/ 47883763 w 42"/>
              <a:gd name="T35" fmla="*/ 95765938 h 56"/>
              <a:gd name="T36" fmla="*/ 35282188 w 42"/>
              <a:gd name="T37" fmla="*/ 105846563 h 56"/>
              <a:gd name="T38" fmla="*/ 25201563 w 42"/>
              <a:gd name="T39" fmla="*/ 131048125 h 56"/>
              <a:gd name="T40" fmla="*/ 105846563 w 42"/>
              <a:gd name="T41" fmla="*/ 131048125 h 56"/>
              <a:gd name="T42" fmla="*/ 105846563 w 42"/>
              <a:gd name="T43" fmla="*/ 141128750 h 56"/>
              <a:gd name="T44" fmla="*/ 0 w 42"/>
              <a:gd name="T45" fmla="*/ 141128750 h 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2"/>
              <a:gd name="T70" fmla="*/ 0 h 56"/>
              <a:gd name="T71" fmla="*/ 42 w 42"/>
              <a:gd name="T72" fmla="*/ 56 h 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2" h="56">
                <a:moveTo>
                  <a:pt x="0" y="56"/>
                </a:moveTo>
                <a:lnTo>
                  <a:pt x="5" y="42"/>
                </a:lnTo>
                <a:lnTo>
                  <a:pt x="14" y="33"/>
                </a:lnTo>
                <a:lnTo>
                  <a:pt x="24" y="33"/>
                </a:lnTo>
                <a:lnTo>
                  <a:pt x="28" y="24"/>
                </a:lnTo>
                <a:lnTo>
                  <a:pt x="33" y="19"/>
                </a:lnTo>
                <a:lnTo>
                  <a:pt x="28" y="10"/>
                </a:lnTo>
                <a:lnTo>
                  <a:pt x="24" y="10"/>
                </a:lnTo>
                <a:lnTo>
                  <a:pt x="14" y="14"/>
                </a:lnTo>
                <a:lnTo>
                  <a:pt x="10" y="24"/>
                </a:lnTo>
                <a:lnTo>
                  <a:pt x="5" y="24"/>
                </a:lnTo>
                <a:lnTo>
                  <a:pt x="5" y="10"/>
                </a:lnTo>
                <a:lnTo>
                  <a:pt x="24" y="0"/>
                </a:lnTo>
                <a:lnTo>
                  <a:pt x="38" y="5"/>
                </a:lnTo>
                <a:lnTo>
                  <a:pt x="42" y="19"/>
                </a:lnTo>
                <a:lnTo>
                  <a:pt x="38" y="28"/>
                </a:lnTo>
                <a:lnTo>
                  <a:pt x="28" y="38"/>
                </a:lnTo>
                <a:lnTo>
                  <a:pt x="19" y="38"/>
                </a:lnTo>
                <a:lnTo>
                  <a:pt x="14" y="42"/>
                </a:lnTo>
                <a:lnTo>
                  <a:pt x="10" y="52"/>
                </a:lnTo>
                <a:lnTo>
                  <a:pt x="42" y="52"/>
                </a:lnTo>
                <a:lnTo>
                  <a:pt x="42" y="56"/>
                </a:lnTo>
                <a:lnTo>
                  <a:pt x="0" y="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03" name="Line 120"/>
          <p:cNvSpPr>
            <a:spLocks noChangeShapeType="1"/>
          </p:cNvSpPr>
          <p:nvPr/>
        </p:nvSpPr>
        <p:spPr bwMode="auto">
          <a:xfrm>
            <a:off x="4859338" y="380365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04" name="Line 121"/>
          <p:cNvSpPr>
            <a:spLocks noChangeShapeType="1"/>
          </p:cNvSpPr>
          <p:nvPr/>
        </p:nvSpPr>
        <p:spPr bwMode="auto">
          <a:xfrm flipH="1">
            <a:off x="7434263" y="380365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05" name="Line 122"/>
          <p:cNvSpPr>
            <a:spLocks noChangeShapeType="1"/>
          </p:cNvSpPr>
          <p:nvPr/>
        </p:nvSpPr>
        <p:spPr bwMode="auto">
          <a:xfrm>
            <a:off x="4859338" y="366395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06" name="Line 123"/>
          <p:cNvSpPr>
            <a:spLocks noChangeShapeType="1"/>
          </p:cNvSpPr>
          <p:nvPr/>
        </p:nvSpPr>
        <p:spPr bwMode="auto">
          <a:xfrm flipH="1">
            <a:off x="7434263" y="366395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07" name="Line 124"/>
          <p:cNvSpPr>
            <a:spLocks noChangeShapeType="1"/>
          </p:cNvSpPr>
          <p:nvPr/>
        </p:nvSpPr>
        <p:spPr bwMode="auto">
          <a:xfrm>
            <a:off x="4859338" y="3567113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08" name="Line 125"/>
          <p:cNvSpPr>
            <a:spLocks noChangeShapeType="1"/>
          </p:cNvSpPr>
          <p:nvPr/>
        </p:nvSpPr>
        <p:spPr bwMode="auto">
          <a:xfrm flipH="1">
            <a:off x="7434263" y="3567113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09" name="Line 126"/>
          <p:cNvSpPr>
            <a:spLocks noChangeShapeType="1"/>
          </p:cNvSpPr>
          <p:nvPr/>
        </p:nvSpPr>
        <p:spPr bwMode="auto">
          <a:xfrm>
            <a:off x="4859338" y="349250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0" name="Line 127"/>
          <p:cNvSpPr>
            <a:spLocks noChangeShapeType="1"/>
          </p:cNvSpPr>
          <p:nvPr/>
        </p:nvSpPr>
        <p:spPr bwMode="auto">
          <a:xfrm flipH="1">
            <a:off x="7434263" y="349250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1" name="Line 128"/>
          <p:cNvSpPr>
            <a:spLocks noChangeShapeType="1"/>
          </p:cNvSpPr>
          <p:nvPr/>
        </p:nvSpPr>
        <p:spPr bwMode="auto">
          <a:xfrm>
            <a:off x="4859338" y="342582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2" name="Line 129"/>
          <p:cNvSpPr>
            <a:spLocks noChangeShapeType="1"/>
          </p:cNvSpPr>
          <p:nvPr/>
        </p:nvSpPr>
        <p:spPr bwMode="auto">
          <a:xfrm flipH="1">
            <a:off x="7434263" y="342582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3" name="Line 130"/>
          <p:cNvSpPr>
            <a:spLocks noChangeShapeType="1"/>
          </p:cNvSpPr>
          <p:nvPr/>
        </p:nvSpPr>
        <p:spPr bwMode="auto">
          <a:xfrm>
            <a:off x="4859338" y="337502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4" name="Line 131"/>
          <p:cNvSpPr>
            <a:spLocks noChangeShapeType="1"/>
          </p:cNvSpPr>
          <p:nvPr/>
        </p:nvSpPr>
        <p:spPr bwMode="auto">
          <a:xfrm flipH="1">
            <a:off x="7434263" y="337502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5" name="Line 132"/>
          <p:cNvSpPr>
            <a:spLocks noChangeShapeType="1"/>
          </p:cNvSpPr>
          <p:nvPr/>
        </p:nvSpPr>
        <p:spPr bwMode="auto">
          <a:xfrm>
            <a:off x="4859338" y="333057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6" name="Line 133"/>
          <p:cNvSpPr>
            <a:spLocks noChangeShapeType="1"/>
          </p:cNvSpPr>
          <p:nvPr/>
        </p:nvSpPr>
        <p:spPr bwMode="auto">
          <a:xfrm flipH="1">
            <a:off x="7434263" y="333057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7" name="Line 134"/>
          <p:cNvSpPr>
            <a:spLocks noChangeShapeType="1"/>
          </p:cNvSpPr>
          <p:nvPr/>
        </p:nvSpPr>
        <p:spPr bwMode="auto">
          <a:xfrm>
            <a:off x="4859338" y="328612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8" name="Line 135"/>
          <p:cNvSpPr>
            <a:spLocks noChangeShapeType="1"/>
          </p:cNvSpPr>
          <p:nvPr/>
        </p:nvSpPr>
        <p:spPr bwMode="auto">
          <a:xfrm flipH="1">
            <a:off x="7434263" y="328612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19" name="Line 136"/>
          <p:cNvSpPr>
            <a:spLocks noChangeShapeType="1"/>
          </p:cNvSpPr>
          <p:nvPr/>
        </p:nvSpPr>
        <p:spPr bwMode="auto">
          <a:xfrm>
            <a:off x="4859338" y="3255963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20" name="Line 137"/>
          <p:cNvSpPr>
            <a:spLocks noChangeShapeType="1"/>
          </p:cNvSpPr>
          <p:nvPr/>
        </p:nvSpPr>
        <p:spPr bwMode="auto">
          <a:xfrm flipH="1">
            <a:off x="7434263" y="3255963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21" name="Line 138"/>
          <p:cNvSpPr>
            <a:spLocks noChangeShapeType="1"/>
          </p:cNvSpPr>
          <p:nvPr/>
        </p:nvSpPr>
        <p:spPr bwMode="auto">
          <a:xfrm>
            <a:off x="4859338" y="3255963"/>
            <a:ext cx="746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22" name="Line 139"/>
          <p:cNvSpPr>
            <a:spLocks noChangeShapeType="1"/>
          </p:cNvSpPr>
          <p:nvPr/>
        </p:nvSpPr>
        <p:spPr bwMode="auto">
          <a:xfrm flipH="1">
            <a:off x="7397750" y="3255963"/>
            <a:ext cx="74613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23" name="Freeform 140"/>
          <p:cNvSpPr>
            <a:spLocks/>
          </p:cNvSpPr>
          <p:nvPr/>
        </p:nvSpPr>
        <p:spPr bwMode="auto">
          <a:xfrm>
            <a:off x="4483100" y="3197225"/>
            <a:ext cx="52388" cy="133350"/>
          </a:xfrm>
          <a:custGeom>
            <a:avLst/>
            <a:gdLst>
              <a:gd name="T0" fmla="*/ 0 w 33"/>
              <a:gd name="T1" fmla="*/ 57964388 h 84"/>
              <a:gd name="T2" fmla="*/ 0 w 33"/>
              <a:gd name="T3" fmla="*/ 35282188 h 84"/>
              <a:gd name="T4" fmla="*/ 47884220 w 33"/>
              <a:gd name="T5" fmla="*/ 35282188 h 84"/>
              <a:gd name="T6" fmla="*/ 57964941 w 33"/>
              <a:gd name="T7" fmla="*/ 0 h 84"/>
              <a:gd name="T8" fmla="*/ 83166744 w 33"/>
              <a:gd name="T9" fmla="*/ 0 h 84"/>
              <a:gd name="T10" fmla="*/ 83166744 w 33"/>
              <a:gd name="T11" fmla="*/ 211693125 h 84"/>
              <a:gd name="T12" fmla="*/ 47884220 w 33"/>
              <a:gd name="T13" fmla="*/ 211693125 h 84"/>
              <a:gd name="T14" fmla="*/ 47884220 w 33"/>
              <a:gd name="T15" fmla="*/ 57964388 h 84"/>
              <a:gd name="T16" fmla="*/ 0 w 33"/>
              <a:gd name="T17" fmla="*/ 57964388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84"/>
              <a:gd name="T29" fmla="*/ 33 w 33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84">
                <a:moveTo>
                  <a:pt x="0" y="23"/>
                </a:moveTo>
                <a:lnTo>
                  <a:pt x="0" y="14"/>
                </a:lnTo>
                <a:lnTo>
                  <a:pt x="19" y="14"/>
                </a:lnTo>
                <a:lnTo>
                  <a:pt x="23" y="0"/>
                </a:lnTo>
                <a:lnTo>
                  <a:pt x="33" y="0"/>
                </a:lnTo>
                <a:lnTo>
                  <a:pt x="33" y="84"/>
                </a:lnTo>
                <a:lnTo>
                  <a:pt x="19" y="84"/>
                </a:lnTo>
                <a:lnTo>
                  <a:pt x="19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24" name="Freeform 141"/>
          <p:cNvSpPr>
            <a:spLocks/>
          </p:cNvSpPr>
          <p:nvPr/>
        </p:nvSpPr>
        <p:spPr bwMode="auto">
          <a:xfrm>
            <a:off x="4578350" y="3197225"/>
            <a:ext cx="88900" cy="133350"/>
          </a:xfrm>
          <a:custGeom>
            <a:avLst/>
            <a:gdLst>
              <a:gd name="T0" fmla="*/ 70564375 w 56"/>
              <a:gd name="T1" fmla="*/ 0 h 84"/>
              <a:gd name="T2" fmla="*/ 105846563 w 56"/>
              <a:gd name="T3" fmla="*/ 12601575 h 84"/>
              <a:gd name="T4" fmla="*/ 131048125 w 56"/>
              <a:gd name="T5" fmla="*/ 35282188 h 84"/>
              <a:gd name="T6" fmla="*/ 141128750 w 56"/>
              <a:gd name="T7" fmla="*/ 105846563 h 84"/>
              <a:gd name="T8" fmla="*/ 131048125 w 56"/>
              <a:gd name="T9" fmla="*/ 176410938 h 84"/>
              <a:gd name="T10" fmla="*/ 105846563 w 56"/>
              <a:gd name="T11" fmla="*/ 199093138 h 84"/>
              <a:gd name="T12" fmla="*/ 70564375 w 56"/>
              <a:gd name="T13" fmla="*/ 211693125 h 84"/>
              <a:gd name="T14" fmla="*/ 35282188 w 56"/>
              <a:gd name="T15" fmla="*/ 199093138 h 84"/>
              <a:gd name="T16" fmla="*/ 12601575 w 56"/>
              <a:gd name="T17" fmla="*/ 176410938 h 84"/>
              <a:gd name="T18" fmla="*/ 0 w 56"/>
              <a:gd name="T19" fmla="*/ 105846563 h 84"/>
              <a:gd name="T20" fmla="*/ 0 w 56"/>
              <a:gd name="T21" fmla="*/ 47883763 h 84"/>
              <a:gd name="T22" fmla="*/ 35282188 w 56"/>
              <a:gd name="T23" fmla="*/ 12601575 h 84"/>
              <a:gd name="T24" fmla="*/ 70564375 w 56"/>
              <a:gd name="T25" fmla="*/ 0 h 84"/>
              <a:gd name="T26" fmla="*/ 70564375 w 56"/>
              <a:gd name="T27" fmla="*/ 186491563 h 84"/>
              <a:gd name="T28" fmla="*/ 105846563 w 56"/>
              <a:gd name="T29" fmla="*/ 163810950 h 84"/>
              <a:gd name="T30" fmla="*/ 118448138 w 56"/>
              <a:gd name="T31" fmla="*/ 105846563 h 84"/>
              <a:gd name="T32" fmla="*/ 105846563 w 56"/>
              <a:gd name="T33" fmla="*/ 47883763 h 84"/>
              <a:gd name="T34" fmla="*/ 70564375 w 56"/>
              <a:gd name="T35" fmla="*/ 22682200 h 84"/>
              <a:gd name="T36" fmla="*/ 35282188 w 56"/>
              <a:gd name="T37" fmla="*/ 47883763 h 84"/>
              <a:gd name="T38" fmla="*/ 25201563 w 56"/>
              <a:gd name="T39" fmla="*/ 105846563 h 84"/>
              <a:gd name="T40" fmla="*/ 35282188 w 56"/>
              <a:gd name="T41" fmla="*/ 151209375 h 84"/>
              <a:gd name="T42" fmla="*/ 70564375 w 56"/>
              <a:gd name="T43" fmla="*/ 186491563 h 84"/>
              <a:gd name="T44" fmla="*/ 70564375 w 56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"/>
              <a:gd name="T70" fmla="*/ 0 h 84"/>
              <a:gd name="T71" fmla="*/ 56 w 56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" h="84">
                <a:moveTo>
                  <a:pt x="28" y="0"/>
                </a:moveTo>
                <a:lnTo>
                  <a:pt x="42" y="5"/>
                </a:lnTo>
                <a:lnTo>
                  <a:pt x="52" y="14"/>
                </a:lnTo>
                <a:lnTo>
                  <a:pt x="56" y="42"/>
                </a:lnTo>
                <a:lnTo>
                  <a:pt x="52" y="70"/>
                </a:lnTo>
                <a:lnTo>
                  <a:pt x="42" y="79"/>
                </a:lnTo>
                <a:lnTo>
                  <a:pt x="28" y="84"/>
                </a:lnTo>
                <a:lnTo>
                  <a:pt x="14" y="79"/>
                </a:lnTo>
                <a:lnTo>
                  <a:pt x="5" y="70"/>
                </a:lnTo>
                <a:lnTo>
                  <a:pt x="0" y="42"/>
                </a:lnTo>
                <a:lnTo>
                  <a:pt x="0" y="19"/>
                </a:lnTo>
                <a:lnTo>
                  <a:pt x="14" y="5"/>
                </a:lnTo>
                <a:lnTo>
                  <a:pt x="28" y="0"/>
                </a:lnTo>
                <a:lnTo>
                  <a:pt x="28" y="74"/>
                </a:lnTo>
                <a:lnTo>
                  <a:pt x="42" y="65"/>
                </a:lnTo>
                <a:lnTo>
                  <a:pt x="47" y="42"/>
                </a:lnTo>
                <a:lnTo>
                  <a:pt x="42" y="19"/>
                </a:lnTo>
                <a:lnTo>
                  <a:pt x="28" y="9"/>
                </a:lnTo>
                <a:lnTo>
                  <a:pt x="14" y="19"/>
                </a:lnTo>
                <a:lnTo>
                  <a:pt x="10" y="42"/>
                </a:lnTo>
                <a:lnTo>
                  <a:pt x="14" y="60"/>
                </a:lnTo>
                <a:lnTo>
                  <a:pt x="28" y="74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25" name="Rectangle 142"/>
          <p:cNvSpPr>
            <a:spLocks noChangeArrowheads="1"/>
          </p:cNvSpPr>
          <p:nvPr/>
        </p:nvSpPr>
        <p:spPr bwMode="auto">
          <a:xfrm>
            <a:off x="4683125" y="3175000"/>
            <a:ext cx="58738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26" name="Freeform 143"/>
          <p:cNvSpPr>
            <a:spLocks/>
          </p:cNvSpPr>
          <p:nvPr/>
        </p:nvSpPr>
        <p:spPr bwMode="auto">
          <a:xfrm>
            <a:off x="4756150" y="3122613"/>
            <a:ext cx="36513" cy="88900"/>
          </a:xfrm>
          <a:custGeom>
            <a:avLst/>
            <a:gdLst>
              <a:gd name="T0" fmla="*/ 0 w 23"/>
              <a:gd name="T1" fmla="*/ 35282188 h 56"/>
              <a:gd name="T2" fmla="*/ 0 w 23"/>
              <a:gd name="T3" fmla="*/ 25201563 h 56"/>
              <a:gd name="T4" fmla="*/ 35282671 w 23"/>
              <a:gd name="T5" fmla="*/ 25201563 h 56"/>
              <a:gd name="T6" fmla="*/ 47884418 w 23"/>
              <a:gd name="T7" fmla="*/ 0 h 56"/>
              <a:gd name="T8" fmla="*/ 57965181 w 23"/>
              <a:gd name="T9" fmla="*/ 0 h 56"/>
              <a:gd name="T10" fmla="*/ 57965181 w 23"/>
              <a:gd name="T11" fmla="*/ 141128750 h 56"/>
              <a:gd name="T12" fmla="*/ 35282671 w 23"/>
              <a:gd name="T13" fmla="*/ 141128750 h 56"/>
              <a:gd name="T14" fmla="*/ 35282671 w 23"/>
              <a:gd name="T15" fmla="*/ 35282188 h 56"/>
              <a:gd name="T16" fmla="*/ 0 w 23"/>
              <a:gd name="T17" fmla="*/ 35282188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"/>
              <a:gd name="T28" fmla="*/ 0 h 56"/>
              <a:gd name="T29" fmla="*/ 23 w 23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" h="56">
                <a:moveTo>
                  <a:pt x="0" y="14"/>
                </a:moveTo>
                <a:lnTo>
                  <a:pt x="0" y="10"/>
                </a:lnTo>
                <a:lnTo>
                  <a:pt x="14" y="10"/>
                </a:lnTo>
                <a:lnTo>
                  <a:pt x="19" y="0"/>
                </a:lnTo>
                <a:lnTo>
                  <a:pt x="23" y="0"/>
                </a:lnTo>
                <a:lnTo>
                  <a:pt x="23" y="56"/>
                </a:lnTo>
                <a:lnTo>
                  <a:pt x="14" y="56"/>
                </a:lnTo>
                <a:lnTo>
                  <a:pt x="14" y="14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27" name="Line 144"/>
          <p:cNvSpPr>
            <a:spLocks noChangeShapeType="1"/>
          </p:cNvSpPr>
          <p:nvPr/>
        </p:nvSpPr>
        <p:spPr bwMode="auto">
          <a:xfrm>
            <a:off x="4859338" y="301942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28" name="Line 145"/>
          <p:cNvSpPr>
            <a:spLocks noChangeShapeType="1"/>
          </p:cNvSpPr>
          <p:nvPr/>
        </p:nvSpPr>
        <p:spPr bwMode="auto">
          <a:xfrm flipH="1">
            <a:off x="7434263" y="301942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29" name="Line 146"/>
          <p:cNvSpPr>
            <a:spLocks noChangeShapeType="1"/>
          </p:cNvSpPr>
          <p:nvPr/>
        </p:nvSpPr>
        <p:spPr bwMode="auto">
          <a:xfrm>
            <a:off x="4859338" y="2878138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0" name="Line 147"/>
          <p:cNvSpPr>
            <a:spLocks noChangeShapeType="1"/>
          </p:cNvSpPr>
          <p:nvPr/>
        </p:nvSpPr>
        <p:spPr bwMode="auto">
          <a:xfrm flipH="1">
            <a:off x="7434263" y="2878138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1" name="Line 148"/>
          <p:cNvSpPr>
            <a:spLocks noChangeShapeType="1"/>
          </p:cNvSpPr>
          <p:nvPr/>
        </p:nvSpPr>
        <p:spPr bwMode="auto">
          <a:xfrm>
            <a:off x="4859338" y="2782888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2" name="Line 149"/>
          <p:cNvSpPr>
            <a:spLocks noChangeShapeType="1"/>
          </p:cNvSpPr>
          <p:nvPr/>
        </p:nvSpPr>
        <p:spPr bwMode="auto">
          <a:xfrm flipH="1">
            <a:off x="7434263" y="2782888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3" name="Line 150"/>
          <p:cNvSpPr>
            <a:spLocks noChangeShapeType="1"/>
          </p:cNvSpPr>
          <p:nvPr/>
        </p:nvSpPr>
        <p:spPr bwMode="auto">
          <a:xfrm>
            <a:off x="4859338" y="270192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4" name="Line 151"/>
          <p:cNvSpPr>
            <a:spLocks noChangeShapeType="1"/>
          </p:cNvSpPr>
          <p:nvPr/>
        </p:nvSpPr>
        <p:spPr bwMode="auto">
          <a:xfrm flipH="1">
            <a:off x="7434263" y="270192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5" name="Line 152"/>
          <p:cNvSpPr>
            <a:spLocks noChangeShapeType="1"/>
          </p:cNvSpPr>
          <p:nvPr/>
        </p:nvSpPr>
        <p:spPr bwMode="auto">
          <a:xfrm>
            <a:off x="4859338" y="264160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6" name="Line 153"/>
          <p:cNvSpPr>
            <a:spLocks noChangeShapeType="1"/>
          </p:cNvSpPr>
          <p:nvPr/>
        </p:nvSpPr>
        <p:spPr bwMode="auto">
          <a:xfrm flipH="1">
            <a:off x="7434263" y="264160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7" name="Line 154"/>
          <p:cNvSpPr>
            <a:spLocks noChangeShapeType="1"/>
          </p:cNvSpPr>
          <p:nvPr/>
        </p:nvSpPr>
        <p:spPr bwMode="auto">
          <a:xfrm>
            <a:off x="4859338" y="259080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8" name="Line 155"/>
          <p:cNvSpPr>
            <a:spLocks noChangeShapeType="1"/>
          </p:cNvSpPr>
          <p:nvPr/>
        </p:nvSpPr>
        <p:spPr bwMode="auto">
          <a:xfrm flipH="1">
            <a:off x="7434263" y="259080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39" name="Line 156"/>
          <p:cNvSpPr>
            <a:spLocks noChangeShapeType="1"/>
          </p:cNvSpPr>
          <p:nvPr/>
        </p:nvSpPr>
        <p:spPr bwMode="auto">
          <a:xfrm>
            <a:off x="4859338" y="254635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0" name="Line 157"/>
          <p:cNvSpPr>
            <a:spLocks noChangeShapeType="1"/>
          </p:cNvSpPr>
          <p:nvPr/>
        </p:nvSpPr>
        <p:spPr bwMode="auto">
          <a:xfrm flipH="1">
            <a:off x="7434263" y="254635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1" name="Line 158"/>
          <p:cNvSpPr>
            <a:spLocks noChangeShapeType="1"/>
          </p:cNvSpPr>
          <p:nvPr/>
        </p:nvSpPr>
        <p:spPr bwMode="auto">
          <a:xfrm>
            <a:off x="4859338" y="250190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2" name="Line 159"/>
          <p:cNvSpPr>
            <a:spLocks noChangeShapeType="1"/>
          </p:cNvSpPr>
          <p:nvPr/>
        </p:nvSpPr>
        <p:spPr bwMode="auto">
          <a:xfrm flipH="1">
            <a:off x="7434263" y="250190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3" name="Line 160"/>
          <p:cNvSpPr>
            <a:spLocks noChangeShapeType="1"/>
          </p:cNvSpPr>
          <p:nvPr/>
        </p:nvSpPr>
        <p:spPr bwMode="auto">
          <a:xfrm>
            <a:off x="4859338" y="2463800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4" name="Line 161"/>
          <p:cNvSpPr>
            <a:spLocks noChangeShapeType="1"/>
          </p:cNvSpPr>
          <p:nvPr/>
        </p:nvSpPr>
        <p:spPr bwMode="auto">
          <a:xfrm flipH="1">
            <a:off x="7434263" y="2463800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5" name="Line 162"/>
          <p:cNvSpPr>
            <a:spLocks noChangeShapeType="1"/>
          </p:cNvSpPr>
          <p:nvPr/>
        </p:nvSpPr>
        <p:spPr bwMode="auto">
          <a:xfrm>
            <a:off x="4859338" y="2463800"/>
            <a:ext cx="746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6" name="Line 163"/>
          <p:cNvSpPr>
            <a:spLocks noChangeShapeType="1"/>
          </p:cNvSpPr>
          <p:nvPr/>
        </p:nvSpPr>
        <p:spPr bwMode="auto">
          <a:xfrm flipH="1">
            <a:off x="7397750" y="2463800"/>
            <a:ext cx="7461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47" name="Freeform 164"/>
          <p:cNvSpPr>
            <a:spLocks/>
          </p:cNvSpPr>
          <p:nvPr/>
        </p:nvSpPr>
        <p:spPr bwMode="auto">
          <a:xfrm>
            <a:off x="4483100" y="2413000"/>
            <a:ext cx="52388" cy="125413"/>
          </a:xfrm>
          <a:custGeom>
            <a:avLst/>
            <a:gdLst>
              <a:gd name="T0" fmla="*/ 0 w 33"/>
              <a:gd name="T1" fmla="*/ 57964619 h 79"/>
              <a:gd name="T2" fmla="*/ 0 w 33"/>
              <a:gd name="T3" fmla="*/ 35282328 h 79"/>
              <a:gd name="T4" fmla="*/ 47884220 w 33"/>
              <a:gd name="T5" fmla="*/ 22682290 h 79"/>
              <a:gd name="T6" fmla="*/ 57964941 w 33"/>
              <a:gd name="T7" fmla="*/ 0 h 79"/>
              <a:gd name="T8" fmla="*/ 83166744 w 33"/>
              <a:gd name="T9" fmla="*/ 0 h 79"/>
              <a:gd name="T10" fmla="*/ 83166744 w 33"/>
              <a:gd name="T11" fmla="*/ 199093931 h 79"/>
              <a:gd name="T12" fmla="*/ 47884220 w 33"/>
              <a:gd name="T13" fmla="*/ 199093931 h 79"/>
              <a:gd name="T14" fmla="*/ 47884220 w 33"/>
              <a:gd name="T15" fmla="*/ 57964619 h 79"/>
              <a:gd name="T16" fmla="*/ 0 w 33"/>
              <a:gd name="T17" fmla="*/ 57964619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79"/>
              <a:gd name="T29" fmla="*/ 33 w 33"/>
              <a:gd name="T30" fmla="*/ 79 h 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79">
                <a:moveTo>
                  <a:pt x="0" y="23"/>
                </a:moveTo>
                <a:lnTo>
                  <a:pt x="0" y="14"/>
                </a:lnTo>
                <a:lnTo>
                  <a:pt x="19" y="9"/>
                </a:lnTo>
                <a:lnTo>
                  <a:pt x="23" y="0"/>
                </a:lnTo>
                <a:lnTo>
                  <a:pt x="33" y="0"/>
                </a:lnTo>
                <a:lnTo>
                  <a:pt x="33" y="79"/>
                </a:lnTo>
                <a:lnTo>
                  <a:pt x="19" y="79"/>
                </a:lnTo>
                <a:lnTo>
                  <a:pt x="19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48" name="Freeform 165"/>
          <p:cNvSpPr>
            <a:spLocks/>
          </p:cNvSpPr>
          <p:nvPr/>
        </p:nvSpPr>
        <p:spPr bwMode="auto">
          <a:xfrm>
            <a:off x="4578350" y="2413000"/>
            <a:ext cx="88900" cy="133350"/>
          </a:xfrm>
          <a:custGeom>
            <a:avLst/>
            <a:gdLst>
              <a:gd name="T0" fmla="*/ 70564375 w 56"/>
              <a:gd name="T1" fmla="*/ 0 h 84"/>
              <a:gd name="T2" fmla="*/ 105846563 w 56"/>
              <a:gd name="T3" fmla="*/ 0 h 84"/>
              <a:gd name="T4" fmla="*/ 131048125 w 56"/>
              <a:gd name="T5" fmla="*/ 22682200 h 84"/>
              <a:gd name="T6" fmla="*/ 141128750 w 56"/>
              <a:gd name="T7" fmla="*/ 93246575 h 84"/>
              <a:gd name="T8" fmla="*/ 131048125 w 56"/>
              <a:gd name="T9" fmla="*/ 163810950 h 84"/>
              <a:gd name="T10" fmla="*/ 105846563 w 56"/>
              <a:gd name="T11" fmla="*/ 199093138 h 84"/>
              <a:gd name="T12" fmla="*/ 70564375 w 56"/>
              <a:gd name="T13" fmla="*/ 211693125 h 84"/>
              <a:gd name="T14" fmla="*/ 35282188 w 56"/>
              <a:gd name="T15" fmla="*/ 199093138 h 84"/>
              <a:gd name="T16" fmla="*/ 12601575 w 56"/>
              <a:gd name="T17" fmla="*/ 176410938 h 84"/>
              <a:gd name="T18" fmla="*/ 0 w 56"/>
              <a:gd name="T19" fmla="*/ 105846563 h 84"/>
              <a:gd name="T20" fmla="*/ 0 w 56"/>
              <a:gd name="T21" fmla="*/ 45362813 h 84"/>
              <a:gd name="T22" fmla="*/ 35282188 w 56"/>
              <a:gd name="T23" fmla="*/ 10080625 h 84"/>
              <a:gd name="T24" fmla="*/ 70564375 w 56"/>
              <a:gd name="T25" fmla="*/ 0 h 84"/>
              <a:gd name="T26" fmla="*/ 70564375 w 56"/>
              <a:gd name="T27" fmla="*/ 186491563 h 84"/>
              <a:gd name="T28" fmla="*/ 105846563 w 56"/>
              <a:gd name="T29" fmla="*/ 163810950 h 84"/>
              <a:gd name="T30" fmla="*/ 118448138 w 56"/>
              <a:gd name="T31" fmla="*/ 93246575 h 84"/>
              <a:gd name="T32" fmla="*/ 105846563 w 56"/>
              <a:gd name="T33" fmla="*/ 35282188 h 84"/>
              <a:gd name="T34" fmla="*/ 70564375 w 56"/>
              <a:gd name="T35" fmla="*/ 22682200 h 84"/>
              <a:gd name="T36" fmla="*/ 35282188 w 56"/>
              <a:gd name="T37" fmla="*/ 35282188 h 84"/>
              <a:gd name="T38" fmla="*/ 25201563 w 56"/>
              <a:gd name="T39" fmla="*/ 105846563 h 84"/>
              <a:gd name="T40" fmla="*/ 35282188 w 56"/>
              <a:gd name="T41" fmla="*/ 151209375 h 84"/>
              <a:gd name="T42" fmla="*/ 70564375 w 56"/>
              <a:gd name="T43" fmla="*/ 186491563 h 84"/>
              <a:gd name="T44" fmla="*/ 70564375 w 56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"/>
              <a:gd name="T70" fmla="*/ 0 h 84"/>
              <a:gd name="T71" fmla="*/ 56 w 56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" h="84">
                <a:moveTo>
                  <a:pt x="28" y="0"/>
                </a:moveTo>
                <a:lnTo>
                  <a:pt x="42" y="0"/>
                </a:lnTo>
                <a:lnTo>
                  <a:pt x="52" y="9"/>
                </a:lnTo>
                <a:lnTo>
                  <a:pt x="56" y="37"/>
                </a:lnTo>
                <a:lnTo>
                  <a:pt x="52" y="65"/>
                </a:lnTo>
                <a:lnTo>
                  <a:pt x="42" y="79"/>
                </a:lnTo>
                <a:lnTo>
                  <a:pt x="28" y="84"/>
                </a:lnTo>
                <a:lnTo>
                  <a:pt x="14" y="79"/>
                </a:lnTo>
                <a:lnTo>
                  <a:pt x="5" y="70"/>
                </a:lnTo>
                <a:lnTo>
                  <a:pt x="0" y="42"/>
                </a:lnTo>
                <a:lnTo>
                  <a:pt x="0" y="18"/>
                </a:lnTo>
                <a:lnTo>
                  <a:pt x="14" y="4"/>
                </a:lnTo>
                <a:lnTo>
                  <a:pt x="28" y="0"/>
                </a:lnTo>
                <a:lnTo>
                  <a:pt x="28" y="74"/>
                </a:lnTo>
                <a:lnTo>
                  <a:pt x="42" y="65"/>
                </a:lnTo>
                <a:lnTo>
                  <a:pt x="47" y="37"/>
                </a:lnTo>
                <a:lnTo>
                  <a:pt x="42" y="14"/>
                </a:lnTo>
                <a:lnTo>
                  <a:pt x="28" y="9"/>
                </a:lnTo>
                <a:lnTo>
                  <a:pt x="14" y="14"/>
                </a:lnTo>
                <a:lnTo>
                  <a:pt x="10" y="42"/>
                </a:lnTo>
                <a:lnTo>
                  <a:pt x="14" y="60"/>
                </a:lnTo>
                <a:lnTo>
                  <a:pt x="28" y="74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49" name="Freeform 166"/>
          <p:cNvSpPr>
            <a:spLocks/>
          </p:cNvSpPr>
          <p:nvPr/>
        </p:nvSpPr>
        <p:spPr bwMode="auto">
          <a:xfrm>
            <a:off x="4683125" y="2338388"/>
            <a:ext cx="58738" cy="88900"/>
          </a:xfrm>
          <a:custGeom>
            <a:avLst/>
            <a:gdLst>
              <a:gd name="T0" fmla="*/ 45363199 w 37"/>
              <a:gd name="T1" fmla="*/ 0 h 56"/>
              <a:gd name="T2" fmla="*/ 80645686 w 37"/>
              <a:gd name="T3" fmla="*/ 22682200 h 56"/>
              <a:gd name="T4" fmla="*/ 93247369 w 37"/>
              <a:gd name="T5" fmla="*/ 70564375 h 56"/>
              <a:gd name="T6" fmla="*/ 80645686 w 37"/>
              <a:gd name="T7" fmla="*/ 118448138 h 56"/>
              <a:gd name="T8" fmla="*/ 45363199 w 37"/>
              <a:gd name="T9" fmla="*/ 141128750 h 56"/>
              <a:gd name="T10" fmla="*/ 0 w 37"/>
              <a:gd name="T11" fmla="*/ 118448138 h 56"/>
              <a:gd name="T12" fmla="*/ 0 w 37"/>
              <a:gd name="T13" fmla="*/ 70564375 h 56"/>
              <a:gd name="T14" fmla="*/ 0 w 37"/>
              <a:gd name="T15" fmla="*/ 22682200 h 56"/>
              <a:gd name="T16" fmla="*/ 10080711 w 37"/>
              <a:gd name="T17" fmla="*/ 0 h 56"/>
              <a:gd name="T18" fmla="*/ 45363199 w 37"/>
              <a:gd name="T19" fmla="*/ 0 h 56"/>
              <a:gd name="T20" fmla="*/ 45363199 w 37"/>
              <a:gd name="T21" fmla="*/ 128528763 h 56"/>
              <a:gd name="T22" fmla="*/ 57964881 w 37"/>
              <a:gd name="T23" fmla="*/ 118448138 h 56"/>
              <a:gd name="T24" fmla="*/ 68045592 w 37"/>
              <a:gd name="T25" fmla="*/ 70564375 h 56"/>
              <a:gd name="T26" fmla="*/ 68045592 w 37"/>
              <a:gd name="T27" fmla="*/ 22682200 h 56"/>
              <a:gd name="T28" fmla="*/ 45363199 w 37"/>
              <a:gd name="T29" fmla="*/ 12601575 h 56"/>
              <a:gd name="T30" fmla="*/ 22682393 w 37"/>
              <a:gd name="T31" fmla="*/ 22682200 h 56"/>
              <a:gd name="T32" fmla="*/ 10080711 w 37"/>
              <a:gd name="T33" fmla="*/ 70564375 h 56"/>
              <a:gd name="T34" fmla="*/ 10080711 w 37"/>
              <a:gd name="T35" fmla="*/ 105846563 h 56"/>
              <a:gd name="T36" fmla="*/ 45363199 w 37"/>
              <a:gd name="T37" fmla="*/ 128528763 h 56"/>
              <a:gd name="T38" fmla="*/ 45363199 w 37"/>
              <a:gd name="T39" fmla="*/ 0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"/>
              <a:gd name="T61" fmla="*/ 0 h 56"/>
              <a:gd name="T62" fmla="*/ 37 w 37"/>
              <a:gd name="T63" fmla="*/ 56 h 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" h="56">
                <a:moveTo>
                  <a:pt x="18" y="0"/>
                </a:moveTo>
                <a:lnTo>
                  <a:pt x="32" y="9"/>
                </a:lnTo>
                <a:lnTo>
                  <a:pt x="37" y="28"/>
                </a:lnTo>
                <a:lnTo>
                  <a:pt x="32" y="47"/>
                </a:lnTo>
                <a:lnTo>
                  <a:pt x="18" y="56"/>
                </a:lnTo>
                <a:lnTo>
                  <a:pt x="0" y="47"/>
                </a:lnTo>
                <a:lnTo>
                  <a:pt x="0" y="28"/>
                </a:lnTo>
                <a:lnTo>
                  <a:pt x="0" y="9"/>
                </a:lnTo>
                <a:lnTo>
                  <a:pt x="4" y="0"/>
                </a:lnTo>
                <a:lnTo>
                  <a:pt x="18" y="0"/>
                </a:lnTo>
                <a:lnTo>
                  <a:pt x="18" y="51"/>
                </a:lnTo>
                <a:lnTo>
                  <a:pt x="23" y="47"/>
                </a:lnTo>
                <a:lnTo>
                  <a:pt x="27" y="28"/>
                </a:lnTo>
                <a:lnTo>
                  <a:pt x="27" y="9"/>
                </a:lnTo>
                <a:lnTo>
                  <a:pt x="18" y="5"/>
                </a:lnTo>
                <a:lnTo>
                  <a:pt x="9" y="9"/>
                </a:lnTo>
                <a:lnTo>
                  <a:pt x="4" y="28"/>
                </a:lnTo>
                <a:lnTo>
                  <a:pt x="4" y="42"/>
                </a:lnTo>
                <a:lnTo>
                  <a:pt x="18" y="51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50" name="Line 167"/>
          <p:cNvSpPr>
            <a:spLocks noChangeShapeType="1"/>
          </p:cNvSpPr>
          <p:nvPr/>
        </p:nvSpPr>
        <p:spPr bwMode="auto">
          <a:xfrm>
            <a:off x="4859338" y="2227263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1" name="Line 168"/>
          <p:cNvSpPr>
            <a:spLocks noChangeShapeType="1"/>
          </p:cNvSpPr>
          <p:nvPr/>
        </p:nvSpPr>
        <p:spPr bwMode="auto">
          <a:xfrm flipH="1">
            <a:off x="7434263" y="2227263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2" name="Line 169"/>
          <p:cNvSpPr>
            <a:spLocks noChangeShapeType="1"/>
          </p:cNvSpPr>
          <p:nvPr/>
        </p:nvSpPr>
        <p:spPr bwMode="auto">
          <a:xfrm>
            <a:off x="4859338" y="2093913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3" name="Line 170"/>
          <p:cNvSpPr>
            <a:spLocks noChangeShapeType="1"/>
          </p:cNvSpPr>
          <p:nvPr/>
        </p:nvSpPr>
        <p:spPr bwMode="auto">
          <a:xfrm flipH="1">
            <a:off x="7434263" y="2093913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4" name="Line 171"/>
          <p:cNvSpPr>
            <a:spLocks noChangeShapeType="1"/>
          </p:cNvSpPr>
          <p:nvPr/>
        </p:nvSpPr>
        <p:spPr bwMode="auto">
          <a:xfrm>
            <a:off x="4859338" y="199072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5" name="Line 172"/>
          <p:cNvSpPr>
            <a:spLocks noChangeShapeType="1"/>
          </p:cNvSpPr>
          <p:nvPr/>
        </p:nvSpPr>
        <p:spPr bwMode="auto">
          <a:xfrm flipH="1">
            <a:off x="7434263" y="199072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6" name="Line 173"/>
          <p:cNvSpPr>
            <a:spLocks noChangeShapeType="1"/>
          </p:cNvSpPr>
          <p:nvPr/>
        </p:nvSpPr>
        <p:spPr bwMode="auto">
          <a:xfrm>
            <a:off x="4859338" y="1916113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7" name="Line 174"/>
          <p:cNvSpPr>
            <a:spLocks noChangeShapeType="1"/>
          </p:cNvSpPr>
          <p:nvPr/>
        </p:nvSpPr>
        <p:spPr bwMode="auto">
          <a:xfrm flipH="1">
            <a:off x="7434263" y="1916113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8" name="Line 175"/>
          <p:cNvSpPr>
            <a:spLocks noChangeShapeType="1"/>
          </p:cNvSpPr>
          <p:nvPr/>
        </p:nvSpPr>
        <p:spPr bwMode="auto">
          <a:xfrm>
            <a:off x="4859338" y="185737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59" name="Line 176"/>
          <p:cNvSpPr>
            <a:spLocks noChangeShapeType="1"/>
          </p:cNvSpPr>
          <p:nvPr/>
        </p:nvSpPr>
        <p:spPr bwMode="auto">
          <a:xfrm flipH="1">
            <a:off x="7434263" y="185737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0" name="Line 177"/>
          <p:cNvSpPr>
            <a:spLocks noChangeShapeType="1"/>
          </p:cNvSpPr>
          <p:nvPr/>
        </p:nvSpPr>
        <p:spPr bwMode="auto">
          <a:xfrm>
            <a:off x="4859338" y="1798638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1" name="Line 178"/>
          <p:cNvSpPr>
            <a:spLocks noChangeShapeType="1"/>
          </p:cNvSpPr>
          <p:nvPr/>
        </p:nvSpPr>
        <p:spPr bwMode="auto">
          <a:xfrm flipH="1">
            <a:off x="7434263" y="1798638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2" name="Line 179"/>
          <p:cNvSpPr>
            <a:spLocks noChangeShapeType="1"/>
          </p:cNvSpPr>
          <p:nvPr/>
        </p:nvSpPr>
        <p:spPr bwMode="auto">
          <a:xfrm>
            <a:off x="4859338" y="1754188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3" name="Line 180"/>
          <p:cNvSpPr>
            <a:spLocks noChangeShapeType="1"/>
          </p:cNvSpPr>
          <p:nvPr/>
        </p:nvSpPr>
        <p:spPr bwMode="auto">
          <a:xfrm flipH="1">
            <a:off x="7434263" y="1754188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4" name="Line 181"/>
          <p:cNvSpPr>
            <a:spLocks noChangeShapeType="1"/>
          </p:cNvSpPr>
          <p:nvPr/>
        </p:nvSpPr>
        <p:spPr bwMode="auto">
          <a:xfrm>
            <a:off x="4859338" y="1716088"/>
            <a:ext cx="365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5" name="Line 182"/>
          <p:cNvSpPr>
            <a:spLocks noChangeShapeType="1"/>
          </p:cNvSpPr>
          <p:nvPr/>
        </p:nvSpPr>
        <p:spPr bwMode="auto">
          <a:xfrm flipH="1">
            <a:off x="7434263" y="1716088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6" name="Line 183"/>
          <p:cNvSpPr>
            <a:spLocks noChangeShapeType="1"/>
          </p:cNvSpPr>
          <p:nvPr/>
        </p:nvSpPr>
        <p:spPr bwMode="auto">
          <a:xfrm>
            <a:off x="4859338" y="1679575"/>
            <a:ext cx="365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7" name="Line 184"/>
          <p:cNvSpPr>
            <a:spLocks noChangeShapeType="1"/>
          </p:cNvSpPr>
          <p:nvPr/>
        </p:nvSpPr>
        <p:spPr bwMode="auto">
          <a:xfrm flipH="1">
            <a:off x="7434263" y="1679575"/>
            <a:ext cx="3810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8" name="Line 185"/>
          <p:cNvSpPr>
            <a:spLocks noChangeShapeType="1"/>
          </p:cNvSpPr>
          <p:nvPr/>
        </p:nvSpPr>
        <p:spPr bwMode="auto">
          <a:xfrm>
            <a:off x="4859338" y="1679575"/>
            <a:ext cx="746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69" name="Line 186"/>
          <p:cNvSpPr>
            <a:spLocks noChangeShapeType="1"/>
          </p:cNvSpPr>
          <p:nvPr/>
        </p:nvSpPr>
        <p:spPr bwMode="auto">
          <a:xfrm flipH="1">
            <a:off x="7397750" y="1679575"/>
            <a:ext cx="7461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70" name="Freeform 187"/>
          <p:cNvSpPr>
            <a:spLocks/>
          </p:cNvSpPr>
          <p:nvPr/>
        </p:nvSpPr>
        <p:spPr bwMode="auto">
          <a:xfrm>
            <a:off x="4483100" y="1620838"/>
            <a:ext cx="52388" cy="133350"/>
          </a:xfrm>
          <a:custGeom>
            <a:avLst/>
            <a:gdLst>
              <a:gd name="T0" fmla="*/ 0 w 33"/>
              <a:gd name="T1" fmla="*/ 57964388 h 84"/>
              <a:gd name="T2" fmla="*/ 0 w 33"/>
              <a:gd name="T3" fmla="*/ 45362813 h 84"/>
              <a:gd name="T4" fmla="*/ 47884220 w 33"/>
              <a:gd name="T5" fmla="*/ 35282188 h 84"/>
              <a:gd name="T6" fmla="*/ 57964941 w 33"/>
              <a:gd name="T7" fmla="*/ 0 h 84"/>
              <a:gd name="T8" fmla="*/ 83166744 w 33"/>
              <a:gd name="T9" fmla="*/ 0 h 84"/>
              <a:gd name="T10" fmla="*/ 83166744 w 33"/>
              <a:gd name="T11" fmla="*/ 211693125 h 84"/>
              <a:gd name="T12" fmla="*/ 47884220 w 33"/>
              <a:gd name="T13" fmla="*/ 211693125 h 84"/>
              <a:gd name="T14" fmla="*/ 47884220 w 33"/>
              <a:gd name="T15" fmla="*/ 57964388 h 84"/>
              <a:gd name="T16" fmla="*/ 0 w 33"/>
              <a:gd name="T17" fmla="*/ 57964388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84"/>
              <a:gd name="T29" fmla="*/ 33 w 33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84">
                <a:moveTo>
                  <a:pt x="0" y="23"/>
                </a:moveTo>
                <a:lnTo>
                  <a:pt x="0" y="18"/>
                </a:lnTo>
                <a:lnTo>
                  <a:pt x="19" y="14"/>
                </a:lnTo>
                <a:lnTo>
                  <a:pt x="23" y="0"/>
                </a:lnTo>
                <a:lnTo>
                  <a:pt x="33" y="0"/>
                </a:lnTo>
                <a:lnTo>
                  <a:pt x="33" y="84"/>
                </a:lnTo>
                <a:lnTo>
                  <a:pt x="19" y="84"/>
                </a:lnTo>
                <a:lnTo>
                  <a:pt x="19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71" name="Freeform 188"/>
          <p:cNvSpPr>
            <a:spLocks/>
          </p:cNvSpPr>
          <p:nvPr/>
        </p:nvSpPr>
        <p:spPr bwMode="auto">
          <a:xfrm>
            <a:off x="4578350" y="1620838"/>
            <a:ext cx="88900" cy="133350"/>
          </a:xfrm>
          <a:custGeom>
            <a:avLst/>
            <a:gdLst>
              <a:gd name="T0" fmla="*/ 70564375 w 56"/>
              <a:gd name="T1" fmla="*/ 0 h 84"/>
              <a:gd name="T2" fmla="*/ 105846563 w 56"/>
              <a:gd name="T3" fmla="*/ 12601575 h 84"/>
              <a:gd name="T4" fmla="*/ 131048125 w 56"/>
              <a:gd name="T5" fmla="*/ 35282188 h 84"/>
              <a:gd name="T6" fmla="*/ 141128750 w 56"/>
              <a:gd name="T7" fmla="*/ 105846563 h 84"/>
              <a:gd name="T8" fmla="*/ 131048125 w 56"/>
              <a:gd name="T9" fmla="*/ 176410938 h 84"/>
              <a:gd name="T10" fmla="*/ 105846563 w 56"/>
              <a:gd name="T11" fmla="*/ 211693125 h 84"/>
              <a:gd name="T12" fmla="*/ 70564375 w 56"/>
              <a:gd name="T13" fmla="*/ 211693125 h 84"/>
              <a:gd name="T14" fmla="*/ 35282188 w 56"/>
              <a:gd name="T15" fmla="*/ 211693125 h 84"/>
              <a:gd name="T16" fmla="*/ 12601575 w 56"/>
              <a:gd name="T17" fmla="*/ 186491563 h 84"/>
              <a:gd name="T18" fmla="*/ 0 w 56"/>
              <a:gd name="T19" fmla="*/ 105846563 h 84"/>
              <a:gd name="T20" fmla="*/ 0 w 56"/>
              <a:gd name="T21" fmla="*/ 45362813 h 84"/>
              <a:gd name="T22" fmla="*/ 35282188 w 56"/>
              <a:gd name="T23" fmla="*/ 12601575 h 84"/>
              <a:gd name="T24" fmla="*/ 70564375 w 56"/>
              <a:gd name="T25" fmla="*/ 0 h 84"/>
              <a:gd name="T26" fmla="*/ 70564375 w 56"/>
              <a:gd name="T27" fmla="*/ 186491563 h 84"/>
              <a:gd name="T28" fmla="*/ 105846563 w 56"/>
              <a:gd name="T29" fmla="*/ 176410938 h 84"/>
              <a:gd name="T30" fmla="*/ 118448138 w 56"/>
              <a:gd name="T31" fmla="*/ 105846563 h 84"/>
              <a:gd name="T32" fmla="*/ 105846563 w 56"/>
              <a:gd name="T33" fmla="*/ 45362813 h 84"/>
              <a:gd name="T34" fmla="*/ 70564375 w 56"/>
              <a:gd name="T35" fmla="*/ 22682200 h 84"/>
              <a:gd name="T36" fmla="*/ 35282188 w 56"/>
              <a:gd name="T37" fmla="*/ 45362813 h 84"/>
              <a:gd name="T38" fmla="*/ 25201563 w 56"/>
              <a:gd name="T39" fmla="*/ 115927188 h 84"/>
              <a:gd name="T40" fmla="*/ 35282188 w 56"/>
              <a:gd name="T41" fmla="*/ 163810950 h 84"/>
              <a:gd name="T42" fmla="*/ 70564375 w 56"/>
              <a:gd name="T43" fmla="*/ 186491563 h 84"/>
              <a:gd name="T44" fmla="*/ 70564375 w 56"/>
              <a:gd name="T45" fmla="*/ 0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"/>
              <a:gd name="T70" fmla="*/ 0 h 84"/>
              <a:gd name="T71" fmla="*/ 56 w 56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" h="84">
                <a:moveTo>
                  <a:pt x="28" y="0"/>
                </a:moveTo>
                <a:lnTo>
                  <a:pt x="42" y="5"/>
                </a:lnTo>
                <a:lnTo>
                  <a:pt x="52" y="14"/>
                </a:lnTo>
                <a:lnTo>
                  <a:pt x="56" y="42"/>
                </a:lnTo>
                <a:lnTo>
                  <a:pt x="52" y="70"/>
                </a:lnTo>
                <a:lnTo>
                  <a:pt x="42" y="84"/>
                </a:lnTo>
                <a:lnTo>
                  <a:pt x="28" y="84"/>
                </a:lnTo>
                <a:lnTo>
                  <a:pt x="14" y="84"/>
                </a:lnTo>
                <a:lnTo>
                  <a:pt x="5" y="74"/>
                </a:lnTo>
                <a:lnTo>
                  <a:pt x="0" y="42"/>
                </a:lnTo>
                <a:lnTo>
                  <a:pt x="0" y="18"/>
                </a:lnTo>
                <a:lnTo>
                  <a:pt x="14" y="5"/>
                </a:lnTo>
                <a:lnTo>
                  <a:pt x="28" y="0"/>
                </a:lnTo>
                <a:lnTo>
                  <a:pt x="28" y="74"/>
                </a:lnTo>
                <a:lnTo>
                  <a:pt x="42" y="70"/>
                </a:lnTo>
                <a:lnTo>
                  <a:pt x="47" y="42"/>
                </a:lnTo>
                <a:lnTo>
                  <a:pt x="42" y="18"/>
                </a:lnTo>
                <a:lnTo>
                  <a:pt x="28" y="9"/>
                </a:lnTo>
                <a:lnTo>
                  <a:pt x="14" y="18"/>
                </a:lnTo>
                <a:lnTo>
                  <a:pt x="10" y="46"/>
                </a:lnTo>
                <a:lnTo>
                  <a:pt x="14" y="65"/>
                </a:lnTo>
                <a:lnTo>
                  <a:pt x="28" y="74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72" name="Freeform 189"/>
          <p:cNvSpPr>
            <a:spLocks/>
          </p:cNvSpPr>
          <p:nvPr/>
        </p:nvSpPr>
        <p:spPr bwMode="auto">
          <a:xfrm>
            <a:off x="4689475" y="1554163"/>
            <a:ext cx="30163" cy="80962"/>
          </a:xfrm>
          <a:custGeom>
            <a:avLst/>
            <a:gdLst>
              <a:gd name="T0" fmla="*/ 0 w 19"/>
              <a:gd name="T1" fmla="*/ 35281970 h 51"/>
              <a:gd name="T2" fmla="*/ 0 w 19"/>
              <a:gd name="T3" fmla="*/ 22680472 h 51"/>
              <a:gd name="T4" fmla="*/ 25201980 w 19"/>
              <a:gd name="T5" fmla="*/ 12599910 h 51"/>
              <a:gd name="T6" fmla="*/ 35282772 w 19"/>
              <a:gd name="T7" fmla="*/ 0 h 51"/>
              <a:gd name="T8" fmla="*/ 47884556 w 19"/>
              <a:gd name="T9" fmla="*/ 0 h 51"/>
              <a:gd name="T10" fmla="*/ 47884556 w 19"/>
              <a:gd name="T11" fmla="*/ 128526381 h 51"/>
              <a:gd name="T12" fmla="*/ 25201980 w 19"/>
              <a:gd name="T13" fmla="*/ 128526381 h 51"/>
              <a:gd name="T14" fmla="*/ 25201980 w 19"/>
              <a:gd name="T15" fmla="*/ 35281970 h 51"/>
              <a:gd name="T16" fmla="*/ 0 w 19"/>
              <a:gd name="T17" fmla="*/ 3528197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"/>
              <a:gd name="T28" fmla="*/ 0 h 51"/>
              <a:gd name="T29" fmla="*/ 19 w 19"/>
              <a:gd name="T30" fmla="*/ 51 h 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" h="51">
                <a:moveTo>
                  <a:pt x="0" y="14"/>
                </a:moveTo>
                <a:lnTo>
                  <a:pt x="0" y="9"/>
                </a:lnTo>
                <a:lnTo>
                  <a:pt x="10" y="5"/>
                </a:lnTo>
                <a:lnTo>
                  <a:pt x="14" y="0"/>
                </a:lnTo>
                <a:lnTo>
                  <a:pt x="19" y="0"/>
                </a:lnTo>
                <a:lnTo>
                  <a:pt x="19" y="51"/>
                </a:lnTo>
                <a:lnTo>
                  <a:pt x="10" y="51"/>
                </a:lnTo>
                <a:lnTo>
                  <a:pt x="1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73" name="Line 190"/>
          <p:cNvSpPr>
            <a:spLocks noChangeShapeType="1"/>
          </p:cNvSpPr>
          <p:nvPr/>
        </p:nvSpPr>
        <p:spPr bwMode="auto">
          <a:xfrm>
            <a:off x="4859338" y="4040188"/>
            <a:ext cx="26130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74" name="Line 191"/>
          <p:cNvSpPr>
            <a:spLocks noChangeShapeType="1"/>
          </p:cNvSpPr>
          <p:nvPr/>
        </p:nvSpPr>
        <p:spPr bwMode="auto">
          <a:xfrm>
            <a:off x="4859338" y="1679575"/>
            <a:ext cx="261302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75" name="Line 192"/>
          <p:cNvSpPr>
            <a:spLocks noChangeShapeType="1"/>
          </p:cNvSpPr>
          <p:nvPr/>
        </p:nvSpPr>
        <p:spPr bwMode="auto">
          <a:xfrm flipV="1">
            <a:off x="4859338" y="1679575"/>
            <a:ext cx="1587" cy="2360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76" name="Line 193"/>
          <p:cNvSpPr>
            <a:spLocks noChangeShapeType="1"/>
          </p:cNvSpPr>
          <p:nvPr/>
        </p:nvSpPr>
        <p:spPr bwMode="auto">
          <a:xfrm flipV="1">
            <a:off x="7472363" y="1679575"/>
            <a:ext cx="1587" cy="2360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877" name="Freeform 194"/>
          <p:cNvSpPr>
            <a:spLocks/>
          </p:cNvSpPr>
          <p:nvPr/>
        </p:nvSpPr>
        <p:spPr bwMode="auto">
          <a:xfrm>
            <a:off x="5818188" y="4373563"/>
            <a:ext cx="88900" cy="103187"/>
          </a:xfrm>
          <a:custGeom>
            <a:avLst/>
            <a:gdLst>
              <a:gd name="T0" fmla="*/ 35282188 w 56"/>
              <a:gd name="T1" fmla="*/ 0 h 65"/>
              <a:gd name="T2" fmla="*/ 0 w 56"/>
              <a:gd name="T3" fmla="*/ 12599926 h 65"/>
              <a:gd name="T4" fmla="*/ 0 w 56"/>
              <a:gd name="T5" fmla="*/ 22680503 h 65"/>
              <a:gd name="T6" fmla="*/ 12601575 w 56"/>
              <a:gd name="T7" fmla="*/ 35282017 h 65"/>
              <a:gd name="T8" fmla="*/ 70564375 w 56"/>
              <a:gd name="T9" fmla="*/ 163808569 h 65"/>
              <a:gd name="T10" fmla="*/ 83165950 w 56"/>
              <a:gd name="T11" fmla="*/ 163808569 h 65"/>
              <a:gd name="T12" fmla="*/ 131048125 w 56"/>
              <a:gd name="T13" fmla="*/ 57962519 h 65"/>
              <a:gd name="T14" fmla="*/ 141128750 w 56"/>
              <a:gd name="T15" fmla="*/ 35282017 h 65"/>
              <a:gd name="T16" fmla="*/ 131048125 w 56"/>
              <a:gd name="T17" fmla="*/ 12599926 h 65"/>
              <a:gd name="T18" fmla="*/ 105846563 w 56"/>
              <a:gd name="T19" fmla="*/ 12599926 h 65"/>
              <a:gd name="T20" fmla="*/ 105846563 w 56"/>
              <a:gd name="T21" fmla="*/ 35282017 h 65"/>
              <a:gd name="T22" fmla="*/ 105846563 w 56"/>
              <a:gd name="T23" fmla="*/ 83163960 h 65"/>
              <a:gd name="T24" fmla="*/ 83165950 w 56"/>
              <a:gd name="T25" fmla="*/ 128526552 h 65"/>
              <a:gd name="T26" fmla="*/ 35282188 w 56"/>
              <a:gd name="T27" fmla="*/ 0 h 6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"/>
              <a:gd name="T43" fmla="*/ 0 h 65"/>
              <a:gd name="T44" fmla="*/ 56 w 56"/>
              <a:gd name="T45" fmla="*/ 65 h 6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" h="65">
                <a:moveTo>
                  <a:pt x="14" y="0"/>
                </a:moveTo>
                <a:lnTo>
                  <a:pt x="0" y="5"/>
                </a:lnTo>
                <a:lnTo>
                  <a:pt x="0" y="9"/>
                </a:lnTo>
                <a:lnTo>
                  <a:pt x="5" y="14"/>
                </a:lnTo>
                <a:lnTo>
                  <a:pt x="28" y="65"/>
                </a:lnTo>
                <a:lnTo>
                  <a:pt x="33" y="65"/>
                </a:lnTo>
                <a:lnTo>
                  <a:pt x="52" y="23"/>
                </a:lnTo>
                <a:lnTo>
                  <a:pt x="56" y="14"/>
                </a:lnTo>
                <a:lnTo>
                  <a:pt x="52" y="5"/>
                </a:lnTo>
                <a:lnTo>
                  <a:pt x="42" y="5"/>
                </a:lnTo>
                <a:lnTo>
                  <a:pt x="42" y="14"/>
                </a:lnTo>
                <a:lnTo>
                  <a:pt x="42" y="33"/>
                </a:lnTo>
                <a:lnTo>
                  <a:pt x="33" y="5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78" name="Freeform 195"/>
          <p:cNvSpPr>
            <a:spLocks/>
          </p:cNvSpPr>
          <p:nvPr/>
        </p:nvSpPr>
        <p:spPr bwMode="auto">
          <a:xfrm>
            <a:off x="5921375" y="4492625"/>
            <a:ext cx="66675" cy="73025"/>
          </a:xfrm>
          <a:custGeom>
            <a:avLst/>
            <a:gdLst>
              <a:gd name="T0" fmla="*/ 47883763 w 42"/>
              <a:gd name="T1" fmla="*/ 0 h 46"/>
              <a:gd name="T2" fmla="*/ 83165950 w 42"/>
              <a:gd name="T3" fmla="*/ 0 h 46"/>
              <a:gd name="T4" fmla="*/ 95765938 w 42"/>
              <a:gd name="T5" fmla="*/ 22682200 h 46"/>
              <a:gd name="T6" fmla="*/ 105846563 w 42"/>
              <a:gd name="T7" fmla="*/ 35282188 h 46"/>
              <a:gd name="T8" fmla="*/ 105846563 w 42"/>
              <a:gd name="T9" fmla="*/ 57964388 h 46"/>
              <a:gd name="T10" fmla="*/ 25201563 w 42"/>
              <a:gd name="T11" fmla="*/ 57964388 h 46"/>
              <a:gd name="T12" fmla="*/ 25201563 w 42"/>
              <a:gd name="T13" fmla="*/ 93246575 h 46"/>
              <a:gd name="T14" fmla="*/ 47883763 w 42"/>
              <a:gd name="T15" fmla="*/ 105846563 h 46"/>
              <a:gd name="T16" fmla="*/ 70564375 w 42"/>
              <a:gd name="T17" fmla="*/ 93246575 h 46"/>
              <a:gd name="T18" fmla="*/ 83165950 w 42"/>
              <a:gd name="T19" fmla="*/ 80645000 h 46"/>
              <a:gd name="T20" fmla="*/ 105846563 w 42"/>
              <a:gd name="T21" fmla="*/ 80645000 h 46"/>
              <a:gd name="T22" fmla="*/ 95765938 w 42"/>
              <a:gd name="T23" fmla="*/ 93246575 h 46"/>
              <a:gd name="T24" fmla="*/ 95765938 w 42"/>
              <a:gd name="T25" fmla="*/ 105846563 h 46"/>
              <a:gd name="T26" fmla="*/ 70564375 w 42"/>
              <a:gd name="T27" fmla="*/ 115927188 h 46"/>
              <a:gd name="T28" fmla="*/ 47883763 w 42"/>
              <a:gd name="T29" fmla="*/ 115927188 h 46"/>
              <a:gd name="T30" fmla="*/ 12601575 w 42"/>
              <a:gd name="T31" fmla="*/ 105846563 h 46"/>
              <a:gd name="T32" fmla="*/ 0 w 42"/>
              <a:gd name="T33" fmla="*/ 57964388 h 46"/>
              <a:gd name="T34" fmla="*/ 12601575 w 42"/>
              <a:gd name="T35" fmla="*/ 10080625 h 46"/>
              <a:gd name="T36" fmla="*/ 47883763 w 42"/>
              <a:gd name="T37" fmla="*/ 0 h 46"/>
              <a:gd name="T38" fmla="*/ 83165950 w 42"/>
              <a:gd name="T39" fmla="*/ 45362813 h 46"/>
              <a:gd name="T40" fmla="*/ 83165950 w 42"/>
              <a:gd name="T41" fmla="*/ 22682200 h 46"/>
              <a:gd name="T42" fmla="*/ 47883763 w 42"/>
              <a:gd name="T43" fmla="*/ 10080625 h 46"/>
              <a:gd name="T44" fmla="*/ 35282188 w 42"/>
              <a:gd name="T45" fmla="*/ 22682200 h 46"/>
              <a:gd name="T46" fmla="*/ 25201563 w 42"/>
              <a:gd name="T47" fmla="*/ 45362813 h 46"/>
              <a:gd name="T48" fmla="*/ 83165950 w 42"/>
              <a:gd name="T49" fmla="*/ 45362813 h 46"/>
              <a:gd name="T50" fmla="*/ 47883763 w 42"/>
              <a:gd name="T51" fmla="*/ 0 h 4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2"/>
              <a:gd name="T79" fmla="*/ 0 h 46"/>
              <a:gd name="T80" fmla="*/ 42 w 42"/>
              <a:gd name="T81" fmla="*/ 46 h 4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2" h="46">
                <a:moveTo>
                  <a:pt x="19" y="0"/>
                </a:moveTo>
                <a:lnTo>
                  <a:pt x="33" y="0"/>
                </a:lnTo>
                <a:lnTo>
                  <a:pt x="38" y="9"/>
                </a:lnTo>
                <a:lnTo>
                  <a:pt x="42" y="14"/>
                </a:lnTo>
                <a:lnTo>
                  <a:pt x="42" y="23"/>
                </a:lnTo>
                <a:lnTo>
                  <a:pt x="10" y="23"/>
                </a:lnTo>
                <a:lnTo>
                  <a:pt x="10" y="37"/>
                </a:lnTo>
                <a:lnTo>
                  <a:pt x="19" y="42"/>
                </a:lnTo>
                <a:lnTo>
                  <a:pt x="28" y="37"/>
                </a:lnTo>
                <a:lnTo>
                  <a:pt x="33" y="32"/>
                </a:lnTo>
                <a:lnTo>
                  <a:pt x="42" y="32"/>
                </a:lnTo>
                <a:lnTo>
                  <a:pt x="38" y="37"/>
                </a:lnTo>
                <a:lnTo>
                  <a:pt x="38" y="42"/>
                </a:lnTo>
                <a:lnTo>
                  <a:pt x="28" y="46"/>
                </a:lnTo>
                <a:lnTo>
                  <a:pt x="19" y="46"/>
                </a:lnTo>
                <a:lnTo>
                  <a:pt x="5" y="42"/>
                </a:lnTo>
                <a:lnTo>
                  <a:pt x="0" y="23"/>
                </a:lnTo>
                <a:lnTo>
                  <a:pt x="5" y="4"/>
                </a:lnTo>
                <a:lnTo>
                  <a:pt x="19" y="0"/>
                </a:lnTo>
                <a:lnTo>
                  <a:pt x="33" y="18"/>
                </a:lnTo>
                <a:lnTo>
                  <a:pt x="33" y="9"/>
                </a:lnTo>
                <a:lnTo>
                  <a:pt x="19" y="4"/>
                </a:lnTo>
                <a:lnTo>
                  <a:pt x="14" y="9"/>
                </a:lnTo>
                <a:lnTo>
                  <a:pt x="10" y="18"/>
                </a:lnTo>
                <a:lnTo>
                  <a:pt x="33" y="18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79" name="Freeform 196"/>
          <p:cNvSpPr>
            <a:spLocks/>
          </p:cNvSpPr>
          <p:nvPr/>
        </p:nvSpPr>
        <p:spPr bwMode="auto">
          <a:xfrm>
            <a:off x="6003925" y="4462463"/>
            <a:ext cx="14288" cy="103187"/>
          </a:xfrm>
          <a:custGeom>
            <a:avLst/>
            <a:gdLst>
              <a:gd name="T0" fmla="*/ 0 w 9"/>
              <a:gd name="T1" fmla="*/ 47881943 h 65"/>
              <a:gd name="T2" fmla="*/ 22682994 w 9"/>
              <a:gd name="T3" fmla="*/ 47881943 h 65"/>
              <a:gd name="T4" fmla="*/ 22682994 w 9"/>
              <a:gd name="T5" fmla="*/ 163808569 h 65"/>
              <a:gd name="T6" fmla="*/ 0 w 9"/>
              <a:gd name="T7" fmla="*/ 163808569 h 65"/>
              <a:gd name="T8" fmla="*/ 0 w 9"/>
              <a:gd name="T9" fmla="*/ 47881943 h 65"/>
              <a:gd name="T10" fmla="*/ 0 w 9"/>
              <a:gd name="T11" fmla="*/ 0 h 65"/>
              <a:gd name="T12" fmla="*/ 22682994 w 9"/>
              <a:gd name="T13" fmla="*/ 0 h 65"/>
              <a:gd name="T14" fmla="*/ 22682994 w 9"/>
              <a:gd name="T15" fmla="*/ 22680503 h 65"/>
              <a:gd name="T16" fmla="*/ 0 w 9"/>
              <a:gd name="T17" fmla="*/ 22680503 h 65"/>
              <a:gd name="T18" fmla="*/ 0 w 9"/>
              <a:gd name="T19" fmla="*/ 0 h 65"/>
              <a:gd name="T20" fmla="*/ 0 w 9"/>
              <a:gd name="T21" fmla="*/ 47881943 h 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"/>
              <a:gd name="T34" fmla="*/ 0 h 65"/>
              <a:gd name="T35" fmla="*/ 9 w 9"/>
              <a:gd name="T36" fmla="*/ 65 h 6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" h="65">
                <a:moveTo>
                  <a:pt x="0" y="19"/>
                </a:moveTo>
                <a:lnTo>
                  <a:pt x="9" y="19"/>
                </a:lnTo>
                <a:lnTo>
                  <a:pt x="9" y="65"/>
                </a:lnTo>
                <a:lnTo>
                  <a:pt x="0" y="65"/>
                </a:lnTo>
                <a:lnTo>
                  <a:pt x="0" y="19"/>
                </a:lnTo>
                <a:lnTo>
                  <a:pt x="0" y="0"/>
                </a:lnTo>
                <a:lnTo>
                  <a:pt x="9" y="0"/>
                </a:lnTo>
                <a:lnTo>
                  <a:pt x="9" y="9"/>
                </a:lnTo>
                <a:lnTo>
                  <a:pt x="0" y="9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0" name="Freeform 197"/>
          <p:cNvSpPr>
            <a:spLocks/>
          </p:cNvSpPr>
          <p:nvPr/>
        </p:nvSpPr>
        <p:spPr bwMode="auto">
          <a:xfrm>
            <a:off x="6091238" y="4337050"/>
            <a:ext cx="44450" cy="169863"/>
          </a:xfrm>
          <a:custGeom>
            <a:avLst/>
            <a:gdLst>
              <a:gd name="T0" fmla="*/ 70564375 w 28"/>
              <a:gd name="T1" fmla="*/ 0 h 107"/>
              <a:gd name="T2" fmla="*/ 35282188 w 28"/>
              <a:gd name="T3" fmla="*/ 57964558 h 107"/>
              <a:gd name="T4" fmla="*/ 25201563 w 28"/>
              <a:gd name="T5" fmla="*/ 141129165 h 107"/>
              <a:gd name="T6" fmla="*/ 35282188 w 28"/>
              <a:gd name="T7" fmla="*/ 211693748 h 107"/>
              <a:gd name="T8" fmla="*/ 70564375 w 28"/>
              <a:gd name="T9" fmla="*/ 269658306 h 107"/>
              <a:gd name="T10" fmla="*/ 47883763 w 28"/>
              <a:gd name="T11" fmla="*/ 269658306 h 107"/>
              <a:gd name="T12" fmla="*/ 25201563 w 28"/>
              <a:gd name="T13" fmla="*/ 234376015 h 107"/>
              <a:gd name="T14" fmla="*/ 12601575 w 28"/>
              <a:gd name="T15" fmla="*/ 211693748 h 107"/>
              <a:gd name="T16" fmla="*/ 0 w 28"/>
              <a:gd name="T17" fmla="*/ 163811432 h 107"/>
              <a:gd name="T18" fmla="*/ 0 w 28"/>
              <a:gd name="T19" fmla="*/ 141129165 h 107"/>
              <a:gd name="T20" fmla="*/ 12601575 w 28"/>
              <a:gd name="T21" fmla="*/ 57964558 h 107"/>
              <a:gd name="T22" fmla="*/ 47883763 w 28"/>
              <a:gd name="T23" fmla="*/ 0 h 107"/>
              <a:gd name="T24" fmla="*/ 70564375 w 28"/>
              <a:gd name="T25" fmla="*/ 0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107"/>
              <a:gd name="T41" fmla="*/ 28 w 28"/>
              <a:gd name="T42" fmla="*/ 107 h 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107">
                <a:moveTo>
                  <a:pt x="28" y="0"/>
                </a:moveTo>
                <a:lnTo>
                  <a:pt x="14" y="23"/>
                </a:lnTo>
                <a:lnTo>
                  <a:pt x="10" y="56"/>
                </a:lnTo>
                <a:lnTo>
                  <a:pt x="14" y="84"/>
                </a:lnTo>
                <a:lnTo>
                  <a:pt x="28" y="107"/>
                </a:lnTo>
                <a:lnTo>
                  <a:pt x="19" y="107"/>
                </a:lnTo>
                <a:lnTo>
                  <a:pt x="10" y="93"/>
                </a:lnTo>
                <a:lnTo>
                  <a:pt x="5" y="84"/>
                </a:lnTo>
                <a:lnTo>
                  <a:pt x="0" y="65"/>
                </a:lnTo>
                <a:lnTo>
                  <a:pt x="0" y="56"/>
                </a:lnTo>
                <a:lnTo>
                  <a:pt x="5" y="23"/>
                </a:lnTo>
                <a:lnTo>
                  <a:pt x="19" y="0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1" name="Freeform 198"/>
          <p:cNvSpPr>
            <a:spLocks/>
          </p:cNvSpPr>
          <p:nvPr/>
        </p:nvSpPr>
        <p:spPr bwMode="auto">
          <a:xfrm>
            <a:off x="6143625" y="4373563"/>
            <a:ext cx="88900" cy="103187"/>
          </a:xfrm>
          <a:custGeom>
            <a:avLst/>
            <a:gdLst>
              <a:gd name="T0" fmla="*/ 70564375 w 56"/>
              <a:gd name="T1" fmla="*/ 0 h 65"/>
              <a:gd name="T2" fmla="*/ 115927188 w 56"/>
              <a:gd name="T3" fmla="*/ 12599926 h 65"/>
              <a:gd name="T4" fmla="*/ 141128750 w 56"/>
              <a:gd name="T5" fmla="*/ 47881943 h 65"/>
              <a:gd name="T6" fmla="*/ 105846563 w 56"/>
              <a:gd name="T7" fmla="*/ 47881943 h 65"/>
              <a:gd name="T8" fmla="*/ 93246575 w 56"/>
              <a:gd name="T9" fmla="*/ 22680503 h 65"/>
              <a:gd name="T10" fmla="*/ 70564375 w 56"/>
              <a:gd name="T11" fmla="*/ 22680503 h 65"/>
              <a:gd name="T12" fmla="*/ 35282188 w 56"/>
              <a:gd name="T13" fmla="*/ 47881943 h 65"/>
              <a:gd name="T14" fmla="*/ 35282188 w 56"/>
              <a:gd name="T15" fmla="*/ 83163960 h 65"/>
              <a:gd name="T16" fmla="*/ 35282188 w 56"/>
              <a:gd name="T17" fmla="*/ 118445976 h 65"/>
              <a:gd name="T18" fmla="*/ 70564375 w 56"/>
              <a:gd name="T19" fmla="*/ 141128066 h 65"/>
              <a:gd name="T20" fmla="*/ 93246575 w 56"/>
              <a:gd name="T21" fmla="*/ 128526552 h 65"/>
              <a:gd name="T22" fmla="*/ 105846563 w 56"/>
              <a:gd name="T23" fmla="*/ 105846050 h 65"/>
              <a:gd name="T24" fmla="*/ 141128750 w 56"/>
              <a:gd name="T25" fmla="*/ 105846050 h 65"/>
              <a:gd name="T26" fmla="*/ 115927188 w 56"/>
              <a:gd name="T27" fmla="*/ 141128066 h 65"/>
              <a:gd name="T28" fmla="*/ 70564375 w 56"/>
              <a:gd name="T29" fmla="*/ 163808569 h 65"/>
              <a:gd name="T30" fmla="*/ 22682200 w 56"/>
              <a:gd name="T31" fmla="*/ 141128066 h 65"/>
              <a:gd name="T32" fmla="*/ 0 w 56"/>
              <a:gd name="T33" fmla="*/ 83163960 h 65"/>
              <a:gd name="T34" fmla="*/ 22682200 w 56"/>
              <a:gd name="T35" fmla="*/ 12599926 h 65"/>
              <a:gd name="T36" fmla="*/ 70564375 w 56"/>
              <a:gd name="T37" fmla="*/ 0 h 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6"/>
              <a:gd name="T58" fmla="*/ 0 h 65"/>
              <a:gd name="T59" fmla="*/ 56 w 56"/>
              <a:gd name="T60" fmla="*/ 65 h 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6" h="65">
                <a:moveTo>
                  <a:pt x="28" y="0"/>
                </a:moveTo>
                <a:lnTo>
                  <a:pt x="46" y="5"/>
                </a:lnTo>
                <a:lnTo>
                  <a:pt x="56" y="19"/>
                </a:lnTo>
                <a:lnTo>
                  <a:pt x="42" y="19"/>
                </a:lnTo>
                <a:lnTo>
                  <a:pt x="37" y="9"/>
                </a:lnTo>
                <a:lnTo>
                  <a:pt x="28" y="9"/>
                </a:lnTo>
                <a:lnTo>
                  <a:pt x="14" y="19"/>
                </a:lnTo>
                <a:lnTo>
                  <a:pt x="14" y="33"/>
                </a:lnTo>
                <a:lnTo>
                  <a:pt x="14" y="47"/>
                </a:lnTo>
                <a:lnTo>
                  <a:pt x="28" y="56"/>
                </a:lnTo>
                <a:lnTo>
                  <a:pt x="37" y="51"/>
                </a:lnTo>
                <a:lnTo>
                  <a:pt x="42" y="42"/>
                </a:lnTo>
                <a:lnTo>
                  <a:pt x="56" y="42"/>
                </a:lnTo>
                <a:lnTo>
                  <a:pt x="46" y="56"/>
                </a:lnTo>
                <a:lnTo>
                  <a:pt x="28" y="65"/>
                </a:lnTo>
                <a:lnTo>
                  <a:pt x="9" y="56"/>
                </a:lnTo>
                <a:lnTo>
                  <a:pt x="0" y="33"/>
                </a:lnTo>
                <a:lnTo>
                  <a:pt x="9" y="5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2" name="Freeform 199"/>
          <p:cNvSpPr>
            <a:spLocks/>
          </p:cNvSpPr>
          <p:nvPr/>
        </p:nvSpPr>
        <p:spPr bwMode="auto">
          <a:xfrm>
            <a:off x="6238875" y="4492625"/>
            <a:ext cx="58738" cy="73025"/>
          </a:xfrm>
          <a:custGeom>
            <a:avLst/>
            <a:gdLst>
              <a:gd name="T0" fmla="*/ 12601682 w 37"/>
              <a:gd name="T1" fmla="*/ 80645000 h 46"/>
              <a:gd name="T2" fmla="*/ 25201777 w 37"/>
              <a:gd name="T3" fmla="*/ 93246575 h 46"/>
              <a:gd name="T4" fmla="*/ 47884170 w 37"/>
              <a:gd name="T5" fmla="*/ 105846563 h 46"/>
              <a:gd name="T6" fmla="*/ 60484265 w 37"/>
              <a:gd name="T7" fmla="*/ 93246575 h 46"/>
              <a:gd name="T8" fmla="*/ 70564976 w 37"/>
              <a:gd name="T9" fmla="*/ 80645000 h 46"/>
              <a:gd name="T10" fmla="*/ 70564976 w 37"/>
              <a:gd name="T11" fmla="*/ 70564375 h 46"/>
              <a:gd name="T12" fmla="*/ 47884170 w 37"/>
              <a:gd name="T13" fmla="*/ 70564375 h 46"/>
              <a:gd name="T14" fmla="*/ 35282488 w 37"/>
              <a:gd name="T15" fmla="*/ 57964388 h 46"/>
              <a:gd name="T16" fmla="*/ 12601682 w 37"/>
              <a:gd name="T17" fmla="*/ 57964388 h 46"/>
              <a:gd name="T18" fmla="*/ 0 w 37"/>
              <a:gd name="T19" fmla="*/ 35282188 h 46"/>
              <a:gd name="T20" fmla="*/ 12601682 w 37"/>
              <a:gd name="T21" fmla="*/ 10080625 h 46"/>
              <a:gd name="T22" fmla="*/ 47884170 w 37"/>
              <a:gd name="T23" fmla="*/ 0 h 46"/>
              <a:gd name="T24" fmla="*/ 83166658 w 37"/>
              <a:gd name="T25" fmla="*/ 10080625 h 46"/>
              <a:gd name="T26" fmla="*/ 83166658 w 37"/>
              <a:gd name="T27" fmla="*/ 35282188 h 46"/>
              <a:gd name="T28" fmla="*/ 70564976 w 37"/>
              <a:gd name="T29" fmla="*/ 35282188 h 46"/>
              <a:gd name="T30" fmla="*/ 60484265 w 37"/>
              <a:gd name="T31" fmla="*/ 22682200 h 46"/>
              <a:gd name="T32" fmla="*/ 35282488 w 37"/>
              <a:gd name="T33" fmla="*/ 10080625 h 46"/>
              <a:gd name="T34" fmla="*/ 25201777 w 37"/>
              <a:gd name="T35" fmla="*/ 22682200 h 46"/>
              <a:gd name="T36" fmla="*/ 25201777 w 37"/>
              <a:gd name="T37" fmla="*/ 35282188 h 46"/>
              <a:gd name="T38" fmla="*/ 35282488 w 37"/>
              <a:gd name="T39" fmla="*/ 45362813 h 46"/>
              <a:gd name="T40" fmla="*/ 47884170 w 37"/>
              <a:gd name="T41" fmla="*/ 45362813 h 46"/>
              <a:gd name="T42" fmla="*/ 83166658 w 37"/>
              <a:gd name="T43" fmla="*/ 57964388 h 46"/>
              <a:gd name="T44" fmla="*/ 93247369 w 37"/>
              <a:gd name="T45" fmla="*/ 80645000 h 46"/>
              <a:gd name="T46" fmla="*/ 83166658 w 37"/>
              <a:gd name="T47" fmla="*/ 105846563 h 46"/>
              <a:gd name="T48" fmla="*/ 47884170 w 37"/>
              <a:gd name="T49" fmla="*/ 115927188 h 46"/>
              <a:gd name="T50" fmla="*/ 12601682 w 37"/>
              <a:gd name="T51" fmla="*/ 105846563 h 46"/>
              <a:gd name="T52" fmla="*/ 0 w 37"/>
              <a:gd name="T53" fmla="*/ 80645000 h 46"/>
              <a:gd name="T54" fmla="*/ 12601682 w 37"/>
              <a:gd name="T55" fmla="*/ 80645000 h 46"/>
              <a:gd name="T56" fmla="*/ 47884170 w 37"/>
              <a:gd name="T57" fmla="*/ 0 h 46"/>
              <a:gd name="T58" fmla="*/ 12601682 w 37"/>
              <a:gd name="T59" fmla="*/ 80645000 h 4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"/>
              <a:gd name="T91" fmla="*/ 0 h 46"/>
              <a:gd name="T92" fmla="*/ 37 w 37"/>
              <a:gd name="T93" fmla="*/ 46 h 4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7" h="46">
                <a:moveTo>
                  <a:pt x="5" y="32"/>
                </a:moveTo>
                <a:lnTo>
                  <a:pt x="10" y="37"/>
                </a:lnTo>
                <a:lnTo>
                  <a:pt x="19" y="42"/>
                </a:lnTo>
                <a:lnTo>
                  <a:pt x="24" y="37"/>
                </a:lnTo>
                <a:lnTo>
                  <a:pt x="28" y="32"/>
                </a:lnTo>
                <a:lnTo>
                  <a:pt x="28" y="28"/>
                </a:lnTo>
                <a:lnTo>
                  <a:pt x="19" y="28"/>
                </a:lnTo>
                <a:lnTo>
                  <a:pt x="14" y="23"/>
                </a:lnTo>
                <a:lnTo>
                  <a:pt x="5" y="23"/>
                </a:lnTo>
                <a:lnTo>
                  <a:pt x="0" y="14"/>
                </a:lnTo>
                <a:lnTo>
                  <a:pt x="5" y="4"/>
                </a:lnTo>
                <a:lnTo>
                  <a:pt x="19" y="0"/>
                </a:lnTo>
                <a:lnTo>
                  <a:pt x="33" y="4"/>
                </a:lnTo>
                <a:lnTo>
                  <a:pt x="33" y="14"/>
                </a:lnTo>
                <a:lnTo>
                  <a:pt x="28" y="14"/>
                </a:lnTo>
                <a:lnTo>
                  <a:pt x="24" y="9"/>
                </a:lnTo>
                <a:lnTo>
                  <a:pt x="14" y="4"/>
                </a:lnTo>
                <a:lnTo>
                  <a:pt x="10" y="9"/>
                </a:lnTo>
                <a:lnTo>
                  <a:pt x="10" y="14"/>
                </a:lnTo>
                <a:lnTo>
                  <a:pt x="14" y="18"/>
                </a:lnTo>
                <a:lnTo>
                  <a:pt x="19" y="18"/>
                </a:lnTo>
                <a:lnTo>
                  <a:pt x="33" y="23"/>
                </a:lnTo>
                <a:lnTo>
                  <a:pt x="37" y="32"/>
                </a:lnTo>
                <a:lnTo>
                  <a:pt x="33" y="42"/>
                </a:lnTo>
                <a:lnTo>
                  <a:pt x="19" y="46"/>
                </a:lnTo>
                <a:lnTo>
                  <a:pt x="5" y="42"/>
                </a:lnTo>
                <a:lnTo>
                  <a:pt x="0" y="32"/>
                </a:lnTo>
                <a:lnTo>
                  <a:pt x="5" y="32"/>
                </a:lnTo>
                <a:lnTo>
                  <a:pt x="19" y="0"/>
                </a:lnTo>
                <a:lnTo>
                  <a:pt x="5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3" name="Freeform 200"/>
          <p:cNvSpPr>
            <a:spLocks/>
          </p:cNvSpPr>
          <p:nvPr/>
        </p:nvSpPr>
        <p:spPr bwMode="auto">
          <a:xfrm>
            <a:off x="6297613" y="4337050"/>
            <a:ext cx="60325" cy="133350"/>
          </a:xfrm>
          <a:custGeom>
            <a:avLst/>
            <a:gdLst>
              <a:gd name="T0" fmla="*/ 70564375 w 38"/>
              <a:gd name="T1" fmla="*/ 0 h 84"/>
              <a:gd name="T2" fmla="*/ 95765938 w 38"/>
              <a:gd name="T3" fmla="*/ 0 h 84"/>
              <a:gd name="T4" fmla="*/ 25201563 w 38"/>
              <a:gd name="T5" fmla="*/ 211693125 h 84"/>
              <a:gd name="T6" fmla="*/ 0 w 38"/>
              <a:gd name="T7" fmla="*/ 211693125 h 84"/>
              <a:gd name="T8" fmla="*/ 70564375 w 38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84"/>
              <a:gd name="T17" fmla="*/ 38 w 38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84">
                <a:moveTo>
                  <a:pt x="28" y="0"/>
                </a:moveTo>
                <a:lnTo>
                  <a:pt x="38" y="0"/>
                </a:lnTo>
                <a:lnTo>
                  <a:pt x="10" y="84"/>
                </a:lnTo>
                <a:lnTo>
                  <a:pt x="0" y="84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4" name="Freeform 201"/>
          <p:cNvSpPr>
            <a:spLocks/>
          </p:cNvSpPr>
          <p:nvPr/>
        </p:nvSpPr>
        <p:spPr bwMode="auto">
          <a:xfrm>
            <a:off x="6364288" y="4373563"/>
            <a:ext cx="88900" cy="103187"/>
          </a:xfrm>
          <a:custGeom>
            <a:avLst/>
            <a:gdLst>
              <a:gd name="T0" fmla="*/ 25201563 w 56"/>
              <a:gd name="T1" fmla="*/ 118445976 h 65"/>
              <a:gd name="T2" fmla="*/ 35282188 w 56"/>
              <a:gd name="T3" fmla="*/ 128526552 h 65"/>
              <a:gd name="T4" fmla="*/ 47883763 w 56"/>
              <a:gd name="T5" fmla="*/ 141128066 h 65"/>
              <a:gd name="T6" fmla="*/ 83165950 w 56"/>
              <a:gd name="T7" fmla="*/ 128526552 h 65"/>
              <a:gd name="T8" fmla="*/ 95765938 w 56"/>
              <a:gd name="T9" fmla="*/ 93244536 h 65"/>
              <a:gd name="T10" fmla="*/ 95765938 w 56"/>
              <a:gd name="T11" fmla="*/ 70564033 h 65"/>
              <a:gd name="T12" fmla="*/ 83165950 w 56"/>
              <a:gd name="T13" fmla="*/ 83163960 h 65"/>
              <a:gd name="T14" fmla="*/ 70564375 w 56"/>
              <a:gd name="T15" fmla="*/ 83163960 h 65"/>
              <a:gd name="T16" fmla="*/ 60483750 w 56"/>
              <a:gd name="T17" fmla="*/ 83163960 h 65"/>
              <a:gd name="T18" fmla="*/ 35282188 w 56"/>
              <a:gd name="T19" fmla="*/ 93244536 h 65"/>
              <a:gd name="T20" fmla="*/ 25201563 w 56"/>
              <a:gd name="T21" fmla="*/ 118445976 h 65"/>
              <a:gd name="T22" fmla="*/ 83165950 w 56"/>
              <a:gd name="T23" fmla="*/ 57962519 h 65"/>
              <a:gd name="T24" fmla="*/ 95765938 w 56"/>
              <a:gd name="T25" fmla="*/ 47881943 h 65"/>
              <a:gd name="T26" fmla="*/ 95765938 w 56"/>
              <a:gd name="T27" fmla="*/ 22680503 h 65"/>
              <a:gd name="T28" fmla="*/ 60483750 w 56"/>
              <a:gd name="T29" fmla="*/ 12599926 h 65"/>
              <a:gd name="T30" fmla="*/ 35282188 w 56"/>
              <a:gd name="T31" fmla="*/ 22680503 h 65"/>
              <a:gd name="T32" fmla="*/ 25201563 w 56"/>
              <a:gd name="T33" fmla="*/ 47881943 h 65"/>
              <a:gd name="T34" fmla="*/ 0 w 56"/>
              <a:gd name="T35" fmla="*/ 47881943 h 65"/>
              <a:gd name="T36" fmla="*/ 25201563 w 56"/>
              <a:gd name="T37" fmla="*/ 12599926 h 65"/>
              <a:gd name="T38" fmla="*/ 60483750 w 56"/>
              <a:gd name="T39" fmla="*/ 0 h 65"/>
              <a:gd name="T40" fmla="*/ 105846563 w 56"/>
              <a:gd name="T41" fmla="*/ 12599926 h 65"/>
              <a:gd name="T42" fmla="*/ 128528763 w 56"/>
              <a:gd name="T43" fmla="*/ 35282017 h 65"/>
              <a:gd name="T44" fmla="*/ 128528763 w 56"/>
              <a:gd name="T45" fmla="*/ 128526552 h 65"/>
              <a:gd name="T46" fmla="*/ 128528763 w 56"/>
              <a:gd name="T47" fmla="*/ 141128066 h 65"/>
              <a:gd name="T48" fmla="*/ 141128750 w 56"/>
              <a:gd name="T49" fmla="*/ 141128066 h 65"/>
              <a:gd name="T50" fmla="*/ 141128750 w 56"/>
              <a:gd name="T51" fmla="*/ 153727993 h 65"/>
              <a:gd name="T52" fmla="*/ 128528763 w 56"/>
              <a:gd name="T53" fmla="*/ 153727993 h 65"/>
              <a:gd name="T54" fmla="*/ 105846563 w 56"/>
              <a:gd name="T55" fmla="*/ 153727993 h 65"/>
              <a:gd name="T56" fmla="*/ 105846563 w 56"/>
              <a:gd name="T57" fmla="*/ 128526552 h 65"/>
              <a:gd name="T58" fmla="*/ 83165950 w 56"/>
              <a:gd name="T59" fmla="*/ 153727993 h 65"/>
              <a:gd name="T60" fmla="*/ 47883763 w 56"/>
              <a:gd name="T61" fmla="*/ 163808569 h 65"/>
              <a:gd name="T62" fmla="*/ 12601575 w 56"/>
              <a:gd name="T63" fmla="*/ 153727993 h 65"/>
              <a:gd name="T64" fmla="*/ 0 w 56"/>
              <a:gd name="T65" fmla="*/ 118445976 h 65"/>
              <a:gd name="T66" fmla="*/ 12601575 w 56"/>
              <a:gd name="T67" fmla="*/ 83163960 h 65"/>
              <a:gd name="T68" fmla="*/ 47883763 w 56"/>
              <a:gd name="T69" fmla="*/ 70564033 h 65"/>
              <a:gd name="T70" fmla="*/ 83165950 w 56"/>
              <a:gd name="T71" fmla="*/ 57962519 h 65"/>
              <a:gd name="T72" fmla="*/ 25201563 w 56"/>
              <a:gd name="T73" fmla="*/ 118445976 h 65"/>
              <a:gd name="T74" fmla="*/ 60483750 w 56"/>
              <a:gd name="T75" fmla="*/ 0 h 65"/>
              <a:gd name="T76" fmla="*/ 25201563 w 56"/>
              <a:gd name="T77" fmla="*/ 118445976 h 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6"/>
              <a:gd name="T118" fmla="*/ 0 h 65"/>
              <a:gd name="T119" fmla="*/ 56 w 56"/>
              <a:gd name="T120" fmla="*/ 65 h 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6" h="65">
                <a:moveTo>
                  <a:pt x="10" y="47"/>
                </a:moveTo>
                <a:lnTo>
                  <a:pt x="14" y="51"/>
                </a:lnTo>
                <a:lnTo>
                  <a:pt x="19" y="56"/>
                </a:lnTo>
                <a:lnTo>
                  <a:pt x="33" y="51"/>
                </a:lnTo>
                <a:lnTo>
                  <a:pt x="38" y="37"/>
                </a:lnTo>
                <a:lnTo>
                  <a:pt x="38" y="28"/>
                </a:lnTo>
                <a:lnTo>
                  <a:pt x="33" y="33"/>
                </a:lnTo>
                <a:lnTo>
                  <a:pt x="28" y="33"/>
                </a:lnTo>
                <a:lnTo>
                  <a:pt x="24" y="33"/>
                </a:lnTo>
                <a:lnTo>
                  <a:pt x="14" y="37"/>
                </a:lnTo>
                <a:lnTo>
                  <a:pt x="10" y="47"/>
                </a:lnTo>
                <a:lnTo>
                  <a:pt x="33" y="23"/>
                </a:lnTo>
                <a:lnTo>
                  <a:pt x="38" y="19"/>
                </a:lnTo>
                <a:lnTo>
                  <a:pt x="38" y="9"/>
                </a:lnTo>
                <a:lnTo>
                  <a:pt x="24" y="5"/>
                </a:lnTo>
                <a:lnTo>
                  <a:pt x="14" y="9"/>
                </a:lnTo>
                <a:lnTo>
                  <a:pt x="10" y="19"/>
                </a:lnTo>
                <a:lnTo>
                  <a:pt x="0" y="19"/>
                </a:lnTo>
                <a:lnTo>
                  <a:pt x="10" y="5"/>
                </a:lnTo>
                <a:lnTo>
                  <a:pt x="24" y="0"/>
                </a:lnTo>
                <a:lnTo>
                  <a:pt x="42" y="5"/>
                </a:lnTo>
                <a:lnTo>
                  <a:pt x="51" y="14"/>
                </a:lnTo>
                <a:lnTo>
                  <a:pt x="51" y="51"/>
                </a:lnTo>
                <a:lnTo>
                  <a:pt x="51" y="56"/>
                </a:lnTo>
                <a:lnTo>
                  <a:pt x="56" y="56"/>
                </a:lnTo>
                <a:lnTo>
                  <a:pt x="56" y="61"/>
                </a:lnTo>
                <a:lnTo>
                  <a:pt x="51" y="61"/>
                </a:lnTo>
                <a:lnTo>
                  <a:pt x="42" y="61"/>
                </a:lnTo>
                <a:lnTo>
                  <a:pt x="42" y="51"/>
                </a:lnTo>
                <a:lnTo>
                  <a:pt x="33" y="61"/>
                </a:lnTo>
                <a:lnTo>
                  <a:pt x="19" y="65"/>
                </a:lnTo>
                <a:lnTo>
                  <a:pt x="5" y="61"/>
                </a:lnTo>
                <a:lnTo>
                  <a:pt x="0" y="47"/>
                </a:lnTo>
                <a:lnTo>
                  <a:pt x="5" y="33"/>
                </a:lnTo>
                <a:lnTo>
                  <a:pt x="19" y="28"/>
                </a:lnTo>
                <a:lnTo>
                  <a:pt x="33" y="23"/>
                </a:lnTo>
                <a:lnTo>
                  <a:pt x="10" y="47"/>
                </a:lnTo>
                <a:lnTo>
                  <a:pt x="24" y="0"/>
                </a:lnTo>
                <a:lnTo>
                  <a:pt x="10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5" name="Freeform 202"/>
          <p:cNvSpPr>
            <a:spLocks/>
          </p:cNvSpPr>
          <p:nvPr/>
        </p:nvSpPr>
        <p:spPr bwMode="auto">
          <a:xfrm>
            <a:off x="6461125" y="4337050"/>
            <a:ext cx="44450" cy="169863"/>
          </a:xfrm>
          <a:custGeom>
            <a:avLst/>
            <a:gdLst>
              <a:gd name="T0" fmla="*/ 10080625 w 28"/>
              <a:gd name="T1" fmla="*/ 269658306 h 107"/>
              <a:gd name="T2" fmla="*/ 35282188 w 28"/>
              <a:gd name="T3" fmla="*/ 211693748 h 107"/>
              <a:gd name="T4" fmla="*/ 45362813 w 28"/>
              <a:gd name="T5" fmla="*/ 141129165 h 107"/>
              <a:gd name="T6" fmla="*/ 35282188 w 28"/>
              <a:gd name="T7" fmla="*/ 57964558 h 107"/>
              <a:gd name="T8" fmla="*/ 0 w 28"/>
              <a:gd name="T9" fmla="*/ 0 h 107"/>
              <a:gd name="T10" fmla="*/ 22682200 w 28"/>
              <a:gd name="T11" fmla="*/ 0 h 107"/>
              <a:gd name="T12" fmla="*/ 45362813 w 28"/>
              <a:gd name="T13" fmla="*/ 35282291 h 107"/>
              <a:gd name="T14" fmla="*/ 57964388 w 28"/>
              <a:gd name="T15" fmla="*/ 57964558 h 107"/>
              <a:gd name="T16" fmla="*/ 70564375 w 28"/>
              <a:gd name="T17" fmla="*/ 105846874 h 107"/>
              <a:gd name="T18" fmla="*/ 70564375 w 28"/>
              <a:gd name="T19" fmla="*/ 128529141 h 107"/>
              <a:gd name="T20" fmla="*/ 57964388 w 28"/>
              <a:gd name="T21" fmla="*/ 211693748 h 107"/>
              <a:gd name="T22" fmla="*/ 22682200 w 28"/>
              <a:gd name="T23" fmla="*/ 269658306 h 107"/>
              <a:gd name="T24" fmla="*/ 10080625 w 28"/>
              <a:gd name="T25" fmla="*/ 26965830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107"/>
              <a:gd name="T41" fmla="*/ 28 w 28"/>
              <a:gd name="T42" fmla="*/ 107 h 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107">
                <a:moveTo>
                  <a:pt x="4" y="107"/>
                </a:moveTo>
                <a:lnTo>
                  <a:pt x="14" y="84"/>
                </a:lnTo>
                <a:lnTo>
                  <a:pt x="18" y="56"/>
                </a:lnTo>
                <a:lnTo>
                  <a:pt x="14" y="23"/>
                </a:lnTo>
                <a:lnTo>
                  <a:pt x="0" y="0"/>
                </a:lnTo>
                <a:lnTo>
                  <a:pt x="9" y="0"/>
                </a:lnTo>
                <a:lnTo>
                  <a:pt x="18" y="14"/>
                </a:lnTo>
                <a:lnTo>
                  <a:pt x="23" y="23"/>
                </a:lnTo>
                <a:lnTo>
                  <a:pt x="28" y="42"/>
                </a:lnTo>
                <a:lnTo>
                  <a:pt x="28" y="51"/>
                </a:lnTo>
                <a:lnTo>
                  <a:pt x="23" y="84"/>
                </a:lnTo>
                <a:lnTo>
                  <a:pt x="9" y="107"/>
                </a:lnTo>
                <a:lnTo>
                  <a:pt x="4" y="10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6" name="Freeform 203"/>
          <p:cNvSpPr>
            <a:spLocks/>
          </p:cNvSpPr>
          <p:nvPr/>
        </p:nvSpPr>
        <p:spPr bwMode="auto">
          <a:xfrm>
            <a:off x="4179888" y="3197225"/>
            <a:ext cx="133350" cy="95250"/>
          </a:xfrm>
          <a:custGeom>
            <a:avLst/>
            <a:gdLst>
              <a:gd name="T0" fmla="*/ 0 w 84"/>
              <a:gd name="T1" fmla="*/ 35282188 h 60"/>
              <a:gd name="T2" fmla="*/ 70564375 w 84"/>
              <a:gd name="T3" fmla="*/ 83165950 h 60"/>
              <a:gd name="T4" fmla="*/ 25201563 w 84"/>
              <a:gd name="T5" fmla="*/ 93246575 h 60"/>
              <a:gd name="T6" fmla="*/ 0 w 84"/>
              <a:gd name="T7" fmla="*/ 105846563 h 60"/>
              <a:gd name="T8" fmla="*/ 0 w 84"/>
              <a:gd name="T9" fmla="*/ 128528763 h 60"/>
              <a:gd name="T10" fmla="*/ 47883763 w 84"/>
              <a:gd name="T11" fmla="*/ 151209375 h 60"/>
              <a:gd name="T12" fmla="*/ 47883763 w 84"/>
              <a:gd name="T13" fmla="*/ 141128750 h 60"/>
              <a:gd name="T14" fmla="*/ 25201563 w 84"/>
              <a:gd name="T15" fmla="*/ 128528763 h 60"/>
              <a:gd name="T16" fmla="*/ 25201563 w 84"/>
              <a:gd name="T17" fmla="*/ 105846563 h 60"/>
              <a:gd name="T18" fmla="*/ 47883763 w 84"/>
              <a:gd name="T19" fmla="*/ 93246575 h 60"/>
              <a:gd name="T20" fmla="*/ 83165950 w 84"/>
              <a:gd name="T21" fmla="*/ 83165950 h 60"/>
              <a:gd name="T22" fmla="*/ 211693125 w 84"/>
              <a:gd name="T23" fmla="*/ 151209375 h 60"/>
              <a:gd name="T24" fmla="*/ 211693125 w 84"/>
              <a:gd name="T25" fmla="*/ 118448138 h 60"/>
              <a:gd name="T26" fmla="*/ 131048125 w 84"/>
              <a:gd name="T27" fmla="*/ 70564375 h 60"/>
              <a:gd name="T28" fmla="*/ 176410938 w 84"/>
              <a:gd name="T29" fmla="*/ 70564375 h 60"/>
              <a:gd name="T30" fmla="*/ 201612500 w 84"/>
              <a:gd name="T31" fmla="*/ 47883763 h 60"/>
              <a:gd name="T32" fmla="*/ 211693125 w 84"/>
              <a:gd name="T33" fmla="*/ 22682200 h 60"/>
              <a:gd name="T34" fmla="*/ 153730325 w 84"/>
              <a:gd name="T35" fmla="*/ 0 h 60"/>
              <a:gd name="T36" fmla="*/ 189012513 w 84"/>
              <a:gd name="T37" fmla="*/ 22682200 h 60"/>
              <a:gd name="T38" fmla="*/ 166330313 w 84"/>
              <a:gd name="T39" fmla="*/ 47883763 h 60"/>
              <a:gd name="T40" fmla="*/ 105846563 w 84"/>
              <a:gd name="T41" fmla="*/ 70564375 h 60"/>
              <a:gd name="T42" fmla="*/ 0 w 84"/>
              <a:gd name="T43" fmla="*/ 12601575 h 60"/>
              <a:gd name="T44" fmla="*/ 0 w 84"/>
              <a:gd name="T45" fmla="*/ 35282188 h 6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4"/>
              <a:gd name="T70" fmla="*/ 0 h 60"/>
              <a:gd name="T71" fmla="*/ 84 w 84"/>
              <a:gd name="T72" fmla="*/ 60 h 6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4" h="60">
                <a:moveTo>
                  <a:pt x="0" y="14"/>
                </a:moveTo>
                <a:lnTo>
                  <a:pt x="28" y="33"/>
                </a:lnTo>
                <a:lnTo>
                  <a:pt x="10" y="37"/>
                </a:lnTo>
                <a:lnTo>
                  <a:pt x="0" y="42"/>
                </a:lnTo>
                <a:lnTo>
                  <a:pt x="0" y="51"/>
                </a:lnTo>
                <a:lnTo>
                  <a:pt x="19" y="60"/>
                </a:lnTo>
                <a:lnTo>
                  <a:pt x="19" y="56"/>
                </a:lnTo>
                <a:lnTo>
                  <a:pt x="10" y="51"/>
                </a:lnTo>
                <a:lnTo>
                  <a:pt x="10" y="42"/>
                </a:lnTo>
                <a:lnTo>
                  <a:pt x="19" y="37"/>
                </a:lnTo>
                <a:lnTo>
                  <a:pt x="33" y="33"/>
                </a:lnTo>
                <a:lnTo>
                  <a:pt x="84" y="60"/>
                </a:lnTo>
                <a:lnTo>
                  <a:pt x="84" y="47"/>
                </a:lnTo>
                <a:lnTo>
                  <a:pt x="52" y="28"/>
                </a:lnTo>
                <a:lnTo>
                  <a:pt x="70" y="28"/>
                </a:lnTo>
                <a:lnTo>
                  <a:pt x="80" y="19"/>
                </a:lnTo>
                <a:lnTo>
                  <a:pt x="84" y="9"/>
                </a:lnTo>
                <a:lnTo>
                  <a:pt x="61" y="0"/>
                </a:lnTo>
                <a:lnTo>
                  <a:pt x="75" y="9"/>
                </a:lnTo>
                <a:lnTo>
                  <a:pt x="66" y="19"/>
                </a:lnTo>
                <a:lnTo>
                  <a:pt x="42" y="28"/>
                </a:lnTo>
                <a:lnTo>
                  <a:pt x="0" y="5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7" name="Freeform 204"/>
          <p:cNvSpPr>
            <a:spLocks/>
          </p:cNvSpPr>
          <p:nvPr/>
        </p:nvSpPr>
        <p:spPr bwMode="auto">
          <a:xfrm>
            <a:off x="4291013" y="3116263"/>
            <a:ext cx="74612" cy="73025"/>
          </a:xfrm>
          <a:custGeom>
            <a:avLst/>
            <a:gdLst>
              <a:gd name="T0" fmla="*/ 0 w 47"/>
              <a:gd name="T1" fmla="*/ 57964388 h 46"/>
              <a:gd name="T2" fmla="*/ 0 w 47"/>
              <a:gd name="T3" fmla="*/ 35282188 h 46"/>
              <a:gd name="T4" fmla="*/ 12599903 w 47"/>
              <a:gd name="T5" fmla="*/ 10080625 h 46"/>
              <a:gd name="T6" fmla="*/ 35281951 w 47"/>
              <a:gd name="T7" fmla="*/ 10080625 h 46"/>
              <a:gd name="T8" fmla="*/ 57962412 w 47"/>
              <a:gd name="T9" fmla="*/ 0 h 46"/>
              <a:gd name="T10" fmla="*/ 57962412 w 47"/>
              <a:gd name="T11" fmla="*/ 93246575 h 46"/>
              <a:gd name="T12" fmla="*/ 93244363 w 47"/>
              <a:gd name="T13" fmla="*/ 80645000 h 46"/>
              <a:gd name="T14" fmla="*/ 105845853 w 47"/>
              <a:gd name="T15" fmla="*/ 57964388 h 46"/>
              <a:gd name="T16" fmla="*/ 93244363 w 47"/>
              <a:gd name="T17" fmla="*/ 35282188 h 46"/>
              <a:gd name="T18" fmla="*/ 83163805 w 47"/>
              <a:gd name="T19" fmla="*/ 22682200 h 46"/>
              <a:gd name="T20" fmla="*/ 83163805 w 47"/>
              <a:gd name="T21" fmla="*/ 10080625 h 46"/>
              <a:gd name="T22" fmla="*/ 93244363 w 47"/>
              <a:gd name="T23" fmla="*/ 10080625 h 46"/>
              <a:gd name="T24" fmla="*/ 105845853 w 47"/>
              <a:gd name="T25" fmla="*/ 22682200 h 46"/>
              <a:gd name="T26" fmla="*/ 118445756 w 47"/>
              <a:gd name="T27" fmla="*/ 45362813 h 46"/>
              <a:gd name="T28" fmla="*/ 118445756 w 47"/>
              <a:gd name="T29" fmla="*/ 57964388 h 46"/>
              <a:gd name="T30" fmla="*/ 105845853 w 47"/>
              <a:gd name="T31" fmla="*/ 93246575 h 46"/>
              <a:gd name="T32" fmla="*/ 57962412 w 47"/>
              <a:gd name="T33" fmla="*/ 115927188 h 46"/>
              <a:gd name="T34" fmla="*/ 12599903 w 47"/>
              <a:gd name="T35" fmla="*/ 93246575 h 46"/>
              <a:gd name="T36" fmla="*/ 0 w 47"/>
              <a:gd name="T37" fmla="*/ 57964388 h 46"/>
              <a:gd name="T38" fmla="*/ 47881854 w 47"/>
              <a:gd name="T39" fmla="*/ 22682200 h 46"/>
              <a:gd name="T40" fmla="*/ 25201394 w 47"/>
              <a:gd name="T41" fmla="*/ 35282188 h 46"/>
              <a:gd name="T42" fmla="*/ 12599903 w 47"/>
              <a:gd name="T43" fmla="*/ 57964388 h 46"/>
              <a:gd name="T44" fmla="*/ 25201394 w 47"/>
              <a:gd name="T45" fmla="*/ 80645000 h 46"/>
              <a:gd name="T46" fmla="*/ 47881854 w 47"/>
              <a:gd name="T47" fmla="*/ 93246575 h 46"/>
              <a:gd name="T48" fmla="*/ 47881854 w 47"/>
              <a:gd name="T49" fmla="*/ 22682200 h 46"/>
              <a:gd name="T50" fmla="*/ 0 w 47"/>
              <a:gd name="T51" fmla="*/ 57964388 h 4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7"/>
              <a:gd name="T79" fmla="*/ 0 h 46"/>
              <a:gd name="T80" fmla="*/ 47 w 47"/>
              <a:gd name="T81" fmla="*/ 46 h 4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7" h="46">
                <a:moveTo>
                  <a:pt x="0" y="23"/>
                </a:moveTo>
                <a:lnTo>
                  <a:pt x="0" y="14"/>
                </a:lnTo>
                <a:lnTo>
                  <a:pt x="5" y="4"/>
                </a:lnTo>
                <a:lnTo>
                  <a:pt x="14" y="4"/>
                </a:lnTo>
                <a:lnTo>
                  <a:pt x="23" y="0"/>
                </a:lnTo>
                <a:lnTo>
                  <a:pt x="23" y="37"/>
                </a:lnTo>
                <a:lnTo>
                  <a:pt x="37" y="32"/>
                </a:lnTo>
                <a:lnTo>
                  <a:pt x="42" y="23"/>
                </a:lnTo>
                <a:lnTo>
                  <a:pt x="37" y="14"/>
                </a:lnTo>
                <a:lnTo>
                  <a:pt x="33" y="9"/>
                </a:lnTo>
                <a:lnTo>
                  <a:pt x="33" y="4"/>
                </a:lnTo>
                <a:lnTo>
                  <a:pt x="37" y="4"/>
                </a:lnTo>
                <a:lnTo>
                  <a:pt x="42" y="9"/>
                </a:lnTo>
                <a:lnTo>
                  <a:pt x="47" y="18"/>
                </a:lnTo>
                <a:lnTo>
                  <a:pt x="47" y="23"/>
                </a:lnTo>
                <a:lnTo>
                  <a:pt x="42" y="37"/>
                </a:lnTo>
                <a:lnTo>
                  <a:pt x="23" y="46"/>
                </a:lnTo>
                <a:lnTo>
                  <a:pt x="5" y="37"/>
                </a:lnTo>
                <a:lnTo>
                  <a:pt x="0" y="23"/>
                </a:lnTo>
                <a:lnTo>
                  <a:pt x="19" y="9"/>
                </a:lnTo>
                <a:lnTo>
                  <a:pt x="10" y="14"/>
                </a:lnTo>
                <a:lnTo>
                  <a:pt x="5" y="23"/>
                </a:lnTo>
                <a:lnTo>
                  <a:pt x="10" y="32"/>
                </a:lnTo>
                <a:lnTo>
                  <a:pt x="19" y="37"/>
                </a:lnTo>
                <a:lnTo>
                  <a:pt x="19" y="9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8" name="Freeform 205"/>
          <p:cNvSpPr>
            <a:spLocks/>
          </p:cNvSpPr>
          <p:nvPr/>
        </p:nvSpPr>
        <p:spPr bwMode="auto">
          <a:xfrm>
            <a:off x="4137025" y="3005138"/>
            <a:ext cx="169863" cy="44450"/>
          </a:xfrm>
          <a:custGeom>
            <a:avLst/>
            <a:gdLst>
              <a:gd name="T0" fmla="*/ 0 w 107"/>
              <a:gd name="T1" fmla="*/ 0 h 28"/>
              <a:gd name="T2" fmla="*/ 57964558 w 107"/>
              <a:gd name="T3" fmla="*/ 35282188 h 28"/>
              <a:gd name="T4" fmla="*/ 138609796 w 107"/>
              <a:gd name="T5" fmla="*/ 45362813 h 28"/>
              <a:gd name="T6" fmla="*/ 209174378 w 107"/>
              <a:gd name="T7" fmla="*/ 22682200 h 28"/>
              <a:gd name="T8" fmla="*/ 269658306 w 107"/>
              <a:gd name="T9" fmla="*/ 0 h 28"/>
              <a:gd name="T10" fmla="*/ 269658306 w 107"/>
              <a:gd name="T11" fmla="*/ 22682200 h 28"/>
              <a:gd name="T12" fmla="*/ 234376015 w 107"/>
              <a:gd name="T13" fmla="*/ 45362813 h 28"/>
              <a:gd name="T14" fmla="*/ 209174378 w 107"/>
              <a:gd name="T15" fmla="*/ 57964388 h 28"/>
              <a:gd name="T16" fmla="*/ 163811432 w 107"/>
              <a:gd name="T17" fmla="*/ 70564375 h 28"/>
              <a:gd name="T18" fmla="*/ 138609796 w 107"/>
              <a:gd name="T19" fmla="*/ 70564375 h 28"/>
              <a:gd name="T20" fmla="*/ 57964558 w 107"/>
              <a:gd name="T21" fmla="*/ 57964388 h 28"/>
              <a:gd name="T22" fmla="*/ 0 w 107"/>
              <a:gd name="T23" fmla="*/ 22682200 h 28"/>
              <a:gd name="T24" fmla="*/ 0 w 107"/>
              <a:gd name="T25" fmla="*/ 0 h 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7"/>
              <a:gd name="T40" fmla="*/ 0 h 28"/>
              <a:gd name="T41" fmla="*/ 107 w 107"/>
              <a:gd name="T42" fmla="*/ 28 h 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7" h="28">
                <a:moveTo>
                  <a:pt x="0" y="0"/>
                </a:moveTo>
                <a:lnTo>
                  <a:pt x="23" y="14"/>
                </a:lnTo>
                <a:lnTo>
                  <a:pt x="55" y="18"/>
                </a:lnTo>
                <a:lnTo>
                  <a:pt x="83" y="9"/>
                </a:lnTo>
                <a:lnTo>
                  <a:pt x="107" y="0"/>
                </a:lnTo>
                <a:lnTo>
                  <a:pt x="107" y="9"/>
                </a:lnTo>
                <a:lnTo>
                  <a:pt x="93" y="18"/>
                </a:lnTo>
                <a:lnTo>
                  <a:pt x="83" y="23"/>
                </a:lnTo>
                <a:lnTo>
                  <a:pt x="65" y="28"/>
                </a:lnTo>
                <a:lnTo>
                  <a:pt x="55" y="28"/>
                </a:lnTo>
                <a:lnTo>
                  <a:pt x="23" y="23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89" name="Freeform 206"/>
          <p:cNvSpPr>
            <a:spLocks/>
          </p:cNvSpPr>
          <p:nvPr/>
        </p:nvSpPr>
        <p:spPr bwMode="auto">
          <a:xfrm>
            <a:off x="4179888" y="2908300"/>
            <a:ext cx="133350" cy="80963"/>
          </a:xfrm>
          <a:custGeom>
            <a:avLst/>
            <a:gdLst>
              <a:gd name="T0" fmla="*/ 131048125 w 84"/>
              <a:gd name="T1" fmla="*/ 105847216 h 51"/>
              <a:gd name="T2" fmla="*/ 141128750 w 84"/>
              <a:gd name="T3" fmla="*/ 83166464 h 51"/>
              <a:gd name="T4" fmla="*/ 141128750 w 84"/>
              <a:gd name="T5" fmla="*/ 47884058 h 51"/>
              <a:gd name="T6" fmla="*/ 118448138 w 84"/>
              <a:gd name="T7" fmla="*/ 12601653 h 51"/>
              <a:gd name="T8" fmla="*/ 70564375 w 84"/>
              <a:gd name="T9" fmla="*/ 0 h 51"/>
              <a:gd name="T10" fmla="*/ 25201563 w 84"/>
              <a:gd name="T11" fmla="*/ 12601653 h 51"/>
              <a:gd name="T12" fmla="*/ 0 w 84"/>
              <a:gd name="T13" fmla="*/ 47884058 h 51"/>
              <a:gd name="T14" fmla="*/ 0 w 84"/>
              <a:gd name="T15" fmla="*/ 93247151 h 51"/>
              <a:gd name="T16" fmla="*/ 35282188 w 84"/>
              <a:gd name="T17" fmla="*/ 118448869 h 51"/>
              <a:gd name="T18" fmla="*/ 60483750 w 84"/>
              <a:gd name="T19" fmla="*/ 128529556 h 51"/>
              <a:gd name="T20" fmla="*/ 189012513 w 84"/>
              <a:gd name="T21" fmla="*/ 128529556 h 51"/>
              <a:gd name="T22" fmla="*/ 211693125 w 84"/>
              <a:gd name="T23" fmla="*/ 128529556 h 51"/>
              <a:gd name="T24" fmla="*/ 211693125 w 84"/>
              <a:gd name="T25" fmla="*/ 105847216 h 51"/>
              <a:gd name="T26" fmla="*/ 176410938 w 84"/>
              <a:gd name="T27" fmla="*/ 105847216 h 51"/>
              <a:gd name="T28" fmla="*/ 131048125 w 84"/>
              <a:gd name="T29" fmla="*/ 105847216 h 51"/>
              <a:gd name="T30" fmla="*/ 47883763 w 84"/>
              <a:gd name="T31" fmla="*/ 105847216 h 51"/>
              <a:gd name="T32" fmla="*/ 12601575 w 84"/>
              <a:gd name="T33" fmla="*/ 93247151 h 51"/>
              <a:gd name="T34" fmla="*/ 12601575 w 84"/>
              <a:gd name="T35" fmla="*/ 70564811 h 51"/>
              <a:gd name="T36" fmla="*/ 47883763 w 84"/>
              <a:gd name="T37" fmla="*/ 35282405 h 51"/>
              <a:gd name="T38" fmla="*/ 95765938 w 84"/>
              <a:gd name="T39" fmla="*/ 22682340 h 51"/>
              <a:gd name="T40" fmla="*/ 131048125 w 84"/>
              <a:gd name="T41" fmla="*/ 35282405 h 51"/>
              <a:gd name="T42" fmla="*/ 141128750 w 84"/>
              <a:gd name="T43" fmla="*/ 57964745 h 51"/>
              <a:gd name="T44" fmla="*/ 131048125 w 84"/>
              <a:gd name="T45" fmla="*/ 93247151 h 51"/>
              <a:gd name="T46" fmla="*/ 105846563 w 84"/>
              <a:gd name="T47" fmla="*/ 105847216 h 51"/>
              <a:gd name="T48" fmla="*/ 47883763 w 84"/>
              <a:gd name="T49" fmla="*/ 105847216 h 51"/>
              <a:gd name="T50" fmla="*/ 131048125 w 84"/>
              <a:gd name="T51" fmla="*/ 105847216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84"/>
              <a:gd name="T79" fmla="*/ 0 h 51"/>
              <a:gd name="T80" fmla="*/ 84 w 84"/>
              <a:gd name="T81" fmla="*/ 51 h 5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84" h="51">
                <a:moveTo>
                  <a:pt x="52" y="42"/>
                </a:moveTo>
                <a:lnTo>
                  <a:pt x="56" y="33"/>
                </a:lnTo>
                <a:lnTo>
                  <a:pt x="56" y="19"/>
                </a:lnTo>
                <a:lnTo>
                  <a:pt x="47" y="5"/>
                </a:lnTo>
                <a:lnTo>
                  <a:pt x="28" y="0"/>
                </a:lnTo>
                <a:lnTo>
                  <a:pt x="10" y="5"/>
                </a:lnTo>
                <a:lnTo>
                  <a:pt x="0" y="19"/>
                </a:lnTo>
                <a:lnTo>
                  <a:pt x="0" y="37"/>
                </a:lnTo>
                <a:lnTo>
                  <a:pt x="14" y="47"/>
                </a:lnTo>
                <a:lnTo>
                  <a:pt x="24" y="51"/>
                </a:lnTo>
                <a:lnTo>
                  <a:pt x="75" y="51"/>
                </a:lnTo>
                <a:lnTo>
                  <a:pt x="84" y="51"/>
                </a:lnTo>
                <a:lnTo>
                  <a:pt x="84" y="42"/>
                </a:lnTo>
                <a:lnTo>
                  <a:pt x="70" y="42"/>
                </a:lnTo>
                <a:lnTo>
                  <a:pt x="52" y="42"/>
                </a:lnTo>
                <a:lnTo>
                  <a:pt x="19" y="42"/>
                </a:lnTo>
                <a:lnTo>
                  <a:pt x="5" y="37"/>
                </a:lnTo>
                <a:lnTo>
                  <a:pt x="5" y="28"/>
                </a:lnTo>
                <a:lnTo>
                  <a:pt x="19" y="14"/>
                </a:lnTo>
                <a:lnTo>
                  <a:pt x="38" y="9"/>
                </a:lnTo>
                <a:lnTo>
                  <a:pt x="52" y="14"/>
                </a:lnTo>
                <a:lnTo>
                  <a:pt x="56" y="23"/>
                </a:lnTo>
                <a:lnTo>
                  <a:pt x="52" y="37"/>
                </a:lnTo>
                <a:lnTo>
                  <a:pt x="42" y="42"/>
                </a:lnTo>
                <a:lnTo>
                  <a:pt x="19" y="42"/>
                </a:lnTo>
                <a:lnTo>
                  <a:pt x="52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0" name="Freeform 207"/>
          <p:cNvSpPr>
            <a:spLocks/>
          </p:cNvSpPr>
          <p:nvPr/>
        </p:nvSpPr>
        <p:spPr bwMode="auto">
          <a:xfrm>
            <a:off x="4291013" y="2833688"/>
            <a:ext cx="74612" cy="60325"/>
          </a:xfrm>
          <a:custGeom>
            <a:avLst/>
            <a:gdLst>
              <a:gd name="T0" fmla="*/ 83163805 w 47"/>
              <a:gd name="T1" fmla="*/ 70564375 h 38"/>
              <a:gd name="T2" fmla="*/ 93244363 w 47"/>
              <a:gd name="T3" fmla="*/ 70564375 h 38"/>
              <a:gd name="T4" fmla="*/ 105845853 w 47"/>
              <a:gd name="T5" fmla="*/ 47883763 h 38"/>
              <a:gd name="T6" fmla="*/ 93244363 w 47"/>
              <a:gd name="T7" fmla="*/ 25201563 h 38"/>
              <a:gd name="T8" fmla="*/ 83163805 w 47"/>
              <a:gd name="T9" fmla="*/ 12601575 h 38"/>
              <a:gd name="T10" fmla="*/ 70563902 w 47"/>
              <a:gd name="T11" fmla="*/ 25201563 h 38"/>
              <a:gd name="T12" fmla="*/ 70563902 w 47"/>
              <a:gd name="T13" fmla="*/ 35282188 h 38"/>
              <a:gd name="T14" fmla="*/ 57962412 w 47"/>
              <a:gd name="T15" fmla="*/ 60483750 h 38"/>
              <a:gd name="T16" fmla="*/ 57962412 w 47"/>
              <a:gd name="T17" fmla="*/ 83165950 h 38"/>
              <a:gd name="T18" fmla="*/ 35281951 w 47"/>
              <a:gd name="T19" fmla="*/ 95765938 h 38"/>
              <a:gd name="T20" fmla="*/ 12599903 w 47"/>
              <a:gd name="T21" fmla="*/ 83165950 h 38"/>
              <a:gd name="T22" fmla="*/ 0 w 47"/>
              <a:gd name="T23" fmla="*/ 47883763 h 38"/>
              <a:gd name="T24" fmla="*/ 12599903 w 47"/>
              <a:gd name="T25" fmla="*/ 12601575 h 38"/>
              <a:gd name="T26" fmla="*/ 35281951 w 47"/>
              <a:gd name="T27" fmla="*/ 0 h 38"/>
              <a:gd name="T28" fmla="*/ 35281951 w 47"/>
              <a:gd name="T29" fmla="*/ 25201563 h 38"/>
              <a:gd name="T30" fmla="*/ 25201394 w 47"/>
              <a:gd name="T31" fmla="*/ 25201563 h 38"/>
              <a:gd name="T32" fmla="*/ 12599903 w 47"/>
              <a:gd name="T33" fmla="*/ 47883763 h 38"/>
              <a:gd name="T34" fmla="*/ 12599903 w 47"/>
              <a:gd name="T35" fmla="*/ 60483750 h 38"/>
              <a:gd name="T36" fmla="*/ 25201394 w 47"/>
              <a:gd name="T37" fmla="*/ 70564375 h 38"/>
              <a:gd name="T38" fmla="*/ 35281951 w 47"/>
              <a:gd name="T39" fmla="*/ 60483750 h 38"/>
              <a:gd name="T40" fmla="*/ 47881854 w 47"/>
              <a:gd name="T41" fmla="*/ 47883763 h 38"/>
              <a:gd name="T42" fmla="*/ 47881854 w 47"/>
              <a:gd name="T43" fmla="*/ 35282188 h 38"/>
              <a:gd name="T44" fmla="*/ 57962412 w 47"/>
              <a:gd name="T45" fmla="*/ 12601575 h 38"/>
              <a:gd name="T46" fmla="*/ 83163805 w 47"/>
              <a:gd name="T47" fmla="*/ 0 h 38"/>
              <a:gd name="T48" fmla="*/ 105845853 w 47"/>
              <a:gd name="T49" fmla="*/ 12601575 h 38"/>
              <a:gd name="T50" fmla="*/ 118445756 w 47"/>
              <a:gd name="T51" fmla="*/ 47883763 h 38"/>
              <a:gd name="T52" fmla="*/ 105845853 w 47"/>
              <a:gd name="T53" fmla="*/ 83165950 h 38"/>
              <a:gd name="T54" fmla="*/ 83163805 w 47"/>
              <a:gd name="T55" fmla="*/ 95765938 h 38"/>
              <a:gd name="T56" fmla="*/ 83163805 w 47"/>
              <a:gd name="T57" fmla="*/ 70564375 h 38"/>
              <a:gd name="T58" fmla="*/ 0 w 47"/>
              <a:gd name="T59" fmla="*/ 47883763 h 38"/>
              <a:gd name="T60" fmla="*/ 83163805 w 47"/>
              <a:gd name="T61" fmla="*/ 70564375 h 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7"/>
              <a:gd name="T94" fmla="*/ 0 h 38"/>
              <a:gd name="T95" fmla="*/ 47 w 47"/>
              <a:gd name="T96" fmla="*/ 38 h 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7" h="38">
                <a:moveTo>
                  <a:pt x="33" y="28"/>
                </a:moveTo>
                <a:lnTo>
                  <a:pt x="37" y="28"/>
                </a:lnTo>
                <a:lnTo>
                  <a:pt x="42" y="19"/>
                </a:lnTo>
                <a:lnTo>
                  <a:pt x="37" y="10"/>
                </a:lnTo>
                <a:lnTo>
                  <a:pt x="33" y="5"/>
                </a:lnTo>
                <a:lnTo>
                  <a:pt x="28" y="10"/>
                </a:lnTo>
                <a:lnTo>
                  <a:pt x="28" y="14"/>
                </a:lnTo>
                <a:lnTo>
                  <a:pt x="23" y="24"/>
                </a:lnTo>
                <a:lnTo>
                  <a:pt x="23" y="33"/>
                </a:lnTo>
                <a:lnTo>
                  <a:pt x="14" y="38"/>
                </a:lnTo>
                <a:lnTo>
                  <a:pt x="5" y="33"/>
                </a:lnTo>
                <a:lnTo>
                  <a:pt x="0" y="19"/>
                </a:lnTo>
                <a:lnTo>
                  <a:pt x="5" y="5"/>
                </a:lnTo>
                <a:lnTo>
                  <a:pt x="14" y="0"/>
                </a:lnTo>
                <a:lnTo>
                  <a:pt x="14" y="10"/>
                </a:lnTo>
                <a:lnTo>
                  <a:pt x="10" y="10"/>
                </a:lnTo>
                <a:lnTo>
                  <a:pt x="5" y="19"/>
                </a:lnTo>
                <a:lnTo>
                  <a:pt x="5" y="24"/>
                </a:lnTo>
                <a:lnTo>
                  <a:pt x="10" y="28"/>
                </a:lnTo>
                <a:lnTo>
                  <a:pt x="14" y="24"/>
                </a:lnTo>
                <a:lnTo>
                  <a:pt x="19" y="19"/>
                </a:lnTo>
                <a:lnTo>
                  <a:pt x="19" y="14"/>
                </a:lnTo>
                <a:lnTo>
                  <a:pt x="23" y="5"/>
                </a:lnTo>
                <a:lnTo>
                  <a:pt x="33" y="0"/>
                </a:lnTo>
                <a:lnTo>
                  <a:pt x="42" y="5"/>
                </a:lnTo>
                <a:lnTo>
                  <a:pt x="47" y="19"/>
                </a:lnTo>
                <a:lnTo>
                  <a:pt x="42" y="33"/>
                </a:lnTo>
                <a:lnTo>
                  <a:pt x="33" y="38"/>
                </a:lnTo>
                <a:lnTo>
                  <a:pt x="33" y="28"/>
                </a:lnTo>
                <a:lnTo>
                  <a:pt x="0" y="19"/>
                </a:lnTo>
                <a:lnTo>
                  <a:pt x="33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1" name="Freeform 208"/>
          <p:cNvSpPr>
            <a:spLocks/>
          </p:cNvSpPr>
          <p:nvPr/>
        </p:nvSpPr>
        <p:spPr bwMode="auto">
          <a:xfrm>
            <a:off x="4076700" y="2827338"/>
            <a:ext cx="96838" cy="66675"/>
          </a:xfrm>
          <a:custGeom>
            <a:avLst/>
            <a:gdLst>
              <a:gd name="T0" fmla="*/ 153731119 w 61"/>
              <a:gd name="T1" fmla="*/ 105846563 h 42"/>
              <a:gd name="T2" fmla="*/ 131048802 w 61"/>
              <a:gd name="T3" fmla="*/ 93246575 h 42"/>
              <a:gd name="T4" fmla="*/ 95766432 w 61"/>
              <a:gd name="T5" fmla="*/ 70564375 h 42"/>
              <a:gd name="T6" fmla="*/ 83166379 w 61"/>
              <a:gd name="T7" fmla="*/ 45362813 h 42"/>
              <a:gd name="T8" fmla="*/ 70564739 w 61"/>
              <a:gd name="T9" fmla="*/ 22682200 h 42"/>
              <a:gd name="T10" fmla="*/ 47884010 w 61"/>
              <a:gd name="T11" fmla="*/ 22682200 h 42"/>
              <a:gd name="T12" fmla="*/ 25201693 w 61"/>
              <a:gd name="T13" fmla="*/ 22682200 h 42"/>
              <a:gd name="T14" fmla="*/ 25201693 w 61"/>
              <a:gd name="T15" fmla="*/ 45362813 h 42"/>
              <a:gd name="T16" fmla="*/ 35282370 w 61"/>
              <a:gd name="T17" fmla="*/ 70564375 h 42"/>
              <a:gd name="T18" fmla="*/ 60484062 w 61"/>
              <a:gd name="T19" fmla="*/ 80645000 h 42"/>
              <a:gd name="T20" fmla="*/ 60484062 w 61"/>
              <a:gd name="T21" fmla="*/ 105846563 h 42"/>
              <a:gd name="T22" fmla="*/ 25201693 w 61"/>
              <a:gd name="T23" fmla="*/ 93246575 h 42"/>
              <a:gd name="T24" fmla="*/ 0 w 61"/>
              <a:gd name="T25" fmla="*/ 45362813 h 42"/>
              <a:gd name="T26" fmla="*/ 12601640 w 61"/>
              <a:gd name="T27" fmla="*/ 10080625 h 42"/>
              <a:gd name="T28" fmla="*/ 47884010 w 61"/>
              <a:gd name="T29" fmla="*/ 0 h 42"/>
              <a:gd name="T30" fmla="*/ 83166379 w 61"/>
              <a:gd name="T31" fmla="*/ 10080625 h 42"/>
              <a:gd name="T32" fmla="*/ 95766432 w 61"/>
              <a:gd name="T33" fmla="*/ 35282188 h 42"/>
              <a:gd name="T34" fmla="*/ 105847109 w 61"/>
              <a:gd name="T35" fmla="*/ 45362813 h 42"/>
              <a:gd name="T36" fmla="*/ 118448749 w 61"/>
              <a:gd name="T37" fmla="*/ 70564375 h 42"/>
              <a:gd name="T38" fmla="*/ 141129479 w 61"/>
              <a:gd name="T39" fmla="*/ 80645000 h 42"/>
              <a:gd name="T40" fmla="*/ 141129479 w 61"/>
              <a:gd name="T41" fmla="*/ 0 h 42"/>
              <a:gd name="T42" fmla="*/ 153731119 w 61"/>
              <a:gd name="T43" fmla="*/ 0 h 42"/>
              <a:gd name="T44" fmla="*/ 153731119 w 61"/>
              <a:gd name="T45" fmla="*/ 105846563 h 4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1"/>
              <a:gd name="T70" fmla="*/ 0 h 42"/>
              <a:gd name="T71" fmla="*/ 61 w 61"/>
              <a:gd name="T72" fmla="*/ 42 h 4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1" h="42">
                <a:moveTo>
                  <a:pt x="61" y="42"/>
                </a:moveTo>
                <a:lnTo>
                  <a:pt x="52" y="37"/>
                </a:lnTo>
                <a:lnTo>
                  <a:pt x="38" y="28"/>
                </a:lnTo>
                <a:lnTo>
                  <a:pt x="33" y="18"/>
                </a:lnTo>
                <a:lnTo>
                  <a:pt x="28" y="9"/>
                </a:lnTo>
                <a:lnTo>
                  <a:pt x="19" y="9"/>
                </a:lnTo>
                <a:lnTo>
                  <a:pt x="10" y="9"/>
                </a:lnTo>
                <a:lnTo>
                  <a:pt x="10" y="18"/>
                </a:lnTo>
                <a:lnTo>
                  <a:pt x="14" y="28"/>
                </a:lnTo>
                <a:lnTo>
                  <a:pt x="24" y="32"/>
                </a:lnTo>
                <a:lnTo>
                  <a:pt x="24" y="42"/>
                </a:lnTo>
                <a:lnTo>
                  <a:pt x="10" y="37"/>
                </a:lnTo>
                <a:lnTo>
                  <a:pt x="0" y="18"/>
                </a:lnTo>
                <a:lnTo>
                  <a:pt x="5" y="4"/>
                </a:lnTo>
                <a:lnTo>
                  <a:pt x="19" y="0"/>
                </a:lnTo>
                <a:lnTo>
                  <a:pt x="33" y="4"/>
                </a:lnTo>
                <a:lnTo>
                  <a:pt x="38" y="14"/>
                </a:lnTo>
                <a:lnTo>
                  <a:pt x="42" y="18"/>
                </a:lnTo>
                <a:lnTo>
                  <a:pt x="47" y="28"/>
                </a:lnTo>
                <a:lnTo>
                  <a:pt x="56" y="32"/>
                </a:lnTo>
                <a:lnTo>
                  <a:pt x="56" y="0"/>
                </a:lnTo>
                <a:lnTo>
                  <a:pt x="61" y="0"/>
                </a:lnTo>
                <a:lnTo>
                  <a:pt x="61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2" name="Freeform 209"/>
          <p:cNvSpPr>
            <a:spLocks/>
          </p:cNvSpPr>
          <p:nvPr/>
        </p:nvSpPr>
        <p:spPr bwMode="auto">
          <a:xfrm>
            <a:off x="4173538" y="2730500"/>
            <a:ext cx="103187" cy="80963"/>
          </a:xfrm>
          <a:custGeom>
            <a:avLst/>
            <a:gdLst>
              <a:gd name="T0" fmla="*/ 0 w 65"/>
              <a:gd name="T1" fmla="*/ 57964745 h 51"/>
              <a:gd name="T2" fmla="*/ 10080576 w 65"/>
              <a:gd name="T3" fmla="*/ 22682340 h 51"/>
              <a:gd name="T4" fmla="*/ 45362593 w 65"/>
              <a:gd name="T5" fmla="*/ 0 h 51"/>
              <a:gd name="T6" fmla="*/ 45362593 w 65"/>
              <a:gd name="T7" fmla="*/ 22682340 h 51"/>
              <a:gd name="T8" fmla="*/ 22680503 w 65"/>
              <a:gd name="T9" fmla="*/ 35282405 h 51"/>
              <a:gd name="T10" fmla="*/ 22680503 w 65"/>
              <a:gd name="T11" fmla="*/ 57964745 h 51"/>
              <a:gd name="T12" fmla="*/ 45362593 w 65"/>
              <a:gd name="T13" fmla="*/ 93247151 h 51"/>
              <a:gd name="T14" fmla="*/ 80644609 w 65"/>
              <a:gd name="T15" fmla="*/ 105847216 h 51"/>
              <a:gd name="T16" fmla="*/ 115926626 w 65"/>
              <a:gd name="T17" fmla="*/ 93247151 h 51"/>
              <a:gd name="T18" fmla="*/ 141128066 w 65"/>
              <a:gd name="T19" fmla="*/ 57964745 h 51"/>
              <a:gd name="T20" fmla="*/ 128526552 w 65"/>
              <a:gd name="T21" fmla="*/ 35282405 h 51"/>
              <a:gd name="T22" fmla="*/ 93244536 w 65"/>
              <a:gd name="T23" fmla="*/ 22682340 h 51"/>
              <a:gd name="T24" fmla="*/ 93244536 w 65"/>
              <a:gd name="T25" fmla="*/ 0 h 51"/>
              <a:gd name="T26" fmla="*/ 141128066 w 65"/>
              <a:gd name="T27" fmla="*/ 22682340 h 51"/>
              <a:gd name="T28" fmla="*/ 163808569 w 65"/>
              <a:gd name="T29" fmla="*/ 70564811 h 51"/>
              <a:gd name="T30" fmla="*/ 141128066 w 65"/>
              <a:gd name="T31" fmla="*/ 118448869 h 51"/>
              <a:gd name="T32" fmla="*/ 80644609 w 65"/>
              <a:gd name="T33" fmla="*/ 128529556 h 51"/>
              <a:gd name="T34" fmla="*/ 22680503 w 65"/>
              <a:gd name="T35" fmla="*/ 105847216 h 51"/>
              <a:gd name="T36" fmla="*/ 0 w 65"/>
              <a:gd name="T37" fmla="*/ 57964745 h 51"/>
              <a:gd name="T38" fmla="*/ 0 w 65"/>
              <a:gd name="T39" fmla="*/ 70564811 h 51"/>
              <a:gd name="T40" fmla="*/ 0 w 65"/>
              <a:gd name="T41" fmla="*/ 57964745 h 5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5"/>
              <a:gd name="T64" fmla="*/ 0 h 51"/>
              <a:gd name="T65" fmla="*/ 65 w 65"/>
              <a:gd name="T66" fmla="*/ 51 h 5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5" h="51">
                <a:moveTo>
                  <a:pt x="0" y="23"/>
                </a:moveTo>
                <a:lnTo>
                  <a:pt x="4" y="9"/>
                </a:lnTo>
                <a:lnTo>
                  <a:pt x="18" y="0"/>
                </a:lnTo>
                <a:lnTo>
                  <a:pt x="18" y="9"/>
                </a:lnTo>
                <a:lnTo>
                  <a:pt x="9" y="14"/>
                </a:lnTo>
                <a:lnTo>
                  <a:pt x="9" y="23"/>
                </a:lnTo>
                <a:lnTo>
                  <a:pt x="18" y="37"/>
                </a:lnTo>
                <a:lnTo>
                  <a:pt x="32" y="42"/>
                </a:lnTo>
                <a:lnTo>
                  <a:pt x="46" y="37"/>
                </a:lnTo>
                <a:lnTo>
                  <a:pt x="56" y="23"/>
                </a:lnTo>
                <a:lnTo>
                  <a:pt x="51" y="14"/>
                </a:lnTo>
                <a:lnTo>
                  <a:pt x="37" y="9"/>
                </a:lnTo>
                <a:lnTo>
                  <a:pt x="37" y="0"/>
                </a:lnTo>
                <a:lnTo>
                  <a:pt x="56" y="9"/>
                </a:lnTo>
                <a:lnTo>
                  <a:pt x="65" y="28"/>
                </a:lnTo>
                <a:lnTo>
                  <a:pt x="56" y="47"/>
                </a:lnTo>
                <a:lnTo>
                  <a:pt x="32" y="51"/>
                </a:lnTo>
                <a:lnTo>
                  <a:pt x="9" y="42"/>
                </a:lnTo>
                <a:lnTo>
                  <a:pt x="0" y="23"/>
                </a:lnTo>
                <a:lnTo>
                  <a:pt x="0" y="28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3" name="Freeform 210"/>
          <p:cNvSpPr>
            <a:spLocks/>
          </p:cNvSpPr>
          <p:nvPr/>
        </p:nvSpPr>
        <p:spPr bwMode="auto">
          <a:xfrm>
            <a:off x="4291013" y="2657475"/>
            <a:ext cx="74612" cy="66675"/>
          </a:xfrm>
          <a:custGeom>
            <a:avLst/>
            <a:gdLst>
              <a:gd name="T0" fmla="*/ 83163805 w 47"/>
              <a:gd name="T1" fmla="*/ 80645000 h 42"/>
              <a:gd name="T2" fmla="*/ 93244363 w 47"/>
              <a:gd name="T3" fmla="*/ 80645000 h 42"/>
              <a:gd name="T4" fmla="*/ 105845853 w 47"/>
              <a:gd name="T5" fmla="*/ 45362813 h 42"/>
              <a:gd name="T6" fmla="*/ 93244363 w 47"/>
              <a:gd name="T7" fmla="*/ 35282188 h 42"/>
              <a:gd name="T8" fmla="*/ 83163805 w 47"/>
              <a:gd name="T9" fmla="*/ 22682200 h 42"/>
              <a:gd name="T10" fmla="*/ 70563902 w 47"/>
              <a:gd name="T11" fmla="*/ 35282188 h 42"/>
              <a:gd name="T12" fmla="*/ 70563902 w 47"/>
              <a:gd name="T13" fmla="*/ 45362813 h 42"/>
              <a:gd name="T14" fmla="*/ 57962412 w 47"/>
              <a:gd name="T15" fmla="*/ 57964388 h 42"/>
              <a:gd name="T16" fmla="*/ 57962412 w 47"/>
              <a:gd name="T17" fmla="*/ 80645000 h 42"/>
              <a:gd name="T18" fmla="*/ 35281951 w 47"/>
              <a:gd name="T19" fmla="*/ 93246575 h 42"/>
              <a:gd name="T20" fmla="*/ 12599903 w 47"/>
              <a:gd name="T21" fmla="*/ 80645000 h 42"/>
              <a:gd name="T22" fmla="*/ 0 w 47"/>
              <a:gd name="T23" fmla="*/ 57964388 h 42"/>
              <a:gd name="T24" fmla="*/ 12599903 w 47"/>
              <a:gd name="T25" fmla="*/ 10080625 h 42"/>
              <a:gd name="T26" fmla="*/ 35281951 w 47"/>
              <a:gd name="T27" fmla="*/ 10080625 h 42"/>
              <a:gd name="T28" fmla="*/ 35281951 w 47"/>
              <a:gd name="T29" fmla="*/ 22682200 h 42"/>
              <a:gd name="T30" fmla="*/ 25201394 w 47"/>
              <a:gd name="T31" fmla="*/ 35282188 h 42"/>
              <a:gd name="T32" fmla="*/ 12599903 w 47"/>
              <a:gd name="T33" fmla="*/ 57964388 h 42"/>
              <a:gd name="T34" fmla="*/ 12599903 w 47"/>
              <a:gd name="T35" fmla="*/ 70564375 h 42"/>
              <a:gd name="T36" fmla="*/ 25201394 w 47"/>
              <a:gd name="T37" fmla="*/ 80645000 h 42"/>
              <a:gd name="T38" fmla="*/ 35281951 w 47"/>
              <a:gd name="T39" fmla="*/ 70564375 h 42"/>
              <a:gd name="T40" fmla="*/ 47881854 w 47"/>
              <a:gd name="T41" fmla="*/ 57964388 h 42"/>
              <a:gd name="T42" fmla="*/ 47881854 w 47"/>
              <a:gd name="T43" fmla="*/ 45362813 h 42"/>
              <a:gd name="T44" fmla="*/ 57962412 w 47"/>
              <a:gd name="T45" fmla="*/ 10080625 h 42"/>
              <a:gd name="T46" fmla="*/ 83163805 w 47"/>
              <a:gd name="T47" fmla="*/ 0 h 42"/>
              <a:gd name="T48" fmla="*/ 105845853 w 47"/>
              <a:gd name="T49" fmla="*/ 10080625 h 42"/>
              <a:gd name="T50" fmla="*/ 118445756 w 47"/>
              <a:gd name="T51" fmla="*/ 45362813 h 42"/>
              <a:gd name="T52" fmla="*/ 105845853 w 47"/>
              <a:gd name="T53" fmla="*/ 93246575 h 42"/>
              <a:gd name="T54" fmla="*/ 83163805 w 47"/>
              <a:gd name="T55" fmla="*/ 105846563 h 42"/>
              <a:gd name="T56" fmla="*/ 83163805 w 47"/>
              <a:gd name="T57" fmla="*/ 80645000 h 42"/>
              <a:gd name="T58" fmla="*/ 0 w 47"/>
              <a:gd name="T59" fmla="*/ 57964388 h 42"/>
              <a:gd name="T60" fmla="*/ 83163805 w 47"/>
              <a:gd name="T61" fmla="*/ 80645000 h 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7"/>
              <a:gd name="T94" fmla="*/ 0 h 42"/>
              <a:gd name="T95" fmla="*/ 47 w 47"/>
              <a:gd name="T96" fmla="*/ 42 h 4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7" h="42">
                <a:moveTo>
                  <a:pt x="33" y="32"/>
                </a:moveTo>
                <a:lnTo>
                  <a:pt x="37" y="32"/>
                </a:lnTo>
                <a:lnTo>
                  <a:pt x="42" y="18"/>
                </a:lnTo>
                <a:lnTo>
                  <a:pt x="37" y="14"/>
                </a:lnTo>
                <a:lnTo>
                  <a:pt x="33" y="9"/>
                </a:lnTo>
                <a:lnTo>
                  <a:pt x="28" y="14"/>
                </a:lnTo>
                <a:lnTo>
                  <a:pt x="28" y="18"/>
                </a:lnTo>
                <a:lnTo>
                  <a:pt x="23" y="23"/>
                </a:lnTo>
                <a:lnTo>
                  <a:pt x="23" y="32"/>
                </a:lnTo>
                <a:lnTo>
                  <a:pt x="14" y="37"/>
                </a:lnTo>
                <a:lnTo>
                  <a:pt x="5" y="32"/>
                </a:lnTo>
                <a:lnTo>
                  <a:pt x="0" y="23"/>
                </a:lnTo>
                <a:lnTo>
                  <a:pt x="5" y="4"/>
                </a:lnTo>
                <a:lnTo>
                  <a:pt x="14" y="4"/>
                </a:lnTo>
                <a:lnTo>
                  <a:pt x="14" y="9"/>
                </a:lnTo>
                <a:lnTo>
                  <a:pt x="10" y="14"/>
                </a:lnTo>
                <a:lnTo>
                  <a:pt x="5" y="23"/>
                </a:lnTo>
                <a:lnTo>
                  <a:pt x="5" y="28"/>
                </a:lnTo>
                <a:lnTo>
                  <a:pt x="10" y="32"/>
                </a:lnTo>
                <a:lnTo>
                  <a:pt x="14" y="28"/>
                </a:lnTo>
                <a:lnTo>
                  <a:pt x="19" y="23"/>
                </a:lnTo>
                <a:lnTo>
                  <a:pt x="19" y="18"/>
                </a:lnTo>
                <a:lnTo>
                  <a:pt x="23" y="4"/>
                </a:lnTo>
                <a:lnTo>
                  <a:pt x="33" y="0"/>
                </a:lnTo>
                <a:lnTo>
                  <a:pt x="42" y="4"/>
                </a:lnTo>
                <a:lnTo>
                  <a:pt x="47" y="18"/>
                </a:lnTo>
                <a:lnTo>
                  <a:pt x="42" y="37"/>
                </a:lnTo>
                <a:lnTo>
                  <a:pt x="33" y="42"/>
                </a:lnTo>
                <a:lnTo>
                  <a:pt x="33" y="32"/>
                </a:lnTo>
                <a:lnTo>
                  <a:pt x="0" y="23"/>
                </a:lnTo>
                <a:lnTo>
                  <a:pt x="33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4" name="Freeform 211"/>
          <p:cNvSpPr>
            <a:spLocks/>
          </p:cNvSpPr>
          <p:nvPr/>
        </p:nvSpPr>
        <p:spPr bwMode="auto">
          <a:xfrm>
            <a:off x="4137025" y="2597150"/>
            <a:ext cx="131763" cy="60325"/>
          </a:xfrm>
          <a:custGeom>
            <a:avLst/>
            <a:gdLst>
              <a:gd name="T0" fmla="*/ 0 w 83"/>
              <a:gd name="T1" fmla="*/ 25201563 h 38"/>
              <a:gd name="T2" fmla="*/ 0 w 83"/>
              <a:gd name="T3" fmla="*/ 0 h 38"/>
              <a:gd name="T4" fmla="*/ 209174556 w 83"/>
              <a:gd name="T5" fmla="*/ 70564375 h 38"/>
              <a:gd name="T6" fmla="*/ 209174556 w 83"/>
              <a:gd name="T7" fmla="*/ 95765938 h 38"/>
              <a:gd name="T8" fmla="*/ 0 w 83"/>
              <a:gd name="T9" fmla="*/ 25201563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38"/>
              <a:gd name="T17" fmla="*/ 83 w 83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38">
                <a:moveTo>
                  <a:pt x="0" y="10"/>
                </a:moveTo>
                <a:lnTo>
                  <a:pt x="0" y="0"/>
                </a:lnTo>
                <a:lnTo>
                  <a:pt x="83" y="28"/>
                </a:lnTo>
                <a:lnTo>
                  <a:pt x="83" y="38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5" name="Freeform 212"/>
          <p:cNvSpPr>
            <a:spLocks/>
          </p:cNvSpPr>
          <p:nvPr/>
        </p:nvSpPr>
        <p:spPr bwMode="auto">
          <a:xfrm>
            <a:off x="4173538" y="2501900"/>
            <a:ext cx="103187" cy="95250"/>
          </a:xfrm>
          <a:custGeom>
            <a:avLst/>
            <a:gdLst>
              <a:gd name="T0" fmla="*/ 115926626 w 65"/>
              <a:gd name="T1" fmla="*/ 115927188 h 60"/>
              <a:gd name="T2" fmla="*/ 128526552 w 65"/>
              <a:gd name="T3" fmla="*/ 115927188 h 60"/>
              <a:gd name="T4" fmla="*/ 141128066 w 65"/>
              <a:gd name="T5" fmla="*/ 93246575 h 60"/>
              <a:gd name="T6" fmla="*/ 128526552 w 65"/>
              <a:gd name="T7" fmla="*/ 70564375 h 60"/>
              <a:gd name="T8" fmla="*/ 93244536 w 65"/>
              <a:gd name="T9" fmla="*/ 45362813 h 60"/>
              <a:gd name="T10" fmla="*/ 70564033 w 65"/>
              <a:gd name="T11" fmla="*/ 45362813 h 60"/>
              <a:gd name="T12" fmla="*/ 80644609 w 65"/>
              <a:gd name="T13" fmla="*/ 57964388 h 60"/>
              <a:gd name="T14" fmla="*/ 80644609 w 65"/>
              <a:gd name="T15" fmla="*/ 70564375 h 60"/>
              <a:gd name="T16" fmla="*/ 80644609 w 65"/>
              <a:gd name="T17" fmla="*/ 80645000 h 60"/>
              <a:gd name="T18" fmla="*/ 93244536 w 65"/>
              <a:gd name="T19" fmla="*/ 105846563 h 60"/>
              <a:gd name="T20" fmla="*/ 115926626 w 65"/>
              <a:gd name="T21" fmla="*/ 115927188 h 60"/>
              <a:gd name="T22" fmla="*/ 57962519 w 65"/>
              <a:gd name="T23" fmla="*/ 57964388 h 60"/>
              <a:gd name="T24" fmla="*/ 57962519 w 65"/>
              <a:gd name="T25" fmla="*/ 45362813 h 60"/>
              <a:gd name="T26" fmla="*/ 45362593 w 65"/>
              <a:gd name="T27" fmla="*/ 45362813 h 60"/>
              <a:gd name="T28" fmla="*/ 22680503 w 65"/>
              <a:gd name="T29" fmla="*/ 57964388 h 60"/>
              <a:gd name="T30" fmla="*/ 22680503 w 65"/>
              <a:gd name="T31" fmla="*/ 80645000 h 60"/>
              <a:gd name="T32" fmla="*/ 22680503 w 65"/>
              <a:gd name="T33" fmla="*/ 105846563 h 60"/>
              <a:gd name="T34" fmla="*/ 45362593 w 65"/>
              <a:gd name="T35" fmla="*/ 115927188 h 60"/>
              <a:gd name="T36" fmla="*/ 45362593 w 65"/>
              <a:gd name="T37" fmla="*/ 141128750 h 60"/>
              <a:gd name="T38" fmla="*/ 10080576 w 65"/>
              <a:gd name="T39" fmla="*/ 115927188 h 60"/>
              <a:gd name="T40" fmla="*/ 0 w 65"/>
              <a:gd name="T41" fmla="*/ 80645000 h 60"/>
              <a:gd name="T42" fmla="*/ 0 w 65"/>
              <a:gd name="T43" fmla="*/ 35282188 h 60"/>
              <a:gd name="T44" fmla="*/ 35282017 w 65"/>
              <a:gd name="T45" fmla="*/ 22682200 h 60"/>
              <a:gd name="T46" fmla="*/ 128526552 w 65"/>
              <a:gd name="T47" fmla="*/ 22682200 h 60"/>
              <a:gd name="T48" fmla="*/ 128526552 w 65"/>
              <a:gd name="T49" fmla="*/ 10080625 h 60"/>
              <a:gd name="T50" fmla="*/ 141128066 w 65"/>
              <a:gd name="T51" fmla="*/ 10080625 h 60"/>
              <a:gd name="T52" fmla="*/ 141128066 w 65"/>
              <a:gd name="T53" fmla="*/ 0 h 60"/>
              <a:gd name="T54" fmla="*/ 151208642 w 65"/>
              <a:gd name="T55" fmla="*/ 0 h 60"/>
              <a:gd name="T56" fmla="*/ 151208642 w 65"/>
              <a:gd name="T57" fmla="*/ 10080625 h 60"/>
              <a:gd name="T58" fmla="*/ 151208642 w 65"/>
              <a:gd name="T59" fmla="*/ 22682200 h 60"/>
              <a:gd name="T60" fmla="*/ 151208642 w 65"/>
              <a:gd name="T61" fmla="*/ 35282188 h 60"/>
              <a:gd name="T62" fmla="*/ 128526552 w 65"/>
              <a:gd name="T63" fmla="*/ 45362813 h 60"/>
              <a:gd name="T64" fmla="*/ 151208642 w 65"/>
              <a:gd name="T65" fmla="*/ 70564375 h 60"/>
              <a:gd name="T66" fmla="*/ 163808569 w 65"/>
              <a:gd name="T67" fmla="*/ 93246575 h 60"/>
              <a:gd name="T68" fmla="*/ 141128066 w 65"/>
              <a:gd name="T69" fmla="*/ 128528763 h 60"/>
              <a:gd name="T70" fmla="*/ 115926626 w 65"/>
              <a:gd name="T71" fmla="*/ 151209375 h 60"/>
              <a:gd name="T72" fmla="*/ 80644609 w 65"/>
              <a:gd name="T73" fmla="*/ 128528763 h 60"/>
              <a:gd name="T74" fmla="*/ 70564033 w 65"/>
              <a:gd name="T75" fmla="*/ 93246575 h 60"/>
              <a:gd name="T76" fmla="*/ 57962519 w 65"/>
              <a:gd name="T77" fmla="*/ 57964388 h 60"/>
              <a:gd name="T78" fmla="*/ 115926626 w 65"/>
              <a:gd name="T79" fmla="*/ 115927188 h 60"/>
              <a:gd name="T80" fmla="*/ 0 w 65"/>
              <a:gd name="T81" fmla="*/ 80645000 h 60"/>
              <a:gd name="T82" fmla="*/ 115926626 w 65"/>
              <a:gd name="T83" fmla="*/ 115927188 h 6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5"/>
              <a:gd name="T127" fmla="*/ 0 h 60"/>
              <a:gd name="T128" fmla="*/ 65 w 65"/>
              <a:gd name="T129" fmla="*/ 60 h 6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5" h="60">
                <a:moveTo>
                  <a:pt x="46" y="46"/>
                </a:moveTo>
                <a:lnTo>
                  <a:pt x="51" y="46"/>
                </a:lnTo>
                <a:lnTo>
                  <a:pt x="56" y="37"/>
                </a:lnTo>
                <a:lnTo>
                  <a:pt x="51" y="28"/>
                </a:lnTo>
                <a:lnTo>
                  <a:pt x="37" y="18"/>
                </a:lnTo>
                <a:lnTo>
                  <a:pt x="28" y="18"/>
                </a:lnTo>
                <a:lnTo>
                  <a:pt x="32" y="23"/>
                </a:lnTo>
                <a:lnTo>
                  <a:pt x="32" y="28"/>
                </a:lnTo>
                <a:lnTo>
                  <a:pt x="32" y="32"/>
                </a:lnTo>
                <a:lnTo>
                  <a:pt x="37" y="42"/>
                </a:lnTo>
                <a:lnTo>
                  <a:pt x="46" y="46"/>
                </a:lnTo>
                <a:lnTo>
                  <a:pt x="23" y="23"/>
                </a:lnTo>
                <a:lnTo>
                  <a:pt x="23" y="18"/>
                </a:lnTo>
                <a:lnTo>
                  <a:pt x="18" y="18"/>
                </a:lnTo>
                <a:lnTo>
                  <a:pt x="9" y="23"/>
                </a:lnTo>
                <a:lnTo>
                  <a:pt x="9" y="32"/>
                </a:lnTo>
                <a:lnTo>
                  <a:pt x="9" y="42"/>
                </a:lnTo>
                <a:lnTo>
                  <a:pt x="18" y="46"/>
                </a:lnTo>
                <a:lnTo>
                  <a:pt x="18" y="56"/>
                </a:lnTo>
                <a:lnTo>
                  <a:pt x="4" y="46"/>
                </a:lnTo>
                <a:lnTo>
                  <a:pt x="0" y="32"/>
                </a:lnTo>
                <a:lnTo>
                  <a:pt x="0" y="14"/>
                </a:lnTo>
                <a:lnTo>
                  <a:pt x="14" y="9"/>
                </a:lnTo>
                <a:lnTo>
                  <a:pt x="51" y="9"/>
                </a:lnTo>
                <a:lnTo>
                  <a:pt x="51" y="4"/>
                </a:lnTo>
                <a:lnTo>
                  <a:pt x="56" y="4"/>
                </a:lnTo>
                <a:lnTo>
                  <a:pt x="56" y="0"/>
                </a:lnTo>
                <a:lnTo>
                  <a:pt x="60" y="0"/>
                </a:lnTo>
                <a:lnTo>
                  <a:pt x="60" y="4"/>
                </a:lnTo>
                <a:lnTo>
                  <a:pt x="60" y="9"/>
                </a:lnTo>
                <a:lnTo>
                  <a:pt x="60" y="14"/>
                </a:lnTo>
                <a:lnTo>
                  <a:pt x="51" y="18"/>
                </a:lnTo>
                <a:lnTo>
                  <a:pt x="60" y="28"/>
                </a:lnTo>
                <a:lnTo>
                  <a:pt x="65" y="37"/>
                </a:lnTo>
                <a:lnTo>
                  <a:pt x="56" y="51"/>
                </a:lnTo>
                <a:lnTo>
                  <a:pt x="46" y="60"/>
                </a:lnTo>
                <a:lnTo>
                  <a:pt x="32" y="51"/>
                </a:lnTo>
                <a:lnTo>
                  <a:pt x="28" y="37"/>
                </a:lnTo>
                <a:lnTo>
                  <a:pt x="23" y="23"/>
                </a:lnTo>
                <a:lnTo>
                  <a:pt x="46" y="46"/>
                </a:lnTo>
                <a:lnTo>
                  <a:pt x="0" y="32"/>
                </a:lnTo>
                <a:lnTo>
                  <a:pt x="46" y="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6" name="Freeform 213"/>
          <p:cNvSpPr>
            <a:spLocks/>
          </p:cNvSpPr>
          <p:nvPr/>
        </p:nvSpPr>
        <p:spPr bwMode="auto">
          <a:xfrm>
            <a:off x="4137025" y="2449513"/>
            <a:ext cx="169863" cy="44450"/>
          </a:xfrm>
          <a:custGeom>
            <a:avLst/>
            <a:gdLst>
              <a:gd name="T0" fmla="*/ 269658306 w 107"/>
              <a:gd name="T1" fmla="*/ 70564375 h 28"/>
              <a:gd name="T2" fmla="*/ 209174378 w 107"/>
              <a:gd name="T3" fmla="*/ 35282188 h 28"/>
              <a:gd name="T4" fmla="*/ 138609796 w 107"/>
              <a:gd name="T5" fmla="*/ 22682200 h 28"/>
              <a:gd name="T6" fmla="*/ 57964558 w 107"/>
              <a:gd name="T7" fmla="*/ 35282188 h 28"/>
              <a:gd name="T8" fmla="*/ 0 w 107"/>
              <a:gd name="T9" fmla="*/ 70564375 h 28"/>
              <a:gd name="T10" fmla="*/ 0 w 107"/>
              <a:gd name="T11" fmla="*/ 47883763 h 28"/>
              <a:gd name="T12" fmla="*/ 35282291 w 107"/>
              <a:gd name="T13" fmla="*/ 22682200 h 28"/>
              <a:gd name="T14" fmla="*/ 57964558 w 107"/>
              <a:gd name="T15" fmla="*/ 12601575 h 28"/>
              <a:gd name="T16" fmla="*/ 93246849 w 107"/>
              <a:gd name="T17" fmla="*/ 0 h 28"/>
              <a:gd name="T18" fmla="*/ 128529141 w 107"/>
              <a:gd name="T19" fmla="*/ 0 h 28"/>
              <a:gd name="T20" fmla="*/ 209174378 w 107"/>
              <a:gd name="T21" fmla="*/ 12601575 h 28"/>
              <a:gd name="T22" fmla="*/ 269658306 w 107"/>
              <a:gd name="T23" fmla="*/ 47883763 h 28"/>
              <a:gd name="T24" fmla="*/ 269658306 w 107"/>
              <a:gd name="T25" fmla="*/ 70564375 h 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7"/>
              <a:gd name="T40" fmla="*/ 0 h 28"/>
              <a:gd name="T41" fmla="*/ 107 w 107"/>
              <a:gd name="T42" fmla="*/ 28 h 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7" h="28">
                <a:moveTo>
                  <a:pt x="107" y="28"/>
                </a:moveTo>
                <a:lnTo>
                  <a:pt x="83" y="14"/>
                </a:lnTo>
                <a:lnTo>
                  <a:pt x="55" y="9"/>
                </a:lnTo>
                <a:lnTo>
                  <a:pt x="23" y="14"/>
                </a:lnTo>
                <a:lnTo>
                  <a:pt x="0" y="28"/>
                </a:lnTo>
                <a:lnTo>
                  <a:pt x="0" y="19"/>
                </a:lnTo>
                <a:lnTo>
                  <a:pt x="14" y="9"/>
                </a:lnTo>
                <a:lnTo>
                  <a:pt x="23" y="5"/>
                </a:lnTo>
                <a:lnTo>
                  <a:pt x="37" y="0"/>
                </a:lnTo>
                <a:lnTo>
                  <a:pt x="51" y="0"/>
                </a:lnTo>
                <a:lnTo>
                  <a:pt x="83" y="5"/>
                </a:lnTo>
                <a:lnTo>
                  <a:pt x="107" y="19"/>
                </a:lnTo>
                <a:lnTo>
                  <a:pt x="107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897" name="Freeform 214"/>
          <p:cNvSpPr>
            <a:spLocks/>
          </p:cNvSpPr>
          <p:nvPr/>
        </p:nvSpPr>
        <p:spPr bwMode="auto">
          <a:xfrm>
            <a:off x="4992688" y="1798638"/>
            <a:ext cx="88900" cy="111125"/>
          </a:xfrm>
          <a:custGeom>
            <a:avLst/>
            <a:gdLst>
              <a:gd name="T0" fmla="*/ 0 w 56"/>
              <a:gd name="T1" fmla="*/ 0 h 70"/>
              <a:gd name="T2" fmla="*/ 22682200 w 56"/>
              <a:gd name="T3" fmla="*/ 0 h 70"/>
              <a:gd name="T4" fmla="*/ 115927188 w 56"/>
              <a:gd name="T5" fmla="*/ 141128750 h 70"/>
              <a:gd name="T6" fmla="*/ 115927188 w 56"/>
              <a:gd name="T7" fmla="*/ 0 h 70"/>
              <a:gd name="T8" fmla="*/ 141128750 w 56"/>
              <a:gd name="T9" fmla="*/ 0 h 70"/>
              <a:gd name="T10" fmla="*/ 141128750 w 56"/>
              <a:gd name="T11" fmla="*/ 176410938 h 70"/>
              <a:gd name="T12" fmla="*/ 115927188 w 56"/>
              <a:gd name="T13" fmla="*/ 176410938 h 70"/>
              <a:gd name="T14" fmla="*/ 22682200 w 56"/>
              <a:gd name="T15" fmla="*/ 35282188 h 70"/>
              <a:gd name="T16" fmla="*/ 22682200 w 56"/>
              <a:gd name="T17" fmla="*/ 176410938 h 70"/>
              <a:gd name="T18" fmla="*/ 0 w 56"/>
              <a:gd name="T19" fmla="*/ 176410938 h 70"/>
              <a:gd name="T20" fmla="*/ 0 w 56"/>
              <a:gd name="T21" fmla="*/ 0 h 70"/>
              <a:gd name="T22" fmla="*/ 70564375 w 56"/>
              <a:gd name="T23" fmla="*/ 0 h 70"/>
              <a:gd name="T24" fmla="*/ 0 w 56"/>
              <a:gd name="T25" fmla="*/ 0 h 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70"/>
              <a:gd name="T41" fmla="*/ 56 w 56"/>
              <a:gd name="T42" fmla="*/ 70 h 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70">
                <a:moveTo>
                  <a:pt x="0" y="0"/>
                </a:moveTo>
                <a:lnTo>
                  <a:pt x="9" y="0"/>
                </a:lnTo>
                <a:lnTo>
                  <a:pt x="46" y="56"/>
                </a:lnTo>
                <a:lnTo>
                  <a:pt x="46" y="0"/>
                </a:lnTo>
                <a:lnTo>
                  <a:pt x="56" y="0"/>
                </a:lnTo>
                <a:lnTo>
                  <a:pt x="56" y="70"/>
                </a:lnTo>
                <a:lnTo>
                  <a:pt x="46" y="70"/>
                </a:lnTo>
                <a:lnTo>
                  <a:pt x="9" y="14"/>
                </a:lnTo>
                <a:lnTo>
                  <a:pt x="9" y="70"/>
                </a:lnTo>
                <a:lnTo>
                  <a:pt x="0" y="70"/>
                </a:lnTo>
                <a:lnTo>
                  <a:pt x="0" y="0"/>
                </a:lnTo>
                <a:lnTo>
                  <a:pt x="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>
              <a:solidFill>
                <a:srgbClr val="1822CD"/>
              </a:solidFill>
            </a:endParaRPr>
          </a:p>
        </p:txBody>
      </p:sp>
      <p:sp>
        <p:nvSpPr>
          <p:cNvPr id="200898" name="Freeform 215"/>
          <p:cNvSpPr>
            <a:spLocks/>
          </p:cNvSpPr>
          <p:nvPr/>
        </p:nvSpPr>
        <p:spPr bwMode="auto">
          <a:xfrm>
            <a:off x="5103813" y="1790700"/>
            <a:ext cx="87312" cy="119063"/>
          </a:xfrm>
          <a:custGeom>
            <a:avLst/>
            <a:gdLst>
              <a:gd name="T0" fmla="*/ 10080567 w 55"/>
              <a:gd name="T1" fmla="*/ 128529302 h 75"/>
              <a:gd name="T2" fmla="*/ 22680483 w 55"/>
              <a:gd name="T3" fmla="*/ 153730971 h 75"/>
              <a:gd name="T4" fmla="*/ 68043035 w 55"/>
              <a:gd name="T5" fmla="*/ 176411678 h 75"/>
              <a:gd name="T6" fmla="*/ 93244454 w 55"/>
              <a:gd name="T7" fmla="*/ 163811638 h 75"/>
              <a:gd name="T8" fmla="*/ 115926524 w 55"/>
              <a:gd name="T9" fmla="*/ 141129343 h 75"/>
              <a:gd name="T10" fmla="*/ 103325021 w 55"/>
              <a:gd name="T11" fmla="*/ 118448635 h 75"/>
              <a:gd name="T12" fmla="*/ 68043035 w 55"/>
              <a:gd name="T13" fmla="*/ 105847007 h 75"/>
              <a:gd name="T14" fmla="*/ 45362553 w 55"/>
              <a:gd name="T15" fmla="*/ 105847007 h 75"/>
              <a:gd name="T16" fmla="*/ 10080567 w 55"/>
              <a:gd name="T17" fmla="*/ 93246967 h 75"/>
              <a:gd name="T18" fmla="*/ 0 w 55"/>
              <a:gd name="T19" fmla="*/ 57964631 h 75"/>
              <a:gd name="T20" fmla="*/ 10080567 w 55"/>
              <a:gd name="T21" fmla="*/ 22682295 h 75"/>
              <a:gd name="T22" fmla="*/ 57962468 w 55"/>
              <a:gd name="T23" fmla="*/ 0 h 75"/>
              <a:gd name="T24" fmla="*/ 115926524 w 55"/>
              <a:gd name="T25" fmla="*/ 22682295 h 75"/>
              <a:gd name="T26" fmla="*/ 128526439 w 55"/>
              <a:gd name="T27" fmla="*/ 57964631 h 75"/>
              <a:gd name="T28" fmla="*/ 103325021 w 55"/>
              <a:gd name="T29" fmla="*/ 57964631 h 75"/>
              <a:gd name="T30" fmla="*/ 103325021 w 55"/>
              <a:gd name="T31" fmla="*/ 35282336 h 75"/>
              <a:gd name="T32" fmla="*/ 57962468 w 55"/>
              <a:gd name="T33" fmla="*/ 22682295 h 75"/>
              <a:gd name="T34" fmla="*/ 32761050 w 55"/>
              <a:gd name="T35" fmla="*/ 35282336 h 75"/>
              <a:gd name="T36" fmla="*/ 22680483 w 55"/>
              <a:gd name="T37" fmla="*/ 57964631 h 75"/>
              <a:gd name="T38" fmla="*/ 32761050 w 55"/>
              <a:gd name="T39" fmla="*/ 70564671 h 75"/>
              <a:gd name="T40" fmla="*/ 68043035 w 55"/>
              <a:gd name="T41" fmla="*/ 83166299 h 75"/>
              <a:gd name="T42" fmla="*/ 93244454 w 55"/>
              <a:gd name="T43" fmla="*/ 93246967 h 75"/>
              <a:gd name="T44" fmla="*/ 115926524 w 55"/>
              <a:gd name="T45" fmla="*/ 105847007 h 75"/>
              <a:gd name="T46" fmla="*/ 138607006 w 55"/>
              <a:gd name="T47" fmla="*/ 141129343 h 75"/>
              <a:gd name="T48" fmla="*/ 115926524 w 55"/>
              <a:gd name="T49" fmla="*/ 176411678 h 75"/>
              <a:gd name="T50" fmla="*/ 68043035 w 55"/>
              <a:gd name="T51" fmla="*/ 189013306 h 75"/>
              <a:gd name="T52" fmla="*/ 10080567 w 55"/>
              <a:gd name="T53" fmla="*/ 176411678 h 75"/>
              <a:gd name="T54" fmla="*/ 0 w 55"/>
              <a:gd name="T55" fmla="*/ 128529302 h 75"/>
              <a:gd name="T56" fmla="*/ 10080567 w 55"/>
              <a:gd name="T57" fmla="*/ 128529302 h 75"/>
              <a:gd name="T58" fmla="*/ 68043035 w 55"/>
              <a:gd name="T59" fmla="*/ 0 h 75"/>
              <a:gd name="T60" fmla="*/ 10080567 w 55"/>
              <a:gd name="T61" fmla="*/ 128529302 h 7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5"/>
              <a:gd name="T94" fmla="*/ 0 h 75"/>
              <a:gd name="T95" fmla="*/ 55 w 55"/>
              <a:gd name="T96" fmla="*/ 75 h 7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5" h="75">
                <a:moveTo>
                  <a:pt x="4" y="51"/>
                </a:moveTo>
                <a:lnTo>
                  <a:pt x="9" y="61"/>
                </a:lnTo>
                <a:lnTo>
                  <a:pt x="27" y="70"/>
                </a:lnTo>
                <a:lnTo>
                  <a:pt x="37" y="65"/>
                </a:lnTo>
                <a:lnTo>
                  <a:pt x="46" y="56"/>
                </a:lnTo>
                <a:lnTo>
                  <a:pt x="41" y="47"/>
                </a:lnTo>
                <a:lnTo>
                  <a:pt x="27" y="42"/>
                </a:lnTo>
                <a:lnTo>
                  <a:pt x="18" y="42"/>
                </a:lnTo>
                <a:lnTo>
                  <a:pt x="4" y="37"/>
                </a:lnTo>
                <a:lnTo>
                  <a:pt x="0" y="23"/>
                </a:lnTo>
                <a:lnTo>
                  <a:pt x="4" y="9"/>
                </a:lnTo>
                <a:lnTo>
                  <a:pt x="23" y="0"/>
                </a:lnTo>
                <a:lnTo>
                  <a:pt x="46" y="9"/>
                </a:lnTo>
                <a:lnTo>
                  <a:pt x="51" y="23"/>
                </a:lnTo>
                <a:lnTo>
                  <a:pt x="41" y="23"/>
                </a:lnTo>
                <a:lnTo>
                  <a:pt x="41" y="14"/>
                </a:lnTo>
                <a:lnTo>
                  <a:pt x="23" y="9"/>
                </a:lnTo>
                <a:lnTo>
                  <a:pt x="13" y="14"/>
                </a:lnTo>
                <a:lnTo>
                  <a:pt x="9" y="23"/>
                </a:lnTo>
                <a:lnTo>
                  <a:pt x="13" y="28"/>
                </a:lnTo>
                <a:lnTo>
                  <a:pt x="27" y="33"/>
                </a:lnTo>
                <a:lnTo>
                  <a:pt x="37" y="37"/>
                </a:lnTo>
                <a:lnTo>
                  <a:pt x="46" y="42"/>
                </a:lnTo>
                <a:lnTo>
                  <a:pt x="55" y="56"/>
                </a:lnTo>
                <a:lnTo>
                  <a:pt x="46" y="70"/>
                </a:lnTo>
                <a:lnTo>
                  <a:pt x="27" y="75"/>
                </a:lnTo>
                <a:lnTo>
                  <a:pt x="4" y="70"/>
                </a:lnTo>
                <a:lnTo>
                  <a:pt x="0" y="51"/>
                </a:lnTo>
                <a:lnTo>
                  <a:pt x="4" y="51"/>
                </a:lnTo>
                <a:lnTo>
                  <a:pt x="27" y="0"/>
                </a:lnTo>
                <a:lnTo>
                  <a:pt x="4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800">
              <a:solidFill>
                <a:srgbClr val="1822CD"/>
              </a:solidFill>
            </a:endParaRPr>
          </a:p>
        </p:txBody>
      </p:sp>
      <p:sp>
        <p:nvSpPr>
          <p:cNvPr id="200899" name="Freeform 216"/>
          <p:cNvSpPr>
            <a:spLocks/>
          </p:cNvSpPr>
          <p:nvPr/>
        </p:nvSpPr>
        <p:spPr bwMode="auto">
          <a:xfrm>
            <a:off x="5199063" y="1798638"/>
            <a:ext cx="88900" cy="111125"/>
          </a:xfrm>
          <a:custGeom>
            <a:avLst/>
            <a:gdLst>
              <a:gd name="T0" fmla="*/ 141128750 w 56"/>
              <a:gd name="T1" fmla="*/ 0 h 70"/>
              <a:gd name="T2" fmla="*/ 141128750 w 56"/>
              <a:gd name="T3" fmla="*/ 22682200 h 70"/>
              <a:gd name="T4" fmla="*/ 80645000 w 56"/>
              <a:gd name="T5" fmla="*/ 22682200 h 70"/>
              <a:gd name="T6" fmla="*/ 80645000 w 56"/>
              <a:gd name="T7" fmla="*/ 176410938 h 70"/>
              <a:gd name="T8" fmla="*/ 57964388 w 56"/>
              <a:gd name="T9" fmla="*/ 176410938 h 70"/>
              <a:gd name="T10" fmla="*/ 57964388 w 56"/>
              <a:gd name="T11" fmla="*/ 22682200 h 70"/>
              <a:gd name="T12" fmla="*/ 0 w 56"/>
              <a:gd name="T13" fmla="*/ 22682200 h 70"/>
              <a:gd name="T14" fmla="*/ 0 w 56"/>
              <a:gd name="T15" fmla="*/ 0 h 70"/>
              <a:gd name="T16" fmla="*/ 141128750 w 56"/>
              <a:gd name="T17" fmla="*/ 0 h 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70"/>
              <a:gd name="T29" fmla="*/ 56 w 56"/>
              <a:gd name="T30" fmla="*/ 70 h 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70">
                <a:moveTo>
                  <a:pt x="56" y="0"/>
                </a:moveTo>
                <a:lnTo>
                  <a:pt x="56" y="9"/>
                </a:lnTo>
                <a:lnTo>
                  <a:pt x="32" y="9"/>
                </a:lnTo>
                <a:lnTo>
                  <a:pt x="32" y="70"/>
                </a:lnTo>
                <a:lnTo>
                  <a:pt x="23" y="70"/>
                </a:lnTo>
                <a:lnTo>
                  <a:pt x="23" y="9"/>
                </a:lnTo>
                <a:lnTo>
                  <a:pt x="0" y="9"/>
                </a:lnTo>
                <a:lnTo>
                  <a:pt x="0" y="0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0" name="Freeform 217"/>
          <p:cNvSpPr>
            <a:spLocks/>
          </p:cNvSpPr>
          <p:nvPr/>
        </p:nvSpPr>
        <p:spPr bwMode="auto">
          <a:xfrm>
            <a:off x="5294313" y="1798638"/>
            <a:ext cx="96837" cy="111125"/>
          </a:xfrm>
          <a:custGeom>
            <a:avLst/>
            <a:gdLst>
              <a:gd name="T0" fmla="*/ 25201432 w 61"/>
              <a:gd name="T1" fmla="*/ 176410938 h 70"/>
              <a:gd name="T2" fmla="*/ 0 w 61"/>
              <a:gd name="T3" fmla="*/ 176410938 h 70"/>
              <a:gd name="T4" fmla="*/ 60483438 w 61"/>
              <a:gd name="T5" fmla="*/ 80645000 h 70"/>
              <a:gd name="T6" fmla="*/ 0 w 61"/>
              <a:gd name="T7" fmla="*/ 0 h 70"/>
              <a:gd name="T8" fmla="*/ 35282005 w 61"/>
              <a:gd name="T9" fmla="*/ 0 h 70"/>
              <a:gd name="T10" fmla="*/ 83163933 w 61"/>
              <a:gd name="T11" fmla="*/ 70564375 h 70"/>
              <a:gd name="T12" fmla="*/ 128526511 w 61"/>
              <a:gd name="T13" fmla="*/ 0 h 70"/>
              <a:gd name="T14" fmla="*/ 153727944 w 61"/>
              <a:gd name="T15" fmla="*/ 0 h 70"/>
              <a:gd name="T16" fmla="*/ 95765443 w 61"/>
              <a:gd name="T17" fmla="*/ 80645000 h 70"/>
              <a:gd name="T18" fmla="*/ 153727944 w 61"/>
              <a:gd name="T19" fmla="*/ 176410938 h 70"/>
              <a:gd name="T20" fmla="*/ 128526511 w 61"/>
              <a:gd name="T21" fmla="*/ 176410938 h 70"/>
              <a:gd name="T22" fmla="*/ 83163933 w 61"/>
              <a:gd name="T23" fmla="*/ 105846563 h 70"/>
              <a:gd name="T24" fmla="*/ 25201432 w 61"/>
              <a:gd name="T25" fmla="*/ 176410938 h 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1"/>
              <a:gd name="T40" fmla="*/ 0 h 70"/>
              <a:gd name="T41" fmla="*/ 61 w 61"/>
              <a:gd name="T42" fmla="*/ 70 h 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1" h="70">
                <a:moveTo>
                  <a:pt x="10" y="70"/>
                </a:moveTo>
                <a:lnTo>
                  <a:pt x="0" y="70"/>
                </a:lnTo>
                <a:lnTo>
                  <a:pt x="24" y="32"/>
                </a:lnTo>
                <a:lnTo>
                  <a:pt x="0" y="0"/>
                </a:lnTo>
                <a:lnTo>
                  <a:pt x="14" y="0"/>
                </a:lnTo>
                <a:lnTo>
                  <a:pt x="33" y="28"/>
                </a:lnTo>
                <a:lnTo>
                  <a:pt x="51" y="0"/>
                </a:lnTo>
                <a:lnTo>
                  <a:pt x="61" y="0"/>
                </a:lnTo>
                <a:lnTo>
                  <a:pt x="38" y="32"/>
                </a:lnTo>
                <a:lnTo>
                  <a:pt x="61" y="70"/>
                </a:lnTo>
                <a:lnTo>
                  <a:pt x="51" y="70"/>
                </a:lnTo>
                <a:lnTo>
                  <a:pt x="33" y="42"/>
                </a:lnTo>
                <a:lnTo>
                  <a:pt x="10" y="7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1" name="Freeform 218"/>
          <p:cNvSpPr>
            <a:spLocks/>
          </p:cNvSpPr>
          <p:nvPr/>
        </p:nvSpPr>
        <p:spPr bwMode="auto">
          <a:xfrm>
            <a:off x="5413375" y="1798638"/>
            <a:ext cx="36513" cy="111125"/>
          </a:xfrm>
          <a:custGeom>
            <a:avLst/>
            <a:gdLst>
              <a:gd name="T0" fmla="*/ 0 w 23"/>
              <a:gd name="T1" fmla="*/ 45362813 h 70"/>
              <a:gd name="T2" fmla="*/ 0 w 23"/>
              <a:gd name="T3" fmla="*/ 35282188 h 70"/>
              <a:gd name="T4" fmla="*/ 22682511 w 23"/>
              <a:gd name="T5" fmla="*/ 22682200 h 70"/>
              <a:gd name="T6" fmla="*/ 45363434 w 23"/>
              <a:gd name="T7" fmla="*/ 0 h 70"/>
              <a:gd name="T8" fmla="*/ 57965181 w 23"/>
              <a:gd name="T9" fmla="*/ 0 h 70"/>
              <a:gd name="T10" fmla="*/ 57965181 w 23"/>
              <a:gd name="T11" fmla="*/ 176410938 h 70"/>
              <a:gd name="T12" fmla="*/ 35282671 w 23"/>
              <a:gd name="T13" fmla="*/ 176410938 h 70"/>
              <a:gd name="T14" fmla="*/ 35282671 w 23"/>
              <a:gd name="T15" fmla="*/ 45362813 h 70"/>
              <a:gd name="T16" fmla="*/ 0 w 23"/>
              <a:gd name="T17" fmla="*/ 45362813 h 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"/>
              <a:gd name="T28" fmla="*/ 0 h 70"/>
              <a:gd name="T29" fmla="*/ 23 w 23"/>
              <a:gd name="T30" fmla="*/ 70 h 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" h="70">
                <a:moveTo>
                  <a:pt x="0" y="18"/>
                </a:moveTo>
                <a:lnTo>
                  <a:pt x="0" y="14"/>
                </a:lnTo>
                <a:lnTo>
                  <a:pt x="9" y="9"/>
                </a:lnTo>
                <a:lnTo>
                  <a:pt x="18" y="0"/>
                </a:lnTo>
                <a:lnTo>
                  <a:pt x="23" y="0"/>
                </a:lnTo>
                <a:lnTo>
                  <a:pt x="23" y="70"/>
                </a:lnTo>
                <a:lnTo>
                  <a:pt x="14" y="70"/>
                </a:lnTo>
                <a:lnTo>
                  <a:pt x="14" y="18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2" name="Freeform 219"/>
          <p:cNvSpPr>
            <a:spLocks/>
          </p:cNvSpPr>
          <p:nvPr/>
        </p:nvSpPr>
        <p:spPr bwMode="auto">
          <a:xfrm>
            <a:off x="5486400" y="1798638"/>
            <a:ext cx="74613" cy="111125"/>
          </a:xfrm>
          <a:custGeom>
            <a:avLst/>
            <a:gdLst>
              <a:gd name="T0" fmla="*/ 0 w 47"/>
              <a:gd name="T1" fmla="*/ 176410938 h 70"/>
              <a:gd name="T2" fmla="*/ 12601659 w 47"/>
              <a:gd name="T3" fmla="*/ 141128750 h 70"/>
              <a:gd name="T4" fmla="*/ 47884083 w 47"/>
              <a:gd name="T5" fmla="*/ 105846563 h 70"/>
              <a:gd name="T6" fmla="*/ 70564848 w 47"/>
              <a:gd name="T7" fmla="*/ 93246575 h 70"/>
              <a:gd name="T8" fmla="*/ 83166507 w 47"/>
              <a:gd name="T9" fmla="*/ 80645000 h 70"/>
              <a:gd name="T10" fmla="*/ 93247200 w 47"/>
              <a:gd name="T11" fmla="*/ 57964388 h 70"/>
              <a:gd name="T12" fmla="*/ 83166507 w 47"/>
              <a:gd name="T13" fmla="*/ 35282188 h 70"/>
              <a:gd name="T14" fmla="*/ 57964776 w 47"/>
              <a:gd name="T15" fmla="*/ 22682200 h 70"/>
              <a:gd name="T16" fmla="*/ 35282424 w 47"/>
              <a:gd name="T17" fmla="*/ 35282188 h 70"/>
              <a:gd name="T18" fmla="*/ 25201731 w 47"/>
              <a:gd name="T19" fmla="*/ 57964388 h 70"/>
              <a:gd name="T20" fmla="*/ 0 w 47"/>
              <a:gd name="T21" fmla="*/ 57964388 h 70"/>
              <a:gd name="T22" fmla="*/ 12601659 w 47"/>
              <a:gd name="T23" fmla="*/ 22682200 h 70"/>
              <a:gd name="T24" fmla="*/ 57964776 w 47"/>
              <a:gd name="T25" fmla="*/ 0 h 70"/>
              <a:gd name="T26" fmla="*/ 105847272 w 47"/>
              <a:gd name="T27" fmla="*/ 10080625 h 70"/>
              <a:gd name="T28" fmla="*/ 118448931 w 47"/>
              <a:gd name="T29" fmla="*/ 45362813 h 70"/>
              <a:gd name="T30" fmla="*/ 105847272 w 47"/>
              <a:gd name="T31" fmla="*/ 93246575 h 70"/>
              <a:gd name="T32" fmla="*/ 70564848 w 47"/>
              <a:gd name="T33" fmla="*/ 105846563 h 70"/>
              <a:gd name="T34" fmla="*/ 57964776 w 47"/>
              <a:gd name="T35" fmla="*/ 115927188 h 70"/>
              <a:gd name="T36" fmla="*/ 35282424 w 47"/>
              <a:gd name="T37" fmla="*/ 128528763 h 70"/>
              <a:gd name="T38" fmla="*/ 25201731 w 47"/>
              <a:gd name="T39" fmla="*/ 151209375 h 70"/>
              <a:gd name="T40" fmla="*/ 118448931 w 47"/>
              <a:gd name="T41" fmla="*/ 151209375 h 70"/>
              <a:gd name="T42" fmla="*/ 118448931 w 47"/>
              <a:gd name="T43" fmla="*/ 176410938 h 70"/>
              <a:gd name="T44" fmla="*/ 0 w 47"/>
              <a:gd name="T45" fmla="*/ 176410938 h 7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7"/>
              <a:gd name="T70" fmla="*/ 0 h 70"/>
              <a:gd name="T71" fmla="*/ 47 w 47"/>
              <a:gd name="T72" fmla="*/ 70 h 7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7" h="70">
                <a:moveTo>
                  <a:pt x="0" y="70"/>
                </a:moveTo>
                <a:lnTo>
                  <a:pt x="5" y="56"/>
                </a:lnTo>
                <a:lnTo>
                  <a:pt x="19" y="42"/>
                </a:lnTo>
                <a:lnTo>
                  <a:pt x="28" y="37"/>
                </a:lnTo>
                <a:lnTo>
                  <a:pt x="33" y="32"/>
                </a:lnTo>
                <a:lnTo>
                  <a:pt x="37" y="23"/>
                </a:lnTo>
                <a:lnTo>
                  <a:pt x="33" y="14"/>
                </a:lnTo>
                <a:lnTo>
                  <a:pt x="23" y="9"/>
                </a:lnTo>
                <a:lnTo>
                  <a:pt x="14" y="14"/>
                </a:lnTo>
                <a:lnTo>
                  <a:pt x="10" y="23"/>
                </a:lnTo>
                <a:lnTo>
                  <a:pt x="0" y="23"/>
                </a:lnTo>
                <a:lnTo>
                  <a:pt x="5" y="9"/>
                </a:lnTo>
                <a:lnTo>
                  <a:pt x="23" y="0"/>
                </a:lnTo>
                <a:lnTo>
                  <a:pt x="42" y="4"/>
                </a:lnTo>
                <a:lnTo>
                  <a:pt x="47" y="18"/>
                </a:lnTo>
                <a:lnTo>
                  <a:pt x="42" y="37"/>
                </a:lnTo>
                <a:lnTo>
                  <a:pt x="28" y="42"/>
                </a:lnTo>
                <a:lnTo>
                  <a:pt x="23" y="46"/>
                </a:lnTo>
                <a:lnTo>
                  <a:pt x="14" y="51"/>
                </a:lnTo>
                <a:lnTo>
                  <a:pt x="10" y="60"/>
                </a:lnTo>
                <a:lnTo>
                  <a:pt x="47" y="60"/>
                </a:lnTo>
                <a:lnTo>
                  <a:pt x="47" y="70"/>
                </a:lnTo>
                <a:lnTo>
                  <a:pt x="0" y="7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3" name="Freeform 220"/>
          <p:cNvSpPr>
            <a:spLocks/>
          </p:cNvSpPr>
          <p:nvPr/>
        </p:nvSpPr>
        <p:spPr bwMode="auto">
          <a:xfrm>
            <a:off x="5575300" y="1798638"/>
            <a:ext cx="73025" cy="111125"/>
          </a:xfrm>
          <a:custGeom>
            <a:avLst/>
            <a:gdLst>
              <a:gd name="T0" fmla="*/ 57964388 w 46"/>
              <a:gd name="T1" fmla="*/ 0 h 70"/>
              <a:gd name="T2" fmla="*/ 105846563 w 46"/>
              <a:gd name="T3" fmla="*/ 35282188 h 70"/>
              <a:gd name="T4" fmla="*/ 115927188 w 46"/>
              <a:gd name="T5" fmla="*/ 93246575 h 70"/>
              <a:gd name="T6" fmla="*/ 105846563 w 46"/>
              <a:gd name="T7" fmla="*/ 141128750 h 70"/>
              <a:gd name="T8" fmla="*/ 83165950 w 46"/>
              <a:gd name="T9" fmla="*/ 176410938 h 70"/>
              <a:gd name="T10" fmla="*/ 57964388 w 46"/>
              <a:gd name="T11" fmla="*/ 176410938 h 70"/>
              <a:gd name="T12" fmla="*/ 12601575 w 46"/>
              <a:gd name="T13" fmla="*/ 151209375 h 70"/>
              <a:gd name="T14" fmla="*/ 0 w 46"/>
              <a:gd name="T15" fmla="*/ 93246575 h 70"/>
              <a:gd name="T16" fmla="*/ 0 w 46"/>
              <a:gd name="T17" fmla="*/ 45362813 h 70"/>
              <a:gd name="T18" fmla="*/ 22682200 w 46"/>
              <a:gd name="T19" fmla="*/ 10080625 h 70"/>
              <a:gd name="T20" fmla="*/ 57964388 w 46"/>
              <a:gd name="T21" fmla="*/ 0 h 70"/>
              <a:gd name="T22" fmla="*/ 57964388 w 46"/>
              <a:gd name="T23" fmla="*/ 163810950 h 70"/>
              <a:gd name="T24" fmla="*/ 83165950 w 46"/>
              <a:gd name="T25" fmla="*/ 141128750 h 70"/>
              <a:gd name="T26" fmla="*/ 93246575 w 46"/>
              <a:gd name="T27" fmla="*/ 93246575 h 70"/>
              <a:gd name="T28" fmla="*/ 83165950 w 46"/>
              <a:gd name="T29" fmla="*/ 35282188 h 70"/>
              <a:gd name="T30" fmla="*/ 57964388 w 46"/>
              <a:gd name="T31" fmla="*/ 22682200 h 70"/>
              <a:gd name="T32" fmla="*/ 35282188 w 46"/>
              <a:gd name="T33" fmla="*/ 35282188 h 70"/>
              <a:gd name="T34" fmla="*/ 22682200 w 46"/>
              <a:gd name="T35" fmla="*/ 93246575 h 70"/>
              <a:gd name="T36" fmla="*/ 22682200 w 46"/>
              <a:gd name="T37" fmla="*/ 128528763 h 70"/>
              <a:gd name="T38" fmla="*/ 57964388 w 46"/>
              <a:gd name="T39" fmla="*/ 163810950 h 70"/>
              <a:gd name="T40" fmla="*/ 57964388 w 46"/>
              <a:gd name="T41" fmla="*/ 0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6"/>
              <a:gd name="T64" fmla="*/ 0 h 70"/>
              <a:gd name="T65" fmla="*/ 46 w 46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6" h="70">
                <a:moveTo>
                  <a:pt x="23" y="0"/>
                </a:moveTo>
                <a:lnTo>
                  <a:pt x="42" y="14"/>
                </a:lnTo>
                <a:lnTo>
                  <a:pt x="46" y="37"/>
                </a:lnTo>
                <a:lnTo>
                  <a:pt x="42" y="56"/>
                </a:lnTo>
                <a:lnTo>
                  <a:pt x="33" y="70"/>
                </a:lnTo>
                <a:lnTo>
                  <a:pt x="23" y="70"/>
                </a:lnTo>
                <a:lnTo>
                  <a:pt x="5" y="60"/>
                </a:lnTo>
                <a:lnTo>
                  <a:pt x="0" y="37"/>
                </a:lnTo>
                <a:lnTo>
                  <a:pt x="0" y="18"/>
                </a:lnTo>
                <a:lnTo>
                  <a:pt x="9" y="4"/>
                </a:lnTo>
                <a:lnTo>
                  <a:pt x="23" y="0"/>
                </a:lnTo>
                <a:lnTo>
                  <a:pt x="23" y="65"/>
                </a:lnTo>
                <a:lnTo>
                  <a:pt x="33" y="56"/>
                </a:lnTo>
                <a:lnTo>
                  <a:pt x="37" y="37"/>
                </a:lnTo>
                <a:lnTo>
                  <a:pt x="33" y="14"/>
                </a:lnTo>
                <a:lnTo>
                  <a:pt x="23" y="9"/>
                </a:lnTo>
                <a:lnTo>
                  <a:pt x="14" y="14"/>
                </a:lnTo>
                <a:lnTo>
                  <a:pt x="9" y="37"/>
                </a:lnTo>
                <a:lnTo>
                  <a:pt x="9" y="51"/>
                </a:lnTo>
                <a:lnTo>
                  <a:pt x="23" y="65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4" name="Freeform 221"/>
          <p:cNvSpPr>
            <a:spLocks/>
          </p:cNvSpPr>
          <p:nvPr/>
        </p:nvSpPr>
        <p:spPr bwMode="auto">
          <a:xfrm>
            <a:off x="5664200" y="1798638"/>
            <a:ext cx="73025" cy="111125"/>
          </a:xfrm>
          <a:custGeom>
            <a:avLst/>
            <a:gdLst>
              <a:gd name="T0" fmla="*/ 22682200 w 46"/>
              <a:gd name="T1" fmla="*/ 128528763 h 70"/>
              <a:gd name="T2" fmla="*/ 35282188 w 46"/>
              <a:gd name="T3" fmla="*/ 151209375 h 70"/>
              <a:gd name="T4" fmla="*/ 45362813 w 46"/>
              <a:gd name="T5" fmla="*/ 163810950 h 70"/>
              <a:gd name="T6" fmla="*/ 70564375 w 46"/>
              <a:gd name="T7" fmla="*/ 151209375 h 70"/>
              <a:gd name="T8" fmla="*/ 93246575 w 46"/>
              <a:gd name="T9" fmla="*/ 93246575 h 70"/>
              <a:gd name="T10" fmla="*/ 70564375 w 46"/>
              <a:gd name="T11" fmla="*/ 105846563 h 70"/>
              <a:gd name="T12" fmla="*/ 45362813 w 46"/>
              <a:gd name="T13" fmla="*/ 115927188 h 70"/>
              <a:gd name="T14" fmla="*/ 10080625 w 46"/>
              <a:gd name="T15" fmla="*/ 105846563 h 70"/>
              <a:gd name="T16" fmla="*/ 0 w 46"/>
              <a:gd name="T17" fmla="*/ 57964388 h 70"/>
              <a:gd name="T18" fmla="*/ 10080625 w 46"/>
              <a:gd name="T19" fmla="*/ 22682200 h 70"/>
              <a:gd name="T20" fmla="*/ 45362813 w 46"/>
              <a:gd name="T21" fmla="*/ 0 h 70"/>
              <a:gd name="T22" fmla="*/ 80645000 w 46"/>
              <a:gd name="T23" fmla="*/ 10080625 h 70"/>
              <a:gd name="T24" fmla="*/ 105846563 w 46"/>
              <a:gd name="T25" fmla="*/ 35282188 h 70"/>
              <a:gd name="T26" fmla="*/ 115927188 w 46"/>
              <a:gd name="T27" fmla="*/ 80645000 h 70"/>
              <a:gd name="T28" fmla="*/ 105846563 w 46"/>
              <a:gd name="T29" fmla="*/ 141128750 h 70"/>
              <a:gd name="T30" fmla="*/ 80645000 w 46"/>
              <a:gd name="T31" fmla="*/ 163810950 h 70"/>
              <a:gd name="T32" fmla="*/ 45362813 w 46"/>
              <a:gd name="T33" fmla="*/ 176410938 h 70"/>
              <a:gd name="T34" fmla="*/ 10080625 w 46"/>
              <a:gd name="T35" fmla="*/ 163810950 h 70"/>
              <a:gd name="T36" fmla="*/ 0 w 46"/>
              <a:gd name="T37" fmla="*/ 128528763 h 70"/>
              <a:gd name="T38" fmla="*/ 22682200 w 46"/>
              <a:gd name="T39" fmla="*/ 128528763 h 70"/>
              <a:gd name="T40" fmla="*/ 57964388 w 46"/>
              <a:gd name="T41" fmla="*/ 93246575 h 70"/>
              <a:gd name="T42" fmla="*/ 80645000 w 46"/>
              <a:gd name="T43" fmla="*/ 93246575 h 70"/>
              <a:gd name="T44" fmla="*/ 80645000 w 46"/>
              <a:gd name="T45" fmla="*/ 57964388 h 70"/>
              <a:gd name="T46" fmla="*/ 80645000 w 46"/>
              <a:gd name="T47" fmla="*/ 35282188 h 70"/>
              <a:gd name="T48" fmla="*/ 57964388 w 46"/>
              <a:gd name="T49" fmla="*/ 22682200 h 70"/>
              <a:gd name="T50" fmla="*/ 22682200 w 46"/>
              <a:gd name="T51" fmla="*/ 35282188 h 70"/>
              <a:gd name="T52" fmla="*/ 22682200 w 46"/>
              <a:gd name="T53" fmla="*/ 57964388 h 70"/>
              <a:gd name="T54" fmla="*/ 22682200 w 46"/>
              <a:gd name="T55" fmla="*/ 80645000 h 70"/>
              <a:gd name="T56" fmla="*/ 57964388 w 46"/>
              <a:gd name="T57" fmla="*/ 93246575 h 70"/>
              <a:gd name="T58" fmla="*/ 22682200 w 46"/>
              <a:gd name="T59" fmla="*/ 128528763 h 7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6"/>
              <a:gd name="T91" fmla="*/ 0 h 70"/>
              <a:gd name="T92" fmla="*/ 46 w 46"/>
              <a:gd name="T93" fmla="*/ 70 h 7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6" h="70">
                <a:moveTo>
                  <a:pt x="9" y="51"/>
                </a:moveTo>
                <a:lnTo>
                  <a:pt x="14" y="60"/>
                </a:lnTo>
                <a:lnTo>
                  <a:pt x="18" y="65"/>
                </a:lnTo>
                <a:lnTo>
                  <a:pt x="28" y="60"/>
                </a:lnTo>
                <a:lnTo>
                  <a:pt x="37" y="37"/>
                </a:lnTo>
                <a:lnTo>
                  <a:pt x="28" y="42"/>
                </a:lnTo>
                <a:lnTo>
                  <a:pt x="18" y="46"/>
                </a:lnTo>
                <a:lnTo>
                  <a:pt x="4" y="42"/>
                </a:lnTo>
                <a:lnTo>
                  <a:pt x="0" y="23"/>
                </a:lnTo>
                <a:lnTo>
                  <a:pt x="4" y="9"/>
                </a:lnTo>
                <a:lnTo>
                  <a:pt x="18" y="0"/>
                </a:lnTo>
                <a:lnTo>
                  <a:pt x="32" y="4"/>
                </a:lnTo>
                <a:lnTo>
                  <a:pt x="42" y="14"/>
                </a:lnTo>
                <a:lnTo>
                  <a:pt x="46" y="32"/>
                </a:lnTo>
                <a:lnTo>
                  <a:pt x="42" y="56"/>
                </a:lnTo>
                <a:lnTo>
                  <a:pt x="32" y="65"/>
                </a:lnTo>
                <a:lnTo>
                  <a:pt x="18" y="70"/>
                </a:lnTo>
                <a:lnTo>
                  <a:pt x="4" y="65"/>
                </a:lnTo>
                <a:lnTo>
                  <a:pt x="0" y="51"/>
                </a:lnTo>
                <a:lnTo>
                  <a:pt x="9" y="51"/>
                </a:lnTo>
                <a:lnTo>
                  <a:pt x="23" y="37"/>
                </a:lnTo>
                <a:lnTo>
                  <a:pt x="32" y="37"/>
                </a:lnTo>
                <a:lnTo>
                  <a:pt x="32" y="23"/>
                </a:lnTo>
                <a:lnTo>
                  <a:pt x="32" y="14"/>
                </a:lnTo>
                <a:lnTo>
                  <a:pt x="23" y="9"/>
                </a:lnTo>
                <a:lnTo>
                  <a:pt x="9" y="14"/>
                </a:lnTo>
                <a:lnTo>
                  <a:pt x="9" y="23"/>
                </a:lnTo>
                <a:lnTo>
                  <a:pt x="9" y="32"/>
                </a:lnTo>
                <a:lnTo>
                  <a:pt x="23" y="37"/>
                </a:lnTo>
                <a:lnTo>
                  <a:pt x="9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5" name="Freeform 222"/>
          <p:cNvSpPr>
            <a:spLocks/>
          </p:cNvSpPr>
          <p:nvPr/>
        </p:nvSpPr>
        <p:spPr bwMode="auto">
          <a:xfrm>
            <a:off x="5745163" y="1798638"/>
            <a:ext cx="80962" cy="111125"/>
          </a:xfrm>
          <a:custGeom>
            <a:avLst/>
            <a:gdLst>
              <a:gd name="T0" fmla="*/ 70563939 w 51"/>
              <a:gd name="T1" fmla="*/ 0 h 70"/>
              <a:gd name="T2" fmla="*/ 105845909 w 51"/>
              <a:gd name="T3" fmla="*/ 10080625 h 70"/>
              <a:gd name="T4" fmla="*/ 115926472 w 51"/>
              <a:gd name="T5" fmla="*/ 45362813 h 70"/>
              <a:gd name="T6" fmla="*/ 93244412 w 51"/>
              <a:gd name="T7" fmla="*/ 45362813 h 70"/>
              <a:gd name="T8" fmla="*/ 93244412 w 51"/>
              <a:gd name="T9" fmla="*/ 35282188 h 70"/>
              <a:gd name="T10" fmla="*/ 70563939 w 51"/>
              <a:gd name="T11" fmla="*/ 22682200 h 70"/>
              <a:gd name="T12" fmla="*/ 35281970 w 51"/>
              <a:gd name="T13" fmla="*/ 35282188 h 70"/>
              <a:gd name="T14" fmla="*/ 22680472 w 51"/>
              <a:gd name="T15" fmla="*/ 80645000 h 70"/>
              <a:gd name="T16" fmla="*/ 45362532 w 51"/>
              <a:gd name="T17" fmla="*/ 70564375 h 70"/>
              <a:gd name="T18" fmla="*/ 70563939 w 51"/>
              <a:gd name="T19" fmla="*/ 57964388 h 70"/>
              <a:gd name="T20" fmla="*/ 105845909 w 51"/>
              <a:gd name="T21" fmla="*/ 80645000 h 70"/>
              <a:gd name="T22" fmla="*/ 128526381 w 51"/>
              <a:gd name="T23" fmla="*/ 115927188 h 70"/>
              <a:gd name="T24" fmla="*/ 105845909 w 51"/>
              <a:gd name="T25" fmla="*/ 163810950 h 70"/>
              <a:gd name="T26" fmla="*/ 70563939 w 51"/>
              <a:gd name="T27" fmla="*/ 176410938 h 70"/>
              <a:gd name="T28" fmla="*/ 22680472 w 51"/>
              <a:gd name="T29" fmla="*/ 163810950 h 70"/>
              <a:gd name="T30" fmla="*/ 0 w 51"/>
              <a:gd name="T31" fmla="*/ 93246575 h 70"/>
              <a:gd name="T32" fmla="*/ 12599910 w 51"/>
              <a:gd name="T33" fmla="*/ 45362813 h 70"/>
              <a:gd name="T34" fmla="*/ 35281970 w 51"/>
              <a:gd name="T35" fmla="*/ 10080625 h 70"/>
              <a:gd name="T36" fmla="*/ 70563939 w 51"/>
              <a:gd name="T37" fmla="*/ 0 h 70"/>
              <a:gd name="T38" fmla="*/ 70563939 w 51"/>
              <a:gd name="T39" fmla="*/ 163810950 h 70"/>
              <a:gd name="T40" fmla="*/ 93244412 w 51"/>
              <a:gd name="T41" fmla="*/ 151209375 h 70"/>
              <a:gd name="T42" fmla="*/ 105845909 w 51"/>
              <a:gd name="T43" fmla="*/ 115927188 h 70"/>
              <a:gd name="T44" fmla="*/ 93244412 w 51"/>
              <a:gd name="T45" fmla="*/ 93246575 h 70"/>
              <a:gd name="T46" fmla="*/ 70563939 w 51"/>
              <a:gd name="T47" fmla="*/ 80645000 h 70"/>
              <a:gd name="T48" fmla="*/ 45362532 w 51"/>
              <a:gd name="T49" fmla="*/ 93246575 h 70"/>
              <a:gd name="T50" fmla="*/ 35281970 w 51"/>
              <a:gd name="T51" fmla="*/ 115927188 h 70"/>
              <a:gd name="T52" fmla="*/ 35281970 w 51"/>
              <a:gd name="T53" fmla="*/ 151209375 h 70"/>
              <a:gd name="T54" fmla="*/ 70563939 w 51"/>
              <a:gd name="T55" fmla="*/ 163810950 h 70"/>
              <a:gd name="T56" fmla="*/ 70563939 w 51"/>
              <a:gd name="T57" fmla="*/ 0 h 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1"/>
              <a:gd name="T88" fmla="*/ 0 h 70"/>
              <a:gd name="T89" fmla="*/ 51 w 51"/>
              <a:gd name="T90" fmla="*/ 70 h 7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1" h="70">
                <a:moveTo>
                  <a:pt x="28" y="0"/>
                </a:moveTo>
                <a:lnTo>
                  <a:pt x="42" y="4"/>
                </a:lnTo>
                <a:lnTo>
                  <a:pt x="46" y="18"/>
                </a:lnTo>
                <a:lnTo>
                  <a:pt x="37" y="18"/>
                </a:lnTo>
                <a:lnTo>
                  <a:pt x="37" y="14"/>
                </a:lnTo>
                <a:lnTo>
                  <a:pt x="28" y="9"/>
                </a:lnTo>
                <a:lnTo>
                  <a:pt x="14" y="14"/>
                </a:lnTo>
                <a:lnTo>
                  <a:pt x="9" y="32"/>
                </a:lnTo>
                <a:lnTo>
                  <a:pt x="18" y="28"/>
                </a:lnTo>
                <a:lnTo>
                  <a:pt x="28" y="23"/>
                </a:lnTo>
                <a:lnTo>
                  <a:pt x="42" y="32"/>
                </a:lnTo>
                <a:lnTo>
                  <a:pt x="51" y="46"/>
                </a:lnTo>
                <a:lnTo>
                  <a:pt x="42" y="65"/>
                </a:lnTo>
                <a:lnTo>
                  <a:pt x="28" y="70"/>
                </a:lnTo>
                <a:lnTo>
                  <a:pt x="9" y="65"/>
                </a:lnTo>
                <a:lnTo>
                  <a:pt x="0" y="37"/>
                </a:lnTo>
                <a:lnTo>
                  <a:pt x="5" y="18"/>
                </a:lnTo>
                <a:lnTo>
                  <a:pt x="14" y="4"/>
                </a:lnTo>
                <a:lnTo>
                  <a:pt x="28" y="0"/>
                </a:lnTo>
                <a:lnTo>
                  <a:pt x="28" y="65"/>
                </a:lnTo>
                <a:lnTo>
                  <a:pt x="37" y="60"/>
                </a:lnTo>
                <a:lnTo>
                  <a:pt x="42" y="46"/>
                </a:lnTo>
                <a:lnTo>
                  <a:pt x="37" y="37"/>
                </a:lnTo>
                <a:lnTo>
                  <a:pt x="28" y="32"/>
                </a:lnTo>
                <a:lnTo>
                  <a:pt x="18" y="37"/>
                </a:lnTo>
                <a:lnTo>
                  <a:pt x="14" y="46"/>
                </a:lnTo>
                <a:lnTo>
                  <a:pt x="14" y="60"/>
                </a:lnTo>
                <a:lnTo>
                  <a:pt x="28" y="65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6" name="Freeform 223"/>
          <p:cNvSpPr>
            <a:spLocks/>
          </p:cNvSpPr>
          <p:nvPr/>
        </p:nvSpPr>
        <p:spPr bwMode="auto">
          <a:xfrm>
            <a:off x="5834063" y="1798638"/>
            <a:ext cx="73025" cy="111125"/>
          </a:xfrm>
          <a:custGeom>
            <a:avLst/>
            <a:gdLst>
              <a:gd name="T0" fmla="*/ 57964388 w 46"/>
              <a:gd name="T1" fmla="*/ 70564375 h 70"/>
              <a:gd name="T2" fmla="*/ 80645000 w 46"/>
              <a:gd name="T3" fmla="*/ 70564375 h 70"/>
              <a:gd name="T4" fmla="*/ 93246575 w 46"/>
              <a:gd name="T5" fmla="*/ 45362813 h 70"/>
              <a:gd name="T6" fmla="*/ 80645000 w 46"/>
              <a:gd name="T7" fmla="*/ 35282188 h 70"/>
              <a:gd name="T8" fmla="*/ 57964388 w 46"/>
              <a:gd name="T9" fmla="*/ 22682200 h 70"/>
              <a:gd name="T10" fmla="*/ 35282188 w 46"/>
              <a:gd name="T11" fmla="*/ 35282188 h 70"/>
              <a:gd name="T12" fmla="*/ 35282188 w 46"/>
              <a:gd name="T13" fmla="*/ 45362813 h 70"/>
              <a:gd name="T14" fmla="*/ 35282188 w 46"/>
              <a:gd name="T15" fmla="*/ 70564375 h 70"/>
              <a:gd name="T16" fmla="*/ 57964388 w 46"/>
              <a:gd name="T17" fmla="*/ 70564375 h 70"/>
              <a:gd name="T18" fmla="*/ 57964388 w 46"/>
              <a:gd name="T19" fmla="*/ 163810950 h 70"/>
              <a:gd name="T20" fmla="*/ 80645000 w 46"/>
              <a:gd name="T21" fmla="*/ 151209375 h 70"/>
              <a:gd name="T22" fmla="*/ 93246575 w 46"/>
              <a:gd name="T23" fmla="*/ 128528763 h 70"/>
              <a:gd name="T24" fmla="*/ 80645000 w 46"/>
              <a:gd name="T25" fmla="*/ 105846563 h 70"/>
              <a:gd name="T26" fmla="*/ 57964388 w 46"/>
              <a:gd name="T27" fmla="*/ 93246575 h 70"/>
              <a:gd name="T28" fmla="*/ 35282188 w 46"/>
              <a:gd name="T29" fmla="*/ 105846563 h 70"/>
              <a:gd name="T30" fmla="*/ 22682200 w 46"/>
              <a:gd name="T31" fmla="*/ 128528763 h 70"/>
              <a:gd name="T32" fmla="*/ 35282188 w 46"/>
              <a:gd name="T33" fmla="*/ 151209375 h 70"/>
              <a:gd name="T34" fmla="*/ 57964388 w 46"/>
              <a:gd name="T35" fmla="*/ 163810950 h 70"/>
              <a:gd name="T36" fmla="*/ 57964388 w 46"/>
              <a:gd name="T37" fmla="*/ 70564375 h 70"/>
              <a:gd name="T38" fmla="*/ 35282188 w 46"/>
              <a:gd name="T39" fmla="*/ 80645000 h 70"/>
              <a:gd name="T40" fmla="*/ 10080625 w 46"/>
              <a:gd name="T41" fmla="*/ 70564375 h 70"/>
              <a:gd name="T42" fmla="*/ 10080625 w 46"/>
              <a:gd name="T43" fmla="*/ 45362813 h 70"/>
              <a:gd name="T44" fmla="*/ 22682200 w 46"/>
              <a:gd name="T45" fmla="*/ 10080625 h 70"/>
              <a:gd name="T46" fmla="*/ 57964388 w 46"/>
              <a:gd name="T47" fmla="*/ 0 h 70"/>
              <a:gd name="T48" fmla="*/ 105846563 w 46"/>
              <a:gd name="T49" fmla="*/ 10080625 h 70"/>
              <a:gd name="T50" fmla="*/ 115927188 w 46"/>
              <a:gd name="T51" fmla="*/ 45362813 h 70"/>
              <a:gd name="T52" fmla="*/ 105846563 w 46"/>
              <a:gd name="T53" fmla="*/ 70564375 h 70"/>
              <a:gd name="T54" fmla="*/ 93246575 w 46"/>
              <a:gd name="T55" fmla="*/ 80645000 h 70"/>
              <a:gd name="T56" fmla="*/ 105846563 w 46"/>
              <a:gd name="T57" fmla="*/ 93246575 h 70"/>
              <a:gd name="T58" fmla="*/ 115927188 w 46"/>
              <a:gd name="T59" fmla="*/ 128528763 h 70"/>
              <a:gd name="T60" fmla="*/ 105846563 w 46"/>
              <a:gd name="T61" fmla="*/ 163810950 h 70"/>
              <a:gd name="T62" fmla="*/ 57964388 w 46"/>
              <a:gd name="T63" fmla="*/ 176410938 h 70"/>
              <a:gd name="T64" fmla="*/ 22682200 w 46"/>
              <a:gd name="T65" fmla="*/ 163810950 h 70"/>
              <a:gd name="T66" fmla="*/ 0 w 46"/>
              <a:gd name="T67" fmla="*/ 128528763 h 70"/>
              <a:gd name="T68" fmla="*/ 10080625 w 46"/>
              <a:gd name="T69" fmla="*/ 93246575 h 70"/>
              <a:gd name="T70" fmla="*/ 35282188 w 46"/>
              <a:gd name="T71" fmla="*/ 80645000 h 70"/>
              <a:gd name="T72" fmla="*/ 57964388 w 46"/>
              <a:gd name="T73" fmla="*/ 70564375 h 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6"/>
              <a:gd name="T112" fmla="*/ 0 h 70"/>
              <a:gd name="T113" fmla="*/ 46 w 46"/>
              <a:gd name="T114" fmla="*/ 70 h 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6" h="70">
                <a:moveTo>
                  <a:pt x="23" y="28"/>
                </a:moveTo>
                <a:lnTo>
                  <a:pt x="32" y="28"/>
                </a:lnTo>
                <a:lnTo>
                  <a:pt x="37" y="18"/>
                </a:lnTo>
                <a:lnTo>
                  <a:pt x="32" y="14"/>
                </a:lnTo>
                <a:lnTo>
                  <a:pt x="23" y="9"/>
                </a:lnTo>
                <a:lnTo>
                  <a:pt x="14" y="14"/>
                </a:lnTo>
                <a:lnTo>
                  <a:pt x="14" y="18"/>
                </a:lnTo>
                <a:lnTo>
                  <a:pt x="14" y="28"/>
                </a:lnTo>
                <a:lnTo>
                  <a:pt x="23" y="28"/>
                </a:lnTo>
                <a:lnTo>
                  <a:pt x="23" y="65"/>
                </a:lnTo>
                <a:lnTo>
                  <a:pt x="32" y="60"/>
                </a:lnTo>
                <a:lnTo>
                  <a:pt x="37" y="51"/>
                </a:lnTo>
                <a:lnTo>
                  <a:pt x="32" y="42"/>
                </a:lnTo>
                <a:lnTo>
                  <a:pt x="23" y="37"/>
                </a:lnTo>
                <a:lnTo>
                  <a:pt x="14" y="42"/>
                </a:lnTo>
                <a:lnTo>
                  <a:pt x="9" y="51"/>
                </a:lnTo>
                <a:lnTo>
                  <a:pt x="14" y="60"/>
                </a:lnTo>
                <a:lnTo>
                  <a:pt x="23" y="65"/>
                </a:lnTo>
                <a:lnTo>
                  <a:pt x="23" y="28"/>
                </a:lnTo>
                <a:lnTo>
                  <a:pt x="14" y="32"/>
                </a:lnTo>
                <a:lnTo>
                  <a:pt x="4" y="28"/>
                </a:lnTo>
                <a:lnTo>
                  <a:pt x="4" y="18"/>
                </a:lnTo>
                <a:lnTo>
                  <a:pt x="9" y="4"/>
                </a:lnTo>
                <a:lnTo>
                  <a:pt x="23" y="0"/>
                </a:lnTo>
                <a:lnTo>
                  <a:pt x="42" y="4"/>
                </a:lnTo>
                <a:lnTo>
                  <a:pt x="46" y="18"/>
                </a:lnTo>
                <a:lnTo>
                  <a:pt x="42" y="28"/>
                </a:lnTo>
                <a:lnTo>
                  <a:pt x="37" y="32"/>
                </a:lnTo>
                <a:lnTo>
                  <a:pt x="42" y="37"/>
                </a:lnTo>
                <a:lnTo>
                  <a:pt x="46" y="51"/>
                </a:lnTo>
                <a:lnTo>
                  <a:pt x="42" y="65"/>
                </a:lnTo>
                <a:lnTo>
                  <a:pt x="23" y="70"/>
                </a:lnTo>
                <a:lnTo>
                  <a:pt x="9" y="65"/>
                </a:lnTo>
                <a:lnTo>
                  <a:pt x="0" y="51"/>
                </a:lnTo>
                <a:lnTo>
                  <a:pt x="4" y="37"/>
                </a:lnTo>
                <a:lnTo>
                  <a:pt x="14" y="32"/>
                </a:lnTo>
                <a:lnTo>
                  <a:pt x="23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7" name="Freeform 224"/>
          <p:cNvSpPr>
            <a:spLocks/>
          </p:cNvSpPr>
          <p:nvPr/>
        </p:nvSpPr>
        <p:spPr bwMode="auto">
          <a:xfrm>
            <a:off x="5915025" y="1798638"/>
            <a:ext cx="103188" cy="111125"/>
          </a:xfrm>
          <a:custGeom>
            <a:avLst/>
            <a:gdLst>
              <a:gd name="T0" fmla="*/ 115927749 w 65"/>
              <a:gd name="T1" fmla="*/ 105846563 h 70"/>
              <a:gd name="T2" fmla="*/ 80645391 w 65"/>
              <a:gd name="T3" fmla="*/ 22682200 h 70"/>
              <a:gd name="T4" fmla="*/ 57964668 w 65"/>
              <a:gd name="T5" fmla="*/ 105846563 h 70"/>
              <a:gd name="T6" fmla="*/ 115927749 w 65"/>
              <a:gd name="T7" fmla="*/ 105846563 h 70"/>
              <a:gd name="T8" fmla="*/ 70564717 w 65"/>
              <a:gd name="T9" fmla="*/ 0 h 70"/>
              <a:gd name="T10" fmla="*/ 105847075 w 65"/>
              <a:gd name="T11" fmla="*/ 0 h 70"/>
              <a:gd name="T12" fmla="*/ 163811744 w 65"/>
              <a:gd name="T13" fmla="*/ 176410938 h 70"/>
              <a:gd name="T14" fmla="*/ 141129434 w 65"/>
              <a:gd name="T15" fmla="*/ 176410938 h 70"/>
              <a:gd name="T16" fmla="*/ 115927749 w 65"/>
              <a:gd name="T17" fmla="*/ 115927188 h 70"/>
              <a:gd name="T18" fmla="*/ 45363032 w 65"/>
              <a:gd name="T19" fmla="*/ 115927188 h 70"/>
              <a:gd name="T20" fmla="*/ 35282358 w 65"/>
              <a:gd name="T21" fmla="*/ 176410938 h 70"/>
              <a:gd name="T22" fmla="*/ 0 w 65"/>
              <a:gd name="T23" fmla="*/ 176410938 h 70"/>
              <a:gd name="T24" fmla="*/ 70564717 w 65"/>
              <a:gd name="T25" fmla="*/ 0 h 70"/>
              <a:gd name="T26" fmla="*/ 115927749 w 65"/>
              <a:gd name="T27" fmla="*/ 105846563 h 70"/>
              <a:gd name="T28" fmla="*/ 80645391 w 65"/>
              <a:gd name="T29" fmla="*/ 0 h 70"/>
              <a:gd name="T30" fmla="*/ 115927749 w 65"/>
              <a:gd name="T31" fmla="*/ 105846563 h 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5"/>
              <a:gd name="T49" fmla="*/ 0 h 70"/>
              <a:gd name="T50" fmla="*/ 65 w 65"/>
              <a:gd name="T51" fmla="*/ 70 h 7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5" h="70">
                <a:moveTo>
                  <a:pt x="46" y="42"/>
                </a:moveTo>
                <a:lnTo>
                  <a:pt x="32" y="9"/>
                </a:lnTo>
                <a:lnTo>
                  <a:pt x="23" y="42"/>
                </a:lnTo>
                <a:lnTo>
                  <a:pt x="46" y="42"/>
                </a:lnTo>
                <a:lnTo>
                  <a:pt x="28" y="0"/>
                </a:lnTo>
                <a:lnTo>
                  <a:pt x="42" y="0"/>
                </a:lnTo>
                <a:lnTo>
                  <a:pt x="65" y="70"/>
                </a:lnTo>
                <a:lnTo>
                  <a:pt x="56" y="70"/>
                </a:lnTo>
                <a:lnTo>
                  <a:pt x="46" y="46"/>
                </a:lnTo>
                <a:lnTo>
                  <a:pt x="18" y="46"/>
                </a:lnTo>
                <a:lnTo>
                  <a:pt x="14" y="70"/>
                </a:lnTo>
                <a:lnTo>
                  <a:pt x="0" y="70"/>
                </a:lnTo>
                <a:lnTo>
                  <a:pt x="28" y="0"/>
                </a:lnTo>
                <a:lnTo>
                  <a:pt x="46" y="42"/>
                </a:lnTo>
                <a:lnTo>
                  <a:pt x="32" y="0"/>
                </a:lnTo>
                <a:lnTo>
                  <a:pt x="46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8" name="Freeform 226"/>
          <p:cNvSpPr>
            <a:spLocks/>
          </p:cNvSpPr>
          <p:nvPr/>
        </p:nvSpPr>
        <p:spPr bwMode="auto">
          <a:xfrm>
            <a:off x="6026150" y="1798638"/>
            <a:ext cx="73025" cy="111125"/>
          </a:xfrm>
          <a:custGeom>
            <a:avLst/>
            <a:gdLst>
              <a:gd name="T0" fmla="*/ 57964388 w 46"/>
              <a:gd name="T1" fmla="*/ 0 h 70"/>
              <a:gd name="T2" fmla="*/ 103327200 w 46"/>
              <a:gd name="T3" fmla="*/ 35282188 h 70"/>
              <a:gd name="T4" fmla="*/ 115927188 w 46"/>
              <a:gd name="T5" fmla="*/ 93246575 h 70"/>
              <a:gd name="T6" fmla="*/ 103327200 w 46"/>
              <a:gd name="T7" fmla="*/ 141128750 h 70"/>
              <a:gd name="T8" fmla="*/ 93246575 w 46"/>
              <a:gd name="T9" fmla="*/ 176410938 h 70"/>
              <a:gd name="T10" fmla="*/ 57964388 w 46"/>
              <a:gd name="T11" fmla="*/ 176410938 h 70"/>
              <a:gd name="T12" fmla="*/ 10080625 w 46"/>
              <a:gd name="T13" fmla="*/ 151209375 h 70"/>
              <a:gd name="T14" fmla="*/ 0 w 46"/>
              <a:gd name="T15" fmla="*/ 93246575 h 70"/>
              <a:gd name="T16" fmla="*/ 10080625 w 46"/>
              <a:gd name="T17" fmla="*/ 45362813 h 70"/>
              <a:gd name="T18" fmla="*/ 22682200 w 46"/>
              <a:gd name="T19" fmla="*/ 10080625 h 70"/>
              <a:gd name="T20" fmla="*/ 57964388 w 46"/>
              <a:gd name="T21" fmla="*/ 0 h 70"/>
              <a:gd name="T22" fmla="*/ 57964388 w 46"/>
              <a:gd name="T23" fmla="*/ 163810950 h 70"/>
              <a:gd name="T24" fmla="*/ 80645000 w 46"/>
              <a:gd name="T25" fmla="*/ 141128750 h 70"/>
              <a:gd name="T26" fmla="*/ 93246575 w 46"/>
              <a:gd name="T27" fmla="*/ 93246575 h 70"/>
              <a:gd name="T28" fmla="*/ 93246575 w 46"/>
              <a:gd name="T29" fmla="*/ 35282188 h 70"/>
              <a:gd name="T30" fmla="*/ 57964388 w 46"/>
              <a:gd name="T31" fmla="*/ 22682200 h 70"/>
              <a:gd name="T32" fmla="*/ 32762825 w 46"/>
              <a:gd name="T33" fmla="*/ 35282188 h 70"/>
              <a:gd name="T34" fmla="*/ 22682200 w 46"/>
              <a:gd name="T35" fmla="*/ 93246575 h 70"/>
              <a:gd name="T36" fmla="*/ 22682200 w 46"/>
              <a:gd name="T37" fmla="*/ 128528763 h 70"/>
              <a:gd name="T38" fmla="*/ 57964388 w 46"/>
              <a:gd name="T39" fmla="*/ 163810950 h 70"/>
              <a:gd name="T40" fmla="*/ 57964388 w 46"/>
              <a:gd name="T41" fmla="*/ 0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6"/>
              <a:gd name="T64" fmla="*/ 0 h 70"/>
              <a:gd name="T65" fmla="*/ 46 w 46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6" h="70">
                <a:moveTo>
                  <a:pt x="23" y="0"/>
                </a:moveTo>
                <a:lnTo>
                  <a:pt x="41" y="14"/>
                </a:lnTo>
                <a:lnTo>
                  <a:pt x="46" y="37"/>
                </a:lnTo>
                <a:lnTo>
                  <a:pt x="41" y="56"/>
                </a:lnTo>
                <a:lnTo>
                  <a:pt x="37" y="70"/>
                </a:lnTo>
                <a:lnTo>
                  <a:pt x="23" y="70"/>
                </a:lnTo>
                <a:lnTo>
                  <a:pt x="4" y="60"/>
                </a:lnTo>
                <a:lnTo>
                  <a:pt x="0" y="37"/>
                </a:lnTo>
                <a:lnTo>
                  <a:pt x="4" y="18"/>
                </a:lnTo>
                <a:lnTo>
                  <a:pt x="9" y="4"/>
                </a:lnTo>
                <a:lnTo>
                  <a:pt x="23" y="0"/>
                </a:lnTo>
                <a:lnTo>
                  <a:pt x="23" y="65"/>
                </a:lnTo>
                <a:lnTo>
                  <a:pt x="32" y="56"/>
                </a:lnTo>
                <a:lnTo>
                  <a:pt x="37" y="37"/>
                </a:lnTo>
                <a:lnTo>
                  <a:pt x="37" y="14"/>
                </a:lnTo>
                <a:lnTo>
                  <a:pt x="23" y="9"/>
                </a:lnTo>
                <a:lnTo>
                  <a:pt x="13" y="14"/>
                </a:lnTo>
                <a:lnTo>
                  <a:pt x="9" y="37"/>
                </a:lnTo>
                <a:lnTo>
                  <a:pt x="9" y="51"/>
                </a:lnTo>
                <a:lnTo>
                  <a:pt x="23" y="65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09" name="Freeform 227"/>
          <p:cNvSpPr>
            <a:spLocks/>
          </p:cNvSpPr>
          <p:nvPr/>
        </p:nvSpPr>
        <p:spPr bwMode="auto">
          <a:xfrm>
            <a:off x="6113463" y="1798638"/>
            <a:ext cx="74612" cy="111125"/>
          </a:xfrm>
          <a:custGeom>
            <a:avLst/>
            <a:gdLst>
              <a:gd name="T0" fmla="*/ 0 w 47"/>
              <a:gd name="T1" fmla="*/ 176410938 h 70"/>
              <a:gd name="T2" fmla="*/ 0 w 47"/>
              <a:gd name="T3" fmla="*/ 141128750 h 70"/>
              <a:gd name="T4" fmla="*/ 35281951 w 47"/>
              <a:gd name="T5" fmla="*/ 105846563 h 70"/>
              <a:gd name="T6" fmla="*/ 60483345 w 47"/>
              <a:gd name="T7" fmla="*/ 93246575 h 70"/>
              <a:gd name="T8" fmla="*/ 83163805 w 47"/>
              <a:gd name="T9" fmla="*/ 80645000 h 70"/>
              <a:gd name="T10" fmla="*/ 93244363 w 47"/>
              <a:gd name="T11" fmla="*/ 57964388 h 70"/>
              <a:gd name="T12" fmla="*/ 83163805 w 47"/>
              <a:gd name="T13" fmla="*/ 35282188 h 70"/>
              <a:gd name="T14" fmla="*/ 60483345 w 47"/>
              <a:gd name="T15" fmla="*/ 22682200 h 70"/>
              <a:gd name="T16" fmla="*/ 25201394 w 47"/>
              <a:gd name="T17" fmla="*/ 35282188 h 70"/>
              <a:gd name="T18" fmla="*/ 25201394 w 47"/>
              <a:gd name="T19" fmla="*/ 57964388 h 70"/>
              <a:gd name="T20" fmla="*/ 0 w 47"/>
              <a:gd name="T21" fmla="*/ 57964388 h 70"/>
              <a:gd name="T22" fmla="*/ 12599903 w 47"/>
              <a:gd name="T23" fmla="*/ 22682200 h 70"/>
              <a:gd name="T24" fmla="*/ 60483345 w 47"/>
              <a:gd name="T25" fmla="*/ 0 h 70"/>
              <a:gd name="T26" fmla="*/ 105845853 w 47"/>
              <a:gd name="T27" fmla="*/ 10080625 h 70"/>
              <a:gd name="T28" fmla="*/ 118445756 w 47"/>
              <a:gd name="T29" fmla="*/ 45362813 h 70"/>
              <a:gd name="T30" fmla="*/ 105845853 w 47"/>
              <a:gd name="T31" fmla="*/ 93246575 h 70"/>
              <a:gd name="T32" fmla="*/ 70563902 w 47"/>
              <a:gd name="T33" fmla="*/ 105846563 h 70"/>
              <a:gd name="T34" fmla="*/ 60483345 w 47"/>
              <a:gd name="T35" fmla="*/ 115927188 h 70"/>
              <a:gd name="T36" fmla="*/ 35281951 w 47"/>
              <a:gd name="T37" fmla="*/ 128528763 h 70"/>
              <a:gd name="T38" fmla="*/ 25201394 w 47"/>
              <a:gd name="T39" fmla="*/ 151209375 h 70"/>
              <a:gd name="T40" fmla="*/ 118445756 w 47"/>
              <a:gd name="T41" fmla="*/ 151209375 h 70"/>
              <a:gd name="T42" fmla="*/ 118445756 w 47"/>
              <a:gd name="T43" fmla="*/ 176410938 h 70"/>
              <a:gd name="T44" fmla="*/ 0 w 47"/>
              <a:gd name="T45" fmla="*/ 176410938 h 7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7"/>
              <a:gd name="T70" fmla="*/ 0 h 70"/>
              <a:gd name="T71" fmla="*/ 47 w 47"/>
              <a:gd name="T72" fmla="*/ 70 h 7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7" h="70">
                <a:moveTo>
                  <a:pt x="0" y="70"/>
                </a:moveTo>
                <a:lnTo>
                  <a:pt x="0" y="56"/>
                </a:lnTo>
                <a:lnTo>
                  <a:pt x="14" y="42"/>
                </a:lnTo>
                <a:lnTo>
                  <a:pt x="24" y="37"/>
                </a:lnTo>
                <a:lnTo>
                  <a:pt x="33" y="32"/>
                </a:lnTo>
                <a:lnTo>
                  <a:pt x="37" y="23"/>
                </a:lnTo>
                <a:lnTo>
                  <a:pt x="33" y="14"/>
                </a:lnTo>
                <a:lnTo>
                  <a:pt x="24" y="9"/>
                </a:lnTo>
                <a:lnTo>
                  <a:pt x="10" y="14"/>
                </a:lnTo>
                <a:lnTo>
                  <a:pt x="10" y="23"/>
                </a:lnTo>
                <a:lnTo>
                  <a:pt x="0" y="23"/>
                </a:lnTo>
                <a:lnTo>
                  <a:pt x="5" y="9"/>
                </a:lnTo>
                <a:lnTo>
                  <a:pt x="24" y="0"/>
                </a:lnTo>
                <a:lnTo>
                  <a:pt x="42" y="4"/>
                </a:lnTo>
                <a:lnTo>
                  <a:pt x="47" y="18"/>
                </a:lnTo>
                <a:lnTo>
                  <a:pt x="42" y="37"/>
                </a:lnTo>
                <a:lnTo>
                  <a:pt x="28" y="42"/>
                </a:lnTo>
                <a:lnTo>
                  <a:pt x="24" y="46"/>
                </a:lnTo>
                <a:lnTo>
                  <a:pt x="14" y="51"/>
                </a:lnTo>
                <a:lnTo>
                  <a:pt x="10" y="60"/>
                </a:lnTo>
                <a:lnTo>
                  <a:pt x="47" y="60"/>
                </a:lnTo>
                <a:lnTo>
                  <a:pt x="47" y="70"/>
                </a:lnTo>
                <a:lnTo>
                  <a:pt x="0" y="7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0" name="Freeform 228"/>
          <p:cNvSpPr>
            <a:spLocks/>
          </p:cNvSpPr>
          <p:nvPr/>
        </p:nvSpPr>
        <p:spPr bwMode="auto">
          <a:xfrm>
            <a:off x="6238875" y="1804988"/>
            <a:ext cx="38100" cy="104775"/>
          </a:xfrm>
          <a:custGeom>
            <a:avLst/>
            <a:gdLst>
              <a:gd name="T0" fmla="*/ 12601575 w 24"/>
              <a:gd name="T1" fmla="*/ 0 h 66"/>
              <a:gd name="T2" fmla="*/ 35282188 w 24"/>
              <a:gd name="T3" fmla="*/ 0 h 66"/>
              <a:gd name="T4" fmla="*/ 35282188 w 24"/>
              <a:gd name="T5" fmla="*/ 35282188 h 66"/>
              <a:gd name="T6" fmla="*/ 60483750 w 24"/>
              <a:gd name="T7" fmla="*/ 35282188 h 66"/>
              <a:gd name="T8" fmla="*/ 60483750 w 24"/>
              <a:gd name="T9" fmla="*/ 47883763 h 66"/>
              <a:gd name="T10" fmla="*/ 35282188 w 24"/>
              <a:gd name="T11" fmla="*/ 47883763 h 66"/>
              <a:gd name="T12" fmla="*/ 35282188 w 24"/>
              <a:gd name="T13" fmla="*/ 141128750 h 66"/>
              <a:gd name="T14" fmla="*/ 47883763 w 24"/>
              <a:gd name="T15" fmla="*/ 141128750 h 66"/>
              <a:gd name="T16" fmla="*/ 60483750 w 24"/>
              <a:gd name="T17" fmla="*/ 141128750 h 66"/>
              <a:gd name="T18" fmla="*/ 60483750 w 24"/>
              <a:gd name="T19" fmla="*/ 166330313 h 66"/>
              <a:gd name="T20" fmla="*/ 47883763 w 24"/>
              <a:gd name="T21" fmla="*/ 166330313 h 66"/>
              <a:gd name="T22" fmla="*/ 25201563 w 24"/>
              <a:gd name="T23" fmla="*/ 153730325 h 66"/>
              <a:gd name="T24" fmla="*/ 12601575 w 24"/>
              <a:gd name="T25" fmla="*/ 141128750 h 66"/>
              <a:gd name="T26" fmla="*/ 12601575 w 24"/>
              <a:gd name="T27" fmla="*/ 47883763 h 66"/>
              <a:gd name="T28" fmla="*/ 0 w 24"/>
              <a:gd name="T29" fmla="*/ 47883763 h 66"/>
              <a:gd name="T30" fmla="*/ 0 w 24"/>
              <a:gd name="T31" fmla="*/ 35282188 h 66"/>
              <a:gd name="T32" fmla="*/ 12601575 w 24"/>
              <a:gd name="T33" fmla="*/ 35282188 h 66"/>
              <a:gd name="T34" fmla="*/ 12601575 w 24"/>
              <a:gd name="T35" fmla="*/ 0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"/>
              <a:gd name="T55" fmla="*/ 0 h 66"/>
              <a:gd name="T56" fmla="*/ 24 w 24"/>
              <a:gd name="T57" fmla="*/ 66 h 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" h="66">
                <a:moveTo>
                  <a:pt x="5" y="0"/>
                </a:moveTo>
                <a:lnTo>
                  <a:pt x="14" y="0"/>
                </a:lnTo>
                <a:lnTo>
                  <a:pt x="14" y="14"/>
                </a:lnTo>
                <a:lnTo>
                  <a:pt x="24" y="14"/>
                </a:lnTo>
                <a:lnTo>
                  <a:pt x="24" y="19"/>
                </a:lnTo>
                <a:lnTo>
                  <a:pt x="14" y="19"/>
                </a:lnTo>
                <a:lnTo>
                  <a:pt x="14" y="56"/>
                </a:lnTo>
                <a:lnTo>
                  <a:pt x="19" y="56"/>
                </a:lnTo>
                <a:lnTo>
                  <a:pt x="24" y="56"/>
                </a:lnTo>
                <a:lnTo>
                  <a:pt x="24" y="66"/>
                </a:lnTo>
                <a:lnTo>
                  <a:pt x="19" y="66"/>
                </a:lnTo>
                <a:lnTo>
                  <a:pt x="10" y="61"/>
                </a:lnTo>
                <a:lnTo>
                  <a:pt x="5" y="56"/>
                </a:lnTo>
                <a:lnTo>
                  <a:pt x="5" y="19"/>
                </a:lnTo>
                <a:lnTo>
                  <a:pt x="0" y="19"/>
                </a:lnTo>
                <a:lnTo>
                  <a:pt x="0" y="14"/>
                </a:lnTo>
                <a:lnTo>
                  <a:pt x="5" y="14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1" name="Freeform 229"/>
          <p:cNvSpPr>
            <a:spLocks/>
          </p:cNvSpPr>
          <p:nvPr/>
        </p:nvSpPr>
        <p:spPr bwMode="auto">
          <a:xfrm>
            <a:off x="6283325" y="1843088"/>
            <a:ext cx="80963" cy="50800"/>
          </a:xfrm>
          <a:custGeom>
            <a:avLst/>
            <a:gdLst>
              <a:gd name="T0" fmla="*/ 128529556 w 51"/>
              <a:gd name="T1" fmla="*/ 0 h 32"/>
              <a:gd name="T2" fmla="*/ 128529556 w 51"/>
              <a:gd name="T3" fmla="*/ 22682200 h 32"/>
              <a:gd name="T4" fmla="*/ 0 w 51"/>
              <a:gd name="T5" fmla="*/ 22682200 h 32"/>
              <a:gd name="T6" fmla="*/ 0 w 51"/>
              <a:gd name="T7" fmla="*/ 0 h 32"/>
              <a:gd name="T8" fmla="*/ 128529556 w 51"/>
              <a:gd name="T9" fmla="*/ 0 h 32"/>
              <a:gd name="T10" fmla="*/ 128529556 w 51"/>
              <a:gd name="T11" fmla="*/ 57964388 h 32"/>
              <a:gd name="T12" fmla="*/ 128529556 w 51"/>
              <a:gd name="T13" fmla="*/ 80645000 h 32"/>
              <a:gd name="T14" fmla="*/ 0 w 51"/>
              <a:gd name="T15" fmla="*/ 80645000 h 32"/>
              <a:gd name="T16" fmla="*/ 0 w 51"/>
              <a:gd name="T17" fmla="*/ 57964388 h 32"/>
              <a:gd name="T18" fmla="*/ 128529556 w 51"/>
              <a:gd name="T19" fmla="*/ 57964388 h 32"/>
              <a:gd name="T20" fmla="*/ 128529556 w 51"/>
              <a:gd name="T21" fmla="*/ 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32"/>
              <a:gd name="T35" fmla="*/ 51 w 51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32">
                <a:moveTo>
                  <a:pt x="51" y="0"/>
                </a:moveTo>
                <a:lnTo>
                  <a:pt x="51" y="9"/>
                </a:lnTo>
                <a:lnTo>
                  <a:pt x="0" y="9"/>
                </a:lnTo>
                <a:lnTo>
                  <a:pt x="0" y="0"/>
                </a:lnTo>
                <a:lnTo>
                  <a:pt x="51" y="0"/>
                </a:lnTo>
                <a:lnTo>
                  <a:pt x="51" y="23"/>
                </a:lnTo>
                <a:lnTo>
                  <a:pt x="51" y="32"/>
                </a:lnTo>
                <a:lnTo>
                  <a:pt x="0" y="32"/>
                </a:lnTo>
                <a:lnTo>
                  <a:pt x="0" y="23"/>
                </a:lnTo>
                <a:lnTo>
                  <a:pt x="51" y="23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2" name="Freeform 230"/>
          <p:cNvSpPr>
            <a:spLocks/>
          </p:cNvSpPr>
          <p:nvPr/>
        </p:nvSpPr>
        <p:spPr bwMode="auto">
          <a:xfrm>
            <a:off x="6380163" y="1798638"/>
            <a:ext cx="73025" cy="111125"/>
          </a:xfrm>
          <a:custGeom>
            <a:avLst/>
            <a:gdLst>
              <a:gd name="T0" fmla="*/ 57964388 w 46"/>
              <a:gd name="T1" fmla="*/ 0 h 70"/>
              <a:gd name="T2" fmla="*/ 103327200 w 46"/>
              <a:gd name="T3" fmla="*/ 35282188 h 70"/>
              <a:gd name="T4" fmla="*/ 115927188 w 46"/>
              <a:gd name="T5" fmla="*/ 93246575 h 70"/>
              <a:gd name="T6" fmla="*/ 103327200 w 46"/>
              <a:gd name="T7" fmla="*/ 141128750 h 70"/>
              <a:gd name="T8" fmla="*/ 80645000 w 46"/>
              <a:gd name="T9" fmla="*/ 176410938 h 70"/>
              <a:gd name="T10" fmla="*/ 57964388 w 46"/>
              <a:gd name="T11" fmla="*/ 176410938 h 70"/>
              <a:gd name="T12" fmla="*/ 10080625 w 46"/>
              <a:gd name="T13" fmla="*/ 151209375 h 70"/>
              <a:gd name="T14" fmla="*/ 0 w 46"/>
              <a:gd name="T15" fmla="*/ 93246575 h 70"/>
              <a:gd name="T16" fmla="*/ 0 w 46"/>
              <a:gd name="T17" fmla="*/ 45362813 h 70"/>
              <a:gd name="T18" fmla="*/ 22682200 w 46"/>
              <a:gd name="T19" fmla="*/ 10080625 h 70"/>
              <a:gd name="T20" fmla="*/ 57964388 w 46"/>
              <a:gd name="T21" fmla="*/ 0 h 70"/>
              <a:gd name="T22" fmla="*/ 57964388 w 46"/>
              <a:gd name="T23" fmla="*/ 163810950 h 70"/>
              <a:gd name="T24" fmla="*/ 80645000 w 46"/>
              <a:gd name="T25" fmla="*/ 141128750 h 70"/>
              <a:gd name="T26" fmla="*/ 93246575 w 46"/>
              <a:gd name="T27" fmla="*/ 93246575 h 70"/>
              <a:gd name="T28" fmla="*/ 80645000 w 46"/>
              <a:gd name="T29" fmla="*/ 35282188 h 70"/>
              <a:gd name="T30" fmla="*/ 57964388 w 46"/>
              <a:gd name="T31" fmla="*/ 22682200 h 70"/>
              <a:gd name="T32" fmla="*/ 22682200 w 46"/>
              <a:gd name="T33" fmla="*/ 35282188 h 70"/>
              <a:gd name="T34" fmla="*/ 22682200 w 46"/>
              <a:gd name="T35" fmla="*/ 93246575 h 70"/>
              <a:gd name="T36" fmla="*/ 22682200 w 46"/>
              <a:gd name="T37" fmla="*/ 128528763 h 70"/>
              <a:gd name="T38" fmla="*/ 57964388 w 46"/>
              <a:gd name="T39" fmla="*/ 163810950 h 70"/>
              <a:gd name="T40" fmla="*/ 57964388 w 46"/>
              <a:gd name="T41" fmla="*/ 0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6"/>
              <a:gd name="T64" fmla="*/ 0 h 70"/>
              <a:gd name="T65" fmla="*/ 46 w 46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6" h="70">
                <a:moveTo>
                  <a:pt x="23" y="0"/>
                </a:moveTo>
                <a:lnTo>
                  <a:pt x="41" y="14"/>
                </a:lnTo>
                <a:lnTo>
                  <a:pt x="46" y="37"/>
                </a:lnTo>
                <a:lnTo>
                  <a:pt x="41" y="56"/>
                </a:lnTo>
                <a:lnTo>
                  <a:pt x="32" y="70"/>
                </a:lnTo>
                <a:lnTo>
                  <a:pt x="23" y="70"/>
                </a:lnTo>
                <a:lnTo>
                  <a:pt x="4" y="60"/>
                </a:lnTo>
                <a:lnTo>
                  <a:pt x="0" y="37"/>
                </a:lnTo>
                <a:lnTo>
                  <a:pt x="0" y="18"/>
                </a:lnTo>
                <a:lnTo>
                  <a:pt x="9" y="4"/>
                </a:lnTo>
                <a:lnTo>
                  <a:pt x="23" y="0"/>
                </a:lnTo>
                <a:lnTo>
                  <a:pt x="23" y="65"/>
                </a:lnTo>
                <a:lnTo>
                  <a:pt x="32" y="56"/>
                </a:lnTo>
                <a:lnTo>
                  <a:pt x="37" y="37"/>
                </a:lnTo>
                <a:lnTo>
                  <a:pt x="32" y="14"/>
                </a:lnTo>
                <a:lnTo>
                  <a:pt x="23" y="9"/>
                </a:lnTo>
                <a:lnTo>
                  <a:pt x="9" y="14"/>
                </a:lnTo>
                <a:lnTo>
                  <a:pt x="9" y="37"/>
                </a:lnTo>
                <a:lnTo>
                  <a:pt x="9" y="51"/>
                </a:lnTo>
                <a:lnTo>
                  <a:pt x="23" y="65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3" name="Rectangle 231"/>
          <p:cNvSpPr>
            <a:spLocks noChangeArrowheads="1"/>
          </p:cNvSpPr>
          <p:nvPr/>
        </p:nvSpPr>
        <p:spPr bwMode="auto">
          <a:xfrm>
            <a:off x="6475413" y="1893888"/>
            <a:ext cx="14287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4" name="Freeform 232"/>
          <p:cNvSpPr>
            <a:spLocks/>
          </p:cNvSpPr>
          <p:nvPr/>
        </p:nvSpPr>
        <p:spPr bwMode="auto">
          <a:xfrm>
            <a:off x="6505575" y="1798638"/>
            <a:ext cx="73025" cy="111125"/>
          </a:xfrm>
          <a:custGeom>
            <a:avLst/>
            <a:gdLst>
              <a:gd name="T0" fmla="*/ 22682200 w 46"/>
              <a:gd name="T1" fmla="*/ 128528763 h 70"/>
              <a:gd name="T2" fmla="*/ 45362813 w 46"/>
              <a:gd name="T3" fmla="*/ 151209375 h 70"/>
              <a:gd name="T4" fmla="*/ 57964388 w 46"/>
              <a:gd name="T5" fmla="*/ 163810950 h 70"/>
              <a:gd name="T6" fmla="*/ 93246575 w 46"/>
              <a:gd name="T7" fmla="*/ 151209375 h 70"/>
              <a:gd name="T8" fmla="*/ 93246575 w 46"/>
              <a:gd name="T9" fmla="*/ 115927188 h 70"/>
              <a:gd name="T10" fmla="*/ 80645000 w 46"/>
              <a:gd name="T11" fmla="*/ 93246575 h 70"/>
              <a:gd name="T12" fmla="*/ 57964388 w 46"/>
              <a:gd name="T13" fmla="*/ 80645000 h 70"/>
              <a:gd name="T14" fmla="*/ 45362813 w 46"/>
              <a:gd name="T15" fmla="*/ 80645000 h 70"/>
              <a:gd name="T16" fmla="*/ 22682200 w 46"/>
              <a:gd name="T17" fmla="*/ 93246575 h 70"/>
              <a:gd name="T18" fmla="*/ 10080625 w 46"/>
              <a:gd name="T19" fmla="*/ 93246575 h 70"/>
              <a:gd name="T20" fmla="*/ 22682200 w 46"/>
              <a:gd name="T21" fmla="*/ 0 h 70"/>
              <a:gd name="T22" fmla="*/ 115927188 w 46"/>
              <a:gd name="T23" fmla="*/ 0 h 70"/>
              <a:gd name="T24" fmla="*/ 115927188 w 46"/>
              <a:gd name="T25" fmla="*/ 22682200 h 70"/>
              <a:gd name="T26" fmla="*/ 35282188 w 46"/>
              <a:gd name="T27" fmla="*/ 22682200 h 70"/>
              <a:gd name="T28" fmla="*/ 35282188 w 46"/>
              <a:gd name="T29" fmla="*/ 70564375 h 70"/>
              <a:gd name="T30" fmla="*/ 45362813 w 46"/>
              <a:gd name="T31" fmla="*/ 70564375 h 70"/>
              <a:gd name="T32" fmla="*/ 70564375 w 46"/>
              <a:gd name="T33" fmla="*/ 57964388 h 70"/>
              <a:gd name="T34" fmla="*/ 103327200 w 46"/>
              <a:gd name="T35" fmla="*/ 80645000 h 70"/>
              <a:gd name="T36" fmla="*/ 115927188 w 46"/>
              <a:gd name="T37" fmla="*/ 115927188 h 70"/>
              <a:gd name="T38" fmla="*/ 103327200 w 46"/>
              <a:gd name="T39" fmla="*/ 163810950 h 70"/>
              <a:gd name="T40" fmla="*/ 57964388 w 46"/>
              <a:gd name="T41" fmla="*/ 176410938 h 70"/>
              <a:gd name="T42" fmla="*/ 22682200 w 46"/>
              <a:gd name="T43" fmla="*/ 163810950 h 70"/>
              <a:gd name="T44" fmla="*/ 0 w 46"/>
              <a:gd name="T45" fmla="*/ 128528763 h 70"/>
              <a:gd name="T46" fmla="*/ 22682200 w 46"/>
              <a:gd name="T47" fmla="*/ 128528763 h 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6"/>
              <a:gd name="T73" fmla="*/ 0 h 70"/>
              <a:gd name="T74" fmla="*/ 46 w 46"/>
              <a:gd name="T75" fmla="*/ 70 h 7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6" h="70">
                <a:moveTo>
                  <a:pt x="9" y="51"/>
                </a:moveTo>
                <a:lnTo>
                  <a:pt x="18" y="60"/>
                </a:lnTo>
                <a:lnTo>
                  <a:pt x="23" y="65"/>
                </a:lnTo>
                <a:lnTo>
                  <a:pt x="37" y="60"/>
                </a:lnTo>
                <a:lnTo>
                  <a:pt x="37" y="46"/>
                </a:lnTo>
                <a:lnTo>
                  <a:pt x="32" y="37"/>
                </a:lnTo>
                <a:lnTo>
                  <a:pt x="23" y="32"/>
                </a:lnTo>
                <a:lnTo>
                  <a:pt x="18" y="32"/>
                </a:lnTo>
                <a:lnTo>
                  <a:pt x="9" y="37"/>
                </a:lnTo>
                <a:lnTo>
                  <a:pt x="4" y="37"/>
                </a:lnTo>
                <a:lnTo>
                  <a:pt x="9" y="0"/>
                </a:lnTo>
                <a:lnTo>
                  <a:pt x="46" y="0"/>
                </a:lnTo>
                <a:lnTo>
                  <a:pt x="46" y="9"/>
                </a:lnTo>
                <a:lnTo>
                  <a:pt x="14" y="9"/>
                </a:lnTo>
                <a:lnTo>
                  <a:pt x="14" y="28"/>
                </a:lnTo>
                <a:lnTo>
                  <a:pt x="18" y="28"/>
                </a:lnTo>
                <a:lnTo>
                  <a:pt x="28" y="23"/>
                </a:lnTo>
                <a:lnTo>
                  <a:pt x="41" y="32"/>
                </a:lnTo>
                <a:lnTo>
                  <a:pt x="46" y="46"/>
                </a:lnTo>
                <a:lnTo>
                  <a:pt x="41" y="65"/>
                </a:lnTo>
                <a:lnTo>
                  <a:pt x="23" y="70"/>
                </a:lnTo>
                <a:lnTo>
                  <a:pt x="9" y="65"/>
                </a:lnTo>
                <a:lnTo>
                  <a:pt x="0" y="51"/>
                </a:lnTo>
                <a:lnTo>
                  <a:pt x="9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5" name="Freeform 233"/>
          <p:cNvSpPr>
            <a:spLocks/>
          </p:cNvSpPr>
          <p:nvPr/>
        </p:nvSpPr>
        <p:spPr bwMode="auto">
          <a:xfrm>
            <a:off x="6592888" y="1798638"/>
            <a:ext cx="74612" cy="111125"/>
          </a:xfrm>
          <a:custGeom>
            <a:avLst/>
            <a:gdLst>
              <a:gd name="T0" fmla="*/ 60483345 w 47"/>
              <a:gd name="T1" fmla="*/ 0 h 70"/>
              <a:gd name="T2" fmla="*/ 105845853 w 47"/>
              <a:gd name="T3" fmla="*/ 10080625 h 70"/>
              <a:gd name="T4" fmla="*/ 118445756 w 47"/>
              <a:gd name="T5" fmla="*/ 45362813 h 70"/>
              <a:gd name="T6" fmla="*/ 95765296 w 47"/>
              <a:gd name="T7" fmla="*/ 45362813 h 70"/>
              <a:gd name="T8" fmla="*/ 95765296 w 47"/>
              <a:gd name="T9" fmla="*/ 35282188 h 70"/>
              <a:gd name="T10" fmla="*/ 70563902 w 47"/>
              <a:gd name="T11" fmla="*/ 22682200 h 70"/>
              <a:gd name="T12" fmla="*/ 35281951 w 47"/>
              <a:gd name="T13" fmla="*/ 35282188 h 70"/>
              <a:gd name="T14" fmla="*/ 25201394 w 47"/>
              <a:gd name="T15" fmla="*/ 80645000 h 70"/>
              <a:gd name="T16" fmla="*/ 47881854 w 47"/>
              <a:gd name="T17" fmla="*/ 70564375 h 70"/>
              <a:gd name="T18" fmla="*/ 70563902 w 47"/>
              <a:gd name="T19" fmla="*/ 57964388 h 70"/>
              <a:gd name="T20" fmla="*/ 105845853 w 47"/>
              <a:gd name="T21" fmla="*/ 80645000 h 70"/>
              <a:gd name="T22" fmla="*/ 118445756 w 47"/>
              <a:gd name="T23" fmla="*/ 115927188 h 70"/>
              <a:gd name="T24" fmla="*/ 105845853 w 47"/>
              <a:gd name="T25" fmla="*/ 163810950 h 70"/>
              <a:gd name="T26" fmla="*/ 60483345 w 47"/>
              <a:gd name="T27" fmla="*/ 176410938 h 70"/>
              <a:gd name="T28" fmla="*/ 25201394 w 47"/>
              <a:gd name="T29" fmla="*/ 163810950 h 70"/>
              <a:gd name="T30" fmla="*/ 0 w 47"/>
              <a:gd name="T31" fmla="*/ 93246575 h 70"/>
              <a:gd name="T32" fmla="*/ 12599903 w 47"/>
              <a:gd name="T33" fmla="*/ 45362813 h 70"/>
              <a:gd name="T34" fmla="*/ 35281951 w 47"/>
              <a:gd name="T35" fmla="*/ 10080625 h 70"/>
              <a:gd name="T36" fmla="*/ 60483345 w 47"/>
              <a:gd name="T37" fmla="*/ 0 h 70"/>
              <a:gd name="T38" fmla="*/ 60483345 w 47"/>
              <a:gd name="T39" fmla="*/ 163810950 h 70"/>
              <a:gd name="T40" fmla="*/ 95765296 w 47"/>
              <a:gd name="T41" fmla="*/ 151209375 h 70"/>
              <a:gd name="T42" fmla="*/ 95765296 w 47"/>
              <a:gd name="T43" fmla="*/ 115927188 h 70"/>
              <a:gd name="T44" fmla="*/ 95765296 w 47"/>
              <a:gd name="T45" fmla="*/ 93246575 h 70"/>
              <a:gd name="T46" fmla="*/ 60483345 w 47"/>
              <a:gd name="T47" fmla="*/ 80645000 h 70"/>
              <a:gd name="T48" fmla="*/ 35281951 w 47"/>
              <a:gd name="T49" fmla="*/ 93246575 h 70"/>
              <a:gd name="T50" fmla="*/ 25201394 w 47"/>
              <a:gd name="T51" fmla="*/ 115927188 h 70"/>
              <a:gd name="T52" fmla="*/ 35281951 w 47"/>
              <a:gd name="T53" fmla="*/ 151209375 h 70"/>
              <a:gd name="T54" fmla="*/ 60483345 w 47"/>
              <a:gd name="T55" fmla="*/ 163810950 h 70"/>
              <a:gd name="T56" fmla="*/ 60483345 w 47"/>
              <a:gd name="T57" fmla="*/ 0 h 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7"/>
              <a:gd name="T88" fmla="*/ 0 h 70"/>
              <a:gd name="T89" fmla="*/ 47 w 47"/>
              <a:gd name="T90" fmla="*/ 70 h 7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7" h="70">
                <a:moveTo>
                  <a:pt x="24" y="0"/>
                </a:moveTo>
                <a:lnTo>
                  <a:pt x="42" y="4"/>
                </a:lnTo>
                <a:lnTo>
                  <a:pt x="47" y="18"/>
                </a:lnTo>
                <a:lnTo>
                  <a:pt x="38" y="18"/>
                </a:lnTo>
                <a:lnTo>
                  <a:pt x="38" y="14"/>
                </a:lnTo>
                <a:lnTo>
                  <a:pt x="28" y="9"/>
                </a:lnTo>
                <a:lnTo>
                  <a:pt x="14" y="14"/>
                </a:lnTo>
                <a:lnTo>
                  <a:pt x="10" y="32"/>
                </a:lnTo>
                <a:lnTo>
                  <a:pt x="19" y="28"/>
                </a:lnTo>
                <a:lnTo>
                  <a:pt x="28" y="23"/>
                </a:lnTo>
                <a:lnTo>
                  <a:pt x="42" y="32"/>
                </a:lnTo>
                <a:lnTo>
                  <a:pt x="47" y="46"/>
                </a:lnTo>
                <a:lnTo>
                  <a:pt x="42" y="65"/>
                </a:lnTo>
                <a:lnTo>
                  <a:pt x="24" y="70"/>
                </a:lnTo>
                <a:lnTo>
                  <a:pt x="10" y="65"/>
                </a:lnTo>
                <a:lnTo>
                  <a:pt x="0" y="37"/>
                </a:lnTo>
                <a:lnTo>
                  <a:pt x="5" y="18"/>
                </a:lnTo>
                <a:lnTo>
                  <a:pt x="14" y="4"/>
                </a:lnTo>
                <a:lnTo>
                  <a:pt x="24" y="0"/>
                </a:lnTo>
                <a:lnTo>
                  <a:pt x="24" y="65"/>
                </a:lnTo>
                <a:lnTo>
                  <a:pt x="38" y="60"/>
                </a:lnTo>
                <a:lnTo>
                  <a:pt x="38" y="46"/>
                </a:lnTo>
                <a:lnTo>
                  <a:pt x="38" y="37"/>
                </a:lnTo>
                <a:lnTo>
                  <a:pt x="24" y="32"/>
                </a:lnTo>
                <a:lnTo>
                  <a:pt x="14" y="37"/>
                </a:lnTo>
                <a:lnTo>
                  <a:pt x="10" y="46"/>
                </a:lnTo>
                <a:lnTo>
                  <a:pt x="14" y="60"/>
                </a:lnTo>
                <a:lnTo>
                  <a:pt x="24" y="65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6" name="Freeform 234"/>
          <p:cNvSpPr>
            <a:spLocks/>
          </p:cNvSpPr>
          <p:nvPr/>
        </p:nvSpPr>
        <p:spPr bwMode="auto">
          <a:xfrm>
            <a:off x="6681788" y="1798638"/>
            <a:ext cx="74612" cy="111125"/>
          </a:xfrm>
          <a:custGeom>
            <a:avLst/>
            <a:gdLst>
              <a:gd name="T0" fmla="*/ 57962412 w 47"/>
              <a:gd name="T1" fmla="*/ 0 h 70"/>
              <a:gd name="T2" fmla="*/ 105845853 w 47"/>
              <a:gd name="T3" fmla="*/ 35282188 h 70"/>
              <a:gd name="T4" fmla="*/ 118445756 w 47"/>
              <a:gd name="T5" fmla="*/ 93246575 h 70"/>
              <a:gd name="T6" fmla="*/ 105845853 w 47"/>
              <a:gd name="T7" fmla="*/ 141128750 h 70"/>
              <a:gd name="T8" fmla="*/ 83163805 w 47"/>
              <a:gd name="T9" fmla="*/ 176410938 h 70"/>
              <a:gd name="T10" fmla="*/ 57962412 w 47"/>
              <a:gd name="T11" fmla="*/ 176410938 h 70"/>
              <a:gd name="T12" fmla="*/ 12599903 w 47"/>
              <a:gd name="T13" fmla="*/ 151209375 h 70"/>
              <a:gd name="T14" fmla="*/ 0 w 47"/>
              <a:gd name="T15" fmla="*/ 93246575 h 70"/>
              <a:gd name="T16" fmla="*/ 0 w 47"/>
              <a:gd name="T17" fmla="*/ 45362813 h 70"/>
              <a:gd name="T18" fmla="*/ 22680461 w 47"/>
              <a:gd name="T19" fmla="*/ 10080625 h 70"/>
              <a:gd name="T20" fmla="*/ 57962412 w 47"/>
              <a:gd name="T21" fmla="*/ 0 h 70"/>
              <a:gd name="T22" fmla="*/ 57962412 w 47"/>
              <a:gd name="T23" fmla="*/ 163810950 h 70"/>
              <a:gd name="T24" fmla="*/ 83163805 w 47"/>
              <a:gd name="T25" fmla="*/ 141128750 h 70"/>
              <a:gd name="T26" fmla="*/ 93244363 w 47"/>
              <a:gd name="T27" fmla="*/ 93246575 h 70"/>
              <a:gd name="T28" fmla="*/ 83163805 w 47"/>
              <a:gd name="T29" fmla="*/ 35282188 h 70"/>
              <a:gd name="T30" fmla="*/ 57962412 w 47"/>
              <a:gd name="T31" fmla="*/ 22682200 h 70"/>
              <a:gd name="T32" fmla="*/ 35281951 w 47"/>
              <a:gd name="T33" fmla="*/ 35282188 h 70"/>
              <a:gd name="T34" fmla="*/ 22680461 w 47"/>
              <a:gd name="T35" fmla="*/ 93246575 h 70"/>
              <a:gd name="T36" fmla="*/ 22680461 w 47"/>
              <a:gd name="T37" fmla="*/ 128528763 h 70"/>
              <a:gd name="T38" fmla="*/ 57962412 w 47"/>
              <a:gd name="T39" fmla="*/ 163810950 h 70"/>
              <a:gd name="T40" fmla="*/ 57962412 w 47"/>
              <a:gd name="T41" fmla="*/ 0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7"/>
              <a:gd name="T64" fmla="*/ 0 h 70"/>
              <a:gd name="T65" fmla="*/ 47 w 47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7" h="70">
                <a:moveTo>
                  <a:pt x="23" y="0"/>
                </a:moveTo>
                <a:lnTo>
                  <a:pt x="42" y="14"/>
                </a:lnTo>
                <a:lnTo>
                  <a:pt x="47" y="37"/>
                </a:lnTo>
                <a:lnTo>
                  <a:pt x="42" y="56"/>
                </a:lnTo>
                <a:lnTo>
                  <a:pt x="33" y="70"/>
                </a:lnTo>
                <a:lnTo>
                  <a:pt x="23" y="70"/>
                </a:lnTo>
                <a:lnTo>
                  <a:pt x="5" y="60"/>
                </a:lnTo>
                <a:lnTo>
                  <a:pt x="0" y="37"/>
                </a:lnTo>
                <a:lnTo>
                  <a:pt x="0" y="18"/>
                </a:lnTo>
                <a:lnTo>
                  <a:pt x="9" y="4"/>
                </a:lnTo>
                <a:lnTo>
                  <a:pt x="23" y="0"/>
                </a:lnTo>
                <a:lnTo>
                  <a:pt x="23" y="65"/>
                </a:lnTo>
                <a:lnTo>
                  <a:pt x="33" y="56"/>
                </a:lnTo>
                <a:lnTo>
                  <a:pt x="37" y="37"/>
                </a:lnTo>
                <a:lnTo>
                  <a:pt x="33" y="14"/>
                </a:lnTo>
                <a:lnTo>
                  <a:pt x="23" y="9"/>
                </a:lnTo>
                <a:lnTo>
                  <a:pt x="14" y="14"/>
                </a:lnTo>
                <a:lnTo>
                  <a:pt x="9" y="37"/>
                </a:lnTo>
                <a:lnTo>
                  <a:pt x="9" y="51"/>
                </a:lnTo>
                <a:lnTo>
                  <a:pt x="23" y="65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7" name="Freeform 235"/>
          <p:cNvSpPr>
            <a:spLocks/>
          </p:cNvSpPr>
          <p:nvPr/>
        </p:nvSpPr>
        <p:spPr bwMode="auto">
          <a:xfrm>
            <a:off x="6807200" y="1827213"/>
            <a:ext cx="74613" cy="82550"/>
          </a:xfrm>
          <a:custGeom>
            <a:avLst/>
            <a:gdLst>
              <a:gd name="T0" fmla="*/ 25201731 w 47"/>
              <a:gd name="T1" fmla="*/ 83165950 h 52"/>
              <a:gd name="T2" fmla="*/ 35282424 w 47"/>
              <a:gd name="T3" fmla="*/ 105846563 h 52"/>
              <a:gd name="T4" fmla="*/ 57964776 w 47"/>
              <a:gd name="T5" fmla="*/ 118448138 h 52"/>
              <a:gd name="T6" fmla="*/ 83166507 w 47"/>
              <a:gd name="T7" fmla="*/ 105846563 h 52"/>
              <a:gd name="T8" fmla="*/ 93247200 w 47"/>
              <a:gd name="T9" fmla="*/ 95765938 h 52"/>
              <a:gd name="T10" fmla="*/ 83166507 w 47"/>
              <a:gd name="T11" fmla="*/ 83165950 h 52"/>
              <a:gd name="T12" fmla="*/ 57964776 w 47"/>
              <a:gd name="T13" fmla="*/ 70564375 h 52"/>
              <a:gd name="T14" fmla="*/ 47884083 w 47"/>
              <a:gd name="T15" fmla="*/ 70564375 h 52"/>
              <a:gd name="T16" fmla="*/ 25201731 w 47"/>
              <a:gd name="T17" fmla="*/ 60483750 h 52"/>
              <a:gd name="T18" fmla="*/ 12601659 w 47"/>
              <a:gd name="T19" fmla="*/ 35282188 h 52"/>
              <a:gd name="T20" fmla="*/ 25201731 w 47"/>
              <a:gd name="T21" fmla="*/ 12601575 h 52"/>
              <a:gd name="T22" fmla="*/ 57964776 w 47"/>
              <a:gd name="T23" fmla="*/ 0 h 52"/>
              <a:gd name="T24" fmla="*/ 93247200 w 47"/>
              <a:gd name="T25" fmla="*/ 12601575 h 52"/>
              <a:gd name="T26" fmla="*/ 105847272 w 47"/>
              <a:gd name="T27" fmla="*/ 35282188 h 52"/>
              <a:gd name="T28" fmla="*/ 83166507 w 47"/>
              <a:gd name="T29" fmla="*/ 35282188 h 52"/>
              <a:gd name="T30" fmla="*/ 83166507 w 47"/>
              <a:gd name="T31" fmla="*/ 25201563 h 52"/>
              <a:gd name="T32" fmla="*/ 57964776 w 47"/>
              <a:gd name="T33" fmla="*/ 12601575 h 52"/>
              <a:gd name="T34" fmla="*/ 35282424 w 47"/>
              <a:gd name="T35" fmla="*/ 25201563 h 52"/>
              <a:gd name="T36" fmla="*/ 35282424 w 47"/>
              <a:gd name="T37" fmla="*/ 35282188 h 52"/>
              <a:gd name="T38" fmla="*/ 35282424 w 47"/>
              <a:gd name="T39" fmla="*/ 47883763 h 52"/>
              <a:gd name="T40" fmla="*/ 57964776 w 47"/>
              <a:gd name="T41" fmla="*/ 47883763 h 52"/>
              <a:gd name="T42" fmla="*/ 70564848 w 47"/>
              <a:gd name="T43" fmla="*/ 60483750 h 52"/>
              <a:gd name="T44" fmla="*/ 93247200 w 47"/>
              <a:gd name="T45" fmla="*/ 60483750 h 52"/>
              <a:gd name="T46" fmla="*/ 118448931 w 47"/>
              <a:gd name="T47" fmla="*/ 95765938 h 52"/>
              <a:gd name="T48" fmla="*/ 93247200 w 47"/>
              <a:gd name="T49" fmla="*/ 118448138 h 52"/>
              <a:gd name="T50" fmla="*/ 57964776 w 47"/>
              <a:gd name="T51" fmla="*/ 131048125 h 52"/>
              <a:gd name="T52" fmla="*/ 12601659 w 47"/>
              <a:gd name="T53" fmla="*/ 118448138 h 52"/>
              <a:gd name="T54" fmla="*/ 0 w 47"/>
              <a:gd name="T55" fmla="*/ 83165950 h 52"/>
              <a:gd name="T56" fmla="*/ 25201731 w 47"/>
              <a:gd name="T57" fmla="*/ 83165950 h 52"/>
              <a:gd name="T58" fmla="*/ 57964776 w 47"/>
              <a:gd name="T59" fmla="*/ 0 h 52"/>
              <a:gd name="T60" fmla="*/ 25201731 w 47"/>
              <a:gd name="T61" fmla="*/ 83165950 h 5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7"/>
              <a:gd name="T94" fmla="*/ 0 h 52"/>
              <a:gd name="T95" fmla="*/ 47 w 47"/>
              <a:gd name="T96" fmla="*/ 52 h 5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7" h="52">
                <a:moveTo>
                  <a:pt x="10" y="33"/>
                </a:moveTo>
                <a:lnTo>
                  <a:pt x="14" y="42"/>
                </a:lnTo>
                <a:lnTo>
                  <a:pt x="23" y="47"/>
                </a:lnTo>
                <a:lnTo>
                  <a:pt x="33" y="42"/>
                </a:lnTo>
                <a:lnTo>
                  <a:pt x="37" y="38"/>
                </a:lnTo>
                <a:lnTo>
                  <a:pt x="33" y="33"/>
                </a:lnTo>
                <a:lnTo>
                  <a:pt x="23" y="28"/>
                </a:lnTo>
                <a:lnTo>
                  <a:pt x="19" y="28"/>
                </a:lnTo>
                <a:lnTo>
                  <a:pt x="10" y="24"/>
                </a:lnTo>
                <a:lnTo>
                  <a:pt x="5" y="14"/>
                </a:lnTo>
                <a:lnTo>
                  <a:pt x="10" y="5"/>
                </a:lnTo>
                <a:lnTo>
                  <a:pt x="23" y="0"/>
                </a:lnTo>
                <a:lnTo>
                  <a:pt x="37" y="5"/>
                </a:lnTo>
                <a:lnTo>
                  <a:pt x="42" y="14"/>
                </a:lnTo>
                <a:lnTo>
                  <a:pt x="33" y="14"/>
                </a:lnTo>
                <a:lnTo>
                  <a:pt x="33" y="10"/>
                </a:lnTo>
                <a:lnTo>
                  <a:pt x="23" y="5"/>
                </a:lnTo>
                <a:lnTo>
                  <a:pt x="14" y="10"/>
                </a:lnTo>
                <a:lnTo>
                  <a:pt x="14" y="14"/>
                </a:lnTo>
                <a:lnTo>
                  <a:pt x="14" y="19"/>
                </a:lnTo>
                <a:lnTo>
                  <a:pt x="23" y="19"/>
                </a:lnTo>
                <a:lnTo>
                  <a:pt x="28" y="24"/>
                </a:lnTo>
                <a:lnTo>
                  <a:pt x="37" y="24"/>
                </a:lnTo>
                <a:lnTo>
                  <a:pt x="47" y="38"/>
                </a:lnTo>
                <a:lnTo>
                  <a:pt x="37" y="47"/>
                </a:lnTo>
                <a:lnTo>
                  <a:pt x="23" y="52"/>
                </a:lnTo>
                <a:lnTo>
                  <a:pt x="5" y="47"/>
                </a:lnTo>
                <a:lnTo>
                  <a:pt x="0" y="33"/>
                </a:lnTo>
                <a:lnTo>
                  <a:pt x="10" y="33"/>
                </a:lnTo>
                <a:lnTo>
                  <a:pt x="23" y="0"/>
                </a:lnTo>
                <a:lnTo>
                  <a:pt x="10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8" name="Freeform 236"/>
          <p:cNvSpPr>
            <a:spLocks/>
          </p:cNvSpPr>
          <p:nvPr/>
        </p:nvSpPr>
        <p:spPr bwMode="auto">
          <a:xfrm>
            <a:off x="4992688" y="1976438"/>
            <a:ext cx="36512" cy="80962"/>
          </a:xfrm>
          <a:custGeom>
            <a:avLst/>
            <a:gdLst>
              <a:gd name="T0" fmla="*/ 0 w 23"/>
              <a:gd name="T1" fmla="*/ 0 h 51"/>
              <a:gd name="T2" fmla="*/ 10080487 w 23"/>
              <a:gd name="T3" fmla="*/ 0 h 51"/>
              <a:gd name="T4" fmla="*/ 10080487 w 23"/>
              <a:gd name="T5" fmla="*/ 22680472 h 51"/>
              <a:gd name="T6" fmla="*/ 22680302 w 23"/>
              <a:gd name="T7" fmla="*/ 10080563 h 51"/>
              <a:gd name="T8" fmla="*/ 45362191 w 23"/>
              <a:gd name="T9" fmla="*/ 0 h 51"/>
              <a:gd name="T10" fmla="*/ 57962006 w 23"/>
              <a:gd name="T11" fmla="*/ 0 h 51"/>
              <a:gd name="T12" fmla="*/ 57962006 w 23"/>
              <a:gd name="T13" fmla="*/ 22680472 h 51"/>
              <a:gd name="T14" fmla="*/ 45362191 w 23"/>
              <a:gd name="T15" fmla="*/ 22680472 h 51"/>
              <a:gd name="T16" fmla="*/ 22680302 w 23"/>
              <a:gd name="T17" fmla="*/ 35281970 h 51"/>
              <a:gd name="T18" fmla="*/ 10080487 w 23"/>
              <a:gd name="T19" fmla="*/ 57962442 h 51"/>
              <a:gd name="T20" fmla="*/ 10080487 w 23"/>
              <a:gd name="T21" fmla="*/ 128526381 h 51"/>
              <a:gd name="T22" fmla="*/ 0 w 23"/>
              <a:gd name="T23" fmla="*/ 128526381 h 51"/>
              <a:gd name="T24" fmla="*/ 0 w 23"/>
              <a:gd name="T25" fmla="*/ 0 h 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"/>
              <a:gd name="T40" fmla="*/ 0 h 51"/>
              <a:gd name="T41" fmla="*/ 23 w 23"/>
              <a:gd name="T42" fmla="*/ 51 h 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" h="51">
                <a:moveTo>
                  <a:pt x="0" y="0"/>
                </a:moveTo>
                <a:lnTo>
                  <a:pt x="4" y="0"/>
                </a:lnTo>
                <a:lnTo>
                  <a:pt x="4" y="9"/>
                </a:lnTo>
                <a:lnTo>
                  <a:pt x="9" y="4"/>
                </a:lnTo>
                <a:lnTo>
                  <a:pt x="18" y="0"/>
                </a:lnTo>
                <a:lnTo>
                  <a:pt x="23" y="0"/>
                </a:lnTo>
                <a:lnTo>
                  <a:pt x="23" y="9"/>
                </a:lnTo>
                <a:lnTo>
                  <a:pt x="18" y="9"/>
                </a:lnTo>
                <a:lnTo>
                  <a:pt x="9" y="14"/>
                </a:lnTo>
                <a:lnTo>
                  <a:pt x="4" y="23"/>
                </a:lnTo>
                <a:lnTo>
                  <a:pt x="4" y="51"/>
                </a:lnTo>
                <a:lnTo>
                  <a:pt x="0" y="5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19" name="Freeform 237"/>
          <p:cNvSpPr>
            <a:spLocks/>
          </p:cNvSpPr>
          <p:nvPr/>
        </p:nvSpPr>
        <p:spPr bwMode="auto">
          <a:xfrm>
            <a:off x="5029200" y="1946275"/>
            <a:ext cx="52388" cy="111125"/>
          </a:xfrm>
          <a:custGeom>
            <a:avLst/>
            <a:gdLst>
              <a:gd name="T0" fmla="*/ 57964941 w 33"/>
              <a:gd name="T1" fmla="*/ 0 h 70"/>
              <a:gd name="T2" fmla="*/ 83166744 w 33"/>
              <a:gd name="T3" fmla="*/ 0 h 70"/>
              <a:gd name="T4" fmla="*/ 22682416 w 33"/>
              <a:gd name="T5" fmla="*/ 176410938 h 70"/>
              <a:gd name="T6" fmla="*/ 0 w 33"/>
              <a:gd name="T7" fmla="*/ 176410938 h 70"/>
              <a:gd name="T8" fmla="*/ 57964941 w 33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70"/>
              <a:gd name="T17" fmla="*/ 33 w 33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70">
                <a:moveTo>
                  <a:pt x="23" y="0"/>
                </a:moveTo>
                <a:lnTo>
                  <a:pt x="33" y="0"/>
                </a:lnTo>
                <a:lnTo>
                  <a:pt x="9" y="70"/>
                </a:lnTo>
                <a:lnTo>
                  <a:pt x="0" y="7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0" name="Freeform 238"/>
          <p:cNvSpPr>
            <a:spLocks/>
          </p:cNvSpPr>
          <p:nvPr/>
        </p:nvSpPr>
        <p:spPr bwMode="auto">
          <a:xfrm>
            <a:off x="5081588" y="1976438"/>
            <a:ext cx="73025" cy="88900"/>
          </a:xfrm>
          <a:custGeom>
            <a:avLst/>
            <a:gdLst>
              <a:gd name="T0" fmla="*/ 22682200 w 46"/>
              <a:gd name="T1" fmla="*/ 93246575 h 56"/>
              <a:gd name="T2" fmla="*/ 35282188 w 46"/>
              <a:gd name="T3" fmla="*/ 115927188 h 56"/>
              <a:gd name="T4" fmla="*/ 45362813 w 46"/>
              <a:gd name="T5" fmla="*/ 115927188 h 56"/>
              <a:gd name="T6" fmla="*/ 68045013 w 46"/>
              <a:gd name="T7" fmla="*/ 115927188 h 56"/>
              <a:gd name="T8" fmla="*/ 80645000 w 46"/>
              <a:gd name="T9" fmla="*/ 80645000 h 56"/>
              <a:gd name="T10" fmla="*/ 80645000 w 46"/>
              <a:gd name="T11" fmla="*/ 70564375 h 56"/>
              <a:gd name="T12" fmla="*/ 68045013 w 46"/>
              <a:gd name="T13" fmla="*/ 70564375 h 56"/>
              <a:gd name="T14" fmla="*/ 57964388 w 46"/>
              <a:gd name="T15" fmla="*/ 70564375 h 56"/>
              <a:gd name="T16" fmla="*/ 45362813 w 46"/>
              <a:gd name="T17" fmla="*/ 70564375 h 56"/>
              <a:gd name="T18" fmla="*/ 35282188 w 46"/>
              <a:gd name="T19" fmla="*/ 80645000 h 56"/>
              <a:gd name="T20" fmla="*/ 22682200 w 46"/>
              <a:gd name="T21" fmla="*/ 93246575 h 56"/>
              <a:gd name="T22" fmla="*/ 68045013 w 46"/>
              <a:gd name="T23" fmla="*/ 57964388 h 56"/>
              <a:gd name="T24" fmla="*/ 80645000 w 46"/>
              <a:gd name="T25" fmla="*/ 45362813 h 56"/>
              <a:gd name="T26" fmla="*/ 80645000 w 46"/>
              <a:gd name="T27" fmla="*/ 35282188 h 56"/>
              <a:gd name="T28" fmla="*/ 80645000 w 46"/>
              <a:gd name="T29" fmla="*/ 22682200 h 56"/>
              <a:gd name="T30" fmla="*/ 57964388 w 46"/>
              <a:gd name="T31" fmla="*/ 22682200 h 56"/>
              <a:gd name="T32" fmla="*/ 35282188 w 46"/>
              <a:gd name="T33" fmla="*/ 22682200 h 56"/>
              <a:gd name="T34" fmla="*/ 22682200 w 46"/>
              <a:gd name="T35" fmla="*/ 45362813 h 56"/>
              <a:gd name="T36" fmla="*/ 10080625 w 46"/>
              <a:gd name="T37" fmla="*/ 45362813 h 56"/>
              <a:gd name="T38" fmla="*/ 22682200 w 46"/>
              <a:gd name="T39" fmla="*/ 10080625 h 56"/>
              <a:gd name="T40" fmla="*/ 57964388 w 46"/>
              <a:gd name="T41" fmla="*/ 0 h 56"/>
              <a:gd name="T42" fmla="*/ 93246575 w 46"/>
              <a:gd name="T43" fmla="*/ 10080625 h 56"/>
              <a:gd name="T44" fmla="*/ 103327200 w 46"/>
              <a:gd name="T45" fmla="*/ 35282188 h 56"/>
              <a:gd name="T46" fmla="*/ 103327200 w 46"/>
              <a:gd name="T47" fmla="*/ 105846563 h 56"/>
              <a:gd name="T48" fmla="*/ 103327200 w 46"/>
              <a:gd name="T49" fmla="*/ 115927188 h 56"/>
              <a:gd name="T50" fmla="*/ 115927188 w 46"/>
              <a:gd name="T51" fmla="*/ 115927188 h 56"/>
              <a:gd name="T52" fmla="*/ 115927188 w 46"/>
              <a:gd name="T53" fmla="*/ 128528763 h 56"/>
              <a:gd name="T54" fmla="*/ 115927188 w 46"/>
              <a:gd name="T55" fmla="*/ 141128750 h 56"/>
              <a:gd name="T56" fmla="*/ 103327200 w 46"/>
              <a:gd name="T57" fmla="*/ 141128750 h 56"/>
              <a:gd name="T58" fmla="*/ 93246575 w 46"/>
              <a:gd name="T59" fmla="*/ 128528763 h 56"/>
              <a:gd name="T60" fmla="*/ 80645000 w 46"/>
              <a:gd name="T61" fmla="*/ 115927188 h 56"/>
              <a:gd name="T62" fmla="*/ 68045013 w 46"/>
              <a:gd name="T63" fmla="*/ 128528763 h 56"/>
              <a:gd name="T64" fmla="*/ 35282188 w 46"/>
              <a:gd name="T65" fmla="*/ 141128750 h 56"/>
              <a:gd name="T66" fmla="*/ 10080625 w 46"/>
              <a:gd name="T67" fmla="*/ 128528763 h 56"/>
              <a:gd name="T68" fmla="*/ 0 w 46"/>
              <a:gd name="T69" fmla="*/ 93246575 h 56"/>
              <a:gd name="T70" fmla="*/ 10080625 w 46"/>
              <a:gd name="T71" fmla="*/ 70564375 h 56"/>
              <a:gd name="T72" fmla="*/ 35282188 w 46"/>
              <a:gd name="T73" fmla="*/ 57964388 h 56"/>
              <a:gd name="T74" fmla="*/ 68045013 w 46"/>
              <a:gd name="T75" fmla="*/ 57964388 h 56"/>
              <a:gd name="T76" fmla="*/ 22682200 w 46"/>
              <a:gd name="T77" fmla="*/ 93246575 h 56"/>
              <a:gd name="T78" fmla="*/ 57964388 w 46"/>
              <a:gd name="T79" fmla="*/ 0 h 56"/>
              <a:gd name="T80" fmla="*/ 22682200 w 46"/>
              <a:gd name="T81" fmla="*/ 93246575 h 5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6"/>
              <a:gd name="T124" fmla="*/ 0 h 56"/>
              <a:gd name="T125" fmla="*/ 46 w 46"/>
              <a:gd name="T126" fmla="*/ 56 h 5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6" h="56">
                <a:moveTo>
                  <a:pt x="9" y="37"/>
                </a:moveTo>
                <a:lnTo>
                  <a:pt x="14" y="46"/>
                </a:lnTo>
                <a:lnTo>
                  <a:pt x="18" y="46"/>
                </a:lnTo>
                <a:lnTo>
                  <a:pt x="27" y="46"/>
                </a:lnTo>
                <a:lnTo>
                  <a:pt x="32" y="32"/>
                </a:lnTo>
                <a:lnTo>
                  <a:pt x="32" y="28"/>
                </a:lnTo>
                <a:lnTo>
                  <a:pt x="27" y="28"/>
                </a:lnTo>
                <a:lnTo>
                  <a:pt x="23" y="28"/>
                </a:lnTo>
                <a:lnTo>
                  <a:pt x="18" y="28"/>
                </a:lnTo>
                <a:lnTo>
                  <a:pt x="14" y="32"/>
                </a:lnTo>
                <a:lnTo>
                  <a:pt x="9" y="37"/>
                </a:lnTo>
                <a:lnTo>
                  <a:pt x="27" y="23"/>
                </a:lnTo>
                <a:lnTo>
                  <a:pt x="32" y="18"/>
                </a:lnTo>
                <a:lnTo>
                  <a:pt x="32" y="14"/>
                </a:lnTo>
                <a:lnTo>
                  <a:pt x="32" y="9"/>
                </a:lnTo>
                <a:lnTo>
                  <a:pt x="23" y="9"/>
                </a:lnTo>
                <a:lnTo>
                  <a:pt x="14" y="9"/>
                </a:lnTo>
                <a:lnTo>
                  <a:pt x="9" y="18"/>
                </a:lnTo>
                <a:lnTo>
                  <a:pt x="4" y="18"/>
                </a:lnTo>
                <a:lnTo>
                  <a:pt x="9" y="4"/>
                </a:lnTo>
                <a:lnTo>
                  <a:pt x="23" y="0"/>
                </a:lnTo>
                <a:lnTo>
                  <a:pt x="37" y="4"/>
                </a:lnTo>
                <a:lnTo>
                  <a:pt x="41" y="14"/>
                </a:lnTo>
                <a:lnTo>
                  <a:pt x="41" y="42"/>
                </a:lnTo>
                <a:lnTo>
                  <a:pt x="41" y="46"/>
                </a:lnTo>
                <a:lnTo>
                  <a:pt x="46" y="46"/>
                </a:lnTo>
                <a:lnTo>
                  <a:pt x="46" y="51"/>
                </a:lnTo>
                <a:lnTo>
                  <a:pt x="46" y="56"/>
                </a:lnTo>
                <a:lnTo>
                  <a:pt x="41" y="56"/>
                </a:lnTo>
                <a:lnTo>
                  <a:pt x="37" y="51"/>
                </a:lnTo>
                <a:lnTo>
                  <a:pt x="32" y="46"/>
                </a:lnTo>
                <a:lnTo>
                  <a:pt x="27" y="51"/>
                </a:lnTo>
                <a:lnTo>
                  <a:pt x="14" y="56"/>
                </a:lnTo>
                <a:lnTo>
                  <a:pt x="4" y="51"/>
                </a:lnTo>
                <a:lnTo>
                  <a:pt x="0" y="37"/>
                </a:lnTo>
                <a:lnTo>
                  <a:pt x="4" y="28"/>
                </a:lnTo>
                <a:lnTo>
                  <a:pt x="14" y="23"/>
                </a:lnTo>
                <a:lnTo>
                  <a:pt x="27" y="23"/>
                </a:lnTo>
                <a:lnTo>
                  <a:pt x="9" y="37"/>
                </a:lnTo>
                <a:lnTo>
                  <a:pt x="23" y="0"/>
                </a:lnTo>
                <a:lnTo>
                  <a:pt x="9" y="3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1" name="Freeform 239"/>
          <p:cNvSpPr>
            <a:spLocks/>
          </p:cNvSpPr>
          <p:nvPr/>
        </p:nvSpPr>
        <p:spPr bwMode="auto">
          <a:xfrm>
            <a:off x="5168900" y="1998663"/>
            <a:ext cx="80963" cy="44450"/>
          </a:xfrm>
          <a:custGeom>
            <a:avLst/>
            <a:gdLst>
              <a:gd name="T0" fmla="*/ 128529556 w 51"/>
              <a:gd name="T1" fmla="*/ 0 h 28"/>
              <a:gd name="T2" fmla="*/ 128529556 w 51"/>
              <a:gd name="T3" fmla="*/ 22682200 h 28"/>
              <a:gd name="T4" fmla="*/ 0 w 51"/>
              <a:gd name="T5" fmla="*/ 22682200 h 28"/>
              <a:gd name="T6" fmla="*/ 0 w 51"/>
              <a:gd name="T7" fmla="*/ 0 h 28"/>
              <a:gd name="T8" fmla="*/ 128529556 w 51"/>
              <a:gd name="T9" fmla="*/ 0 h 28"/>
              <a:gd name="T10" fmla="*/ 128529556 w 51"/>
              <a:gd name="T11" fmla="*/ 45362813 h 28"/>
              <a:gd name="T12" fmla="*/ 128529556 w 51"/>
              <a:gd name="T13" fmla="*/ 70564375 h 28"/>
              <a:gd name="T14" fmla="*/ 0 w 51"/>
              <a:gd name="T15" fmla="*/ 70564375 h 28"/>
              <a:gd name="T16" fmla="*/ 0 w 51"/>
              <a:gd name="T17" fmla="*/ 45362813 h 28"/>
              <a:gd name="T18" fmla="*/ 128529556 w 51"/>
              <a:gd name="T19" fmla="*/ 45362813 h 28"/>
              <a:gd name="T20" fmla="*/ 128529556 w 51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28"/>
              <a:gd name="T35" fmla="*/ 51 w 51"/>
              <a:gd name="T36" fmla="*/ 28 h 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28">
                <a:moveTo>
                  <a:pt x="51" y="0"/>
                </a:moveTo>
                <a:lnTo>
                  <a:pt x="51" y="9"/>
                </a:lnTo>
                <a:lnTo>
                  <a:pt x="0" y="9"/>
                </a:lnTo>
                <a:lnTo>
                  <a:pt x="0" y="0"/>
                </a:lnTo>
                <a:lnTo>
                  <a:pt x="51" y="0"/>
                </a:lnTo>
                <a:lnTo>
                  <a:pt x="51" y="18"/>
                </a:lnTo>
                <a:lnTo>
                  <a:pt x="51" y="28"/>
                </a:lnTo>
                <a:lnTo>
                  <a:pt x="0" y="28"/>
                </a:lnTo>
                <a:lnTo>
                  <a:pt x="0" y="18"/>
                </a:lnTo>
                <a:lnTo>
                  <a:pt x="51" y="18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2" name="Freeform 240"/>
          <p:cNvSpPr>
            <a:spLocks/>
          </p:cNvSpPr>
          <p:nvPr/>
        </p:nvSpPr>
        <p:spPr bwMode="auto">
          <a:xfrm>
            <a:off x="5257800" y="1954213"/>
            <a:ext cx="74613" cy="111125"/>
          </a:xfrm>
          <a:custGeom>
            <a:avLst/>
            <a:gdLst>
              <a:gd name="T0" fmla="*/ 57964776 w 47"/>
              <a:gd name="T1" fmla="*/ 0 h 70"/>
              <a:gd name="T2" fmla="*/ 105847272 w 47"/>
              <a:gd name="T3" fmla="*/ 22682200 h 70"/>
              <a:gd name="T4" fmla="*/ 118448931 w 47"/>
              <a:gd name="T5" fmla="*/ 80645000 h 70"/>
              <a:gd name="T6" fmla="*/ 105847272 w 47"/>
              <a:gd name="T7" fmla="*/ 141128750 h 70"/>
              <a:gd name="T8" fmla="*/ 93247200 w 47"/>
              <a:gd name="T9" fmla="*/ 163810950 h 70"/>
              <a:gd name="T10" fmla="*/ 57964776 w 47"/>
              <a:gd name="T11" fmla="*/ 176410938 h 70"/>
              <a:gd name="T12" fmla="*/ 12601659 w 47"/>
              <a:gd name="T13" fmla="*/ 141128750 h 70"/>
              <a:gd name="T14" fmla="*/ 0 w 47"/>
              <a:gd name="T15" fmla="*/ 80645000 h 70"/>
              <a:gd name="T16" fmla="*/ 12601659 w 47"/>
              <a:gd name="T17" fmla="*/ 35282188 h 70"/>
              <a:gd name="T18" fmla="*/ 22682352 w 47"/>
              <a:gd name="T19" fmla="*/ 0 h 70"/>
              <a:gd name="T20" fmla="*/ 57964776 w 47"/>
              <a:gd name="T21" fmla="*/ 0 h 70"/>
              <a:gd name="T22" fmla="*/ 57964776 w 47"/>
              <a:gd name="T23" fmla="*/ 151209375 h 70"/>
              <a:gd name="T24" fmla="*/ 83166507 w 47"/>
              <a:gd name="T25" fmla="*/ 141128750 h 70"/>
              <a:gd name="T26" fmla="*/ 93247200 w 47"/>
              <a:gd name="T27" fmla="*/ 80645000 h 70"/>
              <a:gd name="T28" fmla="*/ 83166507 w 47"/>
              <a:gd name="T29" fmla="*/ 35282188 h 70"/>
              <a:gd name="T30" fmla="*/ 57964776 w 47"/>
              <a:gd name="T31" fmla="*/ 10080625 h 70"/>
              <a:gd name="T32" fmla="*/ 35282424 w 47"/>
              <a:gd name="T33" fmla="*/ 35282188 h 70"/>
              <a:gd name="T34" fmla="*/ 22682352 w 47"/>
              <a:gd name="T35" fmla="*/ 80645000 h 70"/>
              <a:gd name="T36" fmla="*/ 22682352 w 47"/>
              <a:gd name="T37" fmla="*/ 128528763 h 70"/>
              <a:gd name="T38" fmla="*/ 57964776 w 47"/>
              <a:gd name="T39" fmla="*/ 151209375 h 70"/>
              <a:gd name="T40" fmla="*/ 57964776 w 47"/>
              <a:gd name="T41" fmla="*/ 0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7"/>
              <a:gd name="T64" fmla="*/ 0 h 70"/>
              <a:gd name="T65" fmla="*/ 47 w 47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7" h="70">
                <a:moveTo>
                  <a:pt x="23" y="0"/>
                </a:moveTo>
                <a:lnTo>
                  <a:pt x="42" y="9"/>
                </a:lnTo>
                <a:lnTo>
                  <a:pt x="47" y="32"/>
                </a:lnTo>
                <a:lnTo>
                  <a:pt x="42" y="56"/>
                </a:lnTo>
                <a:lnTo>
                  <a:pt x="37" y="65"/>
                </a:lnTo>
                <a:lnTo>
                  <a:pt x="23" y="70"/>
                </a:lnTo>
                <a:lnTo>
                  <a:pt x="5" y="56"/>
                </a:lnTo>
                <a:lnTo>
                  <a:pt x="0" y="32"/>
                </a:lnTo>
                <a:lnTo>
                  <a:pt x="5" y="14"/>
                </a:lnTo>
                <a:lnTo>
                  <a:pt x="9" y="0"/>
                </a:lnTo>
                <a:lnTo>
                  <a:pt x="23" y="0"/>
                </a:lnTo>
                <a:lnTo>
                  <a:pt x="23" y="60"/>
                </a:lnTo>
                <a:lnTo>
                  <a:pt x="33" y="56"/>
                </a:lnTo>
                <a:lnTo>
                  <a:pt x="37" y="32"/>
                </a:lnTo>
                <a:lnTo>
                  <a:pt x="33" y="14"/>
                </a:lnTo>
                <a:lnTo>
                  <a:pt x="23" y="4"/>
                </a:lnTo>
                <a:lnTo>
                  <a:pt x="14" y="14"/>
                </a:lnTo>
                <a:lnTo>
                  <a:pt x="9" y="32"/>
                </a:lnTo>
                <a:lnTo>
                  <a:pt x="9" y="51"/>
                </a:lnTo>
                <a:lnTo>
                  <a:pt x="23" y="6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3" name="Rectangle 241"/>
          <p:cNvSpPr>
            <a:spLocks noChangeArrowheads="1"/>
          </p:cNvSpPr>
          <p:nvPr/>
        </p:nvSpPr>
        <p:spPr bwMode="auto">
          <a:xfrm>
            <a:off x="5354638" y="2043113"/>
            <a:ext cx="14287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4" name="Freeform 242"/>
          <p:cNvSpPr>
            <a:spLocks/>
          </p:cNvSpPr>
          <p:nvPr/>
        </p:nvSpPr>
        <p:spPr bwMode="auto">
          <a:xfrm>
            <a:off x="5391150" y="1954213"/>
            <a:ext cx="73025" cy="111125"/>
          </a:xfrm>
          <a:custGeom>
            <a:avLst/>
            <a:gdLst>
              <a:gd name="T0" fmla="*/ 57964388 w 46"/>
              <a:gd name="T1" fmla="*/ 0 h 70"/>
              <a:gd name="T2" fmla="*/ 105846563 w 46"/>
              <a:gd name="T3" fmla="*/ 10080625 h 70"/>
              <a:gd name="T4" fmla="*/ 105846563 w 46"/>
              <a:gd name="T5" fmla="*/ 35282188 h 70"/>
              <a:gd name="T6" fmla="*/ 93246575 w 46"/>
              <a:gd name="T7" fmla="*/ 35282188 h 70"/>
              <a:gd name="T8" fmla="*/ 80645000 w 46"/>
              <a:gd name="T9" fmla="*/ 22682200 h 70"/>
              <a:gd name="T10" fmla="*/ 57964388 w 46"/>
              <a:gd name="T11" fmla="*/ 10080625 h 70"/>
              <a:gd name="T12" fmla="*/ 35282188 w 46"/>
              <a:gd name="T13" fmla="*/ 35282188 h 70"/>
              <a:gd name="T14" fmla="*/ 22682200 w 46"/>
              <a:gd name="T15" fmla="*/ 80645000 h 70"/>
              <a:gd name="T16" fmla="*/ 35282188 w 46"/>
              <a:gd name="T17" fmla="*/ 57964388 h 70"/>
              <a:gd name="T18" fmla="*/ 57964388 w 46"/>
              <a:gd name="T19" fmla="*/ 57964388 h 70"/>
              <a:gd name="T20" fmla="*/ 93246575 w 46"/>
              <a:gd name="T21" fmla="*/ 70564375 h 70"/>
              <a:gd name="T22" fmla="*/ 115927188 w 46"/>
              <a:gd name="T23" fmla="*/ 115927188 h 70"/>
              <a:gd name="T24" fmla="*/ 105846563 w 46"/>
              <a:gd name="T25" fmla="*/ 151209375 h 70"/>
              <a:gd name="T26" fmla="*/ 57964388 w 46"/>
              <a:gd name="T27" fmla="*/ 176410938 h 70"/>
              <a:gd name="T28" fmla="*/ 10080625 w 46"/>
              <a:gd name="T29" fmla="*/ 151209375 h 70"/>
              <a:gd name="T30" fmla="*/ 0 w 46"/>
              <a:gd name="T31" fmla="*/ 93246575 h 70"/>
              <a:gd name="T32" fmla="*/ 0 w 46"/>
              <a:gd name="T33" fmla="*/ 35282188 h 70"/>
              <a:gd name="T34" fmla="*/ 22682200 w 46"/>
              <a:gd name="T35" fmla="*/ 0 h 70"/>
              <a:gd name="T36" fmla="*/ 57964388 w 46"/>
              <a:gd name="T37" fmla="*/ 0 h 70"/>
              <a:gd name="T38" fmla="*/ 57964388 w 46"/>
              <a:gd name="T39" fmla="*/ 151209375 h 70"/>
              <a:gd name="T40" fmla="*/ 80645000 w 46"/>
              <a:gd name="T41" fmla="*/ 141128750 h 70"/>
              <a:gd name="T42" fmla="*/ 93246575 w 46"/>
              <a:gd name="T43" fmla="*/ 115927188 h 70"/>
              <a:gd name="T44" fmla="*/ 80645000 w 46"/>
              <a:gd name="T45" fmla="*/ 93246575 h 70"/>
              <a:gd name="T46" fmla="*/ 57964388 w 46"/>
              <a:gd name="T47" fmla="*/ 80645000 h 70"/>
              <a:gd name="T48" fmla="*/ 35282188 w 46"/>
              <a:gd name="T49" fmla="*/ 80645000 h 70"/>
              <a:gd name="T50" fmla="*/ 22682200 w 46"/>
              <a:gd name="T51" fmla="*/ 115927188 h 70"/>
              <a:gd name="T52" fmla="*/ 35282188 w 46"/>
              <a:gd name="T53" fmla="*/ 141128750 h 70"/>
              <a:gd name="T54" fmla="*/ 57964388 w 46"/>
              <a:gd name="T55" fmla="*/ 151209375 h 70"/>
              <a:gd name="T56" fmla="*/ 57964388 w 46"/>
              <a:gd name="T57" fmla="*/ 0 h 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6"/>
              <a:gd name="T88" fmla="*/ 0 h 70"/>
              <a:gd name="T89" fmla="*/ 46 w 46"/>
              <a:gd name="T90" fmla="*/ 70 h 7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6" h="70">
                <a:moveTo>
                  <a:pt x="23" y="0"/>
                </a:moveTo>
                <a:lnTo>
                  <a:pt x="42" y="4"/>
                </a:lnTo>
                <a:lnTo>
                  <a:pt x="42" y="14"/>
                </a:lnTo>
                <a:lnTo>
                  <a:pt x="37" y="14"/>
                </a:lnTo>
                <a:lnTo>
                  <a:pt x="32" y="9"/>
                </a:lnTo>
                <a:lnTo>
                  <a:pt x="23" y="4"/>
                </a:lnTo>
                <a:lnTo>
                  <a:pt x="14" y="14"/>
                </a:lnTo>
                <a:lnTo>
                  <a:pt x="9" y="32"/>
                </a:lnTo>
                <a:lnTo>
                  <a:pt x="14" y="23"/>
                </a:lnTo>
                <a:lnTo>
                  <a:pt x="23" y="23"/>
                </a:lnTo>
                <a:lnTo>
                  <a:pt x="37" y="28"/>
                </a:lnTo>
                <a:lnTo>
                  <a:pt x="46" y="46"/>
                </a:lnTo>
                <a:lnTo>
                  <a:pt x="42" y="60"/>
                </a:lnTo>
                <a:lnTo>
                  <a:pt x="23" y="70"/>
                </a:lnTo>
                <a:lnTo>
                  <a:pt x="4" y="60"/>
                </a:lnTo>
                <a:lnTo>
                  <a:pt x="0" y="37"/>
                </a:lnTo>
                <a:lnTo>
                  <a:pt x="0" y="14"/>
                </a:lnTo>
                <a:lnTo>
                  <a:pt x="9" y="0"/>
                </a:lnTo>
                <a:lnTo>
                  <a:pt x="23" y="0"/>
                </a:lnTo>
                <a:lnTo>
                  <a:pt x="23" y="60"/>
                </a:lnTo>
                <a:lnTo>
                  <a:pt x="32" y="56"/>
                </a:lnTo>
                <a:lnTo>
                  <a:pt x="37" y="46"/>
                </a:lnTo>
                <a:lnTo>
                  <a:pt x="32" y="37"/>
                </a:lnTo>
                <a:lnTo>
                  <a:pt x="23" y="32"/>
                </a:lnTo>
                <a:lnTo>
                  <a:pt x="14" y="32"/>
                </a:lnTo>
                <a:lnTo>
                  <a:pt x="9" y="46"/>
                </a:lnTo>
                <a:lnTo>
                  <a:pt x="14" y="56"/>
                </a:lnTo>
                <a:lnTo>
                  <a:pt x="23" y="6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5" name="Freeform 243"/>
          <p:cNvSpPr>
            <a:spLocks/>
          </p:cNvSpPr>
          <p:nvPr/>
        </p:nvSpPr>
        <p:spPr bwMode="auto">
          <a:xfrm>
            <a:off x="5597525" y="1982788"/>
            <a:ext cx="80963" cy="111125"/>
          </a:xfrm>
          <a:custGeom>
            <a:avLst/>
            <a:gdLst>
              <a:gd name="T0" fmla="*/ 93247151 w 51"/>
              <a:gd name="T1" fmla="*/ 0 h 70"/>
              <a:gd name="T2" fmla="*/ 70564811 w 51"/>
              <a:gd name="T3" fmla="*/ 83165950 h 70"/>
              <a:gd name="T4" fmla="*/ 57964745 w 51"/>
              <a:gd name="T5" fmla="*/ 35282188 h 70"/>
              <a:gd name="T6" fmla="*/ 35282405 w 51"/>
              <a:gd name="T7" fmla="*/ 0 h 70"/>
              <a:gd name="T8" fmla="*/ 22682340 w 51"/>
              <a:gd name="T9" fmla="*/ 0 h 70"/>
              <a:gd name="T10" fmla="*/ 12601653 w 51"/>
              <a:gd name="T11" fmla="*/ 12601575 h 70"/>
              <a:gd name="T12" fmla="*/ 0 w 51"/>
              <a:gd name="T13" fmla="*/ 47883763 h 70"/>
              <a:gd name="T14" fmla="*/ 12601653 w 51"/>
              <a:gd name="T15" fmla="*/ 47883763 h 70"/>
              <a:gd name="T16" fmla="*/ 12601653 w 51"/>
              <a:gd name="T17" fmla="*/ 25201563 h 70"/>
              <a:gd name="T18" fmla="*/ 35282405 w 51"/>
              <a:gd name="T19" fmla="*/ 25201563 h 70"/>
              <a:gd name="T20" fmla="*/ 57964745 w 51"/>
              <a:gd name="T21" fmla="*/ 60483750 h 70"/>
              <a:gd name="T22" fmla="*/ 57964745 w 51"/>
              <a:gd name="T23" fmla="*/ 105846563 h 70"/>
              <a:gd name="T24" fmla="*/ 47884058 w 51"/>
              <a:gd name="T25" fmla="*/ 166330313 h 70"/>
              <a:gd name="T26" fmla="*/ 57964745 w 51"/>
              <a:gd name="T27" fmla="*/ 176410938 h 70"/>
              <a:gd name="T28" fmla="*/ 70564811 w 51"/>
              <a:gd name="T29" fmla="*/ 166330313 h 70"/>
              <a:gd name="T30" fmla="*/ 70564811 w 51"/>
              <a:gd name="T31" fmla="*/ 105846563 h 70"/>
              <a:gd name="T32" fmla="*/ 128529556 w 51"/>
              <a:gd name="T33" fmla="*/ 0 h 70"/>
              <a:gd name="T34" fmla="*/ 93247151 w 51"/>
              <a:gd name="T35" fmla="*/ 0 h 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1"/>
              <a:gd name="T55" fmla="*/ 0 h 70"/>
              <a:gd name="T56" fmla="*/ 51 w 51"/>
              <a:gd name="T57" fmla="*/ 70 h 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1" h="70">
                <a:moveTo>
                  <a:pt x="37" y="0"/>
                </a:moveTo>
                <a:lnTo>
                  <a:pt x="28" y="33"/>
                </a:lnTo>
                <a:lnTo>
                  <a:pt x="23" y="14"/>
                </a:lnTo>
                <a:lnTo>
                  <a:pt x="14" y="0"/>
                </a:lnTo>
                <a:lnTo>
                  <a:pt x="9" y="0"/>
                </a:lnTo>
                <a:lnTo>
                  <a:pt x="5" y="5"/>
                </a:lnTo>
                <a:lnTo>
                  <a:pt x="0" y="19"/>
                </a:lnTo>
                <a:lnTo>
                  <a:pt x="5" y="19"/>
                </a:lnTo>
                <a:lnTo>
                  <a:pt x="5" y="10"/>
                </a:lnTo>
                <a:lnTo>
                  <a:pt x="14" y="10"/>
                </a:lnTo>
                <a:lnTo>
                  <a:pt x="23" y="24"/>
                </a:lnTo>
                <a:lnTo>
                  <a:pt x="23" y="42"/>
                </a:lnTo>
                <a:lnTo>
                  <a:pt x="19" y="66"/>
                </a:lnTo>
                <a:lnTo>
                  <a:pt x="23" y="70"/>
                </a:lnTo>
                <a:lnTo>
                  <a:pt x="28" y="66"/>
                </a:lnTo>
                <a:lnTo>
                  <a:pt x="28" y="42"/>
                </a:lnTo>
                <a:lnTo>
                  <a:pt x="51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6" name="Freeform 244"/>
          <p:cNvSpPr>
            <a:spLocks/>
          </p:cNvSpPr>
          <p:nvPr/>
        </p:nvSpPr>
        <p:spPr bwMode="auto">
          <a:xfrm>
            <a:off x="5670550" y="2049463"/>
            <a:ext cx="66675" cy="88900"/>
          </a:xfrm>
          <a:custGeom>
            <a:avLst/>
            <a:gdLst>
              <a:gd name="T0" fmla="*/ 0 w 42"/>
              <a:gd name="T1" fmla="*/ 0 h 56"/>
              <a:gd name="T2" fmla="*/ 105846563 w 42"/>
              <a:gd name="T3" fmla="*/ 0 h 56"/>
              <a:gd name="T4" fmla="*/ 105846563 w 42"/>
              <a:gd name="T5" fmla="*/ 12601575 h 56"/>
              <a:gd name="T6" fmla="*/ 25201563 w 42"/>
              <a:gd name="T7" fmla="*/ 12601575 h 56"/>
              <a:gd name="T8" fmla="*/ 25201563 w 42"/>
              <a:gd name="T9" fmla="*/ 60483750 h 56"/>
              <a:gd name="T10" fmla="*/ 105846563 w 42"/>
              <a:gd name="T11" fmla="*/ 60483750 h 56"/>
              <a:gd name="T12" fmla="*/ 105846563 w 42"/>
              <a:gd name="T13" fmla="*/ 70564375 h 56"/>
              <a:gd name="T14" fmla="*/ 25201563 w 42"/>
              <a:gd name="T15" fmla="*/ 70564375 h 56"/>
              <a:gd name="T16" fmla="*/ 25201563 w 42"/>
              <a:gd name="T17" fmla="*/ 118448138 h 56"/>
              <a:gd name="T18" fmla="*/ 105846563 w 42"/>
              <a:gd name="T19" fmla="*/ 118448138 h 56"/>
              <a:gd name="T20" fmla="*/ 105846563 w 42"/>
              <a:gd name="T21" fmla="*/ 141128750 h 56"/>
              <a:gd name="T22" fmla="*/ 0 w 42"/>
              <a:gd name="T23" fmla="*/ 141128750 h 56"/>
              <a:gd name="T24" fmla="*/ 0 w 42"/>
              <a:gd name="T25" fmla="*/ 0 h 56"/>
              <a:gd name="T26" fmla="*/ 60483750 w 42"/>
              <a:gd name="T27" fmla="*/ 0 h 56"/>
              <a:gd name="T28" fmla="*/ 0 w 42"/>
              <a:gd name="T29" fmla="*/ 0 h 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"/>
              <a:gd name="T46" fmla="*/ 0 h 56"/>
              <a:gd name="T47" fmla="*/ 42 w 42"/>
              <a:gd name="T48" fmla="*/ 56 h 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" h="56">
                <a:moveTo>
                  <a:pt x="0" y="0"/>
                </a:moveTo>
                <a:lnTo>
                  <a:pt x="42" y="0"/>
                </a:lnTo>
                <a:lnTo>
                  <a:pt x="42" y="5"/>
                </a:lnTo>
                <a:lnTo>
                  <a:pt x="10" y="5"/>
                </a:lnTo>
                <a:lnTo>
                  <a:pt x="10" y="24"/>
                </a:lnTo>
                <a:lnTo>
                  <a:pt x="42" y="24"/>
                </a:lnTo>
                <a:lnTo>
                  <a:pt x="42" y="28"/>
                </a:lnTo>
                <a:lnTo>
                  <a:pt x="10" y="28"/>
                </a:lnTo>
                <a:lnTo>
                  <a:pt x="10" y="47"/>
                </a:lnTo>
                <a:lnTo>
                  <a:pt x="42" y="47"/>
                </a:lnTo>
                <a:lnTo>
                  <a:pt x="42" y="56"/>
                </a:lnTo>
                <a:lnTo>
                  <a:pt x="0" y="56"/>
                </a:lnTo>
                <a:lnTo>
                  <a:pt x="0" y="0"/>
                </a:lnTo>
                <a:lnTo>
                  <a:pt x="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7" name="Freeform 245"/>
          <p:cNvSpPr>
            <a:spLocks/>
          </p:cNvSpPr>
          <p:nvPr/>
        </p:nvSpPr>
        <p:spPr bwMode="auto">
          <a:xfrm>
            <a:off x="5753100" y="1998663"/>
            <a:ext cx="80963" cy="44450"/>
          </a:xfrm>
          <a:custGeom>
            <a:avLst/>
            <a:gdLst>
              <a:gd name="T0" fmla="*/ 128529556 w 51"/>
              <a:gd name="T1" fmla="*/ 0 h 28"/>
              <a:gd name="T2" fmla="*/ 128529556 w 51"/>
              <a:gd name="T3" fmla="*/ 22682200 h 28"/>
              <a:gd name="T4" fmla="*/ 0 w 51"/>
              <a:gd name="T5" fmla="*/ 22682200 h 28"/>
              <a:gd name="T6" fmla="*/ 0 w 51"/>
              <a:gd name="T7" fmla="*/ 0 h 28"/>
              <a:gd name="T8" fmla="*/ 128529556 w 51"/>
              <a:gd name="T9" fmla="*/ 0 h 28"/>
              <a:gd name="T10" fmla="*/ 128529556 w 51"/>
              <a:gd name="T11" fmla="*/ 45362813 h 28"/>
              <a:gd name="T12" fmla="*/ 128529556 w 51"/>
              <a:gd name="T13" fmla="*/ 70564375 h 28"/>
              <a:gd name="T14" fmla="*/ 0 w 51"/>
              <a:gd name="T15" fmla="*/ 70564375 h 28"/>
              <a:gd name="T16" fmla="*/ 0 w 51"/>
              <a:gd name="T17" fmla="*/ 45362813 h 28"/>
              <a:gd name="T18" fmla="*/ 128529556 w 51"/>
              <a:gd name="T19" fmla="*/ 45362813 h 28"/>
              <a:gd name="T20" fmla="*/ 128529556 w 51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28"/>
              <a:gd name="T35" fmla="*/ 51 w 51"/>
              <a:gd name="T36" fmla="*/ 28 h 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28">
                <a:moveTo>
                  <a:pt x="51" y="0"/>
                </a:moveTo>
                <a:lnTo>
                  <a:pt x="51" y="9"/>
                </a:lnTo>
                <a:lnTo>
                  <a:pt x="0" y="9"/>
                </a:lnTo>
                <a:lnTo>
                  <a:pt x="0" y="0"/>
                </a:lnTo>
                <a:lnTo>
                  <a:pt x="51" y="0"/>
                </a:lnTo>
                <a:lnTo>
                  <a:pt x="51" y="18"/>
                </a:lnTo>
                <a:lnTo>
                  <a:pt x="51" y="28"/>
                </a:lnTo>
                <a:lnTo>
                  <a:pt x="0" y="28"/>
                </a:lnTo>
                <a:lnTo>
                  <a:pt x="0" y="18"/>
                </a:lnTo>
                <a:lnTo>
                  <a:pt x="51" y="18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8" name="Freeform 246"/>
          <p:cNvSpPr>
            <a:spLocks/>
          </p:cNvSpPr>
          <p:nvPr/>
        </p:nvSpPr>
        <p:spPr bwMode="auto">
          <a:xfrm>
            <a:off x="5840413" y="1954213"/>
            <a:ext cx="74612" cy="111125"/>
          </a:xfrm>
          <a:custGeom>
            <a:avLst/>
            <a:gdLst>
              <a:gd name="T0" fmla="*/ 60483345 w 47"/>
              <a:gd name="T1" fmla="*/ 0 h 70"/>
              <a:gd name="T2" fmla="*/ 105845853 w 47"/>
              <a:gd name="T3" fmla="*/ 22682200 h 70"/>
              <a:gd name="T4" fmla="*/ 118445756 w 47"/>
              <a:gd name="T5" fmla="*/ 80645000 h 70"/>
              <a:gd name="T6" fmla="*/ 118445756 w 47"/>
              <a:gd name="T7" fmla="*/ 141128750 h 70"/>
              <a:gd name="T8" fmla="*/ 95765296 w 47"/>
              <a:gd name="T9" fmla="*/ 163810950 h 70"/>
              <a:gd name="T10" fmla="*/ 60483345 w 47"/>
              <a:gd name="T11" fmla="*/ 176410938 h 70"/>
              <a:gd name="T12" fmla="*/ 12599903 w 47"/>
              <a:gd name="T13" fmla="*/ 141128750 h 70"/>
              <a:gd name="T14" fmla="*/ 0 w 47"/>
              <a:gd name="T15" fmla="*/ 80645000 h 70"/>
              <a:gd name="T16" fmla="*/ 12599903 w 47"/>
              <a:gd name="T17" fmla="*/ 35282188 h 70"/>
              <a:gd name="T18" fmla="*/ 35281951 w 47"/>
              <a:gd name="T19" fmla="*/ 0 h 70"/>
              <a:gd name="T20" fmla="*/ 60483345 w 47"/>
              <a:gd name="T21" fmla="*/ 0 h 70"/>
              <a:gd name="T22" fmla="*/ 60483345 w 47"/>
              <a:gd name="T23" fmla="*/ 151209375 h 70"/>
              <a:gd name="T24" fmla="*/ 95765296 w 47"/>
              <a:gd name="T25" fmla="*/ 141128750 h 70"/>
              <a:gd name="T26" fmla="*/ 95765296 w 47"/>
              <a:gd name="T27" fmla="*/ 80645000 h 70"/>
              <a:gd name="T28" fmla="*/ 95765296 w 47"/>
              <a:gd name="T29" fmla="*/ 35282188 h 70"/>
              <a:gd name="T30" fmla="*/ 60483345 w 47"/>
              <a:gd name="T31" fmla="*/ 10080625 h 70"/>
              <a:gd name="T32" fmla="*/ 35281951 w 47"/>
              <a:gd name="T33" fmla="*/ 35282188 h 70"/>
              <a:gd name="T34" fmla="*/ 25201394 w 47"/>
              <a:gd name="T35" fmla="*/ 80645000 h 70"/>
              <a:gd name="T36" fmla="*/ 35281951 w 47"/>
              <a:gd name="T37" fmla="*/ 128528763 h 70"/>
              <a:gd name="T38" fmla="*/ 60483345 w 47"/>
              <a:gd name="T39" fmla="*/ 151209375 h 70"/>
              <a:gd name="T40" fmla="*/ 60483345 w 47"/>
              <a:gd name="T41" fmla="*/ 0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7"/>
              <a:gd name="T64" fmla="*/ 0 h 70"/>
              <a:gd name="T65" fmla="*/ 47 w 47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7" h="70">
                <a:moveTo>
                  <a:pt x="24" y="0"/>
                </a:moveTo>
                <a:lnTo>
                  <a:pt x="42" y="9"/>
                </a:lnTo>
                <a:lnTo>
                  <a:pt x="47" y="32"/>
                </a:lnTo>
                <a:lnTo>
                  <a:pt x="47" y="56"/>
                </a:lnTo>
                <a:lnTo>
                  <a:pt x="38" y="65"/>
                </a:lnTo>
                <a:lnTo>
                  <a:pt x="24" y="70"/>
                </a:lnTo>
                <a:lnTo>
                  <a:pt x="5" y="56"/>
                </a:lnTo>
                <a:lnTo>
                  <a:pt x="0" y="32"/>
                </a:lnTo>
                <a:lnTo>
                  <a:pt x="5" y="14"/>
                </a:lnTo>
                <a:lnTo>
                  <a:pt x="14" y="0"/>
                </a:lnTo>
                <a:lnTo>
                  <a:pt x="24" y="0"/>
                </a:lnTo>
                <a:lnTo>
                  <a:pt x="24" y="60"/>
                </a:lnTo>
                <a:lnTo>
                  <a:pt x="38" y="56"/>
                </a:lnTo>
                <a:lnTo>
                  <a:pt x="38" y="32"/>
                </a:lnTo>
                <a:lnTo>
                  <a:pt x="38" y="14"/>
                </a:lnTo>
                <a:lnTo>
                  <a:pt x="24" y="4"/>
                </a:lnTo>
                <a:lnTo>
                  <a:pt x="14" y="14"/>
                </a:lnTo>
                <a:lnTo>
                  <a:pt x="10" y="32"/>
                </a:lnTo>
                <a:lnTo>
                  <a:pt x="14" y="51"/>
                </a:lnTo>
                <a:lnTo>
                  <a:pt x="24" y="6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29" name="Freeform 247"/>
          <p:cNvSpPr>
            <a:spLocks/>
          </p:cNvSpPr>
          <p:nvPr/>
        </p:nvSpPr>
        <p:spPr bwMode="auto">
          <a:xfrm>
            <a:off x="5959475" y="2441575"/>
            <a:ext cx="87313" cy="104775"/>
          </a:xfrm>
          <a:custGeom>
            <a:avLst/>
            <a:gdLst>
              <a:gd name="T0" fmla="*/ 70564779 w 55"/>
              <a:gd name="T1" fmla="*/ 0 h 66"/>
              <a:gd name="T2" fmla="*/ 105847169 w 55"/>
              <a:gd name="T3" fmla="*/ 12601575 h 66"/>
              <a:gd name="T4" fmla="*/ 128529499 w 55"/>
              <a:gd name="T5" fmla="*/ 25201563 h 66"/>
              <a:gd name="T6" fmla="*/ 138610181 w 55"/>
              <a:gd name="T7" fmla="*/ 60483750 h 66"/>
              <a:gd name="T8" fmla="*/ 138610181 w 55"/>
              <a:gd name="T9" fmla="*/ 95765938 h 66"/>
              <a:gd name="T10" fmla="*/ 22682330 w 55"/>
              <a:gd name="T11" fmla="*/ 95765938 h 66"/>
              <a:gd name="T12" fmla="*/ 35282390 w 55"/>
              <a:gd name="T13" fmla="*/ 131048125 h 66"/>
              <a:gd name="T14" fmla="*/ 70564779 w 55"/>
              <a:gd name="T15" fmla="*/ 141128750 h 66"/>
              <a:gd name="T16" fmla="*/ 105847169 w 55"/>
              <a:gd name="T17" fmla="*/ 131048125 h 66"/>
              <a:gd name="T18" fmla="*/ 105847169 w 55"/>
              <a:gd name="T19" fmla="*/ 105846563 h 66"/>
              <a:gd name="T20" fmla="*/ 138610181 w 55"/>
              <a:gd name="T21" fmla="*/ 105846563 h 66"/>
              <a:gd name="T22" fmla="*/ 128529499 w 55"/>
              <a:gd name="T23" fmla="*/ 131048125 h 66"/>
              <a:gd name="T24" fmla="*/ 115927851 w 55"/>
              <a:gd name="T25" fmla="*/ 153730325 h 66"/>
              <a:gd name="T26" fmla="*/ 93247109 w 55"/>
              <a:gd name="T27" fmla="*/ 166330313 h 66"/>
              <a:gd name="T28" fmla="*/ 70564779 w 55"/>
              <a:gd name="T29" fmla="*/ 166330313 h 66"/>
              <a:gd name="T30" fmla="*/ 22682330 w 55"/>
              <a:gd name="T31" fmla="*/ 141128750 h 66"/>
              <a:gd name="T32" fmla="*/ 0 w 55"/>
              <a:gd name="T33" fmla="*/ 83165950 h 66"/>
              <a:gd name="T34" fmla="*/ 22682330 w 55"/>
              <a:gd name="T35" fmla="*/ 25201563 h 66"/>
              <a:gd name="T36" fmla="*/ 70564779 w 55"/>
              <a:gd name="T37" fmla="*/ 0 h 66"/>
              <a:gd name="T38" fmla="*/ 115927851 w 55"/>
              <a:gd name="T39" fmla="*/ 70564375 h 66"/>
              <a:gd name="T40" fmla="*/ 105847169 w 55"/>
              <a:gd name="T41" fmla="*/ 47883763 h 66"/>
              <a:gd name="T42" fmla="*/ 70564779 w 55"/>
              <a:gd name="T43" fmla="*/ 25201563 h 66"/>
              <a:gd name="T44" fmla="*/ 35282390 w 55"/>
              <a:gd name="T45" fmla="*/ 35282188 h 66"/>
              <a:gd name="T46" fmla="*/ 22682330 w 55"/>
              <a:gd name="T47" fmla="*/ 70564375 h 66"/>
              <a:gd name="T48" fmla="*/ 115927851 w 55"/>
              <a:gd name="T49" fmla="*/ 70564375 h 66"/>
              <a:gd name="T50" fmla="*/ 70564779 w 55"/>
              <a:gd name="T51" fmla="*/ 0 h 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5"/>
              <a:gd name="T79" fmla="*/ 0 h 66"/>
              <a:gd name="T80" fmla="*/ 55 w 55"/>
              <a:gd name="T81" fmla="*/ 66 h 6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5" h="66">
                <a:moveTo>
                  <a:pt x="28" y="0"/>
                </a:moveTo>
                <a:lnTo>
                  <a:pt x="42" y="5"/>
                </a:lnTo>
                <a:lnTo>
                  <a:pt x="51" y="10"/>
                </a:lnTo>
                <a:lnTo>
                  <a:pt x="55" y="24"/>
                </a:lnTo>
                <a:lnTo>
                  <a:pt x="55" y="38"/>
                </a:lnTo>
                <a:lnTo>
                  <a:pt x="9" y="38"/>
                </a:lnTo>
                <a:lnTo>
                  <a:pt x="14" y="52"/>
                </a:lnTo>
                <a:lnTo>
                  <a:pt x="28" y="56"/>
                </a:lnTo>
                <a:lnTo>
                  <a:pt x="42" y="52"/>
                </a:lnTo>
                <a:lnTo>
                  <a:pt x="42" y="42"/>
                </a:lnTo>
                <a:lnTo>
                  <a:pt x="55" y="42"/>
                </a:lnTo>
                <a:lnTo>
                  <a:pt x="51" y="52"/>
                </a:lnTo>
                <a:lnTo>
                  <a:pt x="46" y="61"/>
                </a:lnTo>
                <a:lnTo>
                  <a:pt x="37" y="66"/>
                </a:lnTo>
                <a:lnTo>
                  <a:pt x="28" y="66"/>
                </a:lnTo>
                <a:lnTo>
                  <a:pt x="9" y="56"/>
                </a:lnTo>
                <a:lnTo>
                  <a:pt x="0" y="33"/>
                </a:lnTo>
                <a:lnTo>
                  <a:pt x="9" y="10"/>
                </a:lnTo>
                <a:lnTo>
                  <a:pt x="28" y="0"/>
                </a:lnTo>
                <a:lnTo>
                  <a:pt x="46" y="28"/>
                </a:lnTo>
                <a:lnTo>
                  <a:pt x="42" y="19"/>
                </a:lnTo>
                <a:lnTo>
                  <a:pt x="28" y="10"/>
                </a:lnTo>
                <a:lnTo>
                  <a:pt x="14" y="14"/>
                </a:lnTo>
                <a:lnTo>
                  <a:pt x="9" y="28"/>
                </a:lnTo>
                <a:lnTo>
                  <a:pt x="46" y="28"/>
                </a:lnTo>
                <a:lnTo>
                  <a:pt x="28" y="0"/>
                </a:lnTo>
                <a:close/>
              </a:path>
            </a:pathLst>
          </a:custGeom>
          <a:solidFill>
            <a:srgbClr val="007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0" name="Freeform 248"/>
          <p:cNvSpPr>
            <a:spLocks/>
          </p:cNvSpPr>
          <p:nvPr/>
        </p:nvSpPr>
        <p:spPr bwMode="auto">
          <a:xfrm>
            <a:off x="6054725" y="2441575"/>
            <a:ext cx="88900" cy="104775"/>
          </a:xfrm>
          <a:custGeom>
            <a:avLst/>
            <a:gdLst>
              <a:gd name="T0" fmla="*/ 0 w 56"/>
              <a:gd name="T1" fmla="*/ 0 h 66"/>
              <a:gd name="T2" fmla="*/ 35282188 w 56"/>
              <a:gd name="T3" fmla="*/ 0 h 66"/>
              <a:gd name="T4" fmla="*/ 70564375 w 56"/>
              <a:gd name="T5" fmla="*/ 60483750 h 66"/>
              <a:gd name="T6" fmla="*/ 105846563 w 56"/>
              <a:gd name="T7" fmla="*/ 0 h 66"/>
              <a:gd name="T8" fmla="*/ 141128750 w 56"/>
              <a:gd name="T9" fmla="*/ 0 h 66"/>
              <a:gd name="T10" fmla="*/ 93246575 w 56"/>
              <a:gd name="T11" fmla="*/ 83165950 h 66"/>
              <a:gd name="T12" fmla="*/ 141128750 w 56"/>
              <a:gd name="T13" fmla="*/ 166330313 h 66"/>
              <a:gd name="T14" fmla="*/ 118448138 w 56"/>
              <a:gd name="T15" fmla="*/ 166330313 h 66"/>
              <a:gd name="T16" fmla="*/ 70564375 w 56"/>
              <a:gd name="T17" fmla="*/ 105846563 h 66"/>
              <a:gd name="T18" fmla="*/ 35282188 w 56"/>
              <a:gd name="T19" fmla="*/ 166330313 h 66"/>
              <a:gd name="T20" fmla="*/ 0 w 56"/>
              <a:gd name="T21" fmla="*/ 166330313 h 66"/>
              <a:gd name="T22" fmla="*/ 57964388 w 56"/>
              <a:gd name="T23" fmla="*/ 83165950 h 66"/>
              <a:gd name="T24" fmla="*/ 0 w 56"/>
              <a:gd name="T25" fmla="*/ 0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66"/>
              <a:gd name="T41" fmla="*/ 56 w 56"/>
              <a:gd name="T42" fmla="*/ 66 h 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66">
                <a:moveTo>
                  <a:pt x="0" y="0"/>
                </a:moveTo>
                <a:lnTo>
                  <a:pt x="14" y="0"/>
                </a:lnTo>
                <a:lnTo>
                  <a:pt x="28" y="24"/>
                </a:lnTo>
                <a:lnTo>
                  <a:pt x="42" y="0"/>
                </a:lnTo>
                <a:lnTo>
                  <a:pt x="56" y="0"/>
                </a:lnTo>
                <a:lnTo>
                  <a:pt x="37" y="33"/>
                </a:lnTo>
                <a:lnTo>
                  <a:pt x="56" y="66"/>
                </a:lnTo>
                <a:lnTo>
                  <a:pt x="47" y="66"/>
                </a:lnTo>
                <a:lnTo>
                  <a:pt x="28" y="42"/>
                </a:lnTo>
                <a:lnTo>
                  <a:pt x="14" y="66"/>
                </a:lnTo>
                <a:lnTo>
                  <a:pt x="0" y="66"/>
                </a:lnTo>
                <a:lnTo>
                  <a:pt x="23" y="33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1" name="Freeform 249"/>
          <p:cNvSpPr>
            <a:spLocks/>
          </p:cNvSpPr>
          <p:nvPr/>
        </p:nvSpPr>
        <p:spPr bwMode="auto">
          <a:xfrm>
            <a:off x="6157913" y="2441575"/>
            <a:ext cx="88900" cy="141288"/>
          </a:xfrm>
          <a:custGeom>
            <a:avLst/>
            <a:gdLst>
              <a:gd name="T0" fmla="*/ 70564375 w 56"/>
              <a:gd name="T1" fmla="*/ 141129249 h 89"/>
              <a:gd name="T2" fmla="*/ 105846563 w 56"/>
              <a:gd name="T3" fmla="*/ 131048589 h 89"/>
              <a:gd name="T4" fmla="*/ 118448138 w 56"/>
              <a:gd name="T5" fmla="*/ 83166244 h 89"/>
              <a:gd name="T6" fmla="*/ 105846563 w 56"/>
              <a:gd name="T7" fmla="*/ 47883932 h 89"/>
              <a:gd name="T8" fmla="*/ 70564375 w 56"/>
              <a:gd name="T9" fmla="*/ 25201652 h 89"/>
              <a:gd name="T10" fmla="*/ 35282188 w 56"/>
              <a:gd name="T11" fmla="*/ 47883932 h 89"/>
              <a:gd name="T12" fmla="*/ 22682200 w 56"/>
              <a:gd name="T13" fmla="*/ 83166244 h 89"/>
              <a:gd name="T14" fmla="*/ 35282188 w 56"/>
              <a:gd name="T15" fmla="*/ 118448557 h 89"/>
              <a:gd name="T16" fmla="*/ 70564375 w 56"/>
              <a:gd name="T17" fmla="*/ 141129249 h 89"/>
              <a:gd name="T18" fmla="*/ 0 w 56"/>
              <a:gd name="T19" fmla="*/ 0 h 89"/>
              <a:gd name="T20" fmla="*/ 22682200 w 56"/>
              <a:gd name="T21" fmla="*/ 0 h 89"/>
              <a:gd name="T22" fmla="*/ 22682200 w 56"/>
              <a:gd name="T23" fmla="*/ 25201652 h 89"/>
              <a:gd name="T24" fmla="*/ 47883763 w 56"/>
              <a:gd name="T25" fmla="*/ 12601620 h 89"/>
              <a:gd name="T26" fmla="*/ 70564375 w 56"/>
              <a:gd name="T27" fmla="*/ 0 h 89"/>
              <a:gd name="T28" fmla="*/ 118448138 w 56"/>
              <a:gd name="T29" fmla="*/ 25201652 h 89"/>
              <a:gd name="T30" fmla="*/ 141128750 w 56"/>
              <a:gd name="T31" fmla="*/ 83166244 h 89"/>
              <a:gd name="T32" fmla="*/ 128528763 w 56"/>
              <a:gd name="T33" fmla="*/ 118448557 h 89"/>
              <a:gd name="T34" fmla="*/ 118448138 w 56"/>
              <a:gd name="T35" fmla="*/ 153730869 h 89"/>
              <a:gd name="T36" fmla="*/ 70564375 w 56"/>
              <a:gd name="T37" fmla="*/ 166330901 h 89"/>
              <a:gd name="T38" fmla="*/ 47883763 w 56"/>
              <a:gd name="T39" fmla="*/ 153730869 h 89"/>
              <a:gd name="T40" fmla="*/ 22682200 w 56"/>
              <a:gd name="T41" fmla="*/ 141129249 h 89"/>
              <a:gd name="T42" fmla="*/ 22682200 w 56"/>
              <a:gd name="T43" fmla="*/ 224295494 h 89"/>
              <a:gd name="T44" fmla="*/ 0 w 56"/>
              <a:gd name="T45" fmla="*/ 224295494 h 89"/>
              <a:gd name="T46" fmla="*/ 0 w 56"/>
              <a:gd name="T47" fmla="*/ 0 h 89"/>
              <a:gd name="T48" fmla="*/ 70564375 w 56"/>
              <a:gd name="T49" fmla="*/ 141129249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6"/>
              <a:gd name="T76" fmla="*/ 0 h 89"/>
              <a:gd name="T77" fmla="*/ 56 w 56"/>
              <a:gd name="T78" fmla="*/ 89 h 8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6" h="89">
                <a:moveTo>
                  <a:pt x="28" y="56"/>
                </a:moveTo>
                <a:lnTo>
                  <a:pt x="42" y="52"/>
                </a:lnTo>
                <a:lnTo>
                  <a:pt x="47" y="33"/>
                </a:lnTo>
                <a:lnTo>
                  <a:pt x="42" y="19"/>
                </a:lnTo>
                <a:lnTo>
                  <a:pt x="28" y="10"/>
                </a:lnTo>
                <a:lnTo>
                  <a:pt x="14" y="19"/>
                </a:lnTo>
                <a:lnTo>
                  <a:pt x="9" y="33"/>
                </a:lnTo>
                <a:lnTo>
                  <a:pt x="14" y="47"/>
                </a:lnTo>
                <a:lnTo>
                  <a:pt x="28" y="56"/>
                </a:lnTo>
                <a:lnTo>
                  <a:pt x="0" y="0"/>
                </a:lnTo>
                <a:lnTo>
                  <a:pt x="9" y="0"/>
                </a:lnTo>
                <a:lnTo>
                  <a:pt x="9" y="10"/>
                </a:lnTo>
                <a:lnTo>
                  <a:pt x="19" y="5"/>
                </a:lnTo>
                <a:lnTo>
                  <a:pt x="28" y="0"/>
                </a:lnTo>
                <a:lnTo>
                  <a:pt x="47" y="10"/>
                </a:lnTo>
                <a:lnTo>
                  <a:pt x="56" y="33"/>
                </a:lnTo>
                <a:lnTo>
                  <a:pt x="51" y="47"/>
                </a:lnTo>
                <a:lnTo>
                  <a:pt x="47" y="61"/>
                </a:lnTo>
                <a:lnTo>
                  <a:pt x="28" y="66"/>
                </a:lnTo>
                <a:lnTo>
                  <a:pt x="19" y="61"/>
                </a:lnTo>
                <a:lnTo>
                  <a:pt x="9" y="56"/>
                </a:lnTo>
                <a:lnTo>
                  <a:pt x="9" y="89"/>
                </a:lnTo>
                <a:lnTo>
                  <a:pt x="0" y="89"/>
                </a:lnTo>
                <a:lnTo>
                  <a:pt x="0" y="0"/>
                </a:lnTo>
                <a:lnTo>
                  <a:pt x="28" y="56"/>
                </a:lnTo>
                <a:close/>
              </a:path>
            </a:pathLst>
          </a:custGeom>
          <a:solidFill>
            <a:srgbClr val="007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2" name="Rectangle 250"/>
          <p:cNvSpPr>
            <a:spLocks noChangeArrowheads="1"/>
          </p:cNvSpPr>
          <p:nvPr/>
        </p:nvSpPr>
        <p:spPr bwMode="auto">
          <a:xfrm>
            <a:off x="6269038" y="2524125"/>
            <a:ext cx="22225" cy="22225"/>
          </a:xfrm>
          <a:prstGeom prst="rect">
            <a:avLst/>
          </a:prstGeom>
          <a:solidFill>
            <a:srgbClr val="007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3" name="Freeform 251"/>
          <p:cNvSpPr>
            <a:spLocks/>
          </p:cNvSpPr>
          <p:nvPr/>
        </p:nvSpPr>
        <p:spPr bwMode="auto">
          <a:xfrm>
            <a:off x="6291263" y="3241675"/>
            <a:ext cx="95250" cy="133350"/>
          </a:xfrm>
          <a:custGeom>
            <a:avLst/>
            <a:gdLst>
              <a:gd name="T0" fmla="*/ 115927188 w 60"/>
              <a:gd name="T1" fmla="*/ 12601575 h 84"/>
              <a:gd name="T2" fmla="*/ 70564375 w 60"/>
              <a:gd name="T3" fmla="*/ 80645000 h 84"/>
              <a:gd name="T4" fmla="*/ 57964388 w 60"/>
              <a:gd name="T5" fmla="*/ 35282188 h 84"/>
              <a:gd name="T6" fmla="*/ 45362813 w 60"/>
              <a:gd name="T7" fmla="*/ 0 h 84"/>
              <a:gd name="T8" fmla="*/ 10080625 w 60"/>
              <a:gd name="T9" fmla="*/ 12601575 h 84"/>
              <a:gd name="T10" fmla="*/ 0 w 60"/>
              <a:gd name="T11" fmla="*/ 57964388 h 84"/>
              <a:gd name="T12" fmla="*/ 10080625 w 60"/>
              <a:gd name="T13" fmla="*/ 57964388 h 84"/>
              <a:gd name="T14" fmla="*/ 10080625 w 60"/>
              <a:gd name="T15" fmla="*/ 35282188 h 84"/>
              <a:gd name="T16" fmla="*/ 45362813 w 60"/>
              <a:gd name="T17" fmla="*/ 35282188 h 84"/>
              <a:gd name="T18" fmla="*/ 57964388 w 60"/>
              <a:gd name="T19" fmla="*/ 57964388 h 84"/>
              <a:gd name="T20" fmla="*/ 70564375 w 60"/>
              <a:gd name="T21" fmla="*/ 93246575 h 84"/>
              <a:gd name="T22" fmla="*/ 0 w 60"/>
              <a:gd name="T23" fmla="*/ 211693125 h 84"/>
              <a:gd name="T24" fmla="*/ 35282188 w 60"/>
              <a:gd name="T25" fmla="*/ 211693125 h 84"/>
              <a:gd name="T26" fmla="*/ 70564375 w 60"/>
              <a:gd name="T27" fmla="*/ 128528763 h 84"/>
              <a:gd name="T28" fmla="*/ 80645000 w 60"/>
              <a:gd name="T29" fmla="*/ 186491563 h 84"/>
              <a:gd name="T30" fmla="*/ 105846563 w 60"/>
              <a:gd name="T31" fmla="*/ 211693125 h 84"/>
              <a:gd name="T32" fmla="*/ 128528763 w 60"/>
              <a:gd name="T33" fmla="*/ 211693125 h 84"/>
              <a:gd name="T34" fmla="*/ 151209375 w 60"/>
              <a:gd name="T35" fmla="*/ 163810950 h 84"/>
              <a:gd name="T36" fmla="*/ 128528763 w 60"/>
              <a:gd name="T37" fmla="*/ 186491563 h 84"/>
              <a:gd name="T38" fmla="*/ 105846563 w 60"/>
              <a:gd name="T39" fmla="*/ 176410938 h 84"/>
              <a:gd name="T40" fmla="*/ 80645000 w 60"/>
              <a:gd name="T41" fmla="*/ 115927188 h 84"/>
              <a:gd name="T42" fmla="*/ 141128750 w 60"/>
              <a:gd name="T43" fmla="*/ 12601575 h 84"/>
              <a:gd name="T44" fmla="*/ 115927188 w 60"/>
              <a:gd name="T45" fmla="*/ 12601575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0"/>
              <a:gd name="T70" fmla="*/ 0 h 84"/>
              <a:gd name="T71" fmla="*/ 60 w 60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0" h="84">
                <a:moveTo>
                  <a:pt x="46" y="5"/>
                </a:moveTo>
                <a:lnTo>
                  <a:pt x="28" y="32"/>
                </a:lnTo>
                <a:lnTo>
                  <a:pt x="23" y="14"/>
                </a:lnTo>
                <a:lnTo>
                  <a:pt x="18" y="0"/>
                </a:lnTo>
                <a:lnTo>
                  <a:pt x="4" y="5"/>
                </a:lnTo>
                <a:lnTo>
                  <a:pt x="0" y="23"/>
                </a:lnTo>
                <a:lnTo>
                  <a:pt x="4" y="23"/>
                </a:lnTo>
                <a:lnTo>
                  <a:pt x="4" y="14"/>
                </a:lnTo>
                <a:lnTo>
                  <a:pt x="18" y="14"/>
                </a:lnTo>
                <a:lnTo>
                  <a:pt x="23" y="23"/>
                </a:lnTo>
                <a:lnTo>
                  <a:pt x="28" y="37"/>
                </a:lnTo>
                <a:lnTo>
                  <a:pt x="0" y="84"/>
                </a:lnTo>
                <a:lnTo>
                  <a:pt x="14" y="84"/>
                </a:lnTo>
                <a:lnTo>
                  <a:pt x="28" y="51"/>
                </a:lnTo>
                <a:lnTo>
                  <a:pt x="32" y="74"/>
                </a:lnTo>
                <a:lnTo>
                  <a:pt x="42" y="84"/>
                </a:lnTo>
                <a:lnTo>
                  <a:pt x="51" y="84"/>
                </a:lnTo>
                <a:lnTo>
                  <a:pt x="60" y="65"/>
                </a:lnTo>
                <a:lnTo>
                  <a:pt x="51" y="74"/>
                </a:lnTo>
                <a:lnTo>
                  <a:pt x="42" y="70"/>
                </a:lnTo>
                <a:lnTo>
                  <a:pt x="32" y="46"/>
                </a:lnTo>
                <a:lnTo>
                  <a:pt x="56" y="5"/>
                </a:lnTo>
                <a:lnTo>
                  <a:pt x="46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4" name="Freeform 252"/>
          <p:cNvSpPr>
            <a:spLocks/>
          </p:cNvSpPr>
          <p:nvPr/>
        </p:nvSpPr>
        <p:spPr bwMode="auto">
          <a:xfrm>
            <a:off x="6394450" y="3352800"/>
            <a:ext cx="66675" cy="80963"/>
          </a:xfrm>
          <a:custGeom>
            <a:avLst/>
            <a:gdLst>
              <a:gd name="T0" fmla="*/ 57964388 w 42"/>
              <a:gd name="T1" fmla="*/ 0 h 51"/>
              <a:gd name="T2" fmla="*/ 80645000 w 42"/>
              <a:gd name="T3" fmla="*/ 10080687 h 51"/>
              <a:gd name="T4" fmla="*/ 105846563 w 42"/>
              <a:gd name="T5" fmla="*/ 22682340 h 51"/>
              <a:gd name="T6" fmla="*/ 105846563 w 42"/>
              <a:gd name="T7" fmla="*/ 45363093 h 51"/>
              <a:gd name="T8" fmla="*/ 105846563 w 42"/>
              <a:gd name="T9" fmla="*/ 70564811 h 51"/>
              <a:gd name="T10" fmla="*/ 22682200 w 42"/>
              <a:gd name="T11" fmla="*/ 70564811 h 51"/>
              <a:gd name="T12" fmla="*/ 35282188 w 42"/>
              <a:gd name="T13" fmla="*/ 93247151 h 51"/>
              <a:gd name="T14" fmla="*/ 57964388 w 42"/>
              <a:gd name="T15" fmla="*/ 105847216 h 51"/>
              <a:gd name="T16" fmla="*/ 80645000 w 42"/>
              <a:gd name="T17" fmla="*/ 105847216 h 51"/>
              <a:gd name="T18" fmla="*/ 93246575 w 42"/>
              <a:gd name="T19" fmla="*/ 80645498 h 51"/>
              <a:gd name="T20" fmla="*/ 105846563 w 42"/>
              <a:gd name="T21" fmla="*/ 80645498 h 51"/>
              <a:gd name="T22" fmla="*/ 105846563 w 42"/>
              <a:gd name="T23" fmla="*/ 105847216 h 51"/>
              <a:gd name="T24" fmla="*/ 93246575 w 42"/>
              <a:gd name="T25" fmla="*/ 115927903 h 51"/>
              <a:gd name="T26" fmla="*/ 70564375 w 42"/>
              <a:gd name="T27" fmla="*/ 128529556 h 51"/>
              <a:gd name="T28" fmla="*/ 57964388 w 42"/>
              <a:gd name="T29" fmla="*/ 128529556 h 51"/>
              <a:gd name="T30" fmla="*/ 22682200 w 42"/>
              <a:gd name="T31" fmla="*/ 105847216 h 51"/>
              <a:gd name="T32" fmla="*/ 0 w 42"/>
              <a:gd name="T33" fmla="*/ 70564811 h 51"/>
              <a:gd name="T34" fmla="*/ 22682200 w 42"/>
              <a:gd name="T35" fmla="*/ 22682340 h 51"/>
              <a:gd name="T36" fmla="*/ 57964388 w 42"/>
              <a:gd name="T37" fmla="*/ 0 h 51"/>
              <a:gd name="T38" fmla="*/ 93246575 w 42"/>
              <a:gd name="T39" fmla="*/ 57964745 h 51"/>
              <a:gd name="T40" fmla="*/ 80645000 w 42"/>
              <a:gd name="T41" fmla="*/ 35282405 h 51"/>
              <a:gd name="T42" fmla="*/ 57964388 w 42"/>
              <a:gd name="T43" fmla="*/ 22682340 h 51"/>
              <a:gd name="T44" fmla="*/ 35282188 w 42"/>
              <a:gd name="T45" fmla="*/ 35282405 h 51"/>
              <a:gd name="T46" fmla="*/ 22682200 w 42"/>
              <a:gd name="T47" fmla="*/ 57964745 h 51"/>
              <a:gd name="T48" fmla="*/ 93246575 w 42"/>
              <a:gd name="T49" fmla="*/ 57964745 h 51"/>
              <a:gd name="T50" fmla="*/ 57964388 w 42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2"/>
              <a:gd name="T79" fmla="*/ 0 h 51"/>
              <a:gd name="T80" fmla="*/ 42 w 42"/>
              <a:gd name="T81" fmla="*/ 51 h 5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2" h="51">
                <a:moveTo>
                  <a:pt x="23" y="0"/>
                </a:moveTo>
                <a:lnTo>
                  <a:pt x="32" y="4"/>
                </a:lnTo>
                <a:lnTo>
                  <a:pt x="42" y="9"/>
                </a:lnTo>
                <a:lnTo>
                  <a:pt x="42" y="18"/>
                </a:lnTo>
                <a:lnTo>
                  <a:pt x="42" y="28"/>
                </a:lnTo>
                <a:lnTo>
                  <a:pt x="9" y="28"/>
                </a:lnTo>
                <a:lnTo>
                  <a:pt x="14" y="37"/>
                </a:lnTo>
                <a:lnTo>
                  <a:pt x="23" y="42"/>
                </a:lnTo>
                <a:lnTo>
                  <a:pt x="32" y="42"/>
                </a:lnTo>
                <a:lnTo>
                  <a:pt x="37" y="32"/>
                </a:lnTo>
                <a:lnTo>
                  <a:pt x="42" y="32"/>
                </a:lnTo>
                <a:lnTo>
                  <a:pt x="42" y="42"/>
                </a:lnTo>
                <a:lnTo>
                  <a:pt x="37" y="46"/>
                </a:lnTo>
                <a:lnTo>
                  <a:pt x="28" y="51"/>
                </a:lnTo>
                <a:lnTo>
                  <a:pt x="23" y="51"/>
                </a:lnTo>
                <a:lnTo>
                  <a:pt x="9" y="42"/>
                </a:lnTo>
                <a:lnTo>
                  <a:pt x="0" y="28"/>
                </a:lnTo>
                <a:lnTo>
                  <a:pt x="9" y="9"/>
                </a:lnTo>
                <a:lnTo>
                  <a:pt x="23" y="0"/>
                </a:lnTo>
                <a:lnTo>
                  <a:pt x="37" y="23"/>
                </a:lnTo>
                <a:lnTo>
                  <a:pt x="32" y="14"/>
                </a:lnTo>
                <a:lnTo>
                  <a:pt x="23" y="9"/>
                </a:lnTo>
                <a:lnTo>
                  <a:pt x="14" y="14"/>
                </a:lnTo>
                <a:lnTo>
                  <a:pt x="9" y="23"/>
                </a:lnTo>
                <a:lnTo>
                  <a:pt x="37" y="23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5" name="Freeform 253"/>
          <p:cNvSpPr>
            <a:spLocks/>
          </p:cNvSpPr>
          <p:nvPr/>
        </p:nvSpPr>
        <p:spPr bwMode="auto">
          <a:xfrm>
            <a:off x="6394450" y="3167063"/>
            <a:ext cx="58738" cy="74612"/>
          </a:xfrm>
          <a:custGeom>
            <a:avLst/>
            <a:gdLst>
              <a:gd name="T0" fmla="*/ 22682393 w 37"/>
              <a:gd name="T1" fmla="*/ 83163805 h 47"/>
              <a:gd name="T2" fmla="*/ 22682393 w 37"/>
              <a:gd name="T3" fmla="*/ 95765296 h 47"/>
              <a:gd name="T4" fmla="*/ 47884170 w 37"/>
              <a:gd name="T5" fmla="*/ 105845853 h 47"/>
              <a:gd name="T6" fmla="*/ 70564976 w 37"/>
              <a:gd name="T7" fmla="*/ 105845853 h 47"/>
              <a:gd name="T8" fmla="*/ 80645686 w 37"/>
              <a:gd name="T9" fmla="*/ 83163805 h 47"/>
              <a:gd name="T10" fmla="*/ 70564976 w 37"/>
              <a:gd name="T11" fmla="*/ 70563902 h 47"/>
              <a:gd name="T12" fmla="*/ 57964881 w 37"/>
              <a:gd name="T13" fmla="*/ 70563902 h 47"/>
              <a:gd name="T14" fmla="*/ 47884170 w 37"/>
              <a:gd name="T15" fmla="*/ 70563902 h 47"/>
              <a:gd name="T16" fmla="*/ 22682393 w 37"/>
              <a:gd name="T17" fmla="*/ 60483345 h 47"/>
              <a:gd name="T18" fmla="*/ 12601682 w 37"/>
              <a:gd name="T19" fmla="*/ 35281951 h 47"/>
              <a:gd name="T20" fmla="*/ 22682393 w 37"/>
              <a:gd name="T21" fmla="*/ 12599903 h 47"/>
              <a:gd name="T22" fmla="*/ 47884170 w 37"/>
              <a:gd name="T23" fmla="*/ 0 h 47"/>
              <a:gd name="T24" fmla="*/ 80645686 w 37"/>
              <a:gd name="T25" fmla="*/ 12599903 h 47"/>
              <a:gd name="T26" fmla="*/ 93247369 w 37"/>
              <a:gd name="T27" fmla="*/ 35281951 h 47"/>
              <a:gd name="T28" fmla="*/ 80645686 w 37"/>
              <a:gd name="T29" fmla="*/ 35281951 h 47"/>
              <a:gd name="T30" fmla="*/ 70564976 w 37"/>
              <a:gd name="T31" fmla="*/ 25201394 h 47"/>
              <a:gd name="T32" fmla="*/ 47884170 w 37"/>
              <a:gd name="T33" fmla="*/ 12599903 h 47"/>
              <a:gd name="T34" fmla="*/ 35282488 w 37"/>
              <a:gd name="T35" fmla="*/ 25201394 h 47"/>
              <a:gd name="T36" fmla="*/ 22682393 w 37"/>
              <a:gd name="T37" fmla="*/ 35281951 h 47"/>
              <a:gd name="T38" fmla="*/ 35282488 w 37"/>
              <a:gd name="T39" fmla="*/ 47881854 h 47"/>
              <a:gd name="T40" fmla="*/ 47884170 w 37"/>
              <a:gd name="T41" fmla="*/ 47881854 h 47"/>
              <a:gd name="T42" fmla="*/ 57964881 w 37"/>
              <a:gd name="T43" fmla="*/ 47881854 h 47"/>
              <a:gd name="T44" fmla="*/ 80645686 w 37"/>
              <a:gd name="T45" fmla="*/ 60483345 h 47"/>
              <a:gd name="T46" fmla="*/ 93247369 w 37"/>
              <a:gd name="T47" fmla="*/ 83163805 h 47"/>
              <a:gd name="T48" fmla="*/ 80645686 w 37"/>
              <a:gd name="T49" fmla="*/ 118445756 h 47"/>
              <a:gd name="T50" fmla="*/ 47884170 w 37"/>
              <a:gd name="T51" fmla="*/ 118445756 h 47"/>
              <a:gd name="T52" fmla="*/ 12601682 w 37"/>
              <a:gd name="T53" fmla="*/ 105845853 h 47"/>
              <a:gd name="T54" fmla="*/ 0 w 37"/>
              <a:gd name="T55" fmla="*/ 83163805 h 47"/>
              <a:gd name="T56" fmla="*/ 22682393 w 37"/>
              <a:gd name="T57" fmla="*/ 83163805 h 47"/>
              <a:gd name="T58" fmla="*/ 47884170 w 37"/>
              <a:gd name="T59" fmla="*/ 0 h 47"/>
              <a:gd name="T60" fmla="*/ 22682393 w 37"/>
              <a:gd name="T61" fmla="*/ 83163805 h 4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7"/>
              <a:gd name="T94" fmla="*/ 0 h 47"/>
              <a:gd name="T95" fmla="*/ 37 w 37"/>
              <a:gd name="T96" fmla="*/ 47 h 4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7" h="47">
                <a:moveTo>
                  <a:pt x="9" y="33"/>
                </a:moveTo>
                <a:lnTo>
                  <a:pt x="9" y="38"/>
                </a:lnTo>
                <a:lnTo>
                  <a:pt x="19" y="42"/>
                </a:lnTo>
                <a:lnTo>
                  <a:pt x="28" y="42"/>
                </a:lnTo>
                <a:lnTo>
                  <a:pt x="32" y="33"/>
                </a:lnTo>
                <a:lnTo>
                  <a:pt x="28" y="28"/>
                </a:lnTo>
                <a:lnTo>
                  <a:pt x="23" y="28"/>
                </a:lnTo>
                <a:lnTo>
                  <a:pt x="19" y="28"/>
                </a:lnTo>
                <a:lnTo>
                  <a:pt x="9" y="24"/>
                </a:lnTo>
                <a:lnTo>
                  <a:pt x="5" y="14"/>
                </a:lnTo>
                <a:lnTo>
                  <a:pt x="9" y="5"/>
                </a:lnTo>
                <a:lnTo>
                  <a:pt x="19" y="0"/>
                </a:lnTo>
                <a:lnTo>
                  <a:pt x="32" y="5"/>
                </a:lnTo>
                <a:lnTo>
                  <a:pt x="37" y="14"/>
                </a:lnTo>
                <a:lnTo>
                  <a:pt x="32" y="14"/>
                </a:lnTo>
                <a:lnTo>
                  <a:pt x="28" y="10"/>
                </a:lnTo>
                <a:lnTo>
                  <a:pt x="19" y="5"/>
                </a:lnTo>
                <a:lnTo>
                  <a:pt x="14" y="10"/>
                </a:lnTo>
                <a:lnTo>
                  <a:pt x="9" y="14"/>
                </a:lnTo>
                <a:lnTo>
                  <a:pt x="14" y="19"/>
                </a:lnTo>
                <a:lnTo>
                  <a:pt x="19" y="19"/>
                </a:lnTo>
                <a:lnTo>
                  <a:pt x="23" y="19"/>
                </a:lnTo>
                <a:lnTo>
                  <a:pt x="32" y="24"/>
                </a:lnTo>
                <a:lnTo>
                  <a:pt x="37" y="33"/>
                </a:lnTo>
                <a:lnTo>
                  <a:pt x="32" y="47"/>
                </a:lnTo>
                <a:lnTo>
                  <a:pt x="19" y="47"/>
                </a:lnTo>
                <a:lnTo>
                  <a:pt x="5" y="42"/>
                </a:lnTo>
                <a:lnTo>
                  <a:pt x="0" y="33"/>
                </a:lnTo>
                <a:lnTo>
                  <a:pt x="9" y="33"/>
                </a:lnTo>
                <a:lnTo>
                  <a:pt x="19" y="0"/>
                </a:lnTo>
                <a:lnTo>
                  <a:pt x="9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6" name="Freeform 254"/>
          <p:cNvSpPr>
            <a:spLocks/>
          </p:cNvSpPr>
          <p:nvPr/>
        </p:nvSpPr>
        <p:spPr bwMode="auto">
          <a:xfrm>
            <a:off x="6467475" y="3144838"/>
            <a:ext cx="15875" cy="96837"/>
          </a:xfrm>
          <a:custGeom>
            <a:avLst/>
            <a:gdLst>
              <a:gd name="T0" fmla="*/ 0 w 10"/>
              <a:gd name="T1" fmla="*/ 35282005 h 61"/>
              <a:gd name="T2" fmla="*/ 25201563 w 10"/>
              <a:gd name="T3" fmla="*/ 35282005 h 61"/>
              <a:gd name="T4" fmla="*/ 25201563 w 10"/>
              <a:gd name="T5" fmla="*/ 153727944 h 61"/>
              <a:gd name="T6" fmla="*/ 0 w 10"/>
              <a:gd name="T7" fmla="*/ 153727944 h 61"/>
              <a:gd name="T8" fmla="*/ 0 w 10"/>
              <a:gd name="T9" fmla="*/ 35282005 h 61"/>
              <a:gd name="T10" fmla="*/ 0 w 10"/>
              <a:gd name="T11" fmla="*/ 0 h 61"/>
              <a:gd name="T12" fmla="*/ 25201563 w 10"/>
              <a:gd name="T13" fmla="*/ 0 h 61"/>
              <a:gd name="T14" fmla="*/ 25201563 w 10"/>
              <a:gd name="T15" fmla="*/ 12599922 h 61"/>
              <a:gd name="T16" fmla="*/ 0 w 10"/>
              <a:gd name="T17" fmla="*/ 12599922 h 61"/>
              <a:gd name="T18" fmla="*/ 0 w 10"/>
              <a:gd name="T19" fmla="*/ 0 h 61"/>
              <a:gd name="T20" fmla="*/ 0 w 10"/>
              <a:gd name="T21" fmla="*/ 35282005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"/>
              <a:gd name="T34" fmla="*/ 0 h 61"/>
              <a:gd name="T35" fmla="*/ 10 w 10"/>
              <a:gd name="T36" fmla="*/ 61 h 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" h="61">
                <a:moveTo>
                  <a:pt x="0" y="14"/>
                </a:moveTo>
                <a:lnTo>
                  <a:pt x="10" y="14"/>
                </a:lnTo>
                <a:lnTo>
                  <a:pt x="10" y="61"/>
                </a:lnTo>
                <a:lnTo>
                  <a:pt x="0" y="61"/>
                </a:lnTo>
                <a:lnTo>
                  <a:pt x="0" y="14"/>
                </a:lnTo>
                <a:lnTo>
                  <a:pt x="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7" name="Freeform 255"/>
          <p:cNvSpPr>
            <a:spLocks/>
          </p:cNvSpPr>
          <p:nvPr/>
        </p:nvSpPr>
        <p:spPr bwMode="auto">
          <a:xfrm>
            <a:off x="6505575" y="3167063"/>
            <a:ext cx="95250" cy="74612"/>
          </a:xfrm>
          <a:custGeom>
            <a:avLst/>
            <a:gdLst>
              <a:gd name="T0" fmla="*/ 0 w 60"/>
              <a:gd name="T1" fmla="*/ 0 h 47"/>
              <a:gd name="T2" fmla="*/ 10080625 w 60"/>
              <a:gd name="T3" fmla="*/ 0 h 47"/>
              <a:gd name="T4" fmla="*/ 10080625 w 60"/>
              <a:gd name="T5" fmla="*/ 25201394 h 47"/>
              <a:gd name="T6" fmla="*/ 22682200 w 60"/>
              <a:gd name="T7" fmla="*/ 0 h 47"/>
              <a:gd name="T8" fmla="*/ 45362813 w 60"/>
              <a:gd name="T9" fmla="*/ 0 h 47"/>
              <a:gd name="T10" fmla="*/ 70564375 w 60"/>
              <a:gd name="T11" fmla="*/ 12599903 h 47"/>
              <a:gd name="T12" fmla="*/ 80645000 w 60"/>
              <a:gd name="T13" fmla="*/ 25201394 h 47"/>
              <a:gd name="T14" fmla="*/ 93246575 w 60"/>
              <a:gd name="T15" fmla="*/ 0 h 47"/>
              <a:gd name="T16" fmla="*/ 115927188 w 60"/>
              <a:gd name="T17" fmla="*/ 0 h 47"/>
              <a:gd name="T18" fmla="*/ 151209375 w 60"/>
              <a:gd name="T19" fmla="*/ 12599903 h 47"/>
              <a:gd name="T20" fmla="*/ 151209375 w 60"/>
              <a:gd name="T21" fmla="*/ 35281951 h 47"/>
              <a:gd name="T22" fmla="*/ 151209375 w 60"/>
              <a:gd name="T23" fmla="*/ 118445756 h 47"/>
              <a:gd name="T24" fmla="*/ 128528763 w 60"/>
              <a:gd name="T25" fmla="*/ 118445756 h 47"/>
              <a:gd name="T26" fmla="*/ 128528763 w 60"/>
              <a:gd name="T27" fmla="*/ 35281951 h 47"/>
              <a:gd name="T28" fmla="*/ 128528763 w 60"/>
              <a:gd name="T29" fmla="*/ 25201394 h 47"/>
              <a:gd name="T30" fmla="*/ 115927188 w 60"/>
              <a:gd name="T31" fmla="*/ 12599903 h 47"/>
              <a:gd name="T32" fmla="*/ 93246575 w 60"/>
              <a:gd name="T33" fmla="*/ 25201394 h 47"/>
              <a:gd name="T34" fmla="*/ 80645000 w 60"/>
              <a:gd name="T35" fmla="*/ 47881854 h 47"/>
              <a:gd name="T36" fmla="*/ 80645000 w 60"/>
              <a:gd name="T37" fmla="*/ 118445756 h 47"/>
              <a:gd name="T38" fmla="*/ 57964388 w 60"/>
              <a:gd name="T39" fmla="*/ 118445756 h 47"/>
              <a:gd name="T40" fmla="*/ 57964388 w 60"/>
              <a:gd name="T41" fmla="*/ 47881854 h 47"/>
              <a:gd name="T42" fmla="*/ 57964388 w 60"/>
              <a:gd name="T43" fmla="*/ 25201394 h 47"/>
              <a:gd name="T44" fmla="*/ 45362813 w 60"/>
              <a:gd name="T45" fmla="*/ 12599903 h 47"/>
              <a:gd name="T46" fmla="*/ 22682200 w 60"/>
              <a:gd name="T47" fmla="*/ 25201394 h 47"/>
              <a:gd name="T48" fmla="*/ 10080625 w 60"/>
              <a:gd name="T49" fmla="*/ 60483345 h 47"/>
              <a:gd name="T50" fmla="*/ 10080625 w 60"/>
              <a:gd name="T51" fmla="*/ 118445756 h 47"/>
              <a:gd name="T52" fmla="*/ 0 w 60"/>
              <a:gd name="T53" fmla="*/ 118445756 h 47"/>
              <a:gd name="T54" fmla="*/ 0 w 60"/>
              <a:gd name="T55" fmla="*/ 0 h 4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60"/>
              <a:gd name="T85" fmla="*/ 0 h 47"/>
              <a:gd name="T86" fmla="*/ 60 w 60"/>
              <a:gd name="T87" fmla="*/ 47 h 4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60" h="47">
                <a:moveTo>
                  <a:pt x="0" y="0"/>
                </a:moveTo>
                <a:lnTo>
                  <a:pt x="4" y="0"/>
                </a:lnTo>
                <a:lnTo>
                  <a:pt x="4" y="10"/>
                </a:lnTo>
                <a:lnTo>
                  <a:pt x="9" y="0"/>
                </a:lnTo>
                <a:lnTo>
                  <a:pt x="18" y="0"/>
                </a:lnTo>
                <a:lnTo>
                  <a:pt x="28" y="5"/>
                </a:lnTo>
                <a:lnTo>
                  <a:pt x="32" y="10"/>
                </a:lnTo>
                <a:lnTo>
                  <a:pt x="37" y="0"/>
                </a:lnTo>
                <a:lnTo>
                  <a:pt x="46" y="0"/>
                </a:lnTo>
                <a:lnTo>
                  <a:pt x="60" y="5"/>
                </a:lnTo>
                <a:lnTo>
                  <a:pt x="60" y="14"/>
                </a:lnTo>
                <a:lnTo>
                  <a:pt x="60" y="47"/>
                </a:lnTo>
                <a:lnTo>
                  <a:pt x="51" y="47"/>
                </a:lnTo>
                <a:lnTo>
                  <a:pt x="51" y="14"/>
                </a:lnTo>
                <a:lnTo>
                  <a:pt x="51" y="10"/>
                </a:lnTo>
                <a:lnTo>
                  <a:pt x="46" y="5"/>
                </a:lnTo>
                <a:lnTo>
                  <a:pt x="37" y="10"/>
                </a:lnTo>
                <a:lnTo>
                  <a:pt x="32" y="19"/>
                </a:lnTo>
                <a:lnTo>
                  <a:pt x="32" y="47"/>
                </a:lnTo>
                <a:lnTo>
                  <a:pt x="23" y="47"/>
                </a:lnTo>
                <a:lnTo>
                  <a:pt x="23" y="19"/>
                </a:lnTo>
                <a:lnTo>
                  <a:pt x="23" y="10"/>
                </a:lnTo>
                <a:lnTo>
                  <a:pt x="18" y="5"/>
                </a:lnTo>
                <a:lnTo>
                  <a:pt x="9" y="10"/>
                </a:lnTo>
                <a:lnTo>
                  <a:pt x="4" y="24"/>
                </a:lnTo>
                <a:lnTo>
                  <a:pt x="4" y="47"/>
                </a:lnTo>
                <a:lnTo>
                  <a:pt x="0" y="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8" name="Freeform 256"/>
          <p:cNvSpPr>
            <a:spLocks/>
          </p:cNvSpPr>
          <p:nvPr/>
        </p:nvSpPr>
        <p:spPr bwMode="auto">
          <a:xfrm>
            <a:off x="6608763" y="3271838"/>
            <a:ext cx="109537" cy="36512"/>
          </a:xfrm>
          <a:custGeom>
            <a:avLst/>
            <a:gdLst>
              <a:gd name="T0" fmla="*/ 45362605 w 69"/>
              <a:gd name="T1" fmla="*/ 0 h 23"/>
              <a:gd name="T2" fmla="*/ 57962535 w 69"/>
              <a:gd name="T3" fmla="*/ 0 h 23"/>
              <a:gd name="T4" fmla="*/ 70564053 w 69"/>
              <a:gd name="T5" fmla="*/ 10080487 h 23"/>
              <a:gd name="T6" fmla="*/ 105846079 w 69"/>
              <a:gd name="T7" fmla="*/ 22680302 h 23"/>
              <a:gd name="T8" fmla="*/ 115926658 w 69"/>
              <a:gd name="T9" fmla="*/ 22680302 h 23"/>
              <a:gd name="T10" fmla="*/ 128526588 w 69"/>
              <a:gd name="T11" fmla="*/ 22680302 h 23"/>
              <a:gd name="T12" fmla="*/ 151208685 w 69"/>
              <a:gd name="T13" fmla="*/ 22680302 h 23"/>
              <a:gd name="T14" fmla="*/ 163808615 w 69"/>
              <a:gd name="T15" fmla="*/ 0 h 23"/>
              <a:gd name="T16" fmla="*/ 173889194 w 69"/>
              <a:gd name="T17" fmla="*/ 0 h 23"/>
              <a:gd name="T18" fmla="*/ 163808615 w 69"/>
              <a:gd name="T19" fmla="*/ 32760789 h 23"/>
              <a:gd name="T20" fmla="*/ 128526588 w 69"/>
              <a:gd name="T21" fmla="*/ 45362191 h 23"/>
              <a:gd name="T22" fmla="*/ 115926658 w 69"/>
              <a:gd name="T23" fmla="*/ 45362191 h 23"/>
              <a:gd name="T24" fmla="*/ 93244562 w 69"/>
              <a:gd name="T25" fmla="*/ 45362191 h 23"/>
              <a:gd name="T26" fmla="*/ 70564053 w 69"/>
              <a:gd name="T27" fmla="*/ 32760789 h 23"/>
              <a:gd name="T28" fmla="*/ 57962535 w 69"/>
              <a:gd name="T29" fmla="*/ 32760789 h 23"/>
              <a:gd name="T30" fmla="*/ 45362605 w 69"/>
              <a:gd name="T31" fmla="*/ 22680302 h 23"/>
              <a:gd name="T32" fmla="*/ 22680509 w 69"/>
              <a:gd name="T33" fmla="*/ 32760789 h 23"/>
              <a:gd name="T34" fmla="*/ 22680509 w 69"/>
              <a:gd name="T35" fmla="*/ 57962006 h 23"/>
              <a:gd name="T36" fmla="*/ 0 w 69"/>
              <a:gd name="T37" fmla="*/ 57962006 h 23"/>
              <a:gd name="T38" fmla="*/ 10080579 w 69"/>
              <a:gd name="T39" fmla="*/ 32760789 h 23"/>
              <a:gd name="T40" fmla="*/ 22680509 w 69"/>
              <a:gd name="T41" fmla="*/ 10080487 h 23"/>
              <a:gd name="T42" fmla="*/ 35282026 w 69"/>
              <a:gd name="T43" fmla="*/ 10080487 h 23"/>
              <a:gd name="T44" fmla="*/ 45362605 w 69"/>
              <a:gd name="T45" fmla="*/ 0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9"/>
              <a:gd name="T70" fmla="*/ 0 h 23"/>
              <a:gd name="T71" fmla="*/ 69 w 69"/>
              <a:gd name="T72" fmla="*/ 23 h 2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9" h="23">
                <a:moveTo>
                  <a:pt x="18" y="0"/>
                </a:moveTo>
                <a:lnTo>
                  <a:pt x="23" y="0"/>
                </a:lnTo>
                <a:lnTo>
                  <a:pt x="28" y="4"/>
                </a:lnTo>
                <a:lnTo>
                  <a:pt x="42" y="9"/>
                </a:lnTo>
                <a:lnTo>
                  <a:pt x="46" y="9"/>
                </a:lnTo>
                <a:lnTo>
                  <a:pt x="51" y="9"/>
                </a:lnTo>
                <a:lnTo>
                  <a:pt x="60" y="9"/>
                </a:lnTo>
                <a:lnTo>
                  <a:pt x="65" y="0"/>
                </a:lnTo>
                <a:lnTo>
                  <a:pt x="69" y="0"/>
                </a:lnTo>
                <a:lnTo>
                  <a:pt x="65" y="13"/>
                </a:lnTo>
                <a:lnTo>
                  <a:pt x="51" y="18"/>
                </a:lnTo>
                <a:lnTo>
                  <a:pt x="46" y="18"/>
                </a:lnTo>
                <a:lnTo>
                  <a:pt x="37" y="18"/>
                </a:lnTo>
                <a:lnTo>
                  <a:pt x="28" y="13"/>
                </a:lnTo>
                <a:lnTo>
                  <a:pt x="23" y="13"/>
                </a:lnTo>
                <a:lnTo>
                  <a:pt x="18" y="9"/>
                </a:lnTo>
                <a:lnTo>
                  <a:pt x="9" y="13"/>
                </a:lnTo>
                <a:lnTo>
                  <a:pt x="9" y="23"/>
                </a:lnTo>
                <a:lnTo>
                  <a:pt x="0" y="23"/>
                </a:lnTo>
                <a:lnTo>
                  <a:pt x="4" y="13"/>
                </a:lnTo>
                <a:lnTo>
                  <a:pt x="9" y="4"/>
                </a:lnTo>
                <a:lnTo>
                  <a:pt x="14" y="4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39" name="Freeform 257"/>
          <p:cNvSpPr>
            <a:spLocks/>
          </p:cNvSpPr>
          <p:nvPr/>
        </p:nvSpPr>
        <p:spPr bwMode="auto">
          <a:xfrm>
            <a:off x="6718300" y="3241675"/>
            <a:ext cx="88900" cy="95250"/>
          </a:xfrm>
          <a:custGeom>
            <a:avLst/>
            <a:gdLst>
              <a:gd name="T0" fmla="*/ 35282188 w 56"/>
              <a:gd name="T1" fmla="*/ 0 h 60"/>
              <a:gd name="T2" fmla="*/ 0 w 56"/>
              <a:gd name="T3" fmla="*/ 12601575 h 60"/>
              <a:gd name="T4" fmla="*/ 12601575 w 56"/>
              <a:gd name="T5" fmla="*/ 22682200 h 60"/>
              <a:gd name="T6" fmla="*/ 70564375 w 56"/>
              <a:gd name="T7" fmla="*/ 151209375 h 60"/>
              <a:gd name="T8" fmla="*/ 83165950 w 56"/>
              <a:gd name="T9" fmla="*/ 151209375 h 60"/>
              <a:gd name="T10" fmla="*/ 131048125 w 56"/>
              <a:gd name="T11" fmla="*/ 57964388 h 60"/>
              <a:gd name="T12" fmla="*/ 141128750 w 56"/>
              <a:gd name="T13" fmla="*/ 22682200 h 60"/>
              <a:gd name="T14" fmla="*/ 131048125 w 56"/>
              <a:gd name="T15" fmla="*/ 0 h 60"/>
              <a:gd name="T16" fmla="*/ 105846563 w 56"/>
              <a:gd name="T17" fmla="*/ 12601575 h 60"/>
              <a:gd name="T18" fmla="*/ 105846563 w 56"/>
              <a:gd name="T19" fmla="*/ 35282188 h 60"/>
              <a:gd name="T20" fmla="*/ 105846563 w 56"/>
              <a:gd name="T21" fmla="*/ 70564375 h 60"/>
              <a:gd name="T22" fmla="*/ 83165950 w 56"/>
              <a:gd name="T23" fmla="*/ 115927188 h 60"/>
              <a:gd name="T24" fmla="*/ 35282188 w 56"/>
              <a:gd name="T25" fmla="*/ 0 h 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60"/>
              <a:gd name="T41" fmla="*/ 56 w 56"/>
              <a:gd name="T42" fmla="*/ 60 h 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60">
                <a:moveTo>
                  <a:pt x="14" y="0"/>
                </a:moveTo>
                <a:lnTo>
                  <a:pt x="0" y="5"/>
                </a:lnTo>
                <a:lnTo>
                  <a:pt x="5" y="9"/>
                </a:lnTo>
                <a:lnTo>
                  <a:pt x="28" y="60"/>
                </a:lnTo>
                <a:lnTo>
                  <a:pt x="33" y="60"/>
                </a:lnTo>
                <a:lnTo>
                  <a:pt x="52" y="23"/>
                </a:lnTo>
                <a:lnTo>
                  <a:pt x="56" y="9"/>
                </a:lnTo>
                <a:lnTo>
                  <a:pt x="52" y="0"/>
                </a:lnTo>
                <a:lnTo>
                  <a:pt x="42" y="5"/>
                </a:lnTo>
                <a:lnTo>
                  <a:pt x="42" y="14"/>
                </a:lnTo>
                <a:lnTo>
                  <a:pt x="42" y="28"/>
                </a:lnTo>
                <a:lnTo>
                  <a:pt x="33" y="46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0" name="Freeform 258"/>
          <p:cNvSpPr>
            <a:spLocks/>
          </p:cNvSpPr>
          <p:nvPr/>
        </p:nvSpPr>
        <p:spPr bwMode="auto">
          <a:xfrm>
            <a:off x="6823075" y="3352800"/>
            <a:ext cx="65088" cy="80963"/>
          </a:xfrm>
          <a:custGeom>
            <a:avLst/>
            <a:gdLst>
              <a:gd name="T0" fmla="*/ 45363161 w 41"/>
              <a:gd name="T1" fmla="*/ 0 h 51"/>
              <a:gd name="T2" fmla="*/ 68045535 w 41"/>
              <a:gd name="T3" fmla="*/ 10080687 h 51"/>
              <a:gd name="T4" fmla="*/ 93247291 w 41"/>
              <a:gd name="T5" fmla="*/ 22682340 h 51"/>
              <a:gd name="T6" fmla="*/ 103327994 w 41"/>
              <a:gd name="T7" fmla="*/ 45363093 h 51"/>
              <a:gd name="T8" fmla="*/ 103327994 w 41"/>
              <a:gd name="T9" fmla="*/ 70564811 h 51"/>
              <a:gd name="T10" fmla="*/ 22682374 w 41"/>
              <a:gd name="T11" fmla="*/ 70564811 h 51"/>
              <a:gd name="T12" fmla="*/ 22682374 w 41"/>
              <a:gd name="T13" fmla="*/ 93247151 h 51"/>
              <a:gd name="T14" fmla="*/ 45363161 w 41"/>
              <a:gd name="T15" fmla="*/ 105847216 h 51"/>
              <a:gd name="T16" fmla="*/ 68045535 w 41"/>
              <a:gd name="T17" fmla="*/ 105847216 h 51"/>
              <a:gd name="T18" fmla="*/ 80645620 w 41"/>
              <a:gd name="T19" fmla="*/ 80645498 h 51"/>
              <a:gd name="T20" fmla="*/ 103327994 w 41"/>
              <a:gd name="T21" fmla="*/ 80645498 h 51"/>
              <a:gd name="T22" fmla="*/ 93247291 w 41"/>
              <a:gd name="T23" fmla="*/ 105847216 h 51"/>
              <a:gd name="T24" fmla="*/ 80645620 w 41"/>
              <a:gd name="T25" fmla="*/ 115927903 h 51"/>
              <a:gd name="T26" fmla="*/ 68045535 w 41"/>
              <a:gd name="T27" fmla="*/ 128529556 h 51"/>
              <a:gd name="T28" fmla="*/ 45363161 w 41"/>
              <a:gd name="T29" fmla="*/ 128529556 h 51"/>
              <a:gd name="T30" fmla="*/ 10080702 w 41"/>
              <a:gd name="T31" fmla="*/ 105847216 h 51"/>
              <a:gd name="T32" fmla="*/ 0 w 41"/>
              <a:gd name="T33" fmla="*/ 70564811 h 51"/>
              <a:gd name="T34" fmla="*/ 10080702 w 41"/>
              <a:gd name="T35" fmla="*/ 22682340 h 51"/>
              <a:gd name="T36" fmla="*/ 45363161 w 41"/>
              <a:gd name="T37" fmla="*/ 0 h 51"/>
              <a:gd name="T38" fmla="*/ 80645620 w 41"/>
              <a:gd name="T39" fmla="*/ 57964745 h 51"/>
              <a:gd name="T40" fmla="*/ 80645620 w 41"/>
              <a:gd name="T41" fmla="*/ 35282405 h 51"/>
              <a:gd name="T42" fmla="*/ 45363161 w 41"/>
              <a:gd name="T43" fmla="*/ 22682340 h 51"/>
              <a:gd name="T44" fmla="*/ 22682374 w 41"/>
              <a:gd name="T45" fmla="*/ 35282405 h 51"/>
              <a:gd name="T46" fmla="*/ 22682374 w 41"/>
              <a:gd name="T47" fmla="*/ 57964745 h 51"/>
              <a:gd name="T48" fmla="*/ 80645620 w 41"/>
              <a:gd name="T49" fmla="*/ 57964745 h 51"/>
              <a:gd name="T50" fmla="*/ 45363161 w 4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1"/>
              <a:gd name="T79" fmla="*/ 0 h 51"/>
              <a:gd name="T80" fmla="*/ 41 w 41"/>
              <a:gd name="T81" fmla="*/ 51 h 5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1" h="51">
                <a:moveTo>
                  <a:pt x="18" y="0"/>
                </a:moveTo>
                <a:lnTo>
                  <a:pt x="27" y="4"/>
                </a:lnTo>
                <a:lnTo>
                  <a:pt x="37" y="9"/>
                </a:lnTo>
                <a:lnTo>
                  <a:pt x="41" y="18"/>
                </a:lnTo>
                <a:lnTo>
                  <a:pt x="41" y="28"/>
                </a:lnTo>
                <a:lnTo>
                  <a:pt x="9" y="28"/>
                </a:lnTo>
                <a:lnTo>
                  <a:pt x="9" y="37"/>
                </a:lnTo>
                <a:lnTo>
                  <a:pt x="18" y="42"/>
                </a:lnTo>
                <a:lnTo>
                  <a:pt x="27" y="42"/>
                </a:lnTo>
                <a:lnTo>
                  <a:pt x="32" y="32"/>
                </a:lnTo>
                <a:lnTo>
                  <a:pt x="41" y="32"/>
                </a:lnTo>
                <a:lnTo>
                  <a:pt x="37" y="42"/>
                </a:lnTo>
                <a:lnTo>
                  <a:pt x="32" y="46"/>
                </a:lnTo>
                <a:lnTo>
                  <a:pt x="27" y="51"/>
                </a:lnTo>
                <a:lnTo>
                  <a:pt x="18" y="51"/>
                </a:lnTo>
                <a:lnTo>
                  <a:pt x="4" y="42"/>
                </a:lnTo>
                <a:lnTo>
                  <a:pt x="0" y="28"/>
                </a:lnTo>
                <a:lnTo>
                  <a:pt x="4" y="9"/>
                </a:lnTo>
                <a:lnTo>
                  <a:pt x="18" y="0"/>
                </a:lnTo>
                <a:lnTo>
                  <a:pt x="32" y="23"/>
                </a:lnTo>
                <a:lnTo>
                  <a:pt x="32" y="14"/>
                </a:lnTo>
                <a:lnTo>
                  <a:pt x="18" y="9"/>
                </a:lnTo>
                <a:lnTo>
                  <a:pt x="9" y="14"/>
                </a:lnTo>
                <a:lnTo>
                  <a:pt x="9" y="23"/>
                </a:lnTo>
                <a:lnTo>
                  <a:pt x="32" y="23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1" name="Freeform 259"/>
          <p:cNvSpPr>
            <a:spLocks/>
          </p:cNvSpPr>
          <p:nvPr/>
        </p:nvSpPr>
        <p:spPr bwMode="auto">
          <a:xfrm>
            <a:off x="6829425" y="3144838"/>
            <a:ext cx="36513" cy="96837"/>
          </a:xfrm>
          <a:custGeom>
            <a:avLst/>
            <a:gdLst>
              <a:gd name="T0" fmla="*/ 0 w 23"/>
              <a:gd name="T1" fmla="*/ 47881928 h 61"/>
              <a:gd name="T2" fmla="*/ 0 w 23"/>
              <a:gd name="T3" fmla="*/ 25201432 h 61"/>
              <a:gd name="T4" fmla="*/ 22682511 w 23"/>
              <a:gd name="T5" fmla="*/ 25201432 h 61"/>
              <a:gd name="T6" fmla="*/ 35282671 w 23"/>
              <a:gd name="T7" fmla="*/ 0 h 61"/>
              <a:gd name="T8" fmla="*/ 57965181 w 23"/>
              <a:gd name="T9" fmla="*/ 0 h 61"/>
              <a:gd name="T10" fmla="*/ 57965181 w 23"/>
              <a:gd name="T11" fmla="*/ 153727944 h 61"/>
              <a:gd name="T12" fmla="*/ 35282671 w 23"/>
              <a:gd name="T13" fmla="*/ 153727944 h 61"/>
              <a:gd name="T14" fmla="*/ 35282671 w 23"/>
              <a:gd name="T15" fmla="*/ 47881928 h 61"/>
              <a:gd name="T16" fmla="*/ 0 w 23"/>
              <a:gd name="T17" fmla="*/ 47881928 h 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"/>
              <a:gd name="T28" fmla="*/ 0 h 61"/>
              <a:gd name="T29" fmla="*/ 23 w 23"/>
              <a:gd name="T30" fmla="*/ 61 h 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" h="61">
                <a:moveTo>
                  <a:pt x="0" y="19"/>
                </a:moveTo>
                <a:lnTo>
                  <a:pt x="0" y="10"/>
                </a:lnTo>
                <a:lnTo>
                  <a:pt x="9" y="10"/>
                </a:lnTo>
                <a:lnTo>
                  <a:pt x="14" y="0"/>
                </a:lnTo>
                <a:lnTo>
                  <a:pt x="23" y="0"/>
                </a:lnTo>
                <a:lnTo>
                  <a:pt x="23" y="61"/>
                </a:lnTo>
                <a:lnTo>
                  <a:pt x="14" y="61"/>
                </a:lnTo>
                <a:lnTo>
                  <a:pt x="14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2" name="Rectangle 260"/>
          <p:cNvSpPr>
            <a:spLocks noChangeArrowheads="1"/>
          </p:cNvSpPr>
          <p:nvPr/>
        </p:nvSpPr>
        <p:spPr bwMode="auto">
          <a:xfrm>
            <a:off x="6904038" y="3227388"/>
            <a:ext cx="14287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3" name="Freeform 261"/>
          <p:cNvSpPr>
            <a:spLocks/>
          </p:cNvSpPr>
          <p:nvPr/>
        </p:nvSpPr>
        <p:spPr bwMode="auto">
          <a:xfrm>
            <a:off x="6948488" y="3144838"/>
            <a:ext cx="36512" cy="96837"/>
          </a:xfrm>
          <a:custGeom>
            <a:avLst/>
            <a:gdLst>
              <a:gd name="T0" fmla="*/ 0 w 23"/>
              <a:gd name="T1" fmla="*/ 47881928 h 61"/>
              <a:gd name="T2" fmla="*/ 0 w 23"/>
              <a:gd name="T3" fmla="*/ 25201432 h 61"/>
              <a:gd name="T4" fmla="*/ 22680302 w 23"/>
              <a:gd name="T5" fmla="*/ 25201432 h 61"/>
              <a:gd name="T6" fmla="*/ 32760789 w 23"/>
              <a:gd name="T7" fmla="*/ 0 h 61"/>
              <a:gd name="T8" fmla="*/ 57962006 w 23"/>
              <a:gd name="T9" fmla="*/ 0 h 61"/>
              <a:gd name="T10" fmla="*/ 57962006 w 23"/>
              <a:gd name="T11" fmla="*/ 153727944 h 61"/>
              <a:gd name="T12" fmla="*/ 32760789 w 23"/>
              <a:gd name="T13" fmla="*/ 153727944 h 61"/>
              <a:gd name="T14" fmla="*/ 32760789 w 23"/>
              <a:gd name="T15" fmla="*/ 47881928 h 61"/>
              <a:gd name="T16" fmla="*/ 0 w 23"/>
              <a:gd name="T17" fmla="*/ 47881928 h 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"/>
              <a:gd name="T28" fmla="*/ 0 h 61"/>
              <a:gd name="T29" fmla="*/ 23 w 23"/>
              <a:gd name="T30" fmla="*/ 61 h 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" h="61">
                <a:moveTo>
                  <a:pt x="0" y="19"/>
                </a:moveTo>
                <a:lnTo>
                  <a:pt x="0" y="10"/>
                </a:lnTo>
                <a:lnTo>
                  <a:pt x="9" y="10"/>
                </a:lnTo>
                <a:lnTo>
                  <a:pt x="13" y="0"/>
                </a:lnTo>
                <a:lnTo>
                  <a:pt x="23" y="0"/>
                </a:lnTo>
                <a:lnTo>
                  <a:pt x="23" y="61"/>
                </a:lnTo>
                <a:lnTo>
                  <a:pt x="13" y="61"/>
                </a:lnTo>
                <a:lnTo>
                  <a:pt x="13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4" name="Rectangle 262"/>
          <p:cNvSpPr>
            <a:spLocks noChangeArrowheads="1"/>
          </p:cNvSpPr>
          <p:nvPr/>
        </p:nvSpPr>
        <p:spPr bwMode="auto">
          <a:xfrm>
            <a:off x="6661150" y="2308225"/>
            <a:ext cx="149225" cy="163513"/>
          </a:xfrm>
          <a:prstGeom prst="rect">
            <a:avLst/>
          </a:prstGeom>
          <a:solidFill>
            <a:srgbClr val="0000FF">
              <a:alpha val="56862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5" name="Rectangle 268"/>
          <p:cNvSpPr>
            <a:spLocks noChangeArrowheads="1"/>
          </p:cNvSpPr>
          <p:nvPr/>
        </p:nvSpPr>
        <p:spPr bwMode="auto">
          <a:xfrm>
            <a:off x="6704013" y="2374900"/>
            <a:ext cx="80962" cy="746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6" name="Line 269"/>
          <p:cNvSpPr>
            <a:spLocks noChangeShapeType="1"/>
          </p:cNvSpPr>
          <p:nvPr/>
        </p:nvSpPr>
        <p:spPr bwMode="auto">
          <a:xfrm flipV="1">
            <a:off x="6254750" y="2405063"/>
            <a:ext cx="309563" cy="30162"/>
          </a:xfrm>
          <a:prstGeom prst="line">
            <a:avLst/>
          </a:prstGeom>
          <a:noFill/>
          <a:ln w="7938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947" name="Freeform 270"/>
          <p:cNvSpPr>
            <a:spLocks/>
          </p:cNvSpPr>
          <p:nvPr/>
        </p:nvSpPr>
        <p:spPr bwMode="auto">
          <a:xfrm>
            <a:off x="6511925" y="2352675"/>
            <a:ext cx="163513" cy="60325"/>
          </a:xfrm>
          <a:custGeom>
            <a:avLst/>
            <a:gdLst>
              <a:gd name="T0" fmla="*/ 0 w 103"/>
              <a:gd name="T1" fmla="*/ 0 h 38"/>
              <a:gd name="T2" fmla="*/ 259577681 w 103"/>
              <a:gd name="T3" fmla="*/ 70564375 h 38"/>
              <a:gd name="T4" fmla="*/ 93246860 w 103"/>
              <a:gd name="T5" fmla="*/ 95765938 h 38"/>
              <a:gd name="T6" fmla="*/ 0 w 103"/>
              <a:gd name="T7" fmla="*/ 0 h 38"/>
              <a:gd name="T8" fmla="*/ 0 60000 65536"/>
              <a:gd name="T9" fmla="*/ 0 60000 65536"/>
              <a:gd name="T10" fmla="*/ 0 60000 65536"/>
              <a:gd name="T11" fmla="*/ 0 60000 65536"/>
              <a:gd name="T12" fmla="*/ 0 w 103"/>
              <a:gd name="T13" fmla="*/ 0 h 38"/>
              <a:gd name="T14" fmla="*/ 103 w 103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" h="38">
                <a:moveTo>
                  <a:pt x="0" y="0"/>
                </a:moveTo>
                <a:lnTo>
                  <a:pt x="103" y="28"/>
                </a:lnTo>
                <a:lnTo>
                  <a:pt x="37" y="38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8" name="Freeform 271"/>
          <p:cNvSpPr>
            <a:spLocks/>
          </p:cNvSpPr>
          <p:nvPr/>
        </p:nvSpPr>
        <p:spPr bwMode="auto">
          <a:xfrm>
            <a:off x="6519863" y="2397125"/>
            <a:ext cx="155575" cy="74613"/>
          </a:xfrm>
          <a:custGeom>
            <a:avLst/>
            <a:gdLst>
              <a:gd name="T0" fmla="*/ 246975313 w 98"/>
              <a:gd name="T1" fmla="*/ 0 h 47"/>
              <a:gd name="T2" fmla="*/ 0 w 98"/>
              <a:gd name="T3" fmla="*/ 118448931 h 47"/>
              <a:gd name="T4" fmla="*/ 80645000 w 98"/>
              <a:gd name="T5" fmla="*/ 25201731 h 47"/>
              <a:gd name="T6" fmla="*/ 246975313 w 98"/>
              <a:gd name="T7" fmla="*/ 0 h 47"/>
              <a:gd name="T8" fmla="*/ 0 60000 65536"/>
              <a:gd name="T9" fmla="*/ 0 60000 65536"/>
              <a:gd name="T10" fmla="*/ 0 60000 65536"/>
              <a:gd name="T11" fmla="*/ 0 60000 65536"/>
              <a:gd name="T12" fmla="*/ 0 w 98"/>
              <a:gd name="T13" fmla="*/ 0 h 47"/>
              <a:gd name="T14" fmla="*/ 98 w 98"/>
              <a:gd name="T15" fmla="*/ 47 h 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" h="47">
                <a:moveTo>
                  <a:pt x="98" y="0"/>
                </a:moveTo>
                <a:lnTo>
                  <a:pt x="0" y="47"/>
                </a:lnTo>
                <a:lnTo>
                  <a:pt x="32" y="10"/>
                </a:lnTo>
                <a:lnTo>
                  <a:pt x="98" y="0"/>
                </a:lnTo>
                <a:close/>
              </a:path>
            </a:pathLst>
          </a:custGeom>
          <a:solidFill>
            <a:srgbClr val="007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49" name="Freeform 272"/>
          <p:cNvSpPr>
            <a:spLocks/>
          </p:cNvSpPr>
          <p:nvPr/>
        </p:nvSpPr>
        <p:spPr bwMode="auto">
          <a:xfrm>
            <a:off x="6505575" y="2352675"/>
            <a:ext cx="161925" cy="52388"/>
          </a:xfrm>
          <a:custGeom>
            <a:avLst/>
            <a:gdLst>
              <a:gd name="T0" fmla="*/ 0 w 102"/>
              <a:gd name="T1" fmla="*/ 0 h 33"/>
              <a:gd name="T2" fmla="*/ 257055938 w 102"/>
              <a:gd name="T3" fmla="*/ 70565048 h 33"/>
              <a:gd name="T4" fmla="*/ 93246575 w 102"/>
              <a:gd name="T5" fmla="*/ 83166744 h 33"/>
              <a:gd name="T6" fmla="*/ 0 w 102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102"/>
              <a:gd name="T13" fmla="*/ 0 h 33"/>
              <a:gd name="T14" fmla="*/ 102 w 102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" h="33">
                <a:moveTo>
                  <a:pt x="0" y="0"/>
                </a:moveTo>
                <a:lnTo>
                  <a:pt x="102" y="28"/>
                </a:lnTo>
                <a:lnTo>
                  <a:pt x="37" y="33"/>
                </a:lnTo>
                <a:lnTo>
                  <a:pt x="0" y="0"/>
                </a:lnTo>
                <a:close/>
              </a:path>
            </a:pathLst>
          </a:custGeom>
          <a:noFill/>
          <a:ln w="7938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sp>
        <p:nvSpPr>
          <p:cNvPr id="200950" name="Freeform 273"/>
          <p:cNvSpPr>
            <a:spLocks/>
          </p:cNvSpPr>
          <p:nvPr/>
        </p:nvSpPr>
        <p:spPr bwMode="auto">
          <a:xfrm>
            <a:off x="6519863" y="2397125"/>
            <a:ext cx="147637" cy="74613"/>
          </a:xfrm>
          <a:custGeom>
            <a:avLst/>
            <a:gdLst>
              <a:gd name="T0" fmla="*/ 234372944 w 93"/>
              <a:gd name="T1" fmla="*/ 0 h 47"/>
              <a:gd name="T2" fmla="*/ 0 w 93"/>
              <a:gd name="T3" fmla="*/ 118448931 h 47"/>
              <a:gd name="T4" fmla="*/ 70564136 w 93"/>
              <a:gd name="T5" fmla="*/ 12601659 h 47"/>
              <a:gd name="T6" fmla="*/ 234372944 w 93"/>
              <a:gd name="T7" fmla="*/ 0 h 47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47"/>
              <a:gd name="T14" fmla="*/ 93 w 93"/>
              <a:gd name="T15" fmla="*/ 47 h 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47">
                <a:moveTo>
                  <a:pt x="93" y="0"/>
                </a:moveTo>
                <a:lnTo>
                  <a:pt x="0" y="47"/>
                </a:lnTo>
                <a:lnTo>
                  <a:pt x="28" y="5"/>
                </a:lnTo>
                <a:lnTo>
                  <a:pt x="93" y="0"/>
                </a:lnTo>
                <a:close/>
              </a:path>
            </a:pathLst>
          </a:custGeom>
          <a:noFill/>
          <a:ln w="7938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 b="1" i="1">
              <a:solidFill>
                <a:srgbClr val="1822CD"/>
              </a:solidFill>
            </a:endParaRPr>
          </a:p>
        </p:txBody>
      </p:sp>
      <p:pic>
        <p:nvPicPr>
          <p:cNvPr id="200951" name="Picture 17" descr="br_it1938.jpeg"/>
          <p:cNvPicPr>
            <a:picLocks noChangeAspect="1"/>
          </p:cNvPicPr>
          <p:nvPr/>
        </p:nvPicPr>
        <p:blipFill>
          <a:blip r:embed="rId3" cstate="print"/>
          <a:srcRect t="7954" r="8540" b="4443"/>
          <a:stretch>
            <a:fillRect/>
          </a:stretch>
        </p:blipFill>
        <p:spPr bwMode="auto">
          <a:xfrm>
            <a:off x="7521575" y="1890713"/>
            <a:ext cx="14986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952" name="TextBox 19"/>
          <p:cNvSpPr txBox="1">
            <a:spLocks noChangeArrowheads="1"/>
          </p:cNvSpPr>
          <p:nvPr/>
        </p:nvSpPr>
        <p:spPr bwMode="auto">
          <a:xfrm>
            <a:off x="7745413" y="1579563"/>
            <a:ext cx="109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1822CD"/>
                </a:solidFill>
                <a:latin typeface="Symbol" pitchFamily="18" charset="2"/>
              </a:rPr>
              <a:t>d</a:t>
            </a:r>
            <a:r>
              <a:rPr lang="en-US" sz="1400">
                <a:solidFill>
                  <a:srgbClr val="1822CD"/>
                </a:solidFill>
              </a:rPr>
              <a:t>B</a:t>
            </a:r>
            <a:r>
              <a:rPr lang="en-US" sz="1400" baseline="-25000">
                <a:solidFill>
                  <a:srgbClr val="1822CD"/>
                </a:solidFill>
              </a:rPr>
              <a:t>r </a:t>
            </a:r>
            <a:r>
              <a:rPr lang="en-US" sz="1400">
                <a:solidFill>
                  <a:srgbClr val="1822CD"/>
                </a:solidFill>
              </a:rPr>
              <a:t>(Gauss)</a:t>
            </a:r>
          </a:p>
        </p:txBody>
      </p:sp>
      <p:sp>
        <p:nvSpPr>
          <p:cNvPr id="200953" name="Title 1"/>
          <p:cNvSpPr>
            <a:spLocks noGrp="1"/>
          </p:cNvSpPr>
          <p:nvPr>
            <p:ph type="title" idx="4294967295"/>
          </p:nvPr>
        </p:nvSpPr>
        <p:spPr>
          <a:xfrm>
            <a:off x="12700" y="161925"/>
            <a:ext cx="9167813" cy="854075"/>
          </a:xfrm>
        </p:spPr>
        <p:txBody>
          <a:bodyPr wrap="none" lIns="0" tIns="0" rIns="0" bIns="0"/>
          <a:lstStyle/>
          <a:p>
            <a:r>
              <a:rPr lang="en-US" sz="2800"/>
              <a:t>Strong Confinement Dependence on Collisionality</a:t>
            </a:r>
            <a:br>
              <a:rPr lang="en-US" sz="2800"/>
            </a:br>
            <a:r>
              <a:rPr lang="en-US" sz="2800"/>
              <a:t>Reproduced in Micro-Tearing Turbulence Simulations </a:t>
            </a:r>
            <a:endParaRPr lang="en-US"/>
          </a:p>
        </p:txBody>
      </p:sp>
      <p:sp>
        <p:nvSpPr>
          <p:cNvPr id="200954" name="TextBox 10"/>
          <p:cNvSpPr txBox="1">
            <a:spLocks noChangeArrowheads="1"/>
          </p:cNvSpPr>
          <p:nvPr/>
        </p:nvSpPr>
        <p:spPr bwMode="auto">
          <a:xfrm>
            <a:off x="5286375" y="6646863"/>
            <a:ext cx="33289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r" eaLnBrk="1" hangingPunct="1">
              <a:spcBef>
                <a:spcPct val="20000"/>
              </a:spcBef>
            </a:pPr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W. Guttenfelder, </a:t>
            </a:r>
            <a:r>
              <a:rPr lang="en-US" sz="1200">
                <a:solidFill>
                  <a:srgbClr val="00804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, PRL </a:t>
            </a:r>
            <a:r>
              <a:rPr lang="en-US" sz="1200" b="1" i="1">
                <a:solidFill>
                  <a:srgbClr val="008040"/>
                </a:solidFill>
                <a:latin typeface="Arial" pitchFamily="34" charset="0"/>
              </a:rPr>
              <a:t>106</a:t>
            </a:r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, 155004 (2011)</a:t>
            </a:r>
          </a:p>
        </p:txBody>
      </p:sp>
      <p:sp>
        <p:nvSpPr>
          <p:cNvPr id="200955" name="Content Placeholder 2"/>
          <p:cNvSpPr>
            <a:spLocks noGrp="1"/>
          </p:cNvSpPr>
          <p:nvPr>
            <p:ph idx="4294967295"/>
          </p:nvPr>
        </p:nvSpPr>
        <p:spPr>
          <a:xfrm>
            <a:off x="3949700" y="4714875"/>
            <a:ext cx="5092700" cy="1797050"/>
          </a:xfrm>
        </p:spPr>
        <p:txBody>
          <a:bodyPr lIns="91440" tIns="45720" rIns="91440" bIns="45720"/>
          <a:lstStyle/>
          <a:p>
            <a:r>
              <a:rPr lang="en-US" sz="2000">
                <a:solidFill>
                  <a:srgbClr val="008040"/>
                </a:solidFill>
              </a:rPr>
              <a:t>Follow mode evolution to “steady” state</a:t>
            </a:r>
          </a:p>
          <a:p>
            <a:r>
              <a:rPr lang="en-US" sz="2000">
                <a:solidFill>
                  <a:srgbClr val="008040"/>
                </a:solidFill>
              </a:rPr>
              <a:t>Collisionality varied from experiment</a:t>
            </a:r>
          </a:p>
          <a:p>
            <a:r>
              <a:rPr lang="en-US" sz="2000">
                <a:solidFill>
                  <a:srgbClr val="008040"/>
                </a:solidFill>
              </a:rPr>
              <a:t>Predicted </a:t>
            </a:r>
            <a:r>
              <a:rPr lang="en-US" sz="2000">
                <a:solidFill>
                  <a:srgbClr val="008040"/>
                </a:solidFill>
                <a:latin typeface="Symbol" pitchFamily="18" charset="2"/>
              </a:rPr>
              <a:t>c</a:t>
            </a:r>
            <a:r>
              <a:rPr lang="en-US" sz="2000" baseline="-25000">
                <a:solidFill>
                  <a:srgbClr val="008040"/>
                </a:solidFill>
              </a:rPr>
              <a:t>e</a:t>
            </a:r>
            <a:r>
              <a:rPr lang="en-US" sz="2000">
                <a:solidFill>
                  <a:srgbClr val="008040"/>
                </a:solidFill>
              </a:rPr>
              <a:t> and scaling consistent with experiment (</a:t>
            </a:r>
            <a:r>
              <a:rPr lang="en-US" sz="2000">
                <a:solidFill>
                  <a:srgbClr val="008040"/>
                </a:solidFill>
                <a:latin typeface="Symbol" pitchFamily="18" charset="2"/>
              </a:rPr>
              <a:t>Wt</a:t>
            </a:r>
            <a:r>
              <a:rPr lang="en-US" sz="2000" baseline="-25000">
                <a:solidFill>
                  <a:srgbClr val="008040"/>
                </a:solidFill>
              </a:rPr>
              <a:t>E</a:t>
            </a:r>
            <a:r>
              <a:rPr lang="en-US" sz="2000">
                <a:solidFill>
                  <a:srgbClr val="008040"/>
                </a:solidFill>
              </a:rPr>
              <a:t> ~ B</a:t>
            </a:r>
            <a:r>
              <a:rPr lang="en-US" sz="2000" baseline="-25000">
                <a:solidFill>
                  <a:srgbClr val="008040"/>
                </a:solidFill>
              </a:rPr>
              <a:t>t</a:t>
            </a:r>
            <a:r>
              <a:rPr lang="en-US" sz="2000">
                <a:solidFill>
                  <a:srgbClr val="008040"/>
                </a:solidFill>
                <a:latin typeface="Symbol" pitchFamily="18" charset="2"/>
              </a:rPr>
              <a:t>t</a:t>
            </a:r>
            <a:r>
              <a:rPr lang="en-US" sz="2000" baseline="-25000">
                <a:solidFill>
                  <a:srgbClr val="008040"/>
                </a:solidFill>
              </a:rPr>
              <a:t>E</a:t>
            </a:r>
            <a:r>
              <a:rPr lang="en-US" sz="2000">
                <a:solidFill>
                  <a:srgbClr val="008040"/>
                </a:solidFill>
              </a:rPr>
              <a:t> ~ </a:t>
            </a:r>
            <a:r>
              <a:rPr lang="en-US" sz="2000">
                <a:solidFill>
                  <a:srgbClr val="008040"/>
                </a:solidFill>
                <a:latin typeface="Symbol" pitchFamily="18" charset="2"/>
              </a:rPr>
              <a:t>n</a:t>
            </a:r>
            <a:r>
              <a:rPr lang="en-US" sz="2000" baseline="30000">
                <a:solidFill>
                  <a:srgbClr val="008040"/>
                </a:solidFill>
              </a:rPr>
              <a:t>*</a:t>
            </a:r>
            <a:r>
              <a:rPr lang="en-US" sz="2000" baseline="-25000">
                <a:solidFill>
                  <a:srgbClr val="008040"/>
                </a:solidFill>
              </a:rPr>
              <a:t>e</a:t>
            </a:r>
            <a:r>
              <a:rPr lang="en-US" sz="2000" baseline="30000">
                <a:solidFill>
                  <a:srgbClr val="008040"/>
                </a:solidFill>
              </a:rPr>
              <a:t>-0.8</a:t>
            </a:r>
            <a:r>
              <a:rPr lang="en-US" sz="2000">
                <a:solidFill>
                  <a:srgbClr val="008040"/>
                </a:solidFill>
              </a:rPr>
              <a:t>)</a:t>
            </a:r>
            <a:endParaRPr lang="en-US" sz="2000" baseline="30000">
              <a:solidFill>
                <a:srgbClr val="008040"/>
              </a:solidFill>
            </a:endParaRPr>
          </a:p>
          <a:p>
            <a:r>
              <a:rPr lang="en-US" sz="2000">
                <a:solidFill>
                  <a:srgbClr val="008040"/>
                </a:solidFill>
              </a:rPr>
              <a:t>Transport dominated by magnetic “flutter”</a:t>
            </a:r>
          </a:p>
        </p:txBody>
      </p:sp>
      <p:sp>
        <p:nvSpPr>
          <p:cNvPr id="200956" name="TextBox 18"/>
          <p:cNvSpPr txBox="1">
            <a:spLocks noChangeArrowheads="1"/>
          </p:cNvSpPr>
          <p:nvPr/>
        </p:nvSpPr>
        <p:spPr bwMode="auto">
          <a:xfrm>
            <a:off x="8235950" y="3638550"/>
            <a:ext cx="6080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00"/>
              <a:t>120968</a:t>
            </a:r>
          </a:p>
        </p:txBody>
      </p:sp>
      <p:sp>
        <p:nvSpPr>
          <p:cNvPr id="200957" name="Rectangle 1"/>
          <p:cNvSpPr>
            <a:spLocks noChangeArrowheads="1"/>
          </p:cNvSpPr>
          <p:nvPr/>
        </p:nvSpPr>
        <p:spPr bwMode="auto">
          <a:xfrm>
            <a:off x="6126163" y="3092450"/>
            <a:ext cx="990600" cy="420688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>
              <a:solidFill>
                <a:srgbClr val="1822CD"/>
              </a:solidFill>
            </a:endParaRPr>
          </a:p>
        </p:txBody>
      </p:sp>
      <p:sp>
        <p:nvSpPr>
          <p:cNvPr id="200958" name="TextBox 2"/>
          <p:cNvSpPr txBox="1">
            <a:spLocks noChangeArrowheads="1"/>
          </p:cNvSpPr>
          <p:nvPr/>
        </p:nvSpPr>
        <p:spPr bwMode="auto">
          <a:xfrm>
            <a:off x="5895975" y="3481388"/>
            <a:ext cx="1425575" cy="406400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008040"/>
                </a:solidFill>
                <a:latin typeface="Symbol" pitchFamily="18" charset="2"/>
              </a:rPr>
              <a:t>c</a:t>
            </a:r>
            <a:r>
              <a:rPr lang="en-US" sz="2000" baseline="-25000">
                <a:solidFill>
                  <a:srgbClr val="008040"/>
                </a:solidFill>
              </a:rPr>
              <a:t>e</a:t>
            </a:r>
            <a:r>
              <a:rPr lang="en-US" sz="2000" baseline="30000">
                <a:solidFill>
                  <a:srgbClr val="008040"/>
                </a:solidFill>
              </a:rPr>
              <a:t>sim</a:t>
            </a:r>
            <a:r>
              <a:rPr lang="en-US" sz="2000">
                <a:solidFill>
                  <a:srgbClr val="008040"/>
                </a:solidFill>
              </a:rPr>
              <a:t> ~ </a:t>
            </a:r>
            <a:r>
              <a:rPr lang="en-US" sz="2000">
                <a:solidFill>
                  <a:srgbClr val="008040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rgbClr val="008040"/>
                </a:solidFill>
              </a:rPr>
              <a:t>e</a:t>
            </a:r>
            <a:r>
              <a:rPr lang="en-US" sz="2000" baseline="30000">
                <a:solidFill>
                  <a:srgbClr val="008040"/>
                </a:solidFill>
              </a:rPr>
              <a:t>1.1</a:t>
            </a:r>
            <a:endParaRPr lang="en-US" sz="2000" baseline="30000">
              <a:solidFill>
                <a:srgbClr val="FF0000"/>
              </a:solidFill>
            </a:endParaRPr>
          </a:p>
        </p:txBody>
      </p:sp>
      <p:sp>
        <p:nvSpPr>
          <p:cNvPr id="200959" name="Content Placeholder 2"/>
          <p:cNvSpPr txBox="1">
            <a:spLocks/>
          </p:cNvSpPr>
          <p:nvPr/>
        </p:nvSpPr>
        <p:spPr bwMode="auto">
          <a:xfrm>
            <a:off x="130175" y="5014913"/>
            <a:ext cx="3894138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marL="177800" indent="-177800">
              <a:spcBef>
                <a:spcPct val="30000"/>
              </a:spcBef>
              <a:buSzPct val="75000"/>
              <a:buFont typeface="Times" pitchFamily="32" charset="0"/>
              <a:buChar char="•"/>
            </a:pPr>
            <a:r>
              <a:rPr lang="en-US" sz="2000">
                <a:solidFill>
                  <a:srgbClr val="0000FF"/>
                </a:solidFill>
                <a:latin typeface="Arial" pitchFamily="34" charset="0"/>
              </a:rPr>
              <a:t>Lithium has enabled NSTX to achieve lower collisionality</a:t>
            </a:r>
          </a:p>
          <a:p>
            <a:pPr marL="177800" indent="-177800">
              <a:spcBef>
                <a:spcPct val="30000"/>
              </a:spcBef>
              <a:buSzPct val="75000"/>
              <a:buFont typeface="Times" pitchFamily="32" charset="0"/>
              <a:buChar char="•"/>
            </a:pPr>
            <a:r>
              <a:rPr lang="en-US" sz="2000">
                <a:solidFill>
                  <a:srgbClr val="0000FF"/>
                </a:solidFill>
                <a:latin typeface="Arial" pitchFamily="34" charset="0"/>
              </a:rPr>
              <a:t>Strong increase in </a:t>
            </a:r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t</a:t>
            </a:r>
            <a:r>
              <a:rPr lang="en-US" sz="2000" baseline="-25000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en-US" sz="2000">
                <a:solidFill>
                  <a:srgbClr val="0000FF"/>
                </a:solidFill>
                <a:latin typeface="Arial" pitchFamily="34" charset="0"/>
              </a:rPr>
              <a:t> as </a:t>
            </a:r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2000" baseline="30000">
                <a:solidFill>
                  <a:srgbClr val="0000FF"/>
                </a:solidFill>
                <a:latin typeface="Symbol" pitchFamily="18" charset="2"/>
              </a:rPr>
              <a:t>*</a:t>
            </a:r>
            <a:r>
              <a:rPr lang="en-US" sz="2000" baseline="-25000">
                <a:solidFill>
                  <a:srgbClr val="0000FF"/>
                </a:solidFill>
                <a:latin typeface="Arial" pitchFamily="34" charset="0"/>
              </a:rPr>
              <a:t>e </a:t>
            </a:r>
            <a:r>
              <a:rPr lang="en-US" sz="2000">
                <a:solidFill>
                  <a:srgbClr val="0000FF"/>
                </a:solidFill>
                <a:latin typeface="Arial" pitchFamily="34" charset="0"/>
              </a:rPr>
              <a:t>decreases (</a:t>
            </a:r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t</a:t>
            </a:r>
            <a:r>
              <a:rPr lang="en-US" sz="2000" baseline="-25000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en-US" sz="200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</a:t>
            </a:r>
            <a:r>
              <a:rPr lang="en-US" sz="2000">
                <a:solidFill>
                  <a:srgbClr val="0000FF"/>
                </a:solidFill>
              </a:rPr>
              <a:t> </a:t>
            </a:r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c</a:t>
            </a:r>
            <a:r>
              <a:rPr lang="en-US" sz="2000" baseline="-25000">
                <a:solidFill>
                  <a:srgbClr val="0000FF"/>
                </a:solidFill>
              </a:rPr>
              <a:t>e</a:t>
            </a:r>
            <a:r>
              <a:rPr lang="en-US" sz="2000" baseline="30000">
                <a:solidFill>
                  <a:srgbClr val="0000FF"/>
                </a:solidFill>
              </a:rPr>
              <a:t>-1</a:t>
            </a:r>
            <a:r>
              <a:rPr lang="en-US" sz="200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00960" name="Text Box 19"/>
          <p:cNvSpPr txBox="1">
            <a:spLocks noChangeArrowheads="1"/>
          </p:cNvSpPr>
          <p:nvPr/>
        </p:nvSpPr>
        <p:spPr bwMode="auto">
          <a:xfrm>
            <a:off x="1393825" y="125095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000" b="1" u="sng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200961" name="Text Box 19"/>
          <p:cNvSpPr txBox="1">
            <a:spLocks noChangeArrowheads="1"/>
          </p:cNvSpPr>
          <p:nvPr/>
        </p:nvSpPr>
        <p:spPr bwMode="auto">
          <a:xfrm>
            <a:off x="4821238" y="1250950"/>
            <a:ext cx="3500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000" b="1" u="sng">
                <a:solidFill>
                  <a:srgbClr val="008040"/>
                </a:solidFill>
              </a:rPr>
              <a:t>Simulations of Micro-Tearing</a:t>
            </a:r>
          </a:p>
        </p:txBody>
      </p:sp>
      <p:sp>
        <p:nvSpPr>
          <p:cNvPr id="200962" name="Text Box 19"/>
          <p:cNvSpPr txBox="1">
            <a:spLocks noChangeArrowheads="1"/>
          </p:cNvSpPr>
          <p:nvPr/>
        </p:nvSpPr>
        <p:spPr bwMode="auto">
          <a:xfrm>
            <a:off x="5259388" y="2336800"/>
            <a:ext cx="1371600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b="1" i="1">
                <a:solidFill>
                  <a:srgbClr val="0000FF"/>
                </a:solidFill>
              </a:rPr>
              <a:t>Experiment</a:t>
            </a:r>
            <a:endParaRPr lang="en-US" sz="2000" b="1" i="1" u="sng">
              <a:solidFill>
                <a:srgbClr val="0000FF"/>
              </a:solidFill>
            </a:endParaRPr>
          </a:p>
        </p:txBody>
      </p:sp>
      <p:cxnSp>
        <p:nvCxnSpPr>
          <p:cNvPr id="200963" name="Straight Arrow Connector 5"/>
          <p:cNvCxnSpPr>
            <a:cxnSpLocks noChangeShapeType="1"/>
          </p:cNvCxnSpPr>
          <p:nvPr/>
        </p:nvCxnSpPr>
        <p:spPr bwMode="auto">
          <a:xfrm flipV="1">
            <a:off x="6337300" y="2413000"/>
            <a:ext cx="314325" cy="65088"/>
          </a:xfrm>
          <a:prstGeom prst="straightConnector1">
            <a:avLst/>
          </a:prstGeom>
          <a:noFill/>
          <a:ln w="15875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200965" name="TextBox 4"/>
          <p:cNvSpPr txBox="1">
            <a:spLocks noChangeArrowheads="1"/>
          </p:cNvSpPr>
          <p:nvPr/>
        </p:nvSpPr>
        <p:spPr bwMode="auto">
          <a:xfrm rot="-5400000">
            <a:off x="-103981" y="2616994"/>
            <a:ext cx="11049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cs typeface="Helvetica" pitchFamily="32" charset="0"/>
              </a:rPr>
              <a:t>B</a:t>
            </a:r>
            <a:r>
              <a:rPr lang="en-US" sz="1800" baseline="-25000">
                <a:cs typeface="Helvetica" pitchFamily="32" charset="0"/>
              </a:rPr>
              <a:t>t</a:t>
            </a:r>
            <a:r>
              <a:rPr lang="en-US" sz="1800">
                <a:latin typeface="Symbol" pitchFamily="18" charset="2"/>
                <a:cs typeface="Helvetica" pitchFamily="32" charset="0"/>
              </a:rPr>
              <a:t>t</a:t>
            </a:r>
            <a:r>
              <a:rPr lang="en-US" sz="1800" baseline="-25000">
                <a:cs typeface="Helvetica" pitchFamily="32" charset="0"/>
              </a:rPr>
              <a:t>E</a:t>
            </a:r>
            <a:r>
              <a:rPr lang="en-US" sz="1800" baseline="30000">
                <a:cs typeface="Helvetica" pitchFamily="32" charset="0"/>
              </a:rPr>
              <a:t> </a:t>
            </a:r>
            <a:r>
              <a:rPr lang="en-US" sz="1800">
                <a:cs typeface="Helvetica" pitchFamily="32" charset="0"/>
              </a:rPr>
              <a:t>(T-s)</a:t>
            </a:r>
          </a:p>
        </p:txBody>
      </p:sp>
      <p:sp>
        <p:nvSpPr>
          <p:cNvPr id="200966" name="TextBox 4"/>
          <p:cNvSpPr txBox="1">
            <a:spLocks noChangeArrowheads="1"/>
          </p:cNvSpPr>
          <p:nvPr/>
        </p:nvSpPr>
        <p:spPr bwMode="auto">
          <a:xfrm>
            <a:off x="1457325" y="4564063"/>
            <a:ext cx="16192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Symbol" pitchFamily="18" charset="2"/>
                <a:cs typeface="Helvetica" pitchFamily="32" charset="0"/>
              </a:rPr>
              <a:t>n</a:t>
            </a:r>
            <a:r>
              <a:rPr lang="en-US" sz="1800" baseline="30000">
                <a:latin typeface="Symbol" pitchFamily="18" charset="2"/>
                <a:cs typeface="Helvetica" pitchFamily="32" charset="0"/>
              </a:rPr>
              <a:t>*</a:t>
            </a:r>
            <a:r>
              <a:rPr lang="en-US" sz="1800" baseline="-25000">
                <a:cs typeface="Helvetica" pitchFamily="32" charset="0"/>
              </a:rPr>
              <a:t>e</a:t>
            </a:r>
            <a:r>
              <a:rPr lang="en-US" sz="1800" baseline="30000">
                <a:cs typeface="Helvetica" pitchFamily="32" charset="0"/>
              </a:rPr>
              <a:t> </a:t>
            </a:r>
            <a:r>
              <a:rPr lang="en-US" sz="1600">
                <a:cs typeface="Helvetica" pitchFamily="32" charset="0"/>
              </a:rPr>
              <a:t>(at r/a = 0.5)</a:t>
            </a:r>
          </a:p>
        </p:txBody>
      </p:sp>
      <p:grpSp>
        <p:nvGrpSpPr>
          <p:cNvPr id="200967" name="Group 275"/>
          <p:cNvGrpSpPr>
            <a:grpSpLocks/>
          </p:cNvGrpSpPr>
          <p:nvPr/>
        </p:nvGrpSpPr>
        <p:grpSpPr bwMode="auto">
          <a:xfrm>
            <a:off x="5575300" y="2078038"/>
            <a:ext cx="1468438" cy="1377950"/>
            <a:chOff x="3512" y="1165"/>
            <a:chExt cx="925" cy="868"/>
          </a:xfrm>
        </p:grpSpPr>
        <p:sp>
          <p:nvSpPr>
            <p:cNvPr id="200968" name="Rectangle 263"/>
            <p:cNvSpPr>
              <a:spLocks noChangeArrowheads="1"/>
            </p:cNvSpPr>
            <p:nvPr/>
          </p:nvSpPr>
          <p:spPr bwMode="auto">
            <a:xfrm>
              <a:off x="4060" y="1542"/>
              <a:ext cx="47" cy="47"/>
            </a:xfrm>
            <a:prstGeom prst="rect">
              <a:avLst/>
            </a:prstGeom>
            <a:solidFill>
              <a:srgbClr val="008040"/>
            </a:solidFill>
            <a:ln w="7938">
              <a:solidFill>
                <a:srgbClr val="00804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200" b="1" i="1">
                <a:solidFill>
                  <a:srgbClr val="1822CD"/>
                </a:solidFill>
              </a:endParaRPr>
            </a:p>
          </p:txBody>
        </p:sp>
        <p:sp>
          <p:nvSpPr>
            <p:cNvPr id="200969" name="Rectangle 264"/>
            <p:cNvSpPr>
              <a:spLocks noChangeArrowheads="1"/>
            </p:cNvSpPr>
            <p:nvPr/>
          </p:nvSpPr>
          <p:spPr bwMode="auto">
            <a:xfrm>
              <a:off x="3893" y="1739"/>
              <a:ext cx="51" cy="47"/>
            </a:xfrm>
            <a:prstGeom prst="rect">
              <a:avLst/>
            </a:prstGeom>
            <a:solidFill>
              <a:srgbClr val="008040"/>
            </a:solidFill>
            <a:ln w="7938">
              <a:solidFill>
                <a:srgbClr val="00804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200" b="1" i="1">
                <a:solidFill>
                  <a:srgbClr val="1822CD"/>
                </a:solidFill>
              </a:endParaRPr>
            </a:p>
          </p:txBody>
        </p:sp>
        <p:sp>
          <p:nvSpPr>
            <p:cNvPr id="200970" name="Rectangle 265"/>
            <p:cNvSpPr>
              <a:spLocks noChangeArrowheads="1"/>
            </p:cNvSpPr>
            <p:nvPr/>
          </p:nvSpPr>
          <p:spPr bwMode="auto">
            <a:xfrm>
              <a:off x="3675" y="1954"/>
              <a:ext cx="46" cy="46"/>
            </a:xfrm>
            <a:prstGeom prst="rect">
              <a:avLst/>
            </a:prstGeom>
            <a:solidFill>
              <a:srgbClr val="008040"/>
            </a:solidFill>
            <a:ln w="7938">
              <a:solidFill>
                <a:srgbClr val="00804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200" b="1" i="1">
                <a:solidFill>
                  <a:srgbClr val="1822CD"/>
                </a:solidFill>
              </a:endParaRPr>
            </a:p>
          </p:txBody>
        </p:sp>
        <p:sp>
          <p:nvSpPr>
            <p:cNvPr id="200971" name="Rectangle 266"/>
            <p:cNvSpPr>
              <a:spLocks noChangeArrowheads="1"/>
            </p:cNvSpPr>
            <p:nvPr/>
          </p:nvSpPr>
          <p:spPr bwMode="auto">
            <a:xfrm>
              <a:off x="3512" y="1986"/>
              <a:ext cx="46" cy="47"/>
            </a:xfrm>
            <a:prstGeom prst="rect">
              <a:avLst/>
            </a:prstGeom>
            <a:solidFill>
              <a:srgbClr val="008040"/>
            </a:solidFill>
            <a:ln w="7938">
              <a:solidFill>
                <a:srgbClr val="00804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200" b="1" i="1">
                <a:solidFill>
                  <a:srgbClr val="1822CD"/>
                </a:solidFill>
              </a:endParaRPr>
            </a:p>
          </p:txBody>
        </p:sp>
        <p:sp>
          <p:nvSpPr>
            <p:cNvPr id="200972" name="Rectangle 267"/>
            <p:cNvSpPr>
              <a:spLocks noChangeArrowheads="1"/>
            </p:cNvSpPr>
            <p:nvPr/>
          </p:nvSpPr>
          <p:spPr bwMode="auto">
            <a:xfrm>
              <a:off x="4390" y="1165"/>
              <a:ext cx="47" cy="51"/>
            </a:xfrm>
            <a:prstGeom prst="rect">
              <a:avLst/>
            </a:prstGeom>
            <a:solidFill>
              <a:srgbClr val="008040"/>
            </a:solidFill>
            <a:ln w="7938">
              <a:solidFill>
                <a:srgbClr val="00804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200" b="1" i="1">
                <a:solidFill>
                  <a:srgbClr val="1822CD"/>
                </a:solidFill>
              </a:endParaRPr>
            </a:p>
          </p:txBody>
        </p:sp>
        <p:sp>
          <p:nvSpPr>
            <p:cNvPr id="200973" name="Rectangle 4"/>
            <p:cNvSpPr>
              <a:spLocks noChangeArrowheads="1"/>
            </p:cNvSpPr>
            <p:nvPr/>
          </p:nvSpPr>
          <p:spPr bwMode="auto">
            <a:xfrm>
              <a:off x="4225" y="1358"/>
              <a:ext cx="47" cy="48"/>
            </a:xfrm>
            <a:prstGeom prst="rect">
              <a:avLst/>
            </a:prstGeom>
            <a:solidFill>
              <a:srgbClr val="008040"/>
            </a:solidFill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sz="1200">
                <a:solidFill>
                  <a:srgbClr val="1822CD"/>
                </a:solidFill>
              </a:endParaRPr>
            </a:p>
          </p:txBody>
        </p:sp>
      </p:grpSp>
      <p:sp>
        <p:nvSpPr>
          <p:cNvPr id="200975" name="TextBox 10"/>
          <p:cNvSpPr txBox="1">
            <a:spLocks noChangeArrowheads="1"/>
          </p:cNvSpPr>
          <p:nvPr/>
        </p:nvSpPr>
        <p:spPr bwMode="auto">
          <a:xfrm>
            <a:off x="1901825" y="6650038"/>
            <a:ext cx="32781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r" eaLnBrk="1" hangingPunct="1">
              <a:spcBef>
                <a:spcPct val="20000"/>
              </a:spcBef>
            </a:pPr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S. Kaye </a:t>
            </a:r>
            <a:r>
              <a:rPr lang="en-US" sz="1200">
                <a:solidFill>
                  <a:srgbClr val="00804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, IAEA FEC 2012, to be published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475053-2D39-45CC-8385-CDFC0A3E07B0}" type="slidenum">
              <a:rPr lang="en-US"/>
              <a:pPr/>
              <a:t>46</a:t>
            </a:fld>
            <a:r>
              <a:rPr lang="en-US"/>
              <a:t> </a:t>
            </a:r>
          </a:p>
        </p:txBody>
      </p:sp>
      <p:sp>
        <p:nvSpPr>
          <p:cNvPr id="196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3975"/>
            <a:ext cx="8991600" cy="1006475"/>
          </a:xfrm>
        </p:spPr>
        <p:txBody>
          <a:bodyPr/>
          <a:lstStyle/>
          <a:p>
            <a:r>
              <a:rPr lang="en-US" sz="3000"/>
              <a:t>Low Frequency MHD Instabilities Can Also Redistribute Fast Ions</a:t>
            </a:r>
            <a:endParaRPr lang="en-US" sz="2800"/>
          </a:p>
        </p:txBody>
      </p:sp>
      <p:sp>
        <p:nvSpPr>
          <p:cNvPr id="1966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230313"/>
            <a:ext cx="4953000" cy="5449887"/>
          </a:xfrm>
        </p:spPr>
        <p:txBody>
          <a:bodyPr lIns="91440" tIns="45720" rIns="91440" bIns="45720"/>
          <a:lstStyle/>
          <a:p>
            <a:pPr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Initial modes are kink-like, global instabilities with frequencies typically a few kHz</a:t>
            </a:r>
          </a:p>
          <a:p>
            <a:pPr lvl="1"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Primarily n = 1, weaker n = 2 present</a:t>
            </a:r>
          </a:p>
          <a:p>
            <a:pPr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Add 3-D perturbed field to 2-D equilibrium field and follow orbits of an ensemble of test particles by integration of Lorentz force (SPIRAL code)</a:t>
            </a:r>
          </a:p>
          <a:p>
            <a:pPr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Energetic ions are redistributed</a:t>
            </a:r>
          </a:p>
          <a:p>
            <a:pPr lvl="1"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Outward radially</a:t>
            </a:r>
          </a:p>
          <a:p>
            <a:pPr lvl="1"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Towards V</a:t>
            </a:r>
            <a:r>
              <a:rPr lang="en-US" sz="1800" baseline="-25000"/>
              <a:t>||</a:t>
            </a:r>
            <a:r>
              <a:rPr lang="en-US" sz="1800"/>
              <a:t>/V = 1</a:t>
            </a:r>
          </a:p>
          <a:p>
            <a:pPr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This redistribution can then affect stability of other modes: *AE, RWMs</a:t>
            </a:r>
          </a:p>
          <a:p>
            <a:pPr lvl="1">
              <a:spcBef>
                <a:spcPct val="30000"/>
              </a:spcBef>
              <a:tabLst>
                <a:tab pos="2405063" algn="ctr"/>
              </a:tabLst>
            </a:pPr>
            <a:r>
              <a:rPr lang="en-US" sz="1800"/>
              <a:t>CAE activity observed </a:t>
            </a:r>
            <a:r>
              <a:rPr lang="en-US" sz="1800" i="1" u="sng"/>
              <a:t>after</a:t>
            </a:r>
            <a:r>
              <a:rPr lang="en-US" sz="1800"/>
              <a:t> onset of low frequency MHD</a:t>
            </a:r>
          </a:p>
          <a:p>
            <a:pPr>
              <a:tabLst>
                <a:tab pos="2405063" algn="ctr"/>
              </a:tabLst>
            </a:pPr>
            <a:r>
              <a:rPr lang="en-US" sz="1800"/>
              <a:t>CAEs are possible cause of enhanced core electron transport</a:t>
            </a:r>
          </a:p>
          <a:p>
            <a:pPr lvl="1">
              <a:tabLst>
                <a:tab pos="2405063" algn="ctr"/>
              </a:tabLst>
            </a:pPr>
            <a:r>
              <a:rPr lang="en-US" sz="1800"/>
              <a:t>Resonant with electron orbit frequencies</a:t>
            </a:r>
          </a:p>
        </p:txBody>
      </p:sp>
      <p:sp>
        <p:nvSpPr>
          <p:cNvPr id="196613" name="Rectangle 39"/>
          <p:cNvSpPr>
            <a:spLocks noChangeArrowheads="1"/>
          </p:cNvSpPr>
          <p:nvPr/>
        </p:nvSpPr>
        <p:spPr bwMode="auto">
          <a:xfrm>
            <a:off x="1127125" y="169862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Times" pitchFamily="32" charset="0"/>
            </a:endParaRPr>
          </a:p>
        </p:txBody>
      </p:sp>
      <p:pic>
        <p:nvPicPr>
          <p:cNvPr id="196615" name="Picture 1"/>
          <p:cNvPicPr>
            <a:picLocks noChangeAspect="1" noChangeArrowheads="1"/>
          </p:cNvPicPr>
          <p:nvPr/>
        </p:nvPicPr>
        <p:blipFill>
          <a:blip r:embed="rId3" cstate="print"/>
          <a:srcRect r="5295" b="66142"/>
          <a:stretch>
            <a:fillRect/>
          </a:stretch>
        </p:blipFill>
        <p:spPr bwMode="auto">
          <a:xfrm>
            <a:off x="5222875" y="1244600"/>
            <a:ext cx="38179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6" name="TextBox 3"/>
          <p:cNvSpPr txBox="1">
            <a:spLocks noChangeArrowheads="1"/>
          </p:cNvSpPr>
          <p:nvPr/>
        </p:nvSpPr>
        <p:spPr bwMode="auto">
          <a:xfrm>
            <a:off x="5521325" y="291306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0.9</a:t>
            </a:r>
          </a:p>
        </p:txBody>
      </p:sp>
      <p:sp>
        <p:nvSpPr>
          <p:cNvPr id="196617" name="TextBox 22"/>
          <p:cNvSpPr txBox="1">
            <a:spLocks noChangeArrowheads="1"/>
          </p:cNvSpPr>
          <p:nvPr/>
        </p:nvSpPr>
        <p:spPr bwMode="auto">
          <a:xfrm>
            <a:off x="6070600" y="291306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1.0</a:t>
            </a:r>
          </a:p>
        </p:txBody>
      </p:sp>
      <p:sp>
        <p:nvSpPr>
          <p:cNvPr id="196618" name="TextBox 23"/>
          <p:cNvSpPr txBox="1">
            <a:spLocks noChangeArrowheads="1"/>
          </p:cNvSpPr>
          <p:nvPr/>
        </p:nvSpPr>
        <p:spPr bwMode="auto">
          <a:xfrm>
            <a:off x="6611938" y="2913063"/>
            <a:ext cx="395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1.1</a:t>
            </a:r>
          </a:p>
        </p:txBody>
      </p:sp>
      <p:sp>
        <p:nvSpPr>
          <p:cNvPr id="196619" name="TextBox 24"/>
          <p:cNvSpPr txBox="1">
            <a:spLocks noChangeArrowheads="1"/>
          </p:cNvSpPr>
          <p:nvPr/>
        </p:nvSpPr>
        <p:spPr bwMode="auto">
          <a:xfrm>
            <a:off x="7162800" y="291306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1.2</a:t>
            </a:r>
          </a:p>
        </p:txBody>
      </p:sp>
      <p:sp>
        <p:nvSpPr>
          <p:cNvPr id="196620" name="TextBox 27"/>
          <p:cNvSpPr txBox="1">
            <a:spLocks noChangeArrowheads="1"/>
          </p:cNvSpPr>
          <p:nvPr/>
        </p:nvSpPr>
        <p:spPr bwMode="auto">
          <a:xfrm>
            <a:off x="7712075" y="291306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1.3</a:t>
            </a:r>
          </a:p>
        </p:txBody>
      </p:sp>
      <p:sp>
        <p:nvSpPr>
          <p:cNvPr id="196621" name="TextBox 28"/>
          <p:cNvSpPr txBox="1">
            <a:spLocks noChangeArrowheads="1"/>
          </p:cNvSpPr>
          <p:nvPr/>
        </p:nvSpPr>
        <p:spPr bwMode="auto">
          <a:xfrm>
            <a:off x="8255000" y="291306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1.4</a:t>
            </a:r>
          </a:p>
        </p:txBody>
      </p:sp>
      <p:sp>
        <p:nvSpPr>
          <p:cNvPr id="196622" name="TextBox 29"/>
          <p:cNvSpPr txBox="1">
            <a:spLocks noChangeArrowheads="1"/>
          </p:cNvSpPr>
          <p:nvPr/>
        </p:nvSpPr>
        <p:spPr bwMode="auto">
          <a:xfrm>
            <a:off x="8796338" y="2913063"/>
            <a:ext cx="395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1.5</a:t>
            </a:r>
          </a:p>
        </p:txBody>
      </p:sp>
      <p:sp>
        <p:nvSpPr>
          <p:cNvPr id="196623" name="TextBox 30"/>
          <p:cNvSpPr txBox="1">
            <a:spLocks noChangeArrowheads="1"/>
          </p:cNvSpPr>
          <p:nvPr/>
        </p:nvSpPr>
        <p:spPr bwMode="auto">
          <a:xfrm>
            <a:off x="7945438" y="3057525"/>
            <a:ext cx="522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R(m)</a:t>
            </a:r>
          </a:p>
        </p:txBody>
      </p:sp>
      <p:sp>
        <p:nvSpPr>
          <p:cNvPr id="196624" name="TextBox 36"/>
          <p:cNvSpPr txBox="1">
            <a:spLocks noChangeArrowheads="1"/>
          </p:cNvSpPr>
          <p:nvPr/>
        </p:nvSpPr>
        <p:spPr bwMode="auto">
          <a:xfrm>
            <a:off x="7307263" y="1433513"/>
            <a:ext cx="7858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algn="ctr" eaLnBrk="1" hangingPunct="1"/>
            <a:r>
              <a:rPr lang="en-US" sz="1200" b="1" i="1">
                <a:solidFill>
                  <a:srgbClr val="0000FF"/>
                </a:solidFill>
              </a:rPr>
              <a:t>Fast-ion </a:t>
            </a:r>
            <a:br>
              <a:rPr lang="en-US" sz="1200" b="1" i="1">
                <a:solidFill>
                  <a:srgbClr val="0000FF"/>
                </a:solidFill>
              </a:rPr>
            </a:br>
            <a:r>
              <a:rPr lang="en-US" sz="1200" b="1" i="1">
                <a:solidFill>
                  <a:srgbClr val="0000FF"/>
                </a:solidFill>
              </a:rPr>
              <a:t>density </a:t>
            </a:r>
            <a:br>
              <a:rPr lang="en-US" sz="1200" b="1" i="1">
                <a:solidFill>
                  <a:srgbClr val="0000FF"/>
                </a:solidFill>
              </a:rPr>
            </a:br>
            <a:r>
              <a:rPr lang="en-US" sz="1200" b="1" i="1">
                <a:solidFill>
                  <a:srgbClr val="0000FF"/>
                </a:solidFill>
              </a:rPr>
              <a:t>reduction</a:t>
            </a:r>
          </a:p>
        </p:txBody>
      </p:sp>
      <p:pic>
        <p:nvPicPr>
          <p:cNvPr id="196625" name="Picture 3"/>
          <p:cNvPicPr>
            <a:picLocks noChangeAspect="1" noChangeArrowheads="1"/>
          </p:cNvPicPr>
          <p:nvPr/>
        </p:nvPicPr>
        <p:blipFill>
          <a:blip r:embed="rId4" cstate="print"/>
          <a:srcRect l="68544" t="7869" b="4984"/>
          <a:stretch>
            <a:fillRect/>
          </a:stretch>
        </p:blipFill>
        <p:spPr bwMode="auto">
          <a:xfrm>
            <a:off x="6827838" y="3951288"/>
            <a:ext cx="2214562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6" name="Picture 4"/>
          <p:cNvPicPr>
            <a:picLocks noChangeAspect="1" noChangeArrowheads="1"/>
          </p:cNvPicPr>
          <p:nvPr/>
        </p:nvPicPr>
        <p:blipFill>
          <a:blip r:embed="rId5" cstate="print"/>
          <a:srcRect l="68568" t="8090" r="7538" b="5432"/>
          <a:stretch>
            <a:fillRect/>
          </a:stretch>
        </p:blipFill>
        <p:spPr bwMode="auto">
          <a:xfrm>
            <a:off x="5199063" y="3959225"/>
            <a:ext cx="1477962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27" name="TextBox 41"/>
          <p:cNvSpPr txBox="1">
            <a:spLocks noChangeArrowheads="1"/>
          </p:cNvSpPr>
          <p:nvPr/>
        </p:nvSpPr>
        <p:spPr bwMode="auto">
          <a:xfrm>
            <a:off x="5346700" y="3352800"/>
            <a:ext cx="3541713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600" b="1" u="sng">
                <a:solidFill>
                  <a:srgbClr val="0000FF"/>
                </a:solidFill>
              </a:rPr>
              <a:t>Calculated change in fast-ion distribution due to kink mode</a:t>
            </a:r>
          </a:p>
        </p:txBody>
      </p:sp>
      <p:sp>
        <p:nvSpPr>
          <p:cNvPr id="196628" name="TextBox 42"/>
          <p:cNvSpPr txBox="1">
            <a:spLocks noChangeArrowheads="1"/>
          </p:cNvSpPr>
          <p:nvPr/>
        </p:nvSpPr>
        <p:spPr bwMode="auto">
          <a:xfrm rot="-5400000">
            <a:off x="4868069" y="4958557"/>
            <a:ext cx="496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algn="ctr" eaLnBrk="1" hangingPunct="1"/>
            <a:r>
              <a:rPr lang="en-US" sz="1400"/>
              <a:t>Z [m]</a:t>
            </a:r>
          </a:p>
        </p:txBody>
      </p:sp>
      <p:sp>
        <p:nvSpPr>
          <p:cNvPr id="196629" name="TextBox 43"/>
          <p:cNvSpPr txBox="1">
            <a:spLocks noChangeArrowheads="1"/>
          </p:cNvSpPr>
          <p:nvPr/>
        </p:nvSpPr>
        <p:spPr bwMode="auto">
          <a:xfrm>
            <a:off x="5795963" y="6350000"/>
            <a:ext cx="517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algn="ctr" eaLnBrk="1" hangingPunct="1"/>
            <a:r>
              <a:rPr lang="en-US" sz="1400"/>
              <a:t>R [m]</a:t>
            </a:r>
          </a:p>
        </p:txBody>
      </p:sp>
      <p:sp>
        <p:nvSpPr>
          <p:cNvPr id="196630" name="TextBox 44"/>
          <p:cNvSpPr txBox="1">
            <a:spLocks noChangeArrowheads="1"/>
          </p:cNvSpPr>
          <p:nvPr/>
        </p:nvSpPr>
        <p:spPr bwMode="auto">
          <a:xfrm>
            <a:off x="7292975" y="6350000"/>
            <a:ext cx="1109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algn="ctr" eaLnBrk="1" hangingPunct="1"/>
            <a:r>
              <a:rPr lang="en-US" sz="1400"/>
              <a:t>Energy [keV]</a:t>
            </a:r>
          </a:p>
        </p:txBody>
      </p:sp>
      <p:sp>
        <p:nvSpPr>
          <p:cNvPr id="196631" name="TextBox 45"/>
          <p:cNvSpPr txBox="1">
            <a:spLocks noChangeArrowheads="1"/>
          </p:cNvSpPr>
          <p:nvPr/>
        </p:nvSpPr>
        <p:spPr bwMode="auto">
          <a:xfrm rot="-5400000">
            <a:off x="6607175" y="4916488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algn="ctr" eaLnBrk="1" hangingPunct="1"/>
            <a:r>
              <a:rPr lang="en-US" sz="1400"/>
              <a:t>V</a:t>
            </a:r>
            <a:r>
              <a:rPr lang="en-US" sz="1400" baseline="-25000"/>
              <a:t>||</a:t>
            </a:r>
            <a:r>
              <a:rPr lang="en-US" sz="1400"/>
              <a:t>\V</a:t>
            </a:r>
          </a:p>
        </p:txBody>
      </p:sp>
      <p:sp>
        <p:nvSpPr>
          <p:cNvPr id="196632" name="TextBox 46"/>
          <p:cNvSpPr txBox="1">
            <a:spLocks noChangeArrowheads="1"/>
          </p:cNvSpPr>
          <p:nvPr/>
        </p:nvSpPr>
        <p:spPr bwMode="auto">
          <a:xfrm>
            <a:off x="7239000" y="5162550"/>
            <a:ext cx="1447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200" b="1" i="1"/>
              <a:t>CAE resonances</a:t>
            </a:r>
          </a:p>
        </p:txBody>
      </p:sp>
      <p:cxnSp>
        <p:nvCxnSpPr>
          <p:cNvPr id="196633" name="Straight Arrow Connector 15"/>
          <p:cNvCxnSpPr>
            <a:cxnSpLocks noChangeShapeType="1"/>
          </p:cNvCxnSpPr>
          <p:nvPr/>
        </p:nvCxnSpPr>
        <p:spPr bwMode="auto">
          <a:xfrm flipV="1">
            <a:off x="7954963" y="4572000"/>
            <a:ext cx="246062" cy="60801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6634" name="Straight Arrow Connector 315392"/>
          <p:cNvCxnSpPr>
            <a:cxnSpLocks noChangeShapeType="1"/>
          </p:cNvCxnSpPr>
          <p:nvPr/>
        </p:nvCxnSpPr>
        <p:spPr bwMode="auto">
          <a:xfrm flipH="1">
            <a:off x="7759700" y="5422900"/>
            <a:ext cx="96838" cy="19526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6635" name="TextBox 2"/>
          <p:cNvSpPr txBox="1">
            <a:spLocks noChangeArrowheads="1"/>
          </p:cNvSpPr>
          <p:nvPr/>
        </p:nvSpPr>
        <p:spPr bwMode="auto">
          <a:xfrm>
            <a:off x="5722938" y="3967163"/>
            <a:ext cx="1141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 i="1">
                <a:solidFill>
                  <a:srgbClr val="1822CD"/>
                </a:solidFill>
              </a:rPr>
              <a:t>SPIRAL code</a:t>
            </a:r>
          </a:p>
        </p:txBody>
      </p:sp>
      <p:sp>
        <p:nvSpPr>
          <p:cNvPr id="196636" name="Line 32"/>
          <p:cNvSpPr>
            <a:spLocks noChangeShapeType="1"/>
          </p:cNvSpPr>
          <p:nvPr/>
        </p:nvSpPr>
        <p:spPr bwMode="auto">
          <a:xfrm flipH="1">
            <a:off x="6985000" y="1803400"/>
            <a:ext cx="317500" cy="546100"/>
          </a:xfrm>
          <a:prstGeom prst="line">
            <a:avLst/>
          </a:prstGeom>
          <a:noFill/>
          <a:ln w="57150">
            <a:solidFill>
              <a:srgbClr val="0000FF">
                <a:alpha val="49019"/>
              </a:srgbClr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37" name="Text Box 29"/>
          <p:cNvSpPr txBox="1">
            <a:spLocks noChangeArrowheads="1"/>
          </p:cNvSpPr>
          <p:nvPr/>
        </p:nvSpPr>
        <p:spPr bwMode="auto">
          <a:xfrm>
            <a:off x="5905500" y="6662738"/>
            <a:ext cx="28114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A. Bortolon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 to be submitted to PoP 2012</a:t>
            </a:r>
            <a:endParaRPr lang="en-US" sz="1200" i="1">
              <a:solidFill>
                <a:srgbClr val="008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78F659-7843-4D9E-A64E-FB2FC8EC2358}" type="slidenum">
              <a:rPr lang="en-US"/>
              <a:pPr/>
              <a:t>47</a:t>
            </a:fld>
            <a:r>
              <a:rPr lang="en-US"/>
              <a:t> </a:t>
            </a:r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1006475"/>
          </a:xfrm>
          <a:noFill/>
        </p:spPr>
        <p:txBody>
          <a:bodyPr/>
          <a:lstStyle/>
          <a:p>
            <a:r>
              <a:rPr lang="en-US" sz="3000"/>
              <a:t>Evidence for Current Drive by HHFW by Comparing Co- and Counter- CD Phasing</a:t>
            </a: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900" y="1365250"/>
            <a:ext cx="313531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3" cstate="print"/>
          <a:srcRect l="3946" b="4932"/>
          <a:stretch>
            <a:fillRect/>
          </a:stretch>
        </p:blipFill>
        <p:spPr bwMode="auto">
          <a:xfrm>
            <a:off x="4521200" y="1320800"/>
            <a:ext cx="40211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6789" name="Rectangle 5"/>
          <p:cNvSpPr>
            <a:spLocks noChangeArrowheads="1"/>
          </p:cNvSpPr>
          <p:nvPr/>
        </p:nvSpPr>
        <p:spPr bwMode="auto">
          <a:xfrm>
            <a:off x="241300" y="5283200"/>
            <a:ext cx="87249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571500" algn="l"/>
              </a:tabLst>
            </a:pPr>
            <a:r>
              <a:rPr lang="en-US" sz="2100"/>
              <a:t>Wavenumber k</a:t>
            </a:r>
            <a:r>
              <a:rPr lang="en-US" sz="2100" baseline="-25000"/>
              <a:t>T</a:t>
            </a:r>
            <a:r>
              <a:rPr lang="en-US" sz="2100"/>
              <a:t> ≈ ±7m</a:t>
            </a:r>
            <a:r>
              <a:rPr lang="en-US" sz="2100" baseline="30000"/>
              <a:t>-1</a:t>
            </a:r>
            <a:r>
              <a:rPr lang="en-US" sz="2000"/>
              <a:t> – phase velocity matches ~2keV electrons</a:t>
            </a:r>
          </a:p>
          <a:p>
            <a:pPr marL="228600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571500" algn="l"/>
              </a:tabLst>
            </a:pPr>
            <a:r>
              <a:rPr lang="en-US" sz="2000"/>
              <a:t>Inductive loop voltage controled by feedback to maintain plasma current</a:t>
            </a:r>
          </a:p>
          <a:p>
            <a:pPr marL="228600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571500" algn="l"/>
              </a:tabLst>
            </a:pPr>
            <a:r>
              <a:rPr lang="en-US" sz="2000"/>
              <a:t>Difference in voltage required implies 150kA driven by HHFW</a:t>
            </a:r>
          </a:p>
          <a:p>
            <a:pPr marL="228600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571500" algn="l"/>
              </a:tabLst>
            </a:pPr>
            <a:r>
              <a:rPr lang="en-US" sz="2000"/>
              <a:t>Codes modeling wave interaction calculate 90 – 230 kA driven by waves</a:t>
            </a:r>
          </a:p>
        </p:txBody>
      </p:sp>
      <p:sp>
        <p:nvSpPr>
          <p:cNvPr id="246791" name="Rectangle 7"/>
          <p:cNvSpPr>
            <a:spLocks noChangeArrowheads="1"/>
          </p:cNvSpPr>
          <p:nvPr/>
        </p:nvSpPr>
        <p:spPr bwMode="auto">
          <a:xfrm>
            <a:off x="6219825" y="5086350"/>
            <a:ext cx="744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Time (s)</a:t>
            </a:r>
          </a:p>
        </p:txBody>
      </p:sp>
      <p:sp>
        <p:nvSpPr>
          <p:cNvPr id="246792" name="Rectangle 8"/>
          <p:cNvSpPr>
            <a:spLocks noChangeArrowheads="1"/>
          </p:cNvSpPr>
          <p:nvPr/>
        </p:nvSpPr>
        <p:spPr bwMode="auto">
          <a:xfrm rot="-5400000">
            <a:off x="3102769" y="2880519"/>
            <a:ext cx="2620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/>
              <a:t>Toroidal loop voltage (V/turn)</a:t>
            </a:r>
          </a:p>
        </p:txBody>
      </p:sp>
      <p:sp>
        <p:nvSpPr>
          <p:cNvPr id="246794" name="Text Box 10"/>
          <p:cNvSpPr txBox="1">
            <a:spLocks noChangeArrowheads="1"/>
          </p:cNvSpPr>
          <p:nvPr/>
        </p:nvSpPr>
        <p:spPr bwMode="auto">
          <a:xfrm>
            <a:off x="6057900" y="6662738"/>
            <a:ext cx="25019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8288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J. Wilson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PoP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10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(2003) 1733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AC0418-6B25-49F4-8590-DFB6DE7BCF1F}" type="slidenum">
              <a:rPr lang="en-US"/>
              <a:pPr/>
              <a:t>5</a:t>
            </a:fld>
            <a:r>
              <a:rPr lang="en-US"/>
              <a:t>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425"/>
            <a:ext cx="9144000" cy="946150"/>
          </a:xfrm>
        </p:spPr>
        <p:txBody>
          <a:bodyPr/>
          <a:lstStyle/>
          <a:p>
            <a:r>
              <a:rPr lang="en-US" sz="2800"/>
              <a:t>NSTX at PPPL Designed to Study High-Temperature Toroidal Plasmas at Low Aspect-Ratio</a:t>
            </a:r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914900" y="1792288"/>
            <a:ext cx="4010025" cy="4587875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rIns="45720">
            <a:spAutoFit/>
          </a:bodyPr>
          <a:lstStyle/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Aspect ratio A	1.27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Elongation </a:t>
            </a:r>
            <a:r>
              <a:rPr lang="en-US" sz="2000">
                <a:solidFill>
                  <a:srgbClr val="1E2AFF"/>
                </a:solidFill>
                <a:latin typeface="Symbol" pitchFamily="18" charset="2"/>
              </a:rPr>
              <a:t></a:t>
            </a:r>
            <a:r>
              <a:rPr lang="en-US" sz="2000">
                <a:solidFill>
                  <a:srgbClr val="1E2AFF"/>
                </a:solidFill>
              </a:rPr>
              <a:t>	2.7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Triangularity </a:t>
            </a:r>
            <a:r>
              <a:rPr lang="en-US" sz="2000">
                <a:solidFill>
                  <a:srgbClr val="1E2AFF"/>
                </a:solidFill>
                <a:latin typeface="Symbol" pitchFamily="18" charset="2"/>
              </a:rPr>
              <a:t></a:t>
            </a:r>
            <a:r>
              <a:rPr lang="en-US" sz="2000">
                <a:solidFill>
                  <a:srgbClr val="1E2AFF"/>
                </a:solidFill>
              </a:rPr>
              <a:t>	0.8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Major radius R</a:t>
            </a:r>
            <a:r>
              <a:rPr lang="en-US" sz="2000" baseline="-25000">
                <a:solidFill>
                  <a:srgbClr val="1E2AFF"/>
                </a:solidFill>
              </a:rPr>
              <a:t>0</a:t>
            </a:r>
            <a:r>
              <a:rPr lang="en-US" sz="2000">
                <a:solidFill>
                  <a:srgbClr val="1E2AFF"/>
                </a:solidFill>
              </a:rPr>
              <a:t>	0.85m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Plasma Current I</a:t>
            </a:r>
            <a:r>
              <a:rPr lang="en-US" sz="2000" baseline="-25000">
                <a:solidFill>
                  <a:srgbClr val="1E2AFF"/>
                </a:solidFill>
              </a:rPr>
              <a:t>p</a:t>
            </a:r>
            <a:r>
              <a:rPr lang="en-US" sz="2000">
                <a:solidFill>
                  <a:srgbClr val="1E2AFF"/>
                </a:solidFill>
              </a:rPr>
              <a:t>	1.5MA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Toroidal Field B</a:t>
            </a:r>
            <a:r>
              <a:rPr lang="en-US" sz="2000" baseline="-25000">
                <a:solidFill>
                  <a:srgbClr val="1E2AFF"/>
                </a:solidFill>
              </a:rPr>
              <a:t>T0</a:t>
            </a:r>
            <a:r>
              <a:rPr lang="en-US" sz="2000">
                <a:solidFill>
                  <a:srgbClr val="1E2AFF"/>
                </a:solidFill>
              </a:rPr>
              <a:t>	0.6 T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Pulse Length	1.7s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Auxiliary heating: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	NBI (100kV)	7 MW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	RF (30MHz)	6 MW</a:t>
            </a:r>
          </a:p>
          <a:p>
            <a:pPr>
              <a:lnSpc>
                <a:spcPct val="120000"/>
              </a:lnSpc>
              <a:spcBef>
                <a:spcPct val="15000"/>
              </a:spcBef>
              <a:tabLst>
                <a:tab pos="112713" algn="l"/>
                <a:tab pos="2514600" algn="l"/>
              </a:tabLst>
            </a:pPr>
            <a:r>
              <a:rPr lang="en-US" sz="2000">
                <a:solidFill>
                  <a:srgbClr val="1E2AFF"/>
                </a:solidFill>
              </a:rPr>
              <a:t>Central temperature	1 – 3 keV</a:t>
            </a:r>
          </a:p>
        </p:txBody>
      </p:sp>
      <p:pic>
        <p:nvPicPr>
          <p:cNvPr id="7172" name="Picture 4" descr="cutaway-06-02-4"/>
          <p:cNvPicPr>
            <a:picLocks noChangeAspect="1" noChangeArrowheads="1"/>
          </p:cNvPicPr>
          <p:nvPr/>
        </p:nvPicPr>
        <p:blipFill>
          <a:blip r:embed="rId2" cstate="print"/>
          <a:srcRect b="4929"/>
          <a:stretch>
            <a:fillRect/>
          </a:stretch>
        </p:blipFill>
        <p:spPr bwMode="auto">
          <a:xfrm>
            <a:off x="404813" y="1727200"/>
            <a:ext cx="4205287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1138238" y="1677988"/>
            <a:ext cx="1279525" cy="172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3149600" y="1666875"/>
            <a:ext cx="852488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87325" y="1227138"/>
            <a:ext cx="20669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1"/>
              <a:t>Center column with </a:t>
            </a:r>
            <a:br>
              <a:rPr lang="en-US" sz="1800" i="1"/>
            </a:br>
            <a:r>
              <a:rPr lang="en-US" sz="1800" i="1"/>
              <a:t>TF, OH conductors 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876550" y="1193800"/>
            <a:ext cx="2136775" cy="5048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1">
                <a:solidFill>
                  <a:srgbClr val="FF0000"/>
                </a:solidFill>
              </a:rPr>
              <a:t>Conducting plates</a:t>
            </a:r>
            <a:br>
              <a:rPr lang="en-US" sz="1800" i="1">
                <a:solidFill>
                  <a:srgbClr val="FF0000"/>
                </a:solidFill>
              </a:rPr>
            </a:br>
            <a:r>
              <a:rPr lang="en-US" sz="1800" i="1">
                <a:solidFill>
                  <a:srgbClr val="FF0000"/>
                </a:solidFill>
              </a:rPr>
              <a:t>for MHD stabilization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44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9E8812-ADDF-483A-B17C-5FBE35BDF19B}" type="slidenum">
              <a:rPr lang="en-US"/>
              <a:pPr/>
              <a:t>6</a:t>
            </a:fld>
            <a:r>
              <a:rPr lang="en-US"/>
              <a:t> </a:t>
            </a:r>
          </a:p>
        </p:txBody>
      </p:sp>
      <p:sp>
        <p:nvSpPr>
          <p:cNvPr id="245162" name="Rectangle 426"/>
          <p:cNvSpPr>
            <a:spLocks noChangeArrowheads="1"/>
          </p:cNvSpPr>
          <p:nvPr/>
        </p:nvSpPr>
        <p:spPr bwMode="auto">
          <a:xfrm>
            <a:off x="1714500" y="1282700"/>
            <a:ext cx="2044700" cy="4457700"/>
          </a:xfrm>
          <a:prstGeom prst="rect">
            <a:avLst/>
          </a:prstGeom>
          <a:solidFill>
            <a:srgbClr val="D7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1006475"/>
          </a:xfrm>
        </p:spPr>
        <p:txBody>
          <a:bodyPr/>
          <a:lstStyle/>
          <a:p>
            <a:r>
              <a:rPr lang="en-US" sz="3000"/>
              <a:t>NSTX Confirmed Capability of ST for High-</a:t>
            </a:r>
            <a:r>
              <a:rPr lang="en-US" sz="3000">
                <a:sym typeface="Symbol" pitchFamily="18" charset="2"/>
              </a:rPr>
              <a:t> </a:t>
            </a:r>
            <a:br>
              <a:rPr lang="en-US" sz="3000">
                <a:sym typeface="Symbol" pitchFamily="18" charset="2"/>
              </a:rPr>
            </a:br>
            <a:r>
              <a:rPr lang="en-US" sz="3000"/>
              <a:t>in Well-Diagnosed Plasmas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9900" y="5270500"/>
            <a:ext cx="4711700" cy="1333500"/>
          </a:xfrm>
          <a:noFill/>
        </p:spPr>
        <p:txBody>
          <a:bodyPr/>
          <a:lstStyle/>
          <a:p>
            <a:pPr marL="177800" indent="-177800">
              <a:spcBef>
                <a:spcPct val="25000"/>
              </a:spcBef>
            </a:pPr>
            <a:r>
              <a:rPr lang="en-US" sz="2000"/>
              <a:t> </a:t>
            </a:r>
            <a:r>
              <a:rPr lang="en-US" sz="2000">
                <a:latin typeface="Symbol" pitchFamily="18" charset="2"/>
              </a:rPr>
              <a:t></a:t>
            </a:r>
            <a:r>
              <a:rPr lang="en-US" sz="2000" baseline="-25000"/>
              <a:t>T</a:t>
            </a:r>
            <a:r>
              <a:rPr lang="en-US" sz="2000"/>
              <a:t> (= 2</a:t>
            </a:r>
            <a:r>
              <a:rPr lang="en-US" sz="2000">
                <a:latin typeface="Symbol" pitchFamily="18" charset="2"/>
              </a:rPr>
              <a:t></a:t>
            </a:r>
            <a:r>
              <a:rPr lang="en-US" sz="2000" baseline="-25000"/>
              <a:t>0</a:t>
            </a:r>
            <a:r>
              <a:rPr lang="en-US" sz="2000">
                <a:sym typeface="Symbol" pitchFamily="18" charset="2"/>
              </a:rPr>
              <a:t></a:t>
            </a:r>
            <a:r>
              <a:rPr lang="en-US" sz="2000"/>
              <a:t>p</a:t>
            </a:r>
            <a:r>
              <a:rPr lang="en-US" sz="2000">
                <a:sym typeface="Symbol" pitchFamily="18" charset="2"/>
              </a:rPr>
              <a:t></a:t>
            </a:r>
            <a:r>
              <a:rPr lang="en-US" sz="2000"/>
              <a:t>/B</a:t>
            </a:r>
            <a:r>
              <a:rPr lang="en-US" sz="2000" baseline="-25000"/>
              <a:t>T0</a:t>
            </a:r>
            <a:r>
              <a:rPr lang="en-US" sz="2000" baseline="30000"/>
              <a:t>2</a:t>
            </a:r>
            <a:r>
              <a:rPr lang="en-US" sz="2000"/>
              <a:t>) = 38% from </a:t>
            </a:r>
            <a:br>
              <a:rPr lang="en-US" sz="2000"/>
            </a:br>
            <a:r>
              <a:rPr lang="en-US" sz="2000"/>
              <a:t>magnetic analysis, 34% kinetic</a:t>
            </a:r>
          </a:p>
          <a:p>
            <a:pPr marL="177800" indent="-177800">
              <a:spcBef>
                <a:spcPct val="25000"/>
              </a:spcBef>
            </a:pPr>
            <a:r>
              <a:rPr lang="en-US" sz="2000"/>
              <a:t>Achieving high-</a:t>
            </a:r>
            <a:r>
              <a:rPr lang="en-US" sz="2000">
                <a:sym typeface="Symbol" pitchFamily="18" charset="2"/>
              </a:rPr>
              <a:t></a:t>
            </a:r>
            <a:r>
              <a:rPr lang="en-US" sz="2000"/>
              <a:t> facilitated by </a:t>
            </a:r>
            <a:br>
              <a:rPr lang="en-US" sz="2000"/>
            </a:br>
            <a:r>
              <a:rPr lang="en-US" sz="2000" b="1"/>
              <a:t>broad pressure profile</a:t>
            </a:r>
            <a:r>
              <a:rPr lang="en-US" sz="2000"/>
              <a:t> in H-mode</a:t>
            </a:r>
          </a:p>
        </p:txBody>
      </p:sp>
      <p:grpSp>
        <p:nvGrpSpPr>
          <p:cNvPr id="245161" name="Group 425"/>
          <p:cNvGrpSpPr>
            <a:grpSpLocks/>
          </p:cNvGrpSpPr>
          <p:nvPr/>
        </p:nvGrpSpPr>
        <p:grpSpPr bwMode="auto">
          <a:xfrm>
            <a:off x="158750" y="1220788"/>
            <a:ext cx="3697288" cy="4951412"/>
            <a:chOff x="100" y="777"/>
            <a:chExt cx="2329" cy="3119"/>
          </a:xfrm>
        </p:grpSpPr>
        <p:grpSp>
          <p:nvGrpSpPr>
            <p:cNvPr id="245158" name="Group 422"/>
            <p:cNvGrpSpPr>
              <a:grpSpLocks/>
            </p:cNvGrpSpPr>
            <p:nvPr/>
          </p:nvGrpSpPr>
          <p:grpSpPr bwMode="auto">
            <a:xfrm>
              <a:off x="232" y="3657"/>
              <a:ext cx="2197" cy="115"/>
              <a:chOff x="328" y="3985"/>
              <a:chExt cx="2197" cy="115"/>
            </a:xfrm>
          </p:grpSpPr>
          <p:sp>
            <p:nvSpPr>
              <p:cNvPr id="244354" name="Rectangle 642"/>
              <p:cNvSpPr>
                <a:spLocks noChangeArrowheads="1"/>
              </p:cNvSpPr>
              <p:nvPr/>
            </p:nvSpPr>
            <p:spPr bwMode="auto">
              <a:xfrm>
                <a:off x="328" y="398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355" name="Rectangle 643"/>
              <p:cNvSpPr>
                <a:spLocks noChangeArrowheads="1"/>
              </p:cNvSpPr>
              <p:nvPr/>
            </p:nvSpPr>
            <p:spPr bwMode="auto">
              <a:xfrm>
                <a:off x="672" y="398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0.1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356" name="Rectangle 644"/>
              <p:cNvSpPr>
                <a:spLocks noChangeArrowheads="1"/>
              </p:cNvSpPr>
              <p:nvPr/>
            </p:nvSpPr>
            <p:spPr bwMode="auto">
              <a:xfrm>
                <a:off x="1016" y="398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0.2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357" name="Rectangle 645"/>
              <p:cNvSpPr>
                <a:spLocks noChangeArrowheads="1"/>
              </p:cNvSpPr>
              <p:nvPr/>
            </p:nvSpPr>
            <p:spPr bwMode="auto">
              <a:xfrm>
                <a:off x="1360" y="398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0.3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358" name="Rectangle 646"/>
              <p:cNvSpPr>
                <a:spLocks noChangeArrowheads="1"/>
              </p:cNvSpPr>
              <p:nvPr/>
            </p:nvSpPr>
            <p:spPr bwMode="auto">
              <a:xfrm>
                <a:off x="1704" y="398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0.4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359" name="Rectangle 647"/>
              <p:cNvSpPr>
                <a:spLocks noChangeArrowheads="1"/>
              </p:cNvSpPr>
              <p:nvPr/>
            </p:nvSpPr>
            <p:spPr bwMode="auto">
              <a:xfrm>
                <a:off x="2048" y="398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0.5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360" name="Rectangle 648"/>
              <p:cNvSpPr>
                <a:spLocks noChangeArrowheads="1"/>
              </p:cNvSpPr>
              <p:nvPr/>
            </p:nvSpPr>
            <p:spPr bwMode="auto">
              <a:xfrm>
                <a:off x="2392" y="398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0.6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44361" name="Rectangle 649"/>
            <p:cNvSpPr>
              <a:spLocks noChangeArrowheads="1"/>
            </p:cNvSpPr>
            <p:nvPr/>
          </p:nvSpPr>
          <p:spPr bwMode="auto">
            <a:xfrm>
              <a:off x="1142" y="3781"/>
              <a:ext cx="3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Time (s)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68" name="Rectangle 756"/>
            <p:cNvSpPr>
              <a:spLocks noChangeArrowheads="1"/>
            </p:cNvSpPr>
            <p:nvPr/>
          </p:nvSpPr>
          <p:spPr bwMode="auto">
            <a:xfrm>
              <a:off x="380" y="1353"/>
              <a:ext cx="6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P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69" name="Rectangle 757"/>
            <p:cNvSpPr>
              <a:spLocks noChangeArrowheads="1"/>
            </p:cNvSpPr>
            <p:nvPr/>
          </p:nvSpPr>
          <p:spPr bwMode="auto">
            <a:xfrm>
              <a:off x="438" y="1381"/>
              <a:ext cx="1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00FF"/>
                  </a:solidFill>
                </a:rPr>
                <a:t>NBI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0" name="Rectangle 758"/>
            <p:cNvSpPr>
              <a:spLocks noChangeArrowheads="1"/>
            </p:cNvSpPr>
            <p:nvPr/>
          </p:nvSpPr>
          <p:spPr bwMode="auto">
            <a:xfrm>
              <a:off x="563" y="1353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 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1" name="Rectangle 759"/>
            <p:cNvSpPr>
              <a:spLocks noChangeArrowheads="1"/>
            </p:cNvSpPr>
            <p:nvPr/>
          </p:nvSpPr>
          <p:spPr bwMode="auto">
            <a:xfrm>
              <a:off x="589" y="1353"/>
              <a:ext cx="22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[MW]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2" name="Rectangle 760"/>
            <p:cNvSpPr>
              <a:spLocks noChangeArrowheads="1"/>
            </p:cNvSpPr>
            <p:nvPr/>
          </p:nvSpPr>
          <p:spPr bwMode="auto">
            <a:xfrm>
              <a:off x="379" y="1833"/>
              <a:ext cx="9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W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3" name="Rectangle 761"/>
            <p:cNvSpPr>
              <a:spLocks noChangeArrowheads="1"/>
            </p:cNvSpPr>
            <p:nvPr/>
          </p:nvSpPr>
          <p:spPr bwMode="auto">
            <a:xfrm>
              <a:off x="464" y="1861"/>
              <a:ext cx="1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00FF"/>
                  </a:solidFill>
                </a:rPr>
                <a:t>EFIT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4" name="Rectangle 762"/>
            <p:cNvSpPr>
              <a:spLocks noChangeArrowheads="1"/>
            </p:cNvSpPr>
            <p:nvPr/>
          </p:nvSpPr>
          <p:spPr bwMode="auto">
            <a:xfrm>
              <a:off x="628" y="1833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, 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5" name="Rectangle 763"/>
            <p:cNvSpPr>
              <a:spLocks noChangeArrowheads="1"/>
            </p:cNvSpPr>
            <p:nvPr/>
          </p:nvSpPr>
          <p:spPr bwMode="auto">
            <a:xfrm>
              <a:off x="681" y="1833"/>
              <a:ext cx="9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CC00"/>
                  </a:solidFill>
                </a:rPr>
                <a:t>W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6" name="Rectangle 764"/>
            <p:cNvSpPr>
              <a:spLocks noChangeArrowheads="1"/>
            </p:cNvSpPr>
            <p:nvPr/>
          </p:nvSpPr>
          <p:spPr bwMode="auto">
            <a:xfrm>
              <a:off x="766" y="1861"/>
              <a:ext cx="29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CC00"/>
                  </a:solidFill>
                </a:rPr>
                <a:t>TRANSP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7" name="Rectangle 765"/>
            <p:cNvSpPr>
              <a:spLocks noChangeArrowheads="1"/>
            </p:cNvSpPr>
            <p:nvPr/>
          </p:nvSpPr>
          <p:spPr bwMode="auto">
            <a:xfrm>
              <a:off x="1062" y="1833"/>
              <a:ext cx="20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[MJ]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8" name="Rectangle 766"/>
            <p:cNvSpPr>
              <a:spLocks noChangeArrowheads="1"/>
            </p:cNvSpPr>
            <p:nvPr/>
          </p:nvSpPr>
          <p:spPr bwMode="auto">
            <a:xfrm>
              <a:off x="378" y="230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  <a:latin typeface="Symbol" pitchFamily="18" charset="2"/>
                  <a:sym typeface="Symbol" pitchFamily="18" charset="2"/>
                </a:rPr>
                <a:t>b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79" name="Rectangle 767"/>
            <p:cNvSpPr>
              <a:spLocks noChangeArrowheads="1"/>
            </p:cNvSpPr>
            <p:nvPr/>
          </p:nvSpPr>
          <p:spPr bwMode="auto">
            <a:xfrm>
              <a:off x="424" y="2333"/>
              <a:ext cx="2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00FF"/>
                  </a:solidFill>
                </a:rPr>
                <a:t>T,EFIT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0" name="Rectangle 768"/>
            <p:cNvSpPr>
              <a:spLocks noChangeArrowheads="1"/>
            </p:cNvSpPr>
            <p:nvPr/>
          </p:nvSpPr>
          <p:spPr bwMode="auto">
            <a:xfrm>
              <a:off x="652" y="2305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, 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1" name="Rectangle 769"/>
            <p:cNvSpPr>
              <a:spLocks noChangeArrowheads="1"/>
            </p:cNvSpPr>
            <p:nvPr/>
          </p:nvSpPr>
          <p:spPr bwMode="auto">
            <a:xfrm>
              <a:off x="704" y="230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CC00"/>
                  </a:solidFill>
                  <a:latin typeface="Symbol" pitchFamily="18" charset="2"/>
                  <a:sym typeface="Symbol" pitchFamily="18" charset="2"/>
                </a:rPr>
                <a:t>b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2" name="Rectangle 770"/>
            <p:cNvSpPr>
              <a:spLocks noChangeArrowheads="1"/>
            </p:cNvSpPr>
            <p:nvPr/>
          </p:nvSpPr>
          <p:spPr bwMode="auto">
            <a:xfrm>
              <a:off x="754" y="2333"/>
              <a:ext cx="3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CC00"/>
                  </a:solidFill>
                </a:rPr>
                <a:t>T,TRANSP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3" name="Rectangle 771"/>
            <p:cNvSpPr>
              <a:spLocks noChangeArrowheads="1"/>
            </p:cNvSpPr>
            <p:nvPr/>
          </p:nvSpPr>
          <p:spPr bwMode="auto">
            <a:xfrm>
              <a:off x="1116" y="2305"/>
              <a:ext cx="16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[%]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4" name="Rectangle 772"/>
            <p:cNvSpPr>
              <a:spLocks noChangeArrowheads="1"/>
            </p:cNvSpPr>
            <p:nvPr/>
          </p:nvSpPr>
          <p:spPr bwMode="auto">
            <a:xfrm>
              <a:off x="380" y="274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n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5" name="Rectangle 773"/>
            <p:cNvSpPr>
              <a:spLocks noChangeArrowheads="1"/>
            </p:cNvSpPr>
            <p:nvPr/>
          </p:nvSpPr>
          <p:spPr bwMode="auto">
            <a:xfrm>
              <a:off x="432" y="276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e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6" name="Rectangle 774"/>
            <p:cNvSpPr>
              <a:spLocks noChangeArrowheads="1"/>
            </p:cNvSpPr>
            <p:nvPr/>
          </p:nvSpPr>
          <p:spPr bwMode="auto">
            <a:xfrm>
              <a:off x="484" y="2749"/>
              <a:ext cx="11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(0)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7" name="Rectangle 775"/>
            <p:cNvSpPr>
              <a:spLocks noChangeArrowheads="1"/>
            </p:cNvSpPr>
            <p:nvPr/>
          </p:nvSpPr>
          <p:spPr bwMode="auto">
            <a:xfrm>
              <a:off x="602" y="274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, 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8" name="Rectangle 776"/>
            <p:cNvSpPr>
              <a:spLocks noChangeArrowheads="1"/>
            </p:cNvSpPr>
            <p:nvPr/>
          </p:nvSpPr>
          <p:spPr bwMode="auto">
            <a:xfrm>
              <a:off x="655" y="2749"/>
              <a:ext cx="10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&lt;n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89" name="Rectangle 777"/>
            <p:cNvSpPr>
              <a:spLocks noChangeArrowheads="1"/>
            </p:cNvSpPr>
            <p:nvPr/>
          </p:nvSpPr>
          <p:spPr bwMode="auto">
            <a:xfrm>
              <a:off x="764" y="276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e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0" name="Rectangle 778"/>
            <p:cNvSpPr>
              <a:spLocks noChangeArrowheads="1"/>
            </p:cNvSpPr>
            <p:nvPr/>
          </p:nvSpPr>
          <p:spPr bwMode="auto">
            <a:xfrm>
              <a:off x="816" y="2749"/>
              <a:ext cx="5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&gt;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1" name="Rectangle 779"/>
            <p:cNvSpPr>
              <a:spLocks noChangeArrowheads="1"/>
            </p:cNvSpPr>
            <p:nvPr/>
          </p:nvSpPr>
          <p:spPr bwMode="auto">
            <a:xfrm>
              <a:off x="872" y="2749"/>
              <a:ext cx="16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[10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2" name="Rectangle 780"/>
            <p:cNvSpPr>
              <a:spLocks noChangeArrowheads="1"/>
            </p:cNvSpPr>
            <p:nvPr/>
          </p:nvSpPr>
          <p:spPr bwMode="auto">
            <a:xfrm>
              <a:off x="1026" y="2749"/>
              <a:ext cx="8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</a:rPr>
                <a:t>20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3" name="Rectangle 781"/>
            <p:cNvSpPr>
              <a:spLocks noChangeArrowheads="1"/>
            </p:cNvSpPr>
            <p:nvPr/>
          </p:nvSpPr>
          <p:spPr bwMode="auto">
            <a:xfrm>
              <a:off x="1110" y="2749"/>
              <a:ext cx="8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m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4" name="Rectangle 782"/>
            <p:cNvSpPr>
              <a:spLocks noChangeArrowheads="1"/>
            </p:cNvSpPr>
            <p:nvPr/>
          </p:nvSpPr>
          <p:spPr bwMode="auto">
            <a:xfrm>
              <a:off x="1186" y="2749"/>
              <a:ext cx="6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</a:rPr>
                <a:t>-3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5" name="Rectangle 783"/>
            <p:cNvSpPr>
              <a:spLocks noChangeArrowheads="1"/>
            </p:cNvSpPr>
            <p:nvPr/>
          </p:nvSpPr>
          <p:spPr bwMode="auto">
            <a:xfrm>
              <a:off x="1255" y="2749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]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8" name="Rectangle 786"/>
            <p:cNvSpPr>
              <a:spLocks noChangeArrowheads="1"/>
            </p:cNvSpPr>
            <p:nvPr/>
          </p:nvSpPr>
          <p:spPr bwMode="auto">
            <a:xfrm>
              <a:off x="379" y="961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I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499" name="Rectangle 787"/>
            <p:cNvSpPr>
              <a:spLocks noChangeArrowheads="1"/>
            </p:cNvSpPr>
            <p:nvPr/>
          </p:nvSpPr>
          <p:spPr bwMode="auto">
            <a:xfrm>
              <a:off x="402" y="989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FF0000"/>
                  </a:solidFill>
                </a:rPr>
                <a:t>t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500" name="Rectangle 788"/>
            <p:cNvSpPr>
              <a:spLocks noChangeArrowheads="1"/>
            </p:cNvSpPr>
            <p:nvPr/>
          </p:nvSpPr>
          <p:spPr bwMode="auto">
            <a:xfrm>
              <a:off x="427" y="961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,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501" name="Rectangle 789"/>
            <p:cNvSpPr>
              <a:spLocks noChangeArrowheads="1"/>
            </p:cNvSpPr>
            <p:nvPr/>
          </p:nvSpPr>
          <p:spPr bwMode="auto">
            <a:xfrm>
              <a:off x="454" y="961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 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502" name="Rectangle 790"/>
            <p:cNvSpPr>
              <a:spLocks noChangeArrowheads="1"/>
            </p:cNvSpPr>
            <p:nvPr/>
          </p:nvSpPr>
          <p:spPr bwMode="auto">
            <a:xfrm>
              <a:off x="481" y="961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I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503" name="Rectangle 791"/>
            <p:cNvSpPr>
              <a:spLocks noChangeArrowheads="1"/>
            </p:cNvSpPr>
            <p:nvPr/>
          </p:nvSpPr>
          <p:spPr bwMode="auto">
            <a:xfrm>
              <a:off x="502" y="989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0000FF"/>
                  </a:solidFill>
                </a:rPr>
                <a:t>p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504" name="Rectangle 792"/>
            <p:cNvSpPr>
              <a:spLocks noChangeArrowheads="1"/>
            </p:cNvSpPr>
            <p:nvPr/>
          </p:nvSpPr>
          <p:spPr bwMode="auto">
            <a:xfrm>
              <a:off x="547" y="961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505" name="Rectangle 793"/>
            <p:cNvSpPr>
              <a:spLocks noChangeArrowheads="1"/>
            </p:cNvSpPr>
            <p:nvPr/>
          </p:nvSpPr>
          <p:spPr bwMode="auto">
            <a:xfrm>
              <a:off x="575" y="961"/>
              <a:ext cx="19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[MA]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28" name="Rectangle 916"/>
            <p:cNvSpPr>
              <a:spLocks noChangeArrowheads="1"/>
            </p:cNvSpPr>
            <p:nvPr/>
          </p:nvSpPr>
          <p:spPr bwMode="auto">
            <a:xfrm>
              <a:off x="1900" y="1621"/>
              <a:ext cx="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FF"/>
                  </a:solidFill>
                </a:rPr>
                <a:t>H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29" name="Rectangle 917"/>
            <p:cNvSpPr>
              <a:spLocks noChangeArrowheads="1"/>
            </p:cNvSpPr>
            <p:nvPr/>
          </p:nvSpPr>
          <p:spPr bwMode="auto">
            <a:xfrm>
              <a:off x="1960" y="1657"/>
              <a:ext cx="45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>
                  <a:solidFill>
                    <a:srgbClr val="FF00FF"/>
                  </a:solidFill>
                  <a:latin typeface="Symbol" pitchFamily="18" charset="2"/>
                  <a:sym typeface="Symbol" pitchFamily="18" charset="2"/>
                </a:rPr>
                <a:t>a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0" name="Rectangle 918"/>
            <p:cNvSpPr>
              <a:spLocks noChangeArrowheads="1"/>
            </p:cNvSpPr>
            <p:nvPr/>
          </p:nvSpPr>
          <p:spPr bwMode="auto">
            <a:xfrm>
              <a:off x="2011" y="1621"/>
              <a:ext cx="21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FF"/>
                  </a:solidFill>
                </a:rPr>
                <a:t> [arb]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1" name="Rectangle 919"/>
            <p:cNvSpPr>
              <a:spLocks noChangeArrowheads="1"/>
            </p:cNvSpPr>
            <p:nvPr/>
          </p:nvSpPr>
          <p:spPr bwMode="auto">
            <a:xfrm>
              <a:off x="379" y="3213"/>
              <a:ext cx="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T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2" name="Rectangle 920"/>
            <p:cNvSpPr>
              <a:spLocks noChangeArrowheads="1"/>
            </p:cNvSpPr>
            <p:nvPr/>
          </p:nvSpPr>
          <p:spPr bwMode="auto">
            <a:xfrm>
              <a:off x="440" y="3233"/>
              <a:ext cx="2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i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3" name="Rectangle 921"/>
            <p:cNvSpPr>
              <a:spLocks noChangeArrowheads="1"/>
            </p:cNvSpPr>
            <p:nvPr/>
          </p:nvSpPr>
          <p:spPr bwMode="auto">
            <a:xfrm>
              <a:off x="460" y="3213"/>
              <a:ext cx="11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(0)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4" name="Rectangle 922"/>
            <p:cNvSpPr>
              <a:spLocks noChangeArrowheads="1"/>
            </p:cNvSpPr>
            <p:nvPr/>
          </p:nvSpPr>
          <p:spPr bwMode="auto">
            <a:xfrm>
              <a:off x="578" y="3213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, 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5" name="Rectangle 923"/>
            <p:cNvSpPr>
              <a:spLocks noChangeArrowheads="1"/>
            </p:cNvSpPr>
            <p:nvPr/>
          </p:nvSpPr>
          <p:spPr bwMode="auto">
            <a:xfrm>
              <a:off x="630" y="3213"/>
              <a:ext cx="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T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6" name="Rectangle 924"/>
            <p:cNvSpPr>
              <a:spLocks noChangeArrowheads="1"/>
            </p:cNvSpPr>
            <p:nvPr/>
          </p:nvSpPr>
          <p:spPr bwMode="auto">
            <a:xfrm>
              <a:off x="688" y="3233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e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7" name="Rectangle 925"/>
            <p:cNvSpPr>
              <a:spLocks noChangeArrowheads="1"/>
            </p:cNvSpPr>
            <p:nvPr/>
          </p:nvSpPr>
          <p:spPr bwMode="auto">
            <a:xfrm>
              <a:off x="740" y="3213"/>
              <a:ext cx="11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(0)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sp>
          <p:nvSpPr>
            <p:cNvPr id="244638" name="Rectangle 926"/>
            <p:cNvSpPr>
              <a:spLocks noChangeArrowheads="1"/>
            </p:cNvSpPr>
            <p:nvPr/>
          </p:nvSpPr>
          <p:spPr bwMode="auto">
            <a:xfrm>
              <a:off x="857" y="3213"/>
              <a:ext cx="2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[keV]</a:t>
              </a:r>
              <a:endParaRPr lang="en-US" sz="7200">
                <a:solidFill>
                  <a:srgbClr val="0000FF"/>
                </a:solidFill>
              </a:endParaRPr>
            </a:p>
          </p:txBody>
        </p:sp>
        <p:grpSp>
          <p:nvGrpSpPr>
            <p:cNvPr id="245156" name="Group 420"/>
            <p:cNvGrpSpPr>
              <a:grpSpLocks/>
            </p:cNvGrpSpPr>
            <p:nvPr/>
          </p:nvGrpSpPr>
          <p:grpSpPr bwMode="auto">
            <a:xfrm>
              <a:off x="100" y="777"/>
              <a:ext cx="133" cy="2915"/>
              <a:chOff x="196" y="1105"/>
              <a:chExt cx="133" cy="2915"/>
            </a:xfrm>
          </p:grpSpPr>
          <p:sp>
            <p:nvSpPr>
              <p:cNvPr id="244640" name="Rectangle 928"/>
              <p:cNvSpPr>
                <a:spLocks noChangeArrowheads="1"/>
              </p:cNvSpPr>
              <p:nvPr/>
            </p:nvSpPr>
            <p:spPr bwMode="auto">
              <a:xfrm>
                <a:off x="196" y="344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1" name="Rectangle 929"/>
              <p:cNvSpPr>
                <a:spLocks noChangeArrowheads="1"/>
              </p:cNvSpPr>
              <p:nvPr/>
            </p:nvSpPr>
            <p:spPr bwMode="auto">
              <a:xfrm>
                <a:off x="196" y="316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0.5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2" name="Rectangle 930"/>
              <p:cNvSpPr>
                <a:spLocks noChangeArrowheads="1"/>
              </p:cNvSpPr>
              <p:nvPr/>
            </p:nvSpPr>
            <p:spPr bwMode="auto">
              <a:xfrm>
                <a:off x="276" y="1105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2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3" name="Rectangle 931"/>
              <p:cNvSpPr>
                <a:spLocks noChangeArrowheads="1"/>
              </p:cNvSpPr>
              <p:nvPr/>
            </p:nvSpPr>
            <p:spPr bwMode="auto">
              <a:xfrm>
                <a:off x="276" y="134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1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4" name="Rectangle 932"/>
              <p:cNvSpPr>
                <a:spLocks noChangeArrowheads="1"/>
              </p:cNvSpPr>
              <p:nvPr/>
            </p:nvSpPr>
            <p:spPr bwMode="auto">
              <a:xfrm>
                <a:off x="276" y="156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5" name="Rectangle 933"/>
              <p:cNvSpPr>
                <a:spLocks noChangeArrowheads="1"/>
              </p:cNvSpPr>
              <p:nvPr/>
            </p:nvSpPr>
            <p:spPr bwMode="auto">
              <a:xfrm>
                <a:off x="276" y="2033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6" name="Rectangle 934"/>
              <p:cNvSpPr>
                <a:spLocks noChangeArrowheads="1"/>
              </p:cNvSpPr>
              <p:nvPr/>
            </p:nvSpPr>
            <p:spPr bwMode="auto">
              <a:xfrm>
                <a:off x="276" y="174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5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7" name="Rectangle 935"/>
              <p:cNvSpPr>
                <a:spLocks noChangeArrowheads="1"/>
              </p:cNvSpPr>
              <p:nvPr/>
            </p:nvSpPr>
            <p:spPr bwMode="auto">
              <a:xfrm>
                <a:off x="276" y="2497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8" name="Rectangle 936"/>
              <p:cNvSpPr>
                <a:spLocks noChangeArrowheads="1"/>
              </p:cNvSpPr>
              <p:nvPr/>
            </p:nvSpPr>
            <p:spPr bwMode="auto">
              <a:xfrm>
                <a:off x="196" y="2165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0.3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49" name="Rectangle 937"/>
              <p:cNvSpPr>
                <a:spLocks noChangeArrowheads="1"/>
              </p:cNvSpPr>
              <p:nvPr/>
            </p:nvSpPr>
            <p:spPr bwMode="auto">
              <a:xfrm>
                <a:off x="276" y="298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50" name="Rectangle 938"/>
              <p:cNvSpPr>
                <a:spLocks noChangeArrowheads="1"/>
              </p:cNvSpPr>
              <p:nvPr/>
            </p:nvSpPr>
            <p:spPr bwMode="auto">
              <a:xfrm>
                <a:off x="222" y="2781"/>
                <a:ext cx="10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20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51" name="Rectangle 939"/>
              <p:cNvSpPr>
                <a:spLocks noChangeArrowheads="1"/>
              </p:cNvSpPr>
              <p:nvPr/>
            </p:nvSpPr>
            <p:spPr bwMode="auto">
              <a:xfrm>
                <a:off x="222" y="2577"/>
                <a:ext cx="10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40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52" name="Rectangle 940"/>
              <p:cNvSpPr>
                <a:spLocks noChangeArrowheads="1"/>
              </p:cNvSpPr>
              <p:nvPr/>
            </p:nvSpPr>
            <p:spPr bwMode="auto">
              <a:xfrm>
                <a:off x="276" y="3905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0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4653" name="Rectangle 941"/>
              <p:cNvSpPr>
                <a:spLocks noChangeArrowheads="1"/>
              </p:cNvSpPr>
              <p:nvPr/>
            </p:nvSpPr>
            <p:spPr bwMode="auto">
              <a:xfrm>
                <a:off x="276" y="362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1</a:t>
                </a:r>
                <a:endParaRPr lang="en-US" sz="720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45157" name="Group 421"/>
            <p:cNvGrpSpPr>
              <a:grpSpLocks/>
            </p:cNvGrpSpPr>
            <p:nvPr/>
          </p:nvGrpSpPr>
          <p:grpSpPr bwMode="auto">
            <a:xfrm>
              <a:off x="271" y="812"/>
              <a:ext cx="2096" cy="2812"/>
              <a:chOff x="367" y="1140"/>
              <a:chExt cx="2619" cy="2812"/>
            </a:xfrm>
          </p:grpSpPr>
          <p:sp>
            <p:nvSpPr>
              <p:cNvPr id="244171" name="Freeform 459"/>
              <p:cNvSpPr>
                <a:spLocks/>
              </p:cNvSpPr>
              <p:nvPr/>
            </p:nvSpPr>
            <p:spPr bwMode="auto">
              <a:xfrm>
                <a:off x="807" y="2188"/>
                <a:ext cx="2143" cy="356"/>
              </a:xfrm>
              <a:custGeom>
                <a:avLst/>
                <a:gdLst/>
                <a:ahLst/>
                <a:cxnLst>
                  <a:cxn ang="0">
                    <a:pos x="84" y="340"/>
                  </a:cxn>
                  <a:cxn ang="0">
                    <a:pos x="280" y="304"/>
                  </a:cxn>
                  <a:cxn ang="0">
                    <a:pos x="372" y="276"/>
                  </a:cxn>
                  <a:cxn ang="0">
                    <a:pos x="512" y="220"/>
                  </a:cxn>
                  <a:cxn ang="0">
                    <a:pos x="640" y="184"/>
                  </a:cxn>
                  <a:cxn ang="0">
                    <a:pos x="704" y="176"/>
                  </a:cxn>
                  <a:cxn ang="0">
                    <a:pos x="839" y="144"/>
                  </a:cxn>
                  <a:cxn ang="0">
                    <a:pos x="955" y="108"/>
                  </a:cxn>
                  <a:cxn ang="0">
                    <a:pos x="1015" y="88"/>
                  </a:cxn>
                  <a:cxn ang="0">
                    <a:pos x="1127" y="84"/>
                  </a:cxn>
                  <a:cxn ang="0">
                    <a:pos x="1215" y="96"/>
                  </a:cxn>
                  <a:cxn ang="0">
                    <a:pos x="1303" y="96"/>
                  </a:cxn>
                  <a:cxn ang="0">
                    <a:pos x="1391" y="104"/>
                  </a:cxn>
                  <a:cxn ang="0">
                    <a:pos x="1527" y="116"/>
                  </a:cxn>
                  <a:cxn ang="0">
                    <a:pos x="1627" y="124"/>
                  </a:cxn>
                  <a:cxn ang="0">
                    <a:pos x="1787" y="120"/>
                  </a:cxn>
                  <a:cxn ang="0">
                    <a:pos x="1883" y="120"/>
                  </a:cxn>
                  <a:cxn ang="0">
                    <a:pos x="2011" y="136"/>
                  </a:cxn>
                  <a:cxn ang="0">
                    <a:pos x="2059" y="172"/>
                  </a:cxn>
                  <a:cxn ang="0">
                    <a:pos x="2143" y="244"/>
                  </a:cxn>
                  <a:cxn ang="0">
                    <a:pos x="2087" y="112"/>
                  </a:cxn>
                  <a:cxn ang="0">
                    <a:pos x="1967" y="84"/>
                  </a:cxn>
                  <a:cxn ang="0">
                    <a:pos x="1839" y="76"/>
                  </a:cxn>
                  <a:cxn ang="0">
                    <a:pos x="1719" y="92"/>
                  </a:cxn>
                  <a:cxn ang="0">
                    <a:pos x="1639" y="76"/>
                  </a:cxn>
                  <a:cxn ang="0">
                    <a:pos x="1563" y="80"/>
                  </a:cxn>
                  <a:cxn ang="0">
                    <a:pos x="1447" y="44"/>
                  </a:cxn>
                  <a:cxn ang="0">
                    <a:pos x="1379" y="48"/>
                  </a:cxn>
                  <a:cxn ang="0">
                    <a:pos x="1303" y="52"/>
                  </a:cxn>
                  <a:cxn ang="0">
                    <a:pos x="1211" y="32"/>
                  </a:cxn>
                  <a:cxn ang="0">
                    <a:pos x="1139" y="40"/>
                  </a:cxn>
                  <a:cxn ang="0">
                    <a:pos x="1059" y="8"/>
                  </a:cxn>
                  <a:cxn ang="0">
                    <a:pos x="987" y="32"/>
                  </a:cxn>
                  <a:cxn ang="0">
                    <a:pos x="911" y="52"/>
                  </a:cxn>
                  <a:cxn ang="0">
                    <a:pos x="823" y="92"/>
                  </a:cxn>
                  <a:cxn ang="0">
                    <a:pos x="740" y="104"/>
                  </a:cxn>
                  <a:cxn ang="0">
                    <a:pos x="680" y="120"/>
                  </a:cxn>
                  <a:cxn ang="0">
                    <a:pos x="616" y="128"/>
                  </a:cxn>
                  <a:cxn ang="0">
                    <a:pos x="536" y="160"/>
                  </a:cxn>
                  <a:cxn ang="0">
                    <a:pos x="424" y="212"/>
                  </a:cxn>
                  <a:cxn ang="0">
                    <a:pos x="312" y="276"/>
                  </a:cxn>
                  <a:cxn ang="0">
                    <a:pos x="168" y="300"/>
                  </a:cxn>
                  <a:cxn ang="0">
                    <a:pos x="4" y="336"/>
                  </a:cxn>
                </a:cxnLst>
                <a:rect l="0" t="0" r="r" b="b"/>
                <a:pathLst>
                  <a:path w="2143" h="356">
                    <a:moveTo>
                      <a:pt x="0" y="356"/>
                    </a:moveTo>
                    <a:lnTo>
                      <a:pt x="32" y="352"/>
                    </a:lnTo>
                    <a:lnTo>
                      <a:pt x="84" y="340"/>
                    </a:lnTo>
                    <a:lnTo>
                      <a:pt x="152" y="328"/>
                    </a:lnTo>
                    <a:lnTo>
                      <a:pt x="216" y="316"/>
                    </a:lnTo>
                    <a:lnTo>
                      <a:pt x="280" y="304"/>
                    </a:lnTo>
                    <a:lnTo>
                      <a:pt x="320" y="296"/>
                    </a:lnTo>
                    <a:lnTo>
                      <a:pt x="340" y="292"/>
                    </a:lnTo>
                    <a:lnTo>
                      <a:pt x="372" y="276"/>
                    </a:lnTo>
                    <a:lnTo>
                      <a:pt x="424" y="256"/>
                    </a:lnTo>
                    <a:lnTo>
                      <a:pt x="452" y="240"/>
                    </a:lnTo>
                    <a:lnTo>
                      <a:pt x="512" y="220"/>
                    </a:lnTo>
                    <a:lnTo>
                      <a:pt x="552" y="208"/>
                    </a:lnTo>
                    <a:lnTo>
                      <a:pt x="596" y="196"/>
                    </a:lnTo>
                    <a:lnTo>
                      <a:pt x="640" y="184"/>
                    </a:lnTo>
                    <a:lnTo>
                      <a:pt x="664" y="180"/>
                    </a:lnTo>
                    <a:lnTo>
                      <a:pt x="680" y="176"/>
                    </a:lnTo>
                    <a:lnTo>
                      <a:pt x="704" y="176"/>
                    </a:lnTo>
                    <a:lnTo>
                      <a:pt x="748" y="164"/>
                    </a:lnTo>
                    <a:lnTo>
                      <a:pt x="800" y="152"/>
                    </a:lnTo>
                    <a:lnTo>
                      <a:pt x="839" y="144"/>
                    </a:lnTo>
                    <a:lnTo>
                      <a:pt x="867" y="132"/>
                    </a:lnTo>
                    <a:lnTo>
                      <a:pt x="907" y="116"/>
                    </a:lnTo>
                    <a:lnTo>
                      <a:pt x="955" y="108"/>
                    </a:lnTo>
                    <a:lnTo>
                      <a:pt x="983" y="92"/>
                    </a:lnTo>
                    <a:lnTo>
                      <a:pt x="1003" y="92"/>
                    </a:lnTo>
                    <a:lnTo>
                      <a:pt x="1015" y="88"/>
                    </a:lnTo>
                    <a:lnTo>
                      <a:pt x="1059" y="84"/>
                    </a:lnTo>
                    <a:lnTo>
                      <a:pt x="1107" y="88"/>
                    </a:lnTo>
                    <a:lnTo>
                      <a:pt x="1127" y="84"/>
                    </a:lnTo>
                    <a:lnTo>
                      <a:pt x="1187" y="96"/>
                    </a:lnTo>
                    <a:lnTo>
                      <a:pt x="1195" y="96"/>
                    </a:lnTo>
                    <a:lnTo>
                      <a:pt x="1215" y="96"/>
                    </a:lnTo>
                    <a:lnTo>
                      <a:pt x="1235" y="92"/>
                    </a:lnTo>
                    <a:lnTo>
                      <a:pt x="1255" y="96"/>
                    </a:lnTo>
                    <a:lnTo>
                      <a:pt x="1303" y="96"/>
                    </a:lnTo>
                    <a:lnTo>
                      <a:pt x="1335" y="100"/>
                    </a:lnTo>
                    <a:lnTo>
                      <a:pt x="1359" y="100"/>
                    </a:lnTo>
                    <a:lnTo>
                      <a:pt x="1391" y="104"/>
                    </a:lnTo>
                    <a:lnTo>
                      <a:pt x="1431" y="104"/>
                    </a:lnTo>
                    <a:lnTo>
                      <a:pt x="1451" y="104"/>
                    </a:lnTo>
                    <a:lnTo>
                      <a:pt x="1527" y="116"/>
                    </a:lnTo>
                    <a:lnTo>
                      <a:pt x="1551" y="120"/>
                    </a:lnTo>
                    <a:lnTo>
                      <a:pt x="1583" y="124"/>
                    </a:lnTo>
                    <a:lnTo>
                      <a:pt x="1627" y="124"/>
                    </a:lnTo>
                    <a:lnTo>
                      <a:pt x="1651" y="128"/>
                    </a:lnTo>
                    <a:lnTo>
                      <a:pt x="1755" y="128"/>
                    </a:lnTo>
                    <a:lnTo>
                      <a:pt x="1787" y="120"/>
                    </a:lnTo>
                    <a:lnTo>
                      <a:pt x="1827" y="120"/>
                    </a:lnTo>
                    <a:lnTo>
                      <a:pt x="1851" y="120"/>
                    </a:lnTo>
                    <a:lnTo>
                      <a:pt x="1883" y="120"/>
                    </a:lnTo>
                    <a:lnTo>
                      <a:pt x="1915" y="120"/>
                    </a:lnTo>
                    <a:lnTo>
                      <a:pt x="1995" y="132"/>
                    </a:lnTo>
                    <a:lnTo>
                      <a:pt x="2011" y="136"/>
                    </a:lnTo>
                    <a:lnTo>
                      <a:pt x="2035" y="156"/>
                    </a:lnTo>
                    <a:lnTo>
                      <a:pt x="2051" y="160"/>
                    </a:lnTo>
                    <a:lnTo>
                      <a:pt x="2059" y="172"/>
                    </a:lnTo>
                    <a:lnTo>
                      <a:pt x="2083" y="184"/>
                    </a:lnTo>
                    <a:lnTo>
                      <a:pt x="2107" y="212"/>
                    </a:lnTo>
                    <a:lnTo>
                      <a:pt x="2143" y="244"/>
                    </a:lnTo>
                    <a:lnTo>
                      <a:pt x="2123" y="192"/>
                    </a:lnTo>
                    <a:lnTo>
                      <a:pt x="2107" y="140"/>
                    </a:lnTo>
                    <a:lnTo>
                      <a:pt x="2087" y="112"/>
                    </a:lnTo>
                    <a:lnTo>
                      <a:pt x="2063" y="100"/>
                    </a:lnTo>
                    <a:lnTo>
                      <a:pt x="2019" y="88"/>
                    </a:lnTo>
                    <a:lnTo>
                      <a:pt x="1967" y="84"/>
                    </a:lnTo>
                    <a:lnTo>
                      <a:pt x="1939" y="80"/>
                    </a:lnTo>
                    <a:lnTo>
                      <a:pt x="1875" y="76"/>
                    </a:lnTo>
                    <a:lnTo>
                      <a:pt x="1839" y="76"/>
                    </a:lnTo>
                    <a:lnTo>
                      <a:pt x="1799" y="76"/>
                    </a:lnTo>
                    <a:lnTo>
                      <a:pt x="1775" y="76"/>
                    </a:lnTo>
                    <a:lnTo>
                      <a:pt x="1719" y="92"/>
                    </a:lnTo>
                    <a:lnTo>
                      <a:pt x="1683" y="88"/>
                    </a:lnTo>
                    <a:lnTo>
                      <a:pt x="1659" y="88"/>
                    </a:lnTo>
                    <a:lnTo>
                      <a:pt x="1639" y="76"/>
                    </a:lnTo>
                    <a:lnTo>
                      <a:pt x="1615" y="60"/>
                    </a:lnTo>
                    <a:lnTo>
                      <a:pt x="1583" y="80"/>
                    </a:lnTo>
                    <a:lnTo>
                      <a:pt x="1563" y="80"/>
                    </a:lnTo>
                    <a:lnTo>
                      <a:pt x="1507" y="68"/>
                    </a:lnTo>
                    <a:lnTo>
                      <a:pt x="1475" y="44"/>
                    </a:lnTo>
                    <a:lnTo>
                      <a:pt x="1447" y="44"/>
                    </a:lnTo>
                    <a:lnTo>
                      <a:pt x="1431" y="44"/>
                    </a:lnTo>
                    <a:lnTo>
                      <a:pt x="1403" y="52"/>
                    </a:lnTo>
                    <a:lnTo>
                      <a:pt x="1379" y="48"/>
                    </a:lnTo>
                    <a:lnTo>
                      <a:pt x="1351" y="60"/>
                    </a:lnTo>
                    <a:lnTo>
                      <a:pt x="1323" y="48"/>
                    </a:lnTo>
                    <a:lnTo>
                      <a:pt x="1303" y="52"/>
                    </a:lnTo>
                    <a:lnTo>
                      <a:pt x="1271" y="40"/>
                    </a:lnTo>
                    <a:lnTo>
                      <a:pt x="1251" y="40"/>
                    </a:lnTo>
                    <a:lnTo>
                      <a:pt x="1211" y="32"/>
                    </a:lnTo>
                    <a:lnTo>
                      <a:pt x="1191" y="32"/>
                    </a:lnTo>
                    <a:lnTo>
                      <a:pt x="1151" y="44"/>
                    </a:lnTo>
                    <a:lnTo>
                      <a:pt x="1139" y="40"/>
                    </a:lnTo>
                    <a:lnTo>
                      <a:pt x="1111" y="0"/>
                    </a:lnTo>
                    <a:lnTo>
                      <a:pt x="1079" y="8"/>
                    </a:lnTo>
                    <a:lnTo>
                      <a:pt x="1059" y="8"/>
                    </a:lnTo>
                    <a:lnTo>
                      <a:pt x="1035" y="24"/>
                    </a:lnTo>
                    <a:lnTo>
                      <a:pt x="1003" y="20"/>
                    </a:lnTo>
                    <a:lnTo>
                      <a:pt x="987" y="32"/>
                    </a:lnTo>
                    <a:lnTo>
                      <a:pt x="959" y="44"/>
                    </a:lnTo>
                    <a:lnTo>
                      <a:pt x="931" y="48"/>
                    </a:lnTo>
                    <a:lnTo>
                      <a:pt x="911" y="52"/>
                    </a:lnTo>
                    <a:lnTo>
                      <a:pt x="875" y="72"/>
                    </a:lnTo>
                    <a:lnTo>
                      <a:pt x="851" y="76"/>
                    </a:lnTo>
                    <a:lnTo>
                      <a:pt x="823" y="92"/>
                    </a:lnTo>
                    <a:lnTo>
                      <a:pt x="800" y="88"/>
                    </a:lnTo>
                    <a:lnTo>
                      <a:pt x="772" y="96"/>
                    </a:lnTo>
                    <a:lnTo>
                      <a:pt x="740" y="104"/>
                    </a:lnTo>
                    <a:lnTo>
                      <a:pt x="712" y="108"/>
                    </a:lnTo>
                    <a:lnTo>
                      <a:pt x="684" y="116"/>
                    </a:lnTo>
                    <a:lnTo>
                      <a:pt x="680" y="120"/>
                    </a:lnTo>
                    <a:lnTo>
                      <a:pt x="664" y="120"/>
                    </a:lnTo>
                    <a:lnTo>
                      <a:pt x="644" y="124"/>
                    </a:lnTo>
                    <a:lnTo>
                      <a:pt x="616" y="128"/>
                    </a:lnTo>
                    <a:lnTo>
                      <a:pt x="580" y="148"/>
                    </a:lnTo>
                    <a:lnTo>
                      <a:pt x="556" y="156"/>
                    </a:lnTo>
                    <a:lnTo>
                      <a:pt x="536" y="160"/>
                    </a:lnTo>
                    <a:lnTo>
                      <a:pt x="492" y="176"/>
                    </a:lnTo>
                    <a:lnTo>
                      <a:pt x="460" y="192"/>
                    </a:lnTo>
                    <a:lnTo>
                      <a:pt x="424" y="212"/>
                    </a:lnTo>
                    <a:lnTo>
                      <a:pt x="384" y="240"/>
                    </a:lnTo>
                    <a:lnTo>
                      <a:pt x="348" y="264"/>
                    </a:lnTo>
                    <a:lnTo>
                      <a:pt x="312" y="276"/>
                    </a:lnTo>
                    <a:lnTo>
                      <a:pt x="272" y="288"/>
                    </a:lnTo>
                    <a:lnTo>
                      <a:pt x="208" y="296"/>
                    </a:lnTo>
                    <a:lnTo>
                      <a:pt x="168" y="300"/>
                    </a:lnTo>
                    <a:lnTo>
                      <a:pt x="132" y="316"/>
                    </a:lnTo>
                    <a:lnTo>
                      <a:pt x="68" y="328"/>
                    </a:lnTo>
                    <a:lnTo>
                      <a:pt x="4" y="336"/>
                    </a:lnTo>
                    <a:lnTo>
                      <a:pt x="0" y="356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172" name="Freeform 460"/>
              <p:cNvSpPr>
                <a:spLocks/>
              </p:cNvSpPr>
              <p:nvPr/>
            </p:nvSpPr>
            <p:spPr bwMode="auto">
              <a:xfrm>
                <a:off x="499" y="2188"/>
                <a:ext cx="2459" cy="356"/>
              </a:xfrm>
              <a:custGeom>
                <a:avLst/>
                <a:gdLst/>
                <a:ahLst/>
                <a:cxnLst>
                  <a:cxn ang="0">
                    <a:pos x="28" y="356"/>
                  </a:cxn>
                  <a:cxn ang="0">
                    <a:pos x="80" y="352"/>
                  </a:cxn>
                  <a:cxn ang="0">
                    <a:pos x="132" y="352"/>
                  </a:cxn>
                  <a:cxn ang="0">
                    <a:pos x="184" y="348"/>
                  </a:cxn>
                  <a:cxn ang="0">
                    <a:pos x="236" y="340"/>
                  </a:cxn>
                  <a:cxn ang="0">
                    <a:pos x="288" y="332"/>
                  </a:cxn>
                  <a:cxn ang="0">
                    <a:pos x="344" y="324"/>
                  </a:cxn>
                  <a:cxn ang="0">
                    <a:pos x="396" y="316"/>
                  </a:cxn>
                  <a:cxn ang="0">
                    <a:pos x="448" y="304"/>
                  </a:cxn>
                  <a:cxn ang="0">
                    <a:pos x="500" y="288"/>
                  </a:cxn>
                  <a:cxn ang="0">
                    <a:pos x="552" y="280"/>
                  </a:cxn>
                  <a:cxn ang="0">
                    <a:pos x="604" y="272"/>
                  </a:cxn>
                  <a:cxn ang="0">
                    <a:pos x="656" y="252"/>
                  </a:cxn>
                  <a:cxn ang="0">
                    <a:pos x="708" y="220"/>
                  </a:cxn>
                  <a:cxn ang="0">
                    <a:pos x="760" y="188"/>
                  </a:cxn>
                  <a:cxn ang="0">
                    <a:pos x="812" y="164"/>
                  </a:cxn>
                  <a:cxn ang="0">
                    <a:pos x="868" y="152"/>
                  </a:cxn>
                  <a:cxn ang="0">
                    <a:pos x="920" y="124"/>
                  </a:cxn>
                  <a:cxn ang="0">
                    <a:pos x="972" y="116"/>
                  </a:cxn>
                  <a:cxn ang="0">
                    <a:pos x="1020" y="104"/>
                  </a:cxn>
                  <a:cxn ang="0">
                    <a:pos x="1072" y="92"/>
                  </a:cxn>
                  <a:cxn ang="0">
                    <a:pos x="1127" y="88"/>
                  </a:cxn>
                  <a:cxn ang="0">
                    <a:pos x="1179" y="68"/>
                  </a:cxn>
                  <a:cxn ang="0">
                    <a:pos x="1231" y="44"/>
                  </a:cxn>
                  <a:cxn ang="0">
                    <a:pos x="1283" y="32"/>
                  </a:cxn>
                  <a:cxn ang="0">
                    <a:pos x="1335" y="24"/>
                  </a:cxn>
                  <a:cxn ang="0">
                    <a:pos x="1391" y="4"/>
                  </a:cxn>
                  <a:cxn ang="0">
                    <a:pos x="1443" y="40"/>
                  </a:cxn>
                  <a:cxn ang="0">
                    <a:pos x="1495" y="28"/>
                  </a:cxn>
                  <a:cxn ang="0">
                    <a:pos x="1543" y="36"/>
                  </a:cxn>
                  <a:cxn ang="0">
                    <a:pos x="1595" y="48"/>
                  </a:cxn>
                  <a:cxn ang="0">
                    <a:pos x="1651" y="56"/>
                  </a:cxn>
                  <a:cxn ang="0">
                    <a:pos x="1703" y="52"/>
                  </a:cxn>
                  <a:cxn ang="0">
                    <a:pos x="1755" y="40"/>
                  </a:cxn>
                  <a:cxn ang="0">
                    <a:pos x="1807" y="64"/>
                  </a:cxn>
                  <a:cxn ang="0">
                    <a:pos x="1859" y="76"/>
                  </a:cxn>
                  <a:cxn ang="0">
                    <a:pos x="1911" y="56"/>
                  </a:cxn>
                  <a:cxn ang="0">
                    <a:pos x="1967" y="84"/>
                  </a:cxn>
                  <a:cxn ang="0">
                    <a:pos x="2015" y="88"/>
                  </a:cxn>
                  <a:cxn ang="0">
                    <a:pos x="2067" y="76"/>
                  </a:cxn>
                  <a:cxn ang="0">
                    <a:pos x="2119" y="72"/>
                  </a:cxn>
                  <a:cxn ang="0">
                    <a:pos x="2175" y="72"/>
                  </a:cxn>
                  <a:cxn ang="0">
                    <a:pos x="2227" y="76"/>
                  </a:cxn>
                  <a:cxn ang="0">
                    <a:pos x="2279" y="84"/>
                  </a:cxn>
                  <a:cxn ang="0">
                    <a:pos x="2331" y="88"/>
                  </a:cxn>
                  <a:cxn ang="0">
                    <a:pos x="2383" y="104"/>
                  </a:cxn>
                  <a:cxn ang="0">
                    <a:pos x="2435" y="216"/>
                  </a:cxn>
                </a:cxnLst>
                <a:rect l="0" t="0" r="r" b="b"/>
                <a:pathLst>
                  <a:path w="2459" h="356">
                    <a:moveTo>
                      <a:pt x="0" y="356"/>
                    </a:moveTo>
                    <a:lnTo>
                      <a:pt x="28" y="356"/>
                    </a:lnTo>
                    <a:lnTo>
                      <a:pt x="52" y="352"/>
                    </a:lnTo>
                    <a:lnTo>
                      <a:pt x="80" y="352"/>
                    </a:lnTo>
                    <a:lnTo>
                      <a:pt x="104" y="352"/>
                    </a:lnTo>
                    <a:lnTo>
                      <a:pt x="132" y="352"/>
                    </a:lnTo>
                    <a:lnTo>
                      <a:pt x="160" y="348"/>
                    </a:lnTo>
                    <a:lnTo>
                      <a:pt x="184" y="348"/>
                    </a:lnTo>
                    <a:lnTo>
                      <a:pt x="212" y="344"/>
                    </a:lnTo>
                    <a:lnTo>
                      <a:pt x="236" y="340"/>
                    </a:lnTo>
                    <a:lnTo>
                      <a:pt x="264" y="336"/>
                    </a:lnTo>
                    <a:lnTo>
                      <a:pt x="288" y="332"/>
                    </a:lnTo>
                    <a:lnTo>
                      <a:pt x="312" y="328"/>
                    </a:lnTo>
                    <a:lnTo>
                      <a:pt x="344" y="324"/>
                    </a:lnTo>
                    <a:lnTo>
                      <a:pt x="364" y="324"/>
                    </a:lnTo>
                    <a:lnTo>
                      <a:pt x="396" y="316"/>
                    </a:lnTo>
                    <a:lnTo>
                      <a:pt x="420" y="308"/>
                    </a:lnTo>
                    <a:lnTo>
                      <a:pt x="448" y="304"/>
                    </a:lnTo>
                    <a:lnTo>
                      <a:pt x="472" y="296"/>
                    </a:lnTo>
                    <a:lnTo>
                      <a:pt x="500" y="288"/>
                    </a:lnTo>
                    <a:lnTo>
                      <a:pt x="524" y="288"/>
                    </a:lnTo>
                    <a:lnTo>
                      <a:pt x="552" y="280"/>
                    </a:lnTo>
                    <a:lnTo>
                      <a:pt x="576" y="280"/>
                    </a:lnTo>
                    <a:lnTo>
                      <a:pt x="604" y="272"/>
                    </a:lnTo>
                    <a:lnTo>
                      <a:pt x="628" y="264"/>
                    </a:lnTo>
                    <a:lnTo>
                      <a:pt x="656" y="252"/>
                    </a:lnTo>
                    <a:lnTo>
                      <a:pt x="680" y="236"/>
                    </a:lnTo>
                    <a:lnTo>
                      <a:pt x="708" y="220"/>
                    </a:lnTo>
                    <a:lnTo>
                      <a:pt x="736" y="204"/>
                    </a:lnTo>
                    <a:lnTo>
                      <a:pt x="760" y="188"/>
                    </a:lnTo>
                    <a:lnTo>
                      <a:pt x="784" y="176"/>
                    </a:lnTo>
                    <a:lnTo>
                      <a:pt x="812" y="164"/>
                    </a:lnTo>
                    <a:lnTo>
                      <a:pt x="836" y="156"/>
                    </a:lnTo>
                    <a:lnTo>
                      <a:pt x="868" y="152"/>
                    </a:lnTo>
                    <a:lnTo>
                      <a:pt x="888" y="140"/>
                    </a:lnTo>
                    <a:lnTo>
                      <a:pt x="920" y="124"/>
                    </a:lnTo>
                    <a:lnTo>
                      <a:pt x="944" y="120"/>
                    </a:lnTo>
                    <a:lnTo>
                      <a:pt x="972" y="116"/>
                    </a:lnTo>
                    <a:lnTo>
                      <a:pt x="996" y="112"/>
                    </a:lnTo>
                    <a:lnTo>
                      <a:pt x="1020" y="104"/>
                    </a:lnTo>
                    <a:lnTo>
                      <a:pt x="1048" y="100"/>
                    </a:lnTo>
                    <a:lnTo>
                      <a:pt x="1072" y="92"/>
                    </a:lnTo>
                    <a:lnTo>
                      <a:pt x="1100" y="84"/>
                    </a:lnTo>
                    <a:lnTo>
                      <a:pt x="1127" y="88"/>
                    </a:lnTo>
                    <a:lnTo>
                      <a:pt x="1151" y="72"/>
                    </a:lnTo>
                    <a:lnTo>
                      <a:pt x="1179" y="68"/>
                    </a:lnTo>
                    <a:lnTo>
                      <a:pt x="1203" y="52"/>
                    </a:lnTo>
                    <a:lnTo>
                      <a:pt x="1231" y="44"/>
                    </a:lnTo>
                    <a:lnTo>
                      <a:pt x="1259" y="44"/>
                    </a:lnTo>
                    <a:lnTo>
                      <a:pt x="1283" y="32"/>
                    </a:lnTo>
                    <a:lnTo>
                      <a:pt x="1307" y="20"/>
                    </a:lnTo>
                    <a:lnTo>
                      <a:pt x="1335" y="24"/>
                    </a:lnTo>
                    <a:lnTo>
                      <a:pt x="1359" y="4"/>
                    </a:lnTo>
                    <a:lnTo>
                      <a:pt x="1391" y="4"/>
                    </a:lnTo>
                    <a:lnTo>
                      <a:pt x="1411" y="0"/>
                    </a:lnTo>
                    <a:lnTo>
                      <a:pt x="1443" y="40"/>
                    </a:lnTo>
                    <a:lnTo>
                      <a:pt x="1463" y="36"/>
                    </a:lnTo>
                    <a:lnTo>
                      <a:pt x="1495" y="28"/>
                    </a:lnTo>
                    <a:lnTo>
                      <a:pt x="1519" y="28"/>
                    </a:lnTo>
                    <a:lnTo>
                      <a:pt x="1543" y="36"/>
                    </a:lnTo>
                    <a:lnTo>
                      <a:pt x="1571" y="40"/>
                    </a:lnTo>
                    <a:lnTo>
                      <a:pt x="1595" y="48"/>
                    </a:lnTo>
                    <a:lnTo>
                      <a:pt x="1623" y="44"/>
                    </a:lnTo>
                    <a:lnTo>
                      <a:pt x="1651" y="56"/>
                    </a:lnTo>
                    <a:lnTo>
                      <a:pt x="1675" y="44"/>
                    </a:lnTo>
                    <a:lnTo>
                      <a:pt x="1703" y="52"/>
                    </a:lnTo>
                    <a:lnTo>
                      <a:pt x="1727" y="40"/>
                    </a:lnTo>
                    <a:lnTo>
                      <a:pt x="1755" y="40"/>
                    </a:lnTo>
                    <a:lnTo>
                      <a:pt x="1779" y="36"/>
                    </a:lnTo>
                    <a:lnTo>
                      <a:pt x="1807" y="64"/>
                    </a:lnTo>
                    <a:lnTo>
                      <a:pt x="1831" y="68"/>
                    </a:lnTo>
                    <a:lnTo>
                      <a:pt x="1859" y="76"/>
                    </a:lnTo>
                    <a:lnTo>
                      <a:pt x="1883" y="76"/>
                    </a:lnTo>
                    <a:lnTo>
                      <a:pt x="1911" y="56"/>
                    </a:lnTo>
                    <a:lnTo>
                      <a:pt x="1935" y="76"/>
                    </a:lnTo>
                    <a:lnTo>
                      <a:pt x="1967" y="84"/>
                    </a:lnTo>
                    <a:lnTo>
                      <a:pt x="1987" y="84"/>
                    </a:lnTo>
                    <a:lnTo>
                      <a:pt x="2015" y="88"/>
                    </a:lnTo>
                    <a:lnTo>
                      <a:pt x="2043" y="84"/>
                    </a:lnTo>
                    <a:lnTo>
                      <a:pt x="2067" y="76"/>
                    </a:lnTo>
                    <a:lnTo>
                      <a:pt x="2095" y="72"/>
                    </a:lnTo>
                    <a:lnTo>
                      <a:pt x="2119" y="72"/>
                    </a:lnTo>
                    <a:lnTo>
                      <a:pt x="2147" y="72"/>
                    </a:lnTo>
                    <a:lnTo>
                      <a:pt x="2175" y="72"/>
                    </a:lnTo>
                    <a:lnTo>
                      <a:pt x="2199" y="72"/>
                    </a:lnTo>
                    <a:lnTo>
                      <a:pt x="2227" y="76"/>
                    </a:lnTo>
                    <a:lnTo>
                      <a:pt x="2247" y="76"/>
                    </a:lnTo>
                    <a:lnTo>
                      <a:pt x="2279" y="84"/>
                    </a:lnTo>
                    <a:lnTo>
                      <a:pt x="2303" y="84"/>
                    </a:lnTo>
                    <a:lnTo>
                      <a:pt x="2331" y="88"/>
                    </a:lnTo>
                    <a:lnTo>
                      <a:pt x="2355" y="92"/>
                    </a:lnTo>
                    <a:lnTo>
                      <a:pt x="2383" y="104"/>
                    </a:lnTo>
                    <a:lnTo>
                      <a:pt x="2407" y="128"/>
                    </a:lnTo>
                    <a:lnTo>
                      <a:pt x="2435" y="216"/>
                    </a:lnTo>
                    <a:lnTo>
                      <a:pt x="2459" y="28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173" name="Freeform 461"/>
              <p:cNvSpPr>
                <a:spLocks/>
              </p:cNvSpPr>
              <p:nvPr/>
            </p:nvSpPr>
            <p:spPr bwMode="auto">
              <a:xfrm>
                <a:off x="503" y="2192"/>
                <a:ext cx="2459" cy="356"/>
              </a:xfrm>
              <a:custGeom>
                <a:avLst/>
                <a:gdLst/>
                <a:ahLst/>
                <a:cxnLst>
                  <a:cxn ang="0">
                    <a:pos x="28" y="356"/>
                  </a:cxn>
                  <a:cxn ang="0">
                    <a:pos x="52" y="356"/>
                  </a:cxn>
                  <a:cxn ang="0">
                    <a:pos x="104" y="356"/>
                  </a:cxn>
                  <a:cxn ang="0">
                    <a:pos x="132" y="352"/>
                  </a:cxn>
                  <a:cxn ang="0">
                    <a:pos x="184" y="348"/>
                  </a:cxn>
                  <a:cxn ang="0">
                    <a:pos x="212" y="344"/>
                  </a:cxn>
                  <a:cxn ang="0">
                    <a:pos x="264" y="340"/>
                  </a:cxn>
                  <a:cxn ang="0">
                    <a:pos x="288" y="336"/>
                  </a:cxn>
                  <a:cxn ang="0">
                    <a:pos x="344" y="328"/>
                  </a:cxn>
                  <a:cxn ang="0">
                    <a:pos x="364" y="324"/>
                  </a:cxn>
                  <a:cxn ang="0">
                    <a:pos x="420" y="312"/>
                  </a:cxn>
                  <a:cxn ang="0">
                    <a:pos x="448" y="304"/>
                  </a:cxn>
                  <a:cxn ang="0">
                    <a:pos x="500" y="292"/>
                  </a:cxn>
                  <a:cxn ang="0">
                    <a:pos x="524" y="288"/>
                  </a:cxn>
                  <a:cxn ang="0">
                    <a:pos x="576" y="280"/>
                  </a:cxn>
                  <a:cxn ang="0">
                    <a:pos x="604" y="276"/>
                  </a:cxn>
                  <a:cxn ang="0">
                    <a:pos x="656" y="252"/>
                  </a:cxn>
                  <a:cxn ang="0">
                    <a:pos x="680" y="240"/>
                  </a:cxn>
                  <a:cxn ang="0">
                    <a:pos x="736" y="204"/>
                  </a:cxn>
                  <a:cxn ang="0">
                    <a:pos x="760" y="188"/>
                  </a:cxn>
                  <a:cxn ang="0">
                    <a:pos x="812" y="168"/>
                  </a:cxn>
                  <a:cxn ang="0">
                    <a:pos x="836" y="156"/>
                  </a:cxn>
                  <a:cxn ang="0">
                    <a:pos x="888" y="140"/>
                  </a:cxn>
                  <a:cxn ang="0">
                    <a:pos x="920" y="124"/>
                  </a:cxn>
                  <a:cxn ang="0">
                    <a:pos x="972" y="116"/>
                  </a:cxn>
                  <a:cxn ang="0">
                    <a:pos x="996" y="112"/>
                  </a:cxn>
                  <a:cxn ang="0">
                    <a:pos x="1048" y="100"/>
                  </a:cxn>
                  <a:cxn ang="0">
                    <a:pos x="1072" y="92"/>
                  </a:cxn>
                  <a:cxn ang="0">
                    <a:pos x="1127" y="88"/>
                  </a:cxn>
                  <a:cxn ang="0">
                    <a:pos x="1151" y="72"/>
                  </a:cxn>
                  <a:cxn ang="0">
                    <a:pos x="1203" y="56"/>
                  </a:cxn>
                  <a:cxn ang="0">
                    <a:pos x="1231" y="44"/>
                  </a:cxn>
                  <a:cxn ang="0">
                    <a:pos x="1283" y="36"/>
                  </a:cxn>
                  <a:cxn ang="0">
                    <a:pos x="1307" y="20"/>
                  </a:cxn>
                  <a:cxn ang="0">
                    <a:pos x="1359" y="8"/>
                  </a:cxn>
                  <a:cxn ang="0">
                    <a:pos x="1387" y="4"/>
                  </a:cxn>
                  <a:cxn ang="0">
                    <a:pos x="1443" y="44"/>
                  </a:cxn>
                  <a:cxn ang="0">
                    <a:pos x="1463" y="40"/>
                  </a:cxn>
                  <a:cxn ang="0">
                    <a:pos x="1519" y="28"/>
                  </a:cxn>
                  <a:cxn ang="0">
                    <a:pos x="1543" y="40"/>
                  </a:cxn>
                  <a:cxn ang="0">
                    <a:pos x="1595" y="52"/>
                  </a:cxn>
                  <a:cxn ang="0">
                    <a:pos x="1623" y="44"/>
                  </a:cxn>
                  <a:cxn ang="0">
                    <a:pos x="1675" y="44"/>
                  </a:cxn>
                  <a:cxn ang="0">
                    <a:pos x="1703" y="52"/>
                  </a:cxn>
                  <a:cxn ang="0">
                    <a:pos x="1755" y="44"/>
                  </a:cxn>
                  <a:cxn ang="0">
                    <a:pos x="1779" y="40"/>
                  </a:cxn>
                  <a:cxn ang="0">
                    <a:pos x="1831" y="72"/>
                  </a:cxn>
                  <a:cxn ang="0">
                    <a:pos x="1859" y="80"/>
                  </a:cxn>
                  <a:cxn ang="0">
                    <a:pos x="1911" y="56"/>
                  </a:cxn>
                  <a:cxn ang="0">
                    <a:pos x="1935" y="76"/>
                  </a:cxn>
                  <a:cxn ang="0">
                    <a:pos x="1987" y="88"/>
                  </a:cxn>
                  <a:cxn ang="0">
                    <a:pos x="2015" y="92"/>
                  </a:cxn>
                  <a:cxn ang="0">
                    <a:pos x="2067" y="80"/>
                  </a:cxn>
                  <a:cxn ang="0">
                    <a:pos x="2095" y="72"/>
                  </a:cxn>
                  <a:cxn ang="0">
                    <a:pos x="2147" y="76"/>
                  </a:cxn>
                  <a:cxn ang="0">
                    <a:pos x="2171" y="72"/>
                  </a:cxn>
                  <a:cxn ang="0">
                    <a:pos x="2227" y="76"/>
                  </a:cxn>
                  <a:cxn ang="0">
                    <a:pos x="2247" y="80"/>
                  </a:cxn>
                  <a:cxn ang="0">
                    <a:pos x="2303" y="84"/>
                  </a:cxn>
                  <a:cxn ang="0">
                    <a:pos x="2331" y="88"/>
                  </a:cxn>
                  <a:cxn ang="0">
                    <a:pos x="2383" y="104"/>
                  </a:cxn>
                  <a:cxn ang="0">
                    <a:pos x="2407" y="132"/>
                  </a:cxn>
                  <a:cxn ang="0">
                    <a:pos x="2459" y="280"/>
                  </a:cxn>
                </a:cxnLst>
                <a:rect l="0" t="0" r="r" b="b"/>
                <a:pathLst>
                  <a:path w="2459" h="356">
                    <a:moveTo>
                      <a:pt x="0" y="356"/>
                    </a:moveTo>
                    <a:lnTo>
                      <a:pt x="0" y="356"/>
                    </a:lnTo>
                    <a:lnTo>
                      <a:pt x="28" y="356"/>
                    </a:lnTo>
                    <a:lnTo>
                      <a:pt x="28" y="356"/>
                    </a:lnTo>
                    <a:lnTo>
                      <a:pt x="52" y="356"/>
                    </a:lnTo>
                    <a:lnTo>
                      <a:pt x="52" y="356"/>
                    </a:lnTo>
                    <a:lnTo>
                      <a:pt x="80" y="356"/>
                    </a:lnTo>
                    <a:lnTo>
                      <a:pt x="80" y="356"/>
                    </a:lnTo>
                    <a:lnTo>
                      <a:pt x="104" y="356"/>
                    </a:lnTo>
                    <a:lnTo>
                      <a:pt x="104" y="356"/>
                    </a:lnTo>
                    <a:lnTo>
                      <a:pt x="132" y="352"/>
                    </a:lnTo>
                    <a:lnTo>
                      <a:pt x="132" y="352"/>
                    </a:lnTo>
                    <a:lnTo>
                      <a:pt x="160" y="352"/>
                    </a:lnTo>
                    <a:lnTo>
                      <a:pt x="160" y="352"/>
                    </a:lnTo>
                    <a:lnTo>
                      <a:pt x="184" y="348"/>
                    </a:lnTo>
                    <a:lnTo>
                      <a:pt x="184" y="348"/>
                    </a:lnTo>
                    <a:lnTo>
                      <a:pt x="212" y="344"/>
                    </a:lnTo>
                    <a:lnTo>
                      <a:pt x="212" y="344"/>
                    </a:lnTo>
                    <a:lnTo>
                      <a:pt x="236" y="344"/>
                    </a:lnTo>
                    <a:lnTo>
                      <a:pt x="236" y="344"/>
                    </a:lnTo>
                    <a:lnTo>
                      <a:pt x="264" y="340"/>
                    </a:lnTo>
                    <a:lnTo>
                      <a:pt x="264" y="340"/>
                    </a:lnTo>
                    <a:lnTo>
                      <a:pt x="288" y="336"/>
                    </a:lnTo>
                    <a:lnTo>
                      <a:pt x="288" y="336"/>
                    </a:lnTo>
                    <a:lnTo>
                      <a:pt x="312" y="332"/>
                    </a:lnTo>
                    <a:lnTo>
                      <a:pt x="312" y="332"/>
                    </a:lnTo>
                    <a:lnTo>
                      <a:pt x="344" y="328"/>
                    </a:lnTo>
                    <a:lnTo>
                      <a:pt x="344" y="328"/>
                    </a:lnTo>
                    <a:lnTo>
                      <a:pt x="364" y="324"/>
                    </a:lnTo>
                    <a:lnTo>
                      <a:pt x="364" y="324"/>
                    </a:lnTo>
                    <a:lnTo>
                      <a:pt x="396" y="316"/>
                    </a:lnTo>
                    <a:lnTo>
                      <a:pt x="396" y="316"/>
                    </a:lnTo>
                    <a:lnTo>
                      <a:pt x="420" y="312"/>
                    </a:lnTo>
                    <a:lnTo>
                      <a:pt x="420" y="312"/>
                    </a:lnTo>
                    <a:lnTo>
                      <a:pt x="448" y="304"/>
                    </a:lnTo>
                    <a:lnTo>
                      <a:pt x="448" y="304"/>
                    </a:lnTo>
                    <a:lnTo>
                      <a:pt x="472" y="296"/>
                    </a:lnTo>
                    <a:lnTo>
                      <a:pt x="472" y="296"/>
                    </a:lnTo>
                    <a:lnTo>
                      <a:pt x="500" y="292"/>
                    </a:lnTo>
                    <a:lnTo>
                      <a:pt x="500" y="292"/>
                    </a:lnTo>
                    <a:lnTo>
                      <a:pt x="524" y="288"/>
                    </a:lnTo>
                    <a:lnTo>
                      <a:pt x="524" y="288"/>
                    </a:lnTo>
                    <a:lnTo>
                      <a:pt x="552" y="284"/>
                    </a:lnTo>
                    <a:lnTo>
                      <a:pt x="552" y="284"/>
                    </a:lnTo>
                    <a:lnTo>
                      <a:pt x="576" y="280"/>
                    </a:lnTo>
                    <a:lnTo>
                      <a:pt x="576" y="280"/>
                    </a:lnTo>
                    <a:lnTo>
                      <a:pt x="604" y="276"/>
                    </a:lnTo>
                    <a:lnTo>
                      <a:pt x="604" y="276"/>
                    </a:lnTo>
                    <a:lnTo>
                      <a:pt x="628" y="268"/>
                    </a:lnTo>
                    <a:lnTo>
                      <a:pt x="628" y="268"/>
                    </a:lnTo>
                    <a:lnTo>
                      <a:pt x="656" y="252"/>
                    </a:lnTo>
                    <a:lnTo>
                      <a:pt x="656" y="252"/>
                    </a:lnTo>
                    <a:lnTo>
                      <a:pt x="680" y="240"/>
                    </a:lnTo>
                    <a:lnTo>
                      <a:pt x="680" y="240"/>
                    </a:lnTo>
                    <a:lnTo>
                      <a:pt x="708" y="224"/>
                    </a:lnTo>
                    <a:lnTo>
                      <a:pt x="708" y="224"/>
                    </a:lnTo>
                    <a:lnTo>
                      <a:pt x="736" y="204"/>
                    </a:lnTo>
                    <a:lnTo>
                      <a:pt x="736" y="204"/>
                    </a:lnTo>
                    <a:lnTo>
                      <a:pt x="760" y="188"/>
                    </a:lnTo>
                    <a:lnTo>
                      <a:pt x="760" y="188"/>
                    </a:lnTo>
                    <a:lnTo>
                      <a:pt x="784" y="176"/>
                    </a:lnTo>
                    <a:lnTo>
                      <a:pt x="784" y="176"/>
                    </a:lnTo>
                    <a:lnTo>
                      <a:pt x="812" y="168"/>
                    </a:lnTo>
                    <a:lnTo>
                      <a:pt x="812" y="168"/>
                    </a:lnTo>
                    <a:lnTo>
                      <a:pt x="836" y="156"/>
                    </a:lnTo>
                    <a:lnTo>
                      <a:pt x="836" y="156"/>
                    </a:lnTo>
                    <a:lnTo>
                      <a:pt x="868" y="152"/>
                    </a:lnTo>
                    <a:lnTo>
                      <a:pt x="868" y="152"/>
                    </a:lnTo>
                    <a:lnTo>
                      <a:pt x="888" y="140"/>
                    </a:lnTo>
                    <a:lnTo>
                      <a:pt x="888" y="140"/>
                    </a:lnTo>
                    <a:lnTo>
                      <a:pt x="920" y="124"/>
                    </a:lnTo>
                    <a:lnTo>
                      <a:pt x="920" y="124"/>
                    </a:lnTo>
                    <a:lnTo>
                      <a:pt x="944" y="120"/>
                    </a:lnTo>
                    <a:lnTo>
                      <a:pt x="944" y="120"/>
                    </a:lnTo>
                    <a:lnTo>
                      <a:pt x="972" y="116"/>
                    </a:lnTo>
                    <a:lnTo>
                      <a:pt x="972" y="116"/>
                    </a:lnTo>
                    <a:lnTo>
                      <a:pt x="996" y="112"/>
                    </a:lnTo>
                    <a:lnTo>
                      <a:pt x="996" y="112"/>
                    </a:lnTo>
                    <a:lnTo>
                      <a:pt x="1020" y="104"/>
                    </a:lnTo>
                    <a:lnTo>
                      <a:pt x="1020" y="104"/>
                    </a:lnTo>
                    <a:lnTo>
                      <a:pt x="1048" y="100"/>
                    </a:lnTo>
                    <a:lnTo>
                      <a:pt x="1048" y="100"/>
                    </a:lnTo>
                    <a:lnTo>
                      <a:pt x="1072" y="92"/>
                    </a:lnTo>
                    <a:lnTo>
                      <a:pt x="1072" y="92"/>
                    </a:lnTo>
                    <a:lnTo>
                      <a:pt x="1100" y="88"/>
                    </a:lnTo>
                    <a:lnTo>
                      <a:pt x="1100" y="88"/>
                    </a:lnTo>
                    <a:lnTo>
                      <a:pt x="1127" y="88"/>
                    </a:lnTo>
                    <a:lnTo>
                      <a:pt x="1127" y="88"/>
                    </a:lnTo>
                    <a:lnTo>
                      <a:pt x="1151" y="72"/>
                    </a:lnTo>
                    <a:lnTo>
                      <a:pt x="1151" y="72"/>
                    </a:lnTo>
                    <a:lnTo>
                      <a:pt x="1179" y="68"/>
                    </a:lnTo>
                    <a:lnTo>
                      <a:pt x="1179" y="68"/>
                    </a:lnTo>
                    <a:lnTo>
                      <a:pt x="1203" y="56"/>
                    </a:lnTo>
                    <a:lnTo>
                      <a:pt x="1203" y="56"/>
                    </a:lnTo>
                    <a:lnTo>
                      <a:pt x="1231" y="44"/>
                    </a:lnTo>
                    <a:lnTo>
                      <a:pt x="1231" y="44"/>
                    </a:lnTo>
                    <a:lnTo>
                      <a:pt x="1259" y="44"/>
                    </a:lnTo>
                    <a:lnTo>
                      <a:pt x="1259" y="44"/>
                    </a:lnTo>
                    <a:lnTo>
                      <a:pt x="1283" y="36"/>
                    </a:lnTo>
                    <a:lnTo>
                      <a:pt x="1283" y="36"/>
                    </a:lnTo>
                    <a:lnTo>
                      <a:pt x="1307" y="20"/>
                    </a:lnTo>
                    <a:lnTo>
                      <a:pt x="1307" y="20"/>
                    </a:lnTo>
                    <a:lnTo>
                      <a:pt x="1335" y="24"/>
                    </a:lnTo>
                    <a:lnTo>
                      <a:pt x="1335" y="24"/>
                    </a:lnTo>
                    <a:lnTo>
                      <a:pt x="1359" y="8"/>
                    </a:lnTo>
                    <a:lnTo>
                      <a:pt x="1359" y="8"/>
                    </a:lnTo>
                    <a:lnTo>
                      <a:pt x="1387" y="4"/>
                    </a:lnTo>
                    <a:lnTo>
                      <a:pt x="1387" y="4"/>
                    </a:lnTo>
                    <a:lnTo>
                      <a:pt x="1411" y="0"/>
                    </a:lnTo>
                    <a:lnTo>
                      <a:pt x="1411" y="0"/>
                    </a:lnTo>
                    <a:lnTo>
                      <a:pt x="1443" y="44"/>
                    </a:lnTo>
                    <a:lnTo>
                      <a:pt x="1443" y="44"/>
                    </a:lnTo>
                    <a:lnTo>
                      <a:pt x="1463" y="40"/>
                    </a:lnTo>
                    <a:lnTo>
                      <a:pt x="1463" y="40"/>
                    </a:lnTo>
                    <a:lnTo>
                      <a:pt x="1495" y="32"/>
                    </a:lnTo>
                    <a:lnTo>
                      <a:pt x="1495" y="32"/>
                    </a:lnTo>
                    <a:lnTo>
                      <a:pt x="1519" y="28"/>
                    </a:lnTo>
                    <a:lnTo>
                      <a:pt x="1519" y="28"/>
                    </a:lnTo>
                    <a:lnTo>
                      <a:pt x="1543" y="40"/>
                    </a:lnTo>
                    <a:lnTo>
                      <a:pt x="1543" y="40"/>
                    </a:lnTo>
                    <a:lnTo>
                      <a:pt x="1571" y="40"/>
                    </a:lnTo>
                    <a:lnTo>
                      <a:pt x="1571" y="40"/>
                    </a:lnTo>
                    <a:lnTo>
                      <a:pt x="1595" y="52"/>
                    </a:lnTo>
                    <a:lnTo>
                      <a:pt x="1595" y="52"/>
                    </a:lnTo>
                    <a:lnTo>
                      <a:pt x="1623" y="44"/>
                    </a:lnTo>
                    <a:lnTo>
                      <a:pt x="1623" y="44"/>
                    </a:lnTo>
                    <a:lnTo>
                      <a:pt x="1651" y="60"/>
                    </a:lnTo>
                    <a:lnTo>
                      <a:pt x="1651" y="60"/>
                    </a:lnTo>
                    <a:lnTo>
                      <a:pt x="1675" y="44"/>
                    </a:lnTo>
                    <a:lnTo>
                      <a:pt x="1675" y="44"/>
                    </a:lnTo>
                    <a:lnTo>
                      <a:pt x="1703" y="52"/>
                    </a:lnTo>
                    <a:lnTo>
                      <a:pt x="1703" y="52"/>
                    </a:lnTo>
                    <a:lnTo>
                      <a:pt x="1727" y="40"/>
                    </a:lnTo>
                    <a:lnTo>
                      <a:pt x="1727" y="40"/>
                    </a:lnTo>
                    <a:lnTo>
                      <a:pt x="1755" y="44"/>
                    </a:lnTo>
                    <a:lnTo>
                      <a:pt x="1755" y="44"/>
                    </a:lnTo>
                    <a:lnTo>
                      <a:pt x="1779" y="40"/>
                    </a:lnTo>
                    <a:lnTo>
                      <a:pt x="1779" y="40"/>
                    </a:lnTo>
                    <a:lnTo>
                      <a:pt x="1807" y="64"/>
                    </a:lnTo>
                    <a:lnTo>
                      <a:pt x="1807" y="64"/>
                    </a:lnTo>
                    <a:lnTo>
                      <a:pt x="1831" y="72"/>
                    </a:lnTo>
                    <a:lnTo>
                      <a:pt x="1831" y="72"/>
                    </a:lnTo>
                    <a:lnTo>
                      <a:pt x="1859" y="80"/>
                    </a:lnTo>
                    <a:lnTo>
                      <a:pt x="1859" y="80"/>
                    </a:lnTo>
                    <a:lnTo>
                      <a:pt x="1883" y="80"/>
                    </a:lnTo>
                    <a:lnTo>
                      <a:pt x="1883" y="80"/>
                    </a:lnTo>
                    <a:lnTo>
                      <a:pt x="1911" y="56"/>
                    </a:lnTo>
                    <a:lnTo>
                      <a:pt x="1911" y="56"/>
                    </a:lnTo>
                    <a:lnTo>
                      <a:pt x="1935" y="76"/>
                    </a:lnTo>
                    <a:lnTo>
                      <a:pt x="1935" y="76"/>
                    </a:lnTo>
                    <a:lnTo>
                      <a:pt x="1967" y="84"/>
                    </a:lnTo>
                    <a:lnTo>
                      <a:pt x="1967" y="84"/>
                    </a:lnTo>
                    <a:lnTo>
                      <a:pt x="1987" y="88"/>
                    </a:lnTo>
                    <a:lnTo>
                      <a:pt x="1987" y="88"/>
                    </a:lnTo>
                    <a:lnTo>
                      <a:pt x="2015" y="92"/>
                    </a:lnTo>
                    <a:lnTo>
                      <a:pt x="2015" y="92"/>
                    </a:lnTo>
                    <a:lnTo>
                      <a:pt x="2043" y="88"/>
                    </a:lnTo>
                    <a:lnTo>
                      <a:pt x="2043" y="88"/>
                    </a:lnTo>
                    <a:lnTo>
                      <a:pt x="2067" y="80"/>
                    </a:lnTo>
                    <a:lnTo>
                      <a:pt x="2067" y="80"/>
                    </a:lnTo>
                    <a:lnTo>
                      <a:pt x="2095" y="72"/>
                    </a:lnTo>
                    <a:lnTo>
                      <a:pt x="2095" y="72"/>
                    </a:lnTo>
                    <a:lnTo>
                      <a:pt x="2119" y="72"/>
                    </a:lnTo>
                    <a:lnTo>
                      <a:pt x="2119" y="72"/>
                    </a:lnTo>
                    <a:lnTo>
                      <a:pt x="2147" y="76"/>
                    </a:lnTo>
                    <a:lnTo>
                      <a:pt x="2147" y="76"/>
                    </a:lnTo>
                    <a:lnTo>
                      <a:pt x="2171" y="72"/>
                    </a:lnTo>
                    <a:lnTo>
                      <a:pt x="2171" y="72"/>
                    </a:lnTo>
                    <a:lnTo>
                      <a:pt x="2199" y="76"/>
                    </a:lnTo>
                    <a:lnTo>
                      <a:pt x="2199" y="76"/>
                    </a:lnTo>
                    <a:lnTo>
                      <a:pt x="2227" y="76"/>
                    </a:lnTo>
                    <a:lnTo>
                      <a:pt x="2227" y="76"/>
                    </a:lnTo>
                    <a:lnTo>
                      <a:pt x="2247" y="80"/>
                    </a:lnTo>
                    <a:lnTo>
                      <a:pt x="2247" y="80"/>
                    </a:lnTo>
                    <a:lnTo>
                      <a:pt x="2279" y="84"/>
                    </a:lnTo>
                    <a:lnTo>
                      <a:pt x="2279" y="84"/>
                    </a:lnTo>
                    <a:lnTo>
                      <a:pt x="2303" y="84"/>
                    </a:lnTo>
                    <a:lnTo>
                      <a:pt x="2303" y="84"/>
                    </a:lnTo>
                    <a:lnTo>
                      <a:pt x="2331" y="88"/>
                    </a:lnTo>
                    <a:lnTo>
                      <a:pt x="2331" y="88"/>
                    </a:lnTo>
                    <a:lnTo>
                      <a:pt x="2355" y="96"/>
                    </a:lnTo>
                    <a:lnTo>
                      <a:pt x="2355" y="96"/>
                    </a:lnTo>
                    <a:lnTo>
                      <a:pt x="2383" y="104"/>
                    </a:lnTo>
                    <a:lnTo>
                      <a:pt x="2383" y="104"/>
                    </a:lnTo>
                    <a:lnTo>
                      <a:pt x="2407" y="132"/>
                    </a:lnTo>
                    <a:lnTo>
                      <a:pt x="2407" y="132"/>
                    </a:lnTo>
                    <a:lnTo>
                      <a:pt x="2435" y="220"/>
                    </a:lnTo>
                    <a:lnTo>
                      <a:pt x="2435" y="220"/>
                    </a:lnTo>
                    <a:lnTo>
                      <a:pt x="2459" y="280"/>
                    </a:lnTo>
                    <a:lnTo>
                      <a:pt x="2459" y="28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4174" name="Group 462"/>
              <p:cNvGrpSpPr>
                <a:grpSpLocks/>
              </p:cNvGrpSpPr>
              <p:nvPr/>
            </p:nvGrpSpPr>
            <p:grpSpPr bwMode="auto">
              <a:xfrm>
                <a:off x="803" y="2268"/>
                <a:ext cx="2143" cy="272"/>
                <a:chOff x="957" y="13048"/>
                <a:chExt cx="2143" cy="272"/>
              </a:xfrm>
            </p:grpSpPr>
            <p:sp>
              <p:nvSpPr>
                <p:cNvPr id="244175" name="Freeform 463"/>
                <p:cNvSpPr>
                  <a:spLocks/>
                </p:cNvSpPr>
                <p:nvPr/>
              </p:nvSpPr>
              <p:spPr bwMode="auto">
                <a:xfrm>
                  <a:off x="961" y="13204"/>
                  <a:ext cx="464" cy="116"/>
                </a:xfrm>
                <a:custGeom>
                  <a:avLst/>
                  <a:gdLst/>
                  <a:ahLst/>
                  <a:cxnLst>
                    <a:cxn ang="0">
                      <a:pos x="4" y="116"/>
                    </a:cxn>
                    <a:cxn ang="0">
                      <a:pos x="16" y="116"/>
                    </a:cxn>
                    <a:cxn ang="0">
                      <a:pos x="24" y="112"/>
                    </a:cxn>
                    <a:cxn ang="0">
                      <a:pos x="32" y="112"/>
                    </a:cxn>
                    <a:cxn ang="0">
                      <a:pos x="40" y="112"/>
                    </a:cxn>
                    <a:cxn ang="0">
                      <a:pos x="48" y="112"/>
                    </a:cxn>
                    <a:cxn ang="0">
                      <a:pos x="60" y="108"/>
                    </a:cxn>
                    <a:cxn ang="0">
                      <a:pos x="68" y="104"/>
                    </a:cxn>
                    <a:cxn ang="0">
                      <a:pos x="76" y="104"/>
                    </a:cxn>
                    <a:cxn ang="0">
                      <a:pos x="84" y="100"/>
                    </a:cxn>
                    <a:cxn ang="0">
                      <a:pos x="92" y="100"/>
                    </a:cxn>
                    <a:cxn ang="0">
                      <a:pos x="104" y="96"/>
                    </a:cxn>
                    <a:cxn ang="0">
                      <a:pos x="112" y="96"/>
                    </a:cxn>
                    <a:cxn ang="0">
                      <a:pos x="120" y="96"/>
                    </a:cxn>
                    <a:cxn ang="0">
                      <a:pos x="128" y="92"/>
                    </a:cxn>
                    <a:cxn ang="0">
                      <a:pos x="136" y="92"/>
                    </a:cxn>
                    <a:cxn ang="0">
                      <a:pos x="144" y="88"/>
                    </a:cxn>
                    <a:cxn ang="0">
                      <a:pos x="156" y="88"/>
                    </a:cxn>
                    <a:cxn ang="0">
                      <a:pos x="164" y="84"/>
                    </a:cxn>
                    <a:cxn ang="0">
                      <a:pos x="172" y="84"/>
                    </a:cxn>
                    <a:cxn ang="0">
                      <a:pos x="180" y="84"/>
                    </a:cxn>
                    <a:cxn ang="0">
                      <a:pos x="188" y="80"/>
                    </a:cxn>
                    <a:cxn ang="0">
                      <a:pos x="200" y="80"/>
                    </a:cxn>
                    <a:cxn ang="0">
                      <a:pos x="208" y="76"/>
                    </a:cxn>
                    <a:cxn ang="0">
                      <a:pos x="220" y="76"/>
                    </a:cxn>
                    <a:cxn ang="0">
                      <a:pos x="224" y="76"/>
                    </a:cxn>
                    <a:cxn ang="0">
                      <a:pos x="232" y="72"/>
                    </a:cxn>
                    <a:cxn ang="0">
                      <a:pos x="244" y="72"/>
                    </a:cxn>
                    <a:cxn ang="0">
                      <a:pos x="252" y="72"/>
                    </a:cxn>
                    <a:cxn ang="0">
                      <a:pos x="260" y="68"/>
                    </a:cxn>
                    <a:cxn ang="0">
                      <a:pos x="268" y="68"/>
                    </a:cxn>
                    <a:cxn ang="0">
                      <a:pos x="276" y="68"/>
                    </a:cxn>
                    <a:cxn ang="0">
                      <a:pos x="284" y="64"/>
                    </a:cxn>
                    <a:cxn ang="0">
                      <a:pos x="296" y="64"/>
                    </a:cxn>
                    <a:cxn ang="0">
                      <a:pos x="304" y="60"/>
                    </a:cxn>
                    <a:cxn ang="0">
                      <a:pos x="312" y="60"/>
                    </a:cxn>
                    <a:cxn ang="0">
                      <a:pos x="320" y="60"/>
                    </a:cxn>
                    <a:cxn ang="0">
                      <a:pos x="328" y="56"/>
                    </a:cxn>
                    <a:cxn ang="0">
                      <a:pos x="340" y="52"/>
                    </a:cxn>
                    <a:cxn ang="0">
                      <a:pos x="360" y="44"/>
                    </a:cxn>
                    <a:cxn ang="0">
                      <a:pos x="372" y="36"/>
                    </a:cxn>
                    <a:cxn ang="0">
                      <a:pos x="384" y="32"/>
                    </a:cxn>
                    <a:cxn ang="0">
                      <a:pos x="404" y="24"/>
                    </a:cxn>
                    <a:cxn ang="0">
                      <a:pos x="416" y="20"/>
                    </a:cxn>
                    <a:cxn ang="0">
                      <a:pos x="424" y="16"/>
                    </a:cxn>
                    <a:cxn ang="0">
                      <a:pos x="428" y="12"/>
                    </a:cxn>
                    <a:cxn ang="0">
                      <a:pos x="436" y="12"/>
                    </a:cxn>
                    <a:cxn ang="0">
                      <a:pos x="448" y="4"/>
                    </a:cxn>
                    <a:cxn ang="0">
                      <a:pos x="456" y="4"/>
                    </a:cxn>
                    <a:cxn ang="0">
                      <a:pos x="464" y="0"/>
                    </a:cxn>
                  </a:cxnLst>
                  <a:rect l="0" t="0" r="r" b="b"/>
                  <a:pathLst>
                    <a:path w="464" h="116">
                      <a:moveTo>
                        <a:pt x="0" y="116"/>
                      </a:moveTo>
                      <a:lnTo>
                        <a:pt x="0" y="116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8" y="116"/>
                      </a:lnTo>
                      <a:lnTo>
                        <a:pt x="8" y="116"/>
                      </a:lnTo>
                      <a:lnTo>
                        <a:pt x="16" y="116"/>
                      </a:lnTo>
                      <a:lnTo>
                        <a:pt x="16" y="116"/>
                      </a:lnTo>
                      <a:lnTo>
                        <a:pt x="16" y="116"/>
                      </a:lnTo>
                      <a:lnTo>
                        <a:pt x="16" y="116"/>
                      </a:lnTo>
                      <a:lnTo>
                        <a:pt x="24" y="112"/>
                      </a:lnTo>
                      <a:lnTo>
                        <a:pt x="24" y="112"/>
                      </a:lnTo>
                      <a:lnTo>
                        <a:pt x="28" y="112"/>
                      </a:lnTo>
                      <a:lnTo>
                        <a:pt x="28" y="112"/>
                      </a:lnTo>
                      <a:lnTo>
                        <a:pt x="32" y="112"/>
                      </a:lnTo>
                      <a:lnTo>
                        <a:pt x="32" y="112"/>
                      </a:lnTo>
                      <a:lnTo>
                        <a:pt x="36" y="112"/>
                      </a:lnTo>
                      <a:lnTo>
                        <a:pt x="36" y="112"/>
                      </a:lnTo>
                      <a:lnTo>
                        <a:pt x="40" y="112"/>
                      </a:lnTo>
                      <a:lnTo>
                        <a:pt x="40" y="112"/>
                      </a:lnTo>
                      <a:lnTo>
                        <a:pt x="44" y="112"/>
                      </a:lnTo>
                      <a:lnTo>
                        <a:pt x="44" y="112"/>
                      </a:lnTo>
                      <a:lnTo>
                        <a:pt x="48" y="112"/>
                      </a:lnTo>
                      <a:lnTo>
                        <a:pt x="48" y="112"/>
                      </a:lnTo>
                      <a:lnTo>
                        <a:pt x="52" y="108"/>
                      </a:lnTo>
                      <a:lnTo>
                        <a:pt x="52" y="108"/>
                      </a:lnTo>
                      <a:lnTo>
                        <a:pt x="60" y="108"/>
                      </a:lnTo>
                      <a:lnTo>
                        <a:pt x="60" y="108"/>
                      </a:lnTo>
                      <a:lnTo>
                        <a:pt x="64" y="108"/>
                      </a:lnTo>
                      <a:lnTo>
                        <a:pt x="64" y="108"/>
                      </a:lnTo>
                      <a:lnTo>
                        <a:pt x="68" y="104"/>
                      </a:lnTo>
                      <a:lnTo>
                        <a:pt x="68" y="104"/>
                      </a:lnTo>
                      <a:lnTo>
                        <a:pt x="72" y="104"/>
                      </a:lnTo>
                      <a:lnTo>
                        <a:pt x="72" y="104"/>
                      </a:lnTo>
                      <a:lnTo>
                        <a:pt x="76" y="104"/>
                      </a:lnTo>
                      <a:lnTo>
                        <a:pt x="76" y="104"/>
                      </a:lnTo>
                      <a:lnTo>
                        <a:pt x="80" y="104"/>
                      </a:lnTo>
                      <a:lnTo>
                        <a:pt x="80" y="104"/>
                      </a:lnTo>
                      <a:lnTo>
                        <a:pt x="84" y="100"/>
                      </a:lnTo>
                      <a:lnTo>
                        <a:pt x="84" y="100"/>
                      </a:lnTo>
                      <a:lnTo>
                        <a:pt x="92" y="100"/>
                      </a:lnTo>
                      <a:lnTo>
                        <a:pt x="92" y="100"/>
                      </a:lnTo>
                      <a:lnTo>
                        <a:pt x="92" y="100"/>
                      </a:lnTo>
                      <a:lnTo>
                        <a:pt x="92" y="100"/>
                      </a:lnTo>
                      <a:lnTo>
                        <a:pt x="96" y="100"/>
                      </a:lnTo>
                      <a:lnTo>
                        <a:pt x="96" y="100"/>
                      </a:lnTo>
                      <a:lnTo>
                        <a:pt x="104" y="96"/>
                      </a:lnTo>
                      <a:lnTo>
                        <a:pt x="104" y="96"/>
                      </a:lnTo>
                      <a:lnTo>
                        <a:pt x="108" y="96"/>
                      </a:lnTo>
                      <a:lnTo>
                        <a:pt x="108" y="96"/>
                      </a:lnTo>
                      <a:lnTo>
                        <a:pt x="112" y="96"/>
                      </a:lnTo>
                      <a:lnTo>
                        <a:pt x="112" y="96"/>
                      </a:lnTo>
                      <a:lnTo>
                        <a:pt x="116" y="96"/>
                      </a:lnTo>
                      <a:lnTo>
                        <a:pt x="116" y="96"/>
                      </a:lnTo>
                      <a:lnTo>
                        <a:pt x="120" y="96"/>
                      </a:lnTo>
                      <a:lnTo>
                        <a:pt x="120" y="96"/>
                      </a:lnTo>
                      <a:lnTo>
                        <a:pt x="124" y="92"/>
                      </a:lnTo>
                      <a:lnTo>
                        <a:pt x="124" y="92"/>
                      </a:lnTo>
                      <a:lnTo>
                        <a:pt x="128" y="92"/>
                      </a:lnTo>
                      <a:lnTo>
                        <a:pt x="128" y="92"/>
                      </a:lnTo>
                      <a:lnTo>
                        <a:pt x="132" y="92"/>
                      </a:lnTo>
                      <a:lnTo>
                        <a:pt x="132" y="92"/>
                      </a:lnTo>
                      <a:lnTo>
                        <a:pt x="136" y="92"/>
                      </a:lnTo>
                      <a:lnTo>
                        <a:pt x="136" y="92"/>
                      </a:lnTo>
                      <a:lnTo>
                        <a:pt x="140" y="88"/>
                      </a:lnTo>
                      <a:lnTo>
                        <a:pt x="140" y="88"/>
                      </a:lnTo>
                      <a:lnTo>
                        <a:pt x="144" y="88"/>
                      </a:lnTo>
                      <a:lnTo>
                        <a:pt x="144" y="88"/>
                      </a:lnTo>
                      <a:lnTo>
                        <a:pt x="152" y="88"/>
                      </a:lnTo>
                      <a:lnTo>
                        <a:pt x="152" y="88"/>
                      </a:lnTo>
                      <a:lnTo>
                        <a:pt x="156" y="88"/>
                      </a:lnTo>
                      <a:lnTo>
                        <a:pt x="156" y="88"/>
                      </a:lnTo>
                      <a:lnTo>
                        <a:pt x="160" y="88"/>
                      </a:lnTo>
                      <a:lnTo>
                        <a:pt x="160" y="88"/>
                      </a:lnTo>
                      <a:lnTo>
                        <a:pt x="164" y="84"/>
                      </a:lnTo>
                      <a:lnTo>
                        <a:pt x="164" y="84"/>
                      </a:lnTo>
                      <a:lnTo>
                        <a:pt x="168" y="84"/>
                      </a:lnTo>
                      <a:lnTo>
                        <a:pt x="168" y="84"/>
                      </a:lnTo>
                      <a:lnTo>
                        <a:pt x="172" y="84"/>
                      </a:lnTo>
                      <a:lnTo>
                        <a:pt x="172" y="84"/>
                      </a:lnTo>
                      <a:lnTo>
                        <a:pt x="176" y="84"/>
                      </a:lnTo>
                      <a:lnTo>
                        <a:pt x="176" y="84"/>
                      </a:lnTo>
                      <a:lnTo>
                        <a:pt x="180" y="84"/>
                      </a:lnTo>
                      <a:lnTo>
                        <a:pt x="180" y="84"/>
                      </a:lnTo>
                      <a:lnTo>
                        <a:pt x="184" y="80"/>
                      </a:lnTo>
                      <a:lnTo>
                        <a:pt x="184" y="80"/>
                      </a:lnTo>
                      <a:lnTo>
                        <a:pt x="188" y="80"/>
                      </a:lnTo>
                      <a:lnTo>
                        <a:pt x="188" y="80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200" y="80"/>
                      </a:lnTo>
                      <a:lnTo>
                        <a:pt x="200" y="80"/>
                      </a:lnTo>
                      <a:lnTo>
                        <a:pt x="204" y="80"/>
                      </a:lnTo>
                      <a:lnTo>
                        <a:pt x="204" y="80"/>
                      </a:lnTo>
                      <a:lnTo>
                        <a:pt x="208" y="76"/>
                      </a:lnTo>
                      <a:lnTo>
                        <a:pt x="208" y="76"/>
                      </a:lnTo>
                      <a:lnTo>
                        <a:pt x="212" y="76"/>
                      </a:lnTo>
                      <a:lnTo>
                        <a:pt x="212" y="76"/>
                      </a:lnTo>
                      <a:lnTo>
                        <a:pt x="220" y="76"/>
                      </a:lnTo>
                      <a:lnTo>
                        <a:pt x="220" y="76"/>
                      </a:lnTo>
                      <a:lnTo>
                        <a:pt x="220" y="76"/>
                      </a:lnTo>
                      <a:lnTo>
                        <a:pt x="220" y="76"/>
                      </a:lnTo>
                      <a:lnTo>
                        <a:pt x="224" y="76"/>
                      </a:lnTo>
                      <a:lnTo>
                        <a:pt x="224" y="76"/>
                      </a:lnTo>
                      <a:lnTo>
                        <a:pt x="232" y="72"/>
                      </a:lnTo>
                      <a:lnTo>
                        <a:pt x="232" y="72"/>
                      </a:lnTo>
                      <a:lnTo>
                        <a:pt x="232" y="72"/>
                      </a:lnTo>
                      <a:lnTo>
                        <a:pt x="232" y="72"/>
                      </a:lnTo>
                      <a:lnTo>
                        <a:pt x="236" y="72"/>
                      </a:lnTo>
                      <a:lnTo>
                        <a:pt x="236" y="72"/>
                      </a:lnTo>
                      <a:lnTo>
                        <a:pt x="244" y="72"/>
                      </a:lnTo>
                      <a:lnTo>
                        <a:pt x="244" y="72"/>
                      </a:lnTo>
                      <a:lnTo>
                        <a:pt x="248" y="72"/>
                      </a:lnTo>
                      <a:lnTo>
                        <a:pt x="248" y="72"/>
                      </a:lnTo>
                      <a:lnTo>
                        <a:pt x="252" y="72"/>
                      </a:lnTo>
                      <a:lnTo>
                        <a:pt x="252" y="72"/>
                      </a:lnTo>
                      <a:lnTo>
                        <a:pt x="252" y="72"/>
                      </a:lnTo>
                      <a:lnTo>
                        <a:pt x="252" y="72"/>
                      </a:lnTo>
                      <a:lnTo>
                        <a:pt x="260" y="68"/>
                      </a:lnTo>
                      <a:lnTo>
                        <a:pt x="260" y="68"/>
                      </a:lnTo>
                      <a:lnTo>
                        <a:pt x="264" y="68"/>
                      </a:lnTo>
                      <a:lnTo>
                        <a:pt x="264" y="68"/>
                      </a:lnTo>
                      <a:lnTo>
                        <a:pt x="268" y="68"/>
                      </a:lnTo>
                      <a:lnTo>
                        <a:pt x="268" y="68"/>
                      </a:lnTo>
                      <a:lnTo>
                        <a:pt x="272" y="68"/>
                      </a:lnTo>
                      <a:lnTo>
                        <a:pt x="272" y="68"/>
                      </a:lnTo>
                      <a:lnTo>
                        <a:pt x="276" y="68"/>
                      </a:lnTo>
                      <a:lnTo>
                        <a:pt x="276" y="68"/>
                      </a:lnTo>
                      <a:lnTo>
                        <a:pt x="284" y="64"/>
                      </a:lnTo>
                      <a:lnTo>
                        <a:pt x="284" y="64"/>
                      </a:lnTo>
                      <a:lnTo>
                        <a:pt x="284" y="64"/>
                      </a:lnTo>
                      <a:lnTo>
                        <a:pt x="284" y="64"/>
                      </a:lnTo>
                      <a:lnTo>
                        <a:pt x="292" y="64"/>
                      </a:lnTo>
                      <a:lnTo>
                        <a:pt x="292" y="64"/>
                      </a:lnTo>
                      <a:lnTo>
                        <a:pt x="296" y="64"/>
                      </a:lnTo>
                      <a:lnTo>
                        <a:pt x="296" y="64"/>
                      </a:lnTo>
                      <a:lnTo>
                        <a:pt x="300" y="60"/>
                      </a:lnTo>
                      <a:lnTo>
                        <a:pt x="300" y="60"/>
                      </a:lnTo>
                      <a:lnTo>
                        <a:pt x="304" y="60"/>
                      </a:lnTo>
                      <a:lnTo>
                        <a:pt x="304" y="60"/>
                      </a:lnTo>
                      <a:lnTo>
                        <a:pt x="308" y="60"/>
                      </a:lnTo>
                      <a:lnTo>
                        <a:pt x="308" y="60"/>
                      </a:lnTo>
                      <a:lnTo>
                        <a:pt x="312" y="60"/>
                      </a:lnTo>
                      <a:lnTo>
                        <a:pt x="312" y="60"/>
                      </a:lnTo>
                      <a:lnTo>
                        <a:pt x="316" y="60"/>
                      </a:lnTo>
                      <a:lnTo>
                        <a:pt x="316" y="60"/>
                      </a:lnTo>
                      <a:lnTo>
                        <a:pt x="320" y="60"/>
                      </a:lnTo>
                      <a:lnTo>
                        <a:pt x="320" y="60"/>
                      </a:lnTo>
                      <a:lnTo>
                        <a:pt x="328" y="56"/>
                      </a:lnTo>
                      <a:lnTo>
                        <a:pt x="328" y="56"/>
                      </a:lnTo>
                      <a:lnTo>
                        <a:pt x="328" y="56"/>
                      </a:lnTo>
                      <a:lnTo>
                        <a:pt x="328" y="56"/>
                      </a:lnTo>
                      <a:lnTo>
                        <a:pt x="336" y="52"/>
                      </a:lnTo>
                      <a:lnTo>
                        <a:pt x="336" y="52"/>
                      </a:lnTo>
                      <a:lnTo>
                        <a:pt x="340" y="52"/>
                      </a:lnTo>
                      <a:lnTo>
                        <a:pt x="340" y="52"/>
                      </a:lnTo>
                      <a:lnTo>
                        <a:pt x="348" y="48"/>
                      </a:lnTo>
                      <a:lnTo>
                        <a:pt x="348" y="48"/>
                      </a:lnTo>
                      <a:lnTo>
                        <a:pt x="360" y="44"/>
                      </a:lnTo>
                      <a:lnTo>
                        <a:pt x="360" y="44"/>
                      </a:lnTo>
                      <a:lnTo>
                        <a:pt x="368" y="40"/>
                      </a:lnTo>
                      <a:lnTo>
                        <a:pt x="368" y="40"/>
                      </a:lnTo>
                      <a:lnTo>
                        <a:pt x="372" y="36"/>
                      </a:lnTo>
                      <a:lnTo>
                        <a:pt x="372" y="36"/>
                      </a:lnTo>
                      <a:lnTo>
                        <a:pt x="380" y="36"/>
                      </a:lnTo>
                      <a:lnTo>
                        <a:pt x="380" y="36"/>
                      </a:lnTo>
                      <a:lnTo>
                        <a:pt x="384" y="32"/>
                      </a:lnTo>
                      <a:lnTo>
                        <a:pt x="384" y="32"/>
                      </a:lnTo>
                      <a:lnTo>
                        <a:pt x="396" y="28"/>
                      </a:lnTo>
                      <a:lnTo>
                        <a:pt x="396" y="28"/>
                      </a:lnTo>
                      <a:lnTo>
                        <a:pt x="404" y="24"/>
                      </a:lnTo>
                      <a:lnTo>
                        <a:pt x="404" y="24"/>
                      </a:lnTo>
                      <a:lnTo>
                        <a:pt x="408" y="24"/>
                      </a:lnTo>
                      <a:lnTo>
                        <a:pt x="408" y="24"/>
                      </a:lnTo>
                      <a:lnTo>
                        <a:pt x="416" y="20"/>
                      </a:lnTo>
                      <a:lnTo>
                        <a:pt x="416" y="20"/>
                      </a:lnTo>
                      <a:lnTo>
                        <a:pt x="416" y="20"/>
                      </a:lnTo>
                      <a:lnTo>
                        <a:pt x="416" y="20"/>
                      </a:lnTo>
                      <a:lnTo>
                        <a:pt x="424" y="16"/>
                      </a:lnTo>
                      <a:lnTo>
                        <a:pt x="424" y="16"/>
                      </a:lnTo>
                      <a:lnTo>
                        <a:pt x="424" y="16"/>
                      </a:lnTo>
                      <a:lnTo>
                        <a:pt x="424" y="16"/>
                      </a:lnTo>
                      <a:lnTo>
                        <a:pt x="428" y="12"/>
                      </a:lnTo>
                      <a:lnTo>
                        <a:pt x="428" y="12"/>
                      </a:lnTo>
                      <a:lnTo>
                        <a:pt x="436" y="12"/>
                      </a:lnTo>
                      <a:lnTo>
                        <a:pt x="436" y="12"/>
                      </a:lnTo>
                      <a:lnTo>
                        <a:pt x="436" y="12"/>
                      </a:lnTo>
                      <a:lnTo>
                        <a:pt x="436" y="12"/>
                      </a:lnTo>
                      <a:lnTo>
                        <a:pt x="444" y="8"/>
                      </a:lnTo>
                      <a:lnTo>
                        <a:pt x="444" y="8"/>
                      </a:lnTo>
                      <a:lnTo>
                        <a:pt x="448" y="4"/>
                      </a:lnTo>
                      <a:lnTo>
                        <a:pt x="448" y="4"/>
                      </a:lnTo>
                      <a:lnTo>
                        <a:pt x="452" y="4"/>
                      </a:lnTo>
                      <a:lnTo>
                        <a:pt x="452" y="4"/>
                      </a:lnTo>
                      <a:lnTo>
                        <a:pt x="456" y="4"/>
                      </a:lnTo>
                      <a:lnTo>
                        <a:pt x="456" y="4"/>
                      </a:lnTo>
                      <a:lnTo>
                        <a:pt x="460" y="0"/>
                      </a:lnTo>
                      <a:lnTo>
                        <a:pt x="460" y="0"/>
                      </a:lnTo>
                      <a:lnTo>
                        <a:pt x="464" y="0"/>
                      </a:lnTo>
                      <a:lnTo>
                        <a:pt x="464" y="0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76" name="Freeform 464"/>
                <p:cNvSpPr>
                  <a:spLocks/>
                </p:cNvSpPr>
                <p:nvPr/>
              </p:nvSpPr>
              <p:spPr bwMode="auto">
                <a:xfrm>
                  <a:off x="957" y="13200"/>
                  <a:ext cx="464" cy="116"/>
                </a:xfrm>
                <a:custGeom>
                  <a:avLst/>
                  <a:gdLst/>
                  <a:ahLst/>
                  <a:cxnLst>
                    <a:cxn ang="0">
                      <a:pos x="4" y="116"/>
                    </a:cxn>
                    <a:cxn ang="0">
                      <a:pos x="16" y="116"/>
                    </a:cxn>
                    <a:cxn ang="0">
                      <a:pos x="24" y="116"/>
                    </a:cxn>
                    <a:cxn ang="0">
                      <a:pos x="32" y="112"/>
                    </a:cxn>
                    <a:cxn ang="0">
                      <a:pos x="40" y="112"/>
                    </a:cxn>
                    <a:cxn ang="0">
                      <a:pos x="52" y="112"/>
                    </a:cxn>
                    <a:cxn ang="0">
                      <a:pos x="60" y="108"/>
                    </a:cxn>
                    <a:cxn ang="0">
                      <a:pos x="68" y="108"/>
                    </a:cxn>
                    <a:cxn ang="0">
                      <a:pos x="76" y="104"/>
                    </a:cxn>
                    <a:cxn ang="0">
                      <a:pos x="84" y="100"/>
                    </a:cxn>
                    <a:cxn ang="0">
                      <a:pos x="96" y="100"/>
                    </a:cxn>
                    <a:cxn ang="0">
                      <a:pos x="104" y="100"/>
                    </a:cxn>
                    <a:cxn ang="0">
                      <a:pos x="112" y="96"/>
                    </a:cxn>
                    <a:cxn ang="0">
                      <a:pos x="120" y="96"/>
                    </a:cxn>
                    <a:cxn ang="0">
                      <a:pos x="128" y="92"/>
                    </a:cxn>
                    <a:cxn ang="0">
                      <a:pos x="140" y="92"/>
                    </a:cxn>
                    <a:cxn ang="0">
                      <a:pos x="148" y="88"/>
                    </a:cxn>
                    <a:cxn ang="0">
                      <a:pos x="156" y="88"/>
                    </a:cxn>
                    <a:cxn ang="0">
                      <a:pos x="164" y="84"/>
                    </a:cxn>
                    <a:cxn ang="0">
                      <a:pos x="172" y="84"/>
                    </a:cxn>
                    <a:cxn ang="0">
                      <a:pos x="180" y="84"/>
                    </a:cxn>
                    <a:cxn ang="0">
                      <a:pos x="192" y="80"/>
                    </a:cxn>
                    <a:cxn ang="0">
                      <a:pos x="200" y="80"/>
                    </a:cxn>
                    <a:cxn ang="0">
                      <a:pos x="208" y="80"/>
                    </a:cxn>
                    <a:cxn ang="0">
                      <a:pos x="220" y="76"/>
                    </a:cxn>
                    <a:cxn ang="0">
                      <a:pos x="224" y="76"/>
                    </a:cxn>
                    <a:cxn ang="0">
                      <a:pos x="236" y="72"/>
                    </a:cxn>
                    <a:cxn ang="0">
                      <a:pos x="244" y="72"/>
                    </a:cxn>
                    <a:cxn ang="0">
                      <a:pos x="252" y="72"/>
                    </a:cxn>
                    <a:cxn ang="0">
                      <a:pos x="260" y="72"/>
                    </a:cxn>
                    <a:cxn ang="0">
                      <a:pos x="268" y="68"/>
                    </a:cxn>
                    <a:cxn ang="0">
                      <a:pos x="280" y="68"/>
                    </a:cxn>
                    <a:cxn ang="0">
                      <a:pos x="288" y="64"/>
                    </a:cxn>
                    <a:cxn ang="0">
                      <a:pos x="296" y="64"/>
                    </a:cxn>
                    <a:cxn ang="0">
                      <a:pos x="304" y="60"/>
                    </a:cxn>
                    <a:cxn ang="0">
                      <a:pos x="312" y="60"/>
                    </a:cxn>
                    <a:cxn ang="0">
                      <a:pos x="320" y="60"/>
                    </a:cxn>
                    <a:cxn ang="0">
                      <a:pos x="332" y="56"/>
                    </a:cxn>
                    <a:cxn ang="0">
                      <a:pos x="344" y="52"/>
                    </a:cxn>
                    <a:cxn ang="0">
                      <a:pos x="360" y="44"/>
                    </a:cxn>
                    <a:cxn ang="0">
                      <a:pos x="376" y="36"/>
                    </a:cxn>
                    <a:cxn ang="0">
                      <a:pos x="384" y="32"/>
                    </a:cxn>
                    <a:cxn ang="0">
                      <a:pos x="404" y="24"/>
                    </a:cxn>
                    <a:cxn ang="0">
                      <a:pos x="416" y="20"/>
                    </a:cxn>
                    <a:cxn ang="0">
                      <a:pos x="424" y="16"/>
                    </a:cxn>
                    <a:cxn ang="0">
                      <a:pos x="428" y="12"/>
                    </a:cxn>
                    <a:cxn ang="0">
                      <a:pos x="440" y="12"/>
                    </a:cxn>
                    <a:cxn ang="0">
                      <a:pos x="448" y="8"/>
                    </a:cxn>
                    <a:cxn ang="0">
                      <a:pos x="460" y="4"/>
                    </a:cxn>
                    <a:cxn ang="0">
                      <a:pos x="464" y="0"/>
                    </a:cxn>
                  </a:cxnLst>
                  <a:rect l="0" t="0" r="r" b="b"/>
                  <a:pathLst>
                    <a:path w="464" h="116">
                      <a:moveTo>
                        <a:pt x="0" y="116"/>
                      </a:moveTo>
                      <a:lnTo>
                        <a:pt x="4" y="116"/>
                      </a:lnTo>
                      <a:lnTo>
                        <a:pt x="8" y="116"/>
                      </a:lnTo>
                      <a:lnTo>
                        <a:pt x="16" y="116"/>
                      </a:lnTo>
                      <a:lnTo>
                        <a:pt x="20" y="116"/>
                      </a:lnTo>
                      <a:lnTo>
                        <a:pt x="24" y="116"/>
                      </a:lnTo>
                      <a:lnTo>
                        <a:pt x="32" y="116"/>
                      </a:lnTo>
                      <a:lnTo>
                        <a:pt x="32" y="112"/>
                      </a:lnTo>
                      <a:lnTo>
                        <a:pt x="40" y="112"/>
                      </a:lnTo>
                      <a:lnTo>
                        <a:pt x="40" y="112"/>
                      </a:lnTo>
                      <a:lnTo>
                        <a:pt x="44" y="112"/>
                      </a:lnTo>
                      <a:lnTo>
                        <a:pt x="52" y="112"/>
                      </a:lnTo>
                      <a:lnTo>
                        <a:pt x="52" y="112"/>
                      </a:lnTo>
                      <a:lnTo>
                        <a:pt x="60" y="108"/>
                      </a:lnTo>
                      <a:lnTo>
                        <a:pt x="64" y="108"/>
                      </a:lnTo>
                      <a:lnTo>
                        <a:pt x="68" y="108"/>
                      </a:lnTo>
                      <a:lnTo>
                        <a:pt x="72" y="104"/>
                      </a:lnTo>
                      <a:lnTo>
                        <a:pt x="76" y="104"/>
                      </a:lnTo>
                      <a:lnTo>
                        <a:pt x="84" y="104"/>
                      </a:lnTo>
                      <a:lnTo>
                        <a:pt x="84" y="100"/>
                      </a:lnTo>
                      <a:lnTo>
                        <a:pt x="92" y="100"/>
                      </a:lnTo>
                      <a:lnTo>
                        <a:pt x="96" y="100"/>
                      </a:lnTo>
                      <a:lnTo>
                        <a:pt x="96" y="100"/>
                      </a:lnTo>
                      <a:lnTo>
                        <a:pt x="104" y="100"/>
                      </a:lnTo>
                      <a:lnTo>
                        <a:pt x="108" y="96"/>
                      </a:lnTo>
                      <a:lnTo>
                        <a:pt x="112" y="96"/>
                      </a:lnTo>
                      <a:lnTo>
                        <a:pt x="116" y="96"/>
                      </a:lnTo>
                      <a:lnTo>
                        <a:pt x="120" y="96"/>
                      </a:lnTo>
                      <a:lnTo>
                        <a:pt x="128" y="96"/>
                      </a:lnTo>
                      <a:lnTo>
                        <a:pt x="128" y="92"/>
                      </a:lnTo>
                      <a:lnTo>
                        <a:pt x="132" y="92"/>
                      </a:lnTo>
                      <a:lnTo>
                        <a:pt x="140" y="92"/>
                      </a:lnTo>
                      <a:lnTo>
                        <a:pt x="140" y="88"/>
                      </a:lnTo>
                      <a:lnTo>
                        <a:pt x="148" y="88"/>
                      </a:lnTo>
                      <a:lnTo>
                        <a:pt x="152" y="88"/>
                      </a:lnTo>
                      <a:lnTo>
                        <a:pt x="156" y="88"/>
                      </a:lnTo>
                      <a:lnTo>
                        <a:pt x="160" y="88"/>
                      </a:lnTo>
                      <a:lnTo>
                        <a:pt x="164" y="84"/>
                      </a:lnTo>
                      <a:lnTo>
                        <a:pt x="172" y="84"/>
                      </a:lnTo>
                      <a:lnTo>
                        <a:pt x="172" y="84"/>
                      </a:lnTo>
                      <a:lnTo>
                        <a:pt x="176" y="84"/>
                      </a:lnTo>
                      <a:lnTo>
                        <a:pt x="180" y="84"/>
                      </a:lnTo>
                      <a:lnTo>
                        <a:pt x="184" y="80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200" y="80"/>
                      </a:lnTo>
                      <a:lnTo>
                        <a:pt x="204" y="80"/>
                      </a:lnTo>
                      <a:lnTo>
                        <a:pt x="208" y="80"/>
                      </a:lnTo>
                      <a:lnTo>
                        <a:pt x="212" y="76"/>
                      </a:lnTo>
                      <a:lnTo>
                        <a:pt x="220" y="76"/>
                      </a:lnTo>
                      <a:lnTo>
                        <a:pt x="220" y="76"/>
                      </a:lnTo>
                      <a:lnTo>
                        <a:pt x="224" y="76"/>
                      </a:lnTo>
                      <a:lnTo>
                        <a:pt x="232" y="76"/>
                      </a:lnTo>
                      <a:lnTo>
                        <a:pt x="236" y="72"/>
                      </a:lnTo>
                      <a:lnTo>
                        <a:pt x="236" y="72"/>
                      </a:lnTo>
                      <a:lnTo>
                        <a:pt x="244" y="72"/>
                      </a:lnTo>
                      <a:lnTo>
                        <a:pt x="248" y="72"/>
                      </a:lnTo>
                      <a:lnTo>
                        <a:pt x="252" y="72"/>
                      </a:lnTo>
                      <a:lnTo>
                        <a:pt x="256" y="72"/>
                      </a:lnTo>
                      <a:lnTo>
                        <a:pt x="260" y="72"/>
                      </a:lnTo>
                      <a:lnTo>
                        <a:pt x="264" y="68"/>
                      </a:lnTo>
                      <a:lnTo>
                        <a:pt x="268" y="68"/>
                      </a:lnTo>
                      <a:lnTo>
                        <a:pt x="272" y="68"/>
                      </a:lnTo>
                      <a:lnTo>
                        <a:pt x="280" y="68"/>
                      </a:lnTo>
                      <a:lnTo>
                        <a:pt x="284" y="68"/>
                      </a:lnTo>
                      <a:lnTo>
                        <a:pt x="288" y="64"/>
                      </a:lnTo>
                      <a:lnTo>
                        <a:pt x="292" y="64"/>
                      </a:lnTo>
                      <a:lnTo>
                        <a:pt x="296" y="64"/>
                      </a:lnTo>
                      <a:lnTo>
                        <a:pt x="300" y="64"/>
                      </a:lnTo>
                      <a:lnTo>
                        <a:pt x="304" y="60"/>
                      </a:lnTo>
                      <a:lnTo>
                        <a:pt x="308" y="60"/>
                      </a:lnTo>
                      <a:lnTo>
                        <a:pt x="312" y="60"/>
                      </a:lnTo>
                      <a:lnTo>
                        <a:pt x="316" y="60"/>
                      </a:lnTo>
                      <a:lnTo>
                        <a:pt x="320" y="60"/>
                      </a:lnTo>
                      <a:lnTo>
                        <a:pt x="328" y="56"/>
                      </a:lnTo>
                      <a:lnTo>
                        <a:pt x="332" y="56"/>
                      </a:lnTo>
                      <a:lnTo>
                        <a:pt x="336" y="52"/>
                      </a:lnTo>
                      <a:lnTo>
                        <a:pt x="344" y="52"/>
                      </a:lnTo>
                      <a:lnTo>
                        <a:pt x="352" y="48"/>
                      </a:lnTo>
                      <a:lnTo>
                        <a:pt x="360" y="44"/>
                      </a:lnTo>
                      <a:lnTo>
                        <a:pt x="368" y="40"/>
                      </a:lnTo>
                      <a:lnTo>
                        <a:pt x="376" y="36"/>
                      </a:lnTo>
                      <a:lnTo>
                        <a:pt x="380" y="36"/>
                      </a:lnTo>
                      <a:lnTo>
                        <a:pt x="384" y="32"/>
                      </a:lnTo>
                      <a:lnTo>
                        <a:pt x="396" y="28"/>
                      </a:lnTo>
                      <a:lnTo>
                        <a:pt x="404" y="24"/>
                      </a:lnTo>
                      <a:lnTo>
                        <a:pt x="408" y="24"/>
                      </a:lnTo>
                      <a:lnTo>
                        <a:pt x="416" y="20"/>
                      </a:lnTo>
                      <a:lnTo>
                        <a:pt x="416" y="20"/>
                      </a:lnTo>
                      <a:lnTo>
                        <a:pt x="424" y="16"/>
                      </a:lnTo>
                      <a:lnTo>
                        <a:pt x="428" y="16"/>
                      </a:lnTo>
                      <a:lnTo>
                        <a:pt x="428" y="12"/>
                      </a:lnTo>
                      <a:lnTo>
                        <a:pt x="436" y="12"/>
                      </a:lnTo>
                      <a:lnTo>
                        <a:pt x="440" y="12"/>
                      </a:lnTo>
                      <a:lnTo>
                        <a:pt x="444" y="8"/>
                      </a:lnTo>
                      <a:lnTo>
                        <a:pt x="448" y="8"/>
                      </a:lnTo>
                      <a:lnTo>
                        <a:pt x="452" y="4"/>
                      </a:lnTo>
                      <a:lnTo>
                        <a:pt x="460" y="4"/>
                      </a:lnTo>
                      <a:lnTo>
                        <a:pt x="460" y="0"/>
                      </a:lnTo>
                      <a:lnTo>
                        <a:pt x="464" y="0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77" name="Freeform 465"/>
                <p:cNvSpPr>
                  <a:spLocks/>
                </p:cNvSpPr>
                <p:nvPr/>
              </p:nvSpPr>
              <p:spPr bwMode="auto">
                <a:xfrm>
                  <a:off x="1421" y="13080"/>
                  <a:ext cx="459" cy="120"/>
                </a:xfrm>
                <a:custGeom>
                  <a:avLst/>
                  <a:gdLst/>
                  <a:ahLst/>
                  <a:cxnLst>
                    <a:cxn ang="0">
                      <a:pos x="4" y="120"/>
                    </a:cxn>
                    <a:cxn ang="0">
                      <a:pos x="16" y="116"/>
                    </a:cxn>
                    <a:cxn ang="0">
                      <a:pos x="24" y="112"/>
                    </a:cxn>
                    <a:cxn ang="0">
                      <a:pos x="32" y="112"/>
                    </a:cxn>
                    <a:cxn ang="0">
                      <a:pos x="40" y="108"/>
                    </a:cxn>
                    <a:cxn ang="0">
                      <a:pos x="48" y="104"/>
                    </a:cxn>
                    <a:cxn ang="0">
                      <a:pos x="60" y="100"/>
                    </a:cxn>
                    <a:cxn ang="0">
                      <a:pos x="68" y="100"/>
                    </a:cxn>
                    <a:cxn ang="0">
                      <a:pos x="76" y="96"/>
                    </a:cxn>
                    <a:cxn ang="0">
                      <a:pos x="84" y="96"/>
                    </a:cxn>
                    <a:cxn ang="0">
                      <a:pos x="92" y="92"/>
                    </a:cxn>
                    <a:cxn ang="0">
                      <a:pos x="100" y="88"/>
                    </a:cxn>
                    <a:cxn ang="0">
                      <a:pos x="112" y="88"/>
                    </a:cxn>
                    <a:cxn ang="0">
                      <a:pos x="120" y="84"/>
                    </a:cxn>
                    <a:cxn ang="0">
                      <a:pos x="128" y="84"/>
                    </a:cxn>
                    <a:cxn ang="0">
                      <a:pos x="136" y="80"/>
                    </a:cxn>
                    <a:cxn ang="0">
                      <a:pos x="148" y="76"/>
                    </a:cxn>
                    <a:cxn ang="0">
                      <a:pos x="156" y="72"/>
                    </a:cxn>
                    <a:cxn ang="0">
                      <a:pos x="164" y="72"/>
                    </a:cxn>
                    <a:cxn ang="0">
                      <a:pos x="172" y="68"/>
                    </a:cxn>
                    <a:cxn ang="0">
                      <a:pos x="180" y="64"/>
                    </a:cxn>
                    <a:cxn ang="0">
                      <a:pos x="188" y="64"/>
                    </a:cxn>
                    <a:cxn ang="0">
                      <a:pos x="200" y="64"/>
                    </a:cxn>
                    <a:cxn ang="0">
                      <a:pos x="208" y="60"/>
                    </a:cxn>
                    <a:cxn ang="0">
                      <a:pos x="232" y="60"/>
                    </a:cxn>
                    <a:cxn ang="0">
                      <a:pos x="244" y="60"/>
                    </a:cxn>
                    <a:cxn ang="0">
                      <a:pos x="252" y="56"/>
                    </a:cxn>
                    <a:cxn ang="0">
                      <a:pos x="256" y="56"/>
                    </a:cxn>
                    <a:cxn ang="0">
                      <a:pos x="268" y="52"/>
                    </a:cxn>
                    <a:cxn ang="0">
                      <a:pos x="276" y="52"/>
                    </a:cxn>
                    <a:cxn ang="0">
                      <a:pos x="288" y="48"/>
                    </a:cxn>
                    <a:cxn ang="0">
                      <a:pos x="296" y="48"/>
                    </a:cxn>
                    <a:cxn ang="0">
                      <a:pos x="300" y="48"/>
                    </a:cxn>
                    <a:cxn ang="0">
                      <a:pos x="308" y="44"/>
                    </a:cxn>
                    <a:cxn ang="0">
                      <a:pos x="320" y="40"/>
                    </a:cxn>
                    <a:cxn ang="0">
                      <a:pos x="332" y="40"/>
                    </a:cxn>
                    <a:cxn ang="0">
                      <a:pos x="336" y="40"/>
                    </a:cxn>
                    <a:cxn ang="0">
                      <a:pos x="344" y="36"/>
                    </a:cxn>
                    <a:cxn ang="0">
                      <a:pos x="352" y="32"/>
                    </a:cxn>
                    <a:cxn ang="0">
                      <a:pos x="363" y="32"/>
                    </a:cxn>
                    <a:cxn ang="0">
                      <a:pos x="371" y="32"/>
                    </a:cxn>
                    <a:cxn ang="0">
                      <a:pos x="383" y="28"/>
                    </a:cxn>
                    <a:cxn ang="0">
                      <a:pos x="395" y="24"/>
                    </a:cxn>
                    <a:cxn ang="0">
                      <a:pos x="403" y="20"/>
                    </a:cxn>
                    <a:cxn ang="0">
                      <a:pos x="411" y="16"/>
                    </a:cxn>
                    <a:cxn ang="0">
                      <a:pos x="419" y="12"/>
                    </a:cxn>
                    <a:cxn ang="0">
                      <a:pos x="427" y="8"/>
                    </a:cxn>
                    <a:cxn ang="0">
                      <a:pos x="439" y="4"/>
                    </a:cxn>
                    <a:cxn ang="0">
                      <a:pos x="447" y="0"/>
                    </a:cxn>
                    <a:cxn ang="0">
                      <a:pos x="455" y="0"/>
                    </a:cxn>
                    <a:cxn ang="0">
                      <a:pos x="459" y="0"/>
                    </a:cxn>
                  </a:cxnLst>
                  <a:rect l="0" t="0" r="r" b="b"/>
                  <a:pathLst>
                    <a:path w="459" h="120">
                      <a:moveTo>
                        <a:pt x="0" y="120"/>
                      </a:moveTo>
                      <a:lnTo>
                        <a:pt x="4" y="120"/>
                      </a:lnTo>
                      <a:lnTo>
                        <a:pt x="8" y="116"/>
                      </a:lnTo>
                      <a:lnTo>
                        <a:pt x="16" y="116"/>
                      </a:lnTo>
                      <a:lnTo>
                        <a:pt x="20" y="116"/>
                      </a:lnTo>
                      <a:lnTo>
                        <a:pt x="24" y="112"/>
                      </a:lnTo>
                      <a:lnTo>
                        <a:pt x="28" y="112"/>
                      </a:lnTo>
                      <a:lnTo>
                        <a:pt x="32" y="112"/>
                      </a:lnTo>
                      <a:lnTo>
                        <a:pt x="36" y="108"/>
                      </a:lnTo>
                      <a:lnTo>
                        <a:pt x="40" y="108"/>
                      </a:lnTo>
                      <a:lnTo>
                        <a:pt x="48" y="104"/>
                      </a:lnTo>
                      <a:lnTo>
                        <a:pt x="48" y="104"/>
                      </a:lnTo>
                      <a:lnTo>
                        <a:pt x="52" y="104"/>
                      </a:lnTo>
                      <a:lnTo>
                        <a:pt x="60" y="100"/>
                      </a:lnTo>
                      <a:lnTo>
                        <a:pt x="60" y="100"/>
                      </a:lnTo>
                      <a:lnTo>
                        <a:pt x="68" y="100"/>
                      </a:lnTo>
                      <a:lnTo>
                        <a:pt x="72" y="100"/>
                      </a:lnTo>
                      <a:lnTo>
                        <a:pt x="76" y="96"/>
                      </a:lnTo>
                      <a:lnTo>
                        <a:pt x="84" y="96"/>
                      </a:lnTo>
                      <a:lnTo>
                        <a:pt x="84" y="96"/>
                      </a:lnTo>
                      <a:lnTo>
                        <a:pt x="88" y="92"/>
                      </a:lnTo>
                      <a:lnTo>
                        <a:pt x="92" y="92"/>
                      </a:lnTo>
                      <a:lnTo>
                        <a:pt x="96" y="88"/>
                      </a:lnTo>
                      <a:lnTo>
                        <a:pt x="100" y="88"/>
                      </a:lnTo>
                      <a:lnTo>
                        <a:pt x="104" y="88"/>
                      </a:lnTo>
                      <a:lnTo>
                        <a:pt x="112" y="88"/>
                      </a:lnTo>
                      <a:lnTo>
                        <a:pt x="116" y="88"/>
                      </a:lnTo>
                      <a:lnTo>
                        <a:pt x="120" y="84"/>
                      </a:lnTo>
                      <a:lnTo>
                        <a:pt x="124" y="84"/>
                      </a:lnTo>
                      <a:lnTo>
                        <a:pt x="128" y="84"/>
                      </a:lnTo>
                      <a:lnTo>
                        <a:pt x="132" y="80"/>
                      </a:lnTo>
                      <a:lnTo>
                        <a:pt x="136" y="80"/>
                      </a:lnTo>
                      <a:lnTo>
                        <a:pt x="140" y="80"/>
                      </a:lnTo>
                      <a:lnTo>
                        <a:pt x="148" y="76"/>
                      </a:lnTo>
                      <a:lnTo>
                        <a:pt x="148" y="76"/>
                      </a:lnTo>
                      <a:lnTo>
                        <a:pt x="156" y="72"/>
                      </a:lnTo>
                      <a:lnTo>
                        <a:pt x="160" y="72"/>
                      </a:lnTo>
                      <a:lnTo>
                        <a:pt x="164" y="72"/>
                      </a:lnTo>
                      <a:lnTo>
                        <a:pt x="168" y="68"/>
                      </a:lnTo>
                      <a:lnTo>
                        <a:pt x="172" y="68"/>
                      </a:lnTo>
                      <a:lnTo>
                        <a:pt x="176" y="68"/>
                      </a:lnTo>
                      <a:lnTo>
                        <a:pt x="180" y="64"/>
                      </a:lnTo>
                      <a:lnTo>
                        <a:pt x="184" y="64"/>
                      </a:lnTo>
                      <a:lnTo>
                        <a:pt x="188" y="64"/>
                      </a:lnTo>
                      <a:lnTo>
                        <a:pt x="192" y="64"/>
                      </a:lnTo>
                      <a:lnTo>
                        <a:pt x="200" y="64"/>
                      </a:lnTo>
                      <a:lnTo>
                        <a:pt x="200" y="60"/>
                      </a:lnTo>
                      <a:lnTo>
                        <a:pt x="208" y="60"/>
                      </a:lnTo>
                      <a:lnTo>
                        <a:pt x="228" y="60"/>
                      </a:lnTo>
                      <a:lnTo>
                        <a:pt x="232" y="60"/>
                      </a:lnTo>
                      <a:lnTo>
                        <a:pt x="236" y="60"/>
                      </a:lnTo>
                      <a:lnTo>
                        <a:pt x="244" y="60"/>
                      </a:lnTo>
                      <a:lnTo>
                        <a:pt x="244" y="60"/>
                      </a:lnTo>
                      <a:lnTo>
                        <a:pt x="252" y="56"/>
                      </a:lnTo>
                      <a:lnTo>
                        <a:pt x="256" y="56"/>
                      </a:lnTo>
                      <a:lnTo>
                        <a:pt x="256" y="56"/>
                      </a:lnTo>
                      <a:lnTo>
                        <a:pt x="264" y="56"/>
                      </a:lnTo>
                      <a:lnTo>
                        <a:pt x="268" y="52"/>
                      </a:lnTo>
                      <a:lnTo>
                        <a:pt x="272" y="52"/>
                      </a:lnTo>
                      <a:lnTo>
                        <a:pt x="276" y="52"/>
                      </a:lnTo>
                      <a:lnTo>
                        <a:pt x="280" y="52"/>
                      </a:lnTo>
                      <a:lnTo>
                        <a:pt x="288" y="48"/>
                      </a:lnTo>
                      <a:lnTo>
                        <a:pt x="288" y="48"/>
                      </a:lnTo>
                      <a:lnTo>
                        <a:pt x="296" y="48"/>
                      </a:lnTo>
                      <a:lnTo>
                        <a:pt x="300" y="48"/>
                      </a:lnTo>
                      <a:lnTo>
                        <a:pt x="300" y="48"/>
                      </a:lnTo>
                      <a:lnTo>
                        <a:pt x="304" y="44"/>
                      </a:lnTo>
                      <a:lnTo>
                        <a:pt x="308" y="44"/>
                      </a:lnTo>
                      <a:lnTo>
                        <a:pt x="316" y="44"/>
                      </a:lnTo>
                      <a:lnTo>
                        <a:pt x="320" y="40"/>
                      </a:lnTo>
                      <a:lnTo>
                        <a:pt x="324" y="40"/>
                      </a:lnTo>
                      <a:lnTo>
                        <a:pt x="332" y="40"/>
                      </a:lnTo>
                      <a:lnTo>
                        <a:pt x="332" y="40"/>
                      </a:lnTo>
                      <a:lnTo>
                        <a:pt x="336" y="40"/>
                      </a:lnTo>
                      <a:lnTo>
                        <a:pt x="340" y="36"/>
                      </a:lnTo>
                      <a:lnTo>
                        <a:pt x="344" y="36"/>
                      </a:lnTo>
                      <a:lnTo>
                        <a:pt x="348" y="36"/>
                      </a:lnTo>
                      <a:lnTo>
                        <a:pt x="352" y="32"/>
                      </a:lnTo>
                      <a:lnTo>
                        <a:pt x="359" y="32"/>
                      </a:lnTo>
                      <a:lnTo>
                        <a:pt x="363" y="32"/>
                      </a:lnTo>
                      <a:lnTo>
                        <a:pt x="367" y="32"/>
                      </a:lnTo>
                      <a:lnTo>
                        <a:pt x="371" y="32"/>
                      </a:lnTo>
                      <a:lnTo>
                        <a:pt x="375" y="28"/>
                      </a:lnTo>
                      <a:lnTo>
                        <a:pt x="383" y="28"/>
                      </a:lnTo>
                      <a:lnTo>
                        <a:pt x="383" y="28"/>
                      </a:lnTo>
                      <a:lnTo>
                        <a:pt x="395" y="24"/>
                      </a:lnTo>
                      <a:lnTo>
                        <a:pt x="395" y="20"/>
                      </a:lnTo>
                      <a:lnTo>
                        <a:pt x="403" y="20"/>
                      </a:lnTo>
                      <a:lnTo>
                        <a:pt x="407" y="16"/>
                      </a:lnTo>
                      <a:lnTo>
                        <a:pt x="411" y="16"/>
                      </a:lnTo>
                      <a:lnTo>
                        <a:pt x="415" y="12"/>
                      </a:lnTo>
                      <a:lnTo>
                        <a:pt x="419" y="12"/>
                      </a:lnTo>
                      <a:lnTo>
                        <a:pt x="423" y="12"/>
                      </a:lnTo>
                      <a:lnTo>
                        <a:pt x="427" y="8"/>
                      </a:lnTo>
                      <a:lnTo>
                        <a:pt x="431" y="8"/>
                      </a:lnTo>
                      <a:lnTo>
                        <a:pt x="439" y="4"/>
                      </a:lnTo>
                      <a:lnTo>
                        <a:pt x="439" y="4"/>
                      </a:lnTo>
                      <a:lnTo>
                        <a:pt x="447" y="0"/>
                      </a:lnTo>
                      <a:lnTo>
                        <a:pt x="451" y="0"/>
                      </a:lnTo>
                      <a:lnTo>
                        <a:pt x="455" y="0"/>
                      </a:lnTo>
                      <a:lnTo>
                        <a:pt x="459" y="0"/>
                      </a:lnTo>
                      <a:lnTo>
                        <a:pt x="459" y="0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78" name="Freeform 466"/>
                <p:cNvSpPr>
                  <a:spLocks/>
                </p:cNvSpPr>
                <p:nvPr/>
              </p:nvSpPr>
              <p:spPr bwMode="auto">
                <a:xfrm>
                  <a:off x="1425" y="13084"/>
                  <a:ext cx="459" cy="124"/>
                </a:xfrm>
                <a:custGeom>
                  <a:avLst/>
                  <a:gdLst/>
                  <a:ahLst/>
                  <a:cxnLst>
                    <a:cxn ang="0">
                      <a:pos x="4" y="120"/>
                    </a:cxn>
                    <a:cxn ang="0">
                      <a:pos x="16" y="116"/>
                    </a:cxn>
                    <a:cxn ang="0">
                      <a:pos x="24" y="116"/>
                    </a:cxn>
                    <a:cxn ang="0">
                      <a:pos x="32" y="112"/>
                    </a:cxn>
                    <a:cxn ang="0">
                      <a:pos x="40" y="108"/>
                    </a:cxn>
                    <a:cxn ang="0">
                      <a:pos x="48" y="104"/>
                    </a:cxn>
                    <a:cxn ang="0">
                      <a:pos x="60" y="104"/>
                    </a:cxn>
                    <a:cxn ang="0">
                      <a:pos x="68" y="100"/>
                    </a:cxn>
                    <a:cxn ang="0">
                      <a:pos x="76" y="100"/>
                    </a:cxn>
                    <a:cxn ang="0">
                      <a:pos x="84" y="96"/>
                    </a:cxn>
                    <a:cxn ang="0">
                      <a:pos x="92" y="92"/>
                    </a:cxn>
                    <a:cxn ang="0">
                      <a:pos x="100" y="92"/>
                    </a:cxn>
                    <a:cxn ang="0">
                      <a:pos x="112" y="88"/>
                    </a:cxn>
                    <a:cxn ang="0">
                      <a:pos x="120" y="88"/>
                    </a:cxn>
                    <a:cxn ang="0">
                      <a:pos x="124" y="84"/>
                    </a:cxn>
                    <a:cxn ang="0">
                      <a:pos x="136" y="80"/>
                    </a:cxn>
                    <a:cxn ang="0">
                      <a:pos x="144" y="80"/>
                    </a:cxn>
                    <a:cxn ang="0">
                      <a:pos x="156" y="76"/>
                    </a:cxn>
                    <a:cxn ang="0">
                      <a:pos x="164" y="72"/>
                    </a:cxn>
                    <a:cxn ang="0">
                      <a:pos x="172" y="68"/>
                    </a:cxn>
                    <a:cxn ang="0">
                      <a:pos x="176" y="68"/>
                    </a:cxn>
                    <a:cxn ang="0">
                      <a:pos x="188" y="64"/>
                    </a:cxn>
                    <a:cxn ang="0">
                      <a:pos x="200" y="64"/>
                    </a:cxn>
                    <a:cxn ang="0">
                      <a:pos x="208" y="64"/>
                    </a:cxn>
                    <a:cxn ang="0">
                      <a:pos x="232" y="60"/>
                    </a:cxn>
                    <a:cxn ang="0">
                      <a:pos x="244" y="60"/>
                    </a:cxn>
                    <a:cxn ang="0">
                      <a:pos x="252" y="60"/>
                    </a:cxn>
                    <a:cxn ang="0">
                      <a:pos x="256" y="56"/>
                    </a:cxn>
                    <a:cxn ang="0">
                      <a:pos x="264" y="56"/>
                    </a:cxn>
                    <a:cxn ang="0">
                      <a:pos x="276" y="52"/>
                    </a:cxn>
                    <a:cxn ang="0">
                      <a:pos x="284" y="52"/>
                    </a:cxn>
                    <a:cxn ang="0">
                      <a:pos x="296" y="48"/>
                    </a:cxn>
                    <a:cxn ang="0">
                      <a:pos x="300" y="48"/>
                    </a:cxn>
                    <a:cxn ang="0">
                      <a:pos x="308" y="44"/>
                    </a:cxn>
                    <a:cxn ang="0">
                      <a:pos x="320" y="44"/>
                    </a:cxn>
                    <a:cxn ang="0">
                      <a:pos x="328" y="40"/>
                    </a:cxn>
                    <a:cxn ang="0">
                      <a:pos x="336" y="40"/>
                    </a:cxn>
                    <a:cxn ang="0">
                      <a:pos x="344" y="36"/>
                    </a:cxn>
                    <a:cxn ang="0">
                      <a:pos x="352" y="36"/>
                    </a:cxn>
                    <a:cxn ang="0">
                      <a:pos x="363" y="32"/>
                    </a:cxn>
                    <a:cxn ang="0">
                      <a:pos x="371" y="32"/>
                    </a:cxn>
                    <a:cxn ang="0">
                      <a:pos x="383" y="32"/>
                    </a:cxn>
                    <a:cxn ang="0">
                      <a:pos x="391" y="24"/>
                    </a:cxn>
                    <a:cxn ang="0">
                      <a:pos x="403" y="20"/>
                    </a:cxn>
                    <a:cxn ang="0">
                      <a:pos x="411" y="16"/>
                    </a:cxn>
                    <a:cxn ang="0">
                      <a:pos x="419" y="16"/>
                    </a:cxn>
                    <a:cxn ang="0">
                      <a:pos x="427" y="12"/>
                    </a:cxn>
                    <a:cxn ang="0">
                      <a:pos x="435" y="8"/>
                    </a:cxn>
                    <a:cxn ang="0">
                      <a:pos x="447" y="4"/>
                    </a:cxn>
                    <a:cxn ang="0">
                      <a:pos x="455" y="4"/>
                    </a:cxn>
                    <a:cxn ang="0">
                      <a:pos x="459" y="0"/>
                    </a:cxn>
                  </a:cxnLst>
                  <a:rect l="0" t="0" r="r" b="b"/>
                  <a:pathLst>
                    <a:path w="459" h="124">
                      <a:moveTo>
                        <a:pt x="0" y="124"/>
                      </a:moveTo>
                      <a:lnTo>
                        <a:pt x="0" y="124"/>
                      </a:lnTo>
                      <a:lnTo>
                        <a:pt x="4" y="120"/>
                      </a:lnTo>
                      <a:lnTo>
                        <a:pt x="4" y="120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16" y="116"/>
                      </a:lnTo>
                      <a:lnTo>
                        <a:pt x="16" y="116"/>
                      </a:lnTo>
                      <a:lnTo>
                        <a:pt x="16" y="116"/>
                      </a:lnTo>
                      <a:lnTo>
                        <a:pt x="16" y="116"/>
                      </a:lnTo>
                      <a:lnTo>
                        <a:pt x="24" y="116"/>
                      </a:lnTo>
                      <a:lnTo>
                        <a:pt x="24" y="116"/>
                      </a:lnTo>
                      <a:lnTo>
                        <a:pt x="28" y="112"/>
                      </a:lnTo>
                      <a:lnTo>
                        <a:pt x="28" y="112"/>
                      </a:lnTo>
                      <a:lnTo>
                        <a:pt x="32" y="112"/>
                      </a:lnTo>
                      <a:lnTo>
                        <a:pt x="32" y="112"/>
                      </a:lnTo>
                      <a:lnTo>
                        <a:pt x="36" y="112"/>
                      </a:lnTo>
                      <a:lnTo>
                        <a:pt x="36" y="112"/>
                      </a:lnTo>
                      <a:lnTo>
                        <a:pt x="40" y="108"/>
                      </a:lnTo>
                      <a:lnTo>
                        <a:pt x="40" y="108"/>
                      </a:lnTo>
                      <a:lnTo>
                        <a:pt x="48" y="108"/>
                      </a:lnTo>
                      <a:lnTo>
                        <a:pt x="48" y="108"/>
                      </a:lnTo>
                      <a:lnTo>
                        <a:pt x="48" y="104"/>
                      </a:lnTo>
                      <a:lnTo>
                        <a:pt x="48" y="104"/>
                      </a:lnTo>
                      <a:lnTo>
                        <a:pt x="52" y="104"/>
                      </a:lnTo>
                      <a:lnTo>
                        <a:pt x="52" y="104"/>
                      </a:lnTo>
                      <a:lnTo>
                        <a:pt x="60" y="104"/>
                      </a:lnTo>
                      <a:lnTo>
                        <a:pt x="60" y="104"/>
                      </a:lnTo>
                      <a:lnTo>
                        <a:pt x="60" y="100"/>
                      </a:lnTo>
                      <a:lnTo>
                        <a:pt x="60" y="100"/>
                      </a:lnTo>
                      <a:lnTo>
                        <a:pt x="68" y="100"/>
                      </a:lnTo>
                      <a:lnTo>
                        <a:pt x="68" y="100"/>
                      </a:lnTo>
                      <a:lnTo>
                        <a:pt x="68" y="100"/>
                      </a:lnTo>
                      <a:lnTo>
                        <a:pt x="68" y="100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80" y="96"/>
                      </a:lnTo>
                      <a:lnTo>
                        <a:pt x="80" y="96"/>
                      </a:lnTo>
                      <a:lnTo>
                        <a:pt x="84" y="96"/>
                      </a:lnTo>
                      <a:lnTo>
                        <a:pt x="84" y="96"/>
                      </a:lnTo>
                      <a:lnTo>
                        <a:pt x="88" y="96"/>
                      </a:lnTo>
                      <a:lnTo>
                        <a:pt x="88" y="96"/>
                      </a:lnTo>
                      <a:lnTo>
                        <a:pt x="92" y="92"/>
                      </a:lnTo>
                      <a:lnTo>
                        <a:pt x="92" y="92"/>
                      </a:lnTo>
                      <a:lnTo>
                        <a:pt x="96" y="92"/>
                      </a:lnTo>
                      <a:lnTo>
                        <a:pt x="96" y="92"/>
                      </a:lnTo>
                      <a:lnTo>
                        <a:pt x="100" y="92"/>
                      </a:lnTo>
                      <a:lnTo>
                        <a:pt x="100" y="92"/>
                      </a:lnTo>
                      <a:lnTo>
                        <a:pt x="104" y="88"/>
                      </a:lnTo>
                      <a:lnTo>
                        <a:pt x="104" y="88"/>
                      </a:lnTo>
                      <a:lnTo>
                        <a:pt x="112" y="88"/>
                      </a:lnTo>
                      <a:lnTo>
                        <a:pt x="112" y="88"/>
                      </a:lnTo>
                      <a:lnTo>
                        <a:pt x="112" y="88"/>
                      </a:lnTo>
                      <a:lnTo>
                        <a:pt x="112" y="88"/>
                      </a:lnTo>
                      <a:lnTo>
                        <a:pt x="120" y="88"/>
                      </a:lnTo>
                      <a:lnTo>
                        <a:pt x="120" y="88"/>
                      </a:lnTo>
                      <a:lnTo>
                        <a:pt x="124" y="84"/>
                      </a:lnTo>
                      <a:lnTo>
                        <a:pt x="124" y="84"/>
                      </a:lnTo>
                      <a:lnTo>
                        <a:pt x="124" y="84"/>
                      </a:lnTo>
                      <a:lnTo>
                        <a:pt x="124" y="84"/>
                      </a:lnTo>
                      <a:lnTo>
                        <a:pt x="132" y="84"/>
                      </a:lnTo>
                      <a:lnTo>
                        <a:pt x="132" y="84"/>
                      </a:lnTo>
                      <a:lnTo>
                        <a:pt x="136" y="80"/>
                      </a:lnTo>
                      <a:lnTo>
                        <a:pt x="136" y="80"/>
                      </a:lnTo>
                      <a:lnTo>
                        <a:pt x="140" y="80"/>
                      </a:lnTo>
                      <a:lnTo>
                        <a:pt x="140" y="80"/>
                      </a:lnTo>
                      <a:lnTo>
                        <a:pt x="144" y="80"/>
                      </a:lnTo>
                      <a:lnTo>
                        <a:pt x="144" y="80"/>
                      </a:lnTo>
                      <a:lnTo>
                        <a:pt x="148" y="76"/>
                      </a:lnTo>
                      <a:lnTo>
                        <a:pt x="148" y="76"/>
                      </a:lnTo>
                      <a:lnTo>
                        <a:pt x="156" y="76"/>
                      </a:lnTo>
                      <a:lnTo>
                        <a:pt x="156" y="76"/>
                      </a:lnTo>
                      <a:lnTo>
                        <a:pt x="160" y="72"/>
                      </a:lnTo>
                      <a:lnTo>
                        <a:pt x="160" y="72"/>
                      </a:lnTo>
                      <a:lnTo>
                        <a:pt x="164" y="72"/>
                      </a:lnTo>
                      <a:lnTo>
                        <a:pt x="164" y="72"/>
                      </a:lnTo>
                      <a:lnTo>
                        <a:pt x="168" y="72"/>
                      </a:lnTo>
                      <a:lnTo>
                        <a:pt x="168" y="72"/>
                      </a:lnTo>
                      <a:lnTo>
                        <a:pt x="172" y="68"/>
                      </a:lnTo>
                      <a:lnTo>
                        <a:pt x="172" y="68"/>
                      </a:lnTo>
                      <a:lnTo>
                        <a:pt x="176" y="68"/>
                      </a:lnTo>
                      <a:lnTo>
                        <a:pt x="176" y="68"/>
                      </a:lnTo>
                      <a:lnTo>
                        <a:pt x="176" y="68"/>
                      </a:lnTo>
                      <a:lnTo>
                        <a:pt x="176" y="68"/>
                      </a:lnTo>
                      <a:lnTo>
                        <a:pt x="184" y="64"/>
                      </a:lnTo>
                      <a:lnTo>
                        <a:pt x="184" y="64"/>
                      </a:lnTo>
                      <a:lnTo>
                        <a:pt x="188" y="64"/>
                      </a:lnTo>
                      <a:lnTo>
                        <a:pt x="188" y="64"/>
                      </a:lnTo>
                      <a:lnTo>
                        <a:pt x="192" y="64"/>
                      </a:lnTo>
                      <a:lnTo>
                        <a:pt x="192" y="64"/>
                      </a:lnTo>
                      <a:lnTo>
                        <a:pt x="200" y="64"/>
                      </a:lnTo>
                      <a:lnTo>
                        <a:pt x="200" y="64"/>
                      </a:lnTo>
                      <a:lnTo>
                        <a:pt x="200" y="64"/>
                      </a:lnTo>
                      <a:lnTo>
                        <a:pt x="200" y="64"/>
                      </a:lnTo>
                      <a:lnTo>
                        <a:pt x="208" y="64"/>
                      </a:lnTo>
                      <a:lnTo>
                        <a:pt x="208" y="64"/>
                      </a:lnTo>
                      <a:lnTo>
                        <a:pt x="228" y="64"/>
                      </a:lnTo>
                      <a:lnTo>
                        <a:pt x="228" y="64"/>
                      </a:lnTo>
                      <a:lnTo>
                        <a:pt x="232" y="60"/>
                      </a:lnTo>
                      <a:lnTo>
                        <a:pt x="232" y="60"/>
                      </a:lnTo>
                      <a:lnTo>
                        <a:pt x="236" y="60"/>
                      </a:lnTo>
                      <a:lnTo>
                        <a:pt x="236" y="60"/>
                      </a:lnTo>
                      <a:lnTo>
                        <a:pt x="244" y="60"/>
                      </a:lnTo>
                      <a:lnTo>
                        <a:pt x="244" y="60"/>
                      </a:lnTo>
                      <a:lnTo>
                        <a:pt x="244" y="60"/>
                      </a:lnTo>
                      <a:lnTo>
                        <a:pt x="244" y="60"/>
                      </a:lnTo>
                      <a:lnTo>
                        <a:pt x="252" y="60"/>
                      </a:lnTo>
                      <a:lnTo>
                        <a:pt x="252" y="60"/>
                      </a:lnTo>
                      <a:lnTo>
                        <a:pt x="252" y="60"/>
                      </a:lnTo>
                      <a:lnTo>
                        <a:pt x="252" y="60"/>
                      </a:lnTo>
                      <a:lnTo>
                        <a:pt x="256" y="56"/>
                      </a:lnTo>
                      <a:lnTo>
                        <a:pt x="256" y="56"/>
                      </a:lnTo>
                      <a:lnTo>
                        <a:pt x="264" y="56"/>
                      </a:lnTo>
                      <a:lnTo>
                        <a:pt x="264" y="56"/>
                      </a:lnTo>
                      <a:lnTo>
                        <a:pt x="264" y="56"/>
                      </a:lnTo>
                      <a:lnTo>
                        <a:pt x="264" y="56"/>
                      </a:lnTo>
                      <a:lnTo>
                        <a:pt x="272" y="56"/>
                      </a:lnTo>
                      <a:lnTo>
                        <a:pt x="272" y="56"/>
                      </a:lnTo>
                      <a:lnTo>
                        <a:pt x="276" y="52"/>
                      </a:lnTo>
                      <a:lnTo>
                        <a:pt x="276" y="52"/>
                      </a:lnTo>
                      <a:lnTo>
                        <a:pt x="280" y="52"/>
                      </a:lnTo>
                      <a:lnTo>
                        <a:pt x="280" y="52"/>
                      </a:lnTo>
                      <a:lnTo>
                        <a:pt x="284" y="52"/>
                      </a:lnTo>
                      <a:lnTo>
                        <a:pt x="284" y="52"/>
                      </a:lnTo>
                      <a:lnTo>
                        <a:pt x="288" y="52"/>
                      </a:lnTo>
                      <a:lnTo>
                        <a:pt x="288" y="52"/>
                      </a:lnTo>
                      <a:lnTo>
                        <a:pt x="296" y="48"/>
                      </a:lnTo>
                      <a:lnTo>
                        <a:pt x="296" y="48"/>
                      </a:lnTo>
                      <a:lnTo>
                        <a:pt x="296" y="48"/>
                      </a:lnTo>
                      <a:lnTo>
                        <a:pt x="296" y="48"/>
                      </a:lnTo>
                      <a:lnTo>
                        <a:pt x="300" y="48"/>
                      </a:lnTo>
                      <a:lnTo>
                        <a:pt x="300" y="48"/>
                      </a:lnTo>
                      <a:lnTo>
                        <a:pt x="304" y="48"/>
                      </a:lnTo>
                      <a:lnTo>
                        <a:pt x="304" y="48"/>
                      </a:lnTo>
                      <a:lnTo>
                        <a:pt x="308" y="44"/>
                      </a:lnTo>
                      <a:lnTo>
                        <a:pt x="308" y="44"/>
                      </a:lnTo>
                      <a:lnTo>
                        <a:pt x="316" y="44"/>
                      </a:lnTo>
                      <a:lnTo>
                        <a:pt x="316" y="44"/>
                      </a:lnTo>
                      <a:lnTo>
                        <a:pt x="320" y="44"/>
                      </a:lnTo>
                      <a:lnTo>
                        <a:pt x="320" y="44"/>
                      </a:lnTo>
                      <a:lnTo>
                        <a:pt x="324" y="44"/>
                      </a:lnTo>
                      <a:lnTo>
                        <a:pt x="324" y="44"/>
                      </a:lnTo>
                      <a:lnTo>
                        <a:pt x="328" y="40"/>
                      </a:lnTo>
                      <a:lnTo>
                        <a:pt x="328" y="40"/>
                      </a:lnTo>
                      <a:lnTo>
                        <a:pt x="332" y="40"/>
                      </a:lnTo>
                      <a:lnTo>
                        <a:pt x="332" y="40"/>
                      </a:lnTo>
                      <a:lnTo>
                        <a:pt x="336" y="40"/>
                      </a:lnTo>
                      <a:lnTo>
                        <a:pt x="336" y="40"/>
                      </a:lnTo>
                      <a:lnTo>
                        <a:pt x="340" y="40"/>
                      </a:lnTo>
                      <a:lnTo>
                        <a:pt x="340" y="40"/>
                      </a:lnTo>
                      <a:lnTo>
                        <a:pt x="344" y="36"/>
                      </a:lnTo>
                      <a:lnTo>
                        <a:pt x="344" y="36"/>
                      </a:lnTo>
                      <a:lnTo>
                        <a:pt x="348" y="36"/>
                      </a:lnTo>
                      <a:lnTo>
                        <a:pt x="348" y="36"/>
                      </a:lnTo>
                      <a:lnTo>
                        <a:pt x="352" y="36"/>
                      </a:lnTo>
                      <a:lnTo>
                        <a:pt x="352" y="36"/>
                      </a:lnTo>
                      <a:lnTo>
                        <a:pt x="359" y="36"/>
                      </a:lnTo>
                      <a:lnTo>
                        <a:pt x="359" y="36"/>
                      </a:lnTo>
                      <a:lnTo>
                        <a:pt x="363" y="32"/>
                      </a:lnTo>
                      <a:lnTo>
                        <a:pt x="363" y="32"/>
                      </a:lnTo>
                      <a:lnTo>
                        <a:pt x="367" y="32"/>
                      </a:lnTo>
                      <a:lnTo>
                        <a:pt x="367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5" y="32"/>
                      </a:lnTo>
                      <a:lnTo>
                        <a:pt x="375" y="32"/>
                      </a:lnTo>
                      <a:lnTo>
                        <a:pt x="383" y="32"/>
                      </a:lnTo>
                      <a:lnTo>
                        <a:pt x="383" y="32"/>
                      </a:lnTo>
                      <a:lnTo>
                        <a:pt x="383" y="28"/>
                      </a:lnTo>
                      <a:lnTo>
                        <a:pt x="383" y="28"/>
                      </a:lnTo>
                      <a:lnTo>
                        <a:pt x="391" y="24"/>
                      </a:lnTo>
                      <a:lnTo>
                        <a:pt x="391" y="24"/>
                      </a:lnTo>
                      <a:lnTo>
                        <a:pt x="395" y="20"/>
                      </a:lnTo>
                      <a:lnTo>
                        <a:pt x="395" y="20"/>
                      </a:lnTo>
                      <a:lnTo>
                        <a:pt x="403" y="20"/>
                      </a:lnTo>
                      <a:lnTo>
                        <a:pt x="403" y="20"/>
                      </a:lnTo>
                      <a:lnTo>
                        <a:pt x="407" y="16"/>
                      </a:lnTo>
                      <a:lnTo>
                        <a:pt x="407" y="16"/>
                      </a:lnTo>
                      <a:lnTo>
                        <a:pt x="411" y="16"/>
                      </a:lnTo>
                      <a:lnTo>
                        <a:pt x="411" y="16"/>
                      </a:lnTo>
                      <a:lnTo>
                        <a:pt x="415" y="16"/>
                      </a:lnTo>
                      <a:lnTo>
                        <a:pt x="415" y="16"/>
                      </a:lnTo>
                      <a:lnTo>
                        <a:pt x="419" y="16"/>
                      </a:lnTo>
                      <a:lnTo>
                        <a:pt x="419" y="16"/>
                      </a:lnTo>
                      <a:lnTo>
                        <a:pt x="423" y="12"/>
                      </a:lnTo>
                      <a:lnTo>
                        <a:pt x="423" y="12"/>
                      </a:lnTo>
                      <a:lnTo>
                        <a:pt x="427" y="12"/>
                      </a:lnTo>
                      <a:lnTo>
                        <a:pt x="427" y="12"/>
                      </a:lnTo>
                      <a:lnTo>
                        <a:pt x="431" y="8"/>
                      </a:lnTo>
                      <a:lnTo>
                        <a:pt x="431" y="8"/>
                      </a:lnTo>
                      <a:lnTo>
                        <a:pt x="435" y="8"/>
                      </a:lnTo>
                      <a:lnTo>
                        <a:pt x="435" y="8"/>
                      </a:lnTo>
                      <a:lnTo>
                        <a:pt x="439" y="4"/>
                      </a:lnTo>
                      <a:lnTo>
                        <a:pt x="439" y="4"/>
                      </a:lnTo>
                      <a:lnTo>
                        <a:pt x="447" y="4"/>
                      </a:lnTo>
                      <a:lnTo>
                        <a:pt x="447" y="4"/>
                      </a:lnTo>
                      <a:lnTo>
                        <a:pt x="451" y="4"/>
                      </a:lnTo>
                      <a:lnTo>
                        <a:pt x="451" y="4"/>
                      </a:lnTo>
                      <a:lnTo>
                        <a:pt x="455" y="4"/>
                      </a:lnTo>
                      <a:lnTo>
                        <a:pt x="455" y="4"/>
                      </a:lnTo>
                      <a:lnTo>
                        <a:pt x="459" y="0"/>
                      </a:lnTo>
                      <a:lnTo>
                        <a:pt x="459" y="0"/>
                      </a:lnTo>
                      <a:lnTo>
                        <a:pt x="459" y="0"/>
                      </a:lnTo>
                      <a:lnTo>
                        <a:pt x="459" y="0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79" name="Freeform 467"/>
                <p:cNvSpPr>
                  <a:spLocks/>
                </p:cNvSpPr>
                <p:nvPr/>
              </p:nvSpPr>
              <p:spPr bwMode="auto">
                <a:xfrm>
                  <a:off x="1884" y="13052"/>
                  <a:ext cx="540" cy="28"/>
                </a:xfrm>
                <a:custGeom>
                  <a:avLst/>
                  <a:gdLst/>
                  <a:ahLst/>
                  <a:cxnLst>
                    <a:cxn ang="0">
                      <a:pos x="4" y="28"/>
                    </a:cxn>
                    <a:cxn ang="0">
                      <a:pos x="16" y="28"/>
                    </a:cxn>
                    <a:cxn ang="0">
                      <a:pos x="24" y="24"/>
                    </a:cxn>
                    <a:cxn ang="0">
                      <a:pos x="36" y="20"/>
                    </a:cxn>
                    <a:cxn ang="0">
                      <a:pos x="44" y="16"/>
                    </a:cxn>
                    <a:cxn ang="0">
                      <a:pos x="48" y="12"/>
                    </a:cxn>
                    <a:cxn ang="0">
                      <a:pos x="60" y="12"/>
                    </a:cxn>
                    <a:cxn ang="0">
                      <a:pos x="68" y="8"/>
                    </a:cxn>
                    <a:cxn ang="0">
                      <a:pos x="80" y="8"/>
                    </a:cxn>
                    <a:cxn ang="0">
                      <a:pos x="84" y="4"/>
                    </a:cxn>
                    <a:cxn ang="0">
                      <a:pos x="92" y="4"/>
                    </a:cxn>
                    <a:cxn ang="0">
                      <a:pos x="104" y="4"/>
                    </a:cxn>
                    <a:cxn ang="0">
                      <a:pos x="116" y="4"/>
                    </a:cxn>
                    <a:cxn ang="0">
                      <a:pos x="124" y="0"/>
                    </a:cxn>
                    <a:cxn ang="0">
                      <a:pos x="132" y="0"/>
                    </a:cxn>
                    <a:cxn ang="0">
                      <a:pos x="152" y="0"/>
                    </a:cxn>
                    <a:cxn ang="0">
                      <a:pos x="160" y="0"/>
                    </a:cxn>
                    <a:cxn ang="0">
                      <a:pos x="168" y="4"/>
                    </a:cxn>
                    <a:cxn ang="0">
                      <a:pos x="176" y="4"/>
                    </a:cxn>
                    <a:cxn ang="0">
                      <a:pos x="184" y="4"/>
                    </a:cxn>
                    <a:cxn ang="0">
                      <a:pos x="196" y="4"/>
                    </a:cxn>
                    <a:cxn ang="0">
                      <a:pos x="204" y="0"/>
                    </a:cxn>
                    <a:cxn ang="0">
                      <a:pos x="208" y="4"/>
                    </a:cxn>
                    <a:cxn ang="0">
                      <a:pos x="220" y="4"/>
                    </a:cxn>
                    <a:cxn ang="0">
                      <a:pos x="232" y="8"/>
                    </a:cxn>
                    <a:cxn ang="0">
                      <a:pos x="240" y="8"/>
                    </a:cxn>
                    <a:cxn ang="0">
                      <a:pos x="252" y="8"/>
                    </a:cxn>
                    <a:cxn ang="0">
                      <a:pos x="260" y="8"/>
                    </a:cxn>
                    <a:cxn ang="0">
                      <a:pos x="268" y="12"/>
                    </a:cxn>
                    <a:cxn ang="0">
                      <a:pos x="276" y="12"/>
                    </a:cxn>
                    <a:cxn ang="0">
                      <a:pos x="292" y="12"/>
                    </a:cxn>
                    <a:cxn ang="0">
                      <a:pos x="296" y="12"/>
                    </a:cxn>
                    <a:cxn ang="0">
                      <a:pos x="308" y="12"/>
                    </a:cxn>
                    <a:cxn ang="0">
                      <a:pos x="320" y="12"/>
                    </a:cxn>
                    <a:cxn ang="0">
                      <a:pos x="328" y="12"/>
                    </a:cxn>
                    <a:cxn ang="0">
                      <a:pos x="340" y="12"/>
                    </a:cxn>
                    <a:cxn ang="0">
                      <a:pos x="368" y="12"/>
                    </a:cxn>
                    <a:cxn ang="0">
                      <a:pos x="384" y="12"/>
                    </a:cxn>
                    <a:cxn ang="0">
                      <a:pos x="396" y="16"/>
                    </a:cxn>
                    <a:cxn ang="0">
                      <a:pos x="412" y="16"/>
                    </a:cxn>
                    <a:cxn ang="0">
                      <a:pos x="424" y="16"/>
                    </a:cxn>
                    <a:cxn ang="0">
                      <a:pos x="444" y="16"/>
                    </a:cxn>
                    <a:cxn ang="0">
                      <a:pos x="456" y="20"/>
                    </a:cxn>
                    <a:cxn ang="0">
                      <a:pos x="468" y="24"/>
                    </a:cxn>
                    <a:cxn ang="0">
                      <a:pos x="472" y="20"/>
                    </a:cxn>
                    <a:cxn ang="0">
                      <a:pos x="480" y="20"/>
                    </a:cxn>
                    <a:cxn ang="0">
                      <a:pos x="492" y="20"/>
                    </a:cxn>
                    <a:cxn ang="0">
                      <a:pos x="512" y="20"/>
                    </a:cxn>
                    <a:cxn ang="0">
                      <a:pos x="524" y="20"/>
                    </a:cxn>
                    <a:cxn ang="0">
                      <a:pos x="532" y="20"/>
                    </a:cxn>
                    <a:cxn ang="0">
                      <a:pos x="540" y="24"/>
                    </a:cxn>
                  </a:cxnLst>
                  <a:rect l="0" t="0" r="r" b="b"/>
                  <a:pathLst>
                    <a:path w="540" h="28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4" y="28"/>
                      </a:lnTo>
                      <a:lnTo>
                        <a:pt x="4" y="2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6" y="28"/>
                      </a:lnTo>
                      <a:lnTo>
                        <a:pt x="16" y="28"/>
                      </a:lnTo>
                      <a:lnTo>
                        <a:pt x="20" y="24"/>
                      </a:lnTo>
                      <a:lnTo>
                        <a:pt x="20" y="24"/>
                      </a:lnTo>
                      <a:lnTo>
                        <a:pt x="24" y="24"/>
                      </a:lnTo>
                      <a:lnTo>
                        <a:pt x="24" y="24"/>
                      </a:lnTo>
                      <a:lnTo>
                        <a:pt x="28" y="24"/>
                      </a:lnTo>
                      <a:lnTo>
                        <a:pt x="28" y="24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44" y="16"/>
                      </a:lnTo>
                      <a:lnTo>
                        <a:pt x="44" y="16"/>
                      </a:lnTo>
                      <a:lnTo>
                        <a:pt x="48" y="16"/>
                      </a:lnTo>
                      <a:lnTo>
                        <a:pt x="48" y="16"/>
                      </a:lnTo>
                      <a:lnTo>
                        <a:pt x="48" y="12"/>
                      </a:lnTo>
                      <a:lnTo>
                        <a:pt x="48" y="12"/>
                      </a:lnTo>
                      <a:lnTo>
                        <a:pt x="56" y="12"/>
                      </a:lnTo>
                      <a:lnTo>
                        <a:pt x="56" y="12"/>
                      </a:lnTo>
                      <a:lnTo>
                        <a:pt x="60" y="12"/>
                      </a:lnTo>
                      <a:lnTo>
                        <a:pt x="60" y="12"/>
                      </a:lnTo>
                      <a:lnTo>
                        <a:pt x="64" y="12"/>
                      </a:lnTo>
                      <a:lnTo>
                        <a:pt x="64" y="12"/>
                      </a:lnTo>
                      <a:lnTo>
                        <a:pt x="68" y="8"/>
                      </a:lnTo>
                      <a:lnTo>
                        <a:pt x="68" y="8"/>
                      </a:lnTo>
                      <a:lnTo>
                        <a:pt x="72" y="8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8"/>
                      </a:lnTo>
                      <a:lnTo>
                        <a:pt x="80" y="8"/>
                      </a:lnTo>
                      <a:lnTo>
                        <a:pt x="80" y="8"/>
                      </a:lnTo>
                      <a:lnTo>
                        <a:pt x="84" y="4"/>
                      </a:lnTo>
                      <a:lnTo>
                        <a:pt x="84" y="4"/>
                      </a:lnTo>
                      <a:lnTo>
                        <a:pt x="88" y="4"/>
                      </a:lnTo>
                      <a:lnTo>
                        <a:pt x="88" y="4"/>
                      </a:lnTo>
                      <a:lnTo>
                        <a:pt x="92" y="4"/>
                      </a:lnTo>
                      <a:lnTo>
                        <a:pt x="92" y="4"/>
                      </a:lnTo>
                      <a:lnTo>
                        <a:pt x="96" y="4"/>
                      </a:lnTo>
                      <a:lnTo>
                        <a:pt x="96" y="4"/>
                      </a:lnTo>
                      <a:lnTo>
                        <a:pt x="104" y="4"/>
                      </a:lnTo>
                      <a:lnTo>
                        <a:pt x="104" y="4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6" y="4"/>
                      </a:lnTo>
                      <a:lnTo>
                        <a:pt x="116" y="4"/>
                      </a:lnTo>
                      <a:lnTo>
                        <a:pt x="124" y="0"/>
                      </a:lnTo>
                      <a:lnTo>
                        <a:pt x="124" y="0"/>
                      </a:lnTo>
                      <a:lnTo>
                        <a:pt x="124" y="0"/>
                      </a:lnTo>
                      <a:lnTo>
                        <a:pt x="124" y="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32" y="0"/>
                      </a:lnTo>
                      <a:lnTo>
                        <a:pt x="132" y="0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52" y="0"/>
                      </a:lnTo>
                      <a:lnTo>
                        <a:pt x="152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lnTo>
                        <a:pt x="160" y="0"/>
                      </a:lnTo>
                      <a:lnTo>
                        <a:pt x="160" y="0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68" y="4"/>
                      </a:lnTo>
                      <a:lnTo>
                        <a:pt x="168" y="4"/>
                      </a:lnTo>
                      <a:lnTo>
                        <a:pt x="172" y="4"/>
                      </a:lnTo>
                      <a:lnTo>
                        <a:pt x="172" y="4"/>
                      </a:lnTo>
                      <a:lnTo>
                        <a:pt x="176" y="4"/>
                      </a:lnTo>
                      <a:lnTo>
                        <a:pt x="176" y="4"/>
                      </a:lnTo>
                      <a:lnTo>
                        <a:pt x="180" y="4"/>
                      </a:lnTo>
                      <a:lnTo>
                        <a:pt x="180" y="4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8" y="4"/>
                      </a:lnTo>
                      <a:lnTo>
                        <a:pt x="188" y="4"/>
                      </a:lnTo>
                      <a:lnTo>
                        <a:pt x="196" y="4"/>
                      </a:lnTo>
                      <a:lnTo>
                        <a:pt x="196" y="4"/>
                      </a:lnTo>
                      <a:lnTo>
                        <a:pt x="200" y="0"/>
                      </a:lnTo>
                      <a:lnTo>
                        <a:pt x="200" y="0"/>
                      </a:lnTo>
                      <a:lnTo>
                        <a:pt x="204" y="0"/>
                      </a:lnTo>
                      <a:lnTo>
                        <a:pt x="204" y="0"/>
                      </a:lnTo>
                      <a:lnTo>
                        <a:pt x="208" y="4"/>
                      </a:lnTo>
                      <a:lnTo>
                        <a:pt x="208" y="4"/>
                      </a:lnTo>
                      <a:lnTo>
                        <a:pt x="208" y="4"/>
                      </a:lnTo>
                      <a:lnTo>
                        <a:pt x="208" y="4"/>
                      </a:lnTo>
                      <a:lnTo>
                        <a:pt x="216" y="4"/>
                      </a:lnTo>
                      <a:lnTo>
                        <a:pt x="216" y="4"/>
                      </a:lnTo>
                      <a:lnTo>
                        <a:pt x="220" y="4"/>
                      </a:lnTo>
                      <a:lnTo>
                        <a:pt x="220" y="4"/>
                      </a:lnTo>
                      <a:lnTo>
                        <a:pt x="224" y="4"/>
                      </a:lnTo>
                      <a:lnTo>
                        <a:pt x="224" y="4"/>
                      </a:lnTo>
                      <a:lnTo>
                        <a:pt x="232" y="8"/>
                      </a:lnTo>
                      <a:lnTo>
                        <a:pt x="232" y="8"/>
                      </a:lnTo>
                      <a:lnTo>
                        <a:pt x="232" y="8"/>
                      </a:lnTo>
                      <a:lnTo>
                        <a:pt x="232" y="8"/>
                      </a:lnTo>
                      <a:lnTo>
                        <a:pt x="240" y="8"/>
                      </a:lnTo>
                      <a:lnTo>
                        <a:pt x="240" y="8"/>
                      </a:lnTo>
                      <a:lnTo>
                        <a:pt x="248" y="8"/>
                      </a:lnTo>
                      <a:lnTo>
                        <a:pt x="248" y="8"/>
                      </a:lnTo>
                      <a:lnTo>
                        <a:pt x="252" y="8"/>
                      </a:lnTo>
                      <a:lnTo>
                        <a:pt x="252" y="8"/>
                      </a:lnTo>
                      <a:lnTo>
                        <a:pt x="256" y="8"/>
                      </a:lnTo>
                      <a:lnTo>
                        <a:pt x="256" y="8"/>
                      </a:lnTo>
                      <a:lnTo>
                        <a:pt x="260" y="8"/>
                      </a:lnTo>
                      <a:lnTo>
                        <a:pt x="260" y="8"/>
                      </a:lnTo>
                      <a:lnTo>
                        <a:pt x="264" y="8"/>
                      </a:lnTo>
                      <a:lnTo>
                        <a:pt x="264" y="8"/>
                      </a:lnTo>
                      <a:lnTo>
                        <a:pt x="268" y="12"/>
                      </a:lnTo>
                      <a:lnTo>
                        <a:pt x="268" y="12"/>
                      </a:lnTo>
                      <a:lnTo>
                        <a:pt x="272" y="12"/>
                      </a:lnTo>
                      <a:lnTo>
                        <a:pt x="272" y="12"/>
                      </a:lnTo>
                      <a:lnTo>
                        <a:pt x="276" y="12"/>
                      </a:lnTo>
                      <a:lnTo>
                        <a:pt x="276" y="12"/>
                      </a:lnTo>
                      <a:lnTo>
                        <a:pt x="284" y="12"/>
                      </a:lnTo>
                      <a:lnTo>
                        <a:pt x="284" y="12"/>
                      </a:lnTo>
                      <a:lnTo>
                        <a:pt x="292" y="12"/>
                      </a:lnTo>
                      <a:lnTo>
                        <a:pt x="292" y="12"/>
                      </a:lnTo>
                      <a:lnTo>
                        <a:pt x="296" y="12"/>
                      </a:lnTo>
                      <a:lnTo>
                        <a:pt x="296" y="12"/>
                      </a:lnTo>
                      <a:lnTo>
                        <a:pt x="296" y="12"/>
                      </a:lnTo>
                      <a:lnTo>
                        <a:pt x="296" y="12"/>
                      </a:lnTo>
                      <a:lnTo>
                        <a:pt x="304" y="12"/>
                      </a:lnTo>
                      <a:lnTo>
                        <a:pt x="304" y="12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6" y="12"/>
                      </a:lnTo>
                      <a:lnTo>
                        <a:pt x="316" y="12"/>
                      </a:lnTo>
                      <a:lnTo>
                        <a:pt x="320" y="12"/>
                      </a:lnTo>
                      <a:lnTo>
                        <a:pt x="320" y="12"/>
                      </a:lnTo>
                      <a:lnTo>
                        <a:pt x="328" y="12"/>
                      </a:lnTo>
                      <a:lnTo>
                        <a:pt x="328" y="12"/>
                      </a:lnTo>
                      <a:lnTo>
                        <a:pt x="328" y="12"/>
                      </a:lnTo>
                      <a:lnTo>
                        <a:pt x="328" y="12"/>
                      </a:lnTo>
                      <a:lnTo>
                        <a:pt x="336" y="12"/>
                      </a:lnTo>
                      <a:lnTo>
                        <a:pt x="336" y="12"/>
                      </a:lnTo>
                      <a:lnTo>
                        <a:pt x="340" y="12"/>
                      </a:lnTo>
                      <a:lnTo>
                        <a:pt x="340" y="12"/>
                      </a:lnTo>
                      <a:lnTo>
                        <a:pt x="348" y="12"/>
                      </a:lnTo>
                      <a:lnTo>
                        <a:pt x="348" y="12"/>
                      </a:lnTo>
                      <a:lnTo>
                        <a:pt x="368" y="12"/>
                      </a:lnTo>
                      <a:lnTo>
                        <a:pt x="368" y="12"/>
                      </a:lnTo>
                      <a:lnTo>
                        <a:pt x="376" y="12"/>
                      </a:lnTo>
                      <a:lnTo>
                        <a:pt x="376" y="12"/>
                      </a:lnTo>
                      <a:lnTo>
                        <a:pt x="384" y="12"/>
                      </a:lnTo>
                      <a:lnTo>
                        <a:pt x="384" y="12"/>
                      </a:lnTo>
                      <a:lnTo>
                        <a:pt x="392" y="12"/>
                      </a:lnTo>
                      <a:lnTo>
                        <a:pt x="392" y="12"/>
                      </a:lnTo>
                      <a:lnTo>
                        <a:pt x="396" y="16"/>
                      </a:lnTo>
                      <a:lnTo>
                        <a:pt x="396" y="16"/>
                      </a:lnTo>
                      <a:lnTo>
                        <a:pt x="404" y="16"/>
                      </a:lnTo>
                      <a:lnTo>
                        <a:pt x="404" y="16"/>
                      </a:lnTo>
                      <a:lnTo>
                        <a:pt x="412" y="16"/>
                      </a:lnTo>
                      <a:lnTo>
                        <a:pt x="412" y="16"/>
                      </a:lnTo>
                      <a:lnTo>
                        <a:pt x="416" y="16"/>
                      </a:lnTo>
                      <a:lnTo>
                        <a:pt x="416" y="16"/>
                      </a:lnTo>
                      <a:lnTo>
                        <a:pt x="424" y="16"/>
                      </a:lnTo>
                      <a:lnTo>
                        <a:pt x="424" y="16"/>
                      </a:lnTo>
                      <a:lnTo>
                        <a:pt x="440" y="16"/>
                      </a:lnTo>
                      <a:lnTo>
                        <a:pt x="440" y="16"/>
                      </a:lnTo>
                      <a:lnTo>
                        <a:pt x="444" y="16"/>
                      </a:lnTo>
                      <a:lnTo>
                        <a:pt x="444" y="16"/>
                      </a:lnTo>
                      <a:lnTo>
                        <a:pt x="452" y="20"/>
                      </a:lnTo>
                      <a:lnTo>
                        <a:pt x="452" y="20"/>
                      </a:lnTo>
                      <a:lnTo>
                        <a:pt x="456" y="20"/>
                      </a:lnTo>
                      <a:lnTo>
                        <a:pt x="456" y="20"/>
                      </a:lnTo>
                      <a:lnTo>
                        <a:pt x="460" y="20"/>
                      </a:lnTo>
                      <a:lnTo>
                        <a:pt x="460" y="20"/>
                      </a:lnTo>
                      <a:lnTo>
                        <a:pt x="468" y="24"/>
                      </a:lnTo>
                      <a:lnTo>
                        <a:pt x="468" y="24"/>
                      </a:lnTo>
                      <a:lnTo>
                        <a:pt x="468" y="20"/>
                      </a:lnTo>
                      <a:lnTo>
                        <a:pt x="468" y="20"/>
                      </a:lnTo>
                      <a:lnTo>
                        <a:pt x="472" y="20"/>
                      </a:lnTo>
                      <a:lnTo>
                        <a:pt x="472" y="20"/>
                      </a:lnTo>
                      <a:lnTo>
                        <a:pt x="480" y="20"/>
                      </a:lnTo>
                      <a:lnTo>
                        <a:pt x="480" y="20"/>
                      </a:lnTo>
                      <a:lnTo>
                        <a:pt x="480" y="20"/>
                      </a:lnTo>
                      <a:lnTo>
                        <a:pt x="480" y="20"/>
                      </a:lnTo>
                      <a:lnTo>
                        <a:pt x="488" y="20"/>
                      </a:lnTo>
                      <a:lnTo>
                        <a:pt x="488" y="20"/>
                      </a:lnTo>
                      <a:lnTo>
                        <a:pt x="492" y="20"/>
                      </a:lnTo>
                      <a:lnTo>
                        <a:pt x="492" y="20"/>
                      </a:lnTo>
                      <a:lnTo>
                        <a:pt x="496" y="20"/>
                      </a:lnTo>
                      <a:lnTo>
                        <a:pt x="496" y="20"/>
                      </a:lnTo>
                      <a:lnTo>
                        <a:pt x="512" y="20"/>
                      </a:lnTo>
                      <a:lnTo>
                        <a:pt x="512" y="20"/>
                      </a:lnTo>
                      <a:lnTo>
                        <a:pt x="516" y="20"/>
                      </a:lnTo>
                      <a:lnTo>
                        <a:pt x="516" y="20"/>
                      </a:lnTo>
                      <a:lnTo>
                        <a:pt x="524" y="20"/>
                      </a:lnTo>
                      <a:lnTo>
                        <a:pt x="524" y="20"/>
                      </a:lnTo>
                      <a:lnTo>
                        <a:pt x="524" y="20"/>
                      </a:lnTo>
                      <a:lnTo>
                        <a:pt x="524" y="20"/>
                      </a:lnTo>
                      <a:lnTo>
                        <a:pt x="532" y="20"/>
                      </a:lnTo>
                      <a:lnTo>
                        <a:pt x="532" y="20"/>
                      </a:lnTo>
                      <a:lnTo>
                        <a:pt x="536" y="24"/>
                      </a:lnTo>
                      <a:lnTo>
                        <a:pt x="536" y="24"/>
                      </a:lnTo>
                      <a:lnTo>
                        <a:pt x="540" y="24"/>
                      </a:lnTo>
                      <a:lnTo>
                        <a:pt x="540" y="24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80" name="Freeform 468"/>
                <p:cNvSpPr>
                  <a:spLocks/>
                </p:cNvSpPr>
                <p:nvPr/>
              </p:nvSpPr>
              <p:spPr bwMode="auto">
                <a:xfrm>
                  <a:off x="1880" y="13048"/>
                  <a:ext cx="540" cy="32"/>
                </a:xfrm>
                <a:custGeom>
                  <a:avLst/>
                  <a:gdLst/>
                  <a:ahLst/>
                  <a:cxnLst>
                    <a:cxn ang="0">
                      <a:pos x="8" y="28"/>
                    </a:cxn>
                    <a:cxn ang="0">
                      <a:pos x="16" y="28"/>
                    </a:cxn>
                    <a:cxn ang="0">
                      <a:pos x="24" y="28"/>
                    </a:cxn>
                    <a:cxn ang="0">
                      <a:pos x="36" y="24"/>
                    </a:cxn>
                    <a:cxn ang="0">
                      <a:pos x="44" y="20"/>
                    </a:cxn>
                    <a:cxn ang="0">
                      <a:pos x="52" y="16"/>
                    </a:cxn>
                    <a:cxn ang="0">
                      <a:pos x="60" y="12"/>
                    </a:cxn>
                    <a:cxn ang="0">
                      <a:pos x="68" y="12"/>
                    </a:cxn>
                    <a:cxn ang="0">
                      <a:pos x="80" y="8"/>
                    </a:cxn>
                    <a:cxn ang="0">
                      <a:pos x="88" y="8"/>
                    </a:cxn>
                    <a:cxn ang="0">
                      <a:pos x="96" y="4"/>
                    </a:cxn>
                    <a:cxn ang="0">
                      <a:pos x="108" y="4"/>
                    </a:cxn>
                    <a:cxn ang="0">
                      <a:pos x="120" y="4"/>
                    </a:cxn>
                    <a:cxn ang="0">
                      <a:pos x="128" y="4"/>
                    </a:cxn>
                    <a:cxn ang="0">
                      <a:pos x="132" y="0"/>
                    </a:cxn>
                    <a:cxn ang="0">
                      <a:pos x="152" y="0"/>
                    </a:cxn>
                    <a:cxn ang="0">
                      <a:pos x="160" y="4"/>
                    </a:cxn>
                    <a:cxn ang="0">
                      <a:pos x="172" y="4"/>
                    </a:cxn>
                    <a:cxn ang="0">
                      <a:pos x="176" y="4"/>
                    </a:cxn>
                    <a:cxn ang="0">
                      <a:pos x="184" y="4"/>
                    </a:cxn>
                    <a:cxn ang="0">
                      <a:pos x="196" y="4"/>
                    </a:cxn>
                    <a:cxn ang="0">
                      <a:pos x="204" y="4"/>
                    </a:cxn>
                    <a:cxn ang="0">
                      <a:pos x="212" y="4"/>
                    </a:cxn>
                    <a:cxn ang="0">
                      <a:pos x="220" y="8"/>
                    </a:cxn>
                    <a:cxn ang="0">
                      <a:pos x="232" y="8"/>
                    </a:cxn>
                    <a:cxn ang="0">
                      <a:pos x="240" y="8"/>
                    </a:cxn>
                    <a:cxn ang="0">
                      <a:pos x="252" y="8"/>
                    </a:cxn>
                    <a:cxn ang="0">
                      <a:pos x="260" y="12"/>
                    </a:cxn>
                    <a:cxn ang="0">
                      <a:pos x="268" y="12"/>
                    </a:cxn>
                    <a:cxn ang="0">
                      <a:pos x="280" y="16"/>
                    </a:cxn>
                    <a:cxn ang="0">
                      <a:pos x="292" y="12"/>
                    </a:cxn>
                    <a:cxn ang="0">
                      <a:pos x="300" y="12"/>
                    </a:cxn>
                    <a:cxn ang="0">
                      <a:pos x="308" y="12"/>
                    </a:cxn>
                    <a:cxn ang="0">
                      <a:pos x="324" y="12"/>
                    </a:cxn>
                    <a:cxn ang="0">
                      <a:pos x="332" y="12"/>
                    </a:cxn>
                    <a:cxn ang="0">
                      <a:pos x="344" y="12"/>
                    </a:cxn>
                    <a:cxn ang="0">
                      <a:pos x="368" y="12"/>
                    </a:cxn>
                    <a:cxn ang="0">
                      <a:pos x="384" y="16"/>
                    </a:cxn>
                    <a:cxn ang="0">
                      <a:pos x="400" y="16"/>
                    </a:cxn>
                    <a:cxn ang="0">
                      <a:pos x="412" y="16"/>
                    </a:cxn>
                    <a:cxn ang="0">
                      <a:pos x="428" y="16"/>
                    </a:cxn>
                    <a:cxn ang="0">
                      <a:pos x="444" y="20"/>
                    </a:cxn>
                    <a:cxn ang="0">
                      <a:pos x="460" y="20"/>
                    </a:cxn>
                    <a:cxn ang="0">
                      <a:pos x="468" y="24"/>
                    </a:cxn>
                    <a:cxn ang="0">
                      <a:pos x="472" y="24"/>
                    </a:cxn>
                    <a:cxn ang="0">
                      <a:pos x="484" y="24"/>
                    </a:cxn>
                    <a:cxn ang="0">
                      <a:pos x="496" y="24"/>
                    </a:cxn>
                    <a:cxn ang="0">
                      <a:pos x="516" y="20"/>
                    </a:cxn>
                    <a:cxn ang="0">
                      <a:pos x="524" y="24"/>
                    </a:cxn>
                    <a:cxn ang="0">
                      <a:pos x="532" y="24"/>
                    </a:cxn>
                    <a:cxn ang="0">
                      <a:pos x="540" y="24"/>
                    </a:cxn>
                  </a:cxnLst>
                  <a:rect l="0" t="0" r="r" b="b"/>
                  <a:pathLst>
                    <a:path w="540" h="32">
                      <a:moveTo>
                        <a:pt x="0" y="32"/>
                      </a:moveTo>
                      <a:lnTo>
                        <a:pt x="8" y="28"/>
                      </a:lnTo>
                      <a:lnTo>
                        <a:pt x="12" y="28"/>
                      </a:lnTo>
                      <a:lnTo>
                        <a:pt x="16" y="28"/>
                      </a:lnTo>
                      <a:lnTo>
                        <a:pt x="20" y="28"/>
                      </a:lnTo>
                      <a:lnTo>
                        <a:pt x="24" y="28"/>
                      </a:lnTo>
                      <a:lnTo>
                        <a:pt x="32" y="24"/>
                      </a:lnTo>
                      <a:lnTo>
                        <a:pt x="36" y="24"/>
                      </a:lnTo>
                      <a:lnTo>
                        <a:pt x="40" y="20"/>
                      </a:lnTo>
                      <a:lnTo>
                        <a:pt x="44" y="20"/>
                      </a:lnTo>
                      <a:lnTo>
                        <a:pt x="48" y="16"/>
                      </a:lnTo>
                      <a:lnTo>
                        <a:pt x="52" y="16"/>
                      </a:lnTo>
                      <a:lnTo>
                        <a:pt x="56" y="12"/>
                      </a:lnTo>
                      <a:lnTo>
                        <a:pt x="60" y="12"/>
                      </a:lnTo>
                      <a:lnTo>
                        <a:pt x="64" y="12"/>
                      </a:lnTo>
                      <a:lnTo>
                        <a:pt x="68" y="12"/>
                      </a:lnTo>
                      <a:lnTo>
                        <a:pt x="76" y="12"/>
                      </a:lnTo>
                      <a:lnTo>
                        <a:pt x="80" y="8"/>
                      </a:lnTo>
                      <a:lnTo>
                        <a:pt x="84" y="8"/>
                      </a:lnTo>
                      <a:lnTo>
                        <a:pt x="88" y="8"/>
                      </a:lnTo>
                      <a:lnTo>
                        <a:pt x="88" y="8"/>
                      </a:lnTo>
                      <a:lnTo>
                        <a:pt x="96" y="4"/>
                      </a:lnTo>
                      <a:lnTo>
                        <a:pt x="96" y="4"/>
                      </a:lnTo>
                      <a:lnTo>
                        <a:pt x="108" y="4"/>
                      </a:lnTo>
                      <a:lnTo>
                        <a:pt x="112" y="4"/>
                      </a:lnTo>
                      <a:lnTo>
                        <a:pt x="120" y="4"/>
                      </a:lnTo>
                      <a:lnTo>
                        <a:pt x="124" y="4"/>
                      </a:lnTo>
                      <a:lnTo>
                        <a:pt x="128" y="4"/>
                      </a:lnTo>
                      <a:lnTo>
                        <a:pt x="128" y="0"/>
                      </a:lnTo>
                      <a:lnTo>
                        <a:pt x="132" y="0"/>
                      </a:lnTo>
                      <a:lnTo>
                        <a:pt x="148" y="0"/>
                      </a:lnTo>
                      <a:lnTo>
                        <a:pt x="152" y="0"/>
                      </a:lnTo>
                      <a:lnTo>
                        <a:pt x="156" y="4"/>
                      </a:lnTo>
                      <a:lnTo>
                        <a:pt x="160" y="4"/>
                      </a:lnTo>
                      <a:lnTo>
                        <a:pt x="164" y="4"/>
                      </a:lnTo>
                      <a:lnTo>
                        <a:pt x="172" y="4"/>
                      </a:lnTo>
                      <a:lnTo>
                        <a:pt x="172" y="4"/>
                      </a:lnTo>
                      <a:lnTo>
                        <a:pt x="176" y="4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92" y="4"/>
                      </a:lnTo>
                      <a:lnTo>
                        <a:pt x="196" y="4"/>
                      </a:lnTo>
                      <a:lnTo>
                        <a:pt x="204" y="4"/>
                      </a:lnTo>
                      <a:lnTo>
                        <a:pt x="204" y="4"/>
                      </a:lnTo>
                      <a:lnTo>
                        <a:pt x="208" y="4"/>
                      </a:lnTo>
                      <a:lnTo>
                        <a:pt x="212" y="4"/>
                      </a:lnTo>
                      <a:lnTo>
                        <a:pt x="216" y="4"/>
                      </a:lnTo>
                      <a:lnTo>
                        <a:pt x="220" y="8"/>
                      </a:lnTo>
                      <a:lnTo>
                        <a:pt x="228" y="8"/>
                      </a:lnTo>
                      <a:lnTo>
                        <a:pt x="232" y="8"/>
                      </a:lnTo>
                      <a:lnTo>
                        <a:pt x="236" y="8"/>
                      </a:lnTo>
                      <a:lnTo>
                        <a:pt x="240" y="8"/>
                      </a:lnTo>
                      <a:lnTo>
                        <a:pt x="248" y="8"/>
                      </a:lnTo>
                      <a:lnTo>
                        <a:pt x="252" y="8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4" y="12"/>
                      </a:lnTo>
                      <a:lnTo>
                        <a:pt x="268" y="12"/>
                      </a:lnTo>
                      <a:lnTo>
                        <a:pt x="272" y="12"/>
                      </a:lnTo>
                      <a:lnTo>
                        <a:pt x="280" y="16"/>
                      </a:lnTo>
                      <a:lnTo>
                        <a:pt x="284" y="12"/>
                      </a:lnTo>
                      <a:lnTo>
                        <a:pt x="292" y="12"/>
                      </a:lnTo>
                      <a:lnTo>
                        <a:pt x="296" y="12"/>
                      </a:lnTo>
                      <a:lnTo>
                        <a:pt x="300" y="12"/>
                      </a:lnTo>
                      <a:lnTo>
                        <a:pt x="304" y="12"/>
                      </a:lnTo>
                      <a:lnTo>
                        <a:pt x="308" y="12"/>
                      </a:lnTo>
                      <a:lnTo>
                        <a:pt x="320" y="12"/>
                      </a:lnTo>
                      <a:lnTo>
                        <a:pt x="324" y="12"/>
                      </a:lnTo>
                      <a:lnTo>
                        <a:pt x="328" y="12"/>
                      </a:lnTo>
                      <a:lnTo>
                        <a:pt x="332" y="12"/>
                      </a:lnTo>
                      <a:lnTo>
                        <a:pt x="336" y="12"/>
                      </a:lnTo>
                      <a:lnTo>
                        <a:pt x="344" y="12"/>
                      </a:lnTo>
                      <a:lnTo>
                        <a:pt x="348" y="12"/>
                      </a:lnTo>
                      <a:lnTo>
                        <a:pt x="368" y="12"/>
                      </a:lnTo>
                      <a:lnTo>
                        <a:pt x="376" y="16"/>
                      </a:lnTo>
                      <a:lnTo>
                        <a:pt x="384" y="16"/>
                      </a:lnTo>
                      <a:lnTo>
                        <a:pt x="392" y="16"/>
                      </a:lnTo>
                      <a:lnTo>
                        <a:pt x="400" y="16"/>
                      </a:lnTo>
                      <a:lnTo>
                        <a:pt x="408" y="16"/>
                      </a:lnTo>
                      <a:lnTo>
                        <a:pt x="412" y="16"/>
                      </a:lnTo>
                      <a:lnTo>
                        <a:pt x="416" y="16"/>
                      </a:lnTo>
                      <a:lnTo>
                        <a:pt x="428" y="16"/>
                      </a:lnTo>
                      <a:lnTo>
                        <a:pt x="440" y="16"/>
                      </a:lnTo>
                      <a:lnTo>
                        <a:pt x="444" y="20"/>
                      </a:lnTo>
                      <a:lnTo>
                        <a:pt x="452" y="20"/>
                      </a:lnTo>
                      <a:lnTo>
                        <a:pt x="460" y="20"/>
                      </a:lnTo>
                      <a:lnTo>
                        <a:pt x="464" y="24"/>
                      </a:lnTo>
                      <a:lnTo>
                        <a:pt x="468" y="24"/>
                      </a:lnTo>
                      <a:lnTo>
                        <a:pt x="468" y="24"/>
                      </a:lnTo>
                      <a:lnTo>
                        <a:pt x="472" y="24"/>
                      </a:lnTo>
                      <a:lnTo>
                        <a:pt x="480" y="24"/>
                      </a:lnTo>
                      <a:lnTo>
                        <a:pt x="484" y="24"/>
                      </a:lnTo>
                      <a:lnTo>
                        <a:pt x="488" y="24"/>
                      </a:lnTo>
                      <a:lnTo>
                        <a:pt x="496" y="24"/>
                      </a:lnTo>
                      <a:lnTo>
                        <a:pt x="496" y="20"/>
                      </a:lnTo>
                      <a:lnTo>
                        <a:pt x="516" y="20"/>
                      </a:lnTo>
                      <a:lnTo>
                        <a:pt x="516" y="24"/>
                      </a:lnTo>
                      <a:lnTo>
                        <a:pt x="524" y="24"/>
                      </a:lnTo>
                      <a:lnTo>
                        <a:pt x="528" y="24"/>
                      </a:lnTo>
                      <a:lnTo>
                        <a:pt x="532" y="24"/>
                      </a:lnTo>
                      <a:lnTo>
                        <a:pt x="540" y="24"/>
                      </a:lnTo>
                      <a:lnTo>
                        <a:pt x="540" y="24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81" name="Freeform 469"/>
                <p:cNvSpPr>
                  <a:spLocks/>
                </p:cNvSpPr>
                <p:nvPr/>
              </p:nvSpPr>
              <p:spPr bwMode="auto">
                <a:xfrm>
                  <a:off x="2420" y="13072"/>
                  <a:ext cx="576" cy="48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12" y="4"/>
                    </a:cxn>
                    <a:cxn ang="0">
                      <a:pos x="20" y="4"/>
                    </a:cxn>
                    <a:cxn ang="0">
                      <a:pos x="32" y="4"/>
                    </a:cxn>
                    <a:cxn ang="0">
                      <a:pos x="40" y="8"/>
                    </a:cxn>
                    <a:cxn ang="0">
                      <a:pos x="52" y="8"/>
                    </a:cxn>
                    <a:cxn ang="0">
                      <a:pos x="56" y="12"/>
                    </a:cxn>
                    <a:cxn ang="0">
                      <a:pos x="64" y="12"/>
                    </a:cxn>
                    <a:cxn ang="0">
                      <a:pos x="80" y="12"/>
                    </a:cxn>
                    <a:cxn ang="0">
                      <a:pos x="84" y="12"/>
                    </a:cxn>
                    <a:cxn ang="0">
                      <a:pos x="96" y="16"/>
                    </a:cxn>
                    <a:cxn ang="0">
                      <a:pos x="108" y="16"/>
                    </a:cxn>
                    <a:cxn ang="0">
                      <a:pos x="116" y="16"/>
                    </a:cxn>
                    <a:cxn ang="0">
                      <a:pos x="128" y="16"/>
                    </a:cxn>
                    <a:cxn ang="0">
                      <a:pos x="168" y="16"/>
                    </a:cxn>
                    <a:cxn ang="0">
                      <a:pos x="172" y="20"/>
                    </a:cxn>
                    <a:cxn ang="0">
                      <a:pos x="184" y="20"/>
                    </a:cxn>
                    <a:cxn ang="0">
                      <a:pos x="196" y="20"/>
                    </a:cxn>
                    <a:cxn ang="0">
                      <a:pos x="216" y="20"/>
                    </a:cxn>
                    <a:cxn ang="0">
                      <a:pos x="228" y="20"/>
                    </a:cxn>
                    <a:cxn ang="0">
                      <a:pos x="240" y="20"/>
                    </a:cxn>
                    <a:cxn ang="0">
                      <a:pos x="248" y="24"/>
                    </a:cxn>
                    <a:cxn ang="0">
                      <a:pos x="260" y="20"/>
                    </a:cxn>
                    <a:cxn ang="0">
                      <a:pos x="280" y="20"/>
                    </a:cxn>
                    <a:cxn ang="0">
                      <a:pos x="296" y="20"/>
                    </a:cxn>
                    <a:cxn ang="0">
                      <a:pos x="304" y="20"/>
                    </a:cxn>
                    <a:cxn ang="0">
                      <a:pos x="316" y="16"/>
                    </a:cxn>
                    <a:cxn ang="0">
                      <a:pos x="332" y="16"/>
                    </a:cxn>
                    <a:cxn ang="0">
                      <a:pos x="344" y="16"/>
                    </a:cxn>
                    <a:cxn ang="0">
                      <a:pos x="356" y="12"/>
                    </a:cxn>
                    <a:cxn ang="0">
                      <a:pos x="364" y="12"/>
                    </a:cxn>
                    <a:cxn ang="0">
                      <a:pos x="376" y="12"/>
                    </a:cxn>
                    <a:cxn ang="0">
                      <a:pos x="392" y="12"/>
                    </a:cxn>
                    <a:cxn ang="0">
                      <a:pos x="404" y="12"/>
                    </a:cxn>
                    <a:cxn ang="0">
                      <a:pos x="416" y="12"/>
                    </a:cxn>
                    <a:cxn ang="0">
                      <a:pos x="432" y="12"/>
                    </a:cxn>
                    <a:cxn ang="0">
                      <a:pos x="444" y="12"/>
                    </a:cxn>
                    <a:cxn ang="0">
                      <a:pos x="452" y="16"/>
                    </a:cxn>
                    <a:cxn ang="0">
                      <a:pos x="472" y="16"/>
                    </a:cxn>
                    <a:cxn ang="0">
                      <a:pos x="480" y="20"/>
                    </a:cxn>
                    <a:cxn ang="0">
                      <a:pos x="488" y="20"/>
                    </a:cxn>
                    <a:cxn ang="0">
                      <a:pos x="500" y="20"/>
                    </a:cxn>
                    <a:cxn ang="0">
                      <a:pos x="504" y="24"/>
                    </a:cxn>
                    <a:cxn ang="0">
                      <a:pos x="516" y="24"/>
                    </a:cxn>
                    <a:cxn ang="0">
                      <a:pos x="524" y="28"/>
                    </a:cxn>
                    <a:cxn ang="0">
                      <a:pos x="532" y="28"/>
                    </a:cxn>
                    <a:cxn ang="0">
                      <a:pos x="544" y="32"/>
                    </a:cxn>
                    <a:cxn ang="0">
                      <a:pos x="548" y="36"/>
                    </a:cxn>
                    <a:cxn ang="0">
                      <a:pos x="560" y="40"/>
                    </a:cxn>
                    <a:cxn ang="0">
                      <a:pos x="568" y="44"/>
                    </a:cxn>
                    <a:cxn ang="0">
                      <a:pos x="576" y="48"/>
                    </a:cxn>
                  </a:cxnLst>
                  <a:rect l="0" t="0" r="r" b="b"/>
                  <a:pathLst>
                    <a:path w="576" h="48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28" y="4"/>
                      </a:lnTo>
                      <a:lnTo>
                        <a:pt x="32" y="4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44" y="8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56" y="12"/>
                      </a:lnTo>
                      <a:lnTo>
                        <a:pt x="64" y="12"/>
                      </a:lnTo>
                      <a:lnTo>
                        <a:pt x="64" y="12"/>
                      </a:lnTo>
                      <a:lnTo>
                        <a:pt x="72" y="12"/>
                      </a:lnTo>
                      <a:lnTo>
                        <a:pt x="80" y="12"/>
                      </a:lnTo>
                      <a:lnTo>
                        <a:pt x="84" y="12"/>
                      </a:lnTo>
                      <a:lnTo>
                        <a:pt x="84" y="12"/>
                      </a:lnTo>
                      <a:lnTo>
                        <a:pt x="92" y="16"/>
                      </a:lnTo>
                      <a:lnTo>
                        <a:pt x="96" y="16"/>
                      </a:lnTo>
                      <a:lnTo>
                        <a:pt x="100" y="16"/>
                      </a:lnTo>
                      <a:lnTo>
                        <a:pt x="108" y="16"/>
                      </a:lnTo>
                      <a:lnTo>
                        <a:pt x="108" y="16"/>
                      </a:lnTo>
                      <a:lnTo>
                        <a:pt x="116" y="16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32" y="16"/>
                      </a:lnTo>
                      <a:lnTo>
                        <a:pt x="168" y="16"/>
                      </a:lnTo>
                      <a:lnTo>
                        <a:pt x="172" y="20"/>
                      </a:lnTo>
                      <a:lnTo>
                        <a:pt x="172" y="20"/>
                      </a:lnTo>
                      <a:lnTo>
                        <a:pt x="180" y="20"/>
                      </a:lnTo>
                      <a:lnTo>
                        <a:pt x="184" y="20"/>
                      </a:lnTo>
                      <a:lnTo>
                        <a:pt x="192" y="20"/>
                      </a:lnTo>
                      <a:lnTo>
                        <a:pt x="196" y="20"/>
                      </a:lnTo>
                      <a:lnTo>
                        <a:pt x="204" y="20"/>
                      </a:lnTo>
                      <a:lnTo>
                        <a:pt x="216" y="20"/>
                      </a:lnTo>
                      <a:lnTo>
                        <a:pt x="224" y="20"/>
                      </a:lnTo>
                      <a:lnTo>
                        <a:pt x="228" y="20"/>
                      </a:lnTo>
                      <a:lnTo>
                        <a:pt x="236" y="20"/>
                      </a:lnTo>
                      <a:lnTo>
                        <a:pt x="240" y="20"/>
                      </a:lnTo>
                      <a:lnTo>
                        <a:pt x="248" y="20"/>
                      </a:lnTo>
                      <a:lnTo>
                        <a:pt x="248" y="24"/>
                      </a:lnTo>
                      <a:lnTo>
                        <a:pt x="256" y="20"/>
                      </a:lnTo>
                      <a:lnTo>
                        <a:pt x="260" y="20"/>
                      </a:lnTo>
                      <a:lnTo>
                        <a:pt x="272" y="20"/>
                      </a:lnTo>
                      <a:lnTo>
                        <a:pt x="280" y="20"/>
                      </a:lnTo>
                      <a:lnTo>
                        <a:pt x="288" y="20"/>
                      </a:lnTo>
                      <a:lnTo>
                        <a:pt x="296" y="20"/>
                      </a:lnTo>
                      <a:lnTo>
                        <a:pt x="300" y="20"/>
                      </a:lnTo>
                      <a:lnTo>
                        <a:pt x="304" y="20"/>
                      </a:lnTo>
                      <a:lnTo>
                        <a:pt x="312" y="20"/>
                      </a:lnTo>
                      <a:lnTo>
                        <a:pt x="316" y="16"/>
                      </a:lnTo>
                      <a:lnTo>
                        <a:pt x="324" y="16"/>
                      </a:lnTo>
                      <a:lnTo>
                        <a:pt x="332" y="16"/>
                      </a:lnTo>
                      <a:lnTo>
                        <a:pt x="340" y="16"/>
                      </a:lnTo>
                      <a:lnTo>
                        <a:pt x="344" y="16"/>
                      </a:lnTo>
                      <a:lnTo>
                        <a:pt x="352" y="16"/>
                      </a:lnTo>
                      <a:lnTo>
                        <a:pt x="356" y="12"/>
                      </a:lnTo>
                      <a:lnTo>
                        <a:pt x="364" y="12"/>
                      </a:lnTo>
                      <a:lnTo>
                        <a:pt x="364" y="12"/>
                      </a:lnTo>
                      <a:lnTo>
                        <a:pt x="372" y="12"/>
                      </a:lnTo>
                      <a:lnTo>
                        <a:pt x="376" y="12"/>
                      </a:lnTo>
                      <a:lnTo>
                        <a:pt x="380" y="12"/>
                      </a:lnTo>
                      <a:lnTo>
                        <a:pt x="392" y="12"/>
                      </a:lnTo>
                      <a:lnTo>
                        <a:pt x="396" y="12"/>
                      </a:lnTo>
                      <a:lnTo>
                        <a:pt x="404" y="12"/>
                      </a:lnTo>
                      <a:lnTo>
                        <a:pt x="408" y="12"/>
                      </a:lnTo>
                      <a:lnTo>
                        <a:pt x="416" y="12"/>
                      </a:lnTo>
                      <a:lnTo>
                        <a:pt x="420" y="12"/>
                      </a:lnTo>
                      <a:lnTo>
                        <a:pt x="432" y="12"/>
                      </a:lnTo>
                      <a:lnTo>
                        <a:pt x="440" y="12"/>
                      </a:lnTo>
                      <a:lnTo>
                        <a:pt x="444" y="12"/>
                      </a:lnTo>
                      <a:lnTo>
                        <a:pt x="452" y="12"/>
                      </a:lnTo>
                      <a:lnTo>
                        <a:pt x="452" y="16"/>
                      </a:lnTo>
                      <a:lnTo>
                        <a:pt x="460" y="16"/>
                      </a:lnTo>
                      <a:lnTo>
                        <a:pt x="472" y="16"/>
                      </a:lnTo>
                      <a:lnTo>
                        <a:pt x="472" y="20"/>
                      </a:lnTo>
                      <a:lnTo>
                        <a:pt x="480" y="20"/>
                      </a:lnTo>
                      <a:lnTo>
                        <a:pt x="484" y="20"/>
                      </a:lnTo>
                      <a:lnTo>
                        <a:pt x="488" y="20"/>
                      </a:lnTo>
                      <a:lnTo>
                        <a:pt x="492" y="20"/>
                      </a:lnTo>
                      <a:lnTo>
                        <a:pt x="500" y="20"/>
                      </a:lnTo>
                      <a:lnTo>
                        <a:pt x="504" y="24"/>
                      </a:lnTo>
                      <a:lnTo>
                        <a:pt x="504" y="24"/>
                      </a:lnTo>
                      <a:lnTo>
                        <a:pt x="508" y="24"/>
                      </a:lnTo>
                      <a:lnTo>
                        <a:pt x="516" y="24"/>
                      </a:lnTo>
                      <a:lnTo>
                        <a:pt x="520" y="28"/>
                      </a:lnTo>
                      <a:lnTo>
                        <a:pt x="524" y="28"/>
                      </a:lnTo>
                      <a:lnTo>
                        <a:pt x="528" y="28"/>
                      </a:lnTo>
                      <a:lnTo>
                        <a:pt x="532" y="28"/>
                      </a:lnTo>
                      <a:lnTo>
                        <a:pt x="536" y="28"/>
                      </a:lnTo>
                      <a:lnTo>
                        <a:pt x="544" y="32"/>
                      </a:lnTo>
                      <a:lnTo>
                        <a:pt x="548" y="32"/>
                      </a:lnTo>
                      <a:lnTo>
                        <a:pt x="548" y="36"/>
                      </a:lnTo>
                      <a:lnTo>
                        <a:pt x="552" y="36"/>
                      </a:lnTo>
                      <a:lnTo>
                        <a:pt x="560" y="40"/>
                      </a:lnTo>
                      <a:lnTo>
                        <a:pt x="564" y="44"/>
                      </a:lnTo>
                      <a:lnTo>
                        <a:pt x="568" y="44"/>
                      </a:lnTo>
                      <a:lnTo>
                        <a:pt x="568" y="48"/>
                      </a:lnTo>
                      <a:lnTo>
                        <a:pt x="576" y="48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82" name="Freeform 470"/>
                <p:cNvSpPr>
                  <a:spLocks/>
                </p:cNvSpPr>
                <p:nvPr/>
              </p:nvSpPr>
              <p:spPr bwMode="auto">
                <a:xfrm>
                  <a:off x="2996" y="13120"/>
                  <a:ext cx="100" cy="8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12" y="8"/>
                    </a:cxn>
                    <a:cxn ang="0">
                      <a:pos x="16" y="12"/>
                    </a:cxn>
                    <a:cxn ang="0">
                      <a:pos x="16" y="12"/>
                    </a:cxn>
                    <a:cxn ang="0">
                      <a:pos x="20" y="16"/>
                    </a:cxn>
                    <a:cxn ang="0">
                      <a:pos x="24" y="20"/>
                    </a:cxn>
                    <a:cxn ang="0">
                      <a:pos x="32" y="24"/>
                    </a:cxn>
                    <a:cxn ang="0">
                      <a:pos x="36" y="24"/>
                    </a:cxn>
                    <a:cxn ang="0">
                      <a:pos x="40" y="28"/>
                    </a:cxn>
                    <a:cxn ang="0">
                      <a:pos x="44" y="32"/>
                    </a:cxn>
                    <a:cxn ang="0">
                      <a:pos x="48" y="36"/>
                    </a:cxn>
                    <a:cxn ang="0">
                      <a:pos x="52" y="40"/>
                    </a:cxn>
                    <a:cxn ang="0">
                      <a:pos x="56" y="44"/>
                    </a:cxn>
                    <a:cxn ang="0">
                      <a:pos x="60" y="48"/>
                    </a:cxn>
                    <a:cxn ang="0">
                      <a:pos x="64" y="52"/>
                    </a:cxn>
                    <a:cxn ang="0">
                      <a:pos x="68" y="56"/>
                    </a:cxn>
                    <a:cxn ang="0">
                      <a:pos x="76" y="60"/>
                    </a:cxn>
                    <a:cxn ang="0">
                      <a:pos x="80" y="64"/>
                    </a:cxn>
                    <a:cxn ang="0">
                      <a:pos x="84" y="72"/>
                    </a:cxn>
                    <a:cxn ang="0">
                      <a:pos x="88" y="76"/>
                    </a:cxn>
                    <a:cxn ang="0">
                      <a:pos x="92" y="80"/>
                    </a:cxn>
                    <a:cxn ang="0">
                      <a:pos x="100" y="84"/>
                    </a:cxn>
                  </a:cxnLst>
                  <a:rect l="0" t="0" r="r" b="b"/>
                  <a:pathLst>
                    <a:path w="100" h="84">
                      <a:moveTo>
                        <a:pt x="0" y="0"/>
                      </a:moveTo>
                      <a:lnTo>
                        <a:pt x="4" y="4"/>
                      </a:lnTo>
                      <a:lnTo>
                        <a:pt x="12" y="8"/>
                      </a:lnTo>
                      <a:lnTo>
                        <a:pt x="16" y="12"/>
                      </a:lnTo>
                      <a:lnTo>
                        <a:pt x="16" y="12"/>
                      </a:lnTo>
                      <a:lnTo>
                        <a:pt x="20" y="16"/>
                      </a:lnTo>
                      <a:lnTo>
                        <a:pt x="24" y="20"/>
                      </a:lnTo>
                      <a:lnTo>
                        <a:pt x="32" y="24"/>
                      </a:lnTo>
                      <a:lnTo>
                        <a:pt x="36" y="24"/>
                      </a:lnTo>
                      <a:lnTo>
                        <a:pt x="40" y="28"/>
                      </a:lnTo>
                      <a:lnTo>
                        <a:pt x="44" y="32"/>
                      </a:lnTo>
                      <a:lnTo>
                        <a:pt x="48" y="36"/>
                      </a:lnTo>
                      <a:lnTo>
                        <a:pt x="52" y="40"/>
                      </a:lnTo>
                      <a:lnTo>
                        <a:pt x="56" y="44"/>
                      </a:lnTo>
                      <a:lnTo>
                        <a:pt x="60" y="48"/>
                      </a:lnTo>
                      <a:lnTo>
                        <a:pt x="64" y="52"/>
                      </a:lnTo>
                      <a:lnTo>
                        <a:pt x="68" y="56"/>
                      </a:lnTo>
                      <a:lnTo>
                        <a:pt x="76" y="60"/>
                      </a:lnTo>
                      <a:lnTo>
                        <a:pt x="80" y="64"/>
                      </a:lnTo>
                      <a:lnTo>
                        <a:pt x="84" y="72"/>
                      </a:lnTo>
                      <a:lnTo>
                        <a:pt x="88" y="76"/>
                      </a:lnTo>
                      <a:lnTo>
                        <a:pt x="92" y="80"/>
                      </a:lnTo>
                      <a:lnTo>
                        <a:pt x="100" y="84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83" name="Freeform 471"/>
                <p:cNvSpPr>
                  <a:spLocks/>
                </p:cNvSpPr>
                <p:nvPr/>
              </p:nvSpPr>
              <p:spPr bwMode="auto">
                <a:xfrm>
                  <a:off x="2424" y="13076"/>
                  <a:ext cx="676" cy="132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12" y="4"/>
                    </a:cxn>
                    <a:cxn ang="0">
                      <a:pos x="20" y="4"/>
                    </a:cxn>
                    <a:cxn ang="0">
                      <a:pos x="28" y="4"/>
                    </a:cxn>
                    <a:cxn ang="0">
                      <a:pos x="40" y="8"/>
                    </a:cxn>
                    <a:cxn ang="0">
                      <a:pos x="48" y="8"/>
                    </a:cxn>
                    <a:cxn ang="0">
                      <a:pos x="56" y="12"/>
                    </a:cxn>
                    <a:cxn ang="0">
                      <a:pos x="64" y="12"/>
                    </a:cxn>
                    <a:cxn ang="0">
                      <a:pos x="80" y="12"/>
                    </a:cxn>
                    <a:cxn ang="0">
                      <a:pos x="84" y="12"/>
                    </a:cxn>
                    <a:cxn ang="0">
                      <a:pos x="92" y="16"/>
                    </a:cxn>
                    <a:cxn ang="0">
                      <a:pos x="104" y="16"/>
                    </a:cxn>
                    <a:cxn ang="0">
                      <a:pos x="112" y="16"/>
                    </a:cxn>
                    <a:cxn ang="0">
                      <a:pos x="128" y="16"/>
                    </a:cxn>
                    <a:cxn ang="0">
                      <a:pos x="168" y="16"/>
                    </a:cxn>
                    <a:cxn ang="0">
                      <a:pos x="172" y="16"/>
                    </a:cxn>
                    <a:cxn ang="0">
                      <a:pos x="184" y="20"/>
                    </a:cxn>
                    <a:cxn ang="0">
                      <a:pos x="196" y="20"/>
                    </a:cxn>
                    <a:cxn ang="0">
                      <a:pos x="216" y="20"/>
                    </a:cxn>
                    <a:cxn ang="0">
                      <a:pos x="228" y="20"/>
                    </a:cxn>
                    <a:cxn ang="0">
                      <a:pos x="240" y="20"/>
                    </a:cxn>
                    <a:cxn ang="0">
                      <a:pos x="248" y="20"/>
                    </a:cxn>
                    <a:cxn ang="0">
                      <a:pos x="260" y="20"/>
                    </a:cxn>
                    <a:cxn ang="0">
                      <a:pos x="280" y="20"/>
                    </a:cxn>
                    <a:cxn ang="0">
                      <a:pos x="296" y="20"/>
                    </a:cxn>
                    <a:cxn ang="0">
                      <a:pos x="304" y="20"/>
                    </a:cxn>
                    <a:cxn ang="0">
                      <a:pos x="316" y="16"/>
                    </a:cxn>
                    <a:cxn ang="0">
                      <a:pos x="328" y="16"/>
                    </a:cxn>
                    <a:cxn ang="0">
                      <a:pos x="344" y="12"/>
                    </a:cxn>
                    <a:cxn ang="0">
                      <a:pos x="356" y="12"/>
                    </a:cxn>
                    <a:cxn ang="0">
                      <a:pos x="364" y="12"/>
                    </a:cxn>
                    <a:cxn ang="0">
                      <a:pos x="376" y="12"/>
                    </a:cxn>
                    <a:cxn ang="0">
                      <a:pos x="392" y="12"/>
                    </a:cxn>
                    <a:cxn ang="0">
                      <a:pos x="404" y="12"/>
                    </a:cxn>
                    <a:cxn ang="0">
                      <a:pos x="416" y="12"/>
                    </a:cxn>
                    <a:cxn ang="0">
                      <a:pos x="432" y="12"/>
                    </a:cxn>
                    <a:cxn ang="0">
                      <a:pos x="444" y="12"/>
                    </a:cxn>
                    <a:cxn ang="0">
                      <a:pos x="452" y="16"/>
                    </a:cxn>
                    <a:cxn ang="0">
                      <a:pos x="468" y="16"/>
                    </a:cxn>
                    <a:cxn ang="0">
                      <a:pos x="480" y="16"/>
                    </a:cxn>
                    <a:cxn ang="0">
                      <a:pos x="488" y="20"/>
                    </a:cxn>
                    <a:cxn ang="0">
                      <a:pos x="500" y="20"/>
                    </a:cxn>
                    <a:cxn ang="0">
                      <a:pos x="504" y="24"/>
                    </a:cxn>
                    <a:cxn ang="0">
                      <a:pos x="512" y="24"/>
                    </a:cxn>
                    <a:cxn ang="0">
                      <a:pos x="524" y="24"/>
                    </a:cxn>
                    <a:cxn ang="0">
                      <a:pos x="532" y="28"/>
                    </a:cxn>
                    <a:cxn ang="0">
                      <a:pos x="544" y="32"/>
                    </a:cxn>
                    <a:cxn ang="0">
                      <a:pos x="548" y="36"/>
                    </a:cxn>
                    <a:cxn ang="0">
                      <a:pos x="556" y="40"/>
                    </a:cxn>
                    <a:cxn ang="0">
                      <a:pos x="564" y="44"/>
                    </a:cxn>
                    <a:cxn ang="0">
                      <a:pos x="576" y="48"/>
                    </a:cxn>
                    <a:cxn ang="0">
                      <a:pos x="588" y="52"/>
                    </a:cxn>
                    <a:cxn ang="0">
                      <a:pos x="592" y="60"/>
                    </a:cxn>
                    <a:cxn ang="0">
                      <a:pos x="604" y="68"/>
                    </a:cxn>
                    <a:cxn ang="0">
                      <a:pos x="612" y="72"/>
                    </a:cxn>
                    <a:cxn ang="0">
                      <a:pos x="620" y="76"/>
                    </a:cxn>
                    <a:cxn ang="0">
                      <a:pos x="628" y="84"/>
                    </a:cxn>
                    <a:cxn ang="0">
                      <a:pos x="636" y="92"/>
                    </a:cxn>
                    <a:cxn ang="0">
                      <a:pos x="644" y="104"/>
                    </a:cxn>
                    <a:cxn ang="0">
                      <a:pos x="656" y="112"/>
                    </a:cxn>
                    <a:cxn ang="0">
                      <a:pos x="664" y="120"/>
                    </a:cxn>
                    <a:cxn ang="0">
                      <a:pos x="676" y="132"/>
                    </a:cxn>
                  </a:cxnLst>
                  <a:rect l="0" t="0" r="r" b="b"/>
                  <a:pathLst>
                    <a:path w="676" h="13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36" y="4"/>
                      </a:lnTo>
                      <a:lnTo>
                        <a:pt x="36" y="4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8" y="8"/>
                      </a:lnTo>
                      <a:lnTo>
                        <a:pt x="48" y="8"/>
                      </a:lnTo>
                      <a:lnTo>
                        <a:pt x="48" y="8"/>
                      </a:lnTo>
                      <a:lnTo>
                        <a:pt x="48" y="8"/>
                      </a:lnTo>
                      <a:lnTo>
                        <a:pt x="56" y="12"/>
                      </a:lnTo>
                      <a:lnTo>
                        <a:pt x="56" y="12"/>
                      </a:lnTo>
                      <a:lnTo>
                        <a:pt x="60" y="12"/>
                      </a:lnTo>
                      <a:lnTo>
                        <a:pt x="60" y="12"/>
                      </a:lnTo>
                      <a:lnTo>
                        <a:pt x="64" y="12"/>
                      </a:lnTo>
                      <a:lnTo>
                        <a:pt x="64" y="12"/>
                      </a:lnTo>
                      <a:lnTo>
                        <a:pt x="68" y="12"/>
                      </a:lnTo>
                      <a:lnTo>
                        <a:pt x="68" y="12"/>
                      </a:lnTo>
                      <a:lnTo>
                        <a:pt x="80" y="12"/>
                      </a:lnTo>
                      <a:lnTo>
                        <a:pt x="80" y="12"/>
                      </a:lnTo>
                      <a:lnTo>
                        <a:pt x="80" y="12"/>
                      </a:lnTo>
                      <a:lnTo>
                        <a:pt x="80" y="12"/>
                      </a:lnTo>
                      <a:lnTo>
                        <a:pt x="84" y="12"/>
                      </a:lnTo>
                      <a:lnTo>
                        <a:pt x="84" y="12"/>
                      </a:lnTo>
                      <a:lnTo>
                        <a:pt x="92" y="12"/>
                      </a:lnTo>
                      <a:lnTo>
                        <a:pt x="92" y="12"/>
                      </a:lnTo>
                      <a:lnTo>
                        <a:pt x="92" y="16"/>
                      </a:lnTo>
                      <a:lnTo>
                        <a:pt x="92" y="16"/>
                      </a:lnTo>
                      <a:lnTo>
                        <a:pt x="100" y="16"/>
                      </a:lnTo>
                      <a:lnTo>
                        <a:pt x="100" y="16"/>
                      </a:lnTo>
                      <a:lnTo>
                        <a:pt x="104" y="16"/>
                      </a:lnTo>
                      <a:lnTo>
                        <a:pt x="104" y="16"/>
                      </a:lnTo>
                      <a:lnTo>
                        <a:pt x="108" y="16"/>
                      </a:lnTo>
                      <a:lnTo>
                        <a:pt x="108" y="16"/>
                      </a:lnTo>
                      <a:lnTo>
                        <a:pt x="112" y="16"/>
                      </a:lnTo>
                      <a:lnTo>
                        <a:pt x="112" y="16"/>
                      </a:lnTo>
                      <a:lnTo>
                        <a:pt x="120" y="16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28" y="16"/>
                      </a:lnTo>
                      <a:lnTo>
                        <a:pt x="132" y="16"/>
                      </a:lnTo>
                      <a:lnTo>
                        <a:pt x="132" y="16"/>
                      </a:lnTo>
                      <a:lnTo>
                        <a:pt x="168" y="16"/>
                      </a:lnTo>
                      <a:lnTo>
                        <a:pt x="168" y="16"/>
                      </a:lnTo>
                      <a:lnTo>
                        <a:pt x="172" y="16"/>
                      </a:lnTo>
                      <a:lnTo>
                        <a:pt x="172" y="16"/>
                      </a:lnTo>
                      <a:lnTo>
                        <a:pt x="172" y="16"/>
                      </a:lnTo>
                      <a:lnTo>
                        <a:pt x="172" y="16"/>
                      </a:lnTo>
                      <a:lnTo>
                        <a:pt x="176" y="20"/>
                      </a:lnTo>
                      <a:lnTo>
                        <a:pt x="176" y="20"/>
                      </a:lnTo>
                      <a:lnTo>
                        <a:pt x="184" y="20"/>
                      </a:lnTo>
                      <a:lnTo>
                        <a:pt x="184" y="20"/>
                      </a:lnTo>
                      <a:lnTo>
                        <a:pt x="188" y="20"/>
                      </a:lnTo>
                      <a:lnTo>
                        <a:pt x="188" y="20"/>
                      </a:lnTo>
                      <a:lnTo>
                        <a:pt x="196" y="20"/>
                      </a:lnTo>
                      <a:lnTo>
                        <a:pt x="196" y="20"/>
                      </a:lnTo>
                      <a:lnTo>
                        <a:pt x="200" y="20"/>
                      </a:lnTo>
                      <a:lnTo>
                        <a:pt x="200" y="20"/>
                      </a:lnTo>
                      <a:lnTo>
                        <a:pt x="216" y="20"/>
                      </a:lnTo>
                      <a:lnTo>
                        <a:pt x="216" y="20"/>
                      </a:lnTo>
                      <a:lnTo>
                        <a:pt x="220" y="20"/>
                      </a:lnTo>
                      <a:lnTo>
                        <a:pt x="220" y="20"/>
                      </a:lnTo>
                      <a:lnTo>
                        <a:pt x="228" y="20"/>
                      </a:lnTo>
                      <a:lnTo>
                        <a:pt x="228" y="20"/>
                      </a:lnTo>
                      <a:lnTo>
                        <a:pt x="232" y="20"/>
                      </a:lnTo>
                      <a:lnTo>
                        <a:pt x="232" y="20"/>
                      </a:lnTo>
                      <a:lnTo>
                        <a:pt x="240" y="20"/>
                      </a:lnTo>
                      <a:lnTo>
                        <a:pt x="240" y="20"/>
                      </a:lnTo>
                      <a:lnTo>
                        <a:pt x="244" y="20"/>
                      </a:lnTo>
                      <a:lnTo>
                        <a:pt x="244" y="20"/>
                      </a:lnTo>
                      <a:lnTo>
                        <a:pt x="248" y="20"/>
                      </a:lnTo>
                      <a:lnTo>
                        <a:pt x="248" y="20"/>
                      </a:lnTo>
                      <a:lnTo>
                        <a:pt x="252" y="20"/>
                      </a:lnTo>
                      <a:lnTo>
                        <a:pt x="252" y="20"/>
                      </a:lnTo>
                      <a:lnTo>
                        <a:pt x="260" y="20"/>
                      </a:lnTo>
                      <a:lnTo>
                        <a:pt x="260" y="20"/>
                      </a:lnTo>
                      <a:lnTo>
                        <a:pt x="272" y="20"/>
                      </a:lnTo>
                      <a:lnTo>
                        <a:pt x="272" y="20"/>
                      </a:lnTo>
                      <a:lnTo>
                        <a:pt x="280" y="20"/>
                      </a:lnTo>
                      <a:lnTo>
                        <a:pt x="280" y="20"/>
                      </a:lnTo>
                      <a:lnTo>
                        <a:pt x="284" y="20"/>
                      </a:lnTo>
                      <a:lnTo>
                        <a:pt x="284" y="20"/>
                      </a:lnTo>
                      <a:lnTo>
                        <a:pt x="296" y="20"/>
                      </a:lnTo>
                      <a:lnTo>
                        <a:pt x="296" y="20"/>
                      </a:lnTo>
                      <a:lnTo>
                        <a:pt x="296" y="20"/>
                      </a:lnTo>
                      <a:lnTo>
                        <a:pt x="296" y="20"/>
                      </a:lnTo>
                      <a:lnTo>
                        <a:pt x="304" y="20"/>
                      </a:lnTo>
                      <a:lnTo>
                        <a:pt x="304" y="20"/>
                      </a:lnTo>
                      <a:lnTo>
                        <a:pt x="308" y="16"/>
                      </a:lnTo>
                      <a:lnTo>
                        <a:pt x="308" y="16"/>
                      </a:lnTo>
                      <a:lnTo>
                        <a:pt x="316" y="16"/>
                      </a:lnTo>
                      <a:lnTo>
                        <a:pt x="316" y="16"/>
                      </a:lnTo>
                      <a:lnTo>
                        <a:pt x="324" y="16"/>
                      </a:lnTo>
                      <a:lnTo>
                        <a:pt x="324" y="16"/>
                      </a:lnTo>
                      <a:lnTo>
                        <a:pt x="328" y="16"/>
                      </a:lnTo>
                      <a:lnTo>
                        <a:pt x="328" y="16"/>
                      </a:lnTo>
                      <a:lnTo>
                        <a:pt x="340" y="16"/>
                      </a:lnTo>
                      <a:lnTo>
                        <a:pt x="340" y="16"/>
                      </a:lnTo>
                      <a:lnTo>
                        <a:pt x="344" y="12"/>
                      </a:lnTo>
                      <a:lnTo>
                        <a:pt x="344" y="12"/>
                      </a:lnTo>
                      <a:lnTo>
                        <a:pt x="348" y="12"/>
                      </a:lnTo>
                      <a:lnTo>
                        <a:pt x="348" y="12"/>
                      </a:lnTo>
                      <a:lnTo>
                        <a:pt x="356" y="12"/>
                      </a:lnTo>
                      <a:lnTo>
                        <a:pt x="356" y="12"/>
                      </a:lnTo>
                      <a:lnTo>
                        <a:pt x="360" y="12"/>
                      </a:lnTo>
                      <a:lnTo>
                        <a:pt x="360" y="12"/>
                      </a:lnTo>
                      <a:lnTo>
                        <a:pt x="364" y="12"/>
                      </a:lnTo>
                      <a:lnTo>
                        <a:pt x="364" y="12"/>
                      </a:lnTo>
                      <a:lnTo>
                        <a:pt x="372" y="12"/>
                      </a:lnTo>
                      <a:lnTo>
                        <a:pt x="372" y="12"/>
                      </a:lnTo>
                      <a:lnTo>
                        <a:pt x="376" y="12"/>
                      </a:lnTo>
                      <a:lnTo>
                        <a:pt x="376" y="12"/>
                      </a:lnTo>
                      <a:lnTo>
                        <a:pt x="380" y="12"/>
                      </a:lnTo>
                      <a:lnTo>
                        <a:pt x="380" y="12"/>
                      </a:lnTo>
                      <a:lnTo>
                        <a:pt x="392" y="12"/>
                      </a:lnTo>
                      <a:lnTo>
                        <a:pt x="392" y="12"/>
                      </a:lnTo>
                      <a:lnTo>
                        <a:pt x="396" y="12"/>
                      </a:lnTo>
                      <a:lnTo>
                        <a:pt x="396" y="12"/>
                      </a:lnTo>
                      <a:lnTo>
                        <a:pt x="404" y="12"/>
                      </a:lnTo>
                      <a:lnTo>
                        <a:pt x="404" y="12"/>
                      </a:lnTo>
                      <a:lnTo>
                        <a:pt x="404" y="12"/>
                      </a:lnTo>
                      <a:lnTo>
                        <a:pt x="404" y="12"/>
                      </a:lnTo>
                      <a:lnTo>
                        <a:pt x="416" y="12"/>
                      </a:lnTo>
                      <a:lnTo>
                        <a:pt x="416" y="12"/>
                      </a:lnTo>
                      <a:lnTo>
                        <a:pt x="416" y="12"/>
                      </a:lnTo>
                      <a:lnTo>
                        <a:pt x="416" y="12"/>
                      </a:lnTo>
                      <a:lnTo>
                        <a:pt x="432" y="12"/>
                      </a:lnTo>
                      <a:lnTo>
                        <a:pt x="432" y="12"/>
                      </a:lnTo>
                      <a:lnTo>
                        <a:pt x="436" y="12"/>
                      </a:lnTo>
                      <a:lnTo>
                        <a:pt x="436" y="12"/>
                      </a:lnTo>
                      <a:lnTo>
                        <a:pt x="444" y="12"/>
                      </a:lnTo>
                      <a:lnTo>
                        <a:pt x="444" y="12"/>
                      </a:lnTo>
                      <a:lnTo>
                        <a:pt x="448" y="12"/>
                      </a:lnTo>
                      <a:lnTo>
                        <a:pt x="448" y="12"/>
                      </a:lnTo>
                      <a:lnTo>
                        <a:pt x="452" y="16"/>
                      </a:lnTo>
                      <a:lnTo>
                        <a:pt x="452" y="16"/>
                      </a:lnTo>
                      <a:lnTo>
                        <a:pt x="460" y="16"/>
                      </a:lnTo>
                      <a:lnTo>
                        <a:pt x="460" y="16"/>
                      </a:lnTo>
                      <a:lnTo>
                        <a:pt x="468" y="16"/>
                      </a:lnTo>
                      <a:lnTo>
                        <a:pt x="468" y="16"/>
                      </a:lnTo>
                      <a:lnTo>
                        <a:pt x="472" y="16"/>
                      </a:lnTo>
                      <a:lnTo>
                        <a:pt x="472" y="16"/>
                      </a:lnTo>
                      <a:lnTo>
                        <a:pt x="480" y="16"/>
                      </a:lnTo>
                      <a:lnTo>
                        <a:pt x="480" y="16"/>
                      </a:lnTo>
                      <a:lnTo>
                        <a:pt x="484" y="20"/>
                      </a:lnTo>
                      <a:lnTo>
                        <a:pt x="484" y="20"/>
                      </a:lnTo>
                      <a:lnTo>
                        <a:pt x="488" y="20"/>
                      </a:lnTo>
                      <a:lnTo>
                        <a:pt x="488" y="20"/>
                      </a:lnTo>
                      <a:lnTo>
                        <a:pt x="492" y="20"/>
                      </a:lnTo>
                      <a:lnTo>
                        <a:pt x="492" y="20"/>
                      </a:lnTo>
                      <a:lnTo>
                        <a:pt x="500" y="20"/>
                      </a:lnTo>
                      <a:lnTo>
                        <a:pt x="500" y="20"/>
                      </a:lnTo>
                      <a:lnTo>
                        <a:pt x="500" y="20"/>
                      </a:lnTo>
                      <a:lnTo>
                        <a:pt x="500" y="20"/>
                      </a:lnTo>
                      <a:lnTo>
                        <a:pt x="504" y="24"/>
                      </a:lnTo>
                      <a:lnTo>
                        <a:pt x="504" y="24"/>
                      </a:lnTo>
                      <a:lnTo>
                        <a:pt x="508" y="24"/>
                      </a:lnTo>
                      <a:lnTo>
                        <a:pt x="508" y="24"/>
                      </a:lnTo>
                      <a:lnTo>
                        <a:pt x="512" y="24"/>
                      </a:lnTo>
                      <a:lnTo>
                        <a:pt x="512" y="24"/>
                      </a:lnTo>
                      <a:lnTo>
                        <a:pt x="520" y="24"/>
                      </a:lnTo>
                      <a:lnTo>
                        <a:pt x="520" y="24"/>
                      </a:lnTo>
                      <a:lnTo>
                        <a:pt x="524" y="24"/>
                      </a:lnTo>
                      <a:lnTo>
                        <a:pt x="524" y="24"/>
                      </a:lnTo>
                      <a:lnTo>
                        <a:pt x="528" y="28"/>
                      </a:lnTo>
                      <a:lnTo>
                        <a:pt x="528" y="28"/>
                      </a:lnTo>
                      <a:lnTo>
                        <a:pt x="532" y="28"/>
                      </a:lnTo>
                      <a:lnTo>
                        <a:pt x="532" y="28"/>
                      </a:lnTo>
                      <a:lnTo>
                        <a:pt x="536" y="28"/>
                      </a:lnTo>
                      <a:lnTo>
                        <a:pt x="536" y="28"/>
                      </a:lnTo>
                      <a:lnTo>
                        <a:pt x="544" y="32"/>
                      </a:lnTo>
                      <a:lnTo>
                        <a:pt x="544" y="32"/>
                      </a:lnTo>
                      <a:lnTo>
                        <a:pt x="544" y="32"/>
                      </a:lnTo>
                      <a:lnTo>
                        <a:pt x="544" y="32"/>
                      </a:lnTo>
                      <a:lnTo>
                        <a:pt x="548" y="36"/>
                      </a:lnTo>
                      <a:lnTo>
                        <a:pt x="548" y="36"/>
                      </a:lnTo>
                      <a:lnTo>
                        <a:pt x="552" y="36"/>
                      </a:lnTo>
                      <a:lnTo>
                        <a:pt x="552" y="36"/>
                      </a:lnTo>
                      <a:lnTo>
                        <a:pt x="556" y="40"/>
                      </a:lnTo>
                      <a:lnTo>
                        <a:pt x="556" y="40"/>
                      </a:lnTo>
                      <a:lnTo>
                        <a:pt x="564" y="44"/>
                      </a:lnTo>
                      <a:lnTo>
                        <a:pt x="564" y="44"/>
                      </a:lnTo>
                      <a:lnTo>
                        <a:pt x="564" y="44"/>
                      </a:lnTo>
                      <a:lnTo>
                        <a:pt x="564" y="44"/>
                      </a:lnTo>
                      <a:lnTo>
                        <a:pt x="568" y="48"/>
                      </a:lnTo>
                      <a:lnTo>
                        <a:pt x="568" y="48"/>
                      </a:lnTo>
                      <a:lnTo>
                        <a:pt x="576" y="48"/>
                      </a:lnTo>
                      <a:lnTo>
                        <a:pt x="576" y="48"/>
                      </a:lnTo>
                      <a:lnTo>
                        <a:pt x="576" y="48"/>
                      </a:lnTo>
                      <a:lnTo>
                        <a:pt x="580" y="52"/>
                      </a:lnTo>
                      <a:lnTo>
                        <a:pt x="580" y="52"/>
                      </a:lnTo>
                      <a:lnTo>
                        <a:pt x="588" y="52"/>
                      </a:lnTo>
                      <a:lnTo>
                        <a:pt x="588" y="52"/>
                      </a:lnTo>
                      <a:lnTo>
                        <a:pt x="592" y="56"/>
                      </a:lnTo>
                      <a:lnTo>
                        <a:pt x="592" y="56"/>
                      </a:lnTo>
                      <a:lnTo>
                        <a:pt x="592" y="60"/>
                      </a:lnTo>
                      <a:lnTo>
                        <a:pt x="592" y="60"/>
                      </a:lnTo>
                      <a:lnTo>
                        <a:pt x="596" y="64"/>
                      </a:lnTo>
                      <a:lnTo>
                        <a:pt x="596" y="64"/>
                      </a:lnTo>
                      <a:lnTo>
                        <a:pt x="604" y="68"/>
                      </a:lnTo>
                      <a:lnTo>
                        <a:pt x="604" y="68"/>
                      </a:lnTo>
                      <a:lnTo>
                        <a:pt x="608" y="68"/>
                      </a:lnTo>
                      <a:lnTo>
                        <a:pt x="608" y="68"/>
                      </a:lnTo>
                      <a:lnTo>
                        <a:pt x="612" y="72"/>
                      </a:lnTo>
                      <a:lnTo>
                        <a:pt x="612" y="72"/>
                      </a:lnTo>
                      <a:lnTo>
                        <a:pt x="616" y="72"/>
                      </a:lnTo>
                      <a:lnTo>
                        <a:pt x="616" y="72"/>
                      </a:lnTo>
                      <a:lnTo>
                        <a:pt x="620" y="76"/>
                      </a:lnTo>
                      <a:lnTo>
                        <a:pt x="620" y="76"/>
                      </a:lnTo>
                      <a:lnTo>
                        <a:pt x="624" y="80"/>
                      </a:lnTo>
                      <a:lnTo>
                        <a:pt x="624" y="80"/>
                      </a:lnTo>
                      <a:lnTo>
                        <a:pt x="628" y="84"/>
                      </a:lnTo>
                      <a:lnTo>
                        <a:pt x="628" y="84"/>
                      </a:lnTo>
                      <a:lnTo>
                        <a:pt x="632" y="88"/>
                      </a:lnTo>
                      <a:lnTo>
                        <a:pt x="632" y="88"/>
                      </a:lnTo>
                      <a:lnTo>
                        <a:pt x="636" y="92"/>
                      </a:lnTo>
                      <a:lnTo>
                        <a:pt x="636" y="92"/>
                      </a:lnTo>
                      <a:lnTo>
                        <a:pt x="640" y="100"/>
                      </a:lnTo>
                      <a:lnTo>
                        <a:pt x="640" y="100"/>
                      </a:lnTo>
                      <a:lnTo>
                        <a:pt x="644" y="104"/>
                      </a:lnTo>
                      <a:lnTo>
                        <a:pt x="644" y="104"/>
                      </a:lnTo>
                      <a:lnTo>
                        <a:pt x="652" y="108"/>
                      </a:lnTo>
                      <a:lnTo>
                        <a:pt x="652" y="108"/>
                      </a:lnTo>
                      <a:lnTo>
                        <a:pt x="656" y="112"/>
                      </a:lnTo>
                      <a:lnTo>
                        <a:pt x="656" y="112"/>
                      </a:lnTo>
                      <a:lnTo>
                        <a:pt x="660" y="116"/>
                      </a:lnTo>
                      <a:lnTo>
                        <a:pt x="660" y="116"/>
                      </a:lnTo>
                      <a:lnTo>
                        <a:pt x="664" y="120"/>
                      </a:lnTo>
                      <a:lnTo>
                        <a:pt x="664" y="120"/>
                      </a:lnTo>
                      <a:lnTo>
                        <a:pt x="668" y="124"/>
                      </a:lnTo>
                      <a:lnTo>
                        <a:pt x="668" y="124"/>
                      </a:lnTo>
                      <a:lnTo>
                        <a:pt x="676" y="132"/>
                      </a:lnTo>
                      <a:lnTo>
                        <a:pt x="676" y="132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4184" name="Group 472"/>
              <p:cNvGrpSpPr>
                <a:grpSpLocks/>
              </p:cNvGrpSpPr>
              <p:nvPr/>
            </p:nvGrpSpPr>
            <p:grpSpPr bwMode="auto">
              <a:xfrm>
                <a:off x="663" y="3483"/>
                <a:ext cx="2239" cy="425"/>
                <a:chOff x="817" y="14263"/>
                <a:chExt cx="2239" cy="425"/>
              </a:xfrm>
            </p:grpSpPr>
            <p:sp>
              <p:nvSpPr>
                <p:cNvPr id="244185" name="Freeform 473"/>
                <p:cNvSpPr>
                  <a:spLocks/>
                </p:cNvSpPr>
                <p:nvPr/>
              </p:nvSpPr>
              <p:spPr bwMode="auto">
                <a:xfrm>
                  <a:off x="849" y="14275"/>
                  <a:ext cx="2179" cy="400"/>
                </a:xfrm>
                <a:custGeom>
                  <a:avLst/>
                  <a:gdLst/>
                  <a:ahLst/>
                  <a:cxnLst>
                    <a:cxn ang="0">
                      <a:pos x="0" y="376"/>
                    </a:cxn>
                    <a:cxn ang="0">
                      <a:pos x="44" y="400"/>
                    </a:cxn>
                    <a:cxn ang="0">
                      <a:pos x="88" y="384"/>
                    </a:cxn>
                    <a:cxn ang="0">
                      <a:pos x="132" y="348"/>
                    </a:cxn>
                    <a:cxn ang="0">
                      <a:pos x="176" y="300"/>
                    </a:cxn>
                    <a:cxn ang="0">
                      <a:pos x="216" y="308"/>
                    </a:cxn>
                    <a:cxn ang="0">
                      <a:pos x="264" y="292"/>
                    </a:cxn>
                    <a:cxn ang="0">
                      <a:pos x="308" y="268"/>
                    </a:cxn>
                    <a:cxn ang="0">
                      <a:pos x="348" y="192"/>
                    </a:cxn>
                    <a:cxn ang="0">
                      <a:pos x="392" y="368"/>
                    </a:cxn>
                    <a:cxn ang="0">
                      <a:pos x="440" y="304"/>
                    </a:cxn>
                    <a:cxn ang="0">
                      <a:pos x="480" y="272"/>
                    </a:cxn>
                    <a:cxn ang="0">
                      <a:pos x="524" y="244"/>
                    </a:cxn>
                    <a:cxn ang="0">
                      <a:pos x="568" y="204"/>
                    </a:cxn>
                    <a:cxn ang="0">
                      <a:pos x="612" y="84"/>
                    </a:cxn>
                    <a:cxn ang="0">
                      <a:pos x="656" y="96"/>
                    </a:cxn>
                    <a:cxn ang="0">
                      <a:pos x="700" y="92"/>
                    </a:cxn>
                    <a:cxn ang="0">
                      <a:pos x="740" y="116"/>
                    </a:cxn>
                    <a:cxn ang="0">
                      <a:pos x="788" y="100"/>
                    </a:cxn>
                    <a:cxn ang="0">
                      <a:pos x="832" y="96"/>
                    </a:cxn>
                    <a:cxn ang="0">
                      <a:pos x="872" y="80"/>
                    </a:cxn>
                    <a:cxn ang="0">
                      <a:pos x="916" y="100"/>
                    </a:cxn>
                    <a:cxn ang="0">
                      <a:pos x="959" y="100"/>
                    </a:cxn>
                    <a:cxn ang="0">
                      <a:pos x="1003" y="100"/>
                    </a:cxn>
                    <a:cxn ang="0">
                      <a:pos x="1047" y="84"/>
                    </a:cxn>
                    <a:cxn ang="0">
                      <a:pos x="1091" y="84"/>
                    </a:cxn>
                    <a:cxn ang="0">
                      <a:pos x="1131" y="72"/>
                    </a:cxn>
                    <a:cxn ang="0">
                      <a:pos x="1179" y="76"/>
                    </a:cxn>
                    <a:cxn ang="0">
                      <a:pos x="1223" y="36"/>
                    </a:cxn>
                    <a:cxn ang="0">
                      <a:pos x="1263" y="180"/>
                    </a:cxn>
                    <a:cxn ang="0">
                      <a:pos x="1307" y="132"/>
                    </a:cxn>
                    <a:cxn ang="0">
                      <a:pos x="1355" y="0"/>
                    </a:cxn>
                    <a:cxn ang="0">
                      <a:pos x="1395" y="72"/>
                    </a:cxn>
                    <a:cxn ang="0">
                      <a:pos x="1439" y="116"/>
                    </a:cxn>
                    <a:cxn ang="0">
                      <a:pos x="1483" y="112"/>
                    </a:cxn>
                    <a:cxn ang="0">
                      <a:pos x="1527" y="124"/>
                    </a:cxn>
                    <a:cxn ang="0">
                      <a:pos x="1571" y="72"/>
                    </a:cxn>
                    <a:cxn ang="0">
                      <a:pos x="1615" y="116"/>
                    </a:cxn>
                    <a:cxn ang="0">
                      <a:pos x="1655" y="148"/>
                    </a:cxn>
                    <a:cxn ang="0">
                      <a:pos x="1699" y="120"/>
                    </a:cxn>
                    <a:cxn ang="0">
                      <a:pos x="1747" y="148"/>
                    </a:cxn>
                    <a:cxn ang="0">
                      <a:pos x="1787" y="116"/>
                    </a:cxn>
                    <a:cxn ang="0">
                      <a:pos x="1831" y="148"/>
                    </a:cxn>
                    <a:cxn ang="0">
                      <a:pos x="1875" y="148"/>
                    </a:cxn>
                    <a:cxn ang="0">
                      <a:pos x="1919" y="144"/>
                    </a:cxn>
                    <a:cxn ang="0">
                      <a:pos x="1963" y="144"/>
                    </a:cxn>
                    <a:cxn ang="0">
                      <a:pos x="2007" y="132"/>
                    </a:cxn>
                    <a:cxn ang="0">
                      <a:pos x="2051" y="136"/>
                    </a:cxn>
                    <a:cxn ang="0">
                      <a:pos x="2095" y="120"/>
                    </a:cxn>
                    <a:cxn ang="0">
                      <a:pos x="2139" y="112"/>
                    </a:cxn>
                    <a:cxn ang="0">
                      <a:pos x="2179" y="180"/>
                    </a:cxn>
                  </a:cxnLst>
                  <a:rect l="0" t="0" r="r" b="b"/>
                  <a:pathLst>
                    <a:path w="2179" h="400">
                      <a:moveTo>
                        <a:pt x="0" y="376"/>
                      </a:moveTo>
                      <a:lnTo>
                        <a:pt x="0" y="376"/>
                      </a:lnTo>
                      <a:lnTo>
                        <a:pt x="44" y="400"/>
                      </a:lnTo>
                      <a:lnTo>
                        <a:pt x="44" y="400"/>
                      </a:lnTo>
                      <a:lnTo>
                        <a:pt x="88" y="384"/>
                      </a:lnTo>
                      <a:lnTo>
                        <a:pt x="88" y="384"/>
                      </a:lnTo>
                      <a:lnTo>
                        <a:pt x="132" y="348"/>
                      </a:lnTo>
                      <a:lnTo>
                        <a:pt x="132" y="348"/>
                      </a:lnTo>
                      <a:lnTo>
                        <a:pt x="176" y="300"/>
                      </a:lnTo>
                      <a:lnTo>
                        <a:pt x="176" y="300"/>
                      </a:lnTo>
                      <a:lnTo>
                        <a:pt x="216" y="308"/>
                      </a:lnTo>
                      <a:lnTo>
                        <a:pt x="216" y="308"/>
                      </a:lnTo>
                      <a:lnTo>
                        <a:pt x="264" y="292"/>
                      </a:lnTo>
                      <a:lnTo>
                        <a:pt x="264" y="292"/>
                      </a:lnTo>
                      <a:lnTo>
                        <a:pt x="308" y="268"/>
                      </a:lnTo>
                      <a:lnTo>
                        <a:pt x="308" y="268"/>
                      </a:lnTo>
                      <a:lnTo>
                        <a:pt x="348" y="192"/>
                      </a:lnTo>
                      <a:lnTo>
                        <a:pt x="348" y="192"/>
                      </a:lnTo>
                      <a:lnTo>
                        <a:pt x="392" y="368"/>
                      </a:lnTo>
                      <a:lnTo>
                        <a:pt x="392" y="368"/>
                      </a:lnTo>
                      <a:lnTo>
                        <a:pt x="440" y="304"/>
                      </a:lnTo>
                      <a:lnTo>
                        <a:pt x="440" y="304"/>
                      </a:lnTo>
                      <a:lnTo>
                        <a:pt x="480" y="272"/>
                      </a:lnTo>
                      <a:lnTo>
                        <a:pt x="480" y="272"/>
                      </a:lnTo>
                      <a:lnTo>
                        <a:pt x="524" y="244"/>
                      </a:lnTo>
                      <a:lnTo>
                        <a:pt x="524" y="244"/>
                      </a:lnTo>
                      <a:lnTo>
                        <a:pt x="568" y="204"/>
                      </a:lnTo>
                      <a:lnTo>
                        <a:pt x="568" y="204"/>
                      </a:lnTo>
                      <a:lnTo>
                        <a:pt x="612" y="84"/>
                      </a:lnTo>
                      <a:lnTo>
                        <a:pt x="612" y="84"/>
                      </a:lnTo>
                      <a:lnTo>
                        <a:pt x="656" y="96"/>
                      </a:lnTo>
                      <a:lnTo>
                        <a:pt x="656" y="96"/>
                      </a:lnTo>
                      <a:lnTo>
                        <a:pt x="700" y="92"/>
                      </a:lnTo>
                      <a:lnTo>
                        <a:pt x="700" y="92"/>
                      </a:lnTo>
                      <a:lnTo>
                        <a:pt x="740" y="116"/>
                      </a:lnTo>
                      <a:lnTo>
                        <a:pt x="740" y="116"/>
                      </a:lnTo>
                      <a:lnTo>
                        <a:pt x="788" y="100"/>
                      </a:lnTo>
                      <a:lnTo>
                        <a:pt x="788" y="100"/>
                      </a:lnTo>
                      <a:lnTo>
                        <a:pt x="832" y="96"/>
                      </a:lnTo>
                      <a:lnTo>
                        <a:pt x="832" y="96"/>
                      </a:lnTo>
                      <a:lnTo>
                        <a:pt x="872" y="80"/>
                      </a:lnTo>
                      <a:lnTo>
                        <a:pt x="872" y="80"/>
                      </a:lnTo>
                      <a:lnTo>
                        <a:pt x="916" y="100"/>
                      </a:lnTo>
                      <a:lnTo>
                        <a:pt x="916" y="100"/>
                      </a:lnTo>
                      <a:lnTo>
                        <a:pt x="959" y="100"/>
                      </a:lnTo>
                      <a:lnTo>
                        <a:pt x="959" y="100"/>
                      </a:lnTo>
                      <a:lnTo>
                        <a:pt x="1003" y="100"/>
                      </a:lnTo>
                      <a:lnTo>
                        <a:pt x="1003" y="100"/>
                      </a:lnTo>
                      <a:lnTo>
                        <a:pt x="1047" y="84"/>
                      </a:lnTo>
                      <a:lnTo>
                        <a:pt x="1047" y="84"/>
                      </a:lnTo>
                      <a:lnTo>
                        <a:pt x="1091" y="84"/>
                      </a:lnTo>
                      <a:lnTo>
                        <a:pt x="1091" y="84"/>
                      </a:lnTo>
                      <a:lnTo>
                        <a:pt x="1131" y="72"/>
                      </a:lnTo>
                      <a:lnTo>
                        <a:pt x="1131" y="72"/>
                      </a:lnTo>
                      <a:lnTo>
                        <a:pt x="1179" y="76"/>
                      </a:lnTo>
                      <a:lnTo>
                        <a:pt x="1179" y="76"/>
                      </a:lnTo>
                      <a:lnTo>
                        <a:pt x="1223" y="36"/>
                      </a:lnTo>
                      <a:lnTo>
                        <a:pt x="1223" y="36"/>
                      </a:lnTo>
                      <a:lnTo>
                        <a:pt x="1263" y="180"/>
                      </a:lnTo>
                      <a:lnTo>
                        <a:pt x="1263" y="180"/>
                      </a:lnTo>
                      <a:lnTo>
                        <a:pt x="1307" y="132"/>
                      </a:lnTo>
                      <a:lnTo>
                        <a:pt x="1307" y="132"/>
                      </a:lnTo>
                      <a:lnTo>
                        <a:pt x="1355" y="0"/>
                      </a:lnTo>
                      <a:lnTo>
                        <a:pt x="1355" y="0"/>
                      </a:lnTo>
                      <a:lnTo>
                        <a:pt x="1395" y="72"/>
                      </a:lnTo>
                      <a:lnTo>
                        <a:pt x="1395" y="72"/>
                      </a:lnTo>
                      <a:lnTo>
                        <a:pt x="1439" y="116"/>
                      </a:lnTo>
                      <a:lnTo>
                        <a:pt x="1439" y="116"/>
                      </a:lnTo>
                      <a:lnTo>
                        <a:pt x="1483" y="112"/>
                      </a:lnTo>
                      <a:lnTo>
                        <a:pt x="1483" y="112"/>
                      </a:lnTo>
                      <a:lnTo>
                        <a:pt x="1527" y="124"/>
                      </a:lnTo>
                      <a:lnTo>
                        <a:pt x="1527" y="124"/>
                      </a:lnTo>
                      <a:lnTo>
                        <a:pt x="1571" y="72"/>
                      </a:lnTo>
                      <a:lnTo>
                        <a:pt x="1571" y="72"/>
                      </a:lnTo>
                      <a:lnTo>
                        <a:pt x="1615" y="116"/>
                      </a:lnTo>
                      <a:lnTo>
                        <a:pt x="1615" y="116"/>
                      </a:lnTo>
                      <a:lnTo>
                        <a:pt x="1655" y="148"/>
                      </a:lnTo>
                      <a:lnTo>
                        <a:pt x="1655" y="148"/>
                      </a:lnTo>
                      <a:lnTo>
                        <a:pt x="1699" y="120"/>
                      </a:lnTo>
                      <a:lnTo>
                        <a:pt x="1699" y="120"/>
                      </a:lnTo>
                      <a:lnTo>
                        <a:pt x="1747" y="148"/>
                      </a:lnTo>
                      <a:lnTo>
                        <a:pt x="1747" y="148"/>
                      </a:lnTo>
                      <a:lnTo>
                        <a:pt x="1787" y="116"/>
                      </a:lnTo>
                      <a:lnTo>
                        <a:pt x="1787" y="116"/>
                      </a:lnTo>
                      <a:lnTo>
                        <a:pt x="1831" y="148"/>
                      </a:lnTo>
                      <a:lnTo>
                        <a:pt x="1831" y="148"/>
                      </a:lnTo>
                      <a:lnTo>
                        <a:pt x="1875" y="148"/>
                      </a:lnTo>
                      <a:lnTo>
                        <a:pt x="1875" y="148"/>
                      </a:lnTo>
                      <a:lnTo>
                        <a:pt x="1919" y="144"/>
                      </a:lnTo>
                      <a:lnTo>
                        <a:pt x="1919" y="144"/>
                      </a:lnTo>
                      <a:lnTo>
                        <a:pt x="1963" y="144"/>
                      </a:lnTo>
                      <a:lnTo>
                        <a:pt x="1963" y="144"/>
                      </a:lnTo>
                      <a:lnTo>
                        <a:pt x="2007" y="132"/>
                      </a:lnTo>
                      <a:lnTo>
                        <a:pt x="2007" y="132"/>
                      </a:lnTo>
                      <a:lnTo>
                        <a:pt x="2051" y="136"/>
                      </a:lnTo>
                      <a:lnTo>
                        <a:pt x="2051" y="136"/>
                      </a:lnTo>
                      <a:lnTo>
                        <a:pt x="2095" y="120"/>
                      </a:lnTo>
                      <a:lnTo>
                        <a:pt x="2095" y="120"/>
                      </a:lnTo>
                      <a:lnTo>
                        <a:pt x="2139" y="112"/>
                      </a:lnTo>
                      <a:lnTo>
                        <a:pt x="2139" y="112"/>
                      </a:lnTo>
                      <a:lnTo>
                        <a:pt x="2179" y="180"/>
                      </a:lnTo>
                      <a:lnTo>
                        <a:pt x="2179" y="180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186" name="Freeform 474"/>
                <p:cNvSpPr>
                  <a:spLocks/>
                </p:cNvSpPr>
                <p:nvPr/>
              </p:nvSpPr>
              <p:spPr bwMode="auto">
                <a:xfrm>
                  <a:off x="845" y="14271"/>
                  <a:ext cx="2179" cy="400"/>
                </a:xfrm>
                <a:custGeom>
                  <a:avLst/>
                  <a:gdLst/>
                  <a:ahLst/>
                  <a:cxnLst>
                    <a:cxn ang="0">
                      <a:pos x="0" y="376"/>
                    </a:cxn>
                    <a:cxn ang="0">
                      <a:pos x="44" y="400"/>
                    </a:cxn>
                    <a:cxn ang="0">
                      <a:pos x="88" y="384"/>
                    </a:cxn>
                    <a:cxn ang="0">
                      <a:pos x="132" y="348"/>
                    </a:cxn>
                    <a:cxn ang="0">
                      <a:pos x="176" y="300"/>
                    </a:cxn>
                    <a:cxn ang="0">
                      <a:pos x="216" y="308"/>
                    </a:cxn>
                    <a:cxn ang="0">
                      <a:pos x="264" y="292"/>
                    </a:cxn>
                    <a:cxn ang="0">
                      <a:pos x="308" y="268"/>
                    </a:cxn>
                    <a:cxn ang="0">
                      <a:pos x="348" y="188"/>
                    </a:cxn>
                    <a:cxn ang="0">
                      <a:pos x="392" y="368"/>
                    </a:cxn>
                    <a:cxn ang="0">
                      <a:pos x="440" y="300"/>
                    </a:cxn>
                    <a:cxn ang="0">
                      <a:pos x="480" y="272"/>
                    </a:cxn>
                    <a:cxn ang="0">
                      <a:pos x="524" y="244"/>
                    </a:cxn>
                    <a:cxn ang="0">
                      <a:pos x="568" y="204"/>
                    </a:cxn>
                    <a:cxn ang="0">
                      <a:pos x="612" y="80"/>
                    </a:cxn>
                    <a:cxn ang="0">
                      <a:pos x="656" y="96"/>
                    </a:cxn>
                    <a:cxn ang="0">
                      <a:pos x="700" y="92"/>
                    </a:cxn>
                    <a:cxn ang="0">
                      <a:pos x="740" y="112"/>
                    </a:cxn>
                    <a:cxn ang="0">
                      <a:pos x="788" y="100"/>
                    </a:cxn>
                    <a:cxn ang="0">
                      <a:pos x="832" y="96"/>
                    </a:cxn>
                    <a:cxn ang="0">
                      <a:pos x="872" y="80"/>
                    </a:cxn>
                    <a:cxn ang="0">
                      <a:pos x="916" y="96"/>
                    </a:cxn>
                    <a:cxn ang="0">
                      <a:pos x="959" y="100"/>
                    </a:cxn>
                    <a:cxn ang="0">
                      <a:pos x="1003" y="96"/>
                    </a:cxn>
                    <a:cxn ang="0">
                      <a:pos x="1047" y="80"/>
                    </a:cxn>
                    <a:cxn ang="0">
                      <a:pos x="1091" y="80"/>
                    </a:cxn>
                    <a:cxn ang="0">
                      <a:pos x="1131" y="72"/>
                    </a:cxn>
                    <a:cxn ang="0">
                      <a:pos x="1179" y="76"/>
                    </a:cxn>
                    <a:cxn ang="0">
                      <a:pos x="1223" y="32"/>
                    </a:cxn>
                    <a:cxn ang="0">
                      <a:pos x="1263" y="176"/>
                    </a:cxn>
                    <a:cxn ang="0">
                      <a:pos x="1307" y="132"/>
                    </a:cxn>
                    <a:cxn ang="0">
                      <a:pos x="1355" y="0"/>
                    </a:cxn>
                    <a:cxn ang="0">
                      <a:pos x="1395" y="68"/>
                    </a:cxn>
                    <a:cxn ang="0">
                      <a:pos x="1439" y="112"/>
                    </a:cxn>
                    <a:cxn ang="0">
                      <a:pos x="1483" y="112"/>
                    </a:cxn>
                    <a:cxn ang="0">
                      <a:pos x="1527" y="124"/>
                    </a:cxn>
                    <a:cxn ang="0">
                      <a:pos x="1571" y="68"/>
                    </a:cxn>
                    <a:cxn ang="0">
                      <a:pos x="1615" y="116"/>
                    </a:cxn>
                    <a:cxn ang="0">
                      <a:pos x="1655" y="148"/>
                    </a:cxn>
                    <a:cxn ang="0">
                      <a:pos x="1699" y="120"/>
                    </a:cxn>
                    <a:cxn ang="0">
                      <a:pos x="1747" y="144"/>
                    </a:cxn>
                    <a:cxn ang="0">
                      <a:pos x="1787" y="116"/>
                    </a:cxn>
                    <a:cxn ang="0">
                      <a:pos x="1831" y="148"/>
                    </a:cxn>
                    <a:cxn ang="0">
                      <a:pos x="1875" y="148"/>
                    </a:cxn>
                    <a:cxn ang="0">
                      <a:pos x="1919" y="144"/>
                    </a:cxn>
                    <a:cxn ang="0">
                      <a:pos x="1963" y="144"/>
                    </a:cxn>
                    <a:cxn ang="0">
                      <a:pos x="2007" y="132"/>
                    </a:cxn>
                    <a:cxn ang="0">
                      <a:pos x="2051" y="136"/>
                    </a:cxn>
                    <a:cxn ang="0">
                      <a:pos x="2095" y="120"/>
                    </a:cxn>
                    <a:cxn ang="0">
                      <a:pos x="2139" y="112"/>
                    </a:cxn>
                    <a:cxn ang="0">
                      <a:pos x="2179" y="176"/>
                    </a:cxn>
                  </a:cxnLst>
                  <a:rect l="0" t="0" r="r" b="b"/>
                  <a:pathLst>
                    <a:path w="2179" h="400">
                      <a:moveTo>
                        <a:pt x="0" y="376"/>
                      </a:moveTo>
                      <a:lnTo>
                        <a:pt x="44" y="400"/>
                      </a:lnTo>
                      <a:lnTo>
                        <a:pt x="88" y="384"/>
                      </a:lnTo>
                      <a:lnTo>
                        <a:pt x="132" y="348"/>
                      </a:lnTo>
                      <a:lnTo>
                        <a:pt x="176" y="300"/>
                      </a:lnTo>
                      <a:lnTo>
                        <a:pt x="216" y="308"/>
                      </a:lnTo>
                      <a:lnTo>
                        <a:pt x="264" y="292"/>
                      </a:lnTo>
                      <a:lnTo>
                        <a:pt x="308" y="268"/>
                      </a:lnTo>
                      <a:lnTo>
                        <a:pt x="348" y="188"/>
                      </a:lnTo>
                      <a:lnTo>
                        <a:pt x="392" y="368"/>
                      </a:lnTo>
                      <a:lnTo>
                        <a:pt x="440" y="300"/>
                      </a:lnTo>
                      <a:lnTo>
                        <a:pt x="480" y="272"/>
                      </a:lnTo>
                      <a:lnTo>
                        <a:pt x="524" y="244"/>
                      </a:lnTo>
                      <a:lnTo>
                        <a:pt x="568" y="204"/>
                      </a:lnTo>
                      <a:lnTo>
                        <a:pt x="612" y="80"/>
                      </a:lnTo>
                      <a:lnTo>
                        <a:pt x="656" y="96"/>
                      </a:lnTo>
                      <a:lnTo>
                        <a:pt x="700" y="92"/>
                      </a:lnTo>
                      <a:lnTo>
                        <a:pt x="740" y="112"/>
                      </a:lnTo>
                      <a:lnTo>
                        <a:pt x="788" y="100"/>
                      </a:lnTo>
                      <a:lnTo>
                        <a:pt x="832" y="96"/>
                      </a:lnTo>
                      <a:lnTo>
                        <a:pt x="872" y="80"/>
                      </a:lnTo>
                      <a:lnTo>
                        <a:pt x="916" y="96"/>
                      </a:lnTo>
                      <a:lnTo>
                        <a:pt x="959" y="100"/>
                      </a:lnTo>
                      <a:lnTo>
                        <a:pt x="1003" y="96"/>
                      </a:lnTo>
                      <a:lnTo>
                        <a:pt x="1047" y="80"/>
                      </a:lnTo>
                      <a:lnTo>
                        <a:pt x="1091" y="80"/>
                      </a:lnTo>
                      <a:lnTo>
                        <a:pt x="1131" y="72"/>
                      </a:lnTo>
                      <a:lnTo>
                        <a:pt x="1179" y="76"/>
                      </a:lnTo>
                      <a:lnTo>
                        <a:pt x="1223" y="32"/>
                      </a:lnTo>
                      <a:lnTo>
                        <a:pt x="1263" y="176"/>
                      </a:lnTo>
                      <a:lnTo>
                        <a:pt x="1307" y="132"/>
                      </a:lnTo>
                      <a:lnTo>
                        <a:pt x="1355" y="0"/>
                      </a:lnTo>
                      <a:lnTo>
                        <a:pt x="1395" y="68"/>
                      </a:lnTo>
                      <a:lnTo>
                        <a:pt x="1439" y="112"/>
                      </a:lnTo>
                      <a:lnTo>
                        <a:pt x="1483" y="112"/>
                      </a:lnTo>
                      <a:lnTo>
                        <a:pt x="1527" y="124"/>
                      </a:lnTo>
                      <a:lnTo>
                        <a:pt x="1571" y="68"/>
                      </a:lnTo>
                      <a:lnTo>
                        <a:pt x="1615" y="116"/>
                      </a:lnTo>
                      <a:lnTo>
                        <a:pt x="1655" y="148"/>
                      </a:lnTo>
                      <a:lnTo>
                        <a:pt x="1699" y="120"/>
                      </a:lnTo>
                      <a:lnTo>
                        <a:pt x="1747" y="144"/>
                      </a:lnTo>
                      <a:lnTo>
                        <a:pt x="1787" y="116"/>
                      </a:lnTo>
                      <a:lnTo>
                        <a:pt x="1831" y="148"/>
                      </a:lnTo>
                      <a:lnTo>
                        <a:pt x="1875" y="148"/>
                      </a:lnTo>
                      <a:lnTo>
                        <a:pt x="1919" y="144"/>
                      </a:lnTo>
                      <a:lnTo>
                        <a:pt x="1963" y="144"/>
                      </a:lnTo>
                      <a:lnTo>
                        <a:pt x="2007" y="132"/>
                      </a:lnTo>
                      <a:lnTo>
                        <a:pt x="2051" y="136"/>
                      </a:lnTo>
                      <a:lnTo>
                        <a:pt x="2095" y="120"/>
                      </a:lnTo>
                      <a:lnTo>
                        <a:pt x="2139" y="112"/>
                      </a:lnTo>
                      <a:lnTo>
                        <a:pt x="2179" y="176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4187" name="Group 475"/>
                <p:cNvGrpSpPr>
                  <a:grpSpLocks/>
                </p:cNvGrpSpPr>
                <p:nvPr/>
              </p:nvGrpSpPr>
              <p:grpSpPr bwMode="auto">
                <a:xfrm>
                  <a:off x="817" y="14263"/>
                  <a:ext cx="2239" cy="425"/>
                  <a:chOff x="817" y="14263"/>
                  <a:chExt cx="2239" cy="425"/>
                </a:xfrm>
              </p:grpSpPr>
              <p:sp>
                <p:nvSpPr>
                  <p:cNvPr id="244188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146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89" name="Line 477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14619"/>
                    <a:ext cx="1" cy="4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0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146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1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861" y="146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2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889" y="14655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3" name="Line 481"/>
                  <p:cNvSpPr>
                    <a:spLocks noChangeShapeType="1"/>
                  </p:cNvSpPr>
                  <p:nvPr/>
                </p:nvSpPr>
                <p:spPr bwMode="auto">
                  <a:xfrm>
                    <a:off x="861" y="146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4" name="Line 482"/>
                  <p:cNvSpPr>
                    <a:spLocks noChangeShapeType="1"/>
                  </p:cNvSpPr>
                  <p:nvPr/>
                </p:nvSpPr>
                <p:spPr bwMode="auto">
                  <a:xfrm>
                    <a:off x="901" y="146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5" name="Line 483"/>
                  <p:cNvSpPr>
                    <a:spLocks noChangeShapeType="1"/>
                  </p:cNvSpPr>
                  <p:nvPr/>
                </p:nvSpPr>
                <p:spPr bwMode="auto">
                  <a:xfrm>
                    <a:off x="933" y="14635"/>
                    <a:ext cx="1" cy="4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6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901" y="146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7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945" y="14595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8" name="Line 486"/>
                  <p:cNvSpPr>
                    <a:spLocks noChangeShapeType="1"/>
                  </p:cNvSpPr>
                  <p:nvPr/>
                </p:nvSpPr>
                <p:spPr bwMode="auto">
                  <a:xfrm>
                    <a:off x="977" y="14595"/>
                    <a:ext cx="1" cy="4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99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945" y="14643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0" name="Line 488"/>
                  <p:cNvSpPr>
                    <a:spLocks noChangeShapeType="1"/>
                  </p:cNvSpPr>
                  <p:nvPr/>
                </p:nvSpPr>
                <p:spPr bwMode="auto">
                  <a:xfrm>
                    <a:off x="993" y="1453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1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1021" y="14539"/>
                    <a:ext cx="1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2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993" y="145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3" name="Line 491"/>
                  <p:cNvSpPr>
                    <a:spLocks noChangeShapeType="1"/>
                  </p:cNvSpPr>
                  <p:nvPr/>
                </p:nvSpPr>
                <p:spPr bwMode="auto">
                  <a:xfrm>
                    <a:off x="1033" y="145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4" name="Line 492"/>
                  <p:cNvSpPr>
                    <a:spLocks noChangeShapeType="1"/>
                  </p:cNvSpPr>
                  <p:nvPr/>
                </p:nvSpPr>
                <p:spPr bwMode="auto">
                  <a:xfrm>
                    <a:off x="1061" y="14555"/>
                    <a:ext cx="1" cy="5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5" name="Line 493"/>
                  <p:cNvSpPr>
                    <a:spLocks noChangeShapeType="1"/>
                  </p:cNvSpPr>
                  <p:nvPr/>
                </p:nvSpPr>
                <p:spPr bwMode="auto">
                  <a:xfrm>
                    <a:off x="1033" y="146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6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1077" y="145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7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1109" y="14535"/>
                    <a:ext cx="1" cy="5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8" name="Line 496"/>
                  <p:cNvSpPr>
                    <a:spLocks noChangeShapeType="1"/>
                  </p:cNvSpPr>
                  <p:nvPr/>
                </p:nvSpPr>
                <p:spPr bwMode="auto">
                  <a:xfrm>
                    <a:off x="1077" y="145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09" name="Line 497"/>
                  <p:cNvSpPr>
                    <a:spLocks noChangeShapeType="1"/>
                  </p:cNvSpPr>
                  <p:nvPr/>
                </p:nvSpPr>
                <p:spPr bwMode="auto">
                  <a:xfrm>
                    <a:off x="1125" y="1450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0" name="Line 498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4503"/>
                    <a:ext cx="1" cy="6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1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1125" y="14571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2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1165" y="1441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3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1193" y="14415"/>
                    <a:ext cx="1" cy="8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4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1165" y="1450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5" name="Line 503"/>
                  <p:cNvSpPr>
                    <a:spLocks noChangeShapeType="1"/>
                  </p:cNvSpPr>
                  <p:nvPr/>
                </p:nvSpPr>
                <p:spPr bwMode="auto">
                  <a:xfrm>
                    <a:off x="1209" y="146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6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1237" y="14619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7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1209" y="1465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8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1253" y="145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19" name="Line 507"/>
                  <p:cNvSpPr>
                    <a:spLocks noChangeShapeType="1"/>
                  </p:cNvSpPr>
                  <p:nvPr/>
                </p:nvSpPr>
                <p:spPr bwMode="auto">
                  <a:xfrm>
                    <a:off x="1285" y="14555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0" name="Line 508"/>
                  <p:cNvSpPr>
                    <a:spLocks noChangeShapeType="1"/>
                  </p:cNvSpPr>
                  <p:nvPr/>
                </p:nvSpPr>
                <p:spPr bwMode="auto">
                  <a:xfrm>
                    <a:off x="1253" y="145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1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1297" y="14531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2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1325" y="14531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3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1297" y="1456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4" name="Line 512"/>
                  <p:cNvSpPr>
                    <a:spLocks noChangeShapeType="1"/>
                  </p:cNvSpPr>
                  <p:nvPr/>
                </p:nvSpPr>
                <p:spPr bwMode="auto">
                  <a:xfrm>
                    <a:off x="1341" y="144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5" name="Line 513"/>
                  <p:cNvSpPr>
                    <a:spLocks noChangeShapeType="1"/>
                  </p:cNvSpPr>
                  <p:nvPr/>
                </p:nvSpPr>
                <p:spPr bwMode="auto">
                  <a:xfrm>
                    <a:off x="1369" y="14499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6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1341" y="145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7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1385" y="144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8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1413" y="14455"/>
                    <a:ext cx="1" cy="3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29" name="Line 517"/>
                  <p:cNvSpPr>
                    <a:spLocks noChangeShapeType="1"/>
                  </p:cNvSpPr>
                  <p:nvPr/>
                </p:nvSpPr>
                <p:spPr bwMode="auto">
                  <a:xfrm>
                    <a:off x="1385" y="144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0" name="Line 518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143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1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1457" y="14335"/>
                    <a:ext cx="1" cy="3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2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143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3" name="Line 521"/>
                  <p:cNvSpPr>
                    <a:spLocks noChangeShapeType="1"/>
                  </p:cNvSpPr>
                  <p:nvPr/>
                </p:nvSpPr>
                <p:spPr bwMode="auto">
                  <a:xfrm>
                    <a:off x="1469" y="143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4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1501" y="14343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5" name="Line 523"/>
                  <p:cNvSpPr>
                    <a:spLocks noChangeShapeType="1"/>
                  </p:cNvSpPr>
                  <p:nvPr/>
                </p:nvSpPr>
                <p:spPr bwMode="auto">
                  <a:xfrm>
                    <a:off x="1469" y="143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6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1513" y="1433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7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1545" y="14339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8" name="Line 526"/>
                  <p:cNvSpPr>
                    <a:spLocks noChangeShapeType="1"/>
                  </p:cNvSpPr>
                  <p:nvPr/>
                </p:nvSpPr>
                <p:spPr bwMode="auto">
                  <a:xfrm>
                    <a:off x="1513" y="1437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39" name="Line 527"/>
                  <p:cNvSpPr>
                    <a:spLocks noChangeShapeType="1"/>
                  </p:cNvSpPr>
                  <p:nvPr/>
                </p:nvSpPr>
                <p:spPr bwMode="auto">
                  <a:xfrm>
                    <a:off x="1557" y="143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0" name="Line 528"/>
                  <p:cNvSpPr>
                    <a:spLocks noChangeShapeType="1"/>
                  </p:cNvSpPr>
                  <p:nvPr/>
                </p:nvSpPr>
                <p:spPr bwMode="auto">
                  <a:xfrm>
                    <a:off x="1585" y="14367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1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1557" y="143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2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1601" y="1435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3" name="Line 531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14359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4" name="Line 532"/>
                  <p:cNvSpPr>
                    <a:spLocks noChangeShapeType="1"/>
                  </p:cNvSpPr>
                  <p:nvPr/>
                </p:nvSpPr>
                <p:spPr bwMode="auto">
                  <a:xfrm>
                    <a:off x="1601" y="143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5" name="Line 533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143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6" name="Line 534"/>
                  <p:cNvSpPr>
                    <a:spLocks noChangeShapeType="1"/>
                  </p:cNvSpPr>
                  <p:nvPr/>
                </p:nvSpPr>
                <p:spPr bwMode="auto">
                  <a:xfrm>
                    <a:off x="1677" y="14343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7" name="Line 535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143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8" name="Line 536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1433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49" name="Line 537"/>
                  <p:cNvSpPr>
                    <a:spLocks noChangeShapeType="1"/>
                  </p:cNvSpPr>
                  <p:nvPr/>
                </p:nvSpPr>
                <p:spPr bwMode="auto">
                  <a:xfrm>
                    <a:off x="1717" y="14331"/>
                    <a:ext cx="1" cy="3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0" name="Line 538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143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1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1733" y="14347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2" name="Line 540"/>
                  <p:cNvSpPr>
                    <a:spLocks noChangeShapeType="1"/>
                  </p:cNvSpPr>
                  <p:nvPr/>
                </p:nvSpPr>
                <p:spPr bwMode="auto">
                  <a:xfrm>
                    <a:off x="1761" y="14347"/>
                    <a:ext cx="1" cy="4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3" name="Line 541"/>
                  <p:cNvSpPr>
                    <a:spLocks noChangeShapeType="1"/>
                  </p:cNvSpPr>
                  <p:nvPr/>
                </p:nvSpPr>
                <p:spPr bwMode="auto">
                  <a:xfrm>
                    <a:off x="1733" y="14391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4" name="Line 542"/>
                  <p:cNvSpPr>
                    <a:spLocks noChangeShapeType="1"/>
                  </p:cNvSpPr>
                  <p:nvPr/>
                </p:nvSpPr>
                <p:spPr bwMode="auto">
                  <a:xfrm>
                    <a:off x="1777" y="14359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5" name="Line 543"/>
                  <p:cNvSpPr>
                    <a:spLocks noChangeShapeType="1"/>
                  </p:cNvSpPr>
                  <p:nvPr/>
                </p:nvSpPr>
                <p:spPr bwMode="auto">
                  <a:xfrm>
                    <a:off x="1804" y="14359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6" name="Line 544"/>
                  <p:cNvSpPr>
                    <a:spLocks noChangeShapeType="1"/>
                  </p:cNvSpPr>
                  <p:nvPr/>
                </p:nvSpPr>
                <p:spPr bwMode="auto">
                  <a:xfrm>
                    <a:off x="1777" y="14387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7" name="Line 545"/>
                  <p:cNvSpPr>
                    <a:spLocks noChangeShapeType="1"/>
                  </p:cNvSpPr>
                  <p:nvPr/>
                </p:nvSpPr>
                <p:spPr bwMode="auto">
                  <a:xfrm>
                    <a:off x="1816" y="1435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8" name="Line 546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14351"/>
                    <a:ext cx="1" cy="3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59" name="Line 547"/>
                  <p:cNvSpPr>
                    <a:spLocks noChangeShapeType="1"/>
                  </p:cNvSpPr>
                  <p:nvPr/>
                </p:nvSpPr>
                <p:spPr bwMode="auto">
                  <a:xfrm>
                    <a:off x="1816" y="143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0" name="Line 548"/>
                  <p:cNvSpPr>
                    <a:spLocks noChangeShapeType="1"/>
                  </p:cNvSpPr>
                  <p:nvPr/>
                </p:nvSpPr>
                <p:spPr bwMode="auto">
                  <a:xfrm>
                    <a:off x="1864" y="14335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1" name="Line 549"/>
                  <p:cNvSpPr>
                    <a:spLocks noChangeShapeType="1"/>
                  </p:cNvSpPr>
                  <p:nvPr/>
                </p:nvSpPr>
                <p:spPr bwMode="auto">
                  <a:xfrm>
                    <a:off x="1892" y="14335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2" name="Line 550"/>
                  <p:cNvSpPr>
                    <a:spLocks noChangeShapeType="1"/>
                  </p:cNvSpPr>
                  <p:nvPr/>
                </p:nvSpPr>
                <p:spPr bwMode="auto">
                  <a:xfrm>
                    <a:off x="1864" y="14367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3" name="Line 551"/>
                  <p:cNvSpPr>
                    <a:spLocks noChangeShapeType="1"/>
                  </p:cNvSpPr>
                  <p:nvPr/>
                </p:nvSpPr>
                <p:spPr bwMode="auto">
                  <a:xfrm>
                    <a:off x="1908" y="1433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4" name="Line 552"/>
                  <p:cNvSpPr>
                    <a:spLocks noChangeShapeType="1"/>
                  </p:cNvSpPr>
                  <p:nvPr/>
                </p:nvSpPr>
                <p:spPr bwMode="auto">
                  <a:xfrm>
                    <a:off x="1936" y="14331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5" name="Line 553"/>
                  <p:cNvSpPr>
                    <a:spLocks noChangeShapeType="1"/>
                  </p:cNvSpPr>
                  <p:nvPr/>
                </p:nvSpPr>
                <p:spPr bwMode="auto">
                  <a:xfrm>
                    <a:off x="1908" y="143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6" name="Line 554"/>
                  <p:cNvSpPr>
                    <a:spLocks noChangeShapeType="1"/>
                  </p:cNvSpPr>
                  <p:nvPr/>
                </p:nvSpPr>
                <p:spPr bwMode="auto">
                  <a:xfrm>
                    <a:off x="1948" y="143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7" name="Line 555"/>
                  <p:cNvSpPr>
                    <a:spLocks noChangeShapeType="1"/>
                  </p:cNvSpPr>
                  <p:nvPr/>
                </p:nvSpPr>
                <p:spPr bwMode="auto">
                  <a:xfrm>
                    <a:off x="1976" y="14319"/>
                    <a:ext cx="1" cy="4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8" name="Line 556"/>
                  <p:cNvSpPr>
                    <a:spLocks noChangeShapeType="1"/>
                  </p:cNvSpPr>
                  <p:nvPr/>
                </p:nvSpPr>
                <p:spPr bwMode="auto">
                  <a:xfrm>
                    <a:off x="1948" y="143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69" name="Line 557"/>
                  <p:cNvSpPr>
                    <a:spLocks noChangeShapeType="1"/>
                  </p:cNvSpPr>
                  <p:nvPr/>
                </p:nvSpPr>
                <p:spPr bwMode="auto">
                  <a:xfrm>
                    <a:off x="1992" y="143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0" name="Line 558"/>
                  <p:cNvSpPr>
                    <a:spLocks noChangeShapeType="1"/>
                  </p:cNvSpPr>
                  <p:nvPr/>
                </p:nvSpPr>
                <p:spPr bwMode="auto">
                  <a:xfrm>
                    <a:off x="2024" y="14327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1" name="Line 559"/>
                  <p:cNvSpPr>
                    <a:spLocks noChangeShapeType="1"/>
                  </p:cNvSpPr>
                  <p:nvPr/>
                </p:nvSpPr>
                <p:spPr bwMode="auto">
                  <a:xfrm>
                    <a:off x="1992" y="143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2" name="Line 560"/>
                  <p:cNvSpPr>
                    <a:spLocks noChangeShapeType="1"/>
                  </p:cNvSpPr>
                  <p:nvPr/>
                </p:nvSpPr>
                <p:spPr bwMode="auto">
                  <a:xfrm>
                    <a:off x="2040" y="14271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3" name="Line 561"/>
                  <p:cNvSpPr>
                    <a:spLocks noChangeShapeType="1"/>
                  </p:cNvSpPr>
                  <p:nvPr/>
                </p:nvSpPr>
                <p:spPr bwMode="auto">
                  <a:xfrm>
                    <a:off x="2068" y="14271"/>
                    <a:ext cx="1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4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2040" y="14331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5" name="Line 563"/>
                  <p:cNvSpPr>
                    <a:spLocks noChangeShapeType="1"/>
                  </p:cNvSpPr>
                  <p:nvPr/>
                </p:nvSpPr>
                <p:spPr bwMode="auto">
                  <a:xfrm>
                    <a:off x="2080" y="144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6" name="Line 564"/>
                  <p:cNvSpPr>
                    <a:spLocks noChangeShapeType="1"/>
                  </p:cNvSpPr>
                  <p:nvPr/>
                </p:nvSpPr>
                <p:spPr bwMode="auto">
                  <a:xfrm>
                    <a:off x="2108" y="14435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7" name="Line 565"/>
                  <p:cNvSpPr>
                    <a:spLocks noChangeShapeType="1"/>
                  </p:cNvSpPr>
                  <p:nvPr/>
                </p:nvSpPr>
                <p:spPr bwMode="auto">
                  <a:xfrm>
                    <a:off x="2080" y="144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8" name="Line 566"/>
                  <p:cNvSpPr>
                    <a:spLocks noChangeShapeType="1"/>
                  </p:cNvSpPr>
                  <p:nvPr/>
                </p:nvSpPr>
                <p:spPr bwMode="auto">
                  <a:xfrm>
                    <a:off x="2124" y="143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79" name="Line 567"/>
                  <p:cNvSpPr>
                    <a:spLocks noChangeShapeType="1"/>
                  </p:cNvSpPr>
                  <p:nvPr/>
                </p:nvSpPr>
                <p:spPr bwMode="auto">
                  <a:xfrm>
                    <a:off x="2152" y="14383"/>
                    <a:ext cx="1" cy="3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0" name="Line 568"/>
                  <p:cNvSpPr>
                    <a:spLocks noChangeShapeType="1"/>
                  </p:cNvSpPr>
                  <p:nvPr/>
                </p:nvSpPr>
                <p:spPr bwMode="auto">
                  <a:xfrm>
                    <a:off x="2124" y="144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1" name="Line 569"/>
                  <p:cNvSpPr>
                    <a:spLocks noChangeShapeType="1"/>
                  </p:cNvSpPr>
                  <p:nvPr/>
                </p:nvSpPr>
                <p:spPr bwMode="auto">
                  <a:xfrm>
                    <a:off x="2200" y="1426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2" name="Line 570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142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3" name="Line 571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143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4" name="Line 572"/>
                  <p:cNvSpPr>
                    <a:spLocks noChangeShapeType="1"/>
                  </p:cNvSpPr>
                  <p:nvPr/>
                </p:nvSpPr>
                <p:spPr bwMode="auto">
                  <a:xfrm>
                    <a:off x="2240" y="14323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5" name="Line 573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1436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6" name="Line 574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143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7" name="Line 575"/>
                  <p:cNvSpPr>
                    <a:spLocks noChangeShapeType="1"/>
                  </p:cNvSpPr>
                  <p:nvPr/>
                </p:nvSpPr>
                <p:spPr bwMode="auto">
                  <a:xfrm>
                    <a:off x="2284" y="14367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8" name="Line 576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143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89" name="Line 577"/>
                  <p:cNvSpPr>
                    <a:spLocks noChangeShapeType="1"/>
                  </p:cNvSpPr>
                  <p:nvPr/>
                </p:nvSpPr>
                <p:spPr bwMode="auto">
                  <a:xfrm>
                    <a:off x="2300" y="143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0" name="Line 578"/>
                  <p:cNvSpPr>
                    <a:spLocks noChangeShapeType="1"/>
                  </p:cNvSpPr>
                  <p:nvPr/>
                </p:nvSpPr>
                <p:spPr bwMode="auto">
                  <a:xfrm>
                    <a:off x="2328" y="14367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1" name="Line 579"/>
                  <p:cNvSpPr>
                    <a:spLocks noChangeShapeType="1"/>
                  </p:cNvSpPr>
                  <p:nvPr/>
                </p:nvSpPr>
                <p:spPr bwMode="auto">
                  <a:xfrm>
                    <a:off x="2300" y="143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2" name="Line 580"/>
                  <p:cNvSpPr>
                    <a:spLocks noChangeShapeType="1"/>
                  </p:cNvSpPr>
                  <p:nvPr/>
                </p:nvSpPr>
                <p:spPr bwMode="auto">
                  <a:xfrm>
                    <a:off x="2340" y="1437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3" name="Line 581"/>
                  <p:cNvSpPr>
                    <a:spLocks noChangeShapeType="1"/>
                  </p:cNvSpPr>
                  <p:nvPr/>
                </p:nvSpPr>
                <p:spPr bwMode="auto">
                  <a:xfrm>
                    <a:off x="2372" y="14375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4" name="Line 582"/>
                  <p:cNvSpPr>
                    <a:spLocks noChangeShapeType="1"/>
                  </p:cNvSpPr>
                  <p:nvPr/>
                </p:nvSpPr>
                <p:spPr bwMode="auto">
                  <a:xfrm>
                    <a:off x="2340" y="144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5" name="Line 583"/>
                  <p:cNvSpPr>
                    <a:spLocks noChangeShapeType="1"/>
                  </p:cNvSpPr>
                  <p:nvPr/>
                </p:nvSpPr>
                <p:spPr bwMode="auto">
                  <a:xfrm>
                    <a:off x="2384" y="143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6" name="Line 584"/>
                  <p:cNvSpPr>
                    <a:spLocks noChangeShapeType="1"/>
                  </p:cNvSpPr>
                  <p:nvPr/>
                </p:nvSpPr>
                <p:spPr bwMode="auto">
                  <a:xfrm>
                    <a:off x="2416" y="14327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7" name="Line 585"/>
                  <p:cNvSpPr>
                    <a:spLocks noChangeShapeType="1"/>
                  </p:cNvSpPr>
                  <p:nvPr/>
                </p:nvSpPr>
                <p:spPr bwMode="auto">
                  <a:xfrm>
                    <a:off x="2384" y="1435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8" name="Line 586"/>
                  <p:cNvSpPr>
                    <a:spLocks noChangeShapeType="1"/>
                  </p:cNvSpPr>
                  <p:nvPr/>
                </p:nvSpPr>
                <p:spPr bwMode="auto">
                  <a:xfrm>
                    <a:off x="2432" y="143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299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2460" y="14371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0" name="Line 588"/>
                  <p:cNvSpPr>
                    <a:spLocks noChangeShapeType="1"/>
                  </p:cNvSpPr>
                  <p:nvPr/>
                </p:nvSpPr>
                <p:spPr bwMode="auto">
                  <a:xfrm>
                    <a:off x="2432" y="1440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1" name="Line 589"/>
                  <p:cNvSpPr>
                    <a:spLocks noChangeShapeType="1"/>
                  </p:cNvSpPr>
                  <p:nvPr/>
                </p:nvSpPr>
                <p:spPr bwMode="auto">
                  <a:xfrm>
                    <a:off x="2472" y="144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2" name="Line 590"/>
                  <p:cNvSpPr>
                    <a:spLocks noChangeShapeType="1"/>
                  </p:cNvSpPr>
                  <p:nvPr/>
                </p:nvSpPr>
                <p:spPr bwMode="auto">
                  <a:xfrm>
                    <a:off x="2500" y="14407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3" name="Line 591"/>
                  <p:cNvSpPr>
                    <a:spLocks noChangeShapeType="1"/>
                  </p:cNvSpPr>
                  <p:nvPr/>
                </p:nvSpPr>
                <p:spPr bwMode="auto">
                  <a:xfrm>
                    <a:off x="2472" y="1443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4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2516" y="143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5" name="Line 593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14379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6" name="Line 594"/>
                  <p:cNvSpPr>
                    <a:spLocks noChangeShapeType="1"/>
                  </p:cNvSpPr>
                  <p:nvPr/>
                </p:nvSpPr>
                <p:spPr bwMode="auto">
                  <a:xfrm>
                    <a:off x="2516" y="1440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7" name="Line 595"/>
                  <p:cNvSpPr>
                    <a:spLocks noChangeShapeType="1"/>
                  </p:cNvSpPr>
                  <p:nvPr/>
                </p:nvSpPr>
                <p:spPr bwMode="auto">
                  <a:xfrm>
                    <a:off x="2560" y="1440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8" name="Line 596"/>
                  <p:cNvSpPr>
                    <a:spLocks noChangeShapeType="1"/>
                  </p:cNvSpPr>
                  <p:nvPr/>
                </p:nvSpPr>
                <p:spPr bwMode="auto">
                  <a:xfrm>
                    <a:off x="2592" y="14403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09" name="Line 597"/>
                  <p:cNvSpPr>
                    <a:spLocks noChangeShapeType="1"/>
                  </p:cNvSpPr>
                  <p:nvPr/>
                </p:nvSpPr>
                <p:spPr bwMode="auto">
                  <a:xfrm>
                    <a:off x="2560" y="144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0" name="Line 598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1437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1" name="Line 599"/>
                  <p:cNvSpPr>
                    <a:spLocks noChangeShapeType="1"/>
                  </p:cNvSpPr>
                  <p:nvPr/>
                </p:nvSpPr>
                <p:spPr bwMode="auto">
                  <a:xfrm>
                    <a:off x="2632" y="14375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2" name="Line 600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143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3" name="Line 601"/>
                  <p:cNvSpPr>
                    <a:spLocks noChangeShapeType="1"/>
                  </p:cNvSpPr>
                  <p:nvPr/>
                </p:nvSpPr>
                <p:spPr bwMode="auto">
                  <a:xfrm>
                    <a:off x="2648" y="144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4" name="Line 602"/>
                  <p:cNvSpPr>
                    <a:spLocks noChangeShapeType="1"/>
                  </p:cNvSpPr>
                  <p:nvPr/>
                </p:nvSpPr>
                <p:spPr bwMode="auto">
                  <a:xfrm>
                    <a:off x="2676" y="1440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5" name="Line 603"/>
                  <p:cNvSpPr>
                    <a:spLocks noChangeShapeType="1"/>
                  </p:cNvSpPr>
                  <p:nvPr/>
                </p:nvSpPr>
                <p:spPr bwMode="auto">
                  <a:xfrm>
                    <a:off x="2648" y="144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6" name="Line 604"/>
                  <p:cNvSpPr>
                    <a:spLocks noChangeShapeType="1"/>
                  </p:cNvSpPr>
                  <p:nvPr/>
                </p:nvSpPr>
                <p:spPr bwMode="auto">
                  <a:xfrm>
                    <a:off x="2692" y="144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7" name="Line 605"/>
                  <p:cNvSpPr>
                    <a:spLocks noChangeShapeType="1"/>
                  </p:cNvSpPr>
                  <p:nvPr/>
                </p:nvSpPr>
                <p:spPr bwMode="auto">
                  <a:xfrm>
                    <a:off x="2720" y="14407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8" name="Line 606"/>
                  <p:cNvSpPr>
                    <a:spLocks noChangeShapeType="1"/>
                  </p:cNvSpPr>
                  <p:nvPr/>
                </p:nvSpPr>
                <p:spPr bwMode="auto">
                  <a:xfrm>
                    <a:off x="2692" y="144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19" name="Line 607"/>
                  <p:cNvSpPr>
                    <a:spLocks noChangeShapeType="1"/>
                  </p:cNvSpPr>
                  <p:nvPr/>
                </p:nvSpPr>
                <p:spPr bwMode="auto">
                  <a:xfrm>
                    <a:off x="2732" y="143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0" name="Line 608"/>
                  <p:cNvSpPr>
                    <a:spLocks noChangeShapeType="1"/>
                  </p:cNvSpPr>
                  <p:nvPr/>
                </p:nvSpPr>
                <p:spPr bwMode="auto">
                  <a:xfrm>
                    <a:off x="2764" y="14399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1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2732" y="144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2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2780" y="1440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3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2808" y="14403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4" name="Line 612"/>
                  <p:cNvSpPr>
                    <a:spLocks noChangeShapeType="1"/>
                  </p:cNvSpPr>
                  <p:nvPr/>
                </p:nvSpPr>
                <p:spPr bwMode="auto">
                  <a:xfrm>
                    <a:off x="2780" y="14427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5" name="Line 613"/>
                  <p:cNvSpPr>
                    <a:spLocks noChangeShapeType="1"/>
                  </p:cNvSpPr>
                  <p:nvPr/>
                </p:nvSpPr>
                <p:spPr bwMode="auto">
                  <a:xfrm>
                    <a:off x="2824" y="143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6" name="Line 614"/>
                  <p:cNvSpPr>
                    <a:spLocks noChangeShapeType="1"/>
                  </p:cNvSpPr>
                  <p:nvPr/>
                </p:nvSpPr>
                <p:spPr bwMode="auto">
                  <a:xfrm>
                    <a:off x="2852" y="14391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7" name="Line 615"/>
                  <p:cNvSpPr>
                    <a:spLocks noChangeShapeType="1"/>
                  </p:cNvSpPr>
                  <p:nvPr/>
                </p:nvSpPr>
                <p:spPr bwMode="auto">
                  <a:xfrm>
                    <a:off x="2824" y="1441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8" name="Line 616"/>
                  <p:cNvSpPr>
                    <a:spLocks noChangeShapeType="1"/>
                  </p:cNvSpPr>
                  <p:nvPr/>
                </p:nvSpPr>
                <p:spPr bwMode="auto">
                  <a:xfrm>
                    <a:off x="2864" y="1439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29" name="Line 617"/>
                  <p:cNvSpPr>
                    <a:spLocks noChangeShapeType="1"/>
                  </p:cNvSpPr>
                  <p:nvPr/>
                </p:nvSpPr>
                <p:spPr bwMode="auto">
                  <a:xfrm>
                    <a:off x="2896" y="14395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0" name="Line 618"/>
                  <p:cNvSpPr>
                    <a:spLocks noChangeShapeType="1"/>
                  </p:cNvSpPr>
                  <p:nvPr/>
                </p:nvSpPr>
                <p:spPr bwMode="auto">
                  <a:xfrm>
                    <a:off x="2864" y="144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1" name="Line 619"/>
                  <p:cNvSpPr>
                    <a:spLocks noChangeShapeType="1"/>
                  </p:cNvSpPr>
                  <p:nvPr/>
                </p:nvSpPr>
                <p:spPr bwMode="auto">
                  <a:xfrm>
                    <a:off x="2908" y="143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2" name="Line 62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4383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3" name="Line 621"/>
                  <p:cNvSpPr>
                    <a:spLocks noChangeShapeType="1"/>
                  </p:cNvSpPr>
                  <p:nvPr/>
                </p:nvSpPr>
                <p:spPr bwMode="auto">
                  <a:xfrm>
                    <a:off x="2908" y="1440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4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2952" y="143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5" name="Line 623"/>
                  <p:cNvSpPr>
                    <a:spLocks noChangeShapeType="1"/>
                  </p:cNvSpPr>
                  <p:nvPr/>
                </p:nvSpPr>
                <p:spPr bwMode="auto">
                  <a:xfrm>
                    <a:off x="2984" y="14367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6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2952" y="143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7" name="Line 625"/>
                  <p:cNvSpPr>
                    <a:spLocks noChangeShapeType="1"/>
                  </p:cNvSpPr>
                  <p:nvPr/>
                </p:nvSpPr>
                <p:spPr bwMode="auto">
                  <a:xfrm>
                    <a:off x="2996" y="144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8" name="Line 626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1444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39" name="Line 627"/>
                  <p:cNvSpPr>
                    <a:spLocks noChangeShapeType="1"/>
                  </p:cNvSpPr>
                  <p:nvPr/>
                </p:nvSpPr>
                <p:spPr bwMode="auto">
                  <a:xfrm>
                    <a:off x="2996" y="144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4340" name="Group 628"/>
              <p:cNvGrpSpPr>
                <a:grpSpLocks/>
              </p:cNvGrpSpPr>
              <p:nvPr/>
            </p:nvGrpSpPr>
            <p:grpSpPr bwMode="auto">
              <a:xfrm>
                <a:off x="383" y="1316"/>
                <a:ext cx="2603" cy="296"/>
                <a:chOff x="537" y="12096"/>
                <a:chExt cx="2603" cy="296"/>
              </a:xfrm>
            </p:grpSpPr>
            <p:sp>
              <p:nvSpPr>
                <p:cNvPr id="244341" name="Freeform 629"/>
                <p:cNvSpPr>
                  <a:spLocks/>
                </p:cNvSpPr>
                <p:nvPr/>
              </p:nvSpPr>
              <p:spPr bwMode="auto">
                <a:xfrm>
                  <a:off x="541" y="12208"/>
                  <a:ext cx="784" cy="184"/>
                </a:xfrm>
                <a:custGeom>
                  <a:avLst/>
                  <a:gdLst/>
                  <a:ahLst/>
                  <a:cxnLst>
                    <a:cxn ang="0">
                      <a:pos x="4" y="180"/>
                    </a:cxn>
                    <a:cxn ang="0">
                      <a:pos x="16" y="176"/>
                    </a:cxn>
                    <a:cxn ang="0">
                      <a:pos x="24" y="168"/>
                    </a:cxn>
                    <a:cxn ang="0">
                      <a:pos x="36" y="164"/>
                    </a:cxn>
                    <a:cxn ang="0">
                      <a:pos x="48" y="160"/>
                    </a:cxn>
                    <a:cxn ang="0">
                      <a:pos x="56" y="156"/>
                    </a:cxn>
                    <a:cxn ang="0">
                      <a:pos x="68" y="148"/>
                    </a:cxn>
                    <a:cxn ang="0">
                      <a:pos x="76" y="144"/>
                    </a:cxn>
                    <a:cxn ang="0">
                      <a:pos x="92" y="140"/>
                    </a:cxn>
                    <a:cxn ang="0">
                      <a:pos x="104" y="140"/>
                    </a:cxn>
                    <a:cxn ang="0">
                      <a:pos x="116" y="136"/>
                    </a:cxn>
                    <a:cxn ang="0">
                      <a:pos x="124" y="132"/>
                    </a:cxn>
                    <a:cxn ang="0">
                      <a:pos x="128" y="128"/>
                    </a:cxn>
                    <a:cxn ang="0">
                      <a:pos x="148" y="124"/>
                    </a:cxn>
                    <a:cxn ang="0">
                      <a:pos x="172" y="120"/>
                    </a:cxn>
                    <a:cxn ang="0">
                      <a:pos x="180" y="116"/>
                    </a:cxn>
                    <a:cxn ang="0">
                      <a:pos x="192" y="112"/>
                    </a:cxn>
                    <a:cxn ang="0">
                      <a:pos x="200" y="108"/>
                    </a:cxn>
                    <a:cxn ang="0">
                      <a:pos x="208" y="104"/>
                    </a:cxn>
                    <a:cxn ang="0">
                      <a:pos x="224" y="100"/>
                    </a:cxn>
                    <a:cxn ang="0">
                      <a:pos x="232" y="96"/>
                    </a:cxn>
                    <a:cxn ang="0">
                      <a:pos x="248" y="92"/>
                    </a:cxn>
                    <a:cxn ang="0">
                      <a:pos x="260" y="88"/>
                    </a:cxn>
                    <a:cxn ang="0">
                      <a:pos x="280" y="84"/>
                    </a:cxn>
                    <a:cxn ang="0">
                      <a:pos x="300" y="80"/>
                    </a:cxn>
                    <a:cxn ang="0">
                      <a:pos x="316" y="76"/>
                    </a:cxn>
                    <a:cxn ang="0">
                      <a:pos x="332" y="72"/>
                    </a:cxn>
                    <a:cxn ang="0">
                      <a:pos x="360" y="68"/>
                    </a:cxn>
                    <a:cxn ang="0">
                      <a:pos x="436" y="64"/>
                    </a:cxn>
                    <a:cxn ang="0">
                      <a:pos x="460" y="60"/>
                    </a:cxn>
                    <a:cxn ang="0">
                      <a:pos x="472" y="56"/>
                    </a:cxn>
                    <a:cxn ang="0">
                      <a:pos x="488" y="52"/>
                    </a:cxn>
                    <a:cxn ang="0">
                      <a:pos x="500" y="48"/>
                    </a:cxn>
                    <a:cxn ang="0">
                      <a:pos x="516" y="48"/>
                    </a:cxn>
                    <a:cxn ang="0">
                      <a:pos x="536" y="44"/>
                    </a:cxn>
                    <a:cxn ang="0">
                      <a:pos x="548" y="40"/>
                    </a:cxn>
                    <a:cxn ang="0">
                      <a:pos x="568" y="36"/>
                    </a:cxn>
                    <a:cxn ang="0">
                      <a:pos x="580" y="32"/>
                    </a:cxn>
                    <a:cxn ang="0">
                      <a:pos x="600" y="28"/>
                    </a:cxn>
                    <a:cxn ang="0">
                      <a:pos x="640" y="24"/>
                    </a:cxn>
                    <a:cxn ang="0">
                      <a:pos x="656" y="20"/>
                    </a:cxn>
                    <a:cxn ang="0">
                      <a:pos x="692" y="24"/>
                    </a:cxn>
                    <a:cxn ang="0">
                      <a:pos x="704" y="20"/>
                    </a:cxn>
                    <a:cxn ang="0">
                      <a:pos x="720" y="16"/>
                    </a:cxn>
                    <a:cxn ang="0">
                      <a:pos x="728" y="12"/>
                    </a:cxn>
                    <a:cxn ang="0">
                      <a:pos x="748" y="8"/>
                    </a:cxn>
                    <a:cxn ang="0">
                      <a:pos x="760" y="4"/>
                    </a:cxn>
                    <a:cxn ang="0">
                      <a:pos x="772" y="0"/>
                    </a:cxn>
                    <a:cxn ang="0">
                      <a:pos x="784" y="0"/>
                    </a:cxn>
                  </a:cxnLst>
                  <a:rect l="0" t="0" r="r" b="b"/>
                  <a:pathLst>
                    <a:path w="784" h="184">
                      <a:moveTo>
                        <a:pt x="0" y="184"/>
                      </a:moveTo>
                      <a:lnTo>
                        <a:pt x="0" y="184"/>
                      </a:lnTo>
                      <a:lnTo>
                        <a:pt x="4" y="180"/>
                      </a:lnTo>
                      <a:lnTo>
                        <a:pt x="4" y="180"/>
                      </a:lnTo>
                      <a:lnTo>
                        <a:pt x="12" y="176"/>
                      </a:lnTo>
                      <a:lnTo>
                        <a:pt x="12" y="176"/>
                      </a:lnTo>
                      <a:lnTo>
                        <a:pt x="16" y="176"/>
                      </a:lnTo>
                      <a:lnTo>
                        <a:pt x="16" y="176"/>
                      </a:lnTo>
                      <a:lnTo>
                        <a:pt x="20" y="172"/>
                      </a:lnTo>
                      <a:lnTo>
                        <a:pt x="20" y="172"/>
                      </a:lnTo>
                      <a:lnTo>
                        <a:pt x="24" y="168"/>
                      </a:lnTo>
                      <a:lnTo>
                        <a:pt x="24" y="168"/>
                      </a:lnTo>
                      <a:lnTo>
                        <a:pt x="28" y="168"/>
                      </a:lnTo>
                      <a:lnTo>
                        <a:pt x="28" y="168"/>
                      </a:lnTo>
                      <a:lnTo>
                        <a:pt x="36" y="164"/>
                      </a:lnTo>
                      <a:lnTo>
                        <a:pt x="36" y="164"/>
                      </a:lnTo>
                      <a:lnTo>
                        <a:pt x="44" y="164"/>
                      </a:lnTo>
                      <a:lnTo>
                        <a:pt x="44" y="164"/>
                      </a:lnTo>
                      <a:lnTo>
                        <a:pt x="48" y="160"/>
                      </a:lnTo>
                      <a:lnTo>
                        <a:pt x="48" y="160"/>
                      </a:lnTo>
                      <a:lnTo>
                        <a:pt x="52" y="160"/>
                      </a:lnTo>
                      <a:lnTo>
                        <a:pt x="52" y="160"/>
                      </a:lnTo>
                      <a:lnTo>
                        <a:pt x="56" y="156"/>
                      </a:lnTo>
                      <a:lnTo>
                        <a:pt x="56" y="156"/>
                      </a:lnTo>
                      <a:lnTo>
                        <a:pt x="64" y="152"/>
                      </a:lnTo>
                      <a:lnTo>
                        <a:pt x="64" y="152"/>
                      </a:lnTo>
                      <a:lnTo>
                        <a:pt x="68" y="148"/>
                      </a:lnTo>
                      <a:lnTo>
                        <a:pt x="68" y="148"/>
                      </a:lnTo>
                      <a:lnTo>
                        <a:pt x="72" y="148"/>
                      </a:lnTo>
                      <a:lnTo>
                        <a:pt x="72" y="148"/>
                      </a:lnTo>
                      <a:lnTo>
                        <a:pt x="76" y="144"/>
                      </a:lnTo>
                      <a:lnTo>
                        <a:pt x="76" y="144"/>
                      </a:lnTo>
                      <a:lnTo>
                        <a:pt x="88" y="144"/>
                      </a:lnTo>
                      <a:lnTo>
                        <a:pt x="88" y="144"/>
                      </a:lnTo>
                      <a:lnTo>
                        <a:pt x="92" y="140"/>
                      </a:lnTo>
                      <a:lnTo>
                        <a:pt x="92" y="140"/>
                      </a:lnTo>
                      <a:lnTo>
                        <a:pt x="100" y="140"/>
                      </a:lnTo>
                      <a:lnTo>
                        <a:pt x="100" y="140"/>
                      </a:lnTo>
                      <a:lnTo>
                        <a:pt x="104" y="140"/>
                      </a:lnTo>
                      <a:lnTo>
                        <a:pt x="104" y="140"/>
                      </a:lnTo>
                      <a:lnTo>
                        <a:pt x="108" y="140"/>
                      </a:lnTo>
                      <a:lnTo>
                        <a:pt x="108" y="140"/>
                      </a:lnTo>
                      <a:lnTo>
                        <a:pt x="116" y="136"/>
                      </a:lnTo>
                      <a:lnTo>
                        <a:pt x="116" y="136"/>
                      </a:lnTo>
                      <a:lnTo>
                        <a:pt x="120" y="136"/>
                      </a:lnTo>
                      <a:lnTo>
                        <a:pt x="120" y="136"/>
                      </a:lnTo>
                      <a:lnTo>
                        <a:pt x="124" y="132"/>
                      </a:lnTo>
                      <a:lnTo>
                        <a:pt x="124" y="132"/>
                      </a:lnTo>
                      <a:lnTo>
                        <a:pt x="124" y="128"/>
                      </a:lnTo>
                      <a:lnTo>
                        <a:pt x="124" y="128"/>
                      </a:lnTo>
                      <a:lnTo>
                        <a:pt x="128" y="128"/>
                      </a:lnTo>
                      <a:lnTo>
                        <a:pt x="128" y="128"/>
                      </a:lnTo>
                      <a:lnTo>
                        <a:pt x="132" y="124"/>
                      </a:lnTo>
                      <a:lnTo>
                        <a:pt x="132" y="124"/>
                      </a:lnTo>
                      <a:lnTo>
                        <a:pt x="148" y="124"/>
                      </a:lnTo>
                      <a:lnTo>
                        <a:pt x="148" y="124"/>
                      </a:lnTo>
                      <a:lnTo>
                        <a:pt x="152" y="120"/>
                      </a:lnTo>
                      <a:lnTo>
                        <a:pt x="152" y="120"/>
                      </a:lnTo>
                      <a:lnTo>
                        <a:pt x="172" y="120"/>
                      </a:lnTo>
                      <a:lnTo>
                        <a:pt x="172" y="120"/>
                      </a:lnTo>
                      <a:lnTo>
                        <a:pt x="176" y="116"/>
                      </a:lnTo>
                      <a:lnTo>
                        <a:pt x="176" y="116"/>
                      </a:lnTo>
                      <a:lnTo>
                        <a:pt x="180" y="116"/>
                      </a:lnTo>
                      <a:lnTo>
                        <a:pt x="180" y="116"/>
                      </a:lnTo>
                      <a:lnTo>
                        <a:pt x="184" y="112"/>
                      </a:lnTo>
                      <a:lnTo>
                        <a:pt x="184" y="112"/>
                      </a:lnTo>
                      <a:lnTo>
                        <a:pt x="192" y="112"/>
                      </a:lnTo>
                      <a:lnTo>
                        <a:pt x="192" y="112"/>
                      </a:lnTo>
                      <a:lnTo>
                        <a:pt x="196" y="108"/>
                      </a:lnTo>
                      <a:lnTo>
                        <a:pt x="196" y="108"/>
                      </a:lnTo>
                      <a:lnTo>
                        <a:pt x="200" y="108"/>
                      </a:lnTo>
                      <a:lnTo>
                        <a:pt x="200" y="108"/>
                      </a:lnTo>
                      <a:lnTo>
                        <a:pt x="204" y="104"/>
                      </a:lnTo>
                      <a:lnTo>
                        <a:pt x="204" y="104"/>
                      </a:lnTo>
                      <a:lnTo>
                        <a:pt x="208" y="104"/>
                      </a:lnTo>
                      <a:lnTo>
                        <a:pt x="208" y="104"/>
                      </a:lnTo>
                      <a:lnTo>
                        <a:pt x="212" y="100"/>
                      </a:lnTo>
                      <a:lnTo>
                        <a:pt x="212" y="100"/>
                      </a:lnTo>
                      <a:lnTo>
                        <a:pt x="224" y="100"/>
                      </a:lnTo>
                      <a:lnTo>
                        <a:pt x="224" y="100"/>
                      </a:lnTo>
                      <a:lnTo>
                        <a:pt x="228" y="96"/>
                      </a:lnTo>
                      <a:lnTo>
                        <a:pt x="228" y="96"/>
                      </a:lnTo>
                      <a:lnTo>
                        <a:pt x="232" y="96"/>
                      </a:lnTo>
                      <a:lnTo>
                        <a:pt x="232" y="96"/>
                      </a:lnTo>
                      <a:lnTo>
                        <a:pt x="244" y="96"/>
                      </a:lnTo>
                      <a:lnTo>
                        <a:pt x="244" y="96"/>
                      </a:lnTo>
                      <a:lnTo>
                        <a:pt x="248" y="92"/>
                      </a:lnTo>
                      <a:lnTo>
                        <a:pt x="248" y="92"/>
                      </a:lnTo>
                      <a:lnTo>
                        <a:pt x="256" y="92"/>
                      </a:lnTo>
                      <a:lnTo>
                        <a:pt x="256" y="92"/>
                      </a:lnTo>
                      <a:lnTo>
                        <a:pt x="260" y="88"/>
                      </a:lnTo>
                      <a:lnTo>
                        <a:pt x="260" y="88"/>
                      </a:lnTo>
                      <a:lnTo>
                        <a:pt x="276" y="88"/>
                      </a:lnTo>
                      <a:lnTo>
                        <a:pt x="276" y="88"/>
                      </a:lnTo>
                      <a:lnTo>
                        <a:pt x="280" y="84"/>
                      </a:lnTo>
                      <a:lnTo>
                        <a:pt x="280" y="84"/>
                      </a:lnTo>
                      <a:lnTo>
                        <a:pt x="292" y="84"/>
                      </a:lnTo>
                      <a:lnTo>
                        <a:pt x="292" y="84"/>
                      </a:lnTo>
                      <a:lnTo>
                        <a:pt x="300" y="80"/>
                      </a:lnTo>
                      <a:lnTo>
                        <a:pt x="300" y="80"/>
                      </a:lnTo>
                      <a:lnTo>
                        <a:pt x="312" y="80"/>
                      </a:lnTo>
                      <a:lnTo>
                        <a:pt x="312" y="80"/>
                      </a:lnTo>
                      <a:lnTo>
                        <a:pt x="316" y="76"/>
                      </a:lnTo>
                      <a:lnTo>
                        <a:pt x="316" y="76"/>
                      </a:lnTo>
                      <a:lnTo>
                        <a:pt x="328" y="76"/>
                      </a:lnTo>
                      <a:lnTo>
                        <a:pt x="328" y="76"/>
                      </a:lnTo>
                      <a:lnTo>
                        <a:pt x="332" y="72"/>
                      </a:lnTo>
                      <a:lnTo>
                        <a:pt x="332" y="72"/>
                      </a:lnTo>
                      <a:lnTo>
                        <a:pt x="356" y="72"/>
                      </a:lnTo>
                      <a:lnTo>
                        <a:pt x="356" y="72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432" y="68"/>
                      </a:lnTo>
                      <a:lnTo>
                        <a:pt x="432" y="68"/>
                      </a:lnTo>
                      <a:lnTo>
                        <a:pt x="436" y="64"/>
                      </a:lnTo>
                      <a:lnTo>
                        <a:pt x="436" y="64"/>
                      </a:lnTo>
                      <a:lnTo>
                        <a:pt x="456" y="64"/>
                      </a:lnTo>
                      <a:lnTo>
                        <a:pt x="456" y="64"/>
                      </a:lnTo>
                      <a:lnTo>
                        <a:pt x="460" y="60"/>
                      </a:lnTo>
                      <a:lnTo>
                        <a:pt x="460" y="60"/>
                      </a:lnTo>
                      <a:lnTo>
                        <a:pt x="472" y="60"/>
                      </a:lnTo>
                      <a:lnTo>
                        <a:pt x="472" y="60"/>
                      </a:lnTo>
                      <a:lnTo>
                        <a:pt x="472" y="56"/>
                      </a:lnTo>
                      <a:lnTo>
                        <a:pt x="472" y="56"/>
                      </a:lnTo>
                      <a:lnTo>
                        <a:pt x="484" y="56"/>
                      </a:lnTo>
                      <a:lnTo>
                        <a:pt x="484" y="56"/>
                      </a:lnTo>
                      <a:lnTo>
                        <a:pt x="488" y="52"/>
                      </a:lnTo>
                      <a:lnTo>
                        <a:pt x="488" y="52"/>
                      </a:lnTo>
                      <a:lnTo>
                        <a:pt x="496" y="52"/>
                      </a:lnTo>
                      <a:lnTo>
                        <a:pt x="496" y="52"/>
                      </a:lnTo>
                      <a:lnTo>
                        <a:pt x="500" y="48"/>
                      </a:lnTo>
                      <a:lnTo>
                        <a:pt x="500" y="48"/>
                      </a:lnTo>
                      <a:lnTo>
                        <a:pt x="512" y="48"/>
                      </a:lnTo>
                      <a:lnTo>
                        <a:pt x="512" y="48"/>
                      </a:lnTo>
                      <a:lnTo>
                        <a:pt x="516" y="48"/>
                      </a:lnTo>
                      <a:lnTo>
                        <a:pt x="516" y="48"/>
                      </a:lnTo>
                      <a:lnTo>
                        <a:pt x="532" y="48"/>
                      </a:lnTo>
                      <a:lnTo>
                        <a:pt x="532" y="48"/>
                      </a:lnTo>
                      <a:lnTo>
                        <a:pt x="536" y="44"/>
                      </a:lnTo>
                      <a:lnTo>
                        <a:pt x="536" y="44"/>
                      </a:lnTo>
                      <a:lnTo>
                        <a:pt x="544" y="44"/>
                      </a:lnTo>
                      <a:lnTo>
                        <a:pt x="544" y="44"/>
                      </a:lnTo>
                      <a:lnTo>
                        <a:pt x="548" y="40"/>
                      </a:lnTo>
                      <a:lnTo>
                        <a:pt x="548" y="40"/>
                      </a:lnTo>
                      <a:lnTo>
                        <a:pt x="564" y="40"/>
                      </a:lnTo>
                      <a:lnTo>
                        <a:pt x="564" y="40"/>
                      </a:lnTo>
                      <a:lnTo>
                        <a:pt x="568" y="36"/>
                      </a:lnTo>
                      <a:lnTo>
                        <a:pt x="568" y="36"/>
                      </a:lnTo>
                      <a:lnTo>
                        <a:pt x="576" y="36"/>
                      </a:lnTo>
                      <a:lnTo>
                        <a:pt x="576" y="36"/>
                      </a:lnTo>
                      <a:lnTo>
                        <a:pt x="580" y="32"/>
                      </a:lnTo>
                      <a:lnTo>
                        <a:pt x="580" y="32"/>
                      </a:lnTo>
                      <a:lnTo>
                        <a:pt x="596" y="32"/>
                      </a:lnTo>
                      <a:lnTo>
                        <a:pt x="596" y="32"/>
                      </a:lnTo>
                      <a:lnTo>
                        <a:pt x="600" y="28"/>
                      </a:lnTo>
                      <a:lnTo>
                        <a:pt x="600" y="28"/>
                      </a:lnTo>
                      <a:lnTo>
                        <a:pt x="632" y="28"/>
                      </a:lnTo>
                      <a:lnTo>
                        <a:pt x="632" y="28"/>
                      </a:lnTo>
                      <a:lnTo>
                        <a:pt x="640" y="24"/>
                      </a:lnTo>
                      <a:lnTo>
                        <a:pt x="640" y="24"/>
                      </a:lnTo>
                      <a:lnTo>
                        <a:pt x="652" y="24"/>
                      </a:lnTo>
                      <a:lnTo>
                        <a:pt x="652" y="24"/>
                      </a:lnTo>
                      <a:lnTo>
                        <a:pt x="656" y="20"/>
                      </a:lnTo>
                      <a:lnTo>
                        <a:pt x="656" y="20"/>
                      </a:lnTo>
                      <a:lnTo>
                        <a:pt x="684" y="20"/>
                      </a:lnTo>
                      <a:lnTo>
                        <a:pt x="684" y="20"/>
                      </a:lnTo>
                      <a:lnTo>
                        <a:pt x="692" y="24"/>
                      </a:lnTo>
                      <a:lnTo>
                        <a:pt x="692" y="24"/>
                      </a:lnTo>
                      <a:lnTo>
                        <a:pt x="700" y="24"/>
                      </a:lnTo>
                      <a:lnTo>
                        <a:pt x="700" y="24"/>
                      </a:lnTo>
                      <a:lnTo>
                        <a:pt x="704" y="20"/>
                      </a:lnTo>
                      <a:lnTo>
                        <a:pt x="704" y="20"/>
                      </a:lnTo>
                      <a:lnTo>
                        <a:pt x="716" y="20"/>
                      </a:lnTo>
                      <a:lnTo>
                        <a:pt x="716" y="20"/>
                      </a:lnTo>
                      <a:lnTo>
                        <a:pt x="720" y="16"/>
                      </a:lnTo>
                      <a:lnTo>
                        <a:pt x="720" y="16"/>
                      </a:lnTo>
                      <a:lnTo>
                        <a:pt x="724" y="16"/>
                      </a:lnTo>
                      <a:lnTo>
                        <a:pt x="724" y="16"/>
                      </a:lnTo>
                      <a:lnTo>
                        <a:pt x="728" y="12"/>
                      </a:lnTo>
                      <a:lnTo>
                        <a:pt x="728" y="12"/>
                      </a:lnTo>
                      <a:lnTo>
                        <a:pt x="744" y="12"/>
                      </a:lnTo>
                      <a:lnTo>
                        <a:pt x="744" y="12"/>
                      </a:lnTo>
                      <a:lnTo>
                        <a:pt x="748" y="8"/>
                      </a:lnTo>
                      <a:lnTo>
                        <a:pt x="748" y="8"/>
                      </a:lnTo>
                      <a:lnTo>
                        <a:pt x="760" y="8"/>
                      </a:lnTo>
                      <a:lnTo>
                        <a:pt x="760" y="8"/>
                      </a:lnTo>
                      <a:lnTo>
                        <a:pt x="760" y="4"/>
                      </a:lnTo>
                      <a:lnTo>
                        <a:pt x="760" y="4"/>
                      </a:lnTo>
                      <a:lnTo>
                        <a:pt x="768" y="4"/>
                      </a:lnTo>
                      <a:lnTo>
                        <a:pt x="768" y="4"/>
                      </a:lnTo>
                      <a:lnTo>
                        <a:pt x="772" y="0"/>
                      </a:lnTo>
                      <a:lnTo>
                        <a:pt x="772" y="0"/>
                      </a:lnTo>
                      <a:lnTo>
                        <a:pt x="780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4" y="0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42" name="Freeform 630"/>
                <p:cNvSpPr>
                  <a:spLocks/>
                </p:cNvSpPr>
                <p:nvPr/>
              </p:nvSpPr>
              <p:spPr bwMode="auto">
                <a:xfrm>
                  <a:off x="537" y="12204"/>
                  <a:ext cx="784" cy="184"/>
                </a:xfrm>
                <a:custGeom>
                  <a:avLst/>
                  <a:gdLst/>
                  <a:ahLst/>
                  <a:cxnLst>
                    <a:cxn ang="0">
                      <a:pos x="4" y="180"/>
                    </a:cxn>
                    <a:cxn ang="0">
                      <a:pos x="16" y="176"/>
                    </a:cxn>
                    <a:cxn ang="0">
                      <a:pos x="24" y="168"/>
                    </a:cxn>
                    <a:cxn ang="0">
                      <a:pos x="36" y="164"/>
                    </a:cxn>
                    <a:cxn ang="0">
                      <a:pos x="48" y="160"/>
                    </a:cxn>
                    <a:cxn ang="0">
                      <a:pos x="56" y="156"/>
                    </a:cxn>
                    <a:cxn ang="0">
                      <a:pos x="68" y="148"/>
                    </a:cxn>
                    <a:cxn ang="0">
                      <a:pos x="76" y="144"/>
                    </a:cxn>
                    <a:cxn ang="0">
                      <a:pos x="92" y="140"/>
                    </a:cxn>
                    <a:cxn ang="0">
                      <a:pos x="104" y="140"/>
                    </a:cxn>
                    <a:cxn ang="0">
                      <a:pos x="116" y="136"/>
                    </a:cxn>
                    <a:cxn ang="0">
                      <a:pos x="124" y="132"/>
                    </a:cxn>
                    <a:cxn ang="0">
                      <a:pos x="128" y="128"/>
                    </a:cxn>
                    <a:cxn ang="0">
                      <a:pos x="148" y="124"/>
                    </a:cxn>
                    <a:cxn ang="0">
                      <a:pos x="172" y="120"/>
                    </a:cxn>
                    <a:cxn ang="0">
                      <a:pos x="180" y="116"/>
                    </a:cxn>
                    <a:cxn ang="0">
                      <a:pos x="192" y="112"/>
                    </a:cxn>
                    <a:cxn ang="0">
                      <a:pos x="200" y="108"/>
                    </a:cxn>
                    <a:cxn ang="0">
                      <a:pos x="208" y="104"/>
                    </a:cxn>
                    <a:cxn ang="0">
                      <a:pos x="224" y="100"/>
                    </a:cxn>
                    <a:cxn ang="0">
                      <a:pos x="232" y="96"/>
                    </a:cxn>
                    <a:cxn ang="0">
                      <a:pos x="248" y="92"/>
                    </a:cxn>
                    <a:cxn ang="0">
                      <a:pos x="260" y="88"/>
                    </a:cxn>
                    <a:cxn ang="0">
                      <a:pos x="280" y="84"/>
                    </a:cxn>
                    <a:cxn ang="0">
                      <a:pos x="300" y="80"/>
                    </a:cxn>
                    <a:cxn ang="0">
                      <a:pos x="316" y="76"/>
                    </a:cxn>
                    <a:cxn ang="0">
                      <a:pos x="332" y="72"/>
                    </a:cxn>
                    <a:cxn ang="0">
                      <a:pos x="360" y="68"/>
                    </a:cxn>
                    <a:cxn ang="0">
                      <a:pos x="436" y="64"/>
                    </a:cxn>
                    <a:cxn ang="0">
                      <a:pos x="460" y="60"/>
                    </a:cxn>
                    <a:cxn ang="0">
                      <a:pos x="472" y="56"/>
                    </a:cxn>
                    <a:cxn ang="0">
                      <a:pos x="488" y="52"/>
                    </a:cxn>
                    <a:cxn ang="0">
                      <a:pos x="500" y="48"/>
                    </a:cxn>
                    <a:cxn ang="0">
                      <a:pos x="516" y="48"/>
                    </a:cxn>
                    <a:cxn ang="0">
                      <a:pos x="536" y="44"/>
                    </a:cxn>
                    <a:cxn ang="0">
                      <a:pos x="548" y="40"/>
                    </a:cxn>
                    <a:cxn ang="0">
                      <a:pos x="568" y="36"/>
                    </a:cxn>
                    <a:cxn ang="0">
                      <a:pos x="580" y="32"/>
                    </a:cxn>
                    <a:cxn ang="0">
                      <a:pos x="600" y="28"/>
                    </a:cxn>
                    <a:cxn ang="0">
                      <a:pos x="640" y="24"/>
                    </a:cxn>
                    <a:cxn ang="0">
                      <a:pos x="656" y="20"/>
                    </a:cxn>
                    <a:cxn ang="0">
                      <a:pos x="692" y="24"/>
                    </a:cxn>
                    <a:cxn ang="0">
                      <a:pos x="704" y="20"/>
                    </a:cxn>
                    <a:cxn ang="0">
                      <a:pos x="720" y="16"/>
                    </a:cxn>
                    <a:cxn ang="0">
                      <a:pos x="728" y="12"/>
                    </a:cxn>
                    <a:cxn ang="0">
                      <a:pos x="748" y="8"/>
                    </a:cxn>
                    <a:cxn ang="0">
                      <a:pos x="760" y="4"/>
                    </a:cxn>
                    <a:cxn ang="0">
                      <a:pos x="772" y="0"/>
                    </a:cxn>
                    <a:cxn ang="0">
                      <a:pos x="784" y="0"/>
                    </a:cxn>
                  </a:cxnLst>
                  <a:rect l="0" t="0" r="r" b="b"/>
                  <a:pathLst>
                    <a:path w="784" h="184">
                      <a:moveTo>
                        <a:pt x="0" y="184"/>
                      </a:moveTo>
                      <a:lnTo>
                        <a:pt x="4" y="180"/>
                      </a:lnTo>
                      <a:lnTo>
                        <a:pt x="12" y="176"/>
                      </a:lnTo>
                      <a:lnTo>
                        <a:pt x="16" y="176"/>
                      </a:lnTo>
                      <a:lnTo>
                        <a:pt x="20" y="172"/>
                      </a:lnTo>
                      <a:lnTo>
                        <a:pt x="24" y="168"/>
                      </a:lnTo>
                      <a:lnTo>
                        <a:pt x="28" y="168"/>
                      </a:lnTo>
                      <a:lnTo>
                        <a:pt x="36" y="164"/>
                      </a:lnTo>
                      <a:lnTo>
                        <a:pt x="44" y="164"/>
                      </a:lnTo>
                      <a:lnTo>
                        <a:pt x="48" y="160"/>
                      </a:lnTo>
                      <a:lnTo>
                        <a:pt x="52" y="160"/>
                      </a:lnTo>
                      <a:lnTo>
                        <a:pt x="56" y="156"/>
                      </a:lnTo>
                      <a:lnTo>
                        <a:pt x="64" y="152"/>
                      </a:lnTo>
                      <a:lnTo>
                        <a:pt x="68" y="148"/>
                      </a:lnTo>
                      <a:lnTo>
                        <a:pt x="72" y="148"/>
                      </a:lnTo>
                      <a:lnTo>
                        <a:pt x="76" y="144"/>
                      </a:lnTo>
                      <a:lnTo>
                        <a:pt x="88" y="144"/>
                      </a:lnTo>
                      <a:lnTo>
                        <a:pt x="92" y="140"/>
                      </a:lnTo>
                      <a:lnTo>
                        <a:pt x="100" y="140"/>
                      </a:lnTo>
                      <a:lnTo>
                        <a:pt x="104" y="140"/>
                      </a:lnTo>
                      <a:lnTo>
                        <a:pt x="108" y="140"/>
                      </a:lnTo>
                      <a:lnTo>
                        <a:pt x="116" y="136"/>
                      </a:lnTo>
                      <a:lnTo>
                        <a:pt x="120" y="136"/>
                      </a:lnTo>
                      <a:lnTo>
                        <a:pt x="124" y="132"/>
                      </a:lnTo>
                      <a:lnTo>
                        <a:pt x="124" y="128"/>
                      </a:lnTo>
                      <a:lnTo>
                        <a:pt x="128" y="128"/>
                      </a:lnTo>
                      <a:lnTo>
                        <a:pt x="132" y="124"/>
                      </a:lnTo>
                      <a:lnTo>
                        <a:pt x="148" y="124"/>
                      </a:lnTo>
                      <a:lnTo>
                        <a:pt x="152" y="120"/>
                      </a:lnTo>
                      <a:lnTo>
                        <a:pt x="172" y="120"/>
                      </a:lnTo>
                      <a:lnTo>
                        <a:pt x="176" y="116"/>
                      </a:lnTo>
                      <a:lnTo>
                        <a:pt x="180" y="116"/>
                      </a:lnTo>
                      <a:lnTo>
                        <a:pt x="184" y="112"/>
                      </a:lnTo>
                      <a:lnTo>
                        <a:pt x="192" y="112"/>
                      </a:lnTo>
                      <a:lnTo>
                        <a:pt x="196" y="108"/>
                      </a:lnTo>
                      <a:lnTo>
                        <a:pt x="200" y="108"/>
                      </a:lnTo>
                      <a:lnTo>
                        <a:pt x="204" y="104"/>
                      </a:lnTo>
                      <a:lnTo>
                        <a:pt x="208" y="104"/>
                      </a:lnTo>
                      <a:lnTo>
                        <a:pt x="212" y="100"/>
                      </a:lnTo>
                      <a:lnTo>
                        <a:pt x="224" y="100"/>
                      </a:lnTo>
                      <a:lnTo>
                        <a:pt x="228" y="96"/>
                      </a:lnTo>
                      <a:lnTo>
                        <a:pt x="232" y="96"/>
                      </a:lnTo>
                      <a:lnTo>
                        <a:pt x="244" y="96"/>
                      </a:lnTo>
                      <a:lnTo>
                        <a:pt x="248" y="92"/>
                      </a:lnTo>
                      <a:lnTo>
                        <a:pt x="256" y="92"/>
                      </a:lnTo>
                      <a:lnTo>
                        <a:pt x="260" y="88"/>
                      </a:lnTo>
                      <a:lnTo>
                        <a:pt x="276" y="88"/>
                      </a:lnTo>
                      <a:lnTo>
                        <a:pt x="280" y="84"/>
                      </a:lnTo>
                      <a:lnTo>
                        <a:pt x="292" y="84"/>
                      </a:lnTo>
                      <a:lnTo>
                        <a:pt x="300" y="80"/>
                      </a:lnTo>
                      <a:lnTo>
                        <a:pt x="312" y="80"/>
                      </a:lnTo>
                      <a:lnTo>
                        <a:pt x="316" y="76"/>
                      </a:lnTo>
                      <a:lnTo>
                        <a:pt x="328" y="76"/>
                      </a:lnTo>
                      <a:lnTo>
                        <a:pt x="332" y="72"/>
                      </a:lnTo>
                      <a:lnTo>
                        <a:pt x="356" y="72"/>
                      </a:lnTo>
                      <a:lnTo>
                        <a:pt x="360" y="68"/>
                      </a:lnTo>
                      <a:lnTo>
                        <a:pt x="432" y="68"/>
                      </a:lnTo>
                      <a:lnTo>
                        <a:pt x="436" y="64"/>
                      </a:lnTo>
                      <a:lnTo>
                        <a:pt x="456" y="64"/>
                      </a:lnTo>
                      <a:lnTo>
                        <a:pt x="460" y="60"/>
                      </a:lnTo>
                      <a:lnTo>
                        <a:pt x="472" y="60"/>
                      </a:lnTo>
                      <a:lnTo>
                        <a:pt x="472" y="56"/>
                      </a:lnTo>
                      <a:lnTo>
                        <a:pt x="484" y="56"/>
                      </a:lnTo>
                      <a:lnTo>
                        <a:pt x="488" y="52"/>
                      </a:lnTo>
                      <a:lnTo>
                        <a:pt x="496" y="52"/>
                      </a:lnTo>
                      <a:lnTo>
                        <a:pt x="500" y="48"/>
                      </a:lnTo>
                      <a:lnTo>
                        <a:pt x="512" y="48"/>
                      </a:lnTo>
                      <a:lnTo>
                        <a:pt x="516" y="48"/>
                      </a:lnTo>
                      <a:lnTo>
                        <a:pt x="532" y="48"/>
                      </a:lnTo>
                      <a:lnTo>
                        <a:pt x="536" y="44"/>
                      </a:lnTo>
                      <a:lnTo>
                        <a:pt x="544" y="44"/>
                      </a:lnTo>
                      <a:lnTo>
                        <a:pt x="548" y="40"/>
                      </a:lnTo>
                      <a:lnTo>
                        <a:pt x="564" y="40"/>
                      </a:lnTo>
                      <a:lnTo>
                        <a:pt x="568" y="36"/>
                      </a:lnTo>
                      <a:lnTo>
                        <a:pt x="576" y="36"/>
                      </a:lnTo>
                      <a:lnTo>
                        <a:pt x="580" y="32"/>
                      </a:lnTo>
                      <a:lnTo>
                        <a:pt x="596" y="32"/>
                      </a:lnTo>
                      <a:lnTo>
                        <a:pt x="600" y="28"/>
                      </a:lnTo>
                      <a:lnTo>
                        <a:pt x="632" y="28"/>
                      </a:lnTo>
                      <a:lnTo>
                        <a:pt x="640" y="24"/>
                      </a:lnTo>
                      <a:lnTo>
                        <a:pt x="652" y="24"/>
                      </a:lnTo>
                      <a:lnTo>
                        <a:pt x="656" y="20"/>
                      </a:lnTo>
                      <a:lnTo>
                        <a:pt x="684" y="20"/>
                      </a:lnTo>
                      <a:lnTo>
                        <a:pt x="692" y="24"/>
                      </a:lnTo>
                      <a:lnTo>
                        <a:pt x="700" y="24"/>
                      </a:lnTo>
                      <a:lnTo>
                        <a:pt x="704" y="20"/>
                      </a:lnTo>
                      <a:lnTo>
                        <a:pt x="716" y="20"/>
                      </a:lnTo>
                      <a:lnTo>
                        <a:pt x="720" y="16"/>
                      </a:lnTo>
                      <a:lnTo>
                        <a:pt x="724" y="16"/>
                      </a:lnTo>
                      <a:lnTo>
                        <a:pt x="728" y="12"/>
                      </a:lnTo>
                      <a:lnTo>
                        <a:pt x="744" y="12"/>
                      </a:lnTo>
                      <a:lnTo>
                        <a:pt x="748" y="8"/>
                      </a:lnTo>
                      <a:lnTo>
                        <a:pt x="760" y="8"/>
                      </a:lnTo>
                      <a:lnTo>
                        <a:pt x="760" y="4"/>
                      </a:lnTo>
                      <a:lnTo>
                        <a:pt x="768" y="4"/>
                      </a:lnTo>
                      <a:lnTo>
                        <a:pt x="772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43" name="Freeform 631"/>
                <p:cNvSpPr>
                  <a:spLocks/>
                </p:cNvSpPr>
                <p:nvPr/>
              </p:nvSpPr>
              <p:spPr bwMode="auto">
                <a:xfrm>
                  <a:off x="1321" y="12100"/>
                  <a:ext cx="1007" cy="104"/>
                </a:xfrm>
                <a:custGeom>
                  <a:avLst/>
                  <a:gdLst/>
                  <a:ahLst/>
                  <a:cxnLst>
                    <a:cxn ang="0">
                      <a:pos x="16" y="104"/>
                    </a:cxn>
                    <a:cxn ang="0">
                      <a:pos x="24" y="100"/>
                    </a:cxn>
                    <a:cxn ang="0">
                      <a:pos x="40" y="96"/>
                    </a:cxn>
                    <a:cxn ang="0">
                      <a:pos x="52" y="92"/>
                    </a:cxn>
                    <a:cxn ang="0">
                      <a:pos x="72" y="88"/>
                    </a:cxn>
                    <a:cxn ang="0">
                      <a:pos x="84" y="84"/>
                    </a:cxn>
                    <a:cxn ang="0">
                      <a:pos x="96" y="80"/>
                    </a:cxn>
                    <a:cxn ang="0">
                      <a:pos x="120" y="76"/>
                    </a:cxn>
                    <a:cxn ang="0">
                      <a:pos x="128" y="72"/>
                    </a:cxn>
                    <a:cxn ang="0">
                      <a:pos x="144" y="68"/>
                    </a:cxn>
                    <a:cxn ang="0">
                      <a:pos x="168" y="64"/>
                    </a:cxn>
                    <a:cxn ang="0">
                      <a:pos x="188" y="60"/>
                    </a:cxn>
                    <a:cxn ang="0">
                      <a:pos x="208" y="60"/>
                    </a:cxn>
                    <a:cxn ang="0">
                      <a:pos x="232" y="56"/>
                    </a:cxn>
                    <a:cxn ang="0">
                      <a:pos x="256" y="52"/>
                    </a:cxn>
                    <a:cxn ang="0">
                      <a:pos x="264" y="48"/>
                    </a:cxn>
                    <a:cxn ang="0">
                      <a:pos x="276" y="48"/>
                    </a:cxn>
                    <a:cxn ang="0">
                      <a:pos x="300" y="44"/>
                    </a:cxn>
                    <a:cxn ang="0">
                      <a:pos x="312" y="40"/>
                    </a:cxn>
                    <a:cxn ang="0">
                      <a:pos x="332" y="36"/>
                    </a:cxn>
                    <a:cxn ang="0">
                      <a:pos x="344" y="32"/>
                    </a:cxn>
                    <a:cxn ang="0">
                      <a:pos x="356" y="32"/>
                    </a:cxn>
                    <a:cxn ang="0">
                      <a:pos x="368" y="28"/>
                    </a:cxn>
                    <a:cxn ang="0">
                      <a:pos x="384" y="24"/>
                    </a:cxn>
                    <a:cxn ang="0">
                      <a:pos x="404" y="24"/>
                    </a:cxn>
                    <a:cxn ang="0">
                      <a:pos x="420" y="20"/>
                    </a:cxn>
                    <a:cxn ang="0">
                      <a:pos x="432" y="16"/>
                    </a:cxn>
                    <a:cxn ang="0">
                      <a:pos x="459" y="12"/>
                    </a:cxn>
                    <a:cxn ang="0">
                      <a:pos x="467" y="12"/>
                    </a:cxn>
                    <a:cxn ang="0">
                      <a:pos x="475" y="12"/>
                    </a:cxn>
                    <a:cxn ang="0">
                      <a:pos x="483" y="8"/>
                    </a:cxn>
                    <a:cxn ang="0">
                      <a:pos x="491" y="8"/>
                    </a:cxn>
                    <a:cxn ang="0">
                      <a:pos x="511" y="12"/>
                    </a:cxn>
                    <a:cxn ang="0">
                      <a:pos x="519" y="12"/>
                    </a:cxn>
                    <a:cxn ang="0">
                      <a:pos x="527" y="8"/>
                    </a:cxn>
                    <a:cxn ang="0">
                      <a:pos x="683" y="4"/>
                    </a:cxn>
                    <a:cxn ang="0">
                      <a:pos x="695" y="4"/>
                    </a:cxn>
                    <a:cxn ang="0">
                      <a:pos x="703" y="8"/>
                    </a:cxn>
                    <a:cxn ang="0">
                      <a:pos x="743" y="4"/>
                    </a:cxn>
                    <a:cxn ang="0">
                      <a:pos x="755" y="0"/>
                    </a:cxn>
                    <a:cxn ang="0">
                      <a:pos x="763" y="0"/>
                    </a:cxn>
                    <a:cxn ang="0">
                      <a:pos x="783" y="4"/>
                    </a:cxn>
                    <a:cxn ang="0">
                      <a:pos x="859" y="8"/>
                    </a:cxn>
                    <a:cxn ang="0">
                      <a:pos x="867" y="8"/>
                    </a:cxn>
                    <a:cxn ang="0">
                      <a:pos x="879" y="4"/>
                    </a:cxn>
                    <a:cxn ang="0">
                      <a:pos x="891" y="8"/>
                    </a:cxn>
                    <a:cxn ang="0">
                      <a:pos x="931" y="4"/>
                    </a:cxn>
                    <a:cxn ang="0">
                      <a:pos x="943" y="8"/>
                    </a:cxn>
                    <a:cxn ang="0">
                      <a:pos x="963" y="4"/>
                    </a:cxn>
                    <a:cxn ang="0">
                      <a:pos x="995" y="8"/>
                    </a:cxn>
                    <a:cxn ang="0">
                      <a:pos x="1007" y="8"/>
                    </a:cxn>
                  </a:cxnLst>
                  <a:rect l="0" t="0" r="r" b="b"/>
                  <a:pathLst>
                    <a:path w="1007" h="104">
                      <a:moveTo>
                        <a:pt x="0" y="104"/>
                      </a:moveTo>
                      <a:lnTo>
                        <a:pt x="16" y="104"/>
                      </a:lnTo>
                      <a:lnTo>
                        <a:pt x="20" y="100"/>
                      </a:lnTo>
                      <a:lnTo>
                        <a:pt x="24" y="100"/>
                      </a:lnTo>
                      <a:lnTo>
                        <a:pt x="28" y="96"/>
                      </a:lnTo>
                      <a:lnTo>
                        <a:pt x="40" y="96"/>
                      </a:lnTo>
                      <a:lnTo>
                        <a:pt x="44" y="92"/>
                      </a:lnTo>
                      <a:lnTo>
                        <a:pt x="52" y="92"/>
                      </a:lnTo>
                      <a:lnTo>
                        <a:pt x="56" y="88"/>
                      </a:lnTo>
                      <a:lnTo>
                        <a:pt x="72" y="88"/>
                      </a:lnTo>
                      <a:lnTo>
                        <a:pt x="76" y="84"/>
                      </a:lnTo>
                      <a:lnTo>
                        <a:pt x="84" y="84"/>
                      </a:lnTo>
                      <a:lnTo>
                        <a:pt x="88" y="80"/>
                      </a:lnTo>
                      <a:lnTo>
                        <a:pt x="96" y="80"/>
                      </a:lnTo>
                      <a:lnTo>
                        <a:pt x="100" y="76"/>
                      </a:lnTo>
                      <a:lnTo>
                        <a:pt x="120" y="76"/>
                      </a:lnTo>
                      <a:lnTo>
                        <a:pt x="124" y="72"/>
                      </a:lnTo>
                      <a:lnTo>
                        <a:pt x="128" y="72"/>
                      </a:lnTo>
                      <a:lnTo>
                        <a:pt x="132" y="68"/>
                      </a:lnTo>
                      <a:lnTo>
                        <a:pt x="144" y="68"/>
                      </a:lnTo>
                      <a:lnTo>
                        <a:pt x="148" y="64"/>
                      </a:lnTo>
                      <a:lnTo>
                        <a:pt x="168" y="64"/>
                      </a:lnTo>
                      <a:lnTo>
                        <a:pt x="172" y="60"/>
                      </a:lnTo>
                      <a:lnTo>
                        <a:pt x="188" y="60"/>
                      </a:lnTo>
                      <a:lnTo>
                        <a:pt x="192" y="60"/>
                      </a:lnTo>
                      <a:lnTo>
                        <a:pt x="208" y="60"/>
                      </a:lnTo>
                      <a:lnTo>
                        <a:pt x="212" y="56"/>
                      </a:lnTo>
                      <a:lnTo>
                        <a:pt x="232" y="56"/>
                      </a:lnTo>
                      <a:lnTo>
                        <a:pt x="236" y="52"/>
                      </a:lnTo>
                      <a:lnTo>
                        <a:pt x="256" y="52"/>
                      </a:lnTo>
                      <a:lnTo>
                        <a:pt x="260" y="48"/>
                      </a:lnTo>
                      <a:lnTo>
                        <a:pt x="264" y="48"/>
                      </a:lnTo>
                      <a:lnTo>
                        <a:pt x="272" y="44"/>
                      </a:lnTo>
                      <a:lnTo>
                        <a:pt x="276" y="48"/>
                      </a:lnTo>
                      <a:lnTo>
                        <a:pt x="280" y="44"/>
                      </a:lnTo>
                      <a:lnTo>
                        <a:pt x="300" y="44"/>
                      </a:lnTo>
                      <a:lnTo>
                        <a:pt x="304" y="40"/>
                      </a:lnTo>
                      <a:lnTo>
                        <a:pt x="312" y="40"/>
                      </a:lnTo>
                      <a:lnTo>
                        <a:pt x="312" y="36"/>
                      </a:lnTo>
                      <a:lnTo>
                        <a:pt x="332" y="36"/>
                      </a:lnTo>
                      <a:lnTo>
                        <a:pt x="336" y="32"/>
                      </a:lnTo>
                      <a:lnTo>
                        <a:pt x="344" y="32"/>
                      </a:lnTo>
                      <a:lnTo>
                        <a:pt x="352" y="28"/>
                      </a:lnTo>
                      <a:lnTo>
                        <a:pt x="356" y="32"/>
                      </a:lnTo>
                      <a:lnTo>
                        <a:pt x="360" y="28"/>
                      </a:lnTo>
                      <a:lnTo>
                        <a:pt x="368" y="28"/>
                      </a:lnTo>
                      <a:lnTo>
                        <a:pt x="372" y="24"/>
                      </a:lnTo>
                      <a:lnTo>
                        <a:pt x="384" y="24"/>
                      </a:lnTo>
                      <a:lnTo>
                        <a:pt x="388" y="24"/>
                      </a:lnTo>
                      <a:lnTo>
                        <a:pt x="404" y="24"/>
                      </a:lnTo>
                      <a:lnTo>
                        <a:pt x="408" y="20"/>
                      </a:lnTo>
                      <a:lnTo>
                        <a:pt x="420" y="20"/>
                      </a:lnTo>
                      <a:lnTo>
                        <a:pt x="424" y="16"/>
                      </a:lnTo>
                      <a:lnTo>
                        <a:pt x="432" y="16"/>
                      </a:lnTo>
                      <a:lnTo>
                        <a:pt x="436" y="12"/>
                      </a:lnTo>
                      <a:lnTo>
                        <a:pt x="459" y="12"/>
                      </a:lnTo>
                      <a:lnTo>
                        <a:pt x="463" y="8"/>
                      </a:lnTo>
                      <a:lnTo>
                        <a:pt x="467" y="12"/>
                      </a:lnTo>
                      <a:lnTo>
                        <a:pt x="471" y="8"/>
                      </a:lnTo>
                      <a:lnTo>
                        <a:pt x="475" y="12"/>
                      </a:lnTo>
                      <a:lnTo>
                        <a:pt x="479" y="12"/>
                      </a:lnTo>
                      <a:lnTo>
                        <a:pt x="483" y="8"/>
                      </a:lnTo>
                      <a:lnTo>
                        <a:pt x="487" y="12"/>
                      </a:lnTo>
                      <a:lnTo>
                        <a:pt x="491" y="8"/>
                      </a:lnTo>
                      <a:lnTo>
                        <a:pt x="507" y="8"/>
                      </a:lnTo>
                      <a:lnTo>
                        <a:pt x="511" y="12"/>
                      </a:lnTo>
                      <a:lnTo>
                        <a:pt x="515" y="8"/>
                      </a:lnTo>
                      <a:lnTo>
                        <a:pt x="519" y="12"/>
                      </a:lnTo>
                      <a:lnTo>
                        <a:pt x="523" y="12"/>
                      </a:lnTo>
                      <a:lnTo>
                        <a:pt x="527" y="8"/>
                      </a:lnTo>
                      <a:lnTo>
                        <a:pt x="679" y="8"/>
                      </a:lnTo>
                      <a:lnTo>
                        <a:pt x="683" y="4"/>
                      </a:lnTo>
                      <a:lnTo>
                        <a:pt x="691" y="8"/>
                      </a:lnTo>
                      <a:lnTo>
                        <a:pt x="695" y="4"/>
                      </a:lnTo>
                      <a:lnTo>
                        <a:pt x="699" y="4"/>
                      </a:lnTo>
                      <a:lnTo>
                        <a:pt x="703" y="8"/>
                      </a:lnTo>
                      <a:lnTo>
                        <a:pt x="707" y="4"/>
                      </a:lnTo>
                      <a:lnTo>
                        <a:pt x="743" y="4"/>
                      </a:lnTo>
                      <a:lnTo>
                        <a:pt x="747" y="0"/>
                      </a:lnTo>
                      <a:lnTo>
                        <a:pt x="755" y="0"/>
                      </a:lnTo>
                      <a:lnTo>
                        <a:pt x="759" y="4"/>
                      </a:lnTo>
                      <a:lnTo>
                        <a:pt x="763" y="0"/>
                      </a:lnTo>
                      <a:lnTo>
                        <a:pt x="767" y="4"/>
                      </a:lnTo>
                      <a:lnTo>
                        <a:pt x="783" y="4"/>
                      </a:lnTo>
                      <a:lnTo>
                        <a:pt x="787" y="8"/>
                      </a:lnTo>
                      <a:lnTo>
                        <a:pt x="859" y="8"/>
                      </a:lnTo>
                      <a:lnTo>
                        <a:pt x="863" y="4"/>
                      </a:lnTo>
                      <a:lnTo>
                        <a:pt x="867" y="8"/>
                      </a:lnTo>
                      <a:lnTo>
                        <a:pt x="875" y="8"/>
                      </a:lnTo>
                      <a:lnTo>
                        <a:pt x="879" y="4"/>
                      </a:lnTo>
                      <a:lnTo>
                        <a:pt x="887" y="4"/>
                      </a:lnTo>
                      <a:lnTo>
                        <a:pt x="891" y="8"/>
                      </a:lnTo>
                      <a:lnTo>
                        <a:pt x="927" y="8"/>
                      </a:lnTo>
                      <a:lnTo>
                        <a:pt x="931" y="4"/>
                      </a:lnTo>
                      <a:lnTo>
                        <a:pt x="939" y="4"/>
                      </a:lnTo>
                      <a:lnTo>
                        <a:pt x="943" y="8"/>
                      </a:lnTo>
                      <a:lnTo>
                        <a:pt x="959" y="8"/>
                      </a:lnTo>
                      <a:lnTo>
                        <a:pt x="963" y="4"/>
                      </a:lnTo>
                      <a:lnTo>
                        <a:pt x="991" y="4"/>
                      </a:lnTo>
                      <a:lnTo>
                        <a:pt x="995" y="8"/>
                      </a:lnTo>
                      <a:lnTo>
                        <a:pt x="999" y="4"/>
                      </a:lnTo>
                      <a:lnTo>
                        <a:pt x="1007" y="8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44" name="Freeform 632"/>
                <p:cNvSpPr>
                  <a:spLocks/>
                </p:cNvSpPr>
                <p:nvPr/>
              </p:nvSpPr>
              <p:spPr bwMode="auto">
                <a:xfrm>
                  <a:off x="2328" y="12096"/>
                  <a:ext cx="808" cy="204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44" y="12"/>
                    </a:cxn>
                    <a:cxn ang="0">
                      <a:pos x="52" y="12"/>
                    </a:cxn>
                    <a:cxn ang="0">
                      <a:pos x="84" y="8"/>
                    </a:cxn>
                    <a:cxn ang="0">
                      <a:pos x="92" y="8"/>
                    </a:cxn>
                    <a:cxn ang="0">
                      <a:pos x="104" y="12"/>
                    </a:cxn>
                    <a:cxn ang="0">
                      <a:pos x="140" y="8"/>
                    </a:cxn>
                    <a:cxn ang="0">
                      <a:pos x="160" y="12"/>
                    </a:cxn>
                    <a:cxn ang="0">
                      <a:pos x="168" y="12"/>
                    </a:cxn>
                    <a:cxn ang="0">
                      <a:pos x="172" y="8"/>
                    </a:cxn>
                    <a:cxn ang="0">
                      <a:pos x="280" y="12"/>
                    </a:cxn>
                    <a:cxn ang="0">
                      <a:pos x="288" y="12"/>
                    </a:cxn>
                    <a:cxn ang="0">
                      <a:pos x="312" y="8"/>
                    </a:cxn>
                    <a:cxn ang="0">
                      <a:pos x="320" y="8"/>
                    </a:cxn>
                    <a:cxn ang="0">
                      <a:pos x="336" y="12"/>
                    </a:cxn>
                    <a:cxn ang="0">
                      <a:pos x="344" y="8"/>
                    </a:cxn>
                    <a:cxn ang="0">
                      <a:pos x="372" y="12"/>
                    </a:cxn>
                    <a:cxn ang="0">
                      <a:pos x="380" y="12"/>
                    </a:cxn>
                    <a:cxn ang="0">
                      <a:pos x="432" y="8"/>
                    </a:cxn>
                    <a:cxn ang="0">
                      <a:pos x="444" y="8"/>
                    </a:cxn>
                    <a:cxn ang="0">
                      <a:pos x="496" y="12"/>
                    </a:cxn>
                    <a:cxn ang="0">
                      <a:pos x="504" y="12"/>
                    </a:cxn>
                    <a:cxn ang="0">
                      <a:pos x="572" y="16"/>
                    </a:cxn>
                    <a:cxn ang="0">
                      <a:pos x="612" y="12"/>
                    </a:cxn>
                    <a:cxn ang="0">
                      <a:pos x="684" y="16"/>
                    </a:cxn>
                    <a:cxn ang="0">
                      <a:pos x="740" y="12"/>
                    </a:cxn>
                    <a:cxn ang="0">
                      <a:pos x="744" y="12"/>
                    </a:cxn>
                    <a:cxn ang="0">
                      <a:pos x="764" y="16"/>
                    </a:cxn>
                    <a:cxn ang="0">
                      <a:pos x="772" y="16"/>
                    </a:cxn>
                    <a:cxn ang="0">
                      <a:pos x="784" y="0"/>
                    </a:cxn>
                    <a:cxn ang="0">
                      <a:pos x="792" y="68"/>
                    </a:cxn>
                    <a:cxn ang="0">
                      <a:pos x="796" y="72"/>
                    </a:cxn>
                    <a:cxn ang="0">
                      <a:pos x="808" y="204"/>
                    </a:cxn>
                  </a:cxnLst>
                  <a:rect l="0" t="0" r="r" b="b"/>
                  <a:pathLst>
                    <a:path w="808" h="204"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40" y="8"/>
                      </a:lnTo>
                      <a:lnTo>
                        <a:pt x="44" y="12"/>
                      </a:lnTo>
                      <a:lnTo>
                        <a:pt x="48" y="8"/>
                      </a:lnTo>
                      <a:lnTo>
                        <a:pt x="52" y="12"/>
                      </a:lnTo>
                      <a:lnTo>
                        <a:pt x="56" y="8"/>
                      </a:lnTo>
                      <a:lnTo>
                        <a:pt x="84" y="8"/>
                      </a:lnTo>
                      <a:lnTo>
                        <a:pt x="88" y="12"/>
                      </a:lnTo>
                      <a:lnTo>
                        <a:pt x="92" y="8"/>
                      </a:lnTo>
                      <a:lnTo>
                        <a:pt x="96" y="12"/>
                      </a:lnTo>
                      <a:lnTo>
                        <a:pt x="104" y="12"/>
                      </a:lnTo>
                      <a:lnTo>
                        <a:pt x="108" y="8"/>
                      </a:lnTo>
                      <a:lnTo>
                        <a:pt x="140" y="8"/>
                      </a:lnTo>
                      <a:lnTo>
                        <a:pt x="144" y="12"/>
                      </a:lnTo>
                      <a:lnTo>
                        <a:pt x="160" y="12"/>
                      </a:lnTo>
                      <a:lnTo>
                        <a:pt x="164" y="8"/>
                      </a:lnTo>
                      <a:lnTo>
                        <a:pt x="168" y="12"/>
                      </a:lnTo>
                      <a:lnTo>
                        <a:pt x="168" y="8"/>
                      </a:lnTo>
                      <a:lnTo>
                        <a:pt x="172" y="8"/>
                      </a:lnTo>
                      <a:lnTo>
                        <a:pt x="180" y="12"/>
                      </a:lnTo>
                      <a:lnTo>
                        <a:pt x="280" y="12"/>
                      </a:lnTo>
                      <a:lnTo>
                        <a:pt x="288" y="8"/>
                      </a:lnTo>
                      <a:lnTo>
                        <a:pt x="288" y="12"/>
                      </a:lnTo>
                      <a:lnTo>
                        <a:pt x="304" y="12"/>
                      </a:lnTo>
                      <a:lnTo>
                        <a:pt x="312" y="8"/>
                      </a:lnTo>
                      <a:lnTo>
                        <a:pt x="316" y="12"/>
                      </a:lnTo>
                      <a:lnTo>
                        <a:pt x="320" y="8"/>
                      </a:lnTo>
                      <a:lnTo>
                        <a:pt x="324" y="12"/>
                      </a:lnTo>
                      <a:lnTo>
                        <a:pt x="336" y="12"/>
                      </a:lnTo>
                      <a:lnTo>
                        <a:pt x="340" y="8"/>
                      </a:lnTo>
                      <a:lnTo>
                        <a:pt x="344" y="8"/>
                      </a:lnTo>
                      <a:lnTo>
                        <a:pt x="348" y="12"/>
                      </a:lnTo>
                      <a:lnTo>
                        <a:pt x="372" y="12"/>
                      </a:lnTo>
                      <a:lnTo>
                        <a:pt x="376" y="8"/>
                      </a:lnTo>
                      <a:lnTo>
                        <a:pt x="380" y="12"/>
                      </a:lnTo>
                      <a:lnTo>
                        <a:pt x="428" y="12"/>
                      </a:lnTo>
                      <a:lnTo>
                        <a:pt x="432" y="8"/>
                      </a:lnTo>
                      <a:lnTo>
                        <a:pt x="436" y="12"/>
                      </a:lnTo>
                      <a:lnTo>
                        <a:pt x="444" y="8"/>
                      </a:lnTo>
                      <a:lnTo>
                        <a:pt x="448" y="12"/>
                      </a:lnTo>
                      <a:lnTo>
                        <a:pt x="496" y="12"/>
                      </a:lnTo>
                      <a:lnTo>
                        <a:pt x="500" y="8"/>
                      </a:lnTo>
                      <a:lnTo>
                        <a:pt x="504" y="12"/>
                      </a:lnTo>
                      <a:lnTo>
                        <a:pt x="568" y="12"/>
                      </a:lnTo>
                      <a:lnTo>
                        <a:pt x="572" y="16"/>
                      </a:lnTo>
                      <a:lnTo>
                        <a:pt x="576" y="12"/>
                      </a:lnTo>
                      <a:lnTo>
                        <a:pt x="612" y="12"/>
                      </a:lnTo>
                      <a:lnTo>
                        <a:pt x="616" y="16"/>
                      </a:lnTo>
                      <a:lnTo>
                        <a:pt x="684" y="16"/>
                      </a:lnTo>
                      <a:lnTo>
                        <a:pt x="688" y="12"/>
                      </a:lnTo>
                      <a:lnTo>
                        <a:pt x="740" y="12"/>
                      </a:lnTo>
                      <a:lnTo>
                        <a:pt x="744" y="16"/>
                      </a:lnTo>
                      <a:lnTo>
                        <a:pt x="744" y="12"/>
                      </a:lnTo>
                      <a:lnTo>
                        <a:pt x="760" y="12"/>
                      </a:lnTo>
                      <a:lnTo>
                        <a:pt x="764" y="16"/>
                      </a:lnTo>
                      <a:lnTo>
                        <a:pt x="768" y="12"/>
                      </a:lnTo>
                      <a:lnTo>
                        <a:pt x="772" y="16"/>
                      </a:lnTo>
                      <a:lnTo>
                        <a:pt x="776" y="0"/>
                      </a:lnTo>
                      <a:lnTo>
                        <a:pt x="784" y="0"/>
                      </a:lnTo>
                      <a:lnTo>
                        <a:pt x="788" y="40"/>
                      </a:lnTo>
                      <a:lnTo>
                        <a:pt x="792" y="68"/>
                      </a:lnTo>
                      <a:lnTo>
                        <a:pt x="792" y="48"/>
                      </a:lnTo>
                      <a:lnTo>
                        <a:pt x="796" y="72"/>
                      </a:lnTo>
                      <a:lnTo>
                        <a:pt x="800" y="120"/>
                      </a:lnTo>
                      <a:lnTo>
                        <a:pt x="808" y="204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45" name="Freeform 633"/>
                <p:cNvSpPr>
                  <a:spLocks/>
                </p:cNvSpPr>
                <p:nvPr/>
              </p:nvSpPr>
              <p:spPr bwMode="auto">
                <a:xfrm>
                  <a:off x="1325" y="12100"/>
                  <a:ext cx="1815" cy="204"/>
                </a:xfrm>
                <a:custGeom>
                  <a:avLst/>
                  <a:gdLst/>
                  <a:ahLst/>
                  <a:cxnLst>
                    <a:cxn ang="0">
                      <a:pos x="20" y="104"/>
                    </a:cxn>
                    <a:cxn ang="0">
                      <a:pos x="40" y="100"/>
                    </a:cxn>
                    <a:cxn ang="0">
                      <a:pos x="56" y="92"/>
                    </a:cxn>
                    <a:cxn ang="0">
                      <a:pos x="84" y="88"/>
                    </a:cxn>
                    <a:cxn ang="0">
                      <a:pos x="100" y="80"/>
                    </a:cxn>
                    <a:cxn ang="0">
                      <a:pos x="128" y="76"/>
                    </a:cxn>
                    <a:cxn ang="0">
                      <a:pos x="148" y="68"/>
                    </a:cxn>
                    <a:cxn ang="0">
                      <a:pos x="188" y="64"/>
                    </a:cxn>
                    <a:cxn ang="0">
                      <a:pos x="212" y="60"/>
                    </a:cxn>
                    <a:cxn ang="0">
                      <a:pos x="256" y="56"/>
                    </a:cxn>
                    <a:cxn ang="0">
                      <a:pos x="272" y="48"/>
                    </a:cxn>
                    <a:cxn ang="0">
                      <a:pos x="300" y="48"/>
                    </a:cxn>
                    <a:cxn ang="0">
                      <a:pos x="312" y="40"/>
                    </a:cxn>
                    <a:cxn ang="0">
                      <a:pos x="344" y="36"/>
                    </a:cxn>
                    <a:cxn ang="0">
                      <a:pos x="360" y="32"/>
                    </a:cxn>
                    <a:cxn ang="0">
                      <a:pos x="384" y="28"/>
                    </a:cxn>
                    <a:cxn ang="0">
                      <a:pos x="408" y="24"/>
                    </a:cxn>
                    <a:cxn ang="0">
                      <a:pos x="432" y="20"/>
                    </a:cxn>
                    <a:cxn ang="0">
                      <a:pos x="463" y="12"/>
                    </a:cxn>
                    <a:cxn ang="0">
                      <a:pos x="475" y="16"/>
                    </a:cxn>
                    <a:cxn ang="0">
                      <a:pos x="487" y="16"/>
                    </a:cxn>
                    <a:cxn ang="0">
                      <a:pos x="511" y="16"/>
                    </a:cxn>
                    <a:cxn ang="0">
                      <a:pos x="523" y="16"/>
                    </a:cxn>
                    <a:cxn ang="0">
                      <a:pos x="683" y="8"/>
                    </a:cxn>
                    <a:cxn ang="0">
                      <a:pos x="699" y="8"/>
                    </a:cxn>
                    <a:cxn ang="0">
                      <a:pos x="743" y="8"/>
                    </a:cxn>
                    <a:cxn ang="0">
                      <a:pos x="759" y="8"/>
                    </a:cxn>
                    <a:cxn ang="0">
                      <a:pos x="783" y="8"/>
                    </a:cxn>
                    <a:cxn ang="0">
                      <a:pos x="863" y="8"/>
                    </a:cxn>
                    <a:cxn ang="0">
                      <a:pos x="879" y="8"/>
                    </a:cxn>
                    <a:cxn ang="0">
                      <a:pos x="927" y="12"/>
                    </a:cxn>
                    <a:cxn ang="0">
                      <a:pos x="943" y="12"/>
                    </a:cxn>
                    <a:cxn ang="0">
                      <a:pos x="991" y="8"/>
                    </a:cxn>
                    <a:cxn ang="0">
                      <a:pos x="1007" y="12"/>
                    </a:cxn>
                    <a:cxn ang="0">
                      <a:pos x="1051" y="12"/>
                    </a:cxn>
                    <a:cxn ang="0">
                      <a:pos x="1063" y="8"/>
                    </a:cxn>
                    <a:cxn ang="0">
                      <a:pos x="1099" y="8"/>
                    </a:cxn>
                    <a:cxn ang="0">
                      <a:pos x="1115" y="8"/>
                    </a:cxn>
                    <a:cxn ang="0">
                      <a:pos x="1167" y="12"/>
                    </a:cxn>
                    <a:cxn ang="0">
                      <a:pos x="1175" y="8"/>
                    </a:cxn>
                    <a:cxn ang="0">
                      <a:pos x="1287" y="12"/>
                    </a:cxn>
                    <a:cxn ang="0">
                      <a:pos x="1311" y="12"/>
                    </a:cxn>
                    <a:cxn ang="0">
                      <a:pos x="1327" y="8"/>
                    </a:cxn>
                    <a:cxn ang="0">
                      <a:pos x="1347" y="8"/>
                    </a:cxn>
                    <a:cxn ang="0">
                      <a:pos x="1379" y="12"/>
                    </a:cxn>
                    <a:cxn ang="0">
                      <a:pos x="1435" y="12"/>
                    </a:cxn>
                    <a:cxn ang="0">
                      <a:pos x="1451" y="8"/>
                    </a:cxn>
                    <a:cxn ang="0">
                      <a:pos x="1507" y="8"/>
                    </a:cxn>
                    <a:cxn ang="0">
                      <a:pos x="1579" y="16"/>
                    </a:cxn>
                    <a:cxn ang="0">
                      <a:pos x="1623" y="16"/>
                    </a:cxn>
                    <a:cxn ang="0">
                      <a:pos x="1747" y="12"/>
                    </a:cxn>
                    <a:cxn ang="0">
                      <a:pos x="1767" y="12"/>
                    </a:cxn>
                    <a:cxn ang="0">
                      <a:pos x="1779" y="16"/>
                    </a:cxn>
                    <a:cxn ang="0">
                      <a:pos x="1795" y="40"/>
                    </a:cxn>
                    <a:cxn ang="0">
                      <a:pos x="1803" y="72"/>
                    </a:cxn>
                  </a:cxnLst>
                  <a:rect l="0" t="0" r="r" b="b"/>
                  <a:pathLst>
                    <a:path w="1815" h="20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6" y="108"/>
                      </a:lnTo>
                      <a:lnTo>
                        <a:pt x="16" y="108"/>
                      </a:lnTo>
                      <a:lnTo>
                        <a:pt x="20" y="104"/>
                      </a:lnTo>
                      <a:lnTo>
                        <a:pt x="20" y="104"/>
                      </a:lnTo>
                      <a:lnTo>
                        <a:pt x="24" y="104"/>
                      </a:lnTo>
                      <a:lnTo>
                        <a:pt x="24" y="104"/>
                      </a:lnTo>
                      <a:lnTo>
                        <a:pt x="28" y="100"/>
                      </a:lnTo>
                      <a:lnTo>
                        <a:pt x="28" y="100"/>
                      </a:lnTo>
                      <a:lnTo>
                        <a:pt x="40" y="100"/>
                      </a:lnTo>
                      <a:lnTo>
                        <a:pt x="40" y="100"/>
                      </a:lnTo>
                      <a:lnTo>
                        <a:pt x="44" y="96"/>
                      </a:lnTo>
                      <a:lnTo>
                        <a:pt x="44" y="96"/>
                      </a:lnTo>
                      <a:lnTo>
                        <a:pt x="52" y="96"/>
                      </a:lnTo>
                      <a:lnTo>
                        <a:pt x="52" y="96"/>
                      </a:lnTo>
                      <a:lnTo>
                        <a:pt x="56" y="92"/>
                      </a:lnTo>
                      <a:lnTo>
                        <a:pt x="56" y="92"/>
                      </a:lnTo>
                      <a:lnTo>
                        <a:pt x="72" y="92"/>
                      </a:lnTo>
                      <a:lnTo>
                        <a:pt x="72" y="92"/>
                      </a:lnTo>
                      <a:lnTo>
                        <a:pt x="76" y="88"/>
                      </a:lnTo>
                      <a:lnTo>
                        <a:pt x="76" y="88"/>
                      </a:lnTo>
                      <a:lnTo>
                        <a:pt x="84" y="88"/>
                      </a:lnTo>
                      <a:lnTo>
                        <a:pt x="84" y="88"/>
                      </a:lnTo>
                      <a:lnTo>
                        <a:pt x="88" y="84"/>
                      </a:lnTo>
                      <a:lnTo>
                        <a:pt x="88" y="84"/>
                      </a:lnTo>
                      <a:lnTo>
                        <a:pt x="96" y="84"/>
                      </a:lnTo>
                      <a:lnTo>
                        <a:pt x="96" y="84"/>
                      </a:lnTo>
                      <a:lnTo>
                        <a:pt x="100" y="80"/>
                      </a:lnTo>
                      <a:lnTo>
                        <a:pt x="100" y="80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24" y="76"/>
                      </a:lnTo>
                      <a:lnTo>
                        <a:pt x="124" y="76"/>
                      </a:lnTo>
                      <a:lnTo>
                        <a:pt x="128" y="76"/>
                      </a:lnTo>
                      <a:lnTo>
                        <a:pt x="128" y="76"/>
                      </a:lnTo>
                      <a:lnTo>
                        <a:pt x="132" y="72"/>
                      </a:lnTo>
                      <a:lnTo>
                        <a:pt x="132" y="72"/>
                      </a:lnTo>
                      <a:lnTo>
                        <a:pt x="144" y="72"/>
                      </a:lnTo>
                      <a:lnTo>
                        <a:pt x="144" y="72"/>
                      </a:lnTo>
                      <a:lnTo>
                        <a:pt x="148" y="68"/>
                      </a:lnTo>
                      <a:lnTo>
                        <a:pt x="148" y="68"/>
                      </a:lnTo>
                      <a:lnTo>
                        <a:pt x="168" y="68"/>
                      </a:lnTo>
                      <a:lnTo>
                        <a:pt x="168" y="68"/>
                      </a:lnTo>
                      <a:lnTo>
                        <a:pt x="172" y="64"/>
                      </a:lnTo>
                      <a:lnTo>
                        <a:pt x="172" y="64"/>
                      </a:lnTo>
                      <a:lnTo>
                        <a:pt x="188" y="64"/>
                      </a:lnTo>
                      <a:lnTo>
                        <a:pt x="188" y="64"/>
                      </a:lnTo>
                      <a:lnTo>
                        <a:pt x="192" y="64"/>
                      </a:lnTo>
                      <a:lnTo>
                        <a:pt x="192" y="64"/>
                      </a:lnTo>
                      <a:lnTo>
                        <a:pt x="208" y="64"/>
                      </a:lnTo>
                      <a:lnTo>
                        <a:pt x="208" y="64"/>
                      </a:lnTo>
                      <a:lnTo>
                        <a:pt x="212" y="60"/>
                      </a:lnTo>
                      <a:lnTo>
                        <a:pt x="212" y="60"/>
                      </a:lnTo>
                      <a:lnTo>
                        <a:pt x="232" y="60"/>
                      </a:lnTo>
                      <a:lnTo>
                        <a:pt x="232" y="60"/>
                      </a:lnTo>
                      <a:lnTo>
                        <a:pt x="236" y="56"/>
                      </a:lnTo>
                      <a:lnTo>
                        <a:pt x="236" y="56"/>
                      </a:lnTo>
                      <a:lnTo>
                        <a:pt x="256" y="56"/>
                      </a:lnTo>
                      <a:lnTo>
                        <a:pt x="256" y="56"/>
                      </a:lnTo>
                      <a:lnTo>
                        <a:pt x="260" y="52"/>
                      </a:lnTo>
                      <a:lnTo>
                        <a:pt x="260" y="52"/>
                      </a:lnTo>
                      <a:lnTo>
                        <a:pt x="264" y="52"/>
                      </a:lnTo>
                      <a:lnTo>
                        <a:pt x="264" y="52"/>
                      </a:lnTo>
                      <a:lnTo>
                        <a:pt x="272" y="48"/>
                      </a:lnTo>
                      <a:lnTo>
                        <a:pt x="272" y="48"/>
                      </a:lnTo>
                      <a:lnTo>
                        <a:pt x="276" y="52"/>
                      </a:lnTo>
                      <a:lnTo>
                        <a:pt x="276" y="52"/>
                      </a:lnTo>
                      <a:lnTo>
                        <a:pt x="280" y="48"/>
                      </a:lnTo>
                      <a:lnTo>
                        <a:pt x="280" y="48"/>
                      </a:lnTo>
                      <a:lnTo>
                        <a:pt x="300" y="48"/>
                      </a:lnTo>
                      <a:lnTo>
                        <a:pt x="300" y="48"/>
                      </a:lnTo>
                      <a:lnTo>
                        <a:pt x="304" y="44"/>
                      </a:lnTo>
                      <a:lnTo>
                        <a:pt x="304" y="44"/>
                      </a:lnTo>
                      <a:lnTo>
                        <a:pt x="312" y="44"/>
                      </a:lnTo>
                      <a:lnTo>
                        <a:pt x="312" y="44"/>
                      </a:lnTo>
                      <a:lnTo>
                        <a:pt x="312" y="40"/>
                      </a:lnTo>
                      <a:lnTo>
                        <a:pt x="312" y="40"/>
                      </a:lnTo>
                      <a:lnTo>
                        <a:pt x="332" y="40"/>
                      </a:lnTo>
                      <a:lnTo>
                        <a:pt x="332" y="40"/>
                      </a:lnTo>
                      <a:lnTo>
                        <a:pt x="336" y="36"/>
                      </a:lnTo>
                      <a:lnTo>
                        <a:pt x="336" y="36"/>
                      </a:lnTo>
                      <a:lnTo>
                        <a:pt x="344" y="36"/>
                      </a:lnTo>
                      <a:lnTo>
                        <a:pt x="344" y="36"/>
                      </a:lnTo>
                      <a:lnTo>
                        <a:pt x="352" y="32"/>
                      </a:lnTo>
                      <a:lnTo>
                        <a:pt x="352" y="32"/>
                      </a:lnTo>
                      <a:lnTo>
                        <a:pt x="356" y="36"/>
                      </a:lnTo>
                      <a:lnTo>
                        <a:pt x="356" y="36"/>
                      </a:lnTo>
                      <a:lnTo>
                        <a:pt x="360" y="32"/>
                      </a:lnTo>
                      <a:lnTo>
                        <a:pt x="360" y="32"/>
                      </a:lnTo>
                      <a:lnTo>
                        <a:pt x="368" y="32"/>
                      </a:lnTo>
                      <a:lnTo>
                        <a:pt x="368" y="32"/>
                      </a:lnTo>
                      <a:lnTo>
                        <a:pt x="372" y="28"/>
                      </a:lnTo>
                      <a:lnTo>
                        <a:pt x="372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8" y="28"/>
                      </a:lnTo>
                      <a:lnTo>
                        <a:pt x="388" y="28"/>
                      </a:lnTo>
                      <a:lnTo>
                        <a:pt x="404" y="28"/>
                      </a:lnTo>
                      <a:lnTo>
                        <a:pt x="404" y="28"/>
                      </a:lnTo>
                      <a:lnTo>
                        <a:pt x="408" y="24"/>
                      </a:lnTo>
                      <a:lnTo>
                        <a:pt x="408" y="24"/>
                      </a:lnTo>
                      <a:lnTo>
                        <a:pt x="420" y="24"/>
                      </a:lnTo>
                      <a:lnTo>
                        <a:pt x="420" y="24"/>
                      </a:lnTo>
                      <a:lnTo>
                        <a:pt x="424" y="20"/>
                      </a:lnTo>
                      <a:lnTo>
                        <a:pt x="424" y="20"/>
                      </a:lnTo>
                      <a:lnTo>
                        <a:pt x="432" y="20"/>
                      </a:lnTo>
                      <a:lnTo>
                        <a:pt x="432" y="20"/>
                      </a:lnTo>
                      <a:lnTo>
                        <a:pt x="436" y="16"/>
                      </a:lnTo>
                      <a:lnTo>
                        <a:pt x="436" y="16"/>
                      </a:lnTo>
                      <a:lnTo>
                        <a:pt x="459" y="16"/>
                      </a:lnTo>
                      <a:lnTo>
                        <a:pt x="459" y="16"/>
                      </a:lnTo>
                      <a:lnTo>
                        <a:pt x="463" y="12"/>
                      </a:lnTo>
                      <a:lnTo>
                        <a:pt x="463" y="12"/>
                      </a:lnTo>
                      <a:lnTo>
                        <a:pt x="467" y="16"/>
                      </a:lnTo>
                      <a:lnTo>
                        <a:pt x="467" y="16"/>
                      </a:lnTo>
                      <a:lnTo>
                        <a:pt x="471" y="12"/>
                      </a:lnTo>
                      <a:lnTo>
                        <a:pt x="471" y="12"/>
                      </a:lnTo>
                      <a:lnTo>
                        <a:pt x="475" y="16"/>
                      </a:lnTo>
                      <a:lnTo>
                        <a:pt x="475" y="16"/>
                      </a:lnTo>
                      <a:lnTo>
                        <a:pt x="479" y="16"/>
                      </a:lnTo>
                      <a:lnTo>
                        <a:pt x="479" y="16"/>
                      </a:lnTo>
                      <a:lnTo>
                        <a:pt x="483" y="12"/>
                      </a:lnTo>
                      <a:lnTo>
                        <a:pt x="483" y="12"/>
                      </a:lnTo>
                      <a:lnTo>
                        <a:pt x="487" y="16"/>
                      </a:lnTo>
                      <a:lnTo>
                        <a:pt x="487" y="16"/>
                      </a:lnTo>
                      <a:lnTo>
                        <a:pt x="491" y="12"/>
                      </a:lnTo>
                      <a:lnTo>
                        <a:pt x="491" y="12"/>
                      </a:lnTo>
                      <a:lnTo>
                        <a:pt x="507" y="12"/>
                      </a:lnTo>
                      <a:lnTo>
                        <a:pt x="507" y="12"/>
                      </a:lnTo>
                      <a:lnTo>
                        <a:pt x="511" y="16"/>
                      </a:lnTo>
                      <a:lnTo>
                        <a:pt x="511" y="16"/>
                      </a:lnTo>
                      <a:lnTo>
                        <a:pt x="515" y="12"/>
                      </a:lnTo>
                      <a:lnTo>
                        <a:pt x="515" y="12"/>
                      </a:lnTo>
                      <a:lnTo>
                        <a:pt x="519" y="16"/>
                      </a:lnTo>
                      <a:lnTo>
                        <a:pt x="519" y="16"/>
                      </a:lnTo>
                      <a:lnTo>
                        <a:pt x="523" y="16"/>
                      </a:lnTo>
                      <a:lnTo>
                        <a:pt x="523" y="16"/>
                      </a:lnTo>
                      <a:lnTo>
                        <a:pt x="527" y="12"/>
                      </a:lnTo>
                      <a:lnTo>
                        <a:pt x="527" y="12"/>
                      </a:lnTo>
                      <a:lnTo>
                        <a:pt x="679" y="12"/>
                      </a:lnTo>
                      <a:lnTo>
                        <a:pt x="679" y="12"/>
                      </a:lnTo>
                      <a:lnTo>
                        <a:pt x="683" y="8"/>
                      </a:lnTo>
                      <a:lnTo>
                        <a:pt x="683" y="8"/>
                      </a:lnTo>
                      <a:lnTo>
                        <a:pt x="691" y="12"/>
                      </a:lnTo>
                      <a:lnTo>
                        <a:pt x="691" y="12"/>
                      </a:lnTo>
                      <a:lnTo>
                        <a:pt x="695" y="8"/>
                      </a:lnTo>
                      <a:lnTo>
                        <a:pt x="695" y="8"/>
                      </a:lnTo>
                      <a:lnTo>
                        <a:pt x="699" y="8"/>
                      </a:lnTo>
                      <a:lnTo>
                        <a:pt x="699" y="8"/>
                      </a:lnTo>
                      <a:lnTo>
                        <a:pt x="703" y="12"/>
                      </a:lnTo>
                      <a:lnTo>
                        <a:pt x="703" y="12"/>
                      </a:lnTo>
                      <a:lnTo>
                        <a:pt x="707" y="8"/>
                      </a:lnTo>
                      <a:lnTo>
                        <a:pt x="707" y="8"/>
                      </a:lnTo>
                      <a:lnTo>
                        <a:pt x="743" y="8"/>
                      </a:lnTo>
                      <a:lnTo>
                        <a:pt x="743" y="8"/>
                      </a:lnTo>
                      <a:lnTo>
                        <a:pt x="747" y="4"/>
                      </a:lnTo>
                      <a:lnTo>
                        <a:pt x="747" y="4"/>
                      </a:lnTo>
                      <a:lnTo>
                        <a:pt x="755" y="4"/>
                      </a:lnTo>
                      <a:lnTo>
                        <a:pt x="755" y="4"/>
                      </a:lnTo>
                      <a:lnTo>
                        <a:pt x="759" y="8"/>
                      </a:lnTo>
                      <a:lnTo>
                        <a:pt x="759" y="8"/>
                      </a:lnTo>
                      <a:lnTo>
                        <a:pt x="763" y="4"/>
                      </a:lnTo>
                      <a:lnTo>
                        <a:pt x="763" y="4"/>
                      </a:lnTo>
                      <a:lnTo>
                        <a:pt x="767" y="8"/>
                      </a:lnTo>
                      <a:lnTo>
                        <a:pt x="767" y="8"/>
                      </a:lnTo>
                      <a:lnTo>
                        <a:pt x="783" y="8"/>
                      </a:lnTo>
                      <a:lnTo>
                        <a:pt x="783" y="8"/>
                      </a:lnTo>
                      <a:lnTo>
                        <a:pt x="787" y="12"/>
                      </a:lnTo>
                      <a:lnTo>
                        <a:pt x="787" y="12"/>
                      </a:lnTo>
                      <a:lnTo>
                        <a:pt x="859" y="12"/>
                      </a:lnTo>
                      <a:lnTo>
                        <a:pt x="859" y="12"/>
                      </a:lnTo>
                      <a:lnTo>
                        <a:pt x="863" y="8"/>
                      </a:lnTo>
                      <a:lnTo>
                        <a:pt x="863" y="8"/>
                      </a:lnTo>
                      <a:lnTo>
                        <a:pt x="867" y="12"/>
                      </a:lnTo>
                      <a:lnTo>
                        <a:pt x="867" y="12"/>
                      </a:lnTo>
                      <a:lnTo>
                        <a:pt x="875" y="12"/>
                      </a:lnTo>
                      <a:lnTo>
                        <a:pt x="875" y="12"/>
                      </a:lnTo>
                      <a:lnTo>
                        <a:pt x="879" y="8"/>
                      </a:lnTo>
                      <a:lnTo>
                        <a:pt x="879" y="8"/>
                      </a:lnTo>
                      <a:lnTo>
                        <a:pt x="887" y="8"/>
                      </a:lnTo>
                      <a:lnTo>
                        <a:pt x="887" y="8"/>
                      </a:lnTo>
                      <a:lnTo>
                        <a:pt x="891" y="12"/>
                      </a:lnTo>
                      <a:lnTo>
                        <a:pt x="891" y="12"/>
                      </a:lnTo>
                      <a:lnTo>
                        <a:pt x="927" y="12"/>
                      </a:lnTo>
                      <a:lnTo>
                        <a:pt x="927" y="12"/>
                      </a:lnTo>
                      <a:lnTo>
                        <a:pt x="931" y="8"/>
                      </a:lnTo>
                      <a:lnTo>
                        <a:pt x="931" y="8"/>
                      </a:lnTo>
                      <a:lnTo>
                        <a:pt x="939" y="8"/>
                      </a:lnTo>
                      <a:lnTo>
                        <a:pt x="939" y="8"/>
                      </a:lnTo>
                      <a:lnTo>
                        <a:pt x="943" y="12"/>
                      </a:lnTo>
                      <a:lnTo>
                        <a:pt x="943" y="12"/>
                      </a:lnTo>
                      <a:lnTo>
                        <a:pt x="959" y="12"/>
                      </a:lnTo>
                      <a:lnTo>
                        <a:pt x="959" y="12"/>
                      </a:lnTo>
                      <a:lnTo>
                        <a:pt x="963" y="8"/>
                      </a:lnTo>
                      <a:lnTo>
                        <a:pt x="963" y="8"/>
                      </a:lnTo>
                      <a:lnTo>
                        <a:pt x="991" y="8"/>
                      </a:lnTo>
                      <a:lnTo>
                        <a:pt x="991" y="8"/>
                      </a:lnTo>
                      <a:lnTo>
                        <a:pt x="995" y="12"/>
                      </a:lnTo>
                      <a:lnTo>
                        <a:pt x="995" y="12"/>
                      </a:lnTo>
                      <a:lnTo>
                        <a:pt x="999" y="8"/>
                      </a:lnTo>
                      <a:lnTo>
                        <a:pt x="999" y="8"/>
                      </a:lnTo>
                      <a:lnTo>
                        <a:pt x="1007" y="12"/>
                      </a:lnTo>
                      <a:lnTo>
                        <a:pt x="1007" y="12"/>
                      </a:lnTo>
                      <a:lnTo>
                        <a:pt x="1007" y="12"/>
                      </a:lnTo>
                      <a:lnTo>
                        <a:pt x="1007" y="8"/>
                      </a:lnTo>
                      <a:lnTo>
                        <a:pt x="1007" y="8"/>
                      </a:lnTo>
                      <a:lnTo>
                        <a:pt x="1047" y="8"/>
                      </a:lnTo>
                      <a:lnTo>
                        <a:pt x="1047" y="8"/>
                      </a:lnTo>
                      <a:lnTo>
                        <a:pt x="1051" y="12"/>
                      </a:lnTo>
                      <a:lnTo>
                        <a:pt x="1051" y="12"/>
                      </a:lnTo>
                      <a:lnTo>
                        <a:pt x="1055" y="8"/>
                      </a:lnTo>
                      <a:lnTo>
                        <a:pt x="1055" y="8"/>
                      </a:lnTo>
                      <a:lnTo>
                        <a:pt x="1059" y="12"/>
                      </a:lnTo>
                      <a:lnTo>
                        <a:pt x="1059" y="12"/>
                      </a:lnTo>
                      <a:lnTo>
                        <a:pt x="1063" y="8"/>
                      </a:lnTo>
                      <a:lnTo>
                        <a:pt x="1063" y="8"/>
                      </a:lnTo>
                      <a:lnTo>
                        <a:pt x="1091" y="8"/>
                      </a:lnTo>
                      <a:lnTo>
                        <a:pt x="1091" y="8"/>
                      </a:lnTo>
                      <a:lnTo>
                        <a:pt x="1095" y="12"/>
                      </a:lnTo>
                      <a:lnTo>
                        <a:pt x="1095" y="12"/>
                      </a:lnTo>
                      <a:lnTo>
                        <a:pt x="1099" y="8"/>
                      </a:lnTo>
                      <a:lnTo>
                        <a:pt x="1099" y="8"/>
                      </a:lnTo>
                      <a:lnTo>
                        <a:pt x="1103" y="12"/>
                      </a:lnTo>
                      <a:lnTo>
                        <a:pt x="1103" y="12"/>
                      </a:lnTo>
                      <a:lnTo>
                        <a:pt x="1111" y="12"/>
                      </a:lnTo>
                      <a:lnTo>
                        <a:pt x="1111" y="12"/>
                      </a:lnTo>
                      <a:lnTo>
                        <a:pt x="1115" y="8"/>
                      </a:lnTo>
                      <a:lnTo>
                        <a:pt x="1115" y="8"/>
                      </a:lnTo>
                      <a:lnTo>
                        <a:pt x="1147" y="8"/>
                      </a:lnTo>
                      <a:lnTo>
                        <a:pt x="1147" y="8"/>
                      </a:lnTo>
                      <a:lnTo>
                        <a:pt x="1151" y="12"/>
                      </a:lnTo>
                      <a:lnTo>
                        <a:pt x="1151" y="12"/>
                      </a:lnTo>
                      <a:lnTo>
                        <a:pt x="1167" y="12"/>
                      </a:lnTo>
                      <a:lnTo>
                        <a:pt x="1167" y="12"/>
                      </a:lnTo>
                      <a:lnTo>
                        <a:pt x="1171" y="8"/>
                      </a:lnTo>
                      <a:lnTo>
                        <a:pt x="1171" y="8"/>
                      </a:lnTo>
                      <a:lnTo>
                        <a:pt x="1175" y="12"/>
                      </a:lnTo>
                      <a:lnTo>
                        <a:pt x="1175" y="12"/>
                      </a:lnTo>
                      <a:lnTo>
                        <a:pt x="1175" y="8"/>
                      </a:lnTo>
                      <a:lnTo>
                        <a:pt x="1175" y="8"/>
                      </a:lnTo>
                      <a:lnTo>
                        <a:pt x="1179" y="8"/>
                      </a:lnTo>
                      <a:lnTo>
                        <a:pt x="1179" y="8"/>
                      </a:lnTo>
                      <a:lnTo>
                        <a:pt x="1187" y="12"/>
                      </a:lnTo>
                      <a:lnTo>
                        <a:pt x="1187" y="12"/>
                      </a:lnTo>
                      <a:lnTo>
                        <a:pt x="1287" y="12"/>
                      </a:lnTo>
                      <a:lnTo>
                        <a:pt x="1287" y="12"/>
                      </a:lnTo>
                      <a:lnTo>
                        <a:pt x="1295" y="8"/>
                      </a:lnTo>
                      <a:lnTo>
                        <a:pt x="1295" y="8"/>
                      </a:lnTo>
                      <a:lnTo>
                        <a:pt x="1295" y="12"/>
                      </a:lnTo>
                      <a:lnTo>
                        <a:pt x="1295" y="12"/>
                      </a:lnTo>
                      <a:lnTo>
                        <a:pt x="1311" y="12"/>
                      </a:lnTo>
                      <a:lnTo>
                        <a:pt x="1311" y="12"/>
                      </a:lnTo>
                      <a:lnTo>
                        <a:pt x="1319" y="8"/>
                      </a:lnTo>
                      <a:lnTo>
                        <a:pt x="1319" y="8"/>
                      </a:lnTo>
                      <a:lnTo>
                        <a:pt x="1323" y="12"/>
                      </a:lnTo>
                      <a:lnTo>
                        <a:pt x="1323" y="12"/>
                      </a:lnTo>
                      <a:lnTo>
                        <a:pt x="1327" y="8"/>
                      </a:lnTo>
                      <a:lnTo>
                        <a:pt x="1327" y="8"/>
                      </a:lnTo>
                      <a:lnTo>
                        <a:pt x="1331" y="12"/>
                      </a:lnTo>
                      <a:lnTo>
                        <a:pt x="1331" y="12"/>
                      </a:lnTo>
                      <a:lnTo>
                        <a:pt x="1343" y="12"/>
                      </a:lnTo>
                      <a:lnTo>
                        <a:pt x="1343" y="12"/>
                      </a:lnTo>
                      <a:lnTo>
                        <a:pt x="1347" y="8"/>
                      </a:lnTo>
                      <a:lnTo>
                        <a:pt x="1347" y="8"/>
                      </a:lnTo>
                      <a:lnTo>
                        <a:pt x="1351" y="8"/>
                      </a:lnTo>
                      <a:lnTo>
                        <a:pt x="1351" y="8"/>
                      </a:lnTo>
                      <a:lnTo>
                        <a:pt x="1355" y="12"/>
                      </a:lnTo>
                      <a:lnTo>
                        <a:pt x="1355" y="12"/>
                      </a:lnTo>
                      <a:lnTo>
                        <a:pt x="1379" y="12"/>
                      </a:lnTo>
                      <a:lnTo>
                        <a:pt x="1379" y="12"/>
                      </a:lnTo>
                      <a:lnTo>
                        <a:pt x="1383" y="8"/>
                      </a:lnTo>
                      <a:lnTo>
                        <a:pt x="1383" y="8"/>
                      </a:lnTo>
                      <a:lnTo>
                        <a:pt x="1387" y="12"/>
                      </a:lnTo>
                      <a:lnTo>
                        <a:pt x="1387" y="12"/>
                      </a:lnTo>
                      <a:lnTo>
                        <a:pt x="1435" y="12"/>
                      </a:lnTo>
                      <a:lnTo>
                        <a:pt x="1435" y="12"/>
                      </a:lnTo>
                      <a:lnTo>
                        <a:pt x="1439" y="8"/>
                      </a:lnTo>
                      <a:lnTo>
                        <a:pt x="1439" y="8"/>
                      </a:lnTo>
                      <a:lnTo>
                        <a:pt x="1443" y="12"/>
                      </a:lnTo>
                      <a:lnTo>
                        <a:pt x="1443" y="12"/>
                      </a:lnTo>
                      <a:lnTo>
                        <a:pt x="1451" y="8"/>
                      </a:lnTo>
                      <a:lnTo>
                        <a:pt x="1451" y="8"/>
                      </a:lnTo>
                      <a:lnTo>
                        <a:pt x="1455" y="12"/>
                      </a:lnTo>
                      <a:lnTo>
                        <a:pt x="1455" y="12"/>
                      </a:lnTo>
                      <a:lnTo>
                        <a:pt x="1503" y="12"/>
                      </a:lnTo>
                      <a:lnTo>
                        <a:pt x="1503" y="12"/>
                      </a:lnTo>
                      <a:lnTo>
                        <a:pt x="1507" y="8"/>
                      </a:lnTo>
                      <a:lnTo>
                        <a:pt x="1507" y="8"/>
                      </a:lnTo>
                      <a:lnTo>
                        <a:pt x="1511" y="12"/>
                      </a:lnTo>
                      <a:lnTo>
                        <a:pt x="1511" y="12"/>
                      </a:lnTo>
                      <a:lnTo>
                        <a:pt x="1575" y="12"/>
                      </a:lnTo>
                      <a:lnTo>
                        <a:pt x="1575" y="12"/>
                      </a:lnTo>
                      <a:lnTo>
                        <a:pt x="1579" y="16"/>
                      </a:lnTo>
                      <a:lnTo>
                        <a:pt x="1579" y="16"/>
                      </a:lnTo>
                      <a:lnTo>
                        <a:pt x="1583" y="12"/>
                      </a:lnTo>
                      <a:lnTo>
                        <a:pt x="1583" y="12"/>
                      </a:lnTo>
                      <a:lnTo>
                        <a:pt x="1619" y="12"/>
                      </a:lnTo>
                      <a:lnTo>
                        <a:pt x="1619" y="12"/>
                      </a:lnTo>
                      <a:lnTo>
                        <a:pt x="1623" y="16"/>
                      </a:lnTo>
                      <a:lnTo>
                        <a:pt x="1623" y="16"/>
                      </a:lnTo>
                      <a:lnTo>
                        <a:pt x="1691" y="16"/>
                      </a:lnTo>
                      <a:lnTo>
                        <a:pt x="1691" y="16"/>
                      </a:lnTo>
                      <a:lnTo>
                        <a:pt x="1695" y="12"/>
                      </a:lnTo>
                      <a:lnTo>
                        <a:pt x="1695" y="12"/>
                      </a:lnTo>
                      <a:lnTo>
                        <a:pt x="1747" y="12"/>
                      </a:lnTo>
                      <a:lnTo>
                        <a:pt x="1747" y="12"/>
                      </a:lnTo>
                      <a:lnTo>
                        <a:pt x="1751" y="16"/>
                      </a:lnTo>
                      <a:lnTo>
                        <a:pt x="1751" y="16"/>
                      </a:lnTo>
                      <a:lnTo>
                        <a:pt x="1751" y="12"/>
                      </a:lnTo>
                      <a:lnTo>
                        <a:pt x="1751" y="12"/>
                      </a:lnTo>
                      <a:lnTo>
                        <a:pt x="1767" y="12"/>
                      </a:lnTo>
                      <a:lnTo>
                        <a:pt x="1767" y="12"/>
                      </a:lnTo>
                      <a:lnTo>
                        <a:pt x="1771" y="16"/>
                      </a:lnTo>
                      <a:lnTo>
                        <a:pt x="1771" y="16"/>
                      </a:lnTo>
                      <a:lnTo>
                        <a:pt x="1775" y="12"/>
                      </a:lnTo>
                      <a:lnTo>
                        <a:pt x="1775" y="12"/>
                      </a:lnTo>
                      <a:lnTo>
                        <a:pt x="1779" y="16"/>
                      </a:lnTo>
                      <a:lnTo>
                        <a:pt x="1779" y="16"/>
                      </a:lnTo>
                      <a:lnTo>
                        <a:pt x="1783" y="0"/>
                      </a:lnTo>
                      <a:lnTo>
                        <a:pt x="1783" y="0"/>
                      </a:lnTo>
                      <a:lnTo>
                        <a:pt x="1791" y="0"/>
                      </a:lnTo>
                      <a:lnTo>
                        <a:pt x="1791" y="0"/>
                      </a:lnTo>
                      <a:lnTo>
                        <a:pt x="1795" y="40"/>
                      </a:lnTo>
                      <a:lnTo>
                        <a:pt x="1795" y="40"/>
                      </a:lnTo>
                      <a:lnTo>
                        <a:pt x="1799" y="68"/>
                      </a:lnTo>
                      <a:lnTo>
                        <a:pt x="1799" y="68"/>
                      </a:lnTo>
                      <a:lnTo>
                        <a:pt x="1799" y="48"/>
                      </a:lnTo>
                      <a:lnTo>
                        <a:pt x="1799" y="48"/>
                      </a:lnTo>
                      <a:lnTo>
                        <a:pt x="1803" y="72"/>
                      </a:lnTo>
                      <a:lnTo>
                        <a:pt x="1803" y="72"/>
                      </a:lnTo>
                      <a:lnTo>
                        <a:pt x="1807" y="120"/>
                      </a:lnTo>
                      <a:lnTo>
                        <a:pt x="1807" y="120"/>
                      </a:lnTo>
                      <a:lnTo>
                        <a:pt x="1815" y="204"/>
                      </a:lnTo>
                      <a:lnTo>
                        <a:pt x="1815" y="204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4346" name="Group 634"/>
              <p:cNvGrpSpPr>
                <a:grpSpLocks/>
              </p:cNvGrpSpPr>
              <p:nvPr/>
            </p:nvGrpSpPr>
            <p:grpSpPr bwMode="auto">
              <a:xfrm>
                <a:off x="671" y="1648"/>
                <a:ext cx="2315" cy="436"/>
                <a:chOff x="825" y="12428"/>
                <a:chExt cx="2315" cy="436"/>
              </a:xfrm>
            </p:grpSpPr>
            <p:sp>
              <p:nvSpPr>
                <p:cNvPr id="244347" name="Freeform 635"/>
                <p:cNvSpPr>
                  <a:spLocks/>
                </p:cNvSpPr>
                <p:nvPr/>
              </p:nvSpPr>
              <p:spPr bwMode="auto">
                <a:xfrm>
                  <a:off x="829" y="12568"/>
                  <a:ext cx="640" cy="296"/>
                </a:xfrm>
                <a:custGeom>
                  <a:avLst/>
                  <a:gdLst/>
                  <a:ahLst/>
                  <a:cxnLst>
                    <a:cxn ang="0">
                      <a:pos x="0" y="296"/>
                    </a:cxn>
                    <a:cxn ang="0">
                      <a:pos x="4" y="252"/>
                    </a:cxn>
                    <a:cxn ang="0">
                      <a:pos x="12" y="200"/>
                    </a:cxn>
                    <a:cxn ang="0">
                      <a:pos x="20" y="164"/>
                    </a:cxn>
                    <a:cxn ang="0">
                      <a:pos x="28" y="156"/>
                    </a:cxn>
                    <a:cxn ang="0">
                      <a:pos x="40" y="148"/>
                    </a:cxn>
                    <a:cxn ang="0">
                      <a:pos x="52" y="152"/>
                    </a:cxn>
                    <a:cxn ang="0">
                      <a:pos x="64" y="160"/>
                    </a:cxn>
                    <a:cxn ang="0">
                      <a:pos x="72" y="152"/>
                    </a:cxn>
                    <a:cxn ang="0">
                      <a:pos x="84" y="148"/>
                    </a:cxn>
                    <a:cxn ang="0">
                      <a:pos x="96" y="152"/>
                    </a:cxn>
                    <a:cxn ang="0">
                      <a:pos x="108" y="160"/>
                    </a:cxn>
                    <a:cxn ang="0">
                      <a:pos x="140" y="148"/>
                    </a:cxn>
                    <a:cxn ang="0">
                      <a:pos x="168" y="156"/>
                    </a:cxn>
                    <a:cxn ang="0">
                      <a:pos x="176" y="164"/>
                    </a:cxn>
                    <a:cxn ang="0">
                      <a:pos x="180" y="156"/>
                    </a:cxn>
                    <a:cxn ang="0">
                      <a:pos x="192" y="152"/>
                    </a:cxn>
                    <a:cxn ang="0">
                      <a:pos x="200" y="152"/>
                    </a:cxn>
                    <a:cxn ang="0">
                      <a:pos x="216" y="160"/>
                    </a:cxn>
                    <a:cxn ang="0">
                      <a:pos x="244" y="148"/>
                    </a:cxn>
                    <a:cxn ang="0">
                      <a:pos x="272" y="156"/>
                    </a:cxn>
                    <a:cxn ang="0">
                      <a:pos x="284" y="164"/>
                    </a:cxn>
                    <a:cxn ang="0">
                      <a:pos x="292" y="156"/>
                    </a:cxn>
                    <a:cxn ang="0">
                      <a:pos x="300" y="148"/>
                    </a:cxn>
                    <a:cxn ang="0">
                      <a:pos x="312" y="152"/>
                    </a:cxn>
                    <a:cxn ang="0">
                      <a:pos x="332" y="160"/>
                    </a:cxn>
                    <a:cxn ang="0">
                      <a:pos x="360" y="152"/>
                    </a:cxn>
                    <a:cxn ang="0">
                      <a:pos x="380" y="156"/>
                    </a:cxn>
                    <a:cxn ang="0">
                      <a:pos x="392" y="164"/>
                    </a:cxn>
                    <a:cxn ang="0">
                      <a:pos x="400" y="156"/>
                    </a:cxn>
                    <a:cxn ang="0">
                      <a:pos x="408" y="152"/>
                    </a:cxn>
                    <a:cxn ang="0">
                      <a:pos x="420" y="152"/>
                    </a:cxn>
                    <a:cxn ang="0">
                      <a:pos x="432" y="160"/>
                    </a:cxn>
                    <a:cxn ang="0">
                      <a:pos x="436" y="136"/>
                    </a:cxn>
                    <a:cxn ang="0">
                      <a:pos x="444" y="88"/>
                    </a:cxn>
                    <a:cxn ang="0">
                      <a:pos x="452" y="52"/>
                    </a:cxn>
                    <a:cxn ang="0">
                      <a:pos x="460" y="16"/>
                    </a:cxn>
                    <a:cxn ang="0">
                      <a:pos x="468" y="12"/>
                    </a:cxn>
                    <a:cxn ang="0">
                      <a:pos x="480" y="8"/>
                    </a:cxn>
                    <a:cxn ang="0">
                      <a:pos x="488" y="12"/>
                    </a:cxn>
                    <a:cxn ang="0">
                      <a:pos x="496" y="16"/>
                    </a:cxn>
                    <a:cxn ang="0">
                      <a:pos x="508" y="12"/>
                    </a:cxn>
                    <a:cxn ang="0">
                      <a:pos x="516" y="8"/>
                    </a:cxn>
                    <a:cxn ang="0">
                      <a:pos x="524" y="8"/>
                    </a:cxn>
                    <a:cxn ang="0">
                      <a:pos x="536" y="12"/>
                    </a:cxn>
                    <a:cxn ang="0">
                      <a:pos x="544" y="20"/>
                    </a:cxn>
                    <a:cxn ang="0">
                      <a:pos x="560" y="12"/>
                    </a:cxn>
                    <a:cxn ang="0">
                      <a:pos x="592" y="12"/>
                    </a:cxn>
                    <a:cxn ang="0">
                      <a:pos x="604" y="20"/>
                    </a:cxn>
                    <a:cxn ang="0">
                      <a:pos x="616" y="12"/>
                    </a:cxn>
                    <a:cxn ang="0">
                      <a:pos x="624" y="8"/>
                    </a:cxn>
                    <a:cxn ang="0">
                      <a:pos x="640" y="8"/>
                    </a:cxn>
                  </a:cxnLst>
                  <a:rect l="0" t="0" r="r" b="b"/>
                  <a:pathLst>
                    <a:path w="640" h="296">
                      <a:moveTo>
                        <a:pt x="0" y="296"/>
                      </a:moveTo>
                      <a:lnTo>
                        <a:pt x="0" y="296"/>
                      </a:lnTo>
                      <a:lnTo>
                        <a:pt x="0" y="280"/>
                      </a:lnTo>
                      <a:lnTo>
                        <a:pt x="4" y="252"/>
                      </a:lnTo>
                      <a:lnTo>
                        <a:pt x="8" y="228"/>
                      </a:lnTo>
                      <a:lnTo>
                        <a:pt x="12" y="200"/>
                      </a:lnTo>
                      <a:lnTo>
                        <a:pt x="12" y="176"/>
                      </a:lnTo>
                      <a:lnTo>
                        <a:pt x="20" y="164"/>
                      </a:lnTo>
                      <a:lnTo>
                        <a:pt x="24" y="160"/>
                      </a:lnTo>
                      <a:lnTo>
                        <a:pt x="28" y="156"/>
                      </a:lnTo>
                      <a:lnTo>
                        <a:pt x="36" y="152"/>
                      </a:lnTo>
                      <a:lnTo>
                        <a:pt x="40" y="148"/>
                      </a:lnTo>
                      <a:lnTo>
                        <a:pt x="48" y="152"/>
                      </a:lnTo>
                      <a:lnTo>
                        <a:pt x="52" y="152"/>
                      </a:lnTo>
                      <a:lnTo>
                        <a:pt x="56" y="156"/>
                      </a:lnTo>
                      <a:lnTo>
                        <a:pt x="64" y="160"/>
                      </a:lnTo>
                      <a:lnTo>
                        <a:pt x="68" y="156"/>
                      </a:lnTo>
                      <a:lnTo>
                        <a:pt x="72" y="152"/>
                      </a:lnTo>
                      <a:lnTo>
                        <a:pt x="76" y="152"/>
                      </a:lnTo>
                      <a:lnTo>
                        <a:pt x="84" y="148"/>
                      </a:lnTo>
                      <a:lnTo>
                        <a:pt x="92" y="152"/>
                      </a:lnTo>
                      <a:lnTo>
                        <a:pt x="96" y="152"/>
                      </a:lnTo>
                      <a:lnTo>
                        <a:pt x="100" y="156"/>
                      </a:lnTo>
                      <a:lnTo>
                        <a:pt x="108" y="160"/>
                      </a:lnTo>
                      <a:lnTo>
                        <a:pt x="120" y="156"/>
                      </a:lnTo>
                      <a:lnTo>
                        <a:pt x="140" y="148"/>
                      </a:lnTo>
                      <a:lnTo>
                        <a:pt x="160" y="156"/>
                      </a:lnTo>
                      <a:lnTo>
                        <a:pt x="168" y="156"/>
                      </a:lnTo>
                      <a:lnTo>
                        <a:pt x="172" y="164"/>
                      </a:lnTo>
                      <a:lnTo>
                        <a:pt x="176" y="164"/>
                      </a:lnTo>
                      <a:lnTo>
                        <a:pt x="180" y="156"/>
                      </a:lnTo>
                      <a:lnTo>
                        <a:pt x="180" y="156"/>
                      </a:lnTo>
                      <a:lnTo>
                        <a:pt x="184" y="152"/>
                      </a:lnTo>
                      <a:lnTo>
                        <a:pt x="192" y="152"/>
                      </a:lnTo>
                      <a:lnTo>
                        <a:pt x="196" y="152"/>
                      </a:lnTo>
                      <a:lnTo>
                        <a:pt x="200" y="152"/>
                      </a:lnTo>
                      <a:lnTo>
                        <a:pt x="208" y="156"/>
                      </a:lnTo>
                      <a:lnTo>
                        <a:pt x="216" y="160"/>
                      </a:lnTo>
                      <a:lnTo>
                        <a:pt x="228" y="156"/>
                      </a:lnTo>
                      <a:lnTo>
                        <a:pt x="244" y="148"/>
                      </a:lnTo>
                      <a:lnTo>
                        <a:pt x="264" y="156"/>
                      </a:lnTo>
                      <a:lnTo>
                        <a:pt x="272" y="156"/>
                      </a:lnTo>
                      <a:lnTo>
                        <a:pt x="280" y="164"/>
                      </a:lnTo>
                      <a:lnTo>
                        <a:pt x="284" y="164"/>
                      </a:lnTo>
                      <a:lnTo>
                        <a:pt x="288" y="156"/>
                      </a:lnTo>
                      <a:lnTo>
                        <a:pt x="292" y="156"/>
                      </a:lnTo>
                      <a:lnTo>
                        <a:pt x="296" y="152"/>
                      </a:lnTo>
                      <a:lnTo>
                        <a:pt x="300" y="148"/>
                      </a:lnTo>
                      <a:lnTo>
                        <a:pt x="308" y="152"/>
                      </a:lnTo>
                      <a:lnTo>
                        <a:pt x="312" y="152"/>
                      </a:lnTo>
                      <a:lnTo>
                        <a:pt x="316" y="156"/>
                      </a:lnTo>
                      <a:lnTo>
                        <a:pt x="332" y="160"/>
                      </a:lnTo>
                      <a:lnTo>
                        <a:pt x="344" y="156"/>
                      </a:lnTo>
                      <a:lnTo>
                        <a:pt x="360" y="152"/>
                      </a:lnTo>
                      <a:lnTo>
                        <a:pt x="376" y="156"/>
                      </a:lnTo>
                      <a:lnTo>
                        <a:pt x="380" y="156"/>
                      </a:lnTo>
                      <a:lnTo>
                        <a:pt x="388" y="164"/>
                      </a:lnTo>
                      <a:lnTo>
                        <a:pt x="392" y="164"/>
                      </a:lnTo>
                      <a:lnTo>
                        <a:pt x="396" y="156"/>
                      </a:lnTo>
                      <a:lnTo>
                        <a:pt x="400" y="156"/>
                      </a:lnTo>
                      <a:lnTo>
                        <a:pt x="404" y="152"/>
                      </a:lnTo>
                      <a:lnTo>
                        <a:pt x="408" y="152"/>
                      </a:lnTo>
                      <a:lnTo>
                        <a:pt x="412" y="152"/>
                      </a:lnTo>
                      <a:lnTo>
                        <a:pt x="420" y="152"/>
                      </a:lnTo>
                      <a:lnTo>
                        <a:pt x="428" y="156"/>
                      </a:lnTo>
                      <a:lnTo>
                        <a:pt x="432" y="160"/>
                      </a:lnTo>
                      <a:lnTo>
                        <a:pt x="440" y="152"/>
                      </a:lnTo>
                      <a:lnTo>
                        <a:pt x="436" y="136"/>
                      </a:lnTo>
                      <a:lnTo>
                        <a:pt x="440" y="112"/>
                      </a:lnTo>
                      <a:lnTo>
                        <a:pt x="444" y="88"/>
                      </a:lnTo>
                      <a:lnTo>
                        <a:pt x="448" y="64"/>
                      </a:lnTo>
                      <a:lnTo>
                        <a:pt x="452" y="52"/>
                      </a:lnTo>
                      <a:lnTo>
                        <a:pt x="452" y="28"/>
                      </a:lnTo>
                      <a:lnTo>
                        <a:pt x="460" y="16"/>
                      </a:lnTo>
                      <a:lnTo>
                        <a:pt x="464" y="12"/>
                      </a:lnTo>
                      <a:lnTo>
                        <a:pt x="468" y="12"/>
                      </a:lnTo>
                      <a:lnTo>
                        <a:pt x="472" y="4"/>
                      </a:lnTo>
                      <a:lnTo>
                        <a:pt x="480" y="8"/>
                      </a:lnTo>
                      <a:lnTo>
                        <a:pt x="484" y="8"/>
                      </a:lnTo>
                      <a:lnTo>
                        <a:pt x="488" y="12"/>
                      </a:lnTo>
                      <a:lnTo>
                        <a:pt x="492" y="12"/>
                      </a:lnTo>
                      <a:lnTo>
                        <a:pt x="496" y="16"/>
                      </a:lnTo>
                      <a:lnTo>
                        <a:pt x="500" y="20"/>
                      </a:lnTo>
                      <a:lnTo>
                        <a:pt x="508" y="12"/>
                      </a:lnTo>
                      <a:lnTo>
                        <a:pt x="512" y="12"/>
                      </a:lnTo>
                      <a:lnTo>
                        <a:pt x="516" y="8"/>
                      </a:lnTo>
                      <a:lnTo>
                        <a:pt x="520" y="4"/>
                      </a:lnTo>
                      <a:lnTo>
                        <a:pt x="524" y="8"/>
                      </a:lnTo>
                      <a:lnTo>
                        <a:pt x="532" y="8"/>
                      </a:lnTo>
                      <a:lnTo>
                        <a:pt x="536" y="12"/>
                      </a:lnTo>
                      <a:lnTo>
                        <a:pt x="540" y="20"/>
                      </a:lnTo>
                      <a:lnTo>
                        <a:pt x="544" y="20"/>
                      </a:lnTo>
                      <a:lnTo>
                        <a:pt x="552" y="12"/>
                      </a:lnTo>
                      <a:lnTo>
                        <a:pt x="560" y="12"/>
                      </a:lnTo>
                      <a:lnTo>
                        <a:pt x="576" y="0"/>
                      </a:lnTo>
                      <a:lnTo>
                        <a:pt x="592" y="12"/>
                      </a:lnTo>
                      <a:lnTo>
                        <a:pt x="596" y="12"/>
                      </a:lnTo>
                      <a:lnTo>
                        <a:pt x="604" y="20"/>
                      </a:lnTo>
                      <a:lnTo>
                        <a:pt x="612" y="16"/>
                      </a:lnTo>
                      <a:lnTo>
                        <a:pt x="616" y="12"/>
                      </a:lnTo>
                      <a:lnTo>
                        <a:pt x="620" y="12"/>
                      </a:lnTo>
                      <a:lnTo>
                        <a:pt x="624" y="8"/>
                      </a:lnTo>
                      <a:lnTo>
                        <a:pt x="632" y="4"/>
                      </a:lnTo>
                      <a:lnTo>
                        <a:pt x="640" y="8"/>
                      </a:lnTo>
                      <a:lnTo>
                        <a:pt x="640" y="8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48" name="Freeform 636"/>
                <p:cNvSpPr>
                  <a:spLocks/>
                </p:cNvSpPr>
                <p:nvPr/>
              </p:nvSpPr>
              <p:spPr bwMode="auto">
                <a:xfrm>
                  <a:off x="825" y="12568"/>
                  <a:ext cx="640" cy="292"/>
                </a:xfrm>
                <a:custGeom>
                  <a:avLst/>
                  <a:gdLst/>
                  <a:ahLst/>
                  <a:cxnLst>
                    <a:cxn ang="0">
                      <a:pos x="4" y="264"/>
                    </a:cxn>
                    <a:cxn ang="0">
                      <a:pos x="12" y="212"/>
                    </a:cxn>
                    <a:cxn ang="0">
                      <a:pos x="16" y="172"/>
                    </a:cxn>
                    <a:cxn ang="0">
                      <a:pos x="24" y="160"/>
                    </a:cxn>
                    <a:cxn ang="0">
                      <a:pos x="36" y="152"/>
                    </a:cxn>
                    <a:cxn ang="0">
                      <a:pos x="48" y="148"/>
                    </a:cxn>
                    <a:cxn ang="0">
                      <a:pos x="56" y="152"/>
                    </a:cxn>
                    <a:cxn ang="0">
                      <a:pos x="68" y="156"/>
                    </a:cxn>
                    <a:cxn ang="0">
                      <a:pos x="76" y="152"/>
                    </a:cxn>
                    <a:cxn ang="0">
                      <a:pos x="84" y="144"/>
                    </a:cxn>
                    <a:cxn ang="0">
                      <a:pos x="96" y="152"/>
                    </a:cxn>
                    <a:cxn ang="0">
                      <a:pos x="104" y="156"/>
                    </a:cxn>
                    <a:cxn ang="0">
                      <a:pos x="124" y="152"/>
                    </a:cxn>
                    <a:cxn ang="0">
                      <a:pos x="160" y="152"/>
                    </a:cxn>
                    <a:cxn ang="0">
                      <a:pos x="172" y="156"/>
                    </a:cxn>
                    <a:cxn ang="0">
                      <a:pos x="180" y="156"/>
                    </a:cxn>
                    <a:cxn ang="0">
                      <a:pos x="184" y="152"/>
                    </a:cxn>
                    <a:cxn ang="0">
                      <a:pos x="196" y="148"/>
                    </a:cxn>
                    <a:cxn ang="0">
                      <a:pos x="208" y="152"/>
                    </a:cxn>
                    <a:cxn ang="0">
                      <a:pos x="228" y="156"/>
                    </a:cxn>
                    <a:cxn ang="0">
                      <a:pos x="244" y="148"/>
                    </a:cxn>
                    <a:cxn ang="0">
                      <a:pos x="272" y="156"/>
                    </a:cxn>
                    <a:cxn ang="0">
                      <a:pos x="284" y="160"/>
                    </a:cxn>
                    <a:cxn ang="0">
                      <a:pos x="292" y="156"/>
                    </a:cxn>
                    <a:cxn ang="0">
                      <a:pos x="300" y="148"/>
                    </a:cxn>
                    <a:cxn ang="0">
                      <a:pos x="312" y="152"/>
                    </a:cxn>
                    <a:cxn ang="0">
                      <a:pos x="324" y="156"/>
                    </a:cxn>
                    <a:cxn ang="0">
                      <a:pos x="352" y="152"/>
                    </a:cxn>
                    <a:cxn ang="0">
                      <a:pos x="380" y="156"/>
                    </a:cxn>
                    <a:cxn ang="0">
                      <a:pos x="392" y="160"/>
                    </a:cxn>
                    <a:cxn ang="0">
                      <a:pos x="404" y="156"/>
                    </a:cxn>
                    <a:cxn ang="0">
                      <a:pos x="408" y="152"/>
                    </a:cxn>
                    <a:cxn ang="0">
                      <a:pos x="416" y="152"/>
                    </a:cxn>
                    <a:cxn ang="0">
                      <a:pos x="428" y="152"/>
                    </a:cxn>
                    <a:cxn ang="0">
                      <a:pos x="436" y="156"/>
                    </a:cxn>
                    <a:cxn ang="0">
                      <a:pos x="440" y="124"/>
                    </a:cxn>
                    <a:cxn ang="0">
                      <a:pos x="448" y="72"/>
                    </a:cxn>
                    <a:cxn ang="0">
                      <a:pos x="456" y="40"/>
                    </a:cxn>
                    <a:cxn ang="0">
                      <a:pos x="460" y="16"/>
                    </a:cxn>
                    <a:cxn ang="0">
                      <a:pos x="468" y="12"/>
                    </a:cxn>
                    <a:cxn ang="0">
                      <a:pos x="480" y="4"/>
                    </a:cxn>
                    <a:cxn ang="0">
                      <a:pos x="488" y="8"/>
                    </a:cxn>
                    <a:cxn ang="0">
                      <a:pos x="496" y="12"/>
                    </a:cxn>
                    <a:cxn ang="0">
                      <a:pos x="508" y="12"/>
                    </a:cxn>
                    <a:cxn ang="0">
                      <a:pos x="516" y="8"/>
                    </a:cxn>
                    <a:cxn ang="0">
                      <a:pos x="524" y="4"/>
                    </a:cxn>
                    <a:cxn ang="0">
                      <a:pos x="536" y="8"/>
                    </a:cxn>
                    <a:cxn ang="0">
                      <a:pos x="544" y="16"/>
                    </a:cxn>
                    <a:cxn ang="0">
                      <a:pos x="552" y="8"/>
                    </a:cxn>
                    <a:cxn ang="0">
                      <a:pos x="564" y="8"/>
                    </a:cxn>
                    <a:cxn ang="0">
                      <a:pos x="592" y="8"/>
                    </a:cxn>
                    <a:cxn ang="0">
                      <a:pos x="604" y="12"/>
                    </a:cxn>
                    <a:cxn ang="0">
                      <a:pos x="616" y="12"/>
                    </a:cxn>
                    <a:cxn ang="0">
                      <a:pos x="624" y="8"/>
                    </a:cxn>
                    <a:cxn ang="0">
                      <a:pos x="632" y="0"/>
                    </a:cxn>
                  </a:cxnLst>
                  <a:rect l="0" t="0" r="r" b="b"/>
                  <a:pathLst>
                    <a:path w="640" h="292">
                      <a:moveTo>
                        <a:pt x="0" y="292"/>
                      </a:moveTo>
                      <a:lnTo>
                        <a:pt x="4" y="264"/>
                      </a:lnTo>
                      <a:lnTo>
                        <a:pt x="12" y="240"/>
                      </a:lnTo>
                      <a:lnTo>
                        <a:pt x="12" y="212"/>
                      </a:lnTo>
                      <a:lnTo>
                        <a:pt x="16" y="188"/>
                      </a:lnTo>
                      <a:lnTo>
                        <a:pt x="16" y="172"/>
                      </a:lnTo>
                      <a:lnTo>
                        <a:pt x="20" y="164"/>
                      </a:lnTo>
                      <a:lnTo>
                        <a:pt x="24" y="160"/>
                      </a:lnTo>
                      <a:lnTo>
                        <a:pt x="28" y="156"/>
                      </a:lnTo>
                      <a:lnTo>
                        <a:pt x="36" y="152"/>
                      </a:lnTo>
                      <a:lnTo>
                        <a:pt x="40" y="148"/>
                      </a:lnTo>
                      <a:lnTo>
                        <a:pt x="48" y="148"/>
                      </a:lnTo>
                      <a:lnTo>
                        <a:pt x="52" y="152"/>
                      </a:lnTo>
                      <a:lnTo>
                        <a:pt x="56" y="152"/>
                      </a:lnTo>
                      <a:lnTo>
                        <a:pt x="64" y="156"/>
                      </a:lnTo>
                      <a:lnTo>
                        <a:pt x="68" y="156"/>
                      </a:lnTo>
                      <a:lnTo>
                        <a:pt x="72" y="152"/>
                      </a:lnTo>
                      <a:lnTo>
                        <a:pt x="76" y="152"/>
                      </a:lnTo>
                      <a:lnTo>
                        <a:pt x="80" y="148"/>
                      </a:lnTo>
                      <a:lnTo>
                        <a:pt x="84" y="144"/>
                      </a:lnTo>
                      <a:lnTo>
                        <a:pt x="92" y="148"/>
                      </a:lnTo>
                      <a:lnTo>
                        <a:pt x="96" y="152"/>
                      </a:lnTo>
                      <a:lnTo>
                        <a:pt x="100" y="152"/>
                      </a:lnTo>
                      <a:lnTo>
                        <a:pt x="104" y="156"/>
                      </a:lnTo>
                      <a:lnTo>
                        <a:pt x="120" y="156"/>
                      </a:lnTo>
                      <a:lnTo>
                        <a:pt x="124" y="152"/>
                      </a:lnTo>
                      <a:lnTo>
                        <a:pt x="140" y="148"/>
                      </a:lnTo>
                      <a:lnTo>
                        <a:pt x="160" y="152"/>
                      </a:lnTo>
                      <a:lnTo>
                        <a:pt x="168" y="156"/>
                      </a:lnTo>
                      <a:lnTo>
                        <a:pt x="172" y="156"/>
                      </a:lnTo>
                      <a:lnTo>
                        <a:pt x="176" y="160"/>
                      </a:lnTo>
                      <a:lnTo>
                        <a:pt x="180" y="156"/>
                      </a:lnTo>
                      <a:lnTo>
                        <a:pt x="184" y="156"/>
                      </a:lnTo>
                      <a:lnTo>
                        <a:pt x="184" y="152"/>
                      </a:lnTo>
                      <a:lnTo>
                        <a:pt x="192" y="152"/>
                      </a:lnTo>
                      <a:lnTo>
                        <a:pt x="196" y="148"/>
                      </a:lnTo>
                      <a:lnTo>
                        <a:pt x="200" y="152"/>
                      </a:lnTo>
                      <a:lnTo>
                        <a:pt x="208" y="152"/>
                      </a:lnTo>
                      <a:lnTo>
                        <a:pt x="212" y="156"/>
                      </a:lnTo>
                      <a:lnTo>
                        <a:pt x="228" y="156"/>
                      </a:lnTo>
                      <a:lnTo>
                        <a:pt x="232" y="152"/>
                      </a:lnTo>
                      <a:lnTo>
                        <a:pt x="244" y="148"/>
                      </a:lnTo>
                      <a:lnTo>
                        <a:pt x="264" y="152"/>
                      </a:lnTo>
                      <a:lnTo>
                        <a:pt x="272" y="156"/>
                      </a:lnTo>
                      <a:lnTo>
                        <a:pt x="280" y="156"/>
                      </a:lnTo>
                      <a:lnTo>
                        <a:pt x="284" y="160"/>
                      </a:lnTo>
                      <a:lnTo>
                        <a:pt x="288" y="156"/>
                      </a:lnTo>
                      <a:lnTo>
                        <a:pt x="292" y="156"/>
                      </a:lnTo>
                      <a:lnTo>
                        <a:pt x="300" y="152"/>
                      </a:lnTo>
                      <a:lnTo>
                        <a:pt x="300" y="148"/>
                      </a:lnTo>
                      <a:lnTo>
                        <a:pt x="308" y="148"/>
                      </a:lnTo>
                      <a:lnTo>
                        <a:pt x="312" y="152"/>
                      </a:lnTo>
                      <a:lnTo>
                        <a:pt x="316" y="152"/>
                      </a:lnTo>
                      <a:lnTo>
                        <a:pt x="324" y="156"/>
                      </a:lnTo>
                      <a:lnTo>
                        <a:pt x="344" y="156"/>
                      </a:lnTo>
                      <a:lnTo>
                        <a:pt x="352" y="152"/>
                      </a:lnTo>
                      <a:lnTo>
                        <a:pt x="376" y="152"/>
                      </a:lnTo>
                      <a:lnTo>
                        <a:pt x="380" y="156"/>
                      </a:lnTo>
                      <a:lnTo>
                        <a:pt x="388" y="156"/>
                      </a:lnTo>
                      <a:lnTo>
                        <a:pt x="392" y="160"/>
                      </a:lnTo>
                      <a:lnTo>
                        <a:pt x="396" y="156"/>
                      </a:lnTo>
                      <a:lnTo>
                        <a:pt x="404" y="156"/>
                      </a:lnTo>
                      <a:lnTo>
                        <a:pt x="404" y="152"/>
                      </a:lnTo>
                      <a:lnTo>
                        <a:pt x="408" y="152"/>
                      </a:lnTo>
                      <a:lnTo>
                        <a:pt x="412" y="148"/>
                      </a:lnTo>
                      <a:lnTo>
                        <a:pt x="416" y="152"/>
                      </a:lnTo>
                      <a:lnTo>
                        <a:pt x="420" y="148"/>
                      </a:lnTo>
                      <a:lnTo>
                        <a:pt x="428" y="152"/>
                      </a:lnTo>
                      <a:lnTo>
                        <a:pt x="432" y="156"/>
                      </a:lnTo>
                      <a:lnTo>
                        <a:pt x="436" y="156"/>
                      </a:lnTo>
                      <a:lnTo>
                        <a:pt x="440" y="140"/>
                      </a:lnTo>
                      <a:lnTo>
                        <a:pt x="440" y="124"/>
                      </a:lnTo>
                      <a:lnTo>
                        <a:pt x="444" y="100"/>
                      </a:lnTo>
                      <a:lnTo>
                        <a:pt x="448" y="72"/>
                      </a:lnTo>
                      <a:lnTo>
                        <a:pt x="448" y="52"/>
                      </a:lnTo>
                      <a:lnTo>
                        <a:pt x="456" y="40"/>
                      </a:lnTo>
                      <a:lnTo>
                        <a:pt x="456" y="24"/>
                      </a:lnTo>
                      <a:lnTo>
                        <a:pt x="460" y="16"/>
                      </a:lnTo>
                      <a:lnTo>
                        <a:pt x="464" y="12"/>
                      </a:lnTo>
                      <a:lnTo>
                        <a:pt x="468" y="12"/>
                      </a:lnTo>
                      <a:lnTo>
                        <a:pt x="472" y="8"/>
                      </a:lnTo>
                      <a:lnTo>
                        <a:pt x="480" y="4"/>
                      </a:lnTo>
                      <a:lnTo>
                        <a:pt x="484" y="8"/>
                      </a:lnTo>
                      <a:lnTo>
                        <a:pt x="488" y="8"/>
                      </a:lnTo>
                      <a:lnTo>
                        <a:pt x="492" y="12"/>
                      </a:lnTo>
                      <a:lnTo>
                        <a:pt x="496" y="12"/>
                      </a:lnTo>
                      <a:lnTo>
                        <a:pt x="500" y="16"/>
                      </a:lnTo>
                      <a:lnTo>
                        <a:pt x="508" y="12"/>
                      </a:lnTo>
                      <a:lnTo>
                        <a:pt x="512" y="12"/>
                      </a:lnTo>
                      <a:lnTo>
                        <a:pt x="516" y="8"/>
                      </a:lnTo>
                      <a:lnTo>
                        <a:pt x="520" y="4"/>
                      </a:lnTo>
                      <a:lnTo>
                        <a:pt x="524" y="4"/>
                      </a:lnTo>
                      <a:lnTo>
                        <a:pt x="532" y="8"/>
                      </a:lnTo>
                      <a:lnTo>
                        <a:pt x="536" y="8"/>
                      </a:lnTo>
                      <a:lnTo>
                        <a:pt x="540" y="12"/>
                      </a:lnTo>
                      <a:lnTo>
                        <a:pt x="544" y="16"/>
                      </a:lnTo>
                      <a:lnTo>
                        <a:pt x="548" y="12"/>
                      </a:lnTo>
                      <a:lnTo>
                        <a:pt x="552" y="8"/>
                      </a:lnTo>
                      <a:lnTo>
                        <a:pt x="560" y="12"/>
                      </a:lnTo>
                      <a:lnTo>
                        <a:pt x="564" y="8"/>
                      </a:lnTo>
                      <a:lnTo>
                        <a:pt x="576" y="4"/>
                      </a:lnTo>
                      <a:lnTo>
                        <a:pt x="592" y="8"/>
                      </a:lnTo>
                      <a:lnTo>
                        <a:pt x="596" y="12"/>
                      </a:lnTo>
                      <a:lnTo>
                        <a:pt x="604" y="12"/>
                      </a:lnTo>
                      <a:lnTo>
                        <a:pt x="612" y="16"/>
                      </a:lnTo>
                      <a:lnTo>
                        <a:pt x="616" y="12"/>
                      </a:lnTo>
                      <a:lnTo>
                        <a:pt x="620" y="12"/>
                      </a:lnTo>
                      <a:lnTo>
                        <a:pt x="624" y="8"/>
                      </a:lnTo>
                      <a:lnTo>
                        <a:pt x="628" y="4"/>
                      </a:lnTo>
                      <a:lnTo>
                        <a:pt x="632" y="0"/>
                      </a:lnTo>
                      <a:lnTo>
                        <a:pt x="640" y="4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49" name="Freeform 637"/>
                <p:cNvSpPr>
                  <a:spLocks/>
                </p:cNvSpPr>
                <p:nvPr/>
              </p:nvSpPr>
              <p:spPr bwMode="auto">
                <a:xfrm>
                  <a:off x="1465" y="12428"/>
                  <a:ext cx="631" cy="156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8" y="152"/>
                    </a:cxn>
                    <a:cxn ang="0">
                      <a:pos x="32" y="148"/>
                    </a:cxn>
                    <a:cxn ang="0">
                      <a:pos x="60" y="152"/>
                    </a:cxn>
                    <a:cxn ang="0">
                      <a:pos x="76" y="156"/>
                    </a:cxn>
                    <a:cxn ang="0">
                      <a:pos x="84" y="152"/>
                    </a:cxn>
                    <a:cxn ang="0">
                      <a:pos x="92" y="148"/>
                    </a:cxn>
                    <a:cxn ang="0">
                      <a:pos x="108" y="144"/>
                    </a:cxn>
                    <a:cxn ang="0">
                      <a:pos x="116" y="152"/>
                    </a:cxn>
                    <a:cxn ang="0">
                      <a:pos x="120" y="156"/>
                    </a:cxn>
                    <a:cxn ang="0">
                      <a:pos x="132" y="152"/>
                    </a:cxn>
                    <a:cxn ang="0">
                      <a:pos x="144" y="148"/>
                    </a:cxn>
                    <a:cxn ang="0">
                      <a:pos x="168" y="152"/>
                    </a:cxn>
                    <a:cxn ang="0">
                      <a:pos x="184" y="156"/>
                    </a:cxn>
                    <a:cxn ang="0">
                      <a:pos x="192" y="152"/>
                    </a:cxn>
                    <a:cxn ang="0">
                      <a:pos x="200" y="148"/>
                    </a:cxn>
                    <a:cxn ang="0">
                      <a:pos x="212" y="144"/>
                    </a:cxn>
                    <a:cxn ang="0">
                      <a:pos x="220" y="148"/>
                    </a:cxn>
                    <a:cxn ang="0">
                      <a:pos x="228" y="152"/>
                    </a:cxn>
                    <a:cxn ang="0">
                      <a:pos x="248" y="148"/>
                    </a:cxn>
                    <a:cxn ang="0">
                      <a:pos x="280" y="152"/>
                    </a:cxn>
                    <a:cxn ang="0">
                      <a:pos x="292" y="156"/>
                    </a:cxn>
                    <a:cxn ang="0">
                      <a:pos x="300" y="152"/>
                    </a:cxn>
                    <a:cxn ang="0">
                      <a:pos x="312" y="148"/>
                    </a:cxn>
                    <a:cxn ang="0">
                      <a:pos x="319" y="140"/>
                    </a:cxn>
                    <a:cxn ang="0">
                      <a:pos x="327" y="92"/>
                    </a:cxn>
                    <a:cxn ang="0">
                      <a:pos x="335" y="40"/>
                    </a:cxn>
                    <a:cxn ang="0">
                      <a:pos x="343" y="16"/>
                    </a:cxn>
                    <a:cxn ang="0">
                      <a:pos x="351" y="12"/>
                    </a:cxn>
                    <a:cxn ang="0">
                      <a:pos x="363" y="8"/>
                    </a:cxn>
                    <a:cxn ang="0">
                      <a:pos x="395" y="12"/>
                    </a:cxn>
                    <a:cxn ang="0">
                      <a:pos x="403" y="16"/>
                    </a:cxn>
                    <a:cxn ang="0">
                      <a:pos x="407" y="16"/>
                    </a:cxn>
                    <a:cxn ang="0">
                      <a:pos x="419" y="8"/>
                    </a:cxn>
                    <a:cxn ang="0">
                      <a:pos x="427" y="4"/>
                    </a:cxn>
                    <a:cxn ang="0">
                      <a:pos x="435" y="8"/>
                    </a:cxn>
                    <a:cxn ang="0">
                      <a:pos x="451" y="12"/>
                    </a:cxn>
                    <a:cxn ang="0">
                      <a:pos x="479" y="8"/>
                    </a:cxn>
                    <a:cxn ang="0">
                      <a:pos x="499" y="12"/>
                    </a:cxn>
                    <a:cxn ang="0">
                      <a:pos x="511" y="16"/>
                    </a:cxn>
                    <a:cxn ang="0">
                      <a:pos x="523" y="12"/>
                    </a:cxn>
                    <a:cxn ang="0">
                      <a:pos x="531" y="4"/>
                    </a:cxn>
                    <a:cxn ang="0">
                      <a:pos x="539" y="4"/>
                    </a:cxn>
                    <a:cxn ang="0">
                      <a:pos x="551" y="8"/>
                    </a:cxn>
                    <a:cxn ang="0">
                      <a:pos x="559" y="16"/>
                    </a:cxn>
                    <a:cxn ang="0">
                      <a:pos x="583" y="12"/>
                    </a:cxn>
                    <a:cxn ang="0">
                      <a:pos x="599" y="8"/>
                    </a:cxn>
                    <a:cxn ang="0">
                      <a:pos x="607" y="8"/>
                    </a:cxn>
                    <a:cxn ang="0">
                      <a:pos x="615" y="12"/>
                    </a:cxn>
                    <a:cxn ang="0">
                      <a:pos x="623" y="20"/>
                    </a:cxn>
                    <a:cxn ang="0">
                      <a:pos x="631" y="12"/>
                    </a:cxn>
                  </a:cxnLst>
                  <a:rect l="0" t="0" r="r" b="b"/>
                  <a:pathLst>
                    <a:path w="631" h="156">
                      <a:moveTo>
                        <a:pt x="0" y="144"/>
                      </a:moveTo>
                      <a:lnTo>
                        <a:pt x="0" y="148"/>
                      </a:lnTo>
                      <a:lnTo>
                        <a:pt x="4" y="148"/>
                      </a:lnTo>
                      <a:lnTo>
                        <a:pt x="8" y="152"/>
                      </a:lnTo>
                      <a:lnTo>
                        <a:pt x="28" y="152"/>
                      </a:lnTo>
                      <a:lnTo>
                        <a:pt x="32" y="148"/>
                      </a:lnTo>
                      <a:lnTo>
                        <a:pt x="56" y="148"/>
                      </a:lnTo>
                      <a:lnTo>
                        <a:pt x="60" y="152"/>
                      </a:lnTo>
                      <a:lnTo>
                        <a:pt x="68" y="152"/>
                      </a:lnTo>
                      <a:lnTo>
                        <a:pt x="76" y="156"/>
                      </a:lnTo>
                      <a:lnTo>
                        <a:pt x="80" y="156"/>
                      </a:lnTo>
                      <a:lnTo>
                        <a:pt x="84" y="152"/>
                      </a:lnTo>
                      <a:lnTo>
                        <a:pt x="88" y="152"/>
                      </a:lnTo>
                      <a:lnTo>
                        <a:pt x="92" y="148"/>
                      </a:lnTo>
                      <a:lnTo>
                        <a:pt x="96" y="144"/>
                      </a:lnTo>
                      <a:lnTo>
                        <a:pt x="108" y="144"/>
                      </a:lnTo>
                      <a:lnTo>
                        <a:pt x="112" y="148"/>
                      </a:lnTo>
                      <a:lnTo>
                        <a:pt x="116" y="152"/>
                      </a:lnTo>
                      <a:lnTo>
                        <a:pt x="120" y="152"/>
                      </a:lnTo>
                      <a:lnTo>
                        <a:pt x="120" y="156"/>
                      </a:lnTo>
                      <a:lnTo>
                        <a:pt x="128" y="156"/>
                      </a:lnTo>
                      <a:lnTo>
                        <a:pt x="132" y="152"/>
                      </a:lnTo>
                      <a:lnTo>
                        <a:pt x="140" y="152"/>
                      </a:lnTo>
                      <a:lnTo>
                        <a:pt x="144" y="148"/>
                      </a:lnTo>
                      <a:lnTo>
                        <a:pt x="168" y="148"/>
                      </a:lnTo>
                      <a:lnTo>
                        <a:pt x="168" y="152"/>
                      </a:lnTo>
                      <a:lnTo>
                        <a:pt x="180" y="152"/>
                      </a:lnTo>
                      <a:lnTo>
                        <a:pt x="184" y="156"/>
                      </a:lnTo>
                      <a:lnTo>
                        <a:pt x="188" y="156"/>
                      </a:lnTo>
                      <a:lnTo>
                        <a:pt x="192" y="152"/>
                      </a:lnTo>
                      <a:lnTo>
                        <a:pt x="196" y="152"/>
                      </a:lnTo>
                      <a:lnTo>
                        <a:pt x="200" y="148"/>
                      </a:lnTo>
                      <a:lnTo>
                        <a:pt x="208" y="148"/>
                      </a:lnTo>
                      <a:lnTo>
                        <a:pt x="212" y="144"/>
                      </a:lnTo>
                      <a:lnTo>
                        <a:pt x="216" y="144"/>
                      </a:lnTo>
                      <a:lnTo>
                        <a:pt x="220" y="148"/>
                      </a:lnTo>
                      <a:lnTo>
                        <a:pt x="224" y="148"/>
                      </a:lnTo>
                      <a:lnTo>
                        <a:pt x="228" y="152"/>
                      </a:lnTo>
                      <a:lnTo>
                        <a:pt x="244" y="152"/>
                      </a:lnTo>
                      <a:lnTo>
                        <a:pt x="248" y="148"/>
                      </a:lnTo>
                      <a:lnTo>
                        <a:pt x="276" y="148"/>
                      </a:lnTo>
                      <a:lnTo>
                        <a:pt x="280" y="152"/>
                      </a:lnTo>
                      <a:lnTo>
                        <a:pt x="288" y="152"/>
                      </a:lnTo>
                      <a:lnTo>
                        <a:pt x="292" y="156"/>
                      </a:lnTo>
                      <a:lnTo>
                        <a:pt x="296" y="156"/>
                      </a:lnTo>
                      <a:lnTo>
                        <a:pt x="300" y="152"/>
                      </a:lnTo>
                      <a:lnTo>
                        <a:pt x="304" y="152"/>
                      </a:lnTo>
                      <a:lnTo>
                        <a:pt x="312" y="148"/>
                      </a:lnTo>
                      <a:lnTo>
                        <a:pt x="315" y="144"/>
                      </a:lnTo>
                      <a:lnTo>
                        <a:pt x="319" y="140"/>
                      </a:lnTo>
                      <a:lnTo>
                        <a:pt x="323" y="120"/>
                      </a:lnTo>
                      <a:lnTo>
                        <a:pt x="327" y="92"/>
                      </a:lnTo>
                      <a:lnTo>
                        <a:pt x="331" y="68"/>
                      </a:lnTo>
                      <a:lnTo>
                        <a:pt x="335" y="40"/>
                      </a:lnTo>
                      <a:lnTo>
                        <a:pt x="339" y="20"/>
                      </a:lnTo>
                      <a:lnTo>
                        <a:pt x="343" y="16"/>
                      </a:lnTo>
                      <a:lnTo>
                        <a:pt x="347" y="16"/>
                      </a:lnTo>
                      <a:lnTo>
                        <a:pt x="351" y="12"/>
                      </a:lnTo>
                      <a:lnTo>
                        <a:pt x="355" y="12"/>
                      </a:lnTo>
                      <a:lnTo>
                        <a:pt x="363" y="8"/>
                      </a:lnTo>
                      <a:lnTo>
                        <a:pt x="391" y="8"/>
                      </a:lnTo>
                      <a:lnTo>
                        <a:pt x="395" y="12"/>
                      </a:lnTo>
                      <a:lnTo>
                        <a:pt x="399" y="12"/>
                      </a:lnTo>
                      <a:lnTo>
                        <a:pt x="403" y="16"/>
                      </a:lnTo>
                      <a:lnTo>
                        <a:pt x="403" y="20"/>
                      </a:lnTo>
                      <a:lnTo>
                        <a:pt x="407" y="16"/>
                      </a:lnTo>
                      <a:lnTo>
                        <a:pt x="415" y="12"/>
                      </a:lnTo>
                      <a:lnTo>
                        <a:pt x="419" y="8"/>
                      </a:lnTo>
                      <a:lnTo>
                        <a:pt x="423" y="8"/>
                      </a:lnTo>
                      <a:lnTo>
                        <a:pt x="427" y="4"/>
                      </a:lnTo>
                      <a:lnTo>
                        <a:pt x="431" y="4"/>
                      </a:lnTo>
                      <a:lnTo>
                        <a:pt x="435" y="8"/>
                      </a:lnTo>
                      <a:lnTo>
                        <a:pt x="447" y="8"/>
                      </a:lnTo>
                      <a:lnTo>
                        <a:pt x="451" y="12"/>
                      </a:lnTo>
                      <a:lnTo>
                        <a:pt x="475" y="12"/>
                      </a:lnTo>
                      <a:lnTo>
                        <a:pt x="479" y="8"/>
                      </a:lnTo>
                      <a:lnTo>
                        <a:pt x="495" y="8"/>
                      </a:lnTo>
                      <a:lnTo>
                        <a:pt x="499" y="12"/>
                      </a:lnTo>
                      <a:lnTo>
                        <a:pt x="507" y="12"/>
                      </a:lnTo>
                      <a:lnTo>
                        <a:pt x="511" y="16"/>
                      </a:lnTo>
                      <a:lnTo>
                        <a:pt x="519" y="16"/>
                      </a:lnTo>
                      <a:lnTo>
                        <a:pt x="523" y="12"/>
                      </a:lnTo>
                      <a:lnTo>
                        <a:pt x="527" y="8"/>
                      </a:lnTo>
                      <a:lnTo>
                        <a:pt x="531" y="4"/>
                      </a:lnTo>
                      <a:lnTo>
                        <a:pt x="535" y="0"/>
                      </a:lnTo>
                      <a:lnTo>
                        <a:pt x="539" y="4"/>
                      </a:lnTo>
                      <a:lnTo>
                        <a:pt x="547" y="8"/>
                      </a:lnTo>
                      <a:lnTo>
                        <a:pt x="551" y="8"/>
                      </a:lnTo>
                      <a:lnTo>
                        <a:pt x="555" y="12"/>
                      </a:lnTo>
                      <a:lnTo>
                        <a:pt x="559" y="16"/>
                      </a:lnTo>
                      <a:lnTo>
                        <a:pt x="563" y="12"/>
                      </a:lnTo>
                      <a:lnTo>
                        <a:pt x="583" y="12"/>
                      </a:lnTo>
                      <a:lnTo>
                        <a:pt x="587" y="8"/>
                      </a:lnTo>
                      <a:lnTo>
                        <a:pt x="599" y="8"/>
                      </a:lnTo>
                      <a:lnTo>
                        <a:pt x="603" y="4"/>
                      </a:lnTo>
                      <a:lnTo>
                        <a:pt x="607" y="8"/>
                      </a:lnTo>
                      <a:lnTo>
                        <a:pt x="611" y="12"/>
                      </a:lnTo>
                      <a:lnTo>
                        <a:pt x="615" y="12"/>
                      </a:lnTo>
                      <a:lnTo>
                        <a:pt x="619" y="16"/>
                      </a:lnTo>
                      <a:lnTo>
                        <a:pt x="623" y="20"/>
                      </a:lnTo>
                      <a:lnTo>
                        <a:pt x="627" y="16"/>
                      </a:lnTo>
                      <a:lnTo>
                        <a:pt x="631" y="1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50" name="Freeform 638"/>
                <p:cNvSpPr>
                  <a:spLocks/>
                </p:cNvSpPr>
                <p:nvPr/>
              </p:nvSpPr>
              <p:spPr bwMode="auto">
                <a:xfrm>
                  <a:off x="2096" y="12428"/>
                  <a:ext cx="668" cy="20"/>
                </a:xfrm>
                <a:custGeom>
                  <a:avLst/>
                  <a:gdLst/>
                  <a:ahLst/>
                  <a:cxnLst>
                    <a:cxn ang="0">
                      <a:pos x="4" y="8"/>
                    </a:cxn>
                    <a:cxn ang="0">
                      <a:pos x="12" y="4"/>
                    </a:cxn>
                    <a:cxn ang="0">
                      <a:pos x="24" y="8"/>
                    </a:cxn>
                    <a:cxn ang="0">
                      <a:pos x="36" y="12"/>
                    </a:cxn>
                    <a:cxn ang="0">
                      <a:pos x="72" y="8"/>
                    </a:cxn>
                    <a:cxn ang="0">
                      <a:pos x="84" y="12"/>
                    </a:cxn>
                    <a:cxn ang="0">
                      <a:pos x="100" y="16"/>
                    </a:cxn>
                    <a:cxn ang="0">
                      <a:pos x="112" y="12"/>
                    </a:cxn>
                    <a:cxn ang="0">
                      <a:pos x="116" y="4"/>
                    </a:cxn>
                    <a:cxn ang="0">
                      <a:pos x="128" y="4"/>
                    </a:cxn>
                    <a:cxn ang="0">
                      <a:pos x="136" y="8"/>
                    </a:cxn>
                    <a:cxn ang="0">
                      <a:pos x="168" y="12"/>
                    </a:cxn>
                    <a:cxn ang="0">
                      <a:pos x="184" y="8"/>
                    </a:cxn>
                    <a:cxn ang="0">
                      <a:pos x="192" y="8"/>
                    </a:cxn>
                    <a:cxn ang="0">
                      <a:pos x="204" y="12"/>
                    </a:cxn>
                    <a:cxn ang="0">
                      <a:pos x="212" y="20"/>
                    </a:cxn>
                    <a:cxn ang="0">
                      <a:pos x="220" y="12"/>
                    </a:cxn>
                    <a:cxn ang="0">
                      <a:pos x="232" y="8"/>
                    </a:cxn>
                    <a:cxn ang="0">
                      <a:pos x="236" y="4"/>
                    </a:cxn>
                    <a:cxn ang="0">
                      <a:pos x="248" y="8"/>
                    </a:cxn>
                    <a:cxn ang="0">
                      <a:pos x="288" y="12"/>
                    </a:cxn>
                    <a:cxn ang="0">
                      <a:pos x="296" y="8"/>
                    </a:cxn>
                    <a:cxn ang="0">
                      <a:pos x="308" y="12"/>
                    </a:cxn>
                    <a:cxn ang="0">
                      <a:pos x="324" y="16"/>
                    </a:cxn>
                    <a:cxn ang="0">
                      <a:pos x="336" y="8"/>
                    </a:cxn>
                    <a:cxn ang="0">
                      <a:pos x="344" y="4"/>
                    </a:cxn>
                    <a:cxn ang="0">
                      <a:pos x="352" y="8"/>
                    </a:cxn>
                    <a:cxn ang="0">
                      <a:pos x="392" y="12"/>
                    </a:cxn>
                    <a:cxn ang="0">
                      <a:pos x="400" y="8"/>
                    </a:cxn>
                    <a:cxn ang="0">
                      <a:pos x="412" y="8"/>
                    </a:cxn>
                    <a:cxn ang="0">
                      <a:pos x="420" y="12"/>
                    </a:cxn>
                    <a:cxn ang="0">
                      <a:pos x="428" y="20"/>
                    </a:cxn>
                    <a:cxn ang="0">
                      <a:pos x="440" y="12"/>
                    </a:cxn>
                    <a:cxn ang="0">
                      <a:pos x="448" y="8"/>
                    </a:cxn>
                    <a:cxn ang="0">
                      <a:pos x="452" y="4"/>
                    </a:cxn>
                    <a:cxn ang="0">
                      <a:pos x="468" y="8"/>
                    </a:cxn>
                    <a:cxn ang="0">
                      <a:pos x="504" y="12"/>
                    </a:cxn>
                    <a:cxn ang="0">
                      <a:pos x="520" y="8"/>
                    </a:cxn>
                    <a:cxn ang="0">
                      <a:pos x="524" y="12"/>
                    </a:cxn>
                    <a:cxn ang="0">
                      <a:pos x="532" y="16"/>
                    </a:cxn>
                    <a:cxn ang="0">
                      <a:pos x="544" y="16"/>
                    </a:cxn>
                    <a:cxn ang="0">
                      <a:pos x="552" y="8"/>
                    </a:cxn>
                    <a:cxn ang="0">
                      <a:pos x="560" y="0"/>
                    </a:cxn>
                    <a:cxn ang="0">
                      <a:pos x="568" y="8"/>
                    </a:cxn>
                    <a:cxn ang="0">
                      <a:pos x="576" y="12"/>
                    </a:cxn>
                    <a:cxn ang="0">
                      <a:pos x="616" y="8"/>
                    </a:cxn>
                    <a:cxn ang="0">
                      <a:pos x="632" y="12"/>
                    </a:cxn>
                    <a:cxn ang="0">
                      <a:pos x="640" y="16"/>
                    </a:cxn>
                    <a:cxn ang="0">
                      <a:pos x="652" y="16"/>
                    </a:cxn>
                    <a:cxn ang="0">
                      <a:pos x="660" y="12"/>
                    </a:cxn>
                    <a:cxn ang="0">
                      <a:pos x="668" y="4"/>
                    </a:cxn>
                  </a:cxnLst>
                  <a:rect l="0" t="0" r="r" b="b"/>
                  <a:pathLst>
                    <a:path w="668" h="20">
                      <a:moveTo>
                        <a:pt x="0" y="12"/>
                      </a:move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12" y="4"/>
                      </a:lnTo>
                      <a:lnTo>
                        <a:pt x="20" y="4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36" y="12"/>
                      </a:lnTo>
                      <a:lnTo>
                        <a:pt x="64" y="12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4" y="12"/>
                      </a:lnTo>
                      <a:lnTo>
                        <a:pt x="92" y="12"/>
                      </a:lnTo>
                      <a:lnTo>
                        <a:pt x="100" y="16"/>
                      </a:lnTo>
                      <a:lnTo>
                        <a:pt x="108" y="16"/>
                      </a:lnTo>
                      <a:lnTo>
                        <a:pt x="112" y="12"/>
                      </a:lnTo>
                      <a:lnTo>
                        <a:pt x="112" y="8"/>
                      </a:lnTo>
                      <a:lnTo>
                        <a:pt x="116" y="4"/>
                      </a:lnTo>
                      <a:lnTo>
                        <a:pt x="124" y="0"/>
                      </a:lnTo>
                      <a:lnTo>
                        <a:pt x="128" y="4"/>
                      </a:lnTo>
                      <a:lnTo>
                        <a:pt x="132" y="8"/>
                      </a:lnTo>
                      <a:lnTo>
                        <a:pt x="136" y="8"/>
                      </a:lnTo>
                      <a:lnTo>
                        <a:pt x="140" y="12"/>
                      </a:lnTo>
                      <a:lnTo>
                        <a:pt x="168" y="12"/>
                      </a:lnTo>
                      <a:lnTo>
                        <a:pt x="176" y="8"/>
                      </a:lnTo>
                      <a:lnTo>
                        <a:pt x="184" y="8"/>
                      </a:lnTo>
                      <a:lnTo>
                        <a:pt x="188" y="4"/>
                      </a:lnTo>
                      <a:lnTo>
                        <a:pt x="192" y="8"/>
                      </a:lnTo>
                      <a:lnTo>
                        <a:pt x="196" y="12"/>
                      </a:lnTo>
                      <a:lnTo>
                        <a:pt x="204" y="12"/>
                      </a:lnTo>
                      <a:lnTo>
                        <a:pt x="208" y="16"/>
                      </a:lnTo>
                      <a:lnTo>
                        <a:pt x="212" y="20"/>
                      </a:lnTo>
                      <a:lnTo>
                        <a:pt x="216" y="16"/>
                      </a:lnTo>
                      <a:lnTo>
                        <a:pt x="220" y="12"/>
                      </a:lnTo>
                      <a:lnTo>
                        <a:pt x="224" y="8"/>
                      </a:lnTo>
                      <a:lnTo>
                        <a:pt x="232" y="8"/>
                      </a:lnTo>
                      <a:lnTo>
                        <a:pt x="232" y="4"/>
                      </a:lnTo>
                      <a:lnTo>
                        <a:pt x="236" y="4"/>
                      </a:lnTo>
                      <a:lnTo>
                        <a:pt x="240" y="8"/>
                      </a:lnTo>
                      <a:lnTo>
                        <a:pt x="248" y="8"/>
                      </a:lnTo>
                      <a:lnTo>
                        <a:pt x="256" y="12"/>
                      </a:lnTo>
                      <a:lnTo>
                        <a:pt x="288" y="12"/>
                      </a:lnTo>
                      <a:lnTo>
                        <a:pt x="292" y="8"/>
                      </a:lnTo>
                      <a:lnTo>
                        <a:pt x="296" y="8"/>
                      </a:lnTo>
                      <a:lnTo>
                        <a:pt x="300" y="12"/>
                      </a:lnTo>
                      <a:lnTo>
                        <a:pt x="308" y="12"/>
                      </a:lnTo>
                      <a:lnTo>
                        <a:pt x="312" y="16"/>
                      </a:lnTo>
                      <a:lnTo>
                        <a:pt x="324" y="16"/>
                      </a:lnTo>
                      <a:lnTo>
                        <a:pt x="328" y="12"/>
                      </a:lnTo>
                      <a:lnTo>
                        <a:pt x="336" y="8"/>
                      </a:lnTo>
                      <a:lnTo>
                        <a:pt x="340" y="4"/>
                      </a:lnTo>
                      <a:lnTo>
                        <a:pt x="344" y="4"/>
                      </a:lnTo>
                      <a:lnTo>
                        <a:pt x="348" y="8"/>
                      </a:lnTo>
                      <a:lnTo>
                        <a:pt x="352" y="8"/>
                      </a:lnTo>
                      <a:lnTo>
                        <a:pt x="360" y="12"/>
                      </a:lnTo>
                      <a:lnTo>
                        <a:pt x="392" y="12"/>
                      </a:lnTo>
                      <a:lnTo>
                        <a:pt x="396" y="8"/>
                      </a:lnTo>
                      <a:lnTo>
                        <a:pt x="400" y="8"/>
                      </a:lnTo>
                      <a:lnTo>
                        <a:pt x="404" y="4"/>
                      </a:lnTo>
                      <a:lnTo>
                        <a:pt x="412" y="8"/>
                      </a:lnTo>
                      <a:lnTo>
                        <a:pt x="416" y="12"/>
                      </a:lnTo>
                      <a:lnTo>
                        <a:pt x="420" y="12"/>
                      </a:lnTo>
                      <a:lnTo>
                        <a:pt x="424" y="16"/>
                      </a:lnTo>
                      <a:lnTo>
                        <a:pt x="428" y="20"/>
                      </a:lnTo>
                      <a:lnTo>
                        <a:pt x="432" y="16"/>
                      </a:lnTo>
                      <a:lnTo>
                        <a:pt x="440" y="12"/>
                      </a:lnTo>
                      <a:lnTo>
                        <a:pt x="444" y="12"/>
                      </a:lnTo>
                      <a:lnTo>
                        <a:pt x="448" y="8"/>
                      </a:lnTo>
                      <a:lnTo>
                        <a:pt x="448" y="4"/>
                      </a:lnTo>
                      <a:lnTo>
                        <a:pt x="452" y="4"/>
                      </a:lnTo>
                      <a:lnTo>
                        <a:pt x="456" y="8"/>
                      </a:lnTo>
                      <a:lnTo>
                        <a:pt x="468" y="8"/>
                      </a:lnTo>
                      <a:lnTo>
                        <a:pt x="472" y="12"/>
                      </a:lnTo>
                      <a:lnTo>
                        <a:pt x="504" y="12"/>
                      </a:lnTo>
                      <a:lnTo>
                        <a:pt x="508" y="8"/>
                      </a:lnTo>
                      <a:lnTo>
                        <a:pt x="520" y="8"/>
                      </a:lnTo>
                      <a:lnTo>
                        <a:pt x="520" y="12"/>
                      </a:lnTo>
                      <a:lnTo>
                        <a:pt x="524" y="12"/>
                      </a:lnTo>
                      <a:lnTo>
                        <a:pt x="528" y="16"/>
                      </a:lnTo>
                      <a:lnTo>
                        <a:pt x="532" y="16"/>
                      </a:lnTo>
                      <a:lnTo>
                        <a:pt x="536" y="20"/>
                      </a:lnTo>
                      <a:lnTo>
                        <a:pt x="544" y="16"/>
                      </a:lnTo>
                      <a:lnTo>
                        <a:pt x="548" y="12"/>
                      </a:lnTo>
                      <a:lnTo>
                        <a:pt x="552" y="8"/>
                      </a:lnTo>
                      <a:lnTo>
                        <a:pt x="556" y="4"/>
                      </a:lnTo>
                      <a:lnTo>
                        <a:pt x="560" y="0"/>
                      </a:lnTo>
                      <a:lnTo>
                        <a:pt x="564" y="4"/>
                      </a:lnTo>
                      <a:lnTo>
                        <a:pt x="568" y="8"/>
                      </a:lnTo>
                      <a:lnTo>
                        <a:pt x="572" y="8"/>
                      </a:lnTo>
                      <a:lnTo>
                        <a:pt x="576" y="12"/>
                      </a:lnTo>
                      <a:lnTo>
                        <a:pt x="612" y="12"/>
                      </a:lnTo>
                      <a:lnTo>
                        <a:pt x="616" y="8"/>
                      </a:lnTo>
                      <a:lnTo>
                        <a:pt x="628" y="8"/>
                      </a:lnTo>
                      <a:lnTo>
                        <a:pt x="632" y="12"/>
                      </a:lnTo>
                      <a:lnTo>
                        <a:pt x="636" y="16"/>
                      </a:lnTo>
                      <a:lnTo>
                        <a:pt x="640" y="16"/>
                      </a:lnTo>
                      <a:lnTo>
                        <a:pt x="648" y="20"/>
                      </a:lnTo>
                      <a:lnTo>
                        <a:pt x="652" y="16"/>
                      </a:lnTo>
                      <a:lnTo>
                        <a:pt x="656" y="12"/>
                      </a:lnTo>
                      <a:lnTo>
                        <a:pt x="660" y="12"/>
                      </a:lnTo>
                      <a:lnTo>
                        <a:pt x="664" y="8"/>
                      </a:lnTo>
                      <a:lnTo>
                        <a:pt x="668" y="4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51" name="Freeform 639"/>
                <p:cNvSpPr>
                  <a:spLocks/>
                </p:cNvSpPr>
                <p:nvPr/>
              </p:nvSpPr>
              <p:spPr bwMode="auto">
                <a:xfrm>
                  <a:off x="2764" y="12432"/>
                  <a:ext cx="372" cy="1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20" y="4"/>
                    </a:cxn>
                    <a:cxn ang="0">
                      <a:pos x="20" y="8"/>
                    </a:cxn>
                    <a:cxn ang="0">
                      <a:pos x="64" y="8"/>
                    </a:cxn>
                    <a:cxn ang="0">
                      <a:pos x="68" y="4"/>
                    </a:cxn>
                    <a:cxn ang="0">
                      <a:pos x="68" y="8"/>
                    </a:cxn>
                    <a:cxn ang="0">
                      <a:pos x="72" y="8"/>
                    </a:cxn>
                    <a:cxn ang="0">
                      <a:pos x="76" y="12"/>
                    </a:cxn>
                    <a:cxn ang="0">
                      <a:pos x="84" y="12"/>
                    </a:cxn>
                    <a:cxn ang="0">
                      <a:pos x="88" y="16"/>
                    </a:cxn>
                    <a:cxn ang="0">
                      <a:pos x="92" y="12"/>
                    </a:cxn>
                    <a:cxn ang="0">
                      <a:pos x="96" y="8"/>
                    </a:cxn>
                    <a:cxn ang="0">
                      <a:pos x="100" y="4"/>
                    </a:cxn>
                    <a:cxn ang="0">
                      <a:pos x="104" y="4"/>
                    </a:cxn>
                    <a:cxn ang="0">
                      <a:pos x="112" y="0"/>
                    </a:cxn>
                    <a:cxn ang="0">
                      <a:pos x="116" y="0"/>
                    </a:cxn>
                    <a:cxn ang="0">
                      <a:pos x="120" y="4"/>
                    </a:cxn>
                    <a:cxn ang="0">
                      <a:pos x="124" y="4"/>
                    </a:cxn>
                    <a:cxn ang="0">
                      <a:pos x="128" y="8"/>
                    </a:cxn>
                    <a:cxn ang="0">
                      <a:pos x="144" y="8"/>
                    </a:cxn>
                    <a:cxn ang="0">
                      <a:pos x="148" y="12"/>
                    </a:cxn>
                    <a:cxn ang="0">
                      <a:pos x="152" y="12"/>
                    </a:cxn>
                    <a:cxn ang="0">
                      <a:pos x="156" y="8"/>
                    </a:cxn>
                    <a:cxn ang="0">
                      <a:pos x="164" y="8"/>
                    </a:cxn>
                    <a:cxn ang="0">
                      <a:pos x="168" y="4"/>
                    </a:cxn>
                    <a:cxn ang="0">
                      <a:pos x="180" y="4"/>
                    </a:cxn>
                    <a:cxn ang="0">
                      <a:pos x="184" y="8"/>
                    </a:cxn>
                    <a:cxn ang="0">
                      <a:pos x="188" y="12"/>
                    </a:cxn>
                    <a:cxn ang="0">
                      <a:pos x="192" y="12"/>
                    </a:cxn>
                    <a:cxn ang="0">
                      <a:pos x="196" y="16"/>
                    </a:cxn>
                    <a:cxn ang="0">
                      <a:pos x="200" y="12"/>
                    </a:cxn>
                    <a:cxn ang="0">
                      <a:pos x="204" y="12"/>
                    </a:cxn>
                    <a:cxn ang="0">
                      <a:pos x="208" y="8"/>
                    </a:cxn>
                    <a:cxn ang="0">
                      <a:pos x="216" y="4"/>
                    </a:cxn>
                    <a:cxn ang="0">
                      <a:pos x="232" y="4"/>
                    </a:cxn>
                    <a:cxn ang="0">
                      <a:pos x="236" y="8"/>
                    </a:cxn>
                    <a:cxn ang="0">
                      <a:pos x="288" y="8"/>
                    </a:cxn>
                    <a:cxn ang="0">
                      <a:pos x="296" y="12"/>
                    </a:cxn>
                    <a:cxn ang="0">
                      <a:pos x="300" y="12"/>
                    </a:cxn>
                    <a:cxn ang="0">
                      <a:pos x="304" y="16"/>
                    </a:cxn>
                    <a:cxn ang="0">
                      <a:pos x="308" y="16"/>
                    </a:cxn>
                    <a:cxn ang="0">
                      <a:pos x="308" y="12"/>
                    </a:cxn>
                    <a:cxn ang="0">
                      <a:pos x="312" y="8"/>
                    </a:cxn>
                    <a:cxn ang="0">
                      <a:pos x="320" y="8"/>
                    </a:cxn>
                    <a:cxn ang="0">
                      <a:pos x="324" y="4"/>
                    </a:cxn>
                    <a:cxn ang="0">
                      <a:pos x="328" y="0"/>
                    </a:cxn>
                    <a:cxn ang="0">
                      <a:pos x="332" y="4"/>
                    </a:cxn>
                    <a:cxn ang="0">
                      <a:pos x="336" y="4"/>
                    </a:cxn>
                    <a:cxn ang="0">
                      <a:pos x="340" y="8"/>
                    </a:cxn>
                    <a:cxn ang="0">
                      <a:pos x="356" y="8"/>
                    </a:cxn>
                    <a:cxn ang="0">
                      <a:pos x="356" y="12"/>
                    </a:cxn>
                    <a:cxn ang="0">
                      <a:pos x="372" y="12"/>
                    </a:cxn>
                  </a:cxnLst>
                  <a:rect l="0" t="0" r="r" b="b"/>
                  <a:pathLst>
                    <a:path w="372" h="16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20" y="4"/>
                      </a:lnTo>
                      <a:lnTo>
                        <a:pt x="20" y="8"/>
                      </a:lnTo>
                      <a:lnTo>
                        <a:pt x="64" y="8"/>
                      </a:lnTo>
                      <a:lnTo>
                        <a:pt x="68" y="4"/>
                      </a:lnTo>
                      <a:lnTo>
                        <a:pt x="68" y="8"/>
                      </a:lnTo>
                      <a:lnTo>
                        <a:pt x="72" y="8"/>
                      </a:lnTo>
                      <a:lnTo>
                        <a:pt x="76" y="12"/>
                      </a:lnTo>
                      <a:lnTo>
                        <a:pt x="84" y="12"/>
                      </a:lnTo>
                      <a:lnTo>
                        <a:pt x="88" y="16"/>
                      </a:lnTo>
                      <a:lnTo>
                        <a:pt x="92" y="12"/>
                      </a:lnTo>
                      <a:lnTo>
                        <a:pt x="96" y="8"/>
                      </a:lnTo>
                      <a:lnTo>
                        <a:pt x="100" y="4"/>
                      </a:lnTo>
                      <a:lnTo>
                        <a:pt x="104" y="4"/>
                      </a:lnTo>
                      <a:lnTo>
                        <a:pt x="112" y="0"/>
                      </a:lnTo>
                      <a:lnTo>
                        <a:pt x="116" y="0"/>
                      </a:lnTo>
                      <a:lnTo>
                        <a:pt x="120" y="4"/>
                      </a:lnTo>
                      <a:lnTo>
                        <a:pt x="124" y="4"/>
                      </a:lnTo>
                      <a:lnTo>
                        <a:pt x="128" y="8"/>
                      </a:lnTo>
                      <a:lnTo>
                        <a:pt x="144" y="8"/>
                      </a:lnTo>
                      <a:lnTo>
                        <a:pt x="148" y="12"/>
                      </a:lnTo>
                      <a:lnTo>
                        <a:pt x="152" y="12"/>
                      </a:lnTo>
                      <a:lnTo>
                        <a:pt x="156" y="8"/>
                      </a:lnTo>
                      <a:lnTo>
                        <a:pt x="164" y="8"/>
                      </a:lnTo>
                      <a:lnTo>
                        <a:pt x="168" y="4"/>
                      </a:lnTo>
                      <a:lnTo>
                        <a:pt x="180" y="4"/>
                      </a:lnTo>
                      <a:lnTo>
                        <a:pt x="184" y="8"/>
                      </a:lnTo>
                      <a:lnTo>
                        <a:pt x="188" y="12"/>
                      </a:lnTo>
                      <a:lnTo>
                        <a:pt x="192" y="12"/>
                      </a:lnTo>
                      <a:lnTo>
                        <a:pt x="196" y="16"/>
                      </a:lnTo>
                      <a:lnTo>
                        <a:pt x="200" y="12"/>
                      </a:lnTo>
                      <a:lnTo>
                        <a:pt x="204" y="12"/>
                      </a:lnTo>
                      <a:lnTo>
                        <a:pt x="208" y="8"/>
                      </a:lnTo>
                      <a:lnTo>
                        <a:pt x="216" y="4"/>
                      </a:lnTo>
                      <a:lnTo>
                        <a:pt x="232" y="4"/>
                      </a:lnTo>
                      <a:lnTo>
                        <a:pt x="236" y="8"/>
                      </a:lnTo>
                      <a:lnTo>
                        <a:pt x="288" y="8"/>
                      </a:lnTo>
                      <a:lnTo>
                        <a:pt x="296" y="12"/>
                      </a:lnTo>
                      <a:lnTo>
                        <a:pt x="300" y="12"/>
                      </a:lnTo>
                      <a:lnTo>
                        <a:pt x="304" y="16"/>
                      </a:lnTo>
                      <a:lnTo>
                        <a:pt x="308" y="16"/>
                      </a:lnTo>
                      <a:lnTo>
                        <a:pt x="308" y="12"/>
                      </a:lnTo>
                      <a:lnTo>
                        <a:pt x="312" y="8"/>
                      </a:lnTo>
                      <a:lnTo>
                        <a:pt x="320" y="8"/>
                      </a:lnTo>
                      <a:lnTo>
                        <a:pt x="324" y="4"/>
                      </a:lnTo>
                      <a:lnTo>
                        <a:pt x="328" y="0"/>
                      </a:lnTo>
                      <a:lnTo>
                        <a:pt x="332" y="4"/>
                      </a:lnTo>
                      <a:lnTo>
                        <a:pt x="336" y="4"/>
                      </a:lnTo>
                      <a:lnTo>
                        <a:pt x="340" y="8"/>
                      </a:lnTo>
                      <a:lnTo>
                        <a:pt x="356" y="8"/>
                      </a:lnTo>
                      <a:lnTo>
                        <a:pt x="356" y="12"/>
                      </a:lnTo>
                      <a:lnTo>
                        <a:pt x="372" y="1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52" name="Freeform 640"/>
                <p:cNvSpPr>
                  <a:spLocks/>
                </p:cNvSpPr>
                <p:nvPr/>
              </p:nvSpPr>
              <p:spPr bwMode="auto">
                <a:xfrm>
                  <a:off x="1469" y="12432"/>
                  <a:ext cx="1671" cy="156"/>
                </a:xfrm>
                <a:custGeom>
                  <a:avLst/>
                  <a:gdLst/>
                  <a:ahLst/>
                  <a:cxnLst>
                    <a:cxn ang="0">
                      <a:pos x="28" y="152"/>
                    </a:cxn>
                    <a:cxn ang="0">
                      <a:pos x="68" y="152"/>
                    </a:cxn>
                    <a:cxn ang="0">
                      <a:pos x="92" y="148"/>
                    </a:cxn>
                    <a:cxn ang="0">
                      <a:pos x="116" y="152"/>
                    </a:cxn>
                    <a:cxn ang="0">
                      <a:pos x="140" y="152"/>
                    </a:cxn>
                    <a:cxn ang="0">
                      <a:pos x="180" y="152"/>
                    </a:cxn>
                    <a:cxn ang="0">
                      <a:pos x="200" y="148"/>
                    </a:cxn>
                    <a:cxn ang="0">
                      <a:pos x="220" y="148"/>
                    </a:cxn>
                    <a:cxn ang="0">
                      <a:pos x="276" y="148"/>
                    </a:cxn>
                    <a:cxn ang="0">
                      <a:pos x="296" y="156"/>
                    </a:cxn>
                    <a:cxn ang="0">
                      <a:pos x="319" y="140"/>
                    </a:cxn>
                    <a:cxn ang="0">
                      <a:pos x="335" y="40"/>
                    </a:cxn>
                    <a:cxn ang="0">
                      <a:pos x="355" y="12"/>
                    </a:cxn>
                    <a:cxn ang="0">
                      <a:pos x="399" y="12"/>
                    </a:cxn>
                    <a:cxn ang="0">
                      <a:pos x="419" y="8"/>
                    </a:cxn>
                    <a:cxn ang="0">
                      <a:pos x="435" y="8"/>
                    </a:cxn>
                    <a:cxn ang="0">
                      <a:pos x="495" y="8"/>
                    </a:cxn>
                    <a:cxn ang="0">
                      <a:pos x="519" y="16"/>
                    </a:cxn>
                    <a:cxn ang="0">
                      <a:pos x="539" y="4"/>
                    </a:cxn>
                    <a:cxn ang="0">
                      <a:pos x="559" y="16"/>
                    </a:cxn>
                    <a:cxn ang="0">
                      <a:pos x="603" y="4"/>
                    </a:cxn>
                    <a:cxn ang="0">
                      <a:pos x="619" y="16"/>
                    </a:cxn>
                    <a:cxn ang="0">
                      <a:pos x="635" y="8"/>
                    </a:cxn>
                    <a:cxn ang="0">
                      <a:pos x="663" y="8"/>
                    </a:cxn>
                    <a:cxn ang="0">
                      <a:pos x="711" y="8"/>
                    </a:cxn>
                    <a:cxn ang="0">
                      <a:pos x="743" y="12"/>
                    </a:cxn>
                    <a:cxn ang="0">
                      <a:pos x="759" y="4"/>
                    </a:cxn>
                    <a:cxn ang="0">
                      <a:pos x="807" y="8"/>
                    </a:cxn>
                    <a:cxn ang="0">
                      <a:pos x="827" y="12"/>
                    </a:cxn>
                    <a:cxn ang="0">
                      <a:pos x="851" y="12"/>
                    </a:cxn>
                    <a:cxn ang="0">
                      <a:pos x="867" y="4"/>
                    </a:cxn>
                    <a:cxn ang="0">
                      <a:pos x="923" y="8"/>
                    </a:cxn>
                    <a:cxn ang="0">
                      <a:pos x="943" y="16"/>
                    </a:cxn>
                    <a:cxn ang="0">
                      <a:pos x="975" y="4"/>
                    </a:cxn>
                    <a:cxn ang="0">
                      <a:pos x="1023" y="12"/>
                    </a:cxn>
                    <a:cxn ang="0">
                      <a:pos x="1047" y="12"/>
                    </a:cxn>
                    <a:cxn ang="0">
                      <a:pos x="1063" y="16"/>
                    </a:cxn>
                    <a:cxn ang="0">
                      <a:pos x="1083" y="4"/>
                    </a:cxn>
                    <a:cxn ang="0">
                      <a:pos x="1135" y="12"/>
                    </a:cxn>
                    <a:cxn ang="0">
                      <a:pos x="1159" y="16"/>
                    </a:cxn>
                    <a:cxn ang="0">
                      <a:pos x="1179" y="12"/>
                    </a:cxn>
                    <a:cxn ang="0">
                      <a:pos x="1199" y="8"/>
                    </a:cxn>
                    <a:cxn ang="0">
                      <a:pos x="1247" y="8"/>
                    </a:cxn>
                    <a:cxn ang="0">
                      <a:pos x="1279" y="20"/>
                    </a:cxn>
                    <a:cxn ang="0">
                      <a:pos x="1295" y="8"/>
                    </a:cxn>
                    <a:cxn ang="0">
                      <a:pos x="1319" y="12"/>
                    </a:cxn>
                    <a:cxn ang="0">
                      <a:pos x="1375" y="16"/>
                    </a:cxn>
                    <a:cxn ang="0">
                      <a:pos x="1395" y="12"/>
                    </a:cxn>
                    <a:cxn ang="0">
                      <a:pos x="1419" y="8"/>
                    </a:cxn>
                    <a:cxn ang="0">
                      <a:pos x="1447" y="16"/>
                    </a:cxn>
                    <a:cxn ang="0">
                      <a:pos x="1479" y="8"/>
                    </a:cxn>
                    <a:cxn ang="0">
                      <a:pos x="1495" y="20"/>
                    </a:cxn>
                    <a:cxn ang="0">
                      <a:pos x="1531" y="8"/>
                    </a:cxn>
                    <a:cxn ang="0">
                      <a:pos x="1599" y="16"/>
                    </a:cxn>
                    <a:cxn ang="0">
                      <a:pos x="1619" y="12"/>
                    </a:cxn>
                    <a:cxn ang="0">
                      <a:pos x="1635" y="8"/>
                    </a:cxn>
                  </a:cxnLst>
                  <a:rect l="0" t="0" r="r" b="b"/>
                  <a:pathLst>
                    <a:path w="1671" h="156">
                      <a:moveTo>
                        <a:pt x="0" y="144"/>
                      </a:moveTo>
                      <a:lnTo>
                        <a:pt x="0" y="144"/>
                      </a:lnTo>
                      <a:lnTo>
                        <a:pt x="0" y="148"/>
                      </a:lnTo>
                      <a:lnTo>
                        <a:pt x="0" y="148"/>
                      </a:lnTo>
                      <a:lnTo>
                        <a:pt x="4" y="148"/>
                      </a:lnTo>
                      <a:lnTo>
                        <a:pt x="4" y="148"/>
                      </a:lnTo>
                      <a:lnTo>
                        <a:pt x="8" y="152"/>
                      </a:lnTo>
                      <a:lnTo>
                        <a:pt x="8" y="152"/>
                      </a:lnTo>
                      <a:lnTo>
                        <a:pt x="28" y="152"/>
                      </a:lnTo>
                      <a:lnTo>
                        <a:pt x="28" y="152"/>
                      </a:lnTo>
                      <a:lnTo>
                        <a:pt x="32" y="148"/>
                      </a:lnTo>
                      <a:lnTo>
                        <a:pt x="32" y="148"/>
                      </a:lnTo>
                      <a:lnTo>
                        <a:pt x="56" y="148"/>
                      </a:lnTo>
                      <a:lnTo>
                        <a:pt x="56" y="148"/>
                      </a:lnTo>
                      <a:lnTo>
                        <a:pt x="60" y="152"/>
                      </a:lnTo>
                      <a:lnTo>
                        <a:pt x="60" y="152"/>
                      </a:lnTo>
                      <a:lnTo>
                        <a:pt x="68" y="152"/>
                      </a:lnTo>
                      <a:lnTo>
                        <a:pt x="68" y="152"/>
                      </a:lnTo>
                      <a:lnTo>
                        <a:pt x="76" y="156"/>
                      </a:lnTo>
                      <a:lnTo>
                        <a:pt x="76" y="156"/>
                      </a:lnTo>
                      <a:lnTo>
                        <a:pt x="80" y="156"/>
                      </a:lnTo>
                      <a:lnTo>
                        <a:pt x="80" y="156"/>
                      </a:lnTo>
                      <a:lnTo>
                        <a:pt x="84" y="152"/>
                      </a:lnTo>
                      <a:lnTo>
                        <a:pt x="84" y="152"/>
                      </a:lnTo>
                      <a:lnTo>
                        <a:pt x="88" y="152"/>
                      </a:lnTo>
                      <a:lnTo>
                        <a:pt x="88" y="152"/>
                      </a:lnTo>
                      <a:lnTo>
                        <a:pt x="92" y="148"/>
                      </a:lnTo>
                      <a:lnTo>
                        <a:pt x="92" y="148"/>
                      </a:lnTo>
                      <a:lnTo>
                        <a:pt x="96" y="144"/>
                      </a:lnTo>
                      <a:lnTo>
                        <a:pt x="96" y="144"/>
                      </a:lnTo>
                      <a:lnTo>
                        <a:pt x="108" y="144"/>
                      </a:lnTo>
                      <a:lnTo>
                        <a:pt x="108" y="144"/>
                      </a:lnTo>
                      <a:lnTo>
                        <a:pt x="112" y="148"/>
                      </a:lnTo>
                      <a:lnTo>
                        <a:pt x="112" y="148"/>
                      </a:lnTo>
                      <a:lnTo>
                        <a:pt x="116" y="152"/>
                      </a:lnTo>
                      <a:lnTo>
                        <a:pt x="116" y="152"/>
                      </a:lnTo>
                      <a:lnTo>
                        <a:pt x="120" y="152"/>
                      </a:lnTo>
                      <a:lnTo>
                        <a:pt x="120" y="152"/>
                      </a:lnTo>
                      <a:lnTo>
                        <a:pt x="120" y="156"/>
                      </a:lnTo>
                      <a:lnTo>
                        <a:pt x="120" y="156"/>
                      </a:lnTo>
                      <a:lnTo>
                        <a:pt x="128" y="156"/>
                      </a:lnTo>
                      <a:lnTo>
                        <a:pt x="128" y="156"/>
                      </a:lnTo>
                      <a:lnTo>
                        <a:pt x="132" y="152"/>
                      </a:lnTo>
                      <a:lnTo>
                        <a:pt x="132" y="152"/>
                      </a:lnTo>
                      <a:lnTo>
                        <a:pt x="140" y="152"/>
                      </a:lnTo>
                      <a:lnTo>
                        <a:pt x="140" y="152"/>
                      </a:lnTo>
                      <a:lnTo>
                        <a:pt x="144" y="148"/>
                      </a:lnTo>
                      <a:lnTo>
                        <a:pt x="144" y="148"/>
                      </a:lnTo>
                      <a:lnTo>
                        <a:pt x="168" y="148"/>
                      </a:lnTo>
                      <a:lnTo>
                        <a:pt x="168" y="148"/>
                      </a:lnTo>
                      <a:lnTo>
                        <a:pt x="168" y="152"/>
                      </a:lnTo>
                      <a:lnTo>
                        <a:pt x="168" y="152"/>
                      </a:lnTo>
                      <a:lnTo>
                        <a:pt x="180" y="152"/>
                      </a:lnTo>
                      <a:lnTo>
                        <a:pt x="180" y="152"/>
                      </a:lnTo>
                      <a:lnTo>
                        <a:pt x="184" y="156"/>
                      </a:lnTo>
                      <a:lnTo>
                        <a:pt x="184" y="156"/>
                      </a:lnTo>
                      <a:lnTo>
                        <a:pt x="188" y="156"/>
                      </a:lnTo>
                      <a:lnTo>
                        <a:pt x="188" y="156"/>
                      </a:lnTo>
                      <a:lnTo>
                        <a:pt x="192" y="152"/>
                      </a:lnTo>
                      <a:lnTo>
                        <a:pt x="192" y="152"/>
                      </a:lnTo>
                      <a:lnTo>
                        <a:pt x="196" y="152"/>
                      </a:lnTo>
                      <a:lnTo>
                        <a:pt x="196" y="152"/>
                      </a:lnTo>
                      <a:lnTo>
                        <a:pt x="200" y="148"/>
                      </a:lnTo>
                      <a:lnTo>
                        <a:pt x="200" y="148"/>
                      </a:lnTo>
                      <a:lnTo>
                        <a:pt x="208" y="148"/>
                      </a:lnTo>
                      <a:lnTo>
                        <a:pt x="208" y="148"/>
                      </a:lnTo>
                      <a:lnTo>
                        <a:pt x="212" y="144"/>
                      </a:lnTo>
                      <a:lnTo>
                        <a:pt x="212" y="144"/>
                      </a:lnTo>
                      <a:lnTo>
                        <a:pt x="216" y="144"/>
                      </a:lnTo>
                      <a:lnTo>
                        <a:pt x="216" y="144"/>
                      </a:lnTo>
                      <a:lnTo>
                        <a:pt x="220" y="148"/>
                      </a:lnTo>
                      <a:lnTo>
                        <a:pt x="220" y="148"/>
                      </a:lnTo>
                      <a:lnTo>
                        <a:pt x="224" y="148"/>
                      </a:lnTo>
                      <a:lnTo>
                        <a:pt x="224" y="148"/>
                      </a:lnTo>
                      <a:lnTo>
                        <a:pt x="228" y="152"/>
                      </a:lnTo>
                      <a:lnTo>
                        <a:pt x="228" y="152"/>
                      </a:lnTo>
                      <a:lnTo>
                        <a:pt x="244" y="152"/>
                      </a:lnTo>
                      <a:lnTo>
                        <a:pt x="244" y="152"/>
                      </a:lnTo>
                      <a:lnTo>
                        <a:pt x="248" y="148"/>
                      </a:lnTo>
                      <a:lnTo>
                        <a:pt x="248" y="148"/>
                      </a:lnTo>
                      <a:lnTo>
                        <a:pt x="276" y="148"/>
                      </a:lnTo>
                      <a:lnTo>
                        <a:pt x="276" y="148"/>
                      </a:lnTo>
                      <a:lnTo>
                        <a:pt x="280" y="152"/>
                      </a:lnTo>
                      <a:lnTo>
                        <a:pt x="280" y="152"/>
                      </a:lnTo>
                      <a:lnTo>
                        <a:pt x="288" y="152"/>
                      </a:lnTo>
                      <a:lnTo>
                        <a:pt x="288" y="152"/>
                      </a:lnTo>
                      <a:lnTo>
                        <a:pt x="292" y="156"/>
                      </a:lnTo>
                      <a:lnTo>
                        <a:pt x="292" y="156"/>
                      </a:lnTo>
                      <a:lnTo>
                        <a:pt x="296" y="156"/>
                      </a:lnTo>
                      <a:lnTo>
                        <a:pt x="296" y="156"/>
                      </a:lnTo>
                      <a:lnTo>
                        <a:pt x="300" y="152"/>
                      </a:lnTo>
                      <a:lnTo>
                        <a:pt x="300" y="152"/>
                      </a:lnTo>
                      <a:lnTo>
                        <a:pt x="304" y="152"/>
                      </a:lnTo>
                      <a:lnTo>
                        <a:pt x="304" y="152"/>
                      </a:lnTo>
                      <a:lnTo>
                        <a:pt x="311" y="148"/>
                      </a:lnTo>
                      <a:lnTo>
                        <a:pt x="311" y="148"/>
                      </a:lnTo>
                      <a:lnTo>
                        <a:pt x="315" y="144"/>
                      </a:lnTo>
                      <a:lnTo>
                        <a:pt x="315" y="144"/>
                      </a:lnTo>
                      <a:lnTo>
                        <a:pt x="319" y="140"/>
                      </a:lnTo>
                      <a:lnTo>
                        <a:pt x="319" y="140"/>
                      </a:lnTo>
                      <a:lnTo>
                        <a:pt x="323" y="120"/>
                      </a:lnTo>
                      <a:lnTo>
                        <a:pt x="323" y="120"/>
                      </a:lnTo>
                      <a:lnTo>
                        <a:pt x="327" y="92"/>
                      </a:lnTo>
                      <a:lnTo>
                        <a:pt x="327" y="92"/>
                      </a:lnTo>
                      <a:lnTo>
                        <a:pt x="331" y="68"/>
                      </a:lnTo>
                      <a:lnTo>
                        <a:pt x="331" y="68"/>
                      </a:lnTo>
                      <a:lnTo>
                        <a:pt x="335" y="40"/>
                      </a:lnTo>
                      <a:lnTo>
                        <a:pt x="335" y="40"/>
                      </a:lnTo>
                      <a:lnTo>
                        <a:pt x="339" y="20"/>
                      </a:lnTo>
                      <a:lnTo>
                        <a:pt x="339" y="20"/>
                      </a:lnTo>
                      <a:lnTo>
                        <a:pt x="343" y="16"/>
                      </a:lnTo>
                      <a:lnTo>
                        <a:pt x="343" y="16"/>
                      </a:lnTo>
                      <a:lnTo>
                        <a:pt x="347" y="16"/>
                      </a:lnTo>
                      <a:lnTo>
                        <a:pt x="347" y="16"/>
                      </a:lnTo>
                      <a:lnTo>
                        <a:pt x="351" y="12"/>
                      </a:lnTo>
                      <a:lnTo>
                        <a:pt x="351" y="12"/>
                      </a:lnTo>
                      <a:lnTo>
                        <a:pt x="355" y="12"/>
                      </a:lnTo>
                      <a:lnTo>
                        <a:pt x="355" y="12"/>
                      </a:lnTo>
                      <a:lnTo>
                        <a:pt x="363" y="8"/>
                      </a:lnTo>
                      <a:lnTo>
                        <a:pt x="363" y="8"/>
                      </a:lnTo>
                      <a:lnTo>
                        <a:pt x="391" y="8"/>
                      </a:lnTo>
                      <a:lnTo>
                        <a:pt x="391" y="8"/>
                      </a:lnTo>
                      <a:lnTo>
                        <a:pt x="395" y="12"/>
                      </a:lnTo>
                      <a:lnTo>
                        <a:pt x="395" y="12"/>
                      </a:lnTo>
                      <a:lnTo>
                        <a:pt x="399" y="12"/>
                      </a:lnTo>
                      <a:lnTo>
                        <a:pt x="399" y="12"/>
                      </a:lnTo>
                      <a:lnTo>
                        <a:pt x="403" y="16"/>
                      </a:lnTo>
                      <a:lnTo>
                        <a:pt x="403" y="16"/>
                      </a:lnTo>
                      <a:lnTo>
                        <a:pt x="403" y="20"/>
                      </a:lnTo>
                      <a:lnTo>
                        <a:pt x="403" y="20"/>
                      </a:lnTo>
                      <a:lnTo>
                        <a:pt x="407" y="16"/>
                      </a:lnTo>
                      <a:lnTo>
                        <a:pt x="407" y="16"/>
                      </a:lnTo>
                      <a:lnTo>
                        <a:pt x="415" y="12"/>
                      </a:lnTo>
                      <a:lnTo>
                        <a:pt x="415" y="12"/>
                      </a:lnTo>
                      <a:lnTo>
                        <a:pt x="419" y="8"/>
                      </a:lnTo>
                      <a:lnTo>
                        <a:pt x="419" y="8"/>
                      </a:lnTo>
                      <a:lnTo>
                        <a:pt x="423" y="8"/>
                      </a:lnTo>
                      <a:lnTo>
                        <a:pt x="423" y="8"/>
                      </a:lnTo>
                      <a:lnTo>
                        <a:pt x="427" y="4"/>
                      </a:lnTo>
                      <a:lnTo>
                        <a:pt x="427" y="4"/>
                      </a:lnTo>
                      <a:lnTo>
                        <a:pt x="431" y="4"/>
                      </a:lnTo>
                      <a:lnTo>
                        <a:pt x="431" y="4"/>
                      </a:lnTo>
                      <a:lnTo>
                        <a:pt x="435" y="8"/>
                      </a:lnTo>
                      <a:lnTo>
                        <a:pt x="435" y="8"/>
                      </a:lnTo>
                      <a:lnTo>
                        <a:pt x="447" y="8"/>
                      </a:lnTo>
                      <a:lnTo>
                        <a:pt x="447" y="8"/>
                      </a:lnTo>
                      <a:lnTo>
                        <a:pt x="451" y="12"/>
                      </a:lnTo>
                      <a:lnTo>
                        <a:pt x="451" y="12"/>
                      </a:lnTo>
                      <a:lnTo>
                        <a:pt x="475" y="12"/>
                      </a:lnTo>
                      <a:lnTo>
                        <a:pt x="475" y="12"/>
                      </a:lnTo>
                      <a:lnTo>
                        <a:pt x="479" y="8"/>
                      </a:lnTo>
                      <a:lnTo>
                        <a:pt x="479" y="8"/>
                      </a:lnTo>
                      <a:lnTo>
                        <a:pt x="495" y="8"/>
                      </a:lnTo>
                      <a:lnTo>
                        <a:pt x="495" y="8"/>
                      </a:lnTo>
                      <a:lnTo>
                        <a:pt x="499" y="12"/>
                      </a:lnTo>
                      <a:lnTo>
                        <a:pt x="499" y="12"/>
                      </a:lnTo>
                      <a:lnTo>
                        <a:pt x="507" y="12"/>
                      </a:lnTo>
                      <a:lnTo>
                        <a:pt x="507" y="12"/>
                      </a:lnTo>
                      <a:lnTo>
                        <a:pt x="511" y="16"/>
                      </a:lnTo>
                      <a:lnTo>
                        <a:pt x="511" y="16"/>
                      </a:lnTo>
                      <a:lnTo>
                        <a:pt x="519" y="16"/>
                      </a:lnTo>
                      <a:lnTo>
                        <a:pt x="519" y="16"/>
                      </a:lnTo>
                      <a:lnTo>
                        <a:pt x="523" y="12"/>
                      </a:lnTo>
                      <a:lnTo>
                        <a:pt x="523" y="12"/>
                      </a:lnTo>
                      <a:lnTo>
                        <a:pt x="527" y="8"/>
                      </a:lnTo>
                      <a:lnTo>
                        <a:pt x="527" y="8"/>
                      </a:lnTo>
                      <a:lnTo>
                        <a:pt x="531" y="4"/>
                      </a:lnTo>
                      <a:lnTo>
                        <a:pt x="531" y="4"/>
                      </a:lnTo>
                      <a:lnTo>
                        <a:pt x="535" y="0"/>
                      </a:lnTo>
                      <a:lnTo>
                        <a:pt x="535" y="0"/>
                      </a:lnTo>
                      <a:lnTo>
                        <a:pt x="539" y="4"/>
                      </a:lnTo>
                      <a:lnTo>
                        <a:pt x="539" y="4"/>
                      </a:lnTo>
                      <a:lnTo>
                        <a:pt x="547" y="8"/>
                      </a:lnTo>
                      <a:lnTo>
                        <a:pt x="547" y="8"/>
                      </a:lnTo>
                      <a:lnTo>
                        <a:pt x="551" y="8"/>
                      </a:lnTo>
                      <a:lnTo>
                        <a:pt x="551" y="8"/>
                      </a:lnTo>
                      <a:lnTo>
                        <a:pt x="555" y="12"/>
                      </a:lnTo>
                      <a:lnTo>
                        <a:pt x="555" y="12"/>
                      </a:lnTo>
                      <a:lnTo>
                        <a:pt x="559" y="16"/>
                      </a:lnTo>
                      <a:lnTo>
                        <a:pt x="559" y="16"/>
                      </a:lnTo>
                      <a:lnTo>
                        <a:pt x="563" y="12"/>
                      </a:lnTo>
                      <a:lnTo>
                        <a:pt x="563" y="12"/>
                      </a:lnTo>
                      <a:lnTo>
                        <a:pt x="583" y="12"/>
                      </a:lnTo>
                      <a:lnTo>
                        <a:pt x="583" y="12"/>
                      </a:lnTo>
                      <a:lnTo>
                        <a:pt x="587" y="8"/>
                      </a:lnTo>
                      <a:lnTo>
                        <a:pt x="587" y="8"/>
                      </a:lnTo>
                      <a:lnTo>
                        <a:pt x="599" y="8"/>
                      </a:lnTo>
                      <a:lnTo>
                        <a:pt x="599" y="8"/>
                      </a:lnTo>
                      <a:lnTo>
                        <a:pt x="603" y="4"/>
                      </a:lnTo>
                      <a:lnTo>
                        <a:pt x="603" y="4"/>
                      </a:lnTo>
                      <a:lnTo>
                        <a:pt x="607" y="8"/>
                      </a:lnTo>
                      <a:lnTo>
                        <a:pt x="607" y="8"/>
                      </a:lnTo>
                      <a:lnTo>
                        <a:pt x="611" y="12"/>
                      </a:lnTo>
                      <a:lnTo>
                        <a:pt x="611" y="12"/>
                      </a:lnTo>
                      <a:lnTo>
                        <a:pt x="615" y="12"/>
                      </a:lnTo>
                      <a:lnTo>
                        <a:pt x="615" y="12"/>
                      </a:lnTo>
                      <a:lnTo>
                        <a:pt x="619" y="16"/>
                      </a:lnTo>
                      <a:lnTo>
                        <a:pt x="619" y="16"/>
                      </a:lnTo>
                      <a:lnTo>
                        <a:pt x="623" y="20"/>
                      </a:lnTo>
                      <a:lnTo>
                        <a:pt x="623" y="20"/>
                      </a:lnTo>
                      <a:lnTo>
                        <a:pt x="627" y="16"/>
                      </a:lnTo>
                      <a:lnTo>
                        <a:pt x="627" y="16"/>
                      </a:lnTo>
                      <a:lnTo>
                        <a:pt x="631" y="12"/>
                      </a:lnTo>
                      <a:lnTo>
                        <a:pt x="631" y="12"/>
                      </a:lnTo>
                      <a:lnTo>
                        <a:pt x="631" y="12"/>
                      </a:lnTo>
                      <a:lnTo>
                        <a:pt x="635" y="8"/>
                      </a:lnTo>
                      <a:lnTo>
                        <a:pt x="635" y="8"/>
                      </a:lnTo>
                      <a:lnTo>
                        <a:pt x="639" y="8"/>
                      </a:lnTo>
                      <a:lnTo>
                        <a:pt x="639" y="8"/>
                      </a:lnTo>
                      <a:lnTo>
                        <a:pt x="643" y="4"/>
                      </a:lnTo>
                      <a:lnTo>
                        <a:pt x="643" y="4"/>
                      </a:lnTo>
                      <a:lnTo>
                        <a:pt x="651" y="4"/>
                      </a:lnTo>
                      <a:lnTo>
                        <a:pt x="651" y="4"/>
                      </a:lnTo>
                      <a:lnTo>
                        <a:pt x="655" y="8"/>
                      </a:lnTo>
                      <a:lnTo>
                        <a:pt x="655" y="8"/>
                      </a:lnTo>
                      <a:lnTo>
                        <a:pt x="663" y="8"/>
                      </a:lnTo>
                      <a:lnTo>
                        <a:pt x="663" y="8"/>
                      </a:lnTo>
                      <a:lnTo>
                        <a:pt x="667" y="12"/>
                      </a:lnTo>
                      <a:lnTo>
                        <a:pt x="667" y="12"/>
                      </a:lnTo>
                      <a:lnTo>
                        <a:pt x="695" y="12"/>
                      </a:lnTo>
                      <a:lnTo>
                        <a:pt x="695" y="12"/>
                      </a:lnTo>
                      <a:lnTo>
                        <a:pt x="703" y="8"/>
                      </a:lnTo>
                      <a:lnTo>
                        <a:pt x="703" y="8"/>
                      </a:lnTo>
                      <a:lnTo>
                        <a:pt x="711" y="8"/>
                      </a:lnTo>
                      <a:lnTo>
                        <a:pt x="711" y="8"/>
                      </a:lnTo>
                      <a:lnTo>
                        <a:pt x="715" y="12"/>
                      </a:lnTo>
                      <a:lnTo>
                        <a:pt x="715" y="12"/>
                      </a:lnTo>
                      <a:lnTo>
                        <a:pt x="723" y="12"/>
                      </a:lnTo>
                      <a:lnTo>
                        <a:pt x="723" y="12"/>
                      </a:lnTo>
                      <a:lnTo>
                        <a:pt x="731" y="16"/>
                      </a:lnTo>
                      <a:lnTo>
                        <a:pt x="731" y="16"/>
                      </a:lnTo>
                      <a:lnTo>
                        <a:pt x="739" y="16"/>
                      </a:lnTo>
                      <a:lnTo>
                        <a:pt x="739" y="16"/>
                      </a:lnTo>
                      <a:lnTo>
                        <a:pt x="743" y="12"/>
                      </a:lnTo>
                      <a:lnTo>
                        <a:pt x="743" y="12"/>
                      </a:lnTo>
                      <a:lnTo>
                        <a:pt x="743" y="8"/>
                      </a:lnTo>
                      <a:lnTo>
                        <a:pt x="743" y="8"/>
                      </a:lnTo>
                      <a:lnTo>
                        <a:pt x="747" y="4"/>
                      </a:lnTo>
                      <a:lnTo>
                        <a:pt x="747" y="4"/>
                      </a:lnTo>
                      <a:lnTo>
                        <a:pt x="755" y="0"/>
                      </a:lnTo>
                      <a:lnTo>
                        <a:pt x="755" y="0"/>
                      </a:lnTo>
                      <a:lnTo>
                        <a:pt x="759" y="4"/>
                      </a:lnTo>
                      <a:lnTo>
                        <a:pt x="759" y="4"/>
                      </a:lnTo>
                      <a:lnTo>
                        <a:pt x="763" y="8"/>
                      </a:lnTo>
                      <a:lnTo>
                        <a:pt x="763" y="8"/>
                      </a:lnTo>
                      <a:lnTo>
                        <a:pt x="767" y="8"/>
                      </a:lnTo>
                      <a:lnTo>
                        <a:pt x="767" y="8"/>
                      </a:lnTo>
                      <a:lnTo>
                        <a:pt x="771" y="12"/>
                      </a:lnTo>
                      <a:lnTo>
                        <a:pt x="771" y="12"/>
                      </a:lnTo>
                      <a:lnTo>
                        <a:pt x="799" y="12"/>
                      </a:lnTo>
                      <a:lnTo>
                        <a:pt x="799" y="12"/>
                      </a:lnTo>
                      <a:lnTo>
                        <a:pt x="807" y="8"/>
                      </a:lnTo>
                      <a:lnTo>
                        <a:pt x="807" y="8"/>
                      </a:lnTo>
                      <a:lnTo>
                        <a:pt x="815" y="8"/>
                      </a:lnTo>
                      <a:lnTo>
                        <a:pt x="815" y="8"/>
                      </a:lnTo>
                      <a:lnTo>
                        <a:pt x="819" y="4"/>
                      </a:lnTo>
                      <a:lnTo>
                        <a:pt x="819" y="4"/>
                      </a:lnTo>
                      <a:lnTo>
                        <a:pt x="823" y="8"/>
                      </a:lnTo>
                      <a:lnTo>
                        <a:pt x="823" y="8"/>
                      </a:lnTo>
                      <a:lnTo>
                        <a:pt x="827" y="12"/>
                      </a:lnTo>
                      <a:lnTo>
                        <a:pt x="827" y="12"/>
                      </a:lnTo>
                      <a:lnTo>
                        <a:pt x="835" y="12"/>
                      </a:lnTo>
                      <a:lnTo>
                        <a:pt x="835" y="12"/>
                      </a:lnTo>
                      <a:lnTo>
                        <a:pt x="839" y="16"/>
                      </a:lnTo>
                      <a:lnTo>
                        <a:pt x="839" y="16"/>
                      </a:lnTo>
                      <a:lnTo>
                        <a:pt x="843" y="20"/>
                      </a:lnTo>
                      <a:lnTo>
                        <a:pt x="843" y="20"/>
                      </a:lnTo>
                      <a:lnTo>
                        <a:pt x="847" y="16"/>
                      </a:lnTo>
                      <a:lnTo>
                        <a:pt x="847" y="16"/>
                      </a:lnTo>
                      <a:lnTo>
                        <a:pt x="851" y="12"/>
                      </a:lnTo>
                      <a:lnTo>
                        <a:pt x="851" y="12"/>
                      </a:lnTo>
                      <a:lnTo>
                        <a:pt x="855" y="8"/>
                      </a:lnTo>
                      <a:lnTo>
                        <a:pt x="855" y="8"/>
                      </a:lnTo>
                      <a:lnTo>
                        <a:pt x="863" y="8"/>
                      </a:lnTo>
                      <a:lnTo>
                        <a:pt x="863" y="8"/>
                      </a:lnTo>
                      <a:lnTo>
                        <a:pt x="863" y="4"/>
                      </a:lnTo>
                      <a:lnTo>
                        <a:pt x="863" y="4"/>
                      </a:lnTo>
                      <a:lnTo>
                        <a:pt x="867" y="4"/>
                      </a:lnTo>
                      <a:lnTo>
                        <a:pt x="867" y="4"/>
                      </a:lnTo>
                      <a:lnTo>
                        <a:pt x="871" y="8"/>
                      </a:lnTo>
                      <a:lnTo>
                        <a:pt x="871" y="8"/>
                      </a:lnTo>
                      <a:lnTo>
                        <a:pt x="879" y="8"/>
                      </a:lnTo>
                      <a:lnTo>
                        <a:pt x="879" y="8"/>
                      </a:lnTo>
                      <a:lnTo>
                        <a:pt x="887" y="12"/>
                      </a:lnTo>
                      <a:lnTo>
                        <a:pt x="887" y="12"/>
                      </a:lnTo>
                      <a:lnTo>
                        <a:pt x="919" y="12"/>
                      </a:lnTo>
                      <a:lnTo>
                        <a:pt x="919" y="12"/>
                      </a:lnTo>
                      <a:lnTo>
                        <a:pt x="923" y="8"/>
                      </a:lnTo>
                      <a:lnTo>
                        <a:pt x="923" y="8"/>
                      </a:lnTo>
                      <a:lnTo>
                        <a:pt x="927" y="8"/>
                      </a:lnTo>
                      <a:lnTo>
                        <a:pt x="927" y="8"/>
                      </a:lnTo>
                      <a:lnTo>
                        <a:pt x="931" y="12"/>
                      </a:lnTo>
                      <a:lnTo>
                        <a:pt x="931" y="12"/>
                      </a:lnTo>
                      <a:lnTo>
                        <a:pt x="939" y="12"/>
                      </a:lnTo>
                      <a:lnTo>
                        <a:pt x="939" y="12"/>
                      </a:lnTo>
                      <a:lnTo>
                        <a:pt x="943" y="16"/>
                      </a:lnTo>
                      <a:lnTo>
                        <a:pt x="943" y="16"/>
                      </a:lnTo>
                      <a:lnTo>
                        <a:pt x="955" y="16"/>
                      </a:lnTo>
                      <a:lnTo>
                        <a:pt x="955" y="16"/>
                      </a:lnTo>
                      <a:lnTo>
                        <a:pt x="959" y="12"/>
                      </a:lnTo>
                      <a:lnTo>
                        <a:pt x="959" y="12"/>
                      </a:lnTo>
                      <a:lnTo>
                        <a:pt x="967" y="8"/>
                      </a:lnTo>
                      <a:lnTo>
                        <a:pt x="967" y="8"/>
                      </a:lnTo>
                      <a:lnTo>
                        <a:pt x="971" y="4"/>
                      </a:lnTo>
                      <a:lnTo>
                        <a:pt x="971" y="4"/>
                      </a:lnTo>
                      <a:lnTo>
                        <a:pt x="975" y="4"/>
                      </a:lnTo>
                      <a:lnTo>
                        <a:pt x="975" y="4"/>
                      </a:lnTo>
                      <a:lnTo>
                        <a:pt x="979" y="8"/>
                      </a:lnTo>
                      <a:lnTo>
                        <a:pt x="979" y="8"/>
                      </a:lnTo>
                      <a:lnTo>
                        <a:pt x="983" y="8"/>
                      </a:lnTo>
                      <a:lnTo>
                        <a:pt x="983" y="8"/>
                      </a:lnTo>
                      <a:lnTo>
                        <a:pt x="991" y="12"/>
                      </a:lnTo>
                      <a:lnTo>
                        <a:pt x="991" y="12"/>
                      </a:lnTo>
                      <a:lnTo>
                        <a:pt x="1023" y="12"/>
                      </a:lnTo>
                      <a:lnTo>
                        <a:pt x="1023" y="12"/>
                      </a:lnTo>
                      <a:lnTo>
                        <a:pt x="1027" y="8"/>
                      </a:lnTo>
                      <a:lnTo>
                        <a:pt x="1027" y="8"/>
                      </a:lnTo>
                      <a:lnTo>
                        <a:pt x="1031" y="8"/>
                      </a:lnTo>
                      <a:lnTo>
                        <a:pt x="1031" y="8"/>
                      </a:lnTo>
                      <a:lnTo>
                        <a:pt x="1035" y="4"/>
                      </a:lnTo>
                      <a:lnTo>
                        <a:pt x="1035" y="4"/>
                      </a:lnTo>
                      <a:lnTo>
                        <a:pt x="1043" y="8"/>
                      </a:lnTo>
                      <a:lnTo>
                        <a:pt x="1043" y="8"/>
                      </a:lnTo>
                      <a:lnTo>
                        <a:pt x="1047" y="12"/>
                      </a:lnTo>
                      <a:lnTo>
                        <a:pt x="1047" y="12"/>
                      </a:lnTo>
                      <a:lnTo>
                        <a:pt x="1051" y="12"/>
                      </a:lnTo>
                      <a:lnTo>
                        <a:pt x="1051" y="12"/>
                      </a:lnTo>
                      <a:lnTo>
                        <a:pt x="1055" y="16"/>
                      </a:lnTo>
                      <a:lnTo>
                        <a:pt x="1055" y="16"/>
                      </a:lnTo>
                      <a:lnTo>
                        <a:pt x="1059" y="20"/>
                      </a:lnTo>
                      <a:lnTo>
                        <a:pt x="1059" y="20"/>
                      </a:lnTo>
                      <a:lnTo>
                        <a:pt x="1063" y="16"/>
                      </a:lnTo>
                      <a:lnTo>
                        <a:pt x="1063" y="16"/>
                      </a:lnTo>
                      <a:lnTo>
                        <a:pt x="1071" y="12"/>
                      </a:lnTo>
                      <a:lnTo>
                        <a:pt x="1071" y="12"/>
                      </a:lnTo>
                      <a:lnTo>
                        <a:pt x="1075" y="12"/>
                      </a:lnTo>
                      <a:lnTo>
                        <a:pt x="1075" y="12"/>
                      </a:lnTo>
                      <a:lnTo>
                        <a:pt x="1079" y="8"/>
                      </a:lnTo>
                      <a:lnTo>
                        <a:pt x="1079" y="8"/>
                      </a:lnTo>
                      <a:lnTo>
                        <a:pt x="1079" y="4"/>
                      </a:lnTo>
                      <a:lnTo>
                        <a:pt x="1079" y="4"/>
                      </a:lnTo>
                      <a:lnTo>
                        <a:pt x="1083" y="4"/>
                      </a:lnTo>
                      <a:lnTo>
                        <a:pt x="1083" y="4"/>
                      </a:lnTo>
                      <a:lnTo>
                        <a:pt x="1087" y="8"/>
                      </a:lnTo>
                      <a:lnTo>
                        <a:pt x="1087" y="8"/>
                      </a:lnTo>
                      <a:lnTo>
                        <a:pt x="1099" y="8"/>
                      </a:lnTo>
                      <a:lnTo>
                        <a:pt x="1099" y="8"/>
                      </a:lnTo>
                      <a:lnTo>
                        <a:pt x="1103" y="12"/>
                      </a:lnTo>
                      <a:lnTo>
                        <a:pt x="1103" y="12"/>
                      </a:lnTo>
                      <a:lnTo>
                        <a:pt x="1135" y="12"/>
                      </a:lnTo>
                      <a:lnTo>
                        <a:pt x="1135" y="12"/>
                      </a:lnTo>
                      <a:lnTo>
                        <a:pt x="1139" y="8"/>
                      </a:lnTo>
                      <a:lnTo>
                        <a:pt x="1139" y="8"/>
                      </a:lnTo>
                      <a:lnTo>
                        <a:pt x="1151" y="8"/>
                      </a:lnTo>
                      <a:lnTo>
                        <a:pt x="1151" y="8"/>
                      </a:lnTo>
                      <a:lnTo>
                        <a:pt x="1151" y="12"/>
                      </a:lnTo>
                      <a:lnTo>
                        <a:pt x="1151" y="12"/>
                      </a:lnTo>
                      <a:lnTo>
                        <a:pt x="1155" y="12"/>
                      </a:lnTo>
                      <a:lnTo>
                        <a:pt x="1155" y="12"/>
                      </a:lnTo>
                      <a:lnTo>
                        <a:pt x="1159" y="16"/>
                      </a:lnTo>
                      <a:lnTo>
                        <a:pt x="1159" y="16"/>
                      </a:lnTo>
                      <a:lnTo>
                        <a:pt x="1163" y="16"/>
                      </a:lnTo>
                      <a:lnTo>
                        <a:pt x="1163" y="16"/>
                      </a:lnTo>
                      <a:lnTo>
                        <a:pt x="1167" y="20"/>
                      </a:lnTo>
                      <a:lnTo>
                        <a:pt x="1167" y="20"/>
                      </a:lnTo>
                      <a:lnTo>
                        <a:pt x="1175" y="16"/>
                      </a:lnTo>
                      <a:lnTo>
                        <a:pt x="1175" y="16"/>
                      </a:lnTo>
                      <a:lnTo>
                        <a:pt x="1179" y="12"/>
                      </a:lnTo>
                      <a:lnTo>
                        <a:pt x="1179" y="12"/>
                      </a:lnTo>
                      <a:lnTo>
                        <a:pt x="1183" y="8"/>
                      </a:lnTo>
                      <a:lnTo>
                        <a:pt x="1183" y="8"/>
                      </a:lnTo>
                      <a:lnTo>
                        <a:pt x="1187" y="4"/>
                      </a:lnTo>
                      <a:lnTo>
                        <a:pt x="1187" y="4"/>
                      </a:lnTo>
                      <a:lnTo>
                        <a:pt x="1191" y="0"/>
                      </a:lnTo>
                      <a:lnTo>
                        <a:pt x="1191" y="0"/>
                      </a:lnTo>
                      <a:lnTo>
                        <a:pt x="1195" y="4"/>
                      </a:lnTo>
                      <a:lnTo>
                        <a:pt x="1195" y="4"/>
                      </a:lnTo>
                      <a:lnTo>
                        <a:pt x="1199" y="8"/>
                      </a:lnTo>
                      <a:lnTo>
                        <a:pt x="1199" y="8"/>
                      </a:lnTo>
                      <a:lnTo>
                        <a:pt x="1203" y="8"/>
                      </a:lnTo>
                      <a:lnTo>
                        <a:pt x="1203" y="8"/>
                      </a:lnTo>
                      <a:lnTo>
                        <a:pt x="1207" y="12"/>
                      </a:lnTo>
                      <a:lnTo>
                        <a:pt x="1207" y="12"/>
                      </a:lnTo>
                      <a:lnTo>
                        <a:pt x="1243" y="12"/>
                      </a:lnTo>
                      <a:lnTo>
                        <a:pt x="1243" y="12"/>
                      </a:lnTo>
                      <a:lnTo>
                        <a:pt x="1247" y="8"/>
                      </a:lnTo>
                      <a:lnTo>
                        <a:pt x="1247" y="8"/>
                      </a:lnTo>
                      <a:lnTo>
                        <a:pt x="1259" y="8"/>
                      </a:lnTo>
                      <a:lnTo>
                        <a:pt x="1259" y="8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267" y="16"/>
                      </a:lnTo>
                      <a:lnTo>
                        <a:pt x="1267" y="16"/>
                      </a:lnTo>
                      <a:lnTo>
                        <a:pt x="1271" y="16"/>
                      </a:lnTo>
                      <a:lnTo>
                        <a:pt x="1271" y="16"/>
                      </a:lnTo>
                      <a:lnTo>
                        <a:pt x="1279" y="20"/>
                      </a:lnTo>
                      <a:lnTo>
                        <a:pt x="1279" y="20"/>
                      </a:lnTo>
                      <a:lnTo>
                        <a:pt x="1283" y="16"/>
                      </a:lnTo>
                      <a:lnTo>
                        <a:pt x="1283" y="16"/>
                      </a:lnTo>
                      <a:lnTo>
                        <a:pt x="1287" y="12"/>
                      </a:lnTo>
                      <a:lnTo>
                        <a:pt x="1287" y="12"/>
                      </a:lnTo>
                      <a:lnTo>
                        <a:pt x="1291" y="12"/>
                      </a:lnTo>
                      <a:lnTo>
                        <a:pt x="1291" y="12"/>
                      </a:lnTo>
                      <a:lnTo>
                        <a:pt x="1295" y="8"/>
                      </a:lnTo>
                      <a:lnTo>
                        <a:pt x="1295" y="8"/>
                      </a:lnTo>
                      <a:lnTo>
                        <a:pt x="1299" y="4"/>
                      </a:lnTo>
                      <a:lnTo>
                        <a:pt x="1299" y="4"/>
                      </a:lnTo>
                      <a:lnTo>
                        <a:pt x="1299" y="4"/>
                      </a:lnTo>
                      <a:lnTo>
                        <a:pt x="1307" y="8"/>
                      </a:lnTo>
                      <a:lnTo>
                        <a:pt x="1307" y="8"/>
                      </a:lnTo>
                      <a:lnTo>
                        <a:pt x="1319" y="8"/>
                      </a:lnTo>
                      <a:lnTo>
                        <a:pt x="1319" y="8"/>
                      </a:lnTo>
                      <a:lnTo>
                        <a:pt x="1319" y="12"/>
                      </a:lnTo>
                      <a:lnTo>
                        <a:pt x="1319" y="12"/>
                      </a:lnTo>
                      <a:lnTo>
                        <a:pt x="1363" y="12"/>
                      </a:lnTo>
                      <a:lnTo>
                        <a:pt x="1363" y="12"/>
                      </a:lnTo>
                      <a:lnTo>
                        <a:pt x="1367" y="8"/>
                      </a:lnTo>
                      <a:lnTo>
                        <a:pt x="1367" y="8"/>
                      </a:lnTo>
                      <a:lnTo>
                        <a:pt x="1367" y="12"/>
                      </a:lnTo>
                      <a:lnTo>
                        <a:pt x="1367" y="12"/>
                      </a:lnTo>
                      <a:lnTo>
                        <a:pt x="1371" y="12"/>
                      </a:lnTo>
                      <a:lnTo>
                        <a:pt x="1371" y="12"/>
                      </a:lnTo>
                      <a:lnTo>
                        <a:pt x="1375" y="16"/>
                      </a:lnTo>
                      <a:lnTo>
                        <a:pt x="1375" y="16"/>
                      </a:lnTo>
                      <a:lnTo>
                        <a:pt x="1383" y="16"/>
                      </a:lnTo>
                      <a:lnTo>
                        <a:pt x="1383" y="16"/>
                      </a:lnTo>
                      <a:lnTo>
                        <a:pt x="1387" y="20"/>
                      </a:lnTo>
                      <a:lnTo>
                        <a:pt x="1387" y="20"/>
                      </a:lnTo>
                      <a:lnTo>
                        <a:pt x="1391" y="16"/>
                      </a:lnTo>
                      <a:lnTo>
                        <a:pt x="1391" y="16"/>
                      </a:lnTo>
                      <a:lnTo>
                        <a:pt x="1395" y="12"/>
                      </a:lnTo>
                      <a:lnTo>
                        <a:pt x="1395" y="12"/>
                      </a:lnTo>
                      <a:lnTo>
                        <a:pt x="1399" y="8"/>
                      </a:lnTo>
                      <a:lnTo>
                        <a:pt x="1399" y="8"/>
                      </a:lnTo>
                      <a:lnTo>
                        <a:pt x="1403" y="8"/>
                      </a:lnTo>
                      <a:lnTo>
                        <a:pt x="1403" y="8"/>
                      </a:lnTo>
                      <a:lnTo>
                        <a:pt x="1411" y="4"/>
                      </a:lnTo>
                      <a:lnTo>
                        <a:pt x="1411" y="4"/>
                      </a:lnTo>
                      <a:lnTo>
                        <a:pt x="1415" y="4"/>
                      </a:lnTo>
                      <a:lnTo>
                        <a:pt x="1415" y="4"/>
                      </a:lnTo>
                      <a:lnTo>
                        <a:pt x="1419" y="8"/>
                      </a:lnTo>
                      <a:lnTo>
                        <a:pt x="1419" y="8"/>
                      </a:lnTo>
                      <a:lnTo>
                        <a:pt x="1423" y="8"/>
                      </a:lnTo>
                      <a:lnTo>
                        <a:pt x="1423" y="8"/>
                      </a:lnTo>
                      <a:lnTo>
                        <a:pt x="1427" y="12"/>
                      </a:lnTo>
                      <a:lnTo>
                        <a:pt x="1427" y="12"/>
                      </a:lnTo>
                      <a:lnTo>
                        <a:pt x="1443" y="12"/>
                      </a:lnTo>
                      <a:lnTo>
                        <a:pt x="1443" y="12"/>
                      </a:lnTo>
                      <a:lnTo>
                        <a:pt x="1447" y="16"/>
                      </a:lnTo>
                      <a:lnTo>
                        <a:pt x="1447" y="16"/>
                      </a:lnTo>
                      <a:lnTo>
                        <a:pt x="1451" y="16"/>
                      </a:lnTo>
                      <a:lnTo>
                        <a:pt x="1451" y="16"/>
                      </a:lnTo>
                      <a:lnTo>
                        <a:pt x="1455" y="12"/>
                      </a:lnTo>
                      <a:lnTo>
                        <a:pt x="1455" y="12"/>
                      </a:lnTo>
                      <a:lnTo>
                        <a:pt x="1463" y="12"/>
                      </a:lnTo>
                      <a:lnTo>
                        <a:pt x="1463" y="12"/>
                      </a:lnTo>
                      <a:lnTo>
                        <a:pt x="1467" y="8"/>
                      </a:lnTo>
                      <a:lnTo>
                        <a:pt x="1467" y="8"/>
                      </a:lnTo>
                      <a:lnTo>
                        <a:pt x="1479" y="8"/>
                      </a:lnTo>
                      <a:lnTo>
                        <a:pt x="1479" y="8"/>
                      </a:lnTo>
                      <a:lnTo>
                        <a:pt x="1483" y="12"/>
                      </a:lnTo>
                      <a:lnTo>
                        <a:pt x="1483" y="12"/>
                      </a:lnTo>
                      <a:lnTo>
                        <a:pt x="1487" y="16"/>
                      </a:lnTo>
                      <a:lnTo>
                        <a:pt x="1487" y="16"/>
                      </a:lnTo>
                      <a:lnTo>
                        <a:pt x="1491" y="16"/>
                      </a:lnTo>
                      <a:lnTo>
                        <a:pt x="1491" y="16"/>
                      </a:lnTo>
                      <a:lnTo>
                        <a:pt x="1495" y="20"/>
                      </a:lnTo>
                      <a:lnTo>
                        <a:pt x="1495" y="20"/>
                      </a:lnTo>
                      <a:lnTo>
                        <a:pt x="1499" y="16"/>
                      </a:lnTo>
                      <a:lnTo>
                        <a:pt x="1499" y="16"/>
                      </a:lnTo>
                      <a:lnTo>
                        <a:pt x="1503" y="16"/>
                      </a:lnTo>
                      <a:lnTo>
                        <a:pt x="1503" y="16"/>
                      </a:lnTo>
                      <a:lnTo>
                        <a:pt x="1507" y="12"/>
                      </a:lnTo>
                      <a:lnTo>
                        <a:pt x="1507" y="12"/>
                      </a:lnTo>
                      <a:lnTo>
                        <a:pt x="1515" y="8"/>
                      </a:lnTo>
                      <a:lnTo>
                        <a:pt x="1515" y="8"/>
                      </a:lnTo>
                      <a:lnTo>
                        <a:pt x="1531" y="8"/>
                      </a:lnTo>
                      <a:lnTo>
                        <a:pt x="1531" y="8"/>
                      </a:lnTo>
                      <a:lnTo>
                        <a:pt x="1535" y="12"/>
                      </a:lnTo>
                      <a:lnTo>
                        <a:pt x="1535" y="12"/>
                      </a:lnTo>
                      <a:lnTo>
                        <a:pt x="1587" y="12"/>
                      </a:lnTo>
                      <a:lnTo>
                        <a:pt x="1587" y="12"/>
                      </a:lnTo>
                      <a:lnTo>
                        <a:pt x="1595" y="16"/>
                      </a:lnTo>
                      <a:lnTo>
                        <a:pt x="1595" y="16"/>
                      </a:lnTo>
                      <a:lnTo>
                        <a:pt x="1599" y="16"/>
                      </a:lnTo>
                      <a:lnTo>
                        <a:pt x="1599" y="16"/>
                      </a:lnTo>
                      <a:lnTo>
                        <a:pt x="1603" y="20"/>
                      </a:lnTo>
                      <a:lnTo>
                        <a:pt x="1603" y="20"/>
                      </a:lnTo>
                      <a:lnTo>
                        <a:pt x="1607" y="20"/>
                      </a:lnTo>
                      <a:lnTo>
                        <a:pt x="1607" y="20"/>
                      </a:lnTo>
                      <a:lnTo>
                        <a:pt x="1607" y="16"/>
                      </a:lnTo>
                      <a:lnTo>
                        <a:pt x="1607" y="16"/>
                      </a:lnTo>
                      <a:lnTo>
                        <a:pt x="1611" y="12"/>
                      </a:lnTo>
                      <a:lnTo>
                        <a:pt x="1611" y="12"/>
                      </a:lnTo>
                      <a:lnTo>
                        <a:pt x="1619" y="12"/>
                      </a:lnTo>
                      <a:lnTo>
                        <a:pt x="1619" y="12"/>
                      </a:lnTo>
                      <a:lnTo>
                        <a:pt x="1623" y="8"/>
                      </a:lnTo>
                      <a:lnTo>
                        <a:pt x="1623" y="8"/>
                      </a:lnTo>
                      <a:lnTo>
                        <a:pt x="1627" y="4"/>
                      </a:lnTo>
                      <a:lnTo>
                        <a:pt x="1627" y="4"/>
                      </a:lnTo>
                      <a:lnTo>
                        <a:pt x="1631" y="8"/>
                      </a:lnTo>
                      <a:lnTo>
                        <a:pt x="1631" y="8"/>
                      </a:lnTo>
                      <a:lnTo>
                        <a:pt x="1635" y="8"/>
                      </a:lnTo>
                      <a:lnTo>
                        <a:pt x="1635" y="8"/>
                      </a:lnTo>
                      <a:lnTo>
                        <a:pt x="1639" y="12"/>
                      </a:lnTo>
                      <a:lnTo>
                        <a:pt x="1639" y="12"/>
                      </a:lnTo>
                      <a:lnTo>
                        <a:pt x="1655" y="12"/>
                      </a:lnTo>
                      <a:lnTo>
                        <a:pt x="1655" y="12"/>
                      </a:lnTo>
                      <a:lnTo>
                        <a:pt x="1655" y="16"/>
                      </a:lnTo>
                      <a:lnTo>
                        <a:pt x="1655" y="16"/>
                      </a:lnTo>
                      <a:lnTo>
                        <a:pt x="1671" y="16"/>
                      </a:lnTo>
                      <a:lnTo>
                        <a:pt x="1671" y="16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4362" name="Group 650"/>
              <p:cNvGrpSpPr>
                <a:grpSpLocks/>
              </p:cNvGrpSpPr>
              <p:nvPr/>
            </p:nvGrpSpPr>
            <p:grpSpPr bwMode="auto">
              <a:xfrm>
                <a:off x="407" y="3039"/>
                <a:ext cx="2503" cy="448"/>
                <a:chOff x="561" y="13819"/>
                <a:chExt cx="2503" cy="448"/>
              </a:xfrm>
            </p:grpSpPr>
            <p:sp>
              <p:nvSpPr>
                <p:cNvPr id="244363" name="Freeform 651"/>
                <p:cNvSpPr>
                  <a:spLocks/>
                </p:cNvSpPr>
                <p:nvPr/>
              </p:nvSpPr>
              <p:spPr bwMode="auto">
                <a:xfrm>
                  <a:off x="565" y="13831"/>
                  <a:ext cx="2471" cy="436"/>
                </a:xfrm>
                <a:custGeom>
                  <a:avLst/>
                  <a:gdLst/>
                  <a:ahLst/>
                  <a:cxnLst>
                    <a:cxn ang="0">
                      <a:pos x="0" y="436"/>
                    </a:cxn>
                    <a:cxn ang="0">
                      <a:pos x="76" y="408"/>
                    </a:cxn>
                    <a:cxn ang="0">
                      <a:pos x="148" y="392"/>
                    </a:cxn>
                    <a:cxn ang="0">
                      <a:pos x="220" y="368"/>
                    </a:cxn>
                    <a:cxn ang="0">
                      <a:pos x="292" y="360"/>
                    </a:cxn>
                    <a:cxn ang="0">
                      <a:pos x="364" y="364"/>
                    </a:cxn>
                    <a:cxn ang="0">
                      <a:pos x="440" y="364"/>
                    </a:cxn>
                    <a:cxn ang="0">
                      <a:pos x="508" y="356"/>
                    </a:cxn>
                    <a:cxn ang="0">
                      <a:pos x="584" y="344"/>
                    </a:cxn>
                    <a:cxn ang="0">
                      <a:pos x="656" y="336"/>
                    </a:cxn>
                    <a:cxn ang="0">
                      <a:pos x="732" y="312"/>
                    </a:cxn>
                    <a:cxn ang="0">
                      <a:pos x="800" y="296"/>
                    </a:cxn>
                    <a:cxn ang="0">
                      <a:pos x="876" y="272"/>
                    </a:cxn>
                    <a:cxn ang="0">
                      <a:pos x="948" y="252"/>
                    </a:cxn>
                    <a:cxn ang="0">
                      <a:pos x="1020" y="216"/>
                    </a:cxn>
                    <a:cxn ang="0">
                      <a:pos x="1092" y="204"/>
                    </a:cxn>
                    <a:cxn ang="0">
                      <a:pos x="1164" y="188"/>
                    </a:cxn>
                    <a:cxn ang="0">
                      <a:pos x="1239" y="176"/>
                    </a:cxn>
                    <a:cxn ang="0">
                      <a:pos x="1307" y="164"/>
                    </a:cxn>
                    <a:cxn ang="0">
                      <a:pos x="1383" y="164"/>
                    </a:cxn>
                    <a:cxn ang="0">
                      <a:pos x="1455" y="148"/>
                    </a:cxn>
                    <a:cxn ang="0">
                      <a:pos x="1527" y="128"/>
                    </a:cxn>
                    <a:cxn ang="0">
                      <a:pos x="1599" y="112"/>
                    </a:cxn>
                    <a:cxn ang="0">
                      <a:pos x="1671" y="108"/>
                    </a:cxn>
                    <a:cxn ang="0">
                      <a:pos x="1747" y="92"/>
                    </a:cxn>
                    <a:cxn ang="0">
                      <a:pos x="1815" y="84"/>
                    </a:cxn>
                    <a:cxn ang="0">
                      <a:pos x="1891" y="72"/>
                    </a:cxn>
                    <a:cxn ang="0">
                      <a:pos x="1963" y="64"/>
                    </a:cxn>
                    <a:cxn ang="0">
                      <a:pos x="2039" y="72"/>
                    </a:cxn>
                    <a:cxn ang="0">
                      <a:pos x="2107" y="68"/>
                    </a:cxn>
                    <a:cxn ang="0">
                      <a:pos x="2183" y="52"/>
                    </a:cxn>
                    <a:cxn ang="0">
                      <a:pos x="2255" y="48"/>
                    </a:cxn>
                    <a:cxn ang="0">
                      <a:pos x="2327" y="36"/>
                    </a:cxn>
                    <a:cxn ang="0">
                      <a:pos x="2399" y="32"/>
                    </a:cxn>
                    <a:cxn ang="0">
                      <a:pos x="2471" y="0"/>
                    </a:cxn>
                  </a:cxnLst>
                  <a:rect l="0" t="0" r="r" b="b"/>
                  <a:pathLst>
                    <a:path w="2471" h="436">
                      <a:moveTo>
                        <a:pt x="0" y="436"/>
                      </a:moveTo>
                      <a:lnTo>
                        <a:pt x="0" y="436"/>
                      </a:lnTo>
                      <a:lnTo>
                        <a:pt x="76" y="408"/>
                      </a:lnTo>
                      <a:lnTo>
                        <a:pt x="76" y="408"/>
                      </a:lnTo>
                      <a:lnTo>
                        <a:pt x="148" y="392"/>
                      </a:lnTo>
                      <a:lnTo>
                        <a:pt x="148" y="392"/>
                      </a:lnTo>
                      <a:lnTo>
                        <a:pt x="220" y="368"/>
                      </a:lnTo>
                      <a:lnTo>
                        <a:pt x="220" y="368"/>
                      </a:lnTo>
                      <a:lnTo>
                        <a:pt x="292" y="360"/>
                      </a:lnTo>
                      <a:lnTo>
                        <a:pt x="292" y="360"/>
                      </a:lnTo>
                      <a:lnTo>
                        <a:pt x="364" y="364"/>
                      </a:lnTo>
                      <a:lnTo>
                        <a:pt x="364" y="364"/>
                      </a:lnTo>
                      <a:lnTo>
                        <a:pt x="440" y="364"/>
                      </a:lnTo>
                      <a:lnTo>
                        <a:pt x="440" y="364"/>
                      </a:lnTo>
                      <a:lnTo>
                        <a:pt x="508" y="356"/>
                      </a:lnTo>
                      <a:lnTo>
                        <a:pt x="508" y="356"/>
                      </a:lnTo>
                      <a:lnTo>
                        <a:pt x="584" y="344"/>
                      </a:lnTo>
                      <a:lnTo>
                        <a:pt x="584" y="344"/>
                      </a:lnTo>
                      <a:lnTo>
                        <a:pt x="656" y="336"/>
                      </a:lnTo>
                      <a:lnTo>
                        <a:pt x="656" y="336"/>
                      </a:lnTo>
                      <a:lnTo>
                        <a:pt x="732" y="312"/>
                      </a:lnTo>
                      <a:lnTo>
                        <a:pt x="732" y="312"/>
                      </a:lnTo>
                      <a:lnTo>
                        <a:pt x="800" y="296"/>
                      </a:lnTo>
                      <a:lnTo>
                        <a:pt x="800" y="296"/>
                      </a:lnTo>
                      <a:lnTo>
                        <a:pt x="876" y="272"/>
                      </a:lnTo>
                      <a:lnTo>
                        <a:pt x="876" y="272"/>
                      </a:lnTo>
                      <a:lnTo>
                        <a:pt x="948" y="252"/>
                      </a:lnTo>
                      <a:lnTo>
                        <a:pt x="948" y="252"/>
                      </a:lnTo>
                      <a:lnTo>
                        <a:pt x="1020" y="216"/>
                      </a:lnTo>
                      <a:lnTo>
                        <a:pt x="1020" y="216"/>
                      </a:lnTo>
                      <a:lnTo>
                        <a:pt x="1092" y="204"/>
                      </a:lnTo>
                      <a:lnTo>
                        <a:pt x="1092" y="204"/>
                      </a:lnTo>
                      <a:lnTo>
                        <a:pt x="1164" y="188"/>
                      </a:lnTo>
                      <a:lnTo>
                        <a:pt x="1164" y="188"/>
                      </a:lnTo>
                      <a:lnTo>
                        <a:pt x="1239" y="176"/>
                      </a:lnTo>
                      <a:lnTo>
                        <a:pt x="1239" y="176"/>
                      </a:lnTo>
                      <a:lnTo>
                        <a:pt x="1307" y="164"/>
                      </a:lnTo>
                      <a:lnTo>
                        <a:pt x="1307" y="164"/>
                      </a:lnTo>
                      <a:lnTo>
                        <a:pt x="1383" y="164"/>
                      </a:lnTo>
                      <a:lnTo>
                        <a:pt x="1383" y="164"/>
                      </a:lnTo>
                      <a:lnTo>
                        <a:pt x="1455" y="148"/>
                      </a:lnTo>
                      <a:lnTo>
                        <a:pt x="1455" y="148"/>
                      </a:lnTo>
                      <a:lnTo>
                        <a:pt x="1527" y="128"/>
                      </a:lnTo>
                      <a:lnTo>
                        <a:pt x="1527" y="128"/>
                      </a:lnTo>
                      <a:lnTo>
                        <a:pt x="1599" y="112"/>
                      </a:lnTo>
                      <a:lnTo>
                        <a:pt x="1599" y="112"/>
                      </a:lnTo>
                      <a:lnTo>
                        <a:pt x="1671" y="108"/>
                      </a:lnTo>
                      <a:lnTo>
                        <a:pt x="1671" y="108"/>
                      </a:lnTo>
                      <a:lnTo>
                        <a:pt x="1747" y="92"/>
                      </a:lnTo>
                      <a:lnTo>
                        <a:pt x="1747" y="92"/>
                      </a:lnTo>
                      <a:lnTo>
                        <a:pt x="1815" y="84"/>
                      </a:lnTo>
                      <a:lnTo>
                        <a:pt x="1815" y="84"/>
                      </a:lnTo>
                      <a:lnTo>
                        <a:pt x="1891" y="72"/>
                      </a:lnTo>
                      <a:lnTo>
                        <a:pt x="1891" y="72"/>
                      </a:lnTo>
                      <a:lnTo>
                        <a:pt x="1963" y="64"/>
                      </a:lnTo>
                      <a:lnTo>
                        <a:pt x="1963" y="64"/>
                      </a:lnTo>
                      <a:lnTo>
                        <a:pt x="2039" y="72"/>
                      </a:lnTo>
                      <a:lnTo>
                        <a:pt x="2039" y="72"/>
                      </a:lnTo>
                      <a:lnTo>
                        <a:pt x="2107" y="68"/>
                      </a:lnTo>
                      <a:lnTo>
                        <a:pt x="2107" y="68"/>
                      </a:lnTo>
                      <a:lnTo>
                        <a:pt x="2183" y="52"/>
                      </a:lnTo>
                      <a:lnTo>
                        <a:pt x="2183" y="52"/>
                      </a:lnTo>
                      <a:lnTo>
                        <a:pt x="2255" y="48"/>
                      </a:lnTo>
                      <a:lnTo>
                        <a:pt x="2255" y="48"/>
                      </a:lnTo>
                      <a:lnTo>
                        <a:pt x="2327" y="36"/>
                      </a:lnTo>
                      <a:lnTo>
                        <a:pt x="2327" y="36"/>
                      </a:lnTo>
                      <a:lnTo>
                        <a:pt x="2399" y="32"/>
                      </a:lnTo>
                      <a:lnTo>
                        <a:pt x="2399" y="32"/>
                      </a:lnTo>
                      <a:lnTo>
                        <a:pt x="2471" y="0"/>
                      </a:lnTo>
                      <a:lnTo>
                        <a:pt x="2471" y="0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364" name="Freeform 652"/>
                <p:cNvSpPr>
                  <a:spLocks/>
                </p:cNvSpPr>
                <p:nvPr/>
              </p:nvSpPr>
              <p:spPr bwMode="auto">
                <a:xfrm>
                  <a:off x="561" y="13827"/>
                  <a:ext cx="2471" cy="436"/>
                </a:xfrm>
                <a:custGeom>
                  <a:avLst/>
                  <a:gdLst/>
                  <a:ahLst/>
                  <a:cxnLst>
                    <a:cxn ang="0">
                      <a:pos x="0" y="436"/>
                    </a:cxn>
                    <a:cxn ang="0">
                      <a:pos x="76" y="408"/>
                    </a:cxn>
                    <a:cxn ang="0">
                      <a:pos x="148" y="392"/>
                    </a:cxn>
                    <a:cxn ang="0">
                      <a:pos x="220" y="368"/>
                    </a:cxn>
                    <a:cxn ang="0">
                      <a:pos x="292" y="360"/>
                    </a:cxn>
                    <a:cxn ang="0">
                      <a:pos x="364" y="364"/>
                    </a:cxn>
                    <a:cxn ang="0">
                      <a:pos x="440" y="364"/>
                    </a:cxn>
                    <a:cxn ang="0">
                      <a:pos x="508" y="356"/>
                    </a:cxn>
                    <a:cxn ang="0">
                      <a:pos x="584" y="344"/>
                    </a:cxn>
                    <a:cxn ang="0">
                      <a:pos x="656" y="336"/>
                    </a:cxn>
                    <a:cxn ang="0">
                      <a:pos x="732" y="312"/>
                    </a:cxn>
                    <a:cxn ang="0">
                      <a:pos x="800" y="296"/>
                    </a:cxn>
                    <a:cxn ang="0">
                      <a:pos x="876" y="272"/>
                    </a:cxn>
                    <a:cxn ang="0">
                      <a:pos x="948" y="252"/>
                    </a:cxn>
                    <a:cxn ang="0">
                      <a:pos x="1020" y="216"/>
                    </a:cxn>
                    <a:cxn ang="0">
                      <a:pos x="1092" y="204"/>
                    </a:cxn>
                    <a:cxn ang="0">
                      <a:pos x="1164" y="188"/>
                    </a:cxn>
                    <a:cxn ang="0">
                      <a:pos x="1239" y="176"/>
                    </a:cxn>
                    <a:cxn ang="0">
                      <a:pos x="1307" y="164"/>
                    </a:cxn>
                    <a:cxn ang="0">
                      <a:pos x="1383" y="164"/>
                    </a:cxn>
                    <a:cxn ang="0">
                      <a:pos x="1455" y="148"/>
                    </a:cxn>
                    <a:cxn ang="0">
                      <a:pos x="1527" y="128"/>
                    </a:cxn>
                    <a:cxn ang="0">
                      <a:pos x="1599" y="112"/>
                    </a:cxn>
                    <a:cxn ang="0">
                      <a:pos x="1671" y="108"/>
                    </a:cxn>
                    <a:cxn ang="0">
                      <a:pos x="1747" y="92"/>
                    </a:cxn>
                    <a:cxn ang="0">
                      <a:pos x="1815" y="84"/>
                    </a:cxn>
                    <a:cxn ang="0">
                      <a:pos x="1891" y="72"/>
                    </a:cxn>
                    <a:cxn ang="0">
                      <a:pos x="1963" y="64"/>
                    </a:cxn>
                    <a:cxn ang="0">
                      <a:pos x="2039" y="72"/>
                    </a:cxn>
                    <a:cxn ang="0">
                      <a:pos x="2107" y="68"/>
                    </a:cxn>
                    <a:cxn ang="0">
                      <a:pos x="2183" y="52"/>
                    </a:cxn>
                    <a:cxn ang="0">
                      <a:pos x="2255" y="48"/>
                    </a:cxn>
                    <a:cxn ang="0">
                      <a:pos x="2327" y="36"/>
                    </a:cxn>
                    <a:cxn ang="0">
                      <a:pos x="2399" y="32"/>
                    </a:cxn>
                    <a:cxn ang="0">
                      <a:pos x="2471" y="0"/>
                    </a:cxn>
                  </a:cxnLst>
                  <a:rect l="0" t="0" r="r" b="b"/>
                  <a:pathLst>
                    <a:path w="2471" h="436">
                      <a:moveTo>
                        <a:pt x="0" y="436"/>
                      </a:moveTo>
                      <a:lnTo>
                        <a:pt x="76" y="408"/>
                      </a:lnTo>
                      <a:lnTo>
                        <a:pt x="148" y="392"/>
                      </a:lnTo>
                      <a:lnTo>
                        <a:pt x="220" y="368"/>
                      </a:lnTo>
                      <a:lnTo>
                        <a:pt x="292" y="360"/>
                      </a:lnTo>
                      <a:lnTo>
                        <a:pt x="364" y="364"/>
                      </a:lnTo>
                      <a:lnTo>
                        <a:pt x="440" y="364"/>
                      </a:lnTo>
                      <a:lnTo>
                        <a:pt x="508" y="356"/>
                      </a:lnTo>
                      <a:lnTo>
                        <a:pt x="584" y="344"/>
                      </a:lnTo>
                      <a:lnTo>
                        <a:pt x="656" y="336"/>
                      </a:lnTo>
                      <a:lnTo>
                        <a:pt x="732" y="312"/>
                      </a:lnTo>
                      <a:lnTo>
                        <a:pt x="800" y="296"/>
                      </a:lnTo>
                      <a:lnTo>
                        <a:pt x="876" y="272"/>
                      </a:lnTo>
                      <a:lnTo>
                        <a:pt x="948" y="252"/>
                      </a:lnTo>
                      <a:lnTo>
                        <a:pt x="1020" y="216"/>
                      </a:lnTo>
                      <a:lnTo>
                        <a:pt x="1092" y="204"/>
                      </a:lnTo>
                      <a:lnTo>
                        <a:pt x="1164" y="188"/>
                      </a:lnTo>
                      <a:lnTo>
                        <a:pt x="1239" y="176"/>
                      </a:lnTo>
                      <a:lnTo>
                        <a:pt x="1307" y="164"/>
                      </a:lnTo>
                      <a:lnTo>
                        <a:pt x="1383" y="164"/>
                      </a:lnTo>
                      <a:lnTo>
                        <a:pt x="1455" y="148"/>
                      </a:lnTo>
                      <a:lnTo>
                        <a:pt x="1527" y="128"/>
                      </a:lnTo>
                      <a:lnTo>
                        <a:pt x="1599" y="112"/>
                      </a:lnTo>
                      <a:lnTo>
                        <a:pt x="1671" y="108"/>
                      </a:lnTo>
                      <a:lnTo>
                        <a:pt x="1747" y="92"/>
                      </a:lnTo>
                      <a:lnTo>
                        <a:pt x="1815" y="84"/>
                      </a:lnTo>
                      <a:lnTo>
                        <a:pt x="1891" y="72"/>
                      </a:lnTo>
                      <a:lnTo>
                        <a:pt x="1963" y="64"/>
                      </a:lnTo>
                      <a:lnTo>
                        <a:pt x="2039" y="72"/>
                      </a:lnTo>
                      <a:lnTo>
                        <a:pt x="2107" y="68"/>
                      </a:lnTo>
                      <a:lnTo>
                        <a:pt x="2183" y="52"/>
                      </a:lnTo>
                      <a:lnTo>
                        <a:pt x="2255" y="48"/>
                      </a:lnTo>
                      <a:lnTo>
                        <a:pt x="2327" y="36"/>
                      </a:lnTo>
                      <a:lnTo>
                        <a:pt x="2399" y="32"/>
                      </a:lnTo>
                      <a:lnTo>
                        <a:pt x="2471" y="0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4365" name="Group 653"/>
                <p:cNvGrpSpPr>
                  <a:grpSpLocks/>
                </p:cNvGrpSpPr>
                <p:nvPr/>
              </p:nvGrpSpPr>
              <p:grpSpPr bwMode="auto">
                <a:xfrm>
                  <a:off x="605" y="13819"/>
                  <a:ext cx="2459" cy="421"/>
                  <a:chOff x="605" y="13819"/>
                  <a:chExt cx="2459" cy="421"/>
                </a:xfrm>
              </p:grpSpPr>
              <p:sp>
                <p:nvSpPr>
                  <p:cNvPr id="244366" name="Line 654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42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67" name="Line 655"/>
                  <p:cNvSpPr>
                    <a:spLocks noChangeShapeType="1"/>
                  </p:cNvSpPr>
                  <p:nvPr/>
                </p:nvSpPr>
                <p:spPr bwMode="auto">
                  <a:xfrm>
                    <a:off x="637" y="14235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68" name="Line 656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423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69" name="Line 657"/>
                  <p:cNvSpPr>
                    <a:spLocks noChangeShapeType="1"/>
                  </p:cNvSpPr>
                  <p:nvPr/>
                </p:nvSpPr>
                <p:spPr bwMode="auto">
                  <a:xfrm>
                    <a:off x="677" y="142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0" name="Line 658"/>
                  <p:cNvSpPr>
                    <a:spLocks noChangeShapeType="1"/>
                  </p:cNvSpPr>
                  <p:nvPr/>
                </p:nvSpPr>
                <p:spPr bwMode="auto">
                  <a:xfrm>
                    <a:off x="709" y="14219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1" name="Line 659"/>
                  <p:cNvSpPr>
                    <a:spLocks noChangeShapeType="1"/>
                  </p:cNvSpPr>
                  <p:nvPr/>
                </p:nvSpPr>
                <p:spPr bwMode="auto">
                  <a:xfrm>
                    <a:off x="677" y="142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2" name="Line 660"/>
                  <p:cNvSpPr>
                    <a:spLocks noChangeShapeType="1"/>
                  </p:cNvSpPr>
                  <p:nvPr/>
                </p:nvSpPr>
                <p:spPr bwMode="auto">
                  <a:xfrm>
                    <a:off x="753" y="141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3" name="Line 661"/>
                  <p:cNvSpPr>
                    <a:spLocks noChangeShapeType="1"/>
                  </p:cNvSpPr>
                  <p:nvPr/>
                </p:nvSpPr>
                <p:spPr bwMode="auto">
                  <a:xfrm>
                    <a:off x="781" y="14191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4" name="Line 662"/>
                  <p:cNvSpPr>
                    <a:spLocks noChangeShapeType="1"/>
                  </p:cNvSpPr>
                  <p:nvPr/>
                </p:nvSpPr>
                <p:spPr bwMode="auto">
                  <a:xfrm>
                    <a:off x="753" y="1419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5" name="Line 663"/>
                  <p:cNvSpPr>
                    <a:spLocks noChangeShapeType="1"/>
                  </p:cNvSpPr>
                  <p:nvPr/>
                </p:nvSpPr>
                <p:spPr bwMode="auto">
                  <a:xfrm>
                    <a:off x="825" y="141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6" name="Line 664"/>
                  <p:cNvSpPr>
                    <a:spLocks noChangeShapeType="1"/>
                  </p:cNvSpPr>
                  <p:nvPr/>
                </p:nvSpPr>
                <p:spPr bwMode="auto">
                  <a:xfrm>
                    <a:off x="853" y="14183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7" name="Line 665"/>
                  <p:cNvSpPr>
                    <a:spLocks noChangeShapeType="1"/>
                  </p:cNvSpPr>
                  <p:nvPr/>
                </p:nvSpPr>
                <p:spPr bwMode="auto">
                  <a:xfrm>
                    <a:off x="825" y="141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8" name="Line 666"/>
                  <p:cNvSpPr>
                    <a:spLocks noChangeShapeType="1"/>
                  </p:cNvSpPr>
                  <p:nvPr/>
                </p:nvSpPr>
                <p:spPr bwMode="auto">
                  <a:xfrm>
                    <a:off x="893" y="141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79" name="Line 667"/>
                  <p:cNvSpPr>
                    <a:spLocks noChangeShapeType="1"/>
                  </p:cNvSpPr>
                  <p:nvPr/>
                </p:nvSpPr>
                <p:spPr bwMode="auto">
                  <a:xfrm>
                    <a:off x="925" y="14187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0" name="Line 668"/>
                  <p:cNvSpPr>
                    <a:spLocks noChangeShapeType="1"/>
                  </p:cNvSpPr>
                  <p:nvPr/>
                </p:nvSpPr>
                <p:spPr bwMode="auto">
                  <a:xfrm>
                    <a:off x="893" y="1419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1" name="Line 669"/>
                  <p:cNvSpPr>
                    <a:spLocks noChangeShapeType="1"/>
                  </p:cNvSpPr>
                  <p:nvPr/>
                </p:nvSpPr>
                <p:spPr bwMode="auto">
                  <a:xfrm>
                    <a:off x="969" y="141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2" name="Line 670"/>
                  <p:cNvSpPr>
                    <a:spLocks noChangeShapeType="1"/>
                  </p:cNvSpPr>
                  <p:nvPr/>
                </p:nvSpPr>
                <p:spPr bwMode="auto">
                  <a:xfrm>
                    <a:off x="1001" y="14187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3" name="Line 671"/>
                  <p:cNvSpPr>
                    <a:spLocks noChangeShapeType="1"/>
                  </p:cNvSpPr>
                  <p:nvPr/>
                </p:nvSpPr>
                <p:spPr bwMode="auto">
                  <a:xfrm>
                    <a:off x="969" y="141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4" name="Line 672"/>
                  <p:cNvSpPr>
                    <a:spLocks noChangeShapeType="1"/>
                  </p:cNvSpPr>
                  <p:nvPr/>
                </p:nvSpPr>
                <p:spPr bwMode="auto">
                  <a:xfrm>
                    <a:off x="1041" y="141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5" name="Line 673"/>
                  <p:cNvSpPr>
                    <a:spLocks noChangeShapeType="1"/>
                  </p:cNvSpPr>
                  <p:nvPr/>
                </p:nvSpPr>
                <p:spPr bwMode="auto">
                  <a:xfrm>
                    <a:off x="1069" y="14179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6" name="Line 674"/>
                  <p:cNvSpPr>
                    <a:spLocks noChangeShapeType="1"/>
                  </p:cNvSpPr>
                  <p:nvPr/>
                </p:nvSpPr>
                <p:spPr bwMode="auto">
                  <a:xfrm>
                    <a:off x="1041" y="141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7" name="Line 675"/>
                  <p:cNvSpPr>
                    <a:spLocks noChangeShapeType="1"/>
                  </p:cNvSpPr>
                  <p:nvPr/>
                </p:nvSpPr>
                <p:spPr bwMode="auto">
                  <a:xfrm>
                    <a:off x="1117" y="141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8" name="Line 676"/>
                  <p:cNvSpPr>
                    <a:spLocks noChangeShapeType="1"/>
                  </p:cNvSpPr>
                  <p:nvPr/>
                </p:nvSpPr>
                <p:spPr bwMode="auto">
                  <a:xfrm>
                    <a:off x="1145" y="14171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89" name="Line 677"/>
                  <p:cNvSpPr>
                    <a:spLocks noChangeShapeType="1"/>
                  </p:cNvSpPr>
                  <p:nvPr/>
                </p:nvSpPr>
                <p:spPr bwMode="auto">
                  <a:xfrm>
                    <a:off x="1117" y="1417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0" name="Line 678"/>
                  <p:cNvSpPr>
                    <a:spLocks noChangeShapeType="1"/>
                  </p:cNvSpPr>
                  <p:nvPr/>
                </p:nvSpPr>
                <p:spPr bwMode="auto">
                  <a:xfrm>
                    <a:off x="1185" y="1415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1" name="Line 679"/>
                  <p:cNvSpPr>
                    <a:spLocks noChangeShapeType="1"/>
                  </p:cNvSpPr>
                  <p:nvPr/>
                </p:nvSpPr>
                <p:spPr bwMode="auto">
                  <a:xfrm>
                    <a:off x="1217" y="14159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2" name="Line 680"/>
                  <p:cNvSpPr>
                    <a:spLocks noChangeShapeType="1"/>
                  </p:cNvSpPr>
                  <p:nvPr/>
                </p:nvSpPr>
                <p:spPr bwMode="auto">
                  <a:xfrm>
                    <a:off x="1185" y="141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3" name="Line 681"/>
                  <p:cNvSpPr>
                    <a:spLocks noChangeShapeType="1"/>
                  </p:cNvSpPr>
                  <p:nvPr/>
                </p:nvSpPr>
                <p:spPr bwMode="auto">
                  <a:xfrm>
                    <a:off x="1261" y="1413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4" name="Line 682"/>
                  <p:cNvSpPr>
                    <a:spLocks noChangeShapeType="1"/>
                  </p:cNvSpPr>
                  <p:nvPr/>
                </p:nvSpPr>
                <p:spPr bwMode="auto">
                  <a:xfrm>
                    <a:off x="1293" y="14131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5" name="Line 683"/>
                  <p:cNvSpPr>
                    <a:spLocks noChangeShapeType="1"/>
                  </p:cNvSpPr>
                  <p:nvPr/>
                </p:nvSpPr>
                <p:spPr bwMode="auto">
                  <a:xfrm>
                    <a:off x="1261" y="141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6" name="Line 684"/>
                  <p:cNvSpPr>
                    <a:spLocks noChangeShapeType="1"/>
                  </p:cNvSpPr>
                  <p:nvPr/>
                </p:nvSpPr>
                <p:spPr bwMode="auto">
                  <a:xfrm>
                    <a:off x="1333" y="141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7" name="Line 685"/>
                  <p:cNvSpPr>
                    <a:spLocks noChangeShapeType="1"/>
                  </p:cNvSpPr>
                  <p:nvPr/>
                </p:nvSpPr>
                <p:spPr bwMode="auto">
                  <a:xfrm>
                    <a:off x="1361" y="14119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8" name="Line 686"/>
                  <p:cNvSpPr>
                    <a:spLocks noChangeShapeType="1"/>
                  </p:cNvSpPr>
                  <p:nvPr/>
                </p:nvSpPr>
                <p:spPr bwMode="auto">
                  <a:xfrm>
                    <a:off x="1333" y="141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399" name="Line 687"/>
                  <p:cNvSpPr>
                    <a:spLocks noChangeShapeType="1"/>
                  </p:cNvSpPr>
                  <p:nvPr/>
                </p:nvSpPr>
                <p:spPr bwMode="auto">
                  <a:xfrm>
                    <a:off x="1409" y="14091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0" name="Line 688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4091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1" name="Line 689"/>
                  <p:cNvSpPr>
                    <a:spLocks noChangeShapeType="1"/>
                  </p:cNvSpPr>
                  <p:nvPr/>
                </p:nvSpPr>
                <p:spPr bwMode="auto">
                  <a:xfrm>
                    <a:off x="1409" y="1410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2" name="Line 690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407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3" name="Line 691"/>
                  <p:cNvSpPr>
                    <a:spLocks noChangeShapeType="1"/>
                  </p:cNvSpPr>
                  <p:nvPr/>
                </p:nvSpPr>
                <p:spPr bwMode="auto">
                  <a:xfrm>
                    <a:off x="1509" y="14075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4" name="Line 692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40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5" name="Line 693"/>
                  <p:cNvSpPr>
                    <a:spLocks noChangeShapeType="1"/>
                  </p:cNvSpPr>
                  <p:nvPr/>
                </p:nvSpPr>
                <p:spPr bwMode="auto">
                  <a:xfrm>
                    <a:off x="1549" y="1403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6" name="Line 694"/>
                  <p:cNvSpPr>
                    <a:spLocks noChangeShapeType="1"/>
                  </p:cNvSpPr>
                  <p:nvPr/>
                </p:nvSpPr>
                <p:spPr bwMode="auto">
                  <a:xfrm>
                    <a:off x="1581" y="1403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7" name="Line 695"/>
                  <p:cNvSpPr>
                    <a:spLocks noChangeShapeType="1"/>
                  </p:cNvSpPr>
                  <p:nvPr/>
                </p:nvSpPr>
                <p:spPr bwMode="auto">
                  <a:xfrm>
                    <a:off x="1549" y="1405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8" name="Line 696"/>
                  <p:cNvSpPr>
                    <a:spLocks noChangeShapeType="1"/>
                  </p:cNvSpPr>
                  <p:nvPr/>
                </p:nvSpPr>
                <p:spPr bwMode="auto">
                  <a:xfrm>
                    <a:off x="1625" y="140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09" name="Line 697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4023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0" name="Line 698"/>
                  <p:cNvSpPr>
                    <a:spLocks noChangeShapeType="1"/>
                  </p:cNvSpPr>
                  <p:nvPr/>
                </p:nvSpPr>
                <p:spPr bwMode="auto">
                  <a:xfrm>
                    <a:off x="1625" y="1403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1" name="Line 699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140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2" name="Line 700"/>
                  <p:cNvSpPr>
                    <a:spLocks noChangeShapeType="1"/>
                  </p:cNvSpPr>
                  <p:nvPr/>
                </p:nvSpPr>
                <p:spPr bwMode="auto">
                  <a:xfrm>
                    <a:off x="1725" y="14007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3" name="Line 701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140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4" name="Line 702"/>
                  <p:cNvSpPr>
                    <a:spLocks noChangeShapeType="1"/>
                  </p:cNvSpPr>
                  <p:nvPr/>
                </p:nvSpPr>
                <p:spPr bwMode="auto">
                  <a:xfrm>
                    <a:off x="1769" y="13995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5" name="Line 703"/>
                  <p:cNvSpPr>
                    <a:spLocks noChangeShapeType="1"/>
                  </p:cNvSpPr>
                  <p:nvPr/>
                </p:nvSpPr>
                <p:spPr bwMode="auto">
                  <a:xfrm>
                    <a:off x="1800" y="139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6" name="Line 704"/>
                  <p:cNvSpPr>
                    <a:spLocks noChangeShapeType="1"/>
                  </p:cNvSpPr>
                  <p:nvPr/>
                </p:nvSpPr>
                <p:spPr bwMode="auto">
                  <a:xfrm>
                    <a:off x="1769" y="14011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7" name="Line 705"/>
                  <p:cNvSpPr>
                    <a:spLocks noChangeShapeType="1"/>
                  </p:cNvSpPr>
                  <p:nvPr/>
                </p:nvSpPr>
                <p:spPr bwMode="auto">
                  <a:xfrm>
                    <a:off x="1840" y="139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8" name="Line 706"/>
                  <p:cNvSpPr>
                    <a:spLocks noChangeShapeType="1"/>
                  </p:cNvSpPr>
                  <p:nvPr/>
                </p:nvSpPr>
                <p:spPr bwMode="auto">
                  <a:xfrm>
                    <a:off x="1868" y="13983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19" name="Line 707"/>
                  <p:cNvSpPr>
                    <a:spLocks noChangeShapeType="1"/>
                  </p:cNvSpPr>
                  <p:nvPr/>
                </p:nvSpPr>
                <p:spPr bwMode="auto">
                  <a:xfrm>
                    <a:off x="1840" y="1400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0" name="Line 708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39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1" name="Line 709"/>
                  <p:cNvSpPr>
                    <a:spLocks noChangeShapeType="1"/>
                  </p:cNvSpPr>
                  <p:nvPr/>
                </p:nvSpPr>
                <p:spPr bwMode="auto">
                  <a:xfrm>
                    <a:off x="1944" y="13983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2" name="Line 710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39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3" name="Line 711"/>
                  <p:cNvSpPr>
                    <a:spLocks noChangeShapeType="1"/>
                  </p:cNvSpPr>
                  <p:nvPr/>
                </p:nvSpPr>
                <p:spPr bwMode="auto">
                  <a:xfrm>
                    <a:off x="1984" y="1396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4" name="Line 712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13963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5" name="Line 713"/>
                  <p:cNvSpPr>
                    <a:spLocks noChangeShapeType="1"/>
                  </p:cNvSpPr>
                  <p:nvPr/>
                </p:nvSpPr>
                <p:spPr bwMode="auto">
                  <a:xfrm>
                    <a:off x="1984" y="139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6" name="Line 714"/>
                  <p:cNvSpPr>
                    <a:spLocks noChangeShapeType="1"/>
                  </p:cNvSpPr>
                  <p:nvPr/>
                </p:nvSpPr>
                <p:spPr bwMode="auto">
                  <a:xfrm>
                    <a:off x="2060" y="1395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7" name="Line 715"/>
                  <p:cNvSpPr>
                    <a:spLocks noChangeShapeType="1"/>
                  </p:cNvSpPr>
                  <p:nvPr/>
                </p:nvSpPr>
                <p:spPr bwMode="auto">
                  <a:xfrm>
                    <a:off x="2088" y="13951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8" name="Line 716"/>
                  <p:cNvSpPr>
                    <a:spLocks noChangeShapeType="1"/>
                  </p:cNvSpPr>
                  <p:nvPr/>
                </p:nvSpPr>
                <p:spPr bwMode="auto">
                  <a:xfrm>
                    <a:off x="2060" y="139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29" name="Line 717"/>
                  <p:cNvSpPr>
                    <a:spLocks noChangeShapeType="1"/>
                  </p:cNvSpPr>
                  <p:nvPr/>
                </p:nvSpPr>
                <p:spPr bwMode="auto">
                  <a:xfrm>
                    <a:off x="2132" y="139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0" name="Line 718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13927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1" name="Line 719"/>
                  <p:cNvSpPr>
                    <a:spLocks noChangeShapeType="1"/>
                  </p:cNvSpPr>
                  <p:nvPr/>
                </p:nvSpPr>
                <p:spPr bwMode="auto">
                  <a:xfrm>
                    <a:off x="2132" y="1395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2" name="Line 720"/>
                  <p:cNvSpPr>
                    <a:spLocks noChangeShapeType="1"/>
                  </p:cNvSpPr>
                  <p:nvPr/>
                </p:nvSpPr>
                <p:spPr bwMode="auto">
                  <a:xfrm>
                    <a:off x="2204" y="1392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3" name="Line 721"/>
                  <p:cNvSpPr>
                    <a:spLocks noChangeShapeType="1"/>
                  </p:cNvSpPr>
                  <p:nvPr/>
                </p:nvSpPr>
                <p:spPr bwMode="auto">
                  <a:xfrm>
                    <a:off x="2232" y="13923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4" name="Line 722"/>
                  <p:cNvSpPr>
                    <a:spLocks noChangeShapeType="1"/>
                  </p:cNvSpPr>
                  <p:nvPr/>
                </p:nvSpPr>
                <p:spPr bwMode="auto">
                  <a:xfrm>
                    <a:off x="2204" y="13947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5" name="Line 723"/>
                  <p:cNvSpPr>
                    <a:spLocks noChangeShapeType="1"/>
                  </p:cNvSpPr>
                  <p:nvPr/>
                </p:nvSpPr>
                <p:spPr bwMode="auto">
                  <a:xfrm>
                    <a:off x="2276" y="139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6" name="Line 724"/>
                  <p:cNvSpPr>
                    <a:spLocks noChangeShapeType="1"/>
                  </p:cNvSpPr>
                  <p:nvPr/>
                </p:nvSpPr>
                <p:spPr bwMode="auto">
                  <a:xfrm>
                    <a:off x="2308" y="13907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7" name="Line 725"/>
                  <p:cNvSpPr>
                    <a:spLocks noChangeShapeType="1"/>
                  </p:cNvSpPr>
                  <p:nvPr/>
                </p:nvSpPr>
                <p:spPr bwMode="auto">
                  <a:xfrm>
                    <a:off x="2276" y="1393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8" name="Line 726"/>
                  <p:cNvSpPr>
                    <a:spLocks noChangeShapeType="1"/>
                  </p:cNvSpPr>
                  <p:nvPr/>
                </p:nvSpPr>
                <p:spPr bwMode="auto">
                  <a:xfrm>
                    <a:off x="2348" y="138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39" name="Line 727"/>
                  <p:cNvSpPr>
                    <a:spLocks noChangeShapeType="1"/>
                  </p:cNvSpPr>
                  <p:nvPr/>
                </p:nvSpPr>
                <p:spPr bwMode="auto">
                  <a:xfrm>
                    <a:off x="2376" y="13899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0" name="Line 728"/>
                  <p:cNvSpPr>
                    <a:spLocks noChangeShapeType="1"/>
                  </p:cNvSpPr>
                  <p:nvPr/>
                </p:nvSpPr>
                <p:spPr bwMode="auto">
                  <a:xfrm>
                    <a:off x="2348" y="139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1" name="Line 729"/>
                  <p:cNvSpPr>
                    <a:spLocks noChangeShapeType="1"/>
                  </p:cNvSpPr>
                  <p:nvPr/>
                </p:nvSpPr>
                <p:spPr bwMode="auto">
                  <a:xfrm>
                    <a:off x="2424" y="138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2" name="Line 730"/>
                  <p:cNvSpPr>
                    <a:spLocks noChangeShapeType="1"/>
                  </p:cNvSpPr>
                  <p:nvPr/>
                </p:nvSpPr>
                <p:spPr bwMode="auto">
                  <a:xfrm>
                    <a:off x="2452" y="13887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3" name="Line 731"/>
                  <p:cNvSpPr>
                    <a:spLocks noChangeShapeType="1"/>
                  </p:cNvSpPr>
                  <p:nvPr/>
                </p:nvSpPr>
                <p:spPr bwMode="auto">
                  <a:xfrm>
                    <a:off x="2424" y="1391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4" name="Line 732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13879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5" name="Line 733"/>
                  <p:cNvSpPr>
                    <a:spLocks noChangeShapeType="1"/>
                  </p:cNvSpPr>
                  <p:nvPr/>
                </p:nvSpPr>
                <p:spPr bwMode="auto">
                  <a:xfrm>
                    <a:off x="2524" y="13879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6" name="Line 734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1390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7" name="Line 735"/>
                  <p:cNvSpPr>
                    <a:spLocks noChangeShapeType="1"/>
                  </p:cNvSpPr>
                  <p:nvPr/>
                </p:nvSpPr>
                <p:spPr bwMode="auto">
                  <a:xfrm>
                    <a:off x="2568" y="138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8" name="Line 736"/>
                  <p:cNvSpPr>
                    <a:spLocks noChangeShapeType="1"/>
                  </p:cNvSpPr>
                  <p:nvPr/>
                </p:nvSpPr>
                <p:spPr bwMode="auto">
                  <a:xfrm>
                    <a:off x="2600" y="13887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49" name="Line 737"/>
                  <p:cNvSpPr>
                    <a:spLocks noChangeShapeType="1"/>
                  </p:cNvSpPr>
                  <p:nvPr/>
                </p:nvSpPr>
                <p:spPr bwMode="auto">
                  <a:xfrm>
                    <a:off x="2568" y="139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0" name="Line 738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138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1" name="Line 739"/>
                  <p:cNvSpPr>
                    <a:spLocks noChangeShapeType="1"/>
                  </p:cNvSpPr>
                  <p:nvPr/>
                </p:nvSpPr>
                <p:spPr bwMode="auto">
                  <a:xfrm>
                    <a:off x="2668" y="13883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2" name="Line 740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139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3" name="Line 741"/>
                  <p:cNvSpPr>
                    <a:spLocks noChangeShapeType="1"/>
                  </p:cNvSpPr>
                  <p:nvPr/>
                </p:nvSpPr>
                <p:spPr bwMode="auto">
                  <a:xfrm>
                    <a:off x="2716" y="138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4" name="Line 742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38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5" name="Line 743"/>
                  <p:cNvSpPr>
                    <a:spLocks noChangeShapeType="1"/>
                  </p:cNvSpPr>
                  <p:nvPr/>
                </p:nvSpPr>
                <p:spPr bwMode="auto">
                  <a:xfrm>
                    <a:off x="2716" y="1389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6" name="Line 744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386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7" name="Line 745"/>
                  <p:cNvSpPr>
                    <a:spLocks noChangeShapeType="1"/>
                  </p:cNvSpPr>
                  <p:nvPr/>
                </p:nvSpPr>
                <p:spPr bwMode="auto">
                  <a:xfrm>
                    <a:off x="2816" y="13863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8" name="Line 746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38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59" name="Line 747"/>
                  <p:cNvSpPr>
                    <a:spLocks noChangeShapeType="1"/>
                  </p:cNvSpPr>
                  <p:nvPr/>
                </p:nvSpPr>
                <p:spPr bwMode="auto">
                  <a:xfrm>
                    <a:off x="2856" y="138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0" name="Line 748"/>
                  <p:cNvSpPr>
                    <a:spLocks noChangeShapeType="1"/>
                  </p:cNvSpPr>
                  <p:nvPr/>
                </p:nvSpPr>
                <p:spPr bwMode="auto">
                  <a:xfrm>
                    <a:off x="2888" y="13855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1" name="Line 749"/>
                  <p:cNvSpPr>
                    <a:spLocks noChangeShapeType="1"/>
                  </p:cNvSpPr>
                  <p:nvPr/>
                </p:nvSpPr>
                <p:spPr bwMode="auto">
                  <a:xfrm>
                    <a:off x="2856" y="138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2" name="Line 750"/>
                  <p:cNvSpPr>
                    <a:spLocks noChangeShapeType="1"/>
                  </p:cNvSpPr>
                  <p:nvPr/>
                </p:nvSpPr>
                <p:spPr bwMode="auto">
                  <a:xfrm>
                    <a:off x="2932" y="1384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3" name="Line 751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3847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4" name="Line 752"/>
                  <p:cNvSpPr>
                    <a:spLocks noChangeShapeType="1"/>
                  </p:cNvSpPr>
                  <p:nvPr/>
                </p:nvSpPr>
                <p:spPr bwMode="auto">
                  <a:xfrm>
                    <a:off x="2932" y="138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5" name="Line 753"/>
                  <p:cNvSpPr>
                    <a:spLocks noChangeShapeType="1"/>
                  </p:cNvSpPr>
                  <p:nvPr/>
                </p:nvSpPr>
                <p:spPr bwMode="auto">
                  <a:xfrm>
                    <a:off x="3004" y="138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6" name="Line 75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3819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467" name="Line 755"/>
                  <p:cNvSpPr>
                    <a:spLocks noChangeShapeType="1"/>
                  </p:cNvSpPr>
                  <p:nvPr/>
                </p:nvSpPr>
                <p:spPr bwMode="auto">
                  <a:xfrm>
                    <a:off x="3004" y="138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4496" name="Freeform 784"/>
              <p:cNvSpPr>
                <a:spLocks/>
              </p:cNvSpPr>
              <p:nvPr/>
            </p:nvSpPr>
            <p:spPr bwMode="auto">
              <a:xfrm>
                <a:off x="487" y="3183"/>
                <a:ext cx="2395" cy="284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0" y="284"/>
                  </a:cxn>
                  <a:cxn ang="0">
                    <a:pos x="72" y="272"/>
                  </a:cxn>
                  <a:cxn ang="0">
                    <a:pos x="72" y="272"/>
                  </a:cxn>
                  <a:cxn ang="0">
                    <a:pos x="144" y="268"/>
                  </a:cxn>
                  <a:cxn ang="0">
                    <a:pos x="144" y="268"/>
                  </a:cxn>
                  <a:cxn ang="0">
                    <a:pos x="216" y="260"/>
                  </a:cxn>
                  <a:cxn ang="0">
                    <a:pos x="216" y="260"/>
                  </a:cxn>
                  <a:cxn ang="0">
                    <a:pos x="288" y="256"/>
                  </a:cxn>
                  <a:cxn ang="0">
                    <a:pos x="288" y="256"/>
                  </a:cxn>
                  <a:cxn ang="0">
                    <a:pos x="364" y="240"/>
                  </a:cxn>
                  <a:cxn ang="0">
                    <a:pos x="364" y="240"/>
                  </a:cxn>
                  <a:cxn ang="0">
                    <a:pos x="432" y="224"/>
                  </a:cxn>
                  <a:cxn ang="0">
                    <a:pos x="432" y="224"/>
                  </a:cxn>
                  <a:cxn ang="0">
                    <a:pos x="508" y="196"/>
                  </a:cxn>
                  <a:cxn ang="0">
                    <a:pos x="508" y="196"/>
                  </a:cxn>
                  <a:cxn ang="0">
                    <a:pos x="580" y="184"/>
                  </a:cxn>
                  <a:cxn ang="0">
                    <a:pos x="580" y="184"/>
                  </a:cxn>
                  <a:cxn ang="0">
                    <a:pos x="656" y="176"/>
                  </a:cxn>
                  <a:cxn ang="0">
                    <a:pos x="656" y="176"/>
                  </a:cxn>
                  <a:cxn ang="0">
                    <a:pos x="724" y="164"/>
                  </a:cxn>
                  <a:cxn ang="0">
                    <a:pos x="724" y="164"/>
                  </a:cxn>
                  <a:cxn ang="0">
                    <a:pos x="800" y="144"/>
                  </a:cxn>
                  <a:cxn ang="0">
                    <a:pos x="800" y="144"/>
                  </a:cxn>
                  <a:cxn ang="0">
                    <a:pos x="872" y="128"/>
                  </a:cxn>
                  <a:cxn ang="0">
                    <a:pos x="872" y="128"/>
                  </a:cxn>
                  <a:cxn ang="0">
                    <a:pos x="944" y="108"/>
                  </a:cxn>
                  <a:cxn ang="0">
                    <a:pos x="944" y="108"/>
                  </a:cxn>
                  <a:cxn ang="0">
                    <a:pos x="1016" y="84"/>
                  </a:cxn>
                  <a:cxn ang="0">
                    <a:pos x="1016" y="84"/>
                  </a:cxn>
                  <a:cxn ang="0">
                    <a:pos x="1088" y="64"/>
                  </a:cxn>
                  <a:cxn ang="0">
                    <a:pos x="1088" y="64"/>
                  </a:cxn>
                  <a:cxn ang="0">
                    <a:pos x="1163" y="32"/>
                  </a:cxn>
                  <a:cxn ang="0">
                    <a:pos x="1163" y="32"/>
                  </a:cxn>
                  <a:cxn ang="0">
                    <a:pos x="1231" y="36"/>
                  </a:cxn>
                  <a:cxn ang="0">
                    <a:pos x="1231" y="36"/>
                  </a:cxn>
                  <a:cxn ang="0">
                    <a:pos x="1307" y="20"/>
                  </a:cxn>
                  <a:cxn ang="0">
                    <a:pos x="1307" y="20"/>
                  </a:cxn>
                  <a:cxn ang="0">
                    <a:pos x="1379" y="16"/>
                  </a:cxn>
                  <a:cxn ang="0">
                    <a:pos x="1379" y="16"/>
                  </a:cxn>
                  <a:cxn ang="0">
                    <a:pos x="1451" y="24"/>
                  </a:cxn>
                  <a:cxn ang="0">
                    <a:pos x="1451" y="24"/>
                  </a:cxn>
                  <a:cxn ang="0">
                    <a:pos x="1815" y="12"/>
                  </a:cxn>
                  <a:cxn ang="0">
                    <a:pos x="1815" y="12"/>
                  </a:cxn>
                  <a:cxn ang="0">
                    <a:pos x="1887" y="16"/>
                  </a:cxn>
                  <a:cxn ang="0">
                    <a:pos x="1887" y="16"/>
                  </a:cxn>
                  <a:cxn ang="0">
                    <a:pos x="1963" y="24"/>
                  </a:cxn>
                  <a:cxn ang="0">
                    <a:pos x="1963" y="24"/>
                  </a:cxn>
                  <a:cxn ang="0">
                    <a:pos x="2031" y="28"/>
                  </a:cxn>
                  <a:cxn ang="0">
                    <a:pos x="2031" y="28"/>
                  </a:cxn>
                  <a:cxn ang="0">
                    <a:pos x="2107" y="20"/>
                  </a:cxn>
                  <a:cxn ang="0">
                    <a:pos x="2107" y="20"/>
                  </a:cxn>
                  <a:cxn ang="0">
                    <a:pos x="2179" y="24"/>
                  </a:cxn>
                  <a:cxn ang="0">
                    <a:pos x="2179" y="24"/>
                  </a:cxn>
                  <a:cxn ang="0">
                    <a:pos x="2323" y="24"/>
                  </a:cxn>
                  <a:cxn ang="0">
                    <a:pos x="2323" y="24"/>
                  </a:cxn>
                  <a:cxn ang="0">
                    <a:pos x="2395" y="0"/>
                  </a:cxn>
                  <a:cxn ang="0">
                    <a:pos x="2395" y="0"/>
                  </a:cxn>
                </a:cxnLst>
                <a:rect l="0" t="0" r="r" b="b"/>
                <a:pathLst>
                  <a:path w="2395" h="284">
                    <a:moveTo>
                      <a:pt x="0" y="284"/>
                    </a:moveTo>
                    <a:lnTo>
                      <a:pt x="0" y="284"/>
                    </a:lnTo>
                    <a:lnTo>
                      <a:pt x="72" y="272"/>
                    </a:lnTo>
                    <a:lnTo>
                      <a:pt x="72" y="272"/>
                    </a:lnTo>
                    <a:lnTo>
                      <a:pt x="144" y="268"/>
                    </a:lnTo>
                    <a:lnTo>
                      <a:pt x="144" y="268"/>
                    </a:lnTo>
                    <a:lnTo>
                      <a:pt x="216" y="260"/>
                    </a:lnTo>
                    <a:lnTo>
                      <a:pt x="216" y="260"/>
                    </a:lnTo>
                    <a:lnTo>
                      <a:pt x="288" y="256"/>
                    </a:lnTo>
                    <a:lnTo>
                      <a:pt x="288" y="256"/>
                    </a:lnTo>
                    <a:lnTo>
                      <a:pt x="364" y="240"/>
                    </a:lnTo>
                    <a:lnTo>
                      <a:pt x="364" y="240"/>
                    </a:lnTo>
                    <a:lnTo>
                      <a:pt x="432" y="224"/>
                    </a:lnTo>
                    <a:lnTo>
                      <a:pt x="432" y="224"/>
                    </a:lnTo>
                    <a:lnTo>
                      <a:pt x="508" y="196"/>
                    </a:lnTo>
                    <a:lnTo>
                      <a:pt x="508" y="196"/>
                    </a:lnTo>
                    <a:lnTo>
                      <a:pt x="580" y="184"/>
                    </a:lnTo>
                    <a:lnTo>
                      <a:pt x="580" y="184"/>
                    </a:lnTo>
                    <a:lnTo>
                      <a:pt x="656" y="176"/>
                    </a:lnTo>
                    <a:lnTo>
                      <a:pt x="656" y="176"/>
                    </a:lnTo>
                    <a:lnTo>
                      <a:pt x="724" y="164"/>
                    </a:lnTo>
                    <a:lnTo>
                      <a:pt x="724" y="164"/>
                    </a:lnTo>
                    <a:lnTo>
                      <a:pt x="800" y="144"/>
                    </a:lnTo>
                    <a:lnTo>
                      <a:pt x="800" y="144"/>
                    </a:lnTo>
                    <a:lnTo>
                      <a:pt x="872" y="128"/>
                    </a:lnTo>
                    <a:lnTo>
                      <a:pt x="872" y="128"/>
                    </a:lnTo>
                    <a:lnTo>
                      <a:pt x="944" y="108"/>
                    </a:lnTo>
                    <a:lnTo>
                      <a:pt x="944" y="108"/>
                    </a:lnTo>
                    <a:lnTo>
                      <a:pt x="1016" y="84"/>
                    </a:lnTo>
                    <a:lnTo>
                      <a:pt x="1016" y="84"/>
                    </a:lnTo>
                    <a:lnTo>
                      <a:pt x="1088" y="64"/>
                    </a:lnTo>
                    <a:lnTo>
                      <a:pt x="1088" y="64"/>
                    </a:lnTo>
                    <a:lnTo>
                      <a:pt x="1163" y="32"/>
                    </a:lnTo>
                    <a:lnTo>
                      <a:pt x="1163" y="32"/>
                    </a:lnTo>
                    <a:lnTo>
                      <a:pt x="1231" y="36"/>
                    </a:lnTo>
                    <a:lnTo>
                      <a:pt x="1231" y="36"/>
                    </a:lnTo>
                    <a:lnTo>
                      <a:pt x="1307" y="20"/>
                    </a:lnTo>
                    <a:lnTo>
                      <a:pt x="1307" y="20"/>
                    </a:lnTo>
                    <a:lnTo>
                      <a:pt x="1379" y="16"/>
                    </a:lnTo>
                    <a:lnTo>
                      <a:pt x="1379" y="16"/>
                    </a:lnTo>
                    <a:lnTo>
                      <a:pt x="1451" y="24"/>
                    </a:lnTo>
                    <a:lnTo>
                      <a:pt x="1451" y="24"/>
                    </a:lnTo>
                    <a:lnTo>
                      <a:pt x="1815" y="12"/>
                    </a:lnTo>
                    <a:lnTo>
                      <a:pt x="1815" y="12"/>
                    </a:lnTo>
                    <a:lnTo>
                      <a:pt x="1887" y="16"/>
                    </a:lnTo>
                    <a:lnTo>
                      <a:pt x="1887" y="16"/>
                    </a:lnTo>
                    <a:lnTo>
                      <a:pt x="1963" y="24"/>
                    </a:lnTo>
                    <a:lnTo>
                      <a:pt x="1963" y="24"/>
                    </a:lnTo>
                    <a:lnTo>
                      <a:pt x="2031" y="28"/>
                    </a:lnTo>
                    <a:lnTo>
                      <a:pt x="2031" y="28"/>
                    </a:lnTo>
                    <a:lnTo>
                      <a:pt x="2107" y="20"/>
                    </a:lnTo>
                    <a:lnTo>
                      <a:pt x="2107" y="20"/>
                    </a:lnTo>
                    <a:lnTo>
                      <a:pt x="2179" y="24"/>
                    </a:lnTo>
                    <a:lnTo>
                      <a:pt x="2179" y="24"/>
                    </a:lnTo>
                    <a:lnTo>
                      <a:pt x="2323" y="24"/>
                    </a:lnTo>
                    <a:lnTo>
                      <a:pt x="2323" y="24"/>
                    </a:lnTo>
                    <a:lnTo>
                      <a:pt x="2395" y="0"/>
                    </a:lnTo>
                    <a:lnTo>
                      <a:pt x="2395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497" name="Freeform 785"/>
              <p:cNvSpPr>
                <a:spLocks/>
              </p:cNvSpPr>
              <p:nvPr/>
            </p:nvSpPr>
            <p:spPr bwMode="auto">
              <a:xfrm>
                <a:off x="483" y="3179"/>
                <a:ext cx="2395" cy="284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72" y="272"/>
                  </a:cxn>
                  <a:cxn ang="0">
                    <a:pos x="144" y="268"/>
                  </a:cxn>
                  <a:cxn ang="0">
                    <a:pos x="216" y="260"/>
                  </a:cxn>
                  <a:cxn ang="0">
                    <a:pos x="288" y="256"/>
                  </a:cxn>
                  <a:cxn ang="0">
                    <a:pos x="364" y="240"/>
                  </a:cxn>
                  <a:cxn ang="0">
                    <a:pos x="432" y="224"/>
                  </a:cxn>
                  <a:cxn ang="0">
                    <a:pos x="508" y="196"/>
                  </a:cxn>
                  <a:cxn ang="0">
                    <a:pos x="580" y="184"/>
                  </a:cxn>
                  <a:cxn ang="0">
                    <a:pos x="656" y="176"/>
                  </a:cxn>
                  <a:cxn ang="0">
                    <a:pos x="724" y="164"/>
                  </a:cxn>
                  <a:cxn ang="0">
                    <a:pos x="800" y="144"/>
                  </a:cxn>
                  <a:cxn ang="0">
                    <a:pos x="872" y="128"/>
                  </a:cxn>
                  <a:cxn ang="0">
                    <a:pos x="944" y="108"/>
                  </a:cxn>
                  <a:cxn ang="0">
                    <a:pos x="1016" y="84"/>
                  </a:cxn>
                  <a:cxn ang="0">
                    <a:pos x="1088" y="64"/>
                  </a:cxn>
                  <a:cxn ang="0">
                    <a:pos x="1163" y="32"/>
                  </a:cxn>
                  <a:cxn ang="0">
                    <a:pos x="1231" y="36"/>
                  </a:cxn>
                  <a:cxn ang="0">
                    <a:pos x="1307" y="20"/>
                  </a:cxn>
                  <a:cxn ang="0">
                    <a:pos x="1379" y="16"/>
                  </a:cxn>
                  <a:cxn ang="0">
                    <a:pos x="1451" y="24"/>
                  </a:cxn>
                  <a:cxn ang="0">
                    <a:pos x="1815" y="12"/>
                  </a:cxn>
                  <a:cxn ang="0">
                    <a:pos x="1887" y="16"/>
                  </a:cxn>
                  <a:cxn ang="0">
                    <a:pos x="1963" y="24"/>
                  </a:cxn>
                  <a:cxn ang="0">
                    <a:pos x="2031" y="28"/>
                  </a:cxn>
                  <a:cxn ang="0">
                    <a:pos x="2107" y="20"/>
                  </a:cxn>
                  <a:cxn ang="0">
                    <a:pos x="2179" y="24"/>
                  </a:cxn>
                  <a:cxn ang="0">
                    <a:pos x="2323" y="24"/>
                  </a:cxn>
                  <a:cxn ang="0">
                    <a:pos x="2395" y="0"/>
                  </a:cxn>
                </a:cxnLst>
                <a:rect l="0" t="0" r="r" b="b"/>
                <a:pathLst>
                  <a:path w="2395" h="284">
                    <a:moveTo>
                      <a:pt x="0" y="284"/>
                    </a:moveTo>
                    <a:lnTo>
                      <a:pt x="72" y="272"/>
                    </a:lnTo>
                    <a:lnTo>
                      <a:pt x="144" y="268"/>
                    </a:lnTo>
                    <a:lnTo>
                      <a:pt x="216" y="260"/>
                    </a:lnTo>
                    <a:lnTo>
                      <a:pt x="288" y="256"/>
                    </a:lnTo>
                    <a:lnTo>
                      <a:pt x="364" y="240"/>
                    </a:lnTo>
                    <a:lnTo>
                      <a:pt x="432" y="224"/>
                    </a:lnTo>
                    <a:lnTo>
                      <a:pt x="508" y="196"/>
                    </a:lnTo>
                    <a:lnTo>
                      <a:pt x="580" y="184"/>
                    </a:lnTo>
                    <a:lnTo>
                      <a:pt x="656" y="176"/>
                    </a:lnTo>
                    <a:lnTo>
                      <a:pt x="724" y="164"/>
                    </a:lnTo>
                    <a:lnTo>
                      <a:pt x="800" y="144"/>
                    </a:lnTo>
                    <a:lnTo>
                      <a:pt x="872" y="128"/>
                    </a:lnTo>
                    <a:lnTo>
                      <a:pt x="944" y="108"/>
                    </a:lnTo>
                    <a:lnTo>
                      <a:pt x="1016" y="84"/>
                    </a:lnTo>
                    <a:lnTo>
                      <a:pt x="1088" y="64"/>
                    </a:lnTo>
                    <a:lnTo>
                      <a:pt x="1163" y="32"/>
                    </a:lnTo>
                    <a:lnTo>
                      <a:pt x="1231" y="36"/>
                    </a:lnTo>
                    <a:lnTo>
                      <a:pt x="1307" y="20"/>
                    </a:lnTo>
                    <a:lnTo>
                      <a:pt x="1379" y="16"/>
                    </a:lnTo>
                    <a:lnTo>
                      <a:pt x="1451" y="24"/>
                    </a:lnTo>
                    <a:lnTo>
                      <a:pt x="1815" y="12"/>
                    </a:lnTo>
                    <a:lnTo>
                      <a:pt x="1887" y="16"/>
                    </a:lnTo>
                    <a:lnTo>
                      <a:pt x="1963" y="24"/>
                    </a:lnTo>
                    <a:lnTo>
                      <a:pt x="2031" y="28"/>
                    </a:lnTo>
                    <a:lnTo>
                      <a:pt x="2107" y="20"/>
                    </a:lnTo>
                    <a:lnTo>
                      <a:pt x="2179" y="24"/>
                    </a:lnTo>
                    <a:lnTo>
                      <a:pt x="2323" y="24"/>
                    </a:lnTo>
                    <a:lnTo>
                      <a:pt x="2395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4506" name="Group 794"/>
              <p:cNvGrpSpPr>
                <a:grpSpLocks/>
              </p:cNvGrpSpPr>
              <p:nvPr/>
            </p:nvGrpSpPr>
            <p:grpSpPr bwMode="auto">
              <a:xfrm>
                <a:off x="379" y="3647"/>
                <a:ext cx="2535" cy="297"/>
                <a:chOff x="533" y="14427"/>
                <a:chExt cx="2535" cy="297"/>
              </a:xfrm>
            </p:grpSpPr>
            <p:sp>
              <p:nvSpPr>
                <p:cNvPr id="244507" name="Freeform 795"/>
                <p:cNvSpPr>
                  <a:spLocks/>
                </p:cNvSpPr>
                <p:nvPr/>
              </p:nvSpPr>
              <p:spPr bwMode="auto">
                <a:xfrm>
                  <a:off x="565" y="14439"/>
                  <a:ext cx="2475" cy="284"/>
                </a:xfrm>
                <a:custGeom>
                  <a:avLst/>
                  <a:gdLst/>
                  <a:ahLst/>
                  <a:cxnLst>
                    <a:cxn ang="0">
                      <a:pos x="0" y="284"/>
                    </a:cxn>
                    <a:cxn ang="0">
                      <a:pos x="76" y="276"/>
                    </a:cxn>
                    <a:cxn ang="0">
                      <a:pos x="148" y="264"/>
                    </a:cxn>
                    <a:cxn ang="0">
                      <a:pos x="220" y="248"/>
                    </a:cxn>
                    <a:cxn ang="0">
                      <a:pos x="292" y="228"/>
                    </a:cxn>
                    <a:cxn ang="0">
                      <a:pos x="364" y="180"/>
                    </a:cxn>
                    <a:cxn ang="0">
                      <a:pos x="440" y="148"/>
                    </a:cxn>
                    <a:cxn ang="0">
                      <a:pos x="508" y="124"/>
                    </a:cxn>
                    <a:cxn ang="0">
                      <a:pos x="584" y="100"/>
                    </a:cxn>
                    <a:cxn ang="0">
                      <a:pos x="656" y="112"/>
                    </a:cxn>
                    <a:cxn ang="0">
                      <a:pos x="732" y="100"/>
                    </a:cxn>
                    <a:cxn ang="0">
                      <a:pos x="800" y="80"/>
                    </a:cxn>
                    <a:cxn ang="0">
                      <a:pos x="880" y="32"/>
                    </a:cxn>
                    <a:cxn ang="0">
                      <a:pos x="952" y="12"/>
                    </a:cxn>
                    <a:cxn ang="0">
                      <a:pos x="1024" y="36"/>
                    </a:cxn>
                    <a:cxn ang="0">
                      <a:pos x="1096" y="36"/>
                    </a:cxn>
                    <a:cxn ang="0">
                      <a:pos x="1168" y="28"/>
                    </a:cxn>
                    <a:cxn ang="0">
                      <a:pos x="1243" y="40"/>
                    </a:cxn>
                    <a:cxn ang="0">
                      <a:pos x="1311" y="32"/>
                    </a:cxn>
                    <a:cxn ang="0">
                      <a:pos x="1387" y="4"/>
                    </a:cxn>
                    <a:cxn ang="0">
                      <a:pos x="1459" y="0"/>
                    </a:cxn>
                    <a:cxn ang="0">
                      <a:pos x="1531" y="28"/>
                    </a:cxn>
                    <a:cxn ang="0">
                      <a:pos x="1603" y="28"/>
                    </a:cxn>
                    <a:cxn ang="0">
                      <a:pos x="1675" y="24"/>
                    </a:cxn>
                    <a:cxn ang="0">
                      <a:pos x="1751" y="24"/>
                    </a:cxn>
                    <a:cxn ang="0">
                      <a:pos x="1819" y="8"/>
                    </a:cxn>
                    <a:cxn ang="0">
                      <a:pos x="1895" y="28"/>
                    </a:cxn>
                    <a:cxn ang="0">
                      <a:pos x="1967" y="28"/>
                    </a:cxn>
                    <a:cxn ang="0">
                      <a:pos x="2043" y="36"/>
                    </a:cxn>
                    <a:cxn ang="0">
                      <a:pos x="2111" y="48"/>
                    </a:cxn>
                    <a:cxn ang="0">
                      <a:pos x="2187" y="44"/>
                    </a:cxn>
                    <a:cxn ang="0">
                      <a:pos x="2259" y="52"/>
                    </a:cxn>
                    <a:cxn ang="0">
                      <a:pos x="2331" y="52"/>
                    </a:cxn>
                    <a:cxn ang="0">
                      <a:pos x="2403" y="44"/>
                    </a:cxn>
                    <a:cxn ang="0">
                      <a:pos x="2475" y="52"/>
                    </a:cxn>
                  </a:cxnLst>
                  <a:rect l="0" t="0" r="r" b="b"/>
                  <a:pathLst>
                    <a:path w="2475" h="284">
                      <a:moveTo>
                        <a:pt x="0" y="284"/>
                      </a:moveTo>
                      <a:lnTo>
                        <a:pt x="0" y="284"/>
                      </a:lnTo>
                      <a:lnTo>
                        <a:pt x="76" y="276"/>
                      </a:lnTo>
                      <a:lnTo>
                        <a:pt x="76" y="276"/>
                      </a:lnTo>
                      <a:lnTo>
                        <a:pt x="148" y="264"/>
                      </a:lnTo>
                      <a:lnTo>
                        <a:pt x="148" y="264"/>
                      </a:lnTo>
                      <a:lnTo>
                        <a:pt x="220" y="248"/>
                      </a:lnTo>
                      <a:lnTo>
                        <a:pt x="220" y="248"/>
                      </a:lnTo>
                      <a:lnTo>
                        <a:pt x="292" y="228"/>
                      </a:lnTo>
                      <a:lnTo>
                        <a:pt x="292" y="228"/>
                      </a:lnTo>
                      <a:lnTo>
                        <a:pt x="364" y="180"/>
                      </a:lnTo>
                      <a:lnTo>
                        <a:pt x="364" y="180"/>
                      </a:lnTo>
                      <a:lnTo>
                        <a:pt x="440" y="148"/>
                      </a:lnTo>
                      <a:lnTo>
                        <a:pt x="440" y="148"/>
                      </a:lnTo>
                      <a:lnTo>
                        <a:pt x="508" y="124"/>
                      </a:lnTo>
                      <a:lnTo>
                        <a:pt x="508" y="124"/>
                      </a:lnTo>
                      <a:lnTo>
                        <a:pt x="584" y="100"/>
                      </a:lnTo>
                      <a:lnTo>
                        <a:pt x="584" y="100"/>
                      </a:lnTo>
                      <a:lnTo>
                        <a:pt x="656" y="112"/>
                      </a:lnTo>
                      <a:lnTo>
                        <a:pt x="656" y="112"/>
                      </a:lnTo>
                      <a:lnTo>
                        <a:pt x="732" y="100"/>
                      </a:lnTo>
                      <a:lnTo>
                        <a:pt x="732" y="100"/>
                      </a:lnTo>
                      <a:lnTo>
                        <a:pt x="800" y="80"/>
                      </a:lnTo>
                      <a:lnTo>
                        <a:pt x="800" y="80"/>
                      </a:lnTo>
                      <a:lnTo>
                        <a:pt x="880" y="32"/>
                      </a:lnTo>
                      <a:lnTo>
                        <a:pt x="880" y="32"/>
                      </a:lnTo>
                      <a:lnTo>
                        <a:pt x="952" y="12"/>
                      </a:lnTo>
                      <a:lnTo>
                        <a:pt x="952" y="12"/>
                      </a:lnTo>
                      <a:lnTo>
                        <a:pt x="1024" y="36"/>
                      </a:lnTo>
                      <a:lnTo>
                        <a:pt x="1024" y="36"/>
                      </a:lnTo>
                      <a:lnTo>
                        <a:pt x="1096" y="36"/>
                      </a:lnTo>
                      <a:lnTo>
                        <a:pt x="1096" y="36"/>
                      </a:lnTo>
                      <a:lnTo>
                        <a:pt x="1168" y="28"/>
                      </a:lnTo>
                      <a:lnTo>
                        <a:pt x="1168" y="28"/>
                      </a:lnTo>
                      <a:lnTo>
                        <a:pt x="1243" y="40"/>
                      </a:lnTo>
                      <a:lnTo>
                        <a:pt x="1243" y="40"/>
                      </a:lnTo>
                      <a:lnTo>
                        <a:pt x="1311" y="32"/>
                      </a:lnTo>
                      <a:lnTo>
                        <a:pt x="1311" y="32"/>
                      </a:lnTo>
                      <a:lnTo>
                        <a:pt x="1387" y="4"/>
                      </a:lnTo>
                      <a:lnTo>
                        <a:pt x="1387" y="4"/>
                      </a:lnTo>
                      <a:lnTo>
                        <a:pt x="1459" y="0"/>
                      </a:lnTo>
                      <a:lnTo>
                        <a:pt x="1459" y="0"/>
                      </a:lnTo>
                      <a:lnTo>
                        <a:pt x="1531" y="28"/>
                      </a:lnTo>
                      <a:lnTo>
                        <a:pt x="1531" y="28"/>
                      </a:lnTo>
                      <a:lnTo>
                        <a:pt x="1603" y="28"/>
                      </a:lnTo>
                      <a:lnTo>
                        <a:pt x="1603" y="28"/>
                      </a:lnTo>
                      <a:lnTo>
                        <a:pt x="1675" y="24"/>
                      </a:lnTo>
                      <a:lnTo>
                        <a:pt x="1675" y="24"/>
                      </a:lnTo>
                      <a:lnTo>
                        <a:pt x="1751" y="24"/>
                      </a:lnTo>
                      <a:lnTo>
                        <a:pt x="1751" y="24"/>
                      </a:lnTo>
                      <a:lnTo>
                        <a:pt x="1819" y="8"/>
                      </a:lnTo>
                      <a:lnTo>
                        <a:pt x="1819" y="8"/>
                      </a:lnTo>
                      <a:lnTo>
                        <a:pt x="1895" y="28"/>
                      </a:lnTo>
                      <a:lnTo>
                        <a:pt x="1895" y="28"/>
                      </a:lnTo>
                      <a:lnTo>
                        <a:pt x="1967" y="28"/>
                      </a:lnTo>
                      <a:lnTo>
                        <a:pt x="1967" y="28"/>
                      </a:lnTo>
                      <a:lnTo>
                        <a:pt x="2043" y="36"/>
                      </a:lnTo>
                      <a:lnTo>
                        <a:pt x="2043" y="36"/>
                      </a:lnTo>
                      <a:lnTo>
                        <a:pt x="2111" y="48"/>
                      </a:lnTo>
                      <a:lnTo>
                        <a:pt x="2111" y="48"/>
                      </a:lnTo>
                      <a:lnTo>
                        <a:pt x="2187" y="44"/>
                      </a:lnTo>
                      <a:lnTo>
                        <a:pt x="2187" y="44"/>
                      </a:lnTo>
                      <a:lnTo>
                        <a:pt x="2259" y="52"/>
                      </a:lnTo>
                      <a:lnTo>
                        <a:pt x="2259" y="52"/>
                      </a:lnTo>
                      <a:lnTo>
                        <a:pt x="2331" y="52"/>
                      </a:lnTo>
                      <a:lnTo>
                        <a:pt x="2331" y="52"/>
                      </a:lnTo>
                      <a:lnTo>
                        <a:pt x="2403" y="44"/>
                      </a:lnTo>
                      <a:lnTo>
                        <a:pt x="2403" y="44"/>
                      </a:lnTo>
                      <a:lnTo>
                        <a:pt x="2475" y="52"/>
                      </a:lnTo>
                      <a:lnTo>
                        <a:pt x="2475" y="5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508" name="Freeform 796"/>
                <p:cNvSpPr>
                  <a:spLocks/>
                </p:cNvSpPr>
                <p:nvPr/>
              </p:nvSpPr>
              <p:spPr bwMode="auto">
                <a:xfrm>
                  <a:off x="561" y="14435"/>
                  <a:ext cx="2475" cy="284"/>
                </a:xfrm>
                <a:custGeom>
                  <a:avLst/>
                  <a:gdLst/>
                  <a:ahLst/>
                  <a:cxnLst>
                    <a:cxn ang="0">
                      <a:pos x="0" y="284"/>
                    </a:cxn>
                    <a:cxn ang="0">
                      <a:pos x="76" y="276"/>
                    </a:cxn>
                    <a:cxn ang="0">
                      <a:pos x="148" y="264"/>
                    </a:cxn>
                    <a:cxn ang="0">
                      <a:pos x="220" y="248"/>
                    </a:cxn>
                    <a:cxn ang="0">
                      <a:pos x="292" y="228"/>
                    </a:cxn>
                    <a:cxn ang="0">
                      <a:pos x="364" y="180"/>
                    </a:cxn>
                    <a:cxn ang="0">
                      <a:pos x="440" y="148"/>
                    </a:cxn>
                    <a:cxn ang="0">
                      <a:pos x="508" y="124"/>
                    </a:cxn>
                    <a:cxn ang="0">
                      <a:pos x="584" y="100"/>
                    </a:cxn>
                    <a:cxn ang="0">
                      <a:pos x="656" y="112"/>
                    </a:cxn>
                    <a:cxn ang="0">
                      <a:pos x="732" y="100"/>
                    </a:cxn>
                    <a:cxn ang="0">
                      <a:pos x="800" y="80"/>
                    </a:cxn>
                    <a:cxn ang="0">
                      <a:pos x="876" y="32"/>
                    </a:cxn>
                    <a:cxn ang="0">
                      <a:pos x="948" y="12"/>
                    </a:cxn>
                    <a:cxn ang="0">
                      <a:pos x="1020" y="36"/>
                    </a:cxn>
                    <a:cxn ang="0">
                      <a:pos x="1092" y="36"/>
                    </a:cxn>
                    <a:cxn ang="0">
                      <a:pos x="1164" y="28"/>
                    </a:cxn>
                    <a:cxn ang="0">
                      <a:pos x="1239" y="40"/>
                    </a:cxn>
                    <a:cxn ang="0">
                      <a:pos x="1307" y="32"/>
                    </a:cxn>
                    <a:cxn ang="0">
                      <a:pos x="1383" y="4"/>
                    </a:cxn>
                    <a:cxn ang="0">
                      <a:pos x="1455" y="0"/>
                    </a:cxn>
                    <a:cxn ang="0">
                      <a:pos x="1527" y="28"/>
                    </a:cxn>
                    <a:cxn ang="0">
                      <a:pos x="1599" y="28"/>
                    </a:cxn>
                    <a:cxn ang="0">
                      <a:pos x="1671" y="24"/>
                    </a:cxn>
                    <a:cxn ang="0">
                      <a:pos x="1751" y="24"/>
                    </a:cxn>
                    <a:cxn ang="0">
                      <a:pos x="1819" y="8"/>
                    </a:cxn>
                    <a:cxn ang="0">
                      <a:pos x="1895" y="28"/>
                    </a:cxn>
                    <a:cxn ang="0">
                      <a:pos x="1967" y="28"/>
                    </a:cxn>
                    <a:cxn ang="0">
                      <a:pos x="2043" y="36"/>
                    </a:cxn>
                    <a:cxn ang="0">
                      <a:pos x="2111" y="48"/>
                    </a:cxn>
                    <a:cxn ang="0">
                      <a:pos x="2187" y="44"/>
                    </a:cxn>
                    <a:cxn ang="0">
                      <a:pos x="2259" y="52"/>
                    </a:cxn>
                    <a:cxn ang="0">
                      <a:pos x="2331" y="52"/>
                    </a:cxn>
                    <a:cxn ang="0">
                      <a:pos x="2403" y="44"/>
                    </a:cxn>
                    <a:cxn ang="0">
                      <a:pos x="2475" y="52"/>
                    </a:cxn>
                  </a:cxnLst>
                  <a:rect l="0" t="0" r="r" b="b"/>
                  <a:pathLst>
                    <a:path w="2475" h="284">
                      <a:moveTo>
                        <a:pt x="0" y="284"/>
                      </a:moveTo>
                      <a:lnTo>
                        <a:pt x="76" y="276"/>
                      </a:lnTo>
                      <a:lnTo>
                        <a:pt x="148" y="264"/>
                      </a:lnTo>
                      <a:lnTo>
                        <a:pt x="220" y="248"/>
                      </a:lnTo>
                      <a:lnTo>
                        <a:pt x="292" y="228"/>
                      </a:lnTo>
                      <a:lnTo>
                        <a:pt x="364" y="180"/>
                      </a:lnTo>
                      <a:lnTo>
                        <a:pt x="440" y="148"/>
                      </a:lnTo>
                      <a:lnTo>
                        <a:pt x="508" y="124"/>
                      </a:lnTo>
                      <a:lnTo>
                        <a:pt x="584" y="100"/>
                      </a:lnTo>
                      <a:lnTo>
                        <a:pt x="656" y="112"/>
                      </a:lnTo>
                      <a:lnTo>
                        <a:pt x="732" y="100"/>
                      </a:lnTo>
                      <a:lnTo>
                        <a:pt x="800" y="80"/>
                      </a:lnTo>
                      <a:lnTo>
                        <a:pt x="876" y="32"/>
                      </a:lnTo>
                      <a:lnTo>
                        <a:pt x="948" y="12"/>
                      </a:lnTo>
                      <a:lnTo>
                        <a:pt x="1020" y="36"/>
                      </a:lnTo>
                      <a:lnTo>
                        <a:pt x="1092" y="36"/>
                      </a:lnTo>
                      <a:lnTo>
                        <a:pt x="1164" y="28"/>
                      </a:lnTo>
                      <a:lnTo>
                        <a:pt x="1239" y="40"/>
                      </a:lnTo>
                      <a:lnTo>
                        <a:pt x="1307" y="32"/>
                      </a:lnTo>
                      <a:lnTo>
                        <a:pt x="1383" y="4"/>
                      </a:lnTo>
                      <a:lnTo>
                        <a:pt x="1455" y="0"/>
                      </a:lnTo>
                      <a:lnTo>
                        <a:pt x="1527" y="28"/>
                      </a:lnTo>
                      <a:lnTo>
                        <a:pt x="1599" y="28"/>
                      </a:lnTo>
                      <a:lnTo>
                        <a:pt x="1671" y="24"/>
                      </a:lnTo>
                      <a:lnTo>
                        <a:pt x="1751" y="24"/>
                      </a:lnTo>
                      <a:lnTo>
                        <a:pt x="1819" y="8"/>
                      </a:lnTo>
                      <a:lnTo>
                        <a:pt x="1895" y="28"/>
                      </a:lnTo>
                      <a:lnTo>
                        <a:pt x="1967" y="28"/>
                      </a:lnTo>
                      <a:lnTo>
                        <a:pt x="2043" y="36"/>
                      </a:lnTo>
                      <a:lnTo>
                        <a:pt x="2111" y="48"/>
                      </a:lnTo>
                      <a:lnTo>
                        <a:pt x="2187" y="44"/>
                      </a:lnTo>
                      <a:lnTo>
                        <a:pt x="2259" y="52"/>
                      </a:lnTo>
                      <a:lnTo>
                        <a:pt x="2331" y="52"/>
                      </a:lnTo>
                      <a:lnTo>
                        <a:pt x="2403" y="44"/>
                      </a:lnTo>
                      <a:lnTo>
                        <a:pt x="2475" y="5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4509" name="Group 797"/>
                <p:cNvGrpSpPr>
                  <a:grpSpLocks/>
                </p:cNvGrpSpPr>
                <p:nvPr/>
              </p:nvGrpSpPr>
              <p:grpSpPr bwMode="auto">
                <a:xfrm>
                  <a:off x="533" y="14427"/>
                  <a:ext cx="2535" cy="297"/>
                  <a:chOff x="533" y="14427"/>
                  <a:chExt cx="2535" cy="297"/>
                </a:xfrm>
              </p:grpSpPr>
              <p:sp>
                <p:nvSpPr>
                  <p:cNvPr id="244510" name="Line 798"/>
                  <p:cNvSpPr>
                    <a:spLocks noChangeShapeType="1"/>
                  </p:cNvSpPr>
                  <p:nvPr/>
                </p:nvSpPr>
                <p:spPr bwMode="auto">
                  <a:xfrm>
                    <a:off x="533" y="1471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1" name="Line 799"/>
                  <p:cNvSpPr>
                    <a:spLocks noChangeShapeType="1"/>
                  </p:cNvSpPr>
                  <p:nvPr/>
                </p:nvSpPr>
                <p:spPr bwMode="auto">
                  <a:xfrm>
                    <a:off x="561" y="14719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2" name="Line 800"/>
                  <p:cNvSpPr>
                    <a:spLocks noChangeShapeType="1"/>
                  </p:cNvSpPr>
                  <p:nvPr/>
                </p:nvSpPr>
                <p:spPr bwMode="auto">
                  <a:xfrm>
                    <a:off x="533" y="147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3" name="Line 801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47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4" name="Line 802"/>
                  <p:cNvSpPr>
                    <a:spLocks noChangeShapeType="1"/>
                  </p:cNvSpPr>
                  <p:nvPr/>
                </p:nvSpPr>
                <p:spPr bwMode="auto">
                  <a:xfrm>
                    <a:off x="637" y="14707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5" name="Line 803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471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6" name="Line 804"/>
                  <p:cNvSpPr>
                    <a:spLocks noChangeShapeType="1"/>
                  </p:cNvSpPr>
                  <p:nvPr/>
                </p:nvSpPr>
                <p:spPr bwMode="auto">
                  <a:xfrm>
                    <a:off x="677" y="146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7" name="Line 805"/>
                  <p:cNvSpPr>
                    <a:spLocks noChangeShapeType="1"/>
                  </p:cNvSpPr>
                  <p:nvPr/>
                </p:nvSpPr>
                <p:spPr bwMode="auto">
                  <a:xfrm>
                    <a:off x="677" y="1469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8" name="Line 806"/>
                  <p:cNvSpPr>
                    <a:spLocks noChangeShapeType="1"/>
                  </p:cNvSpPr>
                  <p:nvPr/>
                </p:nvSpPr>
                <p:spPr bwMode="auto">
                  <a:xfrm>
                    <a:off x="753" y="1468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19" name="Line 807"/>
                  <p:cNvSpPr>
                    <a:spLocks noChangeShapeType="1"/>
                  </p:cNvSpPr>
                  <p:nvPr/>
                </p:nvSpPr>
                <p:spPr bwMode="auto">
                  <a:xfrm>
                    <a:off x="781" y="14683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0" name="Line 808"/>
                  <p:cNvSpPr>
                    <a:spLocks noChangeShapeType="1"/>
                  </p:cNvSpPr>
                  <p:nvPr/>
                </p:nvSpPr>
                <p:spPr bwMode="auto">
                  <a:xfrm>
                    <a:off x="753" y="146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1" name="Line 809"/>
                  <p:cNvSpPr>
                    <a:spLocks noChangeShapeType="1"/>
                  </p:cNvSpPr>
                  <p:nvPr/>
                </p:nvSpPr>
                <p:spPr bwMode="auto">
                  <a:xfrm>
                    <a:off x="825" y="1465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2" name="Line 810"/>
                  <p:cNvSpPr>
                    <a:spLocks noChangeShapeType="1"/>
                  </p:cNvSpPr>
                  <p:nvPr/>
                </p:nvSpPr>
                <p:spPr bwMode="auto">
                  <a:xfrm>
                    <a:off x="853" y="14659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3" name="Line 811"/>
                  <p:cNvSpPr>
                    <a:spLocks noChangeShapeType="1"/>
                  </p:cNvSpPr>
                  <p:nvPr/>
                </p:nvSpPr>
                <p:spPr bwMode="auto">
                  <a:xfrm>
                    <a:off x="825" y="146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4" name="Line 812"/>
                  <p:cNvSpPr>
                    <a:spLocks noChangeShapeType="1"/>
                  </p:cNvSpPr>
                  <p:nvPr/>
                </p:nvSpPr>
                <p:spPr bwMode="auto">
                  <a:xfrm>
                    <a:off x="893" y="146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5" name="Line 813"/>
                  <p:cNvSpPr>
                    <a:spLocks noChangeShapeType="1"/>
                  </p:cNvSpPr>
                  <p:nvPr/>
                </p:nvSpPr>
                <p:spPr bwMode="auto">
                  <a:xfrm>
                    <a:off x="925" y="14607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6" name="Line 814"/>
                  <p:cNvSpPr>
                    <a:spLocks noChangeShapeType="1"/>
                  </p:cNvSpPr>
                  <p:nvPr/>
                </p:nvSpPr>
                <p:spPr bwMode="auto">
                  <a:xfrm>
                    <a:off x="893" y="146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7" name="Line 815"/>
                  <p:cNvSpPr>
                    <a:spLocks noChangeShapeType="1"/>
                  </p:cNvSpPr>
                  <p:nvPr/>
                </p:nvSpPr>
                <p:spPr bwMode="auto">
                  <a:xfrm>
                    <a:off x="969" y="145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8" name="Line 816"/>
                  <p:cNvSpPr>
                    <a:spLocks noChangeShapeType="1"/>
                  </p:cNvSpPr>
                  <p:nvPr/>
                </p:nvSpPr>
                <p:spPr bwMode="auto">
                  <a:xfrm>
                    <a:off x="1001" y="1457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29" name="Line 817"/>
                  <p:cNvSpPr>
                    <a:spLocks noChangeShapeType="1"/>
                  </p:cNvSpPr>
                  <p:nvPr/>
                </p:nvSpPr>
                <p:spPr bwMode="auto">
                  <a:xfrm>
                    <a:off x="969" y="145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0" name="Line 818"/>
                  <p:cNvSpPr>
                    <a:spLocks noChangeShapeType="1"/>
                  </p:cNvSpPr>
                  <p:nvPr/>
                </p:nvSpPr>
                <p:spPr bwMode="auto">
                  <a:xfrm>
                    <a:off x="1041" y="145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1" name="Line 819"/>
                  <p:cNvSpPr>
                    <a:spLocks noChangeShapeType="1"/>
                  </p:cNvSpPr>
                  <p:nvPr/>
                </p:nvSpPr>
                <p:spPr bwMode="auto">
                  <a:xfrm>
                    <a:off x="1069" y="14555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2" name="Line 820"/>
                  <p:cNvSpPr>
                    <a:spLocks noChangeShapeType="1"/>
                  </p:cNvSpPr>
                  <p:nvPr/>
                </p:nvSpPr>
                <p:spPr bwMode="auto">
                  <a:xfrm>
                    <a:off x="1041" y="145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3" name="Line 821"/>
                  <p:cNvSpPr>
                    <a:spLocks noChangeShapeType="1"/>
                  </p:cNvSpPr>
                  <p:nvPr/>
                </p:nvSpPr>
                <p:spPr bwMode="auto">
                  <a:xfrm>
                    <a:off x="1117" y="145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4" name="Line 822"/>
                  <p:cNvSpPr>
                    <a:spLocks noChangeShapeType="1"/>
                  </p:cNvSpPr>
                  <p:nvPr/>
                </p:nvSpPr>
                <p:spPr bwMode="auto">
                  <a:xfrm>
                    <a:off x="1145" y="14527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5" name="Line 823"/>
                  <p:cNvSpPr>
                    <a:spLocks noChangeShapeType="1"/>
                  </p:cNvSpPr>
                  <p:nvPr/>
                </p:nvSpPr>
                <p:spPr bwMode="auto">
                  <a:xfrm>
                    <a:off x="1117" y="145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6" name="Line 824"/>
                  <p:cNvSpPr>
                    <a:spLocks noChangeShapeType="1"/>
                  </p:cNvSpPr>
                  <p:nvPr/>
                </p:nvSpPr>
                <p:spPr bwMode="auto">
                  <a:xfrm>
                    <a:off x="1185" y="1453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7" name="Line 825"/>
                  <p:cNvSpPr>
                    <a:spLocks noChangeShapeType="1"/>
                  </p:cNvSpPr>
                  <p:nvPr/>
                </p:nvSpPr>
                <p:spPr bwMode="auto">
                  <a:xfrm>
                    <a:off x="1217" y="14539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8" name="Line 826"/>
                  <p:cNvSpPr>
                    <a:spLocks noChangeShapeType="1"/>
                  </p:cNvSpPr>
                  <p:nvPr/>
                </p:nvSpPr>
                <p:spPr bwMode="auto">
                  <a:xfrm>
                    <a:off x="1185" y="145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39" name="Line 827"/>
                  <p:cNvSpPr>
                    <a:spLocks noChangeShapeType="1"/>
                  </p:cNvSpPr>
                  <p:nvPr/>
                </p:nvSpPr>
                <p:spPr bwMode="auto">
                  <a:xfrm>
                    <a:off x="1261" y="1453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0" name="Line 828"/>
                  <p:cNvSpPr>
                    <a:spLocks noChangeShapeType="1"/>
                  </p:cNvSpPr>
                  <p:nvPr/>
                </p:nvSpPr>
                <p:spPr bwMode="auto">
                  <a:xfrm>
                    <a:off x="1293" y="14531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1" name="Line 829"/>
                  <p:cNvSpPr>
                    <a:spLocks noChangeShapeType="1"/>
                  </p:cNvSpPr>
                  <p:nvPr/>
                </p:nvSpPr>
                <p:spPr bwMode="auto">
                  <a:xfrm>
                    <a:off x="1261" y="145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2" name="Line 830"/>
                  <p:cNvSpPr>
                    <a:spLocks noChangeShapeType="1"/>
                  </p:cNvSpPr>
                  <p:nvPr/>
                </p:nvSpPr>
                <p:spPr bwMode="auto">
                  <a:xfrm>
                    <a:off x="1333" y="1450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3" name="Line 831"/>
                  <p:cNvSpPr>
                    <a:spLocks noChangeShapeType="1"/>
                  </p:cNvSpPr>
                  <p:nvPr/>
                </p:nvSpPr>
                <p:spPr bwMode="auto">
                  <a:xfrm>
                    <a:off x="1361" y="14507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4" name="Line 832"/>
                  <p:cNvSpPr>
                    <a:spLocks noChangeShapeType="1"/>
                  </p:cNvSpPr>
                  <p:nvPr/>
                </p:nvSpPr>
                <p:spPr bwMode="auto">
                  <a:xfrm>
                    <a:off x="1333" y="145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5" name="Line 833"/>
                  <p:cNvSpPr>
                    <a:spLocks noChangeShapeType="1"/>
                  </p:cNvSpPr>
                  <p:nvPr/>
                </p:nvSpPr>
                <p:spPr bwMode="auto">
                  <a:xfrm>
                    <a:off x="1409" y="1446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6" name="Line 834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4463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7" name="Line 835"/>
                  <p:cNvSpPr>
                    <a:spLocks noChangeShapeType="1"/>
                  </p:cNvSpPr>
                  <p:nvPr/>
                </p:nvSpPr>
                <p:spPr bwMode="auto">
                  <a:xfrm>
                    <a:off x="1409" y="14479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8" name="Line 836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443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49" name="Line 837"/>
                  <p:cNvSpPr>
                    <a:spLocks noChangeShapeType="1"/>
                  </p:cNvSpPr>
                  <p:nvPr/>
                </p:nvSpPr>
                <p:spPr bwMode="auto">
                  <a:xfrm>
                    <a:off x="1509" y="14439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0" name="Line 838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445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1" name="Line 839"/>
                  <p:cNvSpPr>
                    <a:spLocks noChangeShapeType="1"/>
                  </p:cNvSpPr>
                  <p:nvPr/>
                </p:nvSpPr>
                <p:spPr bwMode="auto">
                  <a:xfrm>
                    <a:off x="1549" y="1446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2" name="Line 840"/>
                  <p:cNvSpPr>
                    <a:spLocks noChangeShapeType="1"/>
                  </p:cNvSpPr>
                  <p:nvPr/>
                </p:nvSpPr>
                <p:spPr bwMode="auto">
                  <a:xfrm>
                    <a:off x="1581" y="14463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3" name="Line 841"/>
                  <p:cNvSpPr>
                    <a:spLocks noChangeShapeType="1"/>
                  </p:cNvSpPr>
                  <p:nvPr/>
                </p:nvSpPr>
                <p:spPr bwMode="auto">
                  <a:xfrm>
                    <a:off x="1549" y="144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4" name="Line 842"/>
                  <p:cNvSpPr>
                    <a:spLocks noChangeShapeType="1"/>
                  </p:cNvSpPr>
                  <p:nvPr/>
                </p:nvSpPr>
                <p:spPr bwMode="auto">
                  <a:xfrm>
                    <a:off x="1625" y="1446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5" name="Line 843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4463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6" name="Line 844"/>
                  <p:cNvSpPr>
                    <a:spLocks noChangeShapeType="1"/>
                  </p:cNvSpPr>
                  <p:nvPr/>
                </p:nvSpPr>
                <p:spPr bwMode="auto">
                  <a:xfrm>
                    <a:off x="1625" y="144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7" name="Line 845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144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8" name="Line 846"/>
                  <p:cNvSpPr>
                    <a:spLocks noChangeShapeType="1"/>
                  </p:cNvSpPr>
                  <p:nvPr/>
                </p:nvSpPr>
                <p:spPr bwMode="auto">
                  <a:xfrm>
                    <a:off x="1725" y="1445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59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144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0" name="Line 848"/>
                  <p:cNvSpPr>
                    <a:spLocks noChangeShapeType="1"/>
                  </p:cNvSpPr>
                  <p:nvPr/>
                </p:nvSpPr>
                <p:spPr bwMode="auto">
                  <a:xfrm>
                    <a:off x="1769" y="14467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1" name="Line 849"/>
                  <p:cNvSpPr>
                    <a:spLocks noChangeShapeType="1"/>
                  </p:cNvSpPr>
                  <p:nvPr/>
                </p:nvSpPr>
                <p:spPr bwMode="auto">
                  <a:xfrm>
                    <a:off x="1800" y="14467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2" name="Line 850"/>
                  <p:cNvSpPr>
                    <a:spLocks noChangeShapeType="1"/>
                  </p:cNvSpPr>
                  <p:nvPr/>
                </p:nvSpPr>
                <p:spPr bwMode="auto">
                  <a:xfrm>
                    <a:off x="1769" y="14483"/>
                    <a:ext cx="59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3" name="Line 851"/>
                  <p:cNvSpPr>
                    <a:spLocks noChangeShapeType="1"/>
                  </p:cNvSpPr>
                  <p:nvPr/>
                </p:nvSpPr>
                <p:spPr bwMode="auto">
                  <a:xfrm>
                    <a:off x="1840" y="1445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4" name="Line 852"/>
                  <p:cNvSpPr>
                    <a:spLocks noChangeShapeType="1"/>
                  </p:cNvSpPr>
                  <p:nvPr/>
                </p:nvSpPr>
                <p:spPr bwMode="auto">
                  <a:xfrm>
                    <a:off x="1868" y="14459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5" name="Line 853"/>
                  <p:cNvSpPr>
                    <a:spLocks noChangeShapeType="1"/>
                  </p:cNvSpPr>
                  <p:nvPr/>
                </p:nvSpPr>
                <p:spPr bwMode="auto">
                  <a:xfrm>
                    <a:off x="1840" y="1447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6" name="Line 854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44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7" name="Line 855"/>
                  <p:cNvSpPr>
                    <a:spLocks noChangeShapeType="1"/>
                  </p:cNvSpPr>
                  <p:nvPr/>
                </p:nvSpPr>
                <p:spPr bwMode="auto">
                  <a:xfrm>
                    <a:off x="1944" y="1443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8" name="Line 856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445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69" name="Line 857"/>
                  <p:cNvSpPr>
                    <a:spLocks noChangeShapeType="1"/>
                  </p:cNvSpPr>
                  <p:nvPr/>
                </p:nvSpPr>
                <p:spPr bwMode="auto">
                  <a:xfrm>
                    <a:off x="1984" y="1442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0" name="Line 858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14427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1" name="Line 859"/>
                  <p:cNvSpPr>
                    <a:spLocks noChangeShapeType="1"/>
                  </p:cNvSpPr>
                  <p:nvPr/>
                </p:nvSpPr>
                <p:spPr bwMode="auto">
                  <a:xfrm>
                    <a:off x="1984" y="1444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2" name="Line 860"/>
                  <p:cNvSpPr>
                    <a:spLocks noChangeShapeType="1"/>
                  </p:cNvSpPr>
                  <p:nvPr/>
                </p:nvSpPr>
                <p:spPr bwMode="auto">
                  <a:xfrm>
                    <a:off x="2060" y="1445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3" name="Line 861"/>
                  <p:cNvSpPr>
                    <a:spLocks noChangeShapeType="1"/>
                  </p:cNvSpPr>
                  <p:nvPr/>
                </p:nvSpPr>
                <p:spPr bwMode="auto">
                  <a:xfrm>
                    <a:off x="2088" y="14459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4" name="Line 862"/>
                  <p:cNvSpPr>
                    <a:spLocks noChangeShapeType="1"/>
                  </p:cNvSpPr>
                  <p:nvPr/>
                </p:nvSpPr>
                <p:spPr bwMode="auto">
                  <a:xfrm>
                    <a:off x="2060" y="1447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5" name="Line 863"/>
                  <p:cNvSpPr>
                    <a:spLocks noChangeShapeType="1"/>
                  </p:cNvSpPr>
                  <p:nvPr/>
                </p:nvSpPr>
                <p:spPr bwMode="auto">
                  <a:xfrm>
                    <a:off x="2132" y="144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6" name="Line 86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14455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7" name="Line 865"/>
                  <p:cNvSpPr>
                    <a:spLocks noChangeShapeType="1"/>
                  </p:cNvSpPr>
                  <p:nvPr/>
                </p:nvSpPr>
                <p:spPr bwMode="auto">
                  <a:xfrm>
                    <a:off x="2132" y="1446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8" name="Line 866"/>
                  <p:cNvSpPr>
                    <a:spLocks noChangeShapeType="1"/>
                  </p:cNvSpPr>
                  <p:nvPr/>
                </p:nvSpPr>
                <p:spPr bwMode="auto">
                  <a:xfrm>
                    <a:off x="2204" y="14447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79" name="Line 867"/>
                  <p:cNvSpPr>
                    <a:spLocks noChangeShapeType="1"/>
                  </p:cNvSpPr>
                  <p:nvPr/>
                </p:nvSpPr>
                <p:spPr bwMode="auto">
                  <a:xfrm>
                    <a:off x="2232" y="14447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0" name="Line 868"/>
                  <p:cNvSpPr>
                    <a:spLocks noChangeShapeType="1"/>
                  </p:cNvSpPr>
                  <p:nvPr/>
                </p:nvSpPr>
                <p:spPr bwMode="auto">
                  <a:xfrm>
                    <a:off x="2204" y="14463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1" name="Line 869"/>
                  <p:cNvSpPr>
                    <a:spLocks noChangeShapeType="1"/>
                  </p:cNvSpPr>
                  <p:nvPr/>
                </p:nvSpPr>
                <p:spPr bwMode="auto">
                  <a:xfrm>
                    <a:off x="2280" y="1445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2" name="Line 870"/>
                  <p:cNvSpPr>
                    <a:spLocks noChangeShapeType="1"/>
                  </p:cNvSpPr>
                  <p:nvPr/>
                </p:nvSpPr>
                <p:spPr bwMode="auto">
                  <a:xfrm>
                    <a:off x="2312" y="14451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3" name="Line 871"/>
                  <p:cNvSpPr>
                    <a:spLocks noChangeShapeType="1"/>
                  </p:cNvSpPr>
                  <p:nvPr/>
                </p:nvSpPr>
                <p:spPr bwMode="auto">
                  <a:xfrm>
                    <a:off x="2280" y="1446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4" name="Line 872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44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5" name="Line 873"/>
                  <p:cNvSpPr>
                    <a:spLocks noChangeShapeType="1"/>
                  </p:cNvSpPr>
                  <p:nvPr/>
                </p:nvSpPr>
                <p:spPr bwMode="auto">
                  <a:xfrm>
                    <a:off x="2380" y="14435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6" name="Line 87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44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7" name="Line 875"/>
                  <p:cNvSpPr>
                    <a:spLocks noChangeShapeType="1"/>
                  </p:cNvSpPr>
                  <p:nvPr/>
                </p:nvSpPr>
                <p:spPr bwMode="auto">
                  <a:xfrm>
                    <a:off x="2428" y="1445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8" name="Line 876"/>
                  <p:cNvSpPr>
                    <a:spLocks noChangeShapeType="1"/>
                  </p:cNvSpPr>
                  <p:nvPr/>
                </p:nvSpPr>
                <p:spPr bwMode="auto">
                  <a:xfrm>
                    <a:off x="2456" y="1445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89" name="Line 877"/>
                  <p:cNvSpPr>
                    <a:spLocks noChangeShapeType="1"/>
                  </p:cNvSpPr>
                  <p:nvPr/>
                </p:nvSpPr>
                <p:spPr bwMode="auto">
                  <a:xfrm>
                    <a:off x="2428" y="144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0" name="Line 878"/>
                  <p:cNvSpPr>
                    <a:spLocks noChangeShapeType="1"/>
                  </p:cNvSpPr>
                  <p:nvPr/>
                </p:nvSpPr>
                <p:spPr bwMode="auto">
                  <a:xfrm>
                    <a:off x="2500" y="14459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1" name="Line 879"/>
                  <p:cNvSpPr>
                    <a:spLocks noChangeShapeType="1"/>
                  </p:cNvSpPr>
                  <p:nvPr/>
                </p:nvSpPr>
                <p:spPr bwMode="auto">
                  <a:xfrm>
                    <a:off x="2528" y="1445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2" name="Line 880"/>
                  <p:cNvSpPr>
                    <a:spLocks noChangeShapeType="1"/>
                  </p:cNvSpPr>
                  <p:nvPr/>
                </p:nvSpPr>
                <p:spPr bwMode="auto">
                  <a:xfrm>
                    <a:off x="2500" y="14471"/>
                    <a:ext cx="5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3" name="Line 881"/>
                  <p:cNvSpPr>
                    <a:spLocks noChangeShapeType="1"/>
                  </p:cNvSpPr>
                  <p:nvPr/>
                </p:nvSpPr>
                <p:spPr bwMode="auto">
                  <a:xfrm>
                    <a:off x="2572" y="1446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4" name="Line 882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14463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5" name="Line 883"/>
                  <p:cNvSpPr>
                    <a:spLocks noChangeShapeType="1"/>
                  </p:cNvSpPr>
                  <p:nvPr/>
                </p:nvSpPr>
                <p:spPr bwMode="auto">
                  <a:xfrm>
                    <a:off x="2572" y="144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6" name="Line 884"/>
                  <p:cNvSpPr>
                    <a:spLocks noChangeShapeType="1"/>
                  </p:cNvSpPr>
                  <p:nvPr/>
                </p:nvSpPr>
                <p:spPr bwMode="auto">
                  <a:xfrm>
                    <a:off x="2644" y="1447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7" name="Line 885"/>
                  <p:cNvSpPr>
                    <a:spLocks noChangeShapeType="1"/>
                  </p:cNvSpPr>
                  <p:nvPr/>
                </p:nvSpPr>
                <p:spPr bwMode="auto">
                  <a:xfrm>
                    <a:off x="2672" y="1447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8" name="Line 886"/>
                  <p:cNvSpPr>
                    <a:spLocks noChangeShapeType="1"/>
                  </p:cNvSpPr>
                  <p:nvPr/>
                </p:nvSpPr>
                <p:spPr bwMode="auto">
                  <a:xfrm>
                    <a:off x="2644" y="1449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599" name="Line 887"/>
                  <p:cNvSpPr>
                    <a:spLocks noChangeShapeType="1"/>
                  </p:cNvSpPr>
                  <p:nvPr/>
                </p:nvSpPr>
                <p:spPr bwMode="auto">
                  <a:xfrm>
                    <a:off x="2720" y="144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0" name="Line 888"/>
                  <p:cNvSpPr>
                    <a:spLocks noChangeShapeType="1"/>
                  </p:cNvSpPr>
                  <p:nvPr/>
                </p:nvSpPr>
                <p:spPr bwMode="auto">
                  <a:xfrm>
                    <a:off x="2748" y="14471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1" name="Line 889"/>
                  <p:cNvSpPr>
                    <a:spLocks noChangeShapeType="1"/>
                  </p:cNvSpPr>
                  <p:nvPr/>
                </p:nvSpPr>
                <p:spPr bwMode="auto">
                  <a:xfrm>
                    <a:off x="2720" y="144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2" name="Line 890"/>
                  <p:cNvSpPr>
                    <a:spLocks noChangeShapeType="1"/>
                  </p:cNvSpPr>
                  <p:nvPr/>
                </p:nvSpPr>
                <p:spPr bwMode="auto">
                  <a:xfrm>
                    <a:off x="2788" y="144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3" name="Line 891"/>
                  <p:cNvSpPr>
                    <a:spLocks noChangeShapeType="1"/>
                  </p:cNvSpPr>
                  <p:nvPr/>
                </p:nvSpPr>
                <p:spPr bwMode="auto">
                  <a:xfrm>
                    <a:off x="2820" y="14479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4" name="Line 892"/>
                  <p:cNvSpPr>
                    <a:spLocks noChangeShapeType="1"/>
                  </p:cNvSpPr>
                  <p:nvPr/>
                </p:nvSpPr>
                <p:spPr bwMode="auto">
                  <a:xfrm>
                    <a:off x="2788" y="1449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5" name="Line 893"/>
                  <p:cNvSpPr>
                    <a:spLocks noChangeShapeType="1"/>
                  </p:cNvSpPr>
                  <p:nvPr/>
                </p:nvSpPr>
                <p:spPr bwMode="auto">
                  <a:xfrm>
                    <a:off x="2860" y="144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6" name="Line 894"/>
                  <p:cNvSpPr>
                    <a:spLocks noChangeShapeType="1"/>
                  </p:cNvSpPr>
                  <p:nvPr/>
                </p:nvSpPr>
                <p:spPr bwMode="auto">
                  <a:xfrm>
                    <a:off x="2892" y="14479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7" name="Line 895"/>
                  <p:cNvSpPr>
                    <a:spLocks noChangeShapeType="1"/>
                  </p:cNvSpPr>
                  <p:nvPr/>
                </p:nvSpPr>
                <p:spPr bwMode="auto">
                  <a:xfrm>
                    <a:off x="2860" y="1449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8" name="Line 896"/>
                  <p:cNvSpPr>
                    <a:spLocks noChangeShapeType="1"/>
                  </p:cNvSpPr>
                  <p:nvPr/>
                </p:nvSpPr>
                <p:spPr bwMode="auto">
                  <a:xfrm>
                    <a:off x="2936" y="14471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09" name="Line 897"/>
                  <p:cNvSpPr>
                    <a:spLocks noChangeShapeType="1"/>
                  </p:cNvSpPr>
                  <p:nvPr/>
                </p:nvSpPr>
                <p:spPr bwMode="auto">
                  <a:xfrm>
                    <a:off x="2964" y="14471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10" name="Line 898"/>
                  <p:cNvSpPr>
                    <a:spLocks noChangeShapeType="1"/>
                  </p:cNvSpPr>
                  <p:nvPr/>
                </p:nvSpPr>
                <p:spPr bwMode="auto">
                  <a:xfrm>
                    <a:off x="2936" y="14487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11" name="Line 899"/>
                  <p:cNvSpPr>
                    <a:spLocks noChangeShapeType="1"/>
                  </p:cNvSpPr>
                  <p:nvPr/>
                </p:nvSpPr>
                <p:spPr bwMode="auto">
                  <a:xfrm>
                    <a:off x="3008" y="14479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12" name="Line 900"/>
                  <p:cNvSpPr>
                    <a:spLocks noChangeShapeType="1"/>
                  </p:cNvSpPr>
                  <p:nvPr/>
                </p:nvSpPr>
                <p:spPr bwMode="auto">
                  <a:xfrm>
                    <a:off x="3036" y="14479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13" name="Line 901"/>
                  <p:cNvSpPr>
                    <a:spLocks noChangeShapeType="1"/>
                  </p:cNvSpPr>
                  <p:nvPr/>
                </p:nvSpPr>
                <p:spPr bwMode="auto">
                  <a:xfrm>
                    <a:off x="3008" y="1449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4614" name="Group 902"/>
              <p:cNvGrpSpPr>
                <a:grpSpLocks/>
              </p:cNvGrpSpPr>
              <p:nvPr/>
            </p:nvGrpSpPr>
            <p:grpSpPr bwMode="auto">
              <a:xfrm>
                <a:off x="367" y="1608"/>
                <a:ext cx="2587" cy="476"/>
                <a:chOff x="521" y="12388"/>
                <a:chExt cx="2587" cy="476"/>
              </a:xfrm>
            </p:grpSpPr>
            <p:sp>
              <p:nvSpPr>
                <p:cNvPr id="244615" name="Freeform 903"/>
                <p:cNvSpPr>
                  <a:spLocks/>
                </p:cNvSpPr>
                <p:nvPr/>
              </p:nvSpPr>
              <p:spPr bwMode="auto">
                <a:xfrm>
                  <a:off x="525" y="12828"/>
                  <a:ext cx="596" cy="36"/>
                </a:xfrm>
                <a:custGeom>
                  <a:avLst/>
                  <a:gdLst/>
                  <a:ahLst/>
                  <a:cxnLst>
                    <a:cxn ang="0">
                      <a:pos x="68" y="36"/>
                    </a:cxn>
                    <a:cxn ang="0">
                      <a:pos x="68" y="36"/>
                    </a:cxn>
                    <a:cxn ang="0">
                      <a:pos x="104" y="32"/>
                    </a:cxn>
                    <a:cxn ang="0">
                      <a:pos x="140" y="28"/>
                    </a:cxn>
                    <a:cxn ang="0">
                      <a:pos x="140" y="28"/>
                    </a:cxn>
                    <a:cxn ang="0">
                      <a:pos x="140" y="28"/>
                    </a:cxn>
                    <a:cxn ang="0">
                      <a:pos x="144" y="28"/>
                    </a:cxn>
                    <a:cxn ang="0">
                      <a:pos x="148" y="24"/>
                    </a:cxn>
                    <a:cxn ang="0">
                      <a:pos x="152" y="24"/>
                    </a:cxn>
                    <a:cxn ang="0">
                      <a:pos x="180" y="20"/>
                    </a:cxn>
                    <a:cxn ang="0">
                      <a:pos x="184" y="20"/>
                    </a:cxn>
                    <a:cxn ang="0">
                      <a:pos x="220" y="16"/>
                    </a:cxn>
                    <a:cxn ang="0">
                      <a:pos x="268" y="12"/>
                    </a:cxn>
                    <a:cxn ang="0">
                      <a:pos x="272" y="12"/>
                    </a:cxn>
                    <a:cxn ang="0">
                      <a:pos x="296" y="8"/>
                    </a:cxn>
                    <a:cxn ang="0">
                      <a:pos x="296" y="8"/>
                    </a:cxn>
                    <a:cxn ang="0">
                      <a:pos x="304" y="12"/>
                    </a:cxn>
                    <a:cxn ang="0">
                      <a:pos x="316" y="8"/>
                    </a:cxn>
                    <a:cxn ang="0">
                      <a:pos x="336" y="4"/>
                    </a:cxn>
                    <a:cxn ang="0">
                      <a:pos x="340" y="0"/>
                    </a:cxn>
                    <a:cxn ang="0">
                      <a:pos x="344" y="0"/>
                    </a:cxn>
                    <a:cxn ang="0">
                      <a:pos x="352" y="4"/>
                    </a:cxn>
                    <a:cxn ang="0">
                      <a:pos x="368" y="8"/>
                    </a:cxn>
                    <a:cxn ang="0">
                      <a:pos x="372" y="12"/>
                    </a:cxn>
                    <a:cxn ang="0">
                      <a:pos x="372" y="12"/>
                    </a:cxn>
                    <a:cxn ang="0">
                      <a:pos x="376" y="8"/>
                    </a:cxn>
                    <a:cxn ang="0">
                      <a:pos x="384" y="12"/>
                    </a:cxn>
                    <a:cxn ang="0">
                      <a:pos x="392" y="12"/>
                    </a:cxn>
                    <a:cxn ang="0">
                      <a:pos x="396" y="12"/>
                    </a:cxn>
                    <a:cxn ang="0">
                      <a:pos x="400" y="16"/>
                    </a:cxn>
                    <a:cxn ang="0">
                      <a:pos x="404" y="28"/>
                    </a:cxn>
                    <a:cxn ang="0">
                      <a:pos x="416" y="24"/>
                    </a:cxn>
                    <a:cxn ang="0">
                      <a:pos x="456" y="28"/>
                    </a:cxn>
                    <a:cxn ang="0">
                      <a:pos x="460" y="28"/>
                    </a:cxn>
                    <a:cxn ang="0">
                      <a:pos x="464" y="24"/>
                    </a:cxn>
                    <a:cxn ang="0">
                      <a:pos x="464" y="24"/>
                    </a:cxn>
                    <a:cxn ang="0">
                      <a:pos x="484" y="28"/>
                    </a:cxn>
                    <a:cxn ang="0">
                      <a:pos x="492" y="24"/>
                    </a:cxn>
                    <a:cxn ang="0">
                      <a:pos x="492" y="24"/>
                    </a:cxn>
                    <a:cxn ang="0">
                      <a:pos x="496" y="24"/>
                    </a:cxn>
                    <a:cxn ang="0">
                      <a:pos x="540" y="28"/>
                    </a:cxn>
                    <a:cxn ang="0">
                      <a:pos x="544" y="28"/>
                    </a:cxn>
                    <a:cxn ang="0">
                      <a:pos x="548" y="24"/>
                    </a:cxn>
                    <a:cxn ang="0">
                      <a:pos x="552" y="28"/>
                    </a:cxn>
                    <a:cxn ang="0">
                      <a:pos x="556" y="28"/>
                    </a:cxn>
                    <a:cxn ang="0">
                      <a:pos x="560" y="28"/>
                    </a:cxn>
                    <a:cxn ang="0">
                      <a:pos x="564" y="24"/>
                    </a:cxn>
                    <a:cxn ang="0">
                      <a:pos x="568" y="28"/>
                    </a:cxn>
                    <a:cxn ang="0">
                      <a:pos x="568" y="28"/>
                    </a:cxn>
                    <a:cxn ang="0">
                      <a:pos x="588" y="24"/>
                    </a:cxn>
                    <a:cxn ang="0">
                      <a:pos x="596" y="20"/>
                    </a:cxn>
                  </a:cxnLst>
                  <a:rect l="0" t="0" r="r" b="b"/>
                  <a:pathLst>
                    <a:path w="596" h="36">
                      <a:moveTo>
                        <a:pt x="0" y="36"/>
                      </a:moveTo>
                      <a:lnTo>
                        <a:pt x="0" y="36"/>
                      </a:lnTo>
                      <a:lnTo>
                        <a:pt x="68" y="36"/>
                      </a:lnTo>
                      <a:lnTo>
                        <a:pt x="68" y="36"/>
                      </a:lnTo>
                      <a:lnTo>
                        <a:pt x="68" y="32"/>
                      </a:lnTo>
                      <a:lnTo>
                        <a:pt x="68" y="32"/>
                      </a:lnTo>
                      <a:lnTo>
                        <a:pt x="68" y="36"/>
                      </a:lnTo>
                      <a:lnTo>
                        <a:pt x="68" y="36"/>
                      </a:lnTo>
                      <a:lnTo>
                        <a:pt x="72" y="32"/>
                      </a:lnTo>
                      <a:lnTo>
                        <a:pt x="72" y="32"/>
                      </a:lnTo>
                      <a:lnTo>
                        <a:pt x="104" y="32"/>
                      </a:lnTo>
                      <a:lnTo>
                        <a:pt x="104" y="32"/>
                      </a:lnTo>
                      <a:lnTo>
                        <a:pt x="104" y="28"/>
                      </a:lnTo>
                      <a:lnTo>
                        <a:pt x="104" y="28"/>
                      </a:lnTo>
                      <a:lnTo>
                        <a:pt x="140" y="28"/>
                      </a:lnTo>
                      <a:lnTo>
                        <a:pt x="140" y="28"/>
                      </a:lnTo>
                      <a:lnTo>
                        <a:pt x="140" y="24"/>
                      </a:lnTo>
                      <a:lnTo>
                        <a:pt x="140" y="24"/>
                      </a:lnTo>
                      <a:lnTo>
                        <a:pt x="140" y="28"/>
                      </a:lnTo>
                      <a:lnTo>
                        <a:pt x="140" y="28"/>
                      </a:lnTo>
                      <a:lnTo>
                        <a:pt x="140" y="24"/>
                      </a:lnTo>
                      <a:lnTo>
                        <a:pt x="140" y="24"/>
                      </a:lnTo>
                      <a:lnTo>
                        <a:pt x="140" y="28"/>
                      </a:lnTo>
                      <a:lnTo>
                        <a:pt x="140" y="28"/>
                      </a:lnTo>
                      <a:lnTo>
                        <a:pt x="144" y="24"/>
                      </a:lnTo>
                      <a:lnTo>
                        <a:pt x="144" y="24"/>
                      </a:lnTo>
                      <a:lnTo>
                        <a:pt x="144" y="28"/>
                      </a:lnTo>
                      <a:lnTo>
                        <a:pt x="144" y="28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24"/>
                      </a:lnTo>
                      <a:lnTo>
                        <a:pt x="148" y="24"/>
                      </a:lnTo>
                      <a:lnTo>
                        <a:pt x="152" y="28"/>
                      </a:lnTo>
                      <a:lnTo>
                        <a:pt x="152" y="28"/>
                      </a:lnTo>
                      <a:lnTo>
                        <a:pt x="152" y="24"/>
                      </a:lnTo>
                      <a:lnTo>
                        <a:pt x="152" y="24"/>
                      </a:lnTo>
                      <a:lnTo>
                        <a:pt x="180" y="24"/>
                      </a:lnTo>
                      <a:lnTo>
                        <a:pt x="180" y="24"/>
                      </a:lnTo>
                      <a:lnTo>
                        <a:pt x="180" y="20"/>
                      </a:lnTo>
                      <a:lnTo>
                        <a:pt x="180" y="20"/>
                      </a:lnTo>
                      <a:lnTo>
                        <a:pt x="180" y="24"/>
                      </a:lnTo>
                      <a:lnTo>
                        <a:pt x="180" y="24"/>
                      </a:lnTo>
                      <a:lnTo>
                        <a:pt x="184" y="20"/>
                      </a:lnTo>
                      <a:lnTo>
                        <a:pt x="184" y="20"/>
                      </a:lnTo>
                      <a:lnTo>
                        <a:pt x="220" y="20"/>
                      </a:lnTo>
                      <a:lnTo>
                        <a:pt x="220" y="20"/>
                      </a:lnTo>
                      <a:lnTo>
                        <a:pt x="220" y="16"/>
                      </a:lnTo>
                      <a:lnTo>
                        <a:pt x="220" y="16"/>
                      </a:lnTo>
                      <a:lnTo>
                        <a:pt x="268" y="16"/>
                      </a:lnTo>
                      <a:lnTo>
                        <a:pt x="268" y="16"/>
                      </a:lnTo>
                      <a:lnTo>
                        <a:pt x="268" y="12"/>
                      </a:lnTo>
                      <a:lnTo>
                        <a:pt x="268" y="12"/>
                      </a:lnTo>
                      <a:lnTo>
                        <a:pt x="272" y="16"/>
                      </a:lnTo>
                      <a:lnTo>
                        <a:pt x="272" y="16"/>
                      </a:lnTo>
                      <a:lnTo>
                        <a:pt x="272" y="12"/>
                      </a:lnTo>
                      <a:lnTo>
                        <a:pt x="272" y="12"/>
                      </a:lnTo>
                      <a:lnTo>
                        <a:pt x="292" y="12"/>
                      </a:lnTo>
                      <a:lnTo>
                        <a:pt x="292" y="12"/>
                      </a:lnTo>
                      <a:lnTo>
                        <a:pt x="296" y="8"/>
                      </a:lnTo>
                      <a:lnTo>
                        <a:pt x="296" y="8"/>
                      </a:lnTo>
                      <a:lnTo>
                        <a:pt x="296" y="12"/>
                      </a:lnTo>
                      <a:lnTo>
                        <a:pt x="296" y="12"/>
                      </a:lnTo>
                      <a:lnTo>
                        <a:pt x="296" y="8"/>
                      </a:lnTo>
                      <a:lnTo>
                        <a:pt x="296" y="8"/>
                      </a:lnTo>
                      <a:lnTo>
                        <a:pt x="304" y="8"/>
                      </a:lnTo>
                      <a:lnTo>
                        <a:pt x="304" y="8"/>
                      </a:lnTo>
                      <a:lnTo>
                        <a:pt x="304" y="12"/>
                      </a:lnTo>
                      <a:lnTo>
                        <a:pt x="304" y="12"/>
                      </a:lnTo>
                      <a:lnTo>
                        <a:pt x="304" y="8"/>
                      </a:lnTo>
                      <a:lnTo>
                        <a:pt x="304" y="8"/>
                      </a:lnTo>
                      <a:lnTo>
                        <a:pt x="316" y="8"/>
                      </a:lnTo>
                      <a:lnTo>
                        <a:pt x="316" y="8"/>
                      </a:lnTo>
                      <a:lnTo>
                        <a:pt x="316" y="4"/>
                      </a:lnTo>
                      <a:lnTo>
                        <a:pt x="316" y="4"/>
                      </a:lnTo>
                      <a:lnTo>
                        <a:pt x="336" y="4"/>
                      </a:lnTo>
                      <a:lnTo>
                        <a:pt x="336" y="4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40" y="0"/>
                      </a:lnTo>
                      <a:lnTo>
                        <a:pt x="340" y="0"/>
                      </a:lnTo>
                      <a:lnTo>
                        <a:pt x="340" y="4"/>
                      </a:lnTo>
                      <a:lnTo>
                        <a:pt x="340" y="4"/>
                      </a:lnTo>
                      <a:lnTo>
                        <a:pt x="344" y="0"/>
                      </a:lnTo>
                      <a:lnTo>
                        <a:pt x="344" y="0"/>
                      </a:lnTo>
                      <a:lnTo>
                        <a:pt x="344" y="4"/>
                      </a:lnTo>
                      <a:lnTo>
                        <a:pt x="344" y="4"/>
                      </a:lnTo>
                      <a:lnTo>
                        <a:pt x="352" y="4"/>
                      </a:lnTo>
                      <a:lnTo>
                        <a:pt x="352" y="4"/>
                      </a:lnTo>
                      <a:lnTo>
                        <a:pt x="352" y="8"/>
                      </a:lnTo>
                      <a:lnTo>
                        <a:pt x="352" y="8"/>
                      </a:lnTo>
                      <a:lnTo>
                        <a:pt x="368" y="8"/>
                      </a:lnTo>
                      <a:lnTo>
                        <a:pt x="368" y="8"/>
                      </a:lnTo>
                      <a:lnTo>
                        <a:pt x="368" y="12"/>
                      </a:lnTo>
                      <a:lnTo>
                        <a:pt x="368" y="12"/>
                      </a:lnTo>
                      <a:lnTo>
                        <a:pt x="372" y="12"/>
                      </a:lnTo>
                      <a:lnTo>
                        <a:pt x="372" y="12"/>
                      </a:lnTo>
                      <a:lnTo>
                        <a:pt x="372" y="8"/>
                      </a:lnTo>
                      <a:lnTo>
                        <a:pt x="372" y="8"/>
                      </a:lnTo>
                      <a:lnTo>
                        <a:pt x="372" y="12"/>
                      </a:lnTo>
                      <a:lnTo>
                        <a:pt x="372" y="12"/>
                      </a:lnTo>
                      <a:lnTo>
                        <a:pt x="376" y="12"/>
                      </a:lnTo>
                      <a:lnTo>
                        <a:pt x="376" y="12"/>
                      </a:lnTo>
                      <a:lnTo>
                        <a:pt x="376" y="8"/>
                      </a:lnTo>
                      <a:lnTo>
                        <a:pt x="376" y="8"/>
                      </a:lnTo>
                      <a:lnTo>
                        <a:pt x="380" y="12"/>
                      </a:lnTo>
                      <a:lnTo>
                        <a:pt x="380" y="12"/>
                      </a:lnTo>
                      <a:lnTo>
                        <a:pt x="384" y="12"/>
                      </a:lnTo>
                      <a:lnTo>
                        <a:pt x="384" y="12"/>
                      </a:lnTo>
                      <a:lnTo>
                        <a:pt x="388" y="8"/>
                      </a:lnTo>
                      <a:lnTo>
                        <a:pt x="388" y="8"/>
                      </a:lnTo>
                      <a:lnTo>
                        <a:pt x="392" y="12"/>
                      </a:lnTo>
                      <a:lnTo>
                        <a:pt x="392" y="12"/>
                      </a:lnTo>
                      <a:lnTo>
                        <a:pt x="392" y="8"/>
                      </a:lnTo>
                      <a:lnTo>
                        <a:pt x="392" y="8"/>
                      </a:lnTo>
                      <a:lnTo>
                        <a:pt x="396" y="12"/>
                      </a:lnTo>
                      <a:lnTo>
                        <a:pt x="396" y="12"/>
                      </a:lnTo>
                      <a:lnTo>
                        <a:pt x="400" y="12"/>
                      </a:lnTo>
                      <a:lnTo>
                        <a:pt x="400" y="12"/>
                      </a:lnTo>
                      <a:lnTo>
                        <a:pt x="400" y="16"/>
                      </a:lnTo>
                      <a:lnTo>
                        <a:pt x="400" y="16"/>
                      </a:lnTo>
                      <a:lnTo>
                        <a:pt x="404" y="20"/>
                      </a:lnTo>
                      <a:lnTo>
                        <a:pt x="404" y="20"/>
                      </a:lnTo>
                      <a:lnTo>
                        <a:pt x="404" y="28"/>
                      </a:lnTo>
                      <a:lnTo>
                        <a:pt x="404" y="28"/>
                      </a:lnTo>
                      <a:lnTo>
                        <a:pt x="416" y="28"/>
                      </a:lnTo>
                      <a:lnTo>
                        <a:pt x="416" y="28"/>
                      </a:lnTo>
                      <a:lnTo>
                        <a:pt x="416" y="24"/>
                      </a:lnTo>
                      <a:lnTo>
                        <a:pt x="416" y="24"/>
                      </a:lnTo>
                      <a:lnTo>
                        <a:pt x="420" y="28"/>
                      </a:lnTo>
                      <a:lnTo>
                        <a:pt x="420" y="28"/>
                      </a:lnTo>
                      <a:lnTo>
                        <a:pt x="456" y="28"/>
                      </a:lnTo>
                      <a:lnTo>
                        <a:pt x="456" y="28"/>
                      </a:lnTo>
                      <a:lnTo>
                        <a:pt x="456" y="24"/>
                      </a:lnTo>
                      <a:lnTo>
                        <a:pt x="456" y="24"/>
                      </a:lnTo>
                      <a:lnTo>
                        <a:pt x="460" y="28"/>
                      </a:lnTo>
                      <a:lnTo>
                        <a:pt x="460" y="28"/>
                      </a:lnTo>
                      <a:lnTo>
                        <a:pt x="460" y="24"/>
                      </a:lnTo>
                      <a:lnTo>
                        <a:pt x="460" y="24"/>
                      </a:lnTo>
                      <a:lnTo>
                        <a:pt x="464" y="24"/>
                      </a:lnTo>
                      <a:lnTo>
                        <a:pt x="464" y="24"/>
                      </a:lnTo>
                      <a:lnTo>
                        <a:pt x="464" y="28"/>
                      </a:lnTo>
                      <a:lnTo>
                        <a:pt x="464" y="28"/>
                      </a:lnTo>
                      <a:lnTo>
                        <a:pt x="464" y="24"/>
                      </a:lnTo>
                      <a:lnTo>
                        <a:pt x="464" y="24"/>
                      </a:lnTo>
                      <a:lnTo>
                        <a:pt x="484" y="24"/>
                      </a:lnTo>
                      <a:lnTo>
                        <a:pt x="484" y="24"/>
                      </a:lnTo>
                      <a:lnTo>
                        <a:pt x="484" y="28"/>
                      </a:lnTo>
                      <a:lnTo>
                        <a:pt x="484" y="28"/>
                      </a:lnTo>
                      <a:lnTo>
                        <a:pt x="484" y="24"/>
                      </a:lnTo>
                      <a:lnTo>
                        <a:pt x="484" y="24"/>
                      </a:lnTo>
                      <a:lnTo>
                        <a:pt x="492" y="24"/>
                      </a:lnTo>
                      <a:lnTo>
                        <a:pt x="492" y="24"/>
                      </a:lnTo>
                      <a:lnTo>
                        <a:pt x="492" y="28"/>
                      </a:lnTo>
                      <a:lnTo>
                        <a:pt x="492" y="28"/>
                      </a:lnTo>
                      <a:lnTo>
                        <a:pt x="492" y="24"/>
                      </a:lnTo>
                      <a:lnTo>
                        <a:pt x="492" y="24"/>
                      </a:lnTo>
                      <a:lnTo>
                        <a:pt x="496" y="28"/>
                      </a:lnTo>
                      <a:lnTo>
                        <a:pt x="496" y="28"/>
                      </a:lnTo>
                      <a:lnTo>
                        <a:pt x="496" y="24"/>
                      </a:lnTo>
                      <a:lnTo>
                        <a:pt x="496" y="24"/>
                      </a:lnTo>
                      <a:lnTo>
                        <a:pt x="496" y="28"/>
                      </a:lnTo>
                      <a:lnTo>
                        <a:pt x="496" y="28"/>
                      </a:lnTo>
                      <a:lnTo>
                        <a:pt x="540" y="28"/>
                      </a:lnTo>
                      <a:lnTo>
                        <a:pt x="540" y="28"/>
                      </a:lnTo>
                      <a:lnTo>
                        <a:pt x="540" y="24"/>
                      </a:lnTo>
                      <a:lnTo>
                        <a:pt x="540" y="24"/>
                      </a:lnTo>
                      <a:lnTo>
                        <a:pt x="544" y="28"/>
                      </a:lnTo>
                      <a:lnTo>
                        <a:pt x="544" y="28"/>
                      </a:lnTo>
                      <a:lnTo>
                        <a:pt x="544" y="24"/>
                      </a:lnTo>
                      <a:lnTo>
                        <a:pt x="544" y="24"/>
                      </a:lnTo>
                      <a:lnTo>
                        <a:pt x="548" y="24"/>
                      </a:lnTo>
                      <a:lnTo>
                        <a:pt x="548" y="24"/>
                      </a:lnTo>
                      <a:lnTo>
                        <a:pt x="548" y="28"/>
                      </a:lnTo>
                      <a:lnTo>
                        <a:pt x="548" y="28"/>
                      </a:lnTo>
                      <a:lnTo>
                        <a:pt x="552" y="28"/>
                      </a:lnTo>
                      <a:lnTo>
                        <a:pt x="552" y="28"/>
                      </a:lnTo>
                      <a:lnTo>
                        <a:pt x="556" y="24"/>
                      </a:lnTo>
                      <a:lnTo>
                        <a:pt x="556" y="24"/>
                      </a:lnTo>
                      <a:lnTo>
                        <a:pt x="556" y="28"/>
                      </a:lnTo>
                      <a:lnTo>
                        <a:pt x="556" y="28"/>
                      </a:lnTo>
                      <a:lnTo>
                        <a:pt x="556" y="24"/>
                      </a:lnTo>
                      <a:lnTo>
                        <a:pt x="556" y="24"/>
                      </a:lnTo>
                      <a:lnTo>
                        <a:pt x="560" y="28"/>
                      </a:lnTo>
                      <a:lnTo>
                        <a:pt x="560" y="28"/>
                      </a:lnTo>
                      <a:lnTo>
                        <a:pt x="560" y="24"/>
                      </a:lnTo>
                      <a:lnTo>
                        <a:pt x="560" y="24"/>
                      </a:lnTo>
                      <a:lnTo>
                        <a:pt x="564" y="24"/>
                      </a:lnTo>
                      <a:lnTo>
                        <a:pt x="564" y="24"/>
                      </a:lnTo>
                      <a:lnTo>
                        <a:pt x="564" y="28"/>
                      </a:lnTo>
                      <a:lnTo>
                        <a:pt x="564" y="28"/>
                      </a:lnTo>
                      <a:lnTo>
                        <a:pt x="568" y="28"/>
                      </a:lnTo>
                      <a:lnTo>
                        <a:pt x="568" y="28"/>
                      </a:lnTo>
                      <a:lnTo>
                        <a:pt x="568" y="24"/>
                      </a:lnTo>
                      <a:lnTo>
                        <a:pt x="568" y="24"/>
                      </a:lnTo>
                      <a:lnTo>
                        <a:pt x="568" y="28"/>
                      </a:lnTo>
                      <a:lnTo>
                        <a:pt x="568" y="28"/>
                      </a:lnTo>
                      <a:lnTo>
                        <a:pt x="572" y="24"/>
                      </a:lnTo>
                      <a:lnTo>
                        <a:pt x="572" y="24"/>
                      </a:lnTo>
                      <a:lnTo>
                        <a:pt x="588" y="24"/>
                      </a:lnTo>
                      <a:lnTo>
                        <a:pt x="588" y="24"/>
                      </a:lnTo>
                      <a:lnTo>
                        <a:pt x="588" y="20"/>
                      </a:lnTo>
                      <a:lnTo>
                        <a:pt x="588" y="20"/>
                      </a:lnTo>
                      <a:lnTo>
                        <a:pt x="596" y="20"/>
                      </a:lnTo>
                      <a:lnTo>
                        <a:pt x="596" y="20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16" name="Freeform 904"/>
                <p:cNvSpPr>
                  <a:spLocks/>
                </p:cNvSpPr>
                <p:nvPr/>
              </p:nvSpPr>
              <p:spPr bwMode="auto">
                <a:xfrm>
                  <a:off x="521" y="12824"/>
                  <a:ext cx="596" cy="36"/>
                </a:xfrm>
                <a:custGeom>
                  <a:avLst/>
                  <a:gdLst/>
                  <a:ahLst/>
                  <a:cxnLst>
                    <a:cxn ang="0">
                      <a:pos x="68" y="36"/>
                    </a:cxn>
                    <a:cxn ang="0">
                      <a:pos x="68" y="36"/>
                    </a:cxn>
                    <a:cxn ang="0">
                      <a:pos x="104" y="32"/>
                    </a:cxn>
                    <a:cxn ang="0">
                      <a:pos x="140" y="28"/>
                    </a:cxn>
                    <a:cxn ang="0">
                      <a:pos x="140" y="28"/>
                    </a:cxn>
                    <a:cxn ang="0">
                      <a:pos x="140" y="28"/>
                    </a:cxn>
                    <a:cxn ang="0">
                      <a:pos x="144" y="28"/>
                    </a:cxn>
                    <a:cxn ang="0">
                      <a:pos x="148" y="24"/>
                    </a:cxn>
                    <a:cxn ang="0">
                      <a:pos x="152" y="24"/>
                    </a:cxn>
                    <a:cxn ang="0">
                      <a:pos x="180" y="20"/>
                    </a:cxn>
                    <a:cxn ang="0">
                      <a:pos x="184" y="20"/>
                    </a:cxn>
                    <a:cxn ang="0">
                      <a:pos x="220" y="16"/>
                    </a:cxn>
                    <a:cxn ang="0">
                      <a:pos x="268" y="12"/>
                    </a:cxn>
                    <a:cxn ang="0">
                      <a:pos x="272" y="12"/>
                    </a:cxn>
                    <a:cxn ang="0">
                      <a:pos x="296" y="8"/>
                    </a:cxn>
                    <a:cxn ang="0">
                      <a:pos x="296" y="8"/>
                    </a:cxn>
                    <a:cxn ang="0">
                      <a:pos x="304" y="12"/>
                    </a:cxn>
                    <a:cxn ang="0">
                      <a:pos x="316" y="8"/>
                    </a:cxn>
                    <a:cxn ang="0">
                      <a:pos x="336" y="4"/>
                    </a:cxn>
                    <a:cxn ang="0">
                      <a:pos x="340" y="0"/>
                    </a:cxn>
                    <a:cxn ang="0">
                      <a:pos x="344" y="0"/>
                    </a:cxn>
                    <a:cxn ang="0">
                      <a:pos x="352" y="4"/>
                    </a:cxn>
                    <a:cxn ang="0">
                      <a:pos x="368" y="8"/>
                    </a:cxn>
                    <a:cxn ang="0">
                      <a:pos x="372" y="12"/>
                    </a:cxn>
                    <a:cxn ang="0">
                      <a:pos x="372" y="12"/>
                    </a:cxn>
                    <a:cxn ang="0">
                      <a:pos x="376" y="8"/>
                    </a:cxn>
                    <a:cxn ang="0">
                      <a:pos x="384" y="12"/>
                    </a:cxn>
                    <a:cxn ang="0">
                      <a:pos x="392" y="12"/>
                    </a:cxn>
                    <a:cxn ang="0">
                      <a:pos x="396" y="12"/>
                    </a:cxn>
                    <a:cxn ang="0">
                      <a:pos x="400" y="16"/>
                    </a:cxn>
                    <a:cxn ang="0">
                      <a:pos x="404" y="28"/>
                    </a:cxn>
                    <a:cxn ang="0">
                      <a:pos x="416" y="24"/>
                    </a:cxn>
                    <a:cxn ang="0">
                      <a:pos x="456" y="28"/>
                    </a:cxn>
                    <a:cxn ang="0">
                      <a:pos x="460" y="28"/>
                    </a:cxn>
                    <a:cxn ang="0">
                      <a:pos x="464" y="24"/>
                    </a:cxn>
                    <a:cxn ang="0">
                      <a:pos x="464" y="24"/>
                    </a:cxn>
                    <a:cxn ang="0">
                      <a:pos x="484" y="28"/>
                    </a:cxn>
                    <a:cxn ang="0">
                      <a:pos x="492" y="24"/>
                    </a:cxn>
                    <a:cxn ang="0">
                      <a:pos x="492" y="24"/>
                    </a:cxn>
                    <a:cxn ang="0">
                      <a:pos x="496" y="24"/>
                    </a:cxn>
                    <a:cxn ang="0">
                      <a:pos x="540" y="28"/>
                    </a:cxn>
                    <a:cxn ang="0">
                      <a:pos x="544" y="28"/>
                    </a:cxn>
                    <a:cxn ang="0">
                      <a:pos x="548" y="24"/>
                    </a:cxn>
                    <a:cxn ang="0">
                      <a:pos x="552" y="28"/>
                    </a:cxn>
                    <a:cxn ang="0">
                      <a:pos x="556" y="28"/>
                    </a:cxn>
                    <a:cxn ang="0">
                      <a:pos x="560" y="28"/>
                    </a:cxn>
                    <a:cxn ang="0">
                      <a:pos x="564" y="24"/>
                    </a:cxn>
                    <a:cxn ang="0">
                      <a:pos x="568" y="28"/>
                    </a:cxn>
                    <a:cxn ang="0">
                      <a:pos x="568" y="28"/>
                    </a:cxn>
                    <a:cxn ang="0">
                      <a:pos x="588" y="24"/>
                    </a:cxn>
                    <a:cxn ang="0">
                      <a:pos x="596" y="20"/>
                    </a:cxn>
                  </a:cxnLst>
                  <a:rect l="0" t="0" r="r" b="b"/>
                  <a:pathLst>
                    <a:path w="596" h="36">
                      <a:moveTo>
                        <a:pt x="0" y="36"/>
                      </a:moveTo>
                      <a:lnTo>
                        <a:pt x="68" y="36"/>
                      </a:lnTo>
                      <a:lnTo>
                        <a:pt x="68" y="32"/>
                      </a:lnTo>
                      <a:lnTo>
                        <a:pt x="68" y="36"/>
                      </a:lnTo>
                      <a:lnTo>
                        <a:pt x="72" y="32"/>
                      </a:lnTo>
                      <a:lnTo>
                        <a:pt x="104" y="32"/>
                      </a:lnTo>
                      <a:lnTo>
                        <a:pt x="104" y="28"/>
                      </a:lnTo>
                      <a:lnTo>
                        <a:pt x="140" y="28"/>
                      </a:lnTo>
                      <a:lnTo>
                        <a:pt x="140" y="24"/>
                      </a:lnTo>
                      <a:lnTo>
                        <a:pt x="140" y="28"/>
                      </a:lnTo>
                      <a:lnTo>
                        <a:pt x="140" y="24"/>
                      </a:lnTo>
                      <a:lnTo>
                        <a:pt x="140" y="28"/>
                      </a:lnTo>
                      <a:lnTo>
                        <a:pt x="144" y="24"/>
                      </a:lnTo>
                      <a:lnTo>
                        <a:pt x="144" y="28"/>
                      </a:lnTo>
                      <a:lnTo>
                        <a:pt x="148" y="28"/>
                      </a:lnTo>
                      <a:lnTo>
                        <a:pt x="148" y="24"/>
                      </a:lnTo>
                      <a:lnTo>
                        <a:pt x="152" y="28"/>
                      </a:lnTo>
                      <a:lnTo>
                        <a:pt x="152" y="24"/>
                      </a:lnTo>
                      <a:lnTo>
                        <a:pt x="180" y="24"/>
                      </a:lnTo>
                      <a:lnTo>
                        <a:pt x="180" y="20"/>
                      </a:lnTo>
                      <a:lnTo>
                        <a:pt x="180" y="24"/>
                      </a:lnTo>
                      <a:lnTo>
                        <a:pt x="184" y="20"/>
                      </a:lnTo>
                      <a:lnTo>
                        <a:pt x="220" y="20"/>
                      </a:lnTo>
                      <a:lnTo>
                        <a:pt x="220" y="16"/>
                      </a:lnTo>
                      <a:lnTo>
                        <a:pt x="268" y="16"/>
                      </a:lnTo>
                      <a:lnTo>
                        <a:pt x="268" y="12"/>
                      </a:lnTo>
                      <a:lnTo>
                        <a:pt x="272" y="16"/>
                      </a:lnTo>
                      <a:lnTo>
                        <a:pt x="272" y="12"/>
                      </a:lnTo>
                      <a:lnTo>
                        <a:pt x="292" y="12"/>
                      </a:lnTo>
                      <a:lnTo>
                        <a:pt x="296" y="8"/>
                      </a:lnTo>
                      <a:lnTo>
                        <a:pt x="296" y="12"/>
                      </a:lnTo>
                      <a:lnTo>
                        <a:pt x="296" y="8"/>
                      </a:lnTo>
                      <a:lnTo>
                        <a:pt x="304" y="8"/>
                      </a:lnTo>
                      <a:lnTo>
                        <a:pt x="304" y="12"/>
                      </a:lnTo>
                      <a:lnTo>
                        <a:pt x="304" y="8"/>
                      </a:lnTo>
                      <a:lnTo>
                        <a:pt x="316" y="8"/>
                      </a:lnTo>
                      <a:lnTo>
                        <a:pt x="316" y="4"/>
                      </a:lnTo>
                      <a:lnTo>
                        <a:pt x="336" y="4"/>
                      </a:lnTo>
                      <a:lnTo>
                        <a:pt x="336" y="0"/>
                      </a:lnTo>
                      <a:lnTo>
                        <a:pt x="340" y="0"/>
                      </a:lnTo>
                      <a:lnTo>
                        <a:pt x="340" y="4"/>
                      </a:lnTo>
                      <a:lnTo>
                        <a:pt x="344" y="0"/>
                      </a:lnTo>
                      <a:lnTo>
                        <a:pt x="344" y="4"/>
                      </a:lnTo>
                      <a:lnTo>
                        <a:pt x="352" y="4"/>
                      </a:lnTo>
                      <a:lnTo>
                        <a:pt x="352" y="8"/>
                      </a:lnTo>
                      <a:lnTo>
                        <a:pt x="368" y="8"/>
                      </a:lnTo>
                      <a:lnTo>
                        <a:pt x="368" y="12"/>
                      </a:lnTo>
                      <a:lnTo>
                        <a:pt x="372" y="12"/>
                      </a:lnTo>
                      <a:lnTo>
                        <a:pt x="372" y="8"/>
                      </a:lnTo>
                      <a:lnTo>
                        <a:pt x="372" y="12"/>
                      </a:lnTo>
                      <a:lnTo>
                        <a:pt x="376" y="12"/>
                      </a:lnTo>
                      <a:lnTo>
                        <a:pt x="376" y="8"/>
                      </a:lnTo>
                      <a:lnTo>
                        <a:pt x="380" y="12"/>
                      </a:lnTo>
                      <a:lnTo>
                        <a:pt x="384" y="12"/>
                      </a:lnTo>
                      <a:lnTo>
                        <a:pt x="388" y="8"/>
                      </a:lnTo>
                      <a:lnTo>
                        <a:pt x="392" y="12"/>
                      </a:lnTo>
                      <a:lnTo>
                        <a:pt x="392" y="8"/>
                      </a:lnTo>
                      <a:lnTo>
                        <a:pt x="396" y="12"/>
                      </a:lnTo>
                      <a:lnTo>
                        <a:pt x="400" y="12"/>
                      </a:lnTo>
                      <a:lnTo>
                        <a:pt x="400" y="16"/>
                      </a:lnTo>
                      <a:lnTo>
                        <a:pt x="404" y="20"/>
                      </a:lnTo>
                      <a:lnTo>
                        <a:pt x="404" y="28"/>
                      </a:lnTo>
                      <a:lnTo>
                        <a:pt x="416" y="28"/>
                      </a:lnTo>
                      <a:lnTo>
                        <a:pt x="416" y="24"/>
                      </a:lnTo>
                      <a:lnTo>
                        <a:pt x="420" y="28"/>
                      </a:lnTo>
                      <a:lnTo>
                        <a:pt x="456" y="28"/>
                      </a:lnTo>
                      <a:lnTo>
                        <a:pt x="456" y="24"/>
                      </a:lnTo>
                      <a:lnTo>
                        <a:pt x="460" y="28"/>
                      </a:lnTo>
                      <a:lnTo>
                        <a:pt x="460" y="24"/>
                      </a:lnTo>
                      <a:lnTo>
                        <a:pt x="464" y="24"/>
                      </a:lnTo>
                      <a:lnTo>
                        <a:pt x="464" y="28"/>
                      </a:lnTo>
                      <a:lnTo>
                        <a:pt x="464" y="24"/>
                      </a:lnTo>
                      <a:lnTo>
                        <a:pt x="484" y="24"/>
                      </a:lnTo>
                      <a:lnTo>
                        <a:pt x="484" y="28"/>
                      </a:lnTo>
                      <a:lnTo>
                        <a:pt x="484" y="24"/>
                      </a:lnTo>
                      <a:lnTo>
                        <a:pt x="492" y="24"/>
                      </a:lnTo>
                      <a:lnTo>
                        <a:pt x="492" y="28"/>
                      </a:lnTo>
                      <a:lnTo>
                        <a:pt x="492" y="24"/>
                      </a:lnTo>
                      <a:lnTo>
                        <a:pt x="496" y="28"/>
                      </a:lnTo>
                      <a:lnTo>
                        <a:pt x="496" y="24"/>
                      </a:lnTo>
                      <a:lnTo>
                        <a:pt x="496" y="28"/>
                      </a:lnTo>
                      <a:lnTo>
                        <a:pt x="540" y="28"/>
                      </a:lnTo>
                      <a:lnTo>
                        <a:pt x="540" y="24"/>
                      </a:lnTo>
                      <a:lnTo>
                        <a:pt x="544" y="28"/>
                      </a:lnTo>
                      <a:lnTo>
                        <a:pt x="544" y="24"/>
                      </a:lnTo>
                      <a:lnTo>
                        <a:pt x="548" y="24"/>
                      </a:lnTo>
                      <a:lnTo>
                        <a:pt x="548" y="28"/>
                      </a:lnTo>
                      <a:lnTo>
                        <a:pt x="552" y="28"/>
                      </a:lnTo>
                      <a:lnTo>
                        <a:pt x="556" y="24"/>
                      </a:lnTo>
                      <a:lnTo>
                        <a:pt x="556" y="28"/>
                      </a:lnTo>
                      <a:lnTo>
                        <a:pt x="556" y="24"/>
                      </a:lnTo>
                      <a:lnTo>
                        <a:pt x="560" y="28"/>
                      </a:lnTo>
                      <a:lnTo>
                        <a:pt x="560" y="24"/>
                      </a:lnTo>
                      <a:lnTo>
                        <a:pt x="564" y="24"/>
                      </a:lnTo>
                      <a:lnTo>
                        <a:pt x="564" y="28"/>
                      </a:lnTo>
                      <a:lnTo>
                        <a:pt x="568" y="28"/>
                      </a:lnTo>
                      <a:lnTo>
                        <a:pt x="568" y="24"/>
                      </a:lnTo>
                      <a:lnTo>
                        <a:pt x="568" y="28"/>
                      </a:lnTo>
                      <a:lnTo>
                        <a:pt x="572" y="24"/>
                      </a:lnTo>
                      <a:lnTo>
                        <a:pt x="588" y="24"/>
                      </a:lnTo>
                      <a:lnTo>
                        <a:pt x="588" y="20"/>
                      </a:lnTo>
                      <a:lnTo>
                        <a:pt x="596" y="20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17" name="Freeform 905"/>
                <p:cNvSpPr>
                  <a:spLocks/>
                </p:cNvSpPr>
                <p:nvPr/>
              </p:nvSpPr>
              <p:spPr bwMode="auto">
                <a:xfrm>
                  <a:off x="1117" y="12752"/>
                  <a:ext cx="376" cy="92"/>
                </a:xfrm>
                <a:custGeom>
                  <a:avLst/>
                  <a:gdLst/>
                  <a:ahLst/>
                  <a:cxnLst>
                    <a:cxn ang="0">
                      <a:pos x="4" y="88"/>
                    </a:cxn>
                    <a:cxn ang="0">
                      <a:pos x="24" y="84"/>
                    </a:cxn>
                    <a:cxn ang="0">
                      <a:pos x="32" y="80"/>
                    </a:cxn>
                    <a:cxn ang="0">
                      <a:pos x="40" y="84"/>
                    </a:cxn>
                    <a:cxn ang="0">
                      <a:pos x="44" y="84"/>
                    </a:cxn>
                    <a:cxn ang="0">
                      <a:pos x="48" y="84"/>
                    </a:cxn>
                    <a:cxn ang="0">
                      <a:pos x="52" y="84"/>
                    </a:cxn>
                    <a:cxn ang="0">
                      <a:pos x="56" y="88"/>
                    </a:cxn>
                    <a:cxn ang="0">
                      <a:pos x="60" y="80"/>
                    </a:cxn>
                    <a:cxn ang="0">
                      <a:pos x="64" y="84"/>
                    </a:cxn>
                    <a:cxn ang="0">
                      <a:pos x="68" y="80"/>
                    </a:cxn>
                    <a:cxn ang="0">
                      <a:pos x="68" y="80"/>
                    </a:cxn>
                    <a:cxn ang="0">
                      <a:pos x="72" y="84"/>
                    </a:cxn>
                    <a:cxn ang="0">
                      <a:pos x="80" y="80"/>
                    </a:cxn>
                    <a:cxn ang="0">
                      <a:pos x="88" y="76"/>
                    </a:cxn>
                    <a:cxn ang="0">
                      <a:pos x="96" y="72"/>
                    </a:cxn>
                    <a:cxn ang="0">
                      <a:pos x="100" y="12"/>
                    </a:cxn>
                    <a:cxn ang="0">
                      <a:pos x="104" y="56"/>
                    </a:cxn>
                    <a:cxn ang="0">
                      <a:pos x="108" y="64"/>
                    </a:cxn>
                    <a:cxn ang="0">
                      <a:pos x="112" y="72"/>
                    </a:cxn>
                    <a:cxn ang="0">
                      <a:pos x="120" y="72"/>
                    </a:cxn>
                    <a:cxn ang="0">
                      <a:pos x="152" y="76"/>
                    </a:cxn>
                    <a:cxn ang="0">
                      <a:pos x="160" y="72"/>
                    </a:cxn>
                    <a:cxn ang="0">
                      <a:pos x="172" y="72"/>
                    </a:cxn>
                    <a:cxn ang="0">
                      <a:pos x="188" y="68"/>
                    </a:cxn>
                    <a:cxn ang="0">
                      <a:pos x="192" y="60"/>
                    </a:cxn>
                    <a:cxn ang="0">
                      <a:pos x="200" y="64"/>
                    </a:cxn>
                    <a:cxn ang="0">
                      <a:pos x="200" y="64"/>
                    </a:cxn>
                    <a:cxn ang="0">
                      <a:pos x="208" y="60"/>
                    </a:cxn>
                    <a:cxn ang="0">
                      <a:pos x="224" y="56"/>
                    </a:cxn>
                    <a:cxn ang="0">
                      <a:pos x="236" y="52"/>
                    </a:cxn>
                    <a:cxn ang="0">
                      <a:pos x="248" y="48"/>
                    </a:cxn>
                    <a:cxn ang="0">
                      <a:pos x="264" y="44"/>
                    </a:cxn>
                    <a:cxn ang="0">
                      <a:pos x="276" y="40"/>
                    </a:cxn>
                    <a:cxn ang="0">
                      <a:pos x="288" y="36"/>
                    </a:cxn>
                    <a:cxn ang="0">
                      <a:pos x="292" y="40"/>
                    </a:cxn>
                    <a:cxn ang="0">
                      <a:pos x="308" y="36"/>
                    </a:cxn>
                    <a:cxn ang="0">
                      <a:pos x="324" y="32"/>
                    </a:cxn>
                    <a:cxn ang="0">
                      <a:pos x="328" y="28"/>
                    </a:cxn>
                    <a:cxn ang="0">
                      <a:pos x="332" y="24"/>
                    </a:cxn>
                    <a:cxn ang="0">
                      <a:pos x="336" y="16"/>
                    </a:cxn>
                    <a:cxn ang="0">
                      <a:pos x="348" y="8"/>
                    </a:cxn>
                    <a:cxn ang="0">
                      <a:pos x="352" y="4"/>
                    </a:cxn>
                    <a:cxn ang="0">
                      <a:pos x="356" y="8"/>
                    </a:cxn>
                    <a:cxn ang="0">
                      <a:pos x="360" y="4"/>
                    </a:cxn>
                    <a:cxn ang="0">
                      <a:pos x="364" y="8"/>
                    </a:cxn>
                    <a:cxn ang="0">
                      <a:pos x="368" y="0"/>
                    </a:cxn>
                    <a:cxn ang="0">
                      <a:pos x="376" y="4"/>
                    </a:cxn>
                  </a:cxnLst>
                  <a:rect l="0" t="0" r="r" b="b"/>
                  <a:pathLst>
                    <a:path w="376" h="92">
                      <a:moveTo>
                        <a:pt x="0" y="92"/>
                      </a:moveTo>
                      <a:lnTo>
                        <a:pt x="4" y="88"/>
                      </a:lnTo>
                      <a:lnTo>
                        <a:pt x="24" y="88"/>
                      </a:lnTo>
                      <a:lnTo>
                        <a:pt x="24" y="84"/>
                      </a:lnTo>
                      <a:lnTo>
                        <a:pt x="32" y="84"/>
                      </a:lnTo>
                      <a:lnTo>
                        <a:pt x="32" y="80"/>
                      </a:lnTo>
                      <a:lnTo>
                        <a:pt x="36" y="84"/>
                      </a:lnTo>
                      <a:lnTo>
                        <a:pt x="40" y="84"/>
                      </a:lnTo>
                      <a:lnTo>
                        <a:pt x="44" y="80"/>
                      </a:lnTo>
                      <a:lnTo>
                        <a:pt x="44" y="84"/>
                      </a:lnTo>
                      <a:lnTo>
                        <a:pt x="48" y="88"/>
                      </a:lnTo>
                      <a:lnTo>
                        <a:pt x="48" y="84"/>
                      </a:lnTo>
                      <a:lnTo>
                        <a:pt x="52" y="80"/>
                      </a:lnTo>
                      <a:lnTo>
                        <a:pt x="52" y="84"/>
                      </a:lnTo>
                      <a:lnTo>
                        <a:pt x="56" y="84"/>
                      </a:lnTo>
                      <a:lnTo>
                        <a:pt x="56" y="88"/>
                      </a:lnTo>
                      <a:lnTo>
                        <a:pt x="60" y="84"/>
                      </a:lnTo>
                      <a:lnTo>
                        <a:pt x="60" y="80"/>
                      </a:lnTo>
                      <a:lnTo>
                        <a:pt x="60" y="84"/>
                      </a:lnTo>
                      <a:lnTo>
                        <a:pt x="64" y="84"/>
                      </a:lnTo>
                      <a:lnTo>
                        <a:pt x="64" y="80"/>
                      </a:lnTo>
                      <a:lnTo>
                        <a:pt x="68" y="80"/>
                      </a:lnTo>
                      <a:lnTo>
                        <a:pt x="68" y="76"/>
                      </a:lnTo>
                      <a:lnTo>
                        <a:pt x="68" y="80"/>
                      </a:lnTo>
                      <a:lnTo>
                        <a:pt x="72" y="80"/>
                      </a:lnTo>
                      <a:lnTo>
                        <a:pt x="72" y="84"/>
                      </a:lnTo>
                      <a:lnTo>
                        <a:pt x="76" y="84"/>
                      </a:lnTo>
                      <a:lnTo>
                        <a:pt x="80" y="80"/>
                      </a:lnTo>
                      <a:lnTo>
                        <a:pt x="88" y="80"/>
                      </a:lnTo>
                      <a:lnTo>
                        <a:pt x="88" y="76"/>
                      </a:lnTo>
                      <a:lnTo>
                        <a:pt x="96" y="76"/>
                      </a:lnTo>
                      <a:lnTo>
                        <a:pt x="96" y="72"/>
                      </a:lnTo>
                      <a:lnTo>
                        <a:pt x="100" y="56"/>
                      </a:lnTo>
                      <a:lnTo>
                        <a:pt x="100" y="12"/>
                      </a:lnTo>
                      <a:lnTo>
                        <a:pt x="104" y="20"/>
                      </a:lnTo>
                      <a:lnTo>
                        <a:pt x="104" y="56"/>
                      </a:lnTo>
                      <a:lnTo>
                        <a:pt x="108" y="60"/>
                      </a:lnTo>
                      <a:lnTo>
                        <a:pt x="108" y="64"/>
                      </a:lnTo>
                      <a:lnTo>
                        <a:pt x="112" y="64"/>
                      </a:lnTo>
                      <a:lnTo>
                        <a:pt x="112" y="72"/>
                      </a:lnTo>
                      <a:lnTo>
                        <a:pt x="116" y="72"/>
                      </a:lnTo>
                      <a:lnTo>
                        <a:pt x="120" y="72"/>
                      </a:lnTo>
                      <a:lnTo>
                        <a:pt x="148" y="72"/>
                      </a:lnTo>
                      <a:lnTo>
                        <a:pt x="152" y="76"/>
                      </a:lnTo>
                      <a:lnTo>
                        <a:pt x="156" y="72"/>
                      </a:lnTo>
                      <a:lnTo>
                        <a:pt x="160" y="72"/>
                      </a:lnTo>
                      <a:lnTo>
                        <a:pt x="164" y="72"/>
                      </a:lnTo>
                      <a:lnTo>
                        <a:pt x="172" y="72"/>
                      </a:lnTo>
                      <a:lnTo>
                        <a:pt x="172" y="68"/>
                      </a:lnTo>
                      <a:lnTo>
                        <a:pt x="188" y="68"/>
                      </a:lnTo>
                      <a:lnTo>
                        <a:pt x="192" y="64"/>
                      </a:lnTo>
                      <a:lnTo>
                        <a:pt x="192" y="60"/>
                      </a:lnTo>
                      <a:lnTo>
                        <a:pt x="196" y="64"/>
                      </a:lnTo>
                      <a:lnTo>
                        <a:pt x="200" y="64"/>
                      </a:lnTo>
                      <a:lnTo>
                        <a:pt x="200" y="60"/>
                      </a:lnTo>
                      <a:lnTo>
                        <a:pt x="200" y="64"/>
                      </a:lnTo>
                      <a:lnTo>
                        <a:pt x="208" y="64"/>
                      </a:lnTo>
                      <a:lnTo>
                        <a:pt x="208" y="60"/>
                      </a:lnTo>
                      <a:lnTo>
                        <a:pt x="224" y="60"/>
                      </a:lnTo>
                      <a:lnTo>
                        <a:pt x="224" y="56"/>
                      </a:lnTo>
                      <a:lnTo>
                        <a:pt x="236" y="56"/>
                      </a:lnTo>
                      <a:lnTo>
                        <a:pt x="236" y="52"/>
                      </a:lnTo>
                      <a:lnTo>
                        <a:pt x="248" y="52"/>
                      </a:lnTo>
                      <a:lnTo>
                        <a:pt x="248" y="48"/>
                      </a:lnTo>
                      <a:lnTo>
                        <a:pt x="264" y="48"/>
                      </a:lnTo>
                      <a:lnTo>
                        <a:pt x="264" y="44"/>
                      </a:lnTo>
                      <a:lnTo>
                        <a:pt x="276" y="44"/>
                      </a:lnTo>
                      <a:lnTo>
                        <a:pt x="276" y="40"/>
                      </a:lnTo>
                      <a:lnTo>
                        <a:pt x="288" y="40"/>
                      </a:lnTo>
                      <a:lnTo>
                        <a:pt x="288" y="36"/>
                      </a:lnTo>
                      <a:lnTo>
                        <a:pt x="292" y="36"/>
                      </a:lnTo>
                      <a:lnTo>
                        <a:pt x="292" y="40"/>
                      </a:lnTo>
                      <a:lnTo>
                        <a:pt x="292" y="36"/>
                      </a:lnTo>
                      <a:lnTo>
                        <a:pt x="308" y="36"/>
                      </a:lnTo>
                      <a:lnTo>
                        <a:pt x="308" y="32"/>
                      </a:lnTo>
                      <a:lnTo>
                        <a:pt x="324" y="32"/>
                      </a:lnTo>
                      <a:lnTo>
                        <a:pt x="324" y="28"/>
                      </a:lnTo>
                      <a:lnTo>
                        <a:pt x="328" y="28"/>
                      </a:lnTo>
                      <a:lnTo>
                        <a:pt x="332" y="28"/>
                      </a:lnTo>
                      <a:lnTo>
                        <a:pt x="332" y="24"/>
                      </a:lnTo>
                      <a:lnTo>
                        <a:pt x="336" y="20"/>
                      </a:lnTo>
                      <a:lnTo>
                        <a:pt x="336" y="16"/>
                      </a:lnTo>
                      <a:lnTo>
                        <a:pt x="348" y="16"/>
                      </a:lnTo>
                      <a:lnTo>
                        <a:pt x="348" y="8"/>
                      </a:lnTo>
                      <a:lnTo>
                        <a:pt x="352" y="8"/>
                      </a:lnTo>
                      <a:lnTo>
                        <a:pt x="352" y="4"/>
                      </a:lnTo>
                      <a:lnTo>
                        <a:pt x="356" y="4"/>
                      </a:lnTo>
                      <a:lnTo>
                        <a:pt x="356" y="8"/>
                      </a:lnTo>
                      <a:lnTo>
                        <a:pt x="360" y="8"/>
                      </a:lnTo>
                      <a:lnTo>
                        <a:pt x="360" y="4"/>
                      </a:lnTo>
                      <a:lnTo>
                        <a:pt x="364" y="4"/>
                      </a:lnTo>
                      <a:lnTo>
                        <a:pt x="364" y="8"/>
                      </a:lnTo>
                      <a:lnTo>
                        <a:pt x="368" y="4"/>
                      </a:lnTo>
                      <a:lnTo>
                        <a:pt x="368" y="0"/>
                      </a:lnTo>
                      <a:lnTo>
                        <a:pt x="372" y="4"/>
                      </a:lnTo>
                      <a:lnTo>
                        <a:pt x="376" y="4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18" name="Freeform 906"/>
                <p:cNvSpPr>
                  <a:spLocks/>
                </p:cNvSpPr>
                <p:nvPr/>
              </p:nvSpPr>
              <p:spPr bwMode="auto">
                <a:xfrm>
                  <a:off x="1493" y="12748"/>
                  <a:ext cx="256" cy="72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4" y="4"/>
                    </a:cxn>
                    <a:cxn ang="0">
                      <a:pos x="8" y="8"/>
                    </a:cxn>
                    <a:cxn ang="0">
                      <a:pos x="8" y="8"/>
                    </a:cxn>
                    <a:cxn ang="0">
                      <a:pos x="12" y="0"/>
                    </a:cxn>
                    <a:cxn ang="0">
                      <a:pos x="20" y="4"/>
                    </a:cxn>
                    <a:cxn ang="0">
                      <a:pos x="24" y="12"/>
                    </a:cxn>
                    <a:cxn ang="0">
                      <a:pos x="28" y="40"/>
                    </a:cxn>
                    <a:cxn ang="0">
                      <a:pos x="32" y="72"/>
                    </a:cxn>
                    <a:cxn ang="0">
                      <a:pos x="36" y="56"/>
                    </a:cxn>
                    <a:cxn ang="0">
                      <a:pos x="40" y="52"/>
                    </a:cxn>
                    <a:cxn ang="0">
                      <a:pos x="72" y="48"/>
                    </a:cxn>
                    <a:cxn ang="0">
                      <a:pos x="76" y="44"/>
                    </a:cxn>
                    <a:cxn ang="0">
                      <a:pos x="84" y="40"/>
                    </a:cxn>
                    <a:cxn ang="0">
                      <a:pos x="88" y="36"/>
                    </a:cxn>
                    <a:cxn ang="0">
                      <a:pos x="100" y="32"/>
                    </a:cxn>
                    <a:cxn ang="0">
                      <a:pos x="112" y="36"/>
                    </a:cxn>
                    <a:cxn ang="0">
                      <a:pos x="112" y="36"/>
                    </a:cxn>
                    <a:cxn ang="0">
                      <a:pos x="116" y="40"/>
                    </a:cxn>
                    <a:cxn ang="0">
                      <a:pos x="120" y="32"/>
                    </a:cxn>
                    <a:cxn ang="0">
                      <a:pos x="132" y="36"/>
                    </a:cxn>
                    <a:cxn ang="0">
                      <a:pos x="140" y="32"/>
                    </a:cxn>
                    <a:cxn ang="0">
                      <a:pos x="144" y="36"/>
                    </a:cxn>
                    <a:cxn ang="0">
                      <a:pos x="148" y="36"/>
                    </a:cxn>
                    <a:cxn ang="0">
                      <a:pos x="156" y="32"/>
                    </a:cxn>
                    <a:cxn ang="0">
                      <a:pos x="164" y="28"/>
                    </a:cxn>
                    <a:cxn ang="0">
                      <a:pos x="168" y="32"/>
                    </a:cxn>
                    <a:cxn ang="0">
                      <a:pos x="172" y="32"/>
                    </a:cxn>
                    <a:cxn ang="0">
                      <a:pos x="176" y="32"/>
                    </a:cxn>
                    <a:cxn ang="0">
                      <a:pos x="180" y="20"/>
                    </a:cxn>
                    <a:cxn ang="0">
                      <a:pos x="184" y="32"/>
                    </a:cxn>
                    <a:cxn ang="0">
                      <a:pos x="188" y="24"/>
                    </a:cxn>
                    <a:cxn ang="0">
                      <a:pos x="192" y="32"/>
                    </a:cxn>
                    <a:cxn ang="0">
                      <a:pos x="196" y="28"/>
                    </a:cxn>
                    <a:cxn ang="0">
                      <a:pos x="196" y="28"/>
                    </a:cxn>
                    <a:cxn ang="0">
                      <a:pos x="200" y="28"/>
                    </a:cxn>
                    <a:cxn ang="0">
                      <a:pos x="204" y="28"/>
                    </a:cxn>
                    <a:cxn ang="0">
                      <a:pos x="208" y="32"/>
                    </a:cxn>
                    <a:cxn ang="0">
                      <a:pos x="212" y="24"/>
                    </a:cxn>
                    <a:cxn ang="0">
                      <a:pos x="216" y="24"/>
                    </a:cxn>
                    <a:cxn ang="0">
                      <a:pos x="220" y="20"/>
                    </a:cxn>
                    <a:cxn ang="0">
                      <a:pos x="224" y="28"/>
                    </a:cxn>
                    <a:cxn ang="0">
                      <a:pos x="228" y="24"/>
                    </a:cxn>
                    <a:cxn ang="0">
                      <a:pos x="232" y="24"/>
                    </a:cxn>
                    <a:cxn ang="0">
                      <a:pos x="236" y="16"/>
                    </a:cxn>
                    <a:cxn ang="0">
                      <a:pos x="240" y="28"/>
                    </a:cxn>
                    <a:cxn ang="0">
                      <a:pos x="244" y="20"/>
                    </a:cxn>
                    <a:cxn ang="0">
                      <a:pos x="244" y="24"/>
                    </a:cxn>
                    <a:cxn ang="0">
                      <a:pos x="248" y="12"/>
                    </a:cxn>
                    <a:cxn ang="0">
                      <a:pos x="256" y="8"/>
                    </a:cxn>
                  </a:cxnLst>
                  <a:rect l="0" t="0" r="r" b="b"/>
                  <a:pathLst>
                    <a:path w="256" h="72">
                      <a:moveTo>
                        <a:pt x="0" y="8"/>
                      </a:moveTo>
                      <a:lnTo>
                        <a:pt x="0" y="12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8" y="12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0"/>
                      </a:lnTo>
                      <a:lnTo>
                        <a:pt x="16" y="4"/>
                      </a:lnTo>
                      <a:lnTo>
                        <a:pt x="20" y="4"/>
                      </a:lnTo>
                      <a:lnTo>
                        <a:pt x="20" y="8"/>
                      </a:lnTo>
                      <a:lnTo>
                        <a:pt x="24" y="12"/>
                      </a:lnTo>
                      <a:lnTo>
                        <a:pt x="24" y="28"/>
                      </a:lnTo>
                      <a:lnTo>
                        <a:pt x="28" y="40"/>
                      </a:lnTo>
                      <a:lnTo>
                        <a:pt x="28" y="72"/>
                      </a:lnTo>
                      <a:lnTo>
                        <a:pt x="32" y="72"/>
                      </a:lnTo>
                      <a:lnTo>
                        <a:pt x="36" y="68"/>
                      </a:lnTo>
                      <a:lnTo>
                        <a:pt x="36" y="56"/>
                      </a:lnTo>
                      <a:lnTo>
                        <a:pt x="40" y="56"/>
                      </a:lnTo>
                      <a:lnTo>
                        <a:pt x="40" y="52"/>
                      </a:lnTo>
                      <a:lnTo>
                        <a:pt x="44" y="48"/>
                      </a:lnTo>
                      <a:lnTo>
                        <a:pt x="72" y="48"/>
                      </a:lnTo>
                      <a:lnTo>
                        <a:pt x="72" y="44"/>
                      </a:lnTo>
                      <a:lnTo>
                        <a:pt x="76" y="44"/>
                      </a:lnTo>
                      <a:lnTo>
                        <a:pt x="80" y="40"/>
                      </a:lnTo>
                      <a:lnTo>
                        <a:pt x="84" y="40"/>
                      </a:lnTo>
                      <a:lnTo>
                        <a:pt x="84" y="36"/>
                      </a:lnTo>
                      <a:lnTo>
                        <a:pt x="88" y="36"/>
                      </a:lnTo>
                      <a:lnTo>
                        <a:pt x="88" y="32"/>
                      </a:lnTo>
                      <a:lnTo>
                        <a:pt x="100" y="32"/>
                      </a:lnTo>
                      <a:lnTo>
                        <a:pt x="100" y="36"/>
                      </a:lnTo>
                      <a:lnTo>
                        <a:pt x="112" y="36"/>
                      </a:lnTo>
                      <a:lnTo>
                        <a:pt x="112" y="40"/>
                      </a:lnTo>
                      <a:lnTo>
                        <a:pt x="112" y="36"/>
                      </a:lnTo>
                      <a:lnTo>
                        <a:pt x="116" y="36"/>
                      </a:lnTo>
                      <a:lnTo>
                        <a:pt x="116" y="40"/>
                      </a:lnTo>
                      <a:lnTo>
                        <a:pt x="120" y="36"/>
                      </a:lnTo>
                      <a:lnTo>
                        <a:pt x="120" y="32"/>
                      </a:lnTo>
                      <a:lnTo>
                        <a:pt x="124" y="36"/>
                      </a:lnTo>
                      <a:lnTo>
                        <a:pt x="132" y="36"/>
                      </a:lnTo>
                      <a:lnTo>
                        <a:pt x="132" y="32"/>
                      </a:lnTo>
                      <a:lnTo>
                        <a:pt x="140" y="32"/>
                      </a:lnTo>
                      <a:lnTo>
                        <a:pt x="144" y="32"/>
                      </a:lnTo>
                      <a:lnTo>
                        <a:pt x="144" y="36"/>
                      </a:lnTo>
                      <a:lnTo>
                        <a:pt x="148" y="40"/>
                      </a:lnTo>
                      <a:lnTo>
                        <a:pt x="148" y="36"/>
                      </a:lnTo>
                      <a:lnTo>
                        <a:pt x="152" y="32"/>
                      </a:lnTo>
                      <a:lnTo>
                        <a:pt x="156" y="32"/>
                      </a:lnTo>
                      <a:lnTo>
                        <a:pt x="164" y="32"/>
                      </a:lnTo>
                      <a:lnTo>
                        <a:pt x="164" y="28"/>
                      </a:lnTo>
                      <a:lnTo>
                        <a:pt x="168" y="28"/>
                      </a:lnTo>
                      <a:lnTo>
                        <a:pt x="168" y="32"/>
                      </a:lnTo>
                      <a:lnTo>
                        <a:pt x="172" y="36"/>
                      </a:lnTo>
                      <a:lnTo>
                        <a:pt x="172" y="32"/>
                      </a:lnTo>
                      <a:lnTo>
                        <a:pt x="176" y="28"/>
                      </a:lnTo>
                      <a:lnTo>
                        <a:pt x="176" y="32"/>
                      </a:lnTo>
                      <a:lnTo>
                        <a:pt x="180" y="32"/>
                      </a:lnTo>
                      <a:lnTo>
                        <a:pt x="180" y="20"/>
                      </a:lnTo>
                      <a:lnTo>
                        <a:pt x="184" y="24"/>
                      </a:lnTo>
                      <a:lnTo>
                        <a:pt x="184" y="32"/>
                      </a:lnTo>
                      <a:lnTo>
                        <a:pt x="188" y="32"/>
                      </a:lnTo>
                      <a:lnTo>
                        <a:pt x="188" y="24"/>
                      </a:lnTo>
                      <a:lnTo>
                        <a:pt x="192" y="28"/>
                      </a:lnTo>
                      <a:lnTo>
                        <a:pt x="192" y="32"/>
                      </a:lnTo>
                      <a:lnTo>
                        <a:pt x="192" y="28"/>
                      </a:lnTo>
                      <a:lnTo>
                        <a:pt x="196" y="28"/>
                      </a:lnTo>
                      <a:lnTo>
                        <a:pt x="196" y="24"/>
                      </a:lnTo>
                      <a:lnTo>
                        <a:pt x="196" y="28"/>
                      </a:lnTo>
                      <a:lnTo>
                        <a:pt x="200" y="32"/>
                      </a:lnTo>
                      <a:lnTo>
                        <a:pt x="200" y="28"/>
                      </a:lnTo>
                      <a:lnTo>
                        <a:pt x="200" y="24"/>
                      </a:lnTo>
                      <a:lnTo>
                        <a:pt x="204" y="28"/>
                      </a:lnTo>
                      <a:lnTo>
                        <a:pt x="204" y="32"/>
                      </a:lnTo>
                      <a:lnTo>
                        <a:pt x="208" y="32"/>
                      </a:lnTo>
                      <a:lnTo>
                        <a:pt x="208" y="20"/>
                      </a:lnTo>
                      <a:lnTo>
                        <a:pt x="212" y="24"/>
                      </a:lnTo>
                      <a:lnTo>
                        <a:pt x="212" y="28"/>
                      </a:lnTo>
                      <a:lnTo>
                        <a:pt x="216" y="24"/>
                      </a:lnTo>
                      <a:lnTo>
                        <a:pt x="216" y="16"/>
                      </a:lnTo>
                      <a:lnTo>
                        <a:pt x="220" y="20"/>
                      </a:lnTo>
                      <a:lnTo>
                        <a:pt x="220" y="32"/>
                      </a:lnTo>
                      <a:lnTo>
                        <a:pt x="224" y="28"/>
                      </a:lnTo>
                      <a:lnTo>
                        <a:pt x="224" y="20"/>
                      </a:lnTo>
                      <a:lnTo>
                        <a:pt x="228" y="24"/>
                      </a:lnTo>
                      <a:lnTo>
                        <a:pt x="228" y="28"/>
                      </a:lnTo>
                      <a:lnTo>
                        <a:pt x="232" y="24"/>
                      </a:lnTo>
                      <a:lnTo>
                        <a:pt x="236" y="20"/>
                      </a:lnTo>
                      <a:lnTo>
                        <a:pt x="236" y="16"/>
                      </a:lnTo>
                      <a:lnTo>
                        <a:pt x="240" y="20"/>
                      </a:lnTo>
                      <a:lnTo>
                        <a:pt x="240" y="28"/>
                      </a:lnTo>
                      <a:lnTo>
                        <a:pt x="240" y="24"/>
                      </a:lnTo>
                      <a:lnTo>
                        <a:pt x="244" y="20"/>
                      </a:lnTo>
                      <a:lnTo>
                        <a:pt x="244" y="16"/>
                      </a:lnTo>
                      <a:lnTo>
                        <a:pt x="244" y="24"/>
                      </a:lnTo>
                      <a:lnTo>
                        <a:pt x="248" y="24"/>
                      </a:lnTo>
                      <a:lnTo>
                        <a:pt x="248" y="12"/>
                      </a:lnTo>
                      <a:lnTo>
                        <a:pt x="252" y="8"/>
                      </a:lnTo>
                      <a:lnTo>
                        <a:pt x="256" y="8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19" name="Freeform 907"/>
                <p:cNvSpPr>
                  <a:spLocks/>
                </p:cNvSpPr>
                <p:nvPr/>
              </p:nvSpPr>
              <p:spPr bwMode="auto">
                <a:xfrm>
                  <a:off x="1749" y="12732"/>
                  <a:ext cx="167" cy="44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4" y="32"/>
                    </a:cxn>
                    <a:cxn ang="0">
                      <a:pos x="4" y="32"/>
                    </a:cxn>
                    <a:cxn ang="0">
                      <a:pos x="8" y="36"/>
                    </a:cxn>
                    <a:cxn ang="0">
                      <a:pos x="12" y="32"/>
                    </a:cxn>
                    <a:cxn ang="0">
                      <a:pos x="16" y="44"/>
                    </a:cxn>
                    <a:cxn ang="0">
                      <a:pos x="20" y="28"/>
                    </a:cxn>
                    <a:cxn ang="0">
                      <a:pos x="20" y="28"/>
                    </a:cxn>
                    <a:cxn ang="0">
                      <a:pos x="24" y="32"/>
                    </a:cxn>
                    <a:cxn ang="0">
                      <a:pos x="28" y="28"/>
                    </a:cxn>
                    <a:cxn ang="0">
                      <a:pos x="31" y="20"/>
                    </a:cxn>
                    <a:cxn ang="0">
                      <a:pos x="35" y="8"/>
                    </a:cxn>
                    <a:cxn ang="0">
                      <a:pos x="39" y="32"/>
                    </a:cxn>
                    <a:cxn ang="0">
                      <a:pos x="43" y="36"/>
                    </a:cxn>
                    <a:cxn ang="0">
                      <a:pos x="47" y="24"/>
                    </a:cxn>
                    <a:cxn ang="0">
                      <a:pos x="51" y="36"/>
                    </a:cxn>
                    <a:cxn ang="0">
                      <a:pos x="51" y="44"/>
                    </a:cxn>
                    <a:cxn ang="0">
                      <a:pos x="55" y="28"/>
                    </a:cxn>
                    <a:cxn ang="0">
                      <a:pos x="59" y="16"/>
                    </a:cxn>
                    <a:cxn ang="0">
                      <a:pos x="59" y="20"/>
                    </a:cxn>
                    <a:cxn ang="0">
                      <a:pos x="63" y="8"/>
                    </a:cxn>
                    <a:cxn ang="0">
                      <a:pos x="67" y="0"/>
                    </a:cxn>
                    <a:cxn ang="0">
                      <a:pos x="71" y="12"/>
                    </a:cxn>
                    <a:cxn ang="0">
                      <a:pos x="75" y="20"/>
                    </a:cxn>
                    <a:cxn ang="0">
                      <a:pos x="79" y="24"/>
                    </a:cxn>
                    <a:cxn ang="0">
                      <a:pos x="83" y="20"/>
                    </a:cxn>
                    <a:cxn ang="0">
                      <a:pos x="87" y="36"/>
                    </a:cxn>
                    <a:cxn ang="0">
                      <a:pos x="91" y="20"/>
                    </a:cxn>
                    <a:cxn ang="0">
                      <a:pos x="95" y="24"/>
                    </a:cxn>
                    <a:cxn ang="0">
                      <a:pos x="99" y="8"/>
                    </a:cxn>
                    <a:cxn ang="0">
                      <a:pos x="99" y="8"/>
                    </a:cxn>
                    <a:cxn ang="0">
                      <a:pos x="103" y="28"/>
                    </a:cxn>
                    <a:cxn ang="0">
                      <a:pos x="107" y="24"/>
                    </a:cxn>
                    <a:cxn ang="0">
                      <a:pos x="111" y="32"/>
                    </a:cxn>
                    <a:cxn ang="0">
                      <a:pos x="111" y="32"/>
                    </a:cxn>
                    <a:cxn ang="0">
                      <a:pos x="115" y="16"/>
                    </a:cxn>
                    <a:cxn ang="0">
                      <a:pos x="119" y="0"/>
                    </a:cxn>
                    <a:cxn ang="0">
                      <a:pos x="119" y="20"/>
                    </a:cxn>
                    <a:cxn ang="0">
                      <a:pos x="123" y="32"/>
                    </a:cxn>
                    <a:cxn ang="0">
                      <a:pos x="127" y="12"/>
                    </a:cxn>
                    <a:cxn ang="0">
                      <a:pos x="131" y="28"/>
                    </a:cxn>
                    <a:cxn ang="0">
                      <a:pos x="135" y="20"/>
                    </a:cxn>
                    <a:cxn ang="0">
                      <a:pos x="139" y="32"/>
                    </a:cxn>
                    <a:cxn ang="0">
                      <a:pos x="143" y="28"/>
                    </a:cxn>
                    <a:cxn ang="0">
                      <a:pos x="143" y="28"/>
                    </a:cxn>
                    <a:cxn ang="0">
                      <a:pos x="147" y="24"/>
                    </a:cxn>
                    <a:cxn ang="0">
                      <a:pos x="155" y="32"/>
                    </a:cxn>
                    <a:cxn ang="0">
                      <a:pos x="159" y="24"/>
                    </a:cxn>
                    <a:cxn ang="0">
                      <a:pos x="163" y="20"/>
                    </a:cxn>
                    <a:cxn ang="0">
                      <a:pos x="167" y="28"/>
                    </a:cxn>
                  </a:cxnLst>
                  <a:rect l="0" t="0" r="r" b="b"/>
                  <a:pathLst>
                    <a:path w="167" h="4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4" y="32"/>
                      </a:lnTo>
                      <a:lnTo>
                        <a:pt x="4" y="36"/>
                      </a:lnTo>
                      <a:lnTo>
                        <a:pt x="4" y="32"/>
                      </a:lnTo>
                      <a:lnTo>
                        <a:pt x="8" y="28"/>
                      </a:lnTo>
                      <a:lnTo>
                        <a:pt x="8" y="36"/>
                      </a:lnTo>
                      <a:lnTo>
                        <a:pt x="12" y="36"/>
                      </a:lnTo>
                      <a:lnTo>
                        <a:pt x="12" y="32"/>
                      </a:lnTo>
                      <a:lnTo>
                        <a:pt x="12" y="36"/>
                      </a:lnTo>
                      <a:lnTo>
                        <a:pt x="16" y="44"/>
                      </a:lnTo>
                      <a:lnTo>
                        <a:pt x="16" y="32"/>
                      </a:lnTo>
                      <a:lnTo>
                        <a:pt x="20" y="28"/>
                      </a:lnTo>
                      <a:lnTo>
                        <a:pt x="20" y="32"/>
                      </a:lnTo>
                      <a:lnTo>
                        <a:pt x="20" y="28"/>
                      </a:lnTo>
                      <a:lnTo>
                        <a:pt x="24" y="28"/>
                      </a:lnTo>
                      <a:lnTo>
                        <a:pt x="24" y="32"/>
                      </a:lnTo>
                      <a:lnTo>
                        <a:pt x="24" y="28"/>
                      </a:lnTo>
                      <a:lnTo>
                        <a:pt x="28" y="28"/>
                      </a:lnTo>
                      <a:lnTo>
                        <a:pt x="28" y="24"/>
                      </a:lnTo>
                      <a:lnTo>
                        <a:pt x="31" y="20"/>
                      </a:lnTo>
                      <a:lnTo>
                        <a:pt x="31" y="8"/>
                      </a:lnTo>
                      <a:lnTo>
                        <a:pt x="35" y="8"/>
                      </a:lnTo>
                      <a:lnTo>
                        <a:pt x="35" y="28"/>
                      </a:lnTo>
                      <a:lnTo>
                        <a:pt x="39" y="32"/>
                      </a:lnTo>
                      <a:lnTo>
                        <a:pt x="39" y="40"/>
                      </a:lnTo>
                      <a:lnTo>
                        <a:pt x="43" y="36"/>
                      </a:lnTo>
                      <a:lnTo>
                        <a:pt x="43" y="20"/>
                      </a:lnTo>
                      <a:lnTo>
                        <a:pt x="47" y="24"/>
                      </a:lnTo>
                      <a:lnTo>
                        <a:pt x="47" y="36"/>
                      </a:lnTo>
                      <a:lnTo>
                        <a:pt x="51" y="36"/>
                      </a:lnTo>
                      <a:lnTo>
                        <a:pt x="51" y="24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5" y="28"/>
                      </a:lnTo>
                      <a:lnTo>
                        <a:pt x="55" y="16"/>
                      </a:lnTo>
                      <a:lnTo>
                        <a:pt x="59" y="16"/>
                      </a:lnTo>
                      <a:lnTo>
                        <a:pt x="59" y="24"/>
                      </a:lnTo>
                      <a:lnTo>
                        <a:pt x="59" y="20"/>
                      </a:lnTo>
                      <a:lnTo>
                        <a:pt x="63" y="20"/>
                      </a:lnTo>
                      <a:lnTo>
                        <a:pt x="63" y="8"/>
                      </a:lnTo>
                      <a:lnTo>
                        <a:pt x="67" y="4"/>
                      </a:lnTo>
                      <a:lnTo>
                        <a:pt x="67" y="0"/>
                      </a:lnTo>
                      <a:lnTo>
                        <a:pt x="67" y="8"/>
                      </a:lnTo>
                      <a:lnTo>
                        <a:pt x="71" y="12"/>
                      </a:lnTo>
                      <a:lnTo>
                        <a:pt x="71" y="16"/>
                      </a:lnTo>
                      <a:lnTo>
                        <a:pt x="75" y="20"/>
                      </a:lnTo>
                      <a:lnTo>
                        <a:pt x="79" y="20"/>
                      </a:lnTo>
                      <a:lnTo>
                        <a:pt x="79" y="24"/>
                      </a:lnTo>
                      <a:lnTo>
                        <a:pt x="79" y="20"/>
                      </a:lnTo>
                      <a:lnTo>
                        <a:pt x="83" y="20"/>
                      </a:lnTo>
                      <a:lnTo>
                        <a:pt x="83" y="36"/>
                      </a:lnTo>
                      <a:lnTo>
                        <a:pt x="87" y="36"/>
                      </a:lnTo>
                      <a:lnTo>
                        <a:pt x="87" y="20"/>
                      </a:lnTo>
                      <a:lnTo>
                        <a:pt x="91" y="20"/>
                      </a:lnTo>
                      <a:lnTo>
                        <a:pt x="91" y="28"/>
                      </a:lnTo>
                      <a:lnTo>
                        <a:pt x="95" y="24"/>
                      </a:lnTo>
                      <a:lnTo>
                        <a:pt x="95" y="20"/>
                      </a:lnTo>
                      <a:lnTo>
                        <a:pt x="99" y="8"/>
                      </a:lnTo>
                      <a:lnTo>
                        <a:pt x="99" y="4"/>
                      </a:lnTo>
                      <a:lnTo>
                        <a:pt x="99" y="8"/>
                      </a:lnTo>
                      <a:lnTo>
                        <a:pt x="103" y="12"/>
                      </a:lnTo>
                      <a:lnTo>
                        <a:pt x="103" y="28"/>
                      </a:lnTo>
                      <a:lnTo>
                        <a:pt x="107" y="32"/>
                      </a:lnTo>
                      <a:lnTo>
                        <a:pt x="107" y="24"/>
                      </a:lnTo>
                      <a:lnTo>
                        <a:pt x="107" y="28"/>
                      </a:lnTo>
                      <a:lnTo>
                        <a:pt x="111" y="32"/>
                      </a:lnTo>
                      <a:lnTo>
                        <a:pt x="111" y="36"/>
                      </a:lnTo>
                      <a:lnTo>
                        <a:pt x="111" y="32"/>
                      </a:lnTo>
                      <a:lnTo>
                        <a:pt x="115" y="28"/>
                      </a:lnTo>
                      <a:lnTo>
                        <a:pt x="115" y="16"/>
                      </a:lnTo>
                      <a:lnTo>
                        <a:pt x="119" y="8"/>
                      </a:lnTo>
                      <a:lnTo>
                        <a:pt x="119" y="0"/>
                      </a:lnTo>
                      <a:lnTo>
                        <a:pt x="119" y="28"/>
                      </a:lnTo>
                      <a:lnTo>
                        <a:pt x="119" y="20"/>
                      </a:lnTo>
                      <a:lnTo>
                        <a:pt x="123" y="28"/>
                      </a:lnTo>
                      <a:lnTo>
                        <a:pt x="123" y="32"/>
                      </a:lnTo>
                      <a:lnTo>
                        <a:pt x="127" y="32"/>
                      </a:lnTo>
                      <a:lnTo>
                        <a:pt x="127" y="12"/>
                      </a:lnTo>
                      <a:lnTo>
                        <a:pt x="131" y="4"/>
                      </a:lnTo>
                      <a:lnTo>
                        <a:pt x="131" y="28"/>
                      </a:lnTo>
                      <a:lnTo>
                        <a:pt x="135" y="24"/>
                      </a:lnTo>
                      <a:lnTo>
                        <a:pt x="135" y="20"/>
                      </a:lnTo>
                      <a:lnTo>
                        <a:pt x="135" y="28"/>
                      </a:lnTo>
                      <a:lnTo>
                        <a:pt x="139" y="32"/>
                      </a:lnTo>
                      <a:lnTo>
                        <a:pt x="139" y="28"/>
                      </a:lnTo>
                      <a:lnTo>
                        <a:pt x="143" y="28"/>
                      </a:lnTo>
                      <a:lnTo>
                        <a:pt x="143" y="32"/>
                      </a:lnTo>
                      <a:lnTo>
                        <a:pt x="143" y="28"/>
                      </a:lnTo>
                      <a:lnTo>
                        <a:pt x="147" y="28"/>
                      </a:lnTo>
                      <a:lnTo>
                        <a:pt x="147" y="24"/>
                      </a:lnTo>
                      <a:lnTo>
                        <a:pt x="151" y="28"/>
                      </a:lnTo>
                      <a:lnTo>
                        <a:pt x="155" y="32"/>
                      </a:lnTo>
                      <a:lnTo>
                        <a:pt x="155" y="24"/>
                      </a:lnTo>
                      <a:lnTo>
                        <a:pt x="159" y="24"/>
                      </a:lnTo>
                      <a:lnTo>
                        <a:pt x="159" y="20"/>
                      </a:lnTo>
                      <a:lnTo>
                        <a:pt x="163" y="20"/>
                      </a:lnTo>
                      <a:lnTo>
                        <a:pt x="163" y="28"/>
                      </a:lnTo>
                      <a:lnTo>
                        <a:pt x="167" y="28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0" name="Freeform 908"/>
                <p:cNvSpPr>
                  <a:spLocks/>
                </p:cNvSpPr>
                <p:nvPr/>
              </p:nvSpPr>
              <p:spPr bwMode="auto">
                <a:xfrm>
                  <a:off x="1916" y="12528"/>
                  <a:ext cx="172" cy="232"/>
                </a:xfrm>
                <a:custGeom>
                  <a:avLst/>
                  <a:gdLst/>
                  <a:ahLst/>
                  <a:cxnLst>
                    <a:cxn ang="0">
                      <a:pos x="0" y="224"/>
                    </a:cxn>
                    <a:cxn ang="0">
                      <a:pos x="4" y="232"/>
                    </a:cxn>
                    <a:cxn ang="0">
                      <a:pos x="8" y="224"/>
                    </a:cxn>
                    <a:cxn ang="0">
                      <a:pos x="12" y="212"/>
                    </a:cxn>
                    <a:cxn ang="0">
                      <a:pos x="16" y="208"/>
                    </a:cxn>
                    <a:cxn ang="0">
                      <a:pos x="20" y="224"/>
                    </a:cxn>
                    <a:cxn ang="0">
                      <a:pos x="24" y="228"/>
                    </a:cxn>
                    <a:cxn ang="0">
                      <a:pos x="24" y="224"/>
                    </a:cxn>
                    <a:cxn ang="0">
                      <a:pos x="32" y="220"/>
                    </a:cxn>
                    <a:cxn ang="0">
                      <a:pos x="36" y="216"/>
                    </a:cxn>
                    <a:cxn ang="0">
                      <a:pos x="40" y="216"/>
                    </a:cxn>
                    <a:cxn ang="0">
                      <a:pos x="44" y="212"/>
                    </a:cxn>
                    <a:cxn ang="0">
                      <a:pos x="48" y="212"/>
                    </a:cxn>
                    <a:cxn ang="0">
                      <a:pos x="52" y="220"/>
                    </a:cxn>
                    <a:cxn ang="0">
                      <a:pos x="56" y="212"/>
                    </a:cxn>
                    <a:cxn ang="0">
                      <a:pos x="60" y="224"/>
                    </a:cxn>
                    <a:cxn ang="0">
                      <a:pos x="64" y="232"/>
                    </a:cxn>
                    <a:cxn ang="0">
                      <a:pos x="68" y="224"/>
                    </a:cxn>
                    <a:cxn ang="0">
                      <a:pos x="72" y="212"/>
                    </a:cxn>
                    <a:cxn ang="0">
                      <a:pos x="76" y="200"/>
                    </a:cxn>
                    <a:cxn ang="0">
                      <a:pos x="80" y="220"/>
                    </a:cxn>
                    <a:cxn ang="0">
                      <a:pos x="84" y="212"/>
                    </a:cxn>
                    <a:cxn ang="0">
                      <a:pos x="88" y="200"/>
                    </a:cxn>
                    <a:cxn ang="0">
                      <a:pos x="92" y="212"/>
                    </a:cxn>
                    <a:cxn ang="0">
                      <a:pos x="92" y="212"/>
                    </a:cxn>
                    <a:cxn ang="0">
                      <a:pos x="96" y="232"/>
                    </a:cxn>
                    <a:cxn ang="0">
                      <a:pos x="100" y="208"/>
                    </a:cxn>
                    <a:cxn ang="0">
                      <a:pos x="100" y="208"/>
                    </a:cxn>
                    <a:cxn ang="0">
                      <a:pos x="104" y="212"/>
                    </a:cxn>
                    <a:cxn ang="0">
                      <a:pos x="108" y="204"/>
                    </a:cxn>
                    <a:cxn ang="0">
                      <a:pos x="108" y="204"/>
                    </a:cxn>
                    <a:cxn ang="0">
                      <a:pos x="112" y="196"/>
                    </a:cxn>
                    <a:cxn ang="0">
                      <a:pos x="116" y="204"/>
                    </a:cxn>
                    <a:cxn ang="0">
                      <a:pos x="116" y="204"/>
                    </a:cxn>
                    <a:cxn ang="0">
                      <a:pos x="120" y="184"/>
                    </a:cxn>
                    <a:cxn ang="0">
                      <a:pos x="124" y="204"/>
                    </a:cxn>
                    <a:cxn ang="0">
                      <a:pos x="124" y="204"/>
                    </a:cxn>
                    <a:cxn ang="0">
                      <a:pos x="128" y="188"/>
                    </a:cxn>
                    <a:cxn ang="0">
                      <a:pos x="132" y="172"/>
                    </a:cxn>
                    <a:cxn ang="0">
                      <a:pos x="136" y="180"/>
                    </a:cxn>
                    <a:cxn ang="0">
                      <a:pos x="140" y="172"/>
                    </a:cxn>
                    <a:cxn ang="0">
                      <a:pos x="144" y="156"/>
                    </a:cxn>
                    <a:cxn ang="0">
                      <a:pos x="148" y="116"/>
                    </a:cxn>
                    <a:cxn ang="0">
                      <a:pos x="152" y="88"/>
                    </a:cxn>
                    <a:cxn ang="0">
                      <a:pos x="156" y="48"/>
                    </a:cxn>
                    <a:cxn ang="0">
                      <a:pos x="160" y="48"/>
                    </a:cxn>
                    <a:cxn ang="0">
                      <a:pos x="164" y="36"/>
                    </a:cxn>
                    <a:cxn ang="0">
                      <a:pos x="168" y="52"/>
                    </a:cxn>
                    <a:cxn ang="0">
                      <a:pos x="172" y="12"/>
                    </a:cxn>
                  </a:cxnLst>
                  <a:rect l="0" t="0" r="r" b="b"/>
                  <a:pathLst>
                    <a:path w="172" h="232">
                      <a:moveTo>
                        <a:pt x="0" y="232"/>
                      </a:moveTo>
                      <a:lnTo>
                        <a:pt x="0" y="224"/>
                      </a:lnTo>
                      <a:lnTo>
                        <a:pt x="4" y="228"/>
                      </a:lnTo>
                      <a:lnTo>
                        <a:pt x="4" y="232"/>
                      </a:lnTo>
                      <a:lnTo>
                        <a:pt x="4" y="228"/>
                      </a:lnTo>
                      <a:lnTo>
                        <a:pt x="8" y="224"/>
                      </a:lnTo>
                      <a:lnTo>
                        <a:pt x="8" y="212"/>
                      </a:lnTo>
                      <a:lnTo>
                        <a:pt x="12" y="212"/>
                      </a:lnTo>
                      <a:lnTo>
                        <a:pt x="12" y="204"/>
                      </a:lnTo>
                      <a:lnTo>
                        <a:pt x="16" y="208"/>
                      </a:lnTo>
                      <a:lnTo>
                        <a:pt x="16" y="224"/>
                      </a:lnTo>
                      <a:lnTo>
                        <a:pt x="20" y="224"/>
                      </a:lnTo>
                      <a:lnTo>
                        <a:pt x="20" y="228"/>
                      </a:lnTo>
                      <a:lnTo>
                        <a:pt x="24" y="228"/>
                      </a:lnTo>
                      <a:lnTo>
                        <a:pt x="24" y="232"/>
                      </a:lnTo>
                      <a:lnTo>
                        <a:pt x="24" y="224"/>
                      </a:lnTo>
                      <a:lnTo>
                        <a:pt x="28" y="224"/>
                      </a:lnTo>
                      <a:lnTo>
                        <a:pt x="32" y="220"/>
                      </a:lnTo>
                      <a:lnTo>
                        <a:pt x="32" y="212"/>
                      </a:lnTo>
                      <a:lnTo>
                        <a:pt x="36" y="216"/>
                      </a:lnTo>
                      <a:lnTo>
                        <a:pt x="36" y="220"/>
                      </a:lnTo>
                      <a:lnTo>
                        <a:pt x="40" y="216"/>
                      </a:lnTo>
                      <a:lnTo>
                        <a:pt x="44" y="216"/>
                      </a:lnTo>
                      <a:lnTo>
                        <a:pt x="44" y="212"/>
                      </a:lnTo>
                      <a:lnTo>
                        <a:pt x="48" y="216"/>
                      </a:lnTo>
                      <a:lnTo>
                        <a:pt x="48" y="212"/>
                      </a:lnTo>
                      <a:lnTo>
                        <a:pt x="48" y="216"/>
                      </a:lnTo>
                      <a:lnTo>
                        <a:pt x="52" y="220"/>
                      </a:lnTo>
                      <a:lnTo>
                        <a:pt x="52" y="212"/>
                      </a:lnTo>
                      <a:lnTo>
                        <a:pt x="56" y="212"/>
                      </a:lnTo>
                      <a:lnTo>
                        <a:pt x="56" y="220"/>
                      </a:lnTo>
                      <a:lnTo>
                        <a:pt x="60" y="224"/>
                      </a:lnTo>
                      <a:lnTo>
                        <a:pt x="60" y="232"/>
                      </a:lnTo>
                      <a:lnTo>
                        <a:pt x="64" y="232"/>
                      </a:lnTo>
                      <a:lnTo>
                        <a:pt x="64" y="224"/>
                      </a:lnTo>
                      <a:lnTo>
                        <a:pt x="68" y="224"/>
                      </a:lnTo>
                      <a:lnTo>
                        <a:pt x="68" y="216"/>
                      </a:lnTo>
                      <a:lnTo>
                        <a:pt x="72" y="212"/>
                      </a:lnTo>
                      <a:lnTo>
                        <a:pt x="72" y="204"/>
                      </a:lnTo>
                      <a:lnTo>
                        <a:pt x="76" y="200"/>
                      </a:lnTo>
                      <a:lnTo>
                        <a:pt x="76" y="220"/>
                      </a:lnTo>
                      <a:lnTo>
                        <a:pt x="80" y="220"/>
                      </a:lnTo>
                      <a:lnTo>
                        <a:pt x="80" y="212"/>
                      </a:lnTo>
                      <a:lnTo>
                        <a:pt x="84" y="212"/>
                      </a:lnTo>
                      <a:lnTo>
                        <a:pt x="84" y="204"/>
                      </a:lnTo>
                      <a:lnTo>
                        <a:pt x="88" y="200"/>
                      </a:lnTo>
                      <a:lnTo>
                        <a:pt x="88" y="212"/>
                      </a:lnTo>
                      <a:lnTo>
                        <a:pt x="92" y="212"/>
                      </a:lnTo>
                      <a:lnTo>
                        <a:pt x="92" y="216"/>
                      </a:lnTo>
                      <a:lnTo>
                        <a:pt x="92" y="212"/>
                      </a:lnTo>
                      <a:lnTo>
                        <a:pt x="96" y="220"/>
                      </a:lnTo>
                      <a:lnTo>
                        <a:pt x="96" y="232"/>
                      </a:lnTo>
                      <a:lnTo>
                        <a:pt x="96" y="216"/>
                      </a:lnTo>
                      <a:lnTo>
                        <a:pt x="100" y="208"/>
                      </a:lnTo>
                      <a:lnTo>
                        <a:pt x="100" y="204"/>
                      </a:lnTo>
                      <a:lnTo>
                        <a:pt x="100" y="208"/>
                      </a:lnTo>
                      <a:lnTo>
                        <a:pt x="104" y="208"/>
                      </a:lnTo>
                      <a:lnTo>
                        <a:pt x="104" y="212"/>
                      </a:lnTo>
                      <a:lnTo>
                        <a:pt x="104" y="208"/>
                      </a:lnTo>
                      <a:lnTo>
                        <a:pt x="108" y="204"/>
                      </a:lnTo>
                      <a:lnTo>
                        <a:pt x="108" y="208"/>
                      </a:lnTo>
                      <a:lnTo>
                        <a:pt x="108" y="204"/>
                      </a:lnTo>
                      <a:lnTo>
                        <a:pt x="112" y="200"/>
                      </a:lnTo>
                      <a:lnTo>
                        <a:pt x="112" y="196"/>
                      </a:lnTo>
                      <a:lnTo>
                        <a:pt x="112" y="200"/>
                      </a:lnTo>
                      <a:lnTo>
                        <a:pt x="116" y="204"/>
                      </a:lnTo>
                      <a:lnTo>
                        <a:pt x="116" y="208"/>
                      </a:lnTo>
                      <a:lnTo>
                        <a:pt x="116" y="204"/>
                      </a:lnTo>
                      <a:lnTo>
                        <a:pt x="120" y="204"/>
                      </a:lnTo>
                      <a:lnTo>
                        <a:pt x="120" y="184"/>
                      </a:lnTo>
                      <a:lnTo>
                        <a:pt x="124" y="184"/>
                      </a:lnTo>
                      <a:lnTo>
                        <a:pt x="124" y="204"/>
                      </a:lnTo>
                      <a:lnTo>
                        <a:pt x="124" y="208"/>
                      </a:lnTo>
                      <a:lnTo>
                        <a:pt x="124" y="204"/>
                      </a:lnTo>
                      <a:lnTo>
                        <a:pt x="128" y="200"/>
                      </a:lnTo>
                      <a:lnTo>
                        <a:pt x="128" y="188"/>
                      </a:lnTo>
                      <a:lnTo>
                        <a:pt x="132" y="192"/>
                      </a:lnTo>
                      <a:lnTo>
                        <a:pt x="132" y="172"/>
                      </a:lnTo>
                      <a:lnTo>
                        <a:pt x="136" y="172"/>
                      </a:lnTo>
                      <a:lnTo>
                        <a:pt x="136" y="180"/>
                      </a:lnTo>
                      <a:lnTo>
                        <a:pt x="136" y="176"/>
                      </a:lnTo>
                      <a:lnTo>
                        <a:pt x="140" y="172"/>
                      </a:lnTo>
                      <a:lnTo>
                        <a:pt x="140" y="168"/>
                      </a:lnTo>
                      <a:lnTo>
                        <a:pt x="144" y="156"/>
                      </a:lnTo>
                      <a:lnTo>
                        <a:pt x="144" y="124"/>
                      </a:lnTo>
                      <a:lnTo>
                        <a:pt x="148" y="116"/>
                      </a:lnTo>
                      <a:lnTo>
                        <a:pt x="148" y="100"/>
                      </a:lnTo>
                      <a:lnTo>
                        <a:pt x="152" y="88"/>
                      </a:lnTo>
                      <a:lnTo>
                        <a:pt x="152" y="56"/>
                      </a:lnTo>
                      <a:lnTo>
                        <a:pt x="156" y="48"/>
                      </a:lnTo>
                      <a:lnTo>
                        <a:pt x="156" y="52"/>
                      </a:lnTo>
                      <a:lnTo>
                        <a:pt x="160" y="48"/>
                      </a:lnTo>
                      <a:lnTo>
                        <a:pt x="160" y="36"/>
                      </a:lnTo>
                      <a:lnTo>
                        <a:pt x="164" y="36"/>
                      </a:lnTo>
                      <a:lnTo>
                        <a:pt x="164" y="52"/>
                      </a:lnTo>
                      <a:lnTo>
                        <a:pt x="168" y="52"/>
                      </a:lnTo>
                      <a:lnTo>
                        <a:pt x="168" y="28"/>
                      </a:lnTo>
                      <a:lnTo>
                        <a:pt x="172" y="12"/>
                      </a:lnTo>
                      <a:lnTo>
                        <a:pt x="172" y="0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1" name="Freeform 909"/>
                <p:cNvSpPr>
                  <a:spLocks/>
                </p:cNvSpPr>
                <p:nvPr/>
              </p:nvSpPr>
              <p:spPr bwMode="auto">
                <a:xfrm>
                  <a:off x="2088" y="12480"/>
                  <a:ext cx="184" cy="248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" y="72"/>
                    </a:cxn>
                    <a:cxn ang="0">
                      <a:pos x="8" y="96"/>
                    </a:cxn>
                    <a:cxn ang="0">
                      <a:pos x="12" y="124"/>
                    </a:cxn>
                    <a:cxn ang="0">
                      <a:pos x="16" y="152"/>
                    </a:cxn>
                    <a:cxn ang="0">
                      <a:pos x="20" y="188"/>
                    </a:cxn>
                    <a:cxn ang="0">
                      <a:pos x="24" y="208"/>
                    </a:cxn>
                    <a:cxn ang="0">
                      <a:pos x="28" y="220"/>
                    </a:cxn>
                    <a:cxn ang="0">
                      <a:pos x="32" y="232"/>
                    </a:cxn>
                    <a:cxn ang="0">
                      <a:pos x="36" y="236"/>
                    </a:cxn>
                    <a:cxn ang="0">
                      <a:pos x="40" y="240"/>
                    </a:cxn>
                    <a:cxn ang="0">
                      <a:pos x="48" y="244"/>
                    </a:cxn>
                    <a:cxn ang="0">
                      <a:pos x="56" y="248"/>
                    </a:cxn>
                    <a:cxn ang="0">
                      <a:pos x="60" y="236"/>
                    </a:cxn>
                    <a:cxn ang="0">
                      <a:pos x="64" y="248"/>
                    </a:cxn>
                    <a:cxn ang="0">
                      <a:pos x="64" y="248"/>
                    </a:cxn>
                    <a:cxn ang="0">
                      <a:pos x="72" y="244"/>
                    </a:cxn>
                    <a:cxn ang="0">
                      <a:pos x="76" y="232"/>
                    </a:cxn>
                    <a:cxn ang="0">
                      <a:pos x="80" y="240"/>
                    </a:cxn>
                    <a:cxn ang="0">
                      <a:pos x="80" y="228"/>
                    </a:cxn>
                    <a:cxn ang="0">
                      <a:pos x="84" y="248"/>
                    </a:cxn>
                    <a:cxn ang="0">
                      <a:pos x="88" y="244"/>
                    </a:cxn>
                    <a:cxn ang="0">
                      <a:pos x="92" y="228"/>
                    </a:cxn>
                    <a:cxn ang="0">
                      <a:pos x="96" y="232"/>
                    </a:cxn>
                    <a:cxn ang="0">
                      <a:pos x="100" y="224"/>
                    </a:cxn>
                    <a:cxn ang="0">
                      <a:pos x="104" y="236"/>
                    </a:cxn>
                    <a:cxn ang="0">
                      <a:pos x="108" y="136"/>
                    </a:cxn>
                    <a:cxn ang="0">
                      <a:pos x="112" y="24"/>
                    </a:cxn>
                    <a:cxn ang="0">
                      <a:pos x="116" y="132"/>
                    </a:cxn>
                    <a:cxn ang="0">
                      <a:pos x="120" y="212"/>
                    </a:cxn>
                    <a:cxn ang="0">
                      <a:pos x="120" y="204"/>
                    </a:cxn>
                    <a:cxn ang="0">
                      <a:pos x="124" y="216"/>
                    </a:cxn>
                    <a:cxn ang="0">
                      <a:pos x="128" y="224"/>
                    </a:cxn>
                    <a:cxn ang="0">
                      <a:pos x="132" y="224"/>
                    </a:cxn>
                    <a:cxn ang="0">
                      <a:pos x="132" y="224"/>
                    </a:cxn>
                    <a:cxn ang="0">
                      <a:pos x="136" y="220"/>
                    </a:cxn>
                    <a:cxn ang="0">
                      <a:pos x="140" y="212"/>
                    </a:cxn>
                    <a:cxn ang="0">
                      <a:pos x="144" y="228"/>
                    </a:cxn>
                    <a:cxn ang="0">
                      <a:pos x="148" y="228"/>
                    </a:cxn>
                    <a:cxn ang="0">
                      <a:pos x="152" y="232"/>
                    </a:cxn>
                    <a:cxn ang="0">
                      <a:pos x="156" y="216"/>
                    </a:cxn>
                    <a:cxn ang="0">
                      <a:pos x="160" y="180"/>
                    </a:cxn>
                    <a:cxn ang="0">
                      <a:pos x="160" y="84"/>
                    </a:cxn>
                    <a:cxn ang="0">
                      <a:pos x="164" y="0"/>
                    </a:cxn>
                    <a:cxn ang="0">
                      <a:pos x="168" y="136"/>
                    </a:cxn>
                    <a:cxn ang="0">
                      <a:pos x="172" y="192"/>
                    </a:cxn>
                    <a:cxn ang="0">
                      <a:pos x="172" y="208"/>
                    </a:cxn>
                    <a:cxn ang="0">
                      <a:pos x="176" y="212"/>
                    </a:cxn>
                    <a:cxn ang="0">
                      <a:pos x="180" y="212"/>
                    </a:cxn>
                    <a:cxn ang="0">
                      <a:pos x="184" y="224"/>
                    </a:cxn>
                  </a:cxnLst>
                  <a:rect l="0" t="0" r="r" b="b"/>
                  <a:pathLst>
                    <a:path w="184" h="248">
                      <a:moveTo>
                        <a:pt x="0" y="48"/>
                      </a:moveTo>
                      <a:lnTo>
                        <a:pt x="0" y="52"/>
                      </a:lnTo>
                      <a:lnTo>
                        <a:pt x="0" y="72"/>
                      </a:lnTo>
                      <a:lnTo>
                        <a:pt x="4" y="72"/>
                      </a:lnTo>
                      <a:lnTo>
                        <a:pt x="4" y="92"/>
                      </a:lnTo>
                      <a:lnTo>
                        <a:pt x="8" y="96"/>
                      </a:lnTo>
                      <a:lnTo>
                        <a:pt x="8" y="116"/>
                      </a:lnTo>
                      <a:lnTo>
                        <a:pt x="12" y="124"/>
                      </a:lnTo>
                      <a:lnTo>
                        <a:pt x="12" y="148"/>
                      </a:lnTo>
                      <a:lnTo>
                        <a:pt x="16" y="152"/>
                      </a:lnTo>
                      <a:lnTo>
                        <a:pt x="16" y="176"/>
                      </a:lnTo>
                      <a:lnTo>
                        <a:pt x="20" y="188"/>
                      </a:lnTo>
                      <a:lnTo>
                        <a:pt x="20" y="204"/>
                      </a:lnTo>
                      <a:lnTo>
                        <a:pt x="24" y="208"/>
                      </a:lnTo>
                      <a:lnTo>
                        <a:pt x="24" y="220"/>
                      </a:lnTo>
                      <a:lnTo>
                        <a:pt x="28" y="220"/>
                      </a:lnTo>
                      <a:lnTo>
                        <a:pt x="28" y="228"/>
                      </a:lnTo>
                      <a:lnTo>
                        <a:pt x="32" y="232"/>
                      </a:lnTo>
                      <a:lnTo>
                        <a:pt x="32" y="236"/>
                      </a:lnTo>
                      <a:lnTo>
                        <a:pt x="36" y="236"/>
                      </a:lnTo>
                      <a:lnTo>
                        <a:pt x="36" y="240"/>
                      </a:lnTo>
                      <a:lnTo>
                        <a:pt x="40" y="240"/>
                      </a:lnTo>
                      <a:lnTo>
                        <a:pt x="40" y="244"/>
                      </a:lnTo>
                      <a:lnTo>
                        <a:pt x="48" y="244"/>
                      </a:lnTo>
                      <a:lnTo>
                        <a:pt x="48" y="248"/>
                      </a:lnTo>
                      <a:lnTo>
                        <a:pt x="56" y="248"/>
                      </a:lnTo>
                      <a:lnTo>
                        <a:pt x="56" y="240"/>
                      </a:lnTo>
                      <a:lnTo>
                        <a:pt x="60" y="236"/>
                      </a:lnTo>
                      <a:lnTo>
                        <a:pt x="60" y="244"/>
                      </a:lnTo>
                      <a:lnTo>
                        <a:pt x="64" y="248"/>
                      </a:lnTo>
                      <a:lnTo>
                        <a:pt x="64" y="244"/>
                      </a:lnTo>
                      <a:lnTo>
                        <a:pt x="64" y="248"/>
                      </a:lnTo>
                      <a:lnTo>
                        <a:pt x="68" y="248"/>
                      </a:lnTo>
                      <a:lnTo>
                        <a:pt x="72" y="244"/>
                      </a:lnTo>
                      <a:lnTo>
                        <a:pt x="76" y="240"/>
                      </a:lnTo>
                      <a:lnTo>
                        <a:pt x="76" y="232"/>
                      </a:lnTo>
                      <a:lnTo>
                        <a:pt x="76" y="240"/>
                      </a:lnTo>
                      <a:lnTo>
                        <a:pt x="80" y="240"/>
                      </a:lnTo>
                      <a:lnTo>
                        <a:pt x="80" y="224"/>
                      </a:lnTo>
                      <a:lnTo>
                        <a:pt x="80" y="228"/>
                      </a:lnTo>
                      <a:lnTo>
                        <a:pt x="84" y="236"/>
                      </a:lnTo>
                      <a:lnTo>
                        <a:pt x="84" y="248"/>
                      </a:lnTo>
                      <a:lnTo>
                        <a:pt x="88" y="248"/>
                      </a:lnTo>
                      <a:lnTo>
                        <a:pt x="88" y="244"/>
                      </a:lnTo>
                      <a:lnTo>
                        <a:pt x="92" y="236"/>
                      </a:lnTo>
                      <a:lnTo>
                        <a:pt x="92" y="228"/>
                      </a:lnTo>
                      <a:lnTo>
                        <a:pt x="92" y="232"/>
                      </a:lnTo>
                      <a:lnTo>
                        <a:pt x="96" y="232"/>
                      </a:lnTo>
                      <a:lnTo>
                        <a:pt x="100" y="236"/>
                      </a:lnTo>
                      <a:lnTo>
                        <a:pt x="100" y="224"/>
                      </a:lnTo>
                      <a:lnTo>
                        <a:pt x="104" y="228"/>
                      </a:lnTo>
                      <a:lnTo>
                        <a:pt x="104" y="236"/>
                      </a:lnTo>
                      <a:lnTo>
                        <a:pt x="108" y="236"/>
                      </a:lnTo>
                      <a:lnTo>
                        <a:pt x="108" y="136"/>
                      </a:lnTo>
                      <a:lnTo>
                        <a:pt x="112" y="68"/>
                      </a:lnTo>
                      <a:lnTo>
                        <a:pt x="112" y="24"/>
                      </a:lnTo>
                      <a:lnTo>
                        <a:pt x="112" y="80"/>
                      </a:lnTo>
                      <a:lnTo>
                        <a:pt x="116" y="132"/>
                      </a:lnTo>
                      <a:lnTo>
                        <a:pt x="116" y="212"/>
                      </a:lnTo>
                      <a:lnTo>
                        <a:pt x="120" y="212"/>
                      </a:lnTo>
                      <a:lnTo>
                        <a:pt x="120" y="200"/>
                      </a:lnTo>
                      <a:lnTo>
                        <a:pt x="120" y="204"/>
                      </a:lnTo>
                      <a:lnTo>
                        <a:pt x="120" y="212"/>
                      </a:lnTo>
                      <a:lnTo>
                        <a:pt x="124" y="216"/>
                      </a:lnTo>
                      <a:lnTo>
                        <a:pt x="124" y="224"/>
                      </a:lnTo>
                      <a:lnTo>
                        <a:pt x="128" y="224"/>
                      </a:lnTo>
                      <a:lnTo>
                        <a:pt x="128" y="220"/>
                      </a:lnTo>
                      <a:lnTo>
                        <a:pt x="132" y="224"/>
                      </a:lnTo>
                      <a:lnTo>
                        <a:pt x="132" y="228"/>
                      </a:lnTo>
                      <a:lnTo>
                        <a:pt x="132" y="224"/>
                      </a:lnTo>
                      <a:lnTo>
                        <a:pt x="136" y="228"/>
                      </a:lnTo>
                      <a:lnTo>
                        <a:pt x="136" y="220"/>
                      </a:lnTo>
                      <a:lnTo>
                        <a:pt x="140" y="216"/>
                      </a:lnTo>
                      <a:lnTo>
                        <a:pt x="140" y="212"/>
                      </a:lnTo>
                      <a:lnTo>
                        <a:pt x="144" y="220"/>
                      </a:lnTo>
                      <a:lnTo>
                        <a:pt x="144" y="228"/>
                      </a:lnTo>
                      <a:lnTo>
                        <a:pt x="144" y="224"/>
                      </a:lnTo>
                      <a:lnTo>
                        <a:pt x="148" y="228"/>
                      </a:lnTo>
                      <a:lnTo>
                        <a:pt x="148" y="236"/>
                      </a:lnTo>
                      <a:lnTo>
                        <a:pt x="152" y="232"/>
                      </a:lnTo>
                      <a:lnTo>
                        <a:pt x="152" y="220"/>
                      </a:lnTo>
                      <a:lnTo>
                        <a:pt x="156" y="216"/>
                      </a:lnTo>
                      <a:lnTo>
                        <a:pt x="156" y="176"/>
                      </a:lnTo>
                      <a:lnTo>
                        <a:pt x="160" y="180"/>
                      </a:lnTo>
                      <a:lnTo>
                        <a:pt x="160" y="200"/>
                      </a:lnTo>
                      <a:lnTo>
                        <a:pt x="160" y="84"/>
                      </a:lnTo>
                      <a:lnTo>
                        <a:pt x="164" y="28"/>
                      </a:lnTo>
                      <a:lnTo>
                        <a:pt x="164" y="0"/>
                      </a:lnTo>
                      <a:lnTo>
                        <a:pt x="164" y="84"/>
                      </a:lnTo>
                      <a:lnTo>
                        <a:pt x="168" y="136"/>
                      </a:lnTo>
                      <a:lnTo>
                        <a:pt x="168" y="192"/>
                      </a:lnTo>
                      <a:lnTo>
                        <a:pt x="172" y="192"/>
                      </a:lnTo>
                      <a:lnTo>
                        <a:pt x="172" y="204"/>
                      </a:lnTo>
                      <a:lnTo>
                        <a:pt x="172" y="208"/>
                      </a:lnTo>
                      <a:lnTo>
                        <a:pt x="176" y="208"/>
                      </a:lnTo>
                      <a:lnTo>
                        <a:pt x="176" y="212"/>
                      </a:lnTo>
                      <a:lnTo>
                        <a:pt x="180" y="216"/>
                      </a:lnTo>
                      <a:lnTo>
                        <a:pt x="180" y="212"/>
                      </a:lnTo>
                      <a:lnTo>
                        <a:pt x="180" y="220"/>
                      </a:lnTo>
                      <a:lnTo>
                        <a:pt x="184" y="224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2" name="Freeform 910"/>
                <p:cNvSpPr>
                  <a:spLocks/>
                </p:cNvSpPr>
                <p:nvPr/>
              </p:nvSpPr>
              <p:spPr bwMode="auto">
                <a:xfrm>
                  <a:off x="2272" y="12484"/>
                  <a:ext cx="176" cy="220"/>
                </a:xfrm>
                <a:custGeom>
                  <a:avLst/>
                  <a:gdLst/>
                  <a:ahLst/>
                  <a:cxnLst>
                    <a:cxn ang="0">
                      <a:pos x="0" y="208"/>
                    </a:cxn>
                    <a:cxn ang="0">
                      <a:pos x="4" y="216"/>
                    </a:cxn>
                    <a:cxn ang="0">
                      <a:pos x="8" y="204"/>
                    </a:cxn>
                    <a:cxn ang="0">
                      <a:pos x="12" y="212"/>
                    </a:cxn>
                    <a:cxn ang="0">
                      <a:pos x="16" y="204"/>
                    </a:cxn>
                    <a:cxn ang="0">
                      <a:pos x="20" y="200"/>
                    </a:cxn>
                    <a:cxn ang="0">
                      <a:pos x="24" y="68"/>
                    </a:cxn>
                    <a:cxn ang="0">
                      <a:pos x="24" y="64"/>
                    </a:cxn>
                    <a:cxn ang="0">
                      <a:pos x="28" y="212"/>
                    </a:cxn>
                    <a:cxn ang="0">
                      <a:pos x="32" y="196"/>
                    </a:cxn>
                    <a:cxn ang="0">
                      <a:pos x="40" y="200"/>
                    </a:cxn>
                    <a:cxn ang="0">
                      <a:pos x="44" y="204"/>
                    </a:cxn>
                    <a:cxn ang="0">
                      <a:pos x="48" y="196"/>
                    </a:cxn>
                    <a:cxn ang="0">
                      <a:pos x="52" y="200"/>
                    </a:cxn>
                    <a:cxn ang="0">
                      <a:pos x="52" y="200"/>
                    </a:cxn>
                    <a:cxn ang="0">
                      <a:pos x="56" y="196"/>
                    </a:cxn>
                    <a:cxn ang="0">
                      <a:pos x="60" y="188"/>
                    </a:cxn>
                    <a:cxn ang="0">
                      <a:pos x="64" y="180"/>
                    </a:cxn>
                    <a:cxn ang="0">
                      <a:pos x="68" y="160"/>
                    </a:cxn>
                    <a:cxn ang="0">
                      <a:pos x="72" y="36"/>
                    </a:cxn>
                    <a:cxn ang="0">
                      <a:pos x="76" y="80"/>
                    </a:cxn>
                    <a:cxn ang="0">
                      <a:pos x="80" y="172"/>
                    </a:cxn>
                    <a:cxn ang="0">
                      <a:pos x="84" y="184"/>
                    </a:cxn>
                    <a:cxn ang="0">
                      <a:pos x="88" y="200"/>
                    </a:cxn>
                    <a:cxn ang="0">
                      <a:pos x="92" y="192"/>
                    </a:cxn>
                    <a:cxn ang="0">
                      <a:pos x="96" y="200"/>
                    </a:cxn>
                    <a:cxn ang="0">
                      <a:pos x="100" y="192"/>
                    </a:cxn>
                    <a:cxn ang="0">
                      <a:pos x="104" y="192"/>
                    </a:cxn>
                    <a:cxn ang="0">
                      <a:pos x="104" y="192"/>
                    </a:cxn>
                    <a:cxn ang="0">
                      <a:pos x="108" y="200"/>
                    </a:cxn>
                    <a:cxn ang="0">
                      <a:pos x="116" y="196"/>
                    </a:cxn>
                    <a:cxn ang="0">
                      <a:pos x="120" y="192"/>
                    </a:cxn>
                    <a:cxn ang="0">
                      <a:pos x="124" y="192"/>
                    </a:cxn>
                    <a:cxn ang="0">
                      <a:pos x="128" y="180"/>
                    </a:cxn>
                    <a:cxn ang="0">
                      <a:pos x="132" y="184"/>
                    </a:cxn>
                    <a:cxn ang="0">
                      <a:pos x="136" y="0"/>
                    </a:cxn>
                    <a:cxn ang="0">
                      <a:pos x="140" y="116"/>
                    </a:cxn>
                    <a:cxn ang="0">
                      <a:pos x="144" y="180"/>
                    </a:cxn>
                    <a:cxn ang="0">
                      <a:pos x="144" y="184"/>
                    </a:cxn>
                    <a:cxn ang="0">
                      <a:pos x="148" y="196"/>
                    </a:cxn>
                    <a:cxn ang="0">
                      <a:pos x="152" y="184"/>
                    </a:cxn>
                    <a:cxn ang="0">
                      <a:pos x="156" y="192"/>
                    </a:cxn>
                    <a:cxn ang="0">
                      <a:pos x="160" y="180"/>
                    </a:cxn>
                    <a:cxn ang="0">
                      <a:pos x="160" y="172"/>
                    </a:cxn>
                    <a:cxn ang="0">
                      <a:pos x="164" y="164"/>
                    </a:cxn>
                    <a:cxn ang="0">
                      <a:pos x="168" y="172"/>
                    </a:cxn>
                    <a:cxn ang="0">
                      <a:pos x="172" y="160"/>
                    </a:cxn>
                    <a:cxn ang="0">
                      <a:pos x="176" y="120"/>
                    </a:cxn>
                  </a:cxnLst>
                  <a:rect l="0" t="0" r="r" b="b"/>
                  <a:pathLst>
                    <a:path w="176" h="220">
                      <a:moveTo>
                        <a:pt x="0" y="220"/>
                      </a:moveTo>
                      <a:lnTo>
                        <a:pt x="0" y="208"/>
                      </a:lnTo>
                      <a:lnTo>
                        <a:pt x="4" y="208"/>
                      </a:lnTo>
                      <a:lnTo>
                        <a:pt x="4" y="216"/>
                      </a:lnTo>
                      <a:lnTo>
                        <a:pt x="8" y="216"/>
                      </a:lnTo>
                      <a:lnTo>
                        <a:pt x="8" y="204"/>
                      </a:lnTo>
                      <a:lnTo>
                        <a:pt x="12" y="208"/>
                      </a:lnTo>
                      <a:lnTo>
                        <a:pt x="12" y="212"/>
                      </a:lnTo>
                      <a:lnTo>
                        <a:pt x="12" y="204"/>
                      </a:lnTo>
                      <a:lnTo>
                        <a:pt x="16" y="204"/>
                      </a:lnTo>
                      <a:lnTo>
                        <a:pt x="16" y="200"/>
                      </a:lnTo>
                      <a:lnTo>
                        <a:pt x="20" y="200"/>
                      </a:lnTo>
                      <a:lnTo>
                        <a:pt x="20" y="120"/>
                      </a:lnTo>
                      <a:lnTo>
                        <a:pt x="24" y="68"/>
                      </a:lnTo>
                      <a:lnTo>
                        <a:pt x="24" y="28"/>
                      </a:lnTo>
                      <a:lnTo>
                        <a:pt x="24" y="64"/>
                      </a:lnTo>
                      <a:lnTo>
                        <a:pt x="28" y="120"/>
                      </a:lnTo>
                      <a:lnTo>
                        <a:pt x="28" y="212"/>
                      </a:lnTo>
                      <a:lnTo>
                        <a:pt x="32" y="204"/>
                      </a:lnTo>
                      <a:lnTo>
                        <a:pt x="32" y="196"/>
                      </a:lnTo>
                      <a:lnTo>
                        <a:pt x="36" y="200"/>
                      </a:lnTo>
                      <a:lnTo>
                        <a:pt x="40" y="200"/>
                      </a:lnTo>
                      <a:lnTo>
                        <a:pt x="44" y="200"/>
                      </a:lnTo>
                      <a:lnTo>
                        <a:pt x="44" y="204"/>
                      </a:lnTo>
                      <a:lnTo>
                        <a:pt x="44" y="200"/>
                      </a:lnTo>
                      <a:lnTo>
                        <a:pt x="48" y="196"/>
                      </a:lnTo>
                      <a:lnTo>
                        <a:pt x="48" y="200"/>
                      </a:lnTo>
                      <a:lnTo>
                        <a:pt x="52" y="200"/>
                      </a:lnTo>
                      <a:lnTo>
                        <a:pt x="52" y="192"/>
                      </a:lnTo>
                      <a:lnTo>
                        <a:pt x="52" y="200"/>
                      </a:lnTo>
                      <a:lnTo>
                        <a:pt x="56" y="204"/>
                      </a:lnTo>
                      <a:lnTo>
                        <a:pt x="56" y="196"/>
                      </a:lnTo>
                      <a:lnTo>
                        <a:pt x="60" y="196"/>
                      </a:lnTo>
                      <a:lnTo>
                        <a:pt x="60" y="188"/>
                      </a:lnTo>
                      <a:lnTo>
                        <a:pt x="64" y="184"/>
                      </a:lnTo>
                      <a:lnTo>
                        <a:pt x="64" y="180"/>
                      </a:lnTo>
                      <a:lnTo>
                        <a:pt x="68" y="180"/>
                      </a:lnTo>
                      <a:lnTo>
                        <a:pt x="68" y="160"/>
                      </a:lnTo>
                      <a:lnTo>
                        <a:pt x="72" y="116"/>
                      </a:lnTo>
                      <a:lnTo>
                        <a:pt x="72" y="36"/>
                      </a:lnTo>
                      <a:lnTo>
                        <a:pt x="72" y="44"/>
                      </a:lnTo>
                      <a:lnTo>
                        <a:pt x="76" y="80"/>
                      </a:lnTo>
                      <a:lnTo>
                        <a:pt x="76" y="160"/>
                      </a:lnTo>
                      <a:lnTo>
                        <a:pt x="80" y="172"/>
                      </a:lnTo>
                      <a:lnTo>
                        <a:pt x="80" y="184"/>
                      </a:lnTo>
                      <a:lnTo>
                        <a:pt x="84" y="184"/>
                      </a:lnTo>
                      <a:lnTo>
                        <a:pt x="84" y="200"/>
                      </a:lnTo>
                      <a:lnTo>
                        <a:pt x="88" y="200"/>
                      </a:lnTo>
                      <a:lnTo>
                        <a:pt x="92" y="200"/>
                      </a:lnTo>
                      <a:lnTo>
                        <a:pt x="92" y="192"/>
                      </a:lnTo>
                      <a:lnTo>
                        <a:pt x="96" y="196"/>
                      </a:lnTo>
                      <a:lnTo>
                        <a:pt x="96" y="200"/>
                      </a:lnTo>
                      <a:lnTo>
                        <a:pt x="100" y="200"/>
                      </a:lnTo>
                      <a:lnTo>
                        <a:pt x="100" y="192"/>
                      </a:lnTo>
                      <a:lnTo>
                        <a:pt x="104" y="188"/>
                      </a:lnTo>
                      <a:lnTo>
                        <a:pt x="104" y="192"/>
                      </a:lnTo>
                      <a:lnTo>
                        <a:pt x="104" y="188"/>
                      </a:lnTo>
                      <a:lnTo>
                        <a:pt x="104" y="192"/>
                      </a:lnTo>
                      <a:lnTo>
                        <a:pt x="108" y="192"/>
                      </a:lnTo>
                      <a:lnTo>
                        <a:pt x="108" y="200"/>
                      </a:lnTo>
                      <a:lnTo>
                        <a:pt x="112" y="200"/>
                      </a:lnTo>
                      <a:lnTo>
                        <a:pt x="116" y="196"/>
                      </a:lnTo>
                      <a:lnTo>
                        <a:pt x="116" y="188"/>
                      </a:lnTo>
                      <a:lnTo>
                        <a:pt x="120" y="192"/>
                      </a:lnTo>
                      <a:lnTo>
                        <a:pt x="120" y="188"/>
                      </a:lnTo>
                      <a:lnTo>
                        <a:pt x="124" y="192"/>
                      </a:lnTo>
                      <a:lnTo>
                        <a:pt x="124" y="184"/>
                      </a:lnTo>
                      <a:lnTo>
                        <a:pt x="128" y="180"/>
                      </a:lnTo>
                      <a:lnTo>
                        <a:pt x="128" y="184"/>
                      </a:lnTo>
                      <a:lnTo>
                        <a:pt x="132" y="184"/>
                      </a:lnTo>
                      <a:lnTo>
                        <a:pt x="132" y="24"/>
                      </a:lnTo>
                      <a:lnTo>
                        <a:pt x="136" y="0"/>
                      </a:lnTo>
                      <a:lnTo>
                        <a:pt x="136" y="80"/>
                      </a:lnTo>
                      <a:lnTo>
                        <a:pt x="140" y="116"/>
                      </a:lnTo>
                      <a:lnTo>
                        <a:pt x="140" y="172"/>
                      </a:lnTo>
                      <a:lnTo>
                        <a:pt x="144" y="180"/>
                      </a:lnTo>
                      <a:lnTo>
                        <a:pt x="144" y="188"/>
                      </a:lnTo>
                      <a:lnTo>
                        <a:pt x="144" y="184"/>
                      </a:lnTo>
                      <a:lnTo>
                        <a:pt x="148" y="192"/>
                      </a:lnTo>
                      <a:lnTo>
                        <a:pt x="148" y="196"/>
                      </a:lnTo>
                      <a:lnTo>
                        <a:pt x="152" y="188"/>
                      </a:lnTo>
                      <a:lnTo>
                        <a:pt x="152" y="184"/>
                      </a:lnTo>
                      <a:lnTo>
                        <a:pt x="152" y="188"/>
                      </a:lnTo>
                      <a:lnTo>
                        <a:pt x="156" y="192"/>
                      </a:lnTo>
                      <a:lnTo>
                        <a:pt x="156" y="184"/>
                      </a:lnTo>
                      <a:lnTo>
                        <a:pt x="160" y="180"/>
                      </a:lnTo>
                      <a:lnTo>
                        <a:pt x="160" y="168"/>
                      </a:lnTo>
                      <a:lnTo>
                        <a:pt x="160" y="172"/>
                      </a:lnTo>
                      <a:lnTo>
                        <a:pt x="164" y="176"/>
                      </a:lnTo>
                      <a:lnTo>
                        <a:pt x="164" y="164"/>
                      </a:lnTo>
                      <a:lnTo>
                        <a:pt x="164" y="172"/>
                      </a:lnTo>
                      <a:lnTo>
                        <a:pt x="168" y="172"/>
                      </a:lnTo>
                      <a:lnTo>
                        <a:pt x="168" y="164"/>
                      </a:lnTo>
                      <a:lnTo>
                        <a:pt x="172" y="160"/>
                      </a:lnTo>
                      <a:lnTo>
                        <a:pt x="172" y="152"/>
                      </a:lnTo>
                      <a:lnTo>
                        <a:pt x="176" y="120"/>
                      </a:lnTo>
                      <a:lnTo>
                        <a:pt x="176" y="28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3" name="Freeform 911"/>
                <p:cNvSpPr>
                  <a:spLocks/>
                </p:cNvSpPr>
                <p:nvPr/>
              </p:nvSpPr>
              <p:spPr bwMode="auto">
                <a:xfrm>
                  <a:off x="2448" y="12476"/>
                  <a:ext cx="188" cy="212"/>
                </a:xfrm>
                <a:custGeom>
                  <a:avLst/>
                  <a:gdLst/>
                  <a:ahLst/>
                  <a:cxnLst>
                    <a:cxn ang="0">
                      <a:pos x="4" y="40"/>
                    </a:cxn>
                    <a:cxn ang="0">
                      <a:pos x="8" y="92"/>
                    </a:cxn>
                    <a:cxn ang="0">
                      <a:pos x="12" y="32"/>
                    </a:cxn>
                    <a:cxn ang="0">
                      <a:pos x="16" y="72"/>
                    </a:cxn>
                    <a:cxn ang="0">
                      <a:pos x="20" y="128"/>
                    </a:cxn>
                    <a:cxn ang="0">
                      <a:pos x="24" y="172"/>
                    </a:cxn>
                    <a:cxn ang="0">
                      <a:pos x="28" y="180"/>
                    </a:cxn>
                    <a:cxn ang="0">
                      <a:pos x="32" y="176"/>
                    </a:cxn>
                    <a:cxn ang="0">
                      <a:pos x="36" y="168"/>
                    </a:cxn>
                    <a:cxn ang="0">
                      <a:pos x="40" y="168"/>
                    </a:cxn>
                    <a:cxn ang="0">
                      <a:pos x="44" y="112"/>
                    </a:cxn>
                    <a:cxn ang="0">
                      <a:pos x="48" y="96"/>
                    </a:cxn>
                    <a:cxn ang="0">
                      <a:pos x="48" y="120"/>
                    </a:cxn>
                    <a:cxn ang="0">
                      <a:pos x="52" y="140"/>
                    </a:cxn>
                    <a:cxn ang="0">
                      <a:pos x="56" y="136"/>
                    </a:cxn>
                    <a:cxn ang="0">
                      <a:pos x="56" y="136"/>
                    </a:cxn>
                    <a:cxn ang="0">
                      <a:pos x="60" y="144"/>
                    </a:cxn>
                    <a:cxn ang="0">
                      <a:pos x="64" y="164"/>
                    </a:cxn>
                    <a:cxn ang="0">
                      <a:pos x="68" y="180"/>
                    </a:cxn>
                    <a:cxn ang="0">
                      <a:pos x="72" y="196"/>
                    </a:cxn>
                    <a:cxn ang="0">
                      <a:pos x="76" y="204"/>
                    </a:cxn>
                    <a:cxn ang="0">
                      <a:pos x="80" y="192"/>
                    </a:cxn>
                    <a:cxn ang="0">
                      <a:pos x="84" y="188"/>
                    </a:cxn>
                    <a:cxn ang="0">
                      <a:pos x="88" y="68"/>
                    </a:cxn>
                    <a:cxn ang="0">
                      <a:pos x="92" y="120"/>
                    </a:cxn>
                    <a:cxn ang="0">
                      <a:pos x="96" y="200"/>
                    </a:cxn>
                    <a:cxn ang="0">
                      <a:pos x="96" y="212"/>
                    </a:cxn>
                    <a:cxn ang="0">
                      <a:pos x="100" y="208"/>
                    </a:cxn>
                    <a:cxn ang="0">
                      <a:pos x="108" y="204"/>
                    </a:cxn>
                    <a:cxn ang="0">
                      <a:pos x="112" y="200"/>
                    </a:cxn>
                    <a:cxn ang="0">
                      <a:pos x="112" y="200"/>
                    </a:cxn>
                    <a:cxn ang="0">
                      <a:pos x="116" y="180"/>
                    </a:cxn>
                    <a:cxn ang="0">
                      <a:pos x="120" y="148"/>
                    </a:cxn>
                    <a:cxn ang="0">
                      <a:pos x="124" y="40"/>
                    </a:cxn>
                    <a:cxn ang="0">
                      <a:pos x="128" y="92"/>
                    </a:cxn>
                    <a:cxn ang="0">
                      <a:pos x="132" y="168"/>
                    </a:cxn>
                    <a:cxn ang="0">
                      <a:pos x="136" y="204"/>
                    </a:cxn>
                    <a:cxn ang="0">
                      <a:pos x="140" y="208"/>
                    </a:cxn>
                    <a:cxn ang="0">
                      <a:pos x="144" y="176"/>
                    </a:cxn>
                    <a:cxn ang="0">
                      <a:pos x="148" y="44"/>
                    </a:cxn>
                    <a:cxn ang="0">
                      <a:pos x="152" y="136"/>
                    </a:cxn>
                    <a:cxn ang="0">
                      <a:pos x="156" y="180"/>
                    </a:cxn>
                    <a:cxn ang="0">
                      <a:pos x="160" y="144"/>
                    </a:cxn>
                    <a:cxn ang="0">
                      <a:pos x="164" y="40"/>
                    </a:cxn>
                    <a:cxn ang="0">
                      <a:pos x="168" y="156"/>
                    </a:cxn>
                    <a:cxn ang="0">
                      <a:pos x="168" y="188"/>
                    </a:cxn>
                    <a:cxn ang="0">
                      <a:pos x="176" y="192"/>
                    </a:cxn>
                    <a:cxn ang="0">
                      <a:pos x="180" y="184"/>
                    </a:cxn>
                    <a:cxn ang="0">
                      <a:pos x="184" y="136"/>
                    </a:cxn>
                    <a:cxn ang="0">
                      <a:pos x="188" y="0"/>
                    </a:cxn>
                  </a:cxnLst>
                  <a:rect l="0" t="0" r="r" b="b"/>
                  <a:pathLst>
                    <a:path w="188" h="212">
                      <a:moveTo>
                        <a:pt x="0" y="36"/>
                      </a:moveTo>
                      <a:lnTo>
                        <a:pt x="4" y="40"/>
                      </a:lnTo>
                      <a:lnTo>
                        <a:pt x="4" y="96"/>
                      </a:lnTo>
                      <a:lnTo>
                        <a:pt x="8" y="92"/>
                      </a:lnTo>
                      <a:lnTo>
                        <a:pt x="8" y="36"/>
                      </a:lnTo>
                      <a:lnTo>
                        <a:pt x="12" y="32"/>
                      </a:lnTo>
                      <a:lnTo>
                        <a:pt x="12" y="56"/>
                      </a:lnTo>
                      <a:lnTo>
                        <a:pt x="16" y="72"/>
                      </a:lnTo>
                      <a:lnTo>
                        <a:pt x="16" y="112"/>
                      </a:lnTo>
                      <a:lnTo>
                        <a:pt x="20" y="128"/>
                      </a:lnTo>
                      <a:lnTo>
                        <a:pt x="20" y="164"/>
                      </a:lnTo>
                      <a:lnTo>
                        <a:pt x="24" y="172"/>
                      </a:lnTo>
                      <a:lnTo>
                        <a:pt x="24" y="180"/>
                      </a:lnTo>
                      <a:lnTo>
                        <a:pt x="28" y="180"/>
                      </a:lnTo>
                      <a:lnTo>
                        <a:pt x="28" y="176"/>
                      </a:lnTo>
                      <a:lnTo>
                        <a:pt x="32" y="176"/>
                      </a:lnTo>
                      <a:lnTo>
                        <a:pt x="32" y="168"/>
                      </a:lnTo>
                      <a:lnTo>
                        <a:pt x="36" y="168"/>
                      </a:lnTo>
                      <a:lnTo>
                        <a:pt x="36" y="172"/>
                      </a:lnTo>
                      <a:lnTo>
                        <a:pt x="40" y="168"/>
                      </a:lnTo>
                      <a:lnTo>
                        <a:pt x="40" y="128"/>
                      </a:lnTo>
                      <a:lnTo>
                        <a:pt x="44" y="112"/>
                      </a:lnTo>
                      <a:lnTo>
                        <a:pt x="44" y="96"/>
                      </a:lnTo>
                      <a:lnTo>
                        <a:pt x="48" y="96"/>
                      </a:lnTo>
                      <a:lnTo>
                        <a:pt x="48" y="116"/>
                      </a:lnTo>
                      <a:lnTo>
                        <a:pt x="48" y="120"/>
                      </a:lnTo>
                      <a:lnTo>
                        <a:pt x="48" y="140"/>
                      </a:lnTo>
                      <a:lnTo>
                        <a:pt x="52" y="140"/>
                      </a:lnTo>
                      <a:lnTo>
                        <a:pt x="52" y="132"/>
                      </a:lnTo>
                      <a:lnTo>
                        <a:pt x="56" y="136"/>
                      </a:lnTo>
                      <a:lnTo>
                        <a:pt x="56" y="140"/>
                      </a:lnTo>
                      <a:lnTo>
                        <a:pt x="56" y="136"/>
                      </a:lnTo>
                      <a:lnTo>
                        <a:pt x="60" y="140"/>
                      </a:lnTo>
                      <a:lnTo>
                        <a:pt x="60" y="144"/>
                      </a:lnTo>
                      <a:lnTo>
                        <a:pt x="64" y="148"/>
                      </a:lnTo>
                      <a:lnTo>
                        <a:pt x="64" y="164"/>
                      </a:lnTo>
                      <a:lnTo>
                        <a:pt x="68" y="172"/>
                      </a:lnTo>
                      <a:lnTo>
                        <a:pt x="68" y="180"/>
                      </a:lnTo>
                      <a:lnTo>
                        <a:pt x="72" y="184"/>
                      </a:lnTo>
                      <a:lnTo>
                        <a:pt x="72" y="196"/>
                      </a:lnTo>
                      <a:lnTo>
                        <a:pt x="76" y="200"/>
                      </a:lnTo>
                      <a:lnTo>
                        <a:pt x="76" y="204"/>
                      </a:lnTo>
                      <a:lnTo>
                        <a:pt x="80" y="204"/>
                      </a:lnTo>
                      <a:lnTo>
                        <a:pt x="80" y="192"/>
                      </a:lnTo>
                      <a:lnTo>
                        <a:pt x="84" y="192"/>
                      </a:lnTo>
                      <a:lnTo>
                        <a:pt x="84" y="188"/>
                      </a:lnTo>
                      <a:lnTo>
                        <a:pt x="88" y="184"/>
                      </a:lnTo>
                      <a:lnTo>
                        <a:pt x="88" y="68"/>
                      </a:lnTo>
                      <a:lnTo>
                        <a:pt x="92" y="44"/>
                      </a:lnTo>
                      <a:lnTo>
                        <a:pt x="92" y="120"/>
                      </a:lnTo>
                      <a:lnTo>
                        <a:pt x="96" y="152"/>
                      </a:lnTo>
                      <a:lnTo>
                        <a:pt x="96" y="200"/>
                      </a:lnTo>
                      <a:lnTo>
                        <a:pt x="96" y="204"/>
                      </a:lnTo>
                      <a:lnTo>
                        <a:pt x="96" y="212"/>
                      </a:lnTo>
                      <a:lnTo>
                        <a:pt x="100" y="212"/>
                      </a:lnTo>
                      <a:lnTo>
                        <a:pt x="100" y="208"/>
                      </a:lnTo>
                      <a:lnTo>
                        <a:pt x="104" y="208"/>
                      </a:lnTo>
                      <a:lnTo>
                        <a:pt x="108" y="204"/>
                      </a:lnTo>
                      <a:lnTo>
                        <a:pt x="108" y="200"/>
                      </a:lnTo>
                      <a:lnTo>
                        <a:pt x="112" y="200"/>
                      </a:lnTo>
                      <a:lnTo>
                        <a:pt x="112" y="196"/>
                      </a:lnTo>
                      <a:lnTo>
                        <a:pt x="112" y="200"/>
                      </a:lnTo>
                      <a:lnTo>
                        <a:pt x="116" y="196"/>
                      </a:lnTo>
                      <a:lnTo>
                        <a:pt x="116" y="180"/>
                      </a:lnTo>
                      <a:lnTo>
                        <a:pt x="120" y="176"/>
                      </a:lnTo>
                      <a:lnTo>
                        <a:pt x="120" y="148"/>
                      </a:lnTo>
                      <a:lnTo>
                        <a:pt x="124" y="108"/>
                      </a:lnTo>
                      <a:lnTo>
                        <a:pt x="124" y="40"/>
                      </a:lnTo>
                      <a:lnTo>
                        <a:pt x="124" y="60"/>
                      </a:lnTo>
                      <a:lnTo>
                        <a:pt x="128" y="92"/>
                      </a:lnTo>
                      <a:lnTo>
                        <a:pt x="128" y="160"/>
                      </a:lnTo>
                      <a:lnTo>
                        <a:pt x="132" y="168"/>
                      </a:lnTo>
                      <a:lnTo>
                        <a:pt x="132" y="200"/>
                      </a:lnTo>
                      <a:lnTo>
                        <a:pt x="136" y="204"/>
                      </a:lnTo>
                      <a:lnTo>
                        <a:pt x="136" y="208"/>
                      </a:lnTo>
                      <a:lnTo>
                        <a:pt x="140" y="208"/>
                      </a:lnTo>
                      <a:lnTo>
                        <a:pt x="144" y="208"/>
                      </a:lnTo>
                      <a:lnTo>
                        <a:pt x="144" y="176"/>
                      </a:lnTo>
                      <a:lnTo>
                        <a:pt x="148" y="164"/>
                      </a:lnTo>
                      <a:lnTo>
                        <a:pt x="148" y="44"/>
                      </a:lnTo>
                      <a:lnTo>
                        <a:pt x="152" y="12"/>
                      </a:lnTo>
                      <a:lnTo>
                        <a:pt x="152" y="136"/>
                      </a:lnTo>
                      <a:lnTo>
                        <a:pt x="156" y="164"/>
                      </a:lnTo>
                      <a:lnTo>
                        <a:pt x="156" y="180"/>
                      </a:lnTo>
                      <a:lnTo>
                        <a:pt x="160" y="176"/>
                      </a:lnTo>
                      <a:lnTo>
                        <a:pt x="160" y="144"/>
                      </a:lnTo>
                      <a:lnTo>
                        <a:pt x="164" y="112"/>
                      </a:lnTo>
                      <a:lnTo>
                        <a:pt x="164" y="40"/>
                      </a:lnTo>
                      <a:lnTo>
                        <a:pt x="168" y="56"/>
                      </a:lnTo>
                      <a:lnTo>
                        <a:pt x="168" y="156"/>
                      </a:lnTo>
                      <a:lnTo>
                        <a:pt x="168" y="168"/>
                      </a:lnTo>
                      <a:lnTo>
                        <a:pt x="168" y="188"/>
                      </a:lnTo>
                      <a:lnTo>
                        <a:pt x="176" y="188"/>
                      </a:lnTo>
                      <a:lnTo>
                        <a:pt x="176" y="192"/>
                      </a:lnTo>
                      <a:lnTo>
                        <a:pt x="180" y="192"/>
                      </a:lnTo>
                      <a:lnTo>
                        <a:pt x="180" y="184"/>
                      </a:lnTo>
                      <a:lnTo>
                        <a:pt x="184" y="176"/>
                      </a:lnTo>
                      <a:lnTo>
                        <a:pt x="184" y="136"/>
                      </a:lnTo>
                      <a:lnTo>
                        <a:pt x="188" y="84"/>
                      </a:lnTo>
                      <a:lnTo>
                        <a:pt x="188" y="0"/>
                      </a:lnTo>
                      <a:lnTo>
                        <a:pt x="188" y="16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4" name="Freeform 912"/>
                <p:cNvSpPr>
                  <a:spLocks/>
                </p:cNvSpPr>
                <p:nvPr/>
              </p:nvSpPr>
              <p:spPr bwMode="auto">
                <a:xfrm>
                  <a:off x="2636" y="12460"/>
                  <a:ext cx="192" cy="252"/>
                </a:xfrm>
                <a:custGeom>
                  <a:avLst/>
                  <a:gdLst/>
                  <a:ahLst/>
                  <a:cxnLst>
                    <a:cxn ang="0">
                      <a:pos x="4" y="76"/>
                    </a:cxn>
                    <a:cxn ang="0">
                      <a:pos x="8" y="204"/>
                    </a:cxn>
                    <a:cxn ang="0">
                      <a:pos x="12" y="184"/>
                    </a:cxn>
                    <a:cxn ang="0">
                      <a:pos x="16" y="44"/>
                    </a:cxn>
                    <a:cxn ang="0">
                      <a:pos x="20" y="144"/>
                    </a:cxn>
                    <a:cxn ang="0">
                      <a:pos x="24" y="180"/>
                    </a:cxn>
                    <a:cxn ang="0">
                      <a:pos x="28" y="204"/>
                    </a:cxn>
                    <a:cxn ang="0">
                      <a:pos x="28" y="180"/>
                    </a:cxn>
                    <a:cxn ang="0">
                      <a:pos x="32" y="48"/>
                    </a:cxn>
                    <a:cxn ang="0">
                      <a:pos x="36" y="152"/>
                    </a:cxn>
                    <a:cxn ang="0">
                      <a:pos x="40" y="220"/>
                    </a:cxn>
                    <a:cxn ang="0">
                      <a:pos x="44" y="216"/>
                    </a:cxn>
                    <a:cxn ang="0">
                      <a:pos x="48" y="196"/>
                    </a:cxn>
                    <a:cxn ang="0">
                      <a:pos x="52" y="204"/>
                    </a:cxn>
                    <a:cxn ang="0">
                      <a:pos x="56" y="216"/>
                    </a:cxn>
                    <a:cxn ang="0">
                      <a:pos x="60" y="228"/>
                    </a:cxn>
                    <a:cxn ang="0">
                      <a:pos x="64" y="200"/>
                    </a:cxn>
                    <a:cxn ang="0">
                      <a:pos x="68" y="76"/>
                    </a:cxn>
                    <a:cxn ang="0">
                      <a:pos x="72" y="180"/>
                    </a:cxn>
                    <a:cxn ang="0">
                      <a:pos x="76" y="200"/>
                    </a:cxn>
                    <a:cxn ang="0">
                      <a:pos x="80" y="204"/>
                    </a:cxn>
                    <a:cxn ang="0">
                      <a:pos x="84" y="224"/>
                    </a:cxn>
                    <a:cxn ang="0">
                      <a:pos x="84" y="212"/>
                    </a:cxn>
                    <a:cxn ang="0">
                      <a:pos x="88" y="128"/>
                    </a:cxn>
                    <a:cxn ang="0">
                      <a:pos x="92" y="80"/>
                    </a:cxn>
                    <a:cxn ang="0">
                      <a:pos x="96" y="140"/>
                    </a:cxn>
                    <a:cxn ang="0">
                      <a:pos x="100" y="208"/>
                    </a:cxn>
                    <a:cxn ang="0">
                      <a:pos x="104" y="220"/>
                    </a:cxn>
                    <a:cxn ang="0">
                      <a:pos x="108" y="252"/>
                    </a:cxn>
                    <a:cxn ang="0">
                      <a:pos x="112" y="228"/>
                    </a:cxn>
                    <a:cxn ang="0">
                      <a:pos x="116" y="224"/>
                    </a:cxn>
                    <a:cxn ang="0">
                      <a:pos x="120" y="204"/>
                    </a:cxn>
                    <a:cxn ang="0">
                      <a:pos x="124" y="20"/>
                    </a:cxn>
                    <a:cxn ang="0">
                      <a:pos x="128" y="156"/>
                    </a:cxn>
                    <a:cxn ang="0">
                      <a:pos x="132" y="56"/>
                    </a:cxn>
                    <a:cxn ang="0">
                      <a:pos x="132" y="52"/>
                    </a:cxn>
                    <a:cxn ang="0">
                      <a:pos x="136" y="196"/>
                    </a:cxn>
                    <a:cxn ang="0">
                      <a:pos x="144" y="204"/>
                    </a:cxn>
                    <a:cxn ang="0">
                      <a:pos x="148" y="224"/>
                    </a:cxn>
                    <a:cxn ang="0">
                      <a:pos x="148" y="232"/>
                    </a:cxn>
                    <a:cxn ang="0">
                      <a:pos x="152" y="136"/>
                    </a:cxn>
                    <a:cxn ang="0">
                      <a:pos x="156" y="24"/>
                    </a:cxn>
                    <a:cxn ang="0">
                      <a:pos x="160" y="100"/>
                    </a:cxn>
                    <a:cxn ang="0">
                      <a:pos x="164" y="168"/>
                    </a:cxn>
                    <a:cxn ang="0">
                      <a:pos x="172" y="192"/>
                    </a:cxn>
                    <a:cxn ang="0">
                      <a:pos x="176" y="180"/>
                    </a:cxn>
                    <a:cxn ang="0">
                      <a:pos x="180" y="164"/>
                    </a:cxn>
                    <a:cxn ang="0">
                      <a:pos x="184" y="144"/>
                    </a:cxn>
                    <a:cxn ang="0">
                      <a:pos x="188" y="60"/>
                    </a:cxn>
                    <a:cxn ang="0">
                      <a:pos x="192" y="128"/>
                    </a:cxn>
                  </a:cxnLst>
                  <a:rect l="0" t="0" r="r" b="b"/>
                  <a:pathLst>
                    <a:path w="192" h="252">
                      <a:moveTo>
                        <a:pt x="0" y="32"/>
                      </a:moveTo>
                      <a:lnTo>
                        <a:pt x="4" y="76"/>
                      </a:lnTo>
                      <a:lnTo>
                        <a:pt x="4" y="200"/>
                      </a:lnTo>
                      <a:lnTo>
                        <a:pt x="8" y="204"/>
                      </a:lnTo>
                      <a:lnTo>
                        <a:pt x="8" y="192"/>
                      </a:lnTo>
                      <a:lnTo>
                        <a:pt x="12" y="184"/>
                      </a:lnTo>
                      <a:lnTo>
                        <a:pt x="12" y="68"/>
                      </a:lnTo>
                      <a:lnTo>
                        <a:pt x="16" y="44"/>
                      </a:lnTo>
                      <a:lnTo>
                        <a:pt x="16" y="124"/>
                      </a:lnTo>
                      <a:lnTo>
                        <a:pt x="20" y="144"/>
                      </a:lnTo>
                      <a:lnTo>
                        <a:pt x="20" y="172"/>
                      </a:lnTo>
                      <a:lnTo>
                        <a:pt x="24" y="180"/>
                      </a:lnTo>
                      <a:lnTo>
                        <a:pt x="24" y="200"/>
                      </a:lnTo>
                      <a:lnTo>
                        <a:pt x="28" y="204"/>
                      </a:lnTo>
                      <a:lnTo>
                        <a:pt x="28" y="196"/>
                      </a:lnTo>
                      <a:lnTo>
                        <a:pt x="28" y="180"/>
                      </a:lnTo>
                      <a:lnTo>
                        <a:pt x="32" y="164"/>
                      </a:lnTo>
                      <a:lnTo>
                        <a:pt x="32" y="48"/>
                      </a:lnTo>
                      <a:lnTo>
                        <a:pt x="36" y="52"/>
                      </a:lnTo>
                      <a:lnTo>
                        <a:pt x="36" y="152"/>
                      </a:lnTo>
                      <a:lnTo>
                        <a:pt x="40" y="180"/>
                      </a:lnTo>
                      <a:lnTo>
                        <a:pt x="40" y="220"/>
                      </a:lnTo>
                      <a:lnTo>
                        <a:pt x="44" y="224"/>
                      </a:lnTo>
                      <a:lnTo>
                        <a:pt x="44" y="216"/>
                      </a:lnTo>
                      <a:lnTo>
                        <a:pt x="48" y="204"/>
                      </a:lnTo>
                      <a:lnTo>
                        <a:pt x="48" y="196"/>
                      </a:lnTo>
                      <a:lnTo>
                        <a:pt x="48" y="200"/>
                      </a:lnTo>
                      <a:lnTo>
                        <a:pt x="52" y="204"/>
                      </a:lnTo>
                      <a:lnTo>
                        <a:pt x="52" y="212"/>
                      </a:lnTo>
                      <a:lnTo>
                        <a:pt x="56" y="216"/>
                      </a:lnTo>
                      <a:lnTo>
                        <a:pt x="56" y="228"/>
                      </a:lnTo>
                      <a:lnTo>
                        <a:pt x="60" y="228"/>
                      </a:lnTo>
                      <a:lnTo>
                        <a:pt x="60" y="224"/>
                      </a:lnTo>
                      <a:lnTo>
                        <a:pt x="64" y="200"/>
                      </a:lnTo>
                      <a:lnTo>
                        <a:pt x="64" y="72"/>
                      </a:lnTo>
                      <a:lnTo>
                        <a:pt x="68" y="76"/>
                      </a:lnTo>
                      <a:lnTo>
                        <a:pt x="68" y="172"/>
                      </a:lnTo>
                      <a:lnTo>
                        <a:pt x="72" y="180"/>
                      </a:lnTo>
                      <a:lnTo>
                        <a:pt x="72" y="200"/>
                      </a:lnTo>
                      <a:lnTo>
                        <a:pt x="76" y="200"/>
                      </a:lnTo>
                      <a:lnTo>
                        <a:pt x="76" y="204"/>
                      </a:lnTo>
                      <a:lnTo>
                        <a:pt x="80" y="204"/>
                      </a:lnTo>
                      <a:lnTo>
                        <a:pt x="80" y="220"/>
                      </a:lnTo>
                      <a:lnTo>
                        <a:pt x="84" y="224"/>
                      </a:lnTo>
                      <a:lnTo>
                        <a:pt x="84" y="216"/>
                      </a:lnTo>
                      <a:lnTo>
                        <a:pt x="84" y="212"/>
                      </a:lnTo>
                      <a:lnTo>
                        <a:pt x="88" y="200"/>
                      </a:lnTo>
                      <a:lnTo>
                        <a:pt x="88" y="128"/>
                      </a:lnTo>
                      <a:lnTo>
                        <a:pt x="92" y="104"/>
                      </a:lnTo>
                      <a:lnTo>
                        <a:pt x="92" y="80"/>
                      </a:lnTo>
                      <a:lnTo>
                        <a:pt x="92" y="112"/>
                      </a:lnTo>
                      <a:lnTo>
                        <a:pt x="96" y="140"/>
                      </a:lnTo>
                      <a:lnTo>
                        <a:pt x="96" y="200"/>
                      </a:lnTo>
                      <a:lnTo>
                        <a:pt x="100" y="208"/>
                      </a:lnTo>
                      <a:lnTo>
                        <a:pt x="100" y="216"/>
                      </a:lnTo>
                      <a:lnTo>
                        <a:pt x="104" y="220"/>
                      </a:lnTo>
                      <a:lnTo>
                        <a:pt x="104" y="244"/>
                      </a:lnTo>
                      <a:lnTo>
                        <a:pt x="108" y="252"/>
                      </a:lnTo>
                      <a:lnTo>
                        <a:pt x="108" y="236"/>
                      </a:lnTo>
                      <a:lnTo>
                        <a:pt x="112" y="228"/>
                      </a:lnTo>
                      <a:lnTo>
                        <a:pt x="112" y="224"/>
                      </a:lnTo>
                      <a:lnTo>
                        <a:pt x="116" y="224"/>
                      </a:lnTo>
                      <a:lnTo>
                        <a:pt x="116" y="228"/>
                      </a:lnTo>
                      <a:lnTo>
                        <a:pt x="120" y="204"/>
                      </a:lnTo>
                      <a:lnTo>
                        <a:pt x="120" y="0"/>
                      </a:lnTo>
                      <a:lnTo>
                        <a:pt x="124" y="20"/>
                      </a:lnTo>
                      <a:lnTo>
                        <a:pt x="124" y="144"/>
                      </a:lnTo>
                      <a:lnTo>
                        <a:pt x="128" y="156"/>
                      </a:lnTo>
                      <a:lnTo>
                        <a:pt x="128" y="96"/>
                      </a:lnTo>
                      <a:lnTo>
                        <a:pt x="132" y="56"/>
                      </a:lnTo>
                      <a:lnTo>
                        <a:pt x="132" y="32"/>
                      </a:lnTo>
                      <a:lnTo>
                        <a:pt x="132" y="52"/>
                      </a:lnTo>
                      <a:lnTo>
                        <a:pt x="136" y="88"/>
                      </a:lnTo>
                      <a:lnTo>
                        <a:pt x="136" y="196"/>
                      </a:lnTo>
                      <a:lnTo>
                        <a:pt x="140" y="208"/>
                      </a:lnTo>
                      <a:lnTo>
                        <a:pt x="144" y="204"/>
                      </a:lnTo>
                      <a:lnTo>
                        <a:pt x="144" y="216"/>
                      </a:lnTo>
                      <a:lnTo>
                        <a:pt x="148" y="224"/>
                      </a:lnTo>
                      <a:lnTo>
                        <a:pt x="148" y="240"/>
                      </a:lnTo>
                      <a:lnTo>
                        <a:pt x="148" y="232"/>
                      </a:lnTo>
                      <a:lnTo>
                        <a:pt x="148" y="180"/>
                      </a:lnTo>
                      <a:lnTo>
                        <a:pt x="152" y="136"/>
                      </a:lnTo>
                      <a:lnTo>
                        <a:pt x="152" y="16"/>
                      </a:lnTo>
                      <a:lnTo>
                        <a:pt x="156" y="24"/>
                      </a:lnTo>
                      <a:lnTo>
                        <a:pt x="156" y="80"/>
                      </a:lnTo>
                      <a:lnTo>
                        <a:pt x="160" y="100"/>
                      </a:lnTo>
                      <a:lnTo>
                        <a:pt x="160" y="156"/>
                      </a:lnTo>
                      <a:lnTo>
                        <a:pt x="164" y="168"/>
                      </a:lnTo>
                      <a:lnTo>
                        <a:pt x="164" y="192"/>
                      </a:lnTo>
                      <a:lnTo>
                        <a:pt x="172" y="192"/>
                      </a:lnTo>
                      <a:lnTo>
                        <a:pt x="172" y="188"/>
                      </a:lnTo>
                      <a:lnTo>
                        <a:pt x="176" y="180"/>
                      </a:lnTo>
                      <a:lnTo>
                        <a:pt x="180" y="180"/>
                      </a:lnTo>
                      <a:lnTo>
                        <a:pt x="180" y="164"/>
                      </a:lnTo>
                      <a:lnTo>
                        <a:pt x="184" y="156"/>
                      </a:lnTo>
                      <a:lnTo>
                        <a:pt x="184" y="144"/>
                      </a:lnTo>
                      <a:lnTo>
                        <a:pt x="188" y="104"/>
                      </a:lnTo>
                      <a:lnTo>
                        <a:pt x="188" y="60"/>
                      </a:lnTo>
                      <a:lnTo>
                        <a:pt x="188" y="104"/>
                      </a:lnTo>
                      <a:lnTo>
                        <a:pt x="192" y="128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5" name="Freeform 913"/>
                <p:cNvSpPr>
                  <a:spLocks/>
                </p:cNvSpPr>
                <p:nvPr/>
              </p:nvSpPr>
              <p:spPr bwMode="auto">
                <a:xfrm>
                  <a:off x="2828" y="12520"/>
                  <a:ext cx="152" cy="176"/>
                </a:xfrm>
                <a:custGeom>
                  <a:avLst/>
                  <a:gdLst/>
                  <a:ahLst/>
                  <a:cxnLst>
                    <a:cxn ang="0">
                      <a:pos x="0" y="112"/>
                    </a:cxn>
                    <a:cxn ang="0">
                      <a:pos x="4" y="136"/>
                    </a:cxn>
                    <a:cxn ang="0">
                      <a:pos x="8" y="116"/>
                    </a:cxn>
                    <a:cxn ang="0">
                      <a:pos x="8" y="116"/>
                    </a:cxn>
                    <a:cxn ang="0">
                      <a:pos x="12" y="120"/>
                    </a:cxn>
                    <a:cxn ang="0">
                      <a:pos x="16" y="84"/>
                    </a:cxn>
                    <a:cxn ang="0">
                      <a:pos x="20" y="52"/>
                    </a:cxn>
                    <a:cxn ang="0">
                      <a:pos x="24" y="96"/>
                    </a:cxn>
                    <a:cxn ang="0">
                      <a:pos x="28" y="132"/>
                    </a:cxn>
                    <a:cxn ang="0">
                      <a:pos x="28" y="136"/>
                    </a:cxn>
                    <a:cxn ang="0">
                      <a:pos x="32" y="120"/>
                    </a:cxn>
                    <a:cxn ang="0">
                      <a:pos x="36" y="128"/>
                    </a:cxn>
                    <a:cxn ang="0">
                      <a:pos x="36" y="136"/>
                    </a:cxn>
                    <a:cxn ang="0">
                      <a:pos x="40" y="112"/>
                    </a:cxn>
                    <a:cxn ang="0">
                      <a:pos x="44" y="88"/>
                    </a:cxn>
                    <a:cxn ang="0">
                      <a:pos x="48" y="16"/>
                    </a:cxn>
                    <a:cxn ang="0">
                      <a:pos x="52" y="84"/>
                    </a:cxn>
                    <a:cxn ang="0">
                      <a:pos x="56" y="132"/>
                    </a:cxn>
                    <a:cxn ang="0">
                      <a:pos x="56" y="136"/>
                    </a:cxn>
                    <a:cxn ang="0">
                      <a:pos x="60" y="136"/>
                    </a:cxn>
                    <a:cxn ang="0">
                      <a:pos x="64" y="132"/>
                    </a:cxn>
                    <a:cxn ang="0">
                      <a:pos x="68" y="144"/>
                    </a:cxn>
                    <a:cxn ang="0">
                      <a:pos x="68" y="136"/>
                    </a:cxn>
                    <a:cxn ang="0">
                      <a:pos x="72" y="164"/>
                    </a:cxn>
                    <a:cxn ang="0">
                      <a:pos x="72" y="176"/>
                    </a:cxn>
                    <a:cxn ang="0">
                      <a:pos x="76" y="160"/>
                    </a:cxn>
                    <a:cxn ang="0">
                      <a:pos x="80" y="16"/>
                    </a:cxn>
                    <a:cxn ang="0">
                      <a:pos x="80" y="32"/>
                    </a:cxn>
                    <a:cxn ang="0">
                      <a:pos x="84" y="96"/>
                    </a:cxn>
                    <a:cxn ang="0">
                      <a:pos x="88" y="76"/>
                    </a:cxn>
                    <a:cxn ang="0">
                      <a:pos x="92" y="64"/>
                    </a:cxn>
                    <a:cxn ang="0">
                      <a:pos x="96" y="100"/>
                    </a:cxn>
                    <a:cxn ang="0">
                      <a:pos x="96" y="104"/>
                    </a:cxn>
                    <a:cxn ang="0">
                      <a:pos x="100" y="84"/>
                    </a:cxn>
                    <a:cxn ang="0">
                      <a:pos x="104" y="120"/>
                    </a:cxn>
                    <a:cxn ang="0">
                      <a:pos x="104" y="120"/>
                    </a:cxn>
                    <a:cxn ang="0">
                      <a:pos x="108" y="68"/>
                    </a:cxn>
                    <a:cxn ang="0">
                      <a:pos x="112" y="132"/>
                    </a:cxn>
                    <a:cxn ang="0">
                      <a:pos x="116" y="124"/>
                    </a:cxn>
                    <a:cxn ang="0">
                      <a:pos x="120" y="124"/>
                    </a:cxn>
                    <a:cxn ang="0">
                      <a:pos x="124" y="140"/>
                    </a:cxn>
                    <a:cxn ang="0">
                      <a:pos x="124" y="136"/>
                    </a:cxn>
                    <a:cxn ang="0">
                      <a:pos x="124" y="160"/>
                    </a:cxn>
                    <a:cxn ang="0">
                      <a:pos x="128" y="168"/>
                    </a:cxn>
                    <a:cxn ang="0">
                      <a:pos x="132" y="84"/>
                    </a:cxn>
                    <a:cxn ang="0">
                      <a:pos x="132" y="44"/>
                    </a:cxn>
                    <a:cxn ang="0">
                      <a:pos x="136" y="128"/>
                    </a:cxn>
                    <a:cxn ang="0">
                      <a:pos x="140" y="116"/>
                    </a:cxn>
                    <a:cxn ang="0">
                      <a:pos x="144" y="80"/>
                    </a:cxn>
                    <a:cxn ang="0">
                      <a:pos x="148" y="120"/>
                    </a:cxn>
                  </a:cxnLst>
                  <a:rect l="0" t="0" r="r" b="b"/>
                  <a:pathLst>
                    <a:path w="152" h="176">
                      <a:moveTo>
                        <a:pt x="0" y="68"/>
                      </a:moveTo>
                      <a:lnTo>
                        <a:pt x="0" y="112"/>
                      </a:lnTo>
                      <a:lnTo>
                        <a:pt x="4" y="124"/>
                      </a:lnTo>
                      <a:lnTo>
                        <a:pt x="4" y="136"/>
                      </a:lnTo>
                      <a:lnTo>
                        <a:pt x="4" y="120"/>
                      </a:lnTo>
                      <a:lnTo>
                        <a:pt x="8" y="116"/>
                      </a:lnTo>
                      <a:lnTo>
                        <a:pt x="8" y="120"/>
                      </a:lnTo>
                      <a:lnTo>
                        <a:pt x="8" y="116"/>
                      </a:lnTo>
                      <a:lnTo>
                        <a:pt x="12" y="112"/>
                      </a:lnTo>
                      <a:lnTo>
                        <a:pt x="12" y="120"/>
                      </a:lnTo>
                      <a:lnTo>
                        <a:pt x="16" y="120"/>
                      </a:lnTo>
                      <a:lnTo>
                        <a:pt x="16" y="84"/>
                      </a:lnTo>
                      <a:lnTo>
                        <a:pt x="20" y="68"/>
                      </a:lnTo>
                      <a:lnTo>
                        <a:pt x="20" y="52"/>
                      </a:lnTo>
                      <a:lnTo>
                        <a:pt x="20" y="80"/>
                      </a:lnTo>
                      <a:lnTo>
                        <a:pt x="24" y="96"/>
                      </a:lnTo>
                      <a:lnTo>
                        <a:pt x="24" y="124"/>
                      </a:lnTo>
                      <a:lnTo>
                        <a:pt x="28" y="132"/>
                      </a:lnTo>
                      <a:lnTo>
                        <a:pt x="28" y="140"/>
                      </a:lnTo>
                      <a:lnTo>
                        <a:pt x="28" y="136"/>
                      </a:lnTo>
                      <a:lnTo>
                        <a:pt x="32" y="128"/>
                      </a:lnTo>
                      <a:lnTo>
                        <a:pt x="32" y="120"/>
                      </a:lnTo>
                      <a:lnTo>
                        <a:pt x="32" y="124"/>
                      </a:lnTo>
                      <a:lnTo>
                        <a:pt x="36" y="128"/>
                      </a:lnTo>
                      <a:lnTo>
                        <a:pt x="36" y="140"/>
                      </a:lnTo>
                      <a:lnTo>
                        <a:pt x="36" y="136"/>
                      </a:lnTo>
                      <a:lnTo>
                        <a:pt x="40" y="128"/>
                      </a:lnTo>
                      <a:lnTo>
                        <a:pt x="40" y="112"/>
                      </a:lnTo>
                      <a:lnTo>
                        <a:pt x="44" y="120"/>
                      </a:lnTo>
                      <a:lnTo>
                        <a:pt x="44" y="88"/>
                      </a:lnTo>
                      <a:lnTo>
                        <a:pt x="48" y="52"/>
                      </a:lnTo>
                      <a:lnTo>
                        <a:pt x="48" y="16"/>
                      </a:lnTo>
                      <a:lnTo>
                        <a:pt x="48" y="52"/>
                      </a:lnTo>
                      <a:lnTo>
                        <a:pt x="52" y="84"/>
                      </a:lnTo>
                      <a:lnTo>
                        <a:pt x="52" y="132"/>
                      </a:lnTo>
                      <a:lnTo>
                        <a:pt x="56" y="132"/>
                      </a:lnTo>
                      <a:lnTo>
                        <a:pt x="56" y="128"/>
                      </a:lnTo>
                      <a:lnTo>
                        <a:pt x="56" y="136"/>
                      </a:lnTo>
                      <a:lnTo>
                        <a:pt x="60" y="140"/>
                      </a:lnTo>
                      <a:lnTo>
                        <a:pt x="60" y="136"/>
                      </a:lnTo>
                      <a:lnTo>
                        <a:pt x="64" y="136"/>
                      </a:lnTo>
                      <a:lnTo>
                        <a:pt x="64" y="132"/>
                      </a:lnTo>
                      <a:lnTo>
                        <a:pt x="64" y="136"/>
                      </a:lnTo>
                      <a:lnTo>
                        <a:pt x="68" y="144"/>
                      </a:lnTo>
                      <a:lnTo>
                        <a:pt x="68" y="148"/>
                      </a:lnTo>
                      <a:lnTo>
                        <a:pt x="68" y="136"/>
                      </a:lnTo>
                      <a:lnTo>
                        <a:pt x="72" y="132"/>
                      </a:lnTo>
                      <a:lnTo>
                        <a:pt x="72" y="164"/>
                      </a:lnTo>
                      <a:lnTo>
                        <a:pt x="72" y="172"/>
                      </a:lnTo>
                      <a:lnTo>
                        <a:pt x="72" y="176"/>
                      </a:lnTo>
                      <a:lnTo>
                        <a:pt x="72" y="168"/>
                      </a:lnTo>
                      <a:lnTo>
                        <a:pt x="76" y="160"/>
                      </a:lnTo>
                      <a:lnTo>
                        <a:pt x="76" y="64"/>
                      </a:lnTo>
                      <a:lnTo>
                        <a:pt x="80" y="16"/>
                      </a:lnTo>
                      <a:lnTo>
                        <a:pt x="80" y="0"/>
                      </a:lnTo>
                      <a:lnTo>
                        <a:pt x="80" y="32"/>
                      </a:lnTo>
                      <a:lnTo>
                        <a:pt x="84" y="48"/>
                      </a:lnTo>
                      <a:lnTo>
                        <a:pt x="84" y="96"/>
                      </a:lnTo>
                      <a:lnTo>
                        <a:pt x="88" y="88"/>
                      </a:lnTo>
                      <a:lnTo>
                        <a:pt x="88" y="76"/>
                      </a:lnTo>
                      <a:lnTo>
                        <a:pt x="92" y="68"/>
                      </a:lnTo>
                      <a:lnTo>
                        <a:pt x="92" y="64"/>
                      </a:lnTo>
                      <a:lnTo>
                        <a:pt x="92" y="84"/>
                      </a:lnTo>
                      <a:lnTo>
                        <a:pt x="96" y="100"/>
                      </a:lnTo>
                      <a:lnTo>
                        <a:pt x="96" y="112"/>
                      </a:lnTo>
                      <a:lnTo>
                        <a:pt x="96" y="104"/>
                      </a:lnTo>
                      <a:lnTo>
                        <a:pt x="100" y="88"/>
                      </a:lnTo>
                      <a:lnTo>
                        <a:pt x="100" y="84"/>
                      </a:lnTo>
                      <a:lnTo>
                        <a:pt x="100" y="116"/>
                      </a:lnTo>
                      <a:lnTo>
                        <a:pt x="104" y="120"/>
                      </a:lnTo>
                      <a:lnTo>
                        <a:pt x="104" y="124"/>
                      </a:lnTo>
                      <a:lnTo>
                        <a:pt x="104" y="120"/>
                      </a:lnTo>
                      <a:lnTo>
                        <a:pt x="108" y="116"/>
                      </a:lnTo>
                      <a:lnTo>
                        <a:pt x="108" y="68"/>
                      </a:lnTo>
                      <a:lnTo>
                        <a:pt x="112" y="44"/>
                      </a:lnTo>
                      <a:lnTo>
                        <a:pt x="112" y="132"/>
                      </a:lnTo>
                      <a:lnTo>
                        <a:pt x="116" y="136"/>
                      </a:lnTo>
                      <a:lnTo>
                        <a:pt x="116" y="124"/>
                      </a:lnTo>
                      <a:lnTo>
                        <a:pt x="120" y="128"/>
                      </a:lnTo>
                      <a:lnTo>
                        <a:pt x="120" y="124"/>
                      </a:lnTo>
                      <a:lnTo>
                        <a:pt x="120" y="128"/>
                      </a:lnTo>
                      <a:lnTo>
                        <a:pt x="124" y="140"/>
                      </a:lnTo>
                      <a:lnTo>
                        <a:pt x="124" y="144"/>
                      </a:lnTo>
                      <a:lnTo>
                        <a:pt x="124" y="136"/>
                      </a:lnTo>
                      <a:lnTo>
                        <a:pt x="124" y="128"/>
                      </a:lnTo>
                      <a:lnTo>
                        <a:pt x="124" y="160"/>
                      </a:lnTo>
                      <a:lnTo>
                        <a:pt x="128" y="164"/>
                      </a:lnTo>
                      <a:lnTo>
                        <a:pt x="128" y="168"/>
                      </a:lnTo>
                      <a:lnTo>
                        <a:pt x="128" y="140"/>
                      </a:lnTo>
                      <a:lnTo>
                        <a:pt x="132" y="84"/>
                      </a:lnTo>
                      <a:lnTo>
                        <a:pt x="132" y="32"/>
                      </a:lnTo>
                      <a:lnTo>
                        <a:pt x="132" y="44"/>
                      </a:lnTo>
                      <a:lnTo>
                        <a:pt x="136" y="48"/>
                      </a:lnTo>
                      <a:lnTo>
                        <a:pt x="136" y="128"/>
                      </a:lnTo>
                      <a:lnTo>
                        <a:pt x="140" y="128"/>
                      </a:lnTo>
                      <a:lnTo>
                        <a:pt x="140" y="116"/>
                      </a:lnTo>
                      <a:lnTo>
                        <a:pt x="144" y="100"/>
                      </a:lnTo>
                      <a:lnTo>
                        <a:pt x="144" y="80"/>
                      </a:lnTo>
                      <a:lnTo>
                        <a:pt x="148" y="76"/>
                      </a:lnTo>
                      <a:lnTo>
                        <a:pt x="148" y="120"/>
                      </a:lnTo>
                      <a:lnTo>
                        <a:pt x="152" y="136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6" name="Freeform 914"/>
                <p:cNvSpPr>
                  <a:spLocks/>
                </p:cNvSpPr>
                <p:nvPr/>
              </p:nvSpPr>
              <p:spPr bwMode="auto">
                <a:xfrm>
                  <a:off x="2980" y="12388"/>
                  <a:ext cx="124" cy="304"/>
                </a:xfrm>
                <a:custGeom>
                  <a:avLst/>
                  <a:gdLst/>
                  <a:ahLst/>
                  <a:cxnLst>
                    <a:cxn ang="0">
                      <a:pos x="0" y="296"/>
                    </a:cxn>
                    <a:cxn ang="0">
                      <a:pos x="4" y="244"/>
                    </a:cxn>
                    <a:cxn ang="0">
                      <a:pos x="8" y="276"/>
                    </a:cxn>
                    <a:cxn ang="0">
                      <a:pos x="16" y="272"/>
                    </a:cxn>
                    <a:cxn ang="0">
                      <a:pos x="16" y="272"/>
                    </a:cxn>
                    <a:cxn ang="0">
                      <a:pos x="20" y="276"/>
                    </a:cxn>
                    <a:cxn ang="0">
                      <a:pos x="24" y="252"/>
                    </a:cxn>
                    <a:cxn ang="0">
                      <a:pos x="24" y="212"/>
                    </a:cxn>
                    <a:cxn ang="0">
                      <a:pos x="28" y="284"/>
                    </a:cxn>
                    <a:cxn ang="0">
                      <a:pos x="28" y="296"/>
                    </a:cxn>
                    <a:cxn ang="0">
                      <a:pos x="32" y="200"/>
                    </a:cxn>
                    <a:cxn ang="0">
                      <a:pos x="36" y="304"/>
                    </a:cxn>
                    <a:cxn ang="0">
                      <a:pos x="40" y="144"/>
                    </a:cxn>
                    <a:cxn ang="0">
                      <a:pos x="44" y="108"/>
                    </a:cxn>
                    <a:cxn ang="0">
                      <a:pos x="48" y="216"/>
                    </a:cxn>
                    <a:cxn ang="0">
                      <a:pos x="52" y="276"/>
                    </a:cxn>
                    <a:cxn ang="0">
                      <a:pos x="56" y="236"/>
                    </a:cxn>
                    <a:cxn ang="0">
                      <a:pos x="60" y="232"/>
                    </a:cxn>
                    <a:cxn ang="0">
                      <a:pos x="64" y="248"/>
                    </a:cxn>
                    <a:cxn ang="0">
                      <a:pos x="64" y="164"/>
                    </a:cxn>
                    <a:cxn ang="0">
                      <a:pos x="68" y="112"/>
                    </a:cxn>
                    <a:cxn ang="0">
                      <a:pos x="72" y="176"/>
                    </a:cxn>
                    <a:cxn ang="0">
                      <a:pos x="76" y="216"/>
                    </a:cxn>
                    <a:cxn ang="0">
                      <a:pos x="76" y="180"/>
                    </a:cxn>
                    <a:cxn ang="0">
                      <a:pos x="80" y="160"/>
                    </a:cxn>
                    <a:cxn ang="0">
                      <a:pos x="84" y="236"/>
                    </a:cxn>
                    <a:cxn ang="0">
                      <a:pos x="88" y="172"/>
                    </a:cxn>
                    <a:cxn ang="0">
                      <a:pos x="92" y="256"/>
                    </a:cxn>
                    <a:cxn ang="0">
                      <a:pos x="92" y="156"/>
                    </a:cxn>
                    <a:cxn ang="0">
                      <a:pos x="96" y="232"/>
                    </a:cxn>
                    <a:cxn ang="0">
                      <a:pos x="100" y="112"/>
                    </a:cxn>
                    <a:cxn ang="0">
                      <a:pos x="104" y="236"/>
                    </a:cxn>
                    <a:cxn ang="0">
                      <a:pos x="108" y="200"/>
                    </a:cxn>
                    <a:cxn ang="0">
                      <a:pos x="112" y="152"/>
                    </a:cxn>
                    <a:cxn ang="0">
                      <a:pos x="116" y="180"/>
                    </a:cxn>
                    <a:cxn ang="0">
                      <a:pos x="116" y="72"/>
                    </a:cxn>
                    <a:cxn ang="0">
                      <a:pos x="120" y="0"/>
                    </a:cxn>
                    <a:cxn ang="0">
                      <a:pos x="124" y="0"/>
                    </a:cxn>
                  </a:cxnLst>
                  <a:rect l="0" t="0" r="r" b="b"/>
                  <a:pathLst>
                    <a:path w="124" h="304">
                      <a:moveTo>
                        <a:pt x="0" y="268"/>
                      </a:moveTo>
                      <a:lnTo>
                        <a:pt x="0" y="296"/>
                      </a:lnTo>
                      <a:lnTo>
                        <a:pt x="4" y="300"/>
                      </a:lnTo>
                      <a:lnTo>
                        <a:pt x="4" y="244"/>
                      </a:lnTo>
                      <a:lnTo>
                        <a:pt x="8" y="232"/>
                      </a:lnTo>
                      <a:lnTo>
                        <a:pt x="8" y="276"/>
                      </a:lnTo>
                      <a:lnTo>
                        <a:pt x="12" y="276"/>
                      </a:lnTo>
                      <a:lnTo>
                        <a:pt x="16" y="272"/>
                      </a:lnTo>
                      <a:lnTo>
                        <a:pt x="16" y="268"/>
                      </a:lnTo>
                      <a:lnTo>
                        <a:pt x="16" y="272"/>
                      </a:lnTo>
                      <a:lnTo>
                        <a:pt x="20" y="272"/>
                      </a:lnTo>
                      <a:lnTo>
                        <a:pt x="20" y="276"/>
                      </a:lnTo>
                      <a:lnTo>
                        <a:pt x="24" y="280"/>
                      </a:lnTo>
                      <a:lnTo>
                        <a:pt x="24" y="252"/>
                      </a:lnTo>
                      <a:lnTo>
                        <a:pt x="24" y="232"/>
                      </a:lnTo>
                      <a:lnTo>
                        <a:pt x="24" y="212"/>
                      </a:lnTo>
                      <a:lnTo>
                        <a:pt x="24" y="256"/>
                      </a:lnTo>
                      <a:lnTo>
                        <a:pt x="28" y="284"/>
                      </a:lnTo>
                      <a:lnTo>
                        <a:pt x="28" y="300"/>
                      </a:lnTo>
                      <a:lnTo>
                        <a:pt x="28" y="296"/>
                      </a:lnTo>
                      <a:lnTo>
                        <a:pt x="32" y="284"/>
                      </a:lnTo>
                      <a:lnTo>
                        <a:pt x="32" y="200"/>
                      </a:lnTo>
                      <a:lnTo>
                        <a:pt x="36" y="200"/>
                      </a:lnTo>
                      <a:lnTo>
                        <a:pt x="36" y="304"/>
                      </a:lnTo>
                      <a:lnTo>
                        <a:pt x="40" y="296"/>
                      </a:lnTo>
                      <a:lnTo>
                        <a:pt x="40" y="144"/>
                      </a:lnTo>
                      <a:lnTo>
                        <a:pt x="44" y="112"/>
                      </a:lnTo>
                      <a:lnTo>
                        <a:pt x="44" y="108"/>
                      </a:lnTo>
                      <a:lnTo>
                        <a:pt x="44" y="172"/>
                      </a:lnTo>
                      <a:lnTo>
                        <a:pt x="48" y="216"/>
                      </a:lnTo>
                      <a:lnTo>
                        <a:pt x="48" y="276"/>
                      </a:lnTo>
                      <a:lnTo>
                        <a:pt x="52" y="276"/>
                      </a:lnTo>
                      <a:lnTo>
                        <a:pt x="52" y="248"/>
                      </a:lnTo>
                      <a:lnTo>
                        <a:pt x="56" y="236"/>
                      </a:lnTo>
                      <a:lnTo>
                        <a:pt x="56" y="224"/>
                      </a:lnTo>
                      <a:lnTo>
                        <a:pt x="60" y="232"/>
                      </a:lnTo>
                      <a:lnTo>
                        <a:pt x="60" y="240"/>
                      </a:lnTo>
                      <a:lnTo>
                        <a:pt x="64" y="248"/>
                      </a:lnTo>
                      <a:lnTo>
                        <a:pt x="64" y="252"/>
                      </a:lnTo>
                      <a:lnTo>
                        <a:pt x="64" y="164"/>
                      </a:lnTo>
                      <a:lnTo>
                        <a:pt x="68" y="120"/>
                      </a:lnTo>
                      <a:lnTo>
                        <a:pt x="68" y="112"/>
                      </a:lnTo>
                      <a:lnTo>
                        <a:pt x="68" y="160"/>
                      </a:lnTo>
                      <a:lnTo>
                        <a:pt x="72" y="176"/>
                      </a:lnTo>
                      <a:lnTo>
                        <a:pt x="72" y="188"/>
                      </a:lnTo>
                      <a:lnTo>
                        <a:pt x="76" y="216"/>
                      </a:lnTo>
                      <a:lnTo>
                        <a:pt x="76" y="224"/>
                      </a:lnTo>
                      <a:lnTo>
                        <a:pt x="76" y="180"/>
                      </a:lnTo>
                      <a:lnTo>
                        <a:pt x="80" y="172"/>
                      </a:lnTo>
                      <a:lnTo>
                        <a:pt x="80" y="160"/>
                      </a:lnTo>
                      <a:lnTo>
                        <a:pt x="84" y="168"/>
                      </a:lnTo>
                      <a:lnTo>
                        <a:pt x="84" y="236"/>
                      </a:lnTo>
                      <a:lnTo>
                        <a:pt x="88" y="236"/>
                      </a:lnTo>
                      <a:lnTo>
                        <a:pt x="88" y="172"/>
                      </a:lnTo>
                      <a:lnTo>
                        <a:pt x="92" y="176"/>
                      </a:lnTo>
                      <a:lnTo>
                        <a:pt x="92" y="256"/>
                      </a:lnTo>
                      <a:lnTo>
                        <a:pt x="92" y="240"/>
                      </a:lnTo>
                      <a:lnTo>
                        <a:pt x="92" y="156"/>
                      </a:lnTo>
                      <a:lnTo>
                        <a:pt x="96" y="160"/>
                      </a:lnTo>
                      <a:lnTo>
                        <a:pt x="96" y="232"/>
                      </a:lnTo>
                      <a:lnTo>
                        <a:pt x="100" y="224"/>
                      </a:lnTo>
                      <a:lnTo>
                        <a:pt x="100" y="112"/>
                      </a:lnTo>
                      <a:lnTo>
                        <a:pt x="104" y="104"/>
                      </a:lnTo>
                      <a:lnTo>
                        <a:pt x="104" y="236"/>
                      </a:lnTo>
                      <a:lnTo>
                        <a:pt x="108" y="256"/>
                      </a:lnTo>
                      <a:lnTo>
                        <a:pt x="108" y="200"/>
                      </a:lnTo>
                      <a:lnTo>
                        <a:pt x="112" y="168"/>
                      </a:lnTo>
                      <a:lnTo>
                        <a:pt x="112" y="152"/>
                      </a:lnTo>
                      <a:lnTo>
                        <a:pt x="112" y="176"/>
                      </a:lnTo>
                      <a:lnTo>
                        <a:pt x="116" y="180"/>
                      </a:lnTo>
                      <a:lnTo>
                        <a:pt x="116" y="192"/>
                      </a:lnTo>
                      <a:lnTo>
                        <a:pt x="116" y="72"/>
                      </a:lnTo>
                      <a:lnTo>
                        <a:pt x="120" y="12"/>
                      </a:lnTo>
                      <a:lnTo>
                        <a:pt x="120" y="0"/>
                      </a:lnTo>
                      <a:lnTo>
                        <a:pt x="120" y="12"/>
                      </a:lnTo>
                      <a:lnTo>
                        <a:pt x="124" y="0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627" name="Freeform 915"/>
                <p:cNvSpPr>
                  <a:spLocks/>
                </p:cNvSpPr>
                <p:nvPr/>
              </p:nvSpPr>
              <p:spPr bwMode="auto">
                <a:xfrm>
                  <a:off x="1121" y="12392"/>
                  <a:ext cx="1987" cy="456"/>
                </a:xfrm>
                <a:custGeom>
                  <a:avLst/>
                  <a:gdLst/>
                  <a:ahLst/>
                  <a:cxnLst>
                    <a:cxn ang="0">
                      <a:pos x="56" y="452"/>
                    </a:cxn>
                    <a:cxn ang="0">
                      <a:pos x="96" y="440"/>
                    </a:cxn>
                    <a:cxn ang="0">
                      <a:pos x="164" y="436"/>
                    </a:cxn>
                    <a:cxn ang="0">
                      <a:pos x="236" y="416"/>
                    </a:cxn>
                    <a:cxn ang="0">
                      <a:pos x="328" y="392"/>
                    </a:cxn>
                    <a:cxn ang="0">
                      <a:pos x="368" y="368"/>
                    </a:cxn>
                    <a:cxn ang="0">
                      <a:pos x="396" y="368"/>
                    </a:cxn>
                    <a:cxn ang="0">
                      <a:pos x="460" y="396"/>
                    </a:cxn>
                    <a:cxn ang="0">
                      <a:pos x="516" y="392"/>
                    </a:cxn>
                    <a:cxn ang="0">
                      <a:pos x="556" y="380"/>
                    </a:cxn>
                    <a:cxn ang="0">
                      <a:pos x="580" y="392"/>
                    </a:cxn>
                    <a:cxn ang="0">
                      <a:pos x="616" y="380"/>
                    </a:cxn>
                    <a:cxn ang="0">
                      <a:pos x="640" y="372"/>
                    </a:cxn>
                    <a:cxn ang="0">
                      <a:pos x="663" y="364"/>
                    </a:cxn>
                    <a:cxn ang="0">
                      <a:pos x="691" y="360"/>
                    </a:cxn>
                    <a:cxn ang="0">
                      <a:pos x="715" y="380"/>
                    </a:cxn>
                    <a:cxn ang="0">
                      <a:pos x="743" y="380"/>
                    </a:cxn>
                    <a:cxn ang="0">
                      <a:pos x="767" y="364"/>
                    </a:cxn>
                    <a:cxn ang="0">
                      <a:pos x="799" y="372"/>
                    </a:cxn>
                    <a:cxn ang="0">
                      <a:pos x="823" y="364"/>
                    </a:cxn>
                    <a:cxn ang="0">
                      <a:pos x="855" y="360"/>
                    </a:cxn>
                    <a:cxn ang="0">
                      <a:pos x="887" y="352"/>
                    </a:cxn>
                    <a:cxn ang="0">
                      <a:pos x="907" y="344"/>
                    </a:cxn>
                    <a:cxn ang="0">
                      <a:pos x="931" y="312"/>
                    </a:cxn>
                    <a:cxn ang="0">
                      <a:pos x="959" y="176"/>
                    </a:cxn>
                    <a:cxn ang="0">
                      <a:pos x="987" y="244"/>
                    </a:cxn>
                    <a:cxn ang="0">
                      <a:pos x="1027" y="340"/>
                    </a:cxn>
                    <a:cxn ang="0">
                      <a:pos x="1055" y="328"/>
                    </a:cxn>
                    <a:cxn ang="0">
                      <a:pos x="1083" y="172"/>
                    </a:cxn>
                    <a:cxn ang="0">
                      <a:pos x="1107" y="312"/>
                    </a:cxn>
                    <a:cxn ang="0">
                      <a:pos x="1135" y="92"/>
                    </a:cxn>
                    <a:cxn ang="0">
                      <a:pos x="1159" y="312"/>
                    </a:cxn>
                    <a:cxn ang="0">
                      <a:pos x="1187" y="300"/>
                    </a:cxn>
                    <a:cxn ang="0">
                      <a:pos x="1219" y="280"/>
                    </a:cxn>
                    <a:cxn ang="0">
                      <a:pos x="1247" y="288"/>
                    </a:cxn>
                    <a:cxn ang="0">
                      <a:pos x="1279" y="288"/>
                    </a:cxn>
                    <a:cxn ang="0">
                      <a:pos x="1307" y="284"/>
                    </a:cxn>
                    <a:cxn ang="0">
                      <a:pos x="1331" y="124"/>
                    </a:cxn>
                    <a:cxn ang="0">
                      <a:pos x="1363" y="264"/>
                    </a:cxn>
                    <a:cxn ang="0">
                      <a:pos x="1387" y="228"/>
                    </a:cxn>
                    <a:cxn ang="0">
                      <a:pos x="1419" y="272"/>
                    </a:cxn>
                    <a:cxn ang="0">
                      <a:pos x="1443" y="288"/>
                    </a:cxn>
                    <a:cxn ang="0">
                      <a:pos x="1475" y="264"/>
                    </a:cxn>
                    <a:cxn ang="0">
                      <a:pos x="1507" y="276"/>
                    </a:cxn>
                    <a:cxn ang="0">
                      <a:pos x="1535" y="116"/>
                    </a:cxn>
                    <a:cxn ang="0">
                      <a:pos x="1563" y="288"/>
                    </a:cxn>
                    <a:cxn ang="0">
                      <a:pos x="1591" y="272"/>
                    </a:cxn>
                    <a:cxn ang="0">
                      <a:pos x="1619" y="288"/>
                    </a:cxn>
                    <a:cxn ang="0">
                      <a:pos x="1651" y="128"/>
                    </a:cxn>
                    <a:cxn ang="0">
                      <a:pos x="1679" y="172"/>
                    </a:cxn>
                    <a:cxn ang="0">
                      <a:pos x="1711" y="244"/>
                    </a:cxn>
                    <a:cxn ang="0">
                      <a:pos x="1735" y="256"/>
                    </a:cxn>
                    <a:cxn ang="0">
                      <a:pos x="1759" y="184"/>
                    </a:cxn>
                    <a:cxn ang="0">
                      <a:pos x="1783" y="296"/>
                    </a:cxn>
                    <a:cxn ang="0">
                      <a:pos x="1807" y="232"/>
                    </a:cxn>
                    <a:cxn ang="0">
                      <a:pos x="1831" y="260"/>
                    </a:cxn>
                    <a:cxn ang="0">
                      <a:pos x="1851" y="260"/>
                    </a:cxn>
                    <a:cxn ang="0">
                      <a:pos x="1879" y="272"/>
                    </a:cxn>
                    <a:cxn ang="0">
                      <a:pos x="1903" y="296"/>
                    </a:cxn>
                    <a:cxn ang="0">
                      <a:pos x="1931" y="120"/>
                    </a:cxn>
                    <a:cxn ang="0">
                      <a:pos x="1955" y="256"/>
                    </a:cxn>
                    <a:cxn ang="0">
                      <a:pos x="1979" y="72"/>
                    </a:cxn>
                  </a:cxnLst>
                  <a:rect l="0" t="0" r="r" b="b"/>
                  <a:pathLst>
                    <a:path w="1987" h="456">
                      <a:moveTo>
                        <a:pt x="0" y="456"/>
                      </a:moveTo>
                      <a:lnTo>
                        <a:pt x="0" y="456"/>
                      </a:lnTo>
                      <a:lnTo>
                        <a:pt x="4" y="452"/>
                      </a:lnTo>
                      <a:lnTo>
                        <a:pt x="4" y="452"/>
                      </a:lnTo>
                      <a:lnTo>
                        <a:pt x="24" y="452"/>
                      </a:lnTo>
                      <a:lnTo>
                        <a:pt x="24" y="452"/>
                      </a:lnTo>
                      <a:lnTo>
                        <a:pt x="24" y="448"/>
                      </a:lnTo>
                      <a:lnTo>
                        <a:pt x="24" y="448"/>
                      </a:lnTo>
                      <a:lnTo>
                        <a:pt x="32" y="448"/>
                      </a:lnTo>
                      <a:lnTo>
                        <a:pt x="32" y="448"/>
                      </a:lnTo>
                      <a:lnTo>
                        <a:pt x="32" y="444"/>
                      </a:lnTo>
                      <a:lnTo>
                        <a:pt x="32" y="444"/>
                      </a:lnTo>
                      <a:lnTo>
                        <a:pt x="36" y="448"/>
                      </a:lnTo>
                      <a:lnTo>
                        <a:pt x="36" y="448"/>
                      </a:lnTo>
                      <a:lnTo>
                        <a:pt x="40" y="448"/>
                      </a:lnTo>
                      <a:lnTo>
                        <a:pt x="40" y="448"/>
                      </a:lnTo>
                      <a:lnTo>
                        <a:pt x="44" y="444"/>
                      </a:lnTo>
                      <a:lnTo>
                        <a:pt x="44" y="444"/>
                      </a:lnTo>
                      <a:lnTo>
                        <a:pt x="44" y="448"/>
                      </a:lnTo>
                      <a:lnTo>
                        <a:pt x="44" y="448"/>
                      </a:lnTo>
                      <a:lnTo>
                        <a:pt x="48" y="452"/>
                      </a:lnTo>
                      <a:lnTo>
                        <a:pt x="48" y="452"/>
                      </a:lnTo>
                      <a:lnTo>
                        <a:pt x="48" y="448"/>
                      </a:lnTo>
                      <a:lnTo>
                        <a:pt x="48" y="448"/>
                      </a:lnTo>
                      <a:lnTo>
                        <a:pt x="52" y="444"/>
                      </a:lnTo>
                      <a:lnTo>
                        <a:pt x="52" y="444"/>
                      </a:lnTo>
                      <a:lnTo>
                        <a:pt x="52" y="448"/>
                      </a:lnTo>
                      <a:lnTo>
                        <a:pt x="52" y="448"/>
                      </a:lnTo>
                      <a:lnTo>
                        <a:pt x="56" y="448"/>
                      </a:lnTo>
                      <a:lnTo>
                        <a:pt x="56" y="448"/>
                      </a:lnTo>
                      <a:lnTo>
                        <a:pt x="56" y="452"/>
                      </a:lnTo>
                      <a:lnTo>
                        <a:pt x="56" y="452"/>
                      </a:lnTo>
                      <a:lnTo>
                        <a:pt x="60" y="448"/>
                      </a:lnTo>
                      <a:lnTo>
                        <a:pt x="60" y="448"/>
                      </a:lnTo>
                      <a:lnTo>
                        <a:pt x="60" y="444"/>
                      </a:lnTo>
                      <a:lnTo>
                        <a:pt x="60" y="444"/>
                      </a:lnTo>
                      <a:lnTo>
                        <a:pt x="60" y="448"/>
                      </a:lnTo>
                      <a:lnTo>
                        <a:pt x="60" y="448"/>
                      </a:lnTo>
                      <a:lnTo>
                        <a:pt x="64" y="448"/>
                      </a:lnTo>
                      <a:lnTo>
                        <a:pt x="64" y="448"/>
                      </a:lnTo>
                      <a:lnTo>
                        <a:pt x="64" y="444"/>
                      </a:lnTo>
                      <a:lnTo>
                        <a:pt x="64" y="444"/>
                      </a:lnTo>
                      <a:lnTo>
                        <a:pt x="68" y="444"/>
                      </a:lnTo>
                      <a:lnTo>
                        <a:pt x="68" y="444"/>
                      </a:lnTo>
                      <a:lnTo>
                        <a:pt x="68" y="440"/>
                      </a:lnTo>
                      <a:lnTo>
                        <a:pt x="68" y="440"/>
                      </a:lnTo>
                      <a:lnTo>
                        <a:pt x="68" y="444"/>
                      </a:lnTo>
                      <a:lnTo>
                        <a:pt x="68" y="444"/>
                      </a:lnTo>
                      <a:lnTo>
                        <a:pt x="72" y="444"/>
                      </a:lnTo>
                      <a:lnTo>
                        <a:pt x="72" y="444"/>
                      </a:lnTo>
                      <a:lnTo>
                        <a:pt x="72" y="448"/>
                      </a:lnTo>
                      <a:lnTo>
                        <a:pt x="72" y="448"/>
                      </a:lnTo>
                      <a:lnTo>
                        <a:pt x="76" y="448"/>
                      </a:lnTo>
                      <a:lnTo>
                        <a:pt x="76" y="448"/>
                      </a:lnTo>
                      <a:lnTo>
                        <a:pt x="80" y="444"/>
                      </a:lnTo>
                      <a:lnTo>
                        <a:pt x="80" y="444"/>
                      </a:lnTo>
                      <a:lnTo>
                        <a:pt x="88" y="444"/>
                      </a:lnTo>
                      <a:lnTo>
                        <a:pt x="88" y="444"/>
                      </a:lnTo>
                      <a:lnTo>
                        <a:pt x="88" y="440"/>
                      </a:lnTo>
                      <a:lnTo>
                        <a:pt x="88" y="440"/>
                      </a:lnTo>
                      <a:lnTo>
                        <a:pt x="96" y="440"/>
                      </a:lnTo>
                      <a:lnTo>
                        <a:pt x="96" y="440"/>
                      </a:lnTo>
                      <a:lnTo>
                        <a:pt x="96" y="436"/>
                      </a:lnTo>
                      <a:lnTo>
                        <a:pt x="96" y="436"/>
                      </a:lnTo>
                      <a:lnTo>
                        <a:pt x="100" y="420"/>
                      </a:lnTo>
                      <a:lnTo>
                        <a:pt x="100" y="420"/>
                      </a:lnTo>
                      <a:lnTo>
                        <a:pt x="100" y="376"/>
                      </a:lnTo>
                      <a:lnTo>
                        <a:pt x="100" y="376"/>
                      </a:lnTo>
                      <a:lnTo>
                        <a:pt x="104" y="384"/>
                      </a:lnTo>
                      <a:lnTo>
                        <a:pt x="104" y="384"/>
                      </a:lnTo>
                      <a:lnTo>
                        <a:pt x="104" y="420"/>
                      </a:lnTo>
                      <a:lnTo>
                        <a:pt x="104" y="420"/>
                      </a:lnTo>
                      <a:lnTo>
                        <a:pt x="108" y="424"/>
                      </a:lnTo>
                      <a:lnTo>
                        <a:pt x="108" y="424"/>
                      </a:lnTo>
                      <a:lnTo>
                        <a:pt x="108" y="428"/>
                      </a:lnTo>
                      <a:lnTo>
                        <a:pt x="108" y="428"/>
                      </a:lnTo>
                      <a:lnTo>
                        <a:pt x="112" y="428"/>
                      </a:lnTo>
                      <a:lnTo>
                        <a:pt x="112" y="428"/>
                      </a:lnTo>
                      <a:lnTo>
                        <a:pt x="112" y="436"/>
                      </a:lnTo>
                      <a:lnTo>
                        <a:pt x="112" y="436"/>
                      </a:lnTo>
                      <a:lnTo>
                        <a:pt x="116" y="436"/>
                      </a:lnTo>
                      <a:lnTo>
                        <a:pt x="116" y="436"/>
                      </a:lnTo>
                      <a:lnTo>
                        <a:pt x="120" y="436"/>
                      </a:lnTo>
                      <a:lnTo>
                        <a:pt x="120" y="436"/>
                      </a:lnTo>
                      <a:lnTo>
                        <a:pt x="148" y="436"/>
                      </a:lnTo>
                      <a:lnTo>
                        <a:pt x="148" y="436"/>
                      </a:lnTo>
                      <a:lnTo>
                        <a:pt x="152" y="440"/>
                      </a:lnTo>
                      <a:lnTo>
                        <a:pt x="152" y="440"/>
                      </a:lnTo>
                      <a:lnTo>
                        <a:pt x="156" y="436"/>
                      </a:lnTo>
                      <a:lnTo>
                        <a:pt x="156" y="436"/>
                      </a:lnTo>
                      <a:lnTo>
                        <a:pt x="160" y="436"/>
                      </a:lnTo>
                      <a:lnTo>
                        <a:pt x="160" y="436"/>
                      </a:lnTo>
                      <a:lnTo>
                        <a:pt x="164" y="436"/>
                      </a:lnTo>
                      <a:lnTo>
                        <a:pt x="164" y="436"/>
                      </a:lnTo>
                      <a:lnTo>
                        <a:pt x="172" y="436"/>
                      </a:lnTo>
                      <a:lnTo>
                        <a:pt x="172" y="436"/>
                      </a:lnTo>
                      <a:lnTo>
                        <a:pt x="172" y="432"/>
                      </a:lnTo>
                      <a:lnTo>
                        <a:pt x="172" y="432"/>
                      </a:lnTo>
                      <a:lnTo>
                        <a:pt x="188" y="432"/>
                      </a:lnTo>
                      <a:lnTo>
                        <a:pt x="188" y="432"/>
                      </a:lnTo>
                      <a:lnTo>
                        <a:pt x="192" y="428"/>
                      </a:lnTo>
                      <a:lnTo>
                        <a:pt x="192" y="428"/>
                      </a:lnTo>
                      <a:lnTo>
                        <a:pt x="192" y="424"/>
                      </a:lnTo>
                      <a:lnTo>
                        <a:pt x="192" y="424"/>
                      </a:lnTo>
                      <a:lnTo>
                        <a:pt x="196" y="428"/>
                      </a:lnTo>
                      <a:lnTo>
                        <a:pt x="196" y="428"/>
                      </a:lnTo>
                      <a:lnTo>
                        <a:pt x="200" y="428"/>
                      </a:lnTo>
                      <a:lnTo>
                        <a:pt x="200" y="428"/>
                      </a:lnTo>
                      <a:lnTo>
                        <a:pt x="200" y="424"/>
                      </a:lnTo>
                      <a:lnTo>
                        <a:pt x="200" y="424"/>
                      </a:lnTo>
                      <a:lnTo>
                        <a:pt x="200" y="428"/>
                      </a:lnTo>
                      <a:lnTo>
                        <a:pt x="200" y="428"/>
                      </a:lnTo>
                      <a:lnTo>
                        <a:pt x="208" y="428"/>
                      </a:lnTo>
                      <a:lnTo>
                        <a:pt x="208" y="428"/>
                      </a:lnTo>
                      <a:lnTo>
                        <a:pt x="208" y="424"/>
                      </a:lnTo>
                      <a:lnTo>
                        <a:pt x="208" y="424"/>
                      </a:lnTo>
                      <a:lnTo>
                        <a:pt x="224" y="424"/>
                      </a:lnTo>
                      <a:lnTo>
                        <a:pt x="224" y="424"/>
                      </a:lnTo>
                      <a:lnTo>
                        <a:pt x="224" y="420"/>
                      </a:lnTo>
                      <a:lnTo>
                        <a:pt x="224" y="420"/>
                      </a:lnTo>
                      <a:lnTo>
                        <a:pt x="236" y="420"/>
                      </a:lnTo>
                      <a:lnTo>
                        <a:pt x="236" y="420"/>
                      </a:lnTo>
                      <a:lnTo>
                        <a:pt x="236" y="416"/>
                      </a:lnTo>
                      <a:lnTo>
                        <a:pt x="236" y="416"/>
                      </a:lnTo>
                      <a:lnTo>
                        <a:pt x="248" y="416"/>
                      </a:lnTo>
                      <a:lnTo>
                        <a:pt x="248" y="416"/>
                      </a:lnTo>
                      <a:lnTo>
                        <a:pt x="248" y="412"/>
                      </a:lnTo>
                      <a:lnTo>
                        <a:pt x="248" y="412"/>
                      </a:lnTo>
                      <a:lnTo>
                        <a:pt x="264" y="412"/>
                      </a:lnTo>
                      <a:lnTo>
                        <a:pt x="264" y="412"/>
                      </a:lnTo>
                      <a:lnTo>
                        <a:pt x="264" y="408"/>
                      </a:lnTo>
                      <a:lnTo>
                        <a:pt x="264" y="408"/>
                      </a:lnTo>
                      <a:lnTo>
                        <a:pt x="276" y="408"/>
                      </a:lnTo>
                      <a:lnTo>
                        <a:pt x="276" y="408"/>
                      </a:lnTo>
                      <a:lnTo>
                        <a:pt x="276" y="404"/>
                      </a:lnTo>
                      <a:lnTo>
                        <a:pt x="276" y="404"/>
                      </a:lnTo>
                      <a:lnTo>
                        <a:pt x="288" y="404"/>
                      </a:lnTo>
                      <a:lnTo>
                        <a:pt x="288" y="404"/>
                      </a:lnTo>
                      <a:lnTo>
                        <a:pt x="288" y="400"/>
                      </a:lnTo>
                      <a:lnTo>
                        <a:pt x="288" y="400"/>
                      </a:lnTo>
                      <a:lnTo>
                        <a:pt x="292" y="400"/>
                      </a:lnTo>
                      <a:lnTo>
                        <a:pt x="292" y="400"/>
                      </a:lnTo>
                      <a:lnTo>
                        <a:pt x="292" y="404"/>
                      </a:lnTo>
                      <a:lnTo>
                        <a:pt x="292" y="404"/>
                      </a:lnTo>
                      <a:lnTo>
                        <a:pt x="292" y="400"/>
                      </a:lnTo>
                      <a:lnTo>
                        <a:pt x="292" y="400"/>
                      </a:lnTo>
                      <a:lnTo>
                        <a:pt x="308" y="400"/>
                      </a:lnTo>
                      <a:lnTo>
                        <a:pt x="308" y="400"/>
                      </a:lnTo>
                      <a:lnTo>
                        <a:pt x="308" y="396"/>
                      </a:lnTo>
                      <a:lnTo>
                        <a:pt x="308" y="396"/>
                      </a:lnTo>
                      <a:lnTo>
                        <a:pt x="324" y="396"/>
                      </a:lnTo>
                      <a:lnTo>
                        <a:pt x="324" y="396"/>
                      </a:lnTo>
                      <a:lnTo>
                        <a:pt x="324" y="392"/>
                      </a:lnTo>
                      <a:lnTo>
                        <a:pt x="324" y="392"/>
                      </a:lnTo>
                      <a:lnTo>
                        <a:pt x="328" y="392"/>
                      </a:lnTo>
                      <a:lnTo>
                        <a:pt x="328" y="392"/>
                      </a:lnTo>
                      <a:lnTo>
                        <a:pt x="332" y="392"/>
                      </a:lnTo>
                      <a:lnTo>
                        <a:pt x="332" y="392"/>
                      </a:lnTo>
                      <a:lnTo>
                        <a:pt x="332" y="388"/>
                      </a:lnTo>
                      <a:lnTo>
                        <a:pt x="332" y="388"/>
                      </a:lnTo>
                      <a:lnTo>
                        <a:pt x="336" y="384"/>
                      </a:lnTo>
                      <a:lnTo>
                        <a:pt x="336" y="384"/>
                      </a:lnTo>
                      <a:lnTo>
                        <a:pt x="336" y="380"/>
                      </a:lnTo>
                      <a:lnTo>
                        <a:pt x="336" y="380"/>
                      </a:lnTo>
                      <a:lnTo>
                        <a:pt x="348" y="380"/>
                      </a:lnTo>
                      <a:lnTo>
                        <a:pt x="348" y="380"/>
                      </a:lnTo>
                      <a:lnTo>
                        <a:pt x="348" y="372"/>
                      </a:lnTo>
                      <a:lnTo>
                        <a:pt x="348" y="372"/>
                      </a:lnTo>
                      <a:lnTo>
                        <a:pt x="352" y="372"/>
                      </a:lnTo>
                      <a:lnTo>
                        <a:pt x="352" y="372"/>
                      </a:lnTo>
                      <a:lnTo>
                        <a:pt x="352" y="368"/>
                      </a:lnTo>
                      <a:lnTo>
                        <a:pt x="352" y="368"/>
                      </a:lnTo>
                      <a:lnTo>
                        <a:pt x="356" y="368"/>
                      </a:lnTo>
                      <a:lnTo>
                        <a:pt x="356" y="368"/>
                      </a:lnTo>
                      <a:lnTo>
                        <a:pt x="356" y="372"/>
                      </a:lnTo>
                      <a:lnTo>
                        <a:pt x="356" y="372"/>
                      </a:lnTo>
                      <a:lnTo>
                        <a:pt x="360" y="372"/>
                      </a:lnTo>
                      <a:lnTo>
                        <a:pt x="360" y="372"/>
                      </a:lnTo>
                      <a:lnTo>
                        <a:pt x="360" y="368"/>
                      </a:lnTo>
                      <a:lnTo>
                        <a:pt x="360" y="368"/>
                      </a:lnTo>
                      <a:lnTo>
                        <a:pt x="364" y="368"/>
                      </a:lnTo>
                      <a:lnTo>
                        <a:pt x="364" y="368"/>
                      </a:lnTo>
                      <a:lnTo>
                        <a:pt x="364" y="372"/>
                      </a:lnTo>
                      <a:lnTo>
                        <a:pt x="364" y="372"/>
                      </a:lnTo>
                      <a:lnTo>
                        <a:pt x="368" y="368"/>
                      </a:lnTo>
                      <a:lnTo>
                        <a:pt x="368" y="368"/>
                      </a:lnTo>
                      <a:lnTo>
                        <a:pt x="368" y="364"/>
                      </a:lnTo>
                      <a:lnTo>
                        <a:pt x="368" y="364"/>
                      </a:lnTo>
                      <a:lnTo>
                        <a:pt x="372" y="368"/>
                      </a:lnTo>
                      <a:lnTo>
                        <a:pt x="372" y="368"/>
                      </a:lnTo>
                      <a:lnTo>
                        <a:pt x="376" y="368"/>
                      </a:lnTo>
                      <a:lnTo>
                        <a:pt x="376" y="368"/>
                      </a:lnTo>
                      <a:lnTo>
                        <a:pt x="376" y="368"/>
                      </a:lnTo>
                      <a:lnTo>
                        <a:pt x="376" y="372"/>
                      </a:lnTo>
                      <a:lnTo>
                        <a:pt x="376" y="372"/>
                      </a:lnTo>
                      <a:lnTo>
                        <a:pt x="376" y="364"/>
                      </a:lnTo>
                      <a:lnTo>
                        <a:pt x="376" y="364"/>
                      </a:lnTo>
                      <a:lnTo>
                        <a:pt x="380" y="364"/>
                      </a:lnTo>
                      <a:lnTo>
                        <a:pt x="380" y="364"/>
                      </a:lnTo>
                      <a:lnTo>
                        <a:pt x="380" y="368"/>
                      </a:lnTo>
                      <a:lnTo>
                        <a:pt x="380" y="368"/>
                      </a:lnTo>
                      <a:lnTo>
                        <a:pt x="384" y="368"/>
                      </a:lnTo>
                      <a:lnTo>
                        <a:pt x="384" y="368"/>
                      </a:lnTo>
                      <a:lnTo>
                        <a:pt x="384" y="372"/>
                      </a:lnTo>
                      <a:lnTo>
                        <a:pt x="384" y="372"/>
                      </a:lnTo>
                      <a:lnTo>
                        <a:pt x="384" y="368"/>
                      </a:lnTo>
                      <a:lnTo>
                        <a:pt x="384" y="368"/>
                      </a:lnTo>
                      <a:lnTo>
                        <a:pt x="388" y="368"/>
                      </a:lnTo>
                      <a:lnTo>
                        <a:pt x="388" y="368"/>
                      </a:lnTo>
                      <a:lnTo>
                        <a:pt x="388" y="360"/>
                      </a:lnTo>
                      <a:lnTo>
                        <a:pt x="388" y="360"/>
                      </a:lnTo>
                      <a:lnTo>
                        <a:pt x="392" y="364"/>
                      </a:lnTo>
                      <a:lnTo>
                        <a:pt x="392" y="364"/>
                      </a:lnTo>
                      <a:lnTo>
                        <a:pt x="396" y="364"/>
                      </a:lnTo>
                      <a:lnTo>
                        <a:pt x="396" y="364"/>
                      </a:lnTo>
                      <a:lnTo>
                        <a:pt x="396" y="368"/>
                      </a:lnTo>
                      <a:lnTo>
                        <a:pt x="396" y="368"/>
                      </a:lnTo>
                      <a:lnTo>
                        <a:pt x="400" y="372"/>
                      </a:lnTo>
                      <a:lnTo>
                        <a:pt x="400" y="372"/>
                      </a:lnTo>
                      <a:lnTo>
                        <a:pt x="400" y="388"/>
                      </a:lnTo>
                      <a:lnTo>
                        <a:pt x="400" y="388"/>
                      </a:lnTo>
                      <a:lnTo>
                        <a:pt x="404" y="400"/>
                      </a:lnTo>
                      <a:lnTo>
                        <a:pt x="404" y="400"/>
                      </a:lnTo>
                      <a:lnTo>
                        <a:pt x="404" y="432"/>
                      </a:lnTo>
                      <a:lnTo>
                        <a:pt x="404" y="432"/>
                      </a:lnTo>
                      <a:lnTo>
                        <a:pt x="408" y="432"/>
                      </a:lnTo>
                      <a:lnTo>
                        <a:pt x="408" y="432"/>
                      </a:lnTo>
                      <a:lnTo>
                        <a:pt x="412" y="428"/>
                      </a:lnTo>
                      <a:lnTo>
                        <a:pt x="412" y="428"/>
                      </a:lnTo>
                      <a:lnTo>
                        <a:pt x="412" y="416"/>
                      </a:lnTo>
                      <a:lnTo>
                        <a:pt x="412" y="416"/>
                      </a:lnTo>
                      <a:lnTo>
                        <a:pt x="416" y="416"/>
                      </a:lnTo>
                      <a:lnTo>
                        <a:pt x="416" y="416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20" y="408"/>
                      </a:lnTo>
                      <a:lnTo>
                        <a:pt x="420" y="408"/>
                      </a:lnTo>
                      <a:lnTo>
                        <a:pt x="448" y="408"/>
                      </a:lnTo>
                      <a:lnTo>
                        <a:pt x="448" y="408"/>
                      </a:lnTo>
                      <a:lnTo>
                        <a:pt x="448" y="404"/>
                      </a:lnTo>
                      <a:lnTo>
                        <a:pt x="448" y="404"/>
                      </a:lnTo>
                      <a:lnTo>
                        <a:pt x="452" y="404"/>
                      </a:lnTo>
                      <a:lnTo>
                        <a:pt x="452" y="404"/>
                      </a:lnTo>
                      <a:lnTo>
                        <a:pt x="456" y="400"/>
                      </a:lnTo>
                      <a:lnTo>
                        <a:pt x="456" y="400"/>
                      </a:lnTo>
                      <a:lnTo>
                        <a:pt x="460" y="400"/>
                      </a:lnTo>
                      <a:lnTo>
                        <a:pt x="460" y="400"/>
                      </a:lnTo>
                      <a:lnTo>
                        <a:pt x="460" y="396"/>
                      </a:lnTo>
                      <a:lnTo>
                        <a:pt x="460" y="396"/>
                      </a:lnTo>
                      <a:lnTo>
                        <a:pt x="464" y="396"/>
                      </a:lnTo>
                      <a:lnTo>
                        <a:pt x="464" y="396"/>
                      </a:lnTo>
                      <a:lnTo>
                        <a:pt x="464" y="392"/>
                      </a:lnTo>
                      <a:lnTo>
                        <a:pt x="464" y="392"/>
                      </a:lnTo>
                      <a:lnTo>
                        <a:pt x="476" y="392"/>
                      </a:lnTo>
                      <a:lnTo>
                        <a:pt x="476" y="392"/>
                      </a:lnTo>
                      <a:lnTo>
                        <a:pt x="476" y="396"/>
                      </a:lnTo>
                      <a:lnTo>
                        <a:pt x="476" y="396"/>
                      </a:lnTo>
                      <a:lnTo>
                        <a:pt x="488" y="396"/>
                      </a:lnTo>
                      <a:lnTo>
                        <a:pt x="488" y="396"/>
                      </a:lnTo>
                      <a:lnTo>
                        <a:pt x="488" y="400"/>
                      </a:lnTo>
                      <a:lnTo>
                        <a:pt x="488" y="400"/>
                      </a:lnTo>
                      <a:lnTo>
                        <a:pt x="488" y="396"/>
                      </a:lnTo>
                      <a:lnTo>
                        <a:pt x="488" y="396"/>
                      </a:lnTo>
                      <a:lnTo>
                        <a:pt x="492" y="396"/>
                      </a:lnTo>
                      <a:lnTo>
                        <a:pt x="492" y="396"/>
                      </a:lnTo>
                      <a:lnTo>
                        <a:pt x="492" y="400"/>
                      </a:lnTo>
                      <a:lnTo>
                        <a:pt x="492" y="400"/>
                      </a:lnTo>
                      <a:lnTo>
                        <a:pt x="496" y="396"/>
                      </a:lnTo>
                      <a:lnTo>
                        <a:pt x="496" y="396"/>
                      </a:lnTo>
                      <a:lnTo>
                        <a:pt x="496" y="392"/>
                      </a:lnTo>
                      <a:lnTo>
                        <a:pt x="496" y="392"/>
                      </a:lnTo>
                      <a:lnTo>
                        <a:pt x="500" y="396"/>
                      </a:lnTo>
                      <a:lnTo>
                        <a:pt x="500" y="396"/>
                      </a:lnTo>
                      <a:lnTo>
                        <a:pt x="508" y="396"/>
                      </a:lnTo>
                      <a:lnTo>
                        <a:pt x="508" y="396"/>
                      </a:lnTo>
                      <a:lnTo>
                        <a:pt x="508" y="392"/>
                      </a:lnTo>
                      <a:lnTo>
                        <a:pt x="508" y="392"/>
                      </a:lnTo>
                      <a:lnTo>
                        <a:pt x="516" y="392"/>
                      </a:lnTo>
                      <a:lnTo>
                        <a:pt x="516" y="392"/>
                      </a:lnTo>
                      <a:lnTo>
                        <a:pt x="520" y="392"/>
                      </a:lnTo>
                      <a:lnTo>
                        <a:pt x="520" y="392"/>
                      </a:lnTo>
                      <a:lnTo>
                        <a:pt x="520" y="396"/>
                      </a:lnTo>
                      <a:lnTo>
                        <a:pt x="520" y="396"/>
                      </a:lnTo>
                      <a:lnTo>
                        <a:pt x="524" y="400"/>
                      </a:lnTo>
                      <a:lnTo>
                        <a:pt x="524" y="400"/>
                      </a:lnTo>
                      <a:lnTo>
                        <a:pt x="524" y="396"/>
                      </a:lnTo>
                      <a:lnTo>
                        <a:pt x="524" y="396"/>
                      </a:lnTo>
                      <a:lnTo>
                        <a:pt x="528" y="392"/>
                      </a:lnTo>
                      <a:lnTo>
                        <a:pt x="528" y="392"/>
                      </a:lnTo>
                      <a:lnTo>
                        <a:pt x="532" y="392"/>
                      </a:lnTo>
                      <a:lnTo>
                        <a:pt x="532" y="392"/>
                      </a:lnTo>
                      <a:lnTo>
                        <a:pt x="540" y="392"/>
                      </a:lnTo>
                      <a:lnTo>
                        <a:pt x="540" y="392"/>
                      </a:lnTo>
                      <a:lnTo>
                        <a:pt x="540" y="388"/>
                      </a:lnTo>
                      <a:lnTo>
                        <a:pt x="540" y="388"/>
                      </a:lnTo>
                      <a:lnTo>
                        <a:pt x="544" y="388"/>
                      </a:lnTo>
                      <a:lnTo>
                        <a:pt x="544" y="388"/>
                      </a:lnTo>
                      <a:lnTo>
                        <a:pt x="544" y="392"/>
                      </a:lnTo>
                      <a:lnTo>
                        <a:pt x="544" y="392"/>
                      </a:lnTo>
                      <a:lnTo>
                        <a:pt x="548" y="396"/>
                      </a:lnTo>
                      <a:lnTo>
                        <a:pt x="548" y="396"/>
                      </a:lnTo>
                      <a:lnTo>
                        <a:pt x="548" y="392"/>
                      </a:lnTo>
                      <a:lnTo>
                        <a:pt x="548" y="392"/>
                      </a:lnTo>
                      <a:lnTo>
                        <a:pt x="552" y="388"/>
                      </a:lnTo>
                      <a:lnTo>
                        <a:pt x="552" y="388"/>
                      </a:lnTo>
                      <a:lnTo>
                        <a:pt x="552" y="392"/>
                      </a:lnTo>
                      <a:lnTo>
                        <a:pt x="552" y="392"/>
                      </a:lnTo>
                      <a:lnTo>
                        <a:pt x="556" y="392"/>
                      </a:lnTo>
                      <a:lnTo>
                        <a:pt x="556" y="392"/>
                      </a:lnTo>
                      <a:lnTo>
                        <a:pt x="556" y="380"/>
                      </a:lnTo>
                      <a:lnTo>
                        <a:pt x="556" y="380"/>
                      </a:lnTo>
                      <a:lnTo>
                        <a:pt x="560" y="384"/>
                      </a:lnTo>
                      <a:lnTo>
                        <a:pt x="560" y="384"/>
                      </a:lnTo>
                      <a:lnTo>
                        <a:pt x="560" y="392"/>
                      </a:lnTo>
                      <a:lnTo>
                        <a:pt x="560" y="392"/>
                      </a:lnTo>
                      <a:lnTo>
                        <a:pt x="564" y="392"/>
                      </a:lnTo>
                      <a:lnTo>
                        <a:pt x="564" y="392"/>
                      </a:lnTo>
                      <a:lnTo>
                        <a:pt x="564" y="384"/>
                      </a:lnTo>
                      <a:lnTo>
                        <a:pt x="564" y="384"/>
                      </a:lnTo>
                      <a:lnTo>
                        <a:pt x="568" y="388"/>
                      </a:lnTo>
                      <a:lnTo>
                        <a:pt x="568" y="388"/>
                      </a:lnTo>
                      <a:lnTo>
                        <a:pt x="568" y="392"/>
                      </a:lnTo>
                      <a:lnTo>
                        <a:pt x="568" y="392"/>
                      </a:lnTo>
                      <a:lnTo>
                        <a:pt x="568" y="388"/>
                      </a:lnTo>
                      <a:lnTo>
                        <a:pt x="568" y="388"/>
                      </a:lnTo>
                      <a:lnTo>
                        <a:pt x="572" y="388"/>
                      </a:lnTo>
                      <a:lnTo>
                        <a:pt x="572" y="388"/>
                      </a:lnTo>
                      <a:lnTo>
                        <a:pt x="572" y="384"/>
                      </a:lnTo>
                      <a:lnTo>
                        <a:pt x="572" y="384"/>
                      </a:lnTo>
                      <a:lnTo>
                        <a:pt x="572" y="388"/>
                      </a:lnTo>
                      <a:lnTo>
                        <a:pt x="572" y="388"/>
                      </a:lnTo>
                      <a:lnTo>
                        <a:pt x="576" y="392"/>
                      </a:lnTo>
                      <a:lnTo>
                        <a:pt x="576" y="392"/>
                      </a:lnTo>
                      <a:lnTo>
                        <a:pt x="576" y="388"/>
                      </a:lnTo>
                      <a:lnTo>
                        <a:pt x="576" y="388"/>
                      </a:lnTo>
                      <a:lnTo>
                        <a:pt x="576" y="384"/>
                      </a:lnTo>
                      <a:lnTo>
                        <a:pt x="576" y="384"/>
                      </a:lnTo>
                      <a:lnTo>
                        <a:pt x="580" y="388"/>
                      </a:lnTo>
                      <a:lnTo>
                        <a:pt x="580" y="388"/>
                      </a:lnTo>
                      <a:lnTo>
                        <a:pt x="580" y="392"/>
                      </a:lnTo>
                      <a:lnTo>
                        <a:pt x="580" y="392"/>
                      </a:lnTo>
                      <a:lnTo>
                        <a:pt x="584" y="392"/>
                      </a:lnTo>
                      <a:lnTo>
                        <a:pt x="584" y="392"/>
                      </a:lnTo>
                      <a:lnTo>
                        <a:pt x="584" y="380"/>
                      </a:lnTo>
                      <a:lnTo>
                        <a:pt x="584" y="380"/>
                      </a:lnTo>
                      <a:lnTo>
                        <a:pt x="588" y="384"/>
                      </a:lnTo>
                      <a:lnTo>
                        <a:pt x="588" y="384"/>
                      </a:lnTo>
                      <a:lnTo>
                        <a:pt x="588" y="388"/>
                      </a:lnTo>
                      <a:lnTo>
                        <a:pt x="588" y="388"/>
                      </a:lnTo>
                      <a:lnTo>
                        <a:pt x="592" y="384"/>
                      </a:lnTo>
                      <a:lnTo>
                        <a:pt x="592" y="384"/>
                      </a:lnTo>
                      <a:lnTo>
                        <a:pt x="592" y="376"/>
                      </a:lnTo>
                      <a:lnTo>
                        <a:pt x="592" y="376"/>
                      </a:lnTo>
                      <a:lnTo>
                        <a:pt x="596" y="380"/>
                      </a:lnTo>
                      <a:lnTo>
                        <a:pt x="596" y="380"/>
                      </a:lnTo>
                      <a:lnTo>
                        <a:pt x="596" y="392"/>
                      </a:lnTo>
                      <a:lnTo>
                        <a:pt x="596" y="392"/>
                      </a:lnTo>
                      <a:lnTo>
                        <a:pt x="600" y="388"/>
                      </a:lnTo>
                      <a:lnTo>
                        <a:pt x="600" y="388"/>
                      </a:lnTo>
                      <a:lnTo>
                        <a:pt x="600" y="380"/>
                      </a:lnTo>
                      <a:lnTo>
                        <a:pt x="600" y="380"/>
                      </a:lnTo>
                      <a:lnTo>
                        <a:pt x="604" y="384"/>
                      </a:lnTo>
                      <a:lnTo>
                        <a:pt x="604" y="384"/>
                      </a:lnTo>
                      <a:lnTo>
                        <a:pt x="604" y="388"/>
                      </a:lnTo>
                      <a:lnTo>
                        <a:pt x="604" y="388"/>
                      </a:lnTo>
                      <a:lnTo>
                        <a:pt x="608" y="384"/>
                      </a:lnTo>
                      <a:lnTo>
                        <a:pt x="608" y="384"/>
                      </a:lnTo>
                      <a:lnTo>
                        <a:pt x="612" y="380"/>
                      </a:lnTo>
                      <a:lnTo>
                        <a:pt x="612" y="380"/>
                      </a:lnTo>
                      <a:lnTo>
                        <a:pt x="612" y="376"/>
                      </a:lnTo>
                      <a:lnTo>
                        <a:pt x="612" y="376"/>
                      </a:lnTo>
                      <a:lnTo>
                        <a:pt x="616" y="380"/>
                      </a:lnTo>
                      <a:lnTo>
                        <a:pt x="616" y="380"/>
                      </a:lnTo>
                      <a:lnTo>
                        <a:pt x="616" y="388"/>
                      </a:lnTo>
                      <a:lnTo>
                        <a:pt x="616" y="388"/>
                      </a:lnTo>
                      <a:lnTo>
                        <a:pt x="616" y="384"/>
                      </a:lnTo>
                      <a:lnTo>
                        <a:pt x="616" y="384"/>
                      </a:lnTo>
                      <a:lnTo>
                        <a:pt x="620" y="380"/>
                      </a:lnTo>
                      <a:lnTo>
                        <a:pt x="620" y="380"/>
                      </a:lnTo>
                      <a:lnTo>
                        <a:pt x="620" y="376"/>
                      </a:lnTo>
                      <a:lnTo>
                        <a:pt x="620" y="376"/>
                      </a:lnTo>
                      <a:lnTo>
                        <a:pt x="620" y="384"/>
                      </a:lnTo>
                      <a:lnTo>
                        <a:pt x="620" y="384"/>
                      </a:lnTo>
                      <a:lnTo>
                        <a:pt x="624" y="384"/>
                      </a:lnTo>
                      <a:lnTo>
                        <a:pt x="624" y="384"/>
                      </a:lnTo>
                      <a:lnTo>
                        <a:pt x="624" y="372"/>
                      </a:lnTo>
                      <a:lnTo>
                        <a:pt x="624" y="372"/>
                      </a:lnTo>
                      <a:lnTo>
                        <a:pt x="628" y="368"/>
                      </a:lnTo>
                      <a:lnTo>
                        <a:pt x="628" y="368"/>
                      </a:lnTo>
                      <a:lnTo>
                        <a:pt x="632" y="368"/>
                      </a:lnTo>
                      <a:lnTo>
                        <a:pt x="632" y="368"/>
                      </a:lnTo>
                      <a:lnTo>
                        <a:pt x="632" y="368"/>
                      </a:lnTo>
                      <a:lnTo>
                        <a:pt x="632" y="364"/>
                      </a:lnTo>
                      <a:lnTo>
                        <a:pt x="632" y="364"/>
                      </a:lnTo>
                      <a:lnTo>
                        <a:pt x="636" y="364"/>
                      </a:lnTo>
                      <a:lnTo>
                        <a:pt x="636" y="364"/>
                      </a:lnTo>
                      <a:lnTo>
                        <a:pt x="636" y="376"/>
                      </a:lnTo>
                      <a:lnTo>
                        <a:pt x="636" y="376"/>
                      </a:lnTo>
                      <a:lnTo>
                        <a:pt x="636" y="380"/>
                      </a:lnTo>
                      <a:lnTo>
                        <a:pt x="636" y="380"/>
                      </a:lnTo>
                      <a:lnTo>
                        <a:pt x="636" y="376"/>
                      </a:lnTo>
                      <a:lnTo>
                        <a:pt x="636" y="376"/>
                      </a:lnTo>
                      <a:lnTo>
                        <a:pt x="640" y="372"/>
                      </a:lnTo>
                      <a:lnTo>
                        <a:pt x="640" y="372"/>
                      </a:lnTo>
                      <a:lnTo>
                        <a:pt x="640" y="380"/>
                      </a:lnTo>
                      <a:lnTo>
                        <a:pt x="640" y="380"/>
                      </a:lnTo>
                      <a:lnTo>
                        <a:pt x="644" y="380"/>
                      </a:lnTo>
                      <a:lnTo>
                        <a:pt x="644" y="380"/>
                      </a:lnTo>
                      <a:lnTo>
                        <a:pt x="644" y="376"/>
                      </a:lnTo>
                      <a:lnTo>
                        <a:pt x="644" y="376"/>
                      </a:lnTo>
                      <a:lnTo>
                        <a:pt x="644" y="380"/>
                      </a:lnTo>
                      <a:lnTo>
                        <a:pt x="644" y="380"/>
                      </a:lnTo>
                      <a:lnTo>
                        <a:pt x="648" y="388"/>
                      </a:lnTo>
                      <a:lnTo>
                        <a:pt x="648" y="388"/>
                      </a:lnTo>
                      <a:lnTo>
                        <a:pt x="648" y="376"/>
                      </a:lnTo>
                      <a:lnTo>
                        <a:pt x="648" y="376"/>
                      </a:lnTo>
                      <a:lnTo>
                        <a:pt x="652" y="372"/>
                      </a:lnTo>
                      <a:lnTo>
                        <a:pt x="652" y="372"/>
                      </a:lnTo>
                      <a:lnTo>
                        <a:pt x="652" y="376"/>
                      </a:lnTo>
                      <a:lnTo>
                        <a:pt x="652" y="376"/>
                      </a:lnTo>
                      <a:lnTo>
                        <a:pt x="652" y="372"/>
                      </a:lnTo>
                      <a:lnTo>
                        <a:pt x="652" y="372"/>
                      </a:lnTo>
                      <a:lnTo>
                        <a:pt x="656" y="372"/>
                      </a:lnTo>
                      <a:lnTo>
                        <a:pt x="656" y="372"/>
                      </a:lnTo>
                      <a:lnTo>
                        <a:pt x="656" y="376"/>
                      </a:lnTo>
                      <a:lnTo>
                        <a:pt x="656" y="376"/>
                      </a:lnTo>
                      <a:lnTo>
                        <a:pt x="656" y="372"/>
                      </a:lnTo>
                      <a:lnTo>
                        <a:pt x="656" y="372"/>
                      </a:lnTo>
                      <a:lnTo>
                        <a:pt x="659" y="372"/>
                      </a:lnTo>
                      <a:lnTo>
                        <a:pt x="659" y="372"/>
                      </a:lnTo>
                      <a:lnTo>
                        <a:pt x="659" y="368"/>
                      </a:lnTo>
                      <a:lnTo>
                        <a:pt x="659" y="368"/>
                      </a:lnTo>
                      <a:lnTo>
                        <a:pt x="663" y="364"/>
                      </a:lnTo>
                      <a:lnTo>
                        <a:pt x="663" y="364"/>
                      </a:lnTo>
                      <a:lnTo>
                        <a:pt x="663" y="352"/>
                      </a:lnTo>
                      <a:lnTo>
                        <a:pt x="663" y="352"/>
                      </a:lnTo>
                      <a:lnTo>
                        <a:pt x="667" y="352"/>
                      </a:lnTo>
                      <a:lnTo>
                        <a:pt x="667" y="352"/>
                      </a:lnTo>
                      <a:lnTo>
                        <a:pt x="667" y="372"/>
                      </a:lnTo>
                      <a:lnTo>
                        <a:pt x="667" y="372"/>
                      </a:lnTo>
                      <a:lnTo>
                        <a:pt x="671" y="376"/>
                      </a:lnTo>
                      <a:lnTo>
                        <a:pt x="671" y="376"/>
                      </a:lnTo>
                      <a:lnTo>
                        <a:pt x="671" y="384"/>
                      </a:lnTo>
                      <a:lnTo>
                        <a:pt x="671" y="384"/>
                      </a:lnTo>
                      <a:lnTo>
                        <a:pt x="675" y="380"/>
                      </a:lnTo>
                      <a:lnTo>
                        <a:pt x="675" y="380"/>
                      </a:lnTo>
                      <a:lnTo>
                        <a:pt x="675" y="364"/>
                      </a:lnTo>
                      <a:lnTo>
                        <a:pt x="675" y="364"/>
                      </a:lnTo>
                      <a:lnTo>
                        <a:pt x="679" y="368"/>
                      </a:lnTo>
                      <a:lnTo>
                        <a:pt x="679" y="368"/>
                      </a:lnTo>
                      <a:lnTo>
                        <a:pt x="679" y="380"/>
                      </a:lnTo>
                      <a:lnTo>
                        <a:pt x="679" y="380"/>
                      </a:lnTo>
                      <a:lnTo>
                        <a:pt x="683" y="380"/>
                      </a:lnTo>
                      <a:lnTo>
                        <a:pt x="683" y="380"/>
                      </a:lnTo>
                      <a:lnTo>
                        <a:pt x="683" y="368"/>
                      </a:lnTo>
                      <a:lnTo>
                        <a:pt x="683" y="368"/>
                      </a:lnTo>
                      <a:lnTo>
                        <a:pt x="683" y="388"/>
                      </a:lnTo>
                      <a:lnTo>
                        <a:pt x="683" y="388"/>
                      </a:lnTo>
                      <a:lnTo>
                        <a:pt x="683" y="384"/>
                      </a:lnTo>
                      <a:lnTo>
                        <a:pt x="683" y="384"/>
                      </a:lnTo>
                      <a:lnTo>
                        <a:pt x="687" y="372"/>
                      </a:lnTo>
                      <a:lnTo>
                        <a:pt x="687" y="372"/>
                      </a:lnTo>
                      <a:lnTo>
                        <a:pt x="687" y="360"/>
                      </a:lnTo>
                      <a:lnTo>
                        <a:pt x="687" y="360"/>
                      </a:lnTo>
                      <a:lnTo>
                        <a:pt x="691" y="360"/>
                      </a:lnTo>
                      <a:lnTo>
                        <a:pt x="691" y="360"/>
                      </a:lnTo>
                      <a:lnTo>
                        <a:pt x="691" y="368"/>
                      </a:lnTo>
                      <a:lnTo>
                        <a:pt x="691" y="368"/>
                      </a:lnTo>
                      <a:lnTo>
                        <a:pt x="691" y="364"/>
                      </a:lnTo>
                      <a:lnTo>
                        <a:pt x="691" y="364"/>
                      </a:lnTo>
                      <a:lnTo>
                        <a:pt x="695" y="364"/>
                      </a:lnTo>
                      <a:lnTo>
                        <a:pt x="695" y="364"/>
                      </a:lnTo>
                      <a:lnTo>
                        <a:pt x="695" y="352"/>
                      </a:lnTo>
                      <a:lnTo>
                        <a:pt x="695" y="352"/>
                      </a:lnTo>
                      <a:lnTo>
                        <a:pt x="699" y="348"/>
                      </a:lnTo>
                      <a:lnTo>
                        <a:pt x="699" y="348"/>
                      </a:lnTo>
                      <a:lnTo>
                        <a:pt x="699" y="344"/>
                      </a:lnTo>
                      <a:lnTo>
                        <a:pt x="699" y="344"/>
                      </a:lnTo>
                      <a:lnTo>
                        <a:pt x="699" y="352"/>
                      </a:lnTo>
                      <a:lnTo>
                        <a:pt x="699" y="352"/>
                      </a:lnTo>
                      <a:lnTo>
                        <a:pt x="703" y="356"/>
                      </a:lnTo>
                      <a:lnTo>
                        <a:pt x="703" y="356"/>
                      </a:lnTo>
                      <a:lnTo>
                        <a:pt x="703" y="360"/>
                      </a:lnTo>
                      <a:lnTo>
                        <a:pt x="703" y="360"/>
                      </a:lnTo>
                      <a:lnTo>
                        <a:pt x="707" y="364"/>
                      </a:lnTo>
                      <a:lnTo>
                        <a:pt x="707" y="364"/>
                      </a:lnTo>
                      <a:lnTo>
                        <a:pt x="711" y="364"/>
                      </a:lnTo>
                      <a:lnTo>
                        <a:pt x="711" y="364"/>
                      </a:lnTo>
                      <a:lnTo>
                        <a:pt x="711" y="368"/>
                      </a:lnTo>
                      <a:lnTo>
                        <a:pt x="711" y="368"/>
                      </a:lnTo>
                      <a:lnTo>
                        <a:pt x="711" y="364"/>
                      </a:lnTo>
                      <a:lnTo>
                        <a:pt x="711" y="364"/>
                      </a:lnTo>
                      <a:lnTo>
                        <a:pt x="715" y="364"/>
                      </a:lnTo>
                      <a:lnTo>
                        <a:pt x="715" y="364"/>
                      </a:lnTo>
                      <a:lnTo>
                        <a:pt x="715" y="380"/>
                      </a:lnTo>
                      <a:lnTo>
                        <a:pt x="715" y="380"/>
                      </a:lnTo>
                      <a:lnTo>
                        <a:pt x="719" y="380"/>
                      </a:lnTo>
                      <a:lnTo>
                        <a:pt x="719" y="380"/>
                      </a:lnTo>
                      <a:lnTo>
                        <a:pt x="719" y="364"/>
                      </a:lnTo>
                      <a:lnTo>
                        <a:pt x="719" y="364"/>
                      </a:lnTo>
                      <a:lnTo>
                        <a:pt x="723" y="364"/>
                      </a:lnTo>
                      <a:lnTo>
                        <a:pt x="723" y="364"/>
                      </a:lnTo>
                      <a:lnTo>
                        <a:pt x="723" y="372"/>
                      </a:lnTo>
                      <a:lnTo>
                        <a:pt x="723" y="372"/>
                      </a:lnTo>
                      <a:lnTo>
                        <a:pt x="727" y="368"/>
                      </a:lnTo>
                      <a:lnTo>
                        <a:pt x="727" y="368"/>
                      </a:lnTo>
                      <a:lnTo>
                        <a:pt x="727" y="364"/>
                      </a:lnTo>
                      <a:lnTo>
                        <a:pt x="727" y="364"/>
                      </a:lnTo>
                      <a:lnTo>
                        <a:pt x="731" y="352"/>
                      </a:lnTo>
                      <a:lnTo>
                        <a:pt x="731" y="352"/>
                      </a:lnTo>
                      <a:lnTo>
                        <a:pt x="731" y="348"/>
                      </a:lnTo>
                      <a:lnTo>
                        <a:pt x="731" y="348"/>
                      </a:lnTo>
                      <a:lnTo>
                        <a:pt x="731" y="352"/>
                      </a:lnTo>
                      <a:lnTo>
                        <a:pt x="731" y="352"/>
                      </a:lnTo>
                      <a:lnTo>
                        <a:pt x="735" y="356"/>
                      </a:lnTo>
                      <a:lnTo>
                        <a:pt x="735" y="356"/>
                      </a:lnTo>
                      <a:lnTo>
                        <a:pt x="735" y="372"/>
                      </a:lnTo>
                      <a:lnTo>
                        <a:pt x="735" y="372"/>
                      </a:lnTo>
                      <a:lnTo>
                        <a:pt x="739" y="376"/>
                      </a:lnTo>
                      <a:lnTo>
                        <a:pt x="739" y="376"/>
                      </a:lnTo>
                      <a:lnTo>
                        <a:pt x="739" y="368"/>
                      </a:lnTo>
                      <a:lnTo>
                        <a:pt x="739" y="368"/>
                      </a:lnTo>
                      <a:lnTo>
                        <a:pt x="739" y="372"/>
                      </a:lnTo>
                      <a:lnTo>
                        <a:pt x="739" y="372"/>
                      </a:lnTo>
                      <a:lnTo>
                        <a:pt x="743" y="376"/>
                      </a:lnTo>
                      <a:lnTo>
                        <a:pt x="743" y="376"/>
                      </a:lnTo>
                      <a:lnTo>
                        <a:pt x="743" y="380"/>
                      </a:lnTo>
                      <a:lnTo>
                        <a:pt x="743" y="380"/>
                      </a:lnTo>
                      <a:lnTo>
                        <a:pt x="743" y="376"/>
                      </a:lnTo>
                      <a:lnTo>
                        <a:pt x="743" y="376"/>
                      </a:lnTo>
                      <a:lnTo>
                        <a:pt x="747" y="372"/>
                      </a:lnTo>
                      <a:lnTo>
                        <a:pt x="747" y="372"/>
                      </a:lnTo>
                      <a:lnTo>
                        <a:pt x="747" y="360"/>
                      </a:lnTo>
                      <a:lnTo>
                        <a:pt x="747" y="360"/>
                      </a:lnTo>
                      <a:lnTo>
                        <a:pt x="751" y="352"/>
                      </a:lnTo>
                      <a:lnTo>
                        <a:pt x="751" y="352"/>
                      </a:lnTo>
                      <a:lnTo>
                        <a:pt x="751" y="344"/>
                      </a:lnTo>
                      <a:lnTo>
                        <a:pt x="751" y="344"/>
                      </a:lnTo>
                      <a:lnTo>
                        <a:pt x="751" y="372"/>
                      </a:lnTo>
                      <a:lnTo>
                        <a:pt x="751" y="372"/>
                      </a:lnTo>
                      <a:lnTo>
                        <a:pt x="751" y="364"/>
                      </a:lnTo>
                      <a:lnTo>
                        <a:pt x="751" y="364"/>
                      </a:lnTo>
                      <a:lnTo>
                        <a:pt x="755" y="372"/>
                      </a:lnTo>
                      <a:lnTo>
                        <a:pt x="755" y="372"/>
                      </a:lnTo>
                      <a:lnTo>
                        <a:pt x="755" y="376"/>
                      </a:lnTo>
                      <a:lnTo>
                        <a:pt x="755" y="376"/>
                      </a:lnTo>
                      <a:lnTo>
                        <a:pt x="759" y="376"/>
                      </a:lnTo>
                      <a:lnTo>
                        <a:pt x="759" y="376"/>
                      </a:lnTo>
                      <a:lnTo>
                        <a:pt x="759" y="356"/>
                      </a:lnTo>
                      <a:lnTo>
                        <a:pt x="759" y="356"/>
                      </a:lnTo>
                      <a:lnTo>
                        <a:pt x="763" y="348"/>
                      </a:lnTo>
                      <a:lnTo>
                        <a:pt x="763" y="348"/>
                      </a:lnTo>
                      <a:lnTo>
                        <a:pt x="763" y="372"/>
                      </a:lnTo>
                      <a:lnTo>
                        <a:pt x="763" y="372"/>
                      </a:lnTo>
                      <a:lnTo>
                        <a:pt x="767" y="368"/>
                      </a:lnTo>
                      <a:lnTo>
                        <a:pt x="767" y="368"/>
                      </a:lnTo>
                      <a:lnTo>
                        <a:pt x="767" y="364"/>
                      </a:lnTo>
                      <a:lnTo>
                        <a:pt x="767" y="364"/>
                      </a:lnTo>
                      <a:lnTo>
                        <a:pt x="767" y="372"/>
                      </a:lnTo>
                      <a:lnTo>
                        <a:pt x="767" y="372"/>
                      </a:lnTo>
                      <a:lnTo>
                        <a:pt x="771" y="376"/>
                      </a:lnTo>
                      <a:lnTo>
                        <a:pt x="771" y="376"/>
                      </a:lnTo>
                      <a:lnTo>
                        <a:pt x="771" y="372"/>
                      </a:lnTo>
                      <a:lnTo>
                        <a:pt x="771" y="372"/>
                      </a:lnTo>
                      <a:lnTo>
                        <a:pt x="775" y="372"/>
                      </a:lnTo>
                      <a:lnTo>
                        <a:pt x="775" y="372"/>
                      </a:lnTo>
                      <a:lnTo>
                        <a:pt x="775" y="376"/>
                      </a:lnTo>
                      <a:lnTo>
                        <a:pt x="775" y="376"/>
                      </a:lnTo>
                      <a:lnTo>
                        <a:pt x="775" y="372"/>
                      </a:lnTo>
                      <a:lnTo>
                        <a:pt x="775" y="372"/>
                      </a:lnTo>
                      <a:lnTo>
                        <a:pt x="779" y="372"/>
                      </a:lnTo>
                      <a:lnTo>
                        <a:pt x="779" y="372"/>
                      </a:lnTo>
                      <a:lnTo>
                        <a:pt x="779" y="368"/>
                      </a:lnTo>
                      <a:lnTo>
                        <a:pt x="779" y="368"/>
                      </a:lnTo>
                      <a:lnTo>
                        <a:pt x="783" y="372"/>
                      </a:lnTo>
                      <a:lnTo>
                        <a:pt x="783" y="372"/>
                      </a:lnTo>
                      <a:lnTo>
                        <a:pt x="787" y="376"/>
                      </a:lnTo>
                      <a:lnTo>
                        <a:pt x="787" y="376"/>
                      </a:lnTo>
                      <a:lnTo>
                        <a:pt x="787" y="368"/>
                      </a:lnTo>
                      <a:lnTo>
                        <a:pt x="787" y="368"/>
                      </a:lnTo>
                      <a:lnTo>
                        <a:pt x="791" y="368"/>
                      </a:lnTo>
                      <a:lnTo>
                        <a:pt x="791" y="368"/>
                      </a:lnTo>
                      <a:lnTo>
                        <a:pt x="791" y="364"/>
                      </a:lnTo>
                      <a:lnTo>
                        <a:pt x="791" y="364"/>
                      </a:lnTo>
                      <a:lnTo>
                        <a:pt x="795" y="364"/>
                      </a:lnTo>
                      <a:lnTo>
                        <a:pt x="795" y="364"/>
                      </a:lnTo>
                      <a:lnTo>
                        <a:pt x="795" y="372"/>
                      </a:lnTo>
                      <a:lnTo>
                        <a:pt x="795" y="372"/>
                      </a:lnTo>
                      <a:lnTo>
                        <a:pt x="799" y="372"/>
                      </a:lnTo>
                      <a:lnTo>
                        <a:pt x="799" y="372"/>
                      </a:lnTo>
                      <a:lnTo>
                        <a:pt x="799" y="372"/>
                      </a:lnTo>
                      <a:lnTo>
                        <a:pt x="799" y="364"/>
                      </a:lnTo>
                      <a:lnTo>
                        <a:pt x="799" y="364"/>
                      </a:lnTo>
                      <a:lnTo>
                        <a:pt x="803" y="368"/>
                      </a:lnTo>
                      <a:lnTo>
                        <a:pt x="803" y="368"/>
                      </a:lnTo>
                      <a:lnTo>
                        <a:pt x="803" y="372"/>
                      </a:lnTo>
                      <a:lnTo>
                        <a:pt x="803" y="372"/>
                      </a:lnTo>
                      <a:lnTo>
                        <a:pt x="803" y="368"/>
                      </a:lnTo>
                      <a:lnTo>
                        <a:pt x="803" y="368"/>
                      </a:lnTo>
                      <a:lnTo>
                        <a:pt x="807" y="364"/>
                      </a:lnTo>
                      <a:lnTo>
                        <a:pt x="807" y="364"/>
                      </a:lnTo>
                      <a:lnTo>
                        <a:pt x="807" y="352"/>
                      </a:lnTo>
                      <a:lnTo>
                        <a:pt x="807" y="352"/>
                      </a:lnTo>
                      <a:lnTo>
                        <a:pt x="811" y="352"/>
                      </a:lnTo>
                      <a:lnTo>
                        <a:pt x="811" y="352"/>
                      </a:lnTo>
                      <a:lnTo>
                        <a:pt x="811" y="344"/>
                      </a:lnTo>
                      <a:lnTo>
                        <a:pt x="811" y="344"/>
                      </a:lnTo>
                      <a:lnTo>
                        <a:pt x="815" y="348"/>
                      </a:lnTo>
                      <a:lnTo>
                        <a:pt x="815" y="348"/>
                      </a:lnTo>
                      <a:lnTo>
                        <a:pt x="815" y="364"/>
                      </a:lnTo>
                      <a:lnTo>
                        <a:pt x="815" y="364"/>
                      </a:lnTo>
                      <a:lnTo>
                        <a:pt x="819" y="364"/>
                      </a:lnTo>
                      <a:lnTo>
                        <a:pt x="819" y="364"/>
                      </a:lnTo>
                      <a:lnTo>
                        <a:pt x="819" y="368"/>
                      </a:lnTo>
                      <a:lnTo>
                        <a:pt x="819" y="368"/>
                      </a:lnTo>
                      <a:lnTo>
                        <a:pt x="823" y="368"/>
                      </a:lnTo>
                      <a:lnTo>
                        <a:pt x="823" y="368"/>
                      </a:lnTo>
                      <a:lnTo>
                        <a:pt x="823" y="372"/>
                      </a:lnTo>
                      <a:lnTo>
                        <a:pt x="823" y="372"/>
                      </a:lnTo>
                      <a:lnTo>
                        <a:pt x="823" y="364"/>
                      </a:lnTo>
                      <a:lnTo>
                        <a:pt x="823" y="364"/>
                      </a:lnTo>
                      <a:lnTo>
                        <a:pt x="827" y="364"/>
                      </a:lnTo>
                      <a:lnTo>
                        <a:pt x="827" y="364"/>
                      </a:lnTo>
                      <a:lnTo>
                        <a:pt x="831" y="360"/>
                      </a:lnTo>
                      <a:lnTo>
                        <a:pt x="831" y="360"/>
                      </a:lnTo>
                      <a:lnTo>
                        <a:pt x="831" y="352"/>
                      </a:lnTo>
                      <a:lnTo>
                        <a:pt x="831" y="352"/>
                      </a:lnTo>
                      <a:lnTo>
                        <a:pt x="835" y="356"/>
                      </a:lnTo>
                      <a:lnTo>
                        <a:pt x="835" y="356"/>
                      </a:lnTo>
                      <a:lnTo>
                        <a:pt x="835" y="360"/>
                      </a:lnTo>
                      <a:lnTo>
                        <a:pt x="835" y="360"/>
                      </a:lnTo>
                      <a:lnTo>
                        <a:pt x="839" y="356"/>
                      </a:lnTo>
                      <a:lnTo>
                        <a:pt x="839" y="356"/>
                      </a:lnTo>
                      <a:lnTo>
                        <a:pt x="843" y="356"/>
                      </a:lnTo>
                      <a:lnTo>
                        <a:pt x="843" y="356"/>
                      </a:lnTo>
                      <a:lnTo>
                        <a:pt x="843" y="352"/>
                      </a:lnTo>
                      <a:lnTo>
                        <a:pt x="843" y="352"/>
                      </a:lnTo>
                      <a:lnTo>
                        <a:pt x="847" y="356"/>
                      </a:lnTo>
                      <a:lnTo>
                        <a:pt x="847" y="356"/>
                      </a:lnTo>
                      <a:lnTo>
                        <a:pt x="847" y="352"/>
                      </a:lnTo>
                      <a:lnTo>
                        <a:pt x="847" y="352"/>
                      </a:lnTo>
                      <a:lnTo>
                        <a:pt x="847" y="356"/>
                      </a:lnTo>
                      <a:lnTo>
                        <a:pt x="847" y="356"/>
                      </a:lnTo>
                      <a:lnTo>
                        <a:pt x="851" y="360"/>
                      </a:lnTo>
                      <a:lnTo>
                        <a:pt x="851" y="360"/>
                      </a:lnTo>
                      <a:lnTo>
                        <a:pt x="851" y="352"/>
                      </a:lnTo>
                      <a:lnTo>
                        <a:pt x="851" y="352"/>
                      </a:lnTo>
                      <a:lnTo>
                        <a:pt x="855" y="352"/>
                      </a:lnTo>
                      <a:lnTo>
                        <a:pt x="855" y="352"/>
                      </a:lnTo>
                      <a:lnTo>
                        <a:pt x="855" y="360"/>
                      </a:lnTo>
                      <a:lnTo>
                        <a:pt x="855" y="360"/>
                      </a:lnTo>
                      <a:lnTo>
                        <a:pt x="859" y="364"/>
                      </a:lnTo>
                      <a:lnTo>
                        <a:pt x="859" y="364"/>
                      </a:lnTo>
                      <a:lnTo>
                        <a:pt x="859" y="372"/>
                      </a:lnTo>
                      <a:lnTo>
                        <a:pt x="859" y="372"/>
                      </a:lnTo>
                      <a:lnTo>
                        <a:pt x="863" y="372"/>
                      </a:lnTo>
                      <a:lnTo>
                        <a:pt x="863" y="372"/>
                      </a:lnTo>
                      <a:lnTo>
                        <a:pt x="863" y="364"/>
                      </a:lnTo>
                      <a:lnTo>
                        <a:pt x="863" y="364"/>
                      </a:lnTo>
                      <a:lnTo>
                        <a:pt x="867" y="364"/>
                      </a:lnTo>
                      <a:lnTo>
                        <a:pt x="867" y="364"/>
                      </a:lnTo>
                      <a:lnTo>
                        <a:pt x="867" y="356"/>
                      </a:lnTo>
                      <a:lnTo>
                        <a:pt x="867" y="356"/>
                      </a:lnTo>
                      <a:lnTo>
                        <a:pt x="871" y="352"/>
                      </a:lnTo>
                      <a:lnTo>
                        <a:pt x="871" y="352"/>
                      </a:lnTo>
                      <a:lnTo>
                        <a:pt x="871" y="344"/>
                      </a:lnTo>
                      <a:lnTo>
                        <a:pt x="871" y="344"/>
                      </a:lnTo>
                      <a:lnTo>
                        <a:pt x="875" y="340"/>
                      </a:lnTo>
                      <a:lnTo>
                        <a:pt x="875" y="340"/>
                      </a:lnTo>
                      <a:lnTo>
                        <a:pt x="875" y="360"/>
                      </a:lnTo>
                      <a:lnTo>
                        <a:pt x="875" y="360"/>
                      </a:lnTo>
                      <a:lnTo>
                        <a:pt x="879" y="360"/>
                      </a:lnTo>
                      <a:lnTo>
                        <a:pt x="879" y="360"/>
                      </a:lnTo>
                      <a:lnTo>
                        <a:pt x="879" y="352"/>
                      </a:lnTo>
                      <a:lnTo>
                        <a:pt x="879" y="352"/>
                      </a:lnTo>
                      <a:lnTo>
                        <a:pt x="883" y="352"/>
                      </a:lnTo>
                      <a:lnTo>
                        <a:pt x="883" y="352"/>
                      </a:lnTo>
                      <a:lnTo>
                        <a:pt x="883" y="344"/>
                      </a:lnTo>
                      <a:lnTo>
                        <a:pt x="883" y="344"/>
                      </a:lnTo>
                      <a:lnTo>
                        <a:pt x="887" y="340"/>
                      </a:lnTo>
                      <a:lnTo>
                        <a:pt x="887" y="340"/>
                      </a:lnTo>
                      <a:lnTo>
                        <a:pt x="887" y="352"/>
                      </a:lnTo>
                      <a:lnTo>
                        <a:pt x="887" y="352"/>
                      </a:lnTo>
                      <a:lnTo>
                        <a:pt x="891" y="352"/>
                      </a:lnTo>
                      <a:lnTo>
                        <a:pt x="891" y="352"/>
                      </a:lnTo>
                      <a:lnTo>
                        <a:pt x="891" y="356"/>
                      </a:lnTo>
                      <a:lnTo>
                        <a:pt x="891" y="356"/>
                      </a:lnTo>
                      <a:lnTo>
                        <a:pt x="891" y="352"/>
                      </a:lnTo>
                      <a:lnTo>
                        <a:pt x="891" y="352"/>
                      </a:lnTo>
                      <a:lnTo>
                        <a:pt x="895" y="360"/>
                      </a:lnTo>
                      <a:lnTo>
                        <a:pt x="895" y="360"/>
                      </a:lnTo>
                      <a:lnTo>
                        <a:pt x="895" y="372"/>
                      </a:lnTo>
                      <a:lnTo>
                        <a:pt x="895" y="372"/>
                      </a:lnTo>
                      <a:lnTo>
                        <a:pt x="895" y="356"/>
                      </a:lnTo>
                      <a:lnTo>
                        <a:pt x="895" y="356"/>
                      </a:lnTo>
                      <a:lnTo>
                        <a:pt x="899" y="348"/>
                      </a:lnTo>
                      <a:lnTo>
                        <a:pt x="899" y="348"/>
                      </a:lnTo>
                      <a:lnTo>
                        <a:pt x="899" y="344"/>
                      </a:lnTo>
                      <a:lnTo>
                        <a:pt x="899" y="344"/>
                      </a:lnTo>
                      <a:lnTo>
                        <a:pt x="899" y="348"/>
                      </a:lnTo>
                      <a:lnTo>
                        <a:pt x="899" y="348"/>
                      </a:lnTo>
                      <a:lnTo>
                        <a:pt x="903" y="348"/>
                      </a:lnTo>
                      <a:lnTo>
                        <a:pt x="903" y="348"/>
                      </a:lnTo>
                      <a:lnTo>
                        <a:pt x="903" y="352"/>
                      </a:lnTo>
                      <a:lnTo>
                        <a:pt x="903" y="352"/>
                      </a:lnTo>
                      <a:lnTo>
                        <a:pt x="903" y="348"/>
                      </a:lnTo>
                      <a:lnTo>
                        <a:pt x="903" y="348"/>
                      </a:lnTo>
                      <a:lnTo>
                        <a:pt x="907" y="344"/>
                      </a:lnTo>
                      <a:lnTo>
                        <a:pt x="907" y="344"/>
                      </a:lnTo>
                      <a:lnTo>
                        <a:pt x="907" y="348"/>
                      </a:lnTo>
                      <a:lnTo>
                        <a:pt x="907" y="348"/>
                      </a:lnTo>
                      <a:lnTo>
                        <a:pt x="907" y="344"/>
                      </a:lnTo>
                      <a:lnTo>
                        <a:pt x="907" y="344"/>
                      </a:lnTo>
                      <a:lnTo>
                        <a:pt x="911" y="340"/>
                      </a:lnTo>
                      <a:lnTo>
                        <a:pt x="911" y="340"/>
                      </a:lnTo>
                      <a:lnTo>
                        <a:pt x="911" y="336"/>
                      </a:lnTo>
                      <a:lnTo>
                        <a:pt x="911" y="336"/>
                      </a:lnTo>
                      <a:lnTo>
                        <a:pt x="911" y="340"/>
                      </a:lnTo>
                      <a:lnTo>
                        <a:pt x="911" y="340"/>
                      </a:lnTo>
                      <a:lnTo>
                        <a:pt x="915" y="344"/>
                      </a:lnTo>
                      <a:lnTo>
                        <a:pt x="915" y="344"/>
                      </a:lnTo>
                      <a:lnTo>
                        <a:pt x="915" y="348"/>
                      </a:lnTo>
                      <a:lnTo>
                        <a:pt x="915" y="348"/>
                      </a:lnTo>
                      <a:lnTo>
                        <a:pt x="915" y="344"/>
                      </a:lnTo>
                      <a:lnTo>
                        <a:pt x="915" y="344"/>
                      </a:lnTo>
                      <a:lnTo>
                        <a:pt x="919" y="344"/>
                      </a:lnTo>
                      <a:lnTo>
                        <a:pt x="919" y="344"/>
                      </a:lnTo>
                      <a:lnTo>
                        <a:pt x="919" y="324"/>
                      </a:lnTo>
                      <a:lnTo>
                        <a:pt x="919" y="324"/>
                      </a:lnTo>
                      <a:lnTo>
                        <a:pt x="923" y="324"/>
                      </a:lnTo>
                      <a:lnTo>
                        <a:pt x="923" y="324"/>
                      </a:lnTo>
                      <a:lnTo>
                        <a:pt x="923" y="344"/>
                      </a:lnTo>
                      <a:lnTo>
                        <a:pt x="923" y="344"/>
                      </a:lnTo>
                      <a:lnTo>
                        <a:pt x="923" y="348"/>
                      </a:lnTo>
                      <a:lnTo>
                        <a:pt x="923" y="348"/>
                      </a:lnTo>
                      <a:lnTo>
                        <a:pt x="923" y="344"/>
                      </a:lnTo>
                      <a:lnTo>
                        <a:pt x="923" y="344"/>
                      </a:lnTo>
                      <a:lnTo>
                        <a:pt x="927" y="340"/>
                      </a:lnTo>
                      <a:lnTo>
                        <a:pt x="927" y="340"/>
                      </a:lnTo>
                      <a:lnTo>
                        <a:pt x="927" y="328"/>
                      </a:lnTo>
                      <a:lnTo>
                        <a:pt x="927" y="328"/>
                      </a:lnTo>
                      <a:lnTo>
                        <a:pt x="931" y="332"/>
                      </a:lnTo>
                      <a:lnTo>
                        <a:pt x="931" y="332"/>
                      </a:lnTo>
                      <a:lnTo>
                        <a:pt x="931" y="312"/>
                      </a:lnTo>
                      <a:lnTo>
                        <a:pt x="931" y="312"/>
                      </a:lnTo>
                      <a:lnTo>
                        <a:pt x="935" y="312"/>
                      </a:lnTo>
                      <a:lnTo>
                        <a:pt x="935" y="312"/>
                      </a:lnTo>
                      <a:lnTo>
                        <a:pt x="935" y="320"/>
                      </a:lnTo>
                      <a:lnTo>
                        <a:pt x="935" y="320"/>
                      </a:lnTo>
                      <a:lnTo>
                        <a:pt x="935" y="316"/>
                      </a:lnTo>
                      <a:lnTo>
                        <a:pt x="935" y="316"/>
                      </a:lnTo>
                      <a:lnTo>
                        <a:pt x="939" y="312"/>
                      </a:lnTo>
                      <a:lnTo>
                        <a:pt x="939" y="312"/>
                      </a:lnTo>
                      <a:lnTo>
                        <a:pt x="939" y="308"/>
                      </a:lnTo>
                      <a:lnTo>
                        <a:pt x="939" y="308"/>
                      </a:lnTo>
                      <a:lnTo>
                        <a:pt x="943" y="296"/>
                      </a:lnTo>
                      <a:lnTo>
                        <a:pt x="943" y="296"/>
                      </a:lnTo>
                      <a:lnTo>
                        <a:pt x="943" y="264"/>
                      </a:lnTo>
                      <a:lnTo>
                        <a:pt x="943" y="264"/>
                      </a:lnTo>
                      <a:lnTo>
                        <a:pt x="947" y="256"/>
                      </a:lnTo>
                      <a:lnTo>
                        <a:pt x="947" y="256"/>
                      </a:lnTo>
                      <a:lnTo>
                        <a:pt x="947" y="240"/>
                      </a:lnTo>
                      <a:lnTo>
                        <a:pt x="947" y="240"/>
                      </a:lnTo>
                      <a:lnTo>
                        <a:pt x="951" y="228"/>
                      </a:lnTo>
                      <a:lnTo>
                        <a:pt x="951" y="228"/>
                      </a:lnTo>
                      <a:lnTo>
                        <a:pt x="951" y="196"/>
                      </a:lnTo>
                      <a:lnTo>
                        <a:pt x="951" y="196"/>
                      </a:lnTo>
                      <a:lnTo>
                        <a:pt x="955" y="188"/>
                      </a:lnTo>
                      <a:lnTo>
                        <a:pt x="955" y="188"/>
                      </a:lnTo>
                      <a:lnTo>
                        <a:pt x="955" y="192"/>
                      </a:lnTo>
                      <a:lnTo>
                        <a:pt x="955" y="192"/>
                      </a:lnTo>
                      <a:lnTo>
                        <a:pt x="959" y="188"/>
                      </a:lnTo>
                      <a:lnTo>
                        <a:pt x="959" y="188"/>
                      </a:lnTo>
                      <a:lnTo>
                        <a:pt x="959" y="176"/>
                      </a:lnTo>
                      <a:lnTo>
                        <a:pt x="959" y="176"/>
                      </a:lnTo>
                      <a:lnTo>
                        <a:pt x="963" y="176"/>
                      </a:lnTo>
                      <a:lnTo>
                        <a:pt x="963" y="176"/>
                      </a:lnTo>
                      <a:lnTo>
                        <a:pt x="963" y="192"/>
                      </a:lnTo>
                      <a:lnTo>
                        <a:pt x="963" y="192"/>
                      </a:lnTo>
                      <a:lnTo>
                        <a:pt x="967" y="192"/>
                      </a:lnTo>
                      <a:lnTo>
                        <a:pt x="967" y="192"/>
                      </a:lnTo>
                      <a:lnTo>
                        <a:pt x="967" y="168"/>
                      </a:lnTo>
                      <a:lnTo>
                        <a:pt x="967" y="168"/>
                      </a:lnTo>
                      <a:lnTo>
                        <a:pt x="971" y="152"/>
                      </a:lnTo>
                      <a:lnTo>
                        <a:pt x="971" y="152"/>
                      </a:lnTo>
                      <a:lnTo>
                        <a:pt x="971" y="140"/>
                      </a:lnTo>
                      <a:lnTo>
                        <a:pt x="971" y="140"/>
                      </a:lnTo>
                      <a:lnTo>
                        <a:pt x="971" y="140"/>
                      </a:lnTo>
                      <a:lnTo>
                        <a:pt x="971" y="144"/>
                      </a:lnTo>
                      <a:lnTo>
                        <a:pt x="971" y="144"/>
                      </a:lnTo>
                      <a:lnTo>
                        <a:pt x="971" y="164"/>
                      </a:lnTo>
                      <a:lnTo>
                        <a:pt x="971" y="164"/>
                      </a:lnTo>
                      <a:lnTo>
                        <a:pt x="975" y="164"/>
                      </a:lnTo>
                      <a:lnTo>
                        <a:pt x="975" y="164"/>
                      </a:lnTo>
                      <a:lnTo>
                        <a:pt x="975" y="184"/>
                      </a:lnTo>
                      <a:lnTo>
                        <a:pt x="975" y="184"/>
                      </a:lnTo>
                      <a:lnTo>
                        <a:pt x="979" y="188"/>
                      </a:lnTo>
                      <a:lnTo>
                        <a:pt x="979" y="188"/>
                      </a:lnTo>
                      <a:lnTo>
                        <a:pt x="979" y="208"/>
                      </a:lnTo>
                      <a:lnTo>
                        <a:pt x="979" y="208"/>
                      </a:lnTo>
                      <a:lnTo>
                        <a:pt x="983" y="216"/>
                      </a:lnTo>
                      <a:lnTo>
                        <a:pt x="983" y="216"/>
                      </a:lnTo>
                      <a:lnTo>
                        <a:pt x="983" y="240"/>
                      </a:lnTo>
                      <a:lnTo>
                        <a:pt x="983" y="240"/>
                      </a:lnTo>
                      <a:lnTo>
                        <a:pt x="987" y="244"/>
                      </a:lnTo>
                      <a:lnTo>
                        <a:pt x="987" y="244"/>
                      </a:lnTo>
                      <a:lnTo>
                        <a:pt x="987" y="268"/>
                      </a:lnTo>
                      <a:lnTo>
                        <a:pt x="987" y="268"/>
                      </a:lnTo>
                      <a:lnTo>
                        <a:pt x="991" y="280"/>
                      </a:lnTo>
                      <a:lnTo>
                        <a:pt x="991" y="280"/>
                      </a:lnTo>
                      <a:lnTo>
                        <a:pt x="991" y="296"/>
                      </a:lnTo>
                      <a:lnTo>
                        <a:pt x="991" y="296"/>
                      </a:lnTo>
                      <a:lnTo>
                        <a:pt x="995" y="300"/>
                      </a:lnTo>
                      <a:lnTo>
                        <a:pt x="995" y="300"/>
                      </a:lnTo>
                      <a:lnTo>
                        <a:pt x="995" y="312"/>
                      </a:lnTo>
                      <a:lnTo>
                        <a:pt x="995" y="312"/>
                      </a:lnTo>
                      <a:lnTo>
                        <a:pt x="999" y="312"/>
                      </a:lnTo>
                      <a:lnTo>
                        <a:pt x="999" y="312"/>
                      </a:lnTo>
                      <a:lnTo>
                        <a:pt x="999" y="320"/>
                      </a:lnTo>
                      <a:lnTo>
                        <a:pt x="999" y="320"/>
                      </a:lnTo>
                      <a:lnTo>
                        <a:pt x="1003" y="324"/>
                      </a:lnTo>
                      <a:lnTo>
                        <a:pt x="1003" y="324"/>
                      </a:lnTo>
                      <a:lnTo>
                        <a:pt x="1003" y="328"/>
                      </a:lnTo>
                      <a:lnTo>
                        <a:pt x="1003" y="328"/>
                      </a:lnTo>
                      <a:lnTo>
                        <a:pt x="1007" y="328"/>
                      </a:lnTo>
                      <a:lnTo>
                        <a:pt x="1007" y="328"/>
                      </a:lnTo>
                      <a:lnTo>
                        <a:pt x="1007" y="332"/>
                      </a:lnTo>
                      <a:lnTo>
                        <a:pt x="1007" y="332"/>
                      </a:lnTo>
                      <a:lnTo>
                        <a:pt x="1011" y="332"/>
                      </a:lnTo>
                      <a:lnTo>
                        <a:pt x="1011" y="332"/>
                      </a:lnTo>
                      <a:lnTo>
                        <a:pt x="1011" y="336"/>
                      </a:lnTo>
                      <a:lnTo>
                        <a:pt x="1011" y="336"/>
                      </a:lnTo>
                      <a:lnTo>
                        <a:pt x="1019" y="336"/>
                      </a:lnTo>
                      <a:lnTo>
                        <a:pt x="1019" y="336"/>
                      </a:lnTo>
                      <a:lnTo>
                        <a:pt x="1019" y="340"/>
                      </a:lnTo>
                      <a:lnTo>
                        <a:pt x="1019" y="340"/>
                      </a:lnTo>
                      <a:lnTo>
                        <a:pt x="1027" y="340"/>
                      </a:lnTo>
                      <a:lnTo>
                        <a:pt x="1027" y="340"/>
                      </a:lnTo>
                      <a:lnTo>
                        <a:pt x="1027" y="332"/>
                      </a:lnTo>
                      <a:lnTo>
                        <a:pt x="1027" y="332"/>
                      </a:lnTo>
                      <a:lnTo>
                        <a:pt x="1031" y="328"/>
                      </a:lnTo>
                      <a:lnTo>
                        <a:pt x="1031" y="328"/>
                      </a:lnTo>
                      <a:lnTo>
                        <a:pt x="1031" y="336"/>
                      </a:lnTo>
                      <a:lnTo>
                        <a:pt x="1031" y="336"/>
                      </a:lnTo>
                      <a:lnTo>
                        <a:pt x="1035" y="340"/>
                      </a:lnTo>
                      <a:lnTo>
                        <a:pt x="1035" y="340"/>
                      </a:lnTo>
                      <a:lnTo>
                        <a:pt x="1035" y="336"/>
                      </a:lnTo>
                      <a:lnTo>
                        <a:pt x="1035" y="336"/>
                      </a:lnTo>
                      <a:lnTo>
                        <a:pt x="1035" y="340"/>
                      </a:lnTo>
                      <a:lnTo>
                        <a:pt x="1035" y="340"/>
                      </a:lnTo>
                      <a:lnTo>
                        <a:pt x="1039" y="340"/>
                      </a:lnTo>
                      <a:lnTo>
                        <a:pt x="1039" y="340"/>
                      </a:lnTo>
                      <a:lnTo>
                        <a:pt x="1043" y="336"/>
                      </a:lnTo>
                      <a:lnTo>
                        <a:pt x="1043" y="336"/>
                      </a:lnTo>
                      <a:lnTo>
                        <a:pt x="1047" y="332"/>
                      </a:lnTo>
                      <a:lnTo>
                        <a:pt x="1047" y="332"/>
                      </a:lnTo>
                      <a:lnTo>
                        <a:pt x="1047" y="324"/>
                      </a:lnTo>
                      <a:lnTo>
                        <a:pt x="1047" y="324"/>
                      </a:lnTo>
                      <a:lnTo>
                        <a:pt x="1047" y="332"/>
                      </a:lnTo>
                      <a:lnTo>
                        <a:pt x="1047" y="332"/>
                      </a:lnTo>
                      <a:lnTo>
                        <a:pt x="1051" y="332"/>
                      </a:lnTo>
                      <a:lnTo>
                        <a:pt x="1051" y="332"/>
                      </a:lnTo>
                      <a:lnTo>
                        <a:pt x="1051" y="316"/>
                      </a:lnTo>
                      <a:lnTo>
                        <a:pt x="1051" y="316"/>
                      </a:lnTo>
                      <a:lnTo>
                        <a:pt x="1051" y="320"/>
                      </a:lnTo>
                      <a:lnTo>
                        <a:pt x="1051" y="320"/>
                      </a:lnTo>
                      <a:lnTo>
                        <a:pt x="1055" y="328"/>
                      </a:lnTo>
                      <a:lnTo>
                        <a:pt x="1055" y="328"/>
                      </a:lnTo>
                      <a:lnTo>
                        <a:pt x="1055" y="340"/>
                      </a:lnTo>
                      <a:lnTo>
                        <a:pt x="1055" y="340"/>
                      </a:lnTo>
                      <a:lnTo>
                        <a:pt x="1059" y="340"/>
                      </a:lnTo>
                      <a:lnTo>
                        <a:pt x="1059" y="340"/>
                      </a:lnTo>
                      <a:lnTo>
                        <a:pt x="1059" y="336"/>
                      </a:lnTo>
                      <a:lnTo>
                        <a:pt x="1059" y="336"/>
                      </a:lnTo>
                      <a:lnTo>
                        <a:pt x="1063" y="328"/>
                      </a:lnTo>
                      <a:lnTo>
                        <a:pt x="1063" y="328"/>
                      </a:lnTo>
                      <a:lnTo>
                        <a:pt x="1063" y="320"/>
                      </a:lnTo>
                      <a:lnTo>
                        <a:pt x="1063" y="320"/>
                      </a:lnTo>
                      <a:lnTo>
                        <a:pt x="1063" y="324"/>
                      </a:lnTo>
                      <a:lnTo>
                        <a:pt x="1063" y="324"/>
                      </a:lnTo>
                      <a:lnTo>
                        <a:pt x="1067" y="324"/>
                      </a:lnTo>
                      <a:lnTo>
                        <a:pt x="1067" y="324"/>
                      </a:lnTo>
                      <a:lnTo>
                        <a:pt x="1071" y="328"/>
                      </a:lnTo>
                      <a:lnTo>
                        <a:pt x="1071" y="328"/>
                      </a:lnTo>
                      <a:lnTo>
                        <a:pt x="1071" y="316"/>
                      </a:lnTo>
                      <a:lnTo>
                        <a:pt x="1071" y="316"/>
                      </a:lnTo>
                      <a:lnTo>
                        <a:pt x="1075" y="320"/>
                      </a:lnTo>
                      <a:lnTo>
                        <a:pt x="1075" y="320"/>
                      </a:lnTo>
                      <a:lnTo>
                        <a:pt x="1075" y="328"/>
                      </a:lnTo>
                      <a:lnTo>
                        <a:pt x="1075" y="328"/>
                      </a:lnTo>
                      <a:lnTo>
                        <a:pt x="1079" y="328"/>
                      </a:lnTo>
                      <a:lnTo>
                        <a:pt x="1079" y="328"/>
                      </a:lnTo>
                      <a:lnTo>
                        <a:pt x="1079" y="228"/>
                      </a:lnTo>
                      <a:lnTo>
                        <a:pt x="1079" y="228"/>
                      </a:lnTo>
                      <a:lnTo>
                        <a:pt x="1083" y="160"/>
                      </a:lnTo>
                      <a:lnTo>
                        <a:pt x="1083" y="160"/>
                      </a:lnTo>
                      <a:lnTo>
                        <a:pt x="1083" y="116"/>
                      </a:lnTo>
                      <a:lnTo>
                        <a:pt x="1083" y="116"/>
                      </a:lnTo>
                      <a:lnTo>
                        <a:pt x="1083" y="172"/>
                      </a:lnTo>
                      <a:lnTo>
                        <a:pt x="1083" y="172"/>
                      </a:lnTo>
                      <a:lnTo>
                        <a:pt x="1087" y="224"/>
                      </a:lnTo>
                      <a:lnTo>
                        <a:pt x="1087" y="224"/>
                      </a:lnTo>
                      <a:lnTo>
                        <a:pt x="1087" y="304"/>
                      </a:lnTo>
                      <a:lnTo>
                        <a:pt x="1087" y="304"/>
                      </a:lnTo>
                      <a:lnTo>
                        <a:pt x="1091" y="304"/>
                      </a:lnTo>
                      <a:lnTo>
                        <a:pt x="1091" y="304"/>
                      </a:lnTo>
                      <a:lnTo>
                        <a:pt x="1091" y="292"/>
                      </a:lnTo>
                      <a:lnTo>
                        <a:pt x="1091" y="292"/>
                      </a:lnTo>
                      <a:lnTo>
                        <a:pt x="1091" y="296"/>
                      </a:lnTo>
                      <a:lnTo>
                        <a:pt x="1091" y="296"/>
                      </a:lnTo>
                      <a:lnTo>
                        <a:pt x="1091" y="304"/>
                      </a:lnTo>
                      <a:lnTo>
                        <a:pt x="1091" y="304"/>
                      </a:lnTo>
                      <a:lnTo>
                        <a:pt x="1095" y="308"/>
                      </a:lnTo>
                      <a:lnTo>
                        <a:pt x="1095" y="308"/>
                      </a:lnTo>
                      <a:lnTo>
                        <a:pt x="1095" y="316"/>
                      </a:lnTo>
                      <a:lnTo>
                        <a:pt x="1095" y="316"/>
                      </a:lnTo>
                      <a:lnTo>
                        <a:pt x="1099" y="316"/>
                      </a:lnTo>
                      <a:lnTo>
                        <a:pt x="1099" y="316"/>
                      </a:lnTo>
                      <a:lnTo>
                        <a:pt x="1099" y="312"/>
                      </a:lnTo>
                      <a:lnTo>
                        <a:pt x="1099" y="312"/>
                      </a:lnTo>
                      <a:lnTo>
                        <a:pt x="1103" y="316"/>
                      </a:lnTo>
                      <a:lnTo>
                        <a:pt x="1103" y="316"/>
                      </a:lnTo>
                      <a:lnTo>
                        <a:pt x="1103" y="320"/>
                      </a:lnTo>
                      <a:lnTo>
                        <a:pt x="1103" y="320"/>
                      </a:lnTo>
                      <a:lnTo>
                        <a:pt x="1103" y="316"/>
                      </a:lnTo>
                      <a:lnTo>
                        <a:pt x="1103" y="316"/>
                      </a:lnTo>
                      <a:lnTo>
                        <a:pt x="1107" y="320"/>
                      </a:lnTo>
                      <a:lnTo>
                        <a:pt x="1107" y="320"/>
                      </a:lnTo>
                      <a:lnTo>
                        <a:pt x="1107" y="312"/>
                      </a:lnTo>
                      <a:lnTo>
                        <a:pt x="1107" y="312"/>
                      </a:lnTo>
                      <a:lnTo>
                        <a:pt x="1111" y="308"/>
                      </a:lnTo>
                      <a:lnTo>
                        <a:pt x="1111" y="308"/>
                      </a:lnTo>
                      <a:lnTo>
                        <a:pt x="1111" y="304"/>
                      </a:lnTo>
                      <a:lnTo>
                        <a:pt x="1111" y="304"/>
                      </a:lnTo>
                      <a:lnTo>
                        <a:pt x="1115" y="312"/>
                      </a:lnTo>
                      <a:lnTo>
                        <a:pt x="1115" y="312"/>
                      </a:lnTo>
                      <a:lnTo>
                        <a:pt x="1115" y="320"/>
                      </a:lnTo>
                      <a:lnTo>
                        <a:pt x="1115" y="320"/>
                      </a:lnTo>
                      <a:lnTo>
                        <a:pt x="1115" y="316"/>
                      </a:lnTo>
                      <a:lnTo>
                        <a:pt x="1115" y="316"/>
                      </a:lnTo>
                      <a:lnTo>
                        <a:pt x="1119" y="320"/>
                      </a:lnTo>
                      <a:lnTo>
                        <a:pt x="1119" y="320"/>
                      </a:lnTo>
                      <a:lnTo>
                        <a:pt x="1119" y="328"/>
                      </a:lnTo>
                      <a:lnTo>
                        <a:pt x="1119" y="328"/>
                      </a:lnTo>
                      <a:lnTo>
                        <a:pt x="1123" y="324"/>
                      </a:lnTo>
                      <a:lnTo>
                        <a:pt x="1123" y="324"/>
                      </a:lnTo>
                      <a:lnTo>
                        <a:pt x="1123" y="312"/>
                      </a:lnTo>
                      <a:lnTo>
                        <a:pt x="1123" y="312"/>
                      </a:lnTo>
                      <a:lnTo>
                        <a:pt x="1127" y="308"/>
                      </a:lnTo>
                      <a:lnTo>
                        <a:pt x="1127" y="308"/>
                      </a:lnTo>
                      <a:lnTo>
                        <a:pt x="1127" y="268"/>
                      </a:lnTo>
                      <a:lnTo>
                        <a:pt x="1127" y="268"/>
                      </a:lnTo>
                      <a:lnTo>
                        <a:pt x="1131" y="272"/>
                      </a:lnTo>
                      <a:lnTo>
                        <a:pt x="1131" y="272"/>
                      </a:lnTo>
                      <a:lnTo>
                        <a:pt x="1131" y="292"/>
                      </a:lnTo>
                      <a:lnTo>
                        <a:pt x="1131" y="292"/>
                      </a:lnTo>
                      <a:lnTo>
                        <a:pt x="1131" y="176"/>
                      </a:lnTo>
                      <a:lnTo>
                        <a:pt x="1131" y="176"/>
                      </a:lnTo>
                      <a:lnTo>
                        <a:pt x="1135" y="120"/>
                      </a:lnTo>
                      <a:lnTo>
                        <a:pt x="1135" y="120"/>
                      </a:lnTo>
                      <a:lnTo>
                        <a:pt x="1135" y="92"/>
                      </a:lnTo>
                      <a:lnTo>
                        <a:pt x="1135" y="92"/>
                      </a:lnTo>
                      <a:lnTo>
                        <a:pt x="1135" y="176"/>
                      </a:lnTo>
                      <a:lnTo>
                        <a:pt x="1135" y="176"/>
                      </a:lnTo>
                      <a:lnTo>
                        <a:pt x="1139" y="228"/>
                      </a:lnTo>
                      <a:lnTo>
                        <a:pt x="1139" y="228"/>
                      </a:lnTo>
                      <a:lnTo>
                        <a:pt x="1139" y="284"/>
                      </a:lnTo>
                      <a:lnTo>
                        <a:pt x="1139" y="284"/>
                      </a:lnTo>
                      <a:lnTo>
                        <a:pt x="1143" y="284"/>
                      </a:lnTo>
                      <a:lnTo>
                        <a:pt x="1143" y="284"/>
                      </a:lnTo>
                      <a:lnTo>
                        <a:pt x="1143" y="296"/>
                      </a:lnTo>
                      <a:lnTo>
                        <a:pt x="1143" y="296"/>
                      </a:lnTo>
                      <a:lnTo>
                        <a:pt x="1143" y="300"/>
                      </a:lnTo>
                      <a:lnTo>
                        <a:pt x="1143" y="300"/>
                      </a:lnTo>
                      <a:lnTo>
                        <a:pt x="1147" y="300"/>
                      </a:lnTo>
                      <a:lnTo>
                        <a:pt x="1147" y="300"/>
                      </a:lnTo>
                      <a:lnTo>
                        <a:pt x="1147" y="304"/>
                      </a:lnTo>
                      <a:lnTo>
                        <a:pt x="1147" y="304"/>
                      </a:lnTo>
                      <a:lnTo>
                        <a:pt x="1151" y="308"/>
                      </a:lnTo>
                      <a:lnTo>
                        <a:pt x="1151" y="308"/>
                      </a:lnTo>
                      <a:lnTo>
                        <a:pt x="1151" y="304"/>
                      </a:lnTo>
                      <a:lnTo>
                        <a:pt x="1151" y="304"/>
                      </a:lnTo>
                      <a:lnTo>
                        <a:pt x="1151" y="312"/>
                      </a:lnTo>
                      <a:lnTo>
                        <a:pt x="1151" y="312"/>
                      </a:lnTo>
                      <a:lnTo>
                        <a:pt x="1155" y="316"/>
                      </a:lnTo>
                      <a:lnTo>
                        <a:pt x="1155" y="316"/>
                      </a:lnTo>
                      <a:lnTo>
                        <a:pt x="1155" y="316"/>
                      </a:lnTo>
                      <a:lnTo>
                        <a:pt x="1155" y="304"/>
                      </a:lnTo>
                      <a:lnTo>
                        <a:pt x="1155" y="304"/>
                      </a:lnTo>
                      <a:lnTo>
                        <a:pt x="1159" y="304"/>
                      </a:lnTo>
                      <a:lnTo>
                        <a:pt x="1159" y="304"/>
                      </a:lnTo>
                      <a:lnTo>
                        <a:pt x="1159" y="312"/>
                      </a:lnTo>
                      <a:lnTo>
                        <a:pt x="1159" y="312"/>
                      </a:lnTo>
                      <a:lnTo>
                        <a:pt x="1163" y="312"/>
                      </a:lnTo>
                      <a:lnTo>
                        <a:pt x="1163" y="312"/>
                      </a:lnTo>
                      <a:lnTo>
                        <a:pt x="1163" y="300"/>
                      </a:lnTo>
                      <a:lnTo>
                        <a:pt x="1163" y="300"/>
                      </a:lnTo>
                      <a:lnTo>
                        <a:pt x="1167" y="304"/>
                      </a:lnTo>
                      <a:lnTo>
                        <a:pt x="1167" y="304"/>
                      </a:lnTo>
                      <a:lnTo>
                        <a:pt x="1167" y="308"/>
                      </a:lnTo>
                      <a:lnTo>
                        <a:pt x="1167" y="308"/>
                      </a:lnTo>
                      <a:lnTo>
                        <a:pt x="1167" y="300"/>
                      </a:lnTo>
                      <a:lnTo>
                        <a:pt x="1167" y="300"/>
                      </a:lnTo>
                      <a:lnTo>
                        <a:pt x="1171" y="300"/>
                      </a:lnTo>
                      <a:lnTo>
                        <a:pt x="1171" y="300"/>
                      </a:lnTo>
                      <a:lnTo>
                        <a:pt x="1171" y="296"/>
                      </a:lnTo>
                      <a:lnTo>
                        <a:pt x="1171" y="296"/>
                      </a:lnTo>
                      <a:lnTo>
                        <a:pt x="1175" y="296"/>
                      </a:lnTo>
                      <a:lnTo>
                        <a:pt x="1175" y="296"/>
                      </a:lnTo>
                      <a:lnTo>
                        <a:pt x="1175" y="216"/>
                      </a:lnTo>
                      <a:lnTo>
                        <a:pt x="1175" y="216"/>
                      </a:lnTo>
                      <a:lnTo>
                        <a:pt x="1179" y="164"/>
                      </a:lnTo>
                      <a:lnTo>
                        <a:pt x="1179" y="164"/>
                      </a:lnTo>
                      <a:lnTo>
                        <a:pt x="1179" y="124"/>
                      </a:lnTo>
                      <a:lnTo>
                        <a:pt x="1179" y="124"/>
                      </a:lnTo>
                      <a:lnTo>
                        <a:pt x="1179" y="160"/>
                      </a:lnTo>
                      <a:lnTo>
                        <a:pt x="1179" y="160"/>
                      </a:lnTo>
                      <a:lnTo>
                        <a:pt x="1183" y="216"/>
                      </a:lnTo>
                      <a:lnTo>
                        <a:pt x="1183" y="216"/>
                      </a:lnTo>
                      <a:lnTo>
                        <a:pt x="1183" y="308"/>
                      </a:lnTo>
                      <a:lnTo>
                        <a:pt x="1183" y="308"/>
                      </a:lnTo>
                      <a:lnTo>
                        <a:pt x="1187" y="300"/>
                      </a:lnTo>
                      <a:lnTo>
                        <a:pt x="1187" y="300"/>
                      </a:lnTo>
                      <a:lnTo>
                        <a:pt x="1187" y="292"/>
                      </a:lnTo>
                      <a:lnTo>
                        <a:pt x="1187" y="292"/>
                      </a:lnTo>
                      <a:lnTo>
                        <a:pt x="1191" y="296"/>
                      </a:lnTo>
                      <a:lnTo>
                        <a:pt x="1191" y="296"/>
                      </a:lnTo>
                      <a:lnTo>
                        <a:pt x="1195" y="296"/>
                      </a:lnTo>
                      <a:lnTo>
                        <a:pt x="1195" y="296"/>
                      </a:lnTo>
                      <a:lnTo>
                        <a:pt x="1199" y="296"/>
                      </a:lnTo>
                      <a:lnTo>
                        <a:pt x="1199" y="296"/>
                      </a:lnTo>
                      <a:lnTo>
                        <a:pt x="1199" y="300"/>
                      </a:lnTo>
                      <a:lnTo>
                        <a:pt x="1199" y="300"/>
                      </a:lnTo>
                      <a:lnTo>
                        <a:pt x="1199" y="296"/>
                      </a:lnTo>
                      <a:lnTo>
                        <a:pt x="1199" y="296"/>
                      </a:lnTo>
                      <a:lnTo>
                        <a:pt x="1203" y="292"/>
                      </a:lnTo>
                      <a:lnTo>
                        <a:pt x="1203" y="292"/>
                      </a:lnTo>
                      <a:lnTo>
                        <a:pt x="1203" y="296"/>
                      </a:lnTo>
                      <a:lnTo>
                        <a:pt x="1203" y="296"/>
                      </a:lnTo>
                      <a:lnTo>
                        <a:pt x="1207" y="296"/>
                      </a:lnTo>
                      <a:lnTo>
                        <a:pt x="1207" y="296"/>
                      </a:lnTo>
                      <a:lnTo>
                        <a:pt x="1207" y="288"/>
                      </a:lnTo>
                      <a:lnTo>
                        <a:pt x="1207" y="288"/>
                      </a:lnTo>
                      <a:lnTo>
                        <a:pt x="1207" y="296"/>
                      </a:lnTo>
                      <a:lnTo>
                        <a:pt x="1207" y="296"/>
                      </a:lnTo>
                      <a:lnTo>
                        <a:pt x="1211" y="300"/>
                      </a:lnTo>
                      <a:lnTo>
                        <a:pt x="1211" y="300"/>
                      </a:lnTo>
                      <a:lnTo>
                        <a:pt x="1211" y="292"/>
                      </a:lnTo>
                      <a:lnTo>
                        <a:pt x="1211" y="292"/>
                      </a:lnTo>
                      <a:lnTo>
                        <a:pt x="1215" y="292"/>
                      </a:lnTo>
                      <a:lnTo>
                        <a:pt x="1215" y="292"/>
                      </a:lnTo>
                      <a:lnTo>
                        <a:pt x="1215" y="284"/>
                      </a:lnTo>
                      <a:lnTo>
                        <a:pt x="1215" y="284"/>
                      </a:lnTo>
                      <a:lnTo>
                        <a:pt x="1219" y="280"/>
                      </a:lnTo>
                      <a:lnTo>
                        <a:pt x="1219" y="280"/>
                      </a:lnTo>
                      <a:lnTo>
                        <a:pt x="1219" y="276"/>
                      </a:lnTo>
                      <a:lnTo>
                        <a:pt x="1219" y="276"/>
                      </a:lnTo>
                      <a:lnTo>
                        <a:pt x="1223" y="276"/>
                      </a:lnTo>
                      <a:lnTo>
                        <a:pt x="1223" y="276"/>
                      </a:lnTo>
                      <a:lnTo>
                        <a:pt x="1223" y="256"/>
                      </a:lnTo>
                      <a:lnTo>
                        <a:pt x="1223" y="256"/>
                      </a:lnTo>
                      <a:lnTo>
                        <a:pt x="1227" y="212"/>
                      </a:lnTo>
                      <a:lnTo>
                        <a:pt x="1227" y="212"/>
                      </a:lnTo>
                      <a:lnTo>
                        <a:pt x="1227" y="132"/>
                      </a:lnTo>
                      <a:lnTo>
                        <a:pt x="1227" y="132"/>
                      </a:lnTo>
                      <a:lnTo>
                        <a:pt x="1227" y="140"/>
                      </a:lnTo>
                      <a:lnTo>
                        <a:pt x="1227" y="140"/>
                      </a:lnTo>
                      <a:lnTo>
                        <a:pt x="1231" y="176"/>
                      </a:lnTo>
                      <a:lnTo>
                        <a:pt x="1231" y="176"/>
                      </a:lnTo>
                      <a:lnTo>
                        <a:pt x="1231" y="256"/>
                      </a:lnTo>
                      <a:lnTo>
                        <a:pt x="1231" y="256"/>
                      </a:lnTo>
                      <a:lnTo>
                        <a:pt x="1235" y="268"/>
                      </a:lnTo>
                      <a:lnTo>
                        <a:pt x="1235" y="268"/>
                      </a:lnTo>
                      <a:lnTo>
                        <a:pt x="1235" y="280"/>
                      </a:lnTo>
                      <a:lnTo>
                        <a:pt x="1235" y="280"/>
                      </a:lnTo>
                      <a:lnTo>
                        <a:pt x="1239" y="280"/>
                      </a:lnTo>
                      <a:lnTo>
                        <a:pt x="1239" y="280"/>
                      </a:lnTo>
                      <a:lnTo>
                        <a:pt x="1239" y="296"/>
                      </a:lnTo>
                      <a:lnTo>
                        <a:pt x="1239" y="296"/>
                      </a:lnTo>
                      <a:lnTo>
                        <a:pt x="1243" y="296"/>
                      </a:lnTo>
                      <a:lnTo>
                        <a:pt x="1243" y="296"/>
                      </a:lnTo>
                      <a:lnTo>
                        <a:pt x="1247" y="296"/>
                      </a:lnTo>
                      <a:lnTo>
                        <a:pt x="1247" y="296"/>
                      </a:lnTo>
                      <a:lnTo>
                        <a:pt x="1247" y="288"/>
                      </a:lnTo>
                      <a:lnTo>
                        <a:pt x="1247" y="288"/>
                      </a:lnTo>
                      <a:lnTo>
                        <a:pt x="1251" y="292"/>
                      </a:lnTo>
                      <a:lnTo>
                        <a:pt x="1251" y="292"/>
                      </a:lnTo>
                      <a:lnTo>
                        <a:pt x="1251" y="296"/>
                      </a:lnTo>
                      <a:lnTo>
                        <a:pt x="1251" y="296"/>
                      </a:lnTo>
                      <a:lnTo>
                        <a:pt x="1255" y="296"/>
                      </a:lnTo>
                      <a:lnTo>
                        <a:pt x="1255" y="296"/>
                      </a:lnTo>
                      <a:lnTo>
                        <a:pt x="1255" y="288"/>
                      </a:lnTo>
                      <a:lnTo>
                        <a:pt x="1255" y="288"/>
                      </a:lnTo>
                      <a:lnTo>
                        <a:pt x="1259" y="284"/>
                      </a:lnTo>
                      <a:lnTo>
                        <a:pt x="1259" y="284"/>
                      </a:lnTo>
                      <a:lnTo>
                        <a:pt x="1259" y="288"/>
                      </a:lnTo>
                      <a:lnTo>
                        <a:pt x="1259" y="288"/>
                      </a:lnTo>
                      <a:lnTo>
                        <a:pt x="1259" y="284"/>
                      </a:lnTo>
                      <a:lnTo>
                        <a:pt x="1259" y="284"/>
                      </a:lnTo>
                      <a:lnTo>
                        <a:pt x="1259" y="288"/>
                      </a:lnTo>
                      <a:lnTo>
                        <a:pt x="1259" y="288"/>
                      </a:lnTo>
                      <a:lnTo>
                        <a:pt x="1263" y="288"/>
                      </a:lnTo>
                      <a:lnTo>
                        <a:pt x="1263" y="288"/>
                      </a:lnTo>
                      <a:lnTo>
                        <a:pt x="1263" y="296"/>
                      </a:lnTo>
                      <a:lnTo>
                        <a:pt x="1263" y="296"/>
                      </a:lnTo>
                      <a:lnTo>
                        <a:pt x="1267" y="296"/>
                      </a:lnTo>
                      <a:lnTo>
                        <a:pt x="1267" y="296"/>
                      </a:lnTo>
                      <a:lnTo>
                        <a:pt x="1271" y="292"/>
                      </a:lnTo>
                      <a:lnTo>
                        <a:pt x="1271" y="292"/>
                      </a:lnTo>
                      <a:lnTo>
                        <a:pt x="1271" y="284"/>
                      </a:lnTo>
                      <a:lnTo>
                        <a:pt x="1271" y="284"/>
                      </a:lnTo>
                      <a:lnTo>
                        <a:pt x="1275" y="288"/>
                      </a:lnTo>
                      <a:lnTo>
                        <a:pt x="1275" y="288"/>
                      </a:lnTo>
                      <a:lnTo>
                        <a:pt x="1275" y="284"/>
                      </a:lnTo>
                      <a:lnTo>
                        <a:pt x="1275" y="284"/>
                      </a:lnTo>
                      <a:lnTo>
                        <a:pt x="1279" y="288"/>
                      </a:lnTo>
                      <a:lnTo>
                        <a:pt x="1279" y="288"/>
                      </a:lnTo>
                      <a:lnTo>
                        <a:pt x="1279" y="280"/>
                      </a:lnTo>
                      <a:lnTo>
                        <a:pt x="1279" y="280"/>
                      </a:lnTo>
                      <a:lnTo>
                        <a:pt x="1283" y="276"/>
                      </a:lnTo>
                      <a:lnTo>
                        <a:pt x="1283" y="276"/>
                      </a:lnTo>
                      <a:lnTo>
                        <a:pt x="1283" y="280"/>
                      </a:lnTo>
                      <a:lnTo>
                        <a:pt x="1283" y="280"/>
                      </a:lnTo>
                      <a:lnTo>
                        <a:pt x="1287" y="280"/>
                      </a:lnTo>
                      <a:lnTo>
                        <a:pt x="1287" y="280"/>
                      </a:lnTo>
                      <a:lnTo>
                        <a:pt x="1287" y="120"/>
                      </a:lnTo>
                      <a:lnTo>
                        <a:pt x="1287" y="120"/>
                      </a:lnTo>
                      <a:lnTo>
                        <a:pt x="1291" y="96"/>
                      </a:lnTo>
                      <a:lnTo>
                        <a:pt x="1291" y="96"/>
                      </a:lnTo>
                      <a:lnTo>
                        <a:pt x="1291" y="176"/>
                      </a:lnTo>
                      <a:lnTo>
                        <a:pt x="1291" y="176"/>
                      </a:lnTo>
                      <a:lnTo>
                        <a:pt x="1295" y="212"/>
                      </a:lnTo>
                      <a:lnTo>
                        <a:pt x="1295" y="212"/>
                      </a:lnTo>
                      <a:lnTo>
                        <a:pt x="1295" y="268"/>
                      </a:lnTo>
                      <a:lnTo>
                        <a:pt x="1295" y="268"/>
                      </a:lnTo>
                      <a:lnTo>
                        <a:pt x="1299" y="276"/>
                      </a:lnTo>
                      <a:lnTo>
                        <a:pt x="1299" y="276"/>
                      </a:lnTo>
                      <a:lnTo>
                        <a:pt x="1299" y="284"/>
                      </a:lnTo>
                      <a:lnTo>
                        <a:pt x="1299" y="284"/>
                      </a:lnTo>
                      <a:lnTo>
                        <a:pt x="1299" y="280"/>
                      </a:lnTo>
                      <a:lnTo>
                        <a:pt x="1299" y="280"/>
                      </a:lnTo>
                      <a:lnTo>
                        <a:pt x="1303" y="288"/>
                      </a:lnTo>
                      <a:lnTo>
                        <a:pt x="1303" y="288"/>
                      </a:lnTo>
                      <a:lnTo>
                        <a:pt x="1303" y="292"/>
                      </a:lnTo>
                      <a:lnTo>
                        <a:pt x="1303" y="292"/>
                      </a:lnTo>
                      <a:lnTo>
                        <a:pt x="1307" y="284"/>
                      </a:lnTo>
                      <a:lnTo>
                        <a:pt x="1307" y="284"/>
                      </a:lnTo>
                      <a:lnTo>
                        <a:pt x="1307" y="280"/>
                      </a:lnTo>
                      <a:lnTo>
                        <a:pt x="1307" y="280"/>
                      </a:lnTo>
                      <a:lnTo>
                        <a:pt x="1307" y="284"/>
                      </a:lnTo>
                      <a:lnTo>
                        <a:pt x="1307" y="284"/>
                      </a:lnTo>
                      <a:lnTo>
                        <a:pt x="1311" y="288"/>
                      </a:lnTo>
                      <a:lnTo>
                        <a:pt x="1311" y="288"/>
                      </a:lnTo>
                      <a:lnTo>
                        <a:pt x="1311" y="280"/>
                      </a:lnTo>
                      <a:lnTo>
                        <a:pt x="1311" y="280"/>
                      </a:lnTo>
                      <a:lnTo>
                        <a:pt x="1315" y="276"/>
                      </a:lnTo>
                      <a:lnTo>
                        <a:pt x="1315" y="276"/>
                      </a:lnTo>
                      <a:lnTo>
                        <a:pt x="1315" y="264"/>
                      </a:lnTo>
                      <a:lnTo>
                        <a:pt x="1315" y="264"/>
                      </a:lnTo>
                      <a:lnTo>
                        <a:pt x="1315" y="268"/>
                      </a:lnTo>
                      <a:lnTo>
                        <a:pt x="1315" y="268"/>
                      </a:lnTo>
                      <a:lnTo>
                        <a:pt x="1319" y="272"/>
                      </a:lnTo>
                      <a:lnTo>
                        <a:pt x="1319" y="272"/>
                      </a:lnTo>
                      <a:lnTo>
                        <a:pt x="1319" y="260"/>
                      </a:lnTo>
                      <a:lnTo>
                        <a:pt x="1319" y="260"/>
                      </a:lnTo>
                      <a:lnTo>
                        <a:pt x="1319" y="268"/>
                      </a:lnTo>
                      <a:lnTo>
                        <a:pt x="1319" y="268"/>
                      </a:lnTo>
                      <a:lnTo>
                        <a:pt x="1323" y="268"/>
                      </a:lnTo>
                      <a:lnTo>
                        <a:pt x="1323" y="268"/>
                      </a:lnTo>
                      <a:lnTo>
                        <a:pt x="1323" y="260"/>
                      </a:lnTo>
                      <a:lnTo>
                        <a:pt x="1323" y="260"/>
                      </a:lnTo>
                      <a:lnTo>
                        <a:pt x="1327" y="256"/>
                      </a:lnTo>
                      <a:lnTo>
                        <a:pt x="1327" y="256"/>
                      </a:lnTo>
                      <a:lnTo>
                        <a:pt x="1327" y="248"/>
                      </a:lnTo>
                      <a:lnTo>
                        <a:pt x="1327" y="248"/>
                      </a:lnTo>
                      <a:lnTo>
                        <a:pt x="1331" y="216"/>
                      </a:lnTo>
                      <a:lnTo>
                        <a:pt x="1331" y="216"/>
                      </a:lnTo>
                      <a:lnTo>
                        <a:pt x="1331" y="124"/>
                      </a:lnTo>
                      <a:lnTo>
                        <a:pt x="1331" y="124"/>
                      </a:lnTo>
                      <a:lnTo>
                        <a:pt x="1331" y="124"/>
                      </a:lnTo>
                      <a:lnTo>
                        <a:pt x="1335" y="128"/>
                      </a:lnTo>
                      <a:lnTo>
                        <a:pt x="1335" y="128"/>
                      </a:lnTo>
                      <a:lnTo>
                        <a:pt x="1335" y="184"/>
                      </a:lnTo>
                      <a:lnTo>
                        <a:pt x="1335" y="184"/>
                      </a:lnTo>
                      <a:lnTo>
                        <a:pt x="1339" y="180"/>
                      </a:lnTo>
                      <a:lnTo>
                        <a:pt x="1339" y="180"/>
                      </a:lnTo>
                      <a:lnTo>
                        <a:pt x="1339" y="124"/>
                      </a:lnTo>
                      <a:lnTo>
                        <a:pt x="1339" y="124"/>
                      </a:lnTo>
                      <a:lnTo>
                        <a:pt x="1343" y="120"/>
                      </a:lnTo>
                      <a:lnTo>
                        <a:pt x="1343" y="120"/>
                      </a:lnTo>
                      <a:lnTo>
                        <a:pt x="1343" y="144"/>
                      </a:lnTo>
                      <a:lnTo>
                        <a:pt x="1343" y="144"/>
                      </a:lnTo>
                      <a:lnTo>
                        <a:pt x="1347" y="160"/>
                      </a:lnTo>
                      <a:lnTo>
                        <a:pt x="1347" y="160"/>
                      </a:lnTo>
                      <a:lnTo>
                        <a:pt x="1347" y="200"/>
                      </a:lnTo>
                      <a:lnTo>
                        <a:pt x="1347" y="200"/>
                      </a:lnTo>
                      <a:lnTo>
                        <a:pt x="1351" y="216"/>
                      </a:lnTo>
                      <a:lnTo>
                        <a:pt x="1351" y="216"/>
                      </a:lnTo>
                      <a:lnTo>
                        <a:pt x="1351" y="252"/>
                      </a:lnTo>
                      <a:lnTo>
                        <a:pt x="1351" y="252"/>
                      </a:lnTo>
                      <a:lnTo>
                        <a:pt x="1355" y="260"/>
                      </a:lnTo>
                      <a:lnTo>
                        <a:pt x="1355" y="260"/>
                      </a:lnTo>
                      <a:lnTo>
                        <a:pt x="1355" y="268"/>
                      </a:lnTo>
                      <a:lnTo>
                        <a:pt x="1355" y="268"/>
                      </a:lnTo>
                      <a:lnTo>
                        <a:pt x="1359" y="268"/>
                      </a:lnTo>
                      <a:lnTo>
                        <a:pt x="1359" y="268"/>
                      </a:lnTo>
                      <a:lnTo>
                        <a:pt x="1359" y="264"/>
                      </a:lnTo>
                      <a:lnTo>
                        <a:pt x="1359" y="264"/>
                      </a:lnTo>
                      <a:lnTo>
                        <a:pt x="1363" y="264"/>
                      </a:lnTo>
                      <a:lnTo>
                        <a:pt x="1363" y="264"/>
                      </a:lnTo>
                      <a:lnTo>
                        <a:pt x="1363" y="256"/>
                      </a:lnTo>
                      <a:lnTo>
                        <a:pt x="1363" y="256"/>
                      </a:lnTo>
                      <a:lnTo>
                        <a:pt x="1367" y="256"/>
                      </a:lnTo>
                      <a:lnTo>
                        <a:pt x="1367" y="256"/>
                      </a:lnTo>
                      <a:lnTo>
                        <a:pt x="1367" y="260"/>
                      </a:lnTo>
                      <a:lnTo>
                        <a:pt x="1367" y="260"/>
                      </a:lnTo>
                      <a:lnTo>
                        <a:pt x="1371" y="256"/>
                      </a:lnTo>
                      <a:lnTo>
                        <a:pt x="1371" y="256"/>
                      </a:lnTo>
                      <a:lnTo>
                        <a:pt x="1371" y="216"/>
                      </a:lnTo>
                      <a:lnTo>
                        <a:pt x="1371" y="216"/>
                      </a:lnTo>
                      <a:lnTo>
                        <a:pt x="1375" y="200"/>
                      </a:lnTo>
                      <a:lnTo>
                        <a:pt x="1375" y="200"/>
                      </a:lnTo>
                      <a:lnTo>
                        <a:pt x="1375" y="184"/>
                      </a:lnTo>
                      <a:lnTo>
                        <a:pt x="1375" y="184"/>
                      </a:lnTo>
                      <a:lnTo>
                        <a:pt x="1379" y="184"/>
                      </a:lnTo>
                      <a:lnTo>
                        <a:pt x="1379" y="184"/>
                      </a:lnTo>
                      <a:lnTo>
                        <a:pt x="1379" y="204"/>
                      </a:lnTo>
                      <a:lnTo>
                        <a:pt x="1379" y="204"/>
                      </a:lnTo>
                      <a:lnTo>
                        <a:pt x="1379" y="208"/>
                      </a:lnTo>
                      <a:lnTo>
                        <a:pt x="1379" y="208"/>
                      </a:lnTo>
                      <a:lnTo>
                        <a:pt x="1379" y="228"/>
                      </a:lnTo>
                      <a:lnTo>
                        <a:pt x="1379" y="228"/>
                      </a:lnTo>
                      <a:lnTo>
                        <a:pt x="1383" y="228"/>
                      </a:lnTo>
                      <a:lnTo>
                        <a:pt x="1383" y="228"/>
                      </a:lnTo>
                      <a:lnTo>
                        <a:pt x="1383" y="220"/>
                      </a:lnTo>
                      <a:lnTo>
                        <a:pt x="1383" y="220"/>
                      </a:lnTo>
                      <a:lnTo>
                        <a:pt x="1387" y="224"/>
                      </a:lnTo>
                      <a:lnTo>
                        <a:pt x="1387" y="224"/>
                      </a:lnTo>
                      <a:lnTo>
                        <a:pt x="1387" y="228"/>
                      </a:lnTo>
                      <a:lnTo>
                        <a:pt x="1387" y="228"/>
                      </a:lnTo>
                      <a:lnTo>
                        <a:pt x="1387" y="224"/>
                      </a:lnTo>
                      <a:lnTo>
                        <a:pt x="1387" y="224"/>
                      </a:lnTo>
                      <a:lnTo>
                        <a:pt x="1391" y="228"/>
                      </a:lnTo>
                      <a:lnTo>
                        <a:pt x="1391" y="228"/>
                      </a:lnTo>
                      <a:lnTo>
                        <a:pt x="1391" y="232"/>
                      </a:lnTo>
                      <a:lnTo>
                        <a:pt x="1391" y="232"/>
                      </a:lnTo>
                      <a:lnTo>
                        <a:pt x="1395" y="236"/>
                      </a:lnTo>
                      <a:lnTo>
                        <a:pt x="1395" y="236"/>
                      </a:lnTo>
                      <a:lnTo>
                        <a:pt x="1395" y="252"/>
                      </a:lnTo>
                      <a:lnTo>
                        <a:pt x="1395" y="252"/>
                      </a:lnTo>
                      <a:lnTo>
                        <a:pt x="1399" y="260"/>
                      </a:lnTo>
                      <a:lnTo>
                        <a:pt x="1399" y="260"/>
                      </a:lnTo>
                      <a:lnTo>
                        <a:pt x="1399" y="268"/>
                      </a:lnTo>
                      <a:lnTo>
                        <a:pt x="1399" y="268"/>
                      </a:lnTo>
                      <a:lnTo>
                        <a:pt x="1403" y="272"/>
                      </a:lnTo>
                      <a:lnTo>
                        <a:pt x="1403" y="272"/>
                      </a:lnTo>
                      <a:lnTo>
                        <a:pt x="1403" y="284"/>
                      </a:lnTo>
                      <a:lnTo>
                        <a:pt x="1403" y="284"/>
                      </a:lnTo>
                      <a:lnTo>
                        <a:pt x="1407" y="288"/>
                      </a:lnTo>
                      <a:lnTo>
                        <a:pt x="1407" y="288"/>
                      </a:lnTo>
                      <a:lnTo>
                        <a:pt x="1407" y="292"/>
                      </a:lnTo>
                      <a:lnTo>
                        <a:pt x="1407" y="292"/>
                      </a:lnTo>
                      <a:lnTo>
                        <a:pt x="1411" y="292"/>
                      </a:lnTo>
                      <a:lnTo>
                        <a:pt x="1411" y="292"/>
                      </a:lnTo>
                      <a:lnTo>
                        <a:pt x="1411" y="280"/>
                      </a:lnTo>
                      <a:lnTo>
                        <a:pt x="1411" y="280"/>
                      </a:lnTo>
                      <a:lnTo>
                        <a:pt x="1415" y="280"/>
                      </a:lnTo>
                      <a:lnTo>
                        <a:pt x="1415" y="280"/>
                      </a:lnTo>
                      <a:lnTo>
                        <a:pt x="1415" y="276"/>
                      </a:lnTo>
                      <a:lnTo>
                        <a:pt x="1415" y="276"/>
                      </a:lnTo>
                      <a:lnTo>
                        <a:pt x="1419" y="272"/>
                      </a:lnTo>
                      <a:lnTo>
                        <a:pt x="1419" y="272"/>
                      </a:lnTo>
                      <a:lnTo>
                        <a:pt x="1419" y="156"/>
                      </a:lnTo>
                      <a:lnTo>
                        <a:pt x="1419" y="156"/>
                      </a:lnTo>
                      <a:lnTo>
                        <a:pt x="1423" y="132"/>
                      </a:lnTo>
                      <a:lnTo>
                        <a:pt x="1423" y="132"/>
                      </a:lnTo>
                      <a:lnTo>
                        <a:pt x="1423" y="208"/>
                      </a:lnTo>
                      <a:lnTo>
                        <a:pt x="1423" y="208"/>
                      </a:lnTo>
                      <a:lnTo>
                        <a:pt x="1427" y="240"/>
                      </a:lnTo>
                      <a:lnTo>
                        <a:pt x="1427" y="240"/>
                      </a:lnTo>
                      <a:lnTo>
                        <a:pt x="1427" y="288"/>
                      </a:lnTo>
                      <a:lnTo>
                        <a:pt x="1427" y="288"/>
                      </a:lnTo>
                      <a:lnTo>
                        <a:pt x="1427" y="292"/>
                      </a:lnTo>
                      <a:lnTo>
                        <a:pt x="1427" y="292"/>
                      </a:lnTo>
                      <a:lnTo>
                        <a:pt x="1427" y="300"/>
                      </a:lnTo>
                      <a:lnTo>
                        <a:pt x="1427" y="300"/>
                      </a:lnTo>
                      <a:lnTo>
                        <a:pt x="1431" y="300"/>
                      </a:lnTo>
                      <a:lnTo>
                        <a:pt x="1431" y="300"/>
                      </a:lnTo>
                      <a:lnTo>
                        <a:pt x="1431" y="296"/>
                      </a:lnTo>
                      <a:lnTo>
                        <a:pt x="1431" y="296"/>
                      </a:lnTo>
                      <a:lnTo>
                        <a:pt x="1435" y="296"/>
                      </a:lnTo>
                      <a:lnTo>
                        <a:pt x="1435" y="296"/>
                      </a:lnTo>
                      <a:lnTo>
                        <a:pt x="1439" y="292"/>
                      </a:lnTo>
                      <a:lnTo>
                        <a:pt x="1439" y="292"/>
                      </a:lnTo>
                      <a:lnTo>
                        <a:pt x="1439" y="288"/>
                      </a:lnTo>
                      <a:lnTo>
                        <a:pt x="1439" y="288"/>
                      </a:lnTo>
                      <a:lnTo>
                        <a:pt x="1443" y="288"/>
                      </a:lnTo>
                      <a:lnTo>
                        <a:pt x="1443" y="288"/>
                      </a:lnTo>
                      <a:lnTo>
                        <a:pt x="1443" y="284"/>
                      </a:lnTo>
                      <a:lnTo>
                        <a:pt x="1443" y="284"/>
                      </a:lnTo>
                      <a:lnTo>
                        <a:pt x="1443" y="288"/>
                      </a:lnTo>
                      <a:lnTo>
                        <a:pt x="1443" y="288"/>
                      </a:lnTo>
                      <a:lnTo>
                        <a:pt x="1447" y="284"/>
                      </a:lnTo>
                      <a:lnTo>
                        <a:pt x="1447" y="284"/>
                      </a:lnTo>
                      <a:lnTo>
                        <a:pt x="1447" y="268"/>
                      </a:lnTo>
                      <a:lnTo>
                        <a:pt x="1447" y="268"/>
                      </a:lnTo>
                      <a:lnTo>
                        <a:pt x="1451" y="264"/>
                      </a:lnTo>
                      <a:lnTo>
                        <a:pt x="1451" y="264"/>
                      </a:lnTo>
                      <a:lnTo>
                        <a:pt x="1451" y="236"/>
                      </a:lnTo>
                      <a:lnTo>
                        <a:pt x="1451" y="236"/>
                      </a:lnTo>
                      <a:lnTo>
                        <a:pt x="1455" y="196"/>
                      </a:lnTo>
                      <a:lnTo>
                        <a:pt x="1455" y="196"/>
                      </a:lnTo>
                      <a:lnTo>
                        <a:pt x="1455" y="128"/>
                      </a:lnTo>
                      <a:lnTo>
                        <a:pt x="1455" y="128"/>
                      </a:lnTo>
                      <a:lnTo>
                        <a:pt x="1455" y="148"/>
                      </a:lnTo>
                      <a:lnTo>
                        <a:pt x="1455" y="148"/>
                      </a:lnTo>
                      <a:lnTo>
                        <a:pt x="1459" y="180"/>
                      </a:lnTo>
                      <a:lnTo>
                        <a:pt x="1459" y="180"/>
                      </a:lnTo>
                      <a:lnTo>
                        <a:pt x="1459" y="248"/>
                      </a:lnTo>
                      <a:lnTo>
                        <a:pt x="1459" y="248"/>
                      </a:lnTo>
                      <a:lnTo>
                        <a:pt x="1463" y="256"/>
                      </a:lnTo>
                      <a:lnTo>
                        <a:pt x="1463" y="256"/>
                      </a:lnTo>
                      <a:lnTo>
                        <a:pt x="1463" y="288"/>
                      </a:lnTo>
                      <a:lnTo>
                        <a:pt x="1463" y="288"/>
                      </a:lnTo>
                      <a:lnTo>
                        <a:pt x="1467" y="292"/>
                      </a:lnTo>
                      <a:lnTo>
                        <a:pt x="1467" y="292"/>
                      </a:lnTo>
                      <a:lnTo>
                        <a:pt x="1467" y="296"/>
                      </a:lnTo>
                      <a:lnTo>
                        <a:pt x="1467" y="296"/>
                      </a:lnTo>
                      <a:lnTo>
                        <a:pt x="1471" y="296"/>
                      </a:lnTo>
                      <a:lnTo>
                        <a:pt x="1471" y="296"/>
                      </a:lnTo>
                      <a:lnTo>
                        <a:pt x="1475" y="296"/>
                      </a:lnTo>
                      <a:lnTo>
                        <a:pt x="1475" y="296"/>
                      </a:lnTo>
                      <a:lnTo>
                        <a:pt x="1475" y="264"/>
                      </a:lnTo>
                      <a:lnTo>
                        <a:pt x="1475" y="264"/>
                      </a:lnTo>
                      <a:lnTo>
                        <a:pt x="1479" y="252"/>
                      </a:lnTo>
                      <a:lnTo>
                        <a:pt x="1479" y="252"/>
                      </a:lnTo>
                      <a:lnTo>
                        <a:pt x="1479" y="132"/>
                      </a:lnTo>
                      <a:lnTo>
                        <a:pt x="1479" y="132"/>
                      </a:lnTo>
                      <a:lnTo>
                        <a:pt x="1483" y="100"/>
                      </a:lnTo>
                      <a:lnTo>
                        <a:pt x="1483" y="100"/>
                      </a:lnTo>
                      <a:lnTo>
                        <a:pt x="1483" y="224"/>
                      </a:lnTo>
                      <a:lnTo>
                        <a:pt x="1483" y="224"/>
                      </a:lnTo>
                      <a:lnTo>
                        <a:pt x="1487" y="252"/>
                      </a:lnTo>
                      <a:lnTo>
                        <a:pt x="1487" y="252"/>
                      </a:lnTo>
                      <a:lnTo>
                        <a:pt x="1487" y="268"/>
                      </a:lnTo>
                      <a:lnTo>
                        <a:pt x="1487" y="268"/>
                      </a:lnTo>
                      <a:lnTo>
                        <a:pt x="1491" y="264"/>
                      </a:lnTo>
                      <a:lnTo>
                        <a:pt x="1491" y="264"/>
                      </a:lnTo>
                      <a:lnTo>
                        <a:pt x="1491" y="232"/>
                      </a:lnTo>
                      <a:lnTo>
                        <a:pt x="1491" y="232"/>
                      </a:lnTo>
                      <a:lnTo>
                        <a:pt x="1495" y="200"/>
                      </a:lnTo>
                      <a:lnTo>
                        <a:pt x="1495" y="200"/>
                      </a:lnTo>
                      <a:lnTo>
                        <a:pt x="1495" y="128"/>
                      </a:lnTo>
                      <a:lnTo>
                        <a:pt x="1495" y="128"/>
                      </a:lnTo>
                      <a:lnTo>
                        <a:pt x="1499" y="144"/>
                      </a:lnTo>
                      <a:lnTo>
                        <a:pt x="1499" y="144"/>
                      </a:lnTo>
                      <a:lnTo>
                        <a:pt x="1499" y="244"/>
                      </a:lnTo>
                      <a:lnTo>
                        <a:pt x="1499" y="244"/>
                      </a:lnTo>
                      <a:lnTo>
                        <a:pt x="1499" y="256"/>
                      </a:lnTo>
                      <a:lnTo>
                        <a:pt x="1499" y="256"/>
                      </a:lnTo>
                      <a:lnTo>
                        <a:pt x="1499" y="276"/>
                      </a:lnTo>
                      <a:lnTo>
                        <a:pt x="1499" y="276"/>
                      </a:lnTo>
                      <a:lnTo>
                        <a:pt x="1507" y="276"/>
                      </a:lnTo>
                      <a:lnTo>
                        <a:pt x="1507" y="276"/>
                      </a:lnTo>
                      <a:lnTo>
                        <a:pt x="1507" y="280"/>
                      </a:lnTo>
                      <a:lnTo>
                        <a:pt x="1507" y="280"/>
                      </a:lnTo>
                      <a:lnTo>
                        <a:pt x="1511" y="280"/>
                      </a:lnTo>
                      <a:lnTo>
                        <a:pt x="1511" y="280"/>
                      </a:lnTo>
                      <a:lnTo>
                        <a:pt x="1511" y="272"/>
                      </a:lnTo>
                      <a:lnTo>
                        <a:pt x="1511" y="272"/>
                      </a:lnTo>
                      <a:lnTo>
                        <a:pt x="1515" y="264"/>
                      </a:lnTo>
                      <a:lnTo>
                        <a:pt x="1515" y="264"/>
                      </a:lnTo>
                      <a:lnTo>
                        <a:pt x="1515" y="224"/>
                      </a:lnTo>
                      <a:lnTo>
                        <a:pt x="1515" y="224"/>
                      </a:lnTo>
                      <a:lnTo>
                        <a:pt x="1519" y="172"/>
                      </a:lnTo>
                      <a:lnTo>
                        <a:pt x="1519" y="172"/>
                      </a:lnTo>
                      <a:lnTo>
                        <a:pt x="1519" y="88"/>
                      </a:lnTo>
                      <a:lnTo>
                        <a:pt x="1519" y="88"/>
                      </a:lnTo>
                      <a:lnTo>
                        <a:pt x="1519" y="104"/>
                      </a:lnTo>
                      <a:lnTo>
                        <a:pt x="1519" y="104"/>
                      </a:lnTo>
                      <a:lnTo>
                        <a:pt x="1519" y="104"/>
                      </a:lnTo>
                      <a:lnTo>
                        <a:pt x="1523" y="148"/>
                      </a:lnTo>
                      <a:lnTo>
                        <a:pt x="1523" y="148"/>
                      </a:lnTo>
                      <a:lnTo>
                        <a:pt x="1523" y="272"/>
                      </a:lnTo>
                      <a:lnTo>
                        <a:pt x="1523" y="272"/>
                      </a:lnTo>
                      <a:lnTo>
                        <a:pt x="1527" y="276"/>
                      </a:lnTo>
                      <a:lnTo>
                        <a:pt x="1527" y="276"/>
                      </a:lnTo>
                      <a:lnTo>
                        <a:pt x="1527" y="264"/>
                      </a:lnTo>
                      <a:lnTo>
                        <a:pt x="1527" y="264"/>
                      </a:lnTo>
                      <a:lnTo>
                        <a:pt x="1531" y="256"/>
                      </a:lnTo>
                      <a:lnTo>
                        <a:pt x="1531" y="256"/>
                      </a:lnTo>
                      <a:lnTo>
                        <a:pt x="1531" y="140"/>
                      </a:lnTo>
                      <a:lnTo>
                        <a:pt x="1531" y="140"/>
                      </a:lnTo>
                      <a:lnTo>
                        <a:pt x="1535" y="116"/>
                      </a:lnTo>
                      <a:lnTo>
                        <a:pt x="1535" y="116"/>
                      </a:lnTo>
                      <a:lnTo>
                        <a:pt x="1535" y="196"/>
                      </a:lnTo>
                      <a:lnTo>
                        <a:pt x="1535" y="196"/>
                      </a:lnTo>
                      <a:lnTo>
                        <a:pt x="1539" y="216"/>
                      </a:lnTo>
                      <a:lnTo>
                        <a:pt x="1539" y="216"/>
                      </a:lnTo>
                      <a:lnTo>
                        <a:pt x="1539" y="244"/>
                      </a:lnTo>
                      <a:lnTo>
                        <a:pt x="1539" y="244"/>
                      </a:lnTo>
                      <a:lnTo>
                        <a:pt x="1543" y="252"/>
                      </a:lnTo>
                      <a:lnTo>
                        <a:pt x="1543" y="252"/>
                      </a:lnTo>
                      <a:lnTo>
                        <a:pt x="1543" y="272"/>
                      </a:lnTo>
                      <a:lnTo>
                        <a:pt x="1543" y="272"/>
                      </a:lnTo>
                      <a:lnTo>
                        <a:pt x="1547" y="276"/>
                      </a:lnTo>
                      <a:lnTo>
                        <a:pt x="1547" y="276"/>
                      </a:lnTo>
                      <a:lnTo>
                        <a:pt x="1547" y="268"/>
                      </a:lnTo>
                      <a:lnTo>
                        <a:pt x="1547" y="268"/>
                      </a:lnTo>
                      <a:lnTo>
                        <a:pt x="1547" y="252"/>
                      </a:lnTo>
                      <a:lnTo>
                        <a:pt x="1547" y="252"/>
                      </a:lnTo>
                      <a:lnTo>
                        <a:pt x="1551" y="236"/>
                      </a:lnTo>
                      <a:lnTo>
                        <a:pt x="1551" y="236"/>
                      </a:lnTo>
                      <a:lnTo>
                        <a:pt x="1551" y="120"/>
                      </a:lnTo>
                      <a:lnTo>
                        <a:pt x="1551" y="120"/>
                      </a:lnTo>
                      <a:lnTo>
                        <a:pt x="1555" y="124"/>
                      </a:lnTo>
                      <a:lnTo>
                        <a:pt x="1555" y="124"/>
                      </a:lnTo>
                      <a:lnTo>
                        <a:pt x="1555" y="224"/>
                      </a:lnTo>
                      <a:lnTo>
                        <a:pt x="1555" y="224"/>
                      </a:lnTo>
                      <a:lnTo>
                        <a:pt x="1559" y="252"/>
                      </a:lnTo>
                      <a:lnTo>
                        <a:pt x="1559" y="252"/>
                      </a:lnTo>
                      <a:lnTo>
                        <a:pt x="1559" y="292"/>
                      </a:lnTo>
                      <a:lnTo>
                        <a:pt x="1559" y="292"/>
                      </a:lnTo>
                      <a:lnTo>
                        <a:pt x="1563" y="296"/>
                      </a:lnTo>
                      <a:lnTo>
                        <a:pt x="1563" y="296"/>
                      </a:lnTo>
                      <a:lnTo>
                        <a:pt x="1563" y="288"/>
                      </a:lnTo>
                      <a:lnTo>
                        <a:pt x="1563" y="288"/>
                      </a:lnTo>
                      <a:lnTo>
                        <a:pt x="1567" y="276"/>
                      </a:lnTo>
                      <a:lnTo>
                        <a:pt x="1567" y="276"/>
                      </a:lnTo>
                      <a:lnTo>
                        <a:pt x="1567" y="268"/>
                      </a:lnTo>
                      <a:lnTo>
                        <a:pt x="1567" y="268"/>
                      </a:lnTo>
                      <a:lnTo>
                        <a:pt x="1567" y="272"/>
                      </a:lnTo>
                      <a:lnTo>
                        <a:pt x="1567" y="272"/>
                      </a:lnTo>
                      <a:lnTo>
                        <a:pt x="1571" y="276"/>
                      </a:lnTo>
                      <a:lnTo>
                        <a:pt x="1571" y="276"/>
                      </a:lnTo>
                      <a:lnTo>
                        <a:pt x="1571" y="284"/>
                      </a:lnTo>
                      <a:lnTo>
                        <a:pt x="1571" y="284"/>
                      </a:lnTo>
                      <a:lnTo>
                        <a:pt x="1575" y="288"/>
                      </a:lnTo>
                      <a:lnTo>
                        <a:pt x="1575" y="288"/>
                      </a:lnTo>
                      <a:lnTo>
                        <a:pt x="1575" y="300"/>
                      </a:lnTo>
                      <a:lnTo>
                        <a:pt x="1575" y="300"/>
                      </a:lnTo>
                      <a:lnTo>
                        <a:pt x="1579" y="300"/>
                      </a:lnTo>
                      <a:lnTo>
                        <a:pt x="1579" y="300"/>
                      </a:lnTo>
                      <a:lnTo>
                        <a:pt x="1579" y="296"/>
                      </a:lnTo>
                      <a:lnTo>
                        <a:pt x="1579" y="296"/>
                      </a:lnTo>
                      <a:lnTo>
                        <a:pt x="1583" y="272"/>
                      </a:lnTo>
                      <a:lnTo>
                        <a:pt x="1583" y="272"/>
                      </a:lnTo>
                      <a:lnTo>
                        <a:pt x="1583" y="144"/>
                      </a:lnTo>
                      <a:lnTo>
                        <a:pt x="1583" y="144"/>
                      </a:lnTo>
                      <a:lnTo>
                        <a:pt x="1587" y="148"/>
                      </a:lnTo>
                      <a:lnTo>
                        <a:pt x="1587" y="148"/>
                      </a:lnTo>
                      <a:lnTo>
                        <a:pt x="1587" y="244"/>
                      </a:lnTo>
                      <a:lnTo>
                        <a:pt x="1587" y="244"/>
                      </a:lnTo>
                      <a:lnTo>
                        <a:pt x="1591" y="252"/>
                      </a:lnTo>
                      <a:lnTo>
                        <a:pt x="1591" y="252"/>
                      </a:lnTo>
                      <a:lnTo>
                        <a:pt x="1591" y="272"/>
                      </a:lnTo>
                      <a:lnTo>
                        <a:pt x="1591" y="272"/>
                      </a:lnTo>
                      <a:lnTo>
                        <a:pt x="1595" y="272"/>
                      </a:lnTo>
                      <a:lnTo>
                        <a:pt x="1595" y="272"/>
                      </a:lnTo>
                      <a:lnTo>
                        <a:pt x="1595" y="276"/>
                      </a:lnTo>
                      <a:lnTo>
                        <a:pt x="1595" y="276"/>
                      </a:lnTo>
                      <a:lnTo>
                        <a:pt x="1599" y="276"/>
                      </a:lnTo>
                      <a:lnTo>
                        <a:pt x="1599" y="276"/>
                      </a:lnTo>
                      <a:lnTo>
                        <a:pt x="1599" y="292"/>
                      </a:lnTo>
                      <a:lnTo>
                        <a:pt x="1599" y="292"/>
                      </a:lnTo>
                      <a:lnTo>
                        <a:pt x="1603" y="296"/>
                      </a:lnTo>
                      <a:lnTo>
                        <a:pt x="1603" y="296"/>
                      </a:lnTo>
                      <a:lnTo>
                        <a:pt x="1603" y="288"/>
                      </a:lnTo>
                      <a:lnTo>
                        <a:pt x="1603" y="288"/>
                      </a:lnTo>
                      <a:lnTo>
                        <a:pt x="1603" y="284"/>
                      </a:lnTo>
                      <a:lnTo>
                        <a:pt x="1603" y="284"/>
                      </a:lnTo>
                      <a:lnTo>
                        <a:pt x="1607" y="272"/>
                      </a:lnTo>
                      <a:lnTo>
                        <a:pt x="1607" y="272"/>
                      </a:lnTo>
                      <a:lnTo>
                        <a:pt x="1607" y="200"/>
                      </a:lnTo>
                      <a:lnTo>
                        <a:pt x="1607" y="200"/>
                      </a:lnTo>
                      <a:lnTo>
                        <a:pt x="1611" y="176"/>
                      </a:lnTo>
                      <a:lnTo>
                        <a:pt x="1611" y="176"/>
                      </a:lnTo>
                      <a:lnTo>
                        <a:pt x="1611" y="152"/>
                      </a:lnTo>
                      <a:lnTo>
                        <a:pt x="1611" y="152"/>
                      </a:lnTo>
                      <a:lnTo>
                        <a:pt x="1611" y="184"/>
                      </a:lnTo>
                      <a:lnTo>
                        <a:pt x="1611" y="184"/>
                      </a:lnTo>
                      <a:lnTo>
                        <a:pt x="1615" y="212"/>
                      </a:lnTo>
                      <a:lnTo>
                        <a:pt x="1615" y="212"/>
                      </a:lnTo>
                      <a:lnTo>
                        <a:pt x="1615" y="272"/>
                      </a:lnTo>
                      <a:lnTo>
                        <a:pt x="1615" y="272"/>
                      </a:lnTo>
                      <a:lnTo>
                        <a:pt x="1619" y="280"/>
                      </a:lnTo>
                      <a:lnTo>
                        <a:pt x="1619" y="280"/>
                      </a:lnTo>
                      <a:lnTo>
                        <a:pt x="1619" y="288"/>
                      </a:lnTo>
                      <a:lnTo>
                        <a:pt x="1619" y="288"/>
                      </a:lnTo>
                      <a:lnTo>
                        <a:pt x="1623" y="292"/>
                      </a:lnTo>
                      <a:lnTo>
                        <a:pt x="1623" y="292"/>
                      </a:lnTo>
                      <a:lnTo>
                        <a:pt x="1623" y="316"/>
                      </a:lnTo>
                      <a:lnTo>
                        <a:pt x="1623" y="316"/>
                      </a:lnTo>
                      <a:lnTo>
                        <a:pt x="1627" y="324"/>
                      </a:lnTo>
                      <a:lnTo>
                        <a:pt x="1627" y="324"/>
                      </a:lnTo>
                      <a:lnTo>
                        <a:pt x="1627" y="308"/>
                      </a:lnTo>
                      <a:lnTo>
                        <a:pt x="1627" y="308"/>
                      </a:lnTo>
                      <a:lnTo>
                        <a:pt x="1631" y="300"/>
                      </a:lnTo>
                      <a:lnTo>
                        <a:pt x="1631" y="300"/>
                      </a:lnTo>
                      <a:lnTo>
                        <a:pt x="1631" y="296"/>
                      </a:lnTo>
                      <a:lnTo>
                        <a:pt x="1631" y="296"/>
                      </a:lnTo>
                      <a:lnTo>
                        <a:pt x="1635" y="296"/>
                      </a:lnTo>
                      <a:lnTo>
                        <a:pt x="1635" y="296"/>
                      </a:lnTo>
                      <a:lnTo>
                        <a:pt x="1635" y="300"/>
                      </a:lnTo>
                      <a:lnTo>
                        <a:pt x="1635" y="300"/>
                      </a:lnTo>
                      <a:lnTo>
                        <a:pt x="1639" y="276"/>
                      </a:lnTo>
                      <a:lnTo>
                        <a:pt x="1639" y="276"/>
                      </a:lnTo>
                      <a:lnTo>
                        <a:pt x="1639" y="72"/>
                      </a:lnTo>
                      <a:lnTo>
                        <a:pt x="1639" y="72"/>
                      </a:lnTo>
                      <a:lnTo>
                        <a:pt x="1643" y="92"/>
                      </a:lnTo>
                      <a:lnTo>
                        <a:pt x="1643" y="92"/>
                      </a:lnTo>
                      <a:lnTo>
                        <a:pt x="1643" y="216"/>
                      </a:lnTo>
                      <a:lnTo>
                        <a:pt x="1643" y="216"/>
                      </a:lnTo>
                      <a:lnTo>
                        <a:pt x="1647" y="228"/>
                      </a:lnTo>
                      <a:lnTo>
                        <a:pt x="1647" y="228"/>
                      </a:lnTo>
                      <a:lnTo>
                        <a:pt x="1647" y="168"/>
                      </a:lnTo>
                      <a:lnTo>
                        <a:pt x="1647" y="168"/>
                      </a:lnTo>
                      <a:lnTo>
                        <a:pt x="1651" y="128"/>
                      </a:lnTo>
                      <a:lnTo>
                        <a:pt x="1651" y="128"/>
                      </a:lnTo>
                      <a:lnTo>
                        <a:pt x="1651" y="104"/>
                      </a:lnTo>
                      <a:lnTo>
                        <a:pt x="1651" y="104"/>
                      </a:lnTo>
                      <a:lnTo>
                        <a:pt x="1651" y="124"/>
                      </a:lnTo>
                      <a:lnTo>
                        <a:pt x="1651" y="124"/>
                      </a:lnTo>
                      <a:lnTo>
                        <a:pt x="1655" y="160"/>
                      </a:lnTo>
                      <a:lnTo>
                        <a:pt x="1655" y="160"/>
                      </a:lnTo>
                      <a:lnTo>
                        <a:pt x="1655" y="268"/>
                      </a:lnTo>
                      <a:lnTo>
                        <a:pt x="1655" y="268"/>
                      </a:lnTo>
                      <a:lnTo>
                        <a:pt x="1659" y="280"/>
                      </a:lnTo>
                      <a:lnTo>
                        <a:pt x="1659" y="280"/>
                      </a:lnTo>
                      <a:lnTo>
                        <a:pt x="1663" y="276"/>
                      </a:lnTo>
                      <a:lnTo>
                        <a:pt x="1663" y="276"/>
                      </a:lnTo>
                      <a:lnTo>
                        <a:pt x="1663" y="288"/>
                      </a:lnTo>
                      <a:lnTo>
                        <a:pt x="1663" y="288"/>
                      </a:lnTo>
                      <a:lnTo>
                        <a:pt x="1667" y="296"/>
                      </a:lnTo>
                      <a:lnTo>
                        <a:pt x="1667" y="296"/>
                      </a:lnTo>
                      <a:lnTo>
                        <a:pt x="1667" y="312"/>
                      </a:lnTo>
                      <a:lnTo>
                        <a:pt x="1667" y="312"/>
                      </a:lnTo>
                      <a:lnTo>
                        <a:pt x="1667" y="304"/>
                      </a:lnTo>
                      <a:lnTo>
                        <a:pt x="1667" y="304"/>
                      </a:lnTo>
                      <a:lnTo>
                        <a:pt x="1667" y="252"/>
                      </a:lnTo>
                      <a:lnTo>
                        <a:pt x="1667" y="252"/>
                      </a:lnTo>
                      <a:lnTo>
                        <a:pt x="1671" y="208"/>
                      </a:lnTo>
                      <a:lnTo>
                        <a:pt x="1671" y="208"/>
                      </a:lnTo>
                      <a:lnTo>
                        <a:pt x="1671" y="88"/>
                      </a:lnTo>
                      <a:lnTo>
                        <a:pt x="1671" y="88"/>
                      </a:lnTo>
                      <a:lnTo>
                        <a:pt x="1675" y="96"/>
                      </a:lnTo>
                      <a:lnTo>
                        <a:pt x="1675" y="96"/>
                      </a:lnTo>
                      <a:lnTo>
                        <a:pt x="1675" y="152"/>
                      </a:lnTo>
                      <a:lnTo>
                        <a:pt x="1675" y="152"/>
                      </a:lnTo>
                      <a:lnTo>
                        <a:pt x="1679" y="172"/>
                      </a:lnTo>
                      <a:lnTo>
                        <a:pt x="1679" y="172"/>
                      </a:lnTo>
                      <a:lnTo>
                        <a:pt x="1679" y="228"/>
                      </a:lnTo>
                      <a:lnTo>
                        <a:pt x="1679" y="228"/>
                      </a:lnTo>
                      <a:lnTo>
                        <a:pt x="1683" y="240"/>
                      </a:lnTo>
                      <a:lnTo>
                        <a:pt x="1683" y="240"/>
                      </a:lnTo>
                      <a:lnTo>
                        <a:pt x="1683" y="264"/>
                      </a:lnTo>
                      <a:lnTo>
                        <a:pt x="1683" y="264"/>
                      </a:lnTo>
                      <a:lnTo>
                        <a:pt x="1691" y="264"/>
                      </a:lnTo>
                      <a:lnTo>
                        <a:pt x="1691" y="264"/>
                      </a:lnTo>
                      <a:lnTo>
                        <a:pt x="1691" y="260"/>
                      </a:lnTo>
                      <a:lnTo>
                        <a:pt x="1691" y="260"/>
                      </a:lnTo>
                      <a:lnTo>
                        <a:pt x="1695" y="252"/>
                      </a:lnTo>
                      <a:lnTo>
                        <a:pt x="1695" y="252"/>
                      </a:lnTo>
                      <a:lnTo>
                        <a:pt x="1699" y="252"/>
                      </a:lnTo>
                      <a:lnTo>
                        <a:pt x="1699" y="252"/>
                      </a:lnTo>
                      <a:lnTo>
                        <a:pt x="1699" y="236"/>
                      </a:lnTo>
                      <a:lnTo>
                        <a:pt x="1699" y="236"/>
                      </a:lnTo>
                      <a:lnTo>
                        <a:pt x="1703" y="228"/>
                      </a:lnTo>
                      <a:lnTo>
                        <a:pt x="1703" y="228"/>
                      </a:lnTo>
                      <a:lnTo>
                        <a:pt x="1703" y="216"/>
                      </a:lnTo>
                      <a:lnTo>
                        <a:pt x="1703" y="216"/>
                      </a:lnTo>
                      <a:lnTo>
                        <a:pt x="1707" y="176"/>
                      </a:lnTo>
                      <a:lnTo>
                        <a:pt x="1707" y="176"/>
                      </a:lnTo>
                      <a:lnTo>
                        <a:pt x="1707" y="132"/>
                      </a:lnTo>
                      <a:lnTo>
                        <a:pt x="1707" y="132"/>
                      </a:lnTo>
                      <a:lnTo>
                        <a:pt x="1707" y="176"/>
                      </a:lnTo>
                      <a:lnTo>
                        <a:pt x="1707" y="176"/>
                      </a:lnTo>
                      <a:lnTo>
                        <a:pt x="1711" y="200"/>
                      </a:lnTo>
                      <a:lnTo>
                        <a:pt x="1711" y="200"/>
                      </a:lnTo>
                      <a:lnTo>
                        <a:pt x="1711" y="200"/>
                      </a:lnTo>
                      <a:lnTo>
                        <a:pt x="1711" y="244"/>
                      </a:lnTo>
                      <a:lnTo>
                        <a:pt x="1711" y="244"/>
                      </a:lnTo>
                      <a:lnTo>
                        <a:pt x="1715" y="256"/>
                      </a:lnTo>
                      <a:lnTo>
                        <a:pt x="1715" y="256"/>
                      </a:lnTo>
                      <a:lnTo>
                        <a:pt x="1715" y="268"/>
                      </a:lnTo>
                      <a:lnTo>
                        <a:pt x="1715" y="268"/>
                      </a:lnTo>
                      <a:lnTo>
                        <a:pt x="1715" y="252"/>
                      </a:lnTo>
                      <a:lnTo>
                        <a:pt x="1715" y="252"/>
                      </a:lnTo>
                      <a:lnTo>
                        <a:pt x="1719" y="248"/>
                      </a:lnTo>
                      <a:lnTo>
                        <a:pt x="1719" y="248"/>
                      </a:lnTo>
                      <a:lnTo>
                        <a:pt x="1719" y="252"/>
                      </a:lnTo>
                      <a:lnTo>
                        <a:pt x="1719" y="252"/>
                      </a:lnTo>
                      <a:lnTo>
                        <a:pt x="1719" y="248"/>
                      </a:lnTo>
                      <a:lnTo>
                        <a:pt x="1719" y="248"/>
                      </a:lnTo>
                      <a:lnTo>
                        <a:pt x="1723" y="244"/>
                      </a:lnTo>
                      <a:lnTo>
                        <a:pt x="1723" y="244"/>
                      </a:lnTo>
                      <a:lnTo>
                        <a:pt x="1723" y="252"/>
                      </a:lnTo>
                      <a:lnTo>
                        <a:pt x="1723" y="252"/>
                      </a:lnTo>
                      <a:lnTo>
                        <a:pt x="1727" y="252"/>
                      </a:lnTo>
                      <a:lnTo>
                        <a:pt x="1727" y="252"/>
                      </a:lnTo>
                      <a:lnTo>
                        <a:pt x="1727" y="216"/>
                      </a:lnTo>
                      <a:lnTo>
                        <a:pt x="1727" y="216"/>
                      </a:lnTo>
                      <a:lnTo>
                        <a:pt x="1731" y="200"/>
                      </a:lnTo>
                      <a:lnTo>
                        <a:pt x="1731" y="200"/>
                      </a:lnTo>
                      <a:lnTo>
                        <a:pt x="1731" y="184"/>
                      </a:lnTo>
                      <a:lnTo>
                        <a:pt x="1731" y="184"/>
                      </a:lnTo>
                      <a:lnTo>
                        <a:pt x="1731" y="212"/>
                      </a:lnTo>
                      <a:lnTo>
                        <a:pt x="1731" y="212"/>
                      </a:lnTo>
                      <a:lnTo>
                        <a:pt x="1735" y="228"/>
                      </a:lnTo>
                      <a:lnTo>
                        <a:pt x="1735" y="228"/>
                      </a:lnTo>
                      <a:lnTo>
                        <a:pt x="1735" y="256"/>
                      </a:lnTo>
                      <a:lnTo>
                        <a:pt x="1735" y="256"/>
                      </a:lnTo>
                      <a:lnTo>
                        <a:pt x="1739" y="264"/>
                      </a:lnTo>
                      <a:lnTo>
                        <a:pt x="1739" y="264"/>
                      </a:lnTo>
                      <a:lnTo>
                        <a:pt x="1739" y="272"/>
                      </a:lnTo>
                      <a:lnTo>
                        <a:pt x="1739" y="272"/>
                      </a:lnTo>
                      <a:lnTo>
                        <a:pt x="1739" y="268"/>
                      </a:lnTo>
                      <a:lnTo>
                        <a:pt x="1739" y="268"/>
                      </a:lnTo>
                      <a:lnTo>
                        <a:pt x="1743" y="260"/>
                      </a:lnTo>
                      <a:lnTo>
                        <a:pt x="1743" y="260"/>
                      </a:lnTo>
                      <a:lnTo>
                        <a:pt x="1743" y="252"/>
                      </a:lnTo>
                      <a:lnTo>
                        <a:pt x="1743" y="252"/>
                      </a:lnTo>
                      <a:lnTo>
                        <a:pt x="1743" y="256"/>
                      </a:lnTo>
                      <a:lnTo>
                        <a:pt x="1743" y="256"/>
                      </a:lnTo>
                      <a:lnTo>
                        <a:pt x="1747" y="260"/>
                      </a:lnTo>
                      <a:lnTo>
                        <a:pt x="1747" y="260"/>
                      </a:lnTo>
                      <a:lnTo>
                        <a:pt x="1747" y="272"/>
                      </a:lnTo>
                      <a:lnTo>
                        <a:pt x="1747" y="272"/>
                      </a:lnTo>
                      <a:lnTo>
                        <a:pt x="1747" y="268"/>
                      </a:lnTo>
                      <a:lnTo>
                        <a:pt x="1747" y="268"/>
                      </a:lnTo>
                      <a:lnTo>
                        <a:pt x="1751" y="260"/>
                      </a:lnTo>
                      <a:lnTo>
                        <a:pt x="1751" y="260"/>
                      </a:lnTo>
                      <a:lnTo>
                        <a:pt x="1751" y="244"/>
                      </a:lnTo>
                      <a:lnTo>
                        <a:pt x="1751" y="244"/>
                      </a:lnTo>
                      <a:lnTo>
                        <a:pt x="1755" y="252"/>
                      </a:lnTo>
                      <a:lnTo>
                        <a:pt x="1755" y="252"/>
                      </a:lnTo>
                      <a:lnTo>
                        <a:pt x="1755" y="220"/>
                      </a:lnTo>
                      <a:lnTo>
                        <a:pt x="1755" y="220"/>
                      </a:lnTo>
                      <a:lnTo>
                        <a:pt x="1759" y="184"/>
                      </a:lnTo>
                      <a:lnTo>
                        <a:pt x="1759" y="184"/>
                      </a:lnTo>
                      <a:lnTo>
                        <a:pt x="1759" y="148"/>
                      </a:lnTo>
                      <a:lnTo>
                        <a:pt x="1759" y="148"/>
                      </a:lnTo>
                      <a:lnTo>
                        <a:pt x="1759" y="184"/>
                      </a:lnTo>
                      <a:lnTo>
                        <a:pt x="1759" y="184"/>
                      </a:lnTo>
                      <a:lnTo>
                        <a:pt x="1763" y="216"/>
                      </a:lnTo>
                      <a:lnTo>
                        <a:pt x="1763" y="216"/>
                      </a:lnTo>
                      <a:lnTo>
                        <a:pt x="1763" y="264"/>
                      </a:lnTo>
                      <a:lnTo>
                        <a:pt x="1763" y="264"/>
                      </a:lnTo>
                      <a:lnTo>
                        <a:pt x="1767" y="264"/>
                      </a:lnTo>
                      <a:lnTo>
                        <a:pt x="1767" y="264"/>
                      </a:lnTo>
                      <a:lnTo>
                        <a:pt x="1767" y="260"/>
                      </a:lnTo>
                      <a:lnTo>
                        <a:pt x="1767" y="260"/>
                      </a:lnTo>
                      <a:lnTo>
                        <a:pt x="1767" y="268"/>
                      </a:lnTo>
                      <a:lnTo>
                        <a:pt x="1767" y="268"/>
                      </a:lnTo>
                      <a:lnTo>
                        <a:pt x="1771" y="272"/>
                      </a:lnTo>
                      <a:lnTo>
                        <a:pt x="1771" y="272"/>
                      </a:lnTo>
                      <a:lnTo>
                        <a:pt x="1771" y="268"/>
                      </a:lnTo>
                      <a:lnTo>
                        <a:pt x="1771" y="268"/>
                      </a:lnTo>
                      <a:lnTo>
                        <a:pt x="1775" y="268"/>
                      </a:lnTo>
                      <a:lnTo>
                        <a:pt x="1775" y="268"/>
                      </a:lnTo>
                      <a:lnTo>
                        <a:pt x="1775" y="264"/>
                      </a:lnTo>
                      <a:lnTo>
                        <a:pt x="1775" y="264"/>
                      </a:lnTo>
                      <a:lnTo>
                        <a:pt x="1775" y="268"/>
                      </a:lnTo>
                      <a:lnTo>
                        <a:pt x="1775" y="268"/>
                      </a:lnTo>
                      <a:lnTo>
                        <a:pt x="1779" y="276"/>
                      </a:lnTo>
                      <a:lnTo>
                        <a:pt x="1779" y="276"/>
                      </a:lnTo>
                      <a:lnTo>
                        <a:pt x="1779" y="280"/>
                      </a:lnTo>
                      <a:lnTo>
                        <a:pt x="1779" y="280"/>
                      </a:lnTo>
                      <a:lnTo>
                        <a:pt x="1779" y="268"/>
                      </a:lnTo>
                      <a:lnTo>
                        <a:pt x="1779" y="268"/>
                      </a:lnTo>
                      <a:lnTo>
                        <a:pt x="1783" y="264"/>
                      </a:lnTo>
                      <a:lnTo>
                        <a:pt x="1783" y="264"/>
                      </a:lnTo>
                      <a:lnTo>
                        <a:pt x="1783" y="296"/>
                      </a:lnTo>
                      <a:lnTo>
                        <a:pt x="1783" y="296"/>
                      </a:lnTo>
                      <a:lnTo>
                        <a:pt x="1783" y="304"/>
                      </a:lnTo>
                      <a:lnTo>
                        <a:pt x="1783" y="304"/>
                      </a:lnTo>
                      <a:lnTo>
                        <a:pt x="1783" y="308"/>
                      </a:lnTo>
                      <a:lnTo>
                        <a:pt x="1783" y="308"/>
                      </a:lnTo>
                      <a:lnTo>
                        <a:pt x="1783" y="300"/>
                      </a:lnTo>
                      <a:lnTo>
                        <a:pt x="1783" y="300"/>
                      </a:lnTo>
                      <a:lnTo>
                        <a:pt x="1787" y="292"/>
                      </a:lnTo>
                      <a:lnTo>
                        <a:pt x="1787" y="292"/>
                      </a:lnTo>
                      <a:lnTo>
                        <a:pt x="1787" y="196"/>
                      </a:lnTo>
                      <a:lnTo>
                        <a:pt x="1787" y="196"/>
                      </a:lnTo>
                      <a:lnTo>
                        <a:pt x="1791" y="148"/>
                      </a:lnTo>
                      <a:lnTo>
                        <a:pt x="1791" y="148"/>
                      </a:lnTo>
                      <a:lnTo>
                        <a:pt x="1791" y="132"/>
                      </a:lnTo>
                      <a:lnTo>
                        <a:pt x="1791" y="132"/>
                      </a:lnTo>
                      <a:lnTo>
                        <a:pt x="1791" y="164"/>
                      </a:lnTo>
                      <a:lnTo>
                        <a:pt x="1791" y="164"/>
                      </a:lnTo>
                      <a:lnTo>
                        <a:pt x="1795" y="180"/>
                      </a:lnTo>
                      <a:lnTo>
                        <a:pt x="1795" y="180"/>
                      </a:lnTo>
                      <a:lnTo>
                        <a:pt x="1795" y="228"/>
                      </a:lnTo>
                      <a:lnTo>
                        <a:pt x="1795" y="228"/>
                      </a:lnTo>
                      <a:lnTo>
                        <a:pt x="1799" y="220"/>
                      </a:lnTo>
                      <a:lnTo>
                        <a:pt x="1799" y="220"/>
                      </a:lnTo>
                      <a:lnTo>
                        <a:pt x="1799" y="208"/>
                      </a:lnTo>
                      <a:lnTo>
                        <a:pt x="1799" y="208"/>
                      </a:lnTo>
                      <a:lnTo>
                        <a:pt x="1803" y="200"/>
                      </a:lnTo>
                      <a:lnTo>
                        <a:pt x="1803" y="200"/>
                      </a:lnTo>
                      <a:lnTo>
                        <a:pt x="1803" y="196"/>
                      </a:lnTo>
                      <a:lnTo>
                        <a:pt x="1803" y="196"/>
                      </a:lnTo>
                      <a:lnTo>
                        <a:pt x="1803" y="216"/>
                      </a:lnTo>
                      <a:lnTo>
                        <a:pt x="1803" y="216"/>
                      </a:lnTo>
                      <a:lnTo>
                        <a:pt x="1807" y="232"/>
                      </a:lnTo>
                      <a:lnTo>
                        <a:pt x="1807" y="232"/>
                      </a:lnTo>
                      <a:lnTo>
                        <a:pt x="1807" y="244"/>
                      </a:lnTo>
                      <a:lnTo>
                        <a:pt x="1807" y="244"/>
                      </a:lnTo>
                      <a:lnTo>
                        <a:pt x="1807" y="236"/>
                      </a:lnTo>
                      <a:lnTo>
                        <a:pt x="1807" y="236"/>
                      </a:lnTo>
                      <a:lnTo>
                        <a:pt x="1811" y="220"/>
                      </a:lnTo>
                      <a:lnTo>
                        <a:pt x="1811" y="220"/>
                      </a:lnTo>
                      <a:lnTo>
                        <a:pt x="1811" y="216"/>
                      </a:lnTo>
                      <a:lnTo>
                        <a:pt x="1811" y="216"/>
                      </a:lnTo>
                      <a:lnTo>
                        <a:pt x="1811" y="248"/>
                      </a:lnTo>
                      <a:lnTo>
                        <a:pt x="1811" y="248"/>
                      </a:lnTo>
                      <a:lnTo>
                        <a:pt x="1815" y="252"/>
                      </a:lnTo>
                      <a:lnTo>
                        <a:pt x="1815" y="252"/>
                      </a:lnTo>
                      <a:lnTo>
                        <a:pt x="1815" y="256"/>
                      </a:lnTo>
                      <a:lnTo>
                        <a:pt x="1815" y="256"/>
                      </a:lnTo>
                      <a:lnTo>
                        <a:pt x="1815" y="252"/>
                      </a:lnTo>
                      <a:lnTo>
                        <a:pt x="1815" y="252"/>
                      </a:lnTo>
                      <a:lnTo>
                        <a:pt x="1819" y="248"/>
                      </a:lnTo>
                      <a:lnTo>
                        <a:pt x="1819" y="248"/>
                      </a:lnTo>
                      <a:lnTo>
                        <a:pt x="1819" y="200"/>
                      </a:lnTo>
                      <a:lnTo>
                        <a:pt x="1819" y="200"/>
                      </a:lnTo>
                      <a:lnTo>
                        <a:pt x="1823" y="176"/>
                      </a:lnTo>
                      <a:lnTo>
                        <a:pt x="1823" y="176"/>
                      </a:lnTo>
                      <a:lnTo>
                        <a:pt x="1823" y="264"/>
                      </a:lnTo>
                      <a:lnTo>
                        <a:pt x="1823" y="264"/>
                      </a:lnTo>
                      <a:lnTo>
                        <a:pt x="1827" y="268"/>
                      </a:lnTo>
                      <a:lnTo>
                        <a:pt x="1827" y="268"/>
                      </a:lnTo>
                      <a:lnTo>
                        <a:pt x="1827" y="256"/>
                      </a:lnTo>
                      <a:lnTo>
                        <a:pt x="1827" y="256"/>
                      </a:lnTo>
                      <a:lnTo>
                        <a:pt x="1831" y="260"/>
                      </a:lnTo>
                      <a:lnTo>
                        <a:pt x="1831" y="260"/>
                      </a:lnTo>
                      <a:lnTo>
                        <a:pt x="1831" y="256"/>
                      </a:lnTo>
                      <a:lnTo>
                        <a:pt x="1831" y="256"/>
                      </a:lnTo>
                      <a:lnTo>
                        <a:pt x="1831" y="260"/>
                      </a:lnTo>
                      <a:lnTo>
                        <a:pt x="1831" y="260"/>
                      </a:lnTo>
                      <a:lnTo>
                        <a:pt x="1835" y="272"/>
                      </a:lnTo>
                      <a:lnTo>
                        <a:pt x="1835" y="272"/>
                      </a:lnTo>
                      <a:lnTo>
                        <a:pt x="1835" y="276"/>
                      </a:lnTo>
                      <a:lnTo>
                        <a:pt x="1835" y="276"/>
                      </a:lnTo>
                      <a:lnTo>
                        <a:pt x="1835" y="268"/>
                      </a:lnTo>
                      <a:lnTo>
                        <a:pt x="1835" y="268"/>
                      </a:lnTo>
                      <a:lnTo>
                        <a:pt x="1835" y="260"/>
                      </a:lnTo>
                      <a:lnTo>
                        <a:pt x="1835" y="260"/>
                      </a:lnTo>
                      <a:lnTo>
                        <a:pt x="1835" y="292"/>
                      </a:lnTo>
                      <a:lnTo>
                        <a:pt x="1835" y="292"/>
                      </a:lnTo>
                      <a:lnTo>
                        <a:pt x="1839" y="296"/>
                      </a:lnTo>
                      <a:lnTo>
                        <a:pt x="1839" y="296"/>
                      </a:lnTo>
                      <a:lnTo>
                        <a:pt x="1839" y="300"/>
                      </a:lnTo>
                      <a:lnTo>
                        <a:pt x="1839" y="300"/>
                      </a:lnTo>
                      <a:lnTo>
                        <a:pt x="1839" y="272"/>
                      </a:lnTo>
                      <a:lnTo>
                        <a:pt x="1839" y="272"/>
                      </a:lnTo>
                      <a:lnTo>
                        <a:pt x="1843" y="216"/>
                      </a:lnTo>
                      <a:lnTo>
                        <a:pt x="1843" y="216"/>
                      </a:lnTo>
                      <a:lnTo>
                        <a:pt x="1843" y="164"/>
                      </a:lnTo>
                      <a:lnTo>
                        <a:pt x="1843" y="164"/>
                      </a:lnTo>
                      <a:lnTo>
                        <a:pt x="1843" y="176"/>
                      </a:lnTo>
                      <a:lnTo>
                        <a:pt x="1843" y="176"/>
                      </a:lnTo>
                      <a:lnTo>
                        <a:pt x="1847" y="180"/>
                      </a:lnTo>
                      <a:lnTo>
                        <a:pt x="1847" y="180"/>
                      </a:lnTo>
                      <a:lnTo>
                        <a:pt x="1847" y="260"/>
                      </a:lnTo>
                      <a:lnTo>
                        <a:pt x="1847" y="260"/>
                      </a:lnTo>
                      <a:lnTo>
                        <a:pt x="1851" y="260"/>
                      </a:lnTo>
                      <a:lnTo>
                        <a:pt x="1851" y="260"/>
                      </a:lnTo>
                      <a:lnTo>
                        <a:pt x="1851" y="248"/>
                      </a:lnTo>
                      <a:lnTo>
                        <a:pt x="1851" y="248"/>
                      </a:lnTo>
                      <a:lnTo>
                        <a:pt x="1855" y="232"/>
                      </a:lnTo>
                      <a:lnTo>
                        <a:pt x="1855" y="232"/>
                      </a:lnTo>
                      <a:lnTo>
                        <a:pt x="1855" y="212"/>
                      </a:lnTo>
                      <a:lnTo>
                        <a:pt x="1855" y="212"/>
                      </a:lnTo>
                      <a:lnTo>
                        <a:pt x="1859" y="208"/>
                      </a:lnTo>
                      <a:lnTo>
                        <a:pt x="1859" y="208"/>
                      </a:lnTo>
                      <a:lnTo>
                        <a:pt x="1859" y="252"/>
                      </a:lnTo>
                      <a:lnTo>
                        <a:pt x="1859" y="252"/>
                      </a:lnTo>
                      <a:lnTo>
                        <a:pt x="1863" y="268"/>
                      </a:lnTo>
                      <a:lnTo>
                        <a:pt x="1863" y="268"/>
                      </a:lnTo>
                      <a:lnTo>
                        <a:pt x="1863" y="268"/>
                      </a:lnTo>
                      <a:lnTo>
                        <a:pt x="1863" y="296"/>
                      </a:lnTo>
                      <a:lnTo>
                        <a:pt x="1863" y="296"/>
                      </a:lnTo>
                      <a:lnTo>
                        <a:pt x="1867" y="300"/>
                      </a:lnTo>
                      <a:lnTo>
                        <a:pt x="1867" y="300"/>
                      </a:lnTo>
                      <a:lnTo>
                        <a:pt x="1867" y="244"/>
                      </a:lnTo>
                      <a:lnTo>
                        <a:pt x="1867" y="244"/>
                      </a:lnTo>
                      <a:lnTo>
                        <a:pt x="1871" y="232"/>
                      </a:lnTo>
                      <a:lnTo>
                        <a:pt x="1871" y="232"/>
                      </a:lnTo>
                      <a:lnTo>
                        <a:pt x="1871" y="276"/>
                      </a:lnTo>
                      <a:lnTo>
                        <a:pt x="1871" y="276"/>
                      </a:lnTo>
                      <a:lnTo>
                        <a:pt x="1875" y="276"/>
                      </a:lnTo>
                      <a:lnTo>
                        <a:pt x="1875" y="276"/>
                      </a:lnTo>
                      <a:lnTo>
                        <a:pt x="1879" y="272"/>
                      </a:lnTo>
                      <a:lnTo>
                        <a:pt x="1879" y="272"/>
                      </a:lnTo>
                      <a:lnTo>
                        <a:pt x="1879" y="268"/>
                      </a:lnTo>
                      <a:lnTo>
                        <a:pt x="1879" y="268"/>
                      </a:lnTo>
                      <a:lnTo>
                        <a:pt x="1879" y="272"/>
                      </a:lnTo>
                      <a:lnTo>
                        <a:pt x="1879" y="272"/>
                      </a:lnTo>
                      <a:lnTo>
                        <a:pt x="1883" y="272"/>
                      </a:lnTo>
                      <a:lnTo>
                        <a:pt x="1883" y="272"/>
                      </a:lnTo>
                      <a:lnTo>
                        <a:pt x="1883" y="276"/>
                      </a:lnTo>
                      <a:lnTo>
                        <a:pt x="1883" y="276"/>
                      </a:lnTo>
                      <a:lnTo>
                        <a:pt x="1887" y="280"/>
                      </a:lnTo>
                      <a:lnTo>
                        <a:pt x="1887" y="280"/>
                      </a:lnTo>
                      <a:lnTo>
                        <a:pt x="1887" y="252"/>
                      </a:lnTo>
                      <a:lnTo>
                        <a:pt x="1887" y="252"/>
                      </a:lnTo>
                      <a:lnTo>
                        <a:pt x="1887" y="232"/>
                      </a:lnTo>
                      <a:lnTo>
                        <a:pt x="1887" y="232"/>
                      </a:lnTo>
                      <a:lnTo>
                        <a:pt x="1887" y="212"/>
                      </a:lnTo>
                      <a:lnTo>
                        <a:pt x="1887" y="212"/>
                      </a:lnTo>
                      <a:lnTo>
                        <a:pt x="1887" y="256"/>
                      </a:lnTo>
                      <a:lnTo>
                        <a:pt x="1887" y="256"/>
                      </a:lnTo>
                      <a:lnTo>
                        <a:pt x="1891" y="284"/>
                      </a:lnTo>
                      <a:lnTo>
                        <a:pt x="1891" y="284"/>
                      </a:lnTo>
                      <a:lnTo>
                        <a:pt x="1891" y="300"/>
                      </a:lnTo>
                      <a:lnTo>
                        <a:pt x="1891" y="300"/>
                      </a:lnTo>
                      <a:lnTo>
                        <a:pt x="1891" y="296"/>
                      </a:lnTo>
                      <a:lnTo>
                        <a:pt x="1891" y="296"/>
                      </a:lnTo>
                      <a:lnTo>
                        <a:pt x="1895" y="284"/>
                      </a:lnTo>
                      <a:lnTo>
                        <a:pt x="1895" y="284"/>
                      </a:lnTo>
                      <a:lnTo>
                        <a:pt x="1895" y="200"/>
                      </a:lnTo>
                      <a:lnTo>
                        <a:pt x="1895" y="200"/>
                      </a:lnTo>
                      <a:lnTo>
                        <a:pt x="1899" y="200"/>
                      </a:lnTo>
                      <a:lnTo>
                        <a:pt x="1899" y="200"/>
                      </a:lnTo>
                      <a:lnTo>
                        <a:pt x="1899" y="304"/>
                      </a:lnTo>
                      <a:lnTo>
                        <a:pt x="1899" y="304"/>
                      </a:lnTo>
                      <a:lnTo>
                        <a:pt x="1903" y="296"/>
                      </a:lnTo>
                      <a:lnTo>
                        <a:pt x="1903" y="296"/>
                      </a:lnTo>
                      <a:lnTo>
                        <a:pt x="1903" y="144"/>
                      </a:lnTo>
                      <a:lnTo>
                        <a:pt x="1903" y="144"/>
                      </a:lnTo>
                      <a:lnTo>
                        <a:pt x="1907" y="112"/>
                      </a:lnTo>
                      <a:lnTo>
                        <a:pt x="1907" y="112"/>
                      </a:lnTo>
                      <a:lnTo>
                        <a:pt x="1907" y="108"/>
                      </a:lnTo>
                      <a:lnTo>
                        <a:pt x="1907" y="108"/>
                      </a:lnTo>
                      <a:lnTo>
                        <a:pt x="1907" y="172"/>
                      </a:lnTo>
                      <a:lnTo>
                        <a:pt x="1907" y="172"/>
                      </a:lnTo>
                      <a:lnTo>
                        <a:pt x="1911" y="216"/>
                      </a:lnTo>
                      <a:lnTo>
                        <a:pt x="1911" y="216"/>
                      </a:lnTo>
                      <a:lnTo>
                        <a:pt x="1911" y="276"/>
                      </a:lnTo>
                      <a:lnTo>
                        <a:pt x="1911" y="276"/>
                      </a:lnTo>
                      <a:lnTo>
                        <a:pt x="1915" y="276"/>
                      </a:lnTo>
                      <a:lnTo>
                        <a:pt x="1915" y="276"/>
                      </a:lnTo>
                      <a:lnTo>
                        <a:pt x="1915" y="248"/>
                      </a:lnTo>
                      <a:lnTo>
                        <a:pt x="1915" y="248"/>
                      </a:lnTo>
                      <a:lnTo>
                        <a:pt x="1919" y="236"/>
                      </a:lnTo>
                      <a:lnTo>
                        <a:pt x="1919" y="236"/>
                      </a:lnTo>
                      <a:lnTo>
                        <a:pt x="1919" y="224"/>
                      </a:lnTo>
                      <a:lnTo>
                        <a:pt x="1919" y="224"/>
                      </a:lnTo>
                      <a:lnTo>
                        <a:pt x="1923" y="232"/>
                      </a:lnTo>
                      <a:lnTo>
                        <a:pt x="1923" y="232"/>
                      </a:lnTo>
                      <a:lnTo>
                        <a:pt x="1923" y="240"/>
                      </a:lnTo>
                      <a:lnTo>
                        <a:pt x="1923" y="240"/>
                      </a:lnTo>
                      <a:lnTo>
                        <a:pt x="1927" y="248"/>
                      </a:lnTo>
                      <a:lnTo>
                        <a:pt x="1927" y="248"/>
                      </a:lnTo>
                      <a:lnTo>
                        <a:pt x="1927" y="252"/>
                      </a:lnTo>
                      <a:lnTo>
                        <a:pt x="1927" y="252"/>
                      </a:lnTo>
                      <a:lnTo>
                        <a:pt x="1927" y="164"/>
                      </a:lnTo>
                      <a:lnTo>
                        <a:pt x="1927" y="164"/>
                      </a:lnTo>
                      <a:lnTo>
                        <a:pt x="1931" y="120"/>
                      </a:lnTo>
                      <a:lnTo>
                        <a:pt x="1931" y="120"/>
                      </a:lnTo>
                      <a:lnTo>
                        <a:pt x="1931" y="112"/>
                      </a:lnTo>
                      <a:lnTo>
                        <a:pt x="1931" y="112"/>
                      </a:lnTo>
                      <a:lnTo>
                        <a:pt x="1931" y="160"/>
                      </a:lnTo>
                      <a:lnTo>
                        <a:pt x="1931" y="160"/>
                      </a:lnTo>
                      <a:lnTo>
                        <a:pt x="1935" y="176"/>
                      </a:lnTo>
                      <a:lnTo>
                        <a:pt x="1935" y="176"/>
                      </a:lnTo>
                      <a:lnTo>
                        <a:pt x="1935" y="188"/>
                      </a:lnTo>
                      <a:lnTo>
                        <a:pt x="1935" y="188"/>
                      </a:lnTo>
                      <a:lnTo>
                        <a:pt x="1939" y="216"/>
                      </a:lnTo>
                      <a:lnTo>
                        <a:pt x="1939" y="216"/>
                      </a:lnTo>
                      <a:lnTo>
                        <a:pt x="1939" y="224"/>
                      </a:lnTo>
                      <a:lnTo>
                        <a:pt x="1939" y="224"/>
                      </a:lnTo>
                      <a:lnTo>
                        <a:pt x="1939" y="180"/>
                      </a:lnTo>
                      <a:lnTo>
                        <a:pt x="1939" y="180"/>
                      </a:lnTo>
                      <a:lnTo>
                        <a:pt x="1943" y="172"/>
                      </a:lnTo>
                      <a:lnTo>
                        <a:pt x="1943" y="172"/>
                      </a:lnTo>
                      <a:lnTo>
                        <a:pt x="1943" y="160"/>
                      </a:lnTo>
                      <a:lnTo>
                        <a:pt x="1943" y="160"/>
                      </a:lnTo>
                      <a:lnTo>
                        <a:pt x="1947" y="168"/>
                      </a:lnTo>
                      <a:lnTo>
                        <a:pt x="1947" y="168"/>
                      </a:lnTo>
                      <a:lnTo>
                        <a:pt x="1947" y="236"/>
                      </a:lnTo>
                      <a:lnTo>
                        <a:pt x="1947" y="236"/>
                      </a:lnTo>
                      <a:lnTo>
                        <a:pt x="1951" y="236"/>
                      </a:lnTo>
                      <a:lnTo>
                        <a:pt x="1951" y="236"/>
                      </a:lnTo>
                      <a:lnTo>
                        <a:pt x="1951" y="172"/>
                      </a:lnTo>
                      <a:lnTo>
                        <a:pt x="1951" y="172"/>
                      </a:lnTo>
                      <a:lnTo>
                        <a:pt x="1955" y="176"/>
                      </a:lnTo>
                      <a:lnTo>
                        <a:pt x="1955" y="176"/>
                      </a:lnTo>
                      <a:lnTo>
                        <a:pt x="1955" y="256"/>
                      </a:lnTo>
                      <a:lnTo>
                        <a:pt x="1955" y="256"/>
                      </a:lnTo>
                      <a:lnTo>
                        <a:pt x="1955" y="240"/>
                      </a:lnTo>
                      <a:lnTo>
                        <a:pt x="1955" y="240"/>
                      </a:lnTo>
                      <a:lnTo>
                        <a:pt x="1955" y="156"/>
                      </a:lnTo>
                      <a:lnTo>
                        <a:pt x="1955" y="156"/>
                      </a:lnTo>
                      <a:lnTo>
                        <a:pt x="1959" y="160"/>
                      </a:lnTo>
                      <a:lnTo>
                        <a:pt x="1959" y="160"/>
                      </a:lnTo>
                      <a:lnTo>
                        <a:pt x="1959" y="232"/>
                      </a:lnTo>
                      <a:lnTo>
                        <a:pt x="1959" y="232"/>
                      </a:lnTo>
                      <a:lnTo>
                        <a:pt x="1963" y="224"/>
                      </a:lnTo>
                      <a:lnTo>
                        <a:pt x="1963" y="224"/>
                      </a:lnTo>
                      <a:lnTo>
                        <a:pt x="1963" y="112"/>
                      </a:lnTo>
                      <a:lnTo>
                        <a:pt x="1963" y="112"/>
                      </a:lnTo>
                      <a:lnTo>
                        <a:pt x="1967" y="104"/>
                      </a:lnTo>
                      <a:lnTo>
                        <a:pt x="1967" y="104"/>
                      </a:lnTo>
                      <a:lnTo>
                        <a:pt x="1967" y="236"/>
                      </a:lnTo>
                      <a:lnTo>
                        <a:pt x="1967" y="236"/>
                      </a:lnTo>
                      <a:lnTo>
                        <a:pt x="1971" y="256"/>
                      </a:lnTo>
                      <a:lnTo>
                        <a:pt x="1971" y="256"/>
                      </a:lnTo>
                      <a:lnTo>
                        <a:pt x="1971" y="200"/>
                      </a:lnTo>
                      <a:lnTo>
                        <a:pt x="1971" y="200"/>
                      </a:lnTo>
                      <a:lnTo>
                        <a:pt x="1975" y="168"/>
                      </a:lnTo>
                      <a:lnTo>
                        <a:pt x="1975" y="168"/>
                      </a:lnTo>
                      <a:lnTo>
                        <a:pt x="1975" y="152"/>
                      </a:lnTo>
                      <a:lnTo>
                        <a:pt x="1975" y="152"/>
                      </a:lnTo>
                      <a:lnTo>
                        <a:pt x="1975" y="176"/>
                      </a:lnTo>
                      <a:lnTo>
                        <a:pt x="1975" y="176"/>
                      </a:lnTo>
                      <a:lnTo>
                        <a:pt x="1979" y="180"/>
                      </a:lnTo>
                      <a:lnTo>
                        <a:pt x="1979" y="180"/>
                      </a:lnTo>
                      <a:lnTo>
                        <a:pt x="1979" y="192"/>
                      </a:lnTo>
                      <a:lnTo>
                        <a:pt x="1979" y="192"/>
                      </a:lnTo>
                      <a:lnTo>
                        <a:pt x="1979" y="72"/>
                      </a:lnTo>
                      <a:lnTo>
                        <a:pt x="1979" y="72"/>
                      </a:lnTo>
                      <a:lnTo>
                        <a:pt x="1983" y="12"/>
                      </a:lnTo>
                      <a:lnTo>
                        <a:pt x="1983" y="12"/>
                      </a:lnTo>
                      <a:lnTo>
                        <a:pt x="1983" y="0"/>
                      </a:lnTo>
                      <a:lnTo>
                        <a:pt x="1983" y="0"/>
                      </a:lnTo>
                      <a:lnTo>
                        <a:pt x="1983" y="12"/>
                      </a:lnTo>
                      <a:lnTo>
                        <a:pt x="1983" y="12"/>
                      </a:lnTo>
                      <a:lnTo>
                        <a:pt x="1987" y="0"/>
                      </a:lnTo>
                      <a:lnTo>
                        <a:pt x="1987" y="0"/>
                      </a:lnTo>
                    </a:path>
                  </a:pathLst>
                </a:custGeom>
                <a:noFill/>
                <a:ln w="635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4654" name="Group 942"/>
              <p:cNvGrpSpPr>
                <a:grpSpLocks/>
              </p:cNvGrpSpPr>
              <p:nvPr/>
            </p:nvGrpSpPr>
            <p:grpSpPr bwMode="auto">
              <a:xfrm>
                <a:off x="367" y="1140"/>
                <a:ext cx="2619" cy="2812"/>
                <a:chOff x="521" y="11920"/>
                <a:chExt cx="2619" cy="2812"/>
              </a:xfrm>
            </p:grpSpPr>
            <p:grpSp>
              <p:nvGrpSpPr>
                <p:cNvPr id="244655" name="Group 943"/>
                <p:cNvGrpSpPr>
                  <a:grpSpLocks/>
                </p:cNvGrpSpPr>
                <p:nvPr/>
              </p:nvGrpSpPr>
              <p:grpSpPr bwMode="auto">
                <a:xfrm>
                  <a:off x="521" y="11944"/>
                  <a:ext cx="2619" cy="156"/>
                  <a:chOff x="521" y="11944"/>
                  <a:chExt cx="2619" cy="156"/>
                </a:xfrm>
              </p:grpSpPr>
              <p:sp>
                <p:nvSpPr>
                  <p:cNvPr id="244656" name="Freeform 944"/>
                  <p:cNvSpPr>
                    <a:spLocks/>
                  </p:cNvSpPr>
                  <p:nvPr/>
                </p:nvSpPr>
                <p:spPr bwMode="auto">
                  <a:xfrm>
                    <a:off x="525" y="11948"/>
                    <a:ext cx="2251" cy="124"/>
                  </a:xfrm>
                  <a:custGeom>
                    <a:avLst/>
                    <a:gdLst/>
                    <a:ahLst/>
                    <a:cxnLst>
                      <a:cxn ang="0">
                        <a:pos x="260" y="0"/>
                      </a:cxn>
                      <a:cxn ang="0">
                        <a:pos x="268" y="0"/>
                      </a:cxn>
                      <a:cxn ang="0">
                        <a:pos x="300" y="4"/>
                      </a:cxn>
                      <a:cxn ang="0">
                        <a:pos x="316" y="0"/>
                      </a:cxn>
                      <a:cxn ang="0">
                        <a:pos x="604" y="4"/>
                      </a:cxn>
                      <a:cxn ang="0">
                        <a:pos x="620" y="0"/>
                      </a:cxn>
                      <a:cxn ang="0">
                        <a:pos x="776" y="4"/>
                      </a:cxn>
                      <a:cxn ang="0">
                        <a:pos x="792" y="0"/>
                      </a:cxn>
                      <a:cxn ang="0">
                        <a:pos x="840" y="4"/>
                      </a:cxn>
                      <a:cxn ang="0">
                        <a:pos x="852" y="0"/>
                      </a:cxn>
                      <a:cxn ang="0">
                        <a:pos x="1000" y="4"/>
                      </a:cxn>
                      <a:cxn ang="0">
                        <a:pos x="1040" y="0"/>
                      </a:cxn>
                      <a:cxn ang="0">
                        <a:pos x="1052" y="4"/>
                      </a:cxn>
                      <a:cxn ang="0">
                        <a:pos x="1259" y="0"/>
                      </a:cxn>
                      <a:cxn ang="0">
                        <a:pos x="1271" y="4"/>
                      </a:cxn>
                      <a:cxn ang="0">
                        <a:pos x="1291" y="0"/>
                      </a:cxn>
                      <a:cxn ang="0">
                        <a:pos x="1311" y="4"/>
                      </a:cxn>
                      <a:cxn ang="0">
                        <a:pos x="1543" y="0"/>
                      </a:cxn>
                      <a:cxn ang="0">
                        <a:pos x="1563" y="4"/>
                      </a:cxn>
                      <a:cxn ang="0">
                        <a:pos x="1583" y="8"/>
                      </a:cxn>
                      <a:cxn ang="0">
                        <a:pos x="1611" y="12"/>
                      </a:cxn>
                      <a:cxn ang="0">
                        <a:pos x="1631" y="16"/>
                      </a:cxn>
                      <a:cxn ang="0">
                        <a:pos x="1655" y="20"/>
                      </a:cxn>
                      <a:cxn ang="0">
                        <a:pos x="1679" y="24"/>
                      </a:cxn>
                      <a:cxn ang="0">
                        <a:pos x="1699" y="28"/>
                      </a:cxn>
                      <a:cxn ang="0">
                        <a:pos x="1719" y="32"/>
                      </a:cxn>
                      <a:cxn ang="0">
                        <a:pos x="1739" y="36"/>
                      </a:cxn>
                      <a:cxn ang="0">
                        <a:pos x="1763" y="40"/>
                      </a:cxn>
                      <a:cxn ang="0">
                        <a:pos x="1787" y="44"/>
                      </a:cxn>
                      <a:cxn ang="0">
                        <a:pos x="1807" y="44"/>
                      </a:cxn>
                      <a:cxn ang="0">
                        <a:pos x="1823" y="48"/>
                      </a:cxn>
                      <a:cxn ang="0">
                        <a:pos x="1847" y="52"/>
                      </a:cxn>
                      <a:cxn ang="0">
                        <a:pos x="1867" y="56"/>
                      </a:cxn>
                      <a:cxn ang="0">
                        <a:pos x="1891" y="60"/>
                      </a:cxn>
                      <a:cxn ang="0">
                        <a:pos x="1915" y="64"/>
                      </a:cxn>
                      <a:cxn ang="0">
                        <a:pos x="1927" y="68"/>
                      </a:cxn>
                      <a:cxn ang="0">
                        <a:pos x="1955" y="72"/>
                      </a:cxn>
                      <a:cxn ang="0">
                        <a:pos x="1975" y="76"/>
                      </a:cxn>
                      <a:cxn ang="0">
                        <a:pos x="1995" y="80"/>
                      </a:cxn>
                      <a:cxn ang="0">
                        <a:pos x="2023" y="84"/>
                      </a:cxn>
                      <a:cxn ang="0">
                        <a:pos x="2039" y="88"/>
                      </a:cxn>
                      <a:cxn ang="0">
                        <a:pos x="2055" y="92"/>
                      </a:cxn>
                      <a:cxn ang="0">
                        <a:pos x="2083" y="92"/>
                      </a:cxn>
                      <a:cxn ang="0">
                        <a:pos x="2103" y="96"/>
                      </a:cxn>
                      <a:cxn ang="0">
                        <a:pos x="2123" y="100"/>
                      </a:cxn>
                      <a:cxn ang="0">
                        <a:pos x="2143" y="104"/>
                      </a:cxn>
                      <a:cxn ang="0">
                        <a:pos x="2163" y="108"/>
                      </a:cxn>
                      <a:cxn ang="0">
                        <a:pos x="2187" y="112"/>
                      </a:cxn>
                      <a:cxn ang="0">
                        <a:pos x="2207" y="116"/>
                      </a:cxn>
                      <a:cxn ang="0">
                        <a:pos x="2231" y="120"/>
                      </a:cxn>
                      <a:cxn ang="0">
                        <a:pos x="2251" y="124"/>
                      </a:cxn>
                    </a:cxnLst>
                    <a:rect l="0" t="0" r="r" b="b"/>
                    <a:pathLst>
                      <a:path w="2251" h="12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60" y="0"/>
                        </a:lnTo>
                        <a:lnTo>
                          <a:pt x="260" y="0"/>
                        </a:lnTo>
                        <a:lnTo>
                          <a:pt x="264" y="4"/>
                        </a:lnTo>
                        <a:lnTo>
                          <a:pt x="264" y="4"/>
                        </a:lnTo>
                        <a:lnTo>
                          <a:pt x="268" y="0"/>
                        </a:lnTo>
                        <a:lnTo>
                          <a:pt x="268" y="0"/>
                        </a:lnTo>
                        <a:lnTo>
                          <a:pt x="296" y="0"/>
                        </a:lnTo>
                        <a:lnTo>
                          <a:pt x="296" y="0"/>
                        </a:lnTo>
                        <a:lnTo>
                          <a:pt x="300" y="4"/>
                        </a:lnTo>
                        <a:lnTo>
                          <a:pt x="300" y="4"/>
                        </a:lnTo>
                        <a:lnTo>
                          <a:pt x="308" y="4"/>
                        </a:lnTo>
                        <a:lnTo>
                          <a:pt x="308" y="4"/>
                        </a:lnTo>
                        <a:lnTo>
                          <a:pt x="316" y="0"/>
                        </a:lnTo>
                        <a:lnTo>
                          <a:pt x="316" y="0"/>
                        </a:lnTo>
                        <a:lnTo>
                          <a:pt x="596" y="0"/>
                        </a:lnTo>
                        <a:lnTo>
                          <a:pt x="596" y="0"/>
                        </a:lnTo>
                        <a:lnTo>
                          <a:pt x="604" y="4"/>
                        </a:lnTo>
                        <a:lnTo>
                          <a:pt x="604" y="4"/>
                        </a:lnTo>
                        <a:lnTo>
                          <a:pt x="616" y="4"/>
                        </a:lnTo>
                        <a:lnTo>
                          <a:pt x="616" y="4"/>
                        </a:lnTo>
                        <a:lnTo>
                          <a:pt x="620" y="0"/>
                        </a:lnTo>
                        <a:lnTo>
                          <a:pt x="620" y="0"/>
                        </a:lnTo>
                        <a:lnTo>
                          <a:pt x="776" y="0"/>
                        </a:lnTo>
                        <a:lnTo>
                          <a:pt x="776" y="0"/>
                        </a:lnTo>
                        <a:lnTo>
                          <a:pt x="776" y="4"/>
                        </a:lnTo>
                        <a:lnTo>
                          <a:pt x="776" y="4"/>
                        </a:lnTo>
                        <a:lnTo>
                          <a:pt x="788" y="4"/>
                        </a:lnTo>
                        <a:lnTo>
                          <a:pt x="788" y="4"/>
                        </a:lnTo>
                        <a:lnTo>
                          <a:pt x="792" y="0"/>
                        </a:lnTo>
                        <a:lnTo>
                          <a:pt x="792" y="0"/>
                        </a:lnTo>
                        <a:lnTo>
                          <a:pt x="836" y="0"/>
                        </a:lnTo>
                        <a:lnTo>
                          <a:pt x="836" y="0"/>
                        </a:lnTo>
                        <a:lnTo>
                          <a:pt x="840" y="4"/>
                        </a:lnTo>
                        <a:lnTo>
                          <a:pt x="840" y="4"/>
                        </a:lnTo>
                        <a:lnTo>
                          <a:pt x="848" y="4"/>
                        </a:lnTo>
                        <a:lnTo>
                          <a:pt x="848" y="4"/>
                        </a:lnTo>
                        <a:lnTo>
                          <a:pt x="852" y="0"/>
                        </a:lnTo>
                        <a:lnTo>
                          <a:pt x="852" y="0"/>
                        </a:lnTo>
                        <a:lnTo>
                          <a:pt x="996" y="0"/>
                        </a:lnTo>
                        <a:lnTo>
                          <a:pt x="996" y="0"/>
                        </a:lnTo>
                        <a:lnTo>
                          <a:pt x="1000" y="4"/>
                        </a:lnTo>
                        <a:lnTo>
                          <a:pt x="1000" y="4"/>
                        </a:lnTo>
                        <a:lnTo>
                          <a:pt x="1004" y="0"/>
                        </a:lnTo>
                        <a:lnTo>
                          <a:pt x="1004" y="0"/>
                        </a:lnTo>
                        <a:lnTo>
                          <a:pt x="1040" y="0"/>
                        </a:lnTo>
                        <a:lnTo>
                          <a:pt x="1040" y="0"/>
                        </a:lnTo>
                        <a:lnTo>
                          <a:pt x="1048" y="4"/>
                        </a:lnTo>
                        <a:lnTo>
                          <a:pt x="1048" y="4"/>
                        </a:lnTo>
                        <a:lnTo>
                          <a:pt x="1052" y="4"/>
                        </a:lnTo>
                        <a:lnTo>
                          <a:pt x="1052" y="4"/>
                        </a:lnTo>
                        <a:lnTo>
                          <a:pt x="1056" y="0"/>
                        </a:lnTo>
                        <a:lnTo>
                          <a:pt x="1056" y="0"/>
                        </a:lnTo>
                        <a:lnTo>
                          <a:pt x="1259" y="0"/>
                        </a:lnTo>
                        <a:lnTo>
                          <a:pt x="1259" y="0"/>
                        </a:lnTo>
                        <a:lnTo>
                          <a:pt x="1263" y="4"/>
                        </a:lnTo>
                        <a:lnTo>
                          <a:pt x="1263" y="4"/>
                        </a:lnTo>
                        <a:lnTo>
                          <a:pt x="1271" y="4"/>
                        </a:lnTo>
                        <a:lnTo>
                          <a:pt x="1271" y="4"/>
                        </a:lnTo>
                        <a:lnTo>
                          <a:pt x="1275" y="0"/>
                        </a:lnTo>
                        <a:lnTo>
                          <a:pt x="1275" y="0"/>
                        </a:lnTo>
                        <a:lnTo>
                          <a:pt x="1291" y="0"/>
                        </a:lnTo>
                        <a:lnTo>
                          <a:pt x="1291" y="0"/>
                        </a:lnTo>
                        <a:lnTo>
                          <a:pt x="1295" y="4"/>
                        </a:lnTo>
                        <a:lnTo>
                          <a:pt x="1295" y="4"/>
                        </a:lnTo>
                        <a:lnTo>
                          <a:pt x="1311" y="4"/>
                        </a:lnTo>
                        <a:lnTo>
                          <a:pt x="1311" y="4"/>
                        </a:lnTo>
                        <a:lnTo>
                          <a:pt x="1315" y="0"/>
                        </a:lnTo>
                        <a:lnTo>
                          <a:pt x="1315" y="0"/>
                        </a:lnTo>
                        <a:lnTo>
                          <a:pt x="1543" y="0"/>
                        </a:lnTo>
                        <a:lnTo>
                          <a:pt x="1543" y="0"/>
                        </a:lnTo>
                        <a:lnTo>
                          <a:pt x="1547" y="4"/>
                        </a:lnTo>
                        <a:lnTo>
                          <a:pt x="1547" y="4"/>
                        </a:lnTo>
                        <a:lnTo>
                          <a:pt x="1563" y="4"/>
                        </a:lnTo>
                        <a:lnTo>
                          <a:pt x="1563" y="4"/>
                        </a:lnTo>
                        <a:lnTo>
                          <a:pt x="1567" y="8"/>
                        </a:lnTo>
                        <a:lnTo>
                          <a:pt x="1567" y="8"/>
                        </a:lnTo>
                        <a:lnTo>
                          <a:pt x="1583" y="8"/>
                        </a:lnTo>
                        <a:lnTo>
                          <a:pt x="1583" y="8"/>
                        </a:lnTo>
                        <a:lnTo>
                          <a:pt x="1587" y="12"/>
                        </a:lnTo>
                        <a:lnTo>
                          <a:pt x="1587" y="12"/>
                        </a:lnTo>
                        <a:lnTo>
                          <a:pt x="1611" y="12"/>
                        </a:lnTo>
                        <a:lnTo>
                          <a:pt x="1611" y="12"/>
                        </a:lnTo>
                        <a:lnTo>
                          <a:pt x="1615" y="16"/>
                        </a:lnTo>
                        <a:lnTo>
                          <a:pt x="1615" y="16"/>
                        </a:lnTo>
                        <a:lnTo>
                          <a:pt x="1631" y="16"/>
                        </a:lnTo>
                        <a:lnTo>
                          <a:pt x="1631" y="16"/>
                        </a:lnTo>
                        <a:lnTo>
                          <a:pt x="1635" y="20"/>
                        </a:lnTo>
                        <a:lnTo>
                          <a:pt x="1635" y="20"/>
                        </a:lnTo>
                        <a:lnTo>
                          <a:pt x="1655" y="20"/>
                        </a:lnTo>
                        <a:lnTo>
                          <a:pt x="1655" y="20"/>
                        </a:lnTo>
                        <a:lnTo>
                          <a:pt x="1659" y="24"/>
                        </a:lnTo>
                        <a:lnTo>
                          <a:pt x="1659" y="24"/>
                        </a:lnTo>
                        <a:lnTo>
                          <a:pt x="1679" y="24"/>
                        </a:lnTo>
                        <a:lnTo>
                          <a:pt x="1679" y="24"/>
                        </a:lnTo>
                        <a:lnTo>
                          <a:pt x="1683" y="28"/>
                        </a:lnTo>
                        <a:lnTo>
                          <a:pt x="1683" y="28"/>
                        </a:lnTo>
                        <a:lnTo>
                          <a:pt x="1699" y="28"/>
                        </a:lnTo>
                        <a:lnTo>
                          <a:pt x="1699" y="28"/>
                        </a:lnTo>
                        <a:lnTo>
                          <a:pt x="1703" y="32"/>
                        </a:lnTo>
                        <a:lnTo>
                          <a:pt x="1703" y="32"/>
                        </a:lnTo>
                        <a:lnTo>
                          <a:pt x="1719" y="32"/>
                        </a:lnTo>
                        <a:lnTo>
                          <a:pt x="1719" y="32"/>
                        </a:lnTo>
                        <a:lnTo>
                          <a:pt x="1727" y="36"/>
                        </a:lnTo>
                        <a:lnTo>
                          <a:pt x="1727" y="36"/>
                        </a:lnTo>
                        <a:lnTo>
                          <a:pt x="1739" y="36"/>
                        </a:lnTo>
                        <a:lnTo>
                          <a:pt x="1739" y="36"/>
                        </a:lnTo>
                        <a:lnTo>
                          <a:pt x="1743" y="40"/>
                        </a:lnTo>
                        <a:lnTo>
                          <a:pt x="1743" y="40"/>
                        </a:lnTo>
                        <a:lnTo>
                          <a:pt x="1763" y="40"/>
                        </a:lnTo>
                        <a:lnTo>
                          <a:pt x="1763" y="40"/>
                        </a:lnTo>
                        <a:lnTo>
                          <a:pt x="1767" y="44"/>
                        </a:lnTo>
                        <a:lnTo>
                          <a:pt x="1767" y="44"/>
                        </a:lnTo>
                        <a:lnTo>
                          <a:pt x="1787" y="44"/>
                        </a:lnTo>
                        <a:lnTo>
                          <a:pt x="1787" y="44"/>
                        </a:lnTo>
                        <a:lnTo>
                          <a:pt x="1791" y="44"/>
                        </a:lnTo>
                        <a:lnTo>
                          <a:pt x="1791" y="44"/>
                        </a:lnTo>
                        <a:lnTo>
                          <a:pt x="1807" y="44"/>
                        </a:lnTo>
                        <a:lnTo>
                          <a:pt x="1807" y="44"/>
                        </a:lnTo>
                        <a:lnTo>
                          <a:pt x="1807" y="48"/>
                        </a:lnTo>
                        <a:lnTo>
                          <a:pt x="1807" y="48"/>
                        </a:lnTo>
                        <a:lnTo>
                          <a:pt x="1823" y="48"/>
                        </a:lnTo>
                        <a:lnTo>
                          <a:pt x="1823" y="48"/>
                        </a:lnTo>
                        <a:lnTo>
                          <a:pt x="1831" y="52"/>
                        </a:lnTo>
                        <a:lnTo>
                          <a:pt x="1831" y="52"/>
                        </a:lnTo>
                        <a:lnTo>
                          <a:pt x="1847" y="52"/>
                        </a:lnTo>
                        <a:lnTo>
                          <a:pt x="1847" y="52"/>
                        </a:lnTo>
                        <a:lnTo>
                          <a:pt x="1851" y="56"/>
                        </a:lnTo>
                        <a:lnTo>
                          <a:pt x="1851" y="56"/>
                        </a:lnTo>
                        <a:lnTo>
                          <a:pt x="1867" y="56"/>
                        </a:lnTo>
                        <a:lnTo>
                          <a:pt x="1867" y="56"/>
                        </a:lnTo>
                        <a:lnTo>
                          <a:pt x="1871" y="60"/>
                        </a:lnTo>
                        <a:lnTo>
                          <a:pt x="1871" y="60"/>
                        </a:lnTo>
                        <a:lnTo>
                          <a:pt x="1891" y="60"/>
                        </a:lnTo>
                        <a:lnTo>
                          <a:pt x="1891" y="60"/>
                        </a:lnTo>
                        <a:lnTo>
                          <a:pt x="1895" y="64"/>
                        </a:lnTo>
                        <a:lnTo>
                          <a:pt x="1895" y="64"/>
                        </a:lnTo>
                        <a:lnTo>
                          <a:pt x="1915" y="64"/>
                        </a:lnTo>
                        <a:lnTo>
                          <a:pt x="1915" y="64"/>
                        </a:lnTo>
                        <a:lnTo>
                          <a:pt x="1915" y="68"/>
                        </a:lnTo>
                        <a:lnTo>
                          <a:pt x="1915" y="68"/>
                        </a:lnTo>
                        <a:lnTo>
                          <a:pt x="1927" y="68"/>
                        </a:lnTo>
                        <a:lnTo>
                          <a:pt x="1927" y="68"/>
                        </a:lnTo>
                        <a:lnTo>
                          <a:pt x="1935" y="72"/>
                        </a:lnTo>
                        <a:lnTo>
                          <a:pt x="1935" y="72"/>
                        </a:lnTo>
                        <a:lnTo>
                          <a:pt x="1955" y="72"/>
                        </a:lnTo>
                        <a:lnTo>
                          <a:pt x="1955" y="72"/>
                        </a:lnTo>
                        <a:lnTo>
                          <a:pt x="1963" y="76"/>
                        </a:lnTo>
                        <a:lnTo>
                          <a:pt x="1963" y="76"/>
                        </a:lnTo>
                        <a:lnTo>
                          <a:pt x="1975" y="76"/>
                        </a:lnTo>
                        <a:lnTo>
                          <a:pt x="1975" y="76"/>
                        </a:lnTo>
                        <a:lnTo>
                          <a:pt x="1975" y="80"/>
                        </a:lnTo>
                        <a:lnTo>
                          <a:pt x="1975" y="80"/>
                        </a:lnTo>
                        <a:lnTo>
                          <a:pt x="1995" y="80"/>
                        </a:lnTo>
                        <a:lnTo>
                          <a:pt x="1995" y="80"/>
                        </a:lnTo>
                        <a:lnTo>
                          <a:pt x="1999" y="84"/>
                        </a:lnTo>
                        <a:lnTo>
                          <a:pt x="1999" y="84"/>
                        </a:lnTo>
                        <a:lnTo>
                          <a:pt x="2023" y="84"/>
                        </a:lnTo>
                        <a:lnTo>
                          <a:pt x="2023" y="84"/>
                        </a:lnTo>
                        <a:lnTo>
                          <a:pt x="2023" y="88"/>
                        </a:lnTo>
                        <a:lnTo>
                          <a:pt x="2023" y="88"/>
                        </a:lnTo>
                        <a:lnTo>
                          <a:pt x="2039" y="88"/>
                        </a:lnTo>
                        <a:lnTo>
                          <a:pt x="2039" y="88"/>
                        </a:lnTo>
                        <a:lnTo>
                          <a:pt x="2043" y="92"/>
                        </a:lnTo>
                        <a:lnTo>
                          <a:pt x="2043" y="92"/>
                        </a:lnTo>
                        <a:lnTo>
                          <a:pt x="2055" y="92"/>
                        </a:lnTo>
                        <a:lnTo>
                          <a:pt x="2055" y="92"/>
                        </a:lnTo>
                        <a:lnTo>
                          <a:pt x="2059" y="92"/>
                        </a:lnTo>
                        <a:lnTo>
                          <a:pt x="2059" y="92"/>
                        </a:lnTo>
                        <a:lnTo>
                          <a:pt x="2083" y="92"/>
                        </a:lnTo>
                        <a:lnTo>
                          <a:pt x="2083" y="92"/>
                        </a:lnTo>
                        <a:lnTo>
                          <a:pt x="2087" y="96"/>
                        </a:lnTo>
                        <a:lnTo>
                          <a:pt x="2087" y="96"/>
                        </a:lnTo>
                        <a:lnTo>
                          <a:pt x="2103" y="96"/>
                        </a:lnTo>
                        <a:lnTo>
                          <a:pt x="2103" y="96"/>
                        </a:lnTo>
                        <a:lnTo>
                          <a:pt x="2107" y="100"/>
                        </a:lnTo>
                        <a:lnTo>
                          <a:pt x="2107" y="100"/>
                        </a:lnTo>
                        <a:lnTo>
                          <a:pt x="2123" y="100"/>
                        </a:lnTo>
                        <a:lnTo>
                          <a:pt x="2123" y="100"/>
                        </a:lnTo>
                        <a:lnTo>
                          <a:pt x="2127" y="104"/>
                        </a:lnTo>
                        <a:lnTo>
                          <a:pt x="2127" y="104"/>
                        </a:lnTo>
                        <a:lnTo>
                          <a:pt x="2143" y="104"/>
                        </a:lnTo>
                        <a:lnTo>
                          <a:pt x="2143" y="104"/>
                        </a:lnTo>
                        <a:lnTo>
                          <a:pt x="2147" y="108"/>
                        </a:lnTo>
                        <a:lnTo>
                          <a:pt x="2147" y="108"/>
                        </a:lnTo>
                        <a:lnTo>
                          <a:pt x="2163" y="108"/>
                        </a:lnTo>
                        <a:lnTo>
                          <a:pt x="2163" y="108"/>
                        </a:lnTo>
                        <a:lnTo>
                          <a:pt x="2171" y="112"/>
                        </a:lnTo>
                        <a:lnTo>
                          <a:pt x="2171" y="112"/>
                        </a:lnTo>
                        <a:lnTo>
                          <a:pt x="2187" y="112"/>
                        </a:lnTo>
                        <a:lnTo>
                          <a:pt x="2187" y="112"/>
                        </a:lnTo>
                        <a:lnTo>
                          <a:pt x="2191" y="116"/>
                        </a:lnTo>
                        <a:lnTo>
                          <a:pt x="2191" y="116"/>
                        </a:lnTo>
                        <a:lnTo>
                          <a:pt x="2207" y="116"/>
                        </a:lnTo>
                        <a:lnTo>
                          <a:pt x="2207" y="116"/>
                        </a:lnTo>
                        <a:lnTo>
                          <a:pt x="2211" y="120"/>
                        </a:lnTo>
                        <a:lnTo>
                          <a:pt x="2211" y="120"/>
                        </a:lnTo>
                        <a:lnTo>
                          <a:pt x="2231" y="120"/>
                        </a:lnTo>
                        <a:lnTo>
                          <a:pt x="2231" y="120"/>
                        </a:lnTo>
                        <a:lnTo>
                          <a:pt x="2235" y="124"/>
                        </a:lnTo>
                        <a:lnTo>
                          <a:pt x="2235" y="124"/>
                        </a:lnTo>
                        <a:lnTo>
                          <a:pt x="2251" y="124"/>
                        </a:lnTo>
                        <a:lnTo>
                          <a:pt x="2251" y="124"/>
                        </a:ln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57" name="Freeform 945"/>
                  <p:cNvSpPr>
                    <a:spLocks/>
                  </p:cNvSpPr>
                  <p:nvPr/>
                </p:nvSpPr>
                <p:spPr bwMode="auto">
                  <a:xfrm>
                    <a:off x="521" y="11944"/>
                    <a:ext cx="2251" cy="124"/>
                  </a:xfrm>
                  <a:custGeom>
                    <a:avLst/>
                    <a:gdLst/>
                    <a:ahLst/>
                    <a:cxnLst>
                      <a:cxn ang="0">
                        <a:pos x="260" y="0"/>
                      </a:cxn>
                      <a:cxn ang="0">
                        <a:pos x="268" y="0"/>
                      </a:cxn>
                      <a:cxn ang="0">
                        <a:pos x="300" y="4"/>
                      </a:cxn>
                      <a:cxn ang="0">
                        <a:pos x="316" y="0"/>
                      </a:cxn>
                      <a:cxn ang="0">
                        <a:pos x="604" y="4"/>
                      </a:cxn>
                      <a:cxn ang="0">
                        <a:pos x="620" y="0"/>
                      </a:cxn>
                      <a:cxn ang="0">
                        <a:pos x="776" y="4"/>
                      </a:cxn>
                      <a:cxn ang="0">
                        <a:pos x="792" y="0"/>
                      </a:cxn>
                      <a:cxn ang="0">
                        <a:pos x="840" y="4"/>
                      </a:cxn>
                      <a:cxn ang="0">
                        <a:pos x="852" y="0"/>
                      </a:cxn>
                      <a:cxn ang="0">
                        <a:pos x="1000" y="4"/>
                      </a:cxn>
                      <a:cxn ang="0">
                        <a:pos x="1040" y="0"/>
                      </a:cxn>
                      <a:cxn ang="0">
                        <a:pos x="1052" y="4"/>
                      </a:cxn>
                      <a:cxn ang="0">
                        <a:pos x="1259" y="0"/>
                      </a:cxn>
                      <a:cxn ang="0">
                        <a:pos x="1271" y="4"/>
                      </a:cxn>
                      <a:cxn ang="0">
                        <a:pos x="1291" y="0"/>
                      </a:cxn>
                      <a:cxn ang="0">
                        <a:pos x="1311" y="4"/>
                      </a:cxn>
                      <a:cxn ang="0">
                        <a:pos x="1543" y="0"/>
                      </a:cxn>
                      <a:cxn ang="0">
                        <a:pos x="1563" y="4"/>
                      </a:cxn>
                      <a:cxn ang="0">
                        <a:pos x="1583" y="8"/>
                      </a:cxn>
                      <a:cxn ang="0">
                        <a:pos x="1611" y="12"/>
                      </a:cxn>
                      <a:cxn ang="0">
                        <a:pos x="1631" y="16"/>
                      </a:cxn>
                      <a:cxn ang="0">
                        <a:pos x="1655" y="20"/>
                      </a:cxn>
                      <a:cxn ang="0">
                        <a:pos x="1679" y="24"/>
                      </a:cxn>
                      <a:cxn ang="0">
                        <a:pos x="1699" y="28"/>
                      </a:cxn>
                      <a:cxn ang="0">
                        <a:pos x="1719" y="32"/>
                      </a:cxn>
                      <a:cxn ang="0">
                        <a:pos x="1739" y="36"/>
                      </a:cxn>
                      <a:cxn ang="0">
                        <a:pos x="1763" y="40"/>
                      </a:cxn>
                      <a:cxn ang="0">
                        <a:pos x="1787" y="44"/>
                      </a:cxn>
                      <a:cxn ang="0">
                        <a:pos x="1807" y="44"/>
                      </a:cxn>
                      <a:cxn ang="0">
                        <a:pos x="1823" y="48"/>
                      </a:cxn>
                      <a:cxn ang="0">
                        <a:pos x="1847" y="52"/>
                      </a:cxn>
                      <a:cxn ang="0">
                        <a:pos x="1867" y="56"/>
                      </a:cxn>
                      <a:cxn ang="0">
                        <a:pos x="1891" y="60"/>
                      </a:cxn>
                      <a:cxn ang="0">
                        <a:pos x="1915" y="64"/>
                      </a:cxn>
                      <a:cxn ang="0">
                        <a:pos x="1927" y="68"/>
                      </a:cxn>
                      <a:cxn ang="0">
                        <a:pos x="1955" y="72"/>
                      </a:cxn>
                      <a:cxn ang="0">
                        <a:pos x="1975" y="76"/>
                      </a:cxn>
                      <a:cxn ang="0">
                        <a:pos x="1995" y="80"/>
                      </a:cxn>
                      <a:cxn ang="0">
                        <a:pos x="2023" y="84"/>
                      </a:cxn>
                      <a:cxn ang="0">
                        <a:pos x="2039" y="88"/>
                      </a:cxn>
                      <a:cxn ang="0">
                        <a:pos x="2055" y="92"/>
                      </a:cxn>
                      <a:cxn ang="0">
                        <a:pos x="2083" y="92"/>
                      </a:cxn>
                      <a:cxn ang="0">
                        <a:pos x="2103" y="96"/>
                      </a:cxn>
                      <a:cxn ang="0">
                        <a:pos x="2123" y="100"/>
                      </a:cxn>
                      <a:cxn ang="0">
                        <a:pos x="2143" y="104"/>
                      </a:cxn>
                      <a:cxn ang="0">
                        <a:pos x="2163" y="108"/>
                      </a:cxn>
                      <a:cxn ang="0">
                        <a:pos x="2187" y="112"/>
                      </a:cxn>
                      <a:cxn ang="0">
                        <a:pos x="2207" y="116"/>
                      </a:cxn>
                      <a:cxn ang="0">
                        <a:pos x="2231" y="120"/>
                      </a:cxn>
                      <a:cxn ang="0">
                        <a:pos x="2251" y="124"/>
                      </a:cxn>
                    </a:cxnLst>
                    <a:rect l="0" t="0" r="r" b="b"/>
                    <a:pathLst>
                      <a:path w="2251" h="124">
                        <a:moveTo>
                          <a:pt x="0" y="0"/>
                        </a:moveTo>
                        <a:lnTo>
                          <a:pt x="260" y="0"/>
                        </a:lnTo>
                        <a:lnTo>
                          <a:pt x="264" y="4"/>
                        </a:lnTo>
                        <a:lnTo>
                          <a:pt x="268" y="0"/>
                        </a:lnTo>
                        <a:lnTo>
                          <a:pt x="296" y="0"/>
                        </a:lnTo>
                        <a:lnTo>
                          <a:pt x="300" y="4"/>
                        </a:lnTo>
                        <a:lnTo>
                          <a:pt x="308" y="4"/>
                        </a:lnTo>
                        <a:lnTo>
                          <a:pt x="316" y="0"/>
                        </a:lnTo>
                        <a:lnTo>
                          <a:pt x="596" y="0"/>
                        </a:lnTo>
                        <a:lnTo>
                          <a:pt x="604" y="4"/>
                        </a:lnTo>
                        <a:lnTo>
                          <a:pt x="616" y="4"/>
                        </a:lnTo>
                        <a:lnTo>
                          <a:pt x="620" y="0"/>
                        </a:lnTo>
                        <a:lnTo>
                          <a:pt x="776" y="0"/>
                        </a:lnTo>
                        <a:lnTo>
                          <a:pt x="776" y="4"/>
                        </a:lnTo>
                        <a:lnTo>
                          <a:pt x="788" y="4"/>
                        </a:lnTo>
                        <a:lnTo>
                          <a:pt x="792" y="0"/>
                        </a:lnTo>
                        <a:lnTo>
                          <a:pt x="836" y="0"/>
                        </a:lnTo>
                        <a:lnTo>
                          <a:pt x="840" y="4"/>
                        </a:lnTo>
                        <a:lnTo>
                          <a:pt x="848" y="4"/>
                        </a:lnTo>
                        <a:lnTo>
                          <a:pt x="852" y="0"/>
                        </a:lnTo>
                        <a:lnTo>
                          <a:pt x="996" y="0"/>
                        </a:lnTo>
                        <a:lnTo>
                          <a:pt x="1000" y="4"/>
                        </a:lnTo>
                        <a:lnTo>
                          <a:pt x="1004" y="0"/>
                        </a:lnTo>
                        <a:lnTo>
                          <a:pt x="1040" y="0"/>
                        </a:lnTo>
                        <a:lnTo>
                          <a:pt x="1048" y="4"/>
                        </a:lnTo>
                        <a:lnTo>
                          <a:pt x="1052" y="4"/>
                        </a:lnTo>
                        <a:lnTo>
                          <a:pt x="1056" y="0"/>
                        </a:lnTo>
                        <a:lnTo>
                          <a:pt x="1259" y="0"/>
                        </a:lnTo>
                        <a:lnTo>
                          <a:pt x="1263" y="4"/>
                        </a:lnTo>
                        <a:lnTo>
                          <a:pt x="1271" y="4"/>
                        </a:lnTo>
                        <a:lnTo>
                          <a:pt x="1275" y="0"/>
                        </a:lnTo>
                        <a:lnTo>
                          <a:pt x="1291" y="0"/>
                        </a:lnTo>
                        <a:lnTo>
                          <a:pt x="1295" y="4"/>
                        </a:lnTo>
                        <a:lnTo>
                          <a:pt x="1311" y="4"/>
                        </a:lnTo>
                        <a:lnTo>
                          <a:pt x="1315" y="0"/>
                        </a:lnTo>
                        <a:lnTo>
                          <a:pt x="1543" y="0"/>
                        </a:lnTo>
                        <a:lnTo>
                          <a:pt x="1547" y="4"/>
                        </a:lnTo>
                        <a:lnTo>
                          <a:pt x="1563" y="4"/>
                        </a:lnTo>
                        <a:lnTo>
                          <a:pt x="1567" y="8"/>
                        </a:lnTo>
                        <a:lnTo>
                          <a:pt x="1583" y="8"/>
                        </a:lnTo>
                        <a:lnTo>
                          <a:pt x="1587" y="12"/>
                        </a:lnTo>
                        <a:lnTo>
                          <a:pt x="1611" y="12"/>
                        </a:lnTo>
                        <a:lnTo>
                          <a:pt x="1615" y="16"/>
                        </a:lnTo>
                        <a:lnTo>
                          <a:pt x="1631" y="16"/>
                        </a:lnTo>
                        <a:lnTo>
                          <a:pt x="1635" y="20"/>
                        </a:lnTo>
                        <a:lnTo>
                          <a:pt x="1655" y="20"/>
                        </a:lnTo>
                        <a:lnTo>
                          <a:pt x="1659" y="24"/>
                        </a:lnTo>
                        <a:lnTo>
                          <a:pt x="1679" y="24"/>
                        </a:lnTo>
                        <a:lnTo>
                          <a:pt x="1683" y="28"/>
                        </a:lnTo>
                        <a:lnTo>
                          <a:pt x="1699" y="28"/>
                        </a:lnTo>
                        <a:lnTo>
                          <a:pt x="1703" y="32"/>
                        </a:lnTo>
                        <a:lnTo>
                          <a:pt x="1719" y="32"/>
                        </a:lnTo>
                        <a:lnTo>
                          <a:pt x="1727" y="36"/>
                        </a:lnTo>
                        <a:lnTo>
                          <a:pt x="1739" y="36"/>
                        </a:lnTo>
                        <a:lnTo>
                          <a:pt x="1743" y="40"/>
                        </a:lnTo>
                        <a:lnTo>
                          <a:pt x="1763" y="40"/>
                        </a:lnTo>
                        <a:lnTo>
                          <a:pt x="1767" y="44"/>
                        </a:lnTo>
                        <a:lnTo>
                          <a:pt x="1787" y="44"/>
                        </a:lnTo>
                        <a:lnTo>
                          <a:pt x="1791" y="44"/>
                        </a:lnTo>
                        <a:lnTo>
                          <a:pt x="1807" y="44"/>
                        </a:lnTo>
                        <a:lnTo>
                          <a:pt x="1807" y="48"/>
                        </a:lnTo>
                        <a:lnTo>
                          <a:pt x="1823" y="48"/>
                        </a:lnTo>
                        <a:lnTo>
                          <a:pt x="1831" y="52"/>
                        </a:lnTo>
                        <a:lnTo>
                          <a:pt x="1847" y="52"/>
                        </a:lnTo>
                        <a:lnTo>
                          <a:pt x="1851" y="56"/>
                        </a:lnTo>
                        <a:lnTo>
                          <a:pt x="1867" y="56"/>
                        </a:lnTo>
                        <a:lnTo>
                          <a:pt x="1871" y="60"/>
                        </a:lnTo>
                        <a:lnTo>
                          <a:pt x="1891" y="60"/>
                        </a:lnTo>
                        <a:lnTo>
                          <a:pt x="1895" y="64"/>
                        </a:lnTo>
                        <a:lnTo>
                          <a:pt x="1915" y="64"/>
                        </a:lnTo>
                        <a:lnTo>
                          <a:pt x="1915" y="68"/>
                        </a:lnTo>
                        <a:lnTo>
                          <a:pt x="1927" y="68"/>
                        </a:lnTo>
                        <a:lnTo>
                          <a:pt x="1935" y="72"/>
                        </a:lnTo>
                        <a:lnTo>
                          <a:pt x="1955" y="72"/>
                        </a:lnTo>
                        <a:lnTo>
                          <a:pt x="1963" y="76"/>
                        </a:lnTo>
                        <a:lnTo>
                          <a:pt x="1975" y="76"/>
                        </a:lnTo>
                        <a:lnTo>
                          <a:pt x="1975" y="80"/>
                        </a:lnTo>
                        <a:lnTo>
                          <a:pt x="1995" y="80"/>
                        </a:lnTo>
                        <a:lnTo>
                          <a:pt x="1999" y="84"/>
                        </a:lnTo>
                        <a:lnTo>
                          <a:pt x="2023" y="84"/>
                        </a:lnTo>
                        <a:lnTo>
                          <a:pt x="2023" y="88"/>
                        </a:lnTo>
                        <a:lnTo>
                          <a:pt x="2039" y="88"/>
                        </a:lnTo>
                        <a:lnTo>
                          <a:pt x="2043" y="92"/>
                        </a:lnTo>
                        <a:lnTo>
                          <a:pt x="2055" y="92"/>
                        </a:lnTo>
                        <a:lnTo>
                          <a:pt x="2059" y="92"/>
                        </a:lnTo>
                        <a:lnTo>
                          <a:pt x="2083" y="92"/>
                        </a:lnTo>
                        <a:lnTo>
                          <a:pt x="2087" y="96"/>
                        </a:lnTo>
                        <a:lnTo>
                          <a:pt x="2103" y="96"/>
                        </a:lnTo>
                        <a:lnTo>
                          <a:pt x="2107" y="100"/>
                        </a:lnTo>
                        <a:lnTo>
                          <a:pt x="2123" y="100"/>
                        </a:lnTo>
                        <a:lnTo>
                          <a:pt x="2127" y="104"/>
                        </a:lnTo>
                        <a:lnTo>
                          <a:pt x="2143" y="104"/>
                        </a:lnTo>
                        <a:lnTo>
                          <a:pt x="2147" y="108"/>
                        </a:lnTo>
                        <a:lnTo>
                          <a:pt x="2163" y="108"/>
                        </a:lnTo>
                        <a:lnTo>
                          <a:pt x="2171" y="112"/>
                        </a:lnTo>
                        <a:lnTo>
                          <a:pt x="2187" y="112"/>
                        </a:lnTo>
                        <a:lnTo>
                          <a:pt x="2191" y="116"/>
                        </a:lnTo>
                        <a:lnTo>
                          <a:pt x="2207" y="116"/>
                        </a:lnTo>
                        <a:lnTo>
                          <a:pt x="2211" y="120"/>
                        </a:lnTo>
                        <a:lnTo>
                          <a:pt x="2231" y="120"/>
                        </a:lnTo>
                        <a:lnTo>
                          <a:pt x="2235" y="124"/>
                        </a:lnTo>
                        <a:lnTo>
                          <a:pt x="2251" y="124"/>
                        </a:ln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58" name="Freeform 946"/>
                  <p:cNvSpPr>
                    <a:spLocks/>
                  </p:cNvSpPr>
                  <p:nvPr/>
                </p:nvSpPr>
                <p:spPr bwMode="auto">
                  <a:xfrm>
                    <a:off x="2772" y="12068"/>
                    <a:ext cx="364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16" y="4"/>
                      </a:cxn>
                      <a:cxn ang="0">
                        <a:pos x="24" y="8"/>
                      </a:cxn>
                      <a:cxn ang="0">
                        <a:pos x="44" y="8"/>
                      </a:cxn>
                      <a:cxn ang="0">
                        <a:pos x="52" y="12"/>
                      </a:cxn>
                      <a:cxn ang="0">
                        <a:pos x="60" y="12"/>
                      </a:cxn>
                      <a:cxn ang="0">
                        <a:pos x="64" y="16"/>
                      </a:cxn>
                      <a:cxn ang="0">
                        <a:pos x="84" y="16"/>
                      </a:cxn>
                      <a:cxn ang="0">
                        <a:pos x="88" y="16"/>
                      </a:cxn>
                      <a:cxn ang="0">
                        <a:pos x="108" y="16"/>
                      </a:cxn>
                      <a:cxn ang="0">
                        <a:pos x="112" y="20"/>
                      </a:cxn>
                      <a:cxn ang="0">
                        <a:pos x="128" y="20"/>
                      </a:cxn>
                      <a:cxn ang="0">
                        <a:pos x="132" y="24"/>
                      </a:cxn>
                      <a:cxn ang="0">
                        <a:pos x="144" y="24"/>
                      </a:cxn>
                      <a:cxn ang="0">
                        <a:pos x="148" y="28"/>
                      </a:cxn>
                      <a:cxn ang="0">
                        <a:pos x="348" y="28"/>
                      </a:cxn>
                      <a:cxn ang="0">
                        <a:pos x="348" y="24"/>
                      </a:cxn>
                      <a:cxn ang="0">
                        <a:pos x="364" y="24"/>
                      </a:cxn>
                    </a:cxnLst>
                    <a:rect l="0" t="0" r="r" b="b"/>
                    <a:pathLst>
                      <a:path w="364" h="28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6" y="4"/>
                        </a:lnTo>
                        <a:lnTo>
                          <a:pt x="24" y="8"/>
                        </a:lnTo>
                        <a:lnTo>
                          <a:pt x="44" y="8"/>
                        </a:lnTo>
                        <a:lnTo>
                          <a:pt x="52" y="12"/>
                        </a:lnTo>
                        <a:lnTo>
                          <a:pt x="60" y="12"/>
                        </a:lnTo>
                        <a:lnTo>
                          <a:pt x="64" y="16"/>
                        </a:lnTo>
                        <a:lnTo>
                          <a:pt x="84" y="16"/>
                        </a:lnTo>
                        <a:lnTo>
                          <a:pt x="88" y="16"/>
                        </a:lnTo>
                        <a:lnTo>
                          <a:pt x="108" y="16"/>
                        </a:lnTo>
                        <a:lnTo>
                          <a:pt x="112" y="20"/>
                        </a:lnTo>
                        <a:lnTo>
                          <a:pt x="128" y="20"/>
                        </a:lnTo>
                        <a:lnTo>
                          <a:pt x="132" y="24"/>
                        </a:lnTo>
                        <a:lnTo>
                          <a:pt x="144" y="24"/>
                        </a:lnTo>
                        <a:lnTo>
                          <a:pt x="148" y="28"/>
                        </a:lnTo>
                        <a:lnTo>
                          <a:pt x="348" y="28"/>
                        </a:lnTo>
                        <a:lnTo>
                          <a:pt x="348" y="24"/>
                        </a:lnTo>
                        <a:lnTo>
                          <a:pt x="364" y="24"/>
                        </a:ln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59" name="Freeform 947"/>
                  <p:cNvSpPr>
                    <a:spLocks/>
                  </p:cNvSpPr>
                  <p:nvPr/>
                </p:nvSpPr>
                <p:spPr bwMode="auto">
                  <a:xfrm>
                    <a:off x="2776" y="12072"/>
                    <a:ext cx="364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4" y="4"/>
                      </a:cxn>
                      <a:cxn ang="0">
                        <a:pos x="16" y="4"/>
                      </a:cxn>
                      <a:cxn ang="0">
                        <a:pos x="16" y="4"/>
                      </a:cxn>
                      <a:cxn ang="0">
                        <a:pos x="24" y="8"/>
                      </a:cxn>
                      <a:cxn ang="0">
                        <a:pos x="24" y="8"/>
                      </a:cxn>
                      <a:cxn ang="0">
                        <a:pos x="44" y="8"/>
                      </a:cxn>
                      <a:cxn ang="0">
                        <a:pos x="44" y="8"/>
                      </a:cxn>
                      <a:cxn ang="0">
                        <a:pos x="52" y="12"/>
                      </a:cxn>
                      <a:cxn ang="0">
                        <a:pos x="52" y="12"/>
                      </a:cxn>
                      <a:cxn ang="0">
                        <a:pos x="60" y="12"/>
                      </a:cxn>
                      <a:cxn ang="0">
                        <a:pos x="60" y="12"/>
                      </a:cxn>
                      <a:cxn ang="0">
                        <a:pos x="64" y="16"/>
                      </a:cxn>
                      <a:cxn ang="0">
                        <a:pos x="64" y="16"/>
                      </a:cxn>
                      <a:cxn ang="0">
                        <a:pos x="84" y="16"/>
                      </a:cxn>
                      <a:cxn ang="0">
                        <a:pos x="84" y="16"/>
                      </a:cxn>
                      <a:cxn ang="0">
                        <a:pos x="88" y="16"/>
                      </a:cxn>
                      <a:cxn ang="0">
                        <a:pos x="88" y="16"/>
                      </a:cxn>
                      <a:cxn ang="0">
                        <a:pos x="108" y="16"/>
                      </a:cxn>
                      <a:cxn ang="0">
                        <a:pos x="108" y="16"/>
                      </a:cxn>
                      <a:cxn ang="0">
                        <a:pos x="112" y="20"/>
                      </a:cxn>
                      <a:cxn ang="0">
                        <a:pos x="112" y="20"/>
                      </a:cxn>
                      <a:cxn ang="0">
                        <a:pos x="128" y="20"/>
                      </a:cxn>
                      <a:cxn ang="0">
                        <a:pos x="128" y="20"/>
                      </a:cxn>
                      <a:cxn ang="0">
                        <a:pos x="132" y="24"/>
                      </a:cxn>
                      <a:cxn ang="0">
                        <a:pos x="132" y="24"/>
                      </a:cxn>
                      <a:cxn ang="0">
                        <a:pos x="144" y="24"/>
                      </a:cxn>
                      <a:cxn ang="0">
                        <a:pos x="144" y="24"/>
                      </a:cxn>
                      <a:cxn ang="0">
                        <a:pos x="148" y="28"/>
                      </a:cxn>
                      <a:cxn ang="0">
                        <a:pos x="148" y="28"/>
                      </a:cxn>
                      <a:cxn ang="0">
                        <a:pos x="348" y="28"/>
                      </a:cxn>
                      <a:cxn ang="0">
                        <a:pos x="348" y="28"/>
                      </a:cxn>
                      <a:cxn ang="0">
                        <a:pos x="348" y="24"/>
                      </a:cxn>
                      <a:cxn ang="0">
                        <a:pos x="348" y="24"/>
                      </a:cxn>
                      <a:cxn ang="0">
                        <a:pos x="364" y="24"/>
                      </a:cxn>
                      <a:cxn ang="0">
                        <a:pos x="364" y="24"/>
                      </a:cxn>
                    </a:cxnLst>
                    <a:rect l="0" t="0" r="r" b="b"/>
                    <a:pathLst>
                      <a:path w="364" h="2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24" y="8"/>
                        </a:lnTo>
                        <a:lnTo>
                          <a:pt x="24" y="8"/>
                        </a:lnTo>
                        <a:lnTo>
                          <a:pt x="44" y="8"/>
                        </a:lnTo>
                        <a:lnTo>
                          <a:pt x="44" y="8"/>
                        </a:lnTo>
                        <a:lnTo>
                          <a:pt x="52" y="12"/>
                        </a:lnTo>
                        <a:lnTo>
                          <a:pt x="52" y="12"/>
                        </a:lnTo>
                        <a:lnTo>
                          <a:pt x="60" y="12"/>
                        </a:lnTo>
                        <a:lnTo>
                          <a:pt x="60" y="12"/>
                        </a:lnTo>
                        <a:lnTo>
                          <a:pt x="64" y="16"/>
                        </a:lnTo>
                        <a:lnTo>
                          <a:pt x="64" y="16"/>
                        </a:lnTo>
                        <a:lnTo>
                          <a:pt x="84" y="16"/>
                        </a:lnTo>
                        <a:lnTo>
                          <a:pt x="84" y="16"/>
                        </a:lnTo>
                        <a:lnTo>
                          <a:pt x="88" y="16"/>
                        </a:lnTo>
                        <a:lnTo>
                          <a:pt x="88" y="16"/>
                        </a:lnTo>
                        <a:lnTo>
                          <a:pt x="108" y="16"/>
                        </a:lnTo>
                        <a:lnTo>
                          <a:pt x="108" y="16"/>
                        </a:lnTo>
                        <a:lnTo>
                          <a:pt x="112" y="20"/>
                        </a:lnTo>
                        <a:lnTo>
                          <a:pt x="112" y="20"/>
                        </a:lnTo>
                        <a:lnTo>
                          <a:pt x="128" y="20"/>
                        </a:lnTo>
                        <a:lnTo>
                          <a:pt x="128" y="20"/>
                        </a:lnTo>
                        <a:lnTo>
                          <a:pt x="132" y="24"/>
                        </a:lnTo>
                        <a:lnTo>
                          <a:pt x="132" y="24"/>
                        </a:lnTo>
                        <a:lnTo>
                          <a:pt x="144" y="24"/>
                        </a:lnTo>
                        <a:lnTo>
                          <a:pt x="144" y="24"/>
                        </a:lnTo>
                        <a:lnTo>
                          <a:pt x="148" y="28"/>
                        </a:lnTo>
                        <a:lnTo>
                          <a:pt x="148" y="28"/>
                        </a:lnTo>
                        <a:lnTo>
                          <a:pt x="348" y="28"/>
                        </a:lnTo>
                        <a:lnTo>
                          <a:pt x="348" y="28"/>
                        </a:lnTo>
                        <a:lnTo>
                          <a:pt x="348" y="24"/>
                        </a:lnTo>
                        <a:lnTo>
                          <a:pt x="348" y="24"/>
                        </a:lnTo>
                        <a:lnTo>
                          <a:pt x="364" y="24"/>
                        </a:lnTo>
                        <a:lnTo>
                          <a:pt x="364" y="24"/>
                        </a:ln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4660" name="Group 948"/>
                <p:cNvGrpSpPr>
                  <a:grpSpLocks/>
                </p:cNvGrpSpPr>
                <p:nvPr/>
              </p:nvGrpSpPr>
              <p:grpSpPr bwMode="auto">
                <a:xfrm>
                  <a:off x="521" y="11920"/>
                  <a:ext cx="2616" cy="2812"/>
                  <a:chOff x="521" y="11920"/>
                  <a:chExt cx="2616" cy="2812"/>
                </a:xfrm>
              </p:grpSpPr>
              <p:sp>
                <p:nvSpPr>
                  <p:cNvPr id="244661" name="Line 949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795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2" name="Line 950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4575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3" name="Line 951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4419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4" name="Line 952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4575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5" name="Line 953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4419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6" name="Line 954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4731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7" name="Line 955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4731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8" name="Line 9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470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69" name="Line 9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5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0" name="Line 9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3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1" name="Line 9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1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2" name="Line 9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9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3" name="Line 9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3" y="1470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4" name="Line 9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5" name="Line 9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9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6" name="Line 9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7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7" name="Line 9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5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8" name="Line 9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1470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79" name="Line 9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7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0" name="Line 9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1" name="Line 9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3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2" name="Line 9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1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3" name="Line 9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8" y="1470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4" name="Line 9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6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5" name="Line 9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0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6" name="Line 9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8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7" name="Line 9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6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8" name="Line 9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0" y="1470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89" name="Line 9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2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0" name="Line 9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6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1" name="Line 9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24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2" name="Line 9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6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3" name="Line 9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0" y="1470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4" name="Line 9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84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5" name="Line 9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6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6" name="Line 9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0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7" name="Line 9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48" y="14719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8" name="Line 9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4703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699" name="Line 987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4731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0" name="Line 988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1920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1" name="Line 989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192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2" name="Line 990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3" name="Line 991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4" name="Line 992"/>
                  <p:cNvSpPr>
                    <a:spLocks noChangeShapeType="1"/>
                  </p:cNvSpPr>
                  <p:nvPr/>
                </p:nvSpPr>
                <p:spPr bwMode="auto">
                  <a:xfrm>
                    <a:off x="781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5" name="Line 993"/>
                  <p:cNvSpPr>
                    <a:spLocks noChangeShapeType="1"/>
                  </p:cNvSpPr>
                  <p:nvPr/>
                </p:nvSpPr>
                <p:spPr bwMode="auto">
                  <a:xfrm>
                    <a:off x="869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6" name="Line 994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1192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7" name="Line 995"/>
                  <p:cNvSpPr>
                    <a:spLocks noChangeShapeType="1"/>
                  </p:cNvSpPr>
                  <p:nvPr/>
                </p:nvSpPr>
                <p:spPr bwMode="auto">
                  <a:xfrm>
                    <a:off x="1045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8" name="Line 996"/>
                  <p:cNvSpPr>
                    <a:spLocks noChangeShapeType="1"/>
                  </p:cNvSpPr>
                  <p:nvPr/>
                </p:nvSpPr>
                <p:spPr bwMode="auto">
                  <a:xfrm>
                    <a:off x="1129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09" name="Line 997"/>
                  <p:cNvSpPr>
                    <a:spLocks noChangeShapeType="1"/>
                  </p:cNvSpPr>
                  <p:nvPr/>
                </p:nvSpPr>
                <p:spPr bwMode="auto">
                  <a:xfrm>
                    <a:off x="1217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0" name="Line 998"/>
                  <p:cNvSpPr>
                    <a:spLocks noChangeShapeType="1"/>
                  </p:cNvSpPr>
                  <p:nvPr/>
                </p:nvSpPr>
                <p:spPr bwMode="auto">
                  <a:xfrm>
                    <a:off x="1305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1" name="Line 999"/>
                  <p:cNvSpPr>
                    <a:spLocks noChangeShapeType="1"/>
                  </p:cNvSpPr>
                  <p:nvPr/>
                </p:nvSpPr>
                <p:spPr bwMode="auto">
                  <a:xfrm>
                    <a:off x="1393" y="1192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2" name="Line 1000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3" name="Line 1001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4" name="Line 1002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5" name="Line 1003"/>
                  <p:cNvSpPr>
                    <a:spLocks noChangeShapeType="1"/>
                  </p:cNvSpPr>
                  <p:nvPr/>
                </p:nvSpPr>
                <p:spPr bwMode="auto">
                  <a:xfrm>
                    <a:off x="1741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6" name="Line 1004"/>
                  <p:cNvSpPr>
                    <a:spLocks noChangeShapeType="1"/>
                  </p:cNvSpPr>
                  <p:nvPr/>
                </p:nvSpPr>
                <p:spPr bwMode="auto">
                  <a:xfrm>
                    <a:off x="1828" y="1192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7" name="Line 1005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8" name="Line 1006"/>
                  <p:cNvSpPr>
                    <a:spLocks noChangeShapeType="1"/>
                  </p:cNvSpPr>
                  <p:nvPr/>
                </p:nvSpPr>
                <p:spPr bwMode="auto">
                  <a:xfrm>
                    <a:off x="2000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19" name="Line 1007"/>
                  <p:cNvSpPr>
                    <a:spLocks noChangeShapeType="1"/>
                  </p:cNvSpPr>
                  <p:nvPr/>
                </p:nvSpPr>
                <p:spPr bwMode="auto">
                  <a:xfrm>
                    <a:off x="2088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0" name="Line 1008"/>
                  <p:cNvSpPr>
                    <a:spLocks noChangeShapeType="1"/>
                  </p:cNvSpPr>
                  <p:nvPr/>
                </p:nvSpPr>
                <p:spPr bwMode="auto">
                  <a:xfrm>
                    <a:off x="2176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1" name="Line 1009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1192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2" name="Line 1010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3" name="Line 1011"/>
                  <p:cNvSpPr>
                    <a:spLocks noChangeShapeType="1"/>
                  </p:cNvSpPr>
                  <p:nvPr/>
                </p:nvSpPr>
                <p:spPr bwMode="auto">
                  <a:xfrm>
                    <a:off x="2436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4" name="Line 1012"/>
                  <p:cNvSpPr>
                    <a:spLocks noChangeShapeType="1"/>
                  </p:cNvSpPr>
                  <p:nvPr/>
                </p:nvSpPr>
                <p:spPr bwMode="auto">
                  <a:xfrm>
                    <a:off x="2524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5" name="Line 1013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6" name="Line 1014"/>
                  <p:cNvSpPr>
                    <a:spLocks noChangeShapeType="1"/>
                  </p:cNvSpPr>
                  <p:nvPr/>
                </p:nvSpPr>
                <p:spPr bwMode="auto">
                  <a:xfrm>
                    <a:off x="2700" y="1192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7" name="Line 1015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8" name="Line 1016"/>
                  <p:cNvSpPr>
                    <a:spLocks noChangeShapeType="1"/>
                  </p:cNvSpPr>
                  <p:nvPr/>
                </p:nvSpPr>
                <p:spPr bwMode="auto">
                  <a:xfrm>
                    <a:off x="2876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29" name="Line 1017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0" name="Line 1018"/>
                  <p:cNvSpPr>
                    <a:spLocks noChangeShapeType="1"/>
                  </p:cNvSpPr>
                  <p:nvPr/>
                </p:nvSpPr>
                <p:spPr bwMode="auto">
                  <a:xfrm>
                    <a:off x="3048" y="11920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1" name="Line 1019"/>
                  <p:cNvSpPr>
                    <a:spLocks noChangeShapeType="1"/>
                  </p:cNvSpPr>
                  <p:nvPr/>
                </p:nvSpPr>
                <p:spPr bwMode="auto">
                  <a:xfrm>
                    <a:off x="3136" y="1192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2" name="Line 10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1920"/>
                    <a:ext cx="1" cy="46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3" name="Line 1021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2388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4" name="Line 1022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272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5" name="Line 1023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2156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6" name="Line 0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036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7" name="Line 1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1920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8" name="Line 2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388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39" name="Line 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23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0" name="Line 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5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1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3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2" name="Line 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1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3" name="Line 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9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4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3" y="123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5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6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9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7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7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8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5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49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123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0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7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1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2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3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3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1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4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8" y="123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5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6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6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0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7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8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8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6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59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0" y="123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0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2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1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6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2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24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3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6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4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0" y="123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5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84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6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6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7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0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8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48" y="1237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69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23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0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1920"/>
                    <a:ext cx="1" cy="46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388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2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272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156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4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036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5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1920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6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388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7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38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8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7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0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781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1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869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1238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045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129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217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6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305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7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393" y="1238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8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89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741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828" y="1238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3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4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000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088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6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2176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1238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79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2436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524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1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700" y="1238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4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2876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5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6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048" y="123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7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136" y="1238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8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2388"/>
                    <a:ext cx="1" cy="47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0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860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0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800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1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740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2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684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3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624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4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564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5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50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44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38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860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19" name="Line 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282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0" name="Line 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5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1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3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2" name="Line 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1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3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9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4" name="Line 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3" y="1282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5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6" name="Line 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9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7" name="Line 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7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8" name="Line 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5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29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1282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0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7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1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2" name="Line 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3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3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1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4" name="Line 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8" y="1282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5" name="Line 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6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6" name="Line 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0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7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8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8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6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39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0" y="1282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0" name="Line 1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2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1" name="Line 1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6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2" name="Line 1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24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3" name="Line 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6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4" name="Line 1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0" y="1282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5" name="Line 1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84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6" name="Line 1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6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7" name="Line 1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0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8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48" y="12844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49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2828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0" name="Line 1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2388"/>
                    <a:ext cx="1" cy="47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2860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2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800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3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740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4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684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5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624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6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2564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7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50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8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44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59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38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0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860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4861" name="Group 125"/>
                <p:cNvGrpSpPr>
                  <a:grpSpLocks/>
                </p:cNvGrpSpPr>
                <p:nvPr/>
              </p:nvGrpSpPr>
              <p:grpSpPr bwMode="auto">
                <a:xfrm>
                  <a:off x="521" y="12860"/>
                  <a:ext cx="2616" cy="1403"/>
                  <a:chOff x="521" y="12860"/>
                  <a:chExt cx="2616" cy="1403"/>
                </a:xfrm>
              </p:grpSpPr>
              <p:sp>
                <p:nvSpPr>
                  <p:cNvPr id="244862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8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3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4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5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781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6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869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7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128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8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1045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69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1129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0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1217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1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305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2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1393" y="128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3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4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5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6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1741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7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1828" y="128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8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79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2000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0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2088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1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2176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2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128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3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4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436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5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2524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6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7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700" y="128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8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89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2876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0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1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3048" y="1286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2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3136" y="1286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3" name="Line 1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2860"/>
                    <a:ext cx="1" cy="46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4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328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5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26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212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7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152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8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092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899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036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0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2976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1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2916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2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2860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3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328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4" name="Line 1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330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5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5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6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3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7" name="Line 1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1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8" name="Line 1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9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09" name="Line 1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3" y="1330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0" name="Line 1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1" name="Line 1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9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2" name="Line 1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7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3" name="Line 1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5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4" name="Line 1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1330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5" name="Line 1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7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6" name="Line 1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7" name="Line 1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3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8" name="Line 1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1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19" name="Line 1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8" y="1330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0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6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1" name="Line 1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0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2" name="Line 1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8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3" name="Line 1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6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4" name="Line 1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0" y="1330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5" name="Line 1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2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6" name="Line 1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6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7" name="Line 1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24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8" name="Line 1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6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29" name="Line 1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0" y="1330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0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84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1" name="Line 1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6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2" name="Line 1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0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3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48" y="13312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4" name="Line 1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3300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5" name="Line 1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2860"/>
                    <a:ext cx="1" cy="46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6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328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7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26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8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212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39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152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0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092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036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976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3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916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4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2860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5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328"/>
                    <a:ext cx="2615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6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3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7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8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49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781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0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869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1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133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2" name="Line 216"/>
                  <p:cNvSpPr>
                    <a:spLocks noChangeShapeType="1"/>
                  </p:cNvSpPr>
                  <p:nvPr/>
                </p:nvSpPr>
                <p:spPr bwMode="auto">
                  <a:xfrm>
                    <a:off x="1045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3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1129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4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1217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5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1305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6" name="Line 220"/>
                  <p:cNvSpPr>
                    <a:spLocks noChangeShapeType="1"/>
                  </p:cNvSpPr>
                  <p:nvPr/>
                </p:nvSpPr>
                <p:spPr bwMode="auto">
                  <a:xfrm>
                    <a:off x="1393" y="133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7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8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59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0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1741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1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1828" y="133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2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3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2000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4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2088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5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2176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6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133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7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8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2436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69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2524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0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1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2700" y="133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2" name="Line 236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3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2876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4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5" name="Line 239"/>
                  <p:cNvSpPr>
                    <a:spLocks noChangeShapeType="1"/>
                  </p:cNvSpPr>
                  <p:nvPr/>
                </p:nvSpPr>
                <p:spPr bwMode="auto">
                  <a:xfrm>
                    <a:off x="3048" y="13328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6" name="Line 240"/>
                  <p:cNvSpPr>
                    <a:spLocks noChangeShapeType="1"/>
                  </p:cNvSpPr>
                  <p:nvPr/>
                </p:nvSpPr>
                <p:spPr bwMode="auto">
                  <a:xfrm>
                    <a:off x="3136" y="133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7" name="Line 2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3328"/>
                    <a:ext cx="1" cy="467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8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795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79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743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0" name="Line 244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691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1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643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2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591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3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535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4" name="Line 248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483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5" name="Line 249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431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6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380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7" name="Line 251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32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8" name="Line 2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1" y="137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89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5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0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3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1" name="Line 2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1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2" name="Line 2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9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3" name="Line 2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3" y="137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4" name="Line 2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5" name="Line 2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9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6" name="Line 2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7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7" name="Line 2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5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8" name="Line 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137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999" name="Line 2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7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0" name="Line 2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1" name="Line 2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3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2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1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3" name="Line 2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8" y="137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4" name="Line 2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6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5" name="Line 2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0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6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8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7" name="Line 2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6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8" name="Line 2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0" y="137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09" name="Line 2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2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0" name="Line 2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6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1" name="Line 2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24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2" name="Line 2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6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3" name="Line 2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0" y="137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4" name="Line 2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84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5" name="Line 2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6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6" name="Line 2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0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7" name="Line 2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48" y="1378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8" name="Line 2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3767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19" name="Line 2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3328"/>
                    <a:ext cx="1" cy="467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0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795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1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743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2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691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3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643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4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591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5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535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6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483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7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431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8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108" y="13380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29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13328"/>
                    <a:ext cx="1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0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13795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1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605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2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3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781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4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869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5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13795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6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1045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7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1129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8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1217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39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1305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0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1393" y="13795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1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2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3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4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1741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5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1828" y="13795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6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1916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7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2000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8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2088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49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2176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0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13795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1" name="Line 315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2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2436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3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2524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4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5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2700" y="13795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6" name="Line 320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7" name="Line 321"/>
                  <p:cNvSpPr>
                    <a:spLocks noChangeShapeType="1"/>
                  </p:cNvSpPr>
                  <p:nvPr/>
                </p:nvSpPr>
                <p:spPr bwMode="auto">
                  <a:xfrm>
                    <a:off x="2876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8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59" name="Line 323"/>
                  <p:cNvSpPr>
                    <a:spLocks noChangeShapeType="1"/>
                  </p:cNvSpPr>
                  <p:nvPr/>
                </p:nvSpPr>
                <p:spPr bwMode="auto">
                  <a:xfrm>
                    <a:off x="3048" y="13795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60" name="Line 324"/>
                  <p:cNvSpPr>
                    <a:spLocks noChangeShapeType="1"/>
                  </p:cNvSpPr>
                  <p:nvPr/>
                </p:nvSpPr>
                <p:spPr bwMode="auto">
                  <a:xfrm>
                    <a:off x="3136" y="13795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061" name="Line 3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6" y="13795"/>
                    <a:ext cx="1" cy="46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5062" name="Line 326"/>
                <p:cNvSpPr>
                  <a:spLocks noChangeShapeType="1"/>
                </p:cNvSpPr>
                <p:nvPr/>
              </p:nvSpPr>
              <p:spPr bwMode="auto">
                <a:xfrm>
                  <a:off x="3108" y="14263"/>
                  <a:ext cx="28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63" name="Line 327"/>
                <p:cNvSpPr>
                  <a:spLocks noChangeShapeType="1"/>
                </p:cNvSpPr>
                <p:nvPr/>
              </p:nvSpPr>
              <p:spPr bwMode="auto">
                <a:xfrm>
                  <a:off x="3120" y="14207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64" name="Line 328"/>
                <p:cNvSpPr>
                  <a:spLocks noChangeShapeType="1"/>
                </p:cNvSpPr>
                <p:nvPr/>
              </p:nvSpPr>
              <p:spPr bwMode="auto">
                <a:xfrm>
                  <a:off x="3120" y="14147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65" name="Line 329"/>
                <p:cNvSpPr>
                  <a:spLocks noChangeShapeType="1"/>
                </p:cNvSpPr>
                <p:nvPr/>
              </p:nvSpPr>
              <p:spPr bwMode="auto">
                <a:xfrm>
                  <a:off x="3120" y="14087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66" name="Line 330"/>
                <p:cNvSpPr>
                  <a:spLocks noChangeShapeType="1"/>
                </p:cNvSpPr>
                <p:nvPr/>
              </p:nvSpPr>
              <p:spPr bwMode="auto">
                <a:xfrm>
                  <a:off x="3120" y="14031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67" name="Line 331"/>
                <p:cNvSpPr>
                  <a:spLocks noChangeShapeType="1"/>
                </p:cNvSpPr>
                <p:nvPr/>
              </p:nvSpPr>
              <p:spPr bwMode="auto">
                <a:xfrm>
                  <a:off x="3108" y="13971"/>
                  <a:ext cx="28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68" name="Line 332"/>
                <p:cNvSpPr>
                  <a:spLocks noChangeShapeType="1"/>
                </p:cNvSpPr>
                <p:nvPr/>
              </p:nvSpPr>
              <p:spPr bwMode="auto">
                <a:xfrm>
                  <a:off x="3120" y="13911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69" name="Line 333"/>
                <p:cNvSpPr>
                  <a:spLocks noChangeShapeType="1"/>
                </p:cNvSpPr>
                <p:nvPr/>
              </p:nvSpPr>
              <p:spPr bwMode="auto">
                <a:xfrm>
                  <a:off x="3120" y="13855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0" name="Line 334"/>
                <p:cNvSpPr>
                  <a:spLocks noChangeShapeType="1"/>
                </p:cNvSpPr>
                <p:nvPr/>
              </p:nvSpPr>
              <p:spPr bwMode="auto">
                <a:xfrm>
                  <a:off x="3120" y="13795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1" name="Line 335"/>
                <p:cNvSpPr>
                  <a:spLocks noChangeShapeType="1"/>
                </p:cNvSpPr>
                <p:nvPr/>
              </p:nvSpPr>
              <p:spPr bwMode="auto">
                <a:xfrm flipV="1">
                  <a:off x="521" y="1423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2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605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3" name="Line 337"/>
                <p:cNvSpPr>
                  <a:spLocks noChangeShapeType="1"/>
                </p:cNvSpPr>
                <p:nvPr/>
              </p:nvSpPr>
              <p:spPr bwMode="auto">
                <a:xfrm flipV="1">
                  <a:off x="693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4" name="Line 338"/>
                <p:cNvSpPr>
                  <a:spLocks noChangeShapeType="1"/>
                </p:cNvSpPr>
                <p:nvPr/>
              </p:nvSpPr>
              <p:spPr bwMode="auto">
                <a:xfrm flipV="1">
                  <a:off x="781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5" name="Line 339"/>
                <p:cNvSpPr>
                  <a:spLocks noChangeShapeType="1"/>
                </p:cNvSpPr>
                <p:nvPr/>
              </p:nvSpPr>
              <p:spPr bwMode="auto">
                <a:xfrm flipV="1">
                  <a:off x="869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6" name="Line 340"/>
                <p:cNvSpPr>
                  <a:spLocks noChangeShapeType="1"/>
                </p:cNvSpPr>
                <p:nvPr/>
              </p:nvSpPr>
              <p:spPr bwMode="auto">
                <a:xfrm flipV="1">
                  <a:off x="953" y="1423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7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1045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8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1129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79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1217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0" name="Line 344"/>
                <p:cNvSpPr>
                  <a:spLocks noChangeShapeType="1"/>
                </p:cNvSpPr>
                <p:nvPr/>
              </p:nvSpPr>
              <p:spPr bwMode="auto">
                <a:xfrm flipV="1">
                  <a:off x="1305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1" name="Line 345"/>
                <p:cNvSpPr>
                  <a:spLocks noChangeShapeType="1"/>
                </p:cNvSpPr>
                <p:nvPr/>
              </p:nvSpPr>
              <p:spPr bwMode="auto">
                <a:xfrm flipV="1">
                  <a:off x="1393" y="1423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2" name="Line 346"/>
                <p:cNvSpPr>
                  <a:spLocks noChangeShapeType="1"/>
                </p:cNvSpPr>
                <p:nvPr/>
              </p:nvSpPr>
              <p:spPr bwMode="auto">
                <a:xfrm flipV="1">
                  <a:off x="1477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3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1569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4" name="Line 348"/>
                <p:cNvSpPr>
                  <a:spLocks noChangeShapeType="1"/>
                </p:cNvSpPr>
                <p:nvPr/>
              </p:nvSpPr>
              <p:spPr bwMode="auto">
                <a:xfrm flipV="1">
                  <a:off x="1653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5" name="Line 349"/>
                <p:cNvSpPr>
                  <a:spLocks noChangeShapeType="1"/>
                </p:cNvSpPr>
                <p:nvPr/>
              </p:nvSpPr>
              <p:spPr bwMode="auto">
                <a:xfrm flipV="1">
                  <a:off x="1741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6" name="Line 350"/>
                <p:cNvSpPr>
                  <a:spLocks noChangeShapeType="1"/>
                </p:cNvSpPr>
                <p:nvPr/>
              </p:nvSpPr>
              <p:spPr bwMode="auto">
                <a:xfrm flipV="1">
                  <a:off x="1828" y="1423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7" name="Line 351"/>
                <p:cNvSpPr>
                  <a:spLocks noChangeShapeType="1"/>
                </p:cNvSpPr>
                <p:nvPr/>
              </p:nvSpPr>
              <p:spPr bwMode="auto">
                <a:xfrm flipV="1">
                  <a:off x="1916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8" name="Line 352"/>
                <p:cNvSpPr>
                  <a:spLocks noChangeShapeType="1"/>
                </p:cNvSpPr>
                <p:nvPr/>
              </p:nvSpPr>
              <p:spPr bwMode="auto">
                <a:xfrm flipV="1">
                  <a:off x="2000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89" name="Line 353"/>
                <p:cNvSpPr>
                  <a:spLocks noChangeShapeType="1"/>
                </p:cNvSpPr>
                <p:nvPr/>
              </p:nvSpPr>
              <p:spPr bwMode="auto">
                <a:xfrm flipV="1">
                  <a:off x="2088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0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2176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1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2260" y="1423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2" name="Line 356"/>
                <p:cNvSpPr>
                  <a:spLocks noChangeShapeType="1"/>
                </p:cNvSpPr>
                <p:nvPr/>
              </p:nvSpPr>
              <p:spPr bwMode="auto">
                <a:xfrm flipV="1">
                  <a:off x="2352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3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2436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4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2524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5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2616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6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2700" y="1423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7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2784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8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2876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099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2960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0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3048" y="1425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1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3136" y="1423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2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521" y="13795"/>
                  <a:ext cx="1" cy="46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3" name="Line 367"/>
                <p:cNvSpPr>
                  <a:spLocks noChangeShapeType="1"/>
                </p:cNvSpPr>
                <p:nvPr/>
              </p:nvSpPr>
              <p:spPr bwMode="auto">
                <a:xfrm>
                  <a:off x="521" y="1426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4" name="Line 368"/>
                <p:cNvSpPr>
                  <a:spLocks noChangeShapeType="1"/>
                </p:cNvSpPr>
                <p:nvPr/>
              </p:nvSpPr>
              <p:spPr bwMode="auto">
                <a:xfrm>
                  <a:off x="521" y="14207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5" name="Line 369"/>
                <p:cNvSpPr>
                  <a:spLocks noChangeShapeType="1"/>
                </p:cNvSpPr>
                <p:nvPr/>
              </p:nvSpPr>
              <p:spPr bwMode="auto">
                <a:xfrm>
                  <a:off x="521" y="14147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6" name="Line 370"/>
                <p:cNvSpPr>
                  <a:spLocks noChangeShapeType="1"/>
                </p:cNvSpPr>
                <p:nvPr/>
              </p:nvSpPr>
              <p:spPr bwMode="auto">
                <a:xfrm>
                  <a:off x="521" y="14087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7" name="Line 371"/>
                <p:cNvSpPr>
                  <a:spLocks noChangeShapeType="1"/>
                </p:cNvSpPr>
                <p:nvPr/>
              </p:nvSpPr>
              <p:spPr bwMode="auto">
                <a:xfrm>
                  <a:off x="521" y="14031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8" name="Line 372"/>
                <p:cNvSpPr>
                  <a:spLocks noChangeShapeType="1"/>
                </p:cNvSpPr>
                <p:nvPr/>
              </p:nvSpPr>
              <p:spPr bwMode="auto">
                <a:xfrm>
                  <a:off x="521" y="1397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09" name="Line 373"/>
                <p:cNvSpPr>
                  <a:spLocks noChangeShapeType="1"/>
                </p:cNvSpPr>
                <p:nvPr/>
              </p:nvSpPr>
              <p:spPr bwMode="auto">
                <a:xfrm>
                  <a:off x="521" y="13911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0" name="Line 374"/>
                <p:cNvSpPr>
                  <a:spLocks noChangeShapeType="1"/>
                </p:cNvSpPr>
                <p:nvPr/>
              </p:nvSpPr>
              <p:spPr bwMode="auto">
                <a:xfrm>
                  <a:off x="521" y="13855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1" name="Line 375"/>
                <p:cNvSpPr>
                  <a:spLocks noChangeShapeType="1"/>
                </p:cNvSpPr>
                <p:nvPr/>
              </p:nvSpPr>
              <p:spPr bwMode="auto">
                <a:xfrm>
                  <a:off x="521" y="13795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2" name="Line 376"/>
                <p:cNvSpPr>
                  <a:spLocks noChangeShapeType="1"/>
                </p:cNvSpPr>
                <p:nvPr/>
              </p:nvSpPr>
              <p:spPr bwMode="auto">
                <a:xfrm>
                  <a:off x="521" y="14263"/>
                  <a:ext cx="2615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3" name="Line 377"/>
                <p:cNvSpPr>
                  <a:spLocks noChangeShapeType="1"/>
                </p:cNvSpPr>
                <p:nvPr/>
              </p:nvSpPr>
              <p:spPr bwMode="auto">
                <a:xfrm>
                  <a:off x="521" y="1426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4" name="Line 378"/>
                <p:cNvSpPr>
                  <a:spLocks noChangeShapeType="1"/>
                </p:cNvSpPr>
                <p:nvPr/>
              </p:nvSpPr>
              <p:spPr bwMode="auto">
                <a:xfrm>
                  <a:off x="3108" y="14263"/>
                  <a:ext cx="28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5" name="Line 379"/>
                <p:cNvSpPr>
                  <a:spLocks noChangeShapeType="1"/>
                </p:cNvSpPr>
                <p:nvPr/>
              </p:nvSpPr>
              <p:spPr bwMode="auto">
                <a:xfrm>
                  <a:off x="521" y="14263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6" name="Line 380"/>
                <p:cNvSpPr>
                  <a:spLocks noChangeShapeType="1"/>
                </p:cNvSpPr>
                <p:nvPr/>
              </p:nvSpPr>
              <p:spPr bwMode="auto">
                <a:xfrm>
                  <a:off x="605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7" name="Line 381"/>
                <p:cNvSpPr>
                  <a:spLocks noChangeShapeType="1"/>
                </p:cNvSpPr>
                <p:nvPr/>
              </p:nvSpPr>
              <p:spPr bwMode="auto">
                <a:xfrm>
                  <a:off x="693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8" name="Line 382"/>
                <p:cNvSpPr>
                  <a:spLocks noChangeShapeType="1"/>
                </p:cNvSpPr>
                <p:nvPr/>
              </p:nvSpPr>
              <p:spPr bwMode="auto">
                <a:xfrm>
                  <a:off x="781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19" name="Line 383"/>
                <p:cNvSpPr>
                  <a:spLocks noChangeShapeType="1"/>
                </p:cNvSpPr>
                <p:nvPr/>
              </p:nvSpPr>
              <p:spPr bwMode="auto">
                <a:xfrm>
                  <a:off x="869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0" name="Line 384"/>
                <p:cNvSpPr>
                  <a:spLocks noChangeShapeType="1"/>
                </p:cNvSpPr>
                <p:nvPr/>
              </p:nvSpPr>
              <p:spPr bwMode="auto">
                <a:xfrm>
                  <a:off x="953" y="14263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1" name="Line 385"/>
                <p:cNvSpPr>
                  <a:spLocks noChangeShapeType="1"/>
                </p:cNvSpPr>
                <p:nvPr/>
              </p:nvSpPr>
              <p:spPr bwMode="auto">
                <a:xfrm>
                  <a:off x="1045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2" name="Line 386"/>
                <p:cNvSpPr>
                  <a:spLocks noChangeShapeType="1"/>
                </p:cNvSpPr>
                <p:nvPr/>
              </p:nvSpPr>
              <p:spPr bwMode="auto">
                <a:xfrm>
                  <a:off x="1129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3" name="Line 387"/>
                <p:cNvSpPr>
                  <a:spLocks noChangeShapeType="1"/>
                </p:cNvSpPr>
                <p:nvPr/>
              </p:nvSpPr>
              <p:spPr bwMode="auto">
                <a:xfrm>
                  <a:off x="1217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4" name="Line 388"/>
                <p:cNvSpPr>
                  <a:spLocks noChangeShapeType="1"/>
                </p:cNvSpPr>
                <p:nvPr/>
              </p:nvSpPr>
              <p:spPr bwMode="auto">
                <a:xfrm>
                  <a:off x="1305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5" name="Line 389"/>
                <p:cNvSpPr>
                  <a:spLocks noChangeShapeType="1"/>
                </p:cNvSpPr>
                <p:nvPr/>
              </p:nvSpPr>
              <p:spPr bwMode="auto">
                <a:xfrm>
                  <a:off x="1393" y="14263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6" name="Line 390"/>
                <p:cNvSpPr>
                  <a:spLocks noChangeShapeType="1"/>
                </p:cNvSpPr>
                <p:nvPr/>
              </p:nvSpPr>
              <p:spPr bwMode="auto">
                <a:xfrm>
                  <a:off x="1477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7" name="Line 391"/>
                <p:cNvSpPr>
                  <a:spLocks noChangeShapeType="1"/>
                </p:cNvSpPr>
                <p:nvPr/>
              </p:nvSpPr>
              <p:spPr bwMode="auto">
                <a:xfrm>
                  <a:off x="1569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8" name="Line 392"/>
                <p:cNvSpPr>
                  <a:spLocks noChangeShapeType="1"/>
                </p:cNvSpPr>
                <p:nvPr/>
              </p:nvSpPr>
              <p:spPr bwMode="auto">
                <a:xfrm>
                  <a:off x="1653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29" name="Line 393"/>
                <p:cNvSpPr>
                  <a:spLocks noChangeShapeType="1"/>
                </p:cNvSpPr>
                <p:nvPr/>
              </p:nvSpPr>
              <p:spPr bwMode="auto">
                <a:xfrm>
                  <a:off x="1741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0" name="Line 394"/>
                <p:cNvSpPr>
                  <a:spLocks noChangeShapeType="1"/>
                </p:cNvSpPr>
                <p:nvPr/>
              </p:nvSpPr>
              <p:spPr bwMode="auto">
                <a:xfrm>
                  <a:off x="1828" y="14263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1" name="Line 395"/>
                <p:cNvSpPr>
                  <a:spLocks noChangeShapeType="1"/>
                </p:cNvSpPr>
                <p:nvPr/>
              </p:nvSpPr>
              <p:spPr bwMode="auto">
                <a:xfrm>
                  <a:off x="1916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2" name="Line 396"/>
                <p:cNvSpPr>
                  <a:spLocks noChangeShapeType="1"/>
                </p:cNvSpPr>
                <p:nvPr/>
              </p:nvSpPr>
              <p:spPr bwMode="auto">
                <a:xfrm>
                  <a:off x="2000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3" name="Line 397"/>
                <p:cNvSpPr>
                  <a:spLocks noChangeShapeType="1"/>
                </p:cNvSpPr>
                <p:nvPr/>
              </p:nvSpPr>
              <p:spPr bwMode="auto">
                <a:xfrm>
                  <a:off x="2088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4" name="Line 398"/>
                <p:cNvSpPr>
                  <a:spLocks noChangeShapeType="1"/>
                </p:cNvSpPr>
                <p:nvPr/>
              </p:nvSpPr>
              <p:spPr bwMode="auto">
                <a:xfrm>
                  <a:off x="2176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5" name="Line 399"/>
                <p:cNvSpPr>
                  <a:spLocks noChangeShapeType="1"/>
                </p:cNvSpPr>
                <p:nvPr/>
              </p:nvSpPr>
              <p:spPr bwMode="auto">
                <a:xfrm>
                  <a:off x="2260" y="14263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6" name="Line 400"/>
                <p:cNvSpPr>
                  <a:spLocks noChangeShapeType="1"/>
                </p:cNvSpPr>
                <p:nvPr/>
              </p:nvSpPr>
              <p:spPr bwMode="auto">
                <a:xfrm>
                  <a:off x="2352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7" name="Line 401"/>
                <p:cNvSpPr>
                  <a:spLocks noChangeShapeType="1"/>
                </p:cNvSpPr>
                <p:nvPr/>
              </p:nvSpPr>
              <p:spPr bwMode="auto">
                <a:xfrm>
                  <a:off x="2436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8" name="Line 402"/>
                <p:cNvSpPr>
                  <a:spLocks noChangeShapeType="1"/>
                </p:cNvSpPr>
                <p:nvPr/>
              </p:nvSpPr>
              <p:spPr bwMode="auto">
                <a:xfrm>
                  <a:off x="2524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39" name="Line 403"/>
                <p:cNvSpPr>
                  <a:spLocks noChangeShapeType="1"/>
                </p:cNvSpPr>
                <p:nvPr/>
              </p:nvSpPr>
              <p:spPr bwMode="auto">
                <a:xfrm>
                  <a:off x="2616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0" name="Line 404"/>
                <p:cNvSpPr>
                  <a:spLocks noChangeShapeType="1"/>
                </p:cNvSpPr>
                <p:nvPr/>
              </p:nvSpPr>
              <p:spPr bwMode="auto">
                <a:xfrm>
                  <a:off x="2700" y="14263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1" name="Line 405"/>
                <p:cNvSpPr>
                  <a:spLocks noChangeShapeType="1"/>
                </p:cNvSpPr>
                <p:nvPr/>
              </p:nvSpPr>
              <p:spPr bwMode="auto">
                <a:xfrm>
                  <a:off x="2784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2" name="Line 406"/>
                <p:cNvSpPr>
                  <a:spLocks noChangeShapeType="1"/>
                </p:cNvSpPr>
                <p:nvPr/>
              </p:nvSpPr>
              <p:spPr bwMode="auto">
                <a:xfrm>
                  <a:off x="2876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3" name="Line 407"/>
                <p:cNvSpPr>
                  <a:spLocks noChangeShapeType="1"/>
                </p:cNvSpPr>
                <p:nvPr/>
              </p:nvSpPr>
              <p:spPr bwMode="auto">
                <a:xfrm>
                  <a:off x="2960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4" name="Line 408"/>
                <p:cNvSpPr>
                  <a:spLocks noChangeShapeType="1"/>
                </p:cNvSpPr>
                <p:nvPr/>
              </p:nvSpPr>
              <p:spPr bwMode="auto">
                <a:xfrm>
                  <a:off x="3048" y="14263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5" name="Line 409"/>
                <p:cNvSpPr>
                  <a:spLocks noChangeShapeType="1"/>
                </p:cNvSpPr>
                <p:nvPr/>
              </p:nvSpPr>
              <p:spPr bwMode="auto">
                <a:xfrm>
                  <a:off x="3136" y="14263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6" name="Line 410"/>
                <p:cNvSpPr>
                  <a:spLocks noChangeShapeType="1"/>
                </p:cNvSpPr>
                <p:nvPr/>
              </p:nvSpPr>
              <p:spPr bwMode="auto">
                <a:xfrm flipV="1">
                  <a:off x="3136" y="14263"/>
                  <a:ext cx="1" cy="46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7" name="Line 411"/>
                <p:cNvSpPr>
                  <a:spLocks noChangeShapeType="1"/>
                </p:cNvSpPr>
                <p:nvPr/>
              </p:nvSpPr>
              <p:spPr bwMode="auto">
                <a:xfrm>
                  <a:off x="3108" y="14263"/>
                  <a:ext cx="28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8" name="Freeform 412"/>
                <p:cNvSpPr>
                  <a:spLocks/>
                </p:cNvSpPr>
                <p:nvPr/>
              </p:nvSpPr>
              <p:spPr bwMode="auto">
                <a:xfrm>
                  <a:off x="521" y="14263"/>
                  <a:ext cx="32" cy="468"/>
                </a:xfrm>
                <a:custGeom>
                  <a:avLst/>
                  <a:gdLst/>
                  <a:ahLst/>
                  <a:cxnLst>
                    <a:cxn ang="0">
                      <a:pos x="0" y="468"/>
                    </a:cxn>
                    <a:cxn ang="0">
                      <a:pos x="0" y="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32" h="468">
                      <a:moveTo>
                        <a:pt x="0" y="468"/>
                      </a:moveTo>
                      <a:lnTo>
                        <a:pt x="0" y="0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49" name="Line 413"/>
                <p:cNvSpPr>
                  <a:spLocks noChangeShapeType="1"/>
                </p:cNvSpPr>
                <p:nvPr/>
              </p:nvSpPr>
              <p:spPr bwMode="auto">
                <a:xfrm>
                  <a:off x="521" y="13795"/>
                  <a:ext cx="2615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150" name="Group 414"/>
              <p:cNvGrpSpPr>
                <a:grpSpLocks/>
              </p:cNvGrpSpPr>
              <p:nvPr/>
            </p:nvGrpSpPr>
            <p:grpSpPr bwMode="auto">
              <a:xfrm>
                <a:off x="503" y="2600"/>
                <a:ext cx="2483" cy="419"/>
                <a:chOff x="657" y="13380"/>
                <a:chExt cx="2483" cy="419"/>
              </a:xfrm>
            </p:grpSpPr>
            <p:sp>
              <p:nvSpPr>
                <p:cNvPr id="245151" name="Freeform 415"/>
                <p:cNvSpPr>
                  <a:spLocks/>
                </p:cNvSpPr>
                <p:nvPr/>
              </p:nvSpPr>
              <p:spPr bwMode="auto">
                <a:xfrm>
                  <a:off x="1241" y="13384"/>
                  <a:ext cx="1779" cy="375"/>
                </a:xfrm>
                <a:custGeom>
                  <a:avLst/>
                  <a:gdLst/>
                  <a:ahLst/>
                  <a:cxnLst>
                    <a:cxn ang="0">
                      <a:pos x="1747" y="67"/>
                    </a:cxn>
                    <a:cxn ang="0">
                      <a:pos x="1671" y="63"/>
                    </a:cxn>
                    <a:cxn ang="0">
                      <a:pos x="1563" y="103"/>
                    </a:cxn>
                    <a:cxn ang="0">
                      <a:pos x="1459" y="143"/>
                    </a:cxn>
                    <a:cxn ang="0">
                      <a:pos x="1303" y="183"/>
                    </a:cxn>
                    <a:cxn ang="0">
                      <a:pos x="1147" y="195"/>
                    </a:cxn>
                    <a:cxn ang="0">
                      <a:pos x="967" y="223"/>
                    </a:cxn>
                    <a:cxn ang="0">
                      <a:pos x="803" y="231"/>
                    </a:cxn>
                    <a:cxn ang="0">
                      <a:pos x="663" y="243"/>
                    </a:cxn>
                    <a:cxn ang="0">
                      <a:pos x="595" y="255"/>
                    </a:cxn>
                    <a:cxn ang="0">
                      <a:pos x="508" y="263"/>
                    </a:cxn>
                    <a:cxn ang="0">
                      <a:pos x="408" y="279"/>
                    </a:cxn>
                    <a:cxn ang="0">
                      <a:pos x="340" y="287"/>
                    </a:cxn>
                    <a:cxn ang="0">
                      <a:pos x="240" y="307"/>
                    </a:cxn>
                    <a:cxn ang="0">
                      <a:pos x="164" y="331"/>
                    </a:cxn>
                    <a:cxn ang="0">
                      <a:pos x="48" y="371"/>
                    </a:cxn>
                    <a:cxn ang="0">
                      <a:pos x="4" y="363"/>
                    </a:cxn>
                    <a:cxn ang="0">
                      <a:pos x="96" y="343"/>
                    </a:cxn>
                    <a:cxn ang="0">
                      <a:pos x="184" y="307"/>
                    </a:cxn>
                    <a:cxn ang="0">
                      <a:pos x="292" y="279"/>
                    </a:cxn>
                    <a:cxn ang="0">
                      <a:pos x="376" y="263"/>
                    </a:cxn>
                    <a:cxn ang="0">
                      <a:pos x="496" y="239"/>
                    </a:cxn>
                    <a:cxn ang="0">
                      <a:pos x="547" y="239"/>
                    </a:cxn>
                    <a:cxn ang="0">
                      <a:pos x="603" y="227"/>
                    </a:cxn>
                    <a:cxn ang="0">
                      <a:pos x="675" y="211"/>
                    </a:cxn>
                    <a:cxn ang="0">
                      <a:pos x="727" y="191"/>
                    </a:cxn>
                    <a:cxn ang="0">
                      <a:pos x="775" y="183"/>
                    </a:cxn>
                    <a:cxn ang="0">
                      <a:pos x="835" y="183"/>
                    </a:cxn>
                    <a:cxn ang="0">
                      <a:pos x="883" y="199"/>
                    </a:cxn>
                    <a:cxn ang="0">
                      <a:pos x="939" y="179"/>
                    </a:cxn>
                    <a:cxn ang="0">
                      <a:pos x="1011" y="183"/>
                    </a:cxn>
                    <a:cxn ang="0">
                      <a:pos x="1067" y="175"/>
                    </a:cxn>
                    <a:cxn ang="0">
                      <a:pos x="1119" y="159"/>
                    </a:cxn>
                    <a:cxn ang="0">
                      <a:pos x="1175" y="143"/>
                    </a:cxn>
                    <a:cxn ang="0">
                      <a:pos x="1223" y="151"/>
                    </a:cxn>
                    <a:cxn ang="0">
                      <a:pos x="1279" y="147"/>
                    </a:cxn>
                    <a:cxn ang="0">
                      <a:pos x="1331" y="103"/>
                    </a:cxn>
                    <a:cxn ang="0">
                      <a:pos x="1383" y="123"/>
                    </a:cxn>
                    <a:cxn ang="0">
                      <a:pos x="1443" y="103"/>
                    </a:cxn>
                    <a:cxn ang="0">
                      <a:pos x="1535" y="55"/>
                    </a:cxn>
                    <a:cxn ang="0">
                      <a:pos x="1635" y="16"/>
                    </a:cxn>
                    <a:cxn ang="0">
                      <a:pos x="1699" y="0"/>
                    </a:cxn>
                    <a:cxn ang="0">
                      <a:pos x="1759" y="12"/>
                    </a:cxn>
                    <a:cxn ang="0">
                      <a:pos x="1775" y="79"/>
                    </a:cxn>
                  </a:cxnLst>
                  <a:rect l="0" t="0" r="r" b="b"/>
                  <a:pathLst>
                    <a:path w="1779" h="375">
                      <a:moveTo>
                        <a:pt x="1775" y="79"/>
                      </a:moveTo>
                      <a:lnTo>
                        <a:pt x="1747" y="67"/>
                      </a:lnTo>
                      <a:lnTo>
                        <a:pt x="1715" y="63"/>
                      </a:lnTo>
                      <a:lnTo>
                        <a:pt x="1671" y="63"/>
                      </a:lnTo>
                      <a:lnTo>
                        <a:pt x="1623" y="79"/>
                      </a:lnTo>
                      <a:lnTo>
                        <a:pt x="1563" y="103"/>
                      </a:lnTo>
                      <a:lnTo>
                        <a:pt x="1519" y="115"/>
                      </a:lnTo>
                      <a:lnTo>
                        <a:pt x="1459" y="143"/>
                      </a:lnTo>
                      <a:lnTo>
                        <a:pt x="1431" y="159"/>
                      </a:lnTo>
                      <a:lnTo>
                        <a:pt x="1303" y="183"/>
                      </a:lnTo>
                      <a:lnTo>
                        <a:pt x="1247" y="183"/>
                      </a:lnTo>
                      <a:lnTo>
                        <a:pt x="1147" y="195"/>
                      </a:lnTo>
                      <a:lnTo>
                        <a:pt x="1091" y="203"/>
                      </a:lnTo>
                      <a:lnTo>
                        <a:pt x="967" y="223"/>
                      </a:lnTo>
                      <a:lnTo>
                        <a:pt x="863" y="235"/>
                      </a:lnTo>
                      <a:lnTo>
                        <a:pt x="803" y="231"/>
                      </a:lnTo>
                      <a:lnTo>
                        <a:pt x="751" y="227"/>
                      </a:lnTo>
                      <a:lnTo>
                        <a:pt x="663" y="243"/>
                      </a:lnTo>
                      <a:lnTo>
                        <a:pt x="623" y="247"/>
                      </a:lnTo>
                      <a:lnTo>
                        <a:pt x="595" y="255"/>
                      </a:lnTo>
                      <a:lnTo>
                        <a:pt x="551" y="259"/>
                      </a:lnTo>
                      <a:lnTo>
                        <a:pt x="508" y="263"/>
                      </a:lnTo>
                      <a:lnTo>
                        <a:pt x="456" y="271"/>
                      </a:lnTo>
                      <a:lnTo>
                        <a:pt x="408" y="279"/>
                      </a:lnTo>
                      <a:lnTo>
                        <a:pt x="356" y="287"/>
                      </a:lnTo>
                      <a:lnTo>
                        <a:pt x="340" y="287"/>
                      </a:lnTo>
                      <a:lnTo>
                        <a:pt x="300" y="299"/>
                      </a:lnTo>
                      <a:lnTo>
                        <a:pt x="240" y="307"/>
                      </a:lnTo>
                      <a:lnTo>
                        <a:pt x="200" y="319"/>
                      </a:lnTo>
                      <a:lnTo>
                        <a:pt x="164" y="331"/>
                      </a:lnTo>
                      <a:lnTo>
                        <a:pt x="92" y="355"/>
                      </a:lnTo>
                      <a:lnTo>
                        <a:pt x="48" y="371"/>
                      </a:lnTo>
                      <a:lnTo>
                        <a:pt x="0" y="375"/>
                      </a:lnTo>
                      <a:lnTo>
                        <a:pt x="4" y="363"/>
                      </a:lnTo>
                      <a:lnTo>
                        <a:pt x="48" y="359"/>
                      </a:lnTo>
                      <a:lnTo>
                        <a:pt x="96" y="343"/>
                      </a:lnTo>
                      <a:lnTo>
                        <a:pt x="148" y="319"/>
                      </a:lnTo>
                      <a:lnTo>
                        <a:pt x="184" y="307"/>
                      </a:lnTo>
                      <a:lnTo>
                        <a:pt x="228" y="287"/>
                      </a:lnTo>
                      <a:lnTo>
                        <a:pt x="292" y="279"/>
                      </a:lnTo>
                      <a:lnTo>
                        <a:pt x="336" y="263"/>
                      </a:lnTo>
                      <a:lnTo>
                        <a:pt x="376" y="263"/>
                      </a:lnTo>
                      <a:lnTo>
                        <a:pt x="456" y="247"/>
                      </a:lnTo>
                      <a:lnTo>
                        <a:pt x="496" y="239"/>
                      </a:lnTo>
                      <a:lnTo>
                        <a:pt x="520" y="235"/>
                      </a:lnTo>
                      <a:lnTo>
                        <a:pt x="547" y="239"/>
                      </a:lnTo>
                      <a:lnTo>
                        <a:pt x="579" y="227"/>
                      </a:lnTo>
                      <a:lnTo>
                        <a:pt x="603" y="227"/>
                      </a:lnTo>
                      <a:lnTo>
                        <a:pt x="631" y="219"/>
                      </a:lnTo>
                      <a:lnTo>
                        <a:pt x="675" y="211"/>
                      </a:lnTo>
                      <a:lnTo>
                        <a:pt x="699" y="203"/>
                      </a:lnTo>
                      <a:lnTo>
                        <a:pt x="727" y="191"/>
                      </a:lnTo>
                      <a:lnTo>
                        <a:pt x="751" y="195"/>
                      </a:lnTo>
                      <a:lnTo>
                        <a:pt x="775" y="183"/>
                      </a:lnTo>
                      <a:lnTo>
                        <a:pt x="811" y="183"/>
                      </a:lnTo>
                      <a:lnTo>
                        <a:pt x="835" y="183"/>
                      </a:lnTo>
                      <a:lnTo>
                        <a:pt x="855" y="203"/>
                      </a:lnTo>
                      <a:lnTo>
                        <a:pt x="883" y="199"/>
                      </a:lnTo>
                      <a:lnTo>
                        <a:pt x="911" y="187"/>
                      </a:lnTo>
                      <a:lnTo>
                        <a:pt x="939" y="179"/>
                      </a:lnTo>
                      <a:lnTo>
                        <a:pt x="979" y="183"/>
                      </a:lnTo>
                      <a:lnTo>
                        <a:pt x="1011" y="183"/>
                      </a:lnTo>
                      <a:lnTo>
                        <a:pt x="1039" y="175"/>
                      </a:lnTo>
                      <a:lnTo>
                        <a:pt x="1067" y="175"/>
                      </a:lnTo>
                      <a:lnTo>
                        <a:pt x="1091" y="159"/>
                      </a:lnTo>
                      <a:lnTo>
                        <a:pt x="1119" y="159"/>
                      </a:lnTo>
                      <a:lnTo>
                        <a:pt x="1147" y="147"/>
                      </a:lnTo>
                      <a:lnTo>
                        <a:pt x="1175" y="143"/>
                      </a:lnTo>
                      <a:lnTo>
                        <a:pt x="1203" y="135"/>
                      </a:lnTo>
                      <a:lnTo>
                        <a:pt x="1223" y="151"/>
                      </a:lnTo>
                      <a:lnTo>
                        <a:pt x="1255" y="143"/>
                      </a:lnTo>
                      <a:lnTo>
                        <a:pt x="1279" y="147"/>
                      </a:lnTo>
                      <a:lnTo>
                        <a:pt x="1303" y="135"/>
                      </a:lnTo>
                      <a:lnTo>
                        <a:pt x="1331" y="103"/>
                      </a:lnTo>
                      <a:lnTo>
                        <a:pt x="1355" y="123"/>
                      </a:lnTo>
                      <a:lnTo>
                        <a:pt x="1383" y="123"/>
                      </a:lnTo>
                      <a:lnTo>
                        <a:pt x="1419" y="111"/>
                      </a:lnTo>
                      <a:lnTo>
                        <a:pt x="1443" y="103"/>
                      </a:lnTo>
                      <a:lnTo>
                        <a:pt x="1503" y="71"/>
                      </a:lnTo>
                      <a:lnTo>
                        <a:pt x="1535" y="55"/>
                      </a:lnTo>
                      <a:lnTo>
                        <a:pt x="1583" y="40"/>
                      </a:lnTo>
                      <a:lnTo>
                        <a:pt x="1635" y="16"/>
                      </a:lnTo>
                      <a:lnTo>
                        <a:pt x="1667" y="4"/>
                      </a:lnTo>
                      <a:lnTo>
                        <a:pt x="1699" y="0"/>
                      </a:lnTo>
                      <a:lnTo>
                        <a:pt x="1723" y="4"/>
                      </a:lnTo>
                      <a:lnTo>
                        <a:pt x="1759" y="12"/>
                      </a:lnTo>
                      <a:lnTo>
                        <a:pt x="1779" y="24"/>
                      </a:lnTo>
                      <a:lnTo>
                        <a:pt x="1775" y="79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52" name="Freeform 416"/>
                <p:cNvSpPr>
                  <a:spLocks/>
                </p:cNvSpPr>
                <p:nvPr/>
              </p:nvSpPr>
              <p:spPr bwMode="auto">
                <a:xfrm>
                  <a:off x="657" y="13380"/>
                  <a:ext cx="2479" cy="415"/>
                </a:xfrm>
                <a:custGeom>
                  <a:avLst/>
                  <a:gdLst/>
                  <a:ahLst/>
                  <a:cxnLst>
                    <a:cxn ang="0">
                      <a:pos x="24" y="415"/>
                    </a:cxn>
                    <a:cxn ang="0">
                      <a:pos x="76" y="415"/>
                    </a:cxn>
                    <a:cxn ang="0">
                      <a:pos x="180" y="411"/>
                    </a:cxn>
                    <a:cxn ang="0">
                      <a:pos x="232" y="403"/>
                    </a:cxn>
                    <a:cxn ang="0">
                      <a:pos x="288" y="403"/>
                    </a:cxn>
                    <a:cxn ang="0">
                      <a:pos x="340" y="395"/>
                    </a:cxn>
                    <a:cxn ang="0">
                      <a:pos x="392" y="387"/>
                    </a:cxn>
                    <a:cxn ang="0">
                      <a:pos x="444" y="379"/>
                    </a:cxn>
                    <a:cxn ang="0">
                      <a:pos x="496" y="371"/>
                    </a:cxn>
                    <a:cxn ang="0">
                      <a:pos x="548" y="367"/>
                    </a:cxn>
                    <a:cxn ang="0">
                      <a:pos x="600" y="363"/>
                    </a:cxn>
                    <a:cxn ang="0">
                      <a:pos x="652" y="351"/>
                    </a:cxn>
                    <a:cxn ang="0">
                      <a:pos x="704" y="331"/>
                    </a:cxn>
                    <a:cxn ang="0">
                      <a:pos x="756" y="311"/>
                    </a:cxn>
                    <a:cxn ang="0">
                      <a:pos x="808" y="291"/>
                    </a:cxn>
                    <a:cxn ang="0">
                      <a:pos x="860" y="283"/>
                    </a:cxn>
                    <a:cxn ang="0">
                      <a:pos x="916" y="263"/>
                    </a:cxn>
                    <a:cxn ang="0">
                      <a:pos x="968" y="259"/>
                    </a:cxn>
                    <a:cxn ang="0">
                      <a:pos x="1020" y="251"/>
                    </a:cxn>
                    <a:cxn ang="0">
                      <a:pos x="1072" y="239"/>
                    </a:cxn>
                    <a:cxn ang="0">
                      <a:pos x="1123" y="239"/>
                    </a:cxn>
                    <a:cxn ang="0">
                      <a:pos x="1175" y="227"/>
                    </a:cxn>
                    <a:cxn ang="0">
                      <a:pos x="1227" y="215"/>
                    </a:cxn>
                    <a:cxn ang="0">
                      <a:pos x="1279" y="203"/>
                    </a:cxn>
                    <a:cxn ang="0">
                      <a:pos x="1331" y="195"/>
                    </a:cxn>
                    <a:cxn ang="0">
                      <a:pos x="1383" y="183"/>
                    </a:cxn>
                    <a:cxn ang="0">
                      <a:pos x="1435" y="203"/>
                    </a:cxn>
                    <a:cxn ang="0">
                      <a:pos x="1491" y="183"/>
                    </a:cxn>
                    <a:cxn ang="0">
                      <a:pos x="1543" y="183"/>
                    </a:cxn>
                    <a:cxn ang="0">
                      <a:pos x="1595" y="183"/>
                    </a:cxn>
                    <a:cxn ang="0">
                      <a:pos x="1647" y="179"/>
                    </a:cxn>
                    <a:cxn ang="0">
                      <a:pos x="1699" y="159"/>
                    </a:cxn>
                    <a:cxn ang="0">
                      <a:pos x="1751" y="143"/>
                    </a:cxn>
                    <a:cxn ang="0">
                      <a:pos x="1803" y="147"/>
                    </a:cxn>
                    <a:cxn ang="0">
                      <a:pos x="1855" y="147"/>
                    </a:cxn>
                    <a:cxn ang="0">
                      <a:pos x="1907" y="103"/>
                    </a:cxn>
                    <a:cxn ang="0">
                      <a:pos x="1959" y="123"/>
                    </a:cxn>
                    <a:cxn ang="0">
                      <a:pos x="2011" y="111"/>
                    </a:cxn>
                    <a:cxn ang="0">
                      <a:pos x="2063" y="83"/>
                    </a:cxn>
                    <a:cxn ang="0">
                      <a:pos x="2119" y="55"/>
                    </a:cxn>
                    <a:cxn ang="0">
                      <a:pos x="2171" y="36"/>
                    </a:cxn>
                    <a:cxn ang="0">
                      <a:pos x="2223" y="12"/>
                    </a:cxn>
                    <a:cxn ang="0">
                      <a:pos x="2275" y="0"/>
                    </a:cxn>
                    <a:cxn ang="0">
                      <a:pos x="2327" y="8"/>
                    </a:cxn>
                    <a:cxn ang="0">
                      <a:pos x="2379" y="28"/>
                    </a:cxn>
                    <a:cxn ang="0">
                      <a:pos x="2431" y="191"/>
                    </a:cxn>
                    <a:cxn ang="0">
                      <a:pos x="2479" y="399"/>
                    </a:cxn>
                  </a:cxnLst>
                  <a:rect l="0" t="0" r="r" b="b"/>
                  <a:pathLst>
                    <a:path w="2479" h="415">
                      <a:moveTo>
                        <a:pt x="0" y="415"/>
                      </a:moveTo>
                      <a:lnTo>
                        <a:pt x="24" y="415"/>
                      </a:lnTo>
                      <a:lnTo>
                        <a:pt x="52" y="411"/>
                      </a:lnTo>
                      <a:lnTo>
                        <a:pt x="76" y="415"/>
                      </a:lnTo>
                      <a:lnTo>
                        <a:pt x="104" y="411"/>
                      </a:lnTo>
                      <a:lnTo>
                        <a:pt x="180" y="411"/>
                      </a:lnTo>
                      <a:lnTo>
                        <a:pt x="208" y="407"/>
                      </a:lnTo>
                      <a:lnTo>
                        <a:pt x="232" y="403"/>
                      </a:lnTo>
                      <a:lnTo>
                        <a:pt x="260" y="403"/>
                      </a:lnTo>
                      <a:lnTo>
                        <a:pt x="288" y="403"/>
                      </a:lnTo>
                      <a:lnTo>
                        <a:pt x="312" y="399"/>
                      </a:lnTo>
                      <a:lnTo>
                        <a:pt x="340" y="395"/>
                      </a:lnTo>
                      <a:lnTo>
                        <a:pt x="364" y="391"/>
                      </a:lnTo>
                      <a:lnTo>
                        <a:pt x="392" y="387"/>
                      </a:lnTo>
                      <a:lnTo>
                        <a:pt x="416" y="383"/>
                      </a:lnTo>
                      <a:lnTo>
                        <a:pt x="444" y="379"/>
                      </a:lnTo>
                      <a:lnTo>
                        <a:pt x="468" y="375"/>
                      </a:lnTo>
                      <a:lnTo>
                        <a:pt x="496" y="371"/>
                      </a:lnTo>
                      <a:lnTo>
                        <a:pt x="520" y="371"/>
                      </a:lnTo>
                      <a:lnTo>
                        <a:pt x="548" y="367"/>
                      </a:lnTo>
                      <a:lnTo>
                        <a:pt x="572" y="367"/>
                      </a:lnTo>
                      <a:lnTo>
                        <a:pt x="600" y="363"/>
                      </a:lnTo>
                      <a:lnTo>
                        <a:pt x="628" y="359"/>
                      </a:lnTo>
                      <a:lnTo>
                        <a:pt x="652" y="351"/>
                      </a:lnTo>
                      <a:lnTo>
                        <a:pt x="680" y="343"/>
                      </a:lnTo>
                      <a:lnTo>
                        <a:pt x="704" y="331"/>
                      </a:lnTo>
                      <a:lnTo>
                        <a:pt x="732" y="319"/>
                      </a:lnTo>
                      <a:lnTo>
                        <a:pt x="756" y="311"/>
                      </a:lnTo>
                      <a:lnTo>
                        <a:pt x="784" y="303"/>
                      </a:lnTo>
                      <a:lnTo>
                        <a:pt x="808" y="291"/>
                      </a:lnTo>
                      <a:lnTo>
                        <a:pt x="836" y="287"/>
                      </a:lnTo>
                      <a:lnTo>
                        <a:pt x="860" y="283"/>
                      </a:lnTo>
                      <a:lnTo>
                        <a:pt x="888" y="275"/>
                      </a:lnTo>
                      <a:lnTo>
                        <a:pt x="916" y="263"/>
                      </a:lnTo>
                      <a:lnTo>
                        <a:pt x="940" y="263"/>
                      </a:lnTo>
                      <a:lnTo>
                        <a:pt x="968" y="259"/>
                      </a:lnTo>
                      <a:lnTo>
                        <a:pt x="992" y="255"/>
                      </a:lnTo>
                      <a:lnTo>
                        <a:pt x="1020" y="251"/>
                      </a:lnTo>
                      <a:lnTo>
                        <a:pt x="1044" y="247"/>
                      </a:lnTo>
                      <a:lnTo>
                        <a:pt x="1072" y="239"/>
                      </a:lnTo>
                      <a:lnTo>
                        <a:pt x="1096" y="235"/>
                      </a:lnTo>
                      <a:lnTo>
                        <a:pt x="1123" y="239"/>
                      </a:lnTo>
                      <a:lnTo>
                        <a:pt x="1147" y="231"/>
                      </a:lnTo>
                      <a:lnTo>
                        <a:pt x="1175" y="227"/>
                      </a:lnTo>
                      <a:lnTo>
                        <a:pt x="1203" y="219"/>
                      </a:lnTo>
                      <a:lnTo>
                        <a:pt x="1227" y="215"/>
                      </a:lnTo>
                      <a:lnTo>
                        <a:pt x="1255" y="211"/>
                      </a:lnTo>
                      <a:lnTo>
                        <a:pt x="1279" y="203"/>
                      </a:lnTo>
                      <a:lnTo>
                        <a:pt x="1307" y="191"/>
                      </a:lnTo>
                      <a:lnTo>
                        <a:pt x="1331" y="195"/>
                      </a:lnTo>
                      <a:lnTo>
                        <a:pt x="1359" y="183"/>
                      </a:lnTo>
                      <a:lnTo>
                        <a:pt x="1383" y="183"/>
                      </a:lnTo>
                      <a:lnTo>
                        <a:pt x="1411" y="179"/>
                      </a:lnTo>
                      <a:lnTo>
                        <a:pt x="1435" y="203"/>
                      </a:lnTo>
                      <a:lnTo>
                        <a:pt x="1463" y="199"/>
                      </a:lnTo>
                      <a:lnTo>
                        <a:pt x="1491" y="183"/>
                      </a:lnTo>
                      <a:lnTo>
                        <a:pt x="1515" y="179"/>
                      </a:lnTo>
                      <a:lnTo>
                        <a:pt x="1543" y="183"/>
                      </a:lnTo>
                      <a:lnTo>
                        <a:pt x="1567" y="179"/>
                      </a:lnTo>
                      <a:lnTo>
                        <a:pt x="1595" y="183"/>
                      </a:lnTo>
                      <a:lnTo>
                        <a:pt x="1619" y="175"/>
                      </a:lnTo>
                      <a:lnTo>
                        <a:pt x="1647" y="179"/>
                      </a:lnTo>
                      <a:lnTo>
                        <a:pt x="1671" y="159"/>
                      </a:lnTo>
                      <a:lnTo>
                        <a:pt x="1699" y="159"/>
                      </a:lnTo>
                      <a:lnTo>
                        <a:pt x="1723" y="147"/>
                      </a:lnTo>
                      <a:lnTo>
                        <a:pt x="1751" y="143"/>
                      </a:lnTo>
                      <a:lnTo>
                        <a:pt x="1779" y="131"/>
                      </a:lnTo>
                      <a:lnTo>
                        <a:pt x="1803" y="147"/>
                      </a:lnTo>
                      <a:lnTo>
                        <a:pt x="1831" y="143"/>
                      </a:lnTo>
                      <a:lnTo>
                        <a:pt x="1855" y="147"/>
                      </a:lnTo>
                      <a:lnTo>
                        <a:pt x="1883" y="139"/>
                      </a:lnTo>
                      <a:lnTo>
                        <a:pt x="1907" y="103"/>
                      </a:lnTo>
                      <a:lnTo>
                        <a:pt x="1935" y="123"/>
                      </a:lnTo>
                      <a:lnTo>
                        <a:pt x="1959" y="123"/>
                      </a:lnTo>
                      <a:lnTo>
                        <a:pt x="1987" y="115"/>
                      </a:lnTo>
                      <a:lnTo>
                        <a:pt x="2011" y="111"/>
                      </a:lnTo>
                      <a:lnTo>
                        <a:pt x="2039" y="95"/>
                      </a:lnTo>
                      <a:lnTo>
                        <a:pt x="2063" y="83"/>
                      </a:lnTo>
                      <a:lnTo>
                        <a:pt x="2091" y="67"/>
                      </a:lnTo>
                      <a:lnTo>
                        <a:pt x="2119" y="55"/>
                      </a:lnTo>
                      <a:lnTo>
                        <a:pt x="2143" y="48"/>
                      </a:lnTo>
                      <a:lnTo>
                        <a:pt x="2171" y="36"/>
                      </a:lnTo>
                      <a:lnTo>
                        <a:pt x="2195" y="24"/>
                      </a:lnTo>
                      <a:lnTo>
                        <a:pt x="2223" y="12"/>
                      </a:lnTo>
                      <a:lnTo>
                        <a:pt x="2247" y="0"/>
                      </a:lnTo>
                      <a:lnTo>
                        <a:pt x="2275" y="0"/>
                      </a:lnTo>
                      <a:lnTo>
                        <a:pt x="2299" y="0"/>
                      </a:lnTo>
                      <a:lnTo>
                        <a:pt x="2327" y="8"/>
                      </a:lnTo>
                      <a:lnTo>
                        <a:pt x="2351" y="16"/>
                      </a:lnTo>
                      <a:lnTo>
                        <a:pt x="2379" y="28"/>
                      </a:lnTo>
                      <a:lnTo>
                        <a:pt x="2407" y="63"/>
                      </a:lnTo>
                      <a:lnTo>
                        <a:pt x="2431" y="191"/>
                      </a:lnTo>
                      <a:lnTo>
                        <a:pt x="2459" y="279"/>
                      </a:lnTo>
                      <a:lnTo>
                        <a:pt x="2479" y="399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53" name="Freeform 417"/>
                <p:cNvSpPr>
                  <a:spLocks/>
                </p:cNvSpPr>
                <p:nvPr/>
              </p:nvSpPr>
              <p:spPr bwMode="auto">
                <a:xfrm>
                  <a:off x="661" y="13384"/>
                  <a:ext cx="2479" cy="415"/>
                </a:xfrm>
                <a:custGeom>
                  <a:avLst/>
                  <a:gdLst/>
                  <a:ahLst/>
                  <a:cxnLst>
                    <a:cxn ang="0">
                      <a:pos x="24" y="415"/>
                    </a:cxn>
                    <a:cxn ang="0">
                      <a:pos x="52" y="411"/>
                    </a:cxn>
                    <a:cxn ang="0">
                      <a:pos x="104" y="411"/>
                    </a:cxn>
                    <a:cxn ang="0">
                      <a:pos x="180" y="411"/>
                    </a:cxn>
                    <a:cxn ang="0">
                      <a:pos x="232" y="403"/>
                    </a:cxn>
                    <a:cxn ang="0">
                      <a:pos x="260" y="403"/>
                    </a:cxn>
                    <a:cxn ang="0">
                      <a:pos x="312" y="399"/>
                    </a:cxn>
                    <a:cxn ang="0">
                      <a:pos x="340" y="395"/>
                    </a:cxn>
                    <a:cxn ang="0">
                      <a:pos x="392" y="387"/>
                    </a:cxn>
                    <a:cxn ang="0">
                      <a:pos x="416" y="383"/>
                    </a:cxn>
                    <a:cxn ang="0">
                      <a:pos x="468" y="375"/>
                    </a:cxn>
                    <a:cxn ang="0">
                      <a:pos x="496" y="371"/>
                    </a:cxn>
                    <a:cxn ang="0">
                      <a:pos x="548" y="367"/>
                    </a:cxn>
                    <a:cxn ang="0">
                      <a:pos x="572" y="367"/>
                    </a:cxn>
                    <a:cxn ang="0">
                      <a:pos x="628" y="359"/>
                    </a:cxn>
                    <a:cxn ang="0">
                      <a:pos x="652" y="351"/>
                    </a:cxn>
                    <a:cxn ang="0">
                      <a:pos x="704" y="331"/>
                    </a:cxn>
                    <a:cxn ang="0">
                      <a:pos x="732" y="319"/>
                    </a:cxn>
                    <a:cxn ang="0">
                      <a:pos x="784" y="303"/>
                    </a:cxn>
                    <a:cxn ang="0">
                      <a:pos x="808" y="291"/>
                    </a:cxn>
                    <a:cxn ang="0">
                      <a:pos x="860" y="283"/>
                    </a:cxn>
                    <a:cxn ang="0">
                      <a:pos x="888" y="275"/>
                    </a:cxn>
                    <a:cxn ang="0">
                      <a:pos x="940" y="263"/>
                    </a:cxn>
                    <a:cxn ang="0">
                      <a:pos x="968" y="259"/>
                    </a:cxn>
                    <a:cxn ang="0">
                      <a:pos x="1020" y="251"/>
                    </a:cxn>
                    <a:cxn ang="0">
                      <a:pos x="1044" y="247"/>
                    </a:cxn>
                    <a:cxn ang="0">
                      <a:pos x="1096" y="235"/>
                    </a:cxn>
                    <a:cxn ang="0">
                      <a:pos x="1123" y="239"/>
                    </a:cxn>
                    <a:cxn ang="0">
                      <a:pos x="1175" y="227"/>
                    </a:cxn>
                    <a:cxn ang="0">
                      <a:pos x="1203" y="219"/>
                    </a:cxn>
                    <a:cxn ang="0">
                      <a:pos x="1255" y="211"/>
                    </a:cxn>
                    <a:cxn ang="0">
                      <a:pos x="1279" y="203"/>
                    </a:cxn>
                    <a:cxn ang="0">
                      <a:pos x="1331" y="195"/>
                    </a:cxn>
                    <a:cxn ang="0">
                      <a:pos x="1359" y="183"/>
                    </a:cxn>
                    <a:cxn ang="0">
                      <a:pos x="1411" y="179"/>
                    </a:cxn>
                    <a:cxn ang="0">
                      <a:pos x="1435" y="203"/>
                    </a:cxn>
                    <a:cxn ang="0">
                      <a:pos x="1491" y="183"/>
                    </a:cxn>
                    <a:cxn ang="0">
                      <a:pos x="1515" y="179"/>
                    </a:cxn>
                    <a:cxn ang="0">
                      <a:pos x="1567" y="179"/>
                    </a:cxn>
                    <a:cxn ang="0">
                      <a:pos x="1595" y="183"/>
                    </a:cxn>
                    <a:cxn ang="0">
                      <a:pos x="1647" y="179"/>
                    </a:cxn>
                    <a:cxn ang="0">
                      <a:pos x="1671" y="159"/>
                    </a:cxn>
                    <a:cxn ang="0">
                      <a:pos x="1723" y="147"/>
                    </a:cxn>
                    <a:cxn ang="0">
                      <a:pos x="1751" y="143"/>
                    </a:cxn>
                    <a:cxn ang="0">
                      <a:pos x="1803" y="147"/>
                    </a:cxn>
                    <a:cxn ang="0">
                      <a:pos x="1831" y="143"/>
                    </a:cxn>
                    <a:cxn ang="0">
                      <a:pos x="1883" y="139"/>
                    </a:cxn>
                    <a:cxn ang="0">
                      <a:pos x="1907" y="103"/>
                    </a:cxn>
                    <a:cxn ang="0">
                      <a:pos x="1959" y="123"/>
                    </a:cxn>
                    <a:cxn ang="0">
                      <a:pos x="1987" y="115"/>
                    </a:cxn>
                    <a:cxn ang="0">
                      <a:pos x="2039" y="95"/>
                    </a:cxn>
                    <a:cxn ang="0">
                      <a:pos x="2063" y="83"/>
                    </a:cxn>
                    <a:cxn ang="0">
                      <a:pos x="2119" y="55"/>
                    </a:cxn>
                    <a:cxn ang="0">
                      <a:pos x="2143" y="47"/>
                    </a:cxn>
                    <a:cxn ang="0">
                      <a:pos x="2195" y="24"/>
                    </a:cxn>
                    <a:cxn ang="0">
                      <a:pos x="2223" y="12"/>
                    </a:cxn>
                    <a:cxn ang="0">
                      <a:pos x="2275" y="0"/>
                    </a:cxn>
                    <a:cxn ang="0">
                      <a:pos x="2299" y="0"/>
                    </a:cxn>
                    <a:cxn ang="0">
                      <a:pos x="2351" y="16"/>
                    </a:cxn>
                    <a:cxn ang="0">
                      <a:pos x="2379" y="28"/>
                    </a:cxn>
                    <a:cxn ang="0">
                      <a:pos x="2431" y="191"/>
                    </a:cxn>
                    <a:cxn ang="0">
                      <a:pos x="2459" y="279"/>
                    </a:cxn>
                  </a:cxnLst>
                  <a:rect l="0" t="0" r="r" b="b"/>
                  <a:pathLst>
                    <a:path w="2479" h="415">
                      <a:moveTo>
                        <a:pt x="0" y="415"/>
                      </a:moveTo>
                      <a:lnTo>
                        <a:pt x="0" y="415"/>
                      </a:lnTo>
                      <a:lnTo>
                        <a:pt x="24" y="415"/>
                      </a:lnTo>
                      <a:lnTo>
                        <a:pt x="24" y="415"/>
                      </a:lnTo>
                      <a:lnTo>
                        <a:pt x="52" y="411"/>
                      </a:lnTo>
                      <a:lnTo>
                        <a:pt x="52" y="411"/>
                      </a:lnTo>
                      <a:lnTo>
                        <a:pt x="76" y="415"/>
                      </a:lnTo>
                      <a:lnTo>
                        <a:pt x="76" y="415"/>
                      </a:lnTo>
                      <a:lnTo>
                        <a:pt x="104" y="411"/>
                      </a:lnTo>
                      <a:lnTo>
                        <a:pt x="104" y="411"/>
                      </a:lnTo>
                      <a:lnTo>
                        <a:pt x="180" y="411"/>
                      </a:lnTo>
                      <a:lnTo>
                        <a:pt x="180" y="411"/>
                      </a:lnTo>
                      <a:lnTo>
                        <a:pt x="208" y="407"/>
                      </a:lnTo>
                      <a:lnTo>
                        <a:pt x="208" y="407"/>
                      </a:lnTo>
                      <a:lnTo>
                        <a:pt x="232" y="403"/>
                      </a:lnTo>
                      <a:lnTo>
                        <a:pt x="232" y="403"/>
                      </a:lnTo>
                      <a:lnTo>
                        <a:pt x="260" y="403"/>
                      </a:lnTo>
                      <a:lnTo>
                        <a:pt x="260" y="403"/>
                      </a:lnTo>
                      <a:lnTo>
                        <a:pt x="288" y="403"/>
                      </a:lnTo>
                      <a:lnTo>
                        <a:pt x="288" y="403"/>
                      </a:lnTo>
                      <a:lnTo>
                        <a:pt x="312" y="399"/>
                      </a:lnTo>
                      <a:lnTo>
                        <a:pt x="312" y="399"/>
                      </a:lnTo>
                      <a:lnTo>
                        <a:pt x="340" y="395"/>
                      </a:lnTo>
                      <a:lnTo>
                        <a:pt x="340" y="395"/>
                      </a:lnTo>
                      <a:lnTo>
                        <a:pt x="364" y="391"/>
                      </a:lnTo>
                      <a:lnTo>
                        <a:pt x="364" y="391"/>
                      </a:lnTo>
                      <a:lnTo>
                        <a:pt x="392" y="387"/>
                      </a:lnTo>
                      <a:lnTo>
                        <a:pt x="392" y="387"/>
                      </a:lnTo>
                      <a:lnTo>
                        <a:pt x="416" y="383"/>
                      </a:lnTo>
                      <a:lnTo>
                        <a:pt x="416" y="383"/>
                      </a:lnTo>
                      <a:lnTo>
                        <a:pt x="444" y="379"/>
                      </a:lnTo>
                      <a:lnTo>
                        <a:pt x="444" y="379"/>
                      </a:lnTo>
                      <a:lnTo>
                        <a:pt x="468" y="375"/>
                      </a:lnTo>
                      <a:lnTo>
                        <a:pt x="468" y="375"/>
                      </a:lnTo>
                      <a:lnTo>
                        <a:pt x="496" y="371"/>
                      </a:lnTo>
                      <a:lnTo>
                        <a:pt x="496" y="371"/>
                      </a:lnTo>
                      <a:lnTo>
                        <a:pt x="520" y="371"/>
                      </a:lnTo>
                      <a:lnTo>
                        <a:pt x="520" y="371"/>
                      </a:lnTo>
                      <a:lnTo>
                        <a:pt x="548" y="367"/>
                      </a:lnTo>
                      <a:lnTo>
                        <a:pt x="548" y="367"/>
                      </a:lnTo>
                      <a:lnTo>
                        <a:pt x="572" y="367"/>
                      </a:lnTo>
                      <a:lnTo>
                        <a:pt x="572" y="367"/>
                      </a:lnTo>
                      <a:lnTo>
                        <a:pt x="600" y="363"/>
                      </a:lnTo>
                      <a:lnTo>
                        <a:pt x="600" y="363"/>
                      </a:lnTo>
                      <a:lnTo>
                        <a:pt x="628" y="359"/>
                      </a:lnTo>
                      <a:lnTo>
                        <a:pt x="628" y="359"/>
                      </a:lnTo>
                      <a:lnTo>
                        <a:pt x="652" y="351"/>
                      </a:lnTo>
                      <a:lnTo>
                        <a:pt x="652" y="351"/>
                      </a:lnTo>
                      <a:lnTo>
                        <a:pt x="680" y="343"/>
                      </a:lnTo>
                      <a:lnTo>
                        <a:pt x="680" y="343"/>
                      </a:lnTo>
                      <a:lnTo>
                        <a:pt x="704" y="331"/>
                      </a:lnTo>
                      <a:lnTo>
                        <a:pt x="704" y="331"/>
                      </a:lnTo>
                      <a:lnTo>
                        <a:pt x="732" y="319"/>
                      </a:lnTo>
                      <a:lnTo>
                        <a:pt x="732" y="319"/>
                      </a:lnTo>
                      <a:lnTo>
                        <a:pt x="756" y="311"/>
                      </a:lnTo>
                      <a:lnTo>
                        <a:pt x="756" y="311"/>
                      </a:lnTo>
                      <a:lnTo>
                        <a:pt x="784" y="303"/>
                      </a:lnTo>
                      <a:lnTo>
                        <a:pt x="784" y="303"/>
                      </a:lnTo>
                      <a:lnTo>
                        <a:pt x="808" y="291"/>
                      </a:lnTo>
                      <a:lnTo>
                        <a:pt x="808" y="291"/>
                      </a:lnTo>
                      <a:lnTo>
                        <a:pt x="836" y="287"/>
                      </a:lnTo>
                      <a:lnTo>
                        <a:pt x="836" y="287"/>
                      </a:lnTo>
                      <a:lnTo>
                        <a:pt x="860" y="283"/>
                      </a:lnTo>
                      <a:lnTo>
                        <a:pt x="860" y="283"/>
                      </a:lnTo>
                      <a:lnTo>
                        <a:pt x="888" y="275"/>
                      </a:lnTo>
                      <a:lnTo>
                        <a:pt x="888" y="275"/>
                      </a:lnTo>
                      <a:lnTo>
                        <a:pt x="916" y="263"/>
                      </a:lnTo>
                      <a:lnTo>
                        <a:pt x="916" y="263"/>
                      </a:lnTo>
                      <a:lnTo>
                        <a:pt x="940" y="263"/>
                      </a:lnTo>
                      <a:lnTo>
                        <a:pt x="940" y="263"/>
                      </a:lnTo>
                      <a:lnTo>
                        <a:pt x="968" y="259"/>
                      </a:lnTo>
                      <a:lnTo>
                        <a:pt x="968" y="259"/>
                      </a:lnTo>
                      <a:lnTo>
                        <a:pt x="992" y="255"/>
                      </a:lnTo>
                      <a:lnTo>
                        <a:pt x="992" y="255"/>
                      </a:lnTo>
                      <a:lnTo>
                        <a:pt x="1020" y="251"/>
                      </a:lnTo>
                      <a:lnTo>
                        <a:pt x="1020" y="251"/>
                      </a:lnTo>
                      <a:lnTo>
                        <a:pt x="1044" y="247"/>
                      </a:lnTo>
                      <a:lnTo>
                        <a:pt x="1044" y="247"/>
                      </a:lnTo>
                      <a:lnTo>
                        <a:pt x="1072" y="239"/>
                      </a:lnTo>
                      <a:lnTo>
                        <a:pt x="1072" y="239"/>
                      </a:lnTo>
                      <a:lnTo>
                        <a:pt x="1096" y="235"/>
                      </a:lnTo>
                      <a:lnTo>
                        <a:pt x="1096" y="235"/>
                      </a:lnTo>
                      <a:lnTo>
                        <a:pt x="1123" y="239"/>
                      </a:lnTo>
                      <a:lnTo>
                        <a:pt x="1123" y="239"/>
                      </a:lnTo>
                      <a:lnTo>
                        <a:pt x="1147" y="231"/>
                      </a:lnTo>
                      <a:lnTo>
                        <a:pt x="1147" y="231"/>
                      </a:lnTo>
                      <a:lnTo>
                        <a:pt x="1175" y="227"/>
                      </a:lnTo>
                      <a:lnTo>
                        <a:pt x="1175" y="227"/>
                      </a:lnTo>
                      <a:lnTo>
                        <a:pt x="1203" y="219"/>
                      </a:lnTo>
                      <a:lnTo>
                        <a:pt x="1203" y="219"/>
                      </a:lnTo>
                      <a:lnTo>
                        <a:pt x="1227" y="215"/>
                      </a:lnTo>
                      <a:lnTo>
                        <a:pt x="1227" y="215"/>
                      </a:lnTo>
                      <a:lnTo>
                        <a:pt x="1255" y="211"/>
                      </a:lnTo>
                      <a:lnTo>
                        <a:pt x="1255" y="211"/>
                      </a:lnTo>
                      <a:lnTo>
                        <a:pt x="1279" y="203"/>
                      </a:lnTo>
                      <a:lnTo>
                        <a:pt x="1279" y="203"/>
                      </a:lnTo>
                      <a:lnTo>
                        <a:pt x="1307" y="191"/>
                      </a:lnTo>
                      <a:lnTo>
                        <a:pt x="1307" y="191"/>
                      </a:lnTo>
                      <a:lnTo>
                        <a:pt x="1331" y="195"/>
                      </a:lnTo>
                      <a:lnTo>
                        <a:pt x="1331" y="195"/>
                      </a:lnTo>
                      <a:lnTo>
                        <a:pt x="1359" y="183"/>
                      </a:lnTo>
                      <a:lnTo>
                        <a:pt x="1359" y="183"/>
                      </a:lnTo>
                      <a:lnTo>
                        <a:pt x="1383" y="183"/>
                      </a:lnTo>
                      <a:lnTo>
                        <a:pt x="1383" y="183"/>
                      </a:lnTo>
                      <a:lnTo>
                        <a:pt x="1411" y="179"/>
                      </a:lnTo>
                      <a:lnTo>
                        <a:pt x="1411" y="179"/>
                      </a:lnTo>
                      <a:lnTo>
                        <a:pt x="1435" y="203"/>
                      </a:lnTo>
                      <a:lnTo>
                        <a:pt x="1435" y="203"/>
                      </a:lnTo>
                      <a:lnTo>
                        <a:pt x="1463" y="199"/>
                      </a:lnTo>
                      <a:lnTo>
                        <a:pt x="1463" y="199"/>
                      </a:lnTo>
                      <a:lnTo>
                        <a:pt x="1491" y="183"/>
                      </a:lnTo>
                      <a:lnTo>
                        <a:pt x="1491" y="183"/>
                      </a:lnTo>
                      <a:lnTo>
                        <a:pt x="1515" y="179"/>
                      </a:lnTo>
                      <a:lnTo>
                        <a:pt x="1515" y="179"/>
                      </a:lnTo>
                      <a:lnTo>
                        <a:pt x="1543" y="183"/>
                      </a:lnTo>
                      <a:lnTo>
                        <a:pt x="1543" y="183"/>
                      </a:lnTo>
                      <a:lnTo>
                        <a:pt x="1567" y="179"/>
                      </a:lnTo>
                      <a:lnTo>
                        <a:pt x="1567" y="179"/>
                      </a:lnTo>
                      <a:lnTo>
                        <a:pt x="1595" y="183"/>
                      </a:lnTo>
                      <a:lnTo>
                        <a:pt x="1595" y="183"/>
                      </a:lnTo>
                      <a:lnTo>
                        <a:pt x="1619" y="175"/>
                      </a:lnTo>
                      <a:lnTo>
                        <a:pt x="1619" y="175"/>
                      </a:lnTo>
                      <a:lnTo>
                        <a:pt x="1647" y="179"/>
                      </a:lnTo>
                      <a:lnTo>
                        <a:pt x="1647" y="179"/>
                      </a:lnTo>
                      <a:lnTo>
                        <a:pt x="1671" y="159"/>
                      </a:lnTo>
                      <a:lnTo>
                        <a:pt x="1671" y="159"/>
                      </a:lnTo>
                      <a:lnTo>
                        <a:pt x="1699" y="159"/>
                      </a:lnTo>
                      <a:lnTo>
                        <a:pt x="1699" y="159"/>
                      </a:lnTo>
                      <a:lnTo>
                        <a:pt x="1723" y="147"/>
                      </a:lnTo>
                      <a:lnTo>
                        <a:pt x="1723" y="147"/>
                      </a:lnTo>
                      <a:lnTo>
                        <a:pt x="1751" y="143"/>
                      </a:lnTo>
                      <a:lnTo>
                        <a:pt x="1751" y="143"/>
                      </a:lnTo>
                      <a:lnTo>
                        <a:pt x="1779" y="131"/>
                      </a:lnTo>
                      <a:lnTo>
                        <a:pt x="1779" y="131"/>
                      </a:lnTo>
                      <a:lnTo>
                        <a:pt x="1803" y="147"/>
                      </a:lnTo>
                      <a:lnTo>
                        <a:pt x="1803" y="147"/>
                      </a:lnTo>
                      <a:lnTo>
                        <a:pt x="1831" y="143"/>
                      </a:lnTo>
                      <a:lnTo>
                        <a:pt x="1831" y="143"/>
                      </a:lnTo>
                      <a:lnTo>
                        <a:pt x="1855" y="147"/>
                      </a:lnTo>
                      <a:lnTo>
                        <a:pt x="1855" y="147"/>
                      </a:lnTo>
                      <a:lnTo>
                        <a:pt x="1883" y="139"/>
                      </a:lnTo>
                      <a:lnTo>
                        <a:pt x="1883" y="139"/>
                      </a:lnTo>
                      <a:lnTo>
                        <a:pt x="1907" y="103"/>
                      </a:lnTo>
                      <a:lnTo>
                        <a:pt x="1907" y="103"/>
                      </a:lnTo>
                      <a:lnTo>
                        <a:pt x="1935" y="123"/>
                      </a:lnTo>
                      <a:lnTo>
                        <a:pt x="1935" y="123"/>
                      </a:lnTo>
                      <a:lnTo>
                        <a:pt x="1959" y="123"/>
                      </a:lnTo>
                      <a:lnTo>
                        <a:pt x="1959" y="123"/>
                      </a:lnTo>
                      <a:lnTo>
                        <a:pt x="1987" y="115"/>
                      </a:lnTo>
                      <a:lnTo>
                        <a:pt x="1987" y="115"/>
                      </a:lnTo>
                      <a:lnTo>
                        <a:pt x="2011" y="111"/>
                      </a:lnTo>
                      <a:lnTo>
                        <a:pt x="2011" y="111"/>
                      </a:lnTo>
                      <a:lnTo>
                        <a:pt x="2039" y="95"/>
                      </a:lnTo>
                      <a:lnTo>
                        <a:pt x="2039" y="95"/>
                      </a:lnTo>
                      <a:lnTo>
                        <a:pt x="2063" y="83"/>
                      </a:lnTo>
                      <a:lnTo>
                        <a:pt x="2063" y="83"/>
                      </a:lnTo>
                      <a:lnTo>
                        <a:pt x="2091" y="67"/>
                      </a:lnTo>
                      <a:lnTo>
                        <a:pt x="2091" y="67"/>
                      </a:lnTo>
                      <a:lnTo>
                        <a:pt x="2119" y="55"/>
                      </a:lnTo>
                      <a:lnTo>
                        <a:pt x="2119" y="55"/>
                      </a:lnTo>
                      <a:lnTo>
                        <a:pt x="2143" y="47"/>
                      </a:lnTo>
                      <a:lnTo>
                        <a:pt x="2143" y="47"/>
                      </a:lnTo>
                      <a:lnTo>
                        <a:pt x="2171" y="36"/>
                      </a:lnTo>
                      <a:lnTo>
                        <a:pt x="2171" y="36"/>
                      </a:lnTo>
                      <a:lnTo>
                        <a:pt x="2195" y="24"/>
                      </a:lnTo>
                      <a:lnTo>
                        <a:pt x="2195" y="24"/>
                      </a:lnTo>
                      <a:lnTo>
                        <a:pt x="2223" y="12"/>
                      </a:lnTo>
                      <a:lnTo>
                        <a:pt x="2223" y="12"/>
                      </a:lnTo>
                      <a:lnTo>
                        <a:pt x="2247" y="0"/>
                      </a:lnTo>
                      <a:lnTo>
                        <a:pt x="2247" y="0"/>
                      </a:lnTo>
                      <a:lnTo>
                        <a:pt x="2275" y="0"/>
                      </a:lnTo>
                      <a:lnTo>
                        <a:pt x="2275" y="0"/>
                      </a:lnTo>
                      <a:lnTo>
                        <a:pt x="2299" y="0"/>
                      </a:lnTo>
                      <a:lnTo>
                        <a:pt x="2299" y="0"/>
                      </a:lnTo>
                      <a:lnTo>
                        <a:pt x="2327" y="8"/>
                      </a:lnTo>
                      <a:lnTo>
                        <a:pt x="2327" y="8"/>
                      </a:lnTo>
                      <a:lnTo>
                        <a:pt x="2351" y="16"/>
                      </a:lnTo>
                      <a:lnTo>
                        <a:pt x="2351" y="16"/>
                      </a:lnTo>
                      <a:lnTo>
                        <a:pt x="2379" y="28"/>
                      </a:lnTo>
                      <a:lnTo>
                        <a:pt x="2379" y="28"/>
                      </a:lnTo>
                      <a:lnTo>
                        <a:pt x="2407" y="63"/>
                      </a:lnTo>
                      <a:lnTo>
                        <a:pt x="2407" y="63"/>
                      </a:lnTo>
                      <a:lnTo>
                        <a:pt x="2431" y="191"/>
                      </a:lnTo>
                      <a:lnTo>
                        <a:pt x="2431" y="191"/>
                      </a:lnTo>
                      <a:lnTo>
                        <a:pt x="2459" y="279"/>
                      </a:lnTo>
                      <a:lnTo>
                        <a:pt x="2459" y="279"/>
                      </a:lnTo>
                      <a:lnTo>
                        <a:pt x="2479" y="399"/>
                      </a:lnTo>
                      <a:lnTo>
                        <a:pt x="2479" y="399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54" name="Freeform 418"/>
                <p:cNvSpPr>
                  <a:spLocks/>
                </p:cNvSpPr>
                <p:nvPr/>
              </p:nvSpPr>
              <p:spPr bwMode="auto">
                <a:xfrm>
                  <a:off x="973" y="13447"/>
                  <a:ext cx="2039" cy="340"/>
                </a:xfrm>
                <a:custGeom>
                  <a:avLst/>
                  <a:gdLst/>
                  <a:ahLst/>
                  <a:cxnLst>
                    <a:cxn ang="0">
                      <a:pos x="0" y="340"/>
                    </a:cxn>
                    <a:cxn ang="0">
                      <a:pos x="28" y="336"/>
                    </a:cxn>
                    <a:cxn ang="0">
                      <a:pos x="52" y="332"/>
                    </a:cxn>
                    <a:cxn ang="0">
                      <a:pos x="80" y="328"/>
                    </a:cxn>
                    <a:cxn ang="0">
                      <a:pos x="104" y="324"/>
                    </a:cxn>
                    <a:cxn ang="0">
                      <a:pos x="132" y="324"/>
                    </a:cxn>
                    <a:cxn ang="0">
                      <a:pos x="156" y="320"/>
                    </a:cxn>
                    <a:cxn ang="0">
                      <a:pos x="184" y="316"/>
                    </a:cxn>
                    <a:cxn ang="0">
                      <a:pos x="208" y="316"/>
                    </a:cxn>
                    <a:cxn ang="0">
                      <a:pos x="236" y="312"/>
                    </a:cxn>
                    <a:cxn ang="0">
                      <a:pos x="260" y="312"/>
                    </a:cxn>
                    <a:cxn ang="0">
                      <a:pos x="288" y="308"/>
                    </a:cxn>
                    <a:cxn ang="0">
                      <a:pos x="316" y="304"/>
                    </a:cxn>
                    <a:cxn ang="0">
                      <a:pos x="340" y="300"/>
                    </a:cxn>
                    <a:cxn ang="0">
                      <a:pos x="368" y="292"/>
                    </a:cxn>
                    <a:cxn ang="0">
                      <a:pos x="392" y="280"/>
                    </a:cxn>
                    <a:cxn ang="0">
                      <a:pos x="420" y="272"/>
                    </a:cxn>
                    <a:cxn ang="0">
                      <a:pos x="444" y="264"/>
                    </a:cxn>
                    <a:cxn ang="0">
                      <a:pos x="472" y="256"/>
                    </a:cxn>
                    <a:cxn ang="0">
                      <a:pos x="496" y="248"/>
                    </a:cxn>
                    <a:cxn ang="0">
                      <a:pos x="524" y="244"/>
                    </a:cxn>
                    <a:cxn ang="0">
                      <a:pos x="548" y="240"/>
                    </a:cxn>
                    <a:cxn ang="0">
                      <a:pos x="576" y="236"/>
                    </a:cxn>
                    <a:cxn ang="0">
                      <a:pos x="604" y="224"/>
                    </a:cxn>
                    <a:cxn ang="0">
                      <a:pos x="628" y="224"/>
                    </a:cxn>
                    <a:cxn ang="0">
                      <a:pos x="656" y="220"/>
                    </a:cxn>
                    <a:cxn ang="0">
                      <a:pos x="680" y="216"/>
                    </a:cxn>
                    <a:cxn ang="0">
                      <a:pos x="708" y="212"/>
                    </a:cxn>
                    <a:cxn ang="0">
                      <a:pos x="732" y="212"/>
                    </a:cxn>
                    <a:cxn ang="0">
                      <a:pos x="760" y="204"/>
                    </a:cxn>
                    <a:cxn ang="0">
                      <a:pos x="784" y="200"/>
                    </a:cxn>
                    <a:cxn ang="0">
                      <a:pos x="835" y="196"/>
                    </a:cxn>
                    <a:cxn ang="0">
                      <a:pos x="863" y="192"/>
                    </a:cxn>
                    <a:cxn ang="0">
                      <a:pos x="891" y="188"/>
                    </a:cxn>
                    <a:cxn ang="0">
                      <a:pos x="915" y="184"/>
                    </a:cxn>
                    <a:cxn ang="0">
                      <a:pos x="943" y="180"/>
                    </a:cxn>
                    <a:cxn ang="0">
                      <a:pos x="967" y="172"/>
                    </a:cxn>
                    <a:cxn ang="0">
                      <a:pos x="1019" y="168"/>
                    </a:cxn>
                    <a:cxn ang="0">
                      <a:pos x="1151" y="168"/>
                    </a:cxn>
                    <a:cxn ang="0">
                      <a:pos x="1307" y="148"/>
                    </a:cxn>
                    <a:cxn ang="0">
                      <a:pos x="1387" y="136"/>
                    </a:cxn>
                    <a:cxn ang="0">
                      <a:pos x="1491" y="124"/>
                    </a:cxn>
                    <a:cxn ang="0">
                      <a:pos x="1519" y="124"/>
                    </a:cxn>
                    <a:cxn ang="0">
                      <a:pos x="1571" y="120"/>
                    </a:cxn>
                    <a:cxn ang="0">
                      <a:pos x="1647" y="104"/>
                    </a:cxn>
                    <a:cxn ang="0">
                      <a:pos x="1699" y="96"/>
                    </a:cxn>
                    <a:cxn ang="0">
                      <a:pos x="1727" y="80"/>
                    </a:cxn>
                    <a:cxn ang="0">
                      <a:pos x="1751" y="72"/>
                    </a:cxn>
                    <a:cxn ang="0">
                      <a:pos x="1779" y="56"/>
                    </a:cxn>
                    <a:cxn ang="0">
                      <a:pos x="1807" y="48"/>
                    </a:cxn>
                    <a:cxn ang="0">
                      <a:pos x="1831" y="40"/>
                    </a:cxn>
                    <a:cxn ang="0">
                      <a:pos x="1859" y="32"/>
                    </a:cxn>
                    <a:cxn ang="0">
                      <a:pos x="1883" y="20"/>
                    </a:cxn>
                    <a:cxn ang="0">
                      <a:pos x="1911" y="12"/>
                    </a:cxn>
                    <a:cxn ang="0">
                      <a:pos x="1935" y="0"/>
                    </a:cxn>
                    <a:cxn ang="0">
                      <a:pos x="1963" y="0"/>
                    </a:cxn>
                    <a:cxn ang="0">
                      <a:pos x="1987" y="0"/>
                    </a:cxn>
                    <a:cxn ang="0">
                      <a:pos x="2015" y="8"/>
                    </a:cxn>
                    <a:cxn ang="0">
                      <a:pos x="2039" y="12"/>
                    </a:cxn>
                  </a:cxnLst>
                  <a:rect l="0" t="0" r="r" b="b"/>
                  <a:pathLst>
                    <a:path w="2039" h="340">
                      <a:moveTo>
                        <a:pt x="0" y="340"/>
                      </a:moveTo>
                      <a:lnTo>
                        <a:pt x="0" y="340"/>
                      </a:lnTo>
                      <a:lnTo>
                        <a:pt x="28" y="336"/>
                      </a:lnTo>
                      <a:lnTo>
                        <a:pt x="28" y="336"/>
                      </a:lnTo>
                      <a:lnTo>
                        <a:pt x="52" y="332"/>
                      </a:lnTo>
                      <a:lnTo>
                        <a:pt x="52" y="332"/>
                      </a:lnTo>
                      <a:lnTo>
                        <a:pt x="80" y="328"/>
                      </a:lnTo>
                      <a:lnTo>
                        <a:pt x="80" y="328"/>
                      </a:lnTo>
                      <a:lnTo>
                        <a:pt x="104" y="324"/>
                      </a:lnTo>
                      <a:lnTo>
                        <a:pt x="104" y="324"/>
                      </a:lnTo>
                      <a:lnTo>
                        <a:pt x="132" y="324"/>
                      </a:lnTo>
                      <a:lnTo>
                        <a:pt x="132" y="324"/>
                      </a:lnTo>
                      <a:lnTo>
                        <a:pt x="156" y="320"/>
                      </a:lnTo>
                      <a:lnTo>
                        <a:pt x="156" y="320"/>
                      </a:lnTo>
                      <a:lnTo>
                        <a:pt x="184" y="316"/>
                      </a:lnTo>
                      <a:lnTo>
                        <a:pt x="184" y="316"/>
                      </a:lnTo>
                      <a:lnTo>
                        <a:pt x="208" y="316"/>
                      </a:lnTo>
                      <a:lnTo>
                        <a:pt x="208" y="316"/>
                      </a:lnTo>
                      <a:lnTo>
                        <a:pt x="236" y="312"/>
                      </a:lnTo>
                      <a:lnTo>
                        <a:pt x="236" y="312"/>
                      </a:lnTo>
                      <a:lnTo>
                        <a:pt x="260" y="312"/>
                      </a:lnTo>
                      <a:lnTo>
                        <a:pt x="260" y="312"/>
                      </a:lnTo>
                      <a:lnTo>
                        <a:pt x="288" y="308"/>
                      </a:lnTo>
                      <a:lnTo>
                        <a:pt x="288" y="308"/>
                      </a:lnTo>
                      <a:lnTo>
                        <a:pt x="316" y="304"/>
                      </a:lnTo>
                      <a:lnTo>
                        <a:pt x="316" y="304"/>
                      </a:lnTo>
                      <a:lnTo>
                        <a:pt x="340" y="300"/>
                      </a:lnTo>
                      <a:lnTo>
                        <a:pt x="340" y="300"/>
                      </a:lnTo>
                      <a:lnTo>
                        <a:pt x="368" y="292"/>
                      </a:lnTo>
                      <a:lnTo>
                        <a:pt x="368" y="292"/>
                      </a:lnTo>
                      <a:lnTo>
                        <a:pt x="392" y="280"/>
                      </a:lnTo>
                      <a:lnTo>
                        <a:pt x="392" y="280"/>
                      </a:lnTo>
                      <a:lnTo>
                        <a:pt x="420" y="272"/>
                      </a:lnTo>
                      <a:lnTo>
                        <a:pt x="420" y="272"/>
                      </a:lnTo>
                      <a:lnTo>
                        <a:pt x="444" y="264"/>
                      </a:lnTo>
                      <a:lnTo>
                        <a:pt x="444" y="264"/>
                      </a:lnTo>
                      <a:lnTo>
                        <a:pt x="472" y="256"/>
                      </a:lnTo>
                      <a:lnTo>
                        <a:pt x="472" y="256"/>
                      </a:lnTo>
                      <a:lnTo>
                        <a:pt x="496" y="248"/>
                      </a:lnTo>
                      <a:lnTo>
                        <a:pt x="496" y="248"/>
                      </a:lnTo>
                      <a:lnTo>
                        <a:pt x="524" y="244"/>
                      </a:lnTo>
                      <a:lnTo>
                        <a:pt x="524" y="244"/>
                      </a:lnTo>
                      <a:lnTo>
                        <a:pt x="548" y="240"/>
                      </a:lnTo>
                      <a:lnTo>
                        <a:pt x="548" y="240"/>
                      </a:lnTo>
                      <a:lnTo>
                        <a:pt x="576" y="236"/>
                      </a:lnTo>
                      <a:lnTo>
                        <a:pt x="576" y="236"/>
                      </a:lnTo>
                      <a:lnTo>
                        <a:pt x="604" y="224"/>
                      </a:lnTo>
                      <a:lnTo>
                        <a:pt x="604" y="224"/>
                      </a:lnTo>
                      <a:lnTo>
                        <a:pt x="628" y="224"/>
                      </a:lnTo>
                      <a:lnTo>
                        <a:pt x="628" y="224"/>
                      </a:lnTo>
                      <a:lnTo>
                        <a:pt x="656" y="220"/>
                      </a:lnTo>
                      <a:lnTo>
                        <a:pt x="656" y="220"/>
                      </a:lnTo>
                      <a:lnTo>
                        <a:pt x="680" y="216"/>
                      </a:lnTo>
                      <a:lnTo>
                        <a:pt x="680" y="216"/>
                      </a:lnTo>
                      <a:lnTo>
                        <a:pt x="708" y="212"/>
                      </a:lnTo>
                      <a:lnTo>
                        <a:pt x="708" y="212"/>
                      </a:lnTo>
                      <a:lnTo>
                        <a:pt x="732" y="212"/>
                      </a:lnTo>
                      <a:lnTo>
                        <a:pt x="732" y="212"/>
                      </a:lnTo>
                      <a:lnTo>
                        <a:pt x="760" y="204"/>
                      </a:lnTo>
                      <a:lnTo>
                        <a:pt x="760" y="204"/>
                      </a:lnTo>
                      <a:lnTo>
                        <a:pt x="784" y="200"/>
                      </a:lnTo>
                      <a:lnTo>
                        <a:pt x="784" y="200"/>
                      </a:lnTo>
                      <a:lnTo>
                        <a:pt x="835" y="196"/>
                      </a:lnTo>
                      <a:lnTo>
                        <a:pt x="835" y="196"/>
                      </a:lnTo>
                      <a:lnTo>
                        <a:pt x="863" y="192"/>
                      </a:lnTo>
                      <a:lnTo>
                        <a:pt x="863" y="192"/>
                      </a:lnTo>
                      <a:lnTo>
                        <a:pt x="891" y="188"/>
                      </a:lnTo>
                      <a:lnTo>
                        <a:pt x="891" y="188"/>
                      </a:lnTo>
                      <a:lnTo>
                        <a:pt x="915" y="184"/>
                      </a:lnTo>
                      <a:lnTo>
                        <a:pt x="915" y="184"/>
                      </a:lnTo>
                      <a:lnTo>
                        <a:pt x="943" y="180"/>
                      </a:lnTo>
                      <a:lnTo>
                        <a:pt x="943" y="180"/>
                      </a:lnTo>
                      <a:lnTo>
                        <a:pt x="967" y="172"/>
                      </a:lnTo>
                      <a:lnTo>
                        <a:pt x="967" y="172"/>
                      </a:lnTo>
                      <a:lnTo>
                        <a:pt x="1019" y="168"/>
                      </a:lnTo>
                      <a:lnTo>
                        <a:pt x="1019" y="168"/>
                      </a:lnTo>
                      <a:lnTo>
                        <a:pt x="1151" y="168"/>
                      </a:lnTo>
                      <a:lnTo>
                        <a:pt x="1151" y="168"/>
                      </a:lnTo>
                      <a:lnTo>
                        <a:pt x="1307" y="148"/>
                      </a:lnTo>
                      <a:lnTo>
                        <a:pt x="1307" y="148"/>
                      </a:lnTo>
                      <a:lnTo>
                        <a:pt x="1387" y="136"/>
                      </a:lnTo>
                      <a:lnTo>
                        <a:pt x="1387" y="136"/>
                      </a:lnTo>
                      <a:lnTo>
                        <a:pt x="1491" y="124"/>
                      </a:lnTo>
                      <a:lnTo>
                        <a:pt x="1491" y="124"/>
                      </a:lnTo>
                      <a:lnTo>
                        <a:pt x="1519" y="124"/>
                      </a:lnTo>
                      <a:lnTo>
                        <a:pt x="1519" y="124"/>
                      </a:lnTo>
                      <a:lnTo>
                        <a:pt x="1571" y="120"/>
                      </a:lnTo>
                      <a:lnTo>
                        <a:pt x="1571" y="120"/>
                      </a:lnTo>
                      <a:lnTo>
                        <a:pt x="1647" y="104"/>
                      </a:lnTo>
                      <a:lnTo>
                        <a:pt x="1647" y="104"/>
                      </a:lnTo>
                      <a:lnTo>
                        <a:pt x="1699" y="96"/>
                      </a:lnTo>
                      <a:lnTo>
                        <a:pt x="1699" y="96"/>
                      </a:lnTo>
                      <a:lnTo>
                        <a:pt x="1727" y="80"/>
                      </a:lnTo>
                      <a:lnTo>
                        <a:pt x="1727" y="80"/>
                      </a:lnTo>
                      <a:lnTo>
                        <a:pt x="1751" y="72"/>
                      </a:lnTo>
                      <a:lnTo>
                        <a:pt x="1751" y="72"/>
                      </a:lnTo>
                      <a:lnTo>
                        <a:pt x="1779" y="56"/>
                      </a:lnTo>
                      <a:lnTo>
                        <a:pt x="1779" y="56"/>
                      </a:lnTo>
                      <a:lnTo>
                        <a:pt x="1807" y="48"/>
                      </a:lnTo>
                      <a:lnTo>
                        <a:pt x="1807" y="48"/>
                      </a:lnTo>
                      <a:lnTo>
                        <a:pt x="1831" y="40"/>
                      </a:lnTo>
                      <a:lnTo>
                        <a:pt x="1831" y="40"/>
                      </a:lnTo>
                      <a:lnTo>
                        <a:pt x="1859" y="32"/>
                      </a:lnTo>
                      <a:lnTo>
                        <a:pt x="1859" y="32"/>
                      </a:lnTo>
                      <a:lnTo>
                        <a:pt x="1883" y="20"/>
                      </a:lnTo>
                      <a:lnTo>
                        <a:pt x="1883" y="20"/>
                      </a:lnTo>
                      <a:lnTo>
                        <a:pt x="1911" y="12"/>
                      </a:lnTo>
                      <a:lnTo>
                        <a:pt x="1911" y="12"/>
                      </a:lnTo>
                      <a:lnTo>
                        <a:pt x="1935" y="0"/>
                      </a:lnTo>
                      <a:lnTo>
                        <a:pt x="1935" y="0"/>
                      </a:lnTo>
                      <a:lnTo>
                        <a:pt x="1963" y="0"/>
                      </a:lnTo>
                      <a:lnTo>
                        <a:pt x="1963" y="0"/>
                      </a:lnTo>
                      <a:lnTo>
                        <a:pt x="1987" y="0"/>
                      </a:lnTo>
                      <a:lnTo>
                        <a:pt x="1987" y="0"/>
                      </a:lnTo>
                      <a:lnTo>
                        <a:pt x="2015" y="8"/>
                      </a:lnTo>
                      <a:lnTo>
                        <a:pt x="2015" y="8"/>
                      </a:lnTo>
                      <a:lnTo>
                        <a:pt x="2039" y="12"/>
                      </a:lnTo>
                      <a:lnTo>
                        <a:pt x="2039" y="12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55" name="Freeform 419"/>
                <p:cNvSpPr>
                  <a:spLocks/>
                </p:cNvSpPr>
                <p:nvPr/>
              </p:nvSpPr>
              <p:spPr bwMode="auto">
                <a:xfrm>
                  <a:off x="969" y="13443"/>
                  <a:ext cx="2039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28" y="336"/>
                    </a:cxn>
                    <a:cxn ang="0">
                      <a:pos x="52" y="332"/>
                    </a:cxn>
                    <a:cxn ang="0">
                      <a:pos x="80" y="328"/>
                    </a:cxn>
                    <a:cxn ang="0">
                      <a:pos x="104" y="324"/>
                    </a:cxn>
                    <a:cxn ang="0">
                      <a:pos x="132" y="320"/>
                    </a:cxn>
                    <a:cxn ang="0">
                      <a:pos x="156" y="316"/>
                    </a:cxn>
                    <a:cxn ang="0">
                      <a:pos x="184" y="312"/>
                    </a:cxn>
                    <a:cxn ang="0">
                      <a:pos x="208" y="312"/>
                    </a:cxn>
                    <a:cxn ang="0">
                      <a:pos x="236" y="312"/>
                    </a:cxn>
                    <a:cxn ang="0">
                      <a:pos x="260" y="312"/>
                    </a:cxn>
                    <a:cxn ang="0">
                      <a:pos x="288" y="308"/>
                    </a:cxn>
                    <a:cxn ang="0">
                      <a:pos x="316" y="304"/>
                    </a:cxn>
                    <a:cxn ang="0">
                      <a:pos x="340" y="296"/>
                    </a:cxn>
                    <a:cxn ang="0">
                      <a:pos x="368" y="288"/>
                    </a:cxn>
                    <a:cxn ang="0">
                      <a:pos x="392" y="280"/>
                    </a:cxn>
                    <a:cxn ang="0">
                      <a:pos x="420" y="268"/>
                    </a:cxn>
                    <a:cxn ang="0">
                      <a:pos x="444" y="264"/>
                    </a:cxn>
                    <a:cxn ang="0">
                      <a:pos x="472" y="256"/>
                    </a:cxn>
                    <a:cxn ang="0">
                      <a:pos x="496" y="244"/>
                    </a:cxn>
                    <a:cxn ang="0">
                      <a:pos x="524" y="244"/>
                    </a:cxn>
                    <a:cxn ang="0">
                      <a:pos x="548" y="240"/>
                    </a:cxn>
                    <a:cxn ang="0">
                      <a:pos x="576" y="232"/>
                    </a:cxn>
                    <a:cxn ang="0">
                      <a:pos x="604" y="224"/>
                    </a:cxn>
                    <a:cxn ang="0">
                      <a:pos x="628" y="224"/>
                    </a:cxn>
                    <a:cxn ang="0">
                      <a:pos x="656" y="220"/>
                    </a:cxn>
                    <a:cxn ang="0">
                      <a:pos x="680" y="216"/>
                    </a:cxn>
                    <a:cxn ang="0">
                      <a:pos x="708" y="212"/>
                    </a:cxn>
                    <a:cxn ang="0">
                      <a:pos x="732" y="208"/>
                    </a:cxn>
                    <a:cxn ang="0">
                      <a:pos x="760" y="200"/>
                    </a:cxn>
                    <a:cxn ang="0">
                      <a:pos x="784" y="200"/>
                    </a:cxn>
                    <a:cxn ang="0">
                      <a:pos x="835" y="196"/>
                    </a:cxn>
                    <a:cxn ang="0">
                      <a:pos x="863" y="192"/>
                    </a:cxn>
                    <a:cxn ang="0">
                      <a:pos x="891" y="184"/>
                    </a:cxn>
                    <a:cxn ang="0">
                      <a:pos x="915" y="180"/>
                    </a:cxn>
                    <a:cxn ang="0">
                      <a:pos x="943" y="176"/>
                    </a:cxn>
                    <a:cxn ang="0">
                      <a:pos x="967" y="172"/>
                    </a:cxn>
                    <a:cxn ang="0">
                      <a:pos x="1019" y="164"/>
                    </a:cxn>
                    <a:cxn ang="0">
                      <a:pos x="1151" y="168"/>
                    </a:cxn>
                    <a:cxn ang="0">
                      <a:pos x="1307" y="148"/>
                    </a:cxn>
                    <a:cxn ang="0">
                      <a:pos x="1387" y="132"/>
                    </a:cxn>
                    <a:cxn ang="0">
                      <a:pos x="1491" y="124"/>
                    </a:cxn>
                    <a:cxn ang="0">
                      <a:pos x="1519" y="120"/>
                    </a:cxn>
                    <a:cxn ang="0">
                      <a:pos x="1571" y="116"/>
                    </a:cxn>
                    <a:cxn ang="0">
                      <a:pos x="1647" y="104"/>
                    </a:cxn>
                    <a:cxn ang="0">
                      <a:pos x="1699" y="92"/>
                    </a:cxn>
                    <a:cxn ang="0">
                      <a:pos x="1727" y="80"/>
                    </a:cxn>
                    <a:cxn ang="0">
                      <a:pos x="1751" y="68"/>
                    </a:cxn>
                    <a:cxn ang="0">
                      <a:pos x="1779" y="56"/>
                    </a:cxn>
                    <a:cxn ang="0">
                      <a:pos x="1807" y="44"/>
                    </a:cxn>
                    <a:cxn ang="0">
                      <a:pos x="1831" y="40"/>
                    </a:cxn>
                    <a:cxn ang="0">
                      <a:pos x="1859" y="28"/>
                    </a:cxn>
                    <a:cxn ang="0">
                      <a:pos x="1883" y="20"/>
                    </a:cxn>
                    <a:cxn ang="0">
                      <a:pos x="1911" y="8"/>
                    </a:cxn>
                    <a:cxn ang="0">
                      <a:pos x="1935" y="0"/>
                    </a:cxn>
                    <a:cxn ang="0">
                      <a:pos x="1963" y="0"/>
                    </a:cxn>
                    <a:cxn ang="0">
                      <a:pos x="1987" y="0"/>
                    </a:cxn>
                    <a:cxn ang="0">
                      <a:pos x="2015" y="4"/>
                    </a:cxn>
                    <a:cxn ang="0">
                      <a:pos x="2039" y="12"/>
                    </a:cxn>
                  </a:cxnLst>
                  <a:rect l="0" t="0" r="r" b="b"/>
                  <a:pathLst>
                    <a:path w="2039" h="336">
                      <a:moveTo>
                        <a:pt x="0" y="336"/>
                      </a:moveTo>
                      <a:lnTo>
                        <a:pt x="28" y="336"/>
                      </a:lnTo>
                      <a:lnTo>
                        <a:pt x="52" y="332"/>
                      </a:lnTo>
                      <a:lnTo>
                        <a:pt x="80" y="328"/>
                      </a:lnTo>
                      <a:lnTo>
                        <a:pt x="104" y="324"/>
                      </a:lnTo>
                      <a:lnTo>
                        <a:pt x="132" y="320"/>
                      </a:lnTo>
                      <a:lnTo>
                        <a:pt x="156" y="316"/>
                      </a:lnTo>
                      <a:lnTo>
                        <a:pt x="184" y="312"/>
                      </a:lnTo>
                      <a:lnTo>
                        <a:pt x="208" y="312"/>
                      </a:lnTo>
                      <a:lnTo>
                        <a:pt x="236" y="312"/>
                      </a:lnTo>
                      <a:lnTo>
                        <a:pt x="260" y="312"/>
                      </a:lnTo>
                      <a:lnTo>
                        <a:pt x="288" y="308"/>
                      </a:lnTo>
                      <a:lnTo>
                        <a:pt x="316" y="304"/>
                      </a:lnTo>
                      <a:lnTo>
                        <a:pt x="340" y="296"/>
                      </a:lnTo>
                      <a:lnTo>
                        <a:pt x="368" y="288"/>
                      </a:lnTo>
                      <a:lnTo>
                        <a:pt x="392" y="280"/>
                      </a:lnTo>
                      <a:lnTo>
                        <a:pt x="420" y="268"/>
                      </a:lnTo>
                      <a:lnTo>
                        <a:pt x="444" y="264"/>
                      </a:lnTo>
                      <a:lnTo>
                        <a:pt x="472" y="256"/>
                      </a:lnTo>
                      <a:lnTo>
                        <a:pt x="496" y="244"/>
                      </a:lnTo>
                      <a:lnTo>
                        <a:pt x="524" y="244"/>
                      </a:lnTo>
                      <a:lnTo>
                        <a:pt x="548" y="240"/>
                      </a:lnTo>
                      <a:lnTo>
                        <a:pt x="576" y="232"/>
                      </a:lnTo>
                      <a:lnTo>
                        <a:pt x="604" y="224"/>
                      </a:lnTo>
                      <a:lnTo>
                        <a:pt x="628" y="224"/>
                      </a:lnTo>
                      <a:lnTo>
                        <a:pt x="656" y="220"/>
                      </a:lnTo>
                      <a:lnTo>
                        <a:pt x="680" y="216"/>
                      </a:lnTo>
                      <a:lnTo>
                        <a:pt x="708" y="212"/>
                      </a:lnTo>
                      <a:lnTo>
                        <a:pt x="732" y="208"/>
                      </a:lnTo>
                      <a:lnTo>
                        <a:pt x="760" y="200"/>
                      </a:lnTo>
                      <a:lnTo>
                        <a:pt x="784" y="200"/>
                      </a:lnTo>
                      <a:lnTo>
                        <a:pt x="835" y="196"/>
                      </a:lnTo>
                      <a:lnTo>
                        <a:pt x="863" y="192"/>
                      </a:lnTo>
                      <a:lnTo>
                        <a:pt x="891" y="184"/>
                      </a:lnTo>
                      <a:lnTo>
                        <a:pt x="915" y="180"/>
                      </a:lnTo>
                      <a:lnTo>
                        <a:pt x="943" y="176"/>
                      </a:lnTo>
                      <a:lnTo>
                        <a:pt x="967" y="172"/>
                      </a:lnTo>
                      <a:lnTo>
                        <a:pt x="1019" y="164"/>
                      </a:lnTo>
                      <a:lnTo>
                        <a:pt x="1151" y="168"/>
                      </a:lnTo>
                      <a:lnTo>
                        <a:pt x="1307" y="148"/>
                      </a:lnTo>
                      <a:lnTo>
                        <a:pt x="1387" y="132"/>
                      </a:lnTo>
                      <a:lnTo>
                        <a:pt x="1491" y="124"/>
                      </a:lnTo>
                      <a:lnTo>
                        <a:pt x="1519" y="120"/>
                      </a:lnTo>
                      <a:lnTo>
                        <a:pt x="1571" y="116"/>
                      </a:lnTo>
                      <a:lnTo>
                        <a:pt x="1647" y="104"/>
                      </a:lnTo>
                      <a:lnTo>
                        <a:pt x="1699" y="92"/>
                      </a:lnTo>
                      <a:lnTo>
                        <a:pt x="1727" y="80"/>
                      </a:lnTo>
                      <a:lnTo>
                        <a:pt x="1751" y="68"/>
                      </a:lnTo>
                      <a:lnTo>
                        <a:pt x="1779" y="56"/>
                      </a:lnTo>
                      <a:lnTo>
                        <a:pt x="1807" y="44"/>
                      </a:lnTo>
                      <a:lnTo>
                        <a:pt x="1831" y="40"/>
                      </a:lnTo>
                      <a:lnTo>
                        <a:pt x="1859" y="28"/>
                      </a:lnTo>
                      <a:lnTo>
                        <a:pt x="1883" y="20"/>
                      </a:lnTo>
                      <a:lnTo>
                        <a:pt x="1911" y="8"/>
                      </a:lnTo>
                      <a:lnTo>
                        <a:pt x="1935" y="0"/>
                      </a:lnTo>
                      <a:lnTo>
                        <a:pt x="1963" y="0"/>
                      </a:lnTo>
                      <a:lnTo>
                        <a:pt x="1987" y="0"/>
                      </a:lnTo>
                      <a:lnTo>
                        <a:pt x="2015" y="4"/>
                      </a:lnTo>
                      <a:lnTo>
                        <a:pt x="2039" y="12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45163" name="Line 427"/>
          <p:cNvSpPr>
            <a:spLocks noChangeShapeType="1"/>
          </p:cNvSpPr>
          <p:nvPr/>
        </p:nvSpPr>
        <p:spPr bwMode="auto">
          <a:xfrm>
            <a:off x="3467100" y="1282700"/>
            <a:ext cx="0" cy="4457700"/>
          </a:xfrm>
          <a:prstGeom prst="line">
            <a:avLst/>
          </a:prstGeom>
          <a:noFill/>
          <a:ln w="19050">
            <a:solidFill>
              <a:srgbClr val="00804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165" name="Line 429"/>
          <p:cNvSpPr>
            <a:spLocks noChangeShapeType="1"/>
          </p:cNvSpPr>
          <p:nvPr/>
        </p:nvSpPr>
        <p:spPr bwMode="auto">
          <a:xfrm>
            <a:off x="3479800" y="1346200"/>
            <a:ext cx="698500" cy="0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166" name="Rectangle 430"/>
          <p:cNvSpPr>
            <a:spLocks noChangeArrowheads="1"/>
          </p:cNvSpPr>
          <p:nvPr/>
        </p:nvSpPr>
        <p:spPr bwMode="auto">
          <a:xfrm>
            <a:off x="2590800" y="1682750"/>
            <a:ext cx="593725" cy="255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</a:pPr>
            <a:r>
              <a:rPr lang="en-US" sz="1400" i="1">
                <a:solidFill>
                  <a:srgbClr val="008040"/>
                </a:solidFill>
              </a:rPr>
              <a:t>112600</a:t>
            </a:r>
          </a:p>
        </p:txBody>
      </p:sp>
      <p:grpSp>
        <p:nvGrpSpPr>
          <p:cNvPr id="245167" name="Group 431"/>
          <p:cNvGrpSpPr>
            <a:grpSpLocks/>
          </p:cNvGrpSpPr>
          <p:nvPr/>
        </p:nvGrpSpPr>
        <p:grpSpPr bwMode="auto">
          <a:xfrm>
            <a:off x="3921125" y="1293813"/>
            <a:ext cx="5159375" cy="3976687"/>
            <a:chOff x="2446" y="935"/>
            <a:chExt cx="3250" cy="2505"/>
          </a:xfrm>
        </p:grpSpPr>
        <p:grpSp>
          <p:nvGrpSpPr>
            <p:cNvPr id="244129" name="Group 417"/>
            <p:cNvGrpSpPr>
              <a:grpSpLocks/>
            </p:cNvGrpSpPr>
            <p:nvPr/>
          </p:nvGrpSpPr>
          <p:grpSpPr bwMode="auto">
            <a:xfrm>
              <a:off x="2636" y="935"/>
              <a:ext cx="1546" cy="2278"/>
              <a:chOff x="2428" y="1455"/>
              <a:chExt cx="1546" cy="2278"/>
            </a:xfrm>
          </p:grpSpPr>
          <p:grpSp>
            <p:nvGrpSpPr>
              <p:cNvPr id="243772" name="Group 60"/>
              <p:cNvGrpSpPr>
                <a:grpSpLocks/>
              </p:cNvGrpSpPr>
              <p:nvPr/>
            </p:nvGrpSpPr>
            <p:grpSpPr bwMode="auto">
              <a:xfrm>
                <a:off x="2476" y="1871"/>
                <a:ext cx="1401" cy="728"/>
                <a:chOff x="2476" y="1871"/>
                <a:chExt cx="1401" cy="728"/>
              </a:xfrm>
            </p:grpSpPr>
            <p:sp>
              <p:nvSpPr>
                <p:cNvPr id="243723" name="Freeform 11"/>
                <p:cNvSpPr>
                  <a:spLocks/>
                </p:cNvSpPr>
                <p:nvPr/>
              </p:nvSpPr>
              <p:spPr bwMode="auto">
                <a:xfrm>
                  <a:off x="2516" y="1895"/>
                  <a:ext cx="1361" cy="704"/>
                </a:xfrm>
                <a:custGeom>
                  <a:avLst/>
                  <a:gdLst/>
                  <a:ahLst/>
                  <a:cxnLst>
                    <a:cxn ang="0">
                      <a:pos x="0" y="656"/>
                    </a:cxn>
                    <a:cxn ang="0">
                      <a:pos x="0" y="656"/>
                    </a:cxn>
                    <a:cxn ang="0">
                      <a:pos x="128" y="480"/>
                    </a:cxn>
                    <a:cxn ang="0">
                      <a:pos x="128" y="480"/>
                    </a:cxn>
                    <a:cxn ang="0">
                      <a:pos x="208" y="440"/>
                    </a:cxn>
                    <a:cxn ang="0">
                      <a:pos x="208" y="440"/>
                    </a:cxn>
                    <a:cxn ang="0">
                      <a:pos x="372" y="140"/>
                    </a:cxn>
                    <a:cxn ang="0">
                      <a:pos x="372" y="140"/>
                    </a:cxn>
                    <a:cxn ang="0">
                      <a:pos x="448" y="96"/>
                    </a:cxn>
                    <a:cxn ang="0">
                      <a:pos x="448" y="96"/>
                    </a:cxn>
                    <a:cxn ang="0">
                      <a:pos x="589" y="56"/>
                    </a:cxn>
                    <a:cxn ang="0">
                      <a:pos x="589" y="56"/>
                    </a:cxn>
                    <a:cxn ang="0">
                      <a:pos x="705" y="12"/>
                    </a:cxn>
                    <a:cxn ang="0">
                      <a:pos x="705" y="12"/>
                    </a:cxn>
                    <a:cxn ang="0">
                      <a:pos x="805" y="0"/>
                    </a:cxn>
                    <a:cxn ang="0">
                      <a:pos x="805" y="0"/>
                    </a:cxn>
                    <a:cxn ang="0">
                      <a:pos x="897" y="20"/>
                    </a:cxn>
                    <a:cxn ang="0">
                      <a:pos x="897" y="20"/>
                    </a:cxn>
                    <a:cxn ang="0">
                      <a:pos x="1009" y="56"/>
                    </a:cxn>
                    <a:cxn ang="0">
                      <a:pos x="1009" y="56"/>
                    </a:cxn>
                    <a:cxn ang="0">
                      <a:pos x="1077" y="112"/>
                    </a:cxn>
                    <a:cxn ang="0">
                      <a:pos x="1077" y="112"/>
                    </a:cxn>
                    <a:cxn ang="0">
                      <a:pos x="1137" y="252"/>
                    </a:cxn>
                    <a:cxn ang="0">
                      <a:pos x="1137" y="252"/>
                    </a:cxn>
                    <a:cxn ang="0">
                      <a:pos x="1161" y="392"/>
                    </a:cxn>
                    <a:cxn ang="0">
                      <a:pos x="1161" y="392"/>
                    </a:cxn>
                    <a:cxn ang="0">
                      <a:pos x="1213" y="480"/>
                    </a:cxn>
                    <a:cxn ang="0">
                      <a:pos x="1213" y="480"/>
                    </a:cxn>
                    <a:cxn ang="0">
                      <a:pos x="1261" y="636"/>
                    </a:cxn>
                    <a:cxn ang="0">
                      <a:pos x="1261" y="636"/>
                    </a:cxn>
                    <a:cxn ang="0">
                      <a:pos x="1301" y="696"/>
                    </a:cxn>
                    <a:cxn ang="0">
                      <a:pos x="1301" y="696"/>
                    </a:cxn>
                    <a:cxn ang="0">
                      <a:pos x="1325" y="696"/>
                    </a:cxn>
                    <a:cxn ang="0">
                      <a:pos x="1325" y="696"/>
                    </a:cxn>
                    <a:cxn ang="0">
                      <a:pos x="1361" y="704"/>
                    </a:cxn>
                    <a:cxn ang="0">
                      <a:pos x="1361" y="704"/>
                    </a:cxn>
                  </a:cxnLst>
                  <a:rect l="0" t="0" r="r" b="b"/>
                  <a:pathLst>
                    <a:path w="1361" h="704">
                      <a:moveTo>
                        <a:pt x="0" y="656"/>
                      </a:moveTo>
                      <a:lnTo>
                        <a:pt x="0" y="656"/>
                      </a:lnTo>
                      <a:lnTo>
                        <a:pt x="128" y="480"/>
                      </a:lnTo>
                      <a:lnTo>
                        <a:pt x="128" y="480"/>
                      </a:lnTo>
                      <a:lnTo>
                        <a:pt x="208" y="440"/>
                      </a:lnTo>
                      <a:lnTo>
                        <a:pt x="208" y="440"/>
                      </a:lnTo>
                      <a:lnTo>
                        <a:pt x="372" y="140"/>
                      </a:lnTo>
                      <a:lnTo>
                        <a:pt x="372" y="140"/>
                      </a:lnTo>
                      <a:lnTo>
                        <a:pt x="448" y="96"/>
                      </a:lnTo>
                      <a:lnTo>
                        <a:pt x="448" y="96"/>
                      </a:lnTo>
                      <a:lnTo>
                        <a:pt x="589" y="56"/>
                      </a:lnTo>
                      <a:lnTo>
                        <a:pt x="589" y="56"/>
                      </a:lnTo>
                      <a:lnTo>
                        <a:pt x="705" y="12"/>
                      </a:lnTo>
                      <a:lnTo>
                        <a:pt x="705" y="12"/>
                      </a:lnTo>
                      <a:lnTo>
                        <a:pt x="805" y="0"/>
                      </a:lnTo>
                      <a:lnTo>
                        <a:pt x="805" y="0"/>
                      </a:lnTo>
                      <a:lnTo>
                        <a:pt x="897" y="20"/>
                      </a:lnTo>
                      <a:lnTo>
                        <a:pt x="897" y="20"/>
                      </a:lnTo>
                      <a:lnTo>
                        <a:pt x="1009" y="56"/>
                      </a:lnTo>
                      <a:lnTo>
                        <a:pt x="1009" y="56"/>
                      </a:lnTo>
                      <a:lnTo>
                        <a:pt x="1077" y="112"/>
                      </a:lnTo>
                      <a:lnTo>
                        <a:pt x="1077" y="112"/>
                      </a:lnTo>
                      <a:lnTo>
                        <a:pt x="1137" y="252"/>
                      </a:lnTo>
                      <a:lnTo>
                        <a:pt x="1137" y="252"/>
                      </a:lnTo>
                      <a:lnTo>
                        <a:pt x="1161" y="392"/>
                      </a:lnTo>
                      <a:lnTo>
                        <a:pt x="1161" y="392"/>
                      </a:lnTo>
                      <a:lnTo>
                        <a:pt x="1213" y="480"/>
                      </a:lnTo>
                      <a:lnTo>
                        <a:pt x="1213" y="480"/>
                      </a:lnTo>
                      <a:lnTo>
                        <a:pt x="1261" y="636"/>
                      </a:lnTo>
                      <a:lnTo>
                        <a:pt x="1261" y="636"/>
                      </a:lnTo>
                      <a:lnTo>
                        <a:pt x="1301" y="696"/>
                      </a:lnTo>
                      <a:lnTo>
                        <a:pt x="1301" y="696"/>
                      </a:lnTo>
                      <a:lnTo>
                        <a:pt x="1325" y="696"/>
                      </a:lnTo>
                      <a:lnTo>
                        <a:pt x="1325" y="696"/>
                      </a:lnTo>
                      <a:lnTo>
                        <a:pt x="1361" y="704"/>
                      </a:lnTo>
                      <a:lnTo>
                        <a:pt x="1361" y="704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24" name="Freeform 12"/>
                <p:cNvSpPr>
                  <a:spLocks/>
                </p:cNvSpPr>
                <p:nvPr/>
              </p:nvSpPr>
              <p:spPr bwMode="auto">
                <a:xfrm>
                  <a:off x="2512" y="1891"/>
                  <a:ext cx="1361" cy="704"/>
                </a:xfrm>
                <a:custGeom>
                  <a:avLst/>
                  <a:gdLst/>
                  <a:ahLst/>
                  <a:cxnLst>
                    <a:cxn ang="0">
                      <a:pos x="0" y="656"/>
                    </a:cxn>
                    <a:cxn ang="0">
                      <a:pos x="128" y="480"/>
                    </a:cxn>
                    <a:cxn ang="0">
                      <a:pos x="208" y="440"/>
                    </a:cxn>
                    <a:cxn ang="0">
                      <a:pos x="372" y="140"/>
                    </a:cxn>
                    <a:cxn ang="0">
                      <a:pos x="448" y="96"/>
                    </a:cxn>
                    <a:cxn ang="0">
                      <a:pos x="585" y="56"/>
                    </a:cxn>
                    <a:cxn ang="0">
                      <a:pos x="701" y="12"/>
                    </a:cxn>
                    <a:cxn ang="0">
                      <a:pos x="805" y="0"/>
                    </a:cxn>
                    <a:cxn ang="0">
                      <a:pos x="893" y="20"/>
                    </a:cxn>
                    <a:cxn ang="0">
                      <a:pos x="1005" y="56"/>
                    </a:cxn>
                    <a:cxn ang="0">
                      <a:pos x="1073" y="112"/>
                    </a:cxn>
                    <a:cxn ang="0">
                      <a:pos x="1133" y="252"/>
                    </a:cxn>
                    <a:cxn ang="0">
                      <a:pos x="1161" y="392"/>
                    </a:cxn>
                    <a:cxn ang="0">
                      <a:pos x="1213" y="480"/>
                    </a:cxn>
                    <a:cxn ang="0">
                      <a:pos x="1257" y="636"/>
                    </a:cxn>
                    <a:cxn ang="0">
                      <a:pos x="1301" y="696"/>
                    </a:cxn>
                    <a:cxn ang="0">
                      <a:pos x="1321" y="696"/>
                    </a:cxn>
                    <a:cxn ang="0">
                      <a:pos x="1361" y="704"/>
                    </a:cxn>
                  </a:cxnLst>
                  <a:rect l="0" t="0" r="r" b="b"/>
                  <a:pathLst>
                    <a:path w="1361" h="704">
                      <a:moveTo>
                        <a:pt x="0" y="656"/>
                      </a:moveTo>
                      <a:lnTo>
                        <a:pt x="128" y="480"/>
                      </a:lnTo>
                      <a:lnTo>
                        <a:pt x="208" y="440"/>
                      </a:lnTo>
                      <a:lnTo>
                        <a:pt x="372" y="140"/>
                      </a:lnTo>
                      <a:lnTo>
                        <a:pt x="448" y="96"/>
                      </a:lnTo>
                      <a:lnTo>
                        <a:pt x="585" y="56"/>
                      </a:lnTo>
                      <a:lnTo>
                        <a:pt x="701" y="12"/>
                      </a:lnTo>
                      <a:lnTo>
                        <a:pt x="805" y="0"/>
                      </a:lnTo>
                      <a:lnTo>
                        <a:pt x="893" y="20"/>
                      </a:lnTo>
                      <a:lnTo>
                        <a:pt x="1005" y="56"/>
                      </a:lnTo>
                      <a:lnTo>
                        <a:pt x="1073" y="112"/>
                      </a:lnTo>
                      <a:lnTo>
                        <a:pt x="1133" y="252"/>
                      </a:lnTo>
                      <a:lnTo>
                        <a:pt x="1161" y="392"/>
                      </a:lnTo>
                      <a:lnTo>
                        <a:pt x="1213" y="480"/>
                      </a:lnTo>
                      <a:lnTo>
                        <a:pt x="1257" y="636"/>
                      </a:lnTo>
                      <a:lnTo>
                        <a:pt x="1301" y="696"/>
                      </a:lnTo>
                      <a:lnTo>
                        <a:pt x="1321" y="696"/>
                      </a:lnTo>
                      <a:lnTo>
                        <a:pt x="1361" y="704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3771" name="Group 59"/>
                <p:cNvGrpSpPr>
                  <a:grpSpLocks/>
                </p:cNvGrpSpPr>
                <p:nvPr/>
              </p:nvGrpSpPr>
              <p:grpSpPr bwMode="auto">
                <a:xfrm>
                  <a:off x="2476" y="1871"/>
                  <a:ext cx="1393" cy="725"/>
                  <a:chOff x="2476" y="1871"/>
                  <a:chExt cx="1393" cy="725"/>
                </a:xfrm>
              </p:grpSpPr>
              <p:sp>
                <p:nvSpPr>
                  <p:cNvPr id="243725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476" y="2547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2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512" y="2547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2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476" y="2551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2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235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2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2359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237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1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92" y="231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2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20" y="2319"/>
                    <a:ext cx="1" cy="24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692" y="2343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852" y="2011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884" y="2011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852" y="2051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932" y="1963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963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3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932" y="2003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069" y="1935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097" y="1935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069" y="1967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185" y="1883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213" y="1883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185" y="1915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285" y="1871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317" y="1871"/>
                    <a:ext cx="1" cy="3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285" y="1907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4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377" y="1895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405" y="1895"/>
                    <a:ext cx="1" cy="40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377" y="1935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489" y="1931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3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517" y="1931"/>
                    <a:ext cx="1" cy="3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4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489" y="1967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3557" y="1991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6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3585" y="1991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7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3557" y="201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617" y="2127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59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2127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617" y="215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637" y="2271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2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673" y="2271"/>
                    <a:ext cx="1" cy="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3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3637" y="2303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689" y="235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5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725" y="2359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6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689" y="237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741" y="2523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8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769" y="2523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69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741" y="2535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77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801" y="2595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3773" name="Freeform 61"/>
              <p:cNvSpPr>
                <a:spLocks/>
              </p:cNvSpPr>
              <p:nvPr/>
            </p:nvSpPr>
            <p:spPr bwMode="auto">
              <a:xfrm>
                <a:off x="3249" y="1583"/>
                <a:ext cx="536" cy="928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4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60" y="52"/>
                  </a:cxn>
                  <a:cxn ang="0">
                    <a:pos x="60" y="52"/>
                  </a:cxn>
                  <a:cxn ang="0">
                    <a:pos x="100" y="64"/>
                  </a:cxn>
                  <a:cxn ang="0">
                    <a:pos x="100" y="64"/>
                  </a:cxn>
                  <a:cxn ang="0">
                    <a:pos x="124" y="132"/>
                  </a:cxn>
                  <a:cxn ang="0">
                    <a:pos x="124" y="132"/>
                  </a:cxn>
                  <a:cxn ang="0">
                    <a:pos x="160" y="88"/>
                  </a:cxn>
                  <a:cxn ang="0">
                    <a:pos x="160" y="88"/>
                  </a:cxn>
                  <a:cxn ang="0">
                    <a:pos x="196" y="108"/>
                  </a:cxn>
                  <a:cxn ang="0">
                    <a:pos x="196" y="108"/>
                  </a:cxn>
                  <a:cxn ang="0">
                    <a:pos x="228" y="120"/>
                  </a:cxn>
                  <a:cxn ang="0">
                    <a:pos x="228" y="120"/>
                  </a:cxn>
                  <a:cxn ang="0">
                    <a:pos x="248" y="124"/>
                  </a:cxn>
                  <a:cxn ang="0">
                    <a:pos x="248" y="124"/>
                  </a:cxn>
                  <a:cxn ang="0">
                    <a:pos x="280" y="124"/>
                  </a:cxn>
                  <a:cxn ang="0">
                    <a:pos x="280" y="124"/>
                  </a:cxn>
                  <a:cxn ang="0">
                    <a:pos x="300" y="168"/>
                  </a:cxn>
                  <a:cxn ang="0">
                    <a:pos x="300" y="168"/>
                  </a:cxn>
                  <a:cxn ang="0">
                    <a:pos x="320" y="180"/>
                  </a:cxn>
                  <a:cxn ang="0">
                    <a:pos x="320" y="180"/>
                  </a:cxn>
                  <a:cxn ang="0">
                    <a:pos x="340" y="216"/>
                  </a:cxn>
                  <a:cxn ang="0">
                    <a:pos x="340" y="216"/>
                  </a:cxn>
                  <a:cxn ang="0">
                    <a:pos x="360" y="312"/>
                  </a:cxn>
                  <a:cxn ang="0">
                    <a:pos x="360" y="312"/>
                  </a:cxn>
                  <a:cxn ang="0">
                    <a:pos x="372" y="304"/>
                  </a:cxn>
                  <a:cxn ang="0">
                    <a:pos x="372" y="304"/>
                  </a:cxn>
                  <a:cxn ang="0">
                    <a:pos x="392" y="428"/>
                  </a:cxn>
                  <a:cxn ang="0">
                    <a:pos x="392" y="428"/>
                  </a:cxn>
                  <a:cxn ang="0">
                    <a:pos x="412" y="472"/>
                  </a:cxn>
                  <a:cxn ang="0">
                    <a:pos x="412" y="472"/>
                  </a:cxn>
                  <a:cxn ang="0">
                    <a:pos x="420" y="596"/>
                  </a:cxn>
                  <a:cxn ang="0">
                    <a:pos x="420" y="596"/>
                  </a:cxn>
                  <a:cxn ang="0">
                    <a:pos x="432" y="660"/>
                  </a:cxn>
                  <a:cxn ang="0">
                    <a:pos x="432" y="660"/>
                  </a:cxn>
                  <a:cxn ang="0">
                    <a:pos x="444" y="696"/>
                  </a:cxn>
                  <a:cxn ang="0">
                    <a:pos x="444" y="696"/>
                  </a:cxn>
                  <a:cxn ang="0">
                    <a:pos x="460" y="716"/>
                  </a:cxn>
                  <a:cxn ang="0">
                    <a:pos x="460" y="716"/>
                  </a:cxn>
                  <a:cxn ang="0">
                    <a:pos x="472" y="736"/>
                  </a:cxn>
                  <a:cxn ang="0">
                    <a:pos x="472" y="736"/>
                  </a:cxn>
                  <a:cxn ang="0">
                    <a:pos x="480" y="768"/>
                  </a:cxn>
                  <a:cxn ang="0">
                    <a:pos x="480" y="768"/>
                  </a:cxn>
                  <a:cxn ang="0">
                    <a:pos x="488" y="828"/>
                  </a:cxn>
                  <a:cxn ang="0">
                    <a:pos x="488" y="828"/>
                  </a:cxn>
                  <a:cxn ang="0">
                    <a:pos x="496" y="844"/>
                  </a:cxn>
                  <a:cxn ang="0">
                    <a:pos x="496" y="844"/>
                  </a:cxn>
                  <a:cxn ang="0">
                    <a:pos x="500" y="868"/>
                  </a:cxn>
                  <a:cxn ang="0">
                    <a:pos x="500" y="868"/>
                  </a:cxn>
                  <a:cxn ang="0">
                    <a:pos x="508" y="876"/>
                  </a:cxn>
                  <a:cxn ang="0">
                    <a:pos x="508" y="876"/>
                  </a:cxn>
                  <a:cxn ang="0">
                    <a:pos x="520" y="880"/>
                  </a:cxn>
                  <a:cxn ang="0">
                    <a:pos x="520" y="880"/>
                  </a:cxn>
                  <a:cxn ang="0">
                    <a:pos x="524" y="900"/>
                  </a:cxn>
                  <a:cxn ang="0">
                    <a:pos x="524" y="900"/>
                  </a:cxn>
                  <a:cxn ang="0">
                    <a:pos x="532" y="908"/>
                  </a:cxn>
                  <a:cxn ang="0">
                    <a:pos x="532" y="908"/>
                  </a:cxn>
                  <a:cxn ang="0">
                    <a:pos x="536" y="928"/>
                  </a:cxn>
                  <a:cxn ang="0">
                    <a:pos x="536" y="928"/>
                  </a:cxn>
                </a:cxnLst>
                <a:rect l="0" t="0" r="r" b="b"/>
                <a:pathLst>
                  <a:path w="536" h="928">
                    <a:moveTo>
                      <a:pt x="0" y="40"/>
                    </a:moveTo>
                    <a:lnTo>
                      <a:pt x="0" y="4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100" y="64"/>
                    </a:lnTo>
                    <a:lnTo>
                      <a:pt x="100" y="64"/>
                    </a:lnTo>
                    <a:lnTo>
                      <a:pt x="124" y="132"/>
                    </a:lnTo>
                    <a:lnTo>
                      <a:pt x="124" y="132"/>
                    </a:lnTo>
                    <a:lnTo>
                      <a:pt x="160" y="88"/>
                    </a:lnTo>
                    <a:lnTo>
                      <a:pt x="160" y="88"/>
                    </a:lnTo>
                    <a:lnTo>
                      <a:pt x="196" y="108"/>
                    </a:lnTo>
                    <a:lnTo>
                      <a:pt x="196" y="108"/>
                    </a:lnTo>
                    <a:lnTo>
                      <a:pt x="228" y="120"/>
                    </a:lnTo>
                    <a:lnTo>
                      <a:pt x="228" y="120"/>
                    </a:lnTo>
                    <a:lnTo>
                      <a:pt x="248" y="124"/>
                    </a:lnTo>
                    <a:lnTo>
                      <a:pt x="248" y="124"/>
                    </a:lnTo>
                    <a:lnTo>
                      <a:pt x="280" y="124"/>
                    </a:lnTo>
                    <a:lnTo>
                      <a:pt x="280" y="124"/>
                    </a:lnTo>
                    <a:lnTo>
                      <a:pt x="300" y="168"/>
                    </a:lnTo>
                    <a:lnTo>
                      <a:pt x="300" y="168"/>
                    </a:lnTo>
                    <a:lnTo>
                      <a:pt x="320" y="180"/>
                    </a:lnTo>
                    <a:lnTo>
                      <a:pt x="320" y="180"/>
                    </a:lnTo>
                    <a:lnTo>
                      <a:pt x="340" y="216"/>
                    </a:lnTo>
                    <a:lnTo>
                      <a:pt x="340" y="216"/>
                    </a:lnTo>
                    <a:lnTo>
                      <a:pt x="360" y="312"/>
                    </a:lnTo>
                    <a:lnTo>
                      <a:pt x="360" y="312"/>
                    </a:lnTo>
                    <a:lnTo>
                      <a:pt x="372" y="304"/>
                    </a:lnTo>
                    <a:lnTo>
                      <a:pt x="372" y="304"/>
                    </a:lnTo>
                    <a:lnTo>
                      <a:pt x="392" y="428"/>
                    </a:lnTo>
                    <a:lnTo>
                      <a:pt x="392" y="428"/>
                    </a:lnTo>
                    <a:lnTo>
                      <a:pt x="412" y="472"/>
                    </a:lnTo>
                    <a:lnTo>
                      <a:pt x="412" y="472"/>
                    </a:lnTo>
                    <a:lnTo>
                      <a:pt x="420" y="596"/>
                    </a:lnTo>
                    <a:lnTo>
                      <a:pt x="420" y="596"/>
                    </a:lnTo>
                    <a:lnTo>
                      <a:pt x="432" y="660"/>
                    </a:lnTo>
                    <a:lnTo>
                      <a:pt x="432" y="660"/>
                    </a:lnTo>
                    <a:lnTo>
                      <a:pt x="444" y="696"/>
                    </a:lnTo>
                    <a:lnTo>
                      <a:pt x="444" y="696"/>
                    </a:lnTo>
                    <a:lnTo>
                      <a:pt x="460" y="716"/>
                    </a:lnTo>
                    <a:lnTo>
                      <a:pt x="460" y="716"/>
                    </a:lnTo>
                    <a:lnTo>
                      <a:pt x="472" y="736"/>
                    </a:lnTo>
                    <a:lnTo>
                      <a:pt x="472" y="736"/>
                    </a:lnTo>
                    <a:lnTo>
                      <a:pt x="480" y="768"/>
                    </a:lnTo>
                    <a:lnTo>
                      <a:pt x="480" y="768"/>
                    </a:lnTo>
                    <a:lnTo>
                      <a:pt x="488" y="828"/>
                    </a:lnTo>
                    <a:lnTo>
                      <a:pt x="488" y="828"/>
                    </a:lnTo>
                    <a:lnTo>
                      <a:pt x="496" y="844"/>
                    </a:lnTo>
                    <a:lnTo>
                      <a:pt x="496" y="844"/>
                    </a:lnTo>
                    <a:lnTo>
                      <a:pt x="500" y="868"/>
                    </a:lnTo>
                    <a:lnTo>
                      <a:pt x="500" y="868"/>
                    </a:lnTo>
                    <a:lnTo>
                      <a:pt x="508" y="876"/>
                    </a:lnTo>
                    <a:lnTo>
                      <a:pt x="508" y="876"/>
                    </a:lnTo>
                    <a:lnTo>
                      <a:pt x="520" y="880"/>
                    </a:lnTo>
                    <a:lnTo>
                      <a:pt x="520" y="880"/>
                    </a:lnTo>
                    <a:lnTo>
                      <a:pt x="524" y="900"/>
                    </a:lnTo>
                    <a:lnTo>
                      <a:pt x="524" y="900"/>
                    </a:lnTo>
                    <a:lnTo>
                      <a:pt x="532" y="908"/>
                    </a:lnTo>
                    <a:lnTo>
                      <a:pt x="532" y="908"/>
                    </a:lnTo>
                    <a:lnTo>
                      <a:pt x="536" y="928"/>
                    </a:lnTo>
                    <a:lnTo>
                      <a:pt x="536" y="928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774" name="Freeform 62"/>
              <p:cNvSpPr>
                <a:spLocks/>
              </p:cNvSpPr>
              <p:nvPr/>
            </p:nvSpPr>
            <p:spPr bwMode="auto">
              <a:xfrm>
                <a:off x="3245" y="1579"/>
                <a:ext cx="532" cy="928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36" y="0"/>
                  </a:cxn>
                  <a:cxn ang="0">
                    <a:pos x="60" y="52"/>
                  </a:cxn>
                  <a:cxn ang="0">
                    <a:pos x="96" y="64"/>
                  </a:cxn>
                  <a:cxn ang="0">
                    <a:pos x="124" y="132"/>
                  </a:cxn>
                  <a:cxn ang="0">
                    <a:pos x="156" y="88"/>
                  </a:cxn>
                  <a:cxn ang="0">
                    <a:pos x="196" y="108"/>
                  </a:cxn>
                  <a:cxn ang="0">
                    <a:pos x="224" y="120"/>
                  </a:cxn>
                  <a:cxn ang="0">
                    <a:pos x="248" y="124"/>
                  </a:cxn>
                  <a:cxn ang="0">
                    <a:pos x="276" y="124"/>
                  </a:cxn>
                  <a:cxn ang="0">
                    <a:pos x="300" y="168"/>
                  </a:cxn>
                  <a:cxn ang="0">
                    <a:pos x="320" y="180"/>
                  </a:cxn>
                  <a:cxn ang="0">
                    <a:pos x="336" y="212"/>
                  </a:cxn>
                  <a:cxn ang="0">
                    <a:pos x="360" y="312"/>
                  </a:cxn>
                  <a:cxn ang="0">
                    <a:pos x="372" y="304"/>
                  </a:cxn>
                  <a:cxn ang="0">
                    <a:pos x="392" y="428"/>
                  </a:cxn>
                  <a:cxn ang="0">
                    <a:pos x="408" y="472"/>
                  </a:cxn>
                  <a:cxn ang="0">
                    <a:pos x="420" y="596"/>
                  </a:cxn>
                  <a:cxn ang="0">
                    <a:pos x="432" y="660"/>
                  </a:cxn>
                  <a:cxn ang="0">
                    <a:pos x="444" y="696"/>
                  </a:cxn>
                  <a:cxn ang="0">
                    <a:pos x="456" y="716"/>
                  </a:cxn>
                  <a:cxn ang="0">
                    <a:pos x="468" y="736"/>
                  </a:cxn>
                  <a:cxn ang="0">
                    <a:pos x="480" y="764"/>
                  </a:cxn>
                  <a:cxn ang="0">
                    <a:pos x="488" y="824"/>
                  </a:cxn>
                  <a:cxn ang="0">
                    <a:pos x="496" y="844"/>
                  </a:cxn>
                  <a:cxn ang="0">
                    <a:pos x="500" y="868"/>
                  </a:cxn>
                  <a:cxn ang="0">
                    <a:pos x="508" y="876"/>
                  </a:cxn>
                  <a:cxn ang="0">
                    <a:pos x="516" y="880"/>
                  </a:cxn>
                  <a:cxn ang="0">
                    <a:pos x="520" y="900"/>
                  </a:cxn>
                  <a:cxn ang="0">
                    <a:pos x="528" y="908"/>
                  </a:cxn>
                  <a:cxn ang="0">
                    <a:pos x="532" y="928"/>
                  </a:cxn>
                </a:cxnLst>
                <a:rect l="0" t="0" r="r" b="b"/>
                <a:pathLst>
                  <a:path w="532" h="928">
                    <a:moveTo>
                      <a:pt x="0" y="40"/>
                    </a:moveTo>
                    <a:lnTo>
                      <a:pt x="36" y="0"/>
                    </a:lnTo>
                    <a:lnTo>
                      <a:pt x="60" y="52"/>
                    </a:lnTo>
                    <a:lnTo>
                      <a:pt x="96" y="64"/>
                    </a:lnTo>
                    <a:lnTo>
                      <a:pt x="124" y="132"/>
                    </a:lnTo>
                    <a:lnTo>
                      <a:pt x="156" y="88"/>
                    </a:lnTo>
                    <a:lnTo>
                      <a:pt x="196" y="108"/>
                    </a:lnTo>
                    <a:lnTo>
                      <a:pt x="224" y="120"/>
                    </a:lnTo>
                    <a:lnTo>
                      <a:pt x="248" y="124"/>
                    </a:lnTo>
                    <a:lnTo>
                      <a:pt x="276" y="124"/>
                    </a:lnTo>
                    <a:lnTo>
                      <a:pt x="300" y="168"/>
                    </a:lnTo>
                    <a:lnTo>
                      <a:pt x="320" y="180"/>
                    </a:lnTo>
                    <a:lnTo>
                      <a:pt x="336" y="212"/>
                    </a:lnTo>
                    <a:lnTo>
                      <a:pt x="360" y="312"/>
                    </a:lnTo>
                    <a:lnTo>
                      <a:pt x="372" y="304"/>
                    </a:lnTo>
                    <a:lnTo>
                      <a:pt x="392" y="428"/>
                    </a:lnTo>
                    <a:lnTo>
                      <a:pt x="408" y="472"/>
                    </a:lnTo>
                    <a:lnTo>
                      <a:pt x="420" y="596"/>
                    </a:lnTo>
                    <a:lnTo>
                      <a:pt x="432" y="660"/>
                    </a:lnTo>
                    <a:lnTo>
                      <a:pt x="444" y="696"/>
                    </a:lnTo>
                    <a:lnTo>
                      <a:pt x="456" y="716"/>
                    </a:lnTo>
                    <a:lnTo>
                      <a:pt x="468" y="736"/>
                    </a:lnTo>
                    <a:lnTo>
                      <a:pt x="480" y="764"/>
                    </a:lnTo>
                    <a:lnTo>
                      <a:pt x="488" y="824"/>
                    </a:lnTo>
                    <a:lnTo>
                      <a:pt x="496" y="844"/>
                    </a:lnTo>
                    <a:lnTo>
                      <a:pt x="500" y="868"/>
                    </a:lnTo>
                    <a:lnTo>
                      <a:pt x="508" y="876"/>
                    </a:lnTo>
                    <a:lnTo>
                      <a:pt x="516" y="880"/>
                    </a:lnTo>
                    <a:lnTo>
                      <a:pt x="520" y="900"/>
                    </a:lnTo>
                    <a:lnTo>
                      <a:pt x="528" y="908"/>
                    </a:lnTo>
                    <a:lnTo>
                      <a:pt x="532" y="928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3868" name="Group 156"/>
              <p:cNvGrpSpPr>
                <a:grpSpLocks/>
              </p:cNvGrpSpPr>
              <p:nvPr/>
            </p:nvGrpSpPr>
            <p:grpSpPr bwMode="auto">
              <a:xfrm>
                <a:off x="3213" y="1535"/>
                <a:ext cx="596" cy="981"/>
                <a:chOff x="3213" y="1535"/>
                <a:chExt cx="596" cy="981"/>
              </a:xfrm>
            </p:grpSpPr>
            <p:sp>
              <p:nvSpPr>
                <p:cNvPr id="243775" name="Line 63"/>
                <p:cNvSpPr>
                  <a:spLocks noChangeShapeType="1"/>
                </p:cNvSpPr>
                <p:nvPr/>
              </p:nvSpPr>
              <p:spPr bwMode="auto">
                <a:xfrm>
                  <a:off x="3213" y="155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76" name="Line 64"/>
                <p:cNvSpPr>
                  <a:spLocks noChangeShapeType="1"/>
                </p:cNvSpPr>
                <p:nvPr/>
              </p:nvSpPr>
              <p:spPr bwMode="auto">
                <a:xfrm>
                  <a:off x="3245" y="1559"/>
                  <a:ext cx="1" cy="11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77" name="Line 65"/>
                <p:cNvSpPr>
                  <a:spLocks noChangeShapeType="1"/>
                </p:cNvSpPr>
                <p:nvPr/>
              </p:nvSpPr>
              <p:spPr bwMode="auto">
                <a:xfrm>
                  <a:off x="3213" y="167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78" name="Line 66"/>
                <p:cNvSpPr>
                  <a:spLocks noChangeShapeType="1"/>
                </p:cNvSpPr>
                <p:nvPr/>
              </p:nvSpPr>
              <p:spPr bwMode="auto">
                <a:xfrm>
                  <a:off x="3249" y="153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79" name="Line 67"/>
                <p:cNvSpPr>
                  <a:spLocks noChangeShapeType="1"/>
                </p:cNvSpPr>
                <p:nvPr/>
              </p:nvSpPr>
              <p:spPr bwMode="auto">
                <a:xfrm>
                  <a:off x="3281" y="1535"/>
                  <a:ext cx="1" cy="8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0" name="Line 68"/>
                <p:cNvSpPr>
                  <a:spLocks noChangeShapeType="1"/>
                </p:cNvSpPr>
                <p:nvPr/>
              </p:nvSpPr>
              <p:spPr bwMode="auto">
                <a:xfrm>
                  <a:off x="3249" y="162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1" name="Line 69"/>
                <p:cNvSpPr>
                  <a:spLocks noChangeShapeType="1"/>
                </p:cNvSpPr>
                <p:nvPr/>
              </p:nvSpPr>
              <p:spPr bwMode="auto">
                <a:xfrm>
                  <a:off x="3273" y="158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2" name="Line 70"/>
                <p:cNvSpPr>
                  <a:spLocks noChangeShapeType="1"/>
                </p:cNvSpPr>
                <p:nvPr/>
              </p:nvSpPr>
              <p:spPr bwMode="auto">
                <a:xfrm>
                  <a:off x="3305" y="1587"/>
                  <a:ext cx="1" cy="7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3" name="Line 71"/>
                <p:cNvSpPr>
                  <a:spLocks noChangeShapeType="1"/>
                </p:cNvSpPr>
                <p:nvPr/>
              </p:nvSpPr>
              <p:spPr bwMode="auto">
                <a:xfrm>
                  <a:off x="3273" y="166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4" name="Line 72"/>
                <p:cNvSpPr>
                  <a:spLocks noChangeShapeType="1"/>
                </p:cNvSpPr>
                <p:nvPr/>
              </p:nvSpPr>
              <p:spPr bwMode="auto">
                <a:xfrm>
                  <a:off x="3309" y="161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5" name="Line 73"/>
                <p:cNvSpPr>
                  <a:spLocks noChangeShapeType="1"/>
                </p:cNvSpPr>
                <p:nvPr/>
              </p:nvSpPr>
              <p:spPr bwMode="auto">
                <a:xfrm>
                  <a:off x="3341" y="1611"/>
                  <a:ext cx="1" cy="6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6" name="Line 74"/>
                <p:cNvSpPr>
                  <a:spLocks noChangeShapeType="1"/>
                </p:cNvSpPr>
                <p:nvPr/>
              </p:nvSpPr>
              <p:spPr bwMode="auto">
                <a:xfrm>
                  <a:off x="3309" y="167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7" name="Line 75"/>
                <p:cNvSpPr>
                  <a:spLocks noChangeShapeType="1"/>
                </p:cNvSpPr>
                <p:nvPr/>
              </p:nvSpPr>
              <p:spPr bwMode="auto">
                <a:xfrm>
                  <a:off x="3337" y="168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8" name="Line 76"/>
                <p:cNvSpPr>
                  <a:spLocks noChangeShapeType="1"/>
                </p:cNvSpPr>
                <p:nvPr/>
              </p:nvSpPr>
              <p:spPr bwMode="auto">
                <a:xfrm>
                  <a:off x="3369" y="1687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89" name="Line 77"/>
                <p:cNvSpPr>
                  <a:spLocks noChangeShapeType="1"/>
                </p:cNvSpPr>
                <p:nvPr/>
              </p:nvSpPr>
              <p:spPr bwMode="auto">
                <a:xfrm>
                  <a:off x="3337" y="174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0" name="Line 78"/>
                <p:cNvSpPr>
                  <a:spLocks noChangeShapeType="1"/>
                </p:cNvSpPr>
                <p:nvPr/>
              </p:nvSpPr>
              <p:spPr bwMode="auto">
                <a:xfrm>
                  <a:off x="3369" y="163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1" name="Line 79"/>
                <p:cNvSpPr>
                  <a:spLocks noChangeShapeType="1"/>
                </p:cNvSpPr>
                <p:nvPr/>
              </p:nvSpPr>
              <p:spPr bwMode="auto">
                <a:xfrm>
                  <a:off x="3401" y="1639"/>
                  <a:ext cx="1" cy="6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2" name="Line 80"/>
                <p:cNvSpPr>
                  <a:spLocks noChangeShapeType="1"/>
                </p:cNvSpPr>
                <p:nvPr/>
              </p:nvSpPr>
              <p:spPr bwMode="auto">
                <a:xfrm>
                  <a:off x="3369" y="169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3" name="Line 81"/>
                <p:cNvSpPr>
                  <a:spLocks noChangeShapeType="1"/>
                </p:cNvSpPr>
                <p:nvPr/>
              </p:nvSpPr>
              <p:spPr bwMode="auto">
                <a:xfrm>
                  <a:off x="3409" y="165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4" name="Line 82"/>
                <p:cNvSpPr>
                  <a:spLocks noChangeShapeType="1"/>
                </p:cNvSpPr>
                <p:nvPr/>
              </p:nvSpPr>
              <p:spPr bwMode="auto">
                <a:xfrm>
                  <a:off x="3441" y="1659"/>
                  <a:ext cx="1" cy="5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5" name="Line 83"/>
                <p:cNvSpPr>
                  <a:spLocks noChangeShapeType="1"/>
                </p:cNvSpPr>
                <p:nvPr/>
              </p:nvSpPr>
              <p:spPr bwMode="auto">
                <a:xfrm>
                  <a:off x="3409" y="171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6" name="Line 84"/>
                <p:cNvSpPr>
                  <a:spLocks noChangeShapeType="1"/>
                </p:cNvSpPr>
                <p:nvPr/>
              </p:nvSpPr>
              <p:spPr bwMode="auto">
                <a:xfrm>
                  <a:off x="3437" y="167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7" name="Line 85"/>
                <p:cNvSpPr>
                  <a:spLocks noChangeShapeType="1"/>
                </p:cNvSpPr>
                <p:nvPr/>
              </p:nvSpPr>
              <p:spPr bwMode="auto">
                <a:xfrm>
                  <a:off x="3469" y="1679"/>
                  <a:ext cx="1" cy="3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8" name="Line 86"/>
                <p:cNvSpPr>
                  <a:spLocks noChangeShapeType="1"/>
                </p:cNvSpPr>
                <p:nvPr/>
              </p:nvSpPr>
              <p:spPr bwMode="auto">
                <a:xfrm>
                  <a:off x="3437" y="171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799" name="Line 87"/>
                <p:cNvSpPr>
                  <a:spLocks noChangeShapeType="1"/>
                </p:cNvSpPr>
                <p:nvPr/>
              </p:nvSpPr>
              <p:spPr bwMode="auto">
                <a:xfrm>
                  <a:off x="3461" y="168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0" name="Line 88"/>
                <p:cNvSpPr>
                  <a:spLocks noChangeShapeType="1"/>
                </p:cNvSpPr>
                <p:nvPr/>
              </p:nvSpPr>
              <p:spPr bwMode="auto">
                <a:xfrm>
                  <a:off x="3493" y="1683"/>
                  <a:ext cx="1" cy="3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1" name="Line 89"/>
                <p:cNvSpPr>
                  <a:spLocks noChangeShapeType="1"/>
                </p:cNvSpPr>
                <p:nvPr/>
              </p:nvSpPr>
              <p:spPr bwMode="auto">
                <a:xfrm>
                  <a:off x="3461" y="171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2" name="Line 90"/>
                <p:cNvSpPr>
                  <a:spLocks noChangeShapeType="1"/>
                </p:cNvSpPr>
                <p:nvPr/>
              </p:nvSpPr>
              <p:spPr bwMode="auto">
                <a:xfrm>
                  <a:off x="3489" y="168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3" name="Line 91"/>
                <p:cNvSpPr>
                  <a:spLocks noChangeShapeType="1"/>
                </p:cNvSpPr>
                <p:nvPr/>
              </p:nvSpPr>
              <p:spPr bwMode="auto">
                <a:xfrm>
                  <a:off x="3521" y="1683"/>
                  <a:ext cx="1" cy="3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4" name="Line 92"/>
                <p:cNvSpPr>
                  <a:spLocks noChangeShapeType="1"/>
                </p:cNvSpPr>
                <p:nvPr/>
              </p:nvSpPr>
              <p:spPr bwMode="auto">
                <a:xfrm>
                  <a:off x="3489" y="171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5" name="Line 93"/>
                <p:cNvSpPr>
                  <a:spLocks noChangeShapeType="1"/>
                </p:cNvSpPr>
                <p:nvPr/>
              </p:nvSpPr>
              <p:spPr bwMode="auto">
                <a:xfrm>
                  <a:off x="3513" y="172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6" name="Line 94"/>
                <p:cNvSpPr>
                  <a:spLocks noChangeShapeType="1"/>
                </p:cNvSpPr>
                <p:nvPr/>
              </p:nvSpPr>
              <p:spPr bwMode="auto">
                <a:xfrm>
                  <a:off x="3545" y="1727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7" name="Line 95"/>
                <p:cNvSpPr>
                  <a:spLocks noChangeShapeType="1"/>
                </p:cNvSpPr>
                <p:nvPr/>
              </p:nvSpPr>
              <p:spPr bwMode="auto">
                <a:xfrm>
                  <a:off x="3513" y="175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8" name="Line 96"/>
                <p:cNvSpPr>
                  <a:spLocks noChangeShapeType="1"/>
                </p:cNvSpPr>
                <p:nvPr/>
              </p:nvSpPr>
              <p:spPr bwMode="auto">
                <a:xfrm>
                  <a:off x="3533" y="1739"/>
                  <a:ext cx="68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09" name="Line 97"/>
                <p:cNvSpPr>
                  <a:spLocks noChangeShapeType="1"/>
                </p:cNvSpPr>
                <p:nvPr/>
              </p:nvSpPr>
              <p:spPr bwMode="auto">
                <a:xfrm>
                  <a:off x="3565" y="1739"/>
                  <a:ext cx="1" cy="4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0" name="Line 98"/>
                <p:cNvSpPr>
                  <a:spLocks noChangeShapeType="1"/>
                </p:cNvSpPr>
                <p:nvPr/>
              </p:nvSpPr>
              <p:spPr bwMode="auto">
                <a:xfrm>
                  <a:off x="3533" y="1779"/>
                  <a:ext cx="68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1" name="Line 99"/>
                <p:cNvSpPr>
                  <a:spLocks noChangeShapeType="1"/>
                </p:cNvSpPr>
                <p:nvPr/>
              </p:nvSpPr>
              <p:spPr bwMode="auto">
                <a:xfrm>
                  <a:off x="3549" y="177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2" name="Line 100"/>
                <p:cNvSpPr>
                  <a:spLocks noChangeShapeType="1"/>
                </p:cNvSpPr>
                <p:nvPr/>
              </p:nvSpPr>
              <p:spPr bwMode="auto">
                <a:xfrm>
                  <a:off x="3581" y="1771"/>
                  <a:ext cx="1" cy="4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3" name="Line 101"/>
                <p:cNvSpPr>
                  <a:spLocks noChangeShapeType="1"/>
                </p:cNvSpPr>
                <p:nvPr/>
              </p:nvSpPr>
              <p:spPr bwMode="auto">
                <a:xfrm>
                  <a:off x="3549" y="181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4" name="Line 102"/>
                <p:cNvSpPr>
                  <a:spLocks noChangeShapeType="1"/>
                </p:cNvSpPr>
                <p:nvPr/>
              </p:nvSpPr>
              <p:spPr bwMode="auto">
                <a:xfrm>
                  <a:off x="3569" y="187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5" name="Line 103"/>
                <p:cNvSpPr>
                  <a:spLocks noChangeShapeType="1"/>
                </p:cNvSpPr>
                <p:nvPr/>
              </p:nvSpPr>
              <p:spPr bwMode="auto">
                <a:xfrm>
                  <a:off x="3605" y="1871"/>
                  <a:ext cx="1" cy="3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6" name="Line 104"/>
                <p:cNvSpPr>
                  <a:spLocks noChangeShapeType="1"/>
                </p:cNvSpPr>
                <p:nvPr/>
              </p:nvSpPr>
              <p:spPr bwMode="auto">
                <a:xfrm>
                  <a:off x="3569" y="190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7" name="Line 105"/>
                <p:cNvSpPr>
                  <a:spLocks noChangeShapeType="1"/>
                </p:cNvSpPr>
                <p:nvPr/>
              </p:nvSpPr>
              <p:spPr bwMode="auto">
                <a:xfrm>
                  <a:off x="3585" y="186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8" name="Line 106"/>
                <p:cNvSpPr>
                  <a:spLocks noChangeShapeType="1"/>
                </p:cNvSpPr>
                <p:nvPr/>
              </p:nvSpPr>
              <p:spPr bwMode="auto">
                <a:xfrm>
                  <a:off x="3617" y="1863"/>
                  <a:ext cx="1" cy="4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19" name="Line 107"/>
                <p:cNvSpPr>
                  <a:spLocks noChangeShapeType="1"/>
                </p:cNvSpPr>
                <p:nvPr/>
              </p:nvSpPr>
              <p:spPr bwMode="auto">
                <a:xfrm>
                  <a:off x="3585" y="190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0" name="Line 108"/>
                <p:cNvSpPr>
                  <a:spLocks noChangeShapeType="1"/>
                </p:cNvSpPr>
                <p:nvPr/>
              </p:nvSpPr>
              <p:spPr bwMode="auto">
                <a:xfrm>
                  <a:off x="3609" y="1987"/>
                  <a:ext cx="60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1" name="Line 109"/>
                <p:cNvSpPr>
                  <a:spLocks noChangeShapeType="1"/>
                </p:cNvSpPr>
                <p:nvPr/>
              </p:nvSpPr>
              <p:spPr bwMode="auto">
                <a:xfrm>
                  <a:off x="3637" y="1987"/>
                  <a:ext cx="1" cy="44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2" name="Line 110"/>
                <p:cNvSpPr>
                  <a:spLocks noChangeShapeType="1"/>
                </p:cNvSpPr>
                <p:nvPr/>
              </p:nvSpPr>
              <p:spPr bwMode="auto">
                <a:xfrm>
                  <a:off x="3609" y="2031"/>
                  <a:ext cx="60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3" name="Line 111"/>
                <p:cNvSpPr>
                  <a:spLocks noChangeShapeType="1"/>
                </p:cNvSpPr>
                <p:nvPr/>
              </p:nvSpPr>
              <p:spPr bwMode="auto">
                <a:xfrm>
                  <a:off x="3621" y="203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4" name="Line 112"/>
                <p:cNvSpPr>
                  <a:spLocks noChangeShapeType="1"/>
                </p:cNvSpPr>
                <p:nvPr/>
              </p:nvSpPr>
              <p:spPr bwMode="auto">
                <a:xfrm>
                  <a:off x="3653" y="2035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5" name="Line 113"/>
                <p:cNvSpPr>
                  <a:spLocks noChangeShapeType="1"/>
                </p:cNvSpPr>
                <p:nvPr/>
              </p:nvSpPr>
              <p:spPr bwMode="auto">
                <a:xfrm>
                  <a:off x="3621" y="206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6" name="Line 114"/>
                <p:cNvSpPr>
                  <a:spLocks noChangeShapeType="1"/>
                </p:cNvSpPr>
                <p:nvPr/>
              </p:nvSpPr>
              <p:spPr bwMode="auto">
                <a:xfrm>
                  <a:off x="3633" y="215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7" name="Line 115"/>
                <p:cNvSpPr>
                  <a:spLocks noChangeShapeType="1"/>
                </p:cNvSpPr>
                <p:nvPr/>
              </p:nvSpPr>
              <p:spPr bwMode="auto">
                <a:xfrm>
                  <a:off x="3665" y="2155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8" name="Line 116"/>
                <p:cNvSpPr>
                  <a:spLocks noChangeShapeType="1"/>
                </p:cNvSpPr>
                <p:nvPr/>
              </p:nvSpPr>
              <p:spPr bwMode="auto">
                <a:xfrm>
                  <a:off x="3633" y="218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29" name="Line 117"/>
                <p:cNvSpPr>
                  <a:spLocks noChangeShapeType="1"/>
                </p:cNvSpPr>
                <p:nvPr/>
              </p:nvSpPr>
              <p:spPr bwMode="auto">
                <a:xfrm>
                  <a:off x="3645" y="223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0" name="Line 118"/>
                <p:cNvSpPr>
                  <a:spLocks noChangeShapeType="1"/>
                </p:cNvSpPr>
                <p:nvPr/>
              </p:nvSpPr>
              <p:spPr bwMode="auto">
                <a:xfrm>
                  <a:off x="3677" y="2231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1" name="Line 119"/>
                <p:cNvSpPr>
                  <a:spLocks noChangeShapeType="1"/>
                </p:cNvSpPr>
                <p:nvPr/>
              </p:nvSpPr>
              <p:spPr bwMode="auto">
                <a:xfrm>
                  <a:off x="3645" y="224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2" name="Line 120"/>
                <p:cNvSpPr>
                  <a:spLocks noChangeShapeType="1"/>
                </p:cNvSpPr>
                <p:nvPr/>
              </p:nvSpPr>
              <p:spPr bwMode="auto">
                <a:xfrm>
                  <a:off x="3657" y="2271"/>
                  <a:ext cx="68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3" name="Line 121"/>
                <p:cNvSpPr>
                  <a:spLocks noChangeShapeType="1"/>
                </p:cNvSpPr>
                <p:nvPr/>
              </p:nvSpPr>
              <p:spPr bwMode="auto">
                <a:xfrm>
                  <a:off x="3689" y="2271"/>
                  <a:ext cx="1" cy="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4" name="Line 122"/>
                <p:cNvSpPr>
                  <a:spLocks noChangeShapeType="1"/>
                </p:cNvSpPr>
                <p:nvPr/>
              </p:nvSpPr>
              <p:spPr bwMode="auto">
                <a:xfrm>
                  <a:off x="3657" y="2279"/>
                  <a:ext cx="68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5" name="Line 123"/>
                <p:cNvSpPr>
                  <a:spLocks noChangeShapeType="1"/>
                </p:cNvSpPr>
                <p:nvPr/>
              </p:nvSpPr>
              <p:spPr bwMode="auto">
                <a:xfrm>
                  <a:off x="3669" y="229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6" name="Line 124"/>
                <p:cNvSpPr>
                  <a:spLocks noChangeShapeType="1"/>
                </p:cNvSpPr>
                <p:nvPr/>
              </p:nvSpPr>
              <p:spPr bwMode="auto">
                <a:xfrm>
                  <a:off x="3701" y="2291"/>
                  <a:ext cx="1" cy="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7" name="Line 125"/>
                <p:cNvSpPr>
                  <a:spLocks noChangeShapeType="1"/>
                </p:cNvSpPr>
                <p:nvPr/>
              </p:nvSpPr>
              <p:spPr bwMode="auto">
                <a:xfrm>
                  <a:off x="3669" y="229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8" name="Line 126"/>
                <p:cNvSpPr>
                  <a:spLocks noChangeShapeType="1"/>
                </p:cNvSpPr>
                <p:nvPr/>
              </p:nvSpPr>
              <p:spPr bwMode="auto">
                <a:xfrm>
                  <a:off x="3681" y="231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39" name="Line 127"/>
                <p:cNvSpPr>
                  <a:spLocks noChangeShapeType="1"/>
                </p:cNvSpPr>
                <p:nvPr/>
              </p:nvSpPr>
              <p:spPr bwMode="auto">
                <a:xfrm>
                  <a:off x="3713" y="2311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0" name="Line 128"/>
                <p:cNvSpPr>
                  <a:spLocks noChangeShapeType="1"/>
                </p:cNvSpPr>
                <p:nvPr/>
              </p:nvSpPr>
              <p:spPr bwMode="auto">
                <a:xfrm>
                  <a:off x="3681" y="232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1" name="Line 129"/>
                <p:cNvSpPr>
                  <a:spLocks noChangeShapeType="1"/>
                </p:cNvSpPr>
                <p:nvPr/>
              </p:nvSpPr>
              <p:spPr bwMode="auto">
                <a:xfrm>
                  <a:off x="3689" y="233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2" name="Line 130"/>
                <p:cNvSpPr>
                  <a:spLocks noChangeShapeType="1"/>
                </p:cNvSpPr>
                <p:nvPr/>
              </p:nvSpPr>
              <p:spPr bwMode="auto">
                <a:xfrm>
                  <a:off x="3725" y="2339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3" name="Line 131"/>
                <p:cNvSpPr>
                  <a:spLocks noChangeShapeType="1"/>
                </p:cNvSpPr>
                <p:nvPr/>
              </p:nvSpPr>
              <p:spPr bwMode="auto">
                <a:xfrm>
                  <a:off x="3689" y="235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4" name="Line 132"/>
                <p:cNvSpPr>
                  <a:spLocks noChangeShapeType="1"/>
                </p:cNvSpPr>
                <p:nvPr/>
              </p:nvSpPr>
              <p:spPr bwMode="auto">
                <a:xfrm>
                  <a:off x="3701" y="239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5" name="Line 133"/>
                <p:cNvSpPr>
                  <a:spLocks noChangeShapeType="1"/>
                </p:cNvSpPr>
                <p:nvPr/>
              </p:nvSpPr>
              <p:spPr bwMode="auto">
                <a:xfrm>
                  <a:off x="3733" y="2395"/>
                  <a:ext cx="1" cy="1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6" name="Line 134"/>
                <p:cNvSpPr>
                  <a:spLocks noChangeShapeType="1"/>
                </p:cNvSpPr>
                <p:nvPr/>
              </p:nvSpPr>
              <p:spPr bwMode="auto">
                <a:xfrm>
                  <a:off x="3701" y="241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7" name="Line 135"/>
                <p:cNvSpPr>
                  <a:spLocks noChangeShapeType="1"/>
                </p:cNvSpPr>
                <p:nvPr/>
              </p:nvSpPr>
              <p:spPr bwMode="auto">
                <a:xfrm>
                  <a:off x="3709" y="241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8" name="Line 136"/>
                <p:cNvSpPr>
                  <a:spLocks noChangeShapeType="1"/>
                </p:cNvSpPr>
                <p:nvPr/>
              </p:nvSpPr>
              <p:spPr bwMode="auto">
                <a:xfrm>
                  <a:off x="3741" y="2419"/>
                  <a:ext cx="1" cy="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49" name="Line 137"/>
                <p:cNvSpPr>
                  <a:spLocks noChangeShapeType="1"/>
                </p:cNvSpPr>
                <p:nvPr/>
              </p:nvSpPr>
              <p:spPr bwMode="auto">
                <a:xfrm>
                  <a:off x="3709" y="242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0" name="Line 138"/>
                <p:cNvSpPr>
                  <a:spLocks noChangeShapeType="1"/>
                </p:cNvSpPr>
                <p:nvPr/>
              </p:nvSpPr>
              <p:spPr bwMode="auto">
                <a:xfrm>
                  <a:off x="3713" y="244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1" name="Line 139"/>
                <p:cNvSpPr>
                  <a:spLocks noChangeShapeType="1"/>
                </p:cNvSpPr>
                <p:nvPr/>
              </p:nvSpPr>
              <p:spPr bwMode="auto">
                <a:xfrm>
                  <a:off x="3745" y="2443"/>
                  <a:ext cx="1" cy="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2" name="Line 140"/>
                <p:cNvSpPr>
                  <a:spLocks noChangeShapeType="1"/>
                </p:cNvSpPr>
                <p:nvPr/>
              </p:nvSpPr>
              <p:spPr bwMode="auto">
                <a:xfrm>
                  <a:off x="3713" y="245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3" name="Line 141"/>
                <p:cNvSpPr>
                  <a:spLocks noChangeShapeType="1"/>
                </p:cNvSpPr>
                <p:nvPr/>
              </p:nvSpPr>
              <p:spPr bwMode="auto">
                <a:xfrm>
                  <a:off x="3725" y="245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4" name="Line 142"/>
                <p:cNvSpPr>
                  <a:spLocks noChangeShapeType="1"/>
                </p:cNvSpPr>
                <p:nvPr/>
              </p:nvSpPr>
              <p:spPr bwMode="auto">
                <a:xfrm>
                  <a:off x="3753" y="2451"/>
                  <a:ext cx="1" cy="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5" name="Line 143"/>
                <p:cNvSpPr>
                  <a:spLocks noChangeShapeType="1"/>
                </p:cNvSpPr>
                <p:nvPr/>
              </p:nvSpPr>
              <p:spPr bwMode="auto">
                <a:xfrm>
                  <a:off x="3725" y="245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6" name="Line 144"/>
                <p:cNvSpPr>
                  <a:spLocks noChangeShapeType="1"/>
                </p:cNvSpPr>
                <p:nvPr/>
              </p:nvSpPr>
              <p:spPr bwMode="auto">
                <a:xfrm>
                  <a:off x="3729" y="245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7" name="Line 145"/>
                <p:cNvSpPr>
                  <a:spLocks noChangeShapeType="1"/>
                </p:cNvSpPr>
                <p:nvPr/>
              </p:nvSpPr>
              <p:spPr bwMode="auto">
                <a:xfrm>
                  <a:off x="3761" y="2451"/>
                  <a:ext cx="1" cy="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8" name="Line 146"/>
                <p:cNvSpPr>
                  <a:spLocks noChangeShapeType="1"/>
                </p:cNvSpPr>
                <p:nvPr/>
              </p:nvSpPr>
              <p:spPr bwMode="auto">
                <a:xfrm>
                  <a:off x="3729" y="2459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59" name="Line 147"/>
                <p:cNvSpPr>
                  <a:spLocks noChangeShapeType="1"/>
                </p:cNvSpPr>
                <p:nvPr/>
              </p:nvSpPr>
              <p:spPr bwMode="auto">
                <a:xfrm>
                  <a:off x="3733" y="247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0" name="Line 148"/>
                <p:cNvSpPr>
                  <a:spLocks noChangeShapeType="1"/>
                </p:cNvSpPr>
                <p:nvPr/>
              </p:nvSpPr>
              <p:spPr bwMode="auto">
                <a:xfrm>
                  <a:off x="3765" y="2475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1" name="Line 149"/>
                <p:cNvSpPr>
                  <a:spLocks noChangeShapeType="1"/>
                </p:cNvSpPr>
                <p:nvPr/>
              </p:nvSpPr>
              <p:spPr bwMode="auto">
                <a:xfrm>
                  <a:off x="3733" y="2487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2" name="Line 150"/>
                <p:cNvSpPr>
                  <a:spLocks noChangeShapeType="1"/>
                </p:cNvSpPr>
                <p:nvPr/>
              </p:nvSpPr>
              <p:spPr bwMode="auto">
                <a:xfrm>
                  <a:off x="3741" y="248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3" name="Line 151"/>
                <p:cNvSpPr>
                  <a:spLocks noChangeShapeType="1"/>
                </p:cNvSpPr>
                <p:nvPr/>
              </p:nvSpPr>
              <p:spPr bwMode="auto">
                <a:xfrm>
                  <a:off x="3773" y="2483"/>
                  <a:ext cx="1" cy="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4" name="Line 152"/>
                <p:cNvSpPr>
                  <a:spLocks noChangeShapeType="1"/>
                </p:cNvSpPr>
                <p:nvPr/>
              </p:nvSpPr>
              <p:spPr bwMode="auto">
                <a:xfrm>
                  <a:off x="3741" y="2491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5" name="Line 153"/>
                <p:cNvSpPr>
                  <a:spLocks noChangeShapeType="1"/>
                </p:cNvSpPr>
                <p:nvPr/>
              </p:nvSpPr>
              <p:spPr bwMode="auto">
                <a:xfrm>
                  <a:off x="3745" y="2503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6" name="Line 154"/>
                <p:cNvSpPr>
                  <a:spLocks noChangeShapeType="1"/>
                </p:cNvSpPr>
                <p:nvPr/>
              </p:nvSpPr>
              <p:spPr bwMode="auto">
                <a:xfrm>
                  <a:off x="3777" y="2503"/>
                  <a:ext cx="1" cy="1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67" name="Line 155"/>
                <p:cNvSpPr>
                  <a:spLocks noChangeShapeType="1"/>
                </p:cNvSpPr>
                <p:nvPr/>
              </p:nvSpPr>
              <p:spPr bwMode="auto">
                <a:xfrm>
                  <a:off x="3745" y="2515"/>
                  <a:ext cx="64" cy="1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3925" name="Group 213"/>
              <p:cNvGrpSpPr>
                <a:grpSpLocks/>
              </p:cNvGrpSpPr>
              <p:nvPr/>
            </p:nvGrpSpPr>
            <p:grpSpPr bwMode="auto">
              <a:xfrm>
                <a:off x="2476" y="2699"/>
                <a:ext cx="1433" cy="1033"/>
                <a:chOff x="2476" y="2699"/>
                <a:chExt cx="1433" cy="1033"/>
              </a:xfrm>
            </p:grpSpPr>
            <p:sp>
              <p:nvSpPr>
                <p:cNvPr id="243869" name="Freeform 157"/>
                <p:cNvSpPr>
                  <a:spLocks/>
                </p:cNvSpPr>
                <p:nvPr/>
              </p:nvSpPr>
              <p:spPr bwMode="auto">
                <a:xfrm>
                  <a:off x="2516" y="2740"/>
                  <a:ext cx="1325" cy="972"/>
                </a:xfrm>
                <a:custGeom>
                  <a:avLst/>
                  <a:gdLst/>
                  <a:ahLst/>
                  <a:cxnLst>
                    <a:cxn ang="0">
                      <a:pos x="0" y="460"/>
                    </a:cxn>
                    <a:cxn ang="0">
                      <a:pos x="0" y="460"/>
                    </a:cxn>
                    <a:cxn ang="0">
                      <a:pos x="128" y="320"/>
                    </a:cxn>
                    <a:cxn ang="0">
                      <a:pos x="128" y="320"/>
                    </a:cxn>
                    <a:cxn ang="0">
                      <a:pos x="208" y="340"/>
                    </a:cxn>
                    <a:cxn ang="0">
                      <a:pos x="208" y="340"/>
                    </a:cxn>
                    <a:cxn ang="0">
                      <a:pos x="372" y="188"/>
                    </a:cxn>
                    <a:cxn ang="0">
                      <a:pos x="372" y="188"/>
                    </a:cxn>
                    <a:cxn ang="0">
                      <a:pos x="448" y="168"/>
                    </a:cxn>
                    <a:cxn ang="0">
                      <a:pos x="448" y="168"/>
                    </a:cxn>
                    <a:cxn ang="0">
                      <a:pos x="589" y="128"/>
                    </a:cxn>
                    <a:cxn ang="0">
                      <a:pos x="589" y="128"/>
                    </a:cxn>
                    <a:cxn ang="0">
                      <a:pos x="705" y="36"/>
                    </a:cxn>
                    <a:cxn ang="0">
                      <a:pos x="705" y="36"/>
                    </a:cxn>
                    <a:cxn ang="0">
                      <a:pos x="805" y="12"/>
                    </a:cxn>
                    <a:cxn ang="0">
                      <a:pos x="805" y="12"/>
                    </a:cxn>
                    <a:cxn ang="0">
                      <a:pos x="897" y="0"/>
                    </a:cxn>
                    <a:cxn ang="0">
                      <a:pos x="897" y="0"/>
                    </a:cxn>
                    <a:cxn ang="0">
                      <a:pos x="1005" y="60"/>
                    </a:cxn>
                    <a:cxn ang="0">
                      <a:pos x="1005" y="60"/>
                    </a:cxn>
                    <a:cxn ang="0">
                      <a:pos x="1077" y="116"/>
                    </a:cxn>
                    <a:cxn ang="0">
                      <a:pos x="1077" y="116"/>
                    </a:cxn>
                    <a:cxn ang="0">
                      <a:pos x="1137" y="304"/>
                    </a:cxn>
                    <a:cxn ang="0">
                      <a:pos x="1137" y="304"/>
                    </a:cxn>
                    <a:cxn ang="0">
                      <a:pos x="1161" y="348"/>
                    </a:cxn>
                    <a:cxn ang="0">
                      <a:pos x="1161" y="348"/>
                    </a:cxn>
                    <a:cxn ang="0">
                      <a:pos x="1213" y="296"/>
                    </a:cxn>
                    <a:cxn ang="0">
                      <a:pos x="1213" y="296"/>
                    </a:cxn>
                    <a:cxn ang="0">
                      <a:pos x="1261" y="708"/>
                    </a:cxn>
                    <a:cxn ang="0">
                      <a:pos x="1261" y="708"/>
                    </a:cxn>
                    <a:cxn ang="0">
                      <a:pos x="1301" y="904"/>
                    </a:cxn>
                    <a:cxn ang="0">
                      <a:pos x="1301" y="904"/>
                    </a:cxn>
                    <a:cxn ang="0">
                      <a:pos x="1325" y="972"/>
                    </a:cxn>
                    <a:cxn ang="0">
                      <a:pos x="1325" y="972"/>
                    </a:cxn>
                  </a:cxnLst>
                  <a:rect l="0" t="0" r="r" b="b"/>
                  <a:pathLst>
                    <a:path w="1325" h="972">
                      <a:moveTo>
                        <a:pt x="0" y="460"/>
                      </a:moveTo>
                      <a:lnTo>
                        <a:pt x="0" y="460"/>
                      </a:lnTo>
                      <a:lnTo>
                        <a:pt x="128" y="320"/>
                      </a:lnTo>
                      <a:lnTo>
                        <a:pt x="128" y="320"/>
                      </a:lnTo>
                      <a:lnTo>
                        <a:pt x="208" y="340"/>
                      </a:lnTo>
                      <a:lnTo>
                        <a:pt x="208" y="340"/>
                      </a:lnTo>
                      <a:lnTo>
                        <a:pt x="372" y="188"/>
                      </a:lnTo>
                      <a:lnTo>
                        <a:pt x="372" y="188"/>
                      </a:lnTo>
                      <a:lnTo>
                        <a:pt x="448" y="168"/>
                      </a:lnTo>
                      <a:lnTo>
                        <a:pt x="448" y="168"/>
                      </a:lnTo>
                      <a:lnTo>
                        <a:pt x="589" y="128"/>
                      </a:lnTo>
                      <a:lnTo>
                        <a:pt x="589" y="128"/>
                      </a:lnTo>
                      <a:lnTo>
                        <a:pt x="705" y="36"/>
                      </a:lnTo>
                      <a:lnTo>
                        <a:pt x="705" y="36"/>
                      </a:lnTo>
                      <a:lnTo>
                        <a:pt x="805" y="12"/>
                      </a:lnTo>
                      <a:lnTo>
                        <a:pt x="805" y="12"/>
                      </a:lnTo>
                      <a:lnTo>
                        <a:pt x="897" y="0"/>
                      </a:lnTo>
                      <a:lnTo>
                        <a:pt x="897" y="0"/>
                      </a:lnTo>
                      <a:lnTo>
                        <a:pt x="1005" y="60"/>
                      </a:lnTo>
                      <a:lnTo>
                        <a:pt x="1005" y="60"/>
                      </a:lnTo>
                      <a:lnTo>
                        <a:pt x="1077" y="116"/>
                      </a:lnTo>
                      <a:lnTo>
                        <a:pt x="1077" y="116"/>
                      </a:lnTo>
                      <a:lnTo>
                        <a:pt x="1137" y="304"/>
                      </a:lnTo>
                      <a:lnTo>
                        <a:pt x="1137" y="304"/>
                      </a:lnTo>
                      <a:lnTo>
                        <a:pt x="1161" y="348"/>
                      </a:lnTo>
                      <a:lnTo>
                        <a:pt x="1161" y="348"/>
                      </a:lnTo>
                      <a:lnTo>
                        <a:pt x="1213" y="296"/>
                      </a:lnTo>
                      <a:lnTo>
                        <a:pt x="1213" y="296"/>
                      </a:lnTo>
                      <a:lnTo>
                        <a:pt x="1261" y="708"/>
                      </a:lnTo>
                      <a:lnTo>
                        <a:pt x="1261" y="708"/>
                      </a:lnTo>
                      <a:lnTo>
                        <a:pt x="1301" y="904"/>
                      </a:lnTo>
                      <a:lnTo>
                        <a:pt x="1301" y="904"/>
                      </a:lnTo>
                      <a:lnTo>
                        <a:pt x="1325" y="972"/>
                      </a:lnTo>
                      <a:lnTo>
                        <a:pt x="1325" y="972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870" name="Freeform 158"/>
                <p:cNvSpPr>
                  <a:spLocks/>
                </p:cNvSpPr>
                <p:nvPr/>
              </p:nvSpPr>
              <p:spPr bwMode="auto">
                <a:xfrm>
                  <a:off x="2512" y="2736"/>
                  <a:ext cx="1321" cy="972"/>
                </a:xfrm>
                <a:custGeom>
                  <a:avLst/>
                  <a:gdLst/>
                  <a:ahLst/>
                  <a:cxnLst>
                    <a:cxn ang="0">
                      <a:pos x="0" y="456"/>
                    </a:cxn>
                    <a:cxn ang="0">
                      <a:pos x="128" y="320"/>
                    </a:cxn>
                    <a:cxn ang="0">
                      <a:pos x="208" y="336"/>
                    </a:cxn>
                    <a:cxn ang="0">
                      <a:pos x="372" y="188"/>
                    </a:cxn>
                    <a:cxn ang="0">
                      <a:pos x="448" y="168"/>
                    </a:cxn>
                    <a:cxn ang="0">
                      <a:pos x="585" y="128"/>
                    </a:cxn>
                    <a:cxn ang="0">
                      <a:pos x="701" y="32"/>
                    </a:cxn>
                    <a:cxn ang="0">
                      <a:pos x="805" y="12"/>
                    </a:cxn>
                    <a:cxn ang="0">
                      <a:pos x="893" y="0"/>
                    </a:cxn>
                    <a:cxn ang="0">
                      <a:pos x="1005" y="60"/>
                    </a:cxn>
                    <a:cxn ang="0">
                      <a:pos x="1073" y="116"/>
                    </a:cxn>
                    <a:cxn ang="0">
                      <a:pos x="1133" y="304"/>
                    </a:cxn>
                    <a:cxn ang="0">
                      <a:pos x="1161" y="344"/>
                    </a:cxn>
                    <a:cxn ang="0">
                      <a:pos x="1213" y="296"/>
                    </a:cxn>
                    <a:cxn ang="0">
                      <a:pos x="1257" y="704"/>
                    </a:cxn>
                    <a:cxn ang="0">
                      <a:pos x="1301" y="904"/>
                    </a:cxn>
                    <a:cxn ang="0">
                      <a:pos x="1321" y="972"/>
                    </a:cxn>
                  </a:cxnLst>
                  <a:rect l="0" t="0" r="r" b="b"/>
                  <a:pathLst>
                    <a:path w="1321" h="972">
                      <a:moveTo>
                        <a:pt x="0" y="456"/>
                      </a:moveTo>
                      <a:lnTo>
                        <a:pt x="128" y="320"/>
                      </a:lnTo>
                      <a:lnTo>
                        <a:pt x="208" y="336"/>
                      </a:lnTo>
                      <a:lnTo>
                        <a:pt x="372" y="188"/>
                      </a:lnTo>
                      <a:lnTo>
                        <a:pt x="448" y="168"/>
                      </a:lnTo>
                      <a:lnTo>
                        <a:pt x="585" y="128"/>
                      </a:lnTo>
                      <a:lnTo>
                        <a:pt x="701" y="32"/>
                      </a:lnTo>
                      <a:lnTo>
                        <a:pt x="805" y="12"/>
                      </a:lnTo>
                      <a:lnTo>
                        <a:pt x="893" y="0"/>
                      </a:lnTo>
                      <a:lnTo>
                        <a:pt x="1005" y="60"/>
                      </a:lnTo>
                      <a:lnTo>
                        <a:pt x="1073" y="116"/>
                      </a:lnTo>
                      <a:lnTo>
                        <a:pt x="1133" y="304"/>
                      </a:lnTo>
                      <a:lnTo>
                        <a:pt x="1161" y="344"/>
                      </a:lnTo>
                      <a:lnTo>
                        <a:pt x="1213" y="296"/>
                      </a:lnTo>
                      <a:lnTo>
                        <a:pt x="1257" y="704"/>
                      </a:lnTo>
                      <a:lnTo>
                        <a:pt x="1301" y="904"/>
                      </a:lnTo>
                      <a:lnTo>
                        <a:pt x="1321" y="972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3924" name="Group 212"/>
                <p:cNvGrpSpPr>
                  <a:grpSpLocks/>
                </p:cNvGrpSpPr>
                <p:nvPr/>
              </p:nvGrpSpPr>
              <p:grpSpPr bwMode="auto">
                <a:xfrm>
                  <a:off x="2476" y="2699"/>
                  <a:ext cx="1433" cy="1033"/>
                  <a:chOff x="2476" y="2699"/>
                  <a:chExt cx="1433" cy="1033"/>
                </a:xfrm>
              </p:grpSpPr>
              <p:sp>
                <p:nvSpPr>
                  <p:cNvPr id="243871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2476" y="316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2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2476" y="321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3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2512" y="3164"/>
                    <a:ext cx="1" cy="5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4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303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5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3032"/>
                    <a:ext cx="1" cy="4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6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308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7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2692" y="305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8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2720" y="3052"/>
                    <a:ext cx="1" cy="4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79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2692" y="310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0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2852" y="289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1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2884" y="2896"/>
                    <a:ext cx="1" cy="5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2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852" y="295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3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2932" y="287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4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2872"/>
                    <a:ext cx="1" cy="5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2932" y="292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3069" y="284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3097" y="2840"/>
                    <a:ext cx="1" cy="5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8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3069" y="289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89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3185" y="273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0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3213" y="2736"/>
                    <a:ext cx="1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1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3185" y="279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2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3285" y="271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3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3317" y="2719"/>
                    <a:ext cx="1" cy="6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4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3285" y="278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5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3377" y="2699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6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3405" y="2699"/>
                    <a:ext cx="1" cy="6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7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377" y="276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8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489" y="276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899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517" y="2768"/>
                    <a:ext cx="1" cy="5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0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3489" y="282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1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57" y="282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2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585" y="2820"/>
                    <a:ext cx="1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3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557" y="288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4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3617" y="301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5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3016"/>
                    <a:ext cx="1" cy="44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6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617" y="306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7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3637" y="306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8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3673" y="3060"/>
                    <a:ext cx="1" cy="44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09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3637" y="310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0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3689" y="300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1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3725" y="3004"/>
                    <a:ext cx="1" cy="5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2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3689" y="306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3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3741" y="3428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4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3769" y="3428"/>
                    <a:ext cx="1" cy="2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5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3741" y="3456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6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3785" y="362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7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813" y="3628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8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85" y="364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19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3801" y="3704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20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3833" y="3704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21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3801" y="3712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22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841" y="3600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923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873" y="3600"/>
                    <a:ext cx="1" cy="13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4031" name="Group 319"/>
              <p:cNvGrpSpPr>
                <a:grpSpLocks/>
              </p:cNvGrpSpPr>
              <p:nvPr/>
            </p:nvGrpSpPr>
            <p:grpSpPr bwMode="auto">
              <a:xfrm>
                <a:off x="2428" y="1455"/>
                <a:ext cx="1546" cy="2278"/>
                <a:chOff x="2428" y="1455"/>
                <a:chExt cx="1546" cy="2278"/>
              </a:xfrm>
            </p:grpSpPr>
            <p:sp>
              <p:nvSpPr>
                <p:cNvPr id="243926" name="Line 214"/>
                <p:cNvSpPr>
                  <a:spLocks noChangeShapeType="1"/>
                </p:cNvSpPr>
                <p:nvPr/>
              </p:nvSpPr>
              <p:spPr bwMode="auto">
                <a:xfrm>
                  <a:off x="2428" y="1455"/>
                  <a:ext cx="1545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27" name="Line 215"/>
                <p:cNvSpPr>
                  <a:spLocks noChangeShapeType="1"/>
                </p:cNvSpPr>
                <p:nvPr/>
              </p:nvSpPr>
              <p:spPr bwMode="auto">
                <a:xfrm>
                  <a:off x="2428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28" name="Line 216"/>
                <p:cNvSpPr>
                  <a:spLocks noChangeShapeType="1"/>
                </p:cNvSpPr>
                <p:nvPr/>
              </p:nvSpPr>
              <p:spPr bwMode="auto">
                <a:xfrm>
                  <a:off x="2536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29" name="Line 217"/>
                <p:cNvSpPr>
                  <a:spLocks noChangeShapeType="1"/>
                </p:cNvSpPr>
                <p:nvPr/>
              </p:nvSpPr>
              <p:spPr bwMode="auto">
                <a:xfrm>
                  <a:off x="2648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0" name="Line 218"/>
                <p:cNvSpPr>
                  <a:spLocks noChangeShapeType="1"/>
                </p:cNvSpPr>
                <p:nvPr/>
              </p:nvSpPr>
              <p:spPr bwMode="auto">
                <a:xfrm>
                  <a:off x="2760" y="1455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1" name="Line 219"/>
                <p:cNvSpPr>
                  <a:spLocks noChangeShapeType="1"/>
                </p:cNvSpPr>
                <p:nvPr/>
              </p:nvSpPr>
              <p:spPr bwMode="auto">
                <a:xfrm>
                  <a:off x="2872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2" name="Line 220"/>
                <p:cNvSpPr>
                  <a:spLocks noChangeShapeType="1"/>
                </p:cNvSpPr>
                <p:nvPr/>
              </p:nvSpPr>
              <p:spPr bwMode="auto">
                <a:xfrm>
                  <a:off x="2976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3" name="Line 221"/>
                <p:cNvSpPr>
                  <a:spLocks noChangeShapeType="1"/>
                </p:cNvSpPr>
                <p:nvPr/>
              </p:nvSpPr>
              <p:spPr bwMode="auto">
                <a:xfrm>
                  <a:off x="3089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4" name="Line 222"/>
                <p:cNvSpPr>
                  <a:spLocks noChangeShapeType="1"/>
                </p:cNvSpPr>
                <p:nvPr/>
              </p:nvSpPr>
              <p:spPr bwMode="auto">
                <a:xfrm>
                  <a:off x="3197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5" name="Line 223"/>
                <p:cNvSpPr>
                  <a:spLocks noChangeShapeType="1"/>
                </p:cNvSpPr>
                <p:nvPr/>
              </p:nvSpPr>
              <p:spPr bwMode="auto">
                <a:xfrm>
                  <a:off x="3313" y="1455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6" name="Line 224"/>
                <p:cNvSpPr>
                  <a:spLocks noChangeShapeType="1"/>
                </p:cNvSpPr>
                <p:nvPr/>
              </p:nvSpPr>
              <p:spPr bwMode="auto">
                <a:xfrm>
                  <a:off x="3421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7" name="Line 225"/>
                <p:cNvSpPr>
                  <a:spLocks noChangeShapeType="1"/>
                </p:cNvSpPr>
                <p:nvPr/>
              </p:nvSpPr>
              <p:spPr bwMode="auto">
                <a:xfrm>
                  <a:off x="3529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8" name="Line 226"/>
                <p:cNvSpPr>
                  <a:spLocks noChangeShapeType="1"/>
                </p:cNvSpPr>
                <p:nvPr/>
              </p:nvSpPr>
              <p:spPr bwMode="auto">
                <a:xfrm>
                  <a:off x="3637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39" name="Line 227"/>
                <p:cNvSpPr>
                  <a:spLocks noChangeShapeType="1"/>
                </p:cNvSpPr>
                <p:nvPr/>
              </p:nvSpPr>
              <p:spPr bwMode="auto">
                <a:xfrm>
                  <a:off x="3749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0" name="Line 228"/>
                <p:cNvSpPr>
                  <a:spLocks noChangeShapeType="1"/>
                </p:cNvSpPr>
                <p:nvPr/>
              </p:nvSpPr>
              <p:spPr bwMode="auto">
                <a:xfrm>
                  <a:off x="3861" y="1455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1" name="Line 229"/>
                <p:cNvSpPr>
                  <a:spLocks noChangeShapeType="1"/>
                </p:cNvSpPr>
                <p:nvPr/>
              </p:nvSpPr>
              <p:spPr bwMode="auto">
                <a:xfrm>
                  <a:off x="3973" y="1455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2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3973" y="1455"/>
                  <a:ext cx="1" cy="114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3" name="Line 231"/>
                <p:cNvSpPr>
                  <a:spLocks noChangeShapeType="1"/>
                </p:cNvSpPr>
                <p:nvPr/>
              </p:nvSpPr>
              <p:spPr bwMode="auto">
                <a:xfrm>
                  <a:off x="3917" y="2595"/>
                  <a:ext cx="5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4" name="Line 232"/>
                <p:cNvSpPr>
                  <a:spLocks noChangeShapeType="1"/>
                </p:cNvSpPr>
                <p:nvPr/>
              </p:nvSpPr>
              <p:spPr bwMode="auto">
                <a:xfrm>
                  <a:off x="3941" y="250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5" name="Line 233"/>
                <p:cNvSpPr>
                  <a:spLocks noChangeShapeType="1"/>
                </p:cNvSpPr>
                <p:nvPr/>
              </p:nvSpPr>
              <p:spPr bwMode="auto">
                <a:xfrm>
                  <a:off x="3941" y="242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6" name="Line 234"/>
                <p:cNvSpPr>
                  <a:spLocks noChangeShapeType="1"/>
                </p:cNvSpPr>
                <p:nvPr/>
              </p:nvSpPr>
              <p:spPr bwMode="auto">
                <a:xfrm>
                  <a:off x="3941" y="233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7" name="Line 235"/>
                <p:cNvSpPr>
                  <a:spLocks noChangeShapeType="1"/>
                </p:cNvSpPr>
                <p:nvPr/>
              </p:nvSpPr>
              <p:spPr bwMode="auto">
                <a:xfrm>
                  <a:off x="3941" y="224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8" name="Line 236"/>
                <p:cNvSpPr>
                  <a:spLocks noChangeShapeType="1"/>
                </p:cNvSpPr>
                <p:nvPr/>
              </p:nvSpPr>
              <p:spPr bwMode="auto">
                <a:xfrm>
                  <a:off x="3917" y="2155"/>
                  <a:ext cx="5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49" name="Line 237"/>
                <p:cNvSpPr>
                  <a:spLocks noChangeShapeType="1"/>
                </p:cNvSpPr>
                <p:nvPr/>
              </p:nvSpPr>
              <p:spPr bwMode="auto">
                <a:xfrm>
                  <a:off x="3941" y="207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0" name="Line 238"/>
                <p:cNvSpPr>
                  <a:spLocks noChangeShapeType="1"/>
                </p:cNvSpPr>
                <p:nvPr/>
              </p:nvSpPr>
              <p:spPr bwMode="auto">
                <a:xfrm>
                  <a:off x="3941" y="198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1" name="Line 239"/>
                <p:cNvSpPr>
                  <a:spLocks noChangeShapeType="1"/>
                </p:cNvSpPr>
                <p:nvPr/>
              </p:nvSpPr>
              <p:spPr bwMode="auto">
                <a:xfrm>
                  <a:off x="3941" y="1895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2" name="Line 240"/>
                <p:cNvSpPr>
                  <a:spLocks noChangeShapeType="1"/>
                </p:cNvSpPr>
                <p:nvPr/>
              </p:nvSpPr>
              <p:spPr bwMode="auto">
                <a:xfrm>
                  <a:off x="3941" y="181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3" name="Line 241"/>
                <p:cNvSpPr>
                  <a:spLocks noChangeShapeType="1"/>
                </p:cNvSpPr>
                <p:nvPr/>
              </p:nvSpPr>
              <p:spPr bwMode="auto">
                <a:xfrm>
                  <a:off x="3917" y="1715"/>
                  <a:ext cx="5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4" name="Line 242"/>
                <p:cNvSpPr>
                  <a:spLocks noChangeShapeType="1"/>
                </p:cNvSpPr>
                <p:nvPr/>
              </p:nvSpPr>
              <p:spPr bwMode="auto">
                <a:xfrm>
                  <a:off x="3941" y="163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5" name="Line 243"/>
                <p:cNvSpPr>
                  <a:spLocks noChangeShapeType="1"/>
                </p:cNvSpPr>
                <p:nvPr/>
              </p:nvSpPr>
              <p:spPr bwMode="auto">
                <a:xfrm>
                  <a:off x="3941" y="154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6" name="Line 244"/>
                <p:cNvSpPr>
                  <a:spLocks noChangeShapeType="1"/>
                </p:cNvSpPr>
                <p:nvPr/>
              </p:nvSpPr>
              <p:spPr bwMode="auto">
                <a:xfrm>
                  <a:off x="3941" y="1455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7" name="Line 245"/>
                <p:cNvSpPr>
                  <a:spLocks noChangeShapeType="1"/>
                </p:cNvSpPr>
                <p:nvPr/>
              </p:nvSpPr>
              <p:spPr bwMode="auto">
                <a:xfrm>
                  <a:off x="2428" y="2595"/>
                  <a:ext cx="1545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8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428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59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2536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0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648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1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760" y="2539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2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2872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3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2976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4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089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5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3197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6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3313" y="2539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7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421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8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3529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69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3637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0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749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1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3861" y="2539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2" name="Line 260"/>
                <p:cNvSpPr>
                  <a:spLocks noChangeShapeType="1"/>
                </p:cNvSpPr>
                <p:nvPr/>
              </p:nvSpPr>
              <p:spPr bwMode="auto">
                <a:xfrm flipV="1">
                  <a:off x="3973" y="2563"/>
                  <a:ext cx="1" cy="3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3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2428" y="1455"/>
                  <a:ext cx="1" cy="114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4" name="Line 262"/>
                <p:cNvSpPr>
                  <a:spLocks noChangeShapeType="1"/>
                </p:cNvSpPr>
                <p:nvPr/>
              </p:nvSpPr>
              <p:spPr bwMode="auto">
                <a:xfrm>
                  <a:off x="2428" y="2595"/>
                  <a:ext cx="5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5" name="Line 263"/>
                <p:cNvSpPr>
                  <a:spLocks noChangeShapeType="1"/>
                </p:cNvSpPr>
                <p:nvPr/>
              </p:nvSpPr>
              <p:spPr bwMode="auto">
                <a:xfrm>
                  <a:off x="2428" y="250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6" name="Line 264"/>
                <p:cNvSpPr>
                  <a:spLocks noChangeShapeType="1"/>
                </p:cNvSpPr>
                <p:nvPr/>
              </p:nvSpPr>
              <p:spPr bwMode="auto">
                <a:xfrm>
                  <a:off x="2428" y="242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7" name="Line 265"/>
                <p:cNvSpPr>
                  <a:spLocks noChangeShapeType="1"/>
                </p:cNvSpPr>
                <p:nvPr/>
              </p:nvSpPr>
              <p:spPr bwMode="auto">
                <a:xfrm>
                  <a:off x="2428" y="233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8" name="Line 266"/>
                <p:cNvSpPr>
                  <a:spLocks noChangeShapeType="1"/>
                </p:cNvSpPr>
                <p:nvPr/>
              </p:nvSpPr>
              <p:spPr bwMode="auto">
                <a:xfrm>
                  <a:off x="2428" y="224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79" name="Line 267"/>
                <p:cNvSpPr>
                  <a:spLocks noChangeShapeType="1"/>
                </p:cNvSpPr>
                <p:nvPr/>
              </p:nvSpPr>
              <p:spPr bwMode="auto">
                <a:xfrm>
                  <a:off x="2428" y="2155"/>
                  <a:ext cx="5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0" name="Line 268"/>
                <p:cNvSpPr>
                  <a:spLocks noChangeShapeType="1"/>
                </p:cNvSpPr>
                <p:nvPr/>
              </p:nvSpPr>
              <p:spPr bwMode="auto">
                <a:xfrm>
                  <a:off x="2428" y="207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1" name="Line 269"/>
                <p:cNvSpPr>
                  <a:spLocks noChangeShapeType="1"/>
                </p:cNvSpPr>
                <p:nvPr/>
              </p:nvSpPr>
              <p:spPr bwMode="auto">
                <a:xfrm>
                  <a:off x="2428" y="198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2" name="Line 270"/>
                <p:cNvSpPr>
                  <a:spLocks noChangeShapeType="1"/>
                </p:cNvSpPr>
                <p:nvPr/>
              </p:nvSpPr>
              <p:spPr bwMode="auto">
                <a:xfrm>
                  <a:off x="2428" y="1895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3" name="Line 271"/>
                <p:cNvSpPr>
                  <a:spLocks noChangeShapeType="1"/>
                </p:cNvSpPr>
                <p:nvPr/>
              </p:nvSpPr>
              <p:spPr bwMode="auto">
                <a:xfrm>
                  <a:off x="2428" y="181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4" name="Line 272"/>
                <p:cNvSpPr>
                  <a:spLocks noChangeShapeType="1"/>
                </p:cNvSpPr>
                <p:nvPr/>
              </p:nvSpPr>
              <p:spPr bwMode="auto">
                <a:xfrm>
                  <a:off x="2428" y="1715"/>
                  <a:ext cx="5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5" name="Line 273"/>
                <p:cNvSpPr>
                  <a:spLocks noChangeShapeType="1"/>
                </p:cNvSpPr>
                <p:nvPr/>
              </p:nvSpPr>
              <p:spPr bwMode="auto">
                <a:xfrm>
                  <a:off x="2428" y="1631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6" name="Line 274"/>
                <p:cNvSpPr>
                  <a:spLocks noChangeShapeType="1"/>
                </p:cNvSpPr>
                <p:nvPr/>
              </p:nvSpPr>
              <p:spPr bwMode="auto">
                <a:xfrm>
                  <a:off x="2428" y="1543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7" name="Line 275"/>
                <p:cNvSpPr>
                  <a:spLocks noChangeShapeType="1"/>
                </p:cNvSpPr>
                <p:nvPr/>
              </p:nvSpPr>
              <p:spPr bwMode="auto">
                <a:xfrm>
                  <a:off x="2428" y="1455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8" name="Line 276"/>
                <p:cNvSpPr>
                  <a:spLocks noChangeShapeType="1"/>
                </p:cNvSpPr>
                <p:nvPr/>
              </p:nvSpPr>
              <p:spPr bwMode="auto">
                <a:xfrm>
                  <a:off x="2536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89" name="Line 277"/>
                <p:cNvSpPr>
                  <a:spLocks noChangeShapeType="1"/>
                </p:cNvSpPr>
                <p:nvPr/>
              </p:nvSpPr>
              <p:spPr bwMode="auto">
                <a:xfrm>
                  <a:off x="2648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0" name="Line 278"/>
                <p:cNvSpPr>
                  <a:spLocks noChangeShapeType="1"/>
                </p:cNvSpPr>
                <p:nvPr/>
              </p:nvSpPr>
              <p:spPr bwMode="auto">
                <a:xfrm>
                  <a:off x="2760" y="2595"/>
                  <a:ext cx="1" cy="5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1" name="Line 279"/>
                <p:cNvSpPr>
                  <a:spLocks noChangeShapeType="1"/>
                </p:cNvSpPr>
                <p:nvPr/>
              </p:nvSpPr>
              <p:spPr bwMode="auto">
                <a:xfrm>
                  <a:off x="2872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2" name="Line 280"/>
                <p:cNvSpPr>
                  <a:spLocks noChangeShapeType="1"/>
                </p:cNvSpPr>
                <p:nvPr/>
              </p:nvSpPr>
              <p:spPr bwMode="auto">
                <a:xfrm>
                  <a:off x="2976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3" name="Line 281"/>
                <p:cNvSpPr>
                  <a:spLocks noChangeShapeType="1"/>
                </p:cNvSpPr>
                <p:nvPr/>
              </p:nvSpPr>
              <p:spPr bwMode="auto">
                <a:xfrm>
                  <a:off x="3089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4" name="Line 282"/>
                <p:cNvSpPr>
                  <a:spLocks noChangeShapeType="1"/>
                </p:cNvSpPr>
                <p:nvPr/>
              </p:nvSpPr>
              <p:spPr bwMode="auto">
                <a:xfrm>
                  <a:off x="3197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5" name="Line 283"/>
                <p:cNvSpPr>
                  <a:spLocks noChangeShapeType="1"/>
                </p:cNvSpPr>
                <p:nvPr/>
              </p:nvSpPr>
              <p:spPr bwMode="auto">
                <a:xfrm>
                  <a:off x="3313" y="2595"/>
                  <a:ext cx="1" cy="5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6" name="Line 284"/>
                <p:cNvSpPr>
                  <a:spLocks noChangeShapeType="1"/>
                </p:cNvSpPr>
                <p:nvPr/>
              </p:nvSpPr>
              <p:spPr bwMode="auto">
                <a:xfrm>
                  <a:off x="3421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7" name="Line 285"/>
                <p:cNvSpPr>
                  <a:spLocks noChangeShapeType="1"/>
                </p:cNvSpPr>
                <p:nvPr/>
              </p:nvSpPr>
              <p:spPr bwMode="auto">
                <a:xfrm>
                  <a:off x="3529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8" name="Line 286"/>
                <p:cNvSpPr>
                  <a:spLocks noChangeShapeType="1"/>
                </p:cNvSpPr>
                <p:nvPr/>
              </p:nvSpPr>
              <p:spPr bwMode="auto">
                <a:xfrm>
                  <a:off x="3637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999" name="Line 287"/>
                <p:cNvSpPr>
                  <a:spLocks noChangeShapeType="1"/>
                </p:cNvSpPr>
                <p:nvPr/>
              </p:nvSpPr>
              <p:spPr bwMode="auto">
                <a:xfrm>
                  <a:off x="3749" y="2595"/>
                  <a:ext cx="1" cy="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0" name="Line 288"/>
                <p:cNvSpPr>
                  <a:spLocks noChangeShapeType="1"/>
                </p:cNvSpPr>
                <p:nvPr/>
              </p:nvSpPr>
              <p:spPr bwMode="auto">
                <a:xfrm>
                  <a:off x="3861" y="2595"/>
                  <a:ext cx="1" cy="5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1" name="Line 289"/>
                <p:cNvSpPr>
                  <a:spLocks noChangeShapeType="1"/>
                </p:cNvSpPr>
                <p:nvPr/>
              </p:nvSpPr>
              <p:spPr bwMode="auto">
                <a:xfrm>
                  <a:off x="2428" y="3732"/>
                  <a:ext cx="1545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2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2536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3" name="Line 291"/>
                <p:cNvSpPr>
                  <a:spLocks noChangeShapeType="1"/>
                </p:cNvSpPr>
                <p:nvPr/>
              </p:nvSpPr>
              <p:spPr bwMode="auto">
                <a:xfrm flipV="1">
                  <a:off x="2648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4" name="Line 292"/>
                <p:cNvSpPr>
                  <a:spLocks noChangeShapeType="1"/>
                </p:cNvSpPr>
                <p:nvPr/>
              </p:nvSpPr>
              <p:spPr bwMode="auto">
                <a:xfrm flipV="1">
                  <a:off x="2760" y="3676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5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72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6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2976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7" name="Line 295"/>
                <p:cNvSpPr>
                  <a:spLocks noChangeShapeType="1"/>
                </p:cNvSpPr>
                <p:nvPr/>
              </p:nvSpPr>
              <p:spPr bwMode="auto">
                <a:xfrm flipV="1">
                  <a:off x="3089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8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3197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09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3313" y="3676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0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3421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1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3529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2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3637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3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3749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4" name="Line 302"/>
                <p:cNvSpPr>
                  <a:spLocks noChangeShapeType="1"/>
                </p:cNvSpPr>
                <p:nvPr/>
              </p:nvSpPr>
              <p:spPr bwMode="auto">
                <a:xfrm flipV="1">
                  <a:off x="3861" y="3676"/>
                  <a:ext cx="1" cy="5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5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3973" y="3708"/>
                  <a:ext cx="1" cy="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6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2428" y="2595"/>
                  <a:ext cx="1" cy="113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7" name="Line 305"/>
                <p:cNvSpPr>
                  <a:spLocks noChangeShapeType="1"/>
                </p:cNvSpPr>
                <p:nvPr/>
              </p:nvSpPr>
              <p:spPr bwMode="auto">
                <a:xfrm>
                  <a:off x="2428" y="3592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8" name="Line 306"/>
                <p:cNvSpPr>
                  <a:spLocks noChangeShapeType="1"/>
                </p:cNvSpPr>
                <p:nvPr/>
              </p:nvSpPr>
              <p:spPr bwMode="auto">
                <a:xfrm>
                  <a:off x="2428" y="3452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19" name="Line 307"/>
                <p:cNvSpPr>
                  <a:spLocks noChangeShapeType="1"/>
                </p:cNvSpPr>
                <p:nvPr/>
              </p:nvSpPr>
              <p:spPr bwMode="auto">
                <a:xfrm>
                  <a:off x="2428" y="3308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20" name="Line 308"/>
                <p:cNvSpPr>
                  <a:spLocks noChangeShapeType="1"/>
                </p:cNvSpPr>
                <p:nvPr/>
              </p:nvSpPr>
              <p:spPr bwMode="auto">
                <a:xfrm>
                  <a:off x="2428" y="3164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21" name="Line 309"/>
                <p:cNvSpPr>
                  <a:spLocks noChangeShapeType="1"/>
                </p:cNvSpPr>
                <p:nvPr/>
              </p:nvSpPr>
              <p:spPr bwMode="auto">
                <a:xfrm>
                  <a:off x="2428" y="3024"/>
                  <a:ext cx="5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22" name="Line 310"/>
                <p:cNvSpPr>
                  <a:spLocks noChangeShapeType="1"/>
                </p:cNvSpPr>
                <p:nvPr/>
              </p:nvSpPr>
              <p:spPr bwMode="auto">
                <a:xfrm>
                  <a:off x="2428" y="2880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23" name="Line 311"/>
                <p:cNvSpPr>
                  <a:spLocks noChangeShapeType="1"/>
                </p:cNvSpPr>
                <p:nvPr/>
              </p:nvSpPr>
              <p:spPr bwMode="auto">
                <a:xfrm>
                  <a:off x="2428" y="2740"/>
                  <a:ext cx="3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4030" name="Group 318"/>
                <p:cNvGrpSpPr>
                  <a:grpSpLocks/>
                </p:cNvGrpSpPr>
                <p:nvPr/>
              </p:nvGrpSpPr>
              <p:grpSpPr bwMode="auto">
                <a:xfrm>
                  <a:off x="3921" y="2595"/>
                  <a:ext cx="53" cy="1137"/>
                  <a:chOff x="3921" y="2595"/>
                  <a:chExt cx="53" cy="1137"/>
                </a:xfrm>
              </p:grpSpPr>
              <p:sp>
                <p:nvSpPr>
                  <p:cNvPr id="244024" name="Line 3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3" y="2595"/>
                    <a:ext cx="1" cy="1137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25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3945" y="3544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26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3356"/>
                    <a:ext cx="5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27" name="Line 315"/>
                  <p:cNvSpPr>
                    <a:spLocks noChangeShapeType="1"/>
                  </p:cNvSpPr>
                  <p:nvPr/>
                </p:nvSpPr>
                <p:spPr bwMode="auto">
                  <a:xfrm>
                    <a:off x="3945" y="3164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28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2976"/>
                    <a:ext cx="5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29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3945" y="2788"/>
                    <a:ext cx="2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4128" name="Group 416"/>
              <p:cNvGrpSpPr>
                <a:grpSpLocks/>
              </p:cNvGrpSpPr>
              <p:nvPr/>
            </p:nvGrpSpPr>
            <p:grpSpPr bwMode="auto">
              <a:xfrm>
                <a:off x="3189" y="2888"/>
                <a:ext cx="624" cy="785"/>
                <a:chOff x="3189" y="2888"/>
                <a:chExt cx="624" cy="785"/>
              </a:xfrm>
            </p:grpSpPr>
            <p:sp>
              <p:nvSpPr>
                <p:cNvPr id="244032" name="Freeform 320"/>
                <p:cNvSpPr>
                  <a:spLocks/>
                </p:cNvSpPr>
                <p:nvPr/>
              </p:nvSpPr>
              <p:spPr bwMode="auto">
                <a:xfrm>
                  <a:off x="3225" y="2896"/>
                  <a:ext cx="560" cy="776"/>
                </a:xfrm>
                <a:custGeom>
                  <a:avLst/>
                  <a:gdLst/>
                  <a:ahLst/>
                  <a:cxnLst>
                    <a:cxn ang="0">
                      <a:pos x="0" y="124"/>
                    </a:cxn>
                    <a:cxn ang="0">
                      <a:pos x="0" y="124"/>
                    </a:cxn>
                    <a:cxn ang="0">
                      <a:pos x="24" y="124"/>
                    </a:cxn>
                    <a:cxn ang="0">
                      <a:pos x="24" y="124"/>
                    </a:cxn>
                    <a:cxn ang="0">
                      <a:pos x="64" y="88"/>
                    </a:cxn>
                    <a:cxn ang="0">
                      <a:pos x="64" y="88"/>
                    </a:cxn>
                    <a:cxn ang="0">
                      <a:pos x="84" y="64"/>
                    </a:cxn>
                    <a:cxn ang="0">
                      <a:pos x="84" y="64"/>
                    </a:cxn>
                    <a:cxn ang="0">
                      <a:pos x="124" y="20"/>
                    </a:cxn>
                    <a:cxn ang="0">
                      <a:pos x="124" y="20"/>
                    </a:cxn>
                    <a:cxn ang="0">
                      <a:pos x="148" y="0"/>
                    </a:cxn>
                    <a:cxn ang="0">
                      <a:pos x="148" y="0"/>
                    </a:cxn>
                    <a:cxn ang="0">
                      <a:pos x="184" y="8"/>
                    </a:cxn>
                    <a:cxn ang="0">
                      <a:pos x="184" y="8"/>
                    </a:cxn>
                    <a:cxn ang="0">
                      <a:pos x="224" y="28"/>
                    </a:cxn>
                    <a:cxn ang="0">
                      <a:pos x="224" y="28"/>
                    </a:cxn>
                    <a:cxn ang="0">
                      <a:pos x="252" y="68"/>
                    </a:cxn>
                    <a:cxn ang="0">
                      <a:pos x="252" y="68"/>
                    </a:cxn>
                    <a:cxn ang="0">
                      <a:pos x="276" y="100"/>
                    </a:cxn>
                    <a:cxn ang="0">
                      <a:pos x="276" y="100"/>
                    </a:cxn>
                    <a:cxn ang="0">
                      <a:pos x="304" y="160"/>
                    </a:cxn>
                    <a:cxn ang="0">
                      <a:pos x="304" y="160"/>
                    </a:cxn>
                    <a:cxn ang="0">
                      <a:pos x="324" y="204"/>
                    </a:cxn>
                    <a:cxn ang="0">
                      <a:pos x="324" y="204"/>
                    </a:cxn>
                    <a:cxn ang="0">
                      <a:pos x="348" y="252"/>
                    </a:cxn>
                    <a:cxn ang="0">
                      <a:pos x="348" y="252"/>
                    </a:cxn>
                    <a:cxn ang="0">
                      <a:pos x="364" y="304"/>
                    </a:cxn>
                    <a:cxn ang="0">
                      <a:pos x="364" y="304"/>
                    </a:cxn>
                    <a:cxn ang="0">
                      <a:pos x="384" y="368"/>
                    </a:cxn>
                    <a:cxn ang="0">
                      <a:pos x="384" y="368"/>
                    </a:cxn>
                    <a:cxn ang="0">
                      <a:pos x="400" y="420"/>
                    </a:cxn>
                    <a:cxn ang="0">
                      <a:pos x="400" y="420"/>
                    </a:cxn>
                    <a:cxn ang="0">
                      <a:pos x="420" y="484"/>
                    </a:cxn>
                    <a:cxn ang="0">
                      <a:pos x="420" y="484"/>
                    </a:cxn>
                    <a:cxn ang="0">
                      <a:pos x="436" y="552"/>
                    </a:cxn>
                    <a:cxn ang="0">
                      <a:pos x="436" y="552"/>
                    </a:cxn>
                    <a:cxn ang="0">
                      <a:pos x="444" y="592"/>
                    </a:cxn>
                    <a:cxn ang="0">
                      <a:pos x="444" y="592"/>
                    </a:cxn>
                    <a:cxn ang="0">
                      <a:pos x="460" y="624"/>
                    </a:cxn>
                    <a:cxn ang="0">
                      <a:pos x="460" y="624"/>
                    </a:cxn>
                    <a:cxn ang="0">
                      <a:pos x="472" y="636"/>
                    </a:cxn>
                    <a:cxn ang="0">
                      <a:pos x="472" y="636"/>
                    </a:cxn>
                    <a:cxn ang="0">
                      <a:pos x="484" y="672"/>
                    </a:cxn>
                    <a:cxn ang="0">
                      <a:pos x="484" y="672"/>
                    </a:cxn>
                    <a:cxn ang="0">
                      <a:pos x="496" y="708"/>
                    </a:cxn>
                    <a:cxn ang="0">
                      <a:pos x="496" y="708"/>
                    </a:cxn>
                    <a:cxn ang="0">
                      <a:pos x="504" y="720"/>
                    </a:cxn>
                    <a:cxn ang="0">
                      <a:pos x="504" y="720"/>
                    </a:cxn>
                    <a:cxn ang="0">
                      <a:pos x="512" y="744"/>
                    </a:cxn>
                    <a:cxn ang="0">
                      <a:pos x="512" y="744"/>
                    </a:cxn>
                    <a:cxn ang="0">
                      <a:pos x="528" y="744"/>
                    </a:cxn>
                    <a:cxn ang="0">
                      <a:pos x="528" y="744"/>
                    </a:cxn>
                    <a:cxn ang="0">
                      <a:pos x="536" y="768"/>
                    </a:cxn>
                    <a:cxn ang="0">
                      <a:pos x="536" y="768"/>
                    </a:cxn>
                    <a:cxn ang="0">
                      <a:pos x="544" y="776"/>
                    </a:cxn>
                    <a:cxn ang="0">
                      <a:pos x="544" y="776"/>
                    </a:cxn>
                    <a:cxn ang="0">
                      <a:pos x="556" y="776"/>
                    </a:cxn>
                    <a:cxn ang="0">
                      <a:pos x="556" y="776"/>
                    </a:cxn>
                    <a:cxn ang="0">
                      <a:pos x="560" y="756"/>
                    </a:cxn>
                    <a:cxn ang="0">
                      <a:pos x="560" y="756"/>
                    </a:cxn>
                  </a:cxnLst>
                  <a:rect l="0" t="0" r="r" b="b"/>
                  <a:pathLst>
                    <a:path w="560" h="776">
                      <a:moveTo>
                        <a:pt x="0" y="124"/>
                      </a:moveTo>
                      <a:lnTo>
                        <a:pt x="0" y="124"/>
                      </a:lnTo>
                      <a:lnTo>
                        <a:pt x="24" y="124"/>
                      </a:lnTo>
                      <a:lnTo>
                        <a:pt x="24" y="124"/>
                      </a:lnTo>
                      <a:lnTo>
                        <a:pt x="64" y="88"/>
                      </a:lnTo>
                      <a:lnTo>
                        <a:pt x="64" y="88"/>
                      </a:lnTo>
                      <a:lnTo>
                        <a:pt x="84" y="64"/>
                      </a:lnTo>
                      <a:lnTo>
                        <a:pt x="84" y="64"/>
                      </a:lnTo>
                      <a:lnTo>
                        <a:pt x="124" y="20"/>
                      </a:lnTo>
                      <a:lnTo>
                        <a:pt x="124" y="20"/>
                      </a:lnTo>
                      <a:lnTo>
                        <a:pt x="148" y="0"/>
                      </a:lnTo>
                      <a:lnTo>
                        <a:pt x="148" y="0"/>
                      </a:lnTo>
                      <a:lnTo>
                        <a:pt x="184" y="8"/>
                      </a:lnTo>
                      <a:lnTo>
                        <a:pt x="184" y="8"/>
                      </a:lnTo>
                      <a:lnTo>
                        <a:pt x="224" y="28"/>
                      </a:lnTo>
                      <a:lnTo>
                        <a:pt x="224" y="28"/>
                      </a:lnTo>
                      <a:lnTo>
                        <a:pt x="252" y="68"/>
                      </a:lnTo>
                      <a:lnTo>
                        <a:pt x="252" y="68"/>
                      </a:lnTo>
                      <a:lnTo>
                        <a:pt x="276" y="100"/>
                      </a:lnTo>
                      <a:lnTo>
                        <a:pt x="276" y="100"/>
                      </a:lnTo>
                      <a:lnTo>
                        <a:pt x="304" y="160"/>
                      </a:lnTo>
                      <a:lnTo>
                        <a:pt x="304" y="160"/>
                      </a:lnTo>
                      <a:lnTo>
                        <a:pt x="324" y="204"/>
                      </a:lnTo>
                      <a:lnTo>
                        <a:pt x="324" y="204"/>
                      </a:lnTo>
                      <a:lnTo>
                        <a:pt x="348" y="252"/>
                      </a:lnTo>
                      <a:lnTo>
                        <a:pt x="348" y="252"/>
                      </a:lnTo>
                      <a:lnTo>
                        <a:pt x="364" y="304"/>
                      </a:lnTo>
                      <a:lnTo>
                        <a:pt x="364" y="304"/>
                      </a:lnTo>
                      <a:lnTo>
                        <a:pt x="384" y="368"/>
                      </a:lnTo>
                      <a:lnTo>
                        <a:pt x="384" y="368"/>
                      </a:lnTo>
                      <a:lnTo>
                        <a:pt x="400" y="420"/>
                      </a:lnTo>
                      <a:lnTo>
                        <a:pt x="400" y="420"/>
                      </a:lnTo>
                      <a:lnTo>
                        <a:pt x="420" y="484"/>
                      </a:lnTo>
                      <a:lnTo>
                        <a:pt x="420" y="484"/>
                      </a:lnTo>
                      <a:lnTo>
                        <a:pt x="436" y="552"/>
                      </a:lnTo>
                      <a:lnTo>
                        <a:pt x="436" y="552"/>
                      </a:lnTo>
                      <a:lnTo>
                        <a:pt x="444" y="592"/>
                      </a:lnTo>
                      <a:lnTo>
                        <a:pt x="444" y="592"/>
                      </a:lnTo>
                      <a:lnTo>
                        <a:pt x="460" y="624"/>
                      </a:lnTo>
                      <a:lnTo>
                        <a:pt x="460" y="624"/>
                      </a:lnTo>
                      <a:lnTo>
                        <a:pt x="472" y="636"/>
                      </a:lnTo>
                      <a:lnTo>
                        <a:pt x="472" y="636"/>
                      </a:lnTo>
                      <a:lnTo>
                        <a:pt x="484" y="672"/>
                      </a:lnTo>
                      <a:lnTo>
                        <a:pt x="484" y="672"/>
                      </a:lnTo>
                      <a:lnTo>
                        <a:pt x="496" y="708"/>
                      </a:lnTo>
                      <a:lnTo>
                        <a:pt x="496" y="708"/>
                      </a:lnTo>
                      <a:lnTo>
                        <a:pt x="504" y="720"/>
                      </a:lnTo>
                      <a:lnTo>
                        <a:pt x="504" y="720"/>
                      </a:lnTo>
                      <a:lnTo>
                        <a:pt x="512" y="744"/>
                      </a:lnTo>
                      <a:lnTo>
                        <a:pt x="512" y="744"/>
                      </a:lnTo>
                      <a:lnTo>
                        <a:pt x="528" y="744"/>
                      </a:lnTo>
                      <a:lnTo>
                        <a:pt x="528" y="744"/>
                      </a:lnTo>
                      <a:lnTo>
                        <a:pt x="536" y="768"/>
                      </a:lnTo>
                      <a:lnTo>
                        <a:pt x="536" y="768"/>
                      </a:lnTo>
                      <a:lnTo>
                        <a:pt x="544" y="776"/>
                      </a:lnTo>
                      <a:lnTo>
                        <a:pt x="544" y="776"/>
                      </a:lnTo>
                      <a:lnTo>
                        <a:pt x="556" y="776"/>
                      </a:lnTo>
                      <a:lnTo>
                        <a:pt x="556" y="776"/>
                      </a:lnTo>
                      <a:lnTo>
                        <a:pt x="560" y="756"/>
                      </a:lnTo>
                      <a:lnTo>
                        <a:pt x="560" y="756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033" name="Freeform 321"/>
                <p:cNvSpPr>
                  <a:spLocks/>
                </p:cNvSpPr>
                <p:nvPr/>
              </p:nvSpPr>
              <p:spPr bwMode="auto">
                <a:xfrm>
                  <a:off x="3221" y="2892"/>
                  <a:ext cx="564" cy="776"/>
                </a:xfrm>
                <a:custGeom>
                  <a:avLst/>
                  <a:gdLst/>
                  <a:ahLst/>
                  <a:cxnLst>
                    <a:cxn ang="0">
                      <a:pos x="0" y="124"/>
                    </a:cxn>
                    <a:cxn ang="0">
                      <a:pos x="28" y="124"/>
                    </a:cxn>
                    <a:cxn ang="0">
                      <a:pos x="64" y="92"/>
                    </a:cxn>
                    <a:cxn ang="0">
                      <a:pos x="88" y="64"/>
                    </a:cxn>
                    <a:cxn ang="0">
                      <a:pos x="124" y="24"/>
                    </a:cxn>
                    <a:cxn ang="0">
                      <a:pos x="152" y="0"/>
                    </a:cxn>
                    <a:cxn ang="0">
                      <a:pos x="184" y="12"/>
                    </a:cxn>
                    <a:cxn ang="0">
                      <a:pos x="224" y="32"/>
                    </a:cxn>
                    <a:cxn ang="0">
                      <a:pos x="252" y="72"/>
                    </a:cxn>
                    <a:cxn ang="0">
                      <a:pos x="276" y="100"/>
                    </a:cxn>
                    <a:cxn ang="0">
                      <a:pos x="304" y="160"/>
                    </a:cxn>
                    <a:cxn ang="0">
                      <a:pos x="328" y="208"/>
                    </a:cxn>
                    <a:cxn ang="0">
                      <a:pos x="348" y="256"/>
                    </a:cxn>
                    <a:cxn ang="0">
                      <a:pos x="364" y="304"/>
                    </a:cxn>
                    <a:cxn ang="0">
                      <a:pos x="388" y="368"/>
                    </a:cxn>
                    <a:cxn ang="0">
                      <a:pos x="400" y="420"/>
                    </a:cxn>
                    <a:cxn ang="0">
                      <a:pos x="420" y="484"/>
                    </a:cxn>
                    <a:cxn ang="0">
                      <a:pos x="436" y="552"/>
                    </a:cxn>
                    <a:cxn ang="0">
                      <a:pos x="448" y="592"/>
                    </a:cxn>
                    <a:cxn ang="0">
                      <a:pos x="460" y="628"/>
                    </a:cxn>
                    <a:cxn ang="0">
                      <a:pos x="472" y="640"/>
                    </a:cxn>
                    <a:cxn ang="0">
                      <a:pos x="484" y="672"/>
                    </a:cxn>
                    <a:cxn ang="0">
                      <a:pos x="496" y="708"/>
                    </a:cxn>
                    <a:cxn ang="0">
                      <a:pos x="508" y="720"/>
                    </a:cxn>
                    <a:cxn ang="0">
                      <a:pos x="516" y="748"/>
                    </a:cxn>
                    <a:cxn ang="0">
                      <a:pos x="528" y="748"/>
                    </a:cxn>
                    <a:cxn ang="0">
                      <a:pos x="536" y="768"/>
                    </a:cxn>
                    <a:cxn ang="0">
                      <a:pos x="544" y="776"/>
                    </a:cxn>
                    <a:cxn ang="0">
                      <a:pos x="556" y="776"/>
                    </a:cxn>
                    <a:cxn ang="0">
                      <a:pos x="564" y="760"/>
                    </a:cxn>
                  </a:cxnLst>
                  <a:rect l="0" t="0" r="r" b="b"/>
                  <a:pathLst>
                    <a:path w="564" h="776">
                      <a:moveTo>
                        <a:pt x="0" y="124"/>
                      </a:moveTo>
                      <a:lnTo>
                        <a:pt x="28" y="124"/>
                      </a:lnTo>
                      <a:lnTo>
                        <a:pt x="64" y="92"/>
                      </a:lnTo>
                      <a:lnTo>
                        <a:pt x="88" y="64"/>
                      </a:lnTo>
                      <a:lnTo>
                        <a:pt x="124" y="24"/>
                      </a:lnTo>
                      <a:lnTo>
                        <a:pt x="152" y="0"/>
                      </a:lnTo>
                      <a:lnTo>
                        <a:pt x="184" y="12"/>
                      </a:lnTo>
                      <a:lnTo>
                        <a:pt x="224" y="32"/>
                      </a:lnTo>
                      <a:lnTo>
                        <a:pt x="252" y="72"/>
                      </a:lnTo>
                      <a:lnTo>
                        <a:pt x="276" y="100"/>
                      </a:lnTo>
                      <a:lnTo>
                        <a:pt x="304" y="160"/>
                      </a:lnTo>
                      <a:lnTo>
                        <a:pt x="328" y="208"/>
                      </a:lnTo>
                      <a:lnTo>
                        <a:pt x="348" y="256"/>
                      </a:lnTo>
                      <a:lnTo>
                        <a:pt x="364" y="304"/>
                      </a:lnTo>
                      <a:lnTo>
                        <a:pt x="388" y="368"/>
                      </a:lnTo>
                      <a:lnTo>
                        <a:pt x="400" y="420"/>
                      </a:lnTo>
                      <a:lnTo>
                        <a:pt x="420" y="484"/>
                      </a:lnTo>
                      <a:lnTo>
                        <a:pt x="436" y="552"/>
                      </a:lnTo>
                      <a:lnTo>
                        <a:pt x="448" y="592"/>
                      </a:lnTo>
                      <a:lnTo>
                        <a:pt x="460" y="628"/>
                      </a:lnTo>
                      <a:lnTo>
                        <a:pt x="472" y="640"/>
                      </a:lnTo>
                      <a:lnTo>
                        <a:pt x="484" y="672"/>
                      </a:lnTo>
                      <a:lnTo>
                        <a:pt x="496" y="708"/>
                      </a:lnTo>
                      <a:lnTo>
                        <a:pt x="508" y="720"/>
                      </a:lnTo>
                      <a:lnTo>
                        <a:pt x="516" y="748"/>
                      </a:lnTo>
                      <a:lnTo>
                        <a:pt x="528" y="748"/>
                      </a:lnTo>
                      <a:lnTo>
                        <a:pt x="536" y="768"/>
                      </a:lnTo>
                      <a:lnTo>
                        <a:pt x="544" y="776"/>
                      </a:lnTo>
                      <a:lnTo>
                        <a:pt x="556" y="776"/>
                      </a:lnTo>
                      <a:lnTo>
                        <a:pt x="564" y="760"/>
                      </a:lnTo>
                    </a:path>
                  </a:pathLst>
                </a:custGeom>
                <a:noFill/>
                <a:ln w="12700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4127" name="Group 415"/>
                <p:cNvGrpSpPr>
                  <a:grpSpLocks/>
                </p:cNvGrpSpPr>
                <p:nvPr/>
              </p:nvGrpSpPr>
              <p:grpSpPr bwMode="auto">
                <a:xfrm>
                  <a:off x="3189" y="2888"/>
                  <a:ext cx="624" cy="785"/>
                  <a:chOff x="3189" y="2888"/>
                  <a:chExt cx="624" cy="785"/>
                </a:xfrm>
              </p:grpSpPr>
              <p:sp>
                <p:nvSpPr>
                  <p:cNvPr id="244034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3189" y="300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35" name="Line 323"/>
                  <p:cNvSpPr>
                    <a:spLocks noChangeShapeType="1"/>
                  </p:cNvSpPr>
                  <p:nvPr/>
                </p:nvSpPr>
                <p:spPr bwMode="auto">
                  <a:xfrm>
                    <a:off x="3221" y="3008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36" name="Line 324"/>
                  <p:cNvSpPr>
                    <a:spLocks noChangeShapeType="1"/>
                  </p:cNvSpPr>
                  <p:nvPr/>
                </p:nvSpPr>
                <p:spPr bwMode="auto">
                  <a:xfrm>
                    <a:off x="3189" y="302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37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3217" y="300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38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3249" y="3004"/>
                    <a:ext cx="1" cy="20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39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3217" y="302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0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298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1" name="Line 329"/>
                  <p:cNvSpPr>
                    <a:spLocks noChangeShapeType="1"/>
                  </p:cNvSpPr>
                  <p:nvPr/>
                </p:nvSpPr>
                <p:spPr bwMode="auto">
                  <a:xfrm>
                    <a:off x="3285" y="298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2" name="Line 330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299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3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3277" y="294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4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3309" y="294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5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3277" y="296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6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3313" y="291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7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3345" y="2912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8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3313" y="292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49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3341" y="288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0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3373" y="2888"/>
                    <a:ext cx="1" cy="16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1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3341" y="290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2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3373" y="289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3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3405" y="289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4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3373" y="290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5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3413" y="2916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6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3445" y="2916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7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3413" y="2928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8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3441" y="295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59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3473" y="2956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0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3441" y="296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1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298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2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3497" y="2988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3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299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4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3493" y="304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5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3525" y="3048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6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3493" y="305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7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3517" y="310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8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3549" y="3100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69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3517" y="310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0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3541" y="314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1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3569" y="3148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2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3541" y="315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3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3553" y="319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4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3585" y="3196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5" name="Line 363"/>
                  <p:cNvSpPr>
                    <a:spLocks noChangeShapeType="1"/>
                  </p:cNvSpPr>
                  <p:nvPr/>
                </p:nvSpPr>
                <p:spPr bwMode="auto">
                  <a:xfrm>
                    <a:off x="3553" y="320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6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3573" y="325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7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3609" y="3256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8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3573" y="326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79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3589" y="330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0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3308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1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3589" y="331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2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3613" y="3376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3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376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4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613" y="3384"/>
                    <a:ext cx="60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5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44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6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3440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7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45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8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3637" y="348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89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669" y="3480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0" name="Line 378"/>
                  <p:cNvSpPr>
                    <a:spLocks noChangeShapeType="1"/>
                  </p:cNvSpPr>
                  <p:nvPr/>
                </p:nvSpPr>
                <p:spPr bwMode="auto">
                  <a:xfrm>
                    <a:off x="3637" y="348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1" name="Line 379"/>
                  <p:cNvSpPr>
                    <a:spLocks noChangeShapeType="1"/>
                  </p:cNvSpPr>
                  <p:nvPr/>
                </p:nvSpPr>
                <p:spPr bwMode="auto">
                  <a:xfrm>
                    <a:off x="3649" y="352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2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3681" y="3520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3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3649" y="352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4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3665" y="353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5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3665" y="353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6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3673" y="356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7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3705" y="3560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8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673" y="356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099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3685" y="360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0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3717" y="3600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1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3685" y="360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2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3693" y="361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3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693" y="361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4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3705" y="364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5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3737" y="3640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6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3705" y="364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7" name="Line 395"/>
                  <p:cNvSpPr>
                    <a:spLocks noChangeShapeType="1"/>
                  </p:cNvSpPr>
                  <p:nvPr/>
                </p:nvSpPr>
                <p:spPr bwMode="auto">
                  <a:xfrm>
                    <a:off x="3713" y="364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8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3745" y="3640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09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3713" y="364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0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3717" y="3636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1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3749" y="3636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2" name="Line 400"/>
                  <p:cNvSpPr>
                    <a:spLocks noChangeShapeType="1"/>
                  </p:cNvSpPr>
                  <p:nvPr/>
                </p:nvSpPr>
                <p:spPr bwMode="auto">
                  <a:xfrm>
                    <a:off x="3717" y="3640"/>
                    <a:ext cx="68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3" name="Line 401"/>
                  <p:cNvSpPr>
                    <a:spLocks noChangeShapeType="1"/>
                  </p:cNvSpPr>
                  <p:nvPr/>
                </p:nvSpPr>
                <p:spPr bwMode="auto">
                  <a:xfrm>
                    <a:off x="3729" y="366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4" name="Line 402"/>
                  <p:cNvSpPr>
                    <a:spLocks noChangeShapeType="1"/>
                  </p:cNvSpPr>
                  <p:nvPr/>
                </p:nvSpPr>
                <p:spPr bwMode="auto">
                  <a:xfrm>
                    <a:off x="3729" y="3660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5" name="Line 403"/>
                  <p:cNvSpPr>
                    <a:spLocks noChangeShapeType="1"/>
                  </p:cNvSpPr>
                  <p:nvPr/>
                </p:nvSpPr>
                <p:spPr bwMode="auto">
                  <a:xfrm>
                    <a:off x="3733" y="366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6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3765" y="3664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7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3733" y="366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8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3737" y="366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19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3769" y="3668"/>
                    <a:ext cx="1" cy="4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20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3737" y="367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21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3745" y="3664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22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3777" y="3664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23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3745" y="3672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24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3749" y="3648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25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3785" y="3648"/>
                    <a:ext cx="1" cy="8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126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3749" y="3656"/>
                    <a:ext cx="64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44133" name="Group 421"/>
            <p:cNvGrpSpPr>
              <a:grpSpLocks/>
            </p:cNvGrpSpPr>
            <p:nvPr/>
          </p:nvGrpSpPr>
          <p:grpSpPr bwMode="auto">
            <a:xfrm>
              <a:off x="2894" y="3253"/>
              <a:ext cx="1253" cy="115"/>
              <a:chOff x="2686" y="3773"/>
              <a:chExt cx="1253" cy="115"/>
            </a:xfrm>
          </p:grpSpPr>
          <p:sp>
            <p:nvSpPr>
              <p:cNvPr id="244130" name="Rectangle 418"/>
              <p:cNvSpPr>
                <a:spLocks noChangeArrowheads="1"/>
              </p:cNvSpPr>
              <p:nvPr/>
            </p:nvSpPr>
            <p:spPr bwMode="auto">
              <a:xfrm>
                <a:off x="3246" y="3773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</a:rPr>
                  <a:t>1.0</a:t>
                </a:r>
                <a:endParaRPr lang="en-US"/>
              </a:p>
            </p:txBody>
          </p:sp>
          <p:sp>
            <p:nvSpPr>
              <p:cNvPr id="244131" name="Rectangle 419"/>
              <p:cNvSpPr>
                <a:spLocks noChangeArrowheads="1"/>
              </p:cNvSpPr>
              <p:nvPr/>
            </p:nvSpPr>
            <p:spPr bwMode="auto">
              <a:xfrm>
                <a:off x="3806" y="3773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</a:rPr>
                  <a:t>1.5</a:t>
                </a:r>
                <a:endParaRPr lang="en-US"/>
              </a:p>
            </p:txBody>
          </p:sp>
          <p:sp>
            <p:nvSpPr>
              <p:cNvPr id="244132" name="Rectangle 420"/>
              <p:cNvSpPr>
                <a:spLocks noChangeArrowheads="1"/>
              </p:cNvSpPr>
              <p:nvPr/>
            </p:nvSpPr>
            <p:spPr bwMode="auto">
              <a:xfrm>
                <a:off x="2686" y="3773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</a:rPr>
                  <a:t>0.5</a:t>
                </a:r>
                <a:endParaRPr lang="en-US"/>
              </a:p>
            </p:txBody>
          </p:sp>
        </p:grpSp>
        <p:sp>
          <p:nvSpPr>
            <p:cNvPr id="244134" name="Rectangle 422"/>
            <p:cNvSpPr>
              <a:spLocks noChangeArrowheads="1"/>
            </p:cNvSpPr>
            <p:nvPr/>
          </p:nvSpPr>
          <p:spPr bwMode="auto">
            <a:xfrm>
              <a:off x="3192" y="3325"/>
              <a:ext cx="24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R (m)</a:t>
              </a:r>
              <a:endParaRPr lang="en-US"/>
            </a:p>
          </p:txBody>
        </p:sp>
        <p:sp>
          <p:nvSpPr>
            <p:cNvPr id="244135" name="Rectangle 423"/>
            <p:cNvSpPr>
              <a:spLocks noChangeArrowheads="1"/>
            </p:cNvSpPr>
            <p:nvPr/>
          </p:nvSpPr>
          <p:spPr bwMode="auto">
            <a:xfrm>
              <a:off x="2722" y="2201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n</a:t>
              </a:r>
              <a:endParaRPr lang="en-US"/>
            </a:p>
          </p:txBody>
        </p:sp>
        <p:sp>
          <p:nvSpPr>
            <p:cNvPr id="244136" name="Rectangle 424"/>
            <p:cNvSpPr>
              <a:spLocks noChangeArrowheads="1"/>
            </p:cNvSpPr>
            <p:nvPr/>
          </p:nvSpPr>
          <p:spPr bwMode="auto">
            <a:xfrm>
              <a:off x="2774" y="2221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/>
            </a:p>
          </p:txBody>
        </p:sp>
        <p:sp>
          <p:nvSpPr>
            <p:cNvPr id="244137" name="Rectangle 425"/>
            <p:cNvSpPr>
              <a:spLocks noChangeArrowheads="1"/>
            </p:cNvSpPr>
            <p:nvPr/>
          </p:nvSpPr>
          <p:spPr bwMode="auto">
            <a:xfrm>
              <a:off x="2826" y="2201"/>
              <a:ext cx="16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 [10</a:t>
              </a:r>
              <a:endParaRPr lang="en-US"/>
            </a:p>
          </p:txBody>
        </p:sp>
        <p:sp>
          <p:nvSpPr>
            <p:cNvPr id="244138" name="Rectangle 426"/>
            <p:cNvSpPr>
              <a:spLocks noChangeArrowheads="1"/>
            </p:cNvSpPr>
            <p:nvPr/>
          </p:nvSpPr>
          <p:spPr bwMode="auto">
            <a:xfrm>
              <a:off x="2986" y="2201"/>
              <a:ext cx="8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20</a:t>
              </a:r>
              <a:endParaRPr lang="en-US"/>
            </a:p>
          </p:txBody>
        </p:sp>
        <p:sp>
          <p:nvSpPr>
            <p:cNvPr id="244139" name="Rectangle 427"/>
            <p:cNvSpPr>
              <a:spLocks noChangeArrowheads="1"/>
            </p:cNvSpPr>
            <p:nvPr/>
          </p:nvSpPr>
          <p:spPr bwMode="auto">
            <a:xfrm>
              <a:off x="3066" y="2201"/>
              <a:ext cx="8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m</a:t>
              </a:r>
              <a:endParaRPr lang="en-US"/>
            </a:p>
          </p:txBody>
        </p:sp>
        <p:sp>
          <p:nvSpPr>
            <p:cNvPr id="244140" name="Rectangle 428"/>
            <p:cNvSpPr>
              <a:spLocks noChangeArrowheads="1"/>
            </p:cNvSpPr>
            <p:nvPr/>
          </p:nvSpPr>
          <p:spPr bwMode="auto">
            <a:xfrm>
              <a:off x="3146" y="2201"/>
              <a:ext cx="6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-3</a:t>
              </a:r>
              <a:endParaRPr lang="en-US"/>
            </a:p>
          </p:txBody>
        </p:sp>
        <p:sp>
          <p:nvSpPr>
            <p:cNvPr id="244141" name="Rectangle 429"/>
            <p:cNvSpPr>
              <a:spLocks noChangeArrowheads="1"/>
            </p:cNvSpPr>
            <p:nvPr/>
          </p:nvSpPr>
          <p:spPr bwMode="auto">
            <a:xfrm>
              <a:off x="3210" y="2201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]</a:t>
              </a:r>
              <a:endParaRPr lang="en-US"/>
            </a:p>
          </p:txBody>
        </p:sp>
        <p:sp>
          <p:nvSpPr>
            <p:cNvPr id="244142" name="Rectangle 430"/>
            <p:cNvSpPr>
              <a:spLocks noChangeArrowheads="1"/>
            </p:cNvSpPr>
            <p:nvPr/>
          </p:nvSpPr>
          <p:spPr bwMode="auto">
            <a:xfrm>
              <a:off x="2722" y="1057"/>
              <a:ext cx="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T</a:t>
              </a:r>
              <a:endParaRPr lang="en-US"/>
            </a:p>
          </p:txBody>
        </p:sp>
        <p:sp>
          <p:nvSpPr>
            <p:cNvPr id="244143" name="Rectangle 431"/>
            <p:cNvSpPr>
              <a:spLocks noChangeArrowheads="1"/>
            </p:cNvSpPr>
            <p:nvPr/>
          </p:nvSpPr>
          <p:spPr bwMode="auto">
            <a:xfrm>
              <a:off x="2782" y="1077"/>
              <a:ext cx="2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i</a:t>
              </a:r>
              <a:endParaRPr lang="en-US"/>
            </a:p>
          </p:txBody>
        </p:sp>
        <p:sp>
          <p:nvSpPr>
            <p:cNvPr id="244144" name="Rectangle 432"/>
            <p:cNvSpPr>
              <a:spLocks noChangeArrowheads="1"/>
            </p:cNvSpPr>
            <p:nvPr/>
          </p:nvSpPr>
          <p:spPr bwMode="auto">
            <a:xfrm>
              <a:off x="2802" y="1057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, </a:t>
              </a:r>
              <a:endParaRPr lang="en-US"/>
            </a:p>
          </p:txBody>
        </p:sp>
        <p:sp>
          <p:nvSpPr>
            <p:cNvPr id="244145" name="Rectangle 433"/>
            <p:cNvSpPr>
              <a:spLocks noChangeArrowheads="1"/>
            </p:cNvSpPr>
            <p:nvPr/>
          </p:nvSpPr>
          <p:spPr bwMode="auto">
            <a:xfrm>
              <a:off x="2855" y="1057"/>
              <a:ext cx="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FF"/>
                  </a:solidFill>
                </a:rPr>
                <a:t>T</a:t>
              </a:r>
              <a:endParaRPr lang="en-US"/>
            </a:p>
          </p:txBody>
        </p:sp>
        <p:sp>
          <p:nvSpPr>
            <p:cNvPr id="244146" name="Rectangle 434"/>
            <p:cNvSpPr>
              <a:spLocks noChangeArrowheads="1"/>
            </p:cNvSpPr>
            <p:nvPr/>
          </p:nvSpPr>
          <p:spPr bwMode="auto">
            <a:xfrm>
              <a:off x="2914" y="1077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FF"/>
                  </a:solidFill>
                </a:rPr>
                <a:t>e</a:t>
              </a:r>
              <a:endParaRPr lang="en-US"/>
            </a:p>
          </p:txBody>
        </p:sp>
        <p:sp>
          <p:nvSpPr>
            <p:cNvPr id="244147" name="Rectangle 435"/>
            <p:cNvSpPr>
              <a:spLocks noChangeArrowheads="1"/>
            </p:cNvSpPr>
            <p:nvPr/>
          </p:nvSpPr>
          <p:spPr bwMode="auto">
            <a:xfrm>
              <a:off x="2966" y="1057"/>
              <a:ext cx="2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 [keV]</a:t>
              </a:r>
              <a:endParaRPr lang="en-US"/>
            </a:p>
          </p:txBody>
        </p:sp>
        <p:sp>
          <p:nvSpPr>
            <p:cNvPr id="244148" name="Rectangle 436"/>
            <p:cNvSpPr>
              <a:spLocks noChangeArrowheads="1"/>
            </p:cNvSpPr>
            <p:nvPr/>
          </p:nvSpPr>
          <p:spPr bwMode="auto">
            <a:xfrm>
              <a:off x="2526" y="2021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44149" name="Rectangle 437"/>
            <p:cNvSpPr>
              <a:spLocks noChangeArrowheads="1"/>
            </p:cNvSpPr>
            <p:nvPr/>
          </p:nvSpPr>
          <p:spPr bwMode="auto">
            <a:xfrm>
              <a:off x="2526" y="114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244150" name="Rectangle 438"/>
            <p:cNvSpPr>
              <a:spLocks noChangeArrowheads="1"/>
            </p:cNvSpPr>
            <p:nvPr/>
          </p:nvSpPr>
          <p:spPr bwMode="auto">
            <a:xfrm>
              <a:off x="3366" y="2657"/>
              <a:ext cx="4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CC00"/>
                  </a:solidFill>
                </a:rPr>
                <a:t>v</a:t>
              </a:r>
              <a:endParaRPr lang="en-US"/>
            </a:p>
          </p:txBody>
        </p:sp>
        <p:sp>
          <p:nvSpPr>
            <p:cNvPr id="244151" name="Rectangle 439"/>
            <p:cNvSpPr>
              <a:spLocks noChangeArrowheads="1"/>
            </p:cNvSpPr>
            <p:nvPr/>
          </p:nvSpPr>
          <p:spPr bwMode="auto">
            <a:xfrm>
              <a:off x="3414" y="2677"/>
              <a:ext cx="2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CC00"/>
                  </a:solidFill>
                </a:rPr>
                <a:t>i</a:t>
              </a:r>
              <a:endParaRPr lang="en-US"/>
            </a:p>
          </p:txBody>
        </p:sp>
        <p:sp>
          <p:nvSpPr>
            <p:cNvPr id="244152" name="Rectangle 440"/>
            <p:cNvSpPr>
              <a:spLocks noChangeArrowheads="1"/>
            </p:cNvSpPr>
            <p:nvPr/>
          </p:nvSpPr>
          <p:spPr bwMode="auto">
            <a:xfrm>
              <a:off x="3434" y="2657"/>
              <a:ext cx="28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CC00"/>
                  </a:solidFill>
                </a:rPr>
                <a:t> [km/s]</a:t>
              </a:r>
              <a:endParaRPr lang="en-US"/>
            </a:p>
          </p:txBody>
        </p:sp>
        <p:sp>
          <p:nvSpPr>
            <p:cNvPr id="244153" name="Rectangle 441"/>
            <p:cNvSpPr>
              <a:spLocks noChangeArrowheads="1"/>
            </p:cNvSpPr>
            <p:nvPr/>
          </p:nvSpPr>
          <p:spPr bwMode="auto">
            <a:xfrm>
              <a:off x="2526" y="3177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44154" name="Rectangle 442"/>
            <p:cNvSpPr>
              <a:spLocks noChangeArrowheads="1"/>
            </p:cNvSpPr>
            <p:nvPr/>
          </p:nvSpPr>
          <p:spPr bwMode="auto">
            <a:xfrm>
              <a:off x="2446" y="2461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0.5</a:t>
              </a:r>
              <a:endParaRPr lang="en-US"/>
            </a:p>
          </p:txBody>
        </p:sp>
        <p:grpSp>
          <p:nvGrpSpPr>
            <p:cNvPr id="244158" name="Group 446"/>
            <p:cNvGrpSpPr>
              <a:grpSpLocks/>
            </p:cNvGrpSpPr>
            <p:nvPr/>
          </p:nvGrpSpPr>
          <p:grpSpPr bwMode="auto">
            <a:xfrm>
              <a:off x="4215" y="2405"/>
              <a:ext cx="160" cy="891"/>
              <a:chOff x="4007" y="2925"/>
              <a:chExt cx="160" cy="891"/>
            </a:xfrm>
          </p:grpSpPr>
          <p:sp>
            <p:nvSpPr>
              <p:cNvPr id="244155" name="Rectangle 443"/>
              <p:cNvSpPr>
                <a:spLocks noChangeArrowheads="1"/>
              </p:cNvSpPr>
              <p:nvPr/>
            </p:nvSpPr>
            <p:spPr bwMode="auto">
              <a:xfrm>
                <a:off x="4007" y="370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CC00"/>
                    </a:solidFill>
                  </a:rPr>
                  <a:t>0</a:t>
                </a:r>
                <a:endParaRPr lang="en-US"/>
              </a:p>
            </p:txBody>
          </p:sp>
          <p:sp>
            <p:nvSpPr>
              <p:cNvPr id="244156" name="Rectangle 444"/>
              <p:cNvSpPr>
                <a:spLocks noChangeArrowheads="1"/>
              </p:cNvSpPr>
              <p:nvPr/>
            </p:nvSpPr>
            <p:spPr bwMode="auto">
              <a:xfrm>
                <a:off x="4007" y="3313"/>
                <a:ext cx="16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CC00"/>
                    </a:solidFill>
                  </a:rPr>
                  <a:t>100</a:t>
                </a:r>
                <a:endParaRPr lang="en-US"/>
              </a:p>
            </p:txBody>
          </p:sp>
          <p:sp>
            <p:nvSpPr>
              <p:cNvPr id="244157" name="Rectangle 445"/>
              <p:cNvSpPr>
                <a:spLocks noChangeArrowheads="1"/>
              </p:cNvSpPr>
              <p:nvPr/>
            </p:nvSpPr>
            <p:spPr bwMode="auto">
              <a:xfrm>
                <a:off x="4007" y="2925"/>
                <a:ext cx="16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CC00"/>
                    </a:solidFill>
                  </a:rPr>
                  <a:t>200</a:t>
                </a:r>
                <a:endParaRPr lang="en-US"/>
              </a:p>
            </p:txBody>
          </p:sp>
        </p:grpSp>
        <p:grpSp>
          <p:nvGrpSpPr>
            <p:cNvPr id="244161" name="Group 449"/>
            <p:cNvGrpSpPr>
              <a:grpSpLocks/>
            </p:cNvGrpSpPr>
            <p:nvPr/>
          </p:nvGrpSpPr>
          <p:grpSpPr bwMode="auto">
            <a:xfrm>
              <a:off x="3861" y="2688"/>
              <a:ext cx="220" cy="48"/>
              <a:chOff x="3653" y="3208"/>
              <a:chExt cx="220" cy="48"/>
            </a:xfrm>
          </p:grpSpPr>
          <p:sp>
            <p:nvSpPr>
              <p:cNvPr id="244159" name="Freeform 447"/>
              <p:cNvSpPr>
                <a:spLocks/>
              </p:cNvSpPr>
              <p:nvPr/>
            </p:nvSpPr>
            <p:spPr bwMode="auto">
              <a:xfrm>
                <a:off x="3813" y="3208"/>
                <a:ext cx="60" cy="48"/>
              </a:xfrm>
              <a:custGeom>
                <a:avLst/>
                <a:gdLst/>
                <a:ahLst/>
                <a:cxnLst>
                  <a:cxn ang="0">
                    <a:pos x="60" y="24"/>
                  </a:cxn>
                  <a:cxn ang="0">
                    <a:pos x="0" y="48"/>
                  </a:cxn>
                  <a:cxn ang="0">
                    <a:pos x="0" y="24"/>
                  </a:cxn>
                  <a:cxn ang="0">
                    <a:pos x="0" y="0"/>
                  </a:cxn>
                  <a:cxn ang="0">
                    <a:pos x="60" y="24"/>
                  </a:cxn>
                </a:cxnLst>
                <a:rect l="0" t="0" r="r" b="b"/>
                <a:pathLst>
                  <a:path w="60" h="48">
                    <a:moveTo>
                      <a:pt x="60" y="24"/>
                    </a:moveTo>
                    <a:lnTo>
                      <a:pt x="0" y="48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00CC00"/>
              </a:solidFill>
              <a:ln w="635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160" name="Line 448"/>
              <p:cNvSpPr>
                <a:spLocks noChangeShapeType="1"/>
              </p:cNvSpPr>
              <p:nvPr/>
            </p:nvSpPr>
            <p:spPr bwMode="auto">
              <a:xfrm>
                <a:off x="3653" y="3228"/>
                <a:ext cx="156" cy="1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4164" name="Group 452"/>
            <p:cNvGrpSpPr>
              <a:grpSpLocks/>
            </p:cNvGrpSpPr>
            <p:nvPr/>
          </p:nvGrpSpPr>
          <p:grpSpPr bwMode="auto">
            <a:xfrm>
              <a:off x="2808" y="2320"/>
              <a:ext cx="212" cy="48"/>
              <a:chOff x="2600" y="2840"/>
              <a:chExt cx="212" cy="48"/>
            </a:xfrm>
          </p:grpSpPr>
          <p:sp>
            <p:nvSpPr>
              <p:cNvPr id="244162" name="Freeform 450"/>
              <p:cNvSpPr>
                <a:spLocks/>
              </p:cNvSpPr>
              <p:nvPr/>
            </p:nvSpPr>
            <p:spPr bwMode="auto">
              <a:xfrm>
                <a:off x="2600" y="2840"/>
                <a:ext cx="60" cy="4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0" y="0"/>
                  </a:cxn>
                  <a:cxn ang="0">
                    <a:pos x="60" y="24"/>
                  </a:cxn>
                  <a:cxn ang="0">
                    <a:pos x="60" y="48"/>
                  </a:cxn>
                  <a:cxn ang="0">
                    <a:pos x="0" y="24"/>
                  </a:cxn>
                </a:cxnLst>
                <a:rect l="0" t="0" r="r" b="b"/>
                <a:pathLst>
                  <a:path w="60" h="48">
                    <a:moveTo>
                      <a:pt x="0" y="24"/>
                    </a:moveTo>
                    <a:lnTo>
                      <a:pt x="60" y="0"/>
                    </a:lnTo>
                    <a:lnTo>
                      <a:pt x="60" y="24"/>
                    </a:lnTo>
                    <a:lnTo>
                      <a:pt x="60" y="4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163" name="Line 451"/>
              <p:cNvSpPr>
                <a:spLocks noChangeShapeType="1"/>
              </p:cNvSpPr>
              <p:nvPr/>
            </p:nvSpPr>
            <p:spPr bwMode="auto">
              <a:xfrm>
                <a:off x="2656" y="2860"/>
                <a:ext cx="15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2701" name="Rectangle 13"/>
            <p:cNvSpPr>
              <a:spLocks noChangeArrowheads="1"/>
            </p:cNvSpPr>
            <p:nvPr/>
          </p:nvSpPr>
          <p:spPr bwMode="auto">
            <a:xfrm>
              <a:off x="3832" y="1028"/>
              <a:ext cx="274" cy="1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35000"/>
                </a:spcBef>
              </a:pPr>
              <a:r>
                <a:rPr lang="en-US" sz="1400">
                  <a:solidFill>
                    <a:srgbClr val="0000FF"/>
                  </a:solidFill>
                </a:rPr>
                <a:t>0.55s</a:t>
              </a:r>
            </a:p>
          </p:txBody>
        </p:sp>
        <p:grpSp>
          <p:nvGrpSpPr>
            <p:cNvPr id="244167" name="Group 455"/>
            <p:cNvGrpSpPr>
              <a:grpSpLocks/>
            </p:cNvGrpSpPr>
            <p:nvPr/>
          </p:nvGrpSpPr>
          <p:grpSpPr bwMode="auto">
            <a:xfrm>
              <a:off x="4374" y="960"/>
              <a:ext cx="1322" cy="2417"/>
              <a:chOff x="2712" y="856"/>
              <a:chExt cx="1322" cy="2417"/>
            </a:xfrm>
          </p:grpSpPr>
          <p:pic>
            <p:nvPicPr>
              <p:cNvPr id="244168" name="Picture 45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6046"/>
              <a:stretch>
                <a:fillRect/>
              </a:stretch>
            </p:blipFill>
            <p:spPr bwMode="auto">
              <a:xfrm>
                <a:off x="2712" y="856"/>
                <a:ext cx="1322" cy="2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4169" name="Line 457"/>
              <p:cNvSpPr>
                <a:spLocks noChangeShapeType="1"/>
              </p:cNvSpPr>
              <p:nvPr/>
            </p:nvSpPr>
            <p:spPr bwMode="auto">
              <a:xfrm>
                <a:off x="2853" y="880"/>
                <a:ext cx="10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2702" name="Rectangle 14"/>
            <p:cNvSpPr>
              <a:spLocks noChangeArrowheads="1"/>
            </p:cNvSpPr>
            <p:nvPr/>
          </p:nvSpPr>
          <p:spPr bwMode="auto">
            <a:xfrm>
              <a:off x="5232" y="1036"/>
              <a:ext cx="274" cy="1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35000"/>
                </a:spcBef>
              </a:pPr>
              <a:r>
                <a:rPr lang="en-US" sz="1400">
                  <a:solidFill>
                    <a:srgbClr val="0000FF"/>
                  </a:solidFill>
                </a:rPr>
                <a:t>0.55s</a:t>
              </a:r>
            </a:p>
          </p:txBody>
        </p:sp>
      </p:grpSp>
      <p:sp>
        <p:nvSpPr>
          <p:cNvPr id="245169" name="Line 433"/>
          <p:cNvSpPr>
            <a:spLocks noChangeShapeType="1"/>
          </p:cNvSpPr>
          <p:nvPr/>
        </p:nvSpPr>
        <p:spPr bwMode="auto">
          <a:xfrm>
            <a:off x="1727200" y="6299200"/>
            <a:ext cx="2019300" cy="0"/>
          </a:xfrm>
          <a:prstGeom prst="line">
            <a:avLst/>
          </a:prstGeom>
          <a:noFill/>
          <a:ln w="38100">
            <a:solidFill>
              <a:srgbClr val="90DEE3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168" name="Rectangle 432"/>
          <p:cNvSpPr>
            <a:spLocks noChangeArrowheads="1"/>
          </p:cNvSpPr>
          <p:nvPr/>
        </p:nvSpPr>
        <p:spPr bwMode="auto">
          <a:xfrm>
            <a:off x="2257425" y="6151563"/>
            <a:ext cx="90487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1800">
                <a:solidFill>
                  <a:srgbClr val="0FD0FF"/>
                </a:solidFill>
                <a:latin typeface="Arial" pitchFamily="34" charset="0"/>
              </a:rPr>
              <a:t>H-mode</a:t>
            </a:r>
          </a:p>
        </p:txBody>
      </p:sp>
      <p:sp>
        <p:nvSpPr>
          <p:cNvPr id="245174" name="Text Box 438"/>
          <p:cNvSpPr txBox="1">
            <a:spLocks noChangeArrowheads="1"/>
          </p:cNvSpPr>
          <p:nvPr/>
        </p:nvSpPr>
        <p:spPr bwMode="auto">
          <a:xfrm>
            <a:off x="5389563" y="6662738"/>
            <a:ext cx="3149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bIns="0" anchor="b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J. Menard, </a:t>
            </a:r>
            <a:r>
              <a:rPr lang="en-US" sz="1200">
                <a:solidFill>
                  <a:srgbClr val="00804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, Nucl. Fusion </a:t>
            </a:r>
            <a:r>
              <a:rPr lang="en-US" sz="1200" b="1" i="1">
                <a:solidFill>
                  <a:srgbClr val="008040"/>
                </a:solidFill>
                <a:latin typeface="Arial" pitchFamily="34" charset="0"/>
              </a:rPr>
              <a:t>45</a:t>
            </a:r>
            <a:r>
              <a:rPr lang="en-US" sz="1200" i="1">
                <a:solidFill>
                  <a:srgbClr val="008040"/>
                </a:solidFill>
                <a:latin typeface="Arial" pitchFamily="34" charset="0"/>
              </a:rPr>
              <a:t> (2005) 539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B161C-12E6-4B00-BC70-2FB5CFFE4019}" type="slidenum">
              <a:rPr lang="en-US"/>
              <a:pPr/>
              <a:t>7</a:t>
            </a:fld>
            <a:r>
              <a:rPr lang="en-US"/>
              <a:t> 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0"/>
            <a:ext cx="91440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/>
              <a:t>ST Significantly Exceeds </a:t>
            </a:r>
            <a:br>
              <a:rPr lang="en-US" sz="3000"/>
            </a:br>
            <a:r>
              <a:rPr lang="en-US" sz="3000"/>
              <a:t>Conventional Tokamak Stability Boundaries</a:t>
            </a:r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792663" y="1709738"/>
            <a:ext cx="4110037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eaLnBrk="1" hangingPunct="1">
              <a:spcBef>
                <a:spcPct val="50000"/>
              </a:spcBef>
              <a:buFontTx/>
              <a:buChar char="•"/>
            </a:pPr>
            <a:r>
              <a:rPr lang="en-US" sz="2200"/>
              <a:t>Demonstrates benefits of</a:t>
            </a:r>
            <a:endParaRPr lang="en-US" sz="2000">
              <a:solidFill>
                <a:srgbClr val="CC3300"/>
              </a:solidFill>
            </a:endParaRPr>
          </a:p>
          <a:p>
            <a:pPr marL="571500" lvl="1" indent="-228600" eaLnBrk="1" hangingPunct="1">
              <a:spcBef>
                <a:spcPct val="5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</a:rPr>
              <a:t>Low aspect ratio and 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cross-section shaping</a:t>
            </a:r>
          </a:p>
          <a:p>
            <a:pPr marL="571500" lvl="1" indent="-228600" eaLnBrk="1" hangingPunct="1">
              <a:spcBef>
                <a:spcPct val="5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</a:rPr>
              <a:t>Stabilization of MHD modes by nearby </a:t>
            </a:r>
            <a:r>
              <a:rPr lang="en-US" sz="2000" b="1">
                <a:solidFill>
                  <a:srgbClr val="804000"/>
                </a:solidFill>
              </a:rPr>
              <a:t>conducting plates</a:t>
            </a:r>
            <a:endParaRPr lang="en-US" sz="2000">
              <a:solidFill>
                <a:schemeClr val="accent2"/>
              </a:solidFill>
            </a:endParaRPr>
          </a:p>
          <a:p>
            <a:pPr marL="571500" lvl="1" indent="-228600" eaLnBrk="1" hangingPunct="1">
              <a:spcBef>
                <a:spcPct val="50000"/>
              </a:spcBef>
              <a:buFontTx/>
              <a:buChar char="–"/>
            </a:pPr>
            <a:r>
              <a:rPr lang="en-US" sz="2000">
                <a:solidFill>
                  <a:schemeClr val="accent2"/>
                </a:solidFill>
              </a:rPr>
              <a:t>Active feedback suppression of MHD instabilities</a:t>
            </a:r>
          </a:p>
          <a:p>
            <a:pPr marL="228600" indent="-228600" eaLnBrk="1" hangingPunct="1">
              <a:spcBef>
                <a:spcPct val="50000"/>
              </a:spcBef>
            </a:pPr>
            <a:r>
              <a:rPr lang="en-US" sz="2200">
                <a:solidFill>
                  <a:srgbClr val="00CF02"/>
                </a:solidFill>
              </a:rPr>
              <a:t>* </a:t>
            </a:r>
            <a:r>
              <a:rPr lang="en-US" sz="2000">
                <a:solidFill>
                  <a:srgbClr val="00CF02"/>
                </a:solidFill>
              </a:rPr>
              <a:t>CTF: Operating regime of a possible ST-based fusion “Component Test Facility”</a:t>
            </a:r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2" cstate="print"/>
          <a:srcRect l="9940" b="12062"/>
          <a:stretch>
            <a:fillRect/>
          </a:stretch>
        </p:blipFill>
        <p:spPr bwMode="auto">
          <a:xfrm>
            <a:off x="276225" y="1454150"/>
            <a:ext cx="45529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44550" y="6000750"/>
            <a:ext cx="365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Normalized current I</a:t>
            </a:r>
            <a:r>
              <a:rPr lang="en-US" sz="1800" baseline="-25000"/>
              <a:t>p</a:t>
            </a:r>
            <a:r>
              <a:rPr lang="en-US" sz="1800"/>
              <a:t>/a·B</a:t>
            </a:r>
            <a:r>
              <a:rPr lang="en-US" sz="1800" baseline="-25000"/>
              <a:t>T</a:t>
            </a:r>
            <a:r>
              <a:rPr lang="en-US" sz="1800"/>
              <a:t> (MA/m·T)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 rot="-5400000">
            <a:off x="-758031" y="3434556"/>
            <a:ext cx="2152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288" tIns="0" rIns="18288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Symbol" pitchFamily="18" charset="2"/>
                <a:sym typeface="Symbol" pitchFamily="18" charset="2"/>
              </a:rPr>
              <a:t></a:t>
            </a:r>
            <a:r>
              <a:rPr lang="en-US" sz="1800" baseline="-25000"/>
              <a:t>T</a:t>
            </a:r>
            <a:r>
              <a:rPr lang="en-US" sz="1800"/>
              <a:t> = 2</a:t>
            </a:r>
            <a:r>
              <a:rPr lang="en-US" altLang="ja-JP" sz="1800"/>
              <a:t>µ</a:t>
            </a:r>
            <a:r>
              <a:rPr lang="en-US" altLang="ja-JP" sz="1800" baseline="-25000"/>
              <a:t>0</a:t>
            </a:r>
            <a:r>
              <a:rPr lang="en-US" altLang="ja-JP" sz="1800"/>
              <a:t>&lt;</a:t>
            </a:r>
            <a:r>
              <a:rPr lang="en-US" sz="1800"/>
              <a:t>p&gt;/B</a:t>
            </a:r>
            <a:r>
              <a:rPr lang="en-US" sz="1800" baseline="-25000"/>
              <a:t>T0</a:t>
            </a:r>
            <a:r>
              <a:rPr lang="en-US" sz="1800" baseline="30000"/>
              <a:t>2</a:t>
            </a:r>
            <a:r>
              <a:rPr lang="en-US" sz="1800"/>
              <a:t> (%)</a:t>
            </a:r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5781675" y="6662738"/>
            <a:ext cx="23034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109728" bIns="0" anchor="b" anchorCtr="1">
            <a:spAutoFit/>
          </a:bodyPr>
          <a:lstStyle/>
          <a:p>
            <a:pPr algn="r" eaLnBrk="1" hangingPunct="1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Data courtesy S. Sabbagh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2054225" y="25177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CF02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F00147-9A0C-4436-919F-29C12C6867A8}" type="slidenum">
              <a:rPr lang="en-US"/>
              <a:pPr/>
              <a:t>8</a:t>
            </a:fld>
            <a:r>
              <a:rPr lang="en-US"/>
              <a:t> </a:t>
            </a:r>
          </a:p>
        </p:txBody>
      </p:sp>
      <p:pic>
        <p:nvPicPr>
          <p:cNvPr id="202755" name="Picture 22" descr="Screen shot 2011-11-14 at 9.54.25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3933825"/>
            <a:ext cx="41370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6" name="Title 1"/>
          <p:cNvSpPr>
            <a:spLocks noGrp="1"/>
          </p:cNvSpPr>
          <p:nvPr>
            <p:ph type="title" idx="4294967295"/>
          </p:nvPr>
        </p:nvSpPr>
        <p:spPr>
          <a:xfrm>
            <a:off x="3175" y="73025"/>
            <a:ext cx="9140825" cy="946150"/>
          </a:xfrm>
        </p:spPr>
        <p:txBody>
          <a:bodyPr/>
          <a:lstStyle/>
          <a:p>
            <a:r>
              <a:rPr lang="en-US" sz="2800"/>
              <a:t>NSTX Achieved Non-Inductively Sustained Current Fraction up to 70% in Quiescent High-</a:t>
            </a:r>
            <a:r>
              <a:rPr lang="en-US" sz="2800">
                <a:sym typeface="Symbol" pitchFamily="18" charset="2"/>
              </a:rPr>
              <a:t></a:t>
            </a:r>
            <a:r>
              <a:rPr lang="en-US" sz="2800"/>
              <a:t> Discharges </a:t>
            </a:r>
          </a:p>
        </p:txBody>
      </p:sp>
      <p:sp>
        <p:nvSpPr>
          <p:cNvPr id="202757" name="Content Placeholder 2"/>
          <p:cNvSpPr>
            <a:spLocks noGrp="1"/>
          </p:cNvSpPr>
          <p:nvPr>
            <p:ph idx="4294967295"/>
          </p:nvPr>
        </p:nvSpPr>
        <p:spPr>
          <a:xfrm>
            <a:off x="4152900" y="1228725"/>
            <a:ext cx="4902200" cy="5349875"/>
          </a:xfrm>
        </p:spPr>
        <p:txBody>
          <a:bodyPr lIns="45720" tIns="45720" rIns="45720" bIns="45720"/>
          <a:lstStyle/>
          <a:p>
            <a:pPr>
              <a:spcBef>
                <a:spcPct val="25000"/>
              </a:spcBef>
            </a:pPr>
            <a:r>
              <a:rPr lang="en-US" sz="2000"/>
              <a:t>Compare</a:t>
            </a:r>
            <a:r>
              <a:rPr lang="en-US" sz="2000" b="1"/>
              <a:t> </a:t>
            </a:r>
          </a:p>
          <a:p>
            <a:pPr lvl="1">
              <a:spcBef>
                <a:spcPct val="25000"/>
              </a:spcBef>
            </a:pPr>
            <a:r>
              <a:rPr lang="en-US" sz="2000" b="1">
                <a:solidFill>
                  <a:schemeClr val="tx1"/>
                </a:solidFill>
              </a:rPr>
              <a:t>Solutions of G-S equation for J(r)</a:t>
            </a:r>
            <a:r>
              <a:rPr lang="en-US" sz="2000">
                <a:solidFill>
                  <a:schemeClr val="tx1"/>
                </a:solidFill>
              </a:rPr>
              <a:t> with MSE constraint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sz="2000"/>
              <a:t>	with</a:t>
            </a:r>
          </a:p>
          <a:p>
            <a:pPr lvl="1">
              <a:spcBef>
                <a:spcPct val="25000"/>
              </a:spcBef>
            </a:pPr>
            <a:r>
              <a:rPr lang="en-US" sz="2000" b="1">
                <a:solidFill>
                  <a:srgbClr val="008000"/>
                </a:solidFill>
              </a:rPr>
              <a:t>Modeled evolution of total current </a:t>
            </a:r>
            <a:r>
              <a:rPr lang="en-US" sz="2000">
                <a:solidFill>
                  <a:srgbClr val="008000"/>
                </a:solidFill>
              </a:rPr>
              <a:t>with neoclassical resistivity, including</a:t>
            </a:r>
          </a:p>
          <a:p>
            <a:pPr lvl="1">
              <a:spcBef>
                <a:spcPct val="25000"/>
              </a:spcBef>
            </a:pPr>
            <a:r>
              <a:rPr lang="en-US" sz="2000" b="1">
                <a:solidFill>
                  <a:srgbClr val="FF00FF"/>
                </a:solidFill>
              </a:rPr>
              <a:t>Inductive Currents</a:t>
            </a:r>
            <a:endParaRPr lang="en-US" sz="2000">
              <a:solidFill>
                <a:srgbClr val="FF00FF"/>
              </a:solidFill>
            </a:endParaRPr>
          </a:p>
          <a:p>
            <a:pPr lvl="1">
              <a:spcBef>
                <a:spcPct val="25000"/>
              </a:spcBef>
            </a:pPr>
            <a:r>
              <a:rPr lang="en-US" sz="2000" b="1">
                <a:solidFill>
                  <a:srgbClr val="FF0000"/>
                </a:solidFill>
              </a:rPr>
              <a:t>Beam-Driven </a:t>
            </a:r>
            <a:r>
              <a:rPr lang="en-US" sz="2000">
                <a:solidFill>
                  <a:srgbClr val="FF0000"/>
                </a:solidFill>
              </a:rPr>
              <a:t>current</a:t>
            </a:r>
          </a:p>
          <a:p>
            <a:pPr lvl="1">
              <a:spcBef>
                <a:spcPct val="25000"/>
              </a:spcBef>
            </a:pPr>
            <a:r>
              <a:rPr lang="en-US" sz="2000" b="1">
                <a:solidFill>
                  <a:srgbClr val="3366FF"/>
                </a:solidFill>
              </a:rPr>
              <a:t>Pressure Driven</a:t>
            </a:r>
            <a:r>
              <a:rPr lang="en-US" sz="2000">
                <a:solidFill>
                  <a:srgbClr val="3366FF"/>
                </a:solidFill>
              </a:rPr>
              <a:t>: Bootstrap + Diamagnetic and Pfirsch-Schl</a:t>
            </a:r>
            <a:r>
              <a:rPr lang="en-US" altLang="ja-JP" sz="2000">
                <a:solidFill>
                  <a:srgbClr val="3366FF"/>
                </a:solidFill>
              </a:rPr>
              <a:t>ü</a:t>
            </a:r>
            <a:r>
              <a:rPr lang="en-US" sz="2000">
                <a:solidFill>
                  <a:srgbClr val="3366FF"/>
                </a:solidFill>
              </a:rPr>
              <a:t>ter</a:t>
            </a:r>
          </a:p>
          <a:p>
            <a:pPr>
              <a:spcBef>
                <a:spcPct val="25000"/>
              </a:spcBef>
            </a:pPr>
            <a:r>
              <a:rPr lang="en-US" sz="2000"/>
              <a:t>Observe good agreement when </a:t>
            </a:r>
            <a:br>
              <a:rPr lang="en-US" sz="2000"/>
            </a:br>
            <a:r>
              <a:rPr lang="en-US" sz="2000"/>
              <a:t>low-frequency MHD activity is absent</a:t>
            </a:r>
          </a:p>
          <a:p>
            <a:pPr lvl="1">
              <a:spcBef>
                <a:spcPct val="25000"/>
              </a:spcBef>
            </a:pPr>
            <a:r>
              <a:rPr lang="en-US" sz="2000">
                <a:latin typeface="Arial (Body)" charset="0"/>
              </a:rPr>
              <a:t>Assume classical beam ion diffusion</a:t>
            </a:r>
          </a:p>
          <a:p>
            <a:pPr lvl="1">
              <a:spcBef>
                <a:spcPct val="25000"/>
              </a:spcBef>
            </a:pPr>
            <a:r>
              <a:rPr lang="en-US" sz="2000">
                <a:latin typeface="Arial (Body)" charset="0"/>
              </a:rPr>
              <a:t>Data consistent with fast-ion radial diffusivity D</a:t>
            </a:r>
            <a:r>
              <a:rPr lang="en-US" sz="2000" baseline="-25000">
                <a:latin typeface="Arial (Body)" charset="0"/>
              </a:rPr>
              <a:t>FI </a:t>
            </a:r>
            <a:r>
              <a:rPr lang="en-US" sz="2000">
                <a:latin typeface="Arial (Body)" charset="0"/>
              </a:rPr>
              <a:t>&lt; 1.5 m</a:t>
            </a:r>
            <a:r>
              <a:rPr lang="en-US" sz="2000" baseline="30000">
                <a:latin typeface="Arial (Body)" charset="0"/>
              </a:rPr>
              <a:t>2</a:t>
            </a:r>
            <a:r>
              <a:rPr lang="en-US" sz="2000">
                <a:latin typeface="Arial (Body)" charset="0"/>
              </a:rPr>
              <a:t>/s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7875" y="4010025"/>
            <a:ext cx="1887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2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2760" name="TextBox 4"/>
          <p:cNvSpPr txBox="1">
            <a:spLocks noChangeArrowheads="1"/>
          </p:cNvSpPr>
          <p:nvPr/>
        </p:nvSpPr>
        <p:spPr bwMode="auto">
          <a:xfrm>
            <a:off x="749300" y="3954463"/>
            <a:ext cx="140493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900" b="1" i="1">
                <a:solidFill>
                  <a:srgbClr val="000090"/>
                </a:solidFill>
              </a:rPr>
              <a:t>High-W</a:t>
            </a:r>
            <a:r>
              <a:rPr lang="en-US" sz="1900" b="1" i="1" baseline="-25000">
                <a:solidFill>
                  <a:srgbClr val="000090"/>
                </a:solidFill>
              </a:rPr>
              <a:t>MHD</a:t>
            </a:r>
            <a:endParaRPr lang="en-US" sz="1900" b="1" i="1">
              <a:solidFill>
                <a:srgbClr val="000090"/>
              </a:solidFill>
            </a:endParaRPr>
          </a:p>
          <a:p>
            <a:pPr eaLnBrk="1" hangingPunct="1"/>
            <a:r>
              <a:rPr lang="en-US" sz="1900" b="1" i="1">
                <a:solidFill>
                  <a:srgbClr val="000090"/>
                </a:solidFill>
              </a:rPr>
              <a:t>1300 kA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59100" y="4030663"/>
            <a:ext cx="1049338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2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2762" name="Picture 23" descr="Screen shot 2011-11-14 at 9.49.33 AM.png"/>
          <p:cNvPicPr>
            <a:picLocks noChangeAspect="1"/>
          </p:cNvPicPr>
          <p:nvPr/>
        </p:nvPicPr>
        <p:blipFill>
          <a:blip r:embed="rId4" cstate="print"/>
          <a:srcRect t="4762" b="8926"/>
          <a:stretch>
            <a:fillRect/>
          </a:stretch>
        </p:blipFill>
        <p:spPr bwMode="auto">
          <a:xfrm>
            <a:off x="63500" y="1254125"/>
            <a:ext cx="4130675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38188" y="1308100"/>
            <a:ext cx="18875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2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98775" y="1335088"/>
            <a:ext cx="1063625" cy="145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 hangingPunct="1"/>
            <a:endParaRPr lang="en-US" sz="1200" b="1" i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2765" name="TextBox 4"/>
          <p:cNvSpPr txBox="1">
            <a:spLocks noChangeArrowheads="1"/>
          </p:cNvSpPr>
          <p:nvPr/>
        </p:nvSpPr>
        <p:spPr bwMode="auto">
          <a:xfrm>
            <a:off x="749300" y="1287463"/>
            <a:ext cx="192246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900" b="1" i="1">
                <a:solidFill>
                  <a:srgbClr val="000090"/>
                </a:solidFill>
              </a:rPr>
              <a:t>Sustained </a:t>
            </a:r>
            <a:r>
              <a:rPr lang="en-US" sz="1900" b="1" i="1">
                <a:solidFill>
                  <a:srgbClr val="000090"/>
                </a:solidFill>
                <a:latin typeface="Symbol" pitchFamily="18" charset="2"/>
              </a:rPr>
              <a:t>b</a:t>
            </a:r>
            <a:r>
              <a:rPr lang="en-US" sz="1900" b="1" i="1" baseline="-25000">
                <a:solidFill>
                  <a:srgbClr val="000090"/>
                </a:solidFill>
              </a:rPr>
              <a:t>P</a:t>
            </a:r>
            <a:r>
              <a:rPr lang="en-US" sz="1900" b="1" i="1">
                <a:solidFill>
                  <a:srgbClr val="000090"/>
                </a:solidFill>
              </a:rPr>
              <a:t>=2</a:t>
            </a:r>
          </a:p>
          <a:p>
            <a:pPr eaLnBrk="1" hangingPunct="1"/>
            <a:r>
              <a:rPr lang="en-US" sz="1900" b="1" i="1">
                <a:solidFill>
                  <a:srgbClr val="000090"/>
                </a:solidFill>
              </a:rPr>
              <a:t>500 kA</a:t>
            </a:r>
          </a:p>
          <a:p>
            <a:pPr eaLnBrk="1" hangingPunct="1"/>
            <a:endParaRPr lang="en-US" sz="1900" b="1" i="1">
              <a:solidFill>
                <a:srgbClr val="000090"/>
              </a:solidFill>
            </a:endParaRP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5730875" y="6654800"/>
            <a:ext cx="28289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 algn="r"/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S. Gerhardt </a:t>
            </a:r>
            <a:r>
              <a:rPr lang="en-US" sz="1200">
                <a:solidFill>
                  <a:srgbClr val="008000"/>
                </a:solidFill>
                <a:latin typeface="Arial" pitchFamily="34" charset="0"/>
              </a:rPr>
              <a:t>et al.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, NF </a:t>
            </a:r>
            <a:r>
              <a:rPr lang="en-US" sz="1200" b="1" i="1">
                <a:solidFill>
                  <a:srgbClr val="008000"/>
                </a:solidFill>
                <a:latin typeface="Arial" pitchFamily="34" charset="0"/>
              </a:rPr>
              <a:t>51</a:t>
            </a:r>
            <a:r>
              <a:rPr lang="en-US" sz="1200" i="1">
                <a:solidFill>
                  <a:srgbClr val="008000"/>
                </a:solidFill>
                <a:latin typeface="Arial" pitchFamily="34" charset="0"/>
              </a:rPr>
              <a:t> (2011) 073031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MGB / ICTP / 1210 / #3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55C056-3E18-4A53-844F-1040C4AB56F7}" type="slidenum">
              <a:rPr lang="en-US"/>
              <a:pPr/>
              <a:t>9</a:t>
            </a:fld>
            <a:r>
              <a:rPr lang="en-US"/>
              <a:t> 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968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NSTX is Equipped with Non-Axisymmetric Coils to Control MHD Instabilities at High-</a:t>
            </a:r>
            <a:r>
              <a:rPr lang="en-US">
                <a:sym typeface="Symbol" pitchFamily="18" charset="2"/>
              </a:rPr>
              <a:t></a:t>
            </a:r>
            <a:endParaRPr lang="en-US"/>
          </a:p>
        </p:txBody>
      </p:sp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63500" y="4364038"/>
            <a:ext cx="89916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eaLnBrk="1" hangingPunct="1">
              <a:spcBef>
                <a:spcPct val="15000"/>
              </a:spcBef>
              <a:buFontTx/>
              <a:buChar char="•"/>
            </a:pPr>
            <a:r>
              <a:rPr lang="en-US" sz="2000" b="1">
                <a:solidFill>
                  <a:srgbClr val="AD5607"/>
                </a:solidFill>
              </a:rPr>
              <a:t>Conducting plates</a:t>
            </a:r>
            <a:r>
              <a:rPr lang="en-US" sz="2000"/>
              <a:t> stabilize ideal modes when </a:t>
            </a:r>
            <a:r>
              <a:rPr lang="en-US" sz="2000">
                <a:sym typeface="Symbol" pitchFamily="18" charset="2"/>
              </a:rPr>
              <a:t></a:t>
            </a:r>
            <a:r>
              <a:rPr lang="en-US" sz="2000" baseline="-25000">
                <a:sym typeface="Symbol" pitchFamily="18" charset="2"/>
              </a:rPr>
              <a:t>N</a:t>
            </a:r>
            <a:r>
              <a:rPr lang="en-US" sz="2000">
                <a:sym typeface="Symbol" pitchFamily="18" charset="2"/>
              </a:rPr>
              <a:t> exceeds “no-wall” limit</a:t>
            </a:r>
          </a:p>
          <a:p>
            <a:pPr marL="228600" indent="-228600" eaLnBrk="1" hangingPunct="1">
              <a:spcBef>
                <a:spcPct val="15000"/>
              </a:spcBef>
              <a:buFontTx/>
              <a:buChar char="•"/>
            </a:pPr>
            <a:r>
              <a:rPr lang="en-US" sz="2000"/>
              <a:t>Due to finite plate conductivity, plasma can develop “Resistive Wall Mode” (RWM) on timescale for resistive decay of currents in stabilizing plates</a:t>
            </a:r>
          </a:p>
          <a:p>
            <a:pPr marL="228600" indent="-228600">
              <a:spcBef>
                <a:spcPct val="15000"/>
              </a:spcBef>
              <a:buFontTx/>
              <a:buChar char="•"/>
            </a:pPr>
            <a:r>
              <a:rPr lang="en-US" sz="2000"/>
              <a:t>Plasma toroidal rotation profiles affect passive stability to RWMs</a:t>
            </a:r>
            <a:endParaRPr lang="en-US" sz="2000">
              <a:solidFill>
                <a:schemeClr val="accent2"/>
              </a:solidFill>
              <a:latin typeface="Arial" pitchFamily="34" charset="0"/>
            </a:endParaRPr>
          </a:p>
          <a:p>
            <a:pPr marL="228600" indent="-228600" eaLnBrk="1" hangingPunct="1">
              <a:spcBef>
                <a:spcPct val="15000"/>
              </a:spcBef>
              <a:buFontTx/>
              <a:buChar char="•"/>
            </a:pPr>
            <a:r>
              <a:rPr lang="en-US" sz="2000"/>
              <a:t>Can suppress RWM growth by active feedback with </a:t>
            </a:r>
            <a:r>
              <a:rPr lang="en-US" sz="2000" b="1">
                <a:solidFill>
                  <a:srgbClr val="FF0000"/>
                </a:solidFill>
              </a:rPr>
              <a:t>non-axisymmetric coils </a:t>
            </a:r>
            <a:r>
              <a:rPr lang="en-US" sz="2000"/>
              <a:t>based on real-time mode detection by </a:t>
            </a:r>
            <a:r>
              <a:rPr lang="en-US" sz="2000" b="1">
                <a:solidFill>
                  <a:srgbClr val="0000DA"/>
                </a:solidFill>
              </a:rPr>
              <a:t>internal sensors</a:t>
            </a:r>
          </a:p>
          <a:p>
            <a:pPr marL="571500" lvl="1" indent="-228600" eaLnBrk="1" hangingPunct="1">
              <a:spcBef>
                <a:spcPct val="15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NSTX coils generate radial field with toroidal harmonic components n = 1, 2 &amp; 3</a:t>
            </a:r>
          </a:p>
        </p:txBody>
      </p:sp>
      <p:pic>
        <p:nvPicPr>
          <p:cNvPr id="245778" name="Picture 18" descr="plates+VVsmooth÷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4938" y="1516063"/>
            <a:ext cx="2989262" cy="2838450"/>
          </a:xfrm>
          <a:prstGeom prst="rect">
            <a:avLst/>
          </a:prstGeom>
          <a:noFill/>
        </p:spPr>
      </p:pic>
      <p:sp>
        <p:nvSpPr>
          <p:cNvPr id="245779" name="Text Box 19"/>
          <p:cNvSpPr txBox="1">
            <a:spLocks noChangeAspect="1" noChangeArrowheads="1"/>
          </p:cNvSpPr>
          <p:nvPr/>
        </p:nvSpPr>
        <p:spPr bwMode="auto">
          <a:xfrm>
            <a:off x="5086350" y="2162175"/>
            <a:ext cx="36131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</a:rPr>
              <a:t>6 External 2-Turn Rectangular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</a:rPr>
              <a:t>Control Coils powered by 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</a:rPr>
              <a:t>Switching Power Amplifiers 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</a:rPr>
              <a:t>(3.5kHz, 1kA)</a:t>
            </a:r>
          </a:p>
        </p:txBody>
      </p:sp>
      <p:sp>
        <p:nvSpPr>
          <p:cNvPr id="245781" name="Line 21"/>
          <p:cNvSpPr>
            <a:spLocks noChangeShapeType="1"/>
          </p:cNvSpPr>
          <p:nvPr/>
        </p:nvSpPr>
        <p:spPr bwMode="auto">
          <a:xfrm>
            <a:off x="963613" y="2305050"/>
            <a:ext cx="850900" cy="90011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2" name="Line 22"/>
          <p:cNvSpPr>
            <a:spLocks noChangeShapeType="1"/>
          </p:cNvSpPr>
          <p:nvPr/>
        </p:nvSpPr>
        <p:spPr bwMode="auto">
          <a:xfrm flipH="1">
            <a:off x="4332288" y="2633663"/>
            <a:ext cx="663575" cy="3540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3" name="Text Box 23"/>
          <p:cNvSpPr txBox="1">
            <a:spLocks noChangeArrowheads="1"/>
          </p:cNvSpPr>
          <p:nvPr/>
        </p:nvSpPr>
        <p:spPr bwMode="auto">
          <a:xfrm>
            <a:off x="1765300" y="1212850"/>
            <a:ext cx="5551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>
                <a:solidFill>
                  <a:srgbClr val="BD5F00"/>
                </a:solidFill>
              </a:rPr>
              <a:t>Stabilizing plates </a:t>
            </a:r>
            <a:r>
              <a:rPr lang="en-US" sz="1800">
                <a:solidFill>
                  <a:srgbClr val="BD5F00"/>
                </a:solidFill>
              </a:rPr>
              <a:t>(48 graphite-covered copper plates)</a:t>
            </a:r>
          </a:p>
        </p:txBody>
      </p:sp>
      <p:sp>
        <p:nvSpPr>
          <p:cNvPr id="245784" name="Line 24"/>
          <p:cNvSpPr>
            <a:spLocks noChangeShapeType="1"/>
          </p:cNvSpPr>
          <p:nvPr/>
        </p:nvSpPr>
        <p:spPr bwMode="auto">
          <a:xfrm>
            <a:off x="2690813" y="1498600"/>
            <a:ext cx="215900" cy="2527300"/>
          </a:xfrm>
          <a:prstGeom prst="line">
            <a:avLst/>
          </a:prstGeom>
          <a:noFill/>
          <a:ln w="19050">
            <a:solidFill>
              <a:srgbClr val="BD5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5" name="Line 25"/>
          <p:cNvSpPr>
            <a:spLocks noChangeShapeType="1"/>
          </p:cNvSpPr>
          <p:nvPr/>
        </p:nvSpPr>
        <p:spPr bwMode="auto">
          <a:xfrm flipH="1">
            <a:off x="2309813" y="1485900"/>
            <a:ext cx="381000" cy="1244600"/>
          </a:xfrm>
          <a:prstGeom prst="line">
            <a:avLst/>
          </a:prstGeom>
          <a:noFill/>
          <a:ln w="19050">
            <a:solidFill>
              <a:srgbClr val="BD5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7" name="Line 27"/>
          <p:cNvSpPr>
            <a:spLocks noChangeShapeType="1"/>
          </p:cNvSpPr>
          <p:nvPr/>
        </p:nvSpPr>
        <p:spPr bwMode="auto">
          <a:xfrm>
            <a:off x="1484313" y="2330450"/>
            <a:ext cx="787400" cy="74771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0" name="Text Box 20"/>
          <p:cNvSpPr txBox="1">
            <a:spLocks noChangeAspect="1" noChangeArrowheads="1"/>
          </p:cNvSpPr>
          <p:nvPr/>
        </p:nvSpPr>
        <p:spPr bwMode="auto">
          <a:xfrm>
            <a:off x="177800" y="1568450"/>
            <a:ext cx="1371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18288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b="1">
                <a:solidFill>
                  <a:srgbClr val="382ECB"/>
                </a:solidFill>
              </a:rPr>
              <a:t>48 Internal </a:t>
            </a:r>
            <a:br>
              <a:rPr lang="en-US" sz="1800" b="1">
                <a:solidFill>
                  <a:srgbClr val="382ECB"/>
                </a:solidFill>
              </a:rPr>
            </a:br>
            <a:r>
              <a:rPr lang="en-US" sz="1800" b="1">
                <a:solidFill>
                  <a:srgbClr val="382ECB"/>
                </a:solidFill>
              </a:rPr>
              <a:t>Sensors for</a:t>
            </a:r>
            <a:br>
              <a:rPr lang="en-US" sz="1800" b="1">
                <a:solidFill>
                  <a:srgbClr val="382ECB"/>
                </a:solidFill>
              </a:rPr>
            </a:br>
            <a:r>
              <a:rPr lang="en-US" sz="1800" b="1">
                <a:solidFill>
                  <a:srgbClr val="382ECB"/>
                </a:solidFill>
              </a:rPr>
              <a:t>B</a:t>
            </a:r>
            <a:r>
              <a:rPr lang="en-US" sz="1800" b="1" baseline="-25000">
                <a:solidFill>
                  <a:srgbClr val="382ECB"/>
                </a:solidFill>
              </a:rPr>
              <a:t>R</a:t>
            </a:r>
            <a:r>
              <a:rPr lang="en-US" sz="1800" b="1">
                <a:solidFill>
                  <a:srgbClr val="382ECB"/>
                </a:solidFill>
              </a:rPr>
              <a:t>, B</a:t>
            </a:r>
            <a:r>
              <a:rPr lang="en-US" sz="1800" b="1" baseline="-25000">
                <a:solidFill>
                  <a:srgbClr val="382ECB"/>
                </a:solidFill>
              </a:rPr>
              <a:t>P</a:t>
            </a:r>
            <a:r>
              <a:rPr lang="en-US" sz="1800" b="1">
                <a:solidFill>
                  <a:srgbClr val="382ECB"/>
                </a:solidFill>
              </a:rPr>
              <a:t> </a:t>
            </a:r>
            <a:endParaRPr lang="en-US" sz="1800" b="1" baseline="-25000">
              <a:solidFill>
                <a:srgbClr val="382EC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2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2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MGB:Applications:Microsoft Office 2004:Templates:Presentations:Designs:Blank Presentation</Template>
  <TotalTime>31234</TotalTime>
  <Words>4499</Words>
  <Application>Microsoft Office PowerPoint</Application>
  <PresentationFormat>On-screen Show (4:3)</PresentationFormat>
  <Paragraphs>923</Paragraphs>
  <Slides>47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Blank Presentation</vt:lpstr>
      <vt:lpstr>Bitmap Image</vt:lpstr>
      <vt:lpstr>Equation</vt:lpstr>
      <vt:lpstr>Spherical Tokamaks:  Achievements and Prospects</vt:lpstr>
      <vt:lpstr>“Spherical Torus” (ST) Pushes the Tokamak to  Extreme Toroidicity</vt:lpstr>
      <vt:lpstr>Growing Number of STs Now Operating  Around the World</vt:lpstr>
      <vt:lpstr>Spherical Torus Complements and Extends Conventional Aspect-ratio Tokamaks</vt:lpstr>
      <vt:lpstr>NSTX at PPPL Designed to Study High-Temperature Toroidal Plasmas at Low Aspect-Ratio</vt:lpstr>
      <vt:lpstr>NSTX Confirmed Capability of ST for High-  in Well-Diagnosed Plasmas</vt:lpstr>
      <vt:lpstr>ST Significantly Exceeds  Conventional Tokamak Stability Boundaries</vt:lpstr>
      <vt:lpstr>NSTX Achieved Non-Inductively Sustained Current Fraction up to 70% in Quiescent High- Discharges </vt:lpstr>
      <vt:lpstr>NSTX is Equipped with Non-Axisymmetric Coils to Control MHD Instabilities at High-</vt:lpstr>
      <vt:lpstr>Correction of n = 3 Error Field Plus Feedback Control of n = 1 Mode Extends High-N Plasmas</vt:lpstr>
      <vt:lpstr>Slide 11</vt:lpstr>
      <vt:lpstr>Slide 12</vt:lpstr>
      <vt:lpstr>Reducing Heat Flux on the Divertor Critical for the Success of the ST</vt:lpstr>
      <vt:lpstr>Plasma Shaping Reduces Peak Divertor  Heat Flux in NSTX</vt:lpstr>
      <vt:lpstr>“Snowflake” Divertor Produced Significant  Heat Flux Mitigation in NSTX</vt:lpstr>
      <vt:lpstr>MAST Will Install Additional Internal PF Coils to Produce an Extended or “Super-X” Divertor</vt:lpstr>
      <vt:lpstr>NSTX Has Explored Use of Lithium Coating on Plasma Facing Components (PFCs)</vt:lpstr>
      <vt:lpstr>Lithium Coating Reduces Deuterium Recycling, Suppresses ELMs, Improves Confinement</vt:lpstr>
      <vt:lpstr>External Non-Axisymmetric Coils Can Induce  Repetitive ELMs in Discharges with Lithium Coating</vt:lpstr>
      <vt:lpstr>STs Provide New Opportunities to Study Physics of Toroidal Transport Processes</vt:lpstr>
      <vt:lpstr>NSTX Equipped with Diagnostics to  Measure Turbulent Density Fluctuations</vt:lpstr>
      <vt:lpstr>Heating Electrons with ICRF Power Drives Short-Wavelength Turbulence in Plasma Core </vt:lpstr>
      <vt:lpstr>Reduction in High-k Turbulence Consistent With Reduced Electron Heat Transport in Outer Plasma</vt:lpstr>
      <vt:lpstr>Slide 24</vt:lpstr>
      <vt:lpstr>TAE Avalanches Lead to Broadening of the  Beam Driven Current Profile</vt:lpstr>
      <vt:lpstr>Slide 26</vt:lpstr>
      <vt:lpstr>NSTX Developing Coaxial Helicity Injection (CHI) for Non-Inductive Initiation of Toroidal Plasma Current</vt:lpstr>
      <vt:lpstr>CHI Produced Substantial Increases in Plasma Current for Same Applied Inductive Flux  </vt:lpstr>
      <vt:lpstr>MAST Used Waves in Electron Cyclotron Frequency Range to Drive Current</vt:lpstr>
      <vt:lpstr>100 kW of 28GHz RF Power Generated 17kA Plasma Current by EBW CD in MAST</vt:lpstr>
      <vt:lpstr>Slide 31</vt:lpstr>
      <vt:lpstr>Supplementary Slides</vt:lpstr>
      <vt:lpstr>ST Experiments are being Proposed for  Fusion Energy Development</vt:lpstr>
      <vt:lpstr>NSTX High-Harmonic Fast Wave System Provides Auxiliary Power for Heating and Current Drive</vt:lpstr>
      <vt:lpstr>Both Boundary Shaping and Profile Variations Impact Reliability of High-bN Operation</vt:lpstr>
      <vt:lpstr>Variation of Control System Parameters Confirms Action of Feedback Loop </vt:lpstr>
      <vt:lpstr>Fast Visible Images Show Plasma Asymmetry as Resistive Wall Mode Develops </vt:lpstr>
      <vt:lpstr>Slide 38</vt:lpstr>
      <vt:lpstr>Application of RMP Splits the Outer Strike Point on the Outer Divertor Plate</vt:lpstr>
      <vt:lpstr>Partial Divertor Detachment by Divertor Gas Puffing Reduces Peak Heat Flux Without Degrading Core</vt:lpstr>
      <vt:lpstr>Lithium Coating Improves Both  Total and Electron Confinement</vt:lpstr>
      <vt:lpstr>Lithium Affects ELMs Through Changes in  Temperature and Pressure Profile at Edge  </vt:lpstr>
      <vt:lpstr>With Lithium Coated PFCs, Global Confinement Trends are Similar to Conventional Aspect Ratio</vt:lpstr>
      <vt:lpstr>Electron Gyro-Scale Fluctuations Suppressed by Negative Magnetic Shear in Plasma Core</vt:lpstr>
      <vt:lpstr>Strong Confinement Dependence on Collisionality Reproduced in Micro-Tearing Turbulence Simulations </vt:lpstr>
      <vt:lpstr>Low Frequency MHD Instabilities Can Also Redistribute Fast Ions</vt:lpstr>
      <vt:lpstr>Evidence for Current Drive by HHFW by Comparing Co- and Counter- CD Phasing</vt:lpstr>
    </vt:vector>
  </TitlesOfParts>
  <Company>PPPL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Spherical Tokamaks: Achievements and Prospects</dc:title>
  <dc:creator>Michael Bell</dc:creator>
  <cp:lastModifiedBy>Michael Bell</cp:lastModifiedBy>
  <cp:revision>149</cp:revision>
  <cp:lastPrinted>2012-09-18T20:58:06Z</cp:lastPrinted>
  <dcterms:created xsi:type="dcterms:W3CDTF">2007-03-01T16:43:43Z</dcterms:created>
  <dcterms:modified xsi:type="dcterms:W3CDTF">2012-10-03T08:04:44Z</dcterms:modified>
</cp:coreProperties>
</file>