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mpg" ContentType="video/unknown"/>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68" r:id="rId2"/>
    <p:sldId id="269" r:id="rId3"/>
    <p:sldId id="270" r:id="rId4"/>
    <p:sldId id="317" r:id="rId5"/>
    <p:sldId id="273" r:id="rId6"/>
    <p:sldId id="272" r:id="rId7"/>
    <p:sldId id="313" r:id="rId8"/>
    <p:sldId id="274" r:id="rId9"/>
    <p:sldId id="275" r:id="rId10"/>
    <p:sldId id="333" r:id="rId11"/>
    <p:sldId id="276" r:id="rId12"/>
    <p:sldId id="277" r:id="rId13"/>
    <p:sldId id="284" r:id="rId14"/>
    <p:sldId id="318" r:id="rId15"/>
    <p:sldId id="324" r:id="rId16"/>
    <p:sldId id="325" r:id="rId17"/>
    <p:sldId id="326" r:id="rId18"/>
    <p:sldId id="278" r:id="rId19"/>
    <p:sldId id="297" r:id="rId20"/>
    <p:sldId id="281" r:id="rId21"/>
    <p:sldId id="330" r:id="rId22"/>
    <p:sldId id="331" r:id="rId23"/>
    <p:sldId id="320" r:id="rId24"/>
    <p:sldId id="328" r:id="rId25"/>
    <p:sldId id="329" r:id="rId26"/>
    <p:sldId id="315" r:id="rId27"/>
    <p:sldId id="299" r:id="rId28"/>
    <p:sldId id="298" r:id="rId29"/>
    <p:sldId id="332" r:id="rId30"/>
    <p:sldId id="300" r:id="rId31"/>
    <p:sldId id="301" r:id="rId32"/>
    <p:sldId id="305" r:id="rId33"/>
    <p:sldId id="309" r:id="rId34"/>
    <p:sldId id="308" r:id="rId35"/>
    <p:sldId id="306" r:id="rId36"/>
    <p:sldId id="302" r:id="rId37"/>
    <p:sldId id="322" r:id="rId38"/>
    <p:sldId id="311" r:id="rId39"/>
    <p:sldId id="312"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99"/>
    <a:srgbClr val="92000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030" autoAdjust="0"/>
  </p:normalViewPr>
  <p:slideViewPr>
    <p:cSldViewPr>
      <p:cViewPr varScale="1">
        <p:scale>
          <a:sx n="150" d="100"/>
          <a:sy n="150" d="100"/>
        </p:scale>
        <p:origin x="-680"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46C3C-6671-4B05-8C04-A564177E6221}" type="datetimeFigureOut">
              <a:rPr lang="en-US" smtClean="0"/>
              <a:t>9/8/15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A37322-5B01-4894-A3A3-56232F48BE61}" type="slidenum">
              <a:rPr lang="en-US" smtClean="0"/>
              <a:t>‹#›</a:t>
            </a:fld>
            <a:endParaRPr lang="en-US"/>
          </a:p>
        </p:txBody>
      </p:sp>
    </p:spTree>
    <p:extLst>
      <p:ext uri="{BB962C8B-B14F-4D97-AF65-F5344CB8AC3E}">
        <p14:creationId xmlns:p14="http://schemas.microsoft.com/office/powerpoint/2010/main" val="1395831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791743-D2B1-415B-B2B0-9AAE42256849}" type="slidenum">
              <a:rPr lang="en-US" altLang="en-US"/>
              <a:pPr/>
              <a:t>23</a:t>
            </a:fld>
            <a:endParaRPr lang="en-US" altLang="en-US"/>
          </a:p>
        </p:txBody>
      </p:sp>
      <p:sp>
        <p:nvSpPr>
          <p:cNvPr id="2169858" name="Rectangle 2"/>
          <p:cNvSpPr>
            <a:spLocks noGrp="1" noRot="1" noChangeAspect="1" noChangeArrowheads="1" noTextEdit="1"/>
          </p:cNvSpPr>
          <p:nvPr>
            <p:ph type="sldImg"/>
          </p:nvPr>
        </p:nvSpPr>
        <p:spPr>
          <a:ln/>
        </p:spPr>
      </p:sp>
      <p:sp>
        <p:nvSpPr>
          <p:cNvPr id="2169859" name="Rectangle 3"/>
          <p:cNvSpPr>
            <a:spLocks noGrp="1" noChangeArrowheads="1"/>
          </p:cNvSpPr>
          <p:nvPr>
            <p:ph type="body" idx="1"/>
          </p:nvPr>
        </p:nvSpPr>
        <p:spPr/>
        <p:txBody>
          <a:bodyPr/>
          <a:lstStyle/>
          <a:p>
            <a:r>
              <a:rPr lang="en-US" altLang="en-US" dirty="0" smtClean="0"/>
              <a:t>A spherical </a:t>
            </a:r>
            <a:r>
              <a:rPr lang="en-US" altLang="en-US" dirty="0" err="1" smtClean="0"/>
              <a:t>tokamak</a:t>
            </a:r>
            <a:r>
              <a:rPr lang="en-US" altLang="en-US" dirty="0" smtClean="0"/>
              <a:t> is a low aspect</a:t>
            </a:r>
            <a:r>
              <a:rPr lang="en-US" altLang="en-US" baseline="0" dirty="0" smtClean="0"/>
              <a:t> ratio </a:t>
            </a:r>
            <a:r>
              <a:rPr lang="en-US" altLang="en-US" baseline="0" dirty="0" err="1" smtClean="0"/>
              <a:t>tokamak</a:t>
            </a:r>
            <a:r>
              <a:rPr lang="en-US" altLang="en-US" baseline="0" dirty="0" smtClean="0"/>
              <a:t>.  </a:t>
            </a:r>
            <a:r>
              <a:rPr lang="en-US" altLang="en-US" baseline="0" dirty="0" err="1" smtClean="0"/>
              <a:t>Tokamak</a:t>
            </a:r>
            <a:r>
              <a:rPr lang="en-US" altLang="en-US" baseline="0" dirty="0" smtClean="0"/>
              <a:t> is a donut like aspect ratio of about 3 where as ST is aspect ratio of about 1.5.  As the aspect ratio is reduced, the hole of the donut is reduced and it disappears entirely at A = 1.  As the aspect ratio is reduced, the plasma elongate naturally takes on the spherical shape due to self fields.  Another important property is the magnetic field line.  The </a:t>
            </a:r>
            <a:r>
              <a:rPr lang="en-US" altLang="en-US" baseline="0" dirty="0" err="1" smtClean="0"/>
              <a:t>tokamak</a:t>
            </a:r>
            <a:r>
              <a:rPr lang="en-US" altLang="en-US" baseline="0" dirty="0" smtClean="0"/>
              <a:t> magnetic field line goes around torus at relatively constant pitch where as the ST geometry, the field line transit the outboard unstable region quickly but spend many </a:t>
            </a:r>
            <a:r>
              <a:rPr lang="en-US" altLang="en-US" baseline="0" dirty="0" err="1" smtClean="0"/>
              <a:t>toroidal</a:t>
            </a:r>
            <a:r>
              <a:rPr lang="en-US" altLang="en-US" baseline="0" dirty="0" smtClean="0"/>
              <a:t> transits in the inboard stable region.  This makes ST plasma stable for high beta and also makes the edge safety factor high ~ 10 compared to ~ 3 for </a:t>
            </a:r>
            <a:r>
              <a:rPr lang="en-US" altLang="en-US" baseline="0" dirty="0" err="1" smtClean="0"/>
              <a:t>tokamak</a:t>
            </a:r>
            <a:r>
              <a:rPr lang="en-US" altLang="en-US" baseline="0" dirty="0" smtClean="0"/>
              <a:t>.  </a:t>
            </a:r>
          </a:p>
          <a:p>
            <a:endParaRPr lang="en-US" altLang="en-US" baseline="0" dirty="0" smtClean="0"/>
          </a:p>
          <a:p>
            <a:r>
              <a:rPr lang="en-US" altLang="en-US" baseline="0" dirty="0" smtClean="0"/>
              <a:t>As a result, there are a number of new unique physics regimes which can be accessed at low aspect ratio, which can be utilized to enhance the understanding of </a:t>
            </a:r>
            <a:r>
              <a:rPr lang="en-US" altLang="en-US" baseline="0" dirty="0" err="1" smtClean="0"/>
              <a:t>toroidal</a:t>
            </a:r>
            <a:r>
              <a:rPr lang="en-US" altLang="en-US" baseline="0" dirty="0" smtClean="0"/>
              <a:t> confinement physics and improve predictive capabilities for ITER and future fusion facilities.</a:t>
            </a: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NSTX</a:t>
            </a:r>
            <a:r>
              <a:rPr lang="en-US" baseline="0" dirty="0" smtClean="0"/>
              <a:t> and MAST are MA class STs so they are the flag ships of ST research.  They are at present undergoing upgrades for 1 T operation.  Globus-M is a medium size ST and it is undergoing upgrade to 1 T operation.  There a large number of STs in Japan.  And the QUEST device is the largest and their flagship device.  It aim is to operate steady-state.  There are also STs in China, Korean, Kazakhstan, and Brazil.  One recent addition is ST25 which is the first all high temperature SC magnet </a:t>
            </a:r>
            <a:r>
              <a:rPr lang="en-US" baseline="0" dirty="0" err="1" smtClean="0"/>
              <a:t>tokamak</a:t>
            </a:r>
            <a:r>
              <a:rPr lang="en-US" baseline="0" dirty="0" smtClean="0"/>
              <a:t> by </a:t>
            </a:r>
            <a:r>
              <a:rPr lang="en-US" baseline="0" dirty="0" err="1" smtClean="0"/>
              <a:t>Tokamak</a:t>
            </a:r>
            <a:r>
              <a:rPr lang="en-US" baseline="0" dirty="0" smtClean="0"/>
              <a:t> Energy which is private funded enterprise.  You can see quite a range of aspect ratio.  The lowest one is PEGASUS with A = 1.15 with extremely slender center post.  LTX is a lithium dedicated machine with A = 1.5.  I do not have the time to cover the lithium research but there are companion papers at this conference for those interested.  NSTX and MAST are 1.32.  The ST devices spans quite broad range to make sure we capture necessary low A physics.   </a:t>
            </a:r>
            <a:endParaRPr lang="en-US" dirty="0"/>
          </a:p>
        </p:txBody>
      </p:sp>
      <p:sp>
        <p:nvSpPr>
          <p:cNvPr id="4" name="Slide Number Placeholder 3"/>
          <p:cNvSpPr>
            <a:spLocks noGrp="1"/>
          </p:cNvSpPr>
          <p:nvPr>
            <p:ph type="sldNum" sz="quarter" idx="10"/>
          </p:nvPr>
        </p:nvSpPr>
        <p:spPr/>
        <p:txBody>
          <a:bodyPr/>
          <a:lstStyle/>
          <a:p>
            <a:fld id="{624B7DD3-9C25-446A-8F6C-56D9B3B9AF13}" type="slidenum">
              <a:rPr lang="en-US" smtClean="0"/>
              <a:pPr/>
              <a:t>27</a:t>
            </a:fld>
            <a:endParaRPr lang="en-US"/>
          </a:p>
        </p:txBody>
      </p:sp>
    </p:spTree>
    <p:extLst>
      <p:ext uri="{BB962C8B-B14F-4D97-AF65-F5344CB8AC3E}">
        <p14:creationId xmlns:p14="http://schemas.microsoft.com/office/powerpoint/2010/main" val="363700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1816F611-ECB8-4400-8FF2-4EB9AEF9629D}" type="slidenum">
              <a:rPr lang="en-US" smtClean="0"/>
              <a:pPr>
                <a:defRPr/>
              </a:pPr>
              <a:t>29</a:t>
            </a:fld>
            <a:endParaRPr lang="en-US" smtClean="0"/>
          </a:p>
        </p:txBody>
      </p:sp>
      <p:sp>
        <p:nvSpPr>
          <p:cNvPr id="90115" name="Rectangle 2"/>
          <p:cNvSpPr>
            <a:spLocks noGrp="1" noRot="1" noChangeAspect="1" noChangeArrowheads="1" noTextEdit="1"/>
          </p:cNvSpPr>
          <p:nvPr>
            <p:ph type="sldImg"/>
          </p:nvPr>
        </p:nvSpPr>
        <p:spPr>
          <a:xfrm>
            <a:off x="1116013" y="677863"/>
            <a:ext cx="4629150" cy="3471862"/>
          </a:xfrm>
          <a:ln/>
        </p:spPr>
      </p:sp>
      <p:sp>
        <p:nvSpPr>
          <p:cNvPr id="9011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2703" indent="-270271" eaLnBrk="0" hangingPunct="0">
              <a:defRPr sz="1100" b="1" i="1">
                <a:solidFill>
                  <a:srgbClr val="1822CD"/>
                </a:solidFill>
                <a:latin typeface="Helvetica" charset="0"/>
                <a:ea typeface="ＭＳ Ｐゴシック" charset="0"/>
              </a:defRPr>
            </a:lvl2pPr>
            <a:lvl3pPr marL="1081082" indent="-216216" eaLnBrk="0" hangingPunct="0">
              <a:defRPr sz="1100" b="1" i="1">
                <a:solidFill>
                  <a:srgbClr val="1822CD"/>
                </a:solidFill>
                <a:latin typeface="Helvetica" charset="0"/>
                <a:ea typeface="ＭＳ Ｐゴシック" charset="0"/>
              </a:defRPr>
            </a:lvl3pPr>
            <a:lvl4pPr marL="1513515" indent="-216216" eaLnBrk="0" hangingPunct="0">
              <a:defRPr sz="1100" b="1" i="1">
                <a:solidFill>
                  <a:srgbClr val="1822CD"/>
                </a:solidFill>
                <a:latin typeface="Helvetica" charset="0"/>
                <a:ea typeface="ＭＳ Ｐゴシック" charset="0"/>
              </a:defRPr>
            </a:lvl4pPr>
            <a:lvl5pPr marL="1945947" indent="-216216" eaLnBrk="0" hangingPunct="0">
              <a:defRPr sz="1100" b="1" i="1">
                <a:solidFill>
                  <a:srgbClr val="1822CD"/>
                </a:solidFill>
                <a:latin typeface="Helvetica" charset="0"/>
                <a:ea typeface="ＭＳ Ｐゴシック" charset="0"/>
              </a:defRPr>
            </a:lvl5pPr>
            <a:lvl6pPr marL="2378381" indent="-216216"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10813" indent="-216216"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43246" indent="-216216"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675678" indent="-216216"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D468FC11-57F2-9442-B199-8E6ED14239F6}" type="slidenum">
              <a:rPr lang="en-US" b="0" i="0">
                <a:solidFill>
                  <a:schemeClr val="tx1"/>
                </a:solidFill>
                <a:latin typeface="Times New Roman" charset="0"/>
              </a:rPr>
              <a:pPr eaLnBrk="1" hangingPunct="1"/>
              <a:t>30</a:t>
            </a:fld>
            <a:endParaRPr lang="en-US" b="0" i="0">
              <a:solidFill>
                <a:schemeClr val="tx1"/>
              </a:solidFill>
              <a:latin typeface="Times New Roman" charset="0"/>
            </a:endParaRPr>
          </a:p>
        </p:txBody>
      </p:sp>
      <p:sp>
        <p:nvSpPr>
          <p:cNvPr id="26626" name="Rectangle 2"/>
          <p:cNvSpPr>
            <a:spLocks noGrp="1" noRot="1" noChangeAspect="1" noChangeArrowheads="1" noTextEdit="1"/>
          </p:cNvSpPr>
          <p:nvPr>
            <p:ph type="sldImg"/>
          </p:nvPr>
        </p:nvSpPr>
        <p:spPr>
          <a:xfrm>
            <a:off x="1117600" y="677863"/>
            <a:ext cx="4629150" cy="3471862"/>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p:txBody>
          <a:bodyPr/>
          <a:lstStyle/>
          <a:p>
            <a:pPr>
              <a:defRPr/>
            </a:pPr>
            <a:fld id="{99042932-1CAB-4A70-8A20-A13A54933528}" type="slidenum">
              <a:rPr lang="en-US" smtClean="0"/>
              <a:pPr>
                <a:defRPr/>
              </a:pPr>
              <a:t>31</a:t>
            </a:fld>
            <a:endParaRPr lang="en-US" smtClean="0"/>
          </a:p>
        </p:txBody>
      </p:sp>
      <p:sp>
        <p:nvSpPr>
          <p:cNvPr id="91139" name="Rectangle 2"/>
          <p:cNvSpPr>
            <a:spLocks noGrp="1" noRot="1" noChangeAspect="1" noChangeArrowheads="1" noTextEdit="1"/>
          </p:cNvSpPr>
          <p:nvPr>
            <p:ph type="sldImg"/>
          </p:nvPr>
        </p:nvSpPr>
        <p:spPr>
          <a:xfrm>
            <a:off x="1117600" y="677863"/>
            <a:ext cx="4629150" cy="3471862"/>
          </a:xfrm>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16013" y="679450"/>
            <a:ext cx="4625975" cy="3470275"/>
          </a:xfrm>
          <a:ln/>
        </p:spPr>
      </p:sp>
      <p:sp>
        <p:nvSpPr>
          <p:cNvPr id="105475" name="Notes Placeholder 2"/>
          <p:cNvSpPr>
            <a:spLocks noGrp="1"/>
          </p:cNvSpPr>
          <p:nvPr>
            <p:ph type="body" idx="1"/>
          </p:nvPr>
        </p:nvSpPr>
        <p:spPr>
          <a:noFill/>
          <a:ln/>
        </p:spPr>
        <p:txBody>
          <a:bodyPr/>
          <a:lstStyle/>
          <a:p>
            <a:r>
              <a:rPr lang="en-US" dirty="0" smtClean="0"/>
              <a:t>ST has been addressing critical issues for FNSF:  A compact FNSF facility does</a:t>
            </a:r>
            <a:r>
              <a:rPr lang="en-US" baseline="0" dirty="0" smtClean="0"/>
              <a:t> not have solenoid.  So, the solenoid-free start-up is a critical issue for ST-FNSF.  But solenoid-free start-up is attractive for </a:t>
            </a:r>
            <a:r>
              <a:rPr lang="en-US" baseline="0" dirty="0" err="1" smtClean="0"/>
              <a:t>tokamak</a:t>
            </a:r>
            <a:r>
              <a:rPr lang="en-US" baseline="0" dirty="0" smtClean="0"/>
              <a:t> reactor design as well.  </a:t>
            </a:r>
            <a:r>
              <a:rPr lang="en-US" dirty="0" smtClean="0"/>
              <a:t>Other issues are ramp-up….</a:t>
            </a:r>
          </a:p>
        </p:txBody>
      </p:sp>
      <p:sp>
        <p:nvSpPr>
          <p:cNvPr id="4" name="Slide Number Placeholder 3"/>
          <p:cNvSpPr>
            <a:spLocks noGrp="1"/>
          </p:cNvSpPr>
          <p:nvPr>
            <p:ph type="sldNum" sz="quarter" idx="5"/>
          </p:nvPr>
        </p:nvSpPr>
        <p:spPr/>
        <p:txBody>
          <a:bodyPr/>
          <a:lstStyle/>
          <a:p>
            <a:pPr>
              <a:defRPr/>
            </a:pPr>
            <a:fld id="{02F612EE-08A7-4B82-B993-E15F1FDBB377}" type="slidenum">
              <a:rPr lang="en-US" smtClean="0"/>
              <a:pPr>
                <a:defRPr/>
              </a:pPr>
              <a:t>34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16013" y="679450"/>
            <a:ext cx="4625975" cy="3470275"/>
          </a:xfrm>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2F612EE-08A7-4B82-B993-E15F1FDBB377}" type="slidenum">
              <a:rPr lang="en-US" smtClean="0"/>
              <a:pPr>
                <a:defRPr/>
              </a:pPr>
              <a:t>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3400" y="2362200"/>
            <a:ext cx="8077200" cy="10668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author list</a:t>
            </a:r>
            <a:endParaRPr lang="en-US" dirty="0"/>
          </a:p>
        </p:txBody>
      </p:sp>
      <p:sp>
        <p:nvSpPr>
          <p:cNvPr id="10" name="Title 9"/>
          <p:cNvSpPr>
            <a:spLocks noGrp="1"/>
          </p:cNvSpPr>
          <p:nvPr>
            <p:ph type="title" hasCustomPrompt="1"/>
          </p:nvPr>
        </p:nvSpPr>
        <p:spPr>
          <a:xfrm>
            <a:off x="152400" y="1143000"/>
            <a:ext cx="8839200" cy="1143000"/>
          </a:xfrm>
          <a:prstGeom prst="rect">
            <a:avLst/>
          </a:prstGeom>
        </p:spPr>
        <p:txBody>
          <a:bodyPr lIns="0" rIns="0" anchor="ctr" anchorCtr="1"/>
          <a:lstStyle>
            <a:lvl1pPr>
              <a:defRPr/>
            </a:lvl1pPr>
          </a:lstStyle>
          <a:p>
            <a:r>
              <a:rPr lang="en-US" dirty="0" smtClean="0"/>
              <a:t>Click to edit presentation title</a:t>
            </a:r>
            <a:endParaRPr lang="en-US" dirty="0"/>
          </a:p>
        </p:txBody>
      </p:sp>
      <p:pic>
        <p:nvPicPr>
          <p:cNvPr id="1026" name="Picture 2" descr="C:\Users\jmenard\My Files\PPPL\Projects\NSTX-U\Presentation template\2015 - New template\logo and banner source\Gray_banner_red_line_with_SC_NSTXU_logos.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119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0" y="6553200"/>
            <a:ext cx="9144000" cy="3048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156400" y="4844896"/>
            <a:ext cx="4831200" cy="1894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6"/>
          <p:cNvSpPr>
            <a:spLocks noGrp="1"/>
          </p:cNvSpPr>
          <p:nvPr>
            <p:ph type="body" sz="quarter" idx="10" hasCustomPrompt="1"/>
          </p:nvPr>
        </p:nvSpPr>
        <p:spPr>
          <a:xfrm>
            <a:off x="914400" y="3505200"/>
            <a:ext cx="7315200" cy="12192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400" dirty="0" smtClean="0">
                <a:solidFill>
                  <a:srgbClr val="C00000"/>
                </a:solidFill>
              </a:rPr>
              <a:t>Click to edit meeting name, location, and date</a:t>
            </a:r>
          </a:p>
        </p:txBody>
      </p:sp>
      <p:pic>
        <p:nvPicPr>
          <p:cNvPr id="29" name="Picture 6" descr="http://nstx.pppl.gov/DragNDrop/Presentation_Template/NSTX-U_cutaway_low_res.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39000" y="4953000"/>
            <a:ext cx="1668672" cy="17526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20"/>
          <p:cNvSpPr>
            <a:spLocks noGrp="1"/>
          </p:cNvSpPr>
          <p:nvPr>
            <p:ph type="body" sz="quarter" idx="12" hasCustomPrompt="1"/>
          </p:nvPr>
        </p:nvSpPr>
        <p:spPr>
          <a:xfrm>
            <a:off x="53400" y="4876800"/>
            <a:ext cx="2080200" cy="609600"/>
          </a:xfrm>
        </p:spPr>
        <p:txBody>
          <a:bodyPr>
            <a:noAutofit/>
          </a:bodyPr>
          <a:lstStyle>
            <a:lvl1pPr marL="0" indent="0" algn="ctr">
              <a:buNone/>
              <a:defRPr sz="1400"/>
            </a:lvl1pPr>
          </a:lstStyle>
          <a:p>
            <a:pPr lvl="0"/>
            <a:r>
              <a:rPr lang="en-US" dirty="0" smtClean="0"/>
              <a:t>Place your institutional logo(s) here:</a:t>
            </a:r>
            <a:endParaRPr lang="en-US" dirty="0"/>
          </a:p>
        </p:txBody>
      </p:sp>
    </p:spTree>
    <p:extLst>
      <p:ext uri="{BB962C8B-B14F-4D97-AF65-F5344CB8AC3E}">
        <p14:creationId xmlns:p14="http://schemas.microsoft.com/office/powerpoint/2010/main" val="3483961035"/>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2"/>
          <p:cNvSpPr>
            <a:spLocks noGrp="1"/>
          </p:cNvSpPr>
          <p:nvPr>
            <p:ph idx="1" hasCustomPrompt="1"/>
          </p:nvPr>
        </p:nvSpPr>
        <p:spPr>
          <a:xfrm>
            <a:off x="76200" y="1066800"/>
            <a:ext cx="8991600" cy="541020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204671385"/>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2"/>
          <p:cNvSpPr>
            <a:spLocks noGrp="1"/>
          </p:cNvSpPr>
          <p:nvPr>
            <p:ph idx="1" hasCustomPrompt="1"/>
          </p:nvPr>
        </p:nvSpPr>
        <p:spPr>
          <a:xfrm>
            <a:off x="76200" y="1066800"/>
            <a:ext cx="4419600" cy="541020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2"/>
          <p:cNvSpPr>
            <a:spLocks noGrp="1"/>
          </p:cNvSpPr>
          <p:nvPr>
            <p:ph idx="10" hasCustomPrompt="1"/>
          </p:nvPr>
        </p:nvSpPr>
        <p:spPr>
          <a:xfrm>
            <a:off x="4648200" y="1066800"/>
            <a:ext cx="4419600" cy="541020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20927203"/>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16159119"/>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6" name="Text Placeholder 2"/>
          <p:cNvSpPr>
            <a:spLocks noGrp="1"/>
          </p:cNvSpPr>
          <p:nvPr>
            <p:ph idx="1" hasCustomPrompt="1"/>
          </p:nvPr>
        </p:nvSpPr>
        <p:spPr>
          <a:xfrm>
            <a:off x="76200" y="1066800"/>
            <a:ext cx="8991600" cy="541020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15409662"/>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3"/>
          <p:cNvSpPr>
            <a:spLocks noGrp="1" noChangeArrowheads="1"/>
          </p:cNvSpPr>
          <p:nvPr>
            <p:ph type="dt" sz="half" idx="10"/>
          </p:nvPr>
        </p:nvSpPr>
        <p:spPr>
          <a:xfrm>
            <a:off x="6553200" y="6248400"/>
            <a:ext cx="1905000" cy="457200"/>
          </a:xfrm>
          <a:prstGeom prst="rect">
            <a:avLst/>
          </a:prstGeom>
          <a:ln/>
        </p:spPr>
        <p:txBody>
          <a:bodyPr/>
          <a:lstStyle>
            <a:lvl1pPr>
              <a:defRPr/>
            </a:lvl1pPr>
          </a:lstStyle>
          <a:p>
            <a:pPr>
              <a:defRPr/>
            </a:pPr>
            <a:endParaRPr lang="en-US"/>
          </a:p>
        </p:txBody>
      </p:sp>
      <p:sp>
        <p:nvSpPr>
          <p:cNvPr id="5"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xfrm>
            <a:off x="8382000" y="6629400"/>
            <a:ext cx="762000" cy="152400"/>
          </a:xfrm>
          <a:prstGeom prst="rect">
            <a:avLst/>
          </a:prstGeom>
          <a:ln/>
        </p:spPr>
        <p:txBody>
          <a:bodyPr/>
          <a:lstStyle>
            <a:lvl1pPr>
              <a:defRPr/>
            </a:lvl1pPr>
          </a:lstStyle>
          <a:p>
            <a:fld id="{0E2F66C0-CD04-4BAC-B805-2581C917D57E}" type="slidenum">
              <a:rPr lang="en-US"/>
              <a:pPr/>
              <a:t>‹#›</a:t>
            </a:fld>
            <a:endParaRPr lang="en-US"/>
          </a:p>
        </p:txBody>
      </p:sp>
    </p:spTree>
    <p:extLst>
      <p:ext uri="{BB962C8B-B14F-4D97-AF65-F5344CB8AC3E}">
        <p14:creationId xmlns:p14="http://schemas.microsoft.com/office/powerpoint/2010/main" val="3874515231"/>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066800"/>
            <a:ext cx="8991600" cy="5410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2" descr="C:\Users\jmenard\My Files\PPPL\Projects\NSTX-U\Presentation template\2015 - New template\logo and banner source\Gray_banner_red_line.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0"/>
            <a:ext cx="9144000" cy="99797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0" y="0"/>
            <a:ext cx="9144000" cy="960120"/>
          </a:xfrm>
          <a:prstGeom prst="rect">
            <a:avLst/>
          </a:prstGeom>
        </p:spPr>
        <p:txBody>
          <a:bodyPr vert="horz" lIns="45720" tIns="45720" rIns="45720" bIns="45720" rtlCol="0" anchor="ctr" anchorCtr="1">
            <a:normAutofit/>
          </a:bodyPr>
          <a:lstStyle/>
          <a:p>
            <a:r>
              <a:rPr lang="en-US" dirty="0" smtClean="0"/>
              <a:t>Click to edit Master title style</a:t>
            </a:r>
            <a:endParaRPr lang="en-US" dirty="0"/>
          </a:p>
        </p:txBody>
      </p:sp>
      <p:pic>
        <p:nvPicPr>
          <p:cNvPr id="2052" name="Picture 4" descr="C:\Users\jmenard\My Files\PPPL\Projects\NSTX-U\Presentation template\2015 - New template\logo and banner source\Gray_banner_red_line_bottom_NSTXU_logo.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0" y="6555100"/>
            <a:ext cx="9144000" cy="3029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8458224" y="6583439"/>
            <a:ext cx="609576" cy="246221"/>
          </a:xfrm>
          <a:prstGeom prst="rect">
            <a:avLst/>
          </a:prstGeom>
          <a:noFill/>
        </p:spPr>
        <p:txBody>
          <a:bodyPr wrap="square" lIns="0" tIns="45720" rIns="0" bIns="45720" rtlCol="0">
            <a:spAutoFit/>
          </a:bodyPr>
          <a:lstStyle/>
          <a:p>
            <a:pPr algn="r"/>
            <a:fld id="{F117DE82-C9A9-43C8-BFFE-CF607F10B2C3}" type="slidenum">
              <a:rPr lang="en-US" sz="1000" b="1" smtClean="0">
                <a:solidFill>
                  <a:srgbClr val="336699"/>
                </a:solidFill>
                <a:latin typeface="Arial" panose="020B0604020202020204" pitchFamily="34" charset="0"/>
                <a:cs typeface="Arial" panose="020B0604020202020204" pitchFamily="34" charset="0"/>
              </a:rPr>
              <a:pPr algn="r"/>
              <a:t>‹#›</a:t>
            </a:fld>
            <a:endParaRPr lang="en-US" sz="1000" b="1" dirty="0">
              <a:solidFill>
                <a:srgbClr val="336699"/>
              </a:solidFill>
              <a:latin typeface="Arial" panose="020B0604020202020204" pitchFamily="34" charset="0"/>
              <a:cs typeface="Arial" panose="020B0604020202020204" pitchFamily="34" charset="0"/>
            </a:endParaRPr>
          </a:p>
        </p:txBody>
      </p:sp>
      <p:sp>
        <p:nvSpPr>
          <p:cNvPr id="10" name="TextBox 9"/>
          <p:cNvSpPr txBox="1"/>
          <p:nvPr userDrawn="1"/>
        </p:nvSpPr>
        <p:spPr>
          <a:xfrm>
            <a:off x="914400" y="6583439"/>
            <a:ext cx="7315200" cy="246221"/>
          </a:xfrm>
          <a:prstGeom prst="rect">
            <a:avLst/>
          </a:prstGeom>
          <a:noFill/>
        </p:spPr>
        <p:txBody>
          <a:bodyPr wrap="square" lIns="0" tIns="45720" rIns="0" bIns="45720"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rgbClr val="336699"/>
                </a:solidFill>
                <a:latin typeface="Arial" panose="020B0604020202020204" pitchFamily="34" charset="0"/>
                <a:cs typeface="Arial" panose="020B0604020202020204" pitchFamily="34" charset="0"/>
              </a:rPr>
              <a:t>LLE S&amp;T Seminar, Devon</a:t>
            </a:r>
            <a:r>
              <a:rPr lang="en-US" sz="1000" b="1" baseline="0" dirty="0" smtClean="0">
                <a:solidFill>
                  <a:srgbClr val="336699"/>
                </a:solidFill>
                <a:latin typeface="Arial" panose="020B0604020202020204" pitchFamily="34" charset="0"/>
                <a:cs typeface="Arial" panose="020B0604020202020204" pitchFamily="34" charset="0"/>
              </a:rPr>
              <a:t> Battaglia</a:t>
            </a:r>
            <a:r>
              <a:rPr lang="en-US" sz="1000" b="1" dirty="0" smtClean="0">
                <a:solidFill>
                  <a:srgbClr val="336699"/>
                </a:solidFill>
                <a:latin typeface="Arial" panose="020B0604020202020204" pitchFamily="34" charset="0"/>
                <a:cs typeface="Arial" panose="020B0604020202020204" pitchFamily="34" charset="0"/>
              </a:rPr>
              <a:t>, September</a:t>
            </a:r>
            <a:r>
              <a:rPr lang="en-US" sz="1000" b="1" baseline="0" dirty="0" smtClean="0">
                <a:solidFill>
                  <a:srgbClr val="336699"/>
                </a:solidFill>
                <a:latin typeface="Arial" panose="020B0604020202020204" pitchFamily="34" charset="0"/>
                <a:cs typeface="Arial" panose="020B0604020202020204" pitchFamily="34" charset="0"/>
              </a:rPr>
              <a:t> 4, 2015</a:t>
            </a:r>
            <a:endParaRPr lang="en-US" sz="1000" b="1" dirty="0" smtClean="0">
              <a:solidFill>
                <a:srgbClr val="3366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420560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4" r:id="rId3"/>
    <p:sldLayoutId id="2147483665" r:id="rId4"/>
    <p:sldLayoutId id="2147483666" r:id="rId5"/>
    <p:sldLayoutId id="2147483667" r:id="rId6"/>
  </p:sldLayoutIdLst>
  <p:timing>
    <p:tnLst>
      <p:par>
        <p:cTn xmlns:p14="http://schemas.microsoft.com/office/powerpoint/2010/main" id="1" dur="indefinite" restart="never" nodeType="tmRoot"/>
      </p:par>
    </p:tnLst>
  </p:timing>
  <p:hf hdr="0" dt="0"/>
  <p:txStyles>
    <p:titleStyle>
      <a:lvl1pPr algn="ctr" defTabSz="914400" rtl="0" eaLnBrk="1" latinLnBrk="0" hangingPunct="1">
        <a:lnSpc>
          <a:spcPct val="85000"/>
        </a:lnSpc>
        <a:spcBef>
          <a:spcPct val="0"/>
        </a:spcBef>
        <a:buNone/>
        <a:defRPr sz="4000" kern="1200">
          <a:solidFill>
            <a:srgbClr val="33669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Font typeface="Arial" panose="020B0604020202020204"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ct val="20000"/>
        </a:spcBef>
        <a:buFont typeface="Wingdings" panose="05000000000000000000"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defTabSz="914400" rtl="0" eaLnBrk="1" latinLnBrk="0" hangingPunct="1">
        <a:spcBef>
          <a:spcPct val="20000"/>
        </a:spcBef>
        <a:buFont typeface="Arial" panose="020B0604020202020204" pitchFamily="34" charset="0"/>
        <a:buChar char="•"/>
        <a:defRPr sz="1800" kern="1200">
          <a:solidFill>
            <a:srgbClr val="008080"/>
          </a:solidFill>
          <a:latin typeface="Arial" panose="020B0604020202020204" pitchFamily="34" charset="0"/>
          <a:ea typeface="+mn-ea"/>
          <a:cs typeface="Arial" panose="020B0604020202020204" pitchFamily="34" charset="0"/>
        </a:defRPr>
      </a:lvl4pPr>
      <a:lvl5pPr marL="1028700" indent="-1714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4.png"/><Relationship Id="rId5" Type="http://schemas.openxmlformats.org/officeDocument/2006/relationships/image" Target="../media/image25.png"/><Relationship Id="rId1" Type="http://schemas.microsoft.com/office/2007/relationships/media" Target="../media/media1.mpg"/><Relationship Id="rId2" Type="http://schemas.openxmlformats.org/officeDocument/2006/relationships/video" Target="../media/media1.m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9" Type="http://schemas.openxmlformats.org/officeDocument/2006/relationships/oleObject" Target="../embeddings/Microsoft_Word_97_-_2004_Document1.doc"/><Relationship Id="rId20" Type="http://schemas.openxmlformats.org/officeDocument/2006/relationships/image" Target="../media/image49.jpeg"/><Relationship Id="rId21" Type="http://schemas.openxmlformats.org/officeDocument/2006/relationships/image" Target="../media/image50.jpeg"/><Relationship Id="rId10" Type="http://schemas.openxmlformats.org/officeDocument/2006/relationships/image" Target="../media/image34.wmf"/><Relationship Id="rId11" Type="http://schemas.openxmlformats.org/officeDocument/2006/relationships/image" Target="../media/image40.jpeg"/><Relationship Id="rId12" Type="http://schemas.openxmlformats.org/officeDocument/2006/relationships/image" Target="../media/image41.jpeg"/><Relationship Id="rId13" Type="http://schemas.openxmlformats.org/officeDocument/2006/relationships/image" Target="../media/image42.png"/><Relationship Id="rId14" Type="http://schemas.openxmlformats.org/officeDocument/2006/relationships/image" Target="../media/image43.png"/><Relationship Id="rId15" Type="http://schemas.openxmlformats.org/officeDocument/2006/relationships/image" Target="../media/image44.png"/><Relationship Id="rId16" Type="http://schemas.openxmlformats.org/officeDocument/2006/relationships/image" Target="../media/image45.jpeg"/><Relationship Id="rId17" Type="http://schemas.openxmlformats.org/officeDocument/2006/relationships/image" Target="../media/image46.png"/><Relationship Id="rId18" Type="http://schemas.openxmlformats.org/officeDocument/2006/relationships/image" Target="../media/image47.jpeg"/><Relationship Id="rId19" Type="http://schemas.openxmlformats.org/officeDocument/2006/relationships/image" Target="../media/image48.png"/><Relationship Id="rId1" Type="http://schemas.openxmlformats.org/officeDocument/2006/relationships/vmlDrawing" Target="../drawings/vmlDrawing1.vml"/><Relationship Id="rId2" Type="http://schemas.openxmlformats.org/officeDocument/2006/relationships/slideLayout" Target="../slideLayouts/slideLayout4.xml"/><Relationship Id="rId3" Type="http://schemas.openxmlformats.org/officeDocument/2006/relationships/notesSlide" Target="../notesSlides/notesSlide2.xml"/><Relationship Id="rId4" Type="http://schemas.openxmlformats.org/officeDocument/2006/relationships/image" Target="../media/image35.pn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emf"/><Relationship Id="rId7" Type="http://schemas.openxmlformats.org/officeDocument/2006/relationships/image" Target="../media/image67.png"/><Relationship Id="rId8" Type="http://schemas.openxmlformats.org/officeDocument/2006/relationships/image" Target="../media/image68.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emf"/></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1" Type="http://schemas.openxmlformats.org/officeDocument/2006/relationships/slideLayout" Target="../slideLayouts/slideLayout4.xml"/><Relationship Id="rId2" Type="http://schemas.openxmlformats.org/officeDocument/2006/relationships/image" Target="../media/image7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 Id="rId3" Type="http://schemas.openxmlformats.org/officeDocument/2006/relationships/image" Target="../media/image7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lnSpcReduction="10000"/>
          </a:bodyPr>
          <a:lstStyle/>
          <a:p>
            <a:r>
              <a:rPr lang="en-US" dirty="0" smtClean="0"/>
              <a:t>Dr. Devon Battaglia</a:t>
            </a:r>
          </a:p>
          <a:p>
            <a:r>
              <a:rPr lang="en-US" sz="1600" dirty="0" smtClean="0"/>
              <a:t>On behalf of the NSTX-U Team</a:t>
            </a:r>
            <a:endParaRPr lang="en-US" sz="1600" dirty="0"/>
          </a:p>
          <a:p>
            <a:r>
              <a:rPr lang="en-US" sz="1600" dirty="0" smtClean="0"/>
              <a:t>Princeton Plasma Physics Laboratory (PPPL)</a:t>
            </a:r>
            <a:endParaRPr lang="en-US" sz="1600" dirty="0"/>
          </a:p>
        </p:txBody>
      </p:sp>
      <p:sp>
        <p:nvSpPr>
          <p:cNvPr id="3" name="Title 2"/>
          <p:cNvSpPr>
            <a:spLocks noGrp="1"/>
          </p:cNvSpPr>
          <p:nvPr>
            <p:ph type="title"/>
          </p:nvPr>
        </p:nvSpPr>
        <p:spPr/>
        <p:txBody>
          <a:bodyPr/>
          <a:lstStyle/>
          <a:p>
            <a:r>
              <a:rPr lang="en-US" dirty="0" smtClean="0"/>
              <a:t>The Mission of NSTX-U Toward the Development of Fusion Energy</a:t>
            </a:r>
            <a:endParaRPr lang="en-US" dirty="0"/>
          </a:p>
        </p:txBody>
      </p:sp>
      <p:sp>
        <p:nvSpPr>
          <p:cNvPr id="4" name="Text Placeholder 3"/>
          <p:cNvSpPr>
            <a:spLocks noGrp="1"/>
          </p:cNvSpPr>
          <p:nvPr>
            <p:ph type="body" sz="quarter" idx="10"/>
          </p:nvPr>
        </p:nvSpPr>
        <p:spPr/>
        <p:txBody>
          <a:bodyPr/>
          <a:lstStyle/>
          <a:p>
            <a:pPr>
              <a:lnSpc>
                <a:spcPct val="85000"/>
              </a:lnSpc>
            </a:pPr>
            <a:r>
              <a:rPr lang="en-US" dirty="0" smtClean="0"/>
              <a:t>Science and Technology Seminar</a:t>
            </a:r>
            <a:endParaRPr lang="en-US" dirty="0"/>
          </a:p>
          <a:p>
            <a:pPr>
              <a:lnSpc>
                <a:spcPct val="85000"/>
              </a:lnSpc>
            </a:pPr>
            <a:r>
              <a:rPr lang="en-US" dirty="0" smtClean="0"/>
              <a:t>Laboratory for Laser Energetics</a:t>
            </a:r>
            <a:endParaRPr lang="en-US" dirty="0"/>
          </a:p>
          <a:p>
            <a:pPr>
              <a:lnSpc>
                <a:spcPct val="85000"/>
              </a:lnSpc>
            </a:pPr>
            <a:r>
              <a:rPr lang="en-US" dirty="0" smtClean="0"/>
              <a:t>September 4, 2015</a:t>
            </a:r>
            <a:endParaRPr lang="en-US" dirty="0"/>
          </a:p>
        </p:txBody>
      </p:sp>
      <p:pic>
        <p:nvPicPr>
          <p:cNvPr id="6" name="Picture 4" descr="PPPL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615025"/>
            <a:ext cx="1606138" cy="56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7038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00600" y="1066800"/>
            <a:ext cx="4267200" cy="5410200"/>
          </a:xfrm>
        </p:spPr>
        <p:txBody>
          <a:bodyPr>
            <a:normAutofit fontScale="92500"/>
          </a:bodyPr>
          <a:lstStyle/>
          <a:p>
            <a:r>
              <a:rPr lang="en-US" dirty="0" smtClean="0"/>
              <a:t>Torus (donut) has a stronger magnetic field at the inside edge</a:t>
            </a:r>
          </a:p>
          <a:p>
            <a:pPr lvl="1"/>
            <a:r>
              <a:rPr lang="en-US" dirty="0" smtClean="0"/>
              <a:t>Particles feel different field strengths as they “orbit” a field line</a:t>
            </a:r>
          </a:p>
          <a:p>
            <a:pPr lvl="1"/>
            <a:r>
              <a:rPr lang="en-US" dirty="0" smtClean="0"/>
              <a:t>Ions drift up, electrons drift down</a:t>
            </a:r>
          </a:p>
          <a:p>
            <a:pPr lvl="1"/>
            <a:endParaRPr lang="en-US" dirty="0"/>
          </a:p>
          <a:p>
            <a:r>
              <a:rPr lang="en-US" dirty="0" smtClean="0"/>
              <a:t>Electric field from charge separation causes all particles to drift out</a:t>
            </a:r>
          </a:p>
          <a:p>
            <a:pPr lvl="1"/>
            <a:r>
              <a:rPr lang="en-US" dirty="0"/>
              <a:t>P</a:t>
            </a:r>
            <a:r>
              <a:rPr lang="en-US" dirty="0" smtClean="0"/>
              <a:t>lasma still touches the wall</a:t>
            </a:r>
            <a:endParaRPr lang="en-US" dirty="0"/>
          </a:p>
          <a:p>
            <a:endParaRPr lang="en-US" dirty="0"/>
          </a:p>
        </p:txBody>
      </p:sp>
      <p:sp>
        <p:nvSpPr>
          <p:cNvPr id="3" name="Title 2"/>
          <p:cNvSpPr>
            <a:spLocks noGrp="1"/>
          </p:cNvSpPr>
          <p:nvPr>
            <p:ph type="title"/>
          </p:nvPr>
        </p:nvSpPr>
        <p:spPr/>
        <p:txBody>
          <a:bodyPr/>
          <a:lstStyle/>
          <a:p>
            <a:r>
              <a:rPr lang="en-US" dirty="0" smtClean="0"/>
              <a:t>What if we made a magnetic donut?</a:t>
            </a:r>
            <a:endParaRPr lang="en-US" dirty="0"/>
          </a:p>
        </p:txBody>
      </p:sp>
      <p:sp>
        <p:nvSpPr>
          <p:cNvPr id="5" name="Striped Right Arrow 4"/>
          <p:cNvSpPr/>
          <p:nvPr/>
        </p:nvSpPr>
        <p:spPr>
          <a:xfrm rot="12784412">
            <a:off x="1306068" y="2673787"/>
            <a:ext cx="496601" cy="243211"/>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triped Right Arrow 6"/>
          <p:cNvSpPr/>
          <p:nvPr/>
        </p:nvSpPr>
        <p:spPr>
          <a:xfrm rot="19356753">
            <a:off x="4252590" y="2571931"/>
            <a:ext cx="533400" cy="228600"/>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gyro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100789"/>
            <a:ext cx="4495800" cy="2242611"/>
          </a:xfrm>
          <a:prstGeom prst="rect">
            <a:avLst/>
          </a:prstGeom>
        </p:spPr>
      </p:pic>
      <p:pic>
        <p:nvPicPr>
          <p:cNvPr id="9" name="Picture 8"/>
          <p:cNvPicPr>
            <a:picLocks noChangeAspect="1"/>
          </p:cNvPicPr>
          <p:nvPr/>
        </p:nvPicPr>
        <p:blipFill>
          <a:blip r:embed="rId3"/>
          <a:stretch>
            <a:fillRect/>
          </a:stretch>
        </p:blipFill>
        <p:spPr>
          <a:xfrm>
            <a:off x="1219200" y="2634189"/>
            <a:ext cx="838200" cy="470789"/>
          </a:xfrm>
          <a:prstGeom prst="rect">
            <a:avLst/>
          </a:prstGeom>
        </p:spPr>
      </p:pic>
      <p:pic>
        <p:nvPicPr>
          <p:cNvPr id="10" name="Picture 9"/>
          <p:cNvPicPr>
            <a:picLocks noChangeAspect="1"/>
          </p:cNvPicPr>
          <p:nvPr/>
        </p:nvPicPr>
        <p:blipFill>
          <a:blip r:embed="rId3"/>
          <a:stretch>
            <a:fillRect/>
          </a:stretch>
        </p:blipFill>
        <p:spPr>
          <a:xfrm rot="2096164" flipH="1">
            <a:off x="4038600" y="2557989"/>
            <a:ext cx="762000" cy="470789"/>
          </a:xfrm>
          <a:prstGeom prst="rect">
            <a:avLst/>
          </a:prstGeom>
        </p:spPr>
      </p:pic>
    </p:spTree>
    <p:extLst>
      <p:ext uri="{BB962C8B-B14F-4D97-AF65-F5344CB8AC3E}">
        <p14:creationId xmlns:p14="http://schemas.microsoft.com/office/powerpoint/2010/main" val="276176345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10200" y="1524000"/>
            <a:ext cx="3657600" cy="4343400"/>
          </a:xfrm>
        </p:spPr>
        <p:txBody>
          <a:bodyPr/>
          <a:lstStyle/>
          <a:p>
            <a:r>
              <a:rPr lang="en-US" dirty="0" smtClean="0"/>
              <a:t>Helical magnetic field short-circuits electric field that would otherwise expel plasma</a:t>
            </a:r>
          </a:p>
          <a:p>
            <a:endParaRPr lang="en-US" dirty="0"/>
          </a:p>
          <a:p>
            <a:r>
              <a:rPr lang="en-US" dirty="0" smtClean="0"/>
              <a:t>Now, charged particles are tied to a magnetic surface</a:t>
            </a:r>
            <a:endParaRPr lang="en-US" dirty="0"/>
          </a:p>
        </p:txBody>
      </p:sp>
      <p:sp>
        <p:nvSpPr>
          <p:cNvPr id="3" name="Title 2"/>
          <p:cNvSpPr>
            <a:spLocks noGrp="1"/>
          </p:cNvSpPr>
          <p:nvPr>
            <p:ph type="title"/>
          </p:nvPr>
        </p:nvSpPr>
        <p:spPr/>
        <p:txBody>
          <a:bodyPr>
            <a:normAutofit fontScale="90000"/>
          </a:bodyPr>
          <a:lstStyle/>
          <a:p>
            <a:r>
              <a:rPr lang="en-US" dirty="0" smtClean="0"/>
              <a:t>Here’s the twist: “twisting” the magnetic field around the torus improves confinement</a:t>
            </a:r>
            <a:endParaRPr lang="en-US" dirty="0"/>
          </a:p>
        </p:txBody>
      </p:sp>
      <p:pic>
        <p:nvPicPr>
          <p:cNvPr id="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69940"/>
            <a:ext cx="4584294" cy="3325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10"/>
          <p:cNvSpPr/>
          <p:nvPr/>
        </p:nvSpPr>
        <p:spPr>
          <a:xfrm>
            <a:off x="2590800" y="4419600"/>
            <a:ext cx="1828800" cy="1828800"/>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819400" y="4648200"/>
            <a:ext cx="1371600" cy="1371600"/>
          </a:xfrm>
          <a:prstGeom prst="ellipse">
            <a:avLst/>
          </a:prstGeom>
          <a:noFill/>
          <a:ln w="28575" cmpd="sng">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038600" y="4953000"/>
            <a:ext cx="152400" cy="1524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962400" y="5638800"/>
            <a:ext cx="152400" cy="1524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743200" y="5257800"/>
            <a:ext cx="152400" cy="1524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819400" y="5562600"/>
            <a:ext cx="152400" cy="1524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124200" y="5867400"/>
            <a:ext cx="152400" cy="1524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429000" y="5943600"/>
            <a:ext cx="152400" cy="15240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852928" y="5334000"/>
            <a:ext cx="76200" cy="76200"/>
          </a:xfrm>
          <a:prstGeom prst="ellips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819400" y="5638800"/>
            <a:ext cx="76200" cy="76200"/>
          </a:xfrm>
          <a:prstGeom prst="ellips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3200400" y="5867400"/>
            <a:ext cx="76200" cy="76200"/>
          </a:xfrm>
          <a:prstGeom prst="ellips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429000" y="5943600"/>
            <a:ext cx="76200" cy="76200"/>
          </a:xfrm>
          <a:prstGeom prst="ellips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962400" y="5638800"/>
            <a:ext cx="76200" cy="76200"/>
          </a:xfrm>
          <a:prstGeom prst="ellips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114800" y="5029200"/>
            <a:ext cx="76200" cy="76200"/>
          </a:xfrm>
          <a:prstGeom prst="ellips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2135019" y="4729972"/>
            <a:ext cx="469336" cy="625756"/>
          </a:xfrm>
          <a:custGeom>
            <a:avLst/>
            <a:gdLst>
              <a:gd name="connsiteX0" fmla="*/ 469336 w 469336"/>
              <a:gd name="connsiteY0" fmla="*/ 625756 h 625756"/>
              <a:gd name="connsiteX1" fmla="*/ 386512 w 469336"/>
              <a:gd name="connsiteY1" fmla="*/ 358889 h 625756"/>
              <a:gd name="connsiteX2" fmla="*/ 230066 w 469336"/>
              <a:gd name="connsiteY2" fmla="*/ 165642 h 625756"/>
              <a:gd name="connsiteX3" fmla="*/ 0 w 469336"/>
              <a:gd name="connsiteY3" fmla="*/ 0 h 625756"/>
            </a:gdLst>
            <a:ahLst/>
            <a:cxnLst>
              <a:cxn ang="0">
                <a:pos x="connsiteX0" y="connsiteY0"/>
              </a:cxn>
              <a:cxn ang="0">
                <a:pos x="connsiteX1" y="connsiteY1"/>
              </a:cxn>
              <a:cxn ang="0">
                <a:pos x="connsiteX2" y="connsiteY2"/>
              </a:cxn>
              <a:cxn ang="0">
                <a:pos x="connsiteX3" y="connsiteY3"/>
              </a:cxn>
            </a:cxnLst>
            <a:rect l="l" t="t" r="r" b="b"/>
            <a:pathLst>
              <a:path w="469336" h="625756">
                <a:moveTo>
                  <a:pt x="469336" y="625756"/>
                </a:moveTo>
                <a:cubicBezTo>
                  <a:pt x="447863" y="530665"/>
                  <a:pt x="426390" y="435575"/>
                  <a:pt x="386512" y="358889"/>
                </a:cubicBezTo>
                <a:cubicBezTo>
                  <a:pt x="346634" y="282203"/>
                  <a:pt x="294485" y="225457"/>
                  <a:pt x="230066" y="165642"/>
                </a:cubicBezTo>
                <a:cubicBezTo>
                  <a:pt x="165647" y="105827"/>
                  <a:pt x="0" y="0"/>
                  <a:pt x="0" y="0"/>
                </a:cubicBezTo>
              </a:path>
            </a:pathLst>
          </a:cu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3886200" y="4327244"/>
            <a:ext cx="469336" cy="625756"/>
          </a:xfrm>
          <a:custGeom>
            <a:avLst/>
            <a:gdLst>
              <a:gd name="connsiteX0" fmla="*/ 469336 w 469336"/>
              <a:gd name="connsiteY0" fmla="*/ 625756 h 625756"/>
              <a:gd name="connsiteX1" fmla="*/ 386512 w 469336"/>
              <a:gd name="connsiteY1" fmla="*/ 358889 h 625756"/>
              <a:gd name="connsiteX2" fmla="*/ 230066 w 469336"/>
              <a:gd name="connsiteY2" fmla="*/ 165642 h 625756"/>
              <a:gd name="connsiteX3" fmla="*/ 0 w 469336"/>
              <a:gd name="connsiteY3" fmla="*/ 0 h 625756"/>
            </a:gdLst>
            <a:ahLst/>
            <a:cxnLst>
              <a:cxn ang="0">
                <a:pos x="connsiteX0" y="connsiteY0"/>
              </a:cxn>
              <a:cxn ang="0">
                <a:pos x="connsiteX1" y="connsiteY1"/>
              </a:cxn>
              <a:cxn ang="0">
                <a:pos x="connsiteX2" y="connsiteY2"/>
              </a:cxn>
              <a:cxn ang="0">
                <a:pos x="connsiteX3" y="connsiteY3"/>
              </a:cxn>
            </a:cxnLst>
            <a:rect l="l" t="t" r="r" b="b"/>
            <a:pathLst>
              <a:path w="469336" h="625756">
                <a:moveTo>
                  <a:pt x="469336" y="625756"/>
                </a:moveTo>
                <a:cubicBezTo>
                  <a:pt x="447863" y="530665"/>
                  <a:pt x="426390" y="435575"/>
                  <a:pt x="386512" y="358889"/>
                </a:cubicBezTo>
                <a:cubicBezTo>
                  <a:pt x="346634" y="282203"/>
                  <a:pt x="294485" y="225457"/>
                  <a:pt x="230066" y="165642"/>
                </a:cubicBezTo>
                <a:cubicBezTo>
                  <a:pt x="165647" y="105827"/>
                  <a:pt x="0" y="0"/>
                  <a:pt x="0" y="0"/>
                </a:cubicBezTo>
              </a:path>
            </a:pathLst>
          </a:cu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9873830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Two leading schemes for making helical fields: tokamaks and </a:t>
            </a:r>
            <a:r>
              <a:rPr lang="en-US" dirty="0" err="1" smtClean="0"/>
              <a:t>stellarators</a:t>
            </a:r>
            <a:endParaRPr lang="en-US" dirty="0"/>
          </a:p>
        </p:txBody>
      </p:sp>
      <p:sp>
        <p:nvSpPr>
          <p:cNvPr id="4" name="Content Placeholder 3"/>
          <p:cNvSpPr>
            <a:spLocks noGrp="1"/>
          </p:cNvSpPr>
          <p:nvPr>
            <p:ph idx="1"/>
          </p:nvPr>
        </p:nvSpPr>
        <p:spPr>
          <a:xfrm>
            <a:off x="76200" y="4191000"/>
            <a:ext cx="4419600" cy="2286000"/>
          </a:xfrm>
        </p:spPr>
        <p:txBody>
          <a:bodyPr>
            <a:normAutofit/>
          </a:bodyPr>
          <a:lstStyle/>
          <a:p>
            <a:r>
              <a:rPr lang="en-US" dirty="0" smtClean="0"/>
              <a:t>Tokamak: drive a toroidal current in the plasma</a:t>
            </a:r>
          </a:p>
          <a:p>
            <a:pPr lvl="1"/>
            <a:r>
              <a:rPr lang="en-US" dirty="0" smtClean="0"/>
              <a:t>Produces poloidal mag field</a:t>
            </a:r>
          </a:p>
          <a:p>
            <a:pPr lvl="1"/>
            <a:r>
              <a:rPr lang="en-US" dirty="0" smtClean="0"/>
              <a:t>Poloidal + toroidal = helical</a:t>
            </a:r>
          </a:p>
          <a:p>
            <a:pPr lvl="1"/>
            <a:endParaRPr lang="en-US" dirty="0" smtClean="0"/>
          </a:p>
        </p:txBody>
      </p:sp>
      <p:sp>
        <p:nvSpPr>
          <p:cNvPr id="5" name="Content Placeholder 4"/>
          <p:cNvSpPr>
            <a:spLocks noGrp="1"/>
          </p:cNvSpPr>
          <p:nvPr>
            <p:ph idx="10"/>
          </p:nvPr>
        </p:nvSpPr>
        <p:spPr>
          <a:xfrm>
            <a:off x="4648200" y="4191000"/>
            <a:ext cx="4419600" cy="2362200"/>
          </a:xfrm>
        </p:spPr>
        <p:txBody>
          <a:bodyPr>
            <a:normAutofit/>
          </a:bodyPr>
          <a:lstStyle/>
          <a:p>
            <a:r>
              <a:rPr lang="en-US" dirty="0" err="1" smtClean="0"/>
              <a:t>Stellarators</a:t>
            </a:r>
            <a:r>
              <a:rPr lang="en-US" dirty="0" smtClean="0"/>
              <a:t>: helical field using complex magnets</a:t>
            </a:r>
          </a:p>
          <a:p>
            <a:pPr lvl="1"/>
            <a:r>
              <a:rPr lang="en-US" dirty="0" smtClean="0"/>
              <a:t>No plasma current needed</a:t>
            </a:r>
          </a:p>
        </p:txBody>
      </p:sp>
      <p:pic>
        <p:nvPicPr>
          <p:cNvPr id="7" name="Picture 6"/>
          <p:cNvPicPr>
            <a:picLocks noChangeAspect="1"/>
          </p:cNvPicPr>
          <p:nvPr/>
        </p:nvPicPr>
        <p:blipFill rotWithShape="1">
          <a:blip r:embed="rId2"/>
          <a:srcRect l="6283"/>
          <a:stretch/>
        </p:blipFill>
        <p:spPr>
          <a:xfrm>
            <a:off x="152400" y="1066800"/>
            <a:ext cx="5195484" cy="3118398"/>
          </a:xfrm>
          <a:prstGeom prst="rect">
            <a:avLst/>
          </a:prstGeom>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7319" y="1524000"/>
            <a:ext cx="4008081"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02449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F</a:t>
            </a:r>
            <a:r>
              <a:rPr lang="en-US" dirty="0" smtClean="0"/>
              <a:t>usion and magnetic confinement of plasmas</a:t>
            </a:r>
          </a:p>
          <a:p>
            <a:endParaRPr lang="en-US" dirty="0"/>
          </a:p>
          <a:p>
            <a:r>
              <a:rPr lang="en-US" b="1" dirty="0" smtClean="0"/>
              <a:t>Tokamaks and fusion energy research</a:t>
            </a:r>
          </a:p>
          <a:p>
            <a:pPr marL="0" indent="0">
              <a:buNone/>
            </a:pPr>
            <a:endParaRPr lang="en-US" dirty="0"/>
          </a:p>
          <a:p>
            <a:r>
              <a:rPr lang="en-US" dirty="0" smtClean="0"/>
              <a:t>Motivation for studying spherical tokamaks</a:t>
            </a:r>
          </a:p>
          <a:p>
            <a:endParaRPr lang="en-US" dirty="0"/>
          </a:p>
          <a:p>
            <a:r>
              <a:rPr lang="en-US" dirty="0" smtClean="0"/>
              <a:t>NSTX-U scientific mission toward fusion energy</a:t>
            </a:r>
            <a:endParaRPr lang="en-US" dirty="0"/>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24736339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6200" y="1066800"/>
            <a:ext cx="5562600" cy="5410200"/>
          </a:xfrm>
        </p:spPr>
        <p:txBody>
          <a:bodyPr>
            <a:normAutofit lnSpcReduction="10000"/>
          </a:bodyPr>
          <a:lstStyle/>
          <a:p>
            <a:r>
              <a:rPr lang="en-US" dirty="0" smtClean="0"/>
              <a:t>Tokamak experiments drive plasma current using:</a:t>
            </a:r>
          </a:p>
          <a:p>
            <a:pPr lvl="1"/>
            <a:r>
              <a:rPr lang="en-US" dirty="0" smtClean="0"/>
              <a:t>Induction from a central solenoid</a:t>
            </a:r>
          </a:p>
          <a:p>
            <a:pPr lvl="1"/>
            <a:r>
              <a:rPr lang="en-US" dirty="0" smtClean="0"/>
              <a:t>Neutral beam and RF injection</a:t>
            </a:r>
          </a:p>
          <a:p>
            <a:pPr lvl="1"/>
            <a:r>
              <a:rPr lang="en-US" dirty="0" smtClean="0"/>
              <a:t>Self-generated “bootstrap” current</a:t>
            </a:r>
          </a:p>
          <a:p>
            <a:pPr lvl="2"/>
            <a:endParaRPr lang="en-US" dirty="0"/>
          </a:p>
          <a:p>
            <a:r>
              <a:rPr lang="en-US" dirty="0" smtClean="0"/>
              <a:t>Reactor will require fully non-inductive current drive</a:t>
            </a:r>
          </a:p>
          <a:p>
            <a:pPr lvl="1"/>
            <a:r>
              <a:rPr lang="en-US" dirty="0" smtClean="0"/>
              <a:t>Solenoid could be used to start discharge (a minute or so)</a:t>
            </a:r>
          </a:p>
          <a:p>
            <a:pPr lvl="2"/>
            <a:r>
              <a:rPr lang="en-US" dirty="0" smtClean="0"/>
              <a:t>Solenoid current decreases to zero</a:t>
            </a:r>
          </a:p>
          <a:p>
            <a:pPr lvl="1"/>
            <a:r>
              <a:rPr lang="en-US" dirty="0" smtClean="0"/>
              <a:t>After that, all current must be “non-inductive”</a:t>
            </a:r>
          </a:p>
        </p:txBody>
      </p:sp>
      <p:sp>
        <p:nvSpPr>
          <p:cNvPr id="2" name="Title 1"/>
          <p:cNvSpPr>
            <a:spLocks noGrp="1"/>
          </p:cNvSpPr>
          <p:nvPr>
            <p:ph type="title"/>
          </p:nvPr>
        </p:nvSpPr>
        <p:spPr/>
        <p:txBody>
          <a:bodyPr>
            <a:noAutofit/>
          </a:bodyPr>
          <a:lstStyle/>
          <a:p>
            <a:r>
              <a:rPr lang="en-US" sz="3200" dirty="0" smtClean="0"/>
              <a:t>Maintaining the plasma current is a requirement for a tokamak reactor</a:t>
            </a:r>
            <a:endParaRPr lang="en-US" sz="3200" dirty="0"/>
          </a:p>
        </p:txBody>
      </p:sp>
      <p:pic>
        <p:nvPicPr>
          <p:cNvPr id="12"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9738" y="3698057"/>
            <a:ext cx="3467841" cy="2778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a:stretch>
            <a:fillRect/>
          </a:stretch>
        </p:blipFill>
        <p:spPr>
          <a:xfrm>
            <a:off x="5181600" y="1081216"/>
            <a:ext cx="3962400" cy="2652584"/>
          </a:xfrm>
          <a:prstGeom prst="rect">
            <a:avLst/>
          </a:prstGeom>
        </p:spPr>
      </p:pic>
    </p:spTree>
    <p:extLst>
      <p:ext uri="{BB962C8B-B14F-4D97-AF65-F5344CB8AC3E}">
        <p14:creationId xmlns:p14="http://schemas.microsoft.com/office/powerpoint/2010/main" val="98402217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rate energy is lost from hot core to cold wall sets the size of the tokamak reactor</a:t>
            </a:r>
            <a:endParaRPr lang="en-US" dirty="0"/>
          </a:p>
        </p:txBody>
      </p:sp>
      <p:grpSp>
        <p:nvGrpSpPr>
          <p:cNvPr id="13" name="Group 12"/>
          <p:cNvGrpSpPr/>
          <p:nvPr/>
        </p:nvGrpSpPr>
        <p:grpSpPr>
          <a:xfrm>
            <a:off x="605373" y="1066800"/>
            <a:ext cx="7471827" cy="5446931"/>
            <a:chOff x="457200" y="1066800"/>
            <a:chExt cx="7471827" cy="5446931"/>
          </a:xfrm>
        </p:grpSpPr>
        <p:pic>
          <p:nvPicPr>
            <p:cNvPr id="3" name="Picture 2"/>
            <p:cNvPicPr>
              <a:picLocks noChangeAspect="1"/>
            </p:cNvPicPr>
            <p:nvPr/>
          </p:nvPicPr>
          <p:blipFill>
            <a:blip r:embed="rId2"/>
            <a:stretch>
              <a:fillRect/>
            </a:stretch>
          </p:blipFill>
          <p:spPr>
            <a:xfrm>
              <a:off x="457200" y="1066800"/>
              <a:ext cx="6934200" cy="5311597"/>
            </a:xfrm>
            <a:prstGeom prst="rect">
              <a:avLst/>
            </a:prstGeom>
          </p:spPr>
        </p:pic>
        <p:cxnSp>
          <p:nvCxnSpPr>
            <p:cNvPr id="5" name="Straight Arrow Connector 4"/>
            <p:cNvCxnSpPr/>
            <p:nvPr/>
          </p:nvCxnSpPr>
          <p:spPr>
            <a:xfrm flipV="1">
              <a:off x="3352800" y="2133600"/>
              <a:ext cx="1066800" cy="1676400"/>
            </a:xfrm>
            <a:prstGeom prst="straightConnector1">
              <a:avLst/>
            </a:prstGeom>
            <a:ln w="12700">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495800" y="1905000"/>
              <a:ext cx="2471124" cy="369332"/>
            </a:xfrm>
            <a:prstGeom prst="rect">
              <a:avLst/>
            </a:prstGeom>
            <a:noFill/>
          </p:spPr>
          <p:txBody>
            <a:bodyPr wrap="none" rtlCol="0">
              <a:spAutoFit/>
            </a:bodyPr>
            <a:lstStyle/>
            <a:p>
              <a:r>
                <a:rPr lang="en-US" b="1" dirty="0" smtClean="0"/>
                <a:t>Core (170,000,000</a:t>
              </a:r>
              <a:r>
                <a:rPr lang="en-US" b="1" dirty="0"/>
                <a:t>°</a:t>
              </a:r>
              <a:r>
                <a:rPr lang="en-US" b="1" dirty="0" smtClean="0"/>
                <a:t>C) </a:t>
              </a:r>
              <a:endParaRPr lang="en-US" b="1" dirty="0"/>
            </a:p>
          </p:txBody>
        </p:sp>
        <p:sp>
          <p:nvSpPr>
            <p:cNvPr id="16" name="TextBox 15"/>
            <p:cNvSpPr txBox="1"/>
            <p:nvPr/>
          </p:nvSpPr>
          <p:spPr>
            <a:xfrm>
              <a:off x="4495800" y="4876800"/>
              <a:ext cx="3433227" cy="369332"/>
            </a:xfrm>
            <a:prstGeom prst="rect">
              <a:avLst/>
            </a:prstGeom>
            <a:solidFill>
              <a:srgbClr val="FFFFFF"/>
            </a:solidFill>
          </p:spPr>
          <p:txBody>
            <a:bodyPr wrap="none" rtlCol="0">
              <a:spAutoFit/>
            </a:bodyPr>
            <a:lstStyle/>
            <a:p>
              <a:r>
                <a:rPr lang="en-US" b="1" dirty="0" smtClean="0"/>
                <a:t>Scrape-off layer (1,000,000</a:t>
              </a:r>
              <a:r>
                <a:rPr lang="en-US" b="1" dirty="0"/>
                <a:t>°</a:t>
              </a:r>
              <a:r>
                <a:rPr lang="en-US" b="1" dirty="0" smtClean="0"/>
                <a:t>C) </a:t>
              </a:r>
              <a:endParaRPr lang="en-US" b="1" dirty="0"/>
            </a:p>
          </p:txBody>
        </p:sp>
        <p:sp>
          <p:nvSpPr>
            <p:cNvPr id="17" name="TextBox 16"/>
            <p:cNvSpPr txBox="1"/>
            <p:nvPr/>
          </p:nvSpPr>
          <p:spPr>
            <a:xfrm>
              <a:off x="457200" y="5867400"/>
              <a:ext cx="1828800" cy="646331"/>
            </a:xfrm>
            <a:prstGeom prst="rect">
              <a:avLst/>
            </a:prstGeom>
            <a:solidFill>
              <a:srgbClr val="FFFFFF"/>
            </a:solidFill>
          </p:spPr>
          <p:txBody>
            <a:bodyPr wrap="square" rtlCol="0">
              <a:spAutoFit/>
            </a:bodyPr>
            <a:lstStyle/>
            <a:p>
              <a:r>
                <a:rPr lang="en-US" b="1" dirty="0" smtClean="0"/>
                <a:t>Divertor plates (&lt; 500</a:t>
              </a:r>
              <a:r>
                <a:rPr lang="en-US" b="1" dirty="0"/>
                <a:t>°</a:t>
              </a:r>
              <a:r>
                <a:rPr lang="en-US" b="1" dirty="0" smtClean="0"/>
                <a:t>C) </a:t>
              </a:r>
              <a:endParaRPr lang="en-US" b="1" dirty="0"/>
            </a:p>
          </p:txBody>
        </p:sp>
      </p:grpSp>
    </p:spTree>
    <p:extLst>
      <p:ext uri="{BB962C8B-B14F-4D97-AF65-F5344CB8AC3E}">
        <p14:creationId xmlns:p14="http://schemas.microsoft.com/office/powerpoint/2010/main" val="9712091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itle 2"/>
          <p:cNvSpPr>
            <a:spLocks noGrp="1"/>
          </p:cNvSpPr>
          <p:nvPr>
            <p:ph type="title" idx="4294967295"/>
          </p:nvPr>
        </p:nvSpPr>
        <p:spPr>
          <a:xfrm>
            <a:off x="457200" y="217488"/>
            <a:ext cx="8229600" cy="492125"/>
          </a:xfrm>
        </p:spPr>
        <p:txBody>
          <a:bodyPr>
            <a:normAutofit fontScale="90000"/>
          </a:bodyPr>
          <a:lstStyle/>
          <a:p>
            <a:r>
              <a:rPr lang="en-US" dirty="0" smtClean="0">
                <a:latin typeface="+mj-lt"/>
              </a:rPr>
              <a:t>Plasma turbulence is typically what leaks the most energy from the core</a:t>
            </a:r>
            <a:endParaRPr lang="en-US" dirty="0">
              <a:latin typeface="+mj-lt"/>
            </a:endParaRPr>
          </a:p>
        </p:txBody>
      </p:sp>
      <p:pic>
        <p:nvPicPr>
          <p:cNvPr id="3" name="d3d.n16.2x_0.6_fly.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43000"/>
            <a:ext cx="9144000" cy="4572000"/>
          </a:xfrm>
          <a:prstGeom prst="rect">
            <a:avLst/>
          </a:prstGeom>
        </p:spPr>
      </p:pic>
      <p:sp>
        <p:nvSpPr>
          <p:cNvPr id="4" name="TextBox 3"/>
          <p:cNvSpPr txBox="1"/>
          <p:nvPr/>
        </p:nvSpPr>
        <p:spPr>
          <a:xfrm>
            <a:off x="1295400" y="6019800"/>
            <a:ext cx="6343992" cy="369332"/>
          </a:xfrm>
          <a:prstGeom prst="rect">
            <a:avLst/>
          </a:prstGeom>
          <a:noFill/>
        </p:spPr>
        <p:txBody>
          <a:bodyPr wrap="none" rtlCol="0">
            <a:spAutoFit/>
          </a:bodyPr>
          <a:lstStyle/>
          <a:p>
            <a:r>
              <a:rPr lang="en-US" dirty="0" smtClean="0"/>
              <a:t>Calculations enabled by recent advances in supercomputing</a:t>
            </a:r>
            <a:endParaRPr lang="en-US" dirty="0"/>
          </a:p>
        </p:txBody>
      </p:sp>
      <p:pic>
        <p:nvPicPr>
          <p:cNvPr id="8" name="Picture 8" descr="D3D_log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5770562"/>
            <a:ext cx="12477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152297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1"/>
          <p:cNvSpPr>
            <a:spLocks noGrp="1"/>
          </p:cNvSpPr>
          <p:nvPr>
            <p:ph idx="1"/>
          </p:nvPr>
        </p:nvSpPr>
        <p:spPr>
          <a:xfrm>
            <a:off x="4495800" y="1160462"/>
            <a:ext cx="4495800" cy="5316537"/>
          </a:xfrm>
        </p:spPr>
        <p:txBody>
          <a:bodyPr>
            <a:normAutofit/>
          </a:bodyPr>
          <a:lstStyle/>
          <a:p>
            <a:pPr fontAlgn="base">
              <a:spcAft>
                <a:spcPct val="0"/>
              </a:spcAft>
              <a:buFont typeface="Arial" charset="0"/>
              <a:buChar char="•"/>
            </a:pPr>
            <a:r>
              <a:rPr lang="en-US" dirty="0">
                <a:latin typeface="+mn-lt"/>
              </a:rPr>
              <a:t>Spontaneous </a:t>
            </a:r>
            <a:r>
              <a:rPr lang="en-US" dirty="0" smtClean="0">
                <a:latin typeface="+mn-lt"/>
              </a:rPr>
              <a:t>reduction </a:t>
            </a:r>
            <a:r>
              <a:rPr lang="en-US" dirty="0">
                <a:latin typeface="+mn-lt"/>
              </a:rPr>
              <a:t>in </a:t>
            </a:r>
            <a:r>
              <a:rPr lang="en-US" dirty="0" smtClean="0">
                <a:latin typeface="+mn-lt"/>
              </a:rPr>
              <a:t>turbulence at the tokamak edge</a:t>
            </a:r>
          </a:p>
          <a:p>
            <a:pPr lvl="1" fontAlgn="base">
              <a:spcAft>
                <a:spcPct val="0"/>
              </a:spcAft>
              <a:buFont typeface="Lucida Grande"/>
              <a:buChar char="-"/>
            </a:pPr>
            <a:r>
              <a:rPr lang="en-US" dirty="0" smtClean="0">
                <a:latin typeface="+mn-lt"/>
              </a:rPr>
              <a:t>High confinement or          H-mode state</a:t>
            </a:r>
            <a:endParaRPr lang="en-US" dirty="0">
              <a:latin typeface="+mn-lt"/>
            </a:endParaRPr>
          </a:p>
          <a:p>
            <a:pPr lvl="2"/>
            <a:endParaRPr lang="en-US" dirty="0">
              <a:latin typeface="+mn-lt"/>
            </a:endParaRPr>
          </a:p>
          <a:p>
            <a:pPr fontAlgn="base">
              <a:spcAft>
                <a:spcPct val="0"/>
              </a:spcAft>
              <a:buFont typeface="Arial" charset="0"/>
              <a:buChar char="•"/>
            </a:pPr>
            <a:r>
              <a:rPr lang="en-US" dirty="0" smtClean="0">
                <a:latin typeface="+mn-lt"/>
              </a:rPr>
              <a:t>Pedestal develops </a:t>
            </a:r>
          </a:p>
          <a:p>
            <a:pPr lvl="1" fontAlgn="base">
              <a:spcAft>
                <a:spcPct val="0"/>
              </a:spcAft>
              <a:buFont typeface="Lucida Grande"/>
              <a:buChar char="-"/>
            </a:pPr>
            <a:r>
              <a:rPr lang="en-US" dirty="0" smtClean="0">
                <a:latin typeface="+mn-lt"/>
              </a:rPr>
              <a:t>Large gradients </a:t>
            </a:r>
            <a:r>
              <a:rPr lang="en-US" dirty="0">
                <a:latin typeface="+mn-lt"/>
              </a:rPr>
              <a:t>in temperature, density and </a:t>
            </a:r>
            <a:r>
              <a:rPr lang="en-US" dirty="0" smtClean="0">
                <a:latin typeface="+mn-lt"/>
              </a:rPr>
              <a:t>flows at edge</a:t>
            </a:r>
            <a:endParaRPr lang="en-US" dirty="0">
              <a:latin typeface="+mn-lt"/>
            </a:endParaRPr>
          </a:p>
          <a:p>
            <a:pPr lvl="1"/>
            <a:r>
              <a:rPr lang="en-US" dirty="0">
                <a:latin typeface="+mn-lt"/>
              </a:rPr>
              <a:t>Enables smaller, cheaper fusion reactors</a:t>
            </a:r>
          </a:p>
        </p:txBody>
      </p:sp>
      <p:sp>
        <p:nvSpPr>
          <p:cNvPr id="22531" name="Title 2"/>
          <p:cNvSpPr>
            <a:spLocks noGrp="1"/>
          </p:cNvSpPr>
          <p:nvPr>
            <p:ph type="title" idx="4294967295"/>
          </p:nvPr>
        </p:nvSpPr>
        <p:spPr>
          <a:xfrm>
            <a:off x="457200" y="217488"/>
            <a:ext cx="8229600" cy="492125"/>
          </a:xfrm>
        </p:spPr>
        <p:txBody>
          <a:bodyPr>
            <a:noAutofit/>
          </a:bodyPr>
          <a:lstStyle/>
          <a:p>
            <a:r>
              <a:rPr lang="en-US" sz="3200" dirty="0">
                <a:latin typeface="+mj-lt"/>
              </a:rPr>
              <a:t>H-mode: </a:t>
            </a:r>
            <a:r>
              <a:rPr lang="en-US" sz="3200" dirty="0" smtClean="0">
                <a:latin typeface="+mj-lt"/>
              </a:rPr>
              <a:t>a “barrier” leads </a:t>
            </a:r>
            <a:r>
              <a:rPr lang="en-US" sz="3200" dirty="0">
                <a:latin typeface="+mj-lt"/>
              </a:rPr>
              <a:t>to </a:t>
            </a:r>
            <a:r>
              <a:rPr lang="en-US" sz="3200" dirty="0" smtClean="0">
                <a:latin typeface="+mj-lt"/>
              </a:rPr>
              <a:t>a “pedestal” in the plasma pressure</a:t>
            </a:r>
            <a:endParaRPr lang="en-US" sz="3200" dirty="0">
              <a:latin typeface="+mj-lt"/>
            </a:endParaRPr>
          </a:p>
        </p:txBody>
      </p:sp>
      <p:pic>
        <p:nvPicPr>
          <p:cNvPr id="2" name="Picture 1"/>
          <p:cNvPicPr>
            <a:picLocks noChangeAspect="1"/>
          </p:cNvPicPr>
          <p:nvPr/>
        </p:nvPicPr>
        <p:blipFill>
          <a:blip r:embed="rId2"/>
          <a:stretch>
            <a:fillRect/>
          </a:stretch>
        </p:blipFill>
        <p:spPr>
          <a:xfrm>
            <a:off x="914401" y="1219200"/>
            <a:ext cx="3406292" cy="3429000"/>
          </a:xfrm>
          <a:prstGeom prst="rect">
            <a:avLst/>
          </a:prstGeom>
        </p:spPr>
      </p:pic>
      <p:sp>
        <p:nvSpPr>
          <p:cNvPr id="17" name="TextBox 16"/>
          <p:cNvSpPr txBox="1"/>
          <p:nvPr/>
        </p:nvSpPr>
        <p:spPr>
          <a:xfrm>
            <a:off x="152400" y="1210270"/>
            <a:ext cx="877176" cy="923330"/>
          </a:xfrm>
          <a:prstGeom prst="rect">
            <a:avLst/>
          </a:prstGeom>
          <a:noFill/>
        </p:spPr>
        <p:txBody>
          <a:bodyPr wrap="none" rtlCol="0">
            <a:spAutoFit/>
          </a:bodyPr>
          <a:lstStyle/>
          <a:p>
            <a:pPr algn="r"/>
            <a:r>
              <a:rPr lang="en-US" dirty="0" smtClean="0"/>
              <a:t>Hotter</a:t>
            </a:r>
          </a:p>
          <a:p>
            <a:pPr algn="r"/>
            <a:endParaRPr lang="en-US" dirty="0"/>
          </a:p>
          <a:p>
            <a:pPr algn="r"/>
            <a:r>
              <a:rPr lang="en-US" dirty="0" smtClean="0"/>
              <a:t>Hot</a:t>
            </a:r>
            <a:endParaRPr lang="en-US" dirty="0"/>
          </a:p>
        </p:txBody>
      </p:sp>
      <p:sp>
        <p:nvSpPr>
          <p:cNvPr id="19" name="TextBox 18"/>
          <p:cNvSpPr txBox="1"/>
          <p:nvPr/>
        </p:nvSpPr>
        <p:spPr>
          <a:xfrm>
            <a:off x="609600" y="3581400"/>
            <a:ext cx="461665" cy="592658"/>
          </a:xfrm>
          <a:prstGeom prst="rect">
            <a:avLst/>
          </a:prstGeom>
          <a:noFill/>
        </p:spPr>
        <p:txBody>
          <a:bodyPr vert="vert270" wrap="none" rtlCol="0">
            <a:spAutoFit/>
          </a:bodyPr>
          <a:lstStyle/>
          <a:p>
            <a:r>
              <a:rPr lang="en-US" dirty="0" smtClean="0"/>
              <a:t>Core</a:t>
            </a:r>
            <a:endParaRPr lang="en-US" dirty="0"/>
          </a:p>
        </p:txBody>
      </p:sp>
    </p:spTree>
    <p:extLst>
      <p:ext uri="{BB962C8B-B14F-4D97-AF65-F5344CB8AC3E}">
        <p14:creationId xmlns:p14="http://schemas.microsoft.com/office/powerpoint/2010/main" val="17998467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ITER (a tokamak) will be the first experiment with a goal of demonstrating Q = 10 </a:t>
            </a:r>
            <a:endParaRPr lang="en-US" dirty="0"/>
          </a:p>
        </p:txBody>
      </p:sp>
      <p:sp>
        <p:nvSpPr>
          <p:cNvPr id="4" name="Content Placeholder 3"/>
          <p:cNvSpPr>
            <a:spLocks noGrp="1"/>
          </p:cNvSpPr>
          <p:nvPr>
            <p:ph idx="10"/>
          </p:nvPr>
        </p:nvSpPr>
        <p:spPr>
          <a:xfrm>
            <a:off x="4419600" y="1066800"/>
            <a:ext cx="4648200" cy="5486400"/>
          </a:xfrm>
        </p:spPr>
        <p:txBody>
          <a:bodyPr>
            <a:normAutofit fontScale="92500" lnSpcReduction="10000"/>
          </a:bodyPr>
          <a:lstStyle/>
          <a:p>
            <a:r>
              <a:rPr lang="en-US" dirty="0" smtClean="0"/>
              <a:t>“Burning” or self-heated plasma with 10 times more energy out than went in</a:t>
            </a:r>
          </a:p>
          <a:p>
            <a:pPr lvl="1"/>
            <a:r>
              <a:rPr lang="en-US" dirty="0" smtClean="0"/>
              <a:t>Majority of plasma heating comes from fusion reactions</a:t>
            </a:r>
          </a:p>
          <a:p>
            <a:pPr lvl="1"/>
            <a:endParaRPr lang="en-US" dirty="0"/>
          </a:p>
          <a:p>
            <a:r>
              <a:rPr lang="en-US" dirty="0" smtClean="0"/>
              <a:t>Size (and cost) of ITER driven by expected energy confinement</a:t>
            </a:r>
          </a:p>
          <a:p>
            <a:pPr lvl="1"/>
            <a:r>
              <a:rPr lang="en-US" dirty="0"/>
              <a:t>EU, Japan, US, China, Russia, South Korea and India all </a:t>
            </a:r>
            <a:r>
              <a:rPr lang="en-US" dirty="0" smtClean="0"/>
              <a:t>sharing cost</a:t>
            </a:r>
          </a:p>
          <a:p>
            <a:pPr lvl="1"/>
            <a:endParaRPr lang="en-US" dirty="0" smtClean="0"/>
          </a:p>
          <a:p>
            <a:r>
              <a:rPr lang="en-US" dirty="0" smtClean="0"/>
              <a:t>Can we make smaller tokamak reactors?</a:t>
            </a:r>
          </a:p>
        </p:txBody>
      </p:sp>
      <p:grpSp>
        <p:nvGrpSpPr>
          <p:cNvPr id="3" name="Group 2"/>
          <p:cNvGrpSpPr/>
          <p:nvPr/>
        </p:nvGrpSpPr>
        <p:grpSpPr>
          <a:xfrm>
            <a:off x="152400" y="1447800"/>
            <a:ext cx="4261931" cy="4268210"/>
            <a:chOff x="838200" y="2971800"/>
            <a:chExt cx="3576131" cy="3581400"/>
          </a:xfrm>
        </p:grpSpPr>
        <p:pic>
          <p:nvPicPr>
            <p:cNvPr id="10" name="Picture 9"/>
            <p:cNvPicPr>
              <a:picLocks noChangeAspect="1"/>
            </p:cNvPicPr>
            <p:nvPr/>
          </p:nvPicPr>
          <p:blipFill>
            <a:blip r:embed="rId2"/>
            <a:stretch>
              <a:fillRect/>
            </a:stretch>
          </p:blipFill>
          <p:spPr>
            <a:xfrm>
              <a:off x="838200" y="2971800"/>
              <a:ext cx="3576131" cy="3581400"/>
            </a:xfrm>
            <a:prstGeom prst="rect">
              <a:avLst/>
            </a:prstGeom>
          </p:spPr>
        </p:pic>
        <p:sp>
          <p:nvSpPr>
            <p:cNvPr id="11" name="Oval 10"/>
            <p:cNvSpPr/>
            <p:nvPr/>
          </p:nvSpPr>
          <p:spPr>
            <a:xfrm>
              <a:off x="1524000" y="5486400"/>
              <a:ext cx="381000" cy="6096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4142289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F</a:t>
            </a:r>
            <a:r>
              <a:rPr lang="en-US" dirty="0" smtClean="0"/>
              <a:t>usion and magnetic confinement of plasmas</a:t>
            </a:r>
          </a:p>
          <a:p>
            <a:endParaRPr lang="en-US" dirty="0"/>
          </a:p>
          <a:p>
            <a:r>
              <a:rPr lang="en-US" dirty="0" smtClean="0"/>
              <a:t>Tokamaks and fusion energy research</a:t>
            </a:r>
          </a:p>
          <a:p>
            <a:pPr marL="0" indent="0">
              <a:buNone/>
            </a:pPr>
            <a:endParaRPr lang="en-US" dirty="0"/>
          </a:p>
          <a:p>
            <a:r>
              <a:rPr lang="en-US" b="1" dirty="0" smtClean="0"/>
              <a:t>Motivation for studying spherical tokamaks</a:t>
            </a:r>
          </a:p>
          <a:p>
            <a:endParaRPr lang="en-US" dirty="0"/>
          </a:p>
          <a:p>
            <a:r>
              <a:rPr lang="en-US" dirty="0" smtClean="0"/>
              <a:t>NSTX-U scientific mission toward fusion energy</a:t>
            </a:r>
            <a:endParaRPr lang="en-US" dirty="0"/>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23473832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95800" y="1066800"/>
            <a:ext cx="4572000" cy="5410200"/>
          </a:xfrm>
        </p:spPr>
        <p:txBody>
          <a:bodyPr>
            <a:normAutofit/>
          </a:bodyPr>
          <a:lstStyle/>
          <a:p>
            <a:r>
              <a:rPr lang="en-US" dirty="0" smtClean="0"/>
              <a:t>National Spherical Torus Experiment (NSTX)</a:t>
            </a:r>
          </a:p>
          <a:p>
            <a:pPr lvl="1"/>
            <a:r>
              <a:rPr lang="en-US" dirty="0" smtClean="0"/>
              <a:t>Operated 1999 – 2011</a:t>
            </a:r>
          </a:p>
          <a:p>
            <a:endParaRPr lang="en-US" dirty="0"/>
          </a:p>
          <a:p>
            <a:r>
              <a:rPr lang="en-US" dirty="0" smtClean="0"/>
              <a:t>NSTX-Upgrade (NSTX-U)</a:t>
            </a:r>
          </a:p>
          <a:p>
            <a:pPr lvl="1"/>
            <a:r>
              <a:rPr lang="en-US" dirty="0" smtClean="0"/>
              <a:t>Starts up October, 2015</a:t>
            </a:r>
          </a:p>
          <a:p>
            <a:pPr lvl="1"/>
            <a:endParaRPr lang="en-US" dirty="0"/>
          </a:p>
          <a:p>
            <a:r>
              <a:rPr lang="en-US" dirty="0" smtClean="0"/>
              <a:t>Study the confinement of hot plasma by magnetic fields for fusion energy research</a:t>
            </a:r>
          </a:p>
          <a:p>
            <a:pPr lvl="1"/>
            <a:endParaRPr lang="en-US" dirty="0"/>
          </a:p>
        </p:txBody>
      </p:sp>
      <p:sp>
        <p:nvSpPr>
          <p:cNvPr id="3" name="Title 2"/>
          <p:cNvSpPr>
            <a:spLocks noGrp="1"/>
          </p:cNvSpPr>
          <p:nvPr>
            <p:ph type="title"/>
          </p:nvPr>
        </p:nvSpPr>
        <p:spPr/>
        <p:txBody>
          <a:bodyPr>
            <a:normAutofit/>
          </a:bodyPr>
          <a:lstStyle/>
          <a:p>
            <a:r>
              <a:rPr lang="en-US" sz="3200" dirty="0" smtClean="0"/>
              <a:t>The National Spherical Torus Experiment Upgrade (NSTX-U) in Princeton, NJ</a:t>
            </a:r>
            <a:endParaRPr lang="en-US" sz="3200" dirty="0"/>
          </a:p>
        </p:txBody>
      </p:sp>
      <p:sp>
        <p:nvSpPr>
          <p:cNvPr id="5" name="Rectangle 4"/>
          <p:cNvSpPr/>
          <p:nvPr/>
        </p:nvSpPr>
        <p:spPr bwMode="auto">
          <a:xfrm>
            <a:off x="416560" y="1626224"/>
            <a:ext cx="243840" cy="19304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pic>
        <p:nvPicPr>
          <p:cNvPr id="9"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487247"/>
            <a:ext cx="4165600" cy="4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51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Aspect ratio and elongation are important free parameters in tokamak design </a:t>
            </a:r>
            <a:endParaRPr lang="en-US" sz="3600" dirty="0"/>
          </a:p>
        </p:txBody>
      </p:sp>
      <p:pic>
        <p:nvPicPr>
          <p:cNvPr id="15362" name="Picture 2" descr="Comparison of spherical and conventional tokama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489775"/>
            <a:ext cx="7969744" cy="314902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bwMode="auto">
          <a:xfrm>
            <a:off x="7734746" y="4323978"/>
            <a:ext cx="571054" cy="0"/>
          </a:xfrm>
          <a:prstGeom prst="straightConnector1">
            <a:avLst/>
          </a:prstGeom>
          <a:noFill/>
          <a:ln w="38100" cap="flat" cmpd="sng" algn="ctr">
            <a:solidFill>
              <a:schemeClr val="accent6"/>
            </a:solidFill>
            <a:prstDash val="solid"/>
            <a:round/>
            <a:headEnd type="none" w="med" len="med"/>
            <a:tailEnd type="arrow"/>
          </a:ln>
          <a:effectLst/>
        </p:spPr>
      </p:cxnSp>
      <p:sp>
        <p:nvSpPr>
          <p:cNvPr id="6" name="TextBox 5"/>
          <p:cNvSpPr txBox="1"/>
          <p:nvPr/>
        </p:nvSpPr>
        <p:spPr>
          <a:xfrm>
            <a:off x="0" y="1040249"/>
            <a:ext cx="9144000" cy="584775"/>
          </a:xfrm>
          <a:prstGeom prst="rect">
            <a:avLst/>
          </a:prstGeom>
          <a:noFill/>
        </p:spPr>
        <p:txBody>
          <a:bodyPr wrap="square" rtlCol="0">
            <a:spAutoFit/>
          </a:bodyPr>
          <a:lstStyle/>
          <a:p>
            <a:pPr algn="ctr"/>
            <a:r>
              <a:rPr lang="en-US" sz="3200" i="0" dirty="0">
                <a:solidFill>
                  <a:schemeClr val="tx1"/>
                </a:solidFill>
              </a:rPr>
              <a:t>Aspect ratio A </a:t>
            </a:r>
            <a:r>
              <a:rPr lang="en-US" sz="3200" i="0" dirty="0">
                <a:solidFill>
                  <a:schemeClr val="tx1"/>
                </a:solidFill>
                <a:sym typeface="Symbol"/>
              </a:rPr>
              <a:t>=</a:t>
            </a:r>
            <a:r>
              <a:rPr lang="en-US" sz="3200" i="0" dirty="0">
                <a:solidFill>
                  <a:schemeClr val="tx1"/>
                </a:solidFill>
              </a:rPr>
              <a:t> R / </a:t>
            </a:r>
            <a:r>
              <a:rPr lang="en-US" sz="3200" i="0" dirty="0" smtClean="0">
                <a:solidFill>
                  <a:schemeClr val="tx1"/>
                </a:solidFill>
              </a:rPr>
              <a:t>a,  Elongation </a:t>
            </a:r>
            <a:r>
              <a:rPr lang="en-US" sz="3200" i="0" dirty="0">
                <a:solidFill>
                  <a:schemeClr val="tx1"/>
                </a:solidFill>
                <a:latin typeface="Symbol" panose="05050102010706020507" pitchFamily="18" charset="2"/>
              </a:rPr>
              <a:t>k</a:t>
            </a:r>
            <a:r>
              <a:rPr lang="en-US" sz="3200" i="0" dirty="0">
                <a:solidFill>
                  <a:schemeClr val="tx1"/>
                </a:solidFill>
              </a:rPr>
              <a:t> </a:t>
            </a:r>
            <a:r>
              <a:rPr lang="en-US" sz="3200" i="0" dirty="0">
                <a:solidFill>
                  <a:schemeClr val="tx1"/>
                </a:solidFill>
                <a:sym typeface="Symbol"/>
              </a:rPr>
              <a:t>=</a:t>
            </a:r>
            <a:r>
              <a:rPr lang="en-US" sz="3200" i="0" dirty="0">
                <a:solidFill>
                  <a:schemeClr val="tx1"/>
                </a:solidFill>
              </a:rPr>
              <a:t> b / </a:t>
            </a:r>
            <a:r>
              <a:rPr lang="en-US" sz="3200" i="0" dirty="0" smtClean="0">
                <a:solidFill>
                  <a:schemeClr val="tx1"/>
                </a:solidFill>
              </a:rPr>
              <a:t>a </a:t>
            </a:r>
          </a:p>
        </p:txBody>
      </p:sp>
      <p:cxnSp>
        <p:nvCxnSpPr>
          <p:cNvPr id="8" name="Straight Arrow Connector 7"/>
          <p:cNvCxnSpPr/>
          <p:nvPr/>
        </p:nvCxnSpPr>
        <p:spPr bwMode="auto">
          <a:xfrm>
            <a:off x="4647524" y="4323978"/>
            <a:ext cx="3087222" cy="0"/>
          </a:xfrm>
          <a:prstGeom prst="straightConnector1">
            <a:avLst/>
          </a:prstGeom>
          <a:noFill/>
          <a:ln w="38100" cap="flat" cmpd="sng" algn="ctr">
            <a:solidFill>
              <a:schemeClr val="accent6"/>
            </a:solidFill>
            <a:prstDash val="solid"/>
            <a:round/>
            <a:headEnd type="none" w="med" len="med"/>
            <a:tailEnd type="arrow"/>
          </a:ln>
          <a:effectLst/>
        </p:spPr>
      </p:cxnSp>
      <p:sp>
        <p:nvSpPr>
          <p:cNvPr id="14" name="TextBox 13"/>
          <p:cNvSpPr txBox="1"/>
          <p:nvPr/>
        </p:nvSpPr>
        <p:spPr>
          <a:xfrm>
            <a:off x="7636054" y="4191000"/>
            <a:ext cx="441146" cy="646331"/>
          </a:xfrm>
          <a:prstGeom prst="rect">
            <a:avLst/>
          </a:prstGeom>
          <a:noFill/>
        </p:spPr>
        <p:txBody>
          <a:bodyPr wrap="none" rtlCol="0">
            <a:spAutoFit/>
          </a:bodyPr>
          <a:lstStyle/>
          <a:p>
            <a:r>
              <a:rPr lang="en-US" sz="3600" i="0" dirty="0" smtClean="0">
                <a:solidFill>
                  <a:schemeClr val="accent6"/>
                </a:solidFill>
              </a:rPr>
              <a:t>a</a:t>
            </a:r>
          </a:p>
        </p:txBody>
      </p:sp>
      <p:sp>
        <p:nvSpPr>
          <p:cNvPr id="16" name="TextBox 15"/>
          <p:cNvSpPr txBox="1"/>
          <p:nvPr/>
        </p:nvSpPr>
        <p:spPr>
          <a:xfrm>
            <a:off x="6172200" y="4267200"/>
            <a:ext cx="518091" cy="646331"/>
          </a:xfrm>
          <a:prstGeom prst="rect">
            <a:avLst/>
          </a:prstGeom>
          <a:noFill/>
        </p:spPr>
        <p:txBody>
          <a:bodyPr wrap="none" rtlCol="0">
            <a:spAutoFit/>
          </a:bodyPr>
          <a:lstStyle/>
          <a:p>
            <a:r>
              <a:rPr lang="en-US" sz="3600" i="0" dirty="0" smtClean="0">
                <a:solidFill>
                  <a:schemeClr val="accent6"/>
                </a:solidFill>
              </a:rPr>
              <a:t>R</a:t>
            </a:r>
          </a:p>
        </p:txBody>
      </p:sp>
      <p:sp>
        <p:nvSpPr>
          <p:cNvPr id="15" name="TextBox 14"/>
          <p:cNvSpPr txBox="1"/>
          <p:nvPr/>
        </p:nvSpPr>
        <p:spPr>
          <a:xfrm>
            <a:off x="0" y="1676400"/>
            <a:ext cx="9144000" cy="461665"/>
          </a:xfrm>
          <a:prstGeom prst="rect">
            <a:avLst/>
          </a:prstGeom>
          <a:noFill/>
        </p:spPr>
        <p:txBody>
          <a:bodyPr wrap="square" rtlCol="0">
            <a:spAutoFit/>
          </a:bodyPr>
          <a:lstStyle/>
          <a:p>
            <a:pPr algn="ctr"/>
            <a:r>
              <a:rPr lang="en-US" sz="2400" i="0" dirty="0" smtClean="0">
                <a:solidFill>
                  <a:schemeClr val="accent6"/>
                </a:solidFill>
              </a:rPr>
              <a:t>R = major radius,  a = minor </a:t>
            </a:r>
            <a:r>
              <a:rPr lang="en-US" sz="2400" i="0" dirty="0">
                <a:solidFill>
                  <a:schemeClr val="accent6"/>
                </a:solidFill>
              </a:rPr>
              <a:t>radius, </a:t>
            </a:r>
            <a:r>
              <a:rPr lang="en-US" sz="2400" i="0" dirty="0" smtClean="0">
                <a:solidFill>
                  <a:schemeClr val="accent6"/>
                </a:solidFill>
              </a:rPr>
              <a:t> b </a:t>
            </a:r>
            <a:r>
              <a:rPr lang="en-US" sz="2400" i="0" dirty="0">
                <a:solidFill>
                  <a:schemeClr val="accent6"/>
                </a:solidFill>
              </a:rPr>
              <a:t>= vertical ½ height</a:t>
            </a:r>
            <a:endParaRPr lang="en-US" sz="2400" i="0" dirty="0" smtClean="0">
              <a:solidFill>
                <a:schemeClr val="accent6"/>
              </a:solidFill>
            </a:endParaRPr>
          </a:p>
        </p:txBody>
      </p:sp>
      <p:cxnSp>
        <p:nvCxnSpPr>
          <p:cNvPr id="11" name="Straight Arrow Connector 10"/>
          <p:cNvCxnSpPr/>
          <p:nvPr/>
        </p:nvCxnSpPr>
        <p:spPr bwMode="auto">
          <a:xfrm flipH="1">
            <a:off x="3016301" y="4323978"/>
            <a:ext cx="641299" cy="0"/>
          </a:xfrm>
          <a:prstGeom prst="straightConnector1">
            <a:avLst/>
          </a:prstGeom>
          <a:noFill/>
          <a:ln w="38100" cap="flat" cmpd="sng" algn="ctr">
            <a:solidFill>
              <a:schemeClr val="accent6"/>
            </a:solidFill>
            <a:prstDash val="solid"/>
            <a:round/>
            <a:headEnd type="none" w="med" len="med"/>
            <a:tailEnd type="arrow"/>
          </a:ln>
          <a:effectLst/>
        </p:spPr>
      </p:cxnSp>
      <p:cxnSp>
        <p:nvCxnSpPr>
          <p:cNvPr id="12" name="Straight Arrow Connector 11"/>
          <p:cNvCxnSpPr/>
          <p:nvPr/>
        </p:nvCxnSpPr>
        <p:spPr bwMode="auto">
          <a:xfrm flipV="1">
            <a:off x="3810000" y="3124200"/>
            <a:ext cx="0" cy="1199778"/>
          </a:xfrm>
          <a:prstGeom prst="straightConnector1">
            <a:avLst/>
          </a:prstGeom>
          <a:noFill/>
          <a:ln w="38100" cap="flat" cmpd="sng" algn="ctr">
            <a:solidFill>
              <a:schemeClr val="accent6"/>
            </a:solidFill>
            <a:prstDash val="solid"/>
            <a:round/>
            <a:headEnd type="none" w="med" len="med"/>
            <a:tailEnd type="arrow"/>
          </a:ln>
          <a:effectLst/>
        </p:spPr>
      </p:cxnSp>
      <p:sp>
        <p:nvSpPr>
          <p:cNvPr id="13" name="TextBox 12"/>
          <p:cNvSpPr txBox="1"/>
          <p:nvPr/>
        </p:nvSpPr>
        <p:spPr>
          <a:xfrm>
            <a:off x="3216454" y="4191000"/>
            <a:ext cx="441146" cy="646331"/>
          </a:xfrm>
          <a:prstGeom prst="rect">
            <a:avLst/>
          </a:prstGeom>
          <a:noFill/>
        </p:spPr>
        <p:txBody>
          <a:bodyPr wrap="none" rtlCol="0">
            <a:spAutoFit/>
          </a:bodyPr>
          <a:lstStyle/>
          <a:p>
            <a:r>
              <a:rPr lang="en-US" sz="3600" i="0" dirty="0" smtClean="0">
                <a:solidFill>
                  <a:schemeClr val="accent6"/>
                </a:solidFill>
              </a:rPr>
              <a:t>a</a:t>
            </a:r>
          </a:p>
        </p:txBody>
      </p:sp>
      <p:sp>
        <p:nvSpPr>
          <p:cNvPr id="17" name="TextBox 16"/>
          <p:cNvSpPr txBox="1"/>
          <p:nvPr/>
        </p:nvSpPr>
        <p:spPr>
          <a:xfrm>
            <a:off x="3810000" y="3352800"/>
            <a:ext cx="466794" cy="646331"/>
          </a:xfrm>
          <a:prstGeom prst="rect">
            <a:avLst/>
          </a:prstGeom>
          <a:noFill/>
        </p:spPr>
        <p:txBody>
          <a:bodyPr wrap="none" rtlCol="0">
            <a:spAutoFit/>
          </a:bodyPr>
          <a:lstStyle/>
          <a:p>
            <a:r>
              <a:rPr lang="en-US" sz="3600" i="0" dirty="0" smtClean="0">
                <a:solidFill>
                  <a:schemeClr val="accent6"/>
                </a:solidFill>
              </a:rPr>
              <a:t>b</a:t>
            </a:r>
          </a:p>
        </p:txBody>
      </p:sp>
      <p:sp>
        <p:nvSpPr>
          <p:cNvPr id="18" name="Text Box 7"/>
          <p:cNvSpPr txBox="1">
            <a:spLocks noChangeAspect="1" noChangeArrowheads="1"/>
          </p:cNvSpPr>
          <p:nvPr/>
        </p:nvSpPr>
        <p:spPr bwMode="auto">
          <a:xfrm>
            <a:off x="831158" y="5181600"/>
            <a:ext cx="168344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p>
            <a:pPr eaLnBrk="0" fontAlgn="base" hangingPunct="0">
              <a:spcBef>
                <a:spcPct val="0"/>
              </a:spcBef>
              <a:spcAft>
                <a:spcPct val="0"/>
              </a:spcAft>
              <a:buNone/>
            </a:pPr>
            <a:r>
              <a:rPr lang="en-US" altLang="en-US" sz="2400" i="0" dirty="0" smtClean="0">
                <a:solidFill>
                  <a:srgbClr val="FF0000"/>
                </a:solidFill>
              </a:rPr>
              <a:t>A ~ 3</a:t>
            </a:r>
            <a:r>
              <a:rPr lang="en-US" altLang="en-US" sz="2400" i="0" dirty="0" smtClean="0">
                <a:solidFill>
                  <a:srgbClr val="0066FF"/>
                </a:solidFill>
              </a:rPr>
              <a:t> </a:t>
            </a:r>
            <a:endParaRPr lang="en-US" altLang="en-US" sz="2400" i="0" dirty="0" smtClean="0">
              <a:solidFill>
                <a:schemeClr val="tx1"/>
              </a:solidFill>
              <a:latin typeface="Symbol" pitchFamily="18" charset="2"/>
            </a:endParaRPr>
          </a:p>
          <a:p>
            <a:pPr eaLnBrk="0" fontAlgn="base" hangingPunct="0">
              <a:spcBef>
                <a:spcPct val="0"/>
              </a:spcBef>
              <a:spcAft>
                <a:spcPct val="0"/>
              </a:spcAft>
              <a:buNone/>
            </a:pPr>
            <a:r>
              <a:rPr lang="en-US" altLang="en-US" sz="2400" i="0" dirty="0" smtClean="0">
                <a:solidFill>
                  <a:schemeClr val="tx1"/>
                </a:solidFill>
                <a:latin typeface="Symbol" pitchFamily="18" charset="2"/>
              </a:rPr>
              <a:t>k </a:t>
            </a:r>
            <a:r>
              <a:rPr lang="en-US" altLang="en-US" sz="2400" i="0" dirty="0" smtClean="0">
                <a:solidFill>
                  <a:schemeClr val="tx1"/>
                </a:solidFill>
              </a:rPr>
              <a:t>= 1.5 - 2 </a:t>
            </a:r>
          </a:p>
        </p:txBody>
      </p:sp>
      <p:sp>
        <p:nvSpPr>
          <p:cNvPr id="19" name="Rectangle 8"/>
          <p:cNvSpPr>
            <a:spLocks noChangeAspect="1" noChangeArrowheads="1"/>
          </p:cNvSpPr>
          <p:nvPr/>
        </p:nvSpPr>
        <p:spPr bwMode="auto">
          <a:xfrm>
            <a:off x="4184002" y="5562600"/>
            <a:ext cx="206439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Ins="0">
            <a:spAutoFit/>
          </a:bodyPr>
          <a:lstStyle/>
          <a:p>
            <a:pPr eaLnBrk="0" fontAlgn="base" hangingPunct="0">
              <a:spcBef>
                <a:spcPct val="0"/>
              </a:spcBef>
              <a:spcAft>
                <a:spcPct val="0"/>
              </a:spcAft>
              <a:buNone/>
            </a:pPr>
            <a:r>
              <a:rPr lang="en-US" altLang="en-US" sz="2400" i="0" dirty="0" smtClean="0">
                <a:solidFill>
                  <a:srgbClr val="FF0000"/>
                </a:solidFill>
              </a:rPr>
              <a:t>A ~ 1.5</a:t>
            </a:r>
          </a:p>
          <a:p>
            <a:pPr eaLnBrk="0" fontAlgn="base" hangingPunct="0">
              <a:spcBef>
                <a:spcPct val="0"/>
              </a:spcBef>
              <a:spcAft>
                <a:spcPct val="0"/>
              </a:spcAft>
              <a:buNone/>
            </a:pPr>
            <a:r>
              <a:rPr lang="en-US" altLang="en-US" sz="2400" i="0" dirty="0" smtClean="0">
                <a:solidFill>
                  <a:schemeClr val="tx1"/>
                </a:solidFill>
                <a:latin typeface="Symbol" pitchFamily="18" charset="2"/>
              </a:rPr>
              <a:t>k </a:t>
            </a:r>
            <a:r>
              <a:rPr lang="en-US" altLang="en-US" sz="2400" i="0" dirty="0" smtClean="0">
                <a:solidFill>
                  <a:schemeClr val="tx1"/>
                </a:solidFill>
              </a:rPr>
              <a:t>= 2 - 3</a:t>
            </a:r>
          </a:p>
        </p:txBody>
      </p:sp>
    </p:spTree>
    <p:extLst>
      <p:ext uri="{BB962C8B-B14F-4D97-AF65-F5344CB8AC3E}">
        <p14:creationId xmlns:p14="http://schemas.microsoft.com/office/powerpoint/2010/main" val="33374392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Inside the DIII-D tokamak: </a:t>
            </a:r>
            <a:br>
              <a:rPr lang="en-US" dirty="0" smtClean="0"/>
            </a:br>
            <a:r>
              <a:rPr lang="en-US" dirty="0" smtClean="0"/>
              <a:t>it looks like a donut </a:t>
            </a:r>
            <a:endParaRPr lang="en-US" dirty="0"/>
          </a:p>
        </p:txBody>
      </p:sp>
      <p:pic>
        <p:nvPicPr>
          <p:cNvPr id="11" name="Picture 10"/>
          <p:cNvPicPr>
            <a:picLocks noChangeAspect="1"/>
          </p:cNvPicPr>
          <p:nvPr/>
        </p:nvPicPr>
        <p:blipFill>
          <a:blip r:embed="rId2"/>
          <a:stretch>
            <a:fillRect/>
          </a:stretch>
        </p:blipFill>
        <p:spPr>
          <a:xfrm>
            <a:off x="304800" y="1048512"/>
            <a:ext cx="8534400" cy="5504688"/>
          </a:xfrm>
          <a:prstGeom prst="rect">
            <a:avLst/>
          </a:prstGeom>
        </p:spPr>
      </p:pic>
    </p:spTree>
    <p:extLst>
      <p:ext uri="{BB962C8B-B14F-4D97-AF65-F5344CB8AC3E}">
        <p14:creationId xmlns:p14="http://schemas.microsoft.com/office/powerpoint/2010/main" val="3315383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Spherical tokamak plasma looks more like a cored apple than a donut</a:t>
            </a:r>
            <a:endParaRPr lang="en-US" dirty="0"/>
          </a:p>
        </p:txBody>
      </p:sp>
      <p:pic>
        <p:nvPicPr>
          <p:cNvPr id="4" name="Picture 3" descr="december_2013_fusenet_MAST_ProjectPixels_plasma_with_vessel_copyright_CCF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113062"/>
            <a:ext cx="6877951" cy="5287738"/>
          </a:xfrm>
          <a:prstGeom prst="rect">
            <a:avLst/>
          </a:prstGeom>
        </p:spPr>
      </p:pic>
    </p:spTree>
    <p:extLst>
      <p:ext uri="{BB962C8B-B14F-4D97-AF65-F5344CB8AC3E}">
        <p14:creationId xmlns:p14="http://schemas.microsoft.com/office/powerpoint/2010/main" val="2318914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88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46" y="1828800"/>
            <a:ext cx="8775076"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8842" name="Text Box 10"/>
          <p:cNvSpPr txBox="1">
            <a:spLocks noChangeArrowheads="1"/>
          </p:cNvSpPr>
          <p:nvPr/>
        </p:nvSpPr>
        <p:spPr bwMode="auto">
          <a:xfrm>
            <a:off x="1143000" y="1397914"/>
            <a:ext cx="1714933" cy="430887"/>
          </a:xfrm>
          <a:prstGeom prst="rect">
            <a:avLst/>
          </a:prstGeom>
          <a:solidFill>
            <a:srgbClr val="EAEAEA"/>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fontAlgn="base">
              <a:spcBef>
                <a:spcPct val="20000"/>
              </a:spcBef>
              <a:spcAft>
                <a:spcPct val="0"/>
              </a:spcAft>
              <a:buNone/>
            </a:pPr>
            <a:r>
              <a:rPr lang="en-US" altLang="en-US" sz="2800" b="1" i="0" dirty="0" err="1">
                <a:solidFill>
                  <a:srgbClr val="000000"/>
                </a:solidFill>
                <a:latin typeface="Helvetica" pitchFamily="-64" charset="0"/>
              </a:rPr>
              <a:t>Tokamak</a:t>
            </a:r>
            <a:endParaRPr lang="en-US" altLang="en-US" sz="2800" b="1" i="0" dirty="0">
              <a:solidFill>
                <a:srgbClr val="000000"/>
              </a:solidFill>
              <a:latin typeface="Helvetica" pitchFamily="-64" charset="0"/>
            </a:endParaRPr>
          </a:p>
        </p:txBody>
      </p:sp>
      <p:sp>
        <p:nvSpPr>
          <p:cNvPr id="2168843" name="Text Box 11"/>
          <p:cNvSpPr txBox="1">
            <a:spLocks noChangeArrowheads="1"/>
          </p:cNvSpPr>
          <p:nvPr/>
        </p:nvSpPr>
        <p:spPr bwMode="auto">
          <a:xfrm>
            <a:off x="5029200" y="1397914"/>
            <a:ext cx="3431223" cy="430887"/>
          </a:xfrm>
          <a:prstGeom prst="rect">
            <a:avLst/>
          </a:prstGeom>
          <a:solidFill>
            <a:srgbClr val="EAEAEA"/>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0" bIns="0">
            <a:spAutoFit/>
          </a:bodyPr>
          <a:lstStyle>
            <a:lvl1pPr>
              <a:spcBef>
                <a:spcPct val="0"/>
              </a:spcBef>
              <a:defRPr sz="2400">
                <a:solidFill>
                  <a:schemeClr val="tx1"/>
                </a:solidFill>
                <a:latin typeface="Times New Roman" pitchFamily="18" charset="0"/>
              </a:defRPr>
            </a:lvl1pPr>
            <a:lvl2pPr marL="520700" indent="-228600">
              <a:spcBef>
                <a:spcPct val="0"/>
              </a:spcBef>
              <a:defRPr sz="2400">
                <a:solidFill>
                  <a:schemeClr val="tx1"/>
                </a:solidFill>
                <a:latin typeface="Times New Roman" pitchFamily="18" charset="0"/>
              </a:defRPr>
            </a:lvl2pPr>
            <a:lvl3pPr indent="-223838">
              <a:spcBef>
                <a:spcPct val="0"/>
              </a:spcBef>
              <a:defRPr sz="2400">
                <a:solidFill>
                  <a:schemeClr val="tx1"/>
                </a:solidFill>
                <a:latin typeface="Times New Roman" pitchFamily="18" charset="0"/>
              </a:defRPr>
            </a:lvl3pPr>
            <a:lvl4pPr marL="1262063" indent="-233363">
              <a:spcBef>
                <a:spcPct val="0"/>
              </a:spcBef>
              <a:defRPr sz="2400">
                <a:solidFill>
                  <a:schemeClr val="tx1"/>
                </a:solidFill>
                <a:latin typeface="Times New Roman" pitchFamily="18" charset="0"/>
              </a:defRPr>
            </a:lvl4pPr>
            <a:lvl5pPr marL="1600200" indent="-223838">
              <a:spcBef>
                <a:spcPct val="0"/>
              </a:spcBef>
              <a:defRPr sz="2400">
                <a:solidFill>
                  <a:schemeClr val="tx1"/>
                </a:solidFill>
                <a:latin typeface="Times New Roman" pitchFamily="18" charset="0"/>
              </a:defRPr>
            </a:lvl5pPr>
            <a:lvl6pPr marL="2057400" indent="-223838" fontAlgn="base">
              <a:spcBef>
                <a:spcPct val="0"/>
              </a:spcBef>
              <a:spcAft>
                <a:spcPct val="0"/>
              </a:spcAft>
              <a:defRPr sz="2400">
                <a:solidFill>
                  <a:schemeClr val="tx1"/>
                </a:solidFill>
                <a:latin typeface="Times New Roman" pitchFamily="18" charset="0"/>
              </a:defRPr>
            </a:lvl6pPr>
            <a:lvl7pPr marL="2514600" indent="-223838" fontAlgn="base">
              <a:spcBef>
                <a:spcPct val="0"/>
              </a:spcBef>
              <a:spcAft>
                <a:spcPct val="0"/>
              </a:spcAft>
              <a:defRPr sz="2400">
                <a:solidFill>
                  <a:schemeClr val="tx1"/>
                </a:solidFill>
                <a:latin typeface="Times New Roman" pitchFamily="18" charset="0"/>
              </a:defRPr>
            </a:lvl7pPr>
            <a:lvl8pPr marL="2971800" indent="-223838" fontAlgn="base">
              <a:spcBef>
                <a:spcPct val="0"/>
              </a:spcBef>
              <a:spcAft>
                <a:spcPct val="0"/>
              </a:spcAft>
              <a:defRPr sz="2400">
                <a:solidFill>
                  <a:schemeClr val="tx1"/>
                </a:solidFill>
                <a:latin typeface="Times New Roman" pitchFamily="18" charset="0"/>
              </a:defRPr>
            </a:lvl8pPr>
            <a:lvl9pPr marL="3429000" indent="-223838" fontAlgn="base">
              <a:spcBef>
                <a:spcPct val="0"/>
              </a:spcBef>
              <a:spcAft>
                <a:spcPct val="0"/>
              </a:spcAft>
              <a:defRPr sz="2400">
                <a:solidFill>
                  <a:schemeClr val="tx1"/>
                </a:solidFill>
                <a:latin typeface="Times New Roman" pitchFamily="18" charset="0"/>
              </a:defRPr>
            </a:lvl9pPr>
          </a:lstStyle>
          <a:p>
            <a:pPr fontAlgn="base">
              <a:spcBef>
                <a:spcPct val="20000"/>
              </a:spcBef>
              <a:spcAft>
                <a:spcPct val="0"/>
              </a:spcAft>
              <a:buNone/>
            </a:pPr>
            <a:r>
              <a:rPr lang="en-US" altLang="en-US" sz="2800" b="1" i="0" dirty="0" smtClean="0">
                <a:solidFill>
                  <a:srgbClr val="000000"/>
                </a:solidFill>
                <a:latin typeface="Helvetica" pitchFamily="-64" charset="0"/>
              </a:rPr>
              <a:t>Spherical Tokamak</a:t>
            </a:r>
            <a:endParaRPr lang="en-US" altLang="en-US" sz="2800" b="1" i="0" dirty="0">
              <a:solidFill>
                <a:srgbClr val="000000"/>
              </a:solidFill>
              <a:latin typeface="Helvetica" pitchFamily="-64" charset="0"/>
            </a:endParaRPr>
          </a:p>
        </p:txBody>
      </p:sp>
      <p:sp>
        <p:nvSpPr>
          <p:cNvPr id="4" name="Title 3"/>
          <p:cNvSpPr>
            <a:spLocks noGrp="1"/>
          </p:cNvSpPr>
          <p:nvPr>
            <p:ph type="title"/>
          </p:nvPr>
        </p:nvSpPr>
        <p:spPr/>
        <p:txBody>
          <a:bodyPr>
            <a:normAutofit fontScale="90000"/>
          </a:bodyPr>
          <a:lstStyle/>
          <a:p>
            <a:r>
              <a:rPr lang="en-US" dirty="0" smtClean="0"/>
              <a:t>Magnetic field lines twist tightly around the “center column” in an ST</a:t>
            </a:r>
            <a:endParaRPr lang="en-US" dirty="0"/>
          </a:p>
        </p:txBody>
      </p:sp>
    </p:spTree>
    <p:extLst>
      <p:ext uri="{BB962C8B-B14F-4D97-AF65-F5344CB8AC3E}">
        <p14:creationId xmlns:p14="http://schemas.microsoft.com/office/powerpoint/2010/main" val="395805219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1143000"/>
            <a:ext cx="9144000" cy="4572000"/>
          </a:xfrm>
          <a:prstGeom prst="rect">
            <a:avLst/>
          </a:prstGeom>
        </p:spPr>
      </p:pic>
      <p:sp>
        <p:nvSpPr>
          <p:cNvPr id="2" name="Title 1"/>
          <p:cNvSpPr>
            <a:spLocks noGrp="1"/>
          </p:cNvSpPr>
          <p:nvPr>
            <p:ph type="title"/>
          </p:nvPr>
        </p:nvSpPr>
        <p:spPr/>
        <p:txBody>
          <a:bodyPr>
            <a:normAutofit fontScale="90000"/>
          </a:bodyPr>
          <a:lstStyle/>
          <a:p>
            <a:r>
              <a:rPr lang="en-US" dirty="0" smtClean="0"/>
              <a:t>Pressure limit in tokamaks set </a:t>
            </a:r>
            <a:br>
              <a:rPr lang="en-US" dirty="0" smtClean="0"/>
            </a:br>
            <a:r>
              <a:rPr lang="en-US" dirty="0" smtClean="0"/>
              <a:t>by “bad curvature”</a:t>
            </a:r>
            <a:endParaRPr lang="en-US" dirty="0"/>
          </a:p>
        </p:txBody>
      </p:sp>
      <p:cxnSp>
        <p:nvCxnSpPr>
          <p:cNvPr id="8" name="Straight Arrow Connector 7"/>
          <p:cNvCxnSpPr/>
          <p:nvPr/>
        </p:nvCxnSpPr>
        <p:spPr>
          <a:xfrm flipH="1">
            <a:off x="6048678" y="3505200"/>
            <a:ext cx="1143000" cy="0"/>
          </a:xfrm>
          <a:prstGeom prst="straightConnector1">
            <a:avLst/>
          </a:prstGeom>
          <a:ln w="101600">
            <a:solidFill>
              <a:srgbClr val="F7964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7420278" y="3505200"/>
            <a:ext cx="1143000" cy="0"/>
          </a:xfrm>
          <a:prstGeom prst="straightConnector1">
            <a:avLst/>
          </a:prstGeom>
          <a:ln w="1016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039278" y="2819400"/>
            <a:ext cx="481021" cy="584776"/>
          </a:xfrm>
          <a:prstGeom prst="rect">
            <a:avLst/>
          </a:prstGeom>
          <a:noFill/>
        </p:spPr>
        <p:txBody>
          <a:bodyPr wrap="none" rtlCol="0">
            <a:spAutoFit/>
          </a:bodyPr>
          <a:lstStyle/>
          <a:p>
            <a:r>
              <a:rPr lang="en-US" sz="3200" b="1" dirty="0" smtClean="0">
                <a:solidFill>
                  <a:schemeClr val="accent6"/>
                </a:solidFill>
              </a:rPr>
              <a:t>H</a:t>
            </a:r>
            <a:endParaRPr lang="en-US" sz="3200" b="1" dirty="0">
              <a:solidFill>
                <a:schemeClr val="accent6"/>
              </a:solidFill>
            </a:endParaRPr>
          </a:p>
        </p:txBody>
      </p:sp>
      <p:cxnSp>
        <p:nvCxnSpPr>
          <p:cNvPr id="11" name="Straight Arrow Connector 10"/>
          <p:cNvCxnSpPr/>
          <p:nvPr/>
        </p:nvCxnSpPr>
        <p:spPr>
          <a:xfrm>
            <a:off x="5105400" y="6019800"/>
            <a:ext cx="3505200" cy="0"/>
          </a:xfrm>
          <a:prstGeom prst="straightConnector1">
            <a:avLst/>
          </a:prstGeom>
          <a:ln w="1016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705600" y="5562600"/>
            <a:ext cx="1553129" cy="461665"/>
          </a:xfrm>
          <a:prstGeom prst="rect">
            <a:avLst/>
          </a:prstGeom>
          <a:noFill/>
        </p:spPr>
        <p:txBody>
          <a:bodyPr wrap="none" rtlCol="0">
            <a:spAutoFit/>
          </a:bodyPr>
          <a:lstStyle/>
          <a:p>
            <a:r>
              <a:rPr lang="en-US" sz="2400" b="1" dirty="0" smtClean="0">
                <a:solidFill>
                  <a:srgbClr val="920000"/>
                </a:solidFill>
              </a:rPr>
              <a:t>“Gravity”</a:t>
            </a:r>
            <a:endParaRPr lang="en-US" sz="2400" b="1" dirty="0">
              <a:solidFill>
                <a:srgbClr val="920000"/>
              </a:solidFill>
            </a:endParaRPr>
          </a:p>
        </p:txBody>
      </p:sp>
      <p:sp>
        <p:nvSpPr>
          <p:cNvPr id="15" name="TextBox 14"/>
          <p:cNvSpPr txBox="1"/>
          <p:nvPr/>
        </p:nvSpPr>
        <p:spPr>
          <a:xfrm>
            <a:off x="5620356" y="3200400"/>
            <a:ext cx="428322" cy="584776"/>
          </a:xfrm>
          <a:prstGeom prst="rect">
            <a:avLst/>
          </a:prstGeom>
          <a:noFill/>
        </p:spPr>
        <p:txBody>
          <a:bodyPr wrap="none" rtlCol="0">
            <a:spAutoFit/>
          </a:bodyPr>
          <a:lstStyle/>
          <a:p>
            <a:r>
              <a:rPr lang="en-US" sz="3200" b="1" dirty="0">
                <a:solidFill>
                  <a:schemeClr val="accent6"/>
                </a:solidFill>
              </a:rPr>
              <a:t>L</a:t>
            </a:r>
          </a:p>
        </p:txBody>
      </p:sp>
      <p:sp>
        <p:nvSpPr>
          <p:cNvPr id="16" name="TextBox 15"/>
          <p:cNvSpPr txBox="1"/>
          <p:nvPr/>
        </p:nvSpPr>
        <p:spPr>
          <a:xfrm>
            <a:off x="8563278" y="3200400"/>
            <a:ext cx="428322" cy="584776"/>
          </a:xfrm>
          <a:prstGeom prst="rect">
            <a:avLst/>
          </a:prstGeom>
          <a:noFill/>
        </p:spPr>
        <p:txBody>
          <a:bodyPr wrap="none" rtlCol="0">
            <a:spAutoFit/>
          </a:bodyPr>
          <a:lstStyle/>
          <a:p>
            <a:r>
              <a:rPr lang="en-US" sz="3200" b="1" dirty="0">
                <a:solidFill>
                  <a:schemeClr val="accent6"/>
                </a:solidFill>
              </a:rPr>
              <a:t>L</a:t>
            </a:r>
          </a:p>
        </p:txBody>
      </p:sp>
      <p:sp>
        <p:nvSpPr>
          <p:cNvPr id="17" name="TextBox 16"/>
          <p:cNvSpPr txBox="1"/>
          <p:nvPr/>
        </p:nvSpPr>
        <p:spPr>
          <a:xfrm>
            <a:off x="304800" y="5943600"/>
            <a:ext cx="3969506" cy="400110"/>
          </a:xfrm>
          <a:prstGeom prst="rect">
            <a:avLst/>
          </a:prstGeom>
          <a:noFill/>
        </p:spPr>
        <p:txBody>
          <a:bodyPr wrap="none" rtlCol="0">
            <a:spAutoFit/>
          </a:bodyPr>
          <a:lstStyle/>
          <a:p>
            <a:r>
              <a:rPr lang="en-US" sz="2000" dirty="0" smtClean="0"/>
              <a:t>Pressure = density x temperature</a:t>
            </a:r>
            <a:endParaRPr lang="en-US" sz="2000" dirty="0"/>
          </a:p>
        </p:txBody>
      </p:sp>
    </p:spTree>
    <p:extLst>
      <p:ext uri="{BB962C8B-B14F-4D97-AF65-F5344CB8AC3E}">
        <p14:creationId xmlns:p14="http://schemas.microsoft.com/office/powerpoint/2010/main" val="3761756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6200" y="1066800"/>
            <a:ext cx="5257800" cy="4419600"/>
          </a:xfrm>
        </p:spPr>
        <p:txBody>
          <a:bodyPr>
            <a:normAutofit lnSpcReduction="10000"/>
          </a:bodyPr>
          <a:lstStyle/>
          <a:p>
            <a:r>
              <a:rPr lang="en-US" dirty="0" smtClean="0"/>
              <a:t>Field lines spend more time on stable side near center column</a:t>
            </a:r>
          </a:p>
          <a:p>
            <a:pPr lvl="1"/>
            <a:r>
              <a:rPr lang="en-US" dirty="0" smtClean="0"/>
              <a:t>STs operate at larger beta</a:t>
            </a:r>
          </a:p>
          <a:p>
            <a:pPr lvl="1"/>
            <a:r>
              <a:rPr lang="en-US" altLang="en-US" dirty="0" err="1">
                <a:latin typeface="Symbol" pitchFamily="18" charset="2"/>
              </a:rPr>
              <a:t>b</a:t>
            </a:r>
            <a:r>
              <a:rPr lang="en-US" altLang="en-US" baseline="-25000" dirty="0" err="1">
                <a:latin typeface="Arial" charset="0"/>
              </a:rPr>
              <a:t>T</a:t>
            </a:r>
            <a:r>
              <a:rPr lang="en-US" altLang="en-US" dirty="0">
                <a:latin typeface="Helvetica" pitchFamily="-64" charset="0"/>
              </a:rPr>
              <a:t> = </a:t>
            </a:r>
            <a:r>
              <a:rPr lang="en-US" altLang="en-US" dirty="0">
                <a:latin typeface="Symbol" charset="2"/>
                <a:cs typeface="Symbol" charset="2"/>
                <a:sym typeface="Symbol"/>
              </a:rPr>
              <a:t></a:t>
            </a:r>
            <a:r>
              <a:rPr lang="en-US" altLang="en-US" dirty="0">
                <a:latin typeface="Helvetica" pitchFamily="-64" charset="0"/>
                <a:sym typeface="Math1" pitchFamily="2" charset="2"/>
              </a:rPr>
              <a:t>p</a:t>
            </a:r>
            <a:r>
              <a:rPr lang="en-US" altLang="en-US" dirty="0">
                <a:latin typeface="Symbol" panose="05050102010706020507" pitchFamily="18" charset="2"/>
                <a:cs typeface="Symbol" charset="2"/>
                <a:sym typeface="Symbol"/>
              </a:rPr>
              <a:t></a:t>
            </a:r>
            <a:r>
              <a:rPr lang="en-US" altLang="en-US" dirty="0">
                <a:latin typeface="Symbol" charset="2"/>
                <a:cs typeface="Symbol" charset="2"/>
                <a:sym typeface="Math1" pitchFamily="2" charset="2"/>
              </a:rPr>
              <a:t> </a:t>
            </a:r>
            <a:r>
              <a:rPr lang="en-US" altLang="en-US" dirty="0">
                <a:latin typeface="Helvetica" pitchFamily="-64" charset="0"/>
                <a:sym typeface="Math1" pitchFamily="2" charset="2"/>
              </a:rPr>
              <a:t>/ (B</a:t>
            </a:r>
            <a:r>
              <a:rPr lang="en-US" altLang="en-US" baseline="-25000" dirty="0">
                <a:latin typeface="Helvetica" pitchFamily="-64" charset="0"/>
                <a:sym typeface="Math1" pitchFamily="2" charset="2"/>
              </a:rPr>
              <a:t>T0</a:t>
            </a:r>
            <a:r>
              <a:rPr lang="en-US" altLang="en-US" baseline="30000" dirty="0">
                <a:latin typeface="Helvetica" pitchFamily="-64" charset="0"/>
                <a:sym typeface="Math1" pitchFamily="2" charset="2"/>
              </a:rPr>
              <a:t>2</a:t>
            </a:r>
            <a:r>
              <a:rPr lang="en-US" altLang="en-US" dirty="0">
                <a:latin typeface="Helvetica" pitchFamily="-64" charset="0"/>
                <a:sym typeface="Math1" pitchFamily="2" charset="2"/>
              </a:rPr>
              <a:t>/2</a:t>
            </a:r>
            <a:r>
              <a:rPr lang="en-US" altLang="en-US" dirty="0">
                <a:latin typeface="Symbol" pitchFamily="18" charset="2"/>
                <a:sym typeface="Math1" pitchFamily="2" charset="2"/>
              </a:rPr>
              <a:t>m</a:t>
            </a:r>
            <a:r>
              <a:rPr lang="en-US" altLang="en-US" baseline="-25000" dirty="0">
                <a:latin typeface="Helvetica" pitchFamily="-64" charset="0"/>
                <a:sym typeface="Math1" pitchFamily="2" charset="2"/>
              </a:rPr>
              <a:t>0</a:t>
            </a:r>
            <a:r>
              <a:rPr lang="en-US" altLang="en-US" dirty="0" smtClean="0">
                <a:latin typeface="Helvetica" pitchFamily="-64" charset="0"/>
                <a:sym typeface="Math1" pitchFamily="2" charset="2"/>
              </a:rPr>
              <a:t>)</a:t>
            </a:r>
          </a:p>
          <a:p>
            <a:pPr lvl="2"/>
            <a:r>
              <a:rPr lang="en-US" altLang="en-US" dirty="0" smtClean="0">
                <a:latin typeface="Helvetica" pitchFamily="-64" charset="0"/>
                <a:sym typeface="Math1" pitchFamily="2" charset="2"/>
              </a:rPr>
              <a:t>Pressure / magnetic field = Efficiency</a:t>
            </a:r>
          </a:p>
          <a:p>
            <a:pPr lvl="2"/>
            <a:r>
              <a:rPr lang="en-US" altLang="en-US" dirty="0" smtClean="0">
                <a:latin typeface="Helvetica" pitchFamily="-64" charset="0"/>
                <a:sym typeface="Math1" pitchFamily="2" charset="2"/>
              </a:rPr>
              <a:t>ST: 10 – 40%</a:t>
            </a:r>
          </a:p>
          <a:p>
            <a:pPr lvl="2"/>
            <a:r>
              <a:rPr lang="en-US" altLang="en-US" dirty="0" smtClean="0">
                <a:latin typeface="Helvetica" pitchFamily="-64" charset="0"/>
                <a:sym typeface="Math1" pitchFamily="2" charset="2"/>
              </a:rPr>
              <a:t>Tokamak: 3 – 10%</a:t>
            </a:r>
          </a:p>
          <a:p>
            <a:pPr lvl="2"/>
            <a:endParaRPr lang="en-US" altLang="en-US" dirty="0">
              <a:latin typeface="Helvetica" pitchFamily="-64" charset="0"/>
              <a:sym typeface="Math1" pitchFamily="2" charset="2"/>
            </a:endParaRPr>
          </a:p>
          <a:p>
            <a:r>
              <a:rPr lang="en-US" altLang="en-US" dirty="0" smtClean="0">
                <a:latin typeface="Helvetica" pitchFamily="-64" charset="0"/>
                <a:sym typeface="Math1" pitchFamily="2" charset="2"/>
              </a:rPr>
              <a:t>STs reach target performance at reduced cost</a:t>
            </a:r>
          </a:p>
          <a:p>
            <a:pPr lvl="1"/>
            <a:r>
              <a:rPr lang="en-US" dirty="0" err="1">
                <a:solidFill>
                  <a:schemeClr val="tx1"/>
                </a:solidFill>
              </a:rPr>
              <a:t>P</a:t>
            </a:r>
            <a:r>
              <a:rPr lang="en-US" baseline="-25000" dirty="0" err="1">
                <a:solidFill>
                  <a:schemeClr val="tx1"/>
                </a:solidFill>
              </a:rPr>
              <a:t>fusion</a:t>
            </a:r>
            <a:r>
              <a:rPr lang="en-US" dirty="0">
                <a:solidFill>
                  <a:schemeClr val="tx1"/>
                </a:solidFill>
              </a:rPr>
              <a:t> ∝ </a:t>
            </a:r>
            <a:r>
              <a:rPr lang="en-US" altLang="en-US" dirty="0">
                <a:solidFill>
                  <a:srgbClr val="FF0000"/>
                </a:solidFill>
                <a:latin typeface="Symbol" pitchFamily="18" charset="2"/>
              </a:rPr>
              <a:t>b</a:t>
            </a:r>
            <a:r>
              <a:rPr lang="en-US" altLang="en-US" baseline="-25000" dirty="0">
                <a:solidFill>
                  <a:srgbClr val="FF0000"/>
                </a:solidFill>
                <a:latin typeface="Arial" charset="0"/>
              </a:rPr>
              <a:t>T</a:t>
            </a:r>
            <a:r>
              <a:rPr lang="en-US" altLang="en-US" baseline="30000" dirty="0">
                <a:solidFill>
                  <a:srgbClr val="FF0000"/>
                </a:solidFill>
                <a:latin typeface="Helvetica" pitchFamily="-64" charset="0"/>
                <a:sym typeface="Math1" pitchFamily="2" charset="2"/>
              </a:rPr>
              <a:t>2</a:t>
            </a:r>
            <a:r>
              <a:rPr lang="en-US" altLang="en-US" dirty="0">
                <a:solidFill>
                  <a:schemeClr val="tx1"/>
                </a:solidFill>
                <a:sym typeface="Math1" pitchFamily="2" charset="2"/>
              </a:rPr>
              <a:t>    </a:t>
            </a:r>
            <a:r>
              <a:rPr lang="en-US" altLang="en-US" dirty="0">
                <a:solidFill>
                  <a:schemeClr val="tx1"/>
                </a:solidFill>
                <a:latin typeface="Helvetica" pitchFamily="-64" charset="0"/>
                <a:sym typeface="Math1" pitchFamily="2" charset="2"/>
              </a:rPr>
              <a:t>B</a:t>
            </a:r>
            <a:r>
              <a:rPr lang="en-US" altLang="en-US" baseline="-25000" dirty="0">
                <a:solidFill>
                  <a:schemeClr val="tx1"/>
                </a:solidFill>
                <a:latin typeface="Helvetica" pitchFamily="-64" charset="0"/>
                <a:sym typeface="Math1" pitchFamily="2" charset="2"/>
              </a:rPr>
              <a:t>T0</a:t>
            </a:r>
            <a:r>
              <a:rPr lang="en-US" altLang="en-US" baseline="30000" dirty="0">
                <a:solidFill>
                  <a:schemeClr val="tx1"/>
                </a:solidFill>
                <a:latin typeface="Helvetica" pitchFamily="-64" charset="0"/>
                <a:sym typeface="Math1" pitchFamily="2" charset="2"/>
              </a:rPr>
              <a:t>4 </a:t>
            </a:r>
            <a:r>
              <a:rPr lang="en-US" dirty="0">
                <a:solidFill>
                  <a:schemeClr val="tx1"/>
                </a:solidFill>
              </a:rPr>
              <a:t> x </a:t>
            </a:r>
            <a:r>
              <a:rPr lang="en-US" baseline="30000" dirty="0">
                <a:solidFill>
                  <a:schemeClr val="tx1"/>
                </a:solidFill>
              </a:rPr>
              <a:t> </a:t>
            </a:r>
            <a:r>
              <a:rPr lang="en-US" dirty="0" err="1">
                <a:solidFill>
                  <a:schemeClr val="tx1"/>
                </a:solidFill>
              </a:rPr>
              <a:t>Vol</a:t>
            </a:r>
            <a:r>
              <a:rPr lang="en-US" dirty="0">
                <a:solidFill>
                  <a:schemeClr val="tx1"/>
                </a:solidFill>
              </a:rPr>
              <a:t> </a:t>
            </a:r>
            <a:endParaRPr lang="en-US" dirty="0" smtClean="0">
              <a:solidFill>
                <a:schemeClr val="tx1"/>
              </a:solidFill>
            </a:endParaRPr>
          </a:p>
          <a:p>
            <a:pPr lvl="1"/>
            <a:endParaRPr lang="en-US" baseline="-25000" dirty="0">
              <a:solidFill>
                <a:schemeClr val="tx1"/>
              </a:solidFill>
            </a:endParaRPr>
          </a:p>
          <a:p>
            <a:pPr lvl="1"/>
            <a:endParaRPr lang="en-US" baseline="-25000" dirty="0" smtClean="0">
              <a:solidFill>
                <a:schemeClr val="tx1"/>
              </a:solidFill>
            </a:endParaRPr>
          </a:p>
          <a:p>
            <a:pPr lvl="1"/>
            <a:endParaRPr lang="en-US" baseline="-25000" dirty="0">
              <a:solidFill>
                <a:schemeClr val="tx1"/>
              </a:solidFill>
            </a:endParaRPr>
          </a:p>
          <a:p>
            <a:pPr lvl="1"/>
            <a:endParaRPr lang="en-US" baseline="-25000" dirty="0" smtClean="0">
              <a:solidFill>
                <a:schemeClr val="tx1"/>
              </a:solidFill>
            </a:endParaRPr>
          </a:p>
          <a:p>
            <a:pPr lvl="1"/>
            <a:endParaRPr lang="en-US" baseline="-25000" dirty="0">
              <a:solidFill>
                <a:schemeClr val="tx1"/>
              </a:solidFill>
            </a:endParaRPr>
          </a:p>
          <a:p>
            <a:pPr lvl="1"/>
            <a:endParaRPr lang="en-US" baseline="-25000" dirty="0">
              <a:solidFill>
                <a:schemeClr val="tx1"/>
              </a:solidFill>
            </a:endParaRPr>
          </a:p>
          <a:p>
            <a:pPr lvl="1"/>
            <a:endParaRPr lang="en-US" dirty="0"/>
          </a:p>
        </p:txBody>
      </p:sp>
      <p:sp>
        <p:nvSpPr>
          <p:cNvPr id="2" name="Title 1"/>
          <p:cNvSpPr>
            <a:spLocks noGrp="1"/>
          </p:cNvSpPr>
          <p:nvPr>
            <p:ph type="title"/>
          </p:nvPr>
        </p:nvSpPr>
        <p:spPr/>
        <p:txBody>
          <a:bodyPr>
            <a:normAutofit fontScale="90000"/>
          </a:bodyPr>
          <a:lstStyle/>
          <a:p>
            <a:r>
              <a:rPr lang="en-US" dirty="0" smtClean="0"/>
              <a:t>Spherical tokamaks have larger </a:t>
            </a:r>
            <a:br>
              <a:rPr lang="en-US" dirty="0" smtClean="0"/>
            </a:br>
            <a:r>
              <a:rPr lang="en-US" dirty="0" smtClean="0"/>
              <a:t>plasma pressure limits</a:t>
            </a:r>
            <a:endParaRPr lang="en-US" dirty="0"/>
          </a:p>
        </p:txBody>
      </p:sp>
      <p:pic>
        <p:nvPicPr>
          <p:cNvPr id="4" name="Picture 3"/>
          <p:cNvPicPr>
            <a:picLocks noChangeAspect="1"/>
          </p:cNvPicPr>
          <p:nvPr/>
        </p:nvPicPr>
        <p:blipFill rotWithShape="1">
          <a:blip r:embed="rId2"/>
          <a:srcRect l="43352" t="25265" r="36414" b="57804"/>
          <a:stretch/>
        </p:blipFill>
        <p:spPr>
          <a:xfrm>
            <a:off x="5773603" y="1676400"/>
            <a:ext cx="3187211" cy="3810000"/>
          </a:xfrm>
          <a:prstGeom prst="rect">
            <a:avLst/>
          </a:prstGeom>
        </p:spPr>
      </p:pic>
      <p:sp>
        <p:nvSpPr>
          <p:cNvPr id="16" name="Up Arrow 15"/>
          <p:cNvSpPr/>
          <p:nvPr/>
        </p:nvSpPr>
        <p:spPr bwMode="auto">
          <a:xfrm>
            <a:off x="2755900" y="5486400"/>
            <a:ext cx="1244600" cy="2540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
        <p:nvSpPr>
          <p:cNvPr id="17" name="Oval 16"/>
          <p:cNvSpPr/>
          <p:nvPr/>
        </p:nvSpPr>
        <p:spPr bwMode="auto">
          <a:xfrm>
            <a:off x="2317750" y="4800600"/>
            <a:ext cx="1936750" cy="622300"/>
          </a:xfrm>
          <a:prstGeom prst="ellipse">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
        <p:nvSpPr>
          <p:cNvPr id="18" name="TextBox 17"/>
          <p:cNvSpPr txBox="1"/>
          <p:nvPr/>
        </p:nvSpPr>
        <p:spPr>
          <a:xfrm>
            <a:off x="3162300" y="5638800"/>
            <a:ext cx="441422" cy="646331"/>
          </a:xfrm>
          <a:prstGeom prst="rect">
            <a:avLst/>
          </a:prstGeom>
          <a:noFill/>
        </p:spPr>
        <p:txBody>
          <a:bodyPr wrap="none" rtlCol="0">
            <a:spAutoFit/>
          </a:bodyPr>
          <a:lstStyle/>
          <a:p>
            <a:pPr>
              <a:buNone/>
            </a:pPr>
            <a:r>
              <a:rPr lang="en-US" sz="3600" i="0" dirty="0" smtClean="0">
                <a:solidFill>
                  <a:srgbClr val="000000"/>
                </a:solidFill>
              </a:rPr>
              <a:t>$</a:t>
            </a:r>
            <a:endParaRPr lang="en-US" sz="3600" i="0" dirty="0">
              <a:solidFill>
                <a:srgbClr val="000000"/>
              </a:solidFill>
            </a:endParaRPr>
          </a:p>
        </p:txBody>
      </p:sp>
      <p:sp>
        <p:nvSpPr>
          <p:cNvPr id="19" name="Up Arrow 18"/>
          <p:cNvSpPr/>
          <p:nvPr/>
        </p:nvSpPr>
        <p:spPr bwMode="auto">
          <a:xfrm>
            <a:off x="1828800" y="5346700"/>
            <a:ext cx="304800" cy="495300"/>
          </a:xfrm>
          <a:prstGeom prst="upArrow">
            <a:avLst/>
          </a:prstGeom>
          <a:no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0" u="none" strike="noStrike" cap="none" normalizeH="0" baseline="0">
              <a:ln>
                <a:noFill/>
              </a:ln>
              <a:solidFill>
                <a:srgbClr val="1822CD"/>
              </a:solidFill>
              <a:effectLst/>
              <a:latin typeface="Helvetica" charset="0"/>
            </a:endParaRPr>
          </a:p>
        </p:txBody>
      </p:sp>
      <p:sp>
        <p:nvSpPr>
          <p:cNvPr id="20" name="TextBox 19"/>
          <p:cNvSpPr txBox="1"/>
          <p:nvPr/>
        </p:nvSpPr>
        <p:spPr>
          <a:xfrm>
            <a:off x="1600200" y="5905500"/>
            <a:ext cx="1193799" cy="646331"/>
          </a:xfrm>
          <a:prstGeom prst="rect">
            <a:avLst/>
          </a:prstGeom>
          <a:noFill/>
        </p:spPr>
        <p:txBody>
          <a:bodyPr wrap="square" rtlCol="0">
            <a:spAutoFit/>
          </a:bodyPr>
          <a:lstStyle/>
          <a:p>
            <a:pPr>
              <a:buNone/>
            </a:pPr>
            <a:r>
              <a:rPr lang="en-US" sz="1800" i="0" dirty="0" smtClean="0">
                <a:solidFill>
                  <a:srgbClr val="000000"/>
                </a:solidFill>
              </a:rPr>
              <a:t>Physics Knob</a:t>
            </a:r>
            <a:endParaRPr lang="en-US" sz="1800" i="0" dirty="0">
              <a:solidFill>
                <a:srgbClr val="000000"/>
              </a:solidFill>
            </a:endParaRPr>
          </a:p>
        </p:txBody>
      </p:sp>
      <p:sp>
        <p:nvSpPr>
          <p:cNvPr id="21" name="TextBox 20"/>
          <p:cNvSpPr txBox="1"/>
          <p:nvPr/>
        </p:nvSpPr>
        <p:spPr>
          <a:xfrm>
            <a:off x="2768600" y="6172200"/>
            <a:ext cx="1511300" cy="369332"/>
          </a:xfrm>
          <a:prstGeom prst="rect">
            <a:avLst/>
          </a:prstGeom>
          <a:noFill/>
        </p:spPr>
        <p:txBody>
          <a:bodyPr wrap="square" rtlCol="0">
            <a:spAutoFit/>
          </a:bodyPr>
          <a:lstStyle/>
          <a:p>
            <a:pPr>
              <a:buNone/>
            </a:pPr>
            <a:r>
              <a:rPr lang="en-US" sz="1800" i="0" dirty="0" smtClean="0">
                <a:solidFill>
                  <a:srgbClr val="000000"/>
                </a:solidFill>
              </a:rPr>
              <a:t>Investment</a:t>
            </a:r>
            <a:endParaRPr lang="en-US" sz="1800" i="0" dirty="0">
              <a:solidFill>
                <a:srgbClr val="000000"/>
              </a:solidFill>
            </a:endParaRPr>
          </a:p>
        </p:txBody>
      </p:sp>
    </p:spTree>
    <p:extLst>
      <p:ext uri="{BB962C8B-B14F-4D97-AF65-F5344CB8AC3E}">
        <p14:creationId xmlns:p14="http://schemas.microsoft.com/office/powerpoint/2010/main" val="1965429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066800"/>
            <a:ext cx="8991600" cy="5562600"/>
          </a:xfrm>
        </p:spPr>
        <p:txBody>
          <a:bodyPr>
            <a:normAutofit/>
          </a:bodyPr>
          <a:lstStyle/>
          <a:p>
            <a:r>
              <a:rPr lang="en-US" dirty="0" smtClean="0"/>
              <a:t>Large surface-to-volume ratio and cost efficiency make the ST an attractive FNSF design</a:t>
            </a:r>
            <a:endParaRPr lang="en-US" dirty="0"/>
          </a:p>
          <a:p>
            <a:pPr lvl="1"/>
            <a:r>
              <a:rPr lang="en-US" dirty="0" smtClean="0"/>
              <a:t>FNSF will test </a:t>
            </a:r>
            <a:r>
              <a:rPr lang="en-US" dirty="0"/>
              <a:t>materials and designs for power plant components </a:t>
            </a:r>
            <a:r>
              <a:rPr lang="en-US" dirty="0" smtClean="0"/>
              <a:t>under </a:t>
            </a:r>
            <a:r>
              <a:rPr lang="en-US" dirty="0"/>
              <a:t>realistic heat and neutron </a:t>
            </a:r>
            <a:r>
              <a:rPr lang="en-US" dirty="0" smtClean="0"/>
              <a:t>loads</a:t>
            </a:r>
          </a:p>
          <a:p>
            <a:pPr lvl="2"/>
            <a:r>
              <a:rPr lang="en-US" dirty="0"/>
              <a:t>V</a:t>
            </a:r>
            <a:r>
              <a:rPr lang="en-US" dirty="0" smtClean="0"/>
              <a:t>acuum </a:t>
            </a:r>
            <a:r>
              <a:rPr lang="en-US" dirty="0"/>
              <a:t>vessel, fuel cycle, first wall </a:t>
            </a:r>
            <a:r>
              <a:rPr lang="en-US" dirty="0" smtClean="0"/>
              <a:t>materials…</a:t>
            </a:r>
            <a:endParaRPr lang="en-US" dirty="0"/>
          </a:p>
          <a:p>
            <a:pPr lvl="1"/>
            <a:r>
              <a:rPr lang="en-US" dirty="0" smtClean="0"/>
              <a:t>ST meets the required design criteria in a smaller and cheaper device compared to a standard aspect ratio tokamak</a:t>
            </a:r>
          </a:p>
          <a:p>
            <a:pPr lvl="2"/>
            <a:r>
              <a:rPr lang="en-US" dirty="0" smtClean="0"/>
              <a:t>ST maximizes fusion neutron flux at the plasma boundary</a:t>
            </a:r>
          </a:p>
          <a:p>
            <a:pPr lvl="2"/>
            <a:endParaRPr lang="en-US" dirty="0"/>
          </a:p>
          <a:p>
            <a:r>
              <a:rPr lang="en-US" dirty="0" smtClean="0"/>
              <a:t>ST is also a unique test bed for plasma physics important for future devices, such as ITER</a:t>
            </a:r>
          </a:p>
          <a:p>
            <a:pPr lvl="1"/>
            <a:r>
              <a:rPr lang="en-US" dirty="0" smtClean="0"/>
              <a:t>Team up with conventional aspect ratio experiments to provide wide range of parameters to test theories and models</a:t>
            </a:r>
            <a:endParaRPr lang="en-US" dirty="0"/>
          </a:p>
          <a:p>
            <a:endParaRPr lang="en-US" dirty="0"/>
          </a:p>
        </p:txBody>
      </p:sp>
      <p:sp>
        <p:nvSpPr>
          <p:cNvPr id="3" name="Title 2"/>
          <p:cNvSpPr>
            <a:spLocks noGrp="1"/>
          </p:cNvSpPr>
          <p:nvPr>
            <p:ph type="title"/>
          </p:nvPr>
        </p:nvSpPr>
        <p:spPr/>
        <p:txBody>
          <a:bodyPr>
            <a:normAutofit fontScale="90000"/>
          </a:bodyPr>
          <a:lstStyle/>
          <a:p>
            <a:r>
              <a:rPr lang="en-US" dirty="0" smtClean="0"/>
              <a:t>ST is a leading design for a fusion nuclear science facility (FNSF)</a:t>
            </a:r>
            <a:endParaRPr lang="en-US" dirty="0"/>
          </a:p>
        </p:txBody>
      </p:sp>
    </p:spTree>
    <p:extLst>
      <p:ext uri="{BB962C8B-B14F-4D97-AF65-F5344CB8AC3E}">
        <p14:creationId xmlns:p14="http://schemas.microsoft.com/office/powerpoint/2010/main" val="418358343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 name="Group 157"/>
          <p:cNvGrpSpPr/>
          <p:nvPr/>
        </p:nvGrpSpPr>
        <p:grpSpPr>
          <a:xfrm>
            <a:off x="2171700" y="3913215"/>
            <a:ext cx="5425415" cy="2614585"/>
            <a:chOff x="-37894" y="1491172"/>
            <a:chExt cx="9364656" cy="4106655"/>
          </a:xfrm>
        </p:grpSpPr>
        <p:grpSp>
          <p:nvGrpSpPr>
            <p:cNvPr id="159" name="Group 158"/>
            <p:cNvGrpSpPr/>
            <p:nvPr/>
          </p:nvGrpSpPr>
          <p:grpSpPr>
            <a:xfrm>
              <a:off x="-37894" y="1491172"/>
              <a:ext cx="9144000" cy="4106655"/>
              <a:chOff x="0" y="1477409"/>
              <a:chExt cx="9144000" cy="4106655"/>
            </a:xfrm>
          </p:grpSpPr>
          <p:pic>
            <p:nvPicPr>
              <p:cNvPr id="172" name="Picture 171"/>
              <p:cNvPicPr>
                <a:picLocks noChangeAspect="1"/>
              </p:cNvPicPr>
              <p:nvPr/>
            </p:nvPicPr>
            <p:blipFill>
              <a:blip r:embed="rId4"/>
              <a:stretch>
                <a:fillRect/>
              </a:stretch>
            </p:blipFill>
            <p:spPr>
              <a:xfrm>
                <a:off x="0" y="1477409"/>
                <a:ext cx="9144000" cy="4106655"/>
              </a:xfrm>
              <a:prstGeom prst="rect">
                <a:avLst/>
              </a:prstGeom>
            </p:spPr>
          </p:pic>
          <p:sp>
            <p:nvSpPr>
              <p:cNvPr id="173" name="5-Point Star 172"/>
              <p:cNvSpPr/>
              <p:nvPr/>
            </p:nvSpPr>
            <p:spPr>
              <a:xfrm>
                <a:off x="2241828" y="2606274"/>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4" name="5-Point Star 173"/>
              <p:cNvSpPr/>
              <p:nvPr/>
            </p:nvSpPr>
            <p:spPr>
              <a:xfrm>
                <a:off x="2966828" y="4521782"/>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5" name="5-Point Star 174"/>
              <p:cNvSpPr/>
              <p:nvPr/>
            </p:nvSpPr>
            <p:spPr>
              <a:xfrm>
                <a:off x="4272170" y="2187763"/>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6" name="5-Point Star 175"/>
              <p:cNvSpPr/>
              <p:nvPr/>
            </p:nvSpPr>
            <p:spPr>
              <a:xfrm>
                <a:off x="908328" y="2478536"/>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7" name="5-Point Star 176"/>
              <p:cNvSpPr/>
              <p:nvPr/>
            </p:nvSpPr>
            <p:spPr>
              <a:xfrm>
                <a:off x="8390837" y="2758674"/>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8" name="5-Point Star 177"/>
              <p:cNvSpPr/>
              <p:nvPr/>
            </p:nvSpPr>
            <p:spPr>
              <a:xfrm>
                <a:off x="8534402" y="2623970"/>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9" name="5-Point Star 178"/>
              <p:cNvSpPr/>
              <p:nvPr/>
            </p:nvSpPr>
            <p:spPr>
              <a:xfrm>
                <a:off x="8088247" y="2702905"/>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80" name="5-Point Star 179"/>
              <p:cNvSpPr/>
              <p:nvPr/>
            </p:nvSpPr>
            <p:spPr>
              <a:xfrm>
                <a:off x="1792913" y="2474894"/>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81" name="5-Point Star 180"/>
              <p:cNvSpPr/>
              <p:nvPr/>
            </p:nvSpPr>
            <p:spPr>
              <a:xfrm>
                <a:off x="6251668" y="2315516"/>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dirty="0"/>
              </a:p>
            </p:txBody>
          </p:sp>
          <p:sp>
            <p:nvSpPr>
              <p:cNvPr id="182" name="5-Point Star 181"/>
              <p:cNvSpPr/>
              <p:nvPr/>
            </p:nvSpPr>
            <p:spPr>
              <a:xfrm>
                <a:off x="4947480" y="2080189"/>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grpSp>
        <p:sp>
          <p:nvSpPr>
            <p:cNvPr id="160" name="5-Point Star 159"/>
            <p:cNvSpPr/>
            <p:nvPr/>
          </p:nvSpPr>
          <p:spPr>
            <a:xfrm>
              <a:off x="7739481" y="2659807"/>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61" name="TextBox 160"/>
            <p:cNvSpPr txBox="1"/>
            <p:nvPr/>
          </p:nvSpPr>
          <p:spPr>
            <a:xfrm>
              <a:off x="2347494" y="2620930"/>
              <a:ext cx="1212804" cy="338392"/>
            </a:xfrm>
            <a:prstGeom prst="rect">
              <a:avLst/>
            </a:prstGeom>
            <a:noFill/>
          </p:spPr>
          <p:txBody>
            <a:bodyPr wrap="none" rtlCol="0">
              <a:spAutoFit/>
            </a:bodyPr>
            <a:lstStyle/>
            <a:p>
              <a:pPr>
                <a:buNone/>
              </a:pPr>
              <a:r>
                <a:rPr lang="en-US" sz="800" i="0" dirty="0" smtClean="0">
                  <a:solidFill>
                    <a:srgbClr val="FF0000"/>
                  </a:solidFill>
                </a:rPr>
                <a:t>NSTX</a:t>
              </a:r>
              <a:r>
                <a:rPr lang="en-US" sz="800" i="0" dirty="0">
                  <a:solidFill>
                    <a:srgbClr val="FF0000"/>
                  </a:solidFill>
                </a:rPr>
                <a:t>/</a:t>
              </a:r>
              <a:r>
                <a:rPr lang="en-US" sz="800" i="0" dirty="0" smtClean="0">
                  <a:solidFill>
                    <a:srgbClr val="FF0000"/>
                  </a:solidFill>
                </a:rPr>
                <a:t>LTX</a:t>
              </a:r>
              <a:endParaRPr lang="en-US" sz="800" i="0" dirty="0">
                <a:solidFill>
                  <a:srgbClr val="FF0000"/>
                </a:solidFill>
              </a:endParaRPr>
            </a:p>
          </p:txBody>
        </p:sp>
        <p:sp>
          <p:nvSpPr>
            <p:cNvPr id="162" name="TextBox 161"/>
            <p:cNvSpPr txBox="1"/>
            <p:nvPr/>
          </p:nvSpPr>
          <p:spPr>
            <a:xfrm>
              <a:off x="1433593" y="2232173"/>
              <a:ext cx="1187553" cy="338392"/>
            </a:xfrm>
            <a:prstGeom prst="rect">
              <a:avLst/>
            </a:prstGeom>
            <a:noFill/>
          </p:spPr>
          <p:txBody>
            <a:bodyPr wrap="none" rtlCol="0">
              <a:spAutoFit/>
            </a:bodyPr>
            <a:lstStyle/>
            <a:p>
              <a:pPr>
                <a:buNone/>
              </a:pPr>
              <a:r>
                <a:rPr lang="en-US" sz="800" i="0" dirty="0" smtClean="0">
                  <a:solidFill>
                    <a:srgbClr val="FF0000"/>
                  </a:solidFill>
                </a:rPr>
                <a:t>PEGASUS</a:t>
              </a:r>
              <a:endParaRPr lang="en-US" sz="800" i="0" dirty="0">
                <a:solidFill>
                  <a:srgbClr val="FF0000"/>
                </a:solidFill>
              </a:endParaRPr>
            </a:p>
          </p:txBody>
        </p:sp>
        <p:sp>
          <p:nvSpPr>
            <p:cNvPr id="163" name="TextBox 162"/>
            <p:cNvSpPr txBox="1"/>
            <p:nvPr/>
          </p:nvSpPr>
          <p:spPr>
            <a:xfrm>
              <a:off x="6345712" y="2375778"/>
              <a:ext cx="700578" cy="338392"/>
            </a:xfrm>
            <a:prstGeom prst="rect">
              <a:avLst/>
            </a:prstGeom>
            <a:noFill/>
          </p:spPr>
          <p:txBody>
            <a:bodyPr wrap="none" rtlCol="0">
              <a:spAutoFit/>
            </a:bodyPr>
            <a:lstStyle/>
            <a:p>
              <a:pPr>
                <a:buNone/>
              </a:pPr>
              <a:r>
                <a:rPr lang="en-US" sz="800" i="0" dirty="0" smtClean="0">
                  <a:solidFill>
                    <a:srgbClr val="FF0000"/>
                  </a:solidFill>
                </a:rPr>
                <a:t>KTM</a:t>
              </a:r>
              <a:endParaRPr lang="en-US" sz="800" i="0" dirty="0">
                <a:solidFill>
                  <a:srgbClr val="FF0000"/>
                </a:solidFill>
              </a:endParaRPr>
            </a:p>
          </p:txBody>
        </p:sp>
        <p:sp>
          <p:nvSpPr>
            <p:cNvPr id="164" name="TextBox 163"/>
            <p:cNvSpPr txBox="1"/>
            <p:nvPr/>
          </p:nvSpPr>
          <p:spPr>
            <a:xfrm>
              <a:off x="5099136" y="2052045"/>
              <a:ext cx="1281627" cy="338392"/>
            </a:xfrm>
            <a:prstGeom prst="rect">
              <a:avLst/>
            </a:prstGeom>
            <a:noFill/>
          </p:spPr>
          <p:txBody>
            <a:bodyPr wrap="none" rtlCol="0">
              <a:spAutoFit/>
            </a:bodyPr>
            <a:lstStyle/>
            <a:p>
              <a:pPr>
                <a:buNone/>
              </a:pPr>
              <a:r>
                <a:rPr lang="en-US" sz="800" i="0" dirty="0" smtClean="0">
                  <a:solidFill>
                    <a:srgbClr val="FF0000"/>
                  </a:solidFill>
                </a:rPr>
                <a:t>GLOBUS-M</a:t>
              </a:r>
              <a:endParaRPr lang="en-US" sz="800" i="0" dirty="0">
                <a:solidFill>
                  <a:srgbClr val="FF0000"/>
                </a:solidFill>
              </a:endParaRPr>
            </a:p>
          </p:txBody>
        </p:sp>
        <p:sp>
          <p:nvSpPr>
            <p:cNvPr id="165" name="TextBox 164"/>
            <p:cNvSpPr txBox="1"/>
            <p:nvPr/>
          </p:nvSpPr>
          <p:spPr>
            <a:xfrm>
              <a:off x="7293272" y="2511853"/>
              <a:ext cx="968968" cy="338392"/>
            </a:xfrm>
            <a:prstGeom prst="rect">
              <a:avLst/>
            </a:prstGeom>
            <a:noFill/>
          </p:spPr>
          <p:txBody>
            <a:bodyPr wrap="none" rtlCol="0">
              <a:spAutoFit/>
            </a:bodyPr>
            <a:lstStyle/>
            <a:p>
              <a:pPr>
                <a:buNone/>
              </a:pPr>
              <a:r>
                <a:rPr lang="en-US" sz="800" i="0" dirty="0" smtClean="0">
                  <a:solidFill>
                    <a:srgbClr val="FF0000"/>
                  </a:solidFill>
                </a:rPr>
                <a:t>SUNIST</a:t>
              </a:r>
              <a:endParaRPr lang="en-US" sz="800" i="0" dirty="0">
                <a:solidFill>
                  <a:srgbClr val="FF0000"/>
                </a:solidFill>
              </a:endParaRPr>
            </a:p>
          </p:txBody>
        </p:sp>
        <p:sp>
          <p:nvSpPr>
            <p:cNvPr id="166" name="TextBox 165"/>
            <p:cNvSpPr txBox="1"/>
            <p:nvPr/>
          </p:nvSpPr>
          <p:spPr>
            <a:xfrm>
              <a:off x="7937710" y="2433679"/>
              <a:ext cx="1004995" cy="338392"/>
            </a:xfrm>
            <a:prstGeom prst="rect">
              <a:avLst/>
            </a:prstGeom>
            <a:noFill/>
          </p:spPr>
          <p:txBody>
            <a:bodyPr wrap="square" rtlCol="0">
              <a:spAutoFit/>
            </a:bodyPr>
            <a:lstStyle/>
            <a:p>
              <a:pPr>
                <a:buNone/>
              </a:pPr>
              <a:r>
                <a:rPr lang="en-US" sz="800" i="0" dirty="0" smtClean="0">
                  <a:solidFill>
                    <a:srgbClr val="FF0000"/>
                  </a:solidFill>
                </a:rPr>
                <a:t>VEST</a:t>
              </a:r>
              <a:endParaRPr lang="en-US" sz="800" i="0" dirty="0">
                <a:solidFill>
                  <a:srgbClr val="FF0000"/>
                </a:solidFill>
              </a:endParaRPr>
            </a:p>
          </p:txBody>
        </p:sp>
        <p:sp>
          <p:nvSpPr>
            <p:cNvPr id="168" name="TextBox 167"/>
            <p:cNvSpPr txBox="1"/>
            <p:nvPr/>
          </p:nvSpPr>
          <p:spPr>
            <a:xfrm>
              <a:off x="849393" y="2244870"/>
              <a:ext cx="789291" cy="338392"/>
            </a:xfrm>
            <a:prstGeom prst="rect">
              <a:avLst/>
            </a:prstGeom>
            <a:noFill/>
          </p:spPr>
          <p:txBody>
            <a:bodyPr wrap="none" rtlCol="0">
              <a:spAutoFit/>
            </a:bodyPr>
            <a:lstStyle/>
            <a:p>
              <a:pPr>
                <a:buNone/>
              </a:pPr>
              <a:r>
                <a:rPr lang="en-US" sz="800" i="0" dirty="0" smtClean="0">
                  <a:solidFill>
                    <a:srgbClr val="FF0000"/>
                  </a:solidFill>
                </a:rPr>
                <a:t>HIT-II</a:t>
              </a:r>
              <a:endParaRPr lang="en-US" sz="800" i="0" dirty="0">
                <a:solidFill>
                  <a:srgbClr val="FF0000"/>
                </a:solidFill>
              </a:endParaRPr>
            </a:p>
          </p:txBody>
        </p:sp>
        <p:sp>
          <p:nvSpPr>
            <p:cNvPr id="169" name="5-Point Star 168"/>
            <p:cNvSpPr/>
            <p:nvPr/>
          </p:nvSpPr>
          <p:spPr>
            <a:xfrm>
              <a:off x="8255208" y="2840933"/>
              <a:ext cx="287131" cy="287131"/>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a:p>
          </p:txBody>
        </p:sp>
        <p:sp>
          <p:nvSpPr>
            <p:cNvPr id="170" name="TextBox 169"/>
            <p:cNvSpPr txBox="1"/>
            <p:nvPr/>
          </p:nvSpPr>
          <p:spPr>
            <a:xfrm>
              <a:off x="8396530" y="2197976"/>
              <a:ext cx="930232" cy="1498589"/>
            </a:xfrm>
            <a:prstGeom prst="rect">
              <a:avLst/>
            </a:prstGeom>
            <a:noFill/>
          </p:spPr>
          <p:txBody>
            <a:bodyPr wrap="none" rtlCol="0">
              <a:spAutoFit/>
            </a:bodyPr>
            <a:lstStyle/>
            <a:p>
              <a:pPr>
                <a:buNone/>
              </a:pPr>
              <a:r>
                <a:rPr lang="en-US" sz="800" i="0" dirty="0" smtClean="0">
                  <a:solidFill>
                    <a:srgbClr val="FF0000"/>
                  </a:solidFill>
                </a:rPr>
                <a:t>QUEST</a:t>
              </a:r>
            </a:p>
            <a:p>
              <a:pPr>
                <a:buNone/>
              </a:pPr>
              <a:r>
                <a:rPr lang="en-US" sz="800" i="0" dirty="0" smtClean="0">
                  <a:solidFill>
                    <a:srgbClr val="FF0000"/>
                  </a:solidFill>
                </a:rPr>
                <a:t>HIST</a:t>
              </a:r>
            </a:p>
            <a:p>
              <a:pPr>
                <a:buNone/>
              </a:pPr>
              <a:r>
                <a:rPr lang="en-US" sz="800" i="0" dirty="0" smtClean="0">
                  <a:solidFill>
                    <a:srgbClr val="FF0000"/>
                  </a:solidFill>
                </a:rPr>
                <a:t>LATE</a:t>
              </a:r>
            </a:p>
            <a:p>
              <a:pPr>
                <a:buNone/>
              </a:pPr>
              <a:r>
                <a:rPr lang="en-US" sz="800" i="0" dirty="0" smtClean="0">
                  <a:solidFill>
                    <a:srgbClr val="FF0000"/>
                  </a:solidFill>
                </a:rPr>
                <a:t>TST-2</a:t>
              </a:r>
            </a:p>
            <a:p>
              <a:pPr>
                <a:buNone/>
              </a:pPr>
              <a:r>
                <a:rPr lang="en-US" sz="800" i="0" dirty="0" smtClean="0">
                  <a:solidFill>
                    <a:srgbClr val="FF0000"/>
                  </a:solidFill>
                </a:rPr>
                <a:t>TS3/4</a:t>
              </a:r>
            </a:p>
            <a:p>
              <a:pPr>
                <a:buNone/>
              </a:pPr>
              <a:r>
                <a:rPr lang="en-US" sz="800" i="0" dirty="0" smtClean="0">
                  <a:solidFill>
                    <a:srgbClr val="FF0000"/>
                  </a:solidFill>
                </a:rPr>
                <a:t>UTST</a:t>
              </a:r>
              <a:endParaRPr lang="en-US" sz="800" i="0" dirty="0">
                <a:solidFill>
                  <a:srgbClr val="FF0000"/>
                </a:solidFill>
              </a:endParaRPr>
            </a:p>
          </p:txBody>
        </p:sp>
        <p:sp>
          <p:nvSpPr>
            <p:cNvPr id="171" name="TextBox 170"/>
            <p:cNvSpPr txBox="1"/>
            <p:nvPr/>
          </p:nvSpPr>
          <p:spPr>
            <a:xfrm>
              <a:off x="2802411" y="4242676"/>
              <a:ext cx="664610" cy="338392"/>
            </a:xfrm>
            <a:prstGeom prst="rect">
              <a:avLst/>
            </a:prstGeom>
            <a:noFill/>
          </p:spPr>
          <p:txBody>
            <a:bodyPr wrap="none" rtlCol="0">
              <a:spAutoFit/>
            </a:bodyPr>
            <a:lstStyle/>
            <a:p>
              <a:pPr>
                <a:buNone/>
              </a:pPr>
              <a:r>
                <a:rPr lang="en-US" sz="800" i="0" dirty="0" smtClean="0">
                  <a:solidFill>
                    <a:srgbClr val="FF0000"/>
                  </a:solidFill>
                </a:rPr>
                <a:t>ETE</a:t>
              </a:r>
              <a:endParaRPr lang="en-US" sz="800" i="0" dirty="0">
                <a:solidFill>
                  <a:srgbClr val="FF0000"/>
                </a:solidFill>
              </a:endParaRPr>
            </a:p>
          </p:txBody>
        </p:sp>
      </p:grpSp>
      <p:grpSp>
        <p:nvGrpSpPr>
          <p:cNvPr id="4" name="Group 3"/>
          <p:cNvGrpSpPr/>
          <p:nvPr/>
        </p:nvGrpSpPr>
        <p:grpSpPr>
          <a:xfrm>
            <a:off x="0" y="913801"/>
            <a:ext cx="2405860" cy="3188299"/>
            <a:chOff x="0" y="913801"/>
            <a:chExt cx="2405860" cy="3188299"/>
          </a:xfrm>
        </p:grpSpPr>
        <p:sp>
          <p:nvSpPr>
            <p:cNvPr id="210" name="TextBox 9"/>
            <p:cNvSpPr txBox="1">
              <a:spLocks noChangeArrowheads="1"/>
            </p:cNvSpPr>
            <p:nvPr/>
          </p:nvSpPr>
          <p:spPr bwMode="auto">
            <a:xfrm>
              <a:off x="627402" y="913801"/>
              <a:ext cx="12394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smtClean="0">
                  <a:solidFill>
                    <a:srgbClr val="000000"/>
                  </a:solidFill>
                </a:rPr>
                <a:t>NSTX, USA</a:t>
              </a:r>
              <a:endParaRPr lang="en-US" i="0" dirty="0">
                <a:solidFill>
                  <a:srgbClr val="000000"/>
                </a:solidFill>
              </a:endParaRPr>
            </a:p>
          </p:txBody>
        </p:sp>
        <p:pic>
          <p:nvPicPr>
            <p:cNvPr id="211" name="Picture 3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21"/>
            <a:stretch/>
          </p:blipFill>
          <p:spPr bwMode="auto">
            <a:xfrm>
              <a:off x="0" y="1156036"/>
              <a:ext cx="2405860" cy="294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 name="TextBox 208"/>
            <p:cNvSpPr txBox="1"/>
            <p:nvPr/>
          </p:nvSpPr>
          <p:spPr>
            <a:xfrm>
              <a:off x="381000" y="3733800"/>
              <a:ext cx="1007007" cy="276999"/>
            </a:xfrm>
            <a:prstGeom prst="rect">
              <a:avLst/>
            </a:prstGeom>
            <a:noFill/>
          </p:spPr>
          <p:txBody>
            <a:bodyPr wrap="none" rtlCol="0">
              <a:spAutoFit/>
            </a:bodyPr>
            <a:lstStyle/>
            <a:p>
              <a:pPr>
                <a:buNone/>
              </a:pPr>
              <a:r>
                <a:rPr lang="en-US" i="0" dirty="0" smtClean="0"/>
                <a:t>R</a:t>
              </a:r>
              <a:r>
                <a:rPr lang="en-US" i="0" baseline="-25000" dirty="0" smtClean="0"/>
                <a:t>0</a:t>
              </a:r>
              <a:r>
                <a:rPr lang="en-US" i="0" dirty="0" smtClean="0"/>
                <a:t> ~ 0.85 m</a:t>
              </a:r>
              <a:endParaRPr lang="en-US" i="0" dirty="0"/>
            </a:p>
          </p:txBody>
        </p:sp>
      </p:grpSp>
      <p:grpSp>
        <p:nvGrpSpPr>
          <p:cNvPr id="215" name="Group 214"/>
          <p:cNvGrpSpPr/>
          <p:nvPr/>
        </p:nvGrpSpPr>
        <p:grpSpPr>
          <a:xfrm>
            <a:off x="7086600" y="929019"/>
            <a:ext cx="2120901" cy="2548380"/>
            <a:chOff x="4884727" y="1106819"/>
            <a:chExt cx="3559595" cy="4277051"/>
          </a:xfrm>
        </p:grpSpPr>
        <p:grpSp>
          <p:nvGrpSpPr>
            <p:cNvPr id="216" name="Group 215"/>
            <p:cNvGrpSpPr/>
            <p:nvPr/>
          </p:nvGrpSpPr>
          <p:grpSpPr>
            <a:xfrm>
              <a:off x="4884727" y="1106819"/>
              <a:ext cx="3559595" cy="4250991"/>
              <a:chOff x="4884727" y="1106819"/>
              <a:chExt cx="3559595" cy="4250991"/>
            </a:xfrm>
          </p:grpSpPr>
          <p:pic>
            <p:nvPicPr>
              <p:cNvPr id="219" name="Picture 61" descr="MASTlayoutD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4727" y="1465952"/>
                <a:ext cx="3559595" cy="389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 name="TextBox 10"/>
              <p:cNvSpPr txBox="1">
                <a:spLocks noChangeArrowheads="1"/>
              </p:cNvSpPr>
              <p:nvPr/>
            </p:nvSpPr>
            <p:spPr bwMode="auto">
              <a:xfrm>
                <a:off x="6272131" y="1106819"/>
                <a:ext cx="1743048" cy="51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smtClean="0">
                    <a:solidFill>
                      <a:srgbClr val="000000"/>
                    </a:solidFill>
                  </a:rPr>
                  <a:t>MAST, UK</a:t>
                </a:r>
                <a:endParaRPr lang="en-US" sz="1400" i="0" dirty="0">
                  <a:solidFill>
                    <a:srgbClr val="000000"/>
                  </a:solidFill>
                </a:endParaRPr>
              </a:p>
            </p:txBody>
          </p:sp>
        </p:grpSp>
        <p:sp>
          <p:nvSpPr>
            <p:cNvPr id="217" name="TextBox 216"/>
            <p:cNvSpPr txBox="1"/>
            <p:nvPr/>
          </p:nvSpPr>
          <p:spPr>
            <a:xfrm>
              <a:off x="5779954" y="4918971"/>
              <a:ext cx="1690101" cy="464899"/>
            </a:xfrm>
            <a:prstGeom prst="rect">
              <a:avLst/>
            </a:prstGeom>
            <a:noFill/>
          </p:spPr>
          <p:txBody>
            <a:bodyPr wrap="none" rtlCol="0">
              <a:spAutoFit/>
            </a:bodyPr>
            <a:lstStyle/>
            <a:p>
              <a:pPr>
                <a:buNone/>
              </a:pPr>
              <a:r>
                <a:rPr lang="en-US" i="0" dirty="0" smtClean="0"/>
                <a:t>R</a:t>
              </a:r>
              <a:r>
                <a:rPr lang="en-US" i="0" baseline="-25000" dirty="0" smtClean="0"/>
                <a:t>0</a:t>
              </a:r>
              <a:r>
                <a:rPr lang="en-US" i="0" dirty="0" smtClean="0"/>
                <a:t> ~ 0.75 m</a:t>
              </a:r>
              <a:endParaRPr lang="en-US" i="0" dirty="0"/>
            </a:p>
          </p:txBody>
        </p:sp>
      </p:grpSp>
      <p:pic>
        <p:nvPicPr>
          <p:cNvPr id="3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l="10268" t="1370" r="5135"/>
          <a:stretch>
            <a:fillRect/>
          </a:stretch>
        </p:blipFill>
        <p:spPr bwMode="auto">
          <a:xfrm>
            <a:off x="2197100" y="1056019"/>
            <a:ext cx="1692842" cy="159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6"/>
          <p:cNvPicPr>
            <a:picLocks noChangeAspect="1"/>
          </p:cNvPicPr>
          <p:nvPr/>
        </p:nvPicPr>
        <p:blipFill>
          <a:blip r:embed="rId8">
            <a:extLst>
              <a:ext uri="{28A0092B-C50C-407E-A947-70E740481C1C}">
                <a14:useLocalDpi xmlns:a14="http://schemas.microsoft.com/office/drawing/2010/main" val="0"/>
              </a:ext>
            </a:extLst>
          </a:blip>
          <a:srcRect l="-6081" t="16716" r="-6589" b="16608"/>
          <a:stretch>
            <a:fillRect/>
          </a:stretch>
        </p:blipFill>
        <p:spPr bwMode="auto">
          <a:xfrm>
            <a:off x="3771900" y="1052372"/>
            <a:ext cx="1828800" cy="164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 name="Group 44"/>
          <p:cNvGrpSpPr/>
          <p:nvPr/>
        </p:nvGrpSpPr>
        <p:grpSpPr>
          <a:xfrm>
            <a:off x="1192132" y="4035238"/>
            <a:ext cx="1373268" cy="1222563"/>
            <a:chOff x="1213416" y="3052070"/>
            <a:chExt cx="1906298" cy="1469609"/>
          </a:xfrm>
        </p:grpSpPr>
        <p:graphicFrame>
          <p:nvGraphicFramePr>
            <p:cNvPr id="46" name="Object 2"/>
            <p:cNvGraphicFramePr>
              <a:graphicFrameLocks noChangeAspect="1"/>
            </p:cNvGraphicFramePr>
            <p:nvPr>
              <p:extLst>
                <p:ext uri="{D42A27DB-BD31-4B8C-83A1-F6EECF244321}">
                  <p14:modId xmlns:p14="http://schemas.microsoft.com/office/powerpoint/2010/main" val="788115442"/>
                </p:ext>
              </p:extLst>
            </p:nvPr>
          </p:nvGraphicFramePr>
          <p:xfrm>
            <a:off x="1213416" y="3243922"/>
            <a:ext cx="1906298" cy="1277757"/>
          </p:xfrm>
          <a:graphic>
            <a:graphicData uri="http://schemas.openxmlformats.org/presentationml/2006/ole">
              <mc:AlternateContent xmlns:mc="http://schemas.openxmlformats.org/markup-compatibility/2006">
                <mc:Choice xmlns:v="urn:schemas-microsoft-com:vml" Requires="v">
                  <p:oleObj spid="_x0000_s7311" name="Document" r:id="rId9" imgW="4224528" imgH="3395472" progId="Word.Document.8">
                    <p:embed/>
                  </p:oleObj>
                </mc:Choice>
                <mc:Fallback>
                  <p:oleObj name="Document" r:id="rId9" imgW="4224528" imgH="3395472" progId="Word.Documen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l="12985" t="10773" r="8656" b="24239"/>
                        <a:stretch>
                          <a:fillRect/>
                        </a:stretch>
                      </p:blipFill>
                      <p:spPr bwMode="auto">
                        <a:xfrm>
                          <a:off x="1213416" y="3243922"/>
                          <a:ext cx="1906298" cy="1277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7" name="TextBox 21"/>
            <p:cNvSpPr txBox="1">
              <a:spLocks noChangeArrowheads="1"/>
            </p:cNvSpPr>
            <p:nvPr/>
          </p:nvSpPr>
          <p:spPr bwMode="auto">
            <a:xfrm>
              <a:off x="1361212" y="3052070"/>
              <a:ext cx="1388287" cy="3329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HIT-</a:t>
              </a:r>
              <a:r>
                <a:rPr lang="en-US" i="0" dirty="0" smtClean="0"/>
                <a:t>II, USA</a:t>
              </a:r>
              <a:endParaRPr lang="en-US" i="0" dirty="0"/>
            </a:p>
          </p:txBody>
        </p:sp>
      </p:grpSp>
      <p:grpSp>
        <p:nvGrpSpPr>
          <p:cNvPr id="48" name="Group 43"/>
          <p:cNvGrpSpPr>
            <a:grpSpLocks/>
          </p:cNvGrpSpPr>
          <p:nvPr/>
        </p:nvGrpSpPr>
        <p:grpSpPr bwMode="auto">
          <a:xfrm>
            <a:off x="7486435" y="3463222"/>
            <a:ext cx="1632165" cy="2018635"/>
            <a:chOff x="5354820" y="4716253"/>
            <a:chExt cx="1219014" cy="1506747"/>
          </a:xfrm>
        </p:grpSpPr>
        <p:sp>
          <p:nvSpPr>
            <p:cNvPr id="49" name="TextBox 11"/>
            <p:cNvSpPr txBox="1">
              <a:spLocks noChangeArrowheads="1"/>
            </p:cNvSpPr>
            <p:nvPr/>
          </p:nvSpPr>
          <p:spPr bwMode="auto">
            <a:xfrm>
              <a:off x="5354820" y="4716253"/>
              <a:ext cx="1219014" cy="20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QUEST/</a:t>
              </a:r>
              <a:r>
                <a:rPr lang="en-US" i="0" dirty="0" smtClean="0"/>
                <a:t>CPD, Japan</a:t>
              </a:r>
              <a:endParaRPr lang="en-US" i="0" dirty="0"/>
            </a:p>
          </p:txBody>
        </p:sp>
        <p:pic>
          <p:nvPicPr>
            <p:cNvPr id="50" name="図 23" descr="quest20080331.jpg"/>
            <p:cNvPicPr>
              <a:picLocks noChangeAspect="1"/>
            </p:cNvPicPr>
            <p:nvPr/>
          </p:nvPicPr>
          <p:blipFill>
            <a:blip r:embed="rId11">
              <a:extLst>
                <a:ext uri="{28A0092B-C50C-407E-A947-70E740481C1C}">
                  <a14:useLocalDpi xmlns:a14="http://schemas.microsoft.com/office/drawing/2010/main" val="0"/>
                </a:ext>
              </a:extLst>
            </a:blip>
            <a:srcRect t="8090" b="8090"/>
            <a:stretch>
              <a:fillRect/>
            </a:stretch>
          </p:blipFill>
          <p:spPr bwMode="auto">
            <a:xfrm>
              <a:off x="5356225" y="4900613"/>
              <a:ext cx="1189038"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 name="Picture 6" descr="Pict0024l"/>
          <p:cNvPicPr>
            <a:picLocks noChangeAspect="1" noChangeArrowheads="1"/>
          </p:cNvPicPr>
          <p:nvPr/>
        </p:nvPicPr>
        <p:blipFill>
          <a:blip r:embed="rId12" cstate="print">
            <a:extLst>
              <a:ext uri="{28A0092B-C50C-407E-A947-70E740481C1C}">
                <a14:useLocalDpi xmlns:a14="http://schemas.microsoft.com/office/drawing/2010/main" val="0"/>
              </a:ext>
            </a:extLst>
          </a:blip>
          <a:srcRect l="26880" t="12801" r="18120" b="25600"/>
          <a:stretch>
            <a:fillRect/>
          </a:stretch>
        </p:blipFill>
        <p:spPr bwMode="auto">
          <a:xfrm>
            <a:off x="5487090" y="1067770"/>
            <a:ext cx="1739210" cy="163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 name="Group 59"/>
          <p:cNvGrpSpPr/>
          <p:nvPr/>
        </p:nvGrpSpPr>
        <p:grpSpPr>
          <a:xfrm>
            <a:off x="88899" y="4051300"/>
            <a:ext cx="1263648" cy="1460306"/>
            <a:chOff x="4191884" y="4825704"/>
            <a:chExt cx="1461720" cy="1689202"/>
          </a:xfrm>
        </p:grpSpPr>
        <p:sp>
          <p:nvSpPr>
            <p:cNvPr id="61" name="TextBox 22"/>
            <p:cNvSpPr txBox="1">
              <a:spLocks noChangeArrowheads="1"/>
            </p:cNvSpPr>
            <p:nvPr/>
          </p:nvSpPr>
          <p:spPr bwMode="auto">
            <a:xfrm>
              <a:off x="4263507" y="4825704"/>
              <a:ext cx="1390097" cy="269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lnSpc>
                  <a:spcPts val="1138"/>
                </a:lnSpc>
                <a:buNone/>
              </a:pPr>
              <a:r>
                <a:rPr lang="en-US" i="0" dirty="0" smtClean="0"/>
                <a:t>VEST, Korea</a:t>
              </a:r>
              <a:endParaRPr lang="en-US" i="0" dirty="0"/>
            </a:p>
          </p:txBody>
        </p:sp>
        <p:pic>
          <p:nvPicPr>
            <p:cNvPr id="62" name="Pictur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191884" y="5065542"/>
              <a:ext cx="1304635" cy="144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3" name="Group 62"/>
          <p:cNvGrpSpPr/>
          <p:nvPr/>
        </p:nvGrpSpPr>
        <p:grpSpPr>
          <a:xfrm>
            <a:off x="960668" y="5220951"/>
            <a:ext cx="1388835" cy="1306854"/>
            <a:chOff x="2548167" y="4973693"/>
            <a:chExt cx="1666460" cy="1568092"/>
          </a:xfrm>
        </p:grpSpPr>
        <p:pic>
          <p:nvPicPr>
            <p:cNvPr id="64" name="Picture 38"/>
            <p:cNvPicPr>
              <a:picLocks noChangeAspect="1"/>
            </p:cNvPicPr>
            <p:nvPr/>
          </p:nvPicPr>
          <p:blipFill>
            <a:blip r:embed="rId14">
              <a:extLst>
                <a:ext uri="{28A0092B-C50C-407E-A947-70E740481C1C}">
                  <a14:useLocalDpi xmlns:a14="http://schemas.microsoft.com/office/drawing/2010/main" val="0"/>
                </a:ext>
              </a:extLst>
            </a:blip>
            <a:srcRect l="-29091" t="6050" b="6050"/>
            <a:stretch>
              <a:fillRect/>
            </a:stretch>
          </p:blipFill>
          <p:spPr bwMode="auto">
            <a:xfrm>
              <a:off x="2548167" y="5177190"/>
              <a:ext cx="1666460" cy="136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17"/>
            <p:cNvSpPr txBox="1">
              <a:spLocks noChangeArrowheads="1"/>
            </p:cNvSpPr>
            <p:nvPr/>
          </p:nvSpPr>
          <p:spPr bwMode="auto">
            <a:xfrm>
              <a:off x="2917390" y="4973693"/>
              <a:ext cx="1236282" cy="33237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ETE, Brazil</a:t>
              </a:r>
              <a:endParaRPr lang="en-US" i="0" dirty="0"/>
            </a:p>
          </p:txBody>
        </p:sp>
      </p:grpSp>
      <p:grpSp>
        <p:nvGrpSpPr>
          <p:cNvPr id="66" name="Group 54"/>
          <p:cNvGrpSpPr>
            <a:grpSpLocks/>
          </p:cNvGrpSpPr>
          <p:nvPr/>
        </p:nvGrpSpPr>
        <p:grpSpPr bwMode="auto">
          <a:xfrm>
            <a:off x="3528493" y="2628869"/>
            <a:ext cx="1170508" cy="1475257"/>
            <a:chOff x="3133045" y="6425378"/>
            <a:chExt cx="1225023" cy="1321623"/>
          </a:xfrm>
        </p:grpSpPr>
        <p:pic>
          <p:nvPicPr>
            <p:cNvPr id="67" name="Picture 41"/>
            <p:cNvPicPr>
              <a:picLocks noChangeAspect="1"/>
            </p:cNvPicPr>
            <p:nvPr/>
          </p:nvPicPr>
          <p:blipFill>
            <a:blip r:embed="rId15" cstate="print">
              <a:extLst>
                <a:ext uri="{28A0092B-C50C-407E-A947-70E740481C1C}">
                  <a14:useLocalDpi xmlns:a14="http://schemas.microsoft.com/office/drawing/2010/main" val="0"/>
                </a:ext>
              </a:extLst>
            </a:blip>
            <a:srcRect l="7607" t="3380" r="29155" b="7182"/>
            <a:stretch>
              <a:fillRect/>
            </a:stretch>
          </p:blipFill>
          <p:spPr bwMode="auto">
            <a:xfrm>
              <a:off x="3133045" y="6448734"/>
              <a:ext cx="1225023" cy="1298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Box 42"/>
            <p:cNvSpPr txBox="1">
              <a:spLocks noChangeArrowheads="1"/>
            </p:cNvSpPr>
            <p:nvPr/>
          </p:nvSpPr>
          <p:spPr bwMode="auto">
            <a:xfrm>
              <a:off x="3160246" y="6425378"/>
              <a:ext cx="1197820" cy="2481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LATE, Japan</a:t>
              </a:r>
              <a:endParaRPr lang="en-US" i="0" dirty="0"/>
            </a:p>
          </p:txBody>
        </p:sp>
      </p:grpSp>
      <p:pic>
        <p:nvPicPr>
          <p:cNvPr id="71" name="Picture 4" descr="TST2_200601_wide_sm"/>
          <p:cNvPicPr>
            <a:picLocks noChangeAspect="1" noChangeArrowheads="1"/>
          </p:cNvPicPr>
          <p:nvPr/>
        </p:nvPicPr>
        <p:blipFill>
          <a:blip r:embed="rId16" cstate="print">
            <a:extLst>
              <a:ext uri="{28A0092B-C50C-407E-A947-70E740481C1C}">
                <a14:useLocalDpi xmlns:a14="http://schemas.microsoft.com/office/drawing/2010/main" val="0"/>
              </a:ext>
            </a:extLst>
          </a:blip>
          <a:srcRect l="35075" t="32288" r="16557" b="29202"/>
          <a:stretch>
            <a:fillRect/>
          </a:stretch>
        </p:blipFill>
        <p:spPr bwMode="auto">
          <a:xfrm>
            <a:off x="4649816" y="2735015"/>
            <a:ext cx="1272450" cy="1354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 name="Group 71"/>
          <p:cNvGrpSpPr/>
          <p:nvPr/>
        </p:nvGrpSpPr>
        <p:grpSpPr>
          <a:xfrm>
            <a:off x="7480302" y="5143500"/>
            <a:ext cx="1614779" cy="1404786"/>
            <a:chOff x="6631615" y="4931554"/>
            <a:chExt cx="1465905" cy="1604028"/>
          </a:xfrm>
        </p:grpSpPr>
        <p:sp>
          <p:nvSpPr>
            <p:cNvPr id="73" name="TextBox 45"/>
            <p:cNvSpPr txBox="1">
              <a:spLocks noChangeArrowheads="1"/>
            </p:cNvSpPr>
            <p:nvPr/>
          </p:nvSpPr>
          <p:spPr bwMode="auto">
            <a:xfrm>
              <a:off x="6774691" y="4931554"/>
              <a:ext cx="1021852" cy="3162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TS3/4, Japan</a:t>
              </a:r>
              <a:endParaRPr lang="en-US" i="0" dirty="0"/>
            </a:p>
          </p:txBody>
        </p:sp>
        <p:pic>
          <p:nvPicPr>
            <p:cNvPr id="74" name="Picture 40"/>
            <p:cNvPicPr>
              <a:picLocks noChangeAspect="1"/>
            </p:cNvPicPr>
            <p:nvPr/>
          </p:nvPicPr>
          <p:blipFill>
            <a:blip r:embed="rId17">
              <a:extLst>
                <a:ext uri="{28A0092B-C50C-407E-A947-70E740481C1C}">
                  <a14:useLocalDpi xmlns:a14="http://schemas.microsoft.com/office/drawing/2010/main" val="0"/>
                </a:ext>
              </a:extLst>
            </a:blip>
            <a:srcRect l="5760" r="17281"/>
            <a:stretch>
              <a:fillRect/>
            </a:stretch>
          </p:blipFill>
          <p:spPr bwMode="auto">
            <a:xfrm>
              <a:off x="6631615" y="5193731"/>
              <a:ext cx="1465905" cy="134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7" name="Picture 52" descr="test8010"/>
          <p:cNvPicPr>
            <a:picLocks noChangeAspect="1" noChangeArrowheads="1"/>
          </p:cNvPicPr>
          <p:nvPr/>
        </p:nvPicPr>
        <p:blipFill>
          <a:blip r:embed="rId18" cstate="print">
            <a:extLst>
              <a:ext uri="{28A0092B-C50C-407E-A947-70E740481C1C}">
                <a14:useLocalDpi xmlns:a14="http://schemas.microsoft.com/office/drawing/2010/main" val="0"/>
              </a:ext>
            </a:extLst>
          </a:blip>
          <a:srcRect l="5908" t="4839" r="13786"/>
          <a:stretch>
            <a:fillRect/>
          </a:stretch>
        </p:blipFill>
        <p:spPr bwMode="auto">
          <a:xfrm>
            <a:off x="2230689" y="2870271"/>
            <a:ext cx="1287211" cy="118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18"/>
          <p:cNvPicPr>
            <a:picLocks noChangeAspect="1" noChangeArrowheads="1"/>
          </p:cNvPicPr>
          <p:nvPr/>
        </p:nvPicPr>
        <p:blipFill>
          <a:blip r:embed="rId19">
            <a:extLst>
              <a:ext uri="{28A0092B-C50C-407E-A947-70E740481C1C}">
                <a14:useLocalDpi xmlns:a14="http://schemas.microsoft.com/office/drawing/2010/main" val="0"/>
              </a:ext>
            </a:extLst>
          </a:blip>
          <a:srcRect l="5780" r="7520" b="13103"/>
          <a:stretch>
            <a:fillRect/>
          </a:stretch>
        </p:blipFill>
        <p:spPr bwMode="auto">
          <a:xfrm>
            <a:off x="5938476" y="2631388"/>
            <a:ext cx="1281741" cy="144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 name="Group 80"/>
          <p:cNvGrpSpPr/>
          <p:nvPr/>
        </p:nvGrpSpPr>
        <p:grpSpPr>
          <a:xfrm>
            <a:off x="-25399" y="5181600"/>
            <a:ext cx="1244600" cy="1335566"/>
            <a:chOff x="2945615" y="2774687"/>
            <a:chExt cx="1901688" cy="2040678"/>
          </a:xfrm>
        </p:grpSpPr>
        <p:sp>
          <p:nvSpPr>
            <p:cNvPr id="82" name="TextBox 46"/>
            <p:cNvSpPr txBox="1">
              <a:spLocks noChangeArrowheads="1"/>
            </p:cNvSpPr>
            <p:nvPr/>
          </p:nvSpPr>
          <p:spPr bwMode="auto">
            <a:xfrm>
              <a:off x="2945615" y="2774687"/>
              <a:ext cx="1901688" cy="42324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SUNIST, China</a:t>
              </a:r>
              <a:endParaRPr lang="en-US" i="0" dirty="0"/>
            </a:p>
          </p:txBody>
        </p:sp>
        <p:pic>
          <p:nvPicPr>
            <p:cNvPr id="83" name="Picture 2" descr="DSCF0079"/>
            <p:cNvPicPr>
              <a:picLocks noChangeAspect="1" noChangeArrowheads="1"/>
            </p:cNvPicPr>
            <p:nvPr/>
          </p:nvPicPr>
          <p:blipFill>
            <a:blip r:embed="rId20"/>
            <a:srcRect l="36565" t="6340" r="22345" b="31700"/>
            <a:stretch>
              <a:fillRect/>
            </a:stretch>
          </p:blipFill>
          <p:spPr bwMode="auto">
            <a:xfrm>
              <a:off x="2984425" y="3148905"/>
              <a:ext cx="1862878" cy="1666460"/>
            </a:xfrm>
            <a:prstGeom prst="rect">
              <a:avLst/>
            </a:prstGeom>
            <a:ln>
              <a:solidFill>
                <a:schemeClr val="bg2"/>
              </a:solidFill>
            </a:ln>
            <a:effectLst>
              <a:outerShdw blurRad="292100" dist="139700" dir="2700000" algn="tl" rotWithShape="0">
                <a:srgbClr val="333333">
                  <a:alpha val="65000"/>
                </a:srgbClr>
              </a:outerShdw>
            </a:effectLst>
          </p:spPr>
        </p:pic>
      </p:grpSp>
      <p:sp>
        <p:nvSpPr>
          <p:cNvPr id="84" name="TextBox 19"/>
          <p:cNvSpPr txBox="1">
            <a:spLocks noChangeArrowheads="1"/>
          </p:cNvSpPr>
          <p:nvPr/>
        </p:nvSpPr>
        <p:spPr bwMode="auto">
          <a:xfrm>
            <a:off x="2376620" y="2608106"/>
            <a:ext cx="1035379"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HIST, Japan</a:t>
            </a:r>
            <a:endParaRPr lang="en-US" i="0" dirty="0"/>
          </a:p>
        </p:txBody>
      </p:sp>
      <p:sp>
        <p:nvSpPr>
          <p:cNvPr id="85" name="TextBox 35"/>
          <p:cNvSpPr txBox="1">
            <a:spLocks noChangeArrowheads="1"/>
          </p:cNvSpPr>
          <p:nvPr/>
        </p:nvSpPr>
        <p:spPr bwMode="auto">
          <a:xfrm>
            <a:off x="5933586" y="2641600"/>
            <a:ext cx="1439182"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smtClean="0"/>
              <a:t>UTST, Japan</a:t>
            </a:r>
            <a:endParaRPr lang="en-US" i="0" dirty="0"/>
          </a:p>
        </p:txBody>
      </p:sp>
      <p:sp>
        <p:nvSpPr>
          <p:cNvPr id="86" name="TextBox 14"/>
          <p:cNvSpPr txBox="1">
            <a:spLocks noChangeArrowheads="1"/>
          </p:cNvSpPr>
          <p:nvPr/>
        </p:nvSpPr>
        <p:spPr bwMode="auto">
          <a:xfrm>
            <a:off x="4783346" y="2637970"/>
            <a:ext cx="1134798"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TST-</a:t>
            </a:r>
            <a:r>
              <a:rPr lang="en-US" i="0" dirty="0" smtClean="0"/>
              <a:t>2, Japan</a:t>
            </a:r>
            <a:endParaRPr lang="en-US" i="0" dirty="0"/>
          </a:p>
        </p:txBody>
      </p:sp>
      <p:sp>
        <p:nvSpPr>
          <p:cNvPr id="87" name="TextBox 18"/>
          <p:cNvSpPr txBox="1">
            <a:spLocks noChangeArrowheads="1"/>
          </p:cNvSpPr>
          <p:nvPr/>
        </p:nvSpPr>
        <p:spPr bwMode="auto">
          <a:xfrm>
            <a:off x="5661239" y="994799"/>
            <a:ext cx="1612942"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i="0" dirty="0"/>
              <a:t>GLOBUS-</a:t>
            </a:r>
            <a:r>
              <a:rPr lang="en-US" i="0" dirty="0" smtClean="0"/>
              <a:t>M, Russia</a:t>
            </a:r>
            <a:endParaRPr lang="en-US" i="0" dirty="0"/>
          </a:p>
        </p:txBody>
      </p:sp>
      <p:sp>
        <p:nvSpPr>
          <p:cNvPr id="88" name="TextBox 28"/>
          <p:cNvSpPr txBox="1">
            <a:spLocks noChangeArrowheads="1"/>
          </p:cNvSpPr>
          <p:nvPr/>
        </p:nvSpPr>
        <p:spPr bwMode="auto">
          <a:xfrm>
            <a:off x="4098407" y="1009481"/>
            <a:ext cx="1357773" cy="2616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100" i="0" dirty="0"/>
              <a:t>LTX/CDX-</a:t>
            </a:r>
            <a:r>
              <a:rPr lang="en-US" sz="1100" i="0" dirty="0" smtClean="0"/>
              <a:t>U, USA</a:t>
            </a:r>
            <a:endParaRPr lang="en-US" sz="1100" i="0" dirty="0"/>
          </a:p>
        </p:txBody>
      </p:sp>
      <p:sp>
        <p:nvSpPr>
          <p:cNvPr id="89" name="TextBox 31"/>
          <p:cNvSpPr txBox="1">
            <a:spLocks noChangeArrowheads="1"/>
          </p:cNvSpPr>
          <p:nvPr/>
        </p:nvSpPr>
        <p:spPr bwMode="auto">
          <a:xfrm>
            <a:off x="2453990" y="986877"/>
            <a:ext cx="1284928"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100" i="0" dirty="0" smtClean="0"/>
              <a:t>PEGASUS</a:t>
            </a:r>
            <a:r>
              <a:rPr lang="en-US" i="0" dirty="0" smtClean="0"/>
              <a:t>, USA</a:t>
            </a:r>
            <a:endParaRPr lang="en-US" i="0" dirty="0"/>
          </a:p>
        </p:txBody>
      </p:sp>
      <p:sp>
        <p:nvSpPr>
          <p:cNvPr id="2" name="TextBox 1"/>
          <p:cNvSpPr txBox="1"/>
          <p:nvPr/>
        </p:nvSpPr>
        <p:spPr>
          <a:xfrm>
            <a:off x="4704080" y="6319520"/>
            <a:ext cx="1746448" cy="253916"/>
          </a:xfrm>
          <a:prstGeom prst="rect">
            <a:avLst/>
          </a:prstGeom>
          <a:noFill/>
        </p:spPr>
        <p:txBody>
          <a:bodyPr wrap="none" rtlCol="0">
            <a:spAutoFit/>
          </a:bodyPr>
          <a:lstStyle/>
          <a:p>
            <a:pPr>
              <a:buNone/>
            </a:pPr>
            <a:r>
              <a:rPr lang="en-US" sz="1050" i="0" dirty="0" smtClean="0">
                <a:solidFill>
                  <a:srgbClr val="FF0000"/>
                </a:solidFill>
              </a:rPr>
              <a:t>STs operated since 2000</a:t>
            </a:r>
            <a:endParaRPr lang="en-US" sz="1050" i="0" dirty="0">
              <a:solidFill>
                <a:srgbClr val="FF0000"/>
              </a:solidFill>
            </a:endParaRPr>
          </a:p>
        </p:txBody>
      </p:sp>
      <p:sp>
        <p:nvSpPr>
          <p:cNvPr id="75" name="5-Point Star 74"/>
          <p:cNvSpPr/>
          <p:nvPr/>
        </p:nvSpPr>
        <p:spPr>
          <a:xfrm>
            <a:off x="4579485" y="6339113"/>
            <a:ext cx="166349" cy="182808"/>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dirty="0"/>
          </a:p>
        </p:txBody>
      </p:sp>
      <p:sp>
        <p:nvSpPr>
          <p:cNvPr id="76" name="TextBox 75"/>
          <p:cNvSpPr txBox="1"/>
          <p:nvPr/>
        </p:nvSpPr>
        <p:spPr>
          <a:xfrm>
            <a:off x="4141431" y="4410696"/>
            <a:ext cx="838429" cy="215444"/>
          </a:xfrm>
          <a:prstGeom prst="rect">
            <a:avLst/>
          </a:prstGeom>
          <a:noFill/>
        </p:spPr>
        <p:txBody>
          <a:bodyPr wrap="square" rtlCol="0">
            <a:spAutoFit/>
          </a:bodyPr>
          <a:lstStyle/>
          <a:p>
            <a:pPr>
              <a:buNone/>
            </a:pPr>
            <a:r>
              <a:rPr lang="en-US" sz="800" i="0" dirty="0" smtClean="0">
                <a:solidFill>
                  <a:srgbClr val="FF0000"/>
                </a:solidFill>
              </a:rPr>
              <a:t>MAST</a:t>
            </a:r>
            <a:endParaRPr lang="en-US" sz="800" i="0" dirty="0">
              <a:solidFill>
                <a:srgbClr val="FF0000"/>
              </a:solidFill>
            </a:endParaRPr>
          </a:p>
        </p:txBody>
      </p:sp>
      <p:sp>
        <p:nvSpPr>
          <p:cNvPr id="78" name="TextBox 77"/>
          <p:cNvSpPr txBox="1"/>
          <p:nvPr/>
        </p:nvSpPr>
        <p:spPr>
          <a:xfrm>
            <a:off x="3948391" y="4563096"/>
            <a:ext cx="838429" cy="215444"/>
          </a:xfrm>
          <a:prstGeom prst="rect">
            <a:avLst/>
          </a:prstGeom>
          <a:noFill/>
        </p:spPr>
        <p:txBody>
          <a:bodyPr wrap="square" rtlCol="0">
            <a:spAutoFit/>
          </a:bodyPr>
          <a:lstStyle/>
          <a:p>
            <a:pPr>
              <a:buNone/>
            </a:pPr>
            <a:r>
              <a:rPr lang="en-US" sz="800" i="0" dirty="0" smtClean="0">
                <a:solidFill>
                  <a:srgbClr val="FF0000"/>
                </a:solidFill>
              </a:rPr>
              <a:t>ST25(HTS)</a:t>
            </a:r>
            <a:endParaRPr lang="en-US" sz="800" i="0" dirty="0">
              <a:solidFill>
                <a:srgbClr val="FF0000"/>
              </a:solidFill>
            </a:endParaRPr>
          </a:p>
        </p:txBody>
      </p:sp>
      <p:sp>
        <p:nvSpPr>
          <p:cNvPr id="79" name="5-Point Star 78"/>
          <p:cNvSpPr/>
          <p:nvPr/>
        </p:nvSpPr>
        <p:spPr>
          <a:xfrm>
            <a:off x="4559165" y="4550953"/>
            <a:ext cx="166349" cy="182808"/>
          </a:xfrm>
          <a:prstGeom prst="star5">
            <a:avLst/>
          </a:prstGeom>
          <a:solidFill>
            <a:srgbClr val="187AFF"/>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US" sz="800" i="0" dirty="0"/>
          </a:p>
        </p:txBody>
      </p:sp>
      <p:pic>
        <p:nvPicPr>
          <p:cNvPr id="90" name="Picture 89"/>
          <p:cNvPicPr>
            <a:picLocks noChangeAspect="1"/>
          </p:cNvPicPr>
          <p:nvPr/>
        </p:nvPicPr>
        <p:blipFill rotWithShape="1">
          <a:blip r:embed="rId21" cstate="print">
            <a:extLst>
              <a:ext uri="{28A0092B-C50C-407E-A947-70E740481C1C}">
                <a14:useLocalDpi xmlns:a14="http://schemas.microsoft.com/office/drawing/2010/main" val="0"/>
              </a:ext>
            </a:extLst>
          </a:blip>
          <a:srcRect t="9800" r="17543" b="20395"/>
          <a:stretch/>
        </p:blipFill>
        <p:spPr>
          <a:xfrm>
            <a:off x="2350512" y="5452989"/>
            <a:ext cx="971807" cy="1078367"/>
          </a:xfrm>
          <a:prstGeom prst="rect">
            <a:avLst/>
          </a:prstGeom>
        </p:spPr>
      </p:pic>
      <p:sp>
        <p:nvSpPr>
          <p:cNvPr id="92" name="TextBox 17"/>
          <p:cNvSpPr txBox="1">
            <a:spLocks noChangeArrowheads="1"/>
          </p:cNvSpPr>
          <p:nvPr/>
        </p:nvSpPr>
        <p:spPr bwMode="auto">
          <a:xfrm>
            <a:off x="2377440" y="5231111"/>
            <a:ext cx="967743"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buNone/>
            </a:pPr>
            <a:r>
              <a:rPr lang="en-US" i="0" dirty="0" smtClean="0"/>
              <a:t>ST25, UK</a:t>
            </a:r>
            <a:endParaRPr lang="en-US" i="0" dirty="0"/>
          </a:p>
        </p:txBody>
      </p:sp>
      <p:sp>
        <p:nvSpPr>
          <p:cNvPr id="3" name="Title 2"/>
          <p:cNvSpPr>
            <a:spLocks noGrp="1"/>
          </p:cNvSpPr>
          <p:nvPr>
            <p:ph type="title"/>
          </p:nvPr>
        </p:nvSpPr>
        <p:spPr/>
        <p:txBody>
          <a:bodyPr>
            <a:normAutofit fontScale="90000"/>
          </a:bodyPr>
          <a:lstStyle/>
          <a:p>
            <a:r>
              <a:rPr lang="en-US" dirty="0" smtClean="0"/>
              <a:t>Many smaller experiments support the two main ST research programs</a:t>
            </a:r>
            <a:endParaRPr lang="en-US" dirty="0"/>
          </a:p>
        </p:txBody>
      </p:sp>
    </p:spTree>
    <p:extLst>
      <p:ext uri="{BB962C8B-B14F-4D97-AF65-F5344CB8AC3E}">
        <p14:creationId xmlns:p14="http://schemas.microsoft.com/office/powerpoint/2010/main" val="261422646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F</a:t>
            </a:r>
            <a:r>
              <a:rPr lang="en-US" dirty="0" smtClean="0"/>
              <a:t>usion and magnetic confinement of plasmas</a:t>
            </a:r>
          </a:p>
          <a:p>
            <a:endParaRPr lang="en-US" dirty="0"/>
          </a:p>
          <a:p>
            <a:r>
              <a:rPr lang="en-US" dirty="0" smtClean="0"/>
              <a:t>Tokamaks and fusion energy research</a:t>
            </a:r>
          </a:p>
          <a:p>
            <a:pPr marL="0" indent="0">
              <a:buNone/>
            </a:pPr>
            <a:endParaRPr lang="en-US" dirty="0"/>
          </a:p>
          <a:p>
            <a:r>
              <a:rPr lang="en-US" dirty="0" smtClean="0"/>
              <a:t>Motivation for studying spherical tokamaks</a:t>
            </a:r>
          </a:p>
          <a:p>
            <a:endParaRPr lang="en-US" dirty="0"/>
          </a:p>
          <a:p>
            <a:r>
              <a:rPr lang="en-US" b="1" dirty="0" smtClean="0"/>
              <a:t>NSTX-U scientific mission toward fusion energy</a:t>
            </a:r>
            <a:endParaRPr lang="en-US" b="1" dirty="0"/>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4091215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3"/>
          <p:cNvSpPr txBox="1">
            <a:spLocks noChangeArrowheads="1"/>
          </p:cNvSpPr>
          <p:nvPr/>
        </p:nvSpPr>
        <p:spPr bwMode="auto">
          <a:xfrm>
            <a:off x="76200" y="1295400"/>
            <a:ext cx="5715000" cy="4695701"/>
          </a:xfrm>
          <a:prstGeom prst="rect">
            <a:avLst/>
          </a:prstGeom>
          <a:noFill/>
          <a:ln w="9525">
            <a:noFill/>
            <a:miter lim="800000"/>
            <a:headEnd/>
            <a:tailEnd/>
          </a:ln>
        </p:spPr>
        <p:txBody>
          <a:bodyPr lIns="91429" tIns="45714" rIns="91429" bIns="45714"/>
          <a:lstStyle/>
          <a:p>
            <a:pPr marL="338138" indent="-338138" defTabSz="804769" eaLnBrk="0" hangingPunct="0">
              <a:spcBef>
                <a:spcPct val="20000"/>
              </a:spcBef>
              <a:buFontTx/>
              <a:buChar char="•"/>
              <a:defRPr/>
            </a:pPr>
            <a:r>
              <a:rPr lang="en-US" sz="2400" b="0" i="0" kern="0" dirty="0">
                <a:solidFill>
                  <a:schemeClr val="tx1"/>
                </a:solidFill>
                <a:latin typeface="+mn-lt"/>
                <a:cs typeface="+mn-cs"/>
              </a:rPr>
              <a:t>Advance ST as candidate for Fusion Nuclear Science Facility (FNSF)</a:t>
            </a:r>
          </a:p>
          <a:p>
            <a:pPr marL="338138" indent="-338138" defTabSz="804769" eaLnBrk="0" hangingPunct="0">
              <a:lnSpc>
                <a:spcPct val="125000"/>
              </a:lnSpc>
              <a:spcBef>
                <a:spcPct val="20000"/>
              </a:spcBef>
              <a:buFontTx/>
              <a:buChar char="•"/>
              <a:defRPr/>
            </a:pPr>
            <a:endParaRPr lang="en-US" sz="2400" b="0" i="0" kern="0" dirty="0">
              <a:solidFill>
                <a:schemeClr val="tx1"/>
              </a:solidFill>
              <a:latin typeface="+mn-lt"/>
              <a:cs typeface="+mn-cs"/>
            </a:endParaRPr>
          </a:p>
          <a:p>
            <a:pPr marL="338138" indent="-338138" defTabSz="804769" eaLnBrk="0" hangingPunct="0">
              <a:spcBef>
                <a:spcPct val="20000"/>
              </a:spcBef>
              <a:buFontTx/>
              <a:buChar char="•"/>
              <a:defRPr/>
            </a:pPr>
            <a:r>
              <a:rPr lang="en-US" sz="2400" b="0" i="0" kern="0" dirty="0" smtClean="0">
                <a:solidFill>
                  <a:schemeClr val="tx1"/>
                </a:solidFill>
                <a:latin typeface="+mn-lt"/>
                <a:cs typeface="+mn-cs"/>
              </a:rPr>
              <a:t>Develop solutions for the </a:t>
            </a:r>
            <a:r>
              <a:rPr lang="en-US" sz="2400" b="0" i="0" kern="0" dirty="0">
                <a:solidFill>
                  <a:schemeClr val="tx1"/>
                </a:solidFill>
                <a:latin typeface="+mn-lt"/>
                <a:cs typeface="+mn-cs"/>
              </a:rPr>
              <a:t>plasma-material interface </a:t>
            </a:r>
            <a:r>
              <a:rPr lang="en-US" sz="2400" b="0" i="0" kern="0" dirty="0" smtClean="0">
                <a:solidFill>
                  <a:schemeClr val="tx1"/>
                </a:solidFill>
                <a:latin typeface="+mn-lt"/>
                <a:cs typeface="+mn-cs"/>
              </a:rPr>
              <a:t>challenge</a:t>
            </a:r>
            <a:endParaRPr lang="en-US" sz="2400" b="0" i="0" kern="0" dirty="0">
              <a:solidFill>
                <a:schemeClr val="tx1"/>
              </a:solidFill>
              <a:latin typeface="+mn-lt"/>
              <a:cs typeface="+mn-cs"/>
            </a:endParaRPr>
          </a:p>
          <a:p>
            <a:pPr marL="338138" indent="-338138" defTabSz="804769" eaLnBrk="0" hangingPunct="0">
              <a:lnSpc>
                <a:spcPct val="125000"/>
              </a:lnSpc>
              <a:spcBef>
                <a:spcPct val="20000"/>
              </a:spcBef>
              <a:buFontTx/>
              <a:buChar char="•"/>
              <a:defRPr/>
            </a:pPr>
            <a:endParaRPr lang="en-US" sz="2400" b="0" i="0" kern="0" dirty="0">
              <a:solidFill>
                <a:schemeClr val="tx1"/>
              </a:solidFill>
              <a:latin typeface="+mn-lt"/>
              <a:cs typeface="+mn-cs"/>
            </a:endParaRPr>
          </a:p>
          <a:p>
            <a:pPr marL="338138" indent="-338138" defTabSz="804769" eaLnBrk="0" hangingPunct="0">
              <a:spcBef>
                <a:spcPct val="20000"/>
              </a:spcBef>
              <a:buFontTx/>
              <a:buChar char="•"/>
              <a:defRPr/>
            </a:pPr>
            <a:r>
              <a:rPr lang="en-US" sz="2400" b="0" i="0" kern="0" dirty="0" smtClean="0">
                <a:solidFill>
                  <a:schemeClr val="tx1"/>
                </a:solidFill>
                <a:latin typeface="+mn-lt"/>
                <a:cs typeface="+mn-cs"/>
              </a:rPr>
              <a:t>Explore unique ST parameter regimes to advance predictive </a:t>
            </a:r>
            <a:r>
              <a:rPr lang="en-US" sz="2400" b="0" i="0" kern="0" dirty="0">
                <a:solidFill>
                  <a:schemeClr val="tx1"/>
                </a:solidFill>
                <a:latin typeface="+mn-lt"/>
                <a:cs typeface="+mn-cs"/>
              </a:rPr>
              <a:t>capability </a:t>
            </a:r>
            <a:r>
              <a:rPr lang="en-US" sz="2400" b="0" i="0" kern="0" dirty="0" smtClean="0">
                <a:solidFill>
                  <a:schemeClr val="tx1"/>
                </a:solidFill>
                <a:latin typeface="+mn-lt"/>
                <a:cs typeface="+mn-cs"/>
              </a:rPr>
              <a:t>- for </a:t>
            </a:r>
            <a:r>
              <a:rPr lang="en-US" sz="2400" b="0" i="0" kern="0" dirty="0">
                <a:solidFill>
                  <a:schemeClr val="tx1"/>
                </a:solidFill>
                <a:latin typeface="+mn-lt"/>
                <a:cs typeface="+mn-cs"/>
              </a:rPr>
              <a:t>ITER and beyond</a:t>
            </a:r>
          </a:p>
          <a:p>
            <a:pPr marL="338138" indent="-338138" defTabSz="804769" eaLnBrk="0" hangingPunct="0">
              <a:lnSpc>
                <a:spcPct val="125000"/>
              </a:lnSpc>
              <a:spcBef>
                <a:spcPct val="20000"/>
              </a:spcBef>
              <a:buFontTx/>
              <a:buChar char="•"/>
              <a:defRPr/>
            </a:pPr>
            <a:endParaRPr lang="en-US" sz="1400" b="0" i="0" kern="0" dirty="0">
              <a:solidFill>
                <a:schemeClr val="tx1"/>
              </a:solidFill>
              <a:latin typeface="+mn-lt"/>
              <a:cs typeface="+mn-cs"/>
            </a:endParaRPr>
          </a:p>
          <a:p>
            <a:pPr marL="338138" indent="-338138" defTabSz="804769" eaLnBrk="0" hangingPunct="0">
              <a:lnSpc>
                <a:spcPct val="125000"/>
              </a:lnSpc>
              <a:spcBef>
                <a:spcPct val="20000"/>
              </a:spcBef>
              <a:buFontTx/>
              <a:buChar char="•"/>
              <a:defRPr/>
            </a:pPr>
            <a:r>
              <a:rPr lang="en-US" sz="2400" b="0" i="0" kern="0" dirty="0">
                <a:solidFill>
                  <a:schemeClr val="tx1"/>
                </a:solidFill>
                <a:latin typeface="+mn-lt"/>
                <a:cs typeface="+mn-cs"/>
              </a:rPr>
              <a:t>Develop ST as fusion energy system</a:t>
            </a:r>
            <a:endParaRPr lang="en-US" sz="2000" b="0" i="0" kern="0" dirty="0">
              <a:solidFill>
                <a:srgbClr val="0000FF"/>
              </a:solidFill>
              <a:latin typeface="+mn-lt"/>
              <a:cs typeface="+mn-cs"/>
            </a:endParaRPr>
          </a:p>
        </p:txBody>
      </p:sp>
      <p:grpSp>
        <p:nvGrpSpPr>
          <p:cNvPr id="2" name="Group 1"/>
          <p:cNvGrpSpPr/>
          <p:nvPr/>
        </p:nvGrpSpPr>
        <p:grpSpPr>
          <a:xfrm>
            <a:off x="5776746" y="1066800"/>
            <a:ext cx="3167751" cy="5395664"/>
            <a:chOff x="5716849" y="812475"/>
            <a:chExt cx="3167751" cy="5395664"/>
          </a:xfrm>
        </p:grpSpPr>
        <p:pic>
          <p:nvPicPr>
            <p:cNvPr id="13320" name="Picture 24" descr="com_Machinecutaway.jpg"/>
            <p:cNvPicPr>
              <a:picLocks noChangeAspect="1"/>
            </p:cNvPicPr>
            <p:nvPr/>
          </p:nvPicPr>
          <p:blipFill>
            <a:blip r:embed="rId3" cstate="print"/>
            <a:srcRect/>
            <a:stretch>
              <a:fillRect/>
            </a:stretch>
          </p:blipFill>
          <p:spPr bwMode="auto">
            <a:xfrm>
              <a:off x="6682365" y="4477764"/>
              <a:ext cx="1676400" cy="1730375"/>
            </a:xfrm>
            <a:prstGeom prst="rect">
              <a:avLst/>
            </a:prstGeom>
            <a:noFill/>
            <a:ln w="9525">
              <a:noFill/>
              <a:miter lim="800000"/>
              <a:headEnd/>
              <a:tailEnd/>
            </a:ln>
          </p:spPr>
        </p:pic>
        <p:sp>
          <p:nvSpPr>
            <p:cNvPr id="13321" name="Text Box 12"/>
            <p:cNvSpPr txBox="1">
              <a:spLocks noChangeArrowheads="1"/>
            </p:cNvSpPr>
            <p:nvPr/>
          </p:nvSpPr>
          <p:spPr bwMode="auto">
            <a:xfrm>
              <a:off x="5971936" y="4507197"/>
              <a:ext cx="710429" cy="323159"/>
            </a:xfrm>
            <a:prstGeom prst="rect">
              <a:avLst/>
            </a:prstGeom>
            <a:solidFill>
              <a:schemeClr val="bg1"/>
            </a:solidFill>
            <a:ln w="15875" algn="ctr">
              <a:noFill/>
              <a:miter lim="800000"/>
              <a:headEnd/>
              <a:tailEnd/>
            </a:ln>
          </p:spPr>
          <p:txBody>
            <a:bodyPr wrap="none" lIns="91429" tIns="45714" rIns="91429" bIns="0">
              <a:spAutoFit/>
            </a:bodyPr>
            <a:lstStyle/>
            <a:p>
              <a:pPr>
                <a:spcBef>
                  <a:spcPct val="20000"/>
                </a:spcBef>
              </a:pPr>
              <a:r>
                <a:rPr lang="en-US" sz="1800" b="0" i="0" dirty="0"/>
                <a:t>ITER</a:t>
              </a:r>
            </a:p>
          </p:txBody>
        </p:sp>
        <p:pic>
          <p:nvPicPr>
            <p:cNvPr id="13323" name="Picture 2"/>
            <p:cNvPicPr>
              <a:picLocks noChangeAspect="1" noChangeArrowheads="1"/>
            </p:cNvPicPr>
            <p:nvPr/>
          </p:nvPicPr>
          <p:blipFill>
            <a:blip r:embed="rId4" cstate="print"/>
            <a:srcRect/>
            <a:stretch>
              <a:fillRect/>
            </a:stretch>
          </p:blipFill>
          <p:spPr bwMode="auto">
            <a:xfrm>
              <a:off x="5850888" y="2867024"/>
              <a:ext cx="1530350" cy="990600"/>
            </a:xfrm>
            <a:prstGeom prst="rect">
              <a:avLst/>
            </a:prstGeom>
            <a:noFill/>
            <a:ln w="9525">
              <a:noFill/>
              <a:miter lim="800000"/>
              <a:headEnd/>
              <a:tailEnd/>
            </a:ln>
          </p:spPr>
        </p:pic>
        <p:sp>
          <p:nvSpPr>
            <p:cNvPr id="13324" name="Text Box 12"/>
            <p:cNvSpPr txBox="1">
              <a:spLocks noChangeArrowheads="1"/>
            </p:cNvSpPr>
            <p:nvPr/>
          </p:nvSpPr>
          <p:spPr bwMode="auto">
            <a:xfrm>
              <a:off x="5716849" y="3838575"/>
              <a:ext cx="1787647" cy="323159"/>
            </a:xfrm>
            <a:prstGeom prst="rect">
              <a:avLst/>
            </a:prstGeom>
            <a:noFill/>
            <a:ln w="15875" algn="ctr">
              <a:noFill/>
              <a:miter lim="800000"/>
              <a:headEnd/>
              <a:tailEnd/>
            </a:ln>
          </p:spPr>
          <p:txBody>
            <a:bodyPr wrap="none" lIns="91429" tIns="45714" rIns="91429" bIns="0">
              <a:spAutoFit/>
            </a:bodyPr>
            <a:lstStyle/>
            <a:p>
              <a:pPr>
                <a:spcBef>
                  <a:spcPct val="20000"/>
                </a:spcBef>
              </a:pPr>
              <a:r>
                <a:rPr lang="en-US" sz="1800" b="0" i="0" dirty="0" smtClean="0"/>
                <a:t>Liquid metals/Li</a:t>
              </a:r>
              <a:endParaRPr lang="en-US" sz="1800" b="0" i="0" dirty="0"/>
            </a:p>
          </p:txBody>
        </p:sp>
        <p:sp>
          <p:nvSpPr>
            <p:cNvPr id="13325" name="Text Box 12"/>
            <p:cNvSpPr txBox="1">
              <a:spLocks noChangeArrowheads="1"/>
            </p:cNvSpPr>
            <p:nvPr/>
          </p:nvSpPr>
          <p:spPr bwMode="auto">
            <a:xfrm>
              <a:off x="7451089" y="3838575"/>
              <a:ext cx="1402926" cy="323159"/>
            </a:xfrm>
            <a:prstGeom prst="rect">
              <a:avLst/>
            </a:prstGeom>
            <a:noFill/>
            <a:ln w="15875" algn="ctr">
              <a:noFill/>
              <a:miter lim="800000"/>
              <a:headEnd/>
              <a:tailEnd/>
            </a:ln>
          </p:spPr>
          <p:txBody>
            <a:bodyPr wrap="none" lIns="91429" tIns="45714" rIns="91429" bIns="0">
              <a:spAutoFit/>
            </a:bodyPr>
            <a:lstStyle/>
            <a:p>
              <a:pPr>
                <a:spcBef>
                  <a:spcPct val="20000"/>
                </a:spcBef>
              </a:pPr>
              <a:r>
                <a:rPr lang="en-US" sz="1800" b="0" i="0" dirty="0"/>
                <a:t>“Snowflake”</a:t>
              </a:r>
            </a:p>
          </p:txBody>
        </p:sp>
        <p:pic>
          <p:nvPicPr>
            <p:cNvPr id="13326" name="Picture 6"/>
            <p:cNvPicPr>
              <a:picLocks noChangeAspect="1" noChangeArrowheads="1"/>
            </p:cNvPicPr>
            <p:nvPr/>
          </p:nvPicPr>
          <p:blipFill>
            <a:blip r:embed="rId5" cstate="print"/>
            <a:srcRect/>
            <a:stretch>
              <a:fillRect/>
            </a:stretch>
          </p:blipFill>
          <p:spPr bwMode="auto">
            <a:xfrm>
              <a:off x="7609838" y="2838449"/>
              <a:ext cx="1274762" cy="1047750"/>
            </a:xfrm>
            <a:prstGeom prst="rect">
              <a:avLst/>
            </a:prstGeom>
            <a:noFill/>
            <a:ln w="9525">
              <a:noFill/>
              <a:miter lim="800000"/>
              <a:headEnd/>
              <a:tailEnd/>
            </a:ln>
          </p:spPr>
        </p:pic>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3191" y="812475"/>
              <a:ext cx="1502679"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17"/>
            <p:cNvSpPr txBox="1">
              <a:spLocks noChangeArrowheads="1"/>
            </p:cNvSpPr>
            <p:nvPr/>
          </p:nvSpPr>
          <p:spPr bwMode="auto">
            <a:xfrm>
              <a:off x="6878919" y="2294991"/>
              <a:ext cx="1057666" cy="276225"/>
            </a:xfrm>
            <a:prstGeom prst="rect">
              <a:avLst/>
            </a:prstGeom>
            <a:solidFill>
              <a:schemeClr val="bg1"/>
            </a:solidFill>
            <a:ln w="15875" algn="ctr">
              <a:solidFill>
                <a:schemeClr val="bg1"/>
              </a:solidFill>
              <a:miter lim="800000"/>
              <a:headEnd/>
              <a:tailEnd/>
            </a:ln>
          </p:spPr>
          <p:txBody>
            <a:bodyPr wrap="square" lIns="0" tIns="0" rIns="0" bIns="0">
              <a:spAutoFit/>
            </a:bodyPr>
            <a:lstStyle/>
            <a:p>
              <a:pPr algn="ctr">
                <a:spcBef>
                  <a:spcPct val="20000"/>
                </a:spcBef>
              </a:pPr>
              <a:r>
                <a:rPr lang="en-US" sz="1800" b="0" i="0" dirty="0"/>
                <a:t>ST-FNSF</a:t>
              </a:r>
            </a:p>
          </p:txBody>
        </p:sp>
      </p:grpSp>
      <p:sp>
        <p:nvSpPr>
          <p:cNvPr id="3" name="Title 2"/>
          <p:cNvSpPr>
            <a:spLocks noGrp="1"/>
          </p:cNvSpPr>
          <p:nvPr>
            <p:ph type="title"/>
          </p:nvPr>
        </p:nvSpPr>
        <p:spPr/>
        <p:txBody>
          <a:bodyPr/>
          <a:lstStyle/>
          <a:p>
            <a:r>
              <a:rPr lang="en-US" dirty="0" smtClean="0"/>
              <a:t>NSTX Upgrade mission elements</a:t>
            </a:r>
            <a:endParaRPr lang="en-US" dirty="0"/>
          </a:p>
        </p:txBody>
      </p:sp>
    </p:spTree>
    <p:extLst>
      <p:ext uri="{BB962C8B-B14F-4D97-AF65-F5344CB8AC3E}">
        <p14:creationId xmlns:p14="http://schemas.microsoft.com/office/powerpoint/2010/main" val="23664983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F</a:t>
            </a:r>
            <a:r>
              <a:rPr lang="en-US" dirty="0" smtClean="0"/>
              <a:t>usion and magnetic confinement of plasmas</a:t>
            </a:r>
          </a:p>
          <a:p>
            <a:endParaRPr lang="en-US" dirty="0"/>
          </a:p>
          <a:p>
            <a:r>
              <a:rPr lang="en-US" dirty="0" smtClean="0"/>
              <a:t>Tokamaks and fusion energy research</a:t>
            </a:r>
          </a:p>
          <a:p>
            <a:pPr marL="0" indent="0">
              <a:buNone/>
            </a:pPr>
            <a:endParaRPr lang="en-US" dirty="0"/>
          </a:p>
          <a:p>
            <a:r>
              <a:rPr lang="en-US" dirty="0" smtClean="0"/>
              <a:t>Motivation for studying spherical tokamaks</a:t>
            </a:r>
          </a:p>
          <a:p>
            <a:endParaRPr lang="en-US" dirty="0"/>
          </a:p>
          <a:p>
            <a:r>
              <a:rPr lang="en-US" dirty="0" smtClean="0"/>
              <a:t>NSTX-U scientific mission toward fusion energy</a:t>
            </a:r>
            <a:endParaRPr lang="en-US" dirty="0"/>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45413553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63"/>
          <p:cNvGrpSpPr>
            <a:grpSpLocks noChangeAspect="1"/>
          </p:cNvGrpSpPr>
          <p:nvPr/>
        </p:nvGrpSpPr>
        <p:grpSpPr bwMode="auto">
          <a:xfrm>
            <a:off x="-12700" y="1025546"/>
            <a:ext cx="2438400" cy="3682979"/>
            <a:chOff x="0" y="505960"/>
            <a:chExt cx="2566736" cy="3877231"/>
          </a:xfrm>
        </p:grpSpPr>
        <p:pic>
          <p:nvPicPr>
            <p:cNvPr id="11" name="Picture 42" descr="CS_compari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990600"/>
              <a:ext cx="24304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4"/>
            <p:cNvSpPr txBox="1">
              <a:spLocks noChangeArrowheads="1"/>
            </p:cNvSpPr>
            <p:nvPr/>
          </p:nvSpPr>
          <p:spPr bwMode="auto">
            <a:xfrm>
              <a:off x="1283368" y="3694837"/>
              <a:ext cx="1283368" cy="6883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bIns="18288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sz="1400" i="0">
                  <a:solidFill>
                    <a:srgbClr val="FF0000"/>
                  </a:solidFill>
                </a:rPr>
                <a:t>TF OD = 40cm</a:t>
              </a:r>
            </a:p>
            <a:p>
              <a:pPr algn="ctr">
                <a:spcBef>
                  <a:spcPct val="50000"/>
                </a:spcBef>
                <a:buFontTx/>
                <a:buNone/>
              </a:pPr>
              <a:endParaRPr lang="en-US" sz="800">
                <a:solidFill>
                  <a:srgbClr val="3333CC"/>
                </a:solidFill>
              </a:endParaRPr>
            </a:p>
          </p:txBody>
        </p:sp>
        <p:sp>
          <p:nvSpPr>
            <p:cNvPr id="13" name="Text Box 45"/>
            <p:cNvSpPr txBox="1">
              <a:spLocks noChangeArrowheads="1"/>
            </p:cNvSpPr>
            <p:nvPr/>
          </p:nvSpPr>
          <p:spPr bwMode="auto">
            <a:xfrm>
              <a:off x="76836" y="505960"/>
              <a:ext cx="1093416" cy="534488"/>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dirty="0">
                  <a:latin typeface="Arial Narrow" charset="0"/>
                </a:rPr>
                <a:t>Previous </a:t>
              </a:r>
            </a:p>
            <a:p>
              <a:pPr algn="ctr" eaLnBrk="1" hangingPunct="1">
                <a:lnSpc>
                  <a:spcPct val="80000"/>
                </a:lnSpc>
                <a:buFontTx/>
                <a:buNone/>
              </a:pPr>
              <a:r>
                <a:rPr lang="en-US" sz="1800" b="0" i="0" dirty="0">
                  <a:latin typeface="Arial Narrow" charset="0"/>
                </a:rPr>
                <a:t>center-stack</a:t>
              </a:r>
            </a:p>
          </p:txBody>
        </p:sp>
        <p:sp>
          <p:nvSpPr>
            <p:cNvPr id="14" name="Text Box 43"/>
            <p:cNvSpPr txBox="1">
              <a:spLocks noChangeArrowheads="1"/>
            </p:cNvSpPr>
            <p:nvPr/>
          </p:nvSpPr>
          <p:spPr bwMode="auto">
            <a:xfrm>
              <a:off x="0" y="3696231"/>
              <a:ext cx="1219200" cy="583077"/>
            </a:xfrm>
            <a:prstGeom prst="rect">
              <a:avLst/>
            </a:prstGeom>
            <a:solidFill>
              <a:schemeClr val="bg1"/>
            </a:solidFill>
            <a:ln w="9525">
              <a:solidFill>
                <a:schemeClr val="bg1"/>
              </a:solidFill>
              <a:miter lim="800000"/>
              <a:headEnd/>
              <a:tailEnd/>
            </a:ln>
          </p:spPr>
          <p:txBody>
            <a:bodyPr lIns="0" r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b="0" i="0">
                  <a:solidFill>
                    <a:srgbClr val="3333CC"/>
                  </a:solidFill>
                  <a:latin typeface="Arial" charset="0"/>
                </a:rPr>
                <a:t>TF OD = 20cm </a:t>
              </a:r>
            </a:p>
            <a:p>
              <a:pPr algn="ctr">
                <a:spcBef>
                  <a:spcPct val="50000"/>
                </a:spcBef>
                <a:buFontTx/>
                <a:buNone/>
              </a:pPr>
              <a:endParaRPr lang="en-US">
                <a:solidFill>
                  <a:srgbClr val="3333CC"/>
                </a:solidFill>
                <a:latin typeface="Arial" charset="0"/>
              </a:endParaRPr>
            </a:p>
          </p:txBody>
        </p:sp>
      </p:grpSp>
      <p:grpSp>
        <p:nvGrpSpPr>
          <p:cNvPr id="15" name="Group 66"/>
          <p:cNvGrpSpPr>
            <a:grpSpLocks/>
          </p:cNvGrpSpPr>
          <p:nvPr/>
        </p:nvGrpSpPr>
        <p:grpSpPr bwMode="auto">
          <a:xfrm>
            <a:off x="-12700" y="4375150"/>
            <a:ext cx="2530475" cy="2149475"/>
            <a:chOff x="137160" y="3962400"/>
            <a:chExt cx="2529840" cy="2149185"/>
          </a:xfrm>
        </p:grpSpPr>
        <p:pic>
          <p:nvPicPr>
            <p:cNvPr id="16" name="Picture 47" descr="NBI_upgrade_top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32801" y="3962400"/>
              <a:ext cx="2209408" cy="21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8"/>
            <p:cNvSpPr txBox="1">
              <a:spLocks noChangeArrowheads="1"/>
            </p:cNvSpPr>
            <p:nvPr/>
          </p:nvSpPr>
          <p:spPr bwMode="auto">
            <a:xfrm>
              <a:off x="1310641" y="5757446"/>
              <a:ext cx="1356359" cy="348813"/>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9144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2000" i="0">
                  <a:solidFill>
                    <a:srgbClr val="FF0000"/>
                  </a:solidFill>
                  <a:latin typeface="Arial Narrow" charset="0"/>
                </a:rPr>
                <a:t> New 2</a:t>
              </a:r>
              <a:r>
                <a:rPr lang="en-US" sz="2000" i="0" baseline="30000">
                  <a:solidFill>
                    <a:srgbClr val="FF0000"/>
                  </a:solidFill>
                  <a:latin typeface="Arial Narrow" charset="0"/>
                </a:rPr>
                <a:t>nd</a:t>
              </a:r>
              <a:r>
                <a:rPr lang="en-US" sz="2000" i="0">
                  <a:solidFill>
                    <a:srgbClr val="FF0000"/>
                  </a:solidFill>
                  <a:latin typeface="Arial Narrow" charset="0"/>
                </a:rPr>
                <a:t> NBI</a:t>
              </a:r>
            </a:p>
          </p:txBody>
        </p:sp>
        <p:sp>
          <p:nvSpPr>
            <p:cNvPr id="18" name="Text Box 51"/>
            <p:cNvSpPr txBox="1">
              <a:spLocks noChangeArrowheads="1"/>
            </p:cNvSpPr>
            <p:nvPr/>
          </p:nvSpPr>
          <p:spPr bwMode="auto">
            <a:xfrm>
              <a:off x="137160" y="5760720"/>
              <a:ext cx="1158240" cy="350865"/>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91440" rIns="0" bIns="27432">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a:latin typeface="Arial Narrow" charset="0"/>
                  <a:cs typeface="Helvetica" charset="0"/>
                </a:rPr>
                <a:t>Present NBI</a:t>
              </a:r>
            </a:p>
          </p:txBody>
        </p:sp>
      </p:grpSp>
      <p:sp>
        <p:nvSpPr>
          <p:cNvPr id="28" name="Text Box 45"/>
          <p:cNvSpPr txBox="1">
            <a:spLocks noChangeArrowheads="1"/>
          </p:cNvSpPr>
          <p:nvPr/>
        </p:nvSpPr>
        <p:spPr bwMode="auto">
          <a:xfrm>
            <a:off x="1179513" y="1028700"/>
            <a:ext cx="1244600" cy="508000"/>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70000"/>
              </a:lnSpc>
              <a:buFontTx/>
              <a:buNone/>
            </a:pPr>
            <a:r>
              <a:rPr lang="en-US" sz="2000" i="0" dirty="0">
                <a:solidFill>
                  <a:srgbClr val="FF0000"/>
                </a:solidFill>
                <a:latin typeface="Arial Narrow" charset="0"/>
              </a:rPr>
              <a:t>New</a:t>
            </a:r>
          </a:p>
          <a:p>
            <a:pPr algn="ctr" eaLnBrk="1" hangingPunct="1">
              <a:lnSpc>
                <a:spcPct val="70000"/>
              </a:lnSpc>
              <a:buFontTx/>
              <a:buNone/>
            </a:pPr>
            <a:r>
              <a:rPr lang="en-US" sz="2000" i="0" dirty="0">
                <a:solidFill>
                  <a:srgbClr val="FF0000"/>
                </a:solidFill>
                <a:latin typeface="Arial Narrow" charset="0"/>
              </a:rPr>
              <a:t>center-stack</a:t>
            </a:r>
          </a:p>
        </p:txBody>
      </p:sp>
      <p:sp>
        <p:nvSpPr>
          <p:cNvPr id="4" name="Title 3"/>
          <p:cNvSpPr>
            <a:spLocks noGrp="1"/>
          </p:cNvSpPr>
          <p:nvPr>
            <p:ph type="title"/>
          </p:nvPr>
        </p:nvSpPr>
        <p:spPr>
          <a:xfrm>
            <a:off x="-9358" y="0"/>
            <a:ext cx="9144000" cy="960120"/>
          </a:xfrm>
        </p:spPr>
        <p:txBody>
          <a:bodyPr>
            <a:normAutofit fontScale="90000"/>
          </a:bodyPr>
          <a:lstStyle/>
          <a:p>
            <a:pPr eaLnBrk="0" hangingPunct="0">
              <a:lnSpc>
                <a:spcPts val="3240"/>
              </a:lnSpc>
            </a:pPr>
            <a:r>
              <a:rPr lang="en-US" dirty="0"/>
              <a:t>NSTX-U will provide new data to support </a:t>
            </a:r>
            <a:br>
              <a:rPr lang="en-US" dirty="0"/>
            </a:br>
            <a:r>
              <a:rPr lang="en-US" dirty="0"/>
              <a:t>FNSF design and ITER </a:t>
            </a:r>
            <a:r>
              <a:rPr lang="en-US" dirty="0" smtClean="0"/>
              <a:t>operations</a:t>
            </a:r>
            <a:endParaRPr lang="en-US" dirty="0"/>
          </a:p>
        </p:txBody>
      </p:sp>
      <p:sp>
        <p:nvSpPr>
          <p:cNvPr id="5" name="Content Placeholder 4"/>
          <p:cNvSpPr>
            <a:spLocks noGrp="1"/>
          </p:cNvSpPr>
          <p:nvPr>
            <p:ph idx="1"/>
          </p:nvPr>
        </p:nvSpPr>
        <p:spPr>
          <a:xfrm>
            <a:off x="2514600" y="1066800"/>
            <a:ext cx="6553200" cy="5410200"/>
          </a:xfrm>
        </p:spPr>
        <p:txBody>
          <a:bodyPr>
            <a:normAutofit lnSpcReduction="10000"/>
          </a:bodyPr>
          <a:lstStyle/>
          <a:p>
            <a:r>
              <a:rPr lang="en-US" dirty="0" smtClean="0"/>
              <a:t>New center column doubles toroidal magnetic field, plasma current</a:t>
            </a:r>
          </a:p>
          <a:p>
            <a:pPr lvl="1"/>
            <a:r>
              <a:rPr lang="en-US" dirty="0" smtClean="0"/>
              <a:t>Access conditions closer to FNSF</a:t>
            </a:r>
          </a:p>
          <a:p>
            <a:pPr lvl="1"/>
            <a:r>
              <a:rPr lang="en-US" dirty="0" smtClean="0"/>
              <a:t>Pulse lengths increase from 1 to 5 seconds</a:t>
            </a:r>
          </a:p>
          <a:p>
            <a:pPr lvl="1"/>
            <a:endParaRPr lang="en-US" dirty="0"/>
          </a:p>
          <a:p>
            <a:r>
              <a:rPr lang="en-US" dirty="0" smtClean="0"/>
              <a:t>Second neutral beam injection system</a:t>
            </a:r>
          </a:p>
          <a:p>
            <a:pPr lvl="1"/>
            <a:r>
              <a:rPr lang="en-US" dirty="0" smtClean="0"/>
              <a:t>Doubles heating power, increases flexibility available for experiments</a:t>
            </a:r>
          </a:p>
          <a:p>
            <a:pPr lvl="1"/>
            <a:r>
              <a:rPr lang="en-US" dirty="0" smtClean="0"/>
              <a:t>More tangential injection improves current drive, especially at small plasma current</a:t>
            </a:r>
          </a:p>
          <a:p>
            <a:pPr lvl="1"/>
            <a:endParaRPr lang="en-US" dirty="0"/>
          </a:p>
          <a:p>
            <a:r>
              <a:rPr lang="en-US" dirty="0" smtClean="0"/>
              <a:t>Increased flexibility in divertor configuration</a:t>
            </a:r>
            <a:endParaRPr lang="en-US" dirty="0"/>
          </a:p>
        </p:txBody>
      </p:sp>
    </p:spTree>
    <p:extLst>
      <p:ext uri="{BB962C8B-B14F-4D97-AF65-F5344CB8AC3E}">
        <p14:creationId xmlns:p14="http://schemas.microsoft.com/office/powerpoint/2010/main" val="29355662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1783079" y="1066799"/>
            <a:ext cx="5532120" cy="4724399"/>
            <a:chOff x="6244165" y="1143000"/>
            <a:chExt cx="3073400" cy="2624665"/>
          </a:xfrm>
        </p:grpSpPr>
        <p:pic>
          <p:nvPicPr>
            <p:cNvPr id="14351" name="Picture 4" descr="untitled"/>
            <p:cNvPicPr>
              <a:picLocks noChangeAspect="1" noChangeArrowheads="1"/>
            </p:cNvPicPr>
            <p:nvPr/>
          </p:nvPicPr>
          <p:blipFill>
            <a:blip r:embed="rId3" cstate="print"/>
            <a:srcRect/>
            <a:stretch>
              <a:fillRect/>
            </a:stretch>
          </p:blipFill>
          <p:spPr bwMode="auto">
            <a:xfrm>
              <a:off x="6324600" y="1201039"/>
              <a:ext cx="2649538" cy="2378302"/>
            </a:xfrm>
            <a:prstGeom prst="rect">
              <a:avLst/>
            </a:prstGeom>
            <a:noFill/>
            <a:ln w="9525">
              <a:noFill/>
              <a:miter lim="800000"/>
              <a:headEnd/>
              <a:tailEnd/>
            </a:ln>
          </p:spPr>
        </p:pic>
        <p:sp>
          <p:nvSpPr>
            <p:cNvPr id="46" name="Text Box 6"/>
            <p:cNvSpPr txBox="1">
              <a:spLocks noChangeArrowheads="1"/>
            </p:cNvSpPr>
            <p:nvPr/>
          </p:nvSpPr>
          <p:spPr bwMode="auto">
            <a:xfrm>
              <a:off x="6244165" y="3562481"/>
              <a:ext cx="3073400" cy="205184"/>
            </a:xfrm>
            <a:prstGeom prst="rect">
              <a:avLst/>
            </a:prstGeom>
            <a:noFill/>
            <a:ln w="15875" algn="ctr">
              <a:noFill/>
              <a:miter lim="800000"/>
              <a:headEnd/>
              <a:tailEnd/>
            </a:ln>
          </p:spPr>
          <p:txBody>
            <a:bodyPr wrap="square" lIns="0" tIns="0" rIns="0" bIns="0">
              <a:spAutoFit/>
            </a:bodyPr>
            <a:lstStyle/>
            <a:p>
              <a:pPr algn="ctr">
                <a:spcBef>
                  <a:spcPct val="20000"/>
                </a:spcBef>
                <a:defRPr/>
              </a:pPr>
              <a:r>
                <a:rPr lang="en-US" sz="2400" i="0" dirty="0">
                  <a:solidFill>
                    <a:schemeClr val="tx1"/>
                  </a:solidFill>
                  <a:latin typeface="Arial Narrow" pitchFamily="34" charset="0"/>
                  <a:cs typeface="Arial" charset="0"/>
                </a:rPr>
                <a:t>Normalized </a:t>
              </a:r>
              <a:r>
                <a:rPr lang="en-US" sz="2400" i="0" dirty="0" smtClean="0">
                  <a:solidFill>
                    <a:schemeClr val="tx1"/>
                  </a:solidFill>
                  <a:latin typeface="Arial Narrow" pitchFamily="34" charset="0"/>
                  <a:cs typeface="Arial" charset="0"/>
                </a:rPr>
                <a:t>electron </a:t>
              </a:r>
              <a:r>
                <a:rPr lang="en-US" sz="2400" i="0" dirty="0" err="1" smtClean="0">
                  <a:solidFill>
                    <a:schemeClr val="tx1"/>
                  </a:solidFill>
                  <a:latin typeface="Arial Narrow" pitchFamily="34" charset="0"/>
                  <a:cs typeface="Arial" charset="0"/>
                </a:rPr>
                <a:t>collisionality</a:t>
              </a:r>
              <a:r>
                <a:rPr lang="en-US" sz="2400" i="0" dirty="0" smtClean="0">
                  <a:solidFill>
                    <a:schemeClr val="tx1"/>
                  </a:solidFill>
                  <a:latin typeface="Arial Narrow" pitchFamily="34" charset="0"/>
                  <a:cs typeface="Arial" charset="0"/>
                </a:rPr>
                <a:t> </a:t>
              </a:r>
              <a:r>
                <a:rPr lang="en-US" sz="2000" i="0" dirty="0">
                  <a:solidFill>
                    <a:schemeClr val="tx1"/>
                  </a:solidFill>
                  <a:latin typeface="Symbol" pitchFamily="18" charset="2"/>
                  <a:cs typeface="Arial" charset="0"/>
                </a:rPr>
                <a:t>n</a:t>
              </a:r>
              <a:r>
                <a:rPr lang="en-US" sz="2000" i="0" baseline="-25000" dirty="0">
                  <a:solidFill>
                    <a:schemeClr val="tx1"/>
                  </a:solidFill>
                  <a:cs typeface="Arial" charset="0"/>
                </a:rPr>
                <a:t>e</a:t>
              </a:r>
              <a:r>
                <a:rPr lang="en-US" sz="2000" i="0" dirty="0">
                  <a:solidFill>
                    <a:schemeClr val="tx1"/>
                  </a:solidFill>
                  <a:cs typeface="Arial" charset="0"/>
                </a:rPr>
                <a:t>* </a:t>
              </a:r>
              <a:r>
                <a:rPr lang="en-US" sz="2000" i="0" dirty="0">
                  <a:solidFill>
                    <a:schemeClr val="tx1"/>
                  </a:solidFill>
                  <a:cs typeface="Arial" charset="0"/>
                  <a:sym typeface="Symbol" pitchFamily="18" charset="2"/>
                </a:rPr>
                <a:t> </a:t>
              </a:r>
              <a:r>
                <a:rPr lang="en-US" sz="2400" i="0" dirty="0">
                  <a:solidFill>
                    <a:schemeClr val="tx1"/>
                  </a:solidFill>
                  <a:latin typeface="Arial Narrow" pitchFamily="34" charset="0"/>
                  <a:cs typeface="Arial" charset="0"/>
                  <a:sym typeface="Symbol" pitchFamily="18" charset="2"/>
                </a:rPr>
                <a:t>n</a:t>
              </a:r>
              <a:r>
                <a:rPr lang="en-US" sz="2400" i="0" baseline="-25000" dirty="0">
                  <a:solidFill>
                    <a:schemeClr val="tx1"/>
                  </a:solidFill>
                  <a:latin typeface="Arial Narrow" pitchFamily="34" charset="0"/>
                  <a:cs typeface="Arial" charset="0"/>
                  <a:sym typeface="Symbol" pitchFamily="18" charset="2"/>
                </a:rPr>
                <a:t>e </a:t>
              </a:r>
              <a:r>
                <a:rPr lang="en-US" sz="2400" i="0" dirty="0">
                  <a:solidFill>
                    <a:schemeClr val="tx1"/>
                  </a:solidFill>
                  <a:latin typeface="Arial Narrow" pitchFamily="34" charset="0"/>
                  <a:cs typeface="Arial" charset="0"/>
                  <a:sym typeface="Symbol" pitchFamily="18" charset="2"/>
                </a:rPr>
                <a:t>/</a:t>
              </a:r>
              <a:r>
                <a:rPr lang="en-US" i="0" dirty="0">
                  <a:solidFill>
                    <a:schemeClr val="tx1"/>
                  </a:solidFill>
                  <a:latin typeface="Arial Narrow" pitchFamily="34" charset="0"/>
                  <a:cs typeface="Arial" charset="0"/>
                  <a:sym typeface="Symbol" pitchFamily="18" charset="2"/>
                </a:rPr>
                <a:t> </a:t>
              </a:r>
              <a:r>
                <a:rPr lang="en-US" sz="2400" i="0" dirty="0">
                  <a:solidFill>
                    <a:schemeClr val="tx1"/>
                  </a:solidFill>
                  <a:latin typeface="Arial Narrow" pitchFamily="34" charset="0"/>
                  <a:cs typeface="Arial" charset="0"/>
                  <a:sym typeface="Symbol" pitchFamily="18" charset="2"/>
                </a:rPr>
                <a:t>T</a:t>
              </a:r>
              <a:r>
                <a:rPr lang="en-US" sz="2400" i="0" baseline="-25000" dirty="0">
                  <a:solidFill>
                    <a:schemeClr val="tx1"/>
                  </a:solidFill>
                  <a:latin typeface="Arial Narrow" pitchFamily="34" charset="0"/>
                  <a:cs typeface="Arial" charset="0"/>
                  <a:sym typeface="Symbol" pitchFamily="18" charset="2"/>
                </a:rPr>
                <a:t>e</a:t>
              </a:r>
              <a:r>
                <a:rPr lang="en-US" sz="2400" i="0" baseline="30000" dirty="0">
                  <a:solidFill>
                    <a:schemeClr val="tx1"/>
                  </a:solidFill>
                  <a:latin typeface="Arial Narrow" pitchFamily="34" charset="0"/>
                  <a:cs typeface="Arial" charset="0"/>
                  <a:sym typeface="Symbol" pitchFamily="18" charset="2"/>
                </a:rPr>
                <a:t>2</a:t>
              </a:r>
              <a:endParaRPr lang="en-US" sz="2000" i="0" baseline="30000" dirty="0">
                <a:solidFill>
                  <a:schemeClr val="tx1"/>
                </a:solidFill>
                <a:latin typeface="Arial Narrow" pitchFamily="34" charset="0"/>
                <a:cs typeface="Arial" charset="0"/>
                <a:sym typeface="Symbol" pitchFamily="18" charset="2"/>
              </a:endParaRPr>
            </a:p>
          </p:txBody>
        </p:sp>
        <p:sp>
          <p:nvSpPr>
            <p:cNvPr id="14353" name="Text Box 11"/>
            <p:cNvSpPr txBox="1">
              <a:spLocks noChangeArrowheads="1"/>
            </p:cNvSpPr>
            <p:nvPr/>
          </p:nvSpPr>
          <p:spPr bwMode="auto">
            <a:xfrm>
              <a:off x="6772486" y="2283558"/>
              <a:ext cx="647545" cy="359073"/>
            </a:xfrm>
            <a:prstGeom prst="rect">
              <a:avLst/>
            </a:prstGeom>
            <a:noFill/>
            <a:ln w="3175" algn="ctr">
              <a:noFill/>
              <a:miter lim="800000"/>
              <a:headEnd/>
              <a:tailEnd/>
            </a:ln>
          </p:spPr>
          <p:txBody>
            <a:bodyPr lIns="0" rIns="0">
              <a:spAutoFit/>
            </a:bodyPr>
            <a:lstStyle/>
            <a:p>
              <a:pPr algn="ctr">
                <a:spcBef>
                  <a:spcPct val="20000"/>
                </a:spcBef>
              </a:pPr>
              <a:r>
                <a:rPr lang="en-US" sz="1800" i="0">
                  <a:solidFill>
                    <a:schemeClr val="tx1"/>
                  </a:solidFill>
                </a:rPr>
                <a:t>ITER-like scaling</a:t>
              </a:r>
            </a:p>
          </p:txBody>
        </p:sp>
        <p:sp>
          <p:nvSpPr>
            <p:cNvPr id="14354" name="Text Box 12"/>
            <p:cNvSpPr txBox="1">
              <a:spLocks noChangeArrowheads="1"/>
            </p:cNvSpPr>
            <p:nvPr/>
          </p:nvSpPr>
          <p:spPr bwMode="auto">
            <a:xfrm>
              <a:off x="6772485" y="1143000"/>
              <a:ext cx="771022" cy="389850"/>
            </a:xfrm>
            <a:prstGeom prst="rect">
              <a:avLst/>
            </a:prstGeom>
            <a:solidFill>
              <a:srgbClr val="FFFF99"/>
            </a:solidFill>
            <a:ln w="3175" algn="ctr">
              <a:solidFill>
                <a:schemeClr val="tx1"/>
              </a:solidFill>
              <a:miter lim="800000"/>
              <a:headEnd/>
              <a:tailEnd/>
            </a:ln>
          </p:spPr>
          <p:txBody>
            <a:bodyPr lIns="0" rIns="0">
              <a:spAutoFit/>
            </a:bodyPr>
            <a:lstStyle/>
            <a:p>
              <a:pPr algn="ctr">
                <a:spcBef>
                  <a:spcPct val="20000"/>
                </a:spcBef>
              </a:pPr>
              <a:r>
                <a:rPr lang="en-US" sz="1800" i="0">
                  <a:solidFill>
                    <a:srgbClr val="FF0000"/>
                  </a:solidFill>
                </a:rPr>
                <a:t>ST-FNSF </a:t>
              </a:r>
            </a:p>
            <a:p>
              <a:pPr algn="ctr">
                <a:spcBef>
                  <a:spcPct val="20000"/>
                </a:spcBef>
              </a:pPr>
              <a:endParaRPr lang="en-US" sz="1800" i="0">
                <a:solidFill>
                  <a:srgbClr val="FF0000"/>
                </a:solidFill>
              </a:endParaRPr>
            </a:p>
          </p:txBody>
        </p:sp>
        <p:sp>
          <p:nvSpPr>
            <p:cNvPr id="14355" name="Arc 13"/>
            <p:cNvSpPr>
              <a:spLocks/>
            </p:cNvSpPr>
            <p:nvPr/>
          </p:nvSpPr>
          <p:spPr bwMode="auto">
            <a:xfrm rot="549913" flipH="1">
              <a:off x="6727967" y="2287608"/>
              <a:ext cx="1442136" cy="711330"/>
            </a:xfrm>
            <a:custGeom>
              <a:avLst/>
              <a:gdLst>
                <a:gd name="T0" fmla="*/ 0 w 20035"/>
                <a:gd name="T1" fmla="*/ 2147483647 h 21600"/>
                <a:gd name="T2" fmla="*/ 2147483647 w 20035"/>
                <a:gd name="T3" fmla="*/ 2147483647 h 21600"/>
                <a:gd name="T4" fmla="*/ 2147483647 w 20035"/>
                <a:gd name="T5" fmla="*/ 2147483647 h 21600"/>
                <a:gd name="T6" fmla="*/ 0 60000 65536"/>
                <a:gd name="T7" fmla="*/ 0 60000 65536"/>
                <a:gd name="T8" fmla="*/ 0 60000 65536"/>
                <a:gd name="T9" fmla="*/ 0 w 20035"/>
                <a:gd name="T10" fmla="*/ 0 h 21600"/>
                <a:gd name="T11" fmla="*/ 20035 w 20035"/>
                <a:gd name="T12" fmla="*/ 21600 h 21600"/>
              </a:gdLst>
              <a:ahLst/>
              <a:cxnLst>
                <a:cxn ang="T6">
                  <a:pos x="T0" y="T1"/>
                </a:cxn>
                <a:cxn ang="T7">
                  <a:pos x="T2" y="T3"/>
                </a:cxn>
                <a:cxn ang="T8">
                  <a:pos x="T4" y="T5"/>
                </a:cxn>
              </a:cxnLst>
              <a:rect l="T9" t="T10" r="T11" b="T12"/>
              <a:pathLst>
                <a:path w="20035" h="21600" fill="none" extrusionOk="0">
                  <a:moveTo>
                    <a:pt x="-1" y="6029"/>
                  </a:moveTo>
                  <a:cubicBezTo>
                    <a:pt x="4023" y="2160"/>
                    <a:pt x="9388" y="-1"/>
                    <a:pt x="14971" y="0"/>
                  </a:cubicBezTo>
                  <a:cubicBezTo>
                    <a:pt x="16676" y="0"/>
                    <a:pt x="18376" y="202"/>
                    <a:pt x="20034" y="602"/>
                  </a:cubicBezTo>
                </a:path>
                <a:path w="20035" h="21600" stroke="0" extrusionOk="0">
                  <a:moveTo>
                    <a:pt x="-1" y="6029"/>
                  </a:moveTo>
                  <a:cubicBezTo>
                    <a:pt x="4023" y="2160"/>
                    <a:pt x="9388" y="-1"/>
                    <a:pt x="14971" y="0"/>
                  </a:cubicBezTo>
                  <a:cubicBezTo>
                    <a:pt x="16676" y="0"/>
                    <a:pt x="18376" y="202"/>
                    <a:pt x="20034" y="602"/>
                  </a:cubicBezTo>
                  <a:lnTo>
                    <a:pt x="14971" y="21600"/>
                  </a:lnTo>
                  <a:close/>
                </a:path>
              </a:pathLst>
            </a:custGeom>
            <a:noFill/>
            <a:ln w="38100">
              <a:solidFill>
                <a:schemeClr val="tx1"/>
              </a:solidFill>
              <a:round/>
              <a:headEnd/>
              <a:tailEnd type="triangle" w="med" len="med"/>
            </a:ln>
          </p:spPr>
          <p:txBody>
            <a:bodyPr wrap="none" lIns="0" tIns="0" rIns="0" bIns="0" anchor="ctr"/>
            <a:lstStyle/>
            <a:p>
              <a:endParaRPr lang="en-US" sz="2000" i="0"/>
            </a:p>
          </p:txBody>
        </p:sp>
        <p:sp>
          <p:nvSpPr>
            <p:cNvPr id="14356" name="Line 14"/>
            <p:cNvSpPr>
              <a:spLocks noChangeShapeType="1"/>
            </p:cNvSpPr>
            <p:nvPr/>
          </p:nvSpPr>
          <p:spPr bwMode="auto">
            <a:xfrm>
              <a:off x="7549539" y="1894823"/>
              <a:ext cx="0" cy="518313"/>
            </a:xfrm>
            <a:prstGeom prst="line">
              <a:avLst/>
            </a:prstGeom>
            <a:noFill/>
            <a:ln w="19050">
              <a:solidFill>
                <a:srgbClr val="FF0000"/>
              </a:solidFill>
              <a:round/>
              <a:headEnd/>
              <a:tailEnd/>
            </a:ln>
          </p:spPr>
          <p:txBody>
            <a:bodyPr lIns="0" tIns="0" rIns="0" bIns="0"/>
            <a:lstStyle/>
            <a:p>
              <a:endParaRPr lang="en-US" sz="2000" i="0"/>
            </a:p>
          </p:txBody>
        </p:sp>
        <p:sp>
          <p:nvSpPr>
            <p:cNvPr id="14357" name="Line 15"/>
            <p:cNvSpPr>
              <a:spLocks noChangeShapeType="1"/>
            </p:cNvSpPr>
            <p:nvPr/>
          </p:nvSpPr>
          <p:spPr bwMode="auto">
            <a:xfrm>
              <a:off x="8197084" y="1894823"/>
              <a:ext cx="0" cy="647891"/>
            </a:xfrm>
            <a:prstGeom prst="line">
              <a:avLst/>
            </a:prstGeom>
            <a:noFill/>
            <a:ln w="19050">
              <a:solidFill>
                <a:srgbClr val="FF0000"/>
              </a:solidFill>
              <a:round/>
              <a:headEnd/>
              <a:tailEnd/>
            </a:ln>
          </p:spPr>
          <p:txBody>
            <a:bodyPr lIns="0" tIns="0" rIns="0" bIns="0"/>
            <a:lstStyle/>
            <a:p>
              <a:endParaRPr lang="en-US" sz="2000" i="0"/>
            </a:p>
          </p:txBody>
        </p:sp>
        <p:sp>
          <p:nvSpPr>
            <p:cNvPr id="14358" name="Line 16"/>
            <p:cNvSpPr>
              <a:spLocks noChangeShapeType="1"/>
            </p:cNvSpPr>
            <p:nvPr/>
          </p:nvSpPr>
          <p:spPr bwMode="auto">
            <a:xfrm>
              <a:off x="7161013" y="1700456"/>
              <a:ext cx="0" cy="518313"/>
            </a:xfrm>
            <a:prstGeom prst="line">
              <a:avLst/>
            </a:prstGeom>
            <a:noFill/>
            <a:ln w="19050">
              <a:solidFill>
                <a:srgbClr val="FF0000"/>
              </a:solidFill>
              <a:round/>
              <a:headEnd type="triangle" w="med" len="med"/>
              <a:tailEnd type="triangle" w="med" len="med"/>
            </a:ln>
          </p:spPr>
          <p:txBody>
            <a:bodyPr lIns="0" tIns="0" rIns="0" bIns="0"/>
            <a:lstStyle/>
            <a:p>
              <a:endParaRPr lang="en-US" sz="2000" i="0"/>
            </a:p>
          </p:txBody>
        </p:sp>
        <p:sp>
          <p:nvSpPr>
            <p:cNvPr id="14359" name="Text Box 17"/>
            <p:cNvSpPr txBox="1">
              <a:spLocks noChangeArrowheads="1"/>
            </p:cNvSpPr>
            <p:nvPr/>
          </p:nvSpPr>
          <p:spPr bwMode="auto">
            <a:xfrm>
              <a:off x="7111098" y="1865128"/>
              <a:ext cx="104729" cy="205185"/>
            </a:xfrm>
            <a:prstGeom prst="rect">
              <a:avLst/>
            </a:prstGeom>
            <a:solidFill>
              <a:schemeClr val="bg1"/>
            </a:solidFill>
            <a:ln w="15875" algn="ctr">
              <a:noFill/>
              <a:miter lim="800000"/>
              <a:headEnd/>
              <a:tailEnd/>
            </a:ln>
          </p:spPr>
          <p:txBody>
            <a:bodyPr wrap="none" lIns="0" tIns="0" rIns="0" bIns="0">
              <a:spAutoFit/>
            </a:bodyPr>
            <a:lstStyle/>
            <a:p>
              <a:pPr>
                <a:spcBef>
                  <a:spcPct val="20000"/>
                </a:spcBef>
              </a:pPr>
              <a:r>
                <a:rPr lang="en-US" sz="2400" i="0">
                  <a:solidFill>
                    <a:srgbClr val="FF0000"/>
                  </a:solidFill>
                </a:rPr>
                <a:t>?</a:t>
              </a:r>
            </a:p>
          </p:txBody>
        </p:sp>
        <p:sp>
          <p:nvSpPr>
            <p:cNvPr id="14360" name="Text Box 18"/>
            <p:cNvSpPr txBox="1">
              <a:spLocks noChangeArrowheads="1"/>
            </p:cNvSpPr>
            <p:nvPr/>
          </p:nvSpPr>
          <p:spPr bwMode="auto">
            <a:xfrm>
              <a:off x="7873311" y="1397000"/>
              <a:ext cx="971319" cy="121401"/>
            </a:xfrm>
            <a:prstGeom prst="rect">
              <a:avLst/>
            </a:prstGeom>
            <a:solidFill>
              <a:schemeClr val="bg1"/>
            </a:solidFill>
            <a:ln w="15875" algn="ctr">
              <a:noFill/>
              <a:miter lim="800000"/>
              <a:headEnd/>
              <a:tailEnd/>
            </a:ln>
          </p:spPr>
          <p:txBody>
            <a:bodyPr wrap="square" lIns="0" tIns="45720" rIns="0" bIns="0">
              <a:spAutoFit/>
            </a:bodyPr>
            <a:lstStyle/>
            <a:p>
              <a:pPr algn="ctr">
                <a:lnSpc>
                  <a:spcPct val="80000"/>
                </a:lnSpc>
                <a:spcBef>
                  <a:spcPct val="20000"/>
                </a:spcBef>
              </a:pPr>
              <a:r>
                <a:rPr lang="en-US" sz="1400" i="0" dirty="0">
                  <a:solidFill>
                    <a:schemeClr val="tx1"/>
                  </a:solidFill>
                  <a:sym typeface="Math1"/>
                </a:rPr>
                <a:t> </a:t>
              </a:r>
              <a:r>
                <a:rPr lang="en-US" sz="1400" i="0" dirty="0">
                  <a:solidFill>
                    <a:schemeClr val="tx1"/>
                  </a:solidFill>
                </a:rPr>
                <a:t>constant q, </a:t>
              </a:r>
              <a:r>
                <a:rPr lang="en-US" sz="1400" i="0" dirty="0">
                  <a:solidFill>
                    <a:schemeClr val="tx1"/>
                  </a:solidFill>
                  <a:latin typeface="Symbol" pitchFamily="18" charset="2"/>
                </a:rPr>
                <a:t>b</a:t>
              </a:r>
              <a:r>
                <a:rPr lang="en-US" sz="1400" i="0" dirty="0">
                  <a:solidFill>
                    <a:schemeClr val="tx1"/>
                  </a:solidFill>
                  <a:latin typeface="Arial" pitchFamily="34" charset="0"/>
                </a:rPr>
                <a:t>, </a:t>
              </a:r>
              <a:r>
                <a:rPr lang="en-US" sz="1400" i="0" dirty="0" smtClean="0">
                  <a:solidFill>
                    <a:schemeClr val="tx1"/>
                  </a:solidFill>
                  <a:latin typeface="Symbol" pitchFamily="18" charset="2"/>
                </a:rPr>
                <a:t>r*</a:t>
              </a:r>
              <a:endParaRPr lang="en-US" sz="1400" i="0" dirty="0">
                <a:solidFill>
                  <a:schemeClr val="tx1"/>
                </a:solidFill>
                <a:latin typeface="Symbol" pitchFamily="18" charset="2"/>
              </a:endParaRPr>
            </a:p>
          </p:txBody>
        </p:sp>
        <p:sp>
          <p:nvSpPr>
            <p:cNvPr id="14361" name="Text Box 19"/>
            <p:cNvSpPr txBox="1">
              <a:spLocks noChangeArrowheads="1"/>
            </p:cNvSpPr>
            <p:nvPr/>
          </p:nvSpPr>
          <p:spPr bwMode="auto">
            <a:xfrm>
              <a:off x="7480976" y="1640758"/>
              <a:ext cx="775467" cy="359073"/>
            </a:xfrm>
            <a:prstGeom prst="rect">
              <a:avLst/>
            </a:prstGeom>
            <a:solidFill>
              <a:srgbClr val="FFFF99"/>
            </a:solidFill>
            <a:ln w="3175" algn="ctr">
              <a:solidFill>
                <a:schemeClr val="tx1"/>
              </a:solidFill>
              <a:miter lim="800000"/>
              <a:headEnd/>
              <a:tailEnd/>
            </a:ln>
          </p:spPr>
          <p:txBody>
            <a:bodyPr lIns="0" rIns="0">
              <a:spAutoFit/>
            </a:bodyPr>
            <a:lstStyle/>
            <a:p>
              <a:pPr algn="ctr">
                <a:spcBef>
                  <a:spcPct val="20000"/>
                </a:spcBef>
              </a:pPr>
              <a:r>
                <a:rPr lang="en-US" sz="1800" i="0" dirty="0">
                  <a:solidFill>
                    <a:srgbClr val="FF0000"/>
                  </a:solidFill>
                </a:rPr>
                <a:t>NSTX Upgrade</a:t>
              </a:r>
            </a:p>
          </p:txBody>
        </p:sp>
        <p:sp>
          <p:nvSpPr>
            <p:cNvPr id="14362" name="Line 20"/>
            <p:cNvSpPr>
              <a:spLocks noChangeShapeType="1"/>
            </p:cNvSpPr>
            <p:nvPr/>
          </p:nvSpPr>
          <p:spPr bwMode="auto">
            <a:xfrm flipH="1" flipV="1">
              <a:off x="6857872" y="1376510"/>
              <a:ext cx="1359844" cy="1230994"/>
            </a:xfrm>
            <a:prstGeom prst="line">
              <a:avLst/>
            </a:prstGeom>
            <a:noFill/>
            <a:ln w="38100">
              <a:solidFill>
                <a:srgbClr val="FF0000"/>
              </a:solidFill>
              <a:round/>
              <a:headEnd/>
              <a:tailEnd type="triangle" w="med" len="med"/>
            </a:ln>
          </p:spPr>
          <p:txBody>
            <a:bodyPr lIns="0" tIns="0" rIns="0" bIns="0"/>
            <a:lstStyle/>
            <a:p>
              <a:endParaRPr lang="en-US" sz="2000" i="0"/>
            </a:p>
          </p:txBody>
        </p:sp>
        <p:sp>
          <p:nvSpPr>
            <p:cNvPr id="14363" name="Line 21"/>
            <p:cNvSpPr>
              <a:spLocks noChangeShapeType="1"/>
            </p:cNvSpPr>
            <p:nvPr/>
          </p:nvSpPr>
          <p:spPr bwMode="auto">
            <a:xfrm>
              <a:off x="7549539" y="2172876"/>
              <a:ext cx="647545" cy="0"/>
            </a:xfrm>
            <a:prstGeom prst="line">
              <a:avLst/>
            </a:prstGeom>
            <a:noFill/>
            <a:ln w="9525">
              <a:solidFill>
                <a:srgbClr val="FF0000"/>
              </a:solidFill>
              <a:round/>
              <a:headEnd type="triangle" w="med" len="med"/>
              <a:tailEnd type="triangle" w="med" len="med"/>
            </a:ln>
          </p:spPr>
          <p:txBody>
            <a:bodyPr lIns="0" tIns="0" rIns="0" bIns="0"/>
            <a:lstStyle/>
            <a:p>
              <a:endParaRPr lang="en-US" sz="2000" i="0"/>
            </a:p>
          </p:txBody>
        </p:sp>
        <p:sp>
          <p:nvSpPr>
            <p:cNvPr id="54" name="Text Box 19"/>
            <p:cNvSpPr txBox="1">
              <a:spLocks noChangeArrowheads="1"/>
            </p:cNvSpPr>
            <p:nvPr/>
          </p:nvSpPr>
          <p:spPr bwMode="auto">
            <a:xfrm>
              <a:off x="8305800" y="2133600"/>
              <a:ext cx="546867" cy="205184"/>
            </a:xfrm>
            <a:prstGeom prst="rect">
              <a:avLst/>
            </a:prstGeom>
            <a:solidFill>
              <a:srgbClr val="FFFF99"/>
            </a:solidFill>
            <a:ln w="3175" algn="ctr">
              <a:solidFill>
                <a:schemeClr val="tx1"/>
              </a:solidFill>
              <a:miter lim="800000"/>
              <a:headEnd/>
              <a:tailEnd/>
            </a:ln>
          </p:spPr>
          <p:txBody>
            <a:bodyPr wrap="square" lIns="0" rIns="0">
              <a:spAutoFit/>
            </a:bodyPr>
            <a:lstStyle/>
            <a:p>
              <a:pPr algn="ctr">
                <a:spcBef>
                  <a:spcPct val="20000"/>
                </a:spcBef>
              </a:pPr>
              <a:r>
                <a:rPr lang="en-US" sz="1800" i="0" dirty="0" smtClean="0">
                  <a:solidFill>
                    <a:srgbClr val="FF0000"/>
                  </a:solidFill>
                </a:rPr>
                <a:t>NSTX</a:t>
              </a:r>
              <a:endParaRPr lang="en-US" sz="1800" i="0" dirty="0">
                <a:solidFill>
                  <a:srgbClr val="FF0000"/>
                </a:solidFill>
              </a:endParaRPr>
            </a:p>
          </p:txBody>
        </p:sp>
      </p:grpSp>
      <p:sp>
        <p:nvSpPr>
          <p:cNvPr id="50" name="TextBox 49"/>
          <p:cNvSpPr txBox="1"/>
          <p:nvPr/>
        </p:nvSpPr>
        <p:spPr>
          <a:xfrm>
            <a:off x="76200" y="5939135"/>
            <a:ext cx="8991600" cy="461665"/>
          </a:xfrm>
          <a:prstGeom prst="rect">
            <a:avLst/>
          </a:prstGeom>
          <a:solidFill>
            <a:schemeClr val="bg1">
              <a:lumMod val="85000"/>
            </a:schemeClr>
          </a:solidFill>
          <a:ln>
            <a:solidFill>
              <a:schemeClr val="tx1"/>
            </a:solidFill>
          </a:ln>
        </p:spPr>
        <p:txBody>
          <a:bodyPr wrap="square" rtlCol="0">
            <a:spAutoFit/>
          </a:bodyPr>
          <a:lstStyle/>
          <a:p>
            <a:pPr algn="ctr"/>
            <a:r>
              <a:rPr lang="en-US" sz="2400" i="0" dirty="0" smtClean="0">
                <a:solidFill>
                  <a:srgbClr val="FF0000"/>
                </a:solidFill>
                <a:latin typeface="Arial Narrow" panose="020B0606020202030204" pitchFamily="34" charset="0"/>
              </a:rPr>
              <a:t>Favorable confinement results could lead to more compact ST reactors</a:t>
            </a:r>
            <a:endParaRPr lang="en-US" sz="2400" i="0" dirty="0">
              <a:solidFill>
                <a:srgbClr val="FF0000"/>
              </a:solidFill>
              <a:latin typeface="Arial Narrow" panose="020B0606020202030204" pitchFamily="34" charset="0"/>
            </a:endParaRPr>
          </a:p>
        </p:txBody>
      </p:sp>
      <p:sp>
        <p:nvSpPr>
          <p:cNvPr id="8" name="Title 7"/>
          <p:cNvSpPr>
            <a:spLocks noGrp="1"/>
          </p:cNvSpPr>
          <p:nvPr>
            <p:ph type="title"/>
          </p:nvPr>
        </p:nvSpPr>
        <p:spPr/>
        <p:txBody>
          <a:bodyPr>
            <a:noAutofit/>
          </a:bodyPr>
          <a:lstStyle/>
          <a:p>
            <a:r>
              <a:rPr lang="en-US" sz="2400" dirty="0" smtClean="0"/>
              <a:t>NSTX / MAST observed confinement increase at higher </a:t>
            </a:r>
            <a:r>
              <a:rPr lang="en-US" sz="2400" dirty="0" err="1" smtClean="0"/>
              <a:t>T</a:t>
            </a:r>
            <a:r>
              <a:rPr lang="en-US" sz="2400" baseline="-25000" dirty="0" err="1" smtClean="0"/>
              <a:t>e</a:t>
            </a:r>
            <a:r>
              <a:rPr lang="en-US" sz="2400" dirty="0" smtClean="0"/>
              <a:t> </a:t>
            </a:r>
            <a:br>
              <a:rPr lang="en-US" sz="2400" dirty="0" smtClean="0"/>
            </a:br>
            <a:r>
              <a:rPr lang="en-US" sz="2400" dirty="0" smtClean="0">
                <a:solidFill>
                  <a:srgbClr val="920000"/>
                </a:solidFill>
              </a:rPr>
              <a:t>Will confinement trend continue, or look like conventional A?</a:t>
            </a:r>
            <a:endParaRPr lang="en-US" sz="2400" dirty="0">
              <a:solidFill>
                <a:srgbClr val="920000"/>
              </a:solidFill>
            </a:endParaRPr>
          </a:p>
        </p:txBody>
      </p:sp>
    </p:spTree>
    <p:extLst>
      <p:ext uri="{BB962C8B-B14F-4D97-AF65-F5344CB8AC3E}">
        <p14:creationId xmlns:p14="http://schemas.microsoft.com/office/powerpoint/2010/main" val="6692115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dirty="0"/>
              <a:t>Large-scale simulation of turbulence in agreement with ST confinement </a:t>
            </a:r>
            <a:r>
              <a:rPr lang="en-US" dirty="0" smtClean="0"/>
              <a:t>scaling</a:t>
            </a:r>
            <a:endParaRPr lang="en-US" dirty="0"/>
          </a:p>
        </p:txBody>
      </p:sp>
      <p:grpSp>
        <p:nvGrpSpPr>
          <p:cNvPr id="8" name="Group 7"/>
          <p:cNvGrpSpPr/>
          <p:nvPr/>
        </p:nvGrpSpPr>
        <p:grpSpPr>
          <a:xfrm>
            <a:off x="901700" y="1527339"/>
            <a:ext cx="5499100" cy="4834908"/>
            <a:chOff x="6159500" y="2479839"/>
            <a:chExt cx="2971800" cy="2612860"/>
          </a:xfrm>
        </p:grpSpPr>
        <p:pic>
          <p:nvPicPr>
            <p:cNvPr id="9" name="Picture 8"/>
            <p:cNvPicPr>
              <a:picLocks noChangeAspect="1"/>
            </p:cNvPicPr>
            <p:nvPr/>
          </p:nvPicPr>
          <p:blipFill>
            <a:blip r:embed="rId2"/>
            <a:stretch>
              <a:fillRect/>
            </a:stretch>
          </p:blipFill>
          <p:spPr>
            <a:xfrm>
              <a:off x="6248400" y="2479839"/>
              <a:ext cx="2882900" cy="2488358"/>
            </a:xfrm>
            <a:prstGeom prst="rect">
              <a:avLst/>
            </a:prstGeom>
          </p:spPr>
        </p:pic>
        <p:pic>
          <p:nvPicPr>
            <p:cNvPr id="10" name="Picture 9"/>
            <p:cNvPicPr>
              <a:picLocks noChangeAspect="1"/>
            </p:cNvPicPr>
            <p:nvPr/>
          </p:nvPicPr>
          <p:blipFill>
            <a:blip r:embed="rId3"/>
            <a:stretch>
              <a:fillRect/>
            </a:stretch>
          </p:blipFill>
          <p:spPr>
            <a:xfrm>
              <a:off x="7454900" y="4784142"/>
              <a:ext cx="876300" cy="308557"/>
            </a:xfrm>
            <a:prstGeom prst="rect">
              <a:avLst/>
            </a:prstGeom>
          </p:spPr>
        </p:pic>
        <p:pic>
          <p:nvPicPr>
            <p:cNvPr id="11" name="Picture 10"/>
            <p:cNvPicPr>
              <a:picLocks noChangeAspect="1"/>
            </p:cNvPicPr>
            <p:nvPr/>
          </p:nvPicPr>
          <p:blipFill>
            <a:blip r:embed="rId4"/>
            <a:stretch>
              <a:fillRect/>
            </a:stretch>
          </p:blipFill>
          <p:spPr>
            <a:xfrm>
              <a:off x="6159500" y="2997200"/>
              <a:ext cx="362465" cy="1219200"/>
            </a:xfrm>
            <a:prstGeom prst="rect">
              <a:avLst/>
            </a:prstGeom>
          </p:spPr>
        </p:pic>
      </p:grpSp>
      <p:sp>
        <p:nvSpPr>
          <p:cNvPr id="2" name="Rectangle 1"/>
          <p:cNvSpPr/>
          <p:nvPr/>
        </p:nvSpPr>
        <p:spPr>
          <a:xfrm>
            <a:off x="6400800" y="1447800"/>
            <a:ext cx="2451100" cy="1631216"/>
          </a:xfrm>
          <a:prstGeom prst="rect">
            <a:avLst/>
          </a:prstGeom>
        </p:spPr>
        <p:txBody>
          <a:bodyPr wrap="square">
            <a:spAutoFit/>
          </a:bodyPr>
          <a:lstStyle/>
          <a:p>
            <a:pPr marL="182880" indent="-182880">
              <a:spcAft>
                <a:spcPts val="600"/>
              </a:spcAft>
            </a:pPr>
            <a:r>
              <a:rPr lang="en-US" sz="2000" dirty="0" smtClean="0">
                <a:solidFill>
                  <a:srgbClr val="000000"/>
                </a:solidFill>
              </a:rPr>
              <a:t>Predicts </a:t>
            </a:r>
            <a:r>
              <a:rPr lang="en-US" sz="2000" dirty="0">
                <a:solidFill>
                  <a:srgbClr val="000000"/>
                </a:solidFill>
              </a:rPr>
              <a:t>f</a:t>
            </a:r>
            <a:r>
              <a:rPr lang="en-US" sz="2000" i="0" dirty="0" smtClean="0">
                <a:solidFill>
                  <a:srgbClr val="000000"/>
                </a:solidFill>
              </a:rPr>
              <a:t>urther confinement improvement with reduced collisionality.</a:t>
            </a:r>
            <a:endParaRPr lang="en-US" sz="2000" dirty="0">
              <a:solidFill>
                <a:srgbClr val="000000"/>
              </a:solidFill>
            </a:endParaRPr>
          </a:p>
        </p:txBody>
      </p:sp>
      <p:sp>
        <p:nvSpPr>
          <p:cNvPr id="3" name="Rounded Rectangle 2"/>
          <p:cNvSpPr/>
          <p:nvPr/>
        </p:nvSpPr>
        <p:spPr bwMode="auto">
          <a:xfrm>
            <a:off x="3683000" y="2514600"/>
            <a:ext cx="1092200" cy="939800"/>
          </a:xfrm>
          <a:prstGeom prst="roundRect">
            <a:avLst/>
          </a:prstGeom>
          <a:solidFill>
            <a:srgbClr val="FF0000">
              <a:alpha val="25000"/>
            </a:srgbClr>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5" name="TextBox 4"/>
          <p:cNvSpPr txBox="1"/>
          <p:nvPr/>
        </p:nvSpPr>
        <p:spPr>
          <a:xfrm>
            <a:off x="4749800" y="2387600"/>
            <a:ext cx="1612900" cy="646331"/>
          </a:xfrm>
          <a:prstGeom prst="rect">
            <a:avLst/>
          </a:prstGeom>
          <a:noFill/>
        </p:spPr>
        <p:txBody>
          <a:bodyPr wrap="square" rtlCol="0">
            <a:spAutoFit/>
          </a:bodyPr>
          <a:lstStyle/>
          <a:p>
            <a:pPr>
              <a:buNone/>
            </a:pPr>
            <a:r>
              <a:rPr lang="en-US" sz="1800" i="0" dirty="0" smtClean="0">
                <a:solidFill>
                  <a:schemeClr val="tx1"/>
                </a:solidFill>
              </a:rPr>
              <a:t>NSTX-U /MAST-U</a:t>
            </a:r>
            <a:endParaRPr lang="en-US" sz="1800" i="0" dirty="0">
              <a:solidFill>
                <a:schemeClr val="tx1"/>
              </a:solidFill>
            </a:endParaRPr>
          </a:p>
        </p:txBody>
      </p:sp>
      <p:sp>
        <p:nvSpPr>
          <p:cNvPr id="4" name="TextBox 3"/>
          <p:cNvSpPr txBox="1"/>
          <p:nvPr/>
        </p:nvSpPr>
        <p:spPr>
          <a:xfrm>
            <a:off x="228600" y="2514600"/>
            <a:ext cx="615553" cy="2128247"/>
          </a:xfrm>
          <a:prstGeom prst="rect">
            <a:avLst/>
          </a:prstGeom>
          <a:noFill/>
        </p:spPr>
        <p:txBody>
          <a:bodyPr vert="vert270" wrap="none" rtlCol="0">
            <a:spAutoFit/>
          </a:bodyPr>
          <a:lstStyle/>
          <a:p>
            <a:r>
              <a:rPr lang="en-US" sz="2800" dirty="0" smtClean="0"/>
              <a:t>Confinement</a:t>
            </a:r>
            <a:endParaRPr lang="en-US" sz="2800" dirty="0"/>
          </a:p>
        </p:txBody>
      </p:sp>
      <p:cxnSp>
        <p:nvCxnSpPr>
          <p:cNvPr id="7" name="Straight Arrow Connector 6"/>
          <p:cNvCxnSpPr/>
          <p:nvPr/>
        </p:nvCxnSpPr>
        <p:spPr>
          <a:xfrm flipH="1">
            <a:off x="4343400" y="1676400"/>
            <a:ext cx="1981200" cy="9906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48514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219200"/>
            <a:ext cx="5486400" cy="5029200"/>
          </a:xfrm>
        </p:spPr>
        <p:txBody>
          <a:bodyPr>
            <a:normAutofit lnSpcReduction="10000"/>
          </a:bodyPr>
          <a:lstStyle/>
          <a:p>
            <a:r>
              <a:rPr lang="en-US" dirty="0" smtClean="0"/>
              <a:t>Lithium coatings on carbon tiles reduced gas source from wall</a:t>
            </a:r>
          </a:p>
          <a:p>
            <a:pPr lvl="1"/>
            <a:r>
              <a:rPr lang="en-US" dirty="0" smtClean="0"/>
              <a:t>Lead to a larger H-mode pedestal, larger core temperature</a:t>
            </a:r>
          </a:p>
          <a:p>
            <a:pPr lvl="1"/>
            <a:r>
              <a:rPr lang="en-US" dirty="0" smtClean="0"/>
              <a:t>Confinement continued to improve with reduced collisionality</a:t>
            </a:r>
          </a:p>
          <a:p>
            <a:pPr marL="457200" lvl="2" indent="0">
              <a:buNone/>
            </a:pPr>
            <a:endParaRPr lang="en-US" dirty="0"/>
          </a:p>
          <a:p>
            <a:r>
              <a:rPr lang="en-US" dirty="0" smtClean="0"/>
              <a:t>Longer discharges will address first wall solutions</a:t>
            </a:r>
          </a:p>
          <a:p>
            <a:pPr lvl="1"/>
            <a:r>
              <a:rPr lang="en-US" dirty="0"/>
              <a:t>N</a:t>
            </a:r>
            <a:r>
              <a:rPr lang="en-US" dirty="0" smtClean="0"/>
              <a:t>ew diagnostics and campaigns with different wall materials will advance studies of plasma-wall interaction </a:t>
            </a:r>
          </a:p>
        </p:txBody>
      </p:sp>
      <p:sp>
        <p:nvSpPr>
          <p:cNvPr id="3" name="Title 2"/>
          <p:cNvSpPr>
            <a:spLocks noGrp="1"/>
          </p:cNvSpPr>
          <p:nvPr>
            <p:ph type="title"/>
          </p:nvPr>
        </p:nvSpPr>
        <p:spPr/>
        <p:txBody>
          <a:bodyPr>
            <a:normAutofit fontScale="90000"/>
          </a:bodyPr>
          <a:lstStyle/>
          <a:p>
            <a:r>
              <a:rPr lang="en-US" dirty="0" smtClean="0"/>
              <a:t>Low collisionality operation achieved on NSTX using lithium wall coatings</a:t>
            </a:r>
            <a:endParaRPr lang="en-US" dirty="0"/>
          </a:p>
        </p:txBody>
      </p:sp>
      <p:pic>
        <p:nvPicPr>
          <p:cNvPr id="7" name="Picture 6"/>
          <p:cNvPicPr>
            <a:picLocks noChangeAspect="1"/>
          </p:cNvPicPr>
          <p:nvPr/>
        </p:nvPicPr>
        <p:blipFill rotWithShape="1">
          <a:blip r:embed="rId2"/>
          <a:srcRect l="50436"/>
          <a:stretch/>
        </p:blipFill>
        <p:spPr>
          <a:xfrm>
            <a:off x="5778058" y="3505200"/>
            <a:ext cx="3196859" cy="3124200"/>
          </a:xfrm>
          <a:prstGeom prst="rect">
            <a:avLst/>
          </a:prstGeom>
        </p:spPr>
      </p:pic>
      <p:grpSp>
        <p:nvGrpSpPr>
          <p:cNvPr id="14" name="Group 13"/>
          <p:cNvGrpSpPr/>
          <p:nvPr/>
        </p:nvGrpSpPr>
        <p:grpSpPr>
          <a:xfrm>
            <a:off x="5628514" y="914400"/>
            <a:ext cx="3286886" cy="2636519"/>
            <a:chOff x="5628514" y="914400"/>
            <a:chExt cx="3286886" cy="2636519"/>
          </a:xfrm>
        </p:grpSpPr>
        <p:pic>
          <p:nvPicPr>
            <p:cNvPr id="18" name="Picture 17"/>
            <p:cNvPicPr>
              <a:picLocks noChangeAspect="1"/>
            </p:cNvPicPr>
            <p:nvPr/>
          </p:nvPicPr>
          <p:blipFill rotWithShape="1">
            <a:blip r:embed="rId2"/>
            <a:srcRect r="49331" b="16054"/>
            <a:stretch/>
          </p:blipFill>
          <p:spPr>
            <a:xfrm>
              <a:off x="5628514" y="914400"/>
              <a:ext cx="3268131" cy="2622637"/>
            </a:xfrm>
            <a:prstGeom prst="rect">
              <a:avLst/>
            </a:prstGeom>
          </p:spPr>
        </p:pic>
        <p:sp>
          <p:nvSpPr>
            <p:cNvPr id="12" name="Rectangle 11"/>
            <p:cNvSpPr/>
            <p:nvPr/>
          </p:nvSpPr>
          <p:spPr>
            <a:xfrm>
              <a:off x="6400800" y="3505200"/>
              <a:ext cx="251460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3731274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6"/>
          <p:cNvPicPr>
            <a:picLocks noChangeAspect="1" noChangeArrowheads="1"/>
          </p:cNvPicPr>
          <p:nvPr/>
        </p:nvPicPr>
        <p:blipFill>
          <a:blip r:embed="rId3" cstate="print"/>
          <a:srcRect/>
          <a:stretch>
            <a:fillRect/>
          </a:stretch>
        </p:blipFill>
        <p:spPr bwMode="auto">
          <a:xfrm>
            <a:off x="241299" y="1685926"/>
            <a:ext cx="2751685" cy="3775074"/>
          </a:xfrm>
          <a:prstGeom prst="rect">
            <a:avLst/>
          </a:prstGeom>
          <a:noFill/>
          <a:ln w="9525">
            <a:noFill/>
            <a:miter lim="800000"/>
            <a:headEnd/>
            <a:tailEnd/>
          </a:ln>
        </p:spPr>
      </p:pic>
      <p:sp>
        <p:nvSpPr>
          <p:cNvPr id="19461" name="TextBox 10"/>
          <p:cNvSpPr txBox="1">
            <a:spLocks noChangeArrowheads="1"/>
          </p:cNvSpPr>
          <p:nvPr/>
        </p:nvSpPr>
        <p:spPr bwMode="auto">
          <a:xfrm>
            <a:off x="0" y="977900"/>
            <a:ext cx="3276600" cy="651448"/>
          </a:xfrm>
          <a:prstGeom prst="rect">
            <a:avLst/>
          </a:prstGeom>
          <a:noFill/>
          <a:ln w="9525">
            <a:noFill/>
            <a:miter lim="800000"/>
            <a:headEnd/>
            <a:tailEnd/>
          </a:ln>
        </p:spPr>
        <p:txBody>
          <a:bodyPr wrap="square" lIns="91429" tIns="45714" rIns="91429" bIns="45714">
            <a:spAutoFit/>
          </a:bodyPr>
          <a:lstStyle/>
          <a:p>
            <a:pPr algn="ctr">
              <a:lnSpc>
                <a:spcPct val="90000"/>
              </a:lnSpc>
              <a:buNone/>
            </a:pPr>
            <a:r>
              <a:rPr lang="en-US" sz="2000" i="0" dirty="0" smtClean="0">
                <a:solidFill>
                  <a:srgbClr val="000000"/>
                </a:solidFill>
              </a:rPr>
              <a:t>Compact ST</a:t>
            </a:r>
            <a:r>
              <a:rPr lang="en-US" sz="2000" i="0" dirty="0">
                <a:solidFill>
                  <a:srgbClr val="000000"/>
                </a:solidFill>
              </a:rPr>
              <a:t>-FNSF has no/small central solenoid</a:t>
            </a:r>
          </a:p>
        </p:txBody>
      </p:sp>
      <p:sp>
        <p:nvSpPr>
          <p:cNvPr id="5" name="Title 4"/>
          <p:cNvSpPr>
            <a:spLocks noGrp="1"/>
          </p:cNvSpPr>
          <p:nvPr>
            <p:ph type="title"/>
          </p:nvPr>
        </p:nvSpPr>
        <p:spPr/>
        <p:txBody>
          <a:bodyPr>
            <a:normAutofit fontScale="90000"/>
          </a:bodyPr>
          <a:lstStyle/>
          <a:p>
            <a:r>
              <a:rPr lang="en-US" dirty="0" smtClean="0"/>
              <a:t>NSTX-U will exploit new tools for developing fully non-inductive scenarios for a FNSF</a:t>
            </a:r>
            <a:endParaRPr lang="en-US" dirty="0"/>
          </a:p>
        </p:txBody>
      </p:sp>
      <p:grpSp>
        <p:nvGrpSpPr>
          <p:cNvPr id="2" name="Group 1"/>
          <p:cNvGrpSpPr/>
          <p:nvPr/>
        </p:nvGrpSpPr>
        <p:grpSpPr>
          <a:xfrm>
            <a:off x="3073400" y="1511300"/>
            <a:ext cx="5956300" cy="4051300"/>
            <a:chOff x="3073400" y="1752600"/>
            <a:chExt cx="5956300" cy="4051300"/>
          </a:xfrm>
        </p:grpSpPr>
        <p:sp>
          <p:nvSpPr>
            <p:cNvPr id="37" name="Content Placeholder 2"/>
            <p:cNvSpPr txBox="1">
              <a:spLocks/>
            </p:cNvSpPr>
            <p:nvPr/>
          </p:nvSpPr>
          <p:spPr bwMode="auto">
            <a:xfrm>
              <a:off x="3669302" y="1752600"/>
              <a:ext cx="4716207" cy="485817"/>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R="0" lvl="0" algn="ctr" defTabSz="914400" rtl="0" eaLnBrk="0" fontAlgn="base" latinLnBrk="0" hangingPunct="0">
                <a:lnSpc>
                  <a:spcPct val="100000"/>
                </a:lnSpc>
                <a:spcBef>
                  <a:spcPct val="20000"/>
                </a:spcBef>
                <a:spcAft>
                  <a:spcPct val="0"/>
                </a:spcAft>
                <a:buClrTx/>
                <a:buSzTx/>
                <a:buNone/>
                <a:tabLst/>
                <a:defRPr/>
              </a:pPr>
              <a:r>
                <a:rPr lang="en-US" altLang="ja-JP" sz="2200" b="1" i="0" kern="0" noProof="0" dirty="0" smtClean="0">
                  <a:solidFill>
                    <a:srgbClr val="000000"/>
                  </a:solidFill>
                  <a:latin typeface="Arial Narrow" panose="020B0606020202030204" pitchFamily="34" charset="0"/>
                </a:rPr>
                <a:t>ST</a:t>
              </a:r>
              <a:r>
                <a:rPr lang="en-US" altLang="ja-JP" sz="2200" i="0" kern="0" noProof="0" dirty="0" smtClean="0">
                  <a:solidFill>
                    <a:srgbClr val="000000"/>
                  </a:solidFill>
                  <a:latin typeface="Arial Narrow" panose="020B0606020202030204" pitchFamily="34" charset="0"/>
                </a:rPr>
                <a:t>-</a:t>
              </a:r>
              <a:r>
                <a:rPr lang="en-US" sz="2200" b="1" i="0" kern="0" noProof="0" dirty="0" smtClean="0">
                  <a:solidFill>
                    <a:srgbClr val="000000"/>
                  </a:solidFill>
                  <a:latin typeface="Arial Narrow" panose="020B0606020202030204" pitchFamily="34" charset="0"/>
                </a:rPr>
                <a:t>FNSF </a:t>
              </a:r>
              <a:r>
                <a:rPr lang="en-US" sz="2200" i="0" kern="0" noProof="0" dirty="0" smtClean="0">
                  <a:solidFill>
                    <a:srgbClr val="000000"/>
                  </a:solidFill>
                  <a:latin typeface="Arial Narrow" panose="020B0606020202030204" pitchFamily="34" charset="0"/>
                </a:rPr>
                <a:t>Scenarios</a:t>
              </a:r>
              <a:endParaRPr lang="en-US" sz="2200" b="1" i="0" kern="0" noProof="0" dirty="0" smtClean="0">
                <a:solidFill>
                  <a:srgbClr val="000000"/>
                </a:solidFill>
                <a:latin typeface="Arial Narrow" panose="020B0606020202030204" pitchFamily="34" charset="0"/>
              </a:endParaRPr>
            </a:p>
          </p:txBody>
        </p:sp>
        <p:cxnSp>
          <p:nvCxnSpPr>
            <p:cNvPr id="16" name="Straight Arrow Connector 15"/>
            <p:cNvCxnSpPr/>
            <p:nvPr/>
          </p:nvCxnSpPr>
          <p:spPr bwMode="auto">
            <a:xfrm flipV="1">
              <a:off x="3902872" y="2522886"/>
              <a:ext cx="0" cy="2596635"/>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46"/>
            <p:cNvSpPr txBox="1">
              <a:spLocks noChangeArrowheads="1"/>
            </p:cNvSpPr>
            <p:nvPr/>
          </p:nvSpPr>
          <p:spPr bwMode="auto">
            <a:xfrm>
              <a:off x="3073400" y="2333666"/>
              <a:ext cx="816141" cy="334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Arial" charset="0"/>
                </a:defRPr>
              </a:lvl1pPr>
              <a:lvl2pPr marL="37931725" indent="-37474525" eaLnBrk="0" hangingPunct="0">
                <a:defRPr sz="1200" b="1" i="1">
                  <a:solidFill>
                    <a:srgbClr val="1822CD"/>
                  </a:solidFill>
                  <a:latin typeface="Helvetica" charset="0"/>
                  <a:ea typeface="Arial" charset="0"/>
                  <a:cs typeface="Arial" charset="0"/>
                </a:defRPr>
              </a:lvl2pPr>
              <a:lvl3pPr eaLnBrk="0" hangingPunct="0">
                <a:defRPr sz="1200" b="1" i="1">
                  <a:solidFill>
                    <a:srgbClr val="1822CD"/>
                  </a:solidFill>
                  <a:latin typeface="Helvetica" charset="0"/>
                  <a:ea typeface="Arial" charset="0"/>
                  <a:cs typeface="Arial" charset="0"/>
                </a:defRPr>
              </a:lvl3pPr>
              <a:lvl4pPr eaLnBrk="0" hangingPunct="0">
                <a:defRPr sz="1200" b="1" i="1">
                  <a:solidFill>
                    <a:srgbClr val="1822CD"/>
                  </a:solidFill>
                  <a:latin typeface="Helvetica" charset="0"/>
                  <a:ea typeface="Arial" charset="0"/>
                  <a:cs typeface="Arial" charset="0"/>
                </a:defRPr>
              </a:lvl4pPr>
              <a:lvl5pPr eaLnBrk="0" hangingPunct="0">
                <a:defRPr sz="1200" b="1" i="1">
                  <a:solidFill>
                    <a:srgbClr val="1822CD"/>
                  </a:solidFill>
                  <a:latin typeface="Helvetica" charset="0"/>
                  <a:ea typeface="Arial" charset="0"/>
                  <a:cs typeface="Arial" charset="0"/>
                </a:defRPr>
              </a:lvl5pPr>
              <a:lvl6pPr marL="457200" eaLnBrk="0" fontAlgn="base" hangingPunct="0">
                <a:spcBef>
                  <a:spcPct val="0"/>
                </a:spcBef>
                <a:spcAft>
                  <a:spcPct val="0"/>
                </a:spcAft>
                <a:defRPr sz="1200" b="1" i="1">
                  <a:solidFill>
                    <a:srgbClr val="1822CD"/>
                  </a:solidFill>
                  <a:latin typeface="Helvetica" charset="0"/>
                  <a:ea typeface="Arial" charset="0"/>
                  <a:cs typeface="Arial" charset="0"/>
                </a:defRPr>
              </a:lvl6pPr>
              <a:lvl7pPr marL="914400" eaLnBrk="0" fontAlgn="base" hangingPunct="0">
                <a:spcBef>
                  <a:spcPct val="0"/>
                </a:spcBef>
                <a:spcAft>
                  <a:spcPct val="0"/>
                </a:spcAft>
                <a:defRPr sz="1200" b="1" i="1">
                  <a:solidFill>
                    <a:srgbClr val="1822CD"/>
                  </a:solidFill>
                  <a:latin typeface="Helvetica" charset="0"/>
                  <a:ea typeface="Arial" charset="0"/>
                  <a:cs typeface="Arial" charset="0"/>
                </a:defRPr>
              </a:lvl7pPr>
              <a:lvl8pPr marL="1371600" eaLnBrk="0" fontAlgn="base" hangingPunct="0">
                <a:spcBef>
                  <a:spcPct val="0"/>
                </a:spcBef>
                <a:spcAft>
                  <a:spcPct val="0"/>
                </a:spcAft>
                <a:defRPr sz="1200" b="1" i="1">
                  <a:solidFill>
                    <a:srgbClr val="1822CD"/>
                  </a:solidFill>
                  <a:latin typeface="Helvetica" charset="0"/>
                  <a:ea typeface="Arial" charset="0"/>
                  <a:cs typeface="Arial" charset="0"/>
                </a:defRPr>
              </a:lvl8pPr>
              <a:lvl9pPr marL="1828800" eaLnBrk="0" fontAlgn="base" hangingPunct="0">
                <a:spcBef>
                  <a:spcPct val="0"/>
                </a:spcBef>
                <a:spcAft>
                  <a:spcPct val="0"/>
                </a:spcAft>
                <a:defRPr sz="1200" b="1" i="1">
                  <a:solidFill>
                    <a:srgbClr val="1822CD"/>
                  </a:solidFill>
                  <a:latin typeface="Helvetica" charset="0"/>
                  <a:ea typeface="Arial" charset="0"/>
                  <a:cs typeface="Arial" charset="0"/>
                </a:defRPr>
              </a:lvl9pPr>
            </a:lstStyle>
            <a:p>
              <a:pPr eaLnBrk="1" hangingPunct="1">
                <a:buNone/>
              </a:pPr>
              <a:r>
                <a:rPr lang="en-US" sz="1600" i="0" dirty="0" smtClean="0">
                  <a:solidFill>
                    <a:schemeClr val="tx1"/>
                  </a:solidFill>
                </a:rPr>
                <a:t>I</a:t>
              </a:r>
              <a:r>
                <a:rPr lang="en-US" sz="1600" i="0" baseline="-25000" dirty="0" smtClean="0">
                  <a:solidFill>
                    <a:schemeClr val="tx1"/>
                  </a:solidFill>
                </a:rPr>
                <a:t>P </a:t>
              </a:r>
              <a:r>
                <a:rPr lang="en-US" sz="1600" i="0" dirty="0" smtClean="0">
                  <a:solidFill>
                    <a:schemeClr val="tx1"/>
                  </a:solidFill>
                </a:rPr>
                <a:t>[MA</a:t>
              </a:r>
              <a:r>
                <a:rPr lang="en-US" sz="1600" i="0" dirty="0">
                  <a:solidFill>
                    <a:schemeClr val="tx1"/>
                  </a:solidFill>
                </a:rPr>
                <a:t>]</a:t>
              </a:r>
              <a:endParaRPr lang="en-US" sz="1600" i="0" baseline="-25000" dirty="0">
                <a:solidFill>
                  <a:schemeClr val="tx1"/>
                </a:solidFill>
              </a:endParaRPr>
            </a:p>
          </p:txBody>
        </p:sp>
        <p:cxnSp>
          <p:nvCxnSpPr>
            <p:cNvPr id="22" name="Straight Arrow Connector 21"/>
            <p:cNvCxnSpPr/>
            <p:nvPr/>
          </p:nvCxnSpPr>
          <p:spPr bwMode="auto">
            <a:xfrm flipV="1">
              <a:off x="8533447" y="2587496"/>
              <a:ext cx="0" cy="2532025"/>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
            <p:cNvCxnSpPr/>
            <p:nvPr/>
          </p:nvCxnSpPr>
          <p:spPr bwMode="auto">
            <a:xfrm flipV="1">
              <a:off x="3902872" y="5113778"/>
              <a:ext cx="5126828" cy="5743"/>
            </a:xfrm>
            <a:prstGeom prst="straightConnector1">
              <a:avLst/>
            </a:prstGeom>
            <a:ln w="127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a:off x="5824553" y="3853508"/>
              <a:ext cx="2609642" cy="1218080"/>
              <a:chOff x="4386517" y="4177732"/>
              <a:chExt cx="2642997" cy="1233648"/>
            </a:xfrm>
          </p:grpSpPr>
          <p:sp>
            <p:nvSpPr>
              <p:cNvPr id="26" name="Rectangle 25"/>
              <p:cNvSpPr/>
              <p:nvPr/>
            </p:nvSpPr>
            <p:spPr bwMode="auto">
              <a:xfrm>
                <a:off x="4386517" y="4177732"/>
                <a:ext cx="2642997" cy="1233648"/>
              </a:xfrm>
              <a:prstGeom prst="rect">
                <a:avLst/>
              </a:prstGeom>
              <a:solidFill>
                <a:srgbClr val="D0DEFC"/>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050" b="1" i="1" u="none" strike="noStrike" cap="none" normalizeH="0" baseline="0" smtClean="0">
                  <a:ln>
                    <a:noFill/>
                  </a:ln>
                  <a:solidFill>
                    <a:srgbClr val="1822CD"/>
                  </a:solidFill>
                  <a:effectLst/>
                  <a:latin typeface="Helvetica" pitchFamily="-128" charset="0"/>
                </a:endParaRPr>
              </a:p>
            </p:txBody>
          </p:sp>
          <p:sp>
            <p:nvSpPr>
              <p:cNvPr id="27" name="Rectangle 26"/>
              <p:cNvSpPr/>
              <p:nvPr/>
            </p:nvSpPr>
            <p:spPr>
              <a:xfrm>
                <a:off x="5419153" y="4191000"/>
                <a:ext cx="594640" cy="276999"/>
              </a:xfrm>
              <a:prstGeom prst="rect">
                <a:avLst/>
              </a:prstGeom>
              <a:noFill/>
            </p:spPr>
            <p:txBody>
              <a:bodyPr wrap="square" lIns="0" rIns="0">
                <a:spAutoFit/>
              </a:bodyPr>
              <a:lstStyle/>
              <a:p>
                <a:pPr algn="ctr">
                  <a:buNone/>
                </a:pPr>
                <a:r>
                  <a:rPr lang="en-US" b="1" i="0" dirty="0" smtClean="0">
                    <a:solidFill>
                      <a:srgbClr val="0000FF"/>
                    </a:solidFill>
                  </a:rPr>
                  <a:t>NBI</a:t>
                </a:r>
                <a:endParaRPr lang="en-US" b="1" dirty="0">
                  <a:solidFill>
                    <a:srgbClr val="0000FF"/>
                  </a:solidFill>
                </a:endParaRPr>
              </a:p>
            </p:txBody>
          </p:sp>
        </p:grpSp>
        <p:grpSp>
          <p:nvGrpSpPr>
            <p:cNvPr id="28" name="Group 27"/>
            <p:cNvGrpSpPr/>
            <p:nvPr/>
          </p:nvGrpSpPr>
          <p:grpSpPr>
            <a:xfrm>
              <a:off x="3942604" y="3001367"/>
              <a:ext cx="4535348" cy="2055720"/>
              <a:chOff x="4646626" y="1676400"/>
              <a:chExt cx="3412081" cy="1389220"/>
            </a:xfrm>
          </p:grpSpPr>
          <p:cxnSp>
            <p:nvCxnSpPr>
              <p:cNvPr id="29" name="Straight Connector 28"/>
              <p:cNvCxnSpPr/>
              <p:nvPr/>
            </p:nvCxnSpPr>
            <p:spPr bwMode="auto">
              <a:xfrm flipV="1">
                <a:off x="4646626" y="2362200"/>
                <a:ext cx="898896" cy="70342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16"/>
              <p:cNvCxnSpPr/>
              <p:nvPr/>
            </p:nvCxnSpPr>
            <p:spPr bwMode="auto">
              <a:xfrm flipV="1">
                <a:off x="5545522" y="2111462"/>
                <a:ext cx="398078" cy="250738"/>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bwMode="auto">
              <a:xfrm flipV="1">
                <a:off x="7485145" y="1676400"/>
                <a:ext cx="573562" cy="2976"/>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bwMode="auto">
              <a:xfrm flipV="1">
                <a:off x="6781800" y="1705689"/>
                <a:ext cx="361690" cy="4691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bwMode="auto">
              <a:xfrm flipV="1">
                <a:off x="7143490" y="1679376"/>
                <a:ext cx="341655" cy="26314"/>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bwMode="auto">
              <a:xfrm flipV="1">
                <a:off x="6208230" y="1817002"/>
                <a:ext cx="344970" cy="14206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bwMode="auto">
              <a:xfrm flipV="1">
                <a:off x="6553200" y="1753438"/>
                <a:ext cx="228600" cy="63564"/>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16"/>
              <p:cNvCxnSpPr/>
              <p:nvPr/>
            </p:nvCxnSpPr>
            <p:spPr bwMode="auto">
              <a:xfrm flipV="1">
                <a:off x="5930950" y="1959064"/>
                <a:ext cx="277280" cy="158356"/>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0" name="TextBox 47"/>
            <p:cNvSpPr txBox="1">
              <a:spLocks noChangeArrowheads="1"/>
            </p:cNvSpPr>
            <p:nvPr/>
          </p:nvSpPr>
          <p:spPr bwMode="auto">
            <a:xfrm>
              <a:off x="7512461" y="4977785"/>
              <a:ext cx="606398" cy="243114"/>
            </a:xfrm>
            <a:prstGeom prst="rect">
              <a:avLst/>
            </a:prstGeom>
            <a:solidFill>
              <a:srgbClr val="FFFFFF"/>
            </a:solidFill>
            <a:ln w="9525">
              <a:noFill/>
              <a:miter lim="800000"/>
              <a:headEnd/>
              <a:tailEnd/>
            </a:ln>
            <a:extLst/>
          </p:spPr>
          <p:txBody>
            <a:bodyPr wrap="square" lIns="0" tIns="0" rIns="0" bIns="0" anchor="ctr">
              <a:spAutoFit/>
            </a:bodyPr>
            <a:lstStyle>
              <a:lvl1pPr eaLnBrk="0" hangingPunct="0">
                <a:defRPr sz="1200" b="1" i="1">
                  <a:solidFill>
                    <a:srgbClr val="1822CD"/>
                  </a:solidFill>
                  <a:latin typeface="Helvetica" charset="0"/>
                  <a:ea typeface="ＭＳ Ｐゴシック" charset="0"/>
                  <a:cs typeface="Arial" charset="0"/>
                </a:defRPr>
              </a:lvl1pPr>
              <a:lvl2pPr marL="37931725" indent="-37474525" eaLnBrk="0" hangingPunct="0">
                <a:defRPr sz="1200" b="1" i="1">
                  <a:solidFill>
                    <a:srgbClr val="1822CD"/>
                  </a:solidFill>
                  <a:latin typeface="Helvetica" charset="0"/>
                  <a:ea typeface="Arial" charset="0"/>
                  <a:cs typeface="Arial" charset="0"/>
                </a:defRPr>
              </a:lvl2pPr>
              <a:lvl3pPr eaLnBrk="0" hangingPunct="0">
                <a:defRPr sz="1200" b="1" i="1">
                  <a:solidFill>
                    <a:srgbClr val="1822CD"/>
                  </a:solidFill>
                  <a:latin typeface="Helvetica" charset="0"/>
                  <a:ea typeface="Arial" charset="0"/>
                  <a:cs typeface="Arial" charset="0"/>
                </a:defRPr>
              </a:lvl3pPr>
              <a:lvl4pPr eaLnBrk="0" hangingPunct="0">
                <a:defRPr sz="1200" b="1" i="1">
                  <a:solidFill>
                    <a:srgbClr val="1822CD"/>
                  </a:solidFill>
                  <a:latin typeface="Helvetica" charset="0"/>
                  <a:ea typeface="Arial" charset="0"/>
                  <a:cs typeface="Arial" charset="0"/>
                </a:defRPr>
              </a:lvl4pPr>
              <a:lvl5pPr eaLnBrk="0" hangingPunct="0">
                <a:defRPr sz="1200" b="1" i="1">
                  <a:solidFill>
                    <a:srgbClr val="1822CD"/>
                  </a:solidFill>
                  <a:latin typeface="Helvetica" charset="0"/>
                  <a:ea typeface="Arial" charset="0"/>
                  <a:cs typeface="Arial" charset="0"/>
                </a:defRPr>
              </a:lvl5pPr>
              <a:lvl6pPr marL="457200" eaLnBrk="0" fontAlgn="base" hangingPunct="0">
                <a:spcBef>
                  <a:spcPct val="0"/>
                </a:spcBef>
                <a:spcAft>
                  <a:spcPct val="0"/>
                </a:spcAft>
                <a:defRPr sz="1200" b="1" i="1">
                  <a:solidFill>
                    <a:srgbClr val="1822CD"/>
                  </a:solidFill>
                  <a:latin typeface="Helvetica" charset="0"/>
                  <a:ea typeface="Arial" charset="0"/>
                  <a:cs typeface="Arial" charset="0"/>
                </a:defRPr>
              </a:lvl6pPr>
              <a:lvl7pPr marL="914400" eaLnBrk="0" fontAlgn="base" hangingPunct="0">
                <a:spcBef>
                  <a:spcPct val="0"/>
                </a:spcBef>
                <a:spcAft>
                  <a:spcPct val="0"/>
                </a:spcAft>
                <a:defRPr sz="1200" b="1" i="1">
                  <a:solidFill>
                    <a:srgbClr val="1822CD"/>
                  </a:solidFill>
                  <a:latin typeface="Helvetica" charset="0"/>
                  <a:ea typeface="Arial" charset="0"/>
                  <a:cs typeface="Arial" charset="0"/>
                </a:defRPr>
              </a:lvl7pPr>
              <a:lvl8pPr marL="1371600" eaLnBrk="0" fontAlgn="base" hangingPunct="0">
                <a:spcBef>
                  <a:spcPct val="0"/>
                </a:spcBef>
                <a:spcAft>
                  <a:spcPct val="0"/>
                </a:spcAft>
                <a:defRPr sz="1200" b="1" i="1">
                  <a:solidFill>
                    <a:srgbClr val="1822CD"/>
                  </a:solidFill>
                  <a:latin typeface="Helvetica" charset="0"/>
                  <a:ea typeface="Arial" charset="0"/>
                  <a:cs typeface="Arial" charset="0"/>
                </a:defRPr>
              </a:lvl8pPr>
              <a:lvl9pPr marL="1828800" eaLnBrk="0" fontAlgn="base" hangingPunct="0">
                <a:spcBef>
                  <a:spcPct val="0"/>
                </a:spcBef>
                <a:spcAft>
                  <a:spcPct val="0"/>
                </a:spcAft>
                <a:defRPr sz="1200" b="1" i="1">
                  <a:solidFill>
                    <a:srgbClr val="1822CD"/>
                  </a:solidFill>
                  <a:latin typeface="Helvetica" charset="0"/>
                  <a:ea typeface="Arial" charset="0"/>
                  <a:cs typeface="Arial" charset="0"/>
                </a:defRPr>
              </a:lvl9pPr>
            </a:lstStyle>
            <a:p>
              <a:pPr algn="ctr" eaLnBrk="1" hangingPunct="1">
                <a:buNone/>
              </a:pPr>
              <a:r>
                <a:rPr lang="en-US" sz="1600" i="0" dirty="0" smtClean="0">
                  <a:solidFill>
                    <a:schemeClr val="tx1"/>
                  </a:solidFill>
                </a:rPr>
                <a:t>Time</a:t>
              </a:r>
              <a:endParaRPr lang="en-US" sz="1600" i="0" dirty="0">
                <a:solidFill>
                  <a:schemeClr val="tx1"/>
                </a:solidFill>
              </a:endParaRPr>
            </a:p>
          </p:txBody>
        </p:sp>
        <p:grpSp>
          <p:nvGrpSpPr>
            <p:cNvPr id="41" name="Group 40"/>
            <p:cNvGrpSpPr/>
            <p:nvPr/>
          </p:nvGrpSpPr>
          <p:grpSpPr>
            <a:xfrm>
              <a:off x="5401965" y="4329782"/>
              <a:ext cx="959372" cy="741806"/>
              <a:chOff x="3958528" y="4660094"/>
              <a:chExt cx="971634" cy="751287"/>
            </a:xfrm>
            <a:solidFill>
              <a:srgbClr val="D0DEFC"/>
            </a:solidFill>
          </p:grpSpPr>
          <p:sp>
            <p:nvSpPr>
              <p:cNvPr id="42" name="Rectangle 41"/>
              <p:cNvSpPr/>
              <p:nvPr/>
            </p:nvSpPr>
            <p:spPr bwMode="auto">
              <a:xfrm>
                <a:off x="3958528" y="4660094"/>
                <a:ext cx="971634" cy="751287"/>
              </a:xfrm>
              <a:prstGeom prst="rect">
                <a:avLst/>
              </a:prstGeom>
              <a:solidFill>
                <a:srgbClr val="CCFFCC"/>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050" b="1" i="1" u="none" strike="noStrike" cap="none" normalizeH="0" baseline="0" smtClean="0">
                  <a:ln>
                    <a:noFill/>
                  </a:ln>
                  <a:solidFill>
                    <a:srgbClr val="1822CD"/>
                  </a:solidFill>
                  <a:effectLst/>
                  <a:latin typeface="Helvetica" pitchFamily="-128" charset="0"/>
                </a:endParaRPr>
              </a:p>
            </p:txBody>
          </p:sp>
          <p:sp>
            <p:nvSpPr>
              <p:cNvPr id="43" name="Rectangle 42"/>
              <p:cNvSpPr/>
              <p:nvPr/>
            </p:nvSpPr>
            <p:spPr>
              <a:xfrm>
                <a:off x="3974072" y="4740986"/>
                <a:ext cx="927884" cy="161583"/>
              </a:xfrm>
              <a:prstGeom prst="rect">
                <a:avLst/>
              </a:prstGeom>
              <a:noFill/>
            </p:spPr>
            <p:txBody>
              <a:bodyPr wrap="square" lIns="0" tIns="0" rIns="0" bIns="0" anchor="ctr" anchorCtr="0">
                <a:spAutoFit/>
              </a:bodyPr>
              <a:lstStyle/>
              <a:p>
                <a:pPr algn="ctr">
                  <a:lnSpc>
                    <a:spcPct val="70000"/>
                  </a:lnSpc>
                  <a:buNone/>
                </a:pPr>
                <a:r>
                  <a:rPr lang="en-US" sz="1400" i="0" dirty="0" smtClean="0">
                    <a:solidFill>
                      <a:schemeClr val="accent1">
                        <a:lumMod val="50000"/>
                      </a:schemeClr>
                    </a:solidFill>
                    <a:latin typeface="Arial Narrow" panose="020B0606020202030204" pitchFamily="34" charset="0"/>
                  </a:rPr>
                  <a:t>HHFW</a:t>
                </a:r>
                <a:endParaRPr lang="en-US" sz="1400" b="1" dirty="0">
                  <a:solidFill>
                    <a:schemeClr val="accent1">
                      <a:lumMod val="50000"/>
                    </a:schemeClr>
                  </a:solidFill>
                  <a:latin typeface="Arial Narrow" panose="020B0606020202030204" pitchFamily="34" charset="0"/>
                </a:endParaRPr>
              </a:p>
            </p:txBody>
          </p:sp>
        </p:grpSp>
        <p:sp>
          <p:nvSpPr>
            <p:cNvPr id="45" name="Rectangle 44"/>
            <p:cNvSpPr/>
            <p:nvPr/>
          </p:nvSpPr>
          <p:spPr bwMode="auto">
            <a:xfrm>
              <a:off x="3911604" y="4720999"/>
              <a:ext cx="1930396" cy="349423"/>
            </a:xfrm>
            <a:prstGeom prst="rect">
              <a:avLst/>
            </a:prstGeom>
            <a:solidFill>
              <a:srgbClr val="FFCCCC"/>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None/>
                <a:tabLst/>
              </a:pPr>
              <a:endParaRPr kumimoji="0" lang="en-US" sz="1050" b="1" i="1" u="none" strike="noStrike" cap="none" normalizeH="0" baseline="0" smtClean="0">
                <a:ln>
                  <a:noFill/>
                </a:ln>
                <a:solidFill>
                  <a:srgbClr val="1822CD"/>
                </a:solidFill>
                <a:effectLst/>
                <a:latin typeface="Helvetica" pitchFamily="-128" charset="0"/>
              </a:endParaRPr>
            </a:p>
          </p:txBody>
        </p:sp>
        <p:sp>
          <p:nvSpPr>
            <p:cNvPr id="46" name="Rectangle 45"/>
            <p:cNvSpPr/>
            <p:nvPr/>
          </p:nvSpPr>
          <p:spPr>
            <a:xfrm>
              <a:off x="3974714" y="4766410"/>
              <a:ext cx="1200749" cy="230832"/>
            </a:xfrm>
            <a:prstGeom prst="rect">
              <a:avLst/>
            </a:prstGeom>
            <a:noFill/>
            <a:ln>
              <a:solidFill>
                <a:srgbClr val="FFFFFF"/>
              </a:solidFill>
            </a:ln>
          </p:spPr>
          <p:txBody>
            <a:bodyPr wrap="none" lIns="0" tIns="0" rIns="0" bIns="0">
              <a:spAutoFit/>
            </a:bodyPr>
            <a:lstStyle/>
            <a:p>
              <a:pPr eaLnBrk="1" hangingPunct="1">
                <a:buNone/>
              </a:pPr>
              <a:r>
                <a:rPr lang="en-US" sz="1500" b="1" i="0" dirty="0" smtClean="0">
                  <a:solidFill>
                    <a:srgbClr val="FF0000"/>
                  </a:solidFill>
                  <a:latin typeface="Arial Narrow" panose="020B0606020202030204" pitchFamily="34" charset="0"/>
                </a:rPr>
                <a:t>EC/EBW, HI,  PF</a:t>
              </a:r>
              <a:endParaRPr lang="en-US" sz="1500" b="1" i="0" dirty="0">
                <a:solidFill>
                  <a:srgbClr val="FF0000"/>
                </a:solidFill>
                <a:latin typeface="Arial Narrow" panose="020B0606020202030204" pitchFamily="34" charset="0"/>
              </a:endParaRPr>
            </a:p>
          </p:txBody>
        </p:sp>
        <p:sp>
          <p:nvSpPr>
            <p:cNvPr id="11" name="TextBox 10"/>
            <p:cNvSpPr txBox="1"/>
            <p:nvPr/>
          </p:nvSpPr>
          <p:spPr>
            <a:xfrm>
              <a:off x="3327400" y="5196212"/>
              <a:ext cx="1701800" cy="607688"/>
            </a:xfrm>
            <a:prstGeom prst="rect">
              <a:avLst/>
            </a:prstGeom>
            <a:noFill/>
          </p:spPr>
          <p:txBody>
            <a:bodyPr wrap="square" rtlCol="0">
              <a:spAutoFit/>
            </a:bodyPr>
            <a:lstStyle/>
            <a:p>
              <a:pPr>
                <a:lnSpc>
                  <a:spcPts val="1760"/>
                </a:lnSpc>
                <a:buNone/>
              </a:pPr>
              <a:r>
                <a:rPr lang="en-US" sz="1800" i="0" dirty="0" smtClean="0">
                  <a:solidFill>
                    <a:srgbClr val="FF0000"/>
                  </a:solidFill>
                  <a:ea typeface="ＭＳ Ｐゴシック" pitchFamily="34" charset="-128"/>
                </a:rPr>
                <a:t>Solenoid-free</a:t>
              </a:r>
            </a:p>
            <a:p>
              <a:pPr>
                <a:lnSpc>
                  <a:spcPts val="1760"/>
                </a:lnSpc>
                <a:buNone/>
              </a:pPr>
              <a:r>
                <a:rPr lang="en-US" sz="1800" i="0" dirty="0" smtClean="0">
                  <a:solidFill>
                    <a:srgbClr val="FF0000"/>
                  </a:solidFill>
                  <a:ea typeface="ＭＳ Ｐゴシック" pitchFamily="34" charset="-128"/>
                </a:rPr>
                <a:t>Start</a:t>
              </a:r>
              <a:r>
                <a:rPr lang="en-US" sz="1800" i="0" dirty="0">
                  <a:solidFill>
                    <a:srgbClr val="FF0000"/>
                  </a:solidFill>
                  <a:ea typeface="ＭＳ Ｐゴシック" pitchFamily="34" charset="-128"/>
                </a:rPr>
                <a:t>-up</a:t>
              </a:r>
              <a:endParaRPr lang="en-US" sz="1800" dirty="0">
                <a:solidFill>
                  <a:srgbClr val="FF0000"/>
                </a:solidFill>
              </a:endParaRPr>
            </a:p>
          </p:txBody>
        </p:sp>
        <p:sp>
          <p:nvSpPr>
            <p:cNvPr id="3" name="Rectangle 2"/>
            <p:cNvSpPr/>
            <p:nvPr/>
          </p:nvSpPr>
          <p:spPr>
            <a:xfrm>
              <a:off x="6553200" y="2374900"/>
              <a:ext cx="2095500" cy="552288"/>
            </a:xfrm>
            <a:prstGeom prst="rect">
              <a:avLst/>
            </a:prstGeom>
          </p:spPr>
          <p:txBody>
            <a:bodyPr wrap="square">
              <a:spAutoFit/>
            </a:bodyPr>
            <a:lstStyle/>
            <a:p>
              <a:pPr>
                <a:lnSpc>
                  <a:spcPts val="1760"/>
                </a:lnSpc>
                <a:buNone/>
              </a:pPr>
              <a:r>
                <a:rPr lang="en-US" sz="1800" i="0" dirty="0" smtClean="0">
                  <a:solidFill>
                    <a:srgbClr val="0816FF"/>
                  </a:solidFill>
                  <a:ea typeface="ＭＳ Ｐゴシック" pitchFamily="34" charset="-128"/>
                </a:rPr>
                <a:t>Non-inductive sustainment</a:t>
              </a:r>
              <a:endParaRPr lang="en-US" sz="1800" dirty="0">
                <a:solidFill>
                  <a:srgbClr val="0816FF"/>
                </a:solidFill>
              </a:endParaRPr>
            </a:p>
          </p:txBody>
        </p:sp>
        <p:sp>
          <p:nvSpPr>
            <p:cNvPr id="4" name="Rectangle 3"/>
            <p:cNvSpPr/>
            <p:nvPr/>
          </p:nvSpPr>
          <p:spPr>
            <a:xfrm>
              <a:off x="4331413" y="2973001"/>
              <a:ext cx="1739187" cy="772861"/>
            </a:xfrm>
            <a:prstGeom prst="rect">
              <a:avLst/>
            </a:prstGeom>
          </p:spPr>
          <p:txBody>
            <a:bodyPr wrap="square">
              <a:spAutoFit/>
            </a:bodyPr>
            <a:lstStyle/>
            <a:p>
              <a:pPr>
                <a:lnSpc>
                  <a:spcPts val="1760"/>
                </a:lnSpc>
                <a:buNone/>
              </a:pPr>
              <a:r>
                <a:rPr lang="en-US" sz="1600" i="0" dirty="0" smtClean="0">
                  <a:solidFill>
                    <a:srgbClr val="008000"/>
                  </a:solidFill>
                  <a:ea typeface="ＭＳ Ｐゴシック" pitchFamily="34" charset="-128"/>
                </a:rPr>
                <a:t>Current ramp</a:t>
              </a:r>
              <a:r>
                <a:rPr lang="en-US" sz="1600" i="0" dirty="0">
                  <a:solidFill>
                    <a:srgbClr val="008000"/>
                  </a:solidFill>
                  <a:ea typeface="ＭＳ Ｐゴシック" pitchFamily="34" charset="-128"/>
                </a:rPr>
                <a:t>-up and </a:t>
              </a:r>
              <a:r>
                <a:rPr lang="en-US" sz="1800" i="0" dirty="0" smtClean="0">
                  <a:solidFill>
                    <a:srgbClr val="008000"/>
                  </a:solidFill>
                  <a:ea typeface="ＭＳ Ｐゴシック" pitchFamily="34" charset="-128"/>
                </a:rPr>
                <a:t>profile</a:t>
              </a:r>
              <a:r>
                <a:rPr lang="en-US" sz="1600" i="0" dirty="0" smtClean="0">
                  <a:solidFill>
                    <a:srgbClr val="008000"/>
                  </a:solidFill>
                  <a:ea typeface="ＭＳ Ｐゴシック" pitchFamily="34" charset="-128"/>
                </a:rPr>
                <a:t> </a:t>
              </a:r>
              <a:r>
                <a:rPr lang="en-US" sz="1600" i="0" dirty="0">
                  <a:solidFill>
                    <a:srgbClr val="008000"/>
                  </a:solidFill>
                  <a:ea typeface="ＭＳ Ｐゴシック" pitchFamily="34" charset="-128"/>
                </a:rPr>
                <a:t>control</a:t>
              </a:r>
            </a:p>
          </p:txBody>
        </p:sp>
      </p:grpSp>
      <p:sp>
        <p:nvSpPr>
          <p:cNvPr id="39" name="TextBox 38"/>
          <p:cNvSpPr txBox="1"/>
          <p:nvPr/>
        </p:nvSpPr>
        <p:spPr>
          <a:xfrm>
            <a:off x="317500" y="5506174"/>
            <a:ext cx="2730500" cy="877591"/>
          </a:xfrm>
          <a:prstGeom prst="rect">
            <a:avLst/>
          </a:prstGeom>
          <a:solidFill>
            <a:schemeClr val="accent1">
              <a:lumMod val="20000"/>
              <a:lumOff val="80000"/>
            </a:schemeClr>
          </a:solidFill>
          <a:ln>
            <a:solidFill>
              <a:schemeClr val="tx1"/>
            </a:solidFill>
          </a:ln>
        </p:spPr>
        <p:txBody>
          <a:bodyPr wrap="square" rtlCol="0">
            <a:spAutoFit/>
          </a:bodyPr>
          <a:lstStyle/>
          <a:p>
            <a:pPr>
              <a:lnSpc>
                <a:spcPts val="2020"/>
              </a:lnSpc>
              <a:spcAft>
                <a:spcPts val="0"/>
              </a:spcAft>
              <a:buNone/>
            </a:pPr>
            <a:r>
              <a:rPr lang="en-US" sz="2000" i="0" dirty="0" smtClean="0">
                <a:solidFill>
                  <a:srgbClr val="000000"/>
                </a:solidFill>
              </a:rPr>
              <a:t>~ 1-2 MA of solenoid-free start-up current needed for FNSF</a:t>
            </a:r>
            <a:endParaRPr lang="en-US" sz="1600" i="0" dirty="0"/>
          </a:p>
        </p:txBody>
      </p:sp>
    </p:spTree>
    <p:extLst>
      <p:ext uri="{BB962C8B-B14F-4D97-AF65-F5344CB8AC3E}">
        <p14:creationId xmlns:p14="http://schemas.microsoft.com/office/powerpoint/2010/main" val="252087292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 9.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66800"/>
            <a:ext cx="2402647" cy="3200400"/>
          </a:xfrm>
          <a:prstGeom prst="rect">
            <a:avLst/>
          </a:prstGeom>
        </p:spPr>
      </p:pic>
      <p:pic>
        <p:nvPicPr>
          <p:cNvPr id="29" name="Picture 28"/>
          <p:cNvPicPr>
            <a:picLocks noChangeAspect="1"/>
          </p:cNvPicPr>
          <p:nvPr/>
        </p:nvPicPr>
        <p:blipFill rotWithShape="1">
          <a:blip r:embed="rId4"/>
          <a:srcRect l="5712" t="3586" r="8572" b="3477"/>
          <a:stretch/>
        </p:blipFill>
        <p:spPr>
          <a:xfrm>
            <a:off x="5021580" y="1219200"/>
            <a:ext cx="3741420" cy="3255035"/>
          </a:xfrm>
          <a:prstGeom prst="rect">
            <a:avLst/>
          </a:prstGeom>
        </p:spPr>
      </p:pic>
      <p:pic>
        <p:nvPicPr>
          <p:cNvPr id="34" name="Picture 33" descr="Screen Shot 2014-07-05 at 11.00.03 AM.png"/>
          <p:cNvPicPr>
            <a:picLocks noChangeAspect="1"/>
          </p:cNvPicPr>
          <p:nvPr/>
        </p:nvPicPr>
        <p:blipFill rotWithShape="1">
          <a:blip r:embed="rId5">
            <a:extLst>
              <a:ext uri="{28A0092B-C50C-407E-A947-70E740481C1C}">
                <a14:useLocalDpi xmlns:a14="http://schemas.microsoft.com/office/drawing/2010/main" val="0"/>
              </a:ext>
            </a:extLst>
          </a:blip>
          <a:srcRect l="33076" t="13628" r="-19" b="3383"/>
          <a:stretch/>
        </p:blipFill>
        <p:spPr>
          <a:xfrm>
            <a:off x="2569294" y="1488698"/>
            <a:ext cx="1812206" cy="2371161"/>
          </a:xfrm>
          <a:prstGeom prst="rect">
            <a:avLst/>
          </a:prstGeom>
          <a:ln w="38100">
            <a:solidFill>
              <a:schemeClr val="tx1"/>
            </a:solidFill>
          </a:ln>
        </p:spPr>
      </p:pic>
      <p:cxnSp>
        <p:nvCxnSpPr>
          <p:cNvPr id="11" name="Straight Connector 10"/>
          <p:cNvCxnSpPr/>
          <p:nvPr/>
        </p:nvCxnSpPr>
        <p:spPr bwMode="auto">
          <a:xfrm flipH="1" flipV="1">
            <a:off x="2057400" y="2895600"/>
            <a:ext cx="838200" cy="76200"/>
          </a:xfrm>
          <a:prstGeom prst="line">
            <a:avLst/>
          </a:prstGeom>
          <a:noFill/>
          <a:ln w="15875" cap="flat" cmpd="sng" algn="ctr">
            <a:solidFill>
              <a:srgbClr val="FF0000"/>
            </a:solidFill>
            <a:prstDash val="solid"/>
            <a:round/>
            <a:headEnd type="none" w="med" len="med"/>
            <a:tailEnd type="triangle" w="med" len="med"/>
          </a:ln>
          <a:effectLst/>
        </p:spPr>
      </p:cxnSp>
      <p:pic>
        <p:nvPicPr>
          <p:cNvPr id="16" name="Picture 15" descr="Fig 2.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4267200"/>
            <a:ext cx="6705600" cy="2438400"/>
          </a:xfrm>
          <a:prstGeom prst="rect">
            <a:avLst/>
          </a:prstGeom>
        </p:spPr>
      </p:pic>
      <p:grpSp>
        <p:nvGrpSpPr>
          <p:cNvPr id="27" name="Group 18"/>
          <p:cNvGrpSpPr>
            <a:grpSpLocks/>
          </p:cNvGrpSpPr>
          <p:nvPr/>
        </p:nvGrpSpPr>
        <p:grpSpPr bwMode="auto">
          <a:xfrm>
            <a:off x="8392153" y="5867400"/>
            <a:ext cx="599447" cy="590550"/>
            <a:chOff x="2259" y="2838"/>
            <a:chExt cx="1240" cy="1222"/>
          </a:xfrm>
        </p:grpSpPr>
        <p:sp>
          <p:nvSpPr>
            <p:cNvPr id="28" name="Oval 11"/>
            <p:cNvSpPr>
              <a:spLocks noChangeArrowheads="1"/>
            </p:cNvSpPr>
            <p:nvPr/>
          </p:nvSpPr>
          <p:spPr bwMode="auto">
            <a:xfrm>
              <a:off x="2259" y="2838"/>
              <a:ext cx="1240" cy="1222"/>
            </a:xfrm>
            <a:prstGeom prst="ellipse">
              <a:avLst/>
            </a:prstGeom>
            <a:solidFill>
              <a:srgbClr val="C20202"/>
            </a:solidFill>
            <a:ln w="57150">
              <a:solidFill>
                <a:srgbClr val="C2020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pic>
          <p:nvPicPr>
            <p:cNvPr id="30" name="Picture 17"/>
            <p:cNvPicPr>
              <a:picLocks noChangeAspect="1" noChangeArrowheads="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311" y="2869"/>
              <a:ext cx="1154" cy="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20202"/>
                  </a:solidFill>
                  <a:miter lim="800000"/>
                  <a:headEnd/>
                  <a:tailEnd/>
                </a14:hiddenLine>
              </a:ext>
            </a:extLst>
          </p:spPr>
        </p:pic>
      </p:grpSp>
      <p:pic>
        <p:nvPicPr>
          <p:cNvPr id="31" name="Picture 10" descr="uw_logo_h_4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5854700"/>
            <a:ext cx="1704975" cy="622300"/>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6"/>
          <p:cNvSpPr>
            <a:spLocks noGrp="1"/>
          </p:cNvSpPr>
          <p:nvPr>
            <p:ph type="title"/>
          </p:nvPr>
        </p:nvSpPr>
        <p:spPr/>
        <p:txBody>
          <a:bodyPr>
            <a:normAutofit fontScale="90000"/>
          </a:bodyPr>
          <a:lstStyle/>
          <a:p>
            <a:r>
              <a:rPr lang="en-US" dirty="0" smtClean="0"/>
              <a:t>Plasma gun startup demonstrated on the Pegasus ST at UW-Madison</a:t>
            </a:r>
            <a:endParaRPr lang="en-US" dirty="0"/>
          </a:p>
        </p:txBody>
      </p:sp>
    </p:spTree>
    <p:extLst>
      <p:ext uri="{BB962C8B-B14F-4D97-AF65-F5344CB8AC3E}">
        <p14:creationId xmlns:p14="http://schemas.microsoft.com/office/powerpoint/2010/main" val="323681892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100000"/>
              </a:lnSpc>
            </a:pPr>
            <a:r>
              <a:rPr lang="en-US" sz="2800" dirty="0" smtClean="0"/>
              <a:t>NSTX achieved 70% non-inductive current drive</a:t>
            </a:r>
            <a:br>
              <a:rPr lang="en-US" sz="2800" dirty="0" smtClean="0"/>
            </a:br>
            <a:r>
              <a:rPr lang="en-US" sz="2800" dirty="0" smtClean="0">
                <a:solidFill>
                  <a:srgbClr val="920000"/>
                </a:solidFill>
              </a:rPr>
              <a:t>Will NSTX-U achieve 100% as predicted by simulations?</a:t>
            </a:r>
            <a:endParaRPr lang="en-US" sz="1400" dirty="0">
              <a:solidFill>
                <a:srgbClr val="920000"/>
              </a:solidFill>
            </a:endParaRPr>
          </a:p>
        </p:txBody>
      </p:sp>
      <p:sp>
        <p:nvSpPr>
          <p:cNvPr id="38" name="TextBox 37"/>
          <p:cNvSpPr txBox="1"/>
          <p:nvPr/>
        </p:nvSpPr>
        <p:spPr>
          <a:xfrm>
            <a:off x="76200" y="5917721"/>
            <a:ext cx="8991600" cy="461665"/>
          </a:xfrm>
          <a:prstGeom prst="rect">
            <a:avLst/>
          </a:prstGeom>
          <a:solidFill>
            <a:schemeClr val="bg1">
              <a:lumMod val="85000"/>
            </a:schemeClr>
          </a:solidFill>
          <a:ln>
            <a:solidFill>
              <a:schemeClr val="tx1"/>
            </a:solidFill>
          </a:ln>
        </p:spPr>
        <p:txBody>
          <a:bodyPr wrap="square" rtlCol="0">
            <a:spAutoFit/>
          </a:bodyPr>
          <a:lstStyle/>
          <a:p>
            <a:pPr algn="ctr"/>
            <a:r>
              <a:rPr lang="en-US" sz="2400" i="0" dirty="0" smtClean="0">
                <a:solidFill>
                  <a:srgbClr val="FF0000"/>
                </a:solidFill>
                <a:latin typeface="Arial Narrow" panose="020B0606020202030204" pitchFamily="34" charset="0"/>
              </a:rPr>
              <a:t>Steady-state operation required for FNSF</a:t>
            </a:r>
            <a:endParaRPr lang="en-US" sz="2400" i="0" dirty="0">
              <a:solidFill>
                <a:srgbClr val="FF0000"/>
              </a:solidFill>
              <a:latin typeface="Arial Narrow" panose="020B0606020202030204" pitchFamily="34" charset="0"/>
            </a:endParaRPr>
          </a:p>
        </p:txBody>
      </p:sp>
      <p:grpSp>
        <p:nvGrpSpPr>
          <p:cNvPr id="5" name="Group 4"/>
          <p:cNvGrpSpPr/>
          <p:nvPr/>
        </p:nvGrpSpPr>
        <p:grpSpPr>
          <a:xfrm>
            <a:off x="1161161" y="1135559"/>
            <a:ext cx="7068439" cy="4579036"/>
            <a:chOff x="1161161" y="1135559"/>
            <a:chExt cx="7068439" cy="4579036"/>
          </a:xfrm>
        </p:grpSpPr>
        <p:pic>
          <p:nvPicPr>
            <p:cNvPr id="16" name="Picture 15" descr="HighNI.emf"/>
            <p:cNvPicPr>
              <a:picLocks noChangeAspect="1"/>
            </p:cNvPicPr>
            <p:nvPr/>
          </p:nvPicPr>
          <p:blipFill>
            <a:blip r:embed="rId2" cstate="print"/>
            <a:stretch>
              <a:fillRect/>
            </a:stretch>
          </p:blipFill>
          <p:spPr>
            <a:xfrm>
              <a:off x="2018411" y="1143000"/>
              <a:ext cx="5524500" cy="4376080"/>
            </a:xfrm>
            <a:prstGeom prst="rect">
              <a:avLst/>
            </a:prstGeom>
            <a:noFill/>
            <a:ln w="3175">
              <a:solidFill>
                <a:schemeClr val="bg1"/>
              </a:solidFill>
            </a:ln>
            <a:effectLst/>
          </p:spPr>
        </p:pic>
        <p:sp>
          <p:nvSpPr>
            <p:cNvPr id="17" name="TextBox 10"/>
            <p:cNvSpPr txBox="1">
              <a:spLocks noChangeArrowheads="1"/>
            </p:cNvSpPr>
            <p:nvPr/>
          </p:nvSpPr>
          <p:spPr bwMode="auto">
            <a:xfrm>
              <a:off x="1777893" y="1135559"/>
              <a:ext cx="5606374" cy="769441"/>
            </a:xfrm>
            <a:prstGeom prst="rect">
              <a:avLst/>
            </a:prstGeom>
            <a:solidFill>
              <a:schemeClr val="bg1"/>
            </a:solidFill>
            <a:ln w="9525">
              <a:noFill/>
              <a:miter lim="800000"/>
              <a:headEnd/>
              <a:tailEnd/>
            </a:ln>
          </p:spPr>
          <p:txBody>
            <a:bodyPr wrap="none" lIns="81994" tIns="365760" rIns="81994" bIns="91440">
              <a:spAutoFit/>
            </a:bodyPr>
            <a:lstStyle/>
            <a:p>
              <a:pPr algn="ctr"/>
              <a:r>
                <a:rPr lang="en-US" sz="2000" i="0" dirty="0" smtClean="0">
                  <a:solidFill>
                    <a:srgbClr val="000000"/>
                  </a:solidFill>
                </a:rPr>
                <a:t>TRANSP Contours </a:t>
              </a:r>
              <a:r>
                <a:rPr lang="en-US" sz="2000" i="0" dirty="0">
                  <a:solidFill>
                    <a:srgbClr val="000000"/>
                  </a:solidFill>
                </a:rPr>
                <a:t>of Non-Inductive Fraction</a:t>
              </a:r>
            </a:p>
          </p:txBody>
        </p:sp>
        <p:sp>
          <p:nvSpPr>
            <p:cNvPr id="20" name="Rectangle 19"/>
            <p:cNvSpPr/>
            <p:nvPr/>
          </p:nvSpPr>
          <p:spPr bwMode="auto">
            <a:xfrm>
              <a:off x="2113661" y="1885890"/>
              <a:ext cx="381000" cy="3524250"/>
            </a:xfrm>
            <a:prstGeom prst="rect">
              <a:avLst/>
            </a:prstGeom>
            <a:solidFill>
              <a:schemeClr val="bg1"/>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0" i="0" u="none" strike="noStrike" cap="none" normalizeH="0" baseline="0" smtClean="0">
                <a:ln>
                  <a:noFill/>
                </a:ln>
                <a:solidFill>
                  <a:srgbClr val="1822CD"/>
                </a:solidFill>
                <a:effectLst/>
                <a:latin typeface="+mn-lt"/>
              </a:endParaRPr>
            </a:p>
          </p:txBody>
        </p:sp>
        <p:sp>
          <p:nvSpPr>
            <p:cNvPr id="47" name="TextBox 19"/>
            <p:cNvSpPr txBox="1">
              <a:spLocks noChangeArrowheads="1"/>
            </p:cNvSpPr>
            <p:nvPr/>
          </p:nvSpPr>
          <p:spPr bwMode="auto">
            <a:xfrm>
              <a:off x="1447801" y="5310531"/>
              <a:ext cx="6781799" cy="338469"/>
            </a:xfrm>
            <a:prstGeom prst="rect">
              <a:avLst/>
            </a:prstGeom>
            <a:solidFill>
              <a:schemeClr val="bg1"/>
            </a:solidFill>
            <a:ln w="9525">
              <a:noFill/>
              <a:miter lim="800000"/>
              <a:headEnd/>
              <a:tailEnd/>
            </a:ln>
          </p:spPr>
          <p:txBody>
            <a:bodyPr wrap="square" lIns="91354" tIns="45678" rIns="91354" bIns="45678">
              <a:spAutoFit/>
            </a:bodyPr>
            <a:lstStyle/>
            <a:p>
              <a:pPr algn="ctr"/>
              <a:r>
                <a:rPr lang="en-US" sz="1600" i="0" dirty="0" smtClean="0">
                  <a:solidFill>
                    <a:srgbClr val="FF0000"/>
                  </a:solidFill>
                  <a:latin typeface="Arial Narrow" pitchFamily="34" charset="0"/>
                </a:rPr>
                <a:t>I</a:t>
              </a:r>
              <a:r>
                <a:rPr lang="en-US" sz="1600" i="0" baseline="-25000" dirty="0" smtClean="0">
                  <a:solidFill>
                    <a:srgbClr val="FF0000"/>
                  </a:solidFill>
                  <a:latin typeface="Arial Narrow" pitchFamily="34" charset="0"/>
                </a:rPr>
                <a:t>P</a:t>
              </a:r>
              <a:r>
                <a:rPr lang="en-US" sz="1600" i="0" dirty="0" smtClean="0">
                  <a:solidFill>
                    <a:srgbClr val="FF0000"/>
                  </a:solidFill>
                  <a:latin typeface="Arial Narrow" pitchFamily="34" charset="0"/>
                </a:rPr>
                <a:t>=1 </a:t>
              </a:r>
              <a:r>
                <a:rPr lang="en-US" sz="1600" i="0" dirty="0">
                  <a:solidFill>
                    <a:srgbClr val="FF0000"/>
                  </a:solidFill>
                  <a:latin typeface="Arial Narrow" pitchFamily="34" charset="0"/>
                </a:rPr>
                <a:t>MA, </a:t>
              </a:r>
              <a:r>
                <a:rPr lang="en-US" sz="1600" i="0" dirty="0" smtClean="0">
                  <a:solidFill>
                    <a:srgbClr val="FF0000"/>
                  </a:solidFill>
                  <a:latin typeface="Arial Narrow" pitchFamily="34" charset="0"/>
                </a:rPr>
                <a:t>B</a:t>
              </a:r>
              <a:r>
                <a:rPr lang="en-US" sz="1600" i="0" baseline="-25000" dirty="0" smtClean="0">
                  <a:solidFill>
                    <a:srgbClr val="FF0000"/>
                  </a:solidFill>
                  <a:latin typeface="Arial Narrow" pitchFamily="34" charset="0"/>
                </a:rPr>
                <a:t>T</a:t>
              </a:r>
              <a:r>
                <a:rPr lang="en-US" sz="1600" i="0" dirty="0" smtClean="0">
                  <a:solidFill>
                    <a:srgbClr val="FF0000"/>
                  </a:solidFill>
                  <a:latin typeface="Arial Narrow" pitchFamily="34" charset="0"/>
                </a:rPr>
                <a:t>=1.0 T, P</a:t>
              </a:r>
              <a:r>
                <a:rPr lang="en-US" sz="1600" i="0" baseline="-25000" dirty="0" smtClean="0">
                  <a:solidFill>
                    <a:srgbClr val="FF0000"/>
                  </a:solidFill>
                  <a:latin typeface="Arial Narrow" pitchFamily="34" charset="0"/>
                </a:rPr>
                <a:t>NBI</a:t>
              </a:r>
              <a:r>
                <a:rPr lang="en-US" sz="1600" i="0" dirty="0" smtClean="0">
                  <a:solidFill>
                    <a:srgbClr val="FF0000"/>
                  </a:solidFill>
                  <a:latin typeface="Arial Narrow" pitchFamily="34" charset="0"/>
                </a:rPr>
                <a:t>=12.6 </a:t>
              </a:r>
              <a:r>
                <a:rPr lang="en-US" sz="1600" i="0" dirty="0">
                  <a:solidFill>
                    <a:srgbClr val="FF0000"/>
                  </a:solidFill>
                  <a:latin typeface="Arial Narrow" pitchFamily="34" charset="0"/>
                </a:rPr>
                <a:t>MW</a:t>
              </a:r>
            </a:p>
          </p:txBody>
        </p:sp>
        <p:sp>
          <p:nvSpPr>
            <p:cNvPr id="39" name="TextBox 38"/>
            <p:cNvSpPr txBox="1"/>
            <p:nvPr/>
          </p:nvSpPr>
          <p:spPr>
            <a:xfrm>
              <a:off x="1161161" y="1882777"/>
              <a:ext cx="1333500" cy="3831818"/>
            </a:xfrm>
            <a:prstGeom prst="rect">
              <a:avLst/>
            </a:prstGeom>
            <a:solidFill>
              <a:schemeClr val="bg1"/>
            </a:solidFill>
          </p:spPr>
          <p:txBody>
            <a:bodyPr wrap="square" rtlCol="0">
              <a:spAutoFit/>
            </a:bodyPr>
            <a:lstStyle/>
            <a:p>
              <a:pPr algn="ctr">
                <a:lnSpc>
                  <a:spcPct val="90000"/>
                </a:lnSpc>
              </a:pPr>
              <a:endParaRPr lang="en-US" sz="2800" i="0" dirty="0" smtClean="0">
                <a:solidFill>
                  <a:srgbClr val="000000"/>
                </a:solidFill>
                <a:latin typeface="Arial Narrow" pitchFamily="34" charset="0"/>
              </a:endParaRPr>
            </a:p>
            <a:p>
              <a:pPr algn="ctr">
                <a:lnSpc>
                  <a:spcPct val="90000"/>
                </a:lnSpc>
              </a:pPr>
              <a:endParaRPr lang="en-US" sz="2800" i="0" dirty="0" smtClean="0">
                <a:solidFill>
                  <a:srgbClr val="000000"/>
                </a:solidFill>
                <a:latin typeface="Arial Narrow" pitchFamily="34" charset="0"/>
              </a:endParaRPr>
            </a:p>
            <a:p>
              <a:pPr algn="ctr">
                <a:lnSpc>
                  <a:spcPct val="90000"/>
                </a:lnSpc>
              </a:pPr>
              <a:r>
                <a:rPr lang="en-US" sz="2800" i="0" dirty="0" smtClean="0">
                  <a:solidFill>
                    <a:srgbClr val="000000"/>
                  </a:solidFill>
                  <a:latin typeface="Arial Narrow" pitchFamily="34" charset="0"/>
                </a:rPr>
                <a:t>H</a:t>
              </a:r>
              <a:r>
                <a:rPr lang="en-US" sz="2800" i="0" baseline="-25000" dirty="0" smtClean="0">
                  <a:solidFill>
                    <a:srgbClr val="000000"/>
                  </a:solidFill>
                  <a:latin typeface="Arial Narrow" pitchFamily="34" charset="0"/>
                </a:rPr>
                <a:t>98y2</a:t>
              </a:r>
            </a:p>
            <a:p>
              <a:pPr algn="ctr">
                <a:lnSpc>
                  <a:spcPct val="90000"/>
                </a:lnSpc>
              </a:pPr>
              <a:endParaRPr lang="en-US" sz="1800" i="0" dirty="0" smtClean="0">
                <a:solidFill>
                  <a:srgbClr val="000000"/>
                </a:solidFill>
                <a:latin typeface="Arial Narrow" pitchFamily="34" charset="0"/>
              </a:endParaRPr>
            </a:p>
            <a:p>
              <a:pPr algn="ctr">
                <a:lnSpc>
                  <a:spcPct val="90000"/>
                </a:lnSpc>
              </a:pPr>
              <a:r>
                <a:rPr lang="en-US" sz="1600" i="0" dirty="0" smtClean="0">
                  <a:solidFill>
                    <a:srgbClr val="000000"/>
                  </a:solidFill>
                  <a:latin typeface="Arial Narrow" pitchFamily="34" charset="0"/>
                </a:rPr>
                <a:t>ITER H-mode confinement scaling multiplier</a:t>
              </a:r>
            </a:p>
            <a:p>
              <a:pPr algn="ctr">
                <a:lnSpc>
                  <a:spcPct val="90000"/>
                </a:lnSpc>
              </a:pPr>
              <a:endParaRPr lang="en-US" i="0" dirty="0">
                <a:solidFill>
                  <a:srgbClr val="000000"/>
                </a:solidFill>
                <a:latin typeface="Arial Narrow" pitchFamily="34" charset="0"/>
              </a:endParaRPr>
            </a:p>
            <a:p>
              <a:pPr algn="ctr">
                <a:lnSpc>
                  <a:spcPct val="90000"/>
                </a:lnSpc>
              </a:pPr>
              <a:endParaRPr lang="en-US" i="0" dirty="0" smtClean="0">
                <a:solidFill>
                  <a:srgbClr val="000000"/>
                </a:solidFill>
                <a:latin typeface="Arial Narrow" pitchFamily="34" charset="0"/>
              </a:endParaRPr>
            </a:p>
            <a:p>
              <a:pPr algn="ctr">
                <a:lnSpc>
                  <a:spcPct val="90000"/>
                </a:lnSpc>
              </a:pPr>
              <a:endParaRPr lang="en-US" sz="2400" i="0" baseline="-25000" dirty="0" smtClean="0">
                <a:solidFill>
                  <a:srgbClr val="000000"/>
                </a:solidFill>
                <a:latin typeface="Arial Narrow" pitchFamily="34" charset="0"/>
              </a:endParaRPr>
            </a:p>
            <a:p>
              <a:pPr algn="ctr">
                <a:lnSpc>
                  <a:spcPct val="90000"/>
                </a:lnSpc>
              </a:pPr>
              <a:endParaRPr lang="en-US" sz="2400" i="0" baseline="-25000" dirty="0">
                <a:solidFill>
                  <a:srgbClr val="000000"/>
                </a:solidFill>
                <a:latin typeface="Arial Narrow" pitchFamily="34" charset="0"/>
              </a:endParaRPr>
            </a:p>
            <a:p>
              <a:pPr algn="ctr">
                <a:lnSpc>
                  <a:spcPct val="90000"/>
                </a:lnSpc>
              </a:pPr>
              <a:endParaRPr lang="en-US" sz="2400" i="0" baseline="-25000" dirty="0" smtClean="0">
                <a:solidFill>
                  <a:srgbClr val="000000"/>
                </a:solidFill>
                <a:latin typeface="Arial Narrow" pitchFamily="34" charset="0"/>
              </a:endParaRPr>
            </a:p>
            <a:p>
              <a:pPr algn="ctr">
                <a:lnSpc>
                  <a:spcPct val="90000"/>
                </a:lnSpc>
              </a:pPr>
              <a:endParaRPr lang="en-US" sz="2400" i="0" baseline="-25000" dirty="0" smtClean="0">
                <a:solidFill>
                  <a:srgbClr val="000000"/>
                </a:solidFill>
                <a:latin typeface="Arial Narrow" pitchFamily="34" charset="0"/>
              </a:endParaRPr>
            </a:p>
            <a:p>
              <a:pPr algn="ctr">
                <a:lnSpc>
                  <a:spcPct val="90000"/>
                </a:lnSpc>
              </a:pPr>
              <a:endParaRPr lang="en-US" sz="2400" i="0" baseline="-25000" dirty="0" smtClean="0">
                <a:solidFill>
                  <a:srgbClr val="000000"/>
                </a:solidFill>
                <a:latin typeface="Arial Narrow" pitchFamily="34" charset="0"/>
              </a:endParaRPr>
            </a:p>
          </p:txBody>
        </p:sp>
      </p:grpSp>
    </p:spTree>
    <p:extLst>
      <p:ext uri="{BB962C8B-B14F-4D97-AF65-F5344CB8AC3E}">
        <p14:creationId xmlns:p14="http://schemas.microsoft.com/office/powerpoint/2010/main" val="355317780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normAutofit fontScale="90000"/>
          </a:bodyPr>
          <a:lstStyle/>
          <a:p>
            <a:r>
              <a:rPr lang="en-US" dirty="0"/>
              <a:t>NSTX-U will test ability advanced </a:t>
            </a:r>
            <a:r>
              <a:rPr lang="en-US" dirty="0" err="1"/>
              <a:t>divertors</a:t>
            </a:r>
            <a:r>
              <a:rPr lang="en-US" dirty="0"/>
              <a:t> </a:t>
            </a:r>
            <a:br>
              <a:rPr lang="en-US" dirty="0"/>
            </a:br>
            <a:r>
              <a:rPr lang="en-US" dirty="0"/>
              <a:t>to mitigate </a:t>
            </a:r>
            <a:r>
              <a:rPr lang="en-US" dirty="0" smtClean="0"/>
              <a:t>large heat flux </a:t>
            </a:r>
            <a:endParaRPr lang="en-US" dirty="0"/>
          </a:p>
        </p:txBody>
      </p:sp>
      <p:grpSp>
        <p:nvGrpSpPr>
          <p:cNvPr id="5" name="Group 22"/>
          <p:cNvGrpSpPr>
            <a:grpSpLocks noChangeAspect="1"/>
          </p:cNvGrpSpPr>
          <p:nvPr/>
        </p:nvGrpSpPr>
        <p:grpSpPr>
          <a:xfrm>
            <a:off x="228600" y="1219200"/>
            <a:ext cx="5029200" cy="2623009"/>
            <a:chOff x="4800600" y="3868358"/>
            <a:chExt cx="4188973" cy="2184780"/>
          </a:xfrm>
        </p:grpSpPr>
        <p:pic>
          <p:nvPicPr>
            <p:cNvPr id="6" name="Picture 3"/>
            <p:cNvPicPr>
              <a:picLocks noChangeAspect="1" noChangeArrowheads="1"/>
            </p:cNvPicPr>
            <p:nvPr/>
          </p:nvPicPr>
          <p:blipFill>
            <a:blip r:embed="rId2" cstate="print"/>
            <a:srcRect/>
            <a:stretch>
              <a:fillRect/>
            </a:stretch>
          </p:blipFill>
          <p:spPr bwMode="auto">
            <a:xfrm>
              <a:off x="6827838" y="3919538"/>
              <a:ext cx="1887537" cy="2039937"/>
            </a:xfrm>
            <a:prstGeom prst="rect">
              <a:avLst/>
            </a:prstGeom>
            <a:noFill/>
            <a:ln w="9525">
              <a:noFill/>
              <a:miter lim="800000"/>
              <a:headEnd/>
              <a:tailEnd/>
            </a:ln>
          </p:spPr>
        </p:pic>
        <p:sp>
          <p:nvSpPr>
            <p:cNvPr id="7" name="Rectangle 30"/>
            <p:cNvSpPr>
              <a:spLocks noChangeArrowheads="1"/>
            </p:cNvSpPr>
            <p:nvPr/>
          </p:nvSpPr>
          <p:spPr bwMode="auto">
            <a:xfrm>
              <a:off x="6840538" y="3919538"/>
              <a:ext cx="133350" cy="2057400"/>
            </a:xfrm>
            <a:prstGeom prst="rect">
              <a:avLst/>
            </a:prstGeom>
            <a:solidFill>
              <a:schemeClr val="bg1"/>
            </a:solidFill>
            <a:ln w="0" algn="ctr">
              <a:solidFill>
                <a:schemeClr val="bg1"/>
              </a:solidFill>
              <a:round/>
              <a:headEnd/>
              <a:tailEnd type="triangle" w="med" len="med"/>
            </a:ln>
          </p:spPr>
          <p:txBody>
            <a:bodyPr lIns="0" tIns="0" rIns="0" bIns="0"/>
            <a:lstStyle/>
            <a:p>
              <a:pPr algn="ctr">
                <a:spcBef>
                  <a:spcPct val="20000"/>
                </a:spcBef>
                <a:buFontTx/>
                <a:buChar char="•"/>
              </a:pPr>
              <a:endParaRPr lang="en-US" sz="1050"/>
            </a:p>
          </p:txBody>
        </p:sp>
        <p:sp>
          <p:nvSpPr>
            <p:cNvPr id="8" name="TextBox 7"/>
            <p:cNvSpPr txBox="1"/>
            <p:nvPr/>
          </p:nvSpPr>
          <p:spPr bwMode="auto">
            <a:xfrm>
              <a:off x="6934200" y="3871200"/>
              <a:ext cx="2055373" cy="351159"/>
            </a:xfrm>
            <a:prstGeom prst="rect">
              <a:avLst/>
            </a:prstGeom>
          </p:spPr>
          <p:style>
            <a:lnRef idx="1">
              <a:schemeClr val="dk1"/>
            </a:lnRef>
            <a:fillRef idx="2">
              <a:schemeClr val="dk1"/>
            </a:fillRef>
            <a:effectRef idx="1">
              <a:schemeClr val="dk1"/>
            </a:effectRef>
            <a:fontRef idx="minor">
              <a:schemeClr val="dk1"/>
            </a:fontRef>
          </p:style>
          <p:txBody>
            <a:bodyPr wrap="square" anchor="ctr">
              <a:spAutoFit/>
            </a:bodyPr>
            <a:lstStyle/>
            <a:p>
              <a:pPr algn="ctr">
                <a:defRPr/>
              </a:pPr>
              <a:r>
                <a:rPr lang="en-US" sz="1600" i="0" dirty="0" smtClean="0">
                  <a:solidFill>
                    <a:srgbClr val="000000"/>
                  </a:solidFill>
                  <a:latin typeface="Arial Narrow" pitchFamily="34" charset="0"/>
                  <a:cs typeface="Arial" charset="0"/>
                </a:rPr>
                <a:t>Snowflake/X </a:t>
              </a:r>
              <a:r>
                <a:rPr lang="en-US" sz="1600" i="0" dirty="0" err="1">
                  <a:solidFill>
                    <a:srgbClr val="000000"/>
                  </a:solidFill>
                  <a:latin typeface="Arial Narrow" pitchFamily="34" charset="0"/>
                  <a:cs typeface="Arial" charset="0"/>
                </a:rPr>
                <a:t>Divertor</a:t>
              </a:r>
              <a:endParaRPr lang="en-US" sz="1600" i="0" dirty="0">
                <a:solidFill>
                  <a:srgbClr val="000000"/>
                </a:solidFill>
                <a:latin typeface="Arial Narrow" pitchFamily="34" charset="0"/>
                <a:cs typeface="Arial" charset="0"/>
              </a:endParaRPr>
            </a:p>
          </p:txBody>
        </p:sp>
        <p:grpSp>
          <p:nvGrpSpPr>
            <p:cNvPr id="9" name="Group 33"/>
            <p:cNvGrpSpPr>
              <a:grpSpLocks/>
            </p:cNvGrpSpPr>
            <p:nvPr/>
          </p:nvGrpSpPr>
          <p:grpSpPr bwMode="auto">
            <a:xfrm>
              <a:off x="4800600" y="3868358"/>
              <a:ext cx="2057400" cy="2108580"/>
              <a:chOff x="1295400" y="933267"/>
              <a:chExt cx="2226365" cy="2343333"/>
            </a:xfrm>
          </p:grpSpPr>
          <p:pic>
            <p:nvPicPr>
              <p:cNvPr id="11" name="Picture 2"/>
              <p:cNvPicPr>
                <a:picLocks noChangeAspect="1" noChangeArrowheads="1"/>
              </p:cNvPicPr>
              <p:nvPr/>
            </p:nvPicPr>
            <p:blipFill>
              <a:blip r:embed="rId3" cstate="print"/>
              <a:srcRect/>
              <a:stretch>
                <a:fillRect/>
              </a:stretch>
            </p:blipFill>
            <p:spPr bwMode="auto">
              <a:xfrm>
                <a:off x="1295400" y="990600"/>
                <a:ext cx="2226365" cy="2286000"/>
              </a:xfrm>
              <a:prstGeom prst="rect">
                <a:avLst/>
              </a:prstGeom>
              <a:noFill/>
              <a:ln w="9525">
                <a:noFill/>
                <a:miter lim="800000"/>
                <a:headEnd/>
                <a:tailEnd/>
              </a:ln>
            </p:spPr>
          </p:pic>
          <p:sp>
            <p:nvSpPr>
              <p:cNvPr id="12" name="Rectangle 29"/>
              <p:cNvSpPr>
                <a:spLocks noChangeArrowheads="1"/>
              </p:cNvSpPr>
              <p:nvPr/>
            </p:nvSpPr>
            <p:spPr bwMode="auto">
              <a:xfrm>
                <a:off x="1316736" y="990600"/>
                <a:ext cx="152400" cy="2286000"/>
              </a:xfrm>
              <a:prstGeom prst="rect">
                <a:avLst/>
              </a:prstGeom>
              <a:solidFill>
                <a:schemeClr val="bg1"/>
              </a:solidFill>
              <a:ln w="0" algn="ctr">
                <a:solidFill>
                  <a:schemeClr val="bg1"/>
                </a:solidFill>
                <a:round/>
                <a:headEnd/>
                <a:tailEnd type="triangle" w="med" len="med"/>
              </a:ln>
            </p:spPr>
            <p:txBody>
              <a:bodyPr lIns="0" tIns="0" rIns="0" bIns="0"/>
              <a:lstStyle/>
              <a:p>
                <a:pPr>
                  <a:spcBef>
                    <a:spcPct val="20000"/>
                  </a:spcBef>
                  <a:buFontTx/>
                  <a:buChar char="•"/>
                </a:pPr>
                <a:endParaRPr lang="en-US" sz="1050"/>
              </a:p>
            </p:txBody>
          </p:sp>
          <p:sp>
            <p:nvSpPr>
              <p:cNvPr id="13" name="TextBox 12"/>
              <p:cNvSpPr txBox="1"/>
              <p:nvPr/>
            </p:nvSpPr>
            <p:spPr>
              <a:xfrm>
                <a:off x="1460316" y="933267"/>
                <a:ext cx="2057864" cy="396570"/>
              </a:xfrm>
              <a:prstGeom prst="rect">
                <a:avLst/>
              </a:prstGeom>
            </p:spPr>
            <p:style>
              <a:lnRef idx="1">
                <a:schemeClr val="dk1"/>
              </a:lnRef>
              <a:fillRef idx="2">
                <a:schemeClr val="dk1"/>
              </a:fillRef>
              <a:effectRef idx="1">
                <a:schemeClr val="dk1"/>
              </a:effectRef>
              <a:fontRef idx="minor">
                <a:schemeClr val="dk1"/>
              </a:fontRef>
            </p:style>
            <p:txBody>
              <a:bodyPr wrap="square" anchor="ctr">
                <a:spAutoFit/>
              </a:bodyPr>
              <a:lstStyle/>
              <a:p>
                <a:pPr algn="ctr">
                  <a:defRPr/>
                </a:pPr>
                <a:r>
                  <a:rPr lang="en-US" sz="1600" i="0" dirty="0">
                    <a:solidFill>
                      <a:srgbClr val="000000"/>
                    </a:solidFill>
                    <a:latin typeface="Arial Narrow" pitchFamily="34" charset="0"/>
                    <a:cs typeface="Arial" charset="0"/>
                  </a:rPr>
                  <a:t>Standard </a:t>
                </a:r>
                <a:r>
                  <a:rPr lang="en-US" sz="1600" i="0" dirty="0" err="1">
                    <a:solidFill>
                      <a:srgbClr val="000000"/>
                    </a:solidFill>
                    <a:latin typeface="Arial Narrow" pitchFamily="34" charset="0"/>
                    <a:cs typeface="Arial" charset="0"/>
                  </a:rPr>
                  <a:t>Divertor</a:t>
                </a:r>
                <a:endParaRPr lang="en-US" sz="1600" i="0" dirty="0">
                  <a:solidFill>
                    <a:srgbClr val="000000"/>
                  </a:solidFill>
                  <a:latin typeface="Arial Narrow" pitchFamily="34" charset="0"/>
                  <a:cs typeface="Arial" charset="0"/>
                </a:endParaRPr>
              </a:p>
            </p:txBody>
          </p:sp>
        </p:grpSp>
        <p:sp>
          <p:nvSpPr>
            <p:cNvPr id="10" name="Rectangle 39"/>
            <p:cNvSpPr>
              <a:spLocks noChangeArrowheads="1"/>
            </p:cNvSpPr>
            <p:nvPr/>
          </p:nvSpPr>
          <p:spPr bwMode="auto">
            <a:xfrm>
              <a:off x="4953000" y="5443538"/>
              <a:ext cx="3886200" cy="609600"/>
            </a:xfrm>
            <a:prstGeom prst="rect">
              <a:avLst/>
            </a:prstGeom>
            <a:solidFill>
              <a:schemeClr val="bg1"/>
            </a:solidFill>
            <a:ln w="15875" algn="ctr">
              <a:solidFill>
                <a:schemeClr val="bg1"/>
              </a:solidFill>
              <a:round/>
              <a:headEnd/>
              <a:tailEnd type="triangle" w="med" len="med"/>
            </a:ln>
          </p:spPr>
          <p:txBody>
            <a:bodyPr lIns="0" tIns="0" rIns="0" bIns="0"/>
            <a:lstStyle/>
            <a:p>
              <a:pPr>
                <a:spcBef>
                  <a:spcPct val="20000"/>
                </a:spcBef>
                <a:buFontTx/>
                <a:buChar char="•"/>
              </a:pPr>
              <a:endParaRPr lang="en-US" sz="1100"/>
            </a:p>
          </p:txBody>
        </p:sp>
      </p:grpSp>
      <p:pic>
        <p:nvPicPr>
          <p:cNvPr id="14" name="Picture 3"/>
          <p:cNvPicPr>
            <a:picLocks noChangeAspect="1" noChangeArrowheads="1"/>
          </p:cNvPicPr>
          <p:nvPr/>
        </p:nvPicPr>
        <p:blipFill>
          <a:blip r:embed="rId4" cstate="print"/>
          <a:srcRect/>
          <a:stretch>
            <a:fillRect/>
          </a:stretch>
        </p:blipFill>
        <p:spPr bwMode="auto">
          <a:xfrm>
            <a:off x="533400" y="4038600"/>
            <a:ext cx="3931815" cy="2438400"/>
          </a:xfrm>
          <a:prstGeom prst="rect">
            <a:avLst/>
          </a:prstGeom>
          <a:noFill/>
          <a:ln w="9525">
            <a:noFill/>
            <a:miter lim="800000"/>
            <a:headEnd/>
            <a:tailEnd/>
          </a:ln>
        </p:spPr>
      </p:pic>
      <p:sp>
        <p:nvSpPr>
          <p:cNvPr id="20" name="TextBox 19"/>
          <p:cNvSpPr txBox="1"/>
          <p:nvPr/>
        </p:nvSpPr>
        <p:spPr>
          <a:xfrm>
            <a:off x="4495800" y="5221069"/>
            <a:ext cx="4571999" cy="646331"/>
          </a:xfrm>
          <a:prstGeom prst="rect">
            <a:avLst/>
          </a:prstGeom>
          <a:noFill/>
        </p:spPr>
        <p:txBody>
          <a:bodyPr wrap="square" lIns="0" rIns="0" rtlCol="0">
            <a:spAutoFit/>
          </a:bodyPr>
          <a:lstStyle/>
          <a:p>
            <a:pPr algn="ctr"/>
            <a:r>
              <a:rPr lang="en-US" sz="1800" i="0" dirty="0" smtClean="0">
                <a:solidFill>
                  <a:schemeClr val="tx1"/>
                </a:solidFill>
              </a:rPr>
              <a:t>NSTX-U has </a:t>
            </a:r>
            <a:r>
              <a:rPr lang="en-US" sz="1800" i="0" dirty="0" smtClean="0">
                <a:solidFill>
                  <a:srgbClr val="339966"/>
                </a:solidFill>
              </a:rPr>
              <a:t>additional coils for </a:t>
            </a:r>
            <a:r>
              <a:rPr lang="en-US" sz="1800" i="0" dirty="0" smtClean="0">
                <a:solidFill>
                  <a:schemeClr val="tx1"/>
                </a:solidFill>
              </a:rPr>
              <a:t>improved control of magnetic fields in divertor</a:t>
            </a:r>
            <a:endParaRPr lang="en-US" sz="1800" i="0" dirty="0">
              <a:solidFill>
                <a:schemeClr val="tx1"/>
              </a:solidFill>
            </a:endParaRPr>
          </a:p>
        </p:txBody>
      </p:sp>
      <p:cxnSp>
        <p:nvCxnSpPr>
          <p:cNvPr id="22" name="Straight Connector 21"/>
          <p:cNvCxnSpPr/>
          <p:nvPr/>
        </p:nvCxnSpPr>
        <p:spPr bwMode="auto">
          <a:xfrm flipV="1">
            <a:off x="6629400" y="4992469"/>
            <a:ext cx="0" cy="304800"/>
          </a:xfrm>
          <a:prstGeom prst="line">
            <a:avLst/>
          </a:prstGeom>
          <a:noFill/>
          <a:ln w="38100" cap="flat" cmpd="sng" algn="ctr">
            <a:solidFill>
              <a:srgbClr val="339966"/>
            </a:solidFill>
            <a:prstDash val="solid"/>
            <a:round/>
            <a:headEnd type="none" w="med" len="med"/>
            <a:tailEnd type="triangle" w="med" len="med"/>
          </a:ln>
          <a:effectLst/>
        </p:spPr>
      </p:cxnSp>
      <p:grpSp>
        <p:nvGrpSpPr>
          <p:cNvPr id="23" name="Group 12"/>
          <p:cNvGrpSpPr>
            <a:grpSpLocks/>
          </p:cNvGrpSpPr>
          <p:nvPr/>
        </p:nvGrpSpPr>
        <p:grpSpPr bwMode="auto">
          <a:xfrm>
            <a:off x="5486400" y="2096869"/>
            <a:ext cx="3632280" cy="2895600"/>
            <a:chOff x="4800600" y="1066800"/>
            <a:chExt cx="3048000" cy="2478010"/>
          </a:xfrm>
        </p:grpSpPr>
        <p:pic>
          <p:nvPicPr>
            <p:cNvPr id="24" name="Picture 4"/>
            <p:cNvPicPr>
              <a:picLocks noChangeAspect="1" noChangeArrowheads="1"/>
            </p:cNvPicPr>
            <p:nvPr/>
          </p:nvPicPr>
          <p:blipFill>
            <a:blip r:embed="rId5" cstate="print"/>
            <a:srcRect/>
            <a:stretch>
              <a:fillRect/>
            </a:stretch>
          </p:blipFill>
          <p:spPr bwMode="auto">
            <a:xfrm>
              <a:off x="4800600" y="1066800"/>
              <a:ext cx="2895600" cy="2478010"/>
            </a:xfrm>
            <a:prstGeom prst="rect">
              <a:avLst/>
            </a:prstGeom>
            <a:noFill/>
            <a:ln w="9525">
              <a:noFill/>
              <a:miter lim="800000"/>
              <a:headEnd/>
              <a:tailEnd/>
            </a:ln>
          </p:spPr>
        </p:pic>
        <p:sp>
          <p:nvSpPr>
            <p:cNvPr id="25" name="Rectangle 30"/>
            <p:cNvSpPr>
              <a:spLocks noChangeArrowheads="1"/>
            </p:cNvSpPr>
            <p:nvPr/>
          </p:nvSpPr>
          <p:spPr bwMode="auto">
            <a:xfrm>
              <a:off x="7010400" y="2971800"/>
              <a:ext cx="838200" cy="533400"/>
            </a:xfrm>
            <a:prstGeom prst="rect">
              <a:avLst/>
            </a:prstGeom>
            <a:solidFill>
              <a:schemeClr val="bg1"/>
            </a:solidFill>
            <a:ln w="15875" algn="ctr">
              <a:solidFill>
                <a:schemeClr val="bg1"/>
              </a:solidFill>
              <a:round/>
              <a:headEnd/>
              <a:tailEnd type="triangle" w="med" len="med"/>
            </a:ln>
          </p:spPr>
          <p:txBody>
            <a:bodyPr lIns="0" tIns="0" rIns="0" bIns="0"/>
            <a:lstStyle/>
            <a:p>
              <a:pPr>
                <a:spcBef>
                  <a:spcPct val="20000"/>
                </a:spcBef>
                <a:buFontTx/>
                <a:buChar char="•"/>
              </a:pPr>
              <a:endParaRPr lang="en-US"/>
            </a:p>
          </p:txBody>
        </p:sp>
      </p:grpSp>
      <p:sp>
        <p:nvSpPr>
          <p:cNvPr id="26" name="TextBox 25"/>
          <p:cNvSpPr txBox="1"/>
          <p:nvPr/>
        </p:nvSpPr>
        <p:spPr>
          <a:xfrm>
            <a:off x="609600" y="3352800"/>
            <a:ext cx="3810000" cy="646331"/>
          </a:xfrm>
          <a:prstGeom prst="rect">
            <a:avLst/>
          </a:prstGeom>
          <a:noFill/>
        </p:spPr>
        <p:txBody>
          <a:bodyPr wrap="square" rtlCol="0">
            <a:spAutoFit/>
          </a:bodyPr>
          <a:lstStyle/>
          <a:p>
            <a:pPr algn="ctr"/>
            <a:r>
              <a:rPr lang="en-US" sz="1800" i="0" dirty="0" smtClean="0">
                <a:solidFill>
                  <a:srgbClr val="FF0000"/>
                </a:solidFill>
              </a:rPr>
              <a:t>NSTX-U peak heat fluxes will be up to 4-8</a:t>
            </a:r>
            <a:r>
              <a:rPr lang="en-US" sz="1800" i="0" dirty="0" smtClean="0">
                <a:solidFill>
                  <a:srgbClr val="FF0000"/>
                </a:solidFill>
                <a:latin typeface="MS PGothic"/>
              </a:rPr>
              <a:t>×</a:t>
            </a:r>
            <a:r>
              <a:rPr lang="en-US" sz="1800" i="0" dirty="0" smtClean="0">
                <a:solidFill>
                  <a:srgbClr val="FF0000"/>
                </a:solidFill>
              </a:rPr>
              <a:t> higher than in NSTX</a:t>
            </a:r>
            <a:endParaRPr lang="en-US" sz="1800" i="0" dirty="0">
              <a:solidFill>
                <a:srgbClr val="FF0000"/>
              </a:solidFill>
            </a:endParaRPr>
          </a:p>
        </p:txBody>
      </p:sp>
    </p:spTree>
    <p:extLst>
      <p:ext uri="{BB962C8B-B14F-4D97-AF65-F5344CB8AC3E}">
        <p14:creationId xmlns:p14="http://schemas.microsoft.com/office/powerpoint/2010/main" val="133555337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5E0809_48_1.jpg"/>
          <p:cNvPicPr>
            <a:picLocks noChangeAspect="1"/>
          </p:cNvPicPr>
          <p:nvPr/>
        </p:nvPicPr>
        <p:blipFill rotWithShape="1">
          <a:blip r:embed="rId2" cstate="print">
            <a:extLst>
              <a:ext uri="{28A0092B-C50C-407E-A947-70E740481C1C}">
                <a14:useLocalDpi xmlns:a14="http://schemas.microsoft.com/office/drawing/2010/main" val="0"/>
              </a:ext>
            </a:extLst>
          </a:blip>
          <a:srcRect l="7046" t="6460" r="14921" b="10834"/>
          <a:stretch/>
        </p:blipFill>
        <p:spPr>
          <a:xfrm>
            <a:off x="152400" y="2133600"/>
            <a:ext cx="5606437" cy="3962400"/>
          </a:xfrm>
          <a:prstGeom prst="rect">
            <a:avLst/>
          </a:prstGeom>
        </p:spPr>
      </p:pic>
      <p:sp>
        <p:nvSpPr>
          <p:cNvPr id="2" name="Content Placeholder 1"/>
          <p:cNvSpPr>
            <a:spLocks noGrp="1"/>
          </p:cNvSpPr>
          <p:nvPr>
            <p:ph idx="1"/>
          </p:nvPr>
        </p:nvSpPr>
        <p:spPr>
          <a:xfrm>
            <a:off x="76200" y="1066800"/>
            <a:ext cx="8839200" cy="5562600"/>
          </a:xfrm>
        </p:spPr>
        <p:txBody>
          <a:bodyPr>
            <a:normAutofit/>
          </a:bodyPr>
          <a:lstStyle/>
          <a:p>
            <a:r>
              <a:rPr lang="en-US" dirty="0"/>
              <a:t>C</a:t>
            </a:r>
            <a:r>
              <a:rPr lang="en-US" dirty="0" smtClean="0"/>
              <a:t>onstruction completed with plasma demonstration</a:t>
            </a:r>
            <a:endParaRPr lang="en-US" dirty="0"/>
          </a:p>
          <a:p>
            <a:pPr lvl="1"/>
            <a:r>
              <a:rPr lang="en-US" dirty="0"/>
              <a:t>S</a:t>
            </a:r>
            <a:r>
              <a:rPr lang="en-US" dirty="0" smtClean="0"/>
              <a:t>cientific operations begin October, 2015</a:t>
            </a:r>
          </a:p>
          <a:p>
            <a:pPr marL="228600" lvl="1" indent="0">
              <a:buNone/>
            </a:pPr>
            <a:endParaRPr lang="en-US" dirty="0" smtClean="0"/>
          </a:p>
        </p:txBody>
      </p:sp>
      <p:sp>
        <p:nvSpPr>
          <p:cNvPr id="3" name="Title 2"/>
          <p:cNvSpPr>
            <a:spLocks noGrp="1"/>
          </p:cNvSpPr>
          <p:nvPr>
            <p:ph type="title"/>
          </p:nvPr>
        </p:nvSpPr>
        <p:spPr/>
        <p:txBody>
          <a:bodyPr/>
          <a:lstStyle/>
          <a:p>
            <a:r>
              <a:rPr lang="en-US" dirty="0" smtClean="0"/>
              <a:t>We are on our way!</a:t>
            </a:r>
            <a:endParaRPr lang="en-US" dirty="0"/>
          </a:p>
        </p:txBody>
      </p:sp>
      <p:pic>
        <p:nvPicPr>
          <p:cNvPr id="6" name="Picture 5" descr="NSTXU_CD4_camera_image_20108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2958953"/>
            <a:ext cx="4495800" cy="3561339"/>
          </a:xfrm>
          <a:prstGeom prst="rect">
            <a:avLst/>
          </a:prstGeom>
        </p:spPr>
      </p:pic>
    </p:spTree>
    <p:extLst>
      <p:ext uri="{BB962C8B-B14F-4D97-AF65-F5344CB8AC3E}">
        <p14:creationId xmlns:p14="http://schemas.microsoft.com/office/powerpoint/2010/main" val="239841482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990600"/>
            <a:ext cx="8991600" cy="5638800"/>
          </a:xfrm>
          <a:noFill/>
        </p:spPr>
        <p:txBody>
          <a:bodyPr>
            <a:normAutofit fontScale="92500" lnSpcReduction="10000"/>
          </a:bodyPr>
          <a:lstStyle/>
          <a:p>
            <a:r>
              <a:rPr lang="en-US" dirty="0" smtClean="0"/>
              <a:t>Spherical torus (ST) concept for magnetic confinement fusion exploits the benefits of low aspect ratio </a:t>
            </a:r>
          </a:p>
          <a:p>
            <a:pPr lvl="1"/>
            <a:r>
              <a:rPr lang="en-US" dirty="0" smtClean="0"/>
              <a:t>Fusion is an exciting and promising energy source</a:t>
            </a:r>
          </a:p>
          <a:p>
            <a:pPr lvl="1"/>
            <a:r>
              <a:rPr lang="en-US" dirty="0" smtClean="0"/>
              <a:t>Tokamaks use a strong toroidal magnetic field plus a poloidal field generated by a toroidal plasma current to “hold a star in a jar” </a:t>
            </a:r>
          </a:p>
          <a:p>
            <a:pPr lvl="1"/>
            <a:r>
              <a:rPr lang="en-US" dirty="0" smtClean="0"/>
              <a:t>STs are compact tokamaks that efficiently use the available toroidal magnetic field</a:t>
            </a:r>
          </a:p>
          <a:p>
            <a:pPr lvl="3"/>
            <a:endParaRPr lang="en-US" dirty="0"/>
          </a:p>
          <a:p>
            <a:r>
              <a:rPr lang="en-US" dirty="0" smtClean="0"/>
              <a:t>NSTX-U is advancing the ST as a candidate for a Fusion Nuclear Science Facility and a future reactor concept</a:t>
            </a:r>
          </a:p>
          <a:p>
            <a:pPr lvl="1"/>
            <a:r>
              <a:rPr lang="en-US" dirty="0" smtClean="0"/>
              <a:t>FNSF is a critical step on the road to fusion energy</a:t>
            </a:r>
          </a:p>
          <a:p>
            <a:pPr lvl="1"/>
            <a:r>
              <a:rPr lang="en-US" dirty="0" smtClean="0"/>
              <a:t>NSTX-U will address critical issues for FNSF and beyond:</a:t>
            </a:r>
          </a:p>
          <a:p>
            <a:pPr lvl="2"/>
            <a:r>
              <a:rPr lang="en-US" dirty="0" smtClean="0"/>
              <a:t>Energy confinement at lower collisionality in an ST</a:t>
            </a:r>
          </a:p>
          <a:p>
            <a:pPr lvl="2"/>
            <a:r>
              <a:rPr lang="en-US" dirty="0"/>
              <a:t>Divertor and first wall </a:t>
            </a:r>
            <a:r>
              <a:rPr lang="en-US" dirty="0" smtClean="0"/>
              <a:t>solutions</a:t>
            </a:r>
          </a:p>
          <a:p>
            <a:pPr lvl="2"/>
            <a:r>
              <a:rPr lang="en-US" dirty="0"/>
              <a:t>N</a:t>
            </a:r>
            <a:r>
              <a:rPr lang="en-US" dirty="0" smtClean="0"/>
              <a:t>on-inductive start-up, ramp-up and sustainment of the plasma current</a:t>
            </a:r>
          </a:p>
          <a:p>
            <a:pPr lvl="2"/>
            <a:r>
              <a:rPr lang="en-US" dirty="0" smtClean="0"/>
              <a:t>Stability and control at high β. </a:t>
            </a:r>
            <a:endParaRPr lang="en-US" dirty="0"/>
          </a:p>
        </p:txBody>
      </p:sp>
      <p:sp>
        <p:nvSpPr>
          <p:cNvPr id="3" name="Title 2"/>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val="334058995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F</a:t>
            </a:r>
            <a:r>
              <a:rPr lang="en-US" b="1" dirty="0" smtClean="0"/>
              <a:t>usion and magnetic confinement of plasmas</a:t>
            </a:r>
          </a:p>
          <a:p>
            <a:endParaRPr lang="en-US" dirty="0"/>
          </a:p>
          <a:p>
            <a:r>
              <a:rPr lang="en-US" dirty="0" smtClean="0"/>
              <a:t>Tokamaks and fusion energy research</a:t>
            </a:r>
          </a:p>
          <a:p>
            <a:pPr marL="0" indent="0">
              <a:buNone/>
            </a:pPr>
            <a:endParaRPr lang="en-US" dirty="0"/>
          </a:p>
          <a:p>
            <a:r>
              <a:rPr lang="en-US" dirty="0" smtClean="0"/>
              <a:t>Motivation for studying spherical tokamaks</a:t>
            </a:r>
          </a:p>
          <a:p>
            <a:endParaRPr lang="en-US" dirty="0"/>
          </a:p>
          <a:p>
            <a:r>
              <a:rPr lang="en-US" dirty="0" smtClean="0"/>
              <a:t>NSTX-U scientific mission toward fusion energy</a:t>
            </a:r>
            <a:endParaRPr lang="en-US" dirty="0"/>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23130756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4495800" y="1066800"/>
            <a:ext cx="4572000" cy="5410200"/>
          </a:xfrm>
        </p:spPr>
        <p:txBody>
          <a:bodyPr>
            <a:normAutofit/>
          </a:bodyPr>
          <a:lstStyle/>
          <a:p>
            <a:r>
              <a:rPr lang="en-US" dirty="0" smtClean="0"/>
              <a:t>No CO</a:t>
            </a:r>
            <a:r>
              <a:rPr lang="en-US" baseline="-25000" dirty="0" smtClean="0"/>
              <a:t>2</a:t>
            </a:r>
            <a:r>
              <a:rPr lang="en-US" dirty="0" smtClean="0"/>
              <a:t> production</a:t>
            </a:r>
          </a:p>
          <a:p>
            <a:pPr lvl="1"/>
            <a:endParaRPr lang="en-US" dirty="0"/>
          </a:p>
          <a:p>
            <a:r>
              <a:rPr lang="en-US" dirty="0" smtClean="0"/>
              <a:t>Abundant fuel supply that is easy to transport</a:t>
            </a:r>
            <a:endParaRPr lang="en-US" dirty="0"/>
          </a:p>
          <a:p>
            <a:pPr lvl="1"/>
            <a:endParaRPr lang="en-US" dirty="0" smtClean="0"/>
          </a:p>
          <a:p>
            <a:r>
              <a:rPr lang="en-US" dirty="0" smtClean="0"/>
              <a:t>Radioactive waste is short-lived, low-level</a:t>
            </a:r>
          </a:p>
          <a:p>
            <a:pPr lvl="1"/>
            <a:endParaRPr lang="en-US" dirty="0"/>
          </a:p>
          <a:p>
            <a:r>
              <a:rPr lang="en-US" dirty="0" smtClean="0"/>
              <a:t>Cannot have a runaway reaction</a:t>
            </a:r>
          </a:p>
        </p:txBody>
      </p:sp>
      <p:sp>
        <p:nvSpPr>
          <p:cNvPr id="3" name="Title 2"/>
          <p:cNvSpPr>
            <a:spLocks noGrp="1"/>
          </p:cNvSpPr>
          <p:nvPr>
            <p:ph type="title"/>
          </p:nvPr>
        </p:nvSpPr>
        <p:spPr/>
        <p:txBody>
          <a:bodyPr>
            <a:normAutofit fontScale="90000"/>
          </a:bodyPr>
          <a:lstStyle/>
          <a:p>
            <a:r>
              <a:rPr lang="en-US" dirty="0" smtClean="0"/>
              <a:t>Can we harness the </a:t>
            </a:r>
            <a:br>
              <a:rPr lang="en-US" dirty="0" smtClean="0"/>
            </a:br>
            <a:r>
              <a:rPr lang="en-US" dirty="0" smtClean="0"/>
              <a:t>energy source of the stars?</a:t>
            </a:r>
            <a:endParaRPr lang="en-US" dirty="0"/>
          </a:p>
        </p:txBody>
      </p:sp>
      <p:grpSp>
        <p:nvGrpSpPr>
          <p:cNvPr id="4" name="Group 3"/>
          <p:cNvGrpSpPr/>
          <p:nvPr/>
        </p:nvGrpSpPr>
        <p:grpSpPr>
          <a:xfrm>
            <a:off x="457200" y="1371600"/>
            <a:ext cx="3772619" cy="3124200"/>
            <a:chOff x="66779" y="1905000"/>
            <a:chExt cx="4429021" cy="3505200"/>
          </a:xfrm>
        </p:grpSpPr>
        <p:pic>
          <p:nvPicPr>
            <p:cNvPr id="5" name="Picture 2" descr="http://helian.net/blog/wp-content/uploads/2010/06/FusionReac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057400"/>
              <a:ext cx="4343400" cy="30684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6779" y="1905000"/>
              <a:ext cx="2082621" cy="461665"/>
            </a:xfrm>
            <a:prstGeom prst="rect">
              <a:avLst/>
            </a:prstGeom>
            <a:solidFill>
              <a:schemeClr val="bg1"/>
            </a:solidFill>
          </p:spPr>
          <p:txBody>
            <a:bodyPr wrap="none" rtlCol="0">
              <a:spAutoFit/>
            </a:bodyPr>
            <a:lstStyle/>
            <a:p>
              <a:r>
                <a:rPr lang="en-US" sz="2400" i="0" dirty="0" smtClean="0">
                  <a:solidFill>
                    <a:schemeClr val="tx1"/>
                  </a:solidFill>
                </a:rPr>
                <a:t>D: deuterium</a:t>
              </a:r>
            </a:p>
          </p:txBody>
        </p:sp>
        <p:sp>
          <p:nvSpPr>
            <p:cNvPr id="7" name="TextBox 6"/>
            <p:cNvSpPr txBox="1"/>
            <p:nvPr/>
          </p:nvSpPr>
          <p:spPr>
            <a:xfrm>
              <a:off x="76200" y="4800600"/>
              <a:ext cx="1482650" cy="461665"/>
            </a:xfrm>
            <a:prstGeom prst="rect">
              <a:avLst/>
            </a:prstGeom>
            <a:solidFill>
              <a:schemeClr val="bg1"/>
            </a:solidFill>
          </p:spPr>
          <p:txBody>
            <a:bodyPr wrap="none" rtlCol="0">
              <a:spAutoFit/>
            </a:bodyPr>
            <a:lstStyle/>
            <a:p>
              <a:r>
                <a:rPr lang="en-US" sz="2400" i="0" dirty="0" smtClean="0">
                  <a:solidFill>
                    <a:schemeClr val="tx1"/>
                  </a:solidFill>
                </a:rPr>
                <a:t>T: tritium</a:t>
              </a:r>
            </a:p>
          </p:txBody>
        </p:sp>
        <p:sp>
          <p:nvSpPr>
            <p:cNvPr id="8" name="TextBox 7"/>
            <p:cNvSpPr txBox="1"/>
            <p:nvPr/>
          </p:nvSpPr>
          <p:spPr>
            <a:xfrm>
              <a:off x="2630328" y="1905000"/>
              <a:ext cx="1704313" cy="461665"/>
            </a:xfrm>
            <a:prstGeom prst="rect">
              <a:avLst/>
            </a:prstGeom>
            <a:solidFill>
              <a:schemeClr val="bg1"/>
            </a:solidFill>
          </p:spPr>
          <p:txBody>
            <a:bodyPr wrap="none" rtlCol="0">
              <a:spAutoFit/>
            </a:bodyPr>
            <a:lstStyle/>
            <a:p>
              <a:r>
                <a:rPr lang="en-US" sz="2400" i="0" dirty="0">
                  <a:solidFill>
                    <a:schemeClr val="tx1"/>
                  </a:solidFill>
                </a:rPr>
                <a:t>n</a:t>
              </a:r>
              <a:r>
                <a:rPr lang="en-US" sz="2400" i="0" dirty="0" smtClean="0">
                  <a:solidFill>
                    <a:schemeClr val="tx1"/>
                  </a:solidFill>
                </a:rPr>
                <a:t>: neutron</a:t>
              </a:r>
            </a:p>
          </p:txBody>
        </p:sp>
        <p:sp>
          <p:nvSpPr>
            <p:cNvPr id="9" name="TextBox 8"/>
            <p:cNvSpPr txBox="1"/>
            <p:nvPr/>
          </p:nvSpPr>
          <p:spPr>
            <a:xfrm>
              <a:off x="2590800" y="4948535"/>
              <a:ext cx="1556836" cy="461665"/>
            </a:xfrm>
            <a:prstGeom prst="rect">
              <a:avLst/>
            </a:prstGeom>
            <a:solidFill>
              <a:schemeClr val="bg1"/>
            </a:solidFill>
          </p:spPr>
          <p:txBody>
            <a:bodyPr wrap="none" rtlCol="0">
              <a:spAutoFit/>
            </a:bodyPr>
            <a:lstStyle/>
            <a:p>
              <a:r>
                <a:rPr lang="en-US" sz="2400" i="0" dirty="0" smtClean="0">
                  <a:solidFill>
                    <a:schemeClr val="tx1"/>
                  </a:solidFill>
                  <a:latin typeface="Symbol" panose="05050102010706020507" pitchFamily="18" charset="2"/>
                </a:rPr>
                <a:t>a</a:t>
              </a:r>
              <a:r>
                <a:rPr lang="en-US" sz="2400" i="0" dirty="0" smtClean="0">
                  <a:solidFill>
                    <a:schemeClr val="tx1"/>
                  </a:solidFill>
                </a:rPr>
                <a:t>: helium</a:t>
              </a:r>
            </a:p>
          </p:txBody>
        </p:sp>
      </p:grpSp>
      <p:sp>
        <p:nvSpPr>
          <p:cNvPr id="10" name="TextBox 9"/>
          <p:cNvSpPr txBox="1"/>
          <p:nvPr/>
        </p:nvSpPr>
        <p:spPr>
          <a:xfrm>
            <a:off x="457200" y="4876800"/>
            <a:ext cx="3358613" cy="1200329"/>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rtlCol="0">
            <a:spAutoFit/>
          </a:bodyPr>
          <a:lstStyle/>
          <a:p>
            <a:pPr algn="ctr"/>
            <a:r>
              <a:rPr lang="en-US" sz="3600" i="0" dirty="0" smtClean="0">
                <a:solidFill>
                  <a:srgbClr val="FF0000"/>
                </a:solidFill>
                <a:latin typeface="Arial Narrow" panose="020B0606020202030204" pitchFamily="34" charset="0"/>
              </a:rPr>
              <a:t>High </a:t>
            </a:r>
            <a:r>
              <a:rPr lang="en-US" sz="3600" i="0" dirty="0">
                <a:solidFill>
                  <a:srgbClr val="FF0000"/>
                </a:solidFill>
                <a:latin typeface="Arial Narrow" panose="020B0606020202030204" pitchFamily="34" charset="0"/>
              </a:rPr>
              <a:t>energy gain </a:t>
            </a:r>
            <a:endParaRPr lang="en-US" sz="3600" i="0" dirty="0" smtClean="0">
              <a:solidFill>
                <a:srgbClr val="FF0000"/>
              </a:solidFill>
              <a:latin typeface="Arial Narrow" panose="020B0606020202030204" pitchFamily="34" charset="0"/>
            </a:endParaRPr>
          </a:p>
          <a:p>
            <a:pPr algn="ctr"/>
            <a:r>
              <a:rPr lang="en-US" sz="3600" i="0" dirty="0" smtClean="0">
                <a:solidFill>
                  <a:srgbClr val="FF0000"/>
                </a:solidFill>
                <a:latin typeface="Arial Narrow" panose="020B0606020202030204" pitchFamily="34" charset="0"/>
                <a:cs typeface="Arial"/>
              </a:rPr>
              <a:t>≈ </a:t>
            </a:r>
            <a:r>
              <a:rPr lang="en-US" sz="3600" i="0" dirty="0">
                <a:solidFill>
                  <a:srgbClr val="FF0000"/>
                </a:solidFill>
                <a:latin typeface="Arial Narrow" panose="020B0606020202030204" pitchFamily="34" charset="0"/>
                <a:cs typeface="Arial"/>
              </a:rPr>
              <a:t>1000 </a:t>
            </a:r>
            <a:r>
              <a:rPr lang="en-US" sz="3600" i="0" dirty="0" smtClean="0">
                <a:solidFill>
                  <a:srgbClr val="FF0000"/>
                </a:solidFill>
                <a:latin typeface="Arial Narrow" panose="020B0606020202030204" pitchFamily="34" charset="0"/>
                <a:cs typeface="Arial"/>
              </a:rPr>
              <a:t>×</a:t>
            </a:r>
            <a:endParaRPr lang="en-US" sz="3600" i="0" dirty="0" smtClean="0">
              <a:solidFill>
                <a:srgbClr val="FF0000"/>
              </a:solidFill>
            </a:endParaRPr>
          </a:p>
        </p:txBody>
      </p:sp>
    </p:spTree>
    <p:extLst>
      <p:ext uri="{BB962C8B-B14F-4D97-AF65-F5344CB8AC3E}">
        <p14:creationId xmlns:p14="http://schemas.microsoft.com/office/powerpoint/2010/main" val="244388222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066800"/>
            <a:ext cx="8382000" cy="5486400"/>
          </a:xfrm>
        </p:spPr>
        <p:txBody>
          <a:bodyPr>
            <a:normAutofit fontScale="92500" lnSpcReduction="10000"/>
          </a:bodyPr>
          <a:lstStyle/>
          <a:p>
            <a:r>
              <a:rPr lang="en-US" dirty="0" smtClean="0"/>
              <a:t>Fusion is “easiest” with a fuel mixture of deuterium and tritium at 200 </a:t>
            </a:r>
            <a:r>
              <a:rPr lang="en-US" dirty="0"/>
              <a:t>million </a:t>
            </a:r>
            <a:r>
              <a:rPr lang="en-US" kern="0" baseline="30000" dirty="0" smtClean="0">
                <a:latin typeface="Helvetica"/>
                <a:cs typeface="Helvetica"/>
              </a:rPr>
              <a:t>ᵒ</a:t>
            </a:r>
            <a:r>
              <a:rPr lang="en-US" kern="0" dirty="0" smtClean="0">
                <a:latin typeface="Helvetica"/>
                <a:cs typeface="Helvetica"/>
              </a:rPr>
              <a:t>C</a:t>
            </a:r>
          </a:p>
          <a:p>
            <a:pPr lvl="1"/>
            <a:r>
              <a:rPr lang="en-US" kern="0" dirty="0" smtClean="0">
                <a:latin typeface="Helvetica"/>
                <a:cs typeface="Helvetica"/>
              </a:rPr>
              <a:t>All matter is in the plasma state at these temperatures </a:t>
            </a: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Plasmas: a soup of ions and electrons</a:t>
            </a:r>
          </a:p>
          <a:p>
            <a:pPr lvl="1"/>
            <a:r>
              <a:rPr lang="en-US" dirty="0"/>
              <a:t>P</a:t>
            </a:r>
            <a:r>
              <a:rPr lang="en-US" dirty="0" smtClean="0"/>
              <a:t>lasmas are commonplace in our lives</a:t>
            </a:r>
          </a:p>
        </p:txBody>
      </p:sp>
      <p:sp>
        <p:nvSpPr>
          <p:cNvPr id="3" name="Title 2"/>
          <p:cNvSpPr>
            <a:spLocks noGrp="1"/>
          </p:cNvSpPr>
          <p:nvPr>
            <p:ph type="title"/>
          </p:nvPr>
        </p:nvSpPr>
        <p:spPr/>
        <p:txBody>
          <a:bodyPr>
            <a:normAutofit/>
          </a:bodyPr>
          <a:lstStyle/>
          <a:p>
            <a:r>
              <a:rPr lang="en-US" dirty="0" smtClean="0"/>
              <a:t>Fusion is hot!</a:t>
            </a:r>
            <a:endParaRPr lang="en-US" dirty="0"/>
          </a:p>
        </p:txBody>
      </p:sp>
      <p:pic>
        <p:nvPicPr>
          <p:cNvPr id="9" name="Picture 20" descr="http://www.fusionfuture.org/wp-content/uploads/2012/02/state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2438400"/>
            <a:ext cx="5867400" cy="232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http://res0.graysonline.com/handlers/imagehandler.ashx?t=sh&amp;id=4153306&amp;s=o&amp;index=0&amp;ts=63519918602077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5029200"/>
            <a:ext cx="2057400" cy="13755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990600" y="2362200"/>
            <a:ext cx="6629400" cy="2514600"/>
          </a:xfrm>
          <a:prstGeom prst="rect">
            <a:avLst/>
          </a:prstGeom>
          <a:noFill/>
          <a:ln w="2857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57483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Confinement of plasma for controlled fusion on earth differs from stars</a:t>
            </a:r>
            <a:endParaRPr lang="en-US" sz="3200" dirty="0"/>
          </a:p>
        </p:txBody>
      </p:sp>
      <p:sp>
        <p:nvSpPr>
          <p:cNvPr id="4" name="TextBox 3"/>
          <p:cNvSpPr txBox="1"/>
          <p:nvPr/>
        </p:nvSpPr>
        <p:spPr>
          <a:xfrm>
            <a:off x="2616648" y="990600"/>
            <a:ext cx="3860352" cy="523220"/>
          </a:xfrm>
          <a:prstGeom prst="rect">
            <a:avLst/>
          </a:prstGeom>
          <a:noFill/>
        </p:spPr>
        <p:txBody>
          <a:bodyPr wrap="none" rtlCol="0">
            <a:spAutoFit/>
          </a:bodyPr>
          <a:lstStyle/>
          <a:p>
            <a:r>
              <a:rPr lang="en-US" sz="2800" i="0" dirty="0" smtClean="0">
                <a:solidFill>
                  <a:schemeClr val="tx1"/>
                </a:solidFill>
                <a:latin typeface="Arial Narrow" panose="020B0606020202030204" pitchFamily="34" charset="0"/>
              </a:rPr>
              <a:t>Gravitational Confinement</a:t>
            </a:r>
          </a:p>
        </p:txBody>
      </p:sp>
      <p:grpSp>
        <p:nvGrpSpPr>
          <p:cNvPr id="68" name="Group 67"/>
          <p:cNvGrpSpPr/>
          <p:nvPr/>
        </p:nvGrpSpPr>
        <p:grpSpPr>
          <a:xfrm>
            <a:off x="3352800" y="1600200"/>
            <a:ext cx="2276031" cy="2133600"/>
            <a:chOff x="5191569" y="1447800"/>
            <a:chExt cx="2276031" cy="213360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4026" y="1531322"/>
              <a:ext cx="2107343" cy="1973878"/>
            </a:xfrm>
            <a:prstGeom prst="rect">
              <a:avLst/>
            </a:prstGeom>
          </p:spPr>
        </p:pic>
        <p:grpSp>
          <p:nvGrpSpPr>
            <p:cNvPr id="56" name="Group 55"/>
            <p:cNvGrpSpPr/>
            <p:nvPr/>
          </p:nvGrpSpPr>
          <p:grpSpPr>
            <a:xfrm>
              <a:off x="5951899" y="2054695"/>
              <a:ext cx="914401" cy="927132"/>
              <a:chOff x="1371599" y="2514600"/>
              <a:chExt cx="914401" cy="927132"/>
            </a:xfrm>
          </p:grpSpPr>
          <p:grpSp>
            <p:nvGrpSpPr>
              <p:cNvPr id="55" name="Group 54"/>
              <p:cNvGrpSpPr/>
              <p:nvPr/>
            </p:nvGrpSpPr>
            <p:grpSpPr>
              <a:xfrm>
                <a:off x="1371600" y="2514600"/>
                <a:ext cx="914400" cy="914400"/>
                <a:chOff x="1371600" y="2514600"/>
                <a:chExt cx="914400" cy="914400"/>
              </a:xfrm>
            </p:grpSpPr>
            <p:cxnSp>
              <p:nvCxnSpPr>
                <p:cNvPr id="54" name="Straight Arrow Connector 53"/>
                <p:cNvCxnSpPr/>
                <p:nvPr/>
              </p:nvCxnSpPr>
              <p:spPr bwMode="auto">
                <a:xfrm flipV="1">
                  <a:off x="1828800" y="2514600"/>
                  <a:ext cx="0" cy="914400"/>
                </a:xfrm>
                <a:prstGeom prst="straightConnector1">
                  <a:avLst/>
                </a:prstGeom>
                <a:noFill/>
                <a:ln w="38100" cap="flat" cmpd="sng" algn="ctr">
                  <a:solidFill>
                    <a:srgbClr val="A50021"/>
                  </a:solidFill>
                  <a:prstDash val="solid"/>
                  <a:round/>
                  <a:headEnd type="triangle" w="med" len="med"/>
                  <a:tailEnd type="triangle" w="med" len="med"/>
                </a:ln>
                <a:effectLst/>
              </p:spPr>
            </p:cxnSp>
            <p:cxnSp>
              <p:nvCxnSpPr>
                <p:cNvPr id="76" name="Straight Arrow Connector 75"/>
                <p:cNvCxnSpPr/>
                <p:nvPr/>
              </p:nvCxnSpPr>
              <p:spPr bwMode="auto">
                <a:xfrm rot="5400000" flipV="1">
                  <a:off x="1828800" y="2514600"/>
                  <a:ext cx="0" cy="914400"/>
                </a:xfrm>
                <a:prstGeom prst="straightConnector1">
                  <a:avLst/>
                </a:prstGeom>
                <a:noFill/>
                <a:ln w="38100" cap="flat" cmpd="sng" algn="ctr">
                  <a:solidFill>
                    <a:srgbClr val="A50021"/>
                  </a:solidFill>
                  <a:prstDash val="solid"/>
                  <a:round/>
                  <a:headEnd type="triangle" w="med" len="med"/>
                  <a:tailEnd type="triangle" w="med" len="med"/>
                </a:ln>
                <a:effectLst/>
              </p:spPr>
            </p:cxnSp>
          </p:grpSp>
          <p:grpSp>
            <p:nvGrpSpPr>
              <p:cNvPr id="78" name="Group 77"/>
              <p:cNvGrpSpPr/>
              <p:nvPr/>
            </p:nvGrpSpPr>
            <p:grpSpPr>
              <a:xfrm rot="2700000">
                <a:off x="1371599" y="2527332"/>
                <a:ext cx="914400" cy="914400"/>
                <a:chOff x="1371600" y="2514600"/>
                <a:chExt cx="914400" cy="914400"/>
              </a:xfrm>
            </p:grpSpPr>
            <p:cxnSp>
              <p:nvCxnSpPr>
                <p:cNvPr id="79" name="Straight Arrow Connector 78"/>
                <p:cNvCxnSpPr/>
                <p:nvPr/>
              </p:nvCxnSpPr>
              <p:spPr bwMode="auto">
                <a:xfrm flipV="1">
                  <a:off x="1828800" y="2514600"/>
                  <a:ext cx="0" cy="914400"/>
                </a:xfrm>
                <a:prstGeom prst="straightConnector1">
                  <a:avLst/>
                </a:prstGeom>
                <a:noFill/>
                <a:ln w="38100" cap="flat" cmpd="sng" algn="ctr">
                  <a:solidFill>
                    <a:srgbClr val="A50021"/>
                  </a:solidFill>
                  <a:prstDash val="solid"/>
                  <a:round/>
                  <a:headEnd type="triangle" w="med" len="med"/>
                  <a:tailEnd type="triangle" w="med" len="med"/>
                </a:ln>
                <a:effectLst/>
              </p:spPr>
            </p:cxnSp>
            <p:cxnSp>
              <p:nvCxnSpPr>
                <p:cNvPr id="80" name="Straight Arrow Connector 79"/>
                <p:cNvCxnSpPr/>
                <p:nvPr/>
              </p:nvCxnSpPr>
              <p:spPr bwMode="auto">
                <a:xfrm rot="5400000" flipV="1">
                  <a:off x="1828800" y="2514600"/>
                  <a:ext cx="0" cy="914400"/>
                </a:xfrm>
                <a:prstGeom prst="straightConnector1">
                  <a:avLst/>
                </a:prstGeom>
                <a:noFill/>
                <a:ln w="38100" cap="flat" cmpd="sng" algn="ctr">
                  <a:solidFill>
                    <a:srgbClr val="A50021"/>
                  </a:solidFill>
                  <a:prstDash val="solid"/>
                  <a:round/>
                  <a:headEnd type="triangle" w="med" len="med"/>
                  <a:tailEnd type="triangle" w="med" len="med"/>
                </a:ln>
                <a:effectLst/>
              </p:spPr>
            </p:cxnSp>
          </p:grpSp>
        </p:grpSp>
        <p:sp>
          <p:nvSpPr>
            <p:cNvPr id="57" name="Oval 56"/>
            <p:cNvSpPr/>
            <p:nvPr/>
          </p:nvSpPr>
          <p:spPr bwMode="auto">
            <a:xfrm>
              <a:off x="6294800" y="2397595"/>
              <a:ext cx="228600" cy="228600"/>
            </a:xfrm>
            <a:prstGeom prst="ellipse">
              <a:avLst/>
            </a:prstGeom>
            <a:gradFill flip="none" rotWithShape="1">
              <a:gsLst>
                <a:gs pos="24000">
                  <a:srgbClr val="D28090"/>
                </a:gs>
                <a:gs pos="0">
                  <a:schemeClr val="bg1"/>
                </a:gs>
                <a:gs pos="74000">
                  <a:srgbClr val="A50021"/>
                </a:gs>
                <a:gs pos="100000">
                  <a:srgbClr val="A50021"/>
                </a:gs>
              </a:gsLst>
              <a:path path="circle">
                <a:fillToRect l="50000" t="50000" r="50000" b="50000"/>
              </a:path>
              <a:tileRect/>
            </a:gradFill>
            <a:ln w="952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cxnSp>
          <p:nvCxnSpPr>
            <p:cNvPr id="86" name="Straight Arrow Connector 85"/>
            <p:cNvCxnSpPr/>
            <p:nvPr/>
          </p:nvCxnSpPr>
          <p:spPr bwMode="auto">
            <a:xfrm flipV="1">
              <a:off x="6409100" y="1447800"/>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88" name="Straight Arrow Connector 87"/>
            <p:cNvCxnSpPr/>
            <p:nvPr/>
          </p:nvCxnSpPr>
          <p:spPr bwMode="auto">
            <a:xfrm rot="10800000" flipV="1">
              <a:off x="6394011" y="3276600"/>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89" name="Straight Arrow Connector 88"/>
            <p:cNvCxnSpPr/>
            <p:nvPr/>
          </p:nvCxnSpPr>
          <p:spPr bwMode="auto">
            <a:xfrm rot="5400000" flipV="1">
              <a:off x="7315200" y="2362200"/>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90" name="Straight Arrow Connector 89"/>
            <p:cNvCxnSpPr/>
            <p:nvPr/>
          </p:nvCxnSpPr>
          <p:spPr bwMode="auto">
            <a:xfrm rot="16200000" flipV="1">
              <a:off x="5486400" y="2358539"/>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93" name="Straight Arrow Connector 92"/>
            <p:cNvCxnSpPr/>
            <p:nvPr/>
          </p:nvCxnSpPr>
          <p:spPr bwMode="auto">
            <a:xfrm rot="2700000" flipV="1">
              <a:off x="7053247" y="1721491"/>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94" name="Straight Arrow Connector 93"/>
            <p:cNvCxnSpPr/>
            <p:nvPr/>
          </p:nvCxnSpPr>
          <p:spPr bwMode="auto">
            <a:xfrm rot="13500000" flipV="1">
              <a:off x="5749421" y="3003978"/>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95" name="Straight Arrow Connector 94"/>
            <p:cNvCxnSpPr/>
            <p:nvPr/>
          </p:nvCxnSpPr>
          <p:spPr bwMode="auto">
            <a:xfrm rot="8100000" flipV="1">
              <a:off x="7047378" y="3008778"/>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cxnSp>
          <p:nvCxnSpPr>
            <p:cNvPr id="96" name="Straight Arrow Connector 95"/>
            <p:cNvCxnSpPr/>
            <p:nvPr/>
          </p:nvCxnSpPr>
          <p:spPr bwMode="auto">
            <a:xfrm rot="18900000" flipV="1">
              <a:off x="5756810" y="1713033"/>
              <a:ext cx="0" cy="304800"/>
            </a:xfrm>
            <a:prstGeom prst="straightConnector1">
              <a:avLst/>
            </a:prstGeom>
            <a:noFill/>
            <a:ln w="38100" cap="flat" cmpd="sng" algn="ctr">
              <a:solidFill>
                <a:schemeClr val="accent6"/>
              </a:solidFill>
              <a:prstDash val="solid"/>
              <a:round/>
              <a:headEnd type="triangle" w="med" len="med"/>
              <a:tailEnd type="none" w="med" len="med"/>
            </a:ln>
            <a:effectLst/>
          </p:spPr>
        </p:cxnSp>
        <p:sp>
          <p:nvSpPr>
            <p:cNvPr id="66" name="TextBox 65"/>
            <p:cNvSpPr txBox="1"/>
            <p:nvPr/>
          </p:nvSpPr>
          <p:spPr>
            <a:xfrm>
              <a:off x="5743599" y="1962912"/>
              <a:ext cx="667170" cy="307777"/>
            </a:xfrm>
            <a:prstGeom prst="rect">
              <a:avLst/>
            </a:prstGeom>
            <a:noFill/>
          </p:spPr>
          <p:txBody>
            <a:bodyPr wrap="none" rtlCol="0">
              <a:spAutoFit/>
            </a:bodyPr>
            <a:lstStyle/>
            <a:p>
              <a:r>
                <a:rPr lang="en-US" sz="1400" i="0" dirty="0" smtClean="0">
                  <a:solidFill>
                    <a:srgbClr val="A50021"/>
                  </a:solidFill>
                  <a:latin typeface="Arial Narrow" panose="020B0606020202030204" pitchFamily="34" charset="0"/>
                </a:rPr>
                <a:t>Fusion</a:t>
              </a:r>
            </a:p>
          </p:txBody>
        </p:sp>
        <p:sp>
          <p:nvSpPr>
            <p:cNvPr id="98" name="TextBox 97"/>
            <p:cNvSpPr txBox="1"/>
            <p:nvPr/>
          </p:nvSpPr>
          <p:spPr>
            <a:xfrm>
              <a:off x="5191569" y="1447800"/>
              <a:ext cx="692818" cy="307777"/>
            </a:xfrm>
            <a:prstGeom prst="rect">
              <a:avLst/>
            </a:prstGeom>
            <a:noFill/>
          </p:spPr>
          <p:txBody>
            <a:bodyPr wrap="none" rtlCol="0">
              <a:spAutoFit/>
            </a:bodyPr>
            <a:lstStyle/>
            <a:p>
              <a:r>
                <a:rPr lang="en-US" sz="1400" i="0" dirty="0" smtClean="0">
                  <a:solidFill>
                    <a:schemeClr val="accent6"/>
                  </a:solidFill>
                  <a:latin typeface="Arial Narrow" panose="020B0606020202030204" pitchFamily="34" charset="0"/>
                </a:rPr>
                <a:t>Gravity</a:t>
              </a:r>
            </a:p>
          </p:txBody>
        </p:sp>
      </p:grpSp>
      <p:grpSp>
        <p:nvGrpSpPr>
          <p:cNvPr id="5" name="Group 4"/>
          <p:cNvGrpSpPr/>
          <p:nvPr/>
        </p:nvGrpSpPr>
        <p:grpSpPr>
          <a:xfrm>
            <a:off x="838200" y="3886200"/>
            <a:ext cx="3048000" cy="2458998"/>
            <a:chOff x="5486400" y="3810000"/>
            <a:chExt cx="3048000" cy="2458998"/>
          </a:xfrm>
        </p:grpSpPr>
        <p:sp>
          <p:nvSpPr>
            <p:cNvPr id="14" name="TextBox 13"/>
            <p:cNvSpPr txBox="1"/>
            <p:nvPr/>
          </p:nvSpPr>
          <p:spPr>
            <a:xfrm>
              <a:off x="5507609" y="3810000"/>
              <a:ext cx="3026791" cy="523220"/>
            </a:xfrm>
            <a:prstGeom prst="rect">
              <a:avLst/>
            </a:prstGeom>
            <a:solidFill>
              <a:schemeClr val="bg1"/>
            </a:solidFill>
          </p:spPr>
          <p:txBody>
            <a:bodyPr wrap="none" rtlCol="0">
              <a:spAutoFit/>
            </a:bodyPr>
            <a:lstStyle/>
            <a:p>
              <a:r>
                <a:rPr lang="en-US" sz="2800" i="0" dirty="0" smtClean="0">
                  <a:solidFill>
                    <a:schemeClr val="tx1"/>
                  </a:solidFill>
                  <a:latin typeface="Arial Narrow" panose="020B0606020202030204" pitchFamily="34" charset="0"/>
                </a:rPr>
                <a:t>Inertial Confinement</a:t>
              </a:r>
            </a:p>
          </p:txBody>
        </p:sp>
        <p:pic>
          <p:nvPicPr>
            <p:cNvPr id="1046" name="Picture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0249" y="4672093"/>
              <a:ext cx="2487951" cy="1337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1" name="TextBox 100"/>
            <p:cNvSpPr txBox="1"/>
            <p:nvPr/>
          </p:nvSpPr>
          <p:spPr>
            <a:xfrm>
              <a:off x="6400800" y="5961221"/>
              <a:ext cx="923651" cy="307777"/>
            </a:xfrm>
            <a:prstGeom prst="rect">
              <a:avLst/>
            </a:prstGeom>
            <a:noFill/>
          </p:spPr>
          <p:txBody>
            <a:bodyPr wrap="none" rtlCol="0">
              <a:spAutoFit/>
            </a:bodyPr>
            <a:lstStyle/>
            <a:p>
              <a:r>
                <a:rPr lang="en-US" sz="1400" i="0" dirty="0" smtClean="0">
                  <a:solidFill>
                    <a:schemeClr val="tx1"/>
                  </a:solidFill>
                  <a:latin typeface="Arial Narrow" panose="020B0606020202030204" pitchFamily="34" charset="0"/>
                </a:rPr>
                <a:t>Fuel Pellet</a:t>
              </a:r>
            </a:p>
          </p:txBody>
        </p:sp>
        <p:sp>
          <p:nvSpPr>
            <p:cNvPr id="102" name="TextBox 101"/>
            <p:cNvSpPr txBox="1"/>
            <p:nvPr/>
          </p:nvSpPr>
          <p:spPr>
            <a:xfrm>
              <a:off x="5486400" y="4572000"/>
              <a:ext cx="1241045" cy="523220"/>
            </a:xfrm>
            <a:prstGeom prst="rect">
              <a:avLst/>
            </a:prstGeom>
            <a:noFill/>
          </p:spPr>
          <p:txBody>
            <a:bodyPr wrap="none" rtlCol="0">
              <a:spAutoFit/>
            </a:bodyPr>
            <a:lstStyle/>
            <a:p>
              <a:r>
                <a:rPr lang="en-US" sz="1400" i="0" dirty="0" smtClean="0">
                  <a:solidFill>
                    <a:schemeClr val="accent6"/>
                  </a:solidFill>
                  <a:latin typeface="Arial Narrow" panose="020B0606020202030204" pitchFamily="34" charset="0"/>
                </a:rPr>
                <a:t>Intense Energy</a:t>
              </a:r>
            </a:p>
            <a:p>
              <a:r>
                <a:rPr lang="en-US" sz="1400" i="0" dirty="0" smtClean="0">
                  <a:solidFill>
                    <a:schemeClr val="accent6"/>
                  </a:solidFill>
                  <a:latin typeface="Arial Narrow" panose="020B0606020202030204" pitchFamily="34" charset="0"/>
                </a:rPr>
                <a:t>Beams</a:t>
              </a:r>
            </a:p>
          </p:txBody>
        </p:sp>
        <p:cxnSp>
          <p:nvCxnSpPr>
            <p:cNvPr id="73" name="Straight Arrow Connector 72"/>
            <p:cNvCxnSpPr/>
            <p:nvPr/>
          </p:nvCxnSpPr>
          <p:spPr bwMode="auto">
            <a:xfrm flipH="1" flipV="1">
              <a:off x="6477001" y="5340857"/>
              <a:ext cx="228599" cy="668763"/>
            </a:xfrm>
            <a:prstGeom prst="straightConnector1">
              <a:avLst/>
            </a:prstGeom>
            <a:noFill/>
            <a:ln w="15875" cap="flat" cmpd="sng" algn="ctr">
              <a:solidFill>
                <a:schemeClr val="tx1"/>
              </a:solidFill>
              <a:prstDash val="solid"/>
              <a:round/>
              <a:headEnd type="none" w="med" len="med"/>
              <a:tailEnd type="triangle" w="med" len="med"/>
            </a:ln>
            <a:effectLst/>
          </p:spPr>
        </p:cxnSp>
      </p:grpSp>
      <p:sp>
        <p:nvSpPr>
          <p:cNvPr id="83" name="TextBox 82"/>
          <p:cNvSpPr txBox="1"/>
          <p:nvPr/>
        </p:nvSpPr>
        <p:spPr>
          <a:xfrm>
            <a:off x="5559647" y="1905000"/>
            <a:ext cx="764953" cy="461665"/>
          </a:xfrm>
          <a:prstGeom prst="rect">
            <a:avLst/>
          </a:prstGeom>
          <a:noFill/>
        </p:spPr>
        <p:txBody>
          <a:bodyPr wrap="none" rtlCol="0">
            <a:spAutoFit/>
          </a:bodyPr>
          <a:lstStyle/>
          <a:p>
            <a:r>
              <a:rPr lang="en-US" sz="2400" i="0" dirty="0" smtClean="0">
                <a:solidFill>
                  <a:srgbClr val="FF9966"/>
                </a:solidFill>
              </a:rPr>
              <a:t>Sun</a:t>
            </a:r>
          </a:p>
        </p:txBody>
      </p:sp>
      <p:grpSp>
        <p:nvGrpSpPr>
          <p:cNvPr id="3" name="Group 2"/>
          <p:cNvGrpSpPr/>
          <p:nvPr/>
        </p:nvGrpSpPr>
        <p:grpSpPr>
          <a:xfrm>
            <a:off x="5334000" y="3810000"/>
            <a:ext cx="3337773" cy="2538288"/>
            <a:chOff x="914400" y="3810000"/>
            <a:chExt cx="3337773" cy="2538288"/>
          </a:xfrm>
        </p:grpSpPr>
        <p:sp>
          <p:nvSpPr>
            <p:cNvPr id="50" name="TextBox 49"/>
            <p:cNvSpPr txBox="1"/>
            <p:nvPr/>
          </p:nvSpPr>
          <p:spPr>
            <a:xfrm>
              <a:off x="914400" y="3810000"/>
              <a:ext cx="3337773" cy="523220"/>
            </a:xfrm>
            <a:prstGeom prst="rect">
              <a:avLst/>
            </a:prstGeom>
            <a:solidFill>
              <a:schemeClr val="bg1"/>
            </a:solidFill>
          </p:spPr>
          <p:txBody>
            <a:bodyPr wrap="none" rtlCol="0">
              <a:spAutoFit/>
            </a:bodyPr>
            <a:lstStyle/>
            <a:p>
              <a:r>
                <a:rPr lang="en-US" sz="2800" i="0" dirty="0" smtClean="0">
                  <a:solidFill>
                    <a:schemeClr val="tx1"/>
                  </a:solidFill>
                  <a:latin typeface="Arial Narrow" panose="020B0606020202030204" pitchFamily="34" charset="0"/>
                </a:rPr>
                <a:t>Magnetic Confinement</a:t>
              </a:r>
            </a:p>
          </p:txBody>
        </p:sp>
        <p:pic>
          <p:nvPicPr>
            <p:cNvPr id="43" name="Picture 42" descr="https://www.iter.org/img/resize-900-90/www/content/com/Lists/WebsiteText/Attachments/7/tokamak_cut_awa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0070" y="4495800"/>
              <a:ext cx="1792730" cy="18524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8253924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15000" y="1219200"/>
            <a:ext cx="3352800" cy="5410200"/>
          </a:xfrm>
        </p:spPr>
        <p:txBody>
          <a:bodyPr>
            <a:normAutofit/>
          </a:bodyPr>
          <a:lstStyle/>
          <a:p>
            <a:r>
              <a:rPr lang="en-US" dirty="0" smtClean="0"/>
              <a:t>No magnetic field: hot plasma touches cold wall</a:t>
            </a:r>
          </a:p>
          <a:p>
            <a:pPr lvl="1"/>
            <a:endParaRPr lang="en-US" dirty="0" smtClean="0"/>
          </a:p>
          <a:p>
            <a:pPr lvl="1"/>
            <a:endParaRPr lang="en-US" dirty="0" smtClean="0"/>
          </a:p>
          <a:p>
            <a:r>
              <a:rPr lang="en-US" dirty="0" smtClean="0"/>
              <a:t>Charged particles are “tied” to a magnetic field</a:t>
            </a:r>
          </a:p>
          <a:p>
            <a:pPr lvl="1"/>
            <a:r>
              <a:rPr lang="en-US" dirty="0" smtClean="0"/>
              <a:t>Follow helical trajectories along magnetic field lines</a:t>
            </a:r>
          </a:p>
          <a:p>
            <a:pPr lvl="1"/>
            <a:endParaRPr lang="en-US" dirty="0"/>
          </a:p>
        </p:txBody>
      </p:sp>
      <p:sp>
        <p:nvSpPr>
          <p:cNvPr id="3" name="Title 2"/>
          <p:cNvSpPr>
            <a:spLocks noGrp="1"/>
          </p:cNvSpPr>
          <p:nvPr>
            <p:ph type="title"/>
          </p:nvPr>
        </p:nvSpPr>
        <p:spPr/>
        <p:txBody>
          <a:bodyPr>
            <a:normAutofit fontScale="90000"/>
          </a:bodyPr>
          <a:lstStyle/>
          <a:p>
            <a:r>
              <a:rPr lang="en-US" dirty="0" smtClean="0"/>
              <a:t>Magnetic fields can keep </a:t>
            </a:r>
            <a:br>
              <a:rPr lang="en-US" dirty="0" smtClean="0"/>
            </a:br>
            <a:r>
              <a:rPr lang="en-US" dirty="0" smtClean="0"/>
              <a:t>hot plasma away from a cold wall</a:t>
            </a:r>
            <a:endParaRPr lang="en-US"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4217"/>
            <a:ext cx="5638800" cy="5316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189941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00600" y="1066800"/>
            <a:ext cx="4267200" cy="5410200"/>
          </a:xfrm>
        </p:spPr>
        <p:txBody>
          <a:bodyPr>
            <a:normAutofit fontScale="92500"/>
          </a:bodyPr>
          <a:lstStyle/>
          <a:p>
            <a:r>
              <a:rPr lang="en-US" dirty="0" smtClean="0"/>
              <a:t>Torus (donut) has a stronger magnetic field at the inside edge</a:t>
            </a:r>
          </a:p>
          <a:p>
            <a:pPr lvl="1"/>
            <a:r>
              <a:rPr lang="en-US" dirty="0" smtClean="0"/>
              <a:t>Particles feel different field strengths as they “orbit” a field line</a:t>
            </a:r>
          </a:p>
          <a:p>
            <a:pPr lvl="1"/>
            <a:r>
              <a:rPr lang="en-US" dirty="0" smtClean="0"/>
              <a:t>Ions drift up, electrons drift down</a:t>
            </a:r>
          </a:p>
          <a:p>
            <a:pPr lvl="1"/>
            <a:endParaRPr lang="en-US" dirty="0"/>
          </a:p>
          <a:p>
            <a:r>
              <a:rPr lang="en-US" dirty="0" smtClean="0"/>
              <a:t>Electric field from charge separation causes all particles to drift out</a:t>
            </a:r>
          </a:p>
          <a:p>
            <a:pPr lvl="1"/>
            <a:r>
              <a:rPr lang="en-US" dirty="0"/>
              <a:t>P</a:t>
            </a:r>
            <a:r>
              <a:rPr lang="en-US" dirty="0" smtClean="0"/>
              <a:t>lasma still touches the wall</a:t>
            </a:r>
            <a:endParaRPr lang="en-US" dirty="0"/>
          </a:p>
          <a:p>
            <a:endParaRPr lang="en-US" dirty="0"/>
          </a:p>
        </p:txBody>
      </p:sp>
      <p:sp>
        <p:nvSpPr>
          <p:cNvPr id="3" name="Title 2"/>
          <p:cNvSpPr>
            <a:spLocks noGrp="1"/>
          </p:cNvSpPr>
          <p:nvPr>
            <p:ph type="title"/>
          </p:nvPr>
        </p:nvSpPr>
        <p:spPr/>
        <p:txBody>
          <a:bodyPr/>
          <a:lstStyle/>
          <a:p>
            <a:r>
              <a:rPr lang="en-US" dirty="0" smtClean="0"/>
              <a:t>What if we made a magnetic donut?</a:t>
            </a:r>
            <a:endParaRPr lang="en-US" dirty="0"/>
          </a:p>
        </p:txBody>
      </p:sp>
      <p:pic>
        <p:nvPicPr>
          <p:cNvPr id="6" name="Picture 5"/>
          <p:cNvPicPr>
            <a:picLocks noChangeAspect="1"/>
          </p:cNvPicPr>
          <p:nvPr/>
        </p:nvPicPr>
        <p:blipFill>
          <a:blip r:embed="rId2"/>
          <a:stretch>
            <a:fillRect/>
          </a:stretch>
        </p:blipFill>
        <p:spPr>
          <a:xfrm>
            <a:off x="294168" y="1219200"/>
            <a:ext cx="4179482" cy="4038600"/>
          </a:xfrm>
          <a:prstGeom prst="rect">
            <a:avLst/>
          </a:prstGeom>
        </p:spPr>
      </p:pic>
    </p:spTree>
    <p:extLst>
      <p:ext uri="{BB962C8B-B14F-4D97-AF65-F5344CB8AC3E}">
        <p14:creationId xmlns:p14="http://schemas.microsoft.com/office/powerpoint/2010/main" val="233492343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NSTX Upgra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22155</TotalTime>
  <Words>2313</Words>
  <Application>Microsoft Macintosh PowerPoint</Application>
  <PresentationFormat>On-screen Show (4:3)</PresentationFormat>
  <Paragraphs>352</Paragraphs>
  <Slides>39</Slides>
  <Notes>7</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NSTX Upgrade</vt:lpstr>
      <vt:lpstr>Document</vt:lpstr>
      <vt:lpstr>The Mission of NSTX-U Toward the Development of Fusion Energy</vt:lpstr>
      <vt:lpstr>The National Spherical Torus Experiment Upgrade (NSTX-U) in Princeton, NJ</vt:lpstr>
      <vt:lpstr>Outline</vt:lpstr>
      <vt:lpstr>Outline</vt:lpstr>
      <vt:lpstr>Can we harness the  energy source of the stars?</vt:lpstr>
      <vt:lpstr>Fusion is hot!</vt:lpstr>
      <vt:lpstr>Confinement of plasma for controlled fusion on earth differs from stars</vt:lpstr>
      <vt:lpstr>Magnetic fields can keep  hot plasma away from a cold wall</vt:lpstr>
      <vt:lpstr>What if we made a magnetic donut?</vt:lpstr>
      <vt:lpstr>What if we made a magnetic donut?</vt:lpstr>
      <vt:lpstr>Here’s the twist: “twisting” the magnetic field around the torus improves confinement</vt:lpstr>
      <vt:lpstr>Two leading schemes for making helical fields: tokamaks and stellarators</vt:lpstr>
      <vt:lpstr>Outline</vt:lpstr>
      <vt:lpstr>Maintaining the plasma current is a requirement for a tokamak reactor</vt:lpstr>
      <vt:lpstr>The rate energy is lost from hot core to cold wall sets the size of the tokamak reactor</vt:lpstr>
      <vt:lpstr>Plasma turbulence is typically what leaks the most energy from the core</vt:lpstr>
      <vt:lpstr>H-mode: a “barrier” leads to a “pedestal” in the plasma pressure</vt:lpstr>
      <vt:lpstr>ITER (a tokamak) will be the first experiment with a goal of demonstrating Q = 10 </vt:lpstr>
      <vt:lpstr>Outline</vt:lpstr>
      <vt:lpstr>Aspect ratio and elongation are important free parameters in tokamak design </vt:lpstr>
      <vt:lpstr>Inside the DIII-D tokamak:  it looks like a donut </vt:lpstr>
      <vt:lpstr>Spherical tokamak plasma looks more like a cored apple than a donut</vt:lpstr>
      <vt:lpstr>Magnetic field lines twist tightly around the “center column” in an ST</vt:lpstr>
      <vt:lpstr>Pressure limit in tokamaks set  by “bad curvature”</vt:lpstr>
      <vt:lpstr>Spherical tokamaks have larger  plasma pressure limits</vt:lpstr>
      <vt:lpstr>ST is a leading design for a fusion nuclear science facility (FNSF)</vt:lpstr>
      <vt:lpstr>Many smaller experiments support the two main ST research programs</vt:lpstr>
      <vt:lpstr>Outline</vt:lpstr>
      <vt:lpstr>NSTX Upgrade mission elements</vt:lpstr>
      <vt:lpstr>NSTX-U will provide new data to support  FNSF design and ITER operations</vt:lpstr>
      <vt:lpstr>NSTX / MAST observed confinement increase at higher Te  Will confinement trend continue, or look like conventional A?</vt:lpstr>
      <vt:lpstr>Large-scale simulation of turbulence in agreement with ST confinement scaling</vt:lpstr>
      <vt:lpstr>Low collisionality operation achieved on NSTX using lithium wall coatings</vt:lpstr>
      <vt:lpstr>NSTX-U will exploit new tools for developing fully non-inductive scenarios for a FNSF</vt:lpstr>
      <vt:lpstr>Plasma gun startup demonstrated on the Pegasus ST at UW-Madison</vt:lpstr>
      <vt:lpstr>NSTX achieved 70% non-inductive current drive Will NSTX-U achieve 100% as predicted by simulations?</vt:lpstr>
      <vt:lpstr>NSTX-U will test ability advanced divertors  to mitigate large heat flux </vt:lpstr>
      <vt:lpstr>We are on our way!</vt:lpstr>
      <vt:lpstr>Summary</vt:lpstr>
    </vt:vector>
  </TitlesOfParts>
  <Company>PPPL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E. Menard</dc:creator>
  <cp:lastModifiedBy>Devon Battaglia</cp:lastModifiedBy>
  <cp:revision>299</cp:revision>
  <dcterms:created xsi:type="dcterms:W3CDTF">2015-07-16T16:59:24Z</dcterms:created>
  <dcterms:modified xsi:type="dcterms:W3CDTF">2015-09-08T20:06:27Z</dcterms:modified>
</cp:coreProperties>
</file>