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62" r:id="rId2"/>
    <p:sldMasterId id="2147483664" r:id="rId3"/>
  </p:sldMasterIdLst>
  <p:notesMasterIdLst>
    <p:notesMasterId r:id="rId40"/>
  </p:notesMasterIdLst>
  <p:handoutMasterIdLst>
    <p:handoutMasterId r:id="rId41"/>
  </p:handoutMasterIdLst>
  <p:sldIdLst>
    <p:sldId id="1884" r:id="rId4"/>
    <p:sldId id="1911" r:id="rId5"/>
    <p:sldId id="1848" r:id="rId6"/>
    <p:sldId id="1831" r:id="rId7"/>
    <p:sldId id="1863" r:id="rId8"/>
    <p:sldId id="1849" r:id="rId9"/>
    <p:sldId id="1857" r:id="rId10"/>
    <p:sldId id="1861" r:id="rId11"/>
    <p:sldId id="1885" r:id="rId12"/>
    <p:sldId id="1859" r:id="rId13"/>
    <p:sldId id="1888" r:id="rId14"/>
    <p:sldId id="1889" r:id="rId15"/>
    <p:sldId id="1913" r:id="rId16"/>
    <p:sldId id="1832" r:id="rId17"/>
    <p:sldId id="1855" r:id="rId18"/>
    <p:sldId id="1910" r:id="rId19"/>
    <p:sldId id="1865" r:id="rId20"/>
    <p:sldId id="1866" r:id="rId21"/>
    <p:sldId id="1809" r:id="rId22"/>
    <p:sldId id="1899" r:id="rId23"/>
    <p:sldId id="1825" r:id="rId24"/>
    <p:sldId id="1879" r:id="rId25"/>
    <p:sldId id="1901" r:id="rId26"/>
    <p:sldId id="1841" r:id="rId27"/>
    <p:sldId id="1871" r:id="rId28"/>
    <p:sldId id="1904" r:id="rId29"/>
    <p:sldId id="1867" r:id="rId30"/>
    <p:sldId id="1853" r:id="rId31"/>
    <p:sldId id="1907" r:id="rId32"/>
    <p:sldId id="1727" r:id="rId33"/>
    <p:sldId id="1868" r:id="rId34"/>
    <p:sldId id="1870" r:id="rId35"/>
    <p:sldId id="1845" r:id="rId36"/>
    <p:sldId id="1909" r:id="rId37"/>
    <p:sldId id="1897" r:id="rId38"/>
    <p:sldId id="1906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E4E4"/>
    <a:srgbClr val="FFF6BC"/>
    <a:srgbClr val="FFF9AD"/>
    <a:srgbClr val="000000"/>
    <a:srgbClr val="7A5941"/>
    <a:srgbClr val="5FC995"/>
    <a:srgbClr val="0816FF"/>
    <a:srgbClr val="C1CEFF"/>
    <a:srgbClr val="E2E2FF"/>
    <a:srgbClr val="E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9391" autoAdjust="0"/>
  </p:normalViewPr>
  <p:slideViewPr>
    <p:cSldViewPr snapToGrid="0">
      <p:cViewPr varScale="1">
        <p:scale>
          <a:sx n="130" d="100"/>
          <a:sy n="130" d="100"/>
        </p:scale>
        <p:origin x="-1014" y="-96"/>
      </p:cViewPr>
      <p:guideLst>
        <p:guide orient="horz" pos="4224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932"/>
    </p:cViewPr>
  </p:sorterViewPr>
  <p:notesViewPr>
    <p:cSldViewPr snapToGrid="0">
      <p:cViewPr varScale="1">
        <p:scale>
          <a:sx n="74" d="100"/>
          <a:sy n="74" d="100"/>
        </p:scale>
        <p:origin x="-2544" y="-12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algn="r"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68B6E9E-FCC9-4B5A-9993-A69FF52A3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4B7DD3-9C25-446A-8F6C-56D9B3B9A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0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60F80-7D40-408C-811C-64FE7BB74C7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E0279-E0E3-437D-939A-F08929B7282D}" type="slidenum">
              <a:rPr lang="en-US"/>
              <a:pPr/>
              <a:t>35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Here is the outline of this review</a:t>
            </a:r>
            <a:r>
              <a:rPr lang="en-US" baseline="0" dirty="0" smtClean="0">
                <a:latin typeface="Times New Roman" pitchFamily="18" charset="0"/>
              </a:rPr>
              <a:t> to give you an overview of the world ST research. 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E0279-E0E3-437D-939A-F08929B7282D}" type="slidenum">
              <a:rPr lang="en-US"/>
              <a:pPr/>
              <a:t>36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Here is the outline of this review</a:t>
            </a:r>
            <a:r>
              <a:rPr lang="en-US" baseline="0" dirty="0" smtClean="0">
                <a:latin typeface="Times New Roman" pitchFamily="18" charset="0"/>
              </a:rPr>
              <a:t> to give you an overview of the world ST research. 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1743-D2B1-415B-B2B0-9AAE4225684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spherical </a:t>
            </a:r>
            <a:r>
              <a:rPr lang="en-US" altLang="en-US" dirty="0" err="1" smtClean="0"/>
              <a:t>tokamak</a:t>
            </a:r>
            <a:r>
              <a:rPr lang="en-US" altLang="en-US" dirty="0" smtClean="0"/>
              <a:t> is a low aspect</a:t>
            </a:r>
            <a:r>
              <a:rPr lang="en-US" altLang="en-US" baseline="0" dirty="0" smtClean="0"/>
              <a:t> ratio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is a donut like aspect ratio of about 3 where as ST is aspect ratio of about 1.5.  As the aspect ratio is reduced, the hole of the donut is reduced and it disappears entirely at A = 1.  As the aspect ratio is reduced, the plasma elongate naturally takes on the spherical shape due to self fields.  Another important property is the magnetic field line.  The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magnetic field line goes around torus at relatively constant pitch where as the ST geometry, the field line transit the outboard unstable region quickly but spend many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transits in the inboard stable region.  This makes ST plasma stable for high beta and also makes the edge safety factor high ~ 10 compared to ~ 3 for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 a result, there are a number of new unique physics regimes which can be accessed at low aspect ratio, which can be utilized to enhance the understanding of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confinement physics and improve predictive capabilities for ITER and future fusion facilities.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1743-D2B1-415B-B2B0-9AAE4225684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spherical </a:t>
            </a:r>
            <a:r>
              <a:rPr lang="en-US" altLang="en-US" dirty="0" err="1" smtClean="0"/>
              <a:t>tokamak</a:t>
            </a:r>
            <a:r>
              <a:rPr lang="en-US" altLang="en-US" dirty="0" smtClean="0"/>
              <a:t> is a low aspect</a:t>
            </a:r>
            <a:r>
              <a:rPr lang="en-US" altLang="en-US" baseline="0" dirty="0" smtClean="0"/>
              <a:t> ratio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is a donut like aspect ratio of about 3 where as ST is aspect ratio of about 1.5.  As the aspect ratio is reduced, the hole of the donut is reduced and it disappears entirely at A = 1.  As the aspect ratio is reduced, the plasma elongate naturally takes on the spherical shape due to self fields.  Another important property is the magnetic field line.  The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magnetic field line goes around torus at relatively constant pitch where as the ST geometry, the field line transit the outboard unstable region quickly but spend many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transits in the inboard stable region.  This makes ST plasma stable for high beta and also makes the edge safety factor high ~ 10 compared to ~ 3 for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 a result, there are a number of new unique physics regimes which can be accessed at low aspect ratio, which can be utilized to enhance the understanding of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confinement physics and improve predictive capabilities for ITER and future fusion facilities.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1743-D2B1-415B-B2B0-9AAE4225684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6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spherical </a:t>
            </a:r>
            <a:r>
              <a:rPr lang="en-US" altLang="en-US" dirty="0" err="1" smtClean="0"/>
              <a:t>tokamak</a:t>
            </a:r>
            <a:r>
              <a:rPr lang="en-US" altLang="en-US" dirty="0" smtClean="0"/>
              <a:t> is a low aspect</a:t>
            </a:r>
            <a:r>
              <a:rPr lang="en-US" altLang="en-US" baseline="0" dirty="0" smtClean="0"/>
              <a:t> ratio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is a donut like aspect ratio of about 3 where as ST is aspect ratio of about 1.5.  As the aspect ratio is reduced, the hole of the donut is reduced and it disappears entirely at A = 1.  As the aspect ratio is reduced, the plasma elongate naturally takes on the spherical shape due to self fields.  Another important property is the magnetic field line.  The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 magnetic field line goes around torus at relatively constant pitch where as the ST geometry, the field line transit the outboard unstable region quickly but spend many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transits in the inboard stable region.  This makes ST plasma stable for high beta and also makes the edge safety factor high ~ 10 compared to ~ 3 for </a:t>
            </a:r>
            <a:r>
              <a:rPr lang="en-US" altLang="en-US" baseline="0" dirty="0" err="1" smtClean="0"/>
              <a:t>tokamak</a:t>
            </a:r>
            <a:r>
              <a:rPr lang="en-US" altLang="en-US" baseline="0" dirty="0" smtClean="0"/>
              <a:t>.  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 a result, there are a number of new unique physics regimes which can be accessed at low aspect ratio, which can be utilized to enhance the understanding of </a:t>
            </a:r>
            <a:r>
              <a:rPr lang="en-US" altLang="en-US" baseline="0" dirty="0" err="1" smtClean="0"/>
              <a:t>toroidal</a:t>
            </a:r>
            <a:r>
              <a:rPr lang="en-US" altLang="en-US" baseline="0" dirty="0" smtClean="0"/>
              <a:t> confinement physics and improve predictive capabilities for ITER and future fusion facilities.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468FC11-57F2-9442-B199-8E6ED14239F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2788"/>
            <a:ext cx="4860925" cy="36449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1pPr>
            <a:lvl2pPr marL="769110" indent="-295811" eaLnBrk="0" hangingPunct="0"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2pPr>
            <a:lvl3pPr marL="1183246" indent="-236649" eaLnBrk="0" hangingPunct="0"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3pPr>
            <a:lvl4pPr marL="1656544" indent="-236649" eaLnBrk="0" hangingPunct="0"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4pPr>
            <a:lvl5pPr marL="2129841" indent="-236649" eaLnBrk="0" hangingPunct="0"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5pPr>
            <a:lvl6pPr marL="2603139" indent="-236649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6pPr>
            <a:lvl7pPr marL="3076439" indent="-236649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7pPr>
            <a:lvl8pPr marL="3549737" indent="-236649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8pPr>
            <a:lvl9pPr marL="4023034" indent="-236649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eaLnBrk="1" hangingPunct="1"/>
            <a:fld id="{1B92D4C7-DAAD-4440-843E-118502782B85}" type="slidenum">
              <a:rPr lang="en-US" altLang="en-US" b="0" i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b="0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E0279-E0E3-437D-939A-F08929B7282D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Here is the outline of this review</a:t>
            </a:r>
            <a:r>
              <a:rPr lang="en-US" baseline="0" dirty="0" smtClean="0">
                <a:latin typeface="Times New Roman" pitchFamily="18" charset="0"/>
              </a:rPr>
              <a:t> to give you an overview of the world ST research. 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 has been addressing critical issues for FNSF:  A compact FNSF facility does</a:t>
            </a:r>
            <a:r>
              <a:rPr lang="en-US" baseline="0" dirty="0" smtClean="0"/>
              <a:t> not have solenoid.  So, the solenoid-free start-up is a critical issue for ST-FNSF.  But solenoid-free start-up is attractive for </a:t>
            </a:r>
            <a:r>
              <a:rPr lang="en-US" baseline="0" dirty="0" err="1" smtClean="0"/>
              <a:t>tokamak</a:t>
            </a:r>
            <a:r>
              <a:rPr lang="en-US" baseline="0" dirty="0" smtClean="0"/>
              <a:t> reactor design as well.  </a:t>
            </a:r>
            <a:r>
              <a:rPr lang="en-US" dirty="0" smtClean="0"/>
              <a:t>Other issues are ramp-up….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612EE-08A7-4B82-B993-E15F1FDBB37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612EE-08A7-4B82-B993-E15F1FDBB3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2F66C0-CD04-4BAC-B805-2581C917D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F44546E-9063-4CFF-BE4D-361AA8A77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9075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1985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B71B560-D46F-4319-A029-499104AB5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E707-97DF-4736-A08C-954701E1D9F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E707-97DF-4736-A08C-954701E1D9F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9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A156BE8-D398-41ED-875F-D18C1F4DB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862086-70C7-43E7-B68F-345BFC922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CCA5332-018C-4376-934D-591A1D3E6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F3209C-8421-4F12-B166-817BCC95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4A9F87-D4AD-4C61-BA4A-E409CB4A4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CD1645-92C0-47AB-897C-F939EB77E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588774-3299-4706-BD53-7054069D4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09FD77-CF48-4A5E-8F65-A779E22E6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Line 2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70" descr="NSTX_logo_v4"/>
          <p:cNvPicPr>
            <a:picLocks noChangeAspect="1" noChangeArrowheads="1"/>
          </p:cNvPicPr>
          <p:nvPr userDrawn="1"/>
        </p:nvPicPr>
        <p:blipFill rotWithShape="1">
          <a:blip r:embed="rId13"/>
          <a:srcRect l="-12401" r="72802"/>
          <a:stretch/>
        </p:blipFill>
        <p:spPr bwMode="auto">
          <a:xfrm>
            <a:off x="-18288" y="6604000"/>
            <a:ext cx="30175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7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5"/>
          <p:cNvSpPr>
            <a:spLocks noChangeArrowheads="1"/>
          </p:cNvSpPr>
          <p:nvPr/>
        </p:nvSpPr>
        <p:spPr bwMode="auto">
          <a:xfrm>
            <a:off x="2545702" y="6580188"/>
            <a:ext cx="405810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i="0" dirty="0" smtClean="0">
                <a:solidFill>
                  <a:srgbClr val="090CFF"/>
                </a:solidFill>
                <a:latin typeface="Arial" pitchFamily="34" charset="0"/>
              </a:rPr>
              <a:t>Graduate Student Seminar – NSTX-U (Menard) </a:t>
            </a:r>
            <a:endParaRPr lang="en-US" sz="1000" i="0" dirty="0">
              <a:solidFill>
                <a:srgbClr val="090CFF"/>
              </a:solidFill>
              <a:latin typeface="Arial" pitchFamily="34" charset="0"/>
            </a:endParaRPr>
          </a:p>
        </p:txBody>
      </p:sp>
      <p:sp>
        <p:nvSpPr>
          <p:cNvPr id="1034" name="Rectangle 77"/>
          <p:cNvSpPr>
            <a:spLocks noChangeArrowheads="1"/>
          </p:cNvSpPr>
          <p:nvPr/>
        </p:nvSpPr>
        <p:spPr bwMode="auto">
          <a:xfrm>
            <a:off x="7213600" y="6580188"/>
            <a:ext cx="1308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i="0" dirty="0" smtClean="0">
                <a:solidFill>
                  <a:srgbClr val="090CFF"/>
                </a:solidFill>
                <a:latin typeface="Arial" pitchFamily="34" charset="0"/>
              </a:rPr>
              <a:t>February</a:t>
            </a:r>
            <a:r>
              <a:rPr lang="en-US" sz="900" i="0" baseline="0" dirty="0" smtClean="0">
                <a:solidFill>
                  <a:srgbClr val="090CFF"/>
                </a:solidFill>
                <a:latin typeface="Arial" pitchFamily="34" charset="0"/>
              </a:rPr>
              <a:t> 2, 2015</a:t>
            </a:r>
            <a:endParaRPr lang="en-US" sz="900" i="0" dirty="0">
              <a:solidFill>
                <a:srgbClr val="090CFF"/>
              </a:solidFill>
              <a:latin typeface="Arial" pitchFamily="34" charset="0"/>
            </a:endParaRPr>
          </a:p>
        </p:txBody>
      </p:sp>
      <p:sp>
        <p:nvSpPr>
          <p:cNvPr id="11" name="Rectangle 75"/>
          <p:cNvSpPr>
            <a:spLocks noChangeArrowheads="1"/>
          </p:cNvSpPr>
          <p:nvPr userDrawn="1"/>
        </p:nvSpPr>
        <p:spPr bwMode="auto">
          <a:xfrm>
            <a:off x="211328" y="6569076"/>
            <a:ext cx="76022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i="1" dirty="0" smtClean="0">
                <a:solidFill>
                  <a:srgbClr val="090CFF"/>
                </a:solidFill>
                <a:effectLst/>
                <a:latin typeface="Arial" pitchFamily="34" charset="0"/>
              </a:rPr>
              <a:t>NSTX-U</a:t>
            </a:r>
            <a:endParaRPr lang="en-US" sz="1200" i="1" dirty="0">
              <a:solidFill>
                <a:srgbClr val="090CFF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976B372D-0776-464C-B56A-27B0CBEBB7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i="0" dirty="0" smtClean="0">
                <a:solidFill>
                  <a:srgbClr val="090CFF"/>
                </a:solidFill>
                <a:latin typeface="Arial" pitchFamily="34" charset="0"/>
              </a:rPr>
              <a:t>Graduate Student Seminar – NSTX-U (Menard) </a:t>
            </a:r>
            <a:endParaRPr lang="en-US" sz="800" i="0" dirty="0">
              <a:solidFill>
                <a:srgbClr val="090CFF"/>
              </a:solidFill>
              <a:latin typeface="Arial" pitchFamily="34" charset="0"/>
            </a:endParaRPr>
          </a:p>
        </p:txBody>
      </p:sp>
      <p:sp>
        <p:nvSpPr>
          <p:cNvPr id="9" name="Rectangle 77"/>
          <p:cNvSpPr>
            <a:spLocks noChangeArrowheads="1"/>
          </p:cNvSpPr>
          <p:nvPr userDrawn="1"/>
        </p:nvSpPr>
        <p:spPr bwMode="auto">
          <a:xfrm>
            <a:off x="7213600" y="6580188"/>
            <a:ext cx="1308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i="0" dirty="0" smtClean="0">
                <a:solidFill>
                  <a:srgbClr val="090CFF"/>
                </a:solidFill>
                <a:latin typeface="Arial" pitchFamily="34" charset="0"/>
              </a:rPr>
              <a:t>February</a:t>
            </a:r>
            <a:r>
              <a:rPr lang="en-US" sz="900" i="0" baseline="0" dirty="0" smtClean="0">
                <a:solidFill>
                  <a:srgbClr val="090CFF"/>
                </a:solidFill>
                <a:latin typeface="Arial" pitchFamily="34" charset="0"/>
              </a:rPr>
              <a:t> 2, 2015</a:t>
            </a:r>
            <a:endParaRPr lang="en-US" sz="900" i="0" dirty="0">
              <a:solidFill>
                <a:srgbClr val="090C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976B372D-0776-464C-B56A-27B0CBEBB7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i="0" dirty="0" smtClean="0">
                <a:solidFill>
                  <a:srgbClr val="090CFF"/>
                </a:solidFill>
                <a:latin typeface="Arial" pitchFamily="34" charset="0"/>
              </a:rPr>
              <a:t>Graduate Student Seminar – NSTX-U (Menard) </a:t>
            </a:r>
            <a:endParaRPr lang="en-US" sz="800" i="0" dirty="0">
              <a:solidFill>
                <a:srgbClr val="090CFF"/>
              </a:solidFill>
              <a:latin typeface="Arial" pitchFamily="34" charset="0"/>
            </a:endParaRPr>
          </a:p>
        </p:txBody>
      </p:sp>
      <p:sp>
        <p:nvSpPr>
          <p:cNvPr id="9" name="Rectangle 77"/>
          <p:cNvSpPr>
            <a:spLocks noChangeArrowheads="1"/>
          </p:cNvSpPr>
          <p:nvPr userDrawn="1"/>
        </p:nvSpPr>
        <p:spPr bwMode="auto">
          <a:xfrm>
            <a:off x="7213600" y="6580188"/>
            <a:ext cx="13081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i="0" dirty="0" smtClean="0">
                <a:solidFill>
                  <a:srgbClr val="090CFF"/>
                </a:solidFill>
                <a:latin typeface="Arial" pitchFamily="34" charset="0"/>
              </a:rPr>
              <a:t>February 2, 2015</a:t>
            </a:r>
            <a:endParaRPr lang="en-US" sz="900" i="0" dirty="0">
              <a:solidFill>
                <a:srgbClr val="090C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None/>
            </a:pPr>
            <a:r>
              <a:rPr lang="en-US" sz="2400" i="0" dirty="0">
                <a:latin typeface="+mn-lt"/>
              </a:rPr>
              <a:t>Scientific </a:t>
            </a:r>
            <a:r>
              <a:rPr lang="en-US" sz="2400" i="0" dirty="0" smtClean="0">
                <a:latin typeface="+mn-lt"/>
              </a:rPr>
              <a:t>Opportunities and Challenges </a:t>
            </a:r>
            <a:r>
              <a:rPr lang="en-US" sz="2400" i="0" dirty="0">
                <a:latin typeface="+mn-lt"/>
              </a:rPr>
              <a:t>on </a:t>
            </a:r>
            <a:r>
              <a:rPr lang="en-US" sz="2400" i="0" dirty="0" smtClean="0">
                <a:latin typeface="+mn-lt"/>
              </a:rPr>
              <a:t>the </a:t>
            </a:r>
          </a:p>
          <a:p>
            <a:pPr algn="ctr">
              <a:buNone/>
            </a:pPr>
            <a:r>
              <a:rPr lang="en-US" sz="2400" i="0" dirty="0" smtClean="0">
                <a:latin typeface="+mn-lt"/>
              </a:rPr>
              <a:t>National Spherical Torus </a:t>
            </a:r>
            <a:r>
              <a:rPr lang="en-US" sz="2400" i="0" dirty="0" err="1" smtClean="0">
                <a:latin typeface="+mn-lt"/>
              </a:rPr>
              <a:t>eXperiment</a:t>
            </a:r>
            <a:r>
              <a:rPr lang="en-US" sz="2400" i="0" dirty="0" smtClean="0">
                <a:latin typeface="+mn-lt"/>
              </a:rPr>
              <a:t> Upgrade (NSTX-U)</a:t>
            </a:r>
            <a:endParaRPr lang="en-US" sz="2400" i="0" dirty="0">
              <a:latin typeface="+mn-lt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 smtClean="0">
                <a:solidFill>
                  <a:srgbClr val="000000"/>
                </a:solidFill>
                <a:latin typeface="Arial" charset="0"/>
                <a:ea typeface="+mn-ea"/>
              </a:rPr>
              <a:t>Jon Menard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0" dirty="0" smtClean="0">
                <a:solidFill>
                  <a:srgbClr val="000000"/>
                </a:solidFill>
                <a:latin typeface="Arial" charset="0"/>
                <a:ea typeface="+mn-ea"/>
              </a:rPr>
              <a:t>NSTX-U Program Director</a:t>
            </a:r>
            <a:endParaRPr lang="en-US" altLang="en-US" b="0" i="0" dirty="0" smtClean="0">
              <a:solidFill>
                <a:srgbClr val="000000"/>
              </a:solidFill>
              <a:latin typeface="Arial" charset="0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97916" y="3223704"/>
            <a:ext cx="57150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2400" i="0" dirty="0" smtClean="0">
                <a:solidFill>
                  <a:srgbClr val="FF0000"/>
                </a:solidFill>
                <a:ea typeface="+mn-ea"/>
              </a:rPr>
              <a:t>Graduate Student Seminar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2000" i="0" dirty="0" smtClean="0">
                <a:solidFill>
                  <a:srgbClr val="FF0000"/>
                </a:solidFill>
                <a:ea typeface="+mn-ea"/>
              </a:rPr>
              <a:t>PPPL theory conference room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altLang="en-US" sz="2000" i="0" dirty="0" smtClean="0">
                <a:solidFill>
                  <a:srgbClr val="FF0000"/>
                </a:solidFill>
                <a:ea typeface="+mn-ea"/>
              </a:rPr>
              <a:t>February 2, 2015 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3333CC"/>
                </a:solidFill>
                <a:latin typeface="Arial" charset="0"/>
                <a:ea typeface="+mn-ea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smtClean="0">
              <a:ea typeface="+mn-ea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800" smtClean="0">
                <a:solidFill>
                  <a:srgbClr val="FF0000"/>
                </a:solidFill>
                <a:latin typeface="Arial" charset="0"/>
                <a:ea typeface="+mn-ea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altLang="en-US" sz="900" smtClean="0">
                <a:solidFill>
                  <a:srgbClr val="FF0000"/>
                </a:solidFill>
                <a:latin typeface="Arial" charset="0"/>
                <a:ea typeface="+mn-ea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Old Dominion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en-US" sz="900" smtClean="0">
                <a:solidFill>
                  <a:srgbClr val="0000FF"/>
                </a:solidFill>
                <a:latin typeface="Arial" charset="0"/>
                <a:ea typeface="+mn-ea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24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200" i="0" dirty="0" smtClean="0">
                <a:solidFill>
                  <a:srgbClr val="0816FF"/>
                </a:solidFill>
              </a:rPr>
              <a:t>NSTX-U to </a:t>
            </a:r>
            <a:r>
              <a:rPr lang="en-US" sz="2800" i="0" dirty="0" smtClean="0">
                <a:solidFill>
                  <a:srgbClr val="0816FF"/>
                </a:solidFill>
              </a:rPr>
              <a:t>provide data base to support ST-FNSF design, ITER operations, boundary solutions</a:t>
            </a:r>
            <a:endParaRPr lang="en-US" sz="2800" i="0" dirty="0">
              <a:solidFill>
                <a:srgbClr val="0816FF"/>
              </a:solidFill>
              <a:latin typeface="Arial" charset="0"/>
            </a:endParaRPr>
          </a:p>
        </p:txBody>
      </p:sp>
      <p:grpSp>
        <p:nvGrpSpPr>
          <p:cNvPr id="10" name="Group 63"/>
          <p:cNvGrpSpPr>
            <a:grpSpLocks noChangeAspect="1"/>
          </p:cNvGrpSpPr>
          <p:nvPr/>
        </p:nvGrpSpPr>
        <p:grpSpPr bwMode="auto">
          <a:xfrm>
            <a:off x="-12700" y="1025546"/>
            <a:ext cx="2438400" cy="3682979"/>
            <a:chOff x="0" y="505960"/>
            <a:chExt cx="2566736" cy="3877231"/>
          </a:xfrm>
        </p:grpSpPr>
        <p:pic>
          <p:nvPicPr>
            <p:cNvPr id="11" name="Picture 42" descr="CS_comparis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1283368" y="3694837"/>
              <a:ext cx="1283368" cy="688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18288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400" i="0">
                  <a:solidFill>
                    <a:srgbClr val="FF0000"/>
                  </a:solidFill>
                </a:rPr>
                <a:t>TF OD = 40cm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sz="800">
                <a:solidFill>
                  <a:srgbClr val="3333CC"/>
                </a:solidFill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76836" y="505960"/>
              <a:ext cx="1093416" cy="53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1800" b="0" i="0" dirty="0">
                  <a:latin typeface="Arial Narrow" charset="0"/>
                </a:rPr>
                <a:t>Previous 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1800" b="0" i="0" dirty="0">
                  <a:latin typeface="Arial Narrow" charset="0"/>
                </a:rPr>
                <a:t>center-stack</a:t>
              </a:r>
            </a:p>
          </p:txBody>
        </p:sp>
        <p:sp>
          <p:nvSpPr>
            <p:cNvPr id="14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0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b="0" i="0">
                  <a:solidFill>
                    <a:srgbClr val="3333CC"/>
                  </a:solidFill>
                  <a:latin typeface="Arial" charset="0"/>
                </a:rPr>
                <a:t>TF OD = 20cm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>
                <a:solidFill>
                  <a:srgbClr val="3333CC"/>
                </a:solidFill>
                <a:latin typeface="Arial" charset="0"/>
              </a:endParaRP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-12700" y="4375150"/>
            <a:ext cx="2530475" cy="2149475"/>
            <a:chOff x="137160" y="3962400"/>
            <a:chExt cx="2529840" cy="2149185"/>
          </a:xfrm>
        </p:grpSpPr>
        <p:pic>
          <p:nvPicPr>
            <p:cNvPr id="16" name="Picture 47" descr="NBI_upgrade_topvi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32801" y="3962400"/>
              <a:ext cx="2209408" cy="210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8"/>
            <p:cNvSpPr txBox="1">
              <a:spLocks noChangeArrowheads="1"/>
            </p:cNvSpPr>
            <p:nvPr/>
          </p:nvSpPr>
          <p:spPr bwMode="auto">
            <a:xfrm>
              <a:off x="1310641" y="5757446"/>
              <a:ext cx="1356359" cy="34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2000" i="0">
                  <a:solidFill>
                    <a:srgbClr val="FF0000"/>
                  </a:solidFill>
                  <a:latin typeface="Arial Narrow" charset="0"/>
                </a:rPr>
                <a:t> New 2</a:t>
              </a:r>
              <a:r>
                <a:rPr lang="en-US" sz="2000" i="0" baseline="30000">
                  <a:solidFill>
                    <a:srgbClr val="FF0000"/>
                  </a:solidFill>
                  <a:latin typeface="Arial Narrow" charset="0"/>
                </a:rPr>
                <a:t>nd</a:t>
              </a:r>
              <a:r>
                <a:rPr lang="en-US" sz="2000" i="0">
                  <a:solidFill>
                    <a:srgbClr val="FF0000"/>
                  </a:solidFill>
                  <a:latin typeface="Arial Narrow" charset="0"/>
                </a:rPr>
                <a:t> NBI</a:t>
              </a: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137160" y="5760720"/>
              <a:ext cx="1158240" cy="35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27432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sz="1800" b="0" i="0">
                  <a:latin typeface="Arial Narrow" charset="0"/>
                  <a:cs typeface="Helvetica" charset="0"/>
                </a:rPr>
                <a:t>Present NBI</a:t>
              </a: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1179513" y="1028700"/>
            <a:ext cx="1244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i="0" dirty="0">
                <a:solidFill>
                  <a:srgbClr val="FF0000"/>
                </a:solidFill>
                <a:latin typeface="Arial Narrow" charset="0"/>
              </a:rPr>
              <a:t>New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sz="2000" i="0" dirty="0">
                <a:solidFill>
                  <a:srgbClr val="FF0000"/>
                </a:solidFill>
                <a:latin typeface="Arial Narrow" charset="0"/>
              </a:rPr>
              <a:t>center-stack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554" y="3264039"/>
            <a:ext cx="6134100" cy="769441"/>
          </a:xfrm>
          <a:prstGeom prst="rect">
            <a:avLst/>
          </a:prstGeom>
          <a:solidFill>
            <a:srgbClr val="FFF6B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~ 5-10x increase in </a:t>
            </a:r>
            <a:r>
              <a:rPr lang="en-US" sz="2000" i="0" dirty="0" err="1" smtClean="0">
                <a:solidFill>
                  <a:schemeClr val="tx1"/>
                </a:solidFill>
              </a:rPr>
              <a:t>nT</a:t>
            </a:r>
            <a:r>
              <a:rPr lang="en-US" sz="2000" i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en-US" sz="2000" i="0" dirty="0" smtClean="0">
                <a:solidFill>
                  <a:schemeClr val="tx1"/>
                </a:solidFill>
              </a:rPr>
              <a:t> from NSTX</a:t>
            </a:r>
          </a:p>
          <a:p>
            <a:pPr algn="ctr" eaLnBrk="1" hangingPunct="1"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NSTX-U average plasma pressure ~ </a:t>
            </a:r>
            <a:r>
              <a:rPr lang="en-US" sz="2000" i="0" dirty="0" err="1" smtClean="0">
                <a:solidFill>
                  <a:schemeClr val="tx1"/>
                </a:solidFill>
              </a:rPr>
              <a:t>Tokamaks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819554" y="4198620"/>
            <a:ext cx="6121400" cy="1833964"/>
          </a:xfrm>
          <a:solidFill>
            <a:srgbClr val="FFF6BC"/>
          </a:solidFill>
          <a:ln>
            <a:solidFill>
              <a:schemeClr val="tx1"/>
            </a:solidFill>
          </a:ln>
        </p:spPr>
        <p:txBody>
          <a:bodyPr tIns="91440"/>
          <a:lstStyle/>
          <a:p>
            <a:pPr marL="0" indent="0">
              <a:lnSpc>
                <a:spcPts val="166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Key </a:t>
            </a:r>
            <a:r>
              <a:rPr lang="en-US" sz="2000" b="1" dirty="0" smtClean="0">
                <a:solidFill>
                  <a:srgbClr val="FF0000"/>
                </a:solidFill>
              </a:rPr>
              <a:t>NSTX-U research topics for FNSF and ITER</a:t>
            </a:r>
          </a:p>
          <a:p>
            <a:pPr marL="171450" indent="-17145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00FF"/>
                </a:solidFill>
              </a:rPr>
              <a:t>Stability </a:t>
            </a:r>
            <a:r>
              <a:rPr lang="en-US" sz="1800" b="1" dirty="0">
                <a:solidFill>
                  <a:srgbClr val="0000FF"/>
                </a:solidFill>
              </a:rPr>
              <a:t>and steady-state </a:t>
            </a:r>
            <a:r>
              <a:rPr lang="en-US" sz="1800" b="1" dirty="0" smtClean="0">
                <a:solidFill>
                  <a:srgbClr val="0000FF"/>
                </a:solidFill>
              </a:rPr>
              <a:t>control at high 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endParaRPr lang="en-US" sz="18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  <a:p>
            <a:pPr marL="171450" indent="-17145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00FF"/>
                </a:solidFill>
              </a:rPr>
              <a:t>Confinement scaling (esp. electron transport)</a:t>
            </a:r>
          </a:p>
          <a:p>
            <a:pPr marL="171450" indent="-17145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FF"/>
                </a:solidFill>
              </a:rPr>
              <a:t>Non-inductive start-up, ramp-up, sustainment</a:t>
            </a:r>
          </a:p>
          <a:p>
            <a:pPr marL="171450" indent="-17145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FF"/>
                </a:solidFill>
              </a:rPr>
              <a:t>Divertor</a:t>
            </a:r>
            <a:r>
              <a:rPr lang="en-US" sz="1800" b="1" dirty="0" smtClean="0">
                <a:solidFill>
                  <a:srgbClr val="0000FF"/>
                </a:solidFill>
              </a:rPr>
              <a:t> solutions for mitigating high heat flux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4134" y="6129406"/>
            <a:ext cx="2379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it-IT" sz="1400" b="0" i="0" dirty="0" smtClean="0">
                <a:solidFill>
                  <a:schemeClr val="tx1"/>
                </a:solidFill>
                <a:latin typeface="+mn-lt"/>
              </a:rPr>
              <a:t>J. Menard, et al., NF (2012)</a:t>
            </a:r>
            <a:endParaRPr lang="en-US" sz="1400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39510" y="1124200"/>
            <a:ext cx="6114144" cy="1955496"/>
          </a:xfrm>
          <a:prstGeom prst="rect">
            <a:avLst/>
          </a:prstGeom>
          <a:solidFill>
            <a:srgbClr val="C2FF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25425" indent="-225425">
              <a:lnSpc>
                <a:spcPct val="90000"/>
              </a:lnSpc>
            </a:pPr>
            <a:r>
              <a:rPr lang="en-US" sz="2000" b="1" i="0" dirty="0" smtClean="0">
                <a:ea typeface="ＭＳ Ｐゴシック" charset="0"/>
                <a:cs typeface="ＭＳ Ｐゴシック" charset="0"/>
              </a:rPr>
              <a:t>New CS provides higher 2x TF (improves stability), 3-5s needed for J(r) equilibration</a:t>
            </a:r>
          </a:p>
          <a:p>
            <a:pPr marL="225425" indent="-225425">
              <a:lnSpc>
                <a:spcPct val="90000"/>
              </a:lnSpc>
            </a:pPr>
            <a:r>
              <a:rPr lang="en-US" sz="2000" b="1" i="0" dirty="0" smtClean="0">
                <a:ea typeface="ＭＳ Ｐゴシック" charset="0"/>
                <a:cs typeface="ＭＳ Ｐゴシック" charset="0"/>
              </a:rPr>
              <a:t>More tangential injection provides 3-4x higher CD at low I</a:t>
            </a:r>
            <a:r>
              <a:rPr lang="en-US" sz="2000" b="1" i="0" baseline="-25000" dirty="0" smtClean="0">
                <a:ea typeface="ＭＳ Ｐゴシック" charset="0"/>
                <a:cs typeface="ＭＳ Ｐゴシック" charset="0"/>
              </a:rPr>
              <a:t>P</a:t>
            </a:r>
            <a:r>
              <a:rPr lang="en-US" sz="2000" b="1" i="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i="0" dirty="0" smtClean="0">
                <a:solidFill>
                  <a:srgbClr val="FF0000"/>
                </a:solidFill>
                <a:ea typeface="ＭＳ Ｐゴシック" charset="0"/>
              </a:rPr>
              <a:t>2x higher absorption (40</a:t>
            </a:r>
            <a:r>
              <a:rPr lang="en-US" i="0" dirty="0" smtClean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</a:t>
            </a:r>
            <a:r>
              <a:rPr lang="en-US" i="0" dirty="0" smtClean="0">
                <a:solidFill>
                  <a:srgbClr val="FF0000"/>
                </a:solidFill>
                <a:ea typeface="ＭＳ Ｐゴシック" charset="0"/>
              </a:rPr>
              <a:t>80%) at low I</a:t>
            </a:r>
            <a:r>
              <a:rPr lang="en-US" i="0" baseline="-25000" dirty="0" smtClean="0">
                <a:solidFill>
                  <a:srgbClr val="FF0000"/>
                </a:solidFill>
                <a:ea typeface="ＭＳ Ｐゴシック" charset="0"/>
              </a:rPr>
              <a:t>P </a:t>
            </a:r>
          </a:p>
          <a:p>
            <a:pPr lvl="1">
              <a:lnSpc>
                <a:spcPct val="90000"/>
              </a:lnSpc>
            </a:pPr>
            <a:r>
              <a:rPr lang="en-US" i="0" dirty="0" smtClean="0">
                <a:solidFill>
                  <a:srgbClr val="FF0000"/>
                </a:solidFill>
                <a:ea typeface="ＭＳ Ｐゴシック" charset="0"/>
              </a:rPr>
              <a:t>1.5-2x higher current drive efficiency</a:t>
            </a:r>
            <a:endParaRPr lang="en-US" i="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10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030731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3057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990601"/>
            <a:ext cx="7239000" cy="54285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7"/>
          <p:cNvSpPr txBox="1">
            <a:spLocks noChangeArrowheads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09" rIns="91420" bIns="4570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900" b="1" i="0" kern="120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 defTabSz="914311">
              <a:defRPr/>
            </a:pPr>
            <a:fld id="{18A822BA-1D52-441A-ACBD-39114DA4C037}" type="slidenum">
              <a:rPr lang="en-US" smtClean="0">
                <a:solidFill>
                  <a:srgbClr val="3333CC"/>
                </a:solidFill>
              </a:rPr>
              <a:pPr defTabSz="914311">
                <a:defRPr/>
              </a:pPr>
              <a:t>11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6744" y="4064002"/>
            <a:ext cx="1939936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New 2</a:t>
            </a:r>
            <a:r>
              <a:rPr lang="en-US" sz="2400" b="1" i="0" baseline="30000" dirty="0">
                <a:solidFill>
                  <a:srgbClr val="FF0000"/>
                </a:solidFill>
              </a:rPr>
              <a:t>nd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7428" y="3639068"/>
            <a:ext cx="1154465" cy="461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31" tIns="45715" rIns="91431" bIns="45715" rtlCol="0">
            <a:spAutoFit/>
          </a:bodyPr>
          <a:lstStyle/>
          <a:p>
            <a:pPr>
              <a:buNone/>
            </a:pPr>
            <a:r>
              <a:rPr lang="en-US" sz="2400" b="1" i="0" dirty="0">
                <a:solidFill>
                  <a:srgbClr val="FF0000"/>
                </a:solidFill>
              </a:rPr>
              <a:t>1</a:t>
            </a:r>
            <a:r>
              <a:rPr lang="en-US" sz="2400" b="1" i="0" baseline="30000" dirty="0">
                <a:solidFill>
                  <a:srgbClr val="FF0000"/>
                </a:solidFill>
              </a:rPr>
              <a:t>st</a:t>
            </a:r>
            <a:r>
              <a:rPr lang="en-US" sz="2400" b="1" i="0" dirty="0">
                <a:solidFill>
                  <a:srgbClr val="FF0000"/>
                </a:solidFill>
              </a:rPr>
              <a:t> NBI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-1" y="7605"/>
            <a:ext cx="9144000" cy="914415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31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3200" i="0" dirty="0">
                <a:cs typeface="Arial" charset="0"/>
              </a:rPr>
              <a:t>NSTX Upgrade Project nearing </a:t>
            </a:r>
            <a:r>
              <a:rPr lang="en-US" altLang="en-US" sz="3200" i="0" dirty="0" smtClean="0">
                <a:cs typeface="Arial" charset="0"/>
              </a:rPr>
              <a:t>completion</a:t>
            </a:r>
          </a:p>
          <a:p>
            <a:pPr algn="ctr" defTabSz="914311" eaLnBrk="1" hangingPunct="1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n-US" sz="2400" i="0" dirty="0" smtClean="0">
                <a:solidFill>
                  <a:srgbClr val="FF0000"/>
                </a:solidFill>
                <a:cs typeface="Arial" charset="0"/>
              </a:rPr>
              <a:t>First plasma expected Mar/Apr 2015, research in May/June</a:t>
            </a:r>
            <a:endParaRPr lang="en-US" altLang="en-US" sz="2400" i="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6780"/>
          </a:xfrm>
          <a:solidFill>
            <a:srgbClr val="E4E4E4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/>
          <a:p>
            <a:r>
              <a:rPr lang="en-US" sz="3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Times New Roman"/>
              </a:rPr>
              <a:t>New Center-Stack Installed In NSTX-U</a:t>
            </a:r>
            <a:r>
              <a:rPr lang="en-US" sz="28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Times New Roman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Times New Roman"/>
              </a:rPr>
            </a:br>
            <a:r>
              <a:rPr lang="en-US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Times New Roman"/>
              </a:rPr>
              <a:t>Vacuum pump-down achieved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Times New Roman"/>
              </a:rPr>
              <a:t>last month (January)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397" y="1034651"/>
            <a:ext cx="5835634" cy="5290747"/>
            <a:chOff x="0" y="1232408"/>
            <a:chExt cx="5835634" cy="52907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949" t="26735" r="39053" b="-16"/>
            <a:stretch/>
          </p:blipFill>
          <p:spPr>
            <a:xfrm>
              <a:off x="1754631" y="1232408"/>
              <a:ext cx="4081003" cy="52572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831" t="13428" r="76648" b="4649"/>
            <a:stretch/>
          </p:blipFill>
          <p:spPr>
            <a:xfrm>
              <a:off x="0" y="1237923"/>
              <a:ext cx="2322576" cy="528523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98" y="1042306"/>
            <a:ext cx="2984499" cy="5222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397" y="6190341"/>
            <a:ext cx="8904517" cy="34834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311">
              <a:spcBef>
                <a:spcPct val="20000"/>
              </a:spcBef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12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8054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</p:spPr>
        <p:txBody>
          <a:bodyPr/>
          <a:lstStyle/>
          <a:p>
            <a:r>
              <a:rPr lang="en-US" sz="3200" i="0" dirty="0" smtClean="0">
                <a:solidFill>
                  <a:schemeClr val="accent6"/>
                </a:solidFill>
              </a:rPr>
              <a:t>Talk Outline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3" y="1041992"/>
            <a:ext cx="8991600" cy="539108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Introduction to Spherical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Tokamaks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/Tori (STs)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Description of NSTX Upgrade</a:t>
            </a:r>
          </a:p>
          <a:p>
            <a:r>
              <a:rPr lang="en-US" sz="3200" dirty="0" smtClean="0"/>
              <a:t>Unique physics characteristics of ST and research opportunities</a:t>
            </a:r>
          </a:p>
          <a:p>
            <a:pPr lvl="1"/>
            <a:r>
              <a:rPr lang="en-US" sz="2800" dirty="0" smtClean="0"/>
              <a:t>Macroscopic Stability</a:t>
            </a:r>
          </a:p>
          <a:p>
            <a:pPr lvl="1"/>
            <a:r>
              <a:rPr lang="en-US" sz="2800" dirty="0" smtClean="0"/>
              <a:t>Transport and Turbulence</a:t>
            </a:r>
          </a:p>
          <a:p>
            <a:pPr lvl="1"/>
            <a:r>
              <a:rPr lang="en-US" sz="2800" dirty="0" smtClean="0"/>
              <a:t>Boundary Physics</a:t>
            </a:r>
          </a:p>
          <a:p>
            <a:pPr lvl="1"/>
            <a:r>
              <a:rPr lang="en-US" sz="2800" dirty="0" smtClean="0"/>
              <a:t>Energetic Particles</a:t>
            </a:r>
          </a:p>
          <a:p>
            <a:pPr lvl="1"/>
            <a:r>
              <a:rPr lang="en-US" sz="2800" dirty="0" smtClean="0"/>
              <a:t>Non-inductive start-up, ramp-up, sustainment</a:t>
            </a: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fld id="{EA156BE8-D398-41ED-875F-D18C1F4DBF58}" type="slidenum">
              <a:rPr lang="en-US" sz="1000" smtClean="0">
                <a:solidFill>
                  <a:srgbClr val="3333CC"/>
                </a:solidFill>
              </a:rPr>
              <a:pPr/>
              <a:t>13</a:t>
            </a:fld>
            <a:endParaRPr lang="en-US" sz="1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0" y="7564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31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rgbClr val="0816FF"/>
                </a:solidFill>
              </a:rPr>
              <a:t>Higher </a:t>
            </a:r>
            <a:r>
              <a:rPr lang="en-US" sz="2800" i="0" dirty="0" err="1" smtClean="0">
                <a:solidFill>
                  <a:srgbClr val="0816FF"/>
                </a:solidFill>
                <a:latin typeface="Symbol" charset="2"/>
                <a:cs typeface="Symbol" charset="2"/>
              </a:rPr>
              <a:t>b</a:t>
            </a:r>
            <a:r>
              <a:rPr lang="en-US" sz="2800" i="0" baseline="-25000" dirty="0" err="1" smtClean="0">
                <a:solidFill>
                  <a:srgbClr val="0816FF"/>
                </a:solidFill>
                <a:latin typeface="Helvetica Neue"/>
                <a:cs typeface="Helvetica Neue"/>
              </a:rPr>
              <a:t>T</a:t>
            </a:r>
            <a:r>
              <a:rPr lang="en-US" sz="2800" i="0" baseline="-25000" dirty="0" smtClean="0">
                <a:solidFill>
                  <a:srgbClr val="0816FF"/>
                </a:solidFill>
                <a:latin typeface="Helvetica Neue"/>
                <a:cs typeface="Helvetica Neue"/>
              </a:rPr>
              <a:t> </a:t>
            </a:r>
            <a:r>
              <a:rPr lang="en-US" sz="2800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enables higher fusion power and compact FNSF for required neutron wall loading</a:t>
            </a:r>
            <a:endParaRPr lang="en-US" sz="2400" i="0" dirty="0" smtClean="0">
              <a:solidFill>
                <a:srgbClr val="081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3114" y="1223708"/>
            <a:ext cx="4850886" cy="3772331"/>
            <a:chOff x="277682" y="1820608"/>
            <a:chExt cx="4311260" cy="3352686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831620" y="1820608"/>
              <a:ext cx="3610494" cy="2963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>
                <a:spcBef>
                  <a:spcPct val="20000"/>
                </a:spcBef>
                <a:buNone/>
              </a:pPr>
              <a:endParaRPr lang="en-US" sz="1050" i="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561327" y="2292793"/>
              <a:ext cx="2569121" cy="2402817"/>
            </a:xfrm>
            <a:custGeom>
              <a:avLst/>
              <a:gdLst>
                <a:gd name="connsiteX0" fmla="*/ 0 w 3530600"/>
                <a:gd name="connsiteY0" fmla="*/ 3022600 h 3302000"/>
                <a:gd name="connsiteX1" fmla="*/ 186266 w 3530600"/>
                <a:gd name="connsiteY1" fmla="*/ 2616200 h 3302000"/>
                <a:gd name="connsiteX2" fmla="*/ 753533 w 3530600"/>
                <a:gd name="connsiteY2" fmla="*/ 1862666 h 3302000"/>
                <a:gd name="connsiteX3" fmla="*/ 1329266 w 3530600"/>
                <a:gd name="connsiteY3" fmla="*/ 1312333 h 3302000"/>
                <a:gd name="connsiteX4" fmla="*/ 2065866 w 3530600"/>
                <a:gd name="connsiteY4" fmla="*/ 685800 h 3302000"/>
                <a:gd name="connsiteX5" fmla="*/ 2548466 w 3530600"/>
                <a:gd name="connsiteY5" fmla="*/ 287866 h 3302000"/>
                <a:gd name="connsiteX6" fmla="*/ 3073400 w 3530600"/>
                <a:gd name="connsiteY6" fmla="*/ 0 h 3302000"/>
                <a:gd name="connsiteX7" fmla="*/ 3191933 w 3530600"/>
                <a:gd name="connsiteY7" fmla="*/ 33866 h 3302000"/>
                <a:gd name="connsiteX8" fmla="*/ 3335866 w 3530600"/>
                <a:gd name="connsiteY8" fmla="*/ 169333 h 3302000"/>
                <a:gd name="connsiteX9" fmla="*/ 3530600 w 3530600"/>
                <a:gd name="connsiteY9" fmla="*/ 482600 h 3302000"/>
                <a:gd name="connsiteX10" fmla="*/ 3479800 w 3530600"/>
                <a:gd name="connsiteY10" fmla="*/ 745066 h 3302000"/>
                <a:gd name="connsiteX11" fmla="*/ 3352800 w 3530600"/>
                <a:gd name="connsiteY11" fmla="*/ 1278466 h 3302000"/>
                <a:gd name="connsiteX12" fmla="*/ 2861733 w 3530600"/>
                <a:gd name="connsiteY12" fmla="*/ 2108200 h 3302000"/>
                <a:gd name="connsiteX13" fmla="*/ 2362200 w 3530600"/>
                <a:gd name="connsiteY13" fmla="*/ 2700866 h 3302000"/>
                <a:gd name="connsiteX14" fmla="*/ 1549400 w 3530600"/>
                <a:gd name="connsiteY14" fmla="*/ 3056466 h 3302000"/>
                <a:gd name="connsiteX15" fmla="*/ 982133 w 3530600"/>
                <a:gd name="connsiteY15" fmla="*/ 3208866 h 3302000"/>
                <a:gd name="connsiteX16" fmla="*/ 169333 w 3530600"/>
                <a:gd name="connsiteY16" fmla="*/ 3302000 h 3302000"/>
                <a:gd name="connsiteX17" fmla="*/ 0 w 3530600"/>
                <a:gd name="connsiteY17" fmla="*/ 30226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0600" h="3302000">
                  <a:moveTo>
                    <a:pt x="0" y="3022600"/>
                  </a:moveTo>
                  <a:lnTo>
                    <a:pt x="186266" y="2616200"/>
                  </a:lnTo>
                  <a:lnTo>
                    <a:pt x="753533" y="1862666"/>
                  </a:lnTo>
                  <a:lnTo>
                    <a:pt x="1329266" y="1312333"/>
                  </a:lnTo>
                  <a:lnTo>
                    <a:pt x="2065866" y="685800"/>
                  </a:lnTo>
                  <a:lnTo>
                    <a:pt x="2548466" y="287866"/>
                  </a:lnTo>
                  <a:lnTo>
                    <a:pt x="3073400" y="0"/>
                  </a:lnTo>
                  <a:lnTo>
                    <a:pt x="3191933" y="33866"/>
                  </a:lnTo>
                  <a:lnTo>
                    <a:pt x="3335866" y="169333"/>
                  </a:lnTo>
                  <a:lnTo>
                    <a:pt x="3530600" y="482600"/>
                  </a:lnTo>
                  <a:lnTo>
                    <a:pt x="3479800" y="745066"/>
                  </a:lnTo>
                  <a:lnTo>
                    <a:pt x="3352800" y="1278466"/>
                  </a:lnTo>
                  <a:lnTo>
                    <a:pt x="2861733" y="2108200"/>
                  </a:lnTo>
                  <a:lnTo>
                    <a:pt x="2362200" y="2700866"/>
                  </a:lnTo>
                  <a:lnTo>
                    <a:pt x="1549400" y="3056466"/>
                  </a:lnTo>
                  <a:lnTo>
                    <a:pt x="982133" y="3208866"/>
                  </a:lnTo>
                  <a:lnTo>
                    <a:pt x="169333" y="3302000"/>
                  </a:lnTo>
                  <a:lnTo>
                    <a:pt x="0" y="30226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  <a:defRPr/>
              </a:pPr>
              <a:endParaRPr lang="en-US" sz="1050" i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46655" y="4134953"/>
              <a:ext cx="1392378" cy="646912"/>
            </a:xfrm>
            <a:custGeom>
              <a:avLst/>
              <a:gdLst>
                <a:gd name="connsiteX0" fmla="*/ 0 w 1913467"/>
                <a:gd name="connsiteY0" fmla="*/ 872067 h 889000"/>
                <a:gd name="connsiteX1" fmla="*/ 1659467 w 1913467"/>
                <a:gd name="connsiteY1" fmla="*/ 25400 h 889000"/>
                <a:gd name="connsiteX2" fmla="*/ 1769534 w 1913467"/>
                <a:gd name="connsiteY2" fmla="*/ 8467 h 889000"/>
                <a:gd name="connsiteX3" fmla="*/ 1837267 w 1913467"/>
                <a:gd name="connsiteY3" fmla="*/ 0 h 889000"/>
                <a:gd name="connsiteX4" fmla="*/ 1913467 w 1913467"/>
                <a:gd name="connsiteY4" fmla="*/ 93133 h 889000"/>
                <a:gd name="connsiteX5" fmla="*/ 1913467 w 1913467"/>
                <a:gd name="connsiteY5" fmla="*/ 211667 h 889000"/>
                <a:gd name="connsiteX6" fmla="*/ 1913467 w 1913467"/>
                <a:gd name="connsiteY6" fmla="*/ 524933 h 889000"/>
                <a:gd name="connsiteX7" fmla="*/ 1896534 w 1913467"/>
                <a:gd name="connsiteY7" fmla="*/ 889000 h 889000"/>
                <a:gd name="connsiteX8" fmla="*/ 0 w 1913467"/>
                <a:gd name="connsiteY8" fmla="*/ 872067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467" h="889000">
                  <a:moveTo>
                    <a:pt x="0" y="872067"/>
                  </a:moveTo>
                  <a:lnTo>
                    <a:pt x="1659467" y="25400"/>
                  </a:lnTo>
                  <a:lnTo>
                    <a:pt x="1769534" y="8467"/>
                  </a:lnTo>
                  <a:lnTo>
                    <a:pt x="1837267" y="0"/>
                  </a:lnTo>
                  <a:lnTo>
                    <a:pt x="1913467" y="93133"/>
                  </a:lnTo>
                  <a:lnTo>
                    <a:pt x="1913467" y="211667"/>
                  </a:lnTo>
                  <a:lnTo>
                    <a:pt x="1913467" y="524933"/>
                  </a:lnTo>
                  <a:lnTo>
                    <a:pt x="1896534" y="889000"/>
                  </a:lnTo>
                  <a:lnTo>
                    <a:pt x="0" y="87206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85000"/>
                  </a:schemeClr>
                </a:gs>
                <a:gs pos="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  <a:defRPr/>
              </a:pPr>
              <a:endParaRPr lang="en-US" sz="1050" i="0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1274910" y="3866959"/>
              <a:ext cx="547601" cy="407001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 bwMode="auto">
            <a:xfrm>
              <a:off x="914775" y="3568490"/>
              <a:ext cx="1159753" cy="273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  <a:defRPr/>
              </a:pPr>
              <a:r>
                <a:rPr lang="en-US" sz="1400" i="0" dirty="0" err="1">
                  <a:solidFill>
                    <a:schemeClr val="bg2">
                      <a:lumMod val="75000"/>
                    </a:schemeClr>
                  </a:solidFill>
                  <a:ea typeface="ＭＳ Ｐゴシック" charset="-128"/>
                  <a:cs typeface="ＭＳ Ｐゴシック" charset="-128"/>
                </a:rPr>
                <a:t>Tokamak</a:t>
              </a:r>
              <a:endParaRPr lang="en-US" sz="1400" i="0" dirty="0">
                <a:solidFill>
                  <a:schemeClr val="bg2">
                    <a:lumMod val="75000"/>
                  </a:schemeClr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2500807" y="2268090"/>
              <a:ext cx="737572" cy="79103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31" name="Group 69"/>
            <p:cNvGrpSpPr>
              <a:grpSpLocks/>
            </p:cNvGrpSpPr>
            <p:nvPr/>
          </p:nvGrpSpPr>
          <p:grpSpPr bwMode="auto">
            <a:xfrm>
              <a:off x="834319" y="1984735"/>
              <a:ext cx="3754623" cy="2797114"/>
              <a:chOff x="2590781" y="1464728"/>
              <a:chExt cx="5159769" cy="3843850"/>
            </a:xfrm>
          </p:grpSpPr>
          <p:cxnSp>
            <p:nvCxnSpPr>
              <p:cNvPr id="47" name="Straight Connector 44"/>
              <p:cNvCxnSpPr>
                <a:cxnSpLocks noChangeShapeType="1"/>
              </p:cNvCxnSpPr>
              <p:nvPr/>
            </p:nvCxnSpPr>
            <p:spPr bwMode="auto">
              <a:xfrm flipV="1">
                <a:off x="2599266" y="1727200"/>
                <a:ext cx="4191001" cy="35644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8"/>
              <p:cNvCxnSpPr>
                <a:cxnSpLocks noChangeShapeType="1"/>
              </p:cNvCxnSpPr>
              <p:nvPr/>
            </p:nvCxnSpPr>
            <p:spPr bwMode="auto">
              <a:xfrm flipV="1">
                <a:off x="2624661" y="2065867"/>
                <a:ext cx="4580472" cy="32257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50"/>
              <p:cNvCxnSpPr>
                <a:cxnSpLocks noChangeShapeType="1"/>
              </p:cNvCxnSpPr>
              <p:nvPr/>
            </p:nvCxnSpPr>
            <p:spPr bwMode="auto">
              <a:xfrm flipV="1">
                <a:off x="2607721" y="2709333"/>
                <a:ext cx="4588946" cy="25907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52"/>
              <p:cNvCxnSpPr>
                <a:cxnSpLocks noChangeShapeType="1"/>
              </p:cNvCxnSpPr>
              <p:nvPr/>
            </p:nvCxnSpPr>
            <p:spPr bwMode="auto">
              <a:xfrm flipV="1">
                <a:off x="2590781" y="3361267"/>
                <a:ext cx="4572019" cy="1938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54"/>
              <p:cNvCxnSpPr>
                <a:cxnSpLocks noChangeShapeType="1"/>
              </p:cNvCxnSpPr>
              <p:nvPr/>
            </p:nvCxnSpPr>
            <p:spPr bwMode="auto">
              <a:xfrm flipV="1">
                <a:off x="2599242" y="4064000"/>
                <a:ext cx="4419625" cy="12445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TextBox 57"/>
              <p:cNvSpPr txBox="1">
                <a:spLocks noChangeArrowheads="1"/>
              </p:cNvSpPr>
              <p:nvPr/>
            </p:nvSpPr>
            <p:spPr bwMode="auto">
              <a:xfrm>
                <a:off x="6536269" y="1464728"/>
                <a:ext cx="1214281" cy="33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i="0" dirty="0" err="1">
                    <a:latin typeface="Symbol" charset="0"/>
                    <a:cs typeface="Symbol" charset="0"/>
                  </a:rPr>
                  <a:t>b</a:t>
                </a:r>
                <a:r>
                  <a:rPr lang="en-US" i="0" baseline="-25000" dirty="0" err="1"/>
                  <a:t>N</a:t>
                </a:r>
                <a:r>
                  <a:rPr lang="en-US" i="0" dirty="0"/>
                  <a:t> = 6</a:t>
                </a:r>
              </a:p>
            </p:txBody>
          </p:sp>
          <p:sp>
            <p:nvSpPr>
              <p:cNvPr id="53" name="TextBox 58"/>
              <p:cNvSpPr txBox="1">
                <a:spLocks noChangeArrowheads="1"/>
              </p:cNvSpPr>
              <p:nvPr/>
            </p:nvSpPr>
            <p:spPr bwMode="auto">
              <a:xfrm>
                <a:off x="7069676" y="1921929"/>
                <a:ext cx="372530" cy="338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i="0"/>
                  <a:t>5</a:t>
                </a:r>
              </a:p>
            </p:txBody>
          </p:sp>
          <p:sp>
            <p:nvSpPr>
              <p:cNvPr id="54" name="TextBox 59"/>
              <p:cNvSpPr txBox="1">
                <a:spLocks noChangeArrowheads="1"/>
              </p:cNvSpPr>
              <p:nvPr/>
            </p:nvSpPr>
            <p:spPr bwMode="auto">
              <a:xfrm>
                <a:off x="7103539" y="2590796"/>
                <a:ext cx="372530" cy="338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i="0" dirty="0"/>
                  <a:t>4</a:t>
                </a:r>
              </a:p>
            </p:txBody>
          </p:sp>
          <p:sp>
            <p:nvSpPr>
              <p:cNvPr id="55" name="TextBox 60"/>
              <p:cNvSpPr txBox="1">
                <a:spLocks noChangeArrowheads="1"/>
              </p:cNvSpPr>
              <p:nvPr/>
            </p:nvSpPr>
            <p:spPr bwMode="auto">
              <a:xfrm>
                <a:off x="6959602" y="3225795"/>
                <a:ext cx="372530" cy="338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i="0"/>
                  <a:t>3</a:t>
                </a:r>
              </a:p>
            </p:txBody>
          </p:sp>
          <p:sp>
            <p:nvSpPr>
              <p:cNvPr id="56" name="TextBox 61"/>
              <p:cNvSpPr txBox="1">
                <a:spLocks noChangeArrowheads="1"/>
              </p:cNvSpPr>
              <p:nvPr/>
            </p:nvSpPr>
            <p:spPr bwMode="auto">
              <a:xfrm>
                <a:off x="6942668" y="3852332"/>
                <a:ext cx="372530" cy="338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i="0"/>
                  <a:t>2</a:t>
                </a:r>
              </a:p>
            </p:txBody>
          </p:sp>
        </p:grpSp>
        <p:sp>
          <p:nvSpPr>
            <p:cNvPr id="32" name="TextBox 67"/>
            <p:cNvSpPr txBox="1">
              <a:spLocks noChangeArrowheads="1"/>
            </p:cNvSpPr>
            <p:nvPr/>
          </p:nvSpPr>
          <p:spPr bwMode="auto">
            <a:xfrm>
              <a:off x="1992595" y="4899755"/>
              <a:ext cx="1755113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 dirty="0" err="1">
                  <a:solidFill>
                    <a:schemeClr val="tx1"/>
                  </a:solidFill>
                </a:rPr>
                <a:t>I</a:t>
              </a:r>
              <a:r>
                <a:rPr lang="en-US" sz="1400" i="0" baseline="-25000" dirty="0" err="1">
                  <a:solidFill>
                    <a:schemeClr val="tx1"/>
                  </a:solidFill>
                </a:rPr>
                <a:t>p</a:t>
              </a:r>
              <a:r>
                <a:rPr lang="en-US" sz="1400" i="0" dirty="0">
                  <a:solidFill>
                    <a:schemeClr val="tx1"/>
                  </a:solidFill>
                </a:rPr>
                <a:t>/aB</a:t>
              </a:r>
              <a:r>
                <a:rPr lang="en-US" sz="1400" i="0" baseline="-25000" dirty="0">
                  <a:solidFill>
                    <a:schemeClr val="tx1"/>
                  </a:solidFill>
                </a:rPr>
                <a:t>T0</a:t>
              </a:r>
              <a:r>
                <a:rPr lang="en-US" sz="1400" i="0" dirty="0">
                  <a:solidFill>
                    <a:schemeClr val="tx1"/>
                  </a:solidFill>
                  <a:latin typeface="Symbol" charset="0"/>
                  <a:cs typeface="Symbol" charset="0"/>
                </a:rPr>
                <a:t> </a:t>
              </a:r>
              <a:r>
                <a:rPr lang="en-US" sz="1400" i="0" dirty="0">
                  <a:solidFill>
                    <a:schemeClr val="tx1"/>
                  </a:solidFill>
                </a:rPr>
                <a:t>(MA/</a:t>
              </a:r>
              <a:r>
                <a:rPr lang="en-US" sz="1400" i="0" dirty="0" err="1">
                  <a:solidFill>
                    <a:schemeClr val="tx1"/>
                  </a:solidFill>
                </a:rPr>
                <a:t>mT</a:t>
              </a:r>
              <a:r>
                <a:rPr lang="en-US" sz="1400" i="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" name="TextBox 68"/>
            <p:cNvSpPr txBox="1">
              <a:spLocks noChangeArrowheads="1"/>
            </p:cNvSpPr>
            <p:nvPr/>
          </p:nvSpPr>
          <p:spPr bwMode="auto">
            <a:xfrm rot="16200000">
              <a:off x="-376949" y="2946300"/>
              <a:ext cx="1582801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Toroidal </a:t>
              </a:r>
              <a:r>
                <a:rPr lang="en-US" sz="1400" i="0">
                  <a:solidFill>
                    <a:schemeClr val="tx1"/>
                  </a:solidFill>
                  <a:latin typeface="Symbol" charset="0"/>
                  <a:cs typeface="Symbol" charset="0"/>
                </a:rPr>
                <a:t>b </a:t>
              </a:r>
              <a:r>
                <a:rPr lang="en-US" sz="1400" i="0">
                  <a:solidFill>
                    <a:schemeClr val="tx1"/>
                  </a:solidFill>
                </a:rPr>
                <a:t>(%)</a:t>
              </a:r>
            </a:p>
          </p:txBody>
        </p:sp>
        <p:grpSp>
          <p:nvGrpSpPr>
            <p:cNvPr id="35" name="Group 73"/>
            <p:cNvGrpSpPr>
              <a:grpSpLocks/>
            </p:cNvGrpSpPr>
            <p:nvPr/>
          </p:nvGrpSpPr>
          <p:grpSpPr bwMode="auto">
            <a:xfrm>
              <a:off x="704947" y="3999190"/>
              <a:ext cx="770792" cy="614059"/>
              <a:chOff x="2441023" y="4233032"/>
              <a:chExt cx="1294712" cy="1031427"/>
            </a:xfrm>
          </p:grpSpPr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 rot="-848377">
                <a:off x="3317212" y="5060887"/>
                <a:ext cx="412571" cy="203572"/>
              </a:xfrm>
              <a:prstGeom prst="ellipse">
                <a:avLst/>
              </a:prstGeom>
              <a:solidFill>
                <a:srgbClr val="FF0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20000"/>
                  </a:spcBef>
                  <a:buNone/>
                </a:pPr>
                <a:endParaRPr lang="en-US" sz="1050" i="0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>
                <a:off x="2958724" y="4516411"/>
                <a:ext cx="469570" cy="583569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en-US" sz="1050" i="0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2441023" y="4233032"/>
                <a:ext cx="1294712" cy="41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None/>
                </a:pPr>
                <a:r>
                  <a:rPr lang="en-US" i="0" dirty="0">
                    <a:solidFill>
                      <a:srgbClr val="FF3300"/>
                    </a:solidFill>
                    <a:latin typeface="Arial" charset="0"/>
                  </a:rPr>
                  <a:t>ITER</a:t>
                </a:r>
              </a:p>
            </p:txBody>
          </p:sp>
        </p:grpSp>
        <p:sp>
          <p:nvSpPr>
            <p:cNvPr id="36" name="TextBox 77"/>
            <p:cNvSpPr txBox="1">
              <a:spLocks noChangeArrowheads="1"/>
            </p:cNvSpPr>
            <p:nvPr/>
          </p:nvSpPr>
          <p:spPr bwMode="auto">
            <a:xfrm>
              <a:off x="600216" y="4615514"/>
              <a:ext cx="227794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7" name="TextBox 78"/>
            <p:cNvSpPr txBox="1">
              <a:spLocks noChangeArrowheads="1"/>
            </p:cNvSpPr>
            <p:nvPr/>
          </p:nvSpPr>
          <p:spPr bwMode="auto">
            <a:xfrm>
              <a:off x="465194" y="3407944"/>
              <a:ext cx="544837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8" name="TextBox 79"/>
            <p:cNvSpPr txBox="1">
              <a:spLocks noChangeArrowheads="1"/>
            </p:cNvSpPr>
            <p:nvPr/>
          </p:nvSpPr>
          <p:spPr bwMode="auto">
            <a:xfrm>
              <a:off x="452999" y="2206541"/>
              <a:ext cx="520327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39" name="TextBox 84"/>
            <p:cNvSpPr txBox="1">
              <a:spLocks noChangeArrowheads="1"/>
            </p:cNvSpPr>
            <p:nvPr/>
          </p:nvSpPr>
          <p:spPr bwMode="auto">
            <a:xfrm>
              <a:off x="706503" y="4721089"/>
              <a:ext cx="227794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0" name="TextBox 85"/>
            <p:cNvSpPr txBox="1">
              <a:spLocks noChangeArrowheads="1"/>
            </p:cNvSpPr>
            <p:nvPr/>
          </p:nvSpPr>
          <p:spPr bwMode="auto">
            <a:xfrm>
              <a:off x="2345323" y="4727242"/>
              <a:ext cx="289565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TextBox 86"/>
            <p:cNvSpPr txBox="1">
              <a:spLocks noChangeArrowheads="1"/>
            </p:cNvSpPr>
            <p:nvPr/>
          </p:nvSpPr>
          <p:spPr bwMode="auto">
            <a:xfrm>
              <a:off x="4008782" y="4721079"/>
              <a:ext cx="289565" cy="27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>
              <a:off x="2536612" y="3213292"/>
              <a:ext cx="619134" cy="59200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r">
                <a:spcBef>
                  <a:spcPct val="20000"/>
                </a:spcBef>
                <a:buNone/>
              </a:pPr>
              <a:endParaRPr lang="en-US" sz="1050" i="0"/>
            </a:p>
          </p:txBody>
        </p:sp>
        <p:sp>
          <p:nvSpPr>
            <p:cNvPr id="43" name="TextBox 1"/>
            <p:cNvSpPr txBox="1">
              <a:spLocks noChangeArrowheads="1"/>
            </p:cNvSpPr>
            <p:nvPr/>
          </p:nvSpPr>
          <p:spPr bwMode="auto">
            <a:xfrm>
              <a:off x="1736925" y="2938952"/>
              <a:ext cx="921939" cy="300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None/>
              </a:pPr>
              <a:r>
                <a:rPr lang="en-US" sz="1600" i="0" dirty="0" smtClean="0"/>
                <a:t>ST-FNSF</a:t>
              </a:r>
              <a:endParaRPr lang="en-US" sz="1600" i="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5609" y="1839650"/>
              <a:ext cx="2457877" cy="46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1">
                      <a:lumMod val="50000"/>
                    </a:schemeClr>
                  </a:solidFill>
                </a:rPr>
                <a:t>Data base from START, MAST, PEGASUS and NSTX</a:t>
              </a:r>
              <a:endParaRPr lang="en-US" sz="1400" i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2362200" y="3200400"/>
              <a:ext cx="520700" cy="304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0" name="TextBox 59"/>
          <p:cNvSpPr txBox="1"/>
          <p:nvPr/>
        </p:nvSpPr>
        <p:spPr>
          <a:xfrm>
            <a:off x="457200" y="1050050"/>
            <a:ext cx="326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0" dirty="0" err="1" smtClean="0">
                <a:solidFill>
                  <a:schemeClr val="tx1"/>
                </a:solidFill>
              </a:rPr>
              <a:t>P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fusion</a:t>
            </a:r>
            <a:r>
              <a:rPr lang="en-US" sz="2400" i="0" dirty="0" smtClean="0">
                <a:solidFill>
                  <a:schemeClr val="tx1"/>
                </a:solidFill>
              </a:rPr>
              <a:t> ∝ </a:t>
            </a:r>
            <a:r>
              <a:rPr lang="en-US" altLang="en-US" sz="2400" i="0" dirty="0" smtClean="0">
                <a:solidFill>
                  <a:schemeClr val="tx1"/>
                </a:solidFill>
                <a:latin typeface="Symbol" charset="2"/>
                <a:cs typeface="Symbol" charset="2"/>
                <a:sym typeface="Symbol"/>
              </a:rPr>
              <a:t></a:t>
            </a:r>
            <a:r>
              <a:rPr lang="en-US" altLang="en-US" sz="2400" i="0" dirty="0" smtClean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2400" i="0" dirty="0" smtClean="0">
                <a:solidFill>
                  <a:schemeClr val="tx1"/>
                </a:solidFill>
                <a:latin typeface="Symbol" charset="2"/>
                <a:cs typeface="Symbol" charset="2"/>
                <a:sym typeface="Symbol"/>
              </a:rPr>
              <a:t></a:t>
            </a:r>
            <a:r>
              <a:rPr lang="en-US" sz="2400" i="0" dirty="0" smtClean="0">
                <a:solidFill>
                  <a:schemeClr val="tx1"/>
                </a:solidFill>
              </a:rPr>
              <a:t> </a:t>
            </a:r>
            <a:r>
              <a:rPr lang="en-US" sz="2400" i="0" baseline="30000" dirty="0" smtClean="0">
                <a:solidFill>
                  <a:schemeClr val="tx1"/>
                </a:solidFill>
              </a:rPr>
              <a:t>2  </a:t>
            </a:r>
            <a:r>
              <a:rPr lang="en-US" sz="2400" i="0" dirty="0" smtClean="0">
                <a:solidFill>
                  <a:schemeClr val="tx1"/>
                </a:solidFill>
              </a:rPr>
              <a:t>x </a:t>
            </a:r>
            <a:r>
              <a:rPr lang="en-US" sz="2400" i="0" baseline="30000" dirty="0" smtClean="0">
                <a:solidFill>
                  <a:schemeClr val="tx1"/>
                </a:solidFill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</a:rPr>
              <a:t>Vol</a:t>
            </a:r>
            <a:endParaRPr lang="en-US" sz="2400" i="0" baseline="-25000" dirty="0">
              <a:solidFill>
                <a:schemeClr val="tx1"/>
              </a:solidFill>
            </a:endParaRPr>
          </a:p>
        </p:txBody>
      </p:sp>
      <p:grpSp>
        <p:nvGrpSpPr>
          <p:cNvPr id="2051" name="Group 2050"/>
          <p:cNvGrpSpPr/>
          <p:nvPr/>
        </p:nvGrpSpPr>
        <p:grpSpPr>
          <a:xfrm>
            <a:off x="165100" y="1752600"/>
            <a:ext cx="4102100" cy="4387850"/>
            <a:chOff x="203200" y="2921000"/>
            <a:chExt cx="4102100" cy="4387850"/>
          </a:xfrm>
        </p:grpSpPr>
        <p:sp>
          <p:nvSpPr>
            <p:cNvPr id="65" name="TextBox 64"/>
            <p:cNvSpPr txBox="1"/>
            <p:nvPr/>
          </p:nvSpPr>
          <p:spPr>
            <a:xfrm>
              <a:off x="304800" y="2980450"/>
              <a:ext cx="4000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i="0" dirty="0" err="1" smtClean="0">
                  <a:solidFill>
                    <a:schemeClr val="tx1"/>
                  </a:solidFill>
                </a:rPr>
                <a:t>P</a:t>
              </a:r>
              <a:r>
                <a:rPr lang="en-US" sz="2400" i="0" baseline="-25000" dirty="0" err="1" smtClean="0">
                  <a:solidFill>
                    <a:schemeClr val="tx1"/>
                  </a:solidFill>
                </a:rPr>
                <a:t>fusion</a:t>
              </a:r>
              <a:r>
                <a:rPr lang="en-US" sz="2400" i="0" dirty="0" smtClean="0">
                  <a:solidFill>
                    <a:schemeClr val="tx1"/>
                  </a:solidFill>
                </a:rPr>
                <a:t> ∝ </a:t>
              </a:r>
              <a:r>
                <a:rPr lang="en-US" altLang="en-US" sz="2400" i="0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altLang="en-US" sz="2400" i="0" baseline="-25000" dirty="0" smtClean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altLang="en-US" sz="2400" i="0" baseline="30000" dirty="0" smtClean="0">
                  <a:solidFill>
                    <a:srgbClr val="FF0000"/>
                  </a:solidFill>
                  <a:latin typeface="Helvetica" pitchFamily="-64" charset="0"/>
                  <a:sym typeface="Math1" pitchFamily="2" charset="2"/>
                </a:rPr>
                <a:t>2</a:t>
              </a:r>
              <a:r>
                <a:rPr lang="en-US" altLang="en-US" sz="2400" i="0" dirty="0" smtClean="0">
                  <a:solidFill>
                    <a:schemeClr val="tx1"/>
                  </a:solidFill>
                  <a:sym typeface="Math1" pitchFamily="2" charset="2"/>
                </a:rPr>
                <a:t>    </a:t>
              </a:r>
              <a:r>
                <a:rPr lang="en-US" altLang="en-US" sz="2400" i="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B</a:t>
              </a:r>
              <a:r>
                <a:rPr lang="en-US" altLang="en-US" sz="2400" i="0" baseline="-2500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T0</a:t>
              </a:r>
              <a:r>
                <a:rPr lang="en-US" altLang="en-US" sz="2400" i="0" baseline="30000" dirty="0" smtClean="0">
                  <a:solidFill>
                    <a:schemeClr val="tx1"/>
                  </a:solidFill>
                  <a:latin typeface="Helvetica" pitchFamily="-64" charset="0"/>
                  <a:sym typeface="Math1" pitchFamily="2" charset="2"/>
                </a:rPr>
                <a:t>4 </a:t>
              </a:r>
              <a:r>
                <a:rPr lang="en-US" sz="2400" i="0" dirty="0" smtClean="0">
                  <a:solidFill>
                    <a:schemeClr val="tx1"/>
                  </a:solidFill>
                </a:rPr>
                <a:t> </a:t>
              </a:r>
              <a:r>
                <a:rPr lang="en-US" sz="2400" i="0" dirty="0">
                  <a:solidFill>
                    <a:schemeClr val="tx1"/>
                  </a:solidFill>
                </a:rPr>
                <a:t>x </a:t>
              </a:r>
              <a:r>
                <a:rPr lang="en-US" sz="2400" i="0" baseline="30000" dirty="0">
                  <a:solidFill>
                    <a:schemeClr val="tx1"/>
                  </a:solidFill>
                </a:rPr>
                <a:t> </a:t>
              </a:r>
              <a:r>
                <a:rPr lang="en-US" sz="2400" i="0" dirty="0" err="1">
                  <a:solidFill>
                    <a:schemeClr val="tx1"/>
                  </a:solidFill>
                </a:rPr>
                <a:t>Vol</a:t>
              </a:r>
              <a:r>
                <a:rPr lang="en-US" sz="2400" i="0" dirty="0">
                  <a:solidFill>
                    <a:schemeClr val="tx1"/>
                  </a:solidFill>
                </a:rPr>
                <a:t> </a:t>
              </a:r>
              <a:endParaRPr lang="en-US" sz="2400" i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>
              <a:off x="2641600" y="3606800"/>
              <a:ext cx="1244600" cy="254000"/>
            </a:xfrm>
            <a:prstGeom prst="up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203450" y="2921000"/>
              <a:ext cx="1936750" cy="62230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3048000" y="3759200"/>
              <a:ext cx="441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i="0" dirty="0" smtClean="0">
                  <a:solidFill>
                    <a:srgbClr val="000000"/>
                  </a:solidFill>
                </a:rPr>
                <a:t>$</a:t>
              </a:r>
              <a:endParaRPr lang="en-US" sz="3600" i="0" dirty="0">
                <a:solidFill>
                  <a:srgbClr val="000000"/>
                </a:solidFill>
              </a:endParaRPr>
            </a:p>
          </p:txBody>
        </p:sp>
        <p:sp>
          <p:nvSpPr>
            <p:cNvPr id="68" name="Up Arrow 67"/>
            <p:cNvSpPr/>
            <p:nvPr/>
          </p:nvSpPr>
          <p:spPr bwMode="auto">
            <a:xfrm>
              <a:off x="1714500" y="3467100"/>
              <a:ext cx="304800" cy="495300"/>
            </a:xfrm>
            <a:prstGeom prst="up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1485900" y="4025900"/>
              <a:ext cx="1193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Physics Knob</a:t>
              </a:r>
              <a:endParaRPr lang="en-US" sz="1800" i="0" dirty="0">
                <a:solidFill>
                  <a:srgbClr val="000000"/>
                </a:solidFill>
              </a:endParaRPr>
            </a:p>
          </p:txBody>
        </p:sp>
        <p:sp>
          <p:nvSpPr>
            <p:cNvPr id="70" name="Up Arrow 69"/>
            <p:cNvSpPr/>
            <p:nvPr/>
          </p:nvSpPr>
          <p:spPr bwMode="auto">
            <a:xfrm rot="5400000">
              <a:off x="990600" y="6908800"/>
              <a:ext cx="304800" cy="495300"/>
            </a:xfrm>
            <a:prstGeom prst="up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3200" y="4038600"/>
              <a:ext cx="1193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Product</a:t>
              </a:r>
              <a:endParaRPr lang="en-US" sz="1800" i="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54300" y="4292600"/>
              <a:ext cx="15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Investment</a:t>
              </a:r>
              <a:endParaRPr lang="en-US" sz="180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6600" y="465685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0" dirty="0" err="1" smtClean="0">
                <a:solidFill>
                  <a:schemeClr val="tx1"/>
                </a:solidFill>
              </a:rPr>
              <a:t>W</a:t>
            </a:r>
            <a:r>
              <a:rPr lang="en-US" sz="20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>
                <a:solidFill>
                  <a:schemeClr val="tx1"/>
                </a:solidFill>
              </a:rPr>
              <a:t>∝ </a:t>
            </a:r>
            <a:r>
              <a:rPr lang="en-US" sz="2000" i="0" dirty="0" err="1">
                <a:solidFill>
                  <a:schemeClr val="tx1"/>
                </a:solidFill>
              </a:rPr>
              <a:t>P</a:t>
            </a:r>
            <a:r>
              <a:rPr lang="en-US" sz="2000" i="0" baseline="-25000" dirty="0" err="1">
                <a:solidFill>
                  <a:schemeClr val="tx1"/>
                </a:solidFill>
              </a:rPr>
              <a:t>fusion</a:t>
            </a:r>
            <a:r>
              <a:rPr lang="en-US" sz="2000" i="0" baseline="-25000" dirty="0">
                <a:solidFill>
                  <a:schemeClr val="tx1"/>
                </a:solidFill>
              </a:rPr>
              <a:t> </a:t>
            </a:r>
            <a:r>
              <a:rPr lang="en-US" sz="2000" i="0" dirty="0">
                <a:solidFill>
                  <a:schemeClr val="tx1"/>
                </a:solidFill>
              </a:rPr>
              <a:t>/ </a:t>
            </a:r>
            <a:r>
              <a:rPr lang="en-US" sz="2400" i="0" dirty="0" smtClean="0">
                <a:solidFill>
                  <a:schemeClr val="tx1"/>
                </a:solidFill>
              </a:rPr>
              <a:t>Area</a:t>
            </a:r>
            <a:endParaRPr lang="en-US" sz="2000" i="0" baseline="-25000" dirty="0">
              <a:solidFill>
                <a:schemeClr val="tx1"/>
              </a:solidFill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203200" y="3778393"/>
            <a:ext cx="4038600" cy="800219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None/>
            </a:pPr>
            <a:r>
              <a:rPr lang="en-US" sz="2000" i="0" dirty="0" smtClean="0">
                <a:latin typeface="Helvetica Neue"/>
                <a:cs typeface="Helvetica Neue"/>
              </a:rPr>
              <a:t>High neutron </a:t>
            </a:r>
            <a:r>
              <a:rPr lang="en-US" sz="2000" i="0" dirty="0">
                <a:latin typeface="Helvetica Neue"/>
                <a:cs typeface="Helvetica Neue"/>
              </a:rPr>
              <a:t>wall loading </a:t>
            </a:r>
            <a:r>
              <a:rPr lang="en-US" sz="2000" i="0" dirty="0" err="1" smtClean="0">
                <a:latin typeface="Helvetica Neue"/>
                <a:cs typeface="Helvetica Neue"/>
              </a:rPr>
              <a:t>W</a:t>
            </a:r>
            <a:r>
              <a:rPr lang="en-US" sz="2000" i="0" baseline="-25000" dirty="0" err="1" smtClean="0">
                <a:latin typeface="Helvetica Neue"/>
                <a:cs typeface="Helvetica Neue"/>
              </a:rPr>
              <a:t>n</a:t>
            </a:r>
            <a:r>
              <a:rPr lang="en-US" sz="2000" i="0" baseline="-25000" dirty="0" smtClean="0">
                <a:latin typeface="Helvetica Neue"/>
                <a:cs typeface="Helvetica Neue"/>
              </a:rPr>
              <a:t>  </a:t>
            </a:r>
            <a:r>
              <a:rPr lang="en-US" sz="2000" i="0" dirty="0" smtClean="0">
                <a:latin typeface="Helvetica Neue"/>
                <a:cs typeface="Helvetica Neue"/>
              </a:rPr>
              <a:t>possible in a compact ST</a:t>
            </a:r>
            <a:endParaRPr lang="en-US" altLang="en-US" sz="2000" b="1" i="0" dirty="0">
              <a:solidFill>
                <a:srgbClr val="1822CD"/>
              </a:solidFill>
              <a:latin typeface="Helvetica Neue"/>
              <a:cs typeface="Helvetica Neue"/>
              <a:sym typeface="Math1" pitchFamily="2" charset="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8600" y="5202950"/>
            <a:ext cx="58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0" dirty="0" err="1" smtClean="0">
                <a:solidFill>
                  <a:schemeClr val="tx1"/>
                </a:solidFill>
              </a:rPr>
              <a:t>W</a:t>
            </a:r>
            <a:r>
              <a:rPr lang="en-US" sz="20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>
                <a:solidFill>
                  <a:schemeClr val="tx1"/>
                </a:solidFill>
              </a:rPr>
              <a:t>∝ </a:t>
            </a:r>
            <a:r>
              <a:rPr lang="en-US" altLang="en-US" sz="2000" i="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en-US" sz="2000" i="0" baseline="-25000" dirty="0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en-US" sz="2000" i="0" baseline="30000" dirty="0" smtClean="0">
                <a:solidFill>
                  <a:srgbClr val="FF0000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2000" i="0" dirty="0" smtClean="0">
                <a:solidFill>
                  <a:schemeClr val="tx1"/>
                </a:solidFill>
                <a:sym typeface="Math1" pitchFamily="2" charset="2"/>
              </a:rPr>
              <a:t> </a:t>
            </a:r>
            <a:r>
              <a:rPr lang="en-US" altLang="en-US" sz="2000" i="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B</a:t>
            </a:r>
            <a:r>
              <a:rPr lang="en-US" altLang="en-US" sz="2000" i="0" baseline="-2500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T0</a:t>
            </a:r>
            <a:r>
              <a:rPr lang="en-US" altLang="en-US" sz="2000" i="0" baseline="30000" dirty="0">
                <a:solidFill>
                  <a:schemeClr val="tx1"/>
                </a:solidFill>
                <a:latin typeface="Helvetica" pitchFamily="-64" charset="0"/>
                <a:sym typeface="Math1" pitchFamily="2" charset="2"/>
              </a:rPr>
              <a:t>4 </a:t>
            </a:r>
            <a:r>
              <a:rPr lang="en-US" sz="2000" i="0" dirty="0">
                <a:solidFill>
                  <a:schemeClr val="tx1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</a:rPr>
              <a:t>a   (not strongly size dependent)</a:t>
            </a:r>
            <a:endParaRPr lang="en-US" sz="2000" i="0" baseline="-250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i="0" baseline="-250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00199" y="5814851"/>
            <a:ext cx="5457825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marL="0" indent="0">
              <a:lnSpc>
                <a:spcPts val="1760"/>
              </a:lnSpc>
              <a:buFontTx/>
              <a:buNone/>
            </a:pPr>
            <a:r>
              <a:rPr lang="en-US" sz="2000" i="0" dirty="0" err="1">
                <a:solidFill>
                  <a:schemeClr val="tx1"/>
                </a:solidFill>
              </a:rPr>
              <a:t>W</a:t>
            </a:r>
            <a:r>
              <a:rPr lang="en-US" sz="2000" i="0" baseline="-25000" dirty="0" err="1">
                <a:solidFill>
                  <a:schemeClr val="tx1"/>
                </a:solidFill>
              </a:rPr>
              <a:t>n</a:t>
            </a:r>
            <a:r>
              <a:rPr lang="en-US" sz="2000" i="0" dirty="0">
                <a:solidFill>
                  <a:schemeClr val="tx1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</a:rPr>
              <a:t> ~ 1 MW/m</a:t>
            </a:r>
            <a:r>
              <a:rPr lang="en-US" sz="2000" i="0" baseline="30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 with R ~ 1 m FNSF feasible!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57" name="Up Arrow 56"/>
          <p:cNvSpPr/>
          <p:nvPr/>
        </p:nvSpPr>
        <p:spPr bwMode="auto">
          <a:xfrm>
            <a:off x="647700" y="2406650"/>
            <a:ext cx="304800" cy="495300"/>
          </a:xfrm>
          <a:prstGeom prst="up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5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14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8229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7061200" y="4903567"/>
            <a:ext cx="21717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0" i="0" dirty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S.A. </a:t>
            </a:r>
            <a:r>
              <a:rPr lang="en-US" b="0" i="0" dirty="0" err="1" smtClean="0">
                <a:solidFill>
                  <a:schemeClr val="tx1"/>
                </a:solidFill>
                <a:cs typeface="Helvetica" pitchFamily="34" charset="0"/>
              </a:rPr>
              <a:t>Sabbagh</a:t>
            </a:r>
            <a:r>
              <a:rPr lang="en-US" b="0" i="0" dirty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PRL(2006) 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0" y="7564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i="0" dirty="0" smtClean="0">
                <a:solidFill>
                  <a:srgbClr val="0816FF"/>
                </a:solidFill>
              </a:rPr>
              <a:t>Record </a:t>
            </a:r>
            <a:r>
              <a:rPr lang="en-US" sz="2800" i="0" dirty="0" err="1" smtClean="0">
                <a:solidFill>
                  <a:srgbClr val="0816FF"/>
                </a:solidFill>
                <a:latin typeface="Symbol" charset="2"/>
                <a:cs typeface="Symbol" charset="2"/>
              </a:rPr>
              <a:t>b</a:t>
            </a:r>
            <a:r>
              <a:rPr lang="en-US" sz="2800" i="0" baseline="-25000" dirty="0" err="1" smtClean="0">
                <a:solidFill>
                  <a:srgbClr val="0816FF"/>
                </a:solidFill>
              </a:rPr>
              <a:t>N</a:t>
            </a:r>
            <a:r>
              <a:rPr lang="en-US" sz="2800" i="0" dirty="0" smtClean="0">
                <a:solidFill>
                  <a:srgbClr val="0816FF"/>
                </a:solidFill>
              </a:rPr>
              <a:t> and </a:t>
            </a:r>
            <a:r>
              <a:rPr lang="en-US" sz="2800" i="0" dirty="0" err="1" smtClean="0">
                <a:solidFill>
                  <a:srgbClr val="0816FF"/>
                </a:solidFill>
                <a:latin typeface="Symbol" charset="2"/>
                <a:cs typeface="Symbol" charset="2"/>
              </a:rPr>
              <a:t>b</a:t>
            </a:r>
            <a:r>
              <a:rPr lang="en-US" sz="2800" i="0" baseline="-25000" dirty="0" err="1" smtClean="0">
                <a:solidFill>
                  <a:srgbClr val="0816FF"/>
                </a:solidFill>
              </a:rPr>
              <a:t>N</a:t>
            </a:r>
            <a:r>
              <a:rPr lang="en-US" sz="2800" i="0" baseline="-25000" dirty="0" smtClean="0">
                <a:solidFill>
                  <a:srgbClr val="0816FF"/>
                </a:solidFill>
              </a:rPr>
              <a:t> </a:t>
            </a:r>
            <a:r>
              <a:rPr lang="en-US" sz="2800" i="0" dirty="0" smtClean="0">
                <a:solidFill>
                  <a:srgbClr val="0816FF"/>
                </a:solidFill>
              </a:rPr>
              <a:t>/ l</a:t>
            </a:r>
            <a:r>
              <a:rPr lang="en-US" sz="2800" i="0" baseline="-25000" dirty="0" smtClean="0">
                <a:solidFill>
                  <a:srgbClr val="0816FF"/>
                </a:solidFill>
              </a:rPr>
              <a:t>i </a:t>
            </a:r>
            <a:r>
              <a:rPr lang="en-US" sz="2800" i="0" dirty="0" smtClean="0">
                <a:solidFill>
                  <a:srgbClr val="0816FF"/>
                </a:solidFill>
              </a:rPr>
              <a:t>accessed </a:t>
            </a:r>
            <a:r>
              <a:rPr lang="en-US" sz="2800" i="0" dirty="0" smtClean="0">
                <a:solidFill>
                  <a:srgbClr val="0816FF"/>
                </a:solidFill>
              </a:rPr>
              <a:t>in NSTX</a:t>
            </a:r>
            <a:endParaRPr lang="en-US" sz="2800" i="0" dirty="0" smtClean="0">
              <a:solidFill>
                <a:srgbClr val="0816FF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i="0" dirty="0" smtClean="0">
                <a:solidFill>
                  <a:srgbClr val="0816FF"/>
                </a:solidFill>
              </a:rPr>
              <a:t>using </a:t>
            </a:r>
            <a:r>
              <a:rPr lang="en-US" sz="2800" i="0" dirty="0">
                <a:solidFill>
                  <a:srgbClr val="0816FF"/>
                </a:solidFill>
              </a:rPr>
              <a:t>r</a:t>
            </a:r>
            <a:r>
              <a:rPr lang="en-US" sz="2800" i="0" dirty="0" smtClean="0">
                <a:solidFill>
                  <a:srgbClr val="0816FF"/>
                </a:solidFill>
              </a:rPr>
              <a:t>esistive wall mode stabilization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131885" y="5172435"/>
            <a:ext cx="2875715" cy="59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J</a:t>
            </a:r>
            <a:r>
              <a:rPr lang="en-US" sz="1200" b="0" i="0" dirty="0">
                <a:latin typeface="+mn-lt"/>
                <a:cs typeface="Times New Roman"/>
              </a:rPr>
              <a:t>. W. </a:t>
            </a:r>
            <a:r>
              <a:rPr lang="en-US" sz="1200" b="0" i="0" dirty="0" err="1">
                <a:latin typeface="+mn-lt"/>
                <a:cs typeface="Times New Roman"/>
              </a:rPr>
              <a:t>Berkery</a:t>
            </a:r>
            <a:r>
              <a:rPr lang="en-US" sz="1200" b="0" i="0" dirty="0" smtClean="0">
                <a:latin typeface="+mn-lt"/>
                <a:cs typeface="Times New Roman"/>
              </a:rPr>
              <a:t>, PRL </a:t>
            </a:r>
            <a:r>
              <a:rPr lang="en-US" sz="1200" b="0" i="0" dirty="0">
                <a:latin typeface="+mn-lt"/>
                <a:cs typeface="Times New Roman"/>
              </a:rPr>
              <a:t>(2011</a:t>
            </a:r>
            <a:r>
              <a:rPr lang="en-US" sz="1200" b="0" i="0" dirty="0" smtClean="0">
                <a:latin typeface="+mn-lt"/>
                <a:cs typeface="Times New Roman"/>
              </a:rPr>
              <a:t>)  </a:t>
            </a:r>
            <a:endParaRPr lang="en-US" sz="1200" b="0" i="0" dirty="0">
              <a:latin typeface="+mn-lt"/>
              <a:cs typeface="Times New Roman"/>
            </a:endParaRPr>
          </a:p>
          <a:p>
            <a:pPr defTabSz="914400"/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7325197" y="5462431"/>
            <a:ext cx="2085503" cy="37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W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smtClean="0">
                <a:latin typeface="+mn-lt"/>
                <a:cs typeface="Times New Roman"/>
              </a:rPr>
              <a:t>Zhu, PRL (</a:t>
            </a:r>
            <a:r>
              <a:rPr lang="en-US" sz="1200" b="0" i="0" dirty="0">
                <a:latin typeface="+mn-lt"/>
                <a:cs typeface="Times New Roman"/>
              </a:rPr>
              <a:t>2006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150100" y="5830667"/>
            <a:ext cx="21717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0" i="0" dirty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S.A. </a:t>
            </a:r>
            <a:r>
              <a:rPr lang="en-US" b="0" i="0" dirty="0" err="1" smtClean="0">
                <a:solidFill>
                  <a:schemeClr val="tx1"/>
                </a:solidFill>
                <a:cs typeface="Helvetica" pitchFamily="34" charset="0"/>
              </a:rPr>
              <a:t>Sabbagh</a:t>
            </a:r>
            <a:r>
              <a:rPr lang="en-US" b="0" i="0" dirty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cs typeface="Helvetica" pitchFamily="34" charset="0"/>
              </a:rPr>
              <a:t>at this 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0200" y="2070100"/>
            <a:ext cx="2247900" cy="2363724"/>
          </a:xfrm>
          <a:prstGeom prst="rect">
            <a:avLst/>
          </a:prstGeom>
          <a:solidFill>
            <a:srgbClr val="C2FF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 </a:t>
            </a:r>
            <a:r>
              <a:rPr lang="en-US" sz="1800" i="0" dirty="0" smtClean="0">
                <a:solidFill>
                  <a:schemeClr val="tx1"/>
                </a:solidFill>
              </a:rPr>
              <a:t>High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i="0" dirty="0" smtClean="0">
                <a:solidFill>
                  <a:schemeClr val="tx1"/>
                </a:solidFill>
              </a:rPr>
              <a:t> regime is important for bootstrap current generation.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 </a:t>
            </a:r>
            <a:r>
              <a:rPr lang="en-US" sz="1800" i="0" dirty="0" smtClean="0">
                <a:solidFill>
                  <a:schemeClr val="tx1"/>
                </a:solidFill>
              </a:rPr>
              <a:t>High </a:t>
            </a:r>
            <a:r>
              <a:rPr lang="en-US" sz="18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i="0" dirty="0" smtClean="0">
                <a:solidFill>
                  <a:schemeClr val="tx1"/>
                </a:solidFill>
              </a:rPr>
              <a:t>/l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i</a:t>
            </a:r>
            <a:r>
              <a:rPr lang="en-US" sz="1800" i="0" dirty="0" smtClean="0">
                <a:solidFill>
                  <a:schemeClr val="tx1"/>
                </a:solidFill>
              </a:rPr>
              <a:t> regime important since high </a:t>
            </a:r>
            <a:r>
              <a:rPr lang="en-US" sz="1800" i="0" dirty="0" err="1" smtClean="0">
                <a:solidFill>
                  <a:schemeClr val="tx1"/>
                </a:solidFill>
              </a:rPr>
              <a:t>f</a:t>
            </a:r>
            <a:r>
              <a:rPr lang="en-US" sz="1800" i="0" baseline="-25000" dirty="0" err="1" smtClean="0">
                <a:solidFill>
                  <a:schemeClr val="tx1"/>
                </a:solidFill>
              </a:rPr>
              <a:t>BS</a:t>
            </a:r>
            <a:r>
              <a:rPr lang="en-US" sz="1800" i="0" dirty="0" smtClean="0">
                <a:solidFill>
                  <a:schemeClr val="tx1"/>
                </a:solidFill>
              </a:rPr>
              <a:t> regime has low l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i</a:t>
            </a:r>
            <a:r>
              <a:rPr lang="en-US" sz="1800" i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" y="6131868"/>
            <a:ext cx="8915400" cy="369332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Major mission of NSTX-U is to achieve fully non-inductive operations at high </a:t>
            </a:r>
            <a:r>
              <a:rPr lang="en-US" sz="1800" i="0" dirty="0" smtClean="0">
                <a:solidFill>
                  <a:schemeClr val="tx1"/>
                </a:solidFill>
                <a:latin typeface="Symbol" charset="2"/>
                <a:ea typeface="ÇlÇr ñæí©" charset="0"/>
                <a:cs typeface="Symbol" charset="2"/>
              </a:rPr>
              <a:t>b</a:t>
            </a:r>
            <a:endParaRPr lang="en-US" b="0" i="0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061906"/>
            <a:ext cx="6008646" cy="5046794"/>
            <a:chOff x="254000" y="1061906"/>
            <a:chExt cx="6008646" cy="5046794"/>
          </a:xfrm>
        </p:grpSpPr>
        <p:grpSp>
          <p:nvGrpSpPr>
            <p:cNvPr id="3" name="Group 2"/>
            <p:cNvGrpSpPr/>
            <p:nvPr/>
          </p:nvGrpSpPr>
          <p:grpSpPr>
            <a:xfrm>
              <a:off x="254000" y="1061906"/>
              <a:ext cx="6008646" cy="5046794"/>
              <a:chOff x="629898" y="2006601"/>
              <a:chExt cx="4173242" cy="35051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"/>
              <a:stretch/>
            </p:blipFill>
            <p:spPr bwMode="auto">
              <a:xfrm>
                <a:off x="629898" y="2006601"/>
                <a:ext cx="4173242" cy="3505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166711" y="2910839"/>
                <a:ext cx="836584" cy="2724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i="0" dirty="0" smtClean="0">
                    <a:solidFill>
                      <a:schemeClr val="tx1"/>
                    </a:solidFill>
                  </a:rPr>
                  <a:t>ST-FNSF</a:t>
                </a:r>
                <a:endParaRPr lang="en-US" sz="1600" i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841740" y="4672712"/>
              <a:ext cx="2228860" cy="462751"/>
              <a:chOff x="2120" y="2712"/>
              <a:chExt cx="1704" cy="361"/>
            </a:xfrm>
          </p:grpSpPr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2120" y="2725"/>
                <a:ext cx="1581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2192" y="2764"/>
                <a:ext cx="86" cy="86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32" name="Oval 21"/>
              <p:cNvSpPr>
                <a:spLocks noChangeArrowheads="1"/>
              </p:cNvSpPr>
              <p:nvPr/>
            </p:nvSpPr>
            <p:spPr bwMode="auto">
              <a:xfrm>
                <a:off x="2194" y="2901"/>
                <a:ext cx="86" cy="86"/>
              </a:xfrm>
              <a:prstGeom prst="ellipse">
                <a:avLst/>
              </a:prstGeom>
              <a:solidFill>
                <a:srgbClr val="000099"/>
              </a:solidFill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2334" y="2712"/>
                <a:ext cx="983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b="0" i="0" dirty="0">
                    <a:solidFill>
                      <a:schemeClr val="tx2"/>
                    </a:solidFill>
                    <a:cs typeface="Helvetica" pitchFamily="34" charset="0"/>
                  </a:rPr>
                  <a:t>Unstable RWM</a:t>
                </a:r>
              </a:p>
            </p:txBody>
          </p:sp>
          <p:sp>
            <p:nvSpPr>
              <p:cNvPr id="34" name="Text Box 23"/>
              <p:cNvSpPr txBox="1">
                <a:spLocks noChangeArrowheads="1"/>
              </p:cNvSpPr>
              <p:nvPr/>
            </p:nvSpPr>
            <p:spPr bwMode="auto">
              <a:xfrm>
                <a:off x="2336" y="2838"/>
                <a:ext cx="1488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b="0" i="0" dirty="0">
                    <a:solidFill>
                      <a:schemeClr val="tx2"/>
                    </a:solidFill>
                    <a:cs typeface="Helvetica" pitchFamily="34" charset="0"/>
                  </a:rPr>
                  <a:t>Stable / controlled RWM</a:t>
                </a:r>
              </a:p>
            </p:txBody>
          </p:sp>
        </p:grpSp>
      </p:grp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2003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3" y="1041991"/>
            <a:ext cx="8991600" cy="5475767"/>
          </a:xfrm>
        </p:spPr>
        <p:txBody>
          <a:bodyPr/>
          <a:lstStyle/>
          <a:p>
            <a:r>
              <a:rPr lang="en-US" sz="2800" dirty="0" smtClean="0"/>
              <a:t>How do RWM stability and rotation damping from neoclassical toroidal viscosity (NTV) change at the lower (ultimately up to 10x lower) </a:t>
            </a:r>
            <a:r>
              <a:rPr lang="en-US" sz="2800" dirty="0" err="1" smtClean="0"/>
              <a:t>collisionality</a:t>
            </a:r>
            <a:r>
              <a:rPr lang="en-US" sz="2800" dirty="0" smtClean="0"/>
              <a:t> values of NSTX-U?</a:t>
            </a:r>
          </a:p>
          <a:p>
            <a:pPr lvl="1"/>
            <a:r>
              <a:rPr lang="en-US" sz="2400" dirty="0" smtClean="0"/>
              <a:t>Enhanced kinetic damping for RWM?</a:t>
            </a:r>
          </a:p>
          <a:p>
            <a:pPr lvl="1"/>
            <a:r>
              <a:rPr lang="en-US" sz="2400" dirty="0" smtClean="0"/>
              <a:t>Enhanced rotation damping in 1/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sz="2400" dirty="0" smtClean="0"/>
              <a:t> regimes?</a:t>
            </a:r>
          </a:p>
          <a:p>
            <a:r>
              <a:rPr lang="en-US" sz="2800" dirty="0" smtClean="0"/>
              <a:t>What are leading causes of disruptions in ST? and what are implications for next steps?</a:t>
            </a:r>
          </a:p>
          <a:p>
            <a:pPr lvl="1"/>
            <a:r>
              <a:rPr lang="en-US" sz="2400" dirty="0" smtClean="0"/>
              <a:t>NSTX-U will implement advanced profile and instability controls – how much does this reduce </a:t>
            </a:r>
            <a:r>
              <a:rPr lang="en-US" sz="2400" dirty="0" err="1" smtClean="0"/>
              <a:t>disruptivity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NSTX-U will perform in-depth </a:t>
            </a:r>
            <a:r>
              <a:rPr lang="en-US" sz="2400" dirty="0" smtClean="0"/>
              <a:t>study/diagnosis </a:t>
            </a:r>
            <a:r>
              <a:rPr lang="en-US" sz="2400" dirty="0" smtClean="0"/>
              <a:t>of “halo/</a:t>
            </a:r>
            <a:r>
              <a:rPr lang="en-US" sz="2400" dirty="0" err="1" smtClean="0"/>
              <a:t>hiro</a:t>
            </a:r>
            <a:r>
              <a:rPr lang="en-US" sz="2400" dirty="0" smtClean="0"/>
              <a:t>” currents, i.e. </a:t>
            </a:r>
            <a:r>
              <a:rPr lang="en-US" sz="2400" dirty="0" smtClean="0"/>
              <a:t>edge plasma and wall </a:t>
            </a:r>
            <a:r>
              <a:rPr lang="en-US" sz="2400" dirty="0" smtClean="0"/>
              <a:t>currents and forces induced by disruptions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fld id="{EA156BE8-D398-41ED-875F-D18C1F4DBF58}" type="slidenum">
              <a:rPr lang="en-US" sz="1000" smtClean="0">
                <a:solidFill>
                  <a:srgbClr val="3333CC"/>
                </a:solidFill>
              </a:rPr>
              <a:pPr/>
              <a:t>16</a:t>
            </a:fld>
            <a:endParaRPr lang="en-US" sz="1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0923FF"/>
                </a:solidFill>
              </a:rPr>
              <a:t> Favorable Confinement Trend with </a:t>
            </a:r>
            <a:r>
              <a:rPr lang="en-US" sz="2400" i="0" dirty="0" err="1" smtClean="0">
                <a:solidFill>
                  <a:srgbClr val="0923FF"/>
                </a:solidFill>
              </a:rPr>
              <a:t>Collisionality</a:t>
            </a:r>
            <a:r>
              <a:rPr lang="en-US" sz="2400" i="0" dirty="0">
                <a:solidFill>
                  <a:srgbClr val="0923FF"/>
                </a:solidFill>
              </a:rPr>
              <a:t> </a:t>
            </a:r>
            <a:r>
              <a:rPr lang="en-US" sz="2400" i="0" dirty="0" smtClean="0">
                <a:solidFill>
                  <a:srgbClr val="0923FF"/>
                </a:solidFill>
              </a:rPr>
              <a:t>and </a:t>
            </a:r>
            <a:r>
              <a:rPr lang="en-US" sz="2400" i="0" dirty="0" smtClean="0">
                <a:solidFill>
                  <a:srgbClr val="0923FF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dirty="0" smtClean="0">
                <a:solidFill>
                  <a:srgbClr val="0923FF"/>
                </a:solidFill>
              </a:rPr>
              <a:t> found </a:t>
            </a:r>
          </a:p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Important implications for future STs and Demo with much lower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</a:rPr>
              <a:t>*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5366" y="5805300"/>
            <a:ext cx="2229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None/>
            </a:pPr>
            <a:r>
              <a:rPr lang="en-US" b="0" i="0" dirty="0">
                <a:solidFill>
                  <a:srgbClr val="000000"/>
                </a:solidFill>
                <a:latin typeface="+mn-lt"/>
                <a:cs typeface="Times New Roman"/>
              </a:rPr>
              <a:t>M. </a:t>
            </a:r>
            <a:r>
              <a:rPr lang="en-US" b="0" i="0" dirty="0" err="1">
                <a:solidFill>
                  <a:srgbClr val="000000"/>
                </a:solidFill>
                <a:latin typeface="+mn-lt"/>
                <a:cs typeface="Times New Roman"/>
              </a:rPr>
              <a:t>Valovic</a:t>
            </a:r>
            <a:r>
              <a:rPr lang="en-US" b="0" i="0" dirty="0">
                <a:solidFill>
                  <a:srgbClr val="000000"/>
                </a:solidFill>
                <a:latin typeface="+mn-lt"/>
                <a:cs typeface="Times New Roman"/>
              </a:rPr>
              <a:t> et al., NF (2011)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1469" y="1925401"/>
            <a:ext cx="8487231" cy="3916598"/>
            <a:chOff x="419099" y="2352040"/>
            <a:chExt cx="7397584" cy="3413760"/>
          </a:xfrm>
        </p:grpSpPr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2180388" y="2518021"/>
              <a:ext cx="324416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/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Fig. 70. 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(a) Normalized confinement time as a function of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collisionality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at mid-radius in NSTX.  Blue points are from discharges that used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HeGDC+B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wall conditioning, while red points are from discharges that used Li. </a:t>
              </a:r>
              <a:r>
                <a:rPr lang="en-US" sz="1100" dirty="0">
                  <a:latin typeface="Times New Roman"/>
                  <a:cs typeface="Times New Roman"/>
                </a:rPr>
                <a:t>Reprinted with permission from S.M. Kaye et al., </a:t>
              </a:r>
              <a:r>
                <a:rPr lang="en-US" sz="1100" i="1" dirty="0" err="1">
                  <a:latin typeface="Times New Roman"/>
                  <a:cs typeface="Times New Roman"/>
                </a:rPr>
                <a:t>Nucl</a:t>
              </a:r>
              <a:r>
                <a:rPr lang="en-US" sz="1100" i="1" dirty="0">
                  <a:latin typeface="Times New Roman"/>
                  <a:cs typeface="Times New Roman"/>
                </a:rPr>
                <a:t>. Fusion </a:t>
              </a:r>
              <a:r>
                <a:rPr lang="en-US" sz="1100" b="1" dirty="0">
                  <a:latin typeface="Times New Roman"/>
                  <a:cs typeface="Times New Roman"/>
                </a:rPr>
                <a:t>53 </a:t>
              </a:r>
              <a:r>
                <a:rPr lang="en-US" sz="1100" dirty="0">
                  <a:latin typeface="Times New Roman"/>
                  <a:cs typeface="Times New Roman"/>
                </a:rPr>
                <a:t>063005</a:t>
              </a:r>
              <a:r>
                <a:rPr lang="en-US" sz="1100" b="1" dirty="0">
                  <a:latin typeface="Times New Roman"/>
                  <a:cs typeface="Times New Roman"/>
                </a:rPr>
                <a:t> </a:t>
              </a:r>
              <a:r>
                <a:rPr lang="en-US" sz="1100" dirty="0">
                  <a:latin typeface="Times New Roman"/>
                  <a:cs typeface="Times New Roman"/>
                </a:rPr>
                <a:t>(2013)</a:t>
              </a:r>
              <a:r>
                <a:rPr lang="en-US" sz="1100" dirty="0" smtClean="0">
                  <a:latin typeface="Times New Roman"/>
                  <a:cs typeface="Times New Roman"/>
                </a:rPr>
                <a:t>. </a:t>
              </a:r>
              <a:r>
                <a:rPr lang="en-US" sz="1100" dirty="0">
                  <a:latin typeface="Times New Roman"/>
                  <a:cs typeface="Times New Roman"/>
                </a:rPr>
                <a:t>Copyright (</a:t>
              </a:r>
              <a:r>
                <a:rPr lang="en-US" sz="1100" dirty="0" smtClean="0">
                  <a:latin typeface="Times New Roman"/>
                  <a:cs typeface="Times New Roman"/>
                </a:rPr>
                <a:t>2013). </a:t>
              </a:r>
              <a:r>
                <a:rPr lang="en-US" sz="1100" dirty="0">
                  <a:latin typeface="Times New Roman"/>
                  <a:cs typeface="Times New Roman"/>
                </a:rPr>
                <a:t>Institute of Physics. </a:t>
              </a:r>
            </a:p>
            <a:p>
              <a:pPr defTabSz="914400"/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(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b) </a:t>
              </a:r>
              <a:r>
                <a:rPr kumimoji="0" lang="en-US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Collisionality</a:t>
              </a: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/>
                  <a:ea typeface="ÇlÇr ñæí©" charset="0"/>
                  <a:cs typeface="Times New Roman"/>
                </a:rPr>
                <a:t> scan of thermal energy confinement time in MAST. </a:t>
              </a:r>
              <a:r>
                <a:rPr lang="en-US" sz="1100" dirty="0" smtClean="0">
                  <a:latin typeface="Times New Roman"/>
                  <a:cs typeface="Times New Roman"/>
                </a:rPr>
                <a:t>Reprinted </a:t>
              </a:r>
              <a:r>
                <a:rPr lang="en-US" sz="1100" dirty="0">
                  <a:latin typeface="Times New Roman"/>
                  <a:cs typeface="Times New Roman"/>
                </a:rPr>
                <a:t>with permission </a:t>
              </a:r>
              <a:r>
                <a:rPr lang="en-US" sz="1100" dirty="0" smtClean="0">
                  <a:latin typeface="Times New Roman"/>
                  <a:cs typeface="Times New Roman"/>
                </a:rPr>
                <a:t>from M</a:t>
              </a:r>
              <a:r>
                <a:rPr lang="en-US" sz="1100" dirty="0">
                  <a:latin typeface="Times New Roman"/>
                  <a:cs typeface="Times New Roman"/>
                </a:rPr>
                <a:t>. </a:t>
              </a:r>
              <a:r>
                <a:rPr lang="en-US" sz="1100" dirty="0" err="1">
                  <a:latin typeface="Times New Roman"/>
                  <a:cs typeface="Times New Roman"/>
                </a:rPr>
                <a:t>Valovic</a:t>
              </a:r>
              <a:r>
                <a:rPr lang="en-US" sz="1100" dirty="0">
                  <a:latin typeface="Times New Roman"/>
                  <a:cs typeface="Times New Roman"/>
                </a:rPr>
                <a:t> et al., </a:t>
              </a:r>
              <a:r>
                <a:rPr lang="en-US" sz="1100" i="1" dirty="0" err="1">
                  <a:latin typeface="Times New Roman"/>
                  <a:cs typeface="Times New Roman"/>
                </a:rPr>
                <a:t>Nucl</a:t>
              </a:r>
              <a:r>
                <a:rPr lang="en-US" sz="1100" i="1" dirty="0">
                  <a:latin typeface="Times New Roman"/>
                  <a:cs typeface="Times New Roman"/>
                </a:rPr>
                <a:t>. Fusion </a:t>
              </a:r>
              <a:r>
                <a:rPr lang="en-US" sz="1100" b="1" dirty="0">
                  <a:latin typeface="Times New Roman"/>
                  <a:cs typeface="Times New Roman"/>
                </a:rPr>
                <a:t>51 </a:t>
              </a:r>
              <a:r>
                <a:rPr lang="en-US" sz="1100" dirty="0">
                  <a:latin typeface="Times New Roman"/>
                  <a:cs typeface="Times New Roman"/>
                </a:rPr>
                <a:t>073045 (2011</a:t>
              </a:r>
              <a:r>
                <a:rPr lang="en-US" sz="1100" dirty="0" smtClean="0">
                  <a:latin typeface="Times New Roman"/>
                  <a:cs typeface="Times New Roman"/>
                </a:rPr>
                <a:t>). </a:t>
              </a:r>
              <a:r>
                <a:rPr lang="en-US" sz="1100" dirty="0">
                  <a:latin typeface="Times New Roman"/>
                  <a:cs typeface="Times New Roman"/>
                </a:rPr>
                <a:t>Copyright (</a:t>
              </a:r>
              <a:r>
                <a:rPr lang="en-US" sz="1100" dirty="0" smtClean="0">
                  <a:latin typeface="Times New Roman"/>
                  <a:cs typeface="Times New Roman"/>
                </a:rPr>
                <a:t>2011) </a:t>
              </a:r>
              <a:r>
                <a:rPr lang="en-US" sz="1100" dirty="0">
                  <a:latin typeface="Times New Roman"/>
                  <a:cs typeface="Times New Roman"/>
                </a:rPr>
                <a:t>Institute of Physics.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19099" y="2352040"/>
              <a:ext cx="7397584" cy="3413760"/>
              <a:chOff x="0" y="2631440"/>
              <a:chExt cx="5746338" cy="2651760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31440"/>
                <a:ext cx="5746338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3492500" y="2870200"/>
                <a:ext cx="241300" cy="1651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1549400" y="2592430"/>
              <a:ext cx="876300" cy="2159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rPr>
                <a:t>NSTX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39700" y="6131868"/>
            <a:ext cx="8928100" cy="369332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Very promising ST scaling to reactor condition, if continues on NSTX-U/MAST-U</a:t>
            </a:r>
            <a:endParaRPr lang="en-US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1" r="9655"/>
          <a:stretch/>
        </p:blipFill>
        <p:spPr>
          <a:xfrm>
            <a:off x="170644" y="1771650"/>
            <a:ext cx="4297680" cy="41188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458785" y="2199386"/>
            <a:ext cx="1069052" cy="26339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NSTX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400" y="1001069"/>
            <a:ext cx="7289800" cy="904863"/>
          </a:xfrm>
          <a:prstGeom prst="rect">
            <a:avLst/>
          </a:prstGeom>
          <a:solidFill>
            <a:srgbClr val="C2FFF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097280" indent="-1188720">
              <a:buNone/>
            </a:pP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i="0" baseline="-2500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i="0" baseline="-2500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i="0" baseline="-2500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i="0" baseline="-2500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Symbol" charset="2"/>
                <a:cs typeface="Symbol" charset="2"/>
              </a:rPr>
              <a:t>µ </a:t>
            </a: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i="0" baseline="-25000" dirty="0" smtClean="0">
                <a:solidFill>
                  <a:srgbClr val="000000"/>
                </a:solidFill>
              </a:rPr>
              <a:t>*e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-0.1  </a:t>
            </a: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-0.9    </a:t>
            </a:r>
            <a:r>
              <a:rPr lang="en-US" sz="2000" i="0" dirty="0" err="1" smtClean="0">
                <a:solidFill>
                  <a:srgbClr val="000000"/>
                </a:solidFill>
              </a:rPr>
              <a:t>tokamak</a:t>
            </a:r>
            <a:r>
              <a:rPr lang="en-US" sz="2000" i="0" dirty="0" smtClean="0">
                <a:solidFill>
                  <a:srgbClr val="000000"/>
                </a:solidFill>
              </a:rPr>
              <a:t> empirical scaling (</a:t>
            </a:r>
            <a:r>
              <a:rPr lang="en-US" sz="2000" i="0" dirty="0" smtClean="0">
                <a:solidFill>
                  <a:schemeClr val="tx1"/>
                </a:solidFill>
              </a:rPr>
              <a:t>ITER98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y</a:t>
            </a:r>
            <a:r>
              <a:rPr lang="en-US" sz="2000" i="0" baseline="-25000" dirty="0">
                <a:solidFill>
                  <a:schemeClr val="tx1"/>
                </a:solidFill>
              </a:rPr>
              <a:t>,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)</a:t>
            </a:r>
            <a:endParaRPr lang="en-US" sz="2000" i="0" dirty="0"/>
          </a:p>
          <a:p>
            <a:pPr marL="1097280" indent="-1188720">
              <a:buNone/>
            </a:pP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i="0" baseline="-25000" dirty="0" err="1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E</a:t>
            </a:r>
            <a:r>
              <a:rPr lang="en-US" sz="2400" i="0" baseline="-2500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, </a:t>
            </a:r>
            <a:r>
              <a:rPr lang="en-US" sz="2400" i="0" baseline="-25000" dirty="0" err="1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th</a:t>
            </a:r>
            <a:r>
              <a:rPr lang="en-US" sz="2400" i="0" baseline="-2500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i="0" baseline="-25000" dirty="0" smtClean="0">
                <a:solidFill>
                  <a:srgbClr val="000000"/>
                </a:solidFill>
              </a:rPr>
              <a:t>*e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-0.8  </a:t>
            </a:r>
            <a:r>
              <a:rPr lang="en-US" sz="2400" i="0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30000" dirty="0">
                <a:solidFill>
                  <a:srgbClr val="000000"/>
                </a:solidFill>
              </a:rPr>
              <a:t>-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0.0    </a:t>
            </a:r>
            <a:r>
              <a:rPr lang="en-US" sz="2000" i="0" dirty="0" smtClean="0">
                <a:solidFill>
                  <a:srgbClr val="000000"/>
                </a:solidFill>
              </a:rPr>
              <a:t>ST scaling</a:t>
            </a:r>
            <a:endParaRPr lang="en-US" sz="2400" i="0" dirty="0">
              <a:latin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006600" y="5742310"/>
            <a:ext cx="3225800" cy="3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S.M</a:t>
            </a:r>
            <a:r>
              <a:rPr lang="en-US" sz="1200" b="0" i="0" dirty="0">
                <a:latin typeface="+mn-lt"/>
                <a:cs typeface="Times New Roman"/>
              </a:rPr>
              <a:t>. Kaye et al., </a:t>
            </a:r>
            <a:r>
              <a:rPr lang="en-US" sz="1200" b="0" i="0" dirty="0" smtClean="0">
                <a:latin typeface="+mn-lt"/>
                <a:cs typeface="Times New Roman"/>
              </a:rPr>
              <a:t>NF (2007) (</a:t>
            </a:r>
            <a:r>
              <a:rPr lang="en-US" sz="1200" b="0" i="0" dirty="0">
                <a:latin typeface="+mn-lt"/>
                <a:cs typeface="Times New Roman"/>
              </a:rPr>
              <a:t>2013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0"/>
          <a:stretch>
            <a:fillRect/>
          </a:stretch>
        </p:blipFill>
        <p:spPr bwMode="auto">
          <a:xfrm>
            <a:off x="4332288" y="2147888"/>
            <a:ext cx="4240212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5316144" y="2210158"/>
            <a:ext cx="713963" cy="27684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MAST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3983568" y="3437466"/>
            <a:ext cx="128890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0000"/>
                </a:solidFill>
              </a:rPr>
              <a:t>B </a:t>
            </a:r>
            <a:r>
              <a:rPr lang="en-US" sz="2000" i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i="0" baseline="-25000" dirty="0" err="1" smtClean="0">
                <a:solidFill>
                  <a:srgbClr val="000000"/>
                </a:solidFill>
              </a:rPr>
              <a:t>E,th</a:t>
            </a:r>
            <a:r>
              <a:rPr lang="en-US" sz="1600" i="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i="0" dirty="0" smtClean="0">
                <a:solidFill>
                  <a:srgbClr val="000000"/>
                </a:solidFill>
              </a:rPr>
              <a:t>[ T s]</a:t>
            </a: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2367" y="2696632"/>
            <a:ext cx="114706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000000"/>
                </a:solidFill>
              </a:rPr>
              <a:t>~  </a:t>
            </a: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*e </a:t>
            </a:r>
            <a:r>
              <a:rPr lang="en-US" sz="1800" i="0" baseline="30000" dirty="0" smtClean="0">
                <a:solidFill>
                  <a:srgbClr val="000000"/>
                </a:solidFill>
              </a:rPr>
              <a:t>-0.82</a:t>
            </a:r>
            <a:endParaRPr lang="en-US" sz="1800" i="0" baseline="30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0932" y="5037657"/>
            <a:ext cx="49244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*e</a:t>
            </a:r>
            <a:endParaRPr lang="en-US" sz="1800" i="0" baseline="30000" dirty="0">
              <a:solidFill>
                <a:srgbClr val="000000"/>
              </a:solidFill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17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7072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0923FF"/>
                </a:solidFill>
              </a:rPr>
              <a:t> </a:t>
            </a:r>
            <a:r>
              <a:rPr lang="en-US" sz="2400" i="0" dirty="0" err="1" smtClean="0">
                <a:solidFill>
                  <a:srgbClr val="0923FF"/>
                </a:solidFill>
              </a:rPr>
              <a:t>Microtearing</a:t>
            </a:r>
            <a:r>
              <a:rPr lang="en-US" sz="2400" i="0" dirty="0" smtClean="0">
                <a:solidFill>
                  <a:srgbClr val="0923FF"/>
                </a:solidFill>
              </a:rPr>
              <a:t>-driven (MT) transport may explain ST </a:t>
            </a:r>
            <a:r>
              <a:rPr lang="en-US" sz="2400" i="0" dirty="0" err="1" smtClean="0">
                <a:solidFill>
                  <a:srgbClr val="0923FF"/>
                </a:solidFill>
              </a:rPr>
              <a:t>collisionality</a:t>
            </a:r>
            <a:r>
              <a:rPr lang="en-US" sz="2400" i="0" dirty="0" smtClean="0">
                <a:solidFill>
                  <a:srgbClr val="0923FF"/>
                </a:solidFill>
              </a:rPr>
              <a:t> scaling 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92200" y="838200"/>
            <a:ext cx="7035800" cy="12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Microtearing</a:t>
            </a:r>
            <a:r>
              <a:rPr lang="en-US" sz="2000" i="0" dirty="0">
                <a:latin typeface="+mn-lt"/>
                <a:ea typeface="ÇlÇr ñæí©" charset="0"/>
                <a:cs typeface="Times New Roman"/>
              </a:rPr>
              <a:t>-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driven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ea typeface="ÇlÇr ñæí©" charset="0"/>
                <a:cs typeface="Symbol" charset="2"/>
              </a:rPr>
              <a:t>c</a:t>
            </a:r>
            <a:r>
              <a:rPr kumimoji="0" lang="en-US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vs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ea typeface="ÇlÇr ñæí©" charset="0"/>
                <a:cs typeface="Symbol" charset="2"/>
              </a:rPr>
              <a:t>n</a:t>
            </a:r>
            <a:r>
              <a:rPr kumimoji="0" lang="en-US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ei</a:t>
            </a:r>
            <a:r>
              <a:rPr kumimoji="0" lang="en-US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using the GYRO code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.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527800" y="6096399"/>
            <a:ext cx="2527300" cy="38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W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err="1">
                <a:latin typeface="+mn-lt"/>
                <a:cs typeface="Times New Roman"/>
              </a:rPr>
              <a:t>Guttenfelder</a:t>
            </a:r>
            <a:r>
              <a:rPr lang="en-US" sz="1200" b="0" i="0" dirty="0">
                <a:latin typeface="+mn-lt"/>
                <a:cs typeface="Times New Roman"/>
              </a:rPr>
              <a:t>, et al., </a:t>
            </a:r>
            <a:r>
              <a:rPr lang="en-US" sz="1200" b="0" i="0" dirty="0" err="1" smtClean="0">
                <a:latin typeface="+mn-lt"/>
                <a:cs typeface="Times New Roman"/>
              </a:rPr>
              <a:t>PoP</a:t>
            </a:r>
            <a:r>
              <a:rPr lang="en-US" sz="1200" b="0" i="0" dirty="0" smtClean="0">
                <a:latin typeface="+mn-lt"/>
                <a:cs typeface="Times New Roman"/>
              </a:rPr>
              <a:t>(</a:t>
            </a:r>
            <a:r>
              <a:rPr lang="en-US" sz="1200" b="0" i="0" dirty="0">
                <a:latin typeface="+mn-lt"/>
                <a:cs typeface="Times New Roman"/>
              </a:rPr>
              <a:t>2012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300" y="1527339"/>
            <a:ext cx="5499100" cy="4834908"/>
            <a:chOff x="6159500" y="2479839"/>
            <a:chExt cx="2971800" cy="26128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479839"/>
              <a:ext cx="2882900" cy="24883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4900" y="4784142"/>
              <a:ext cx="876300" cy="3085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9500" y="2997200"/>
              <a:ext cx="362465" cy="12192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007100" y="1592200"/>
            <a:ext cx="3022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</a:pPr>
            <a:r>
              <a:rPr lang="en-US" sz="2000" i="0" dirty="0" smtClean="0">
                <a:solidFill>
                  <a:srgbClr val="000000"/>
                </a:solidFill>
              </a:rPr>
              <a:t>MT growth </a:t>
            </a:r>
            <a:r>
              <a:rPr lang="en-US" sz="2000" i="0" dirty="0">
                <a:solidFill>
                  <a:srgbClr val="000000"/>
                </a:solidFill>
              </a:rPr>
              <a:t>rate decreases with reduced </a:t>
            </a:r>
            <a:r>
              <a:rPr lang="en-US" sz="2000" i="0" dirty="0" err="1" smtClean="0">
                <a:solidFill>
                  <a:srgbClr val="000000"/>
                </a:solidFill>
              </a:rPr>
              <a:t>collisionality</a:t>
            </a:r>
            <a:r>
              <a:rPr lang="en-US" sz="2000" i="0" dirty="0" smtClean="0">
                <a:solidFill>
                  <a:srgbClr val="000000"/>
                </a:solidFill>
              </a:rPr>
              <a:t> in qualitative agreement with the NSTX experiment.</a:t>
            </a:r>
            <a:endParaRPr lang="en-US" sz="2000" i="0" dirty="0">
              <a:solidFill>
                <a:srgbClr val="000000"/>
              </a:solidFill>
            </a:endParaRPr>
          </a:p>
          <a:p>
            <a:pPr marL="182880" indent="-182880">
              <a:spcAft>
                <a:spcPts val="600"/>
              </a:spcAft>
            </a:pPr>
            <a:endParaRPr lang="en-US" sz="2000" i="0" dirty="0" smtClean="0">
              <a:solidFill>
                <a:srgbClr val="000000"/>
              </a:solidFill>
            </a:endParaRPr>
          </a:p>
          <a:p>
            <a:pPr marL="182880" indent="-182880">
              <a:spcAft>
                <a:spcPts val="600"/>
              </a:spcAft>
            </a:pPr>
            <a:r>
              <a:rPr lang="en-US" sz="2000" i="0" dirty="0" smtClean="0">
                <a:solidFill>
                  <a:srgbClr val="000000"/>
                </a:solidFill>
              </a:rPr>
              <a:t>Further electron confinement improvement expected due to reduced </a:t>
            </a:r>
            <a:r>
              <a:rPr lang="en-US" sz="2000" i="0" dirty="0" err="1" smtClean="0">
                <a:solidFill>
                  <a:srgbClr val="000000"/>
                </a:solidFill>
              </a:rPr>
              <a:t>collisionality</a:t>
            </a:r>
            <a:r>
              <a:rPr lang="en-US" sz="2000" i="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276600" y="2514600"/>
            <a:ext cx="1092200" cy="9398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909" y="2180820"/>
            <a:ext cx="10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NSTX-U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18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1680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-127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0923FF"/>
                </a:solidFill>
              </a:rPr>
              <a:t>ETGs </a:t>
            </a:r>
            <a:r>
              <a:rPr lang="en-US" sz="2400" i="0" dirty="0">
                <a:solidFill>
                  <a:srgbClr val="0923FF"/>
                </a:solidFill>
              </a:rPr>
              <a:t>m</a:t>
            </a:r>
            <a:r>
              <a:rPr lang="en-US" sz="2400" i="0" dirty="0" smtClean="0">
                <a:solidFill>
                  <a:srgbClr val="0923FF"/>
                </a:solidFill>
              </a:rPr>
              <a:t>easured for the first time with high-k scattering </a:t>
            </a:r>
          </a:p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High </a:t>
            </a:r>
            <a:r>
              <a:rPr lang="en-US" sz="2000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i="0" dirty="0" smtClean="0">
                <a:solidFill>
                  <a:srgbClr val="FF0000"/>
                </a:solidFill>
              </a:rPr>
              <a:t> or larger  </a:t>
            </a:r>
            <a:r>
              <a:rPr lang="en-US" sz="2000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e </a:t>
            </a:r>
            <a:r>
              <a:rPr lang="en-US" sz="2000" i="0" baseline="-25000" dirty="0">
                <a:solidFill>
                  <a:srgbClr val="FF0000"/>
                </a:solidFill>
              </a:rPr>
              <a:t> </a:t>
            </a:r>
            <a:r>
              <a:rPr lang="en-US" sz="2000" i="0" dirty="0">
                <a:solidFill>
                  <a:srgbClr val="FF0000"/>
                </a:solidFill>
              </a:rPr>
              <a:t>∝ </a:t>
            </a:r>
            <a:r>
              <a:rPr lang="en-US" altLang="en-US" sz="2000" i="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en-US" sz="2000" i="0" baseline="-25000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en-US" sz="2000" i="0" baseline="30000" dirty="0" smtClean="0">
                <a:solidFill>
                  <a:srgbClr val="FF0000"/>
                </a:solidFill>
                <a:latin typeface="Helvetica" pitchFamily="-64" charset="0"/>
                <a:sym typeface="Math1" pitchFamily="2" charset="2"/>
              </a:rPr>
              <a:t>0.5</a:t>
            </a:r>
            <a:r>
              <a:rPr lang="en-US" altLang="en-US" sz="2000" i="0" dirty="0" smtClean="0">
                <a:solidFill>
                  <a:srgbClr val="FF0000"/>
                </a:solidFill>
                <a:sym typeface="Math1" pitchFamily="2" charset="2"/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</a:rPr>
              <a:t>of ST plasma enabled measurement of ETGs.</a:t>
            </a:r>
            <a:endParaRPr lang="en-US" sz="2000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2" y="1407020"/>
            <a:ext cx="3335217" cy="33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18212" y="4703221"/>
            <a:ext cx="2456888" cy="36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E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err="1">
                <a:latin typeface="+mn-lt"/>
                <a:cs typeface="Times New Roman"/>
              </a:rPr>
              <a:t>Mazzucato</a:t>
            </a:r>
            <a:r>
              <a:rPr lang="en-US" sz="1200" b="0" i="0" dirty="0">
                <a:latin typeface="+mn-lt"/>
                <a:cs typeface="Times New Roman"/>
              </a:rPr>
              <a:t> et al., </a:t>
            </a:r>
            <a:r>
              <a:rPr lang="en-US" sz="1200" b="0" i="0" dirty="0" smtClean="0">
                <a:latin typeface="+mn-lt"/>
                <a:cs typeface="Times New Roman"/>
              </a:rPr>
              <a:t>NF </a:t>
            </a:r>
            <a:r>
              <a:rPr lang="en-US" sz="1200" b="0" i="0" dirty="0">
                <a:latin typeface="+mn-lt"/>
                <a:cs typeface="Times New Roman"/>
              </a:rPr>
              <a:t>(2009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pic>
        <p:nvPicPr>
          <p:cNvPr id="46" name="Picture 7" descr="yu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1" b="11743"/>
          <a:stretch>
            <a:fillRect/>
          </a:stretch>
        </p:blipFill>
        <p:spPr bwMode="auto">
          <a:xfrm>
            <a:off x="6672151" y="1483220"/>
            <a:ext cx="1951149" cy="27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4225599"/>
            <a:ext cx="2044700" cy="17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942047" y="1331193"/>
            <a:ext cx="96680" cy="464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6661150" y="5983214"/>
            <a:ext cx="2482850" cy="44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Helvetica Neue"/>
                <a:cs typeface="Helvetica Neue"/>
              </a:rPr>
              <a:t>H.Y</a:t>
            </a:r>
            <a:r>
              <a:rPr lang="en-US" sz="1200" b="0" i="0" dirty="0">
                <a:latin typeface="Helvetica Neue"/>
                <a:cs typeface="Helvetica Neue"/>
              </a:rPr>
              <a:t>. </a:t>
            </a:r>
            <a:r>
              <a:rPr lang="en-US" sz="1200" b="0" i="0" dirty="0" err="1">
                <a:latin typeface="Helvetica Neue"/>
                <a:cs typeface="Helvetica Neue"/>
              </a:rPr>
              <a:t>Yuh</a:t>
            </a:r>
            <a:r>
              <a:rPr lang="en-US" sz="1200" b="0" i="0" dirty="0">
                <a:latin typeface="Helvetica Neue"/>
                <a:cs typeface="Helvetica Neue"/>
              </a:rPr>
              <a:t> et al., </a:t>
            </a:r>
            <a:r>
              <a:rPr lang="en-US" sz="1200" b="0" i="0" dirty="0" err="1" smtClean="0">
                <a:latin typeface="Helvetica Neue"/>
                <a:cs typeface="Helvetica Neue"/>
              </a:rPr>
              <a:t>PoP</a:t>
            </a:r>
            <a:r>
              <a:rPr lang="en-US" sz="1200" b="0" i="0" dirty="0" smtClean="0">
                <a:latin typeface="Helvetica Neue"/>
                <a:cs typeface="Helvetica Neue"/>
              </a:rPr>
              <a:t>  </a:t>
            </a:r>
            <a:r>
              <a:rPr lang="en-US" sz="1200" b="0" i="0" dirty="0">
                <a:latin typeface="Helvetica Neue"/>
                <a:cs typeface="Helvetica Neue"/>
              </a:rPr>
              <a:t>(2009</a:t>
            </a:r>
            <a:r>
              <a:rPr lang="en-US" sz="1200" b="0" i="0" dirty="0" smtClean="0">
                <a:latin typeface="Helvetica Neue"/>
                <a:cs typeface="Helvetica Neue"/>
              </a:rPr>
              <a:t>)</a:t>
            </a:r>
          </a:p>
          <a:p>
            <a:pPr lvl="0">
              <a:buNone/>
            </a:pPr>
            <a:r>
              <a:rPr lang="en-US" sz="1200" b="0" i="0" dirty="0">
                <a:latin typeface="Helvetica Neue"/>
                <a:cs typeface="Helvetica Neue"/>
              </a:rPr>
              <a:t>J.L. Peterson, </a:t>
            </a:r>
            <a:r>
              <a:rPr lang="en-US" sz="1200" b="0" i="0" dirty="0" smtClean="0">
                <a:latin typeface="Helvetica Neue"/>
                <a:cs typeface="Helvetica Neue"/>
              </a:rPr>
              <a:t>et al., </a:t>
            </a:r>
            <a:r>
              <a:rPr lang="en-US" sz="1200" b="0" i="0" dirty="0" err="1" smtClean="0">
                <a:latin typeface="Helvetica Neue"/>
                <a:cs typeface="Helvetica Neue"/>
              </a:rPr>
              <a:t>PoP</a:t>
            </a:r>
            <a:r>
              <a:rPr lang="en-US" sz="1200" b="0" i="0" dirty="0" smtClean="0">
                <a:latin typeface="Helvetica Neue"/>
                <a:cs typeface="Helvetica Neue"/>
              </a:rPr>
              <a:t>(</a:t>
            </a:r>
            <a:r>
              <a:rPr lang="en-US" sz="1200" b="0" i="0" dirty="0">
                <a:latin typeface="Helvetica Neue"/>
                <a:cs typeface="Helvetica Neue"/>
              </a:rPr>
              <a:t>2011). </a:t>
            </a:r>
          </a:p>
          <a:p>
            <a:pPr defTabSz="914400">
              <a:buNone/>
            </a:pPr>
            <a:endParaRPr lang="en-US" sz="1200" b="0" i="0" dirty="0" smtClean="0">
              <a:latin typeface="Helvetica Neue"/>
              <a:cs typeface="Helvetica Neue"/>
            </a:endParaRPr>
          </a:p>
          <a:p>
            <a:pPr defTabSz="914400">
              <a:buNone/>
            </a:pPr>
            <a:r>
              <a:rPr lang="en-US" sz="1200" b="0" i="0" dirty="0" smtClean="0">
                <a:latin typeface="Helvetica Neue"/>
                <a:cs typeface="Helvetica Neue"/>
              </a:rPr>
              <a:t> </a:t>
            </a:r>
            <a:endParaRPr lang="en-US" sz="1200" b="0" i="0" dirty="0">
              <a:latin typeface="Helvetica Neue"/>
              <a:cs typeface="Helvetica Neue"/>
            </a:endParaRPr>
          </a:p>
          <a:p>
            <a:pPr defTabSz="914400"/>
            <a:endParaRPr lang="en-US" sz="1200" b="0" i="0" dirty="0"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911136"/>
            <a:ext cx="236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ETG Suppression in Reversed Shear</a:t>
            </a:r>
            <a:endParaRPr lang="en-US" sz="1600" dirty="0"/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81000" y="817021"/>
            <a:ext cx="5118100" cy="5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800" i="0" dirty="0" smtClean="0">
                <a:latin typeface="+mn-lt"/>
                <a:ea typeface="ÇlÇr ñæí©" charset="0"/>
                <a:cs typeface="Times New Roman"/>
              </a:rPr>
              <a:t>Electron Temperature Gradient Mode (ETG) Excitation with Core Electron Heating</a:t>
            </a:r>
            <a:endParaRPr lang="en-US" sz="1800" i="0" dirty="0">
              <a:latin typeface="+mn-lt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" y="5052368"/>
            <a:ext cx="580390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0" dirty="0" smtClean="0">
                <a:solidFill>
                  <a:srgbClr val="000000"/>
                </a:solidFill>
              </a:rPr>
              <a:t> </a:t>
            </a:r>
            <a:r>
              <a:rPr lang="en-US" sz="1600" i="0" dirty="0" smtClean="0">
                <a:solidFill>
                  <a:srgbClr val="000000"/>
                </a:solidFill>
              </a:rPr>
              <a:t>Shear stabilization of ETGs   </a:t>
            </a:r>
            <a:r>
              <a:rPr lang="en-US" b="0" i="0" dirty="0" smtClean="0">
                <a:solidFill>
                  <a:srgbClr val="000000"/>
                </a:solidFill>
              </a:rPr>
              <a:t>D</a:t>
            </a:r>
            <a:r>
              <a:rPr lang="en-US" b="0" i="0" dirty="0">
                <a:solidFill>
                  <a:srgbClr val="000000"/>
                </a:solidFill>
              </a:rPr>
              <a:t>. R. </a:t>
            </a:r>
            <a:r>
              <a:rPr lang="en-US" b="0" i="0" dirty="0" smtClean="0">
                <a:solidFill>
                  <a:srgbClr val="000000"/>
                </a:solidFill>
              </a:rPr>
              <a:t>Smith, </a:t>
            </a:r>
            <a:r>
              <a:rPr lang="en-US" b="0" i="0" dirty="0">
                <a:solidFill>
                  <a:srgbClr val="000000"/>
                </a:solidFill>
              </a:rPr>
              <a:t>et al., </a:t>
            </a:r>
            <a:r>
              <a:rPr lang="en-US" b="0" i="0" dirty="0" smtClean="0">
                <a:solidFill>
                  <a:srgbClr val="000000"/>
                </a:solidFill>
              </a:rPr>
              <a:t>PRL (</a:t>
            </a:r>
            <a:r>
              <a:rPr lang="en-US" b="0" i="0" dirty="0">
                <a:solidFill>
                  <a:srgbClr val="000000"/>
                </a:solidFill>
              </a:rPr>
              <a:t>2009</a:t>
            </a:r>
            <a:r>
              <a:rPr lang="en-US" b="0" i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i="0" dirty="0" smtClean="0">
                <a:solidFill>
                  <a:srgbClr val="000000"/>
                </a:solidFill>
              </a:rPr>
              <a:t> </a:t>
            </a:r>
            <a:r>
              <a:rPr lang="en-US" sz="1600" i="0" dirty="0">
                <a:solidFill>
                  <a:srgbClr val="000000"/>
                </a:solidFill>
              </a:rPr>
              <a:t>D</a:t>
            </a:r>
            <a:r>
              <a:rPr lang="en-US" sz="1600" i="0" dirty="0" smtClean="0">
                <a:solidFill>
                  <a:srgbClr val="000000"/>
                </a:solidFill>
              </a:rPr>
              <a:t>ensity </a:t>
            </a:r>
            <a:r>
              <a:rPr lang="en-US" sz="1600" i="0" dirty="0">
                <a:solidFill>
                  <a:srgbClr val="000000"/>
                </a:solidFill>
              </a:rPr>
              <a:t>gradient </a:t>
            </a:r>
            <a:r>
              <a:rPr lang="en-US" sz="1600" i="0" dirty="0" smtClean="0">
                <a:solidFill>
                  <a:srgbClr val="000000"/>
                </a:solidFill>
              </a:rPr>
              <a:t>stabilization of ETGs  </a:t>
            </a:r>
            <a:r>
              <a:rPr lang="en-US" b="0" i="0" dirty="0" smtClean="0">
                <a:solidFill>
                  <a:srgbClr val="000000"/>
                </a:solidFill>
              </a:rPr>
              <a:t>Y</a:t>
            </a:r>
            <a:r>
              <a:rPr lang="en-US" b="0" i="0" dirty="0">
                <a:solidFill>
                  <a:srgbClr val="000000"/>
                </a:solidFill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</a:rPr>
              <a:t>Ren</a:t>
            </a:r>
            <a:r>
              <a:rPr lang="en-US" b="0" i="0" dirty="0" smtClean="0">
                <a:solidFill>
                  <a:srgbClr val="000000"/>
                </a:solidFill>
              </a:rPr>
              <a:t>, </a:t>
            </a:r>
            <a:r>
              <a:rPr lang="en-US" b="0" i="0" dirty="0">
                <a:solidFill>
                  <a:srgbClr val="000000"/>
                </a:solidFill>
              </a:rPr>
              <a:t>et al., </a:t>
            </a:r>
            <a:r>
              <a:rPr lang="en-US" b="0" i="0" dirty="0" smtClean="0">
                <a:solidFill>
                  <a:srgbClr val="000000"/>
                </a:solidFill>
              </a:rPr>
              <a:t>PRL (</a:t>
            </a:r>
            <a:r>
              <a:rPr lang="en-US" b="0" i="0" dirty="0">
                <a:solidFill>
                  <a:srgbClr val="000000"/>
                </a:solidFill>
              </a:rPr>
              <a:t>2011</a:t>
            </a:r>
            <a:r>
              <a:rPr lang="en-US" b="0" i="0" dirty="0" smtClean="0">
                <a:solidFill>
                  <a:srgbClr val="000000"/>
                </a:solidFill>
              </a:rPr>
              <a:t>)</a:t>
            </a:r>
            <a:endParaRPr lang="en-US" b="0" i="0" dirty="0">
              <a:solidFill>
                <a:srgbClr val="000000"/>
              </a:solidFill>
            </a:endParaRPr>
          </a:p>
          <a:p>
            <a:pPr lvl="0"/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892800"/>
            <a:ext cx="587853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rgbClr val="000000"/>
                </a:solidFill>
              </a:rPr>
              <a:t>Note: Here we call electron gyro-scale turbulence as ETGs</a:t>
            </a:r>
            <a:endParaRPr lang="en-US" sz="1600" i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2406650"/>
            <a:ext cx="2650407" cy="1860550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975100" y="1502821"/>
            <a:ext cx="2527300" cy="10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800" i="0" dirty="0" smtClean="0">
                <a:latin typeface="+mn-lt"/>
                <a:ea typeface="ÇlÇr ñæí©" charset="0"/>
                <a:cs typeface="Times New Roman"/>
              </a:rPr>
              <a:t>Calculated ETG </a:t>
            </a:r>
            <a:r>
              <a:rPr lang="en-US" sz="1800" i="0" dirty="0" err="1" smtClean="0">
                <a:latin typeface="Symbol" charset="2"/>
                <a:ea typeface="ÇlÇr ñæí©" charset="0"/>
                <a:cs typeface="Symbol" charset="2"/>
              </a:rPr>
              <a:t>c</a:t>
            </a:r>
            <a:r>
              <a:rPr lang="en-US" sz="1800" i="0" baseline="-25000" dirty="0" err="1" smtClean="0">
                <a:latin typeface="+mn-lt"/>
                <a:ea typeface="ÇlÇr ñæí©" charset="0"/>
                <a:cs typeface="Times New Roman"/>
              </a:rPr>
              <a:t>e</a:t>
            </a:r>
            <a:r>
              <a:rPr lang="en-US" sz="1800" i="0" dirty="0" smtClean="0">
                <a:latin typeface="+mn-lt"/>
                <a:ea typeface="ÇlÇr ñæí©" charset="0"/>
                <a:cs typeface="Times New Roman"/>
              </a:rPr>
              <a:t> by GTS code agrees with experiment</a:t>
            </a:r>
            <a:endParaRPr lang="en-US" sz="1800" i="0" dirty="0">
              <a:latin typeface="+mn-lt"/>
              <a:cs typeface="Times New Roman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267200" y="4290471"/>
            <a:ext cx="2159000" cy="51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Helvetica Neue"/>
                <a:cs typeface="Helvetica Neue"/>
              </a:rPr>
              <a:t>S. </a:t>
            </a:r>
            <a:r>
              <a:rPr lang="en-US" sz="1200" b="0" i="0" dirty="0" err="1" smtClean="0">
                <a:latin typeface="Helvetica Neue"/>
                <a:cs typeface="Helvetica Neue"/>
              </a:rPr>
              <a:t>Ethier</a:t>
            </a:r>
            <a:r>
              <a:rPr lang="en-US" sz="1200" b="0" i="0" dirty="0" smtClean="0">
                <a:latin typeface="Helvetica Neue"/>
                <a:cs typeface="Helvetica Neue"/>
              </a:rPr>
              <a:t> et al., IAEA (2010)</a:t>
            </a:r>
            <a:endParaRPr lang="en-US" sz="1200" i="0" dirty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314700" y="2997200"/>
            <a:ext cx="10897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(m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/sec)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76800" y="4076700"/>
            <a:ext cx="673100" cy="1524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397250" y="3149600"/>
            <a:ext cx="10897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(m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/sec)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1700" y="4019550"/>
            <a:ext cx="1268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Helvetica Neue"/>
                <a:cs typeface="Helvetica Neue"/>
              </a:rPr>
              <a:t>time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</a:rPr>
              <a:t>Te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3150" y="3282950"/>
            <a:ext cx="8841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(GTS)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27" idx="1"/>
          </p:cNvCxnSpPr>
          <p:nvPr/>
        </p:nvCxnSpPr>
        <p:spPr bwMode="auto">
          <a:xfrm flipH="1" flipV="1">
            <a:off x="4692650" y="3206750"/>
            <a:ext cx="190500" cy="24547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19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0237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</p:spPr>
        <p:txBody>
          <a:bodyPr/>
          <a:lstStyle/>
          <a:p>
            <a:r>
              <a:rPr lang="en-US" sz="3200" i="0" dirty="0" smtClean="0">
                <a:solidFill>
                  <a:schemeClr val="accent6"/>
                </a:solidFill>
              </a:rPr>
              <a:t>Talk Outline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3" y="1041992"/>
            <a:ext cx="8991600" cy="5391082"/>
          </a:xfrm>
        </p:spPr>
        <p:txBody>
          <a:bodyPr/>
          <a:lstStyle/>
          <a:p>
            <a:r>
              <a:rPr lang="en-US" sz="3200" dirty="0" smtClean="0"/>
              <a:t>Introduction to Spherical </a:t>
            </a:r>
            <a:r>
              <a:rPr lang="en-US" sz="3200" dirty="0" err="1" smtClean="0"/>
              <a:t>Tokamaks</a:t>
            </a:r>
            <a:r>
              <a:rPr lang="en-US" sz="3200" dirty="0" smtClean="0"/>
              <a:t>/Tori (STs)</a:t>
            </a:r>
          </a:p>
          <a:p>
            <a:r>
              <a:rPr lang="en-US" sz="3200" dirty="0" smtClean="0"/>
              <a:t>Description of NSTX Upgrade</a:t>
            </a:r>
          </a:p>
          <a:p>
            <a:r>
              <a:rPr lang="en-US" sz="3200" dirty="0" smtClean="0"/>
              <a:t>Unique physics characteristics of ST and research opportunities</a:t>
            </a:r>
          </a:p>
          <a:p>
            <a:pPr lvl="1"/>
            <a:r>
              <a:rPr lang="en-US" sz="2800" dirty="0" smtClean="0"/>
              <a:t>Macroscopic Stability</a:t>
            </a:r>
          </a:p>
          <a:p>
            <a:pPr lvl="1"/>
            <a:r>
              <a:rPr lang="en-US" sz="2800" dirty="0" smtClean="0"/>
              <a:t>Transport and Turbulence</a:t>
            </a:r>
          </a:p>
          <a:p>
            <a:pPr lvl="1"/>
            <a:r>
              <a:rPr lang="en-US" sz="2800" dirty="0" smtClean="0"/>
              <a:t>Boundary Physics</a:t>
            </a:r>
          </a:p>
          <a:p>
            <a:pPr lvl="1"/>
            <a:r>
              <a:rPr lang="en-US" sz="2800" dirty="0" smtClean="0"/>
              <a:t>Energetic Particles</a:t>
            </a:r>
          </a:p>
          <a:p>
            <a:pPr lvl="1"/>
            <a:r>
              <a:rPr lang="en-US" sz="2800" dirty="0" smtClean="0"/>
              <a:t>Non-inductive start-up, ramp-up, sustainment</a:t>
            </a:r>
          </a:p>
          <a:p>
            <a:r>
              <a:rPr lang="en-US" sz="3200" dirty="0" smtClean="0"/>
              <a:t>Summary</a:t>
            </a:r>
          </a:p>
          <a:p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fld id="{EA156BE8-D398-41ED-875F-D18C1F4DBF58}" type="slidenum">
              <a:rPr lang="en-US" sz="1000" smtClean="0">
                <a:solidFill>
                  <a:srgbClr val="3333CC"/>
                </a:solidFill>
              </a:rPr>
              <a:pPr/>
              <a:t>2</a:t>
            </a:fld>
            <a:endParaRPr lang="en-US" sz="1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01296"/>
            <a:ext cx="8961120" cy="5483323"/>
          </a:xfrm>
        </p:spPr>
        <p:txBody>
          <a:bodyPr/>
          <a:lstStyle/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What are the leading causes of anomalous electron transport in the ST, and </a:t>
            </a:r>
            <a:r>
              <a:rPr lang="en-US" sz="2800" dirty="0" err="1" smtClean="0"/>
              <a:t>tokamaks</a:t>
            </a:r>
            <a:r>
              <a:rPr lang="en-US" sz="2800" dirty="0" smtClean="0"/>
              <a:t> generally?</a:t>
            </a:r>
          </a:p>
          <a:p>
            <a:pPr marL="631825" lvl="1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Will electrostatic turbulence (ETG, TEM) dominate over micro-tearing (</a:t>
            </a:r>
            <a:r>
              <a:rPr lang="en-US" sz="2800" dirty="0" err="1" smtClean="0">
                <a:latin typeface="Symbol" panose="05050102010706020507" pitchFamily="18" charset="2"/>
              </a:rPr>
              <a:t>c</a:t>
            </a:r>
            <a:r>
              <a:rPr lang="en-US" sz="2800" baseline="-25000" dirty="0" err="1" smtClean="0"/>
              <a:t>e</a:t>
            </a:r>
            <a:r>
              <a:rPr lang="en-US" sz="2800" dirty="0" smtClean="0"/>
              <a:t> ~ </a:t>
            </a:r>
            <a:r>
              <a:rPr lang="en-US" sz="2800" dirty="0" smtClean="0">
                <a:latin typeface="Symbol" panose="05050102010706020507" pitchFamily="18" charset="2"/>
              </a:rPr>
              <a:t>n</a:t>
            </a:r>
            <a:r>
              <a:rPr lang="en-US" sz="2800" dirty="0" smtClean="0"/>
              <a:t>) at lower </a:t>
            </a:r>
            <a:r>
              <a:rPr lang="en-US" sz="2800" dirty="0" err="1" smtClean="0"/>
              <a:t>collisionality</a:t>
            </a:r>
            <a:r>
              <a:rPr lang="en-US" sz="2800" dirty="0" smtClean="0"/>
              <a:t> values of NSTX-U?</a:t>
            </a:r>
          </a:p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3200" dirty="0" smtClean="0"/>
              <a:t>Will ion thermal and impurity transport remain predominantly neoclassical?</a:t>
            </a:r>
          </a:p>
          <a:p>
            <a:pPr marL="631825" lvl="1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Neoclassical diffusivities also scale </a:t>
            </a:r>
            <a:r>
              <a:rPr lang="en-US" sz="2800" dirty="0"/>
              <a:t>~ </a:t>
            </a:r>
            <a:r>
              <a:rPr lang="en-US" sz="2800" dirty="0">
                <a:latin typeface="Symbol" panose="05050102010706020507" pitchFamily="18" charset="2"/>
              </a:rPr>
              <a:t>n</a:t>
            </a:r>
            <a:endParaRPr lang="en-US" sz="2800" dirty="0" smtClean="0"/>
          </a:p>
        </p:txBody>
      </p:sp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917285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52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20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20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622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i="0" dirty="0" smtClean="0">
                <a:solidFill>
                  <a:srgbClr val="0923FF"/>
                </a:solidFill>
              </a:rPr>
              <a:t>H-mode / ELM physics: High Priority Research Goal</a:t>
            </a:r>
          </a:p>
          <a:p>
            <a:pPr algn="ctr" eaLnBrk="0" hangingPunct="0">
              <a:lnSpc>
                <a:spcPts val="25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Unmitigated ELMs could cause PFC damage in reactors</a:t>
            </a:r>
            <a:endParaRPr lang="en-US" sz="2000" i="0" dirty="0">
              <a:solidFill>
                <a:srgbClr val="FF0000"/>
              </a:solidFill>
              <a:latin typeface="Helvetica Neue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0" y="1126640"/>
            <a:ext cx="3810000" cy="4141422"/>
            <a:chOff x="-25400" y="984147"/>
            <a:chExt cx="3810000" cy="4141422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-25400" y="2377862"/>
              <a:ext cx="3810000" cy="2747707"/>
              <a:chOff x="0" y="0"/>
              <a:chExt cx="3184525" cy="224155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84525" cy="22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10645" y="100012"/>
                <a:ext cx="245534" cy="2370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" name="Text Box 66"/>
            <p:cNvSpPr txBox="1">
              <a:spLocks noChangeArrowheads="1"/>
            </p:cNvSpPr>
            <p:nvPr/>
          </p:nvSpPr>
          <p:spPr bwMode="auto">
            <a:xfrm>
              <a:off x="317500" y="984147"/>
              <a:ext cx="2931172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>
                <a:buNone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ST is</a:t>
              </a:r>
              <a:r>
                <a:rPr kumimoji="0" lang="en-US" sz="1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 in strongly shaped ELM regimes</a:t>
              </a:r>
              <a:endParaRPr lang="en-US" sz="1800" i="0" dirty="0">
                <a:latin typeface="+mn-lt"/>
                <a:cs typeface="Times New Roman"/>
              </a:endParaRPr>
            </a:p>
          </p:txBody>
        </p:sp>
        <p:sp>
          <p:nvSpPr>
            <p:cNvPr id="20" name="Text Box 66"/>
            <p:cNvSpPr txBox="1">
              <a:spLocks noChangeArrowheads="1"/>
            </p:cNvSpPr>
            <p:nvPr/>
          </p:nvSpPr>
          <p:spPr bwMode="auto">
            <a:xfrm>
              <a:off x="647700" y="1809647"/>
              <a:ext cx="2631428" cy="4001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>
                <a:buNone/>
              </a:pPr>
              <a:r>
                <a:rPr lang="en-US" sz="1200" b="0" i="0" dirty="0" smtClean="0">
                  <a:latin typeface="+mn-lt"/>
                  <a:cs typeface="Times New Roman"/>
                </a:rPr>
                <a:t>P.B</a:t>
              </a:r>
              <a:r>
                <a:rPr lang="en-US" sz="1200" b="0" i="0" dirty="0">
                  <a:latin typeface="+mn-lt"/>
                  <a:cs typeface="Times New Roman"/>
                </a:rPr>
                <a:t>. Snyder et al., </a:t>
              </a:r>
              <a:r>
                <a:rPr lang="en-US" sz="1200" b="0" i="0" dirty="0" err="1" smtClean="0">
                  <a:latin typeface="+mn-lt"/>
                  <a:cs typeface="Times New Roman"/>
                </a:rPr>
                <a:t>PoP</a:t>
              </a:r>
              <a:r>
                <a:rPr lang="en-US" sz="1200" b="0" i="0" dirty="0" smtClean="0">
                  <a:latin typeface="+mn-lt"/>
                  <a:cs typeface="Times New Roman"/>
                </a:rPr>
                <a:t> (</a:t>
              </a:r>
              <a:r>
                <a:rPr lang="en-US" sz="1200" b="0" i="0" dirty="0">
                  <a:latin typeface="+mn-lt"/>
                  <a:cs typeface="Times New Roman"/>
                </a:rPr>
                <a:t>2002)</a:t>
              </a:r>
              <a:r>
                <a:rPr lang="en-US" sz="1200" b="0" i="0" dirty="0" smtClean="0">
                  <a:latin typeface="+mn-lt"/>
                  <a:cs typeface="Times New Roman"/>
                </a:rPr>
                <a:t>.  </a:t>
              </a:r>
              <a:endParaRPr lang="en-US" sz="1200" b="0" i="0" dirty="0">
                <a:latin typeface="+mn-lt"/>
                <a:cs typeface="Times New Roman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 rot="20004081">
              <a:off x="1676400" y="3251200"/>
              <a:ext cx="1181100" cy="190500"/>
            </a:xfrm>
            <a:prstGeom prst="ellipse">
              <a:avLst/>
            </a:prstGeom>
            <a:solidFill>
              <a:srgbClr val="FFD5CC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6601889">
              <a:off x="2749197" y="3199161"/>
              <a:ext cx="593822" cy="24712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7700" y="2362200"/>
              <a:ext cx="1433130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i="0" dirty="0" smtClean="0"/>
                <a:t>NSTX, PEGASUS</a:t>
              </a:r>
            </a:p>
            <a:p>
              <a:pPr algn="ctr">
                <a:buNone/>
              </a:pPr>
              <a:r>
                <a:rPr lang="en-US" i="0" dirty="0" smtClean="0"/>
                <a:t>(Type I)</a:t>
              </a:r>
              <a:endParaRPr lang="en-US" i="0" dirty="0"/>
            </a:p>
          </p:txBody>
        </p:sp>
        <p:cxnSp>
          <p:nvCxnSpPr>
            <p:cNvPr id="5" name="Straight Arrow Connector 4"/>
            <p:cNvCxnSpPr>
              <a:stCxn id="3" idx="2"/>
              <a:endCxn id="2" idx="0"/>
            </p:cNvCxnSpPr>
            <p:nvPr/>
          </p:nvCxnSpPr>
          <p:spPr bwMode="auto">
            <a:xfrm>
              <a:off x="1364265" y="2860798"/>
              <a:ext cx="860038" cy="4004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298700" y="2120900"/>
              <a:ext cx="723275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0" dirty="0" smtClean="0"/>
                <a:t>MAST</a:t>
              </a:r>
              <a:endParaRPr lang="en-US" i="0" dirty="0"/>
            </a:p>
            <a:p>
              <a:pPr>
                <a:buNone/>
              </a:pPr>
              <a:r>
                <a:rPr lang="en-US" i="0" dirty="0" smtClean="0"/>
                <a:t>(Type I)</a:t>
              </a:r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 bwMode="auto">
            <a:xfrm>
              <a:off x="2660338" y="2619498"/>
              <a:ext cx="438462" cy="68250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62210" y="1083615"/>
            <a:ext cx="2807527" cy="4109796"/>
            <a:chOff x="3319019" y="961783"/>
            <a:chExt cx="2807527" cy="4109796"/>
          </a:xfrm>
        </p:grpSpPr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351183" y="961783"/>
              <a:ext cx="2743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0">
                <a:buNone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Video images </a:t>
              </a: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of MAST plasmas 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showing a </a:t>
              </a:r>
              <a:r>
                <a: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filamentary 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ÇlÇr ñæí©" charset="0"/>
                  <a:cs typeface="Times New Roman"/>
                </a:rPr>
                <a:t>ELM structure.</a:t>
              </a:r>
              <a:endParaRPr lang="en-US" sz="1800" i="0" dirty="0">
                <a:latin typeface="+mn-lt"/>
                <a:cs typeface="Times New Roman"/>
              </a:endParaRPr>
            </a:p>
            <a:p>
              <a:pPr lvl="0">
                <a:buNone/>
              </a:pPr>
              <a:endParaRPr lang="en-US" sz="1800" i="0" dirty="0">
                <a:latin typeface="+mn-lt"/>
                <a:cs typeface="Times New Roman"/>
              </a:endParaRPr>
            </a:p>
            <a:p>
              <a:pPr lvl="0"/>
              <a:endParaRPr lang="en-US" sz="1800" i="0" dirty="0">
                <a:latin typeface="+mn-lt"/>
                <a:cs typeface="Times New Roman"/>
              </a:endParaRPr>
            </a:p>
          </p:txBody>
        </p:sp>
        <p:pic>
          <p:nvPicPr>
            <p:cNvPr id="29" name="Picture 6144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99" t="6241" r="3722" b="50036"/>
            <a:stretch/>
          </p:blipFill>
          <p:spPr bwMode="auto">
            <a:xfrm>
              <a:off x="3444240" y="2367788"/>
              <a:ext cx="2462087" cy="226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61442"/>
            <p:cNvSpPr txBox="1">
              <a:spLocks/>
            </p:cNvSpPr>
            <p:nvPr/>
          </p:nvSpPr>
          <p:spPr bwMode="auto">
            <a:xfrm>
              <a:off x="3319019" y="4711869"/>
              <a:ext cx="2807527" cy="35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>
                <a:buNone/>
              </a:pPr>
              <a:r>
                <a:rPr lang="en-US" sz="1200" b="0" i="0" dirty="0" smtClean="0">
                  <a:latin typeface="+mn-lt"/>
                  <a:cs typeface="Times New Roman"/>
                </a:rPr>
                <a:t>N</a:t>
              </a:r>
              <a:r>
                <a:rPr lang="en-US" sz="1200" b="0" i="0" dirty="0">
                  <a:latin typeface="+mn-lt"/>
                  <a:cs typeface="Times New Roman"/>
                </a:rPr>
                <a:t>. Ben </a:t>
              </a:r>
              <a:r>
                <a:rPr lang="en-US" sz="1200" b="0" i="0" dirty="0" err="1">
                  <a:latin typeface="+mn-lt"/>
                  <a:cs typeface="Times New Roman"/>
                </a:rPr>
                <a:t>Ayed</a:t>
              </a:r>
              <a:r>
                <a:rPr lang="en-US" sz="1200" b="0" i="0" dirty="0">
                  <a:latin typeface="+mn-lt"/>
                  <a:cs typeface="Times New Roman"/>
                </a:rPr>
                <a:t> et al., </a:t>
              </a:r>
              <a:r>
                <a:rPr lang="en-US" sz="1200" b="0" i="0" dirty="0" smtClean="0">
                  <a:latin typeface="+mn-lt"/>
                  <a:cs typeface="Times New Roman"/>
                </a:rPr>
                <a:t>PPCF (</a:t>
              </a:r>
              <a:r>
                <a:rPr lang="en-US" sz="1200" b="0" i="0" dirty="0">
                  <a:latin typeface="+mn-lt"/>
                  <a:cs typeface="Times New Roman"/>
                </a:rPr>
                <a:t>2009</a:t>
              </a:r>
              <a:r>
                <a:rPr lang="en-US" sz="1200" b="0" i="0" dirty="0" smtClean="0">
                  <a:latin typeface="+mn-lt"/>
                  <a:cs typeface="Times New Roman"/>
                </a:rPr>
                <a:t>).</a:t>
              </a:r>
              <a:endParaRPr lang="en-US" sz="1200" b="0" i="0" dirty="0">
                <a:latin typeface="+mn-lt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57419" y="1055794"/>
            <a:ext cx="2933700" cy="4024700"/>
            <a:chOff x="3002739" y="1049791"/>
            <a:chExt cx="2933700" cy="40247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739" y="2281691"/>
              <a:ext cx="2933700" cy="254000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434662" y="4797492"/>
              <a:ext cx="2260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0" i="0" dirty="0">
                  <a:solidFill>
                    <a:srgbClr val="000000"/>
                  </a:solidFill>
                </a:rPr>
                <a:t>K.E. </a:t>
              </a:r>
              <a:r>
                <a:rPr lang="en-US" b="0" i="0" dirty="0" err="1">
                  <a:solidFill>
                    <a:srgbClr val="000000"/>
                  </a:solidFill>
                </a:rPr>
                <a:t>Thome</a:t>
              </a:r>
              <a:r>
                <a:rPr lang="en-US" b="0" i="0" dirty="0">
                  <a:solidFill>
                    <a:srgbClr val="000000"/>
                  </a:solidFill>
                </a:rPr>
                <a:t> et al., EPR (2014)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675837" y="3564392"/>
              <a:ext cx="586444" cy="317500"/>
              <a:chOff x="6629401" y="1718736"/>
              <a:chExt cx="586444" cy="3175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6705601" y="1718736"/>
                <a:ext cx="431800" cy="317500"/>
              </a:xfrm>
              <a:prstGeom prst="ellips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29401" y="1731436"/>
                <a:ext cx="586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i="0" dirty="0" smtClean="0">
                    <a:solidFill>
                      <a:srgbClr val="FF0000"/>
                    </a:solidFill>
                  </a:rPr>
                  <a:t>FNSF</a:t>
                </a:r>
                <a:endParaRPr lang="en-US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167838" y="1049791"/>
              <a:ext cx="26162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000000"/>
                  </a:solidFill>
                </a:rPr>
                <a:t>L-H power threshold scaling extended for low A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7431" y="5293360"/>
            <a:ext cx="8740669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82880" indent="-45720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 NSTX/MAST/PEGASUS accessed H-mode at very low heating power &lt; 1 MW and also in </a:t>
            </a:r>
            <a:r>
              <a:rPr lang="en-US" sz="2000" i="0" dirty="0" err="1" smtClean="0">
                <a:solidFill>
                  <a:srgbClr val="000000"/>
                </a:solidFill>
              </a:rPr>
              <a:t>ohmic</a:t>
            </a:r>
            <a:r>
              <a:rPr lang="en-US" sz="2000" i="0" dirty="0" smtClean="0">
                <a:solidFill>
                  <a:srgbClr val="000000"/>
                </a:solidFill>
              </a:rPr>
              <a:t> plasmas</a:t>
            </a:r>
          </a:p>
          <a:p>
            <a:pPr marL="182880" indent="-45720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 NSTX-U and MAST-U will provide H-mode access scaling for FNSF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21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6168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3600" i="0" dirty="0" smtClean="0">
                <a:solidFill>
                  <a:srgbClr val="0923FF"/>
                </a:solidFill>
              </a:rPr>
              <a:t>ELM Stabilization and Mitigation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800" i="0" dirty="0" smtClean="0">
                <a:solidFill>
                  <a:srgbClr val="FF0000"/>
                </a:solidFill>
              </a:rPr>
              <a:t>Through application of lithium and 3-D fields</a:t>
            </a:r>
            <a:endParaRPr lang="en-US" sz="1800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39" y="1596888"/>
            <a:ext cx="2968362" cy="28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790700" y="4318955"/>
            <a:ext cx="2692400" cy="4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buNone/>
            </a:pPr>
            <a:r>
              <a:rPr lang="en-US" sz="1200" b="0" i="0" dirty="0"/>
              <a:t>D.K. Mansfield, et al., JNM (2009</a:t>
            </a:r>
            <a:r>
              <a:rPr lang="en-US" sz="1200" b="0" i="0" dirty="0" smtClean="0"/>
              <a:t>)</a:t>
            </a:r>
            <a:endParaRPr lang="en-US" sz="1200" b="0" i="0" dirty="0"/>
          </a:p>
          <a:p>
            <a:pPr defTabSz="914400">
              <a:buNone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876300" y="944895"/>
            <a:ext cx="3619500" cy="4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600" i="0" dirty="0" smtClean="0">
                <a:latin typeface="+mn-lt"/>
                <a:ea typeface="ÇlÇr ñæí©" charset="0"/>
              </a:rPr>
              <a:t>ELMs stabilized with edge pressure modification with Li in NSTX</a:t>
            </a:r>
            <a:endParaRPr lang="en-US" sz="1600" i="0" dirty="0">
              <a:latin typeface="+mn-lt"/>
              <a:cs typeface="Times New Roman"/>
            </a:endParaRPr>
          </a:p>
        </p:txBody>
      </p:sp>
      <p:pic>
        <p:nvPicPr>
          <p:cNvPr id="2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65" y="4734431"/>
            <a:ext cx="2983823" cy="14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917701" y="6147755"/>
            <a:ext cx="2336800" cy="4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buNone/>
            </a:pPr>
            <a:r>
              <a:rPr lang="en-US" sz="1200" b="0" i="0" dirty="0"/>
              <a:t>R. </a:t>
            </a:r>
            <a:r>
              <a:rPr lang="en-US" sz="1200" b="0" i="0" dirty="0" err="1"/>
              <a:t>Maingi</a:t>
            </a:r>
            <a:r>
              <a:rPr lang="en-US" sz="1200" b="0" i="0" dirty="0"/>
              <a:t>, et al., PRL (2009).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3300" y="991801"/>
            <a:ext cx="3213100" cy="58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20"/>
              </a:lnSpc>
              <a:buNone/>
            </a:pPr>
            <a:r>
              <a:rPr lang="en-US" sz="16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ELM mitigation with n=3</a:t>
            </a:r>
          </a:p>
          <a:p>
            <a:pPr>
              <a:lnSpc>
                <a:spcPts val="1720"/>
              </a:lnSpc>
              <a:buNone/>
            </a:pPr>
            <a:r>
              <a:rPr lang="en-US" sz="16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3-D fields (ELM Coils) in MAST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46599" y="1739899"/>
            <a:ext cx="3581401" cy="4000007"/>
            <a:chOff x="6121400" y="1612900"/>
            <a:chExt cx="2933700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1400" y="1612900"/>
              <a:ext cx="2933700" cy="32766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731000" y="1816100"/>
              <a:ext cx="203200" cy="2171700"/>
              <a:chOff x="6731000" y="1663700"/>
              <a:chExt cx="203200" cy="21717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6731000" y="1663700"/>
                <a:ext cx="190500" cy="2159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743700" y="2324100"/>
                <a:ext cx="190500" cy="2159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743700" y="2959100"/>
                <a:ext cx="190500" cy="2159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731000" y="3619500"/>
                <a:ext cx="190500" cy="215900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charset="0"/>
                </a:endParaRPr>
              </a:p>
            </p:txBody>
          </p:sp>
        </p:grpSp>
      </p:grp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5029200" y="5511800"/>
            <a:ext cx="2857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Increasing Type I ELM freq. by x 8 (900 Hz) has reduced heat flux</a:t>
            </a:r>
            <a:endParaRPr kumimoji="0" lang="en-US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  <a:cs typeface="Times New Roman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6234248" y="6172200"/>
            <a:ext cx="23382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A. Kirk et </a:t>
            </a:r>
            <a:r>
              <a:rPr lang="en-US" sz="1200" b="0" i="0" dirty="0">
                <a:latin typeface="+mn-lt"/>
                <a:cs typeface="Times New Roman"/>
              </a:rPr>
              <a:t>al., </a:t>
            </a:r>
            <a:r>
              <a:rPr lang="en-US" sz="1200" b="0" i="0" dirty="0" smtClean="0">
                <a:latin typeface="+mn-lt"/>
                <a:cs typeface="Times New Roman"/>
              </a:rPr>
              <a:t>NF </a:t>
            </a:r>
            <a:r>
              <a:rPr lang="en-US" sz="1200" b="0" i="0" dirty="0">
                <a:latin typeface="+mn-lt"/>
                <a:cs typeface="Times New Roman"/>
              </a:rPr>
              <a:t>(</a:t>
            </a:r>
            <a:r>
              <a:rPr lang="en-US" sz="1200" b="0" i="0" dirty="0" smtClean="0">
                <a:latin typeface="+mn-lt"/>
                <a:cs typeface="Times New Roman"/>
              </a:rPr>
              <a:t>2013)</a:t>
            </a:r>
            <a:endParaRPr lang="en-US" sz="1200" b="0" i="0" dirty="0">
              <a:latin typeface="+mn-lt"/>
              <a:cs typeface="Times New Roman"/>
            </a:endParaRPr>
          </a:p>
          <a:p>
            <a:pPr defTabSz="914400"/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663700"/>
            <a:ext cx="156882" cy="177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27600" y="2374900"/>
            <a:ext cx="156882" cy="177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53000" y="3721100"/>
            <a:ext cx="156882" cy="177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32300" y="5151967"/>
            <a:ext cx="254000" cy="2032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22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0344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3" y="1041991"/>
            <a:ext cx="8991600" cy="5475767"/>
          </a:xfrm>
        </p:spPr>
        <p:txBody>
          <a:bodyPr/>
          <a:lstStyle/>
          <a:p>
            <a:r>
              <a:rPr lang="en-US" sz="2800" dirty="0" smtClean="0"/>
              <a:t>At higher aspect ratio and lower </a:t>
            </a:r>
            <a:r>
              <a:rPr lang="en-US" sz="2800" dirty="0" err="1" smtClean="0"/>
              <a:t>collisionality</a:t>
            </a:r>
            <a:r>
              <a:rPr lang="en-US" sz="2800" dirty="0" smtClean="0"/>
              <a:t> of NSTX-U, will ELMs remain predominantly </a:t>
            </a:r>
            <a:r>
              <a:rPr lang="en-US" sz="2800" dirty="0" smtClean="0"/>
              <a:t>J</a:t>
            </a:r>
            <a:r>
              <a:rPr lang="en-US" sz="2800" baseline="-25000" dirty="0" smtClean="0"/>
              <a:t>||</a:t>
            </a:r>
            <a:r>
              <a:rPr lang="en-US" sz="2800" dirty="0" smtClean="0"/>
              <a:t>-driven?</a:t>
            </a:r>
            <a:endParaRPr lang="en-US" sz="2800" dirty="0" smtClean="0"/>
          </a:p>
          <a:p>
            <a:r>
              <a:rPr lang="en-US" sz="2800" dirty="0" smtClean="0"/>
              <a:t>H-mode pedestal profiles determine overall fusion performance…. But what are dominant transport mechanism(s) in the H-mode pedestal region?</a:t>
            </a:r>
          </a:p>
          <a:p>
            <a:pPr lvl="1"/>
            <a:r>
              <a:rPr lang="en-US" sz="2400" dirty="0" smtClean="0"/>
              <a:t>Neoclassical, </a:t>
            </a:r>
            <a:r>
              <a:rPr lang="en-US" sz="2400" dirty="0" smtClean="0"/>
              <a:t>kinetic ballooning, electron </a:t>
            </a:r>
            <a:r>
              <a:rPr lang="en-US" sz="2400" dirty="0" smtClean="0">
                <a:sym typeface="Symbol"/>
              </a:rPr>
              <a:t></a:t>
            </a:r>
            <a:r>
              <a:rPr lang="en-US" sz="2400" dirty="0" smtClean="0"/>
              <a:t>T (ETG), other?</a:t>
            </a:r>
            <a:endParaRPr lang="en-US" sz="2400" dirty="0" smtClean="0"/>
          </a:p>
          <a:p>
            <a:pPr lvl="1"/>
            <a:r>
              <a:rPr lang="en-US" sz="2400" dirty="0" smtClean="0"/>
              <a:t>Ahmed Diallo’s Early Career Award with “burst” Thomson Scattering will help determine fast time evolution, transport</a:t>
            </a:r>
          </a:p>
          <a:p>
            <a:r>
              <a:rPr lang="en-US" sz="2800" dirty="0" smtClean="0"/>
              <a:t>Lithium coatings substantially increased NSTX global confinement (1.4x ITER H) – important for next-steps</a:t>
            </a:r>
          </a:p>
          <a:p>
            <a:pPr lvl="1"/>
            <a:r>
              <a:rPr lang="en-US" sz="2400" dirty="0" smtClean="0"/>
              <a:t>How high can we make energy confinement in NSTX-U?  </a:t>
            </a:r>
          </a:p>
          <a:p>
            <a:pPr lvl="1"/>
            <a:r>
              <a:rPr lang="en-US" sz="2400" dirty="0" smtClean="0"/>
              <a:t>2x ITER H-mode scaling?  What sets the limit?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23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3122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0" y="-1"/>
            <a:ext cx="9144000" cy="906781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2938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err="1" smtClean="0">
                <a:solidFill>
                  <a:srgbClr val="0923FF"/>
                </a:solidFill>
              </a:rPr>
              <a:t>Divertor</a:t>
            </a:r>
            <a:r>
              <a:rPr lang="en-US" sz="3200" i="0" dirty="0" smtClean="0">
                <a:solidFill>
                  <a:srgbClr val="0923FF"/>
                </a:solidFill>
              </a:rPr>
              <a:t> heat flux in Low-A regime</a:t>
            </a:r>
            <a:endParaRPr lang="en-US" sz="3200" i="0" dirty="0">
              <a:solidFill>
                <a:srgbClr val="0923FF"/>
              </a:solidFill>
            </a:endParaRPr>
          </a:p>
          <a:p>
            <a:pPr algn="ctr" eaLnBrk="0" hangingPunct="0">
              <a:lnSpc>
                <a:spcPts val="2938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i="0" dirty="0">
                <a:solidFill>
                  <a:srgbClr val="FF0000"/>
                </a:solidFill>
              </a:rPr>
              <a:t>ST </a:t>
            </a:r>
            <a:r>
              <a:rPr lang="en-US" sz="2400" i="0" dirty="0" smtClean="0">
                <a:solidFill>
                  <a:srgbClr val="FF0000"/>
                </a:solidFill>
              </a:rPr>
              <a:t>power flux width </a:t>
            </a:r>
            <a:r>
              <a:rPr lang="en-US" sz="2400" i="0" dirty="0">
                <a:solidFill>
                  <a:srgbClr val="FF0000"/>
                </a:solidFill>
              </a:rPr>
              <a:t>clearly shows </a:t>
            </a:r>
            <a:r>
              <a:rPr lang="en-US" sz="2400" i="0" dirty="0" smtClean="0">
                <a:solidFill>
                  <a:srgbClr val="FF0000"/>
                </a:solidFill>
              </a:rPr>
              <a:t>1/</a:t>
            </a:r>
            <a:r>
              <a:rPr lang="en-US" sz="2400" i="0" dirty="0" err="1" smtClean="0">
                <a:solidFill>
                  <a:srgbClr val="FF0000"/>
                </a:solidFill>
              </a:rPr>
              <a:t>B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poloidal</a:t>
            </a:r>
            <a:r>
              <a:rPr lang="en-US" sz="2400" i="0" dirty="0" smtClean="0">
                <a:solidFill>
                  <a:srgbClr val="FF0000"/>
                </a:solidFill>
              </a:rPr>
              <a:t> </a:t>
            </a:r>
            <a:r>
              <a:rPr lang="en-US" sz="2400" i="0" dirty="0">
                <a:solidFill>
                  <a:srgbClr val="FF0000"/>
                </a:solidFill>
              </a:rPr>
              <a:t>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9800" y="960428"/>
            <a:ext cx="439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</a:rPr>
              <a:t>Most </a:t>
            </a:r>
            <a:r>
              <a:rPr lang="en-US" sz="2000" i="0" dirty="0" err="1" smtClean="0">
                <a:solidFill>
                  <a:schemeClr val="tx1"/>
                </a:solidFill>
                <a:latin typeface="+mn-lt"/>
                <a:ea typeface="ÇlÇr ñæí©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</a:rPr>
              <a:t> power arrives </a:t>
            </a:r>
            <a:r>
              <a:rPr lang="en-US" sz="2000" i="0" dirty="0">
                <a:solidFill>
                  <a:schemeClr val="tx1"/>
                </a:solidFill>
                <a:latin typeface="+mn-lt"/>
                <a:ea typeface="ÇlÇr ñæí©" charset="0"/>
              </a:rPr>
              <a:t>at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</a:rPr>
              <a:t>outboard side in MAST and NSTX! </a:t>
            </a:r>
            <a:endParaRPr lang="en-US" sz="2000" dirty="0">
              <a:latin typeface="+mn-lt"/>
            </a:endParaRPr>
          </a:p>
        </p:txBody>
      </p:sp>
      <p:pic>
        <p:nvPicPr>
          <p:cNvPr id="25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67" y="1789023"/>
            <a:ext cx="1556582" cy="188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549140" y="3726488"/>
            <a:ext cx="442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tx1"/>
                </a:solidFill>
                <a:latin typeface="+mn-lt"/>
                <a:ea typeface="ÇlÇr ñæí©" charset="0"/>
              </a:rPr>
              <a:t>Ratio of outboard power flux vs. inboard in MAST </a:t>
            </a:r>
            <a:endParaRPr lang="en-US" sz="1400" dirty="0"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7969405">
            <a:off x="6368130" y="3255057"/>
            <a:ext cx="374528" cy="240281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700" y="970588"/>
            <a:ext cx="414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STs data breaks A degeneracy of power flux width study.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400" y="5221272"/>
            <a:ext cx="4064000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indent="-274320">
              <a:buNone/>
            </a:pPr>
            <a:r>
              <a:rPr lang="en-US" sz="18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*  </a:t>
            </a:r>
            <a:r>
              <a:rPr lang="en-US" sz="1800" i="0" dirty="0" smtClean="0">
                <a:solidFill>
                  <a:schemeClr val="tx1"/>
                </a:solidFill>
                <a:latin typeface="Helvetica Neue"/>
                <a:ea typeface="ÇlÇr ñæí©" charset="0"/>
                <a:cs typeface="Helvetica Neue"/>
              </a:rPr>
              <a:t>Unfavorable </a:t>
            </a:r>
            <a:r>
              <a:rPr lang="en-US" sz="18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for large size, </a:t>
            </a:r>
            <a:r>
              <a:rPr lang="en-US" sz="1800" i="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Ip</a:t>
            </a:r>
            <a:r>
              <a:rPr lang="en-US" sz="1800" i="0" dirty="0">
                <a:solidFill>
                  <a:schemeClr val="tx1"/>
                </a:solidFill>
                <a:ea typeface="ÇlÇr ñæí©" charset="0"/>
                <a:cs typeface="Times New Roman"/>
              </a:rPr>
              <a:t> </a:t>
            </a:r>
            <a:r>
              <a:rPr lang="en-US" sz="18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devices such as ITER and Demo</a:t>
            </a:r>
          </a:p>
          <a:p>
            <a:pPr marL="194310" indent="-285750"/>
            <a:r>
              <a:rPr lang="en-US" sz="1800" i="0" dirty="0">
                <a:solidFill>
                  <a:schemeClr val="tx1"/>
                </a:solidFill>
              </a:rPr>
              <a:t>"P </a:t>
            </a:r>
            <a:r>
              <a:rPr lang="en-US" sz="1800" i="0" dirty="0" smtClean="0">
                <a:solidFill>
                  <a:schemeClr val="tx1"/>
                </a:solidFill>
              </a:rPr>
              <a:t>B / R</a:t>
            </a:r>
            <a:r>
              <a:rPr lang="en-US" sz="1800" i="0" dirty="0">
                <a:solidFill>
                  <a:schemeClr val="tx1"/>
                </a:solidFill>
              </a:rPr>
              <a:t>" as the new heat flux </a:t>
            </a:r>
            <a:r>
              <a:rPr lang="en-US" sz="1800" i="0" dirty="0" smtClean="0">
                <a:solidFill>
                  <a:schemeClr val="tx1"/>
                </a:solidFill>
              </a:rPr>
              <a:t>metric which is favorable  for STs</a:t>
            </a:r>
            <a:endParaRPr lang="en-US" sz="1800" i="0" dirty="0" smtClean="0">
              <a:solidFill>
                <a:schemeClr val="tx1"/>
              </a:solidFill>
              <a:ea typeface="ÇlÇr ñæí©" charset="0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9767" y="3251199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err="1" smtClean="0">
                <a:solidFill>
                  <a:schemeClr val="tx1"/>
                </a:solidFill>
              </a:rPr>
              <a:t>Outboad</a:t>
            </a:r>
            <a:r>
              <a:rPr lang="en-US" i="0" dirty="0" smtClean="0">
                <a:solidFill>
                  <a:schemeClr val="tx1"/>
                </a:solidFill>
              </a:rPr>
              <a:t> heat flux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5366" y="2472266"/>
            <a:ext cx="194095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i="0" dirty="0" smtClean="0"/>
              <a:t>P</a:t>
            </a:r>
            <a:r>
              <a:rPr lang="en-US" sz="2800" i="0" baseline="-25000" dirty="0" smtClean="0"/>
              <a:t>OB</a:t>
            </a:r>
            <a:r>
              <a:rPr lang="en-US" sz="2800" i="0" dirty="0" smtClean="0"/>
              <a:t> &gt;&gt; P</a:t>
            </a:r>
            <a:r>
              <a:rPr lang="en-US" sz="2800" i="0" baseline="-25000" dirty="0" smtClean="0"/>
              <a:t>IB</a:t>
            </a:r>
            <a:endParaRPr lang="en-US" sz="2800" i="0" baseline="-25000" dirty="0"/>
          </a:p>
        </p:txBody>
      </p:sp>
      <p:sp>
        <p:nvSpPr>
          <p:cNvPr id="30" name="Right Arrow 29"/>
          <p:cNvSpPr/>
          <p:nvPr/>
        </p:nvSpPr>
        <p:spPr bwMode="auto">
          <a:xfrm rot="4019267">
            <a:off x="5938415" y="3320305"/>
            <a:ext cx="264371" cy="103085"/>
          </a:xfrm>
          <a:prstGeom prst="rightArrow">
            <a:avLst/>
          </a:prstGeom>
          <a:solidFill>
            <a:srgbClr val="FF66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1" y="2950632"/>
            <a:ext cx="7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err="1" smtClean="0">
                <a:solidFill>
                  <a:schemeClr val="tx1"/>
                </a:solidFill>
              </a:rPr>
              <a:t>Inboad</a:t>
            </a:r>
            <a:r>
              <a:rPr lang="en-US" i="0" dirty="0" smtClean="0">
                <a:solidFill>
                  <a:schemeClr val="tx1"/>
                </a:solidFill>
              </a:rPr>
              <a:t> heat flux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575300" y="3297767"/>
            <a:ext cx="431800" cy="5503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4735545" y="4019050"/>
            <a:ext cx="3913154" cy="2251037"/>
            <a:chOff x="433388" y="1412776"/>
            <a:chExt cx="8311381" cy="4781112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06" b="1427"/>
            <a:stretch/>
          </p:blipFill>
          <p:spPr bwMode="auto">
            <a:xfrm>
              <a:off x="433388" y="5517232"/>
              <a:ext cx="8277225" cy="67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" b="34566"/>
            <a:stretch/>
          </p:blipFill>
          <p:spPr bwMode="auto">
            <a:xfrm>
              <a:off x="467544" y="1412776"/>
              <a:ext cx="8277225" cy="415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 bwMode="auto">
          <a:xfrm>
            <a:off x="5198533" y="4419600"/>
            <a:ext cx="571500" cy="249767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9334" y="4394200"/>
            <a:ext cx="76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P</a:t>
            </a:r>
            <a:r>
              <a:rPr lang="en-US" i="0" baseline="-25000" dirty="0" smtClean="0">
                <a:solidFill>
                  <a:srgbClr val="000000"/>
                </a:solidFill>
              </a:rPr>
              <a:t>IB</a:t>
            </a:r>
            <a:r>
              <a:rPr lang="en-US" i="0" dirty="0" smtClean="0">
                <a:solidFill>
                  <a:srgbClr val="000000"/>
                </a:solidFill>
              </a:rPr>
              <a:t> (kW)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82067" y="4224867"/>
            <a:ext cx="245533" cy="986366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198533" y="5058834"/>
            <a:ext cx="571500" cy="249767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62034" y="5024967"/>
            <a:ext cx="817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P</a:t>
            </a:r>
            <a:r>
              <a:rPr lang="en-US" i="0" baseline="-25000" dirty="0" smtClean="0">
                <a:solidFill>
                  <a:srgbClr val="000000"/>
                </a:solidFill>
              </a:rPr>
              <a:t>OB</a:t>
            </a:r>
            <a:r>
              <a:rPr lang="en-US" i="0" dirty="0" smtClean="0">
                <a:solidFill>
                  <a:srgbClr val="000000"/>
                </a:solidFill>
              </a:rPr>
              <a:t> (kW)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43800" y="5668432"/>
            <a:ext cx="927100" cy="249767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73435" y="565996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P</a:t>
            </a:r>
            <a:r>
              <a:rPr lang="en-US" i="0" baseline="-25000" dirty="0" smtClean="0">
                <a:solidFill>
                  <a:srgbClr val="000000"/>
                </a:solidFill>
              </a:rPr>
              <a:t>OB</a:t>
            </a:r>
            <a:r>
              <a:rPr lang="en-US" i="0" dirty="0" smtClean="0">
                <a:solidFill>
                  <a:srgbClr val="000000"/>
                </a:solidFill>
              </a:rPr>
              <a:t>/P</a:t>
            </a:r>
            <a:r>
              <a:rPr lang="en-US" i="0" baseline="-25000" dirty="0" smtClean="0">
                <a:solidFill>
                  <a:srgbClr val="000000"/>
                </a:solidFill>
              </a:rPr>
              <a:t>IB</a:t>
            </a:r>
            <a:r>
              <a:rPr lang="en-US" i="0" dirty="0" smtClean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37867" y="6129867"/>
            <a:ext cx="431800" cy="148166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64292" y="59944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Time (s)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46" name="Text Box 9"/>
          <p:cNvSpPr txBox="1">
            <a:spLocks/>
          </p:cNvSpPr>
          <p:nvPr/>
        </p:nvSpPr>
        <p:spPr bwMode="auto">
          <a:xfrm>
            <a:off x="6622702" y="6187863"/>
            <a:ext cx="2521298" cy="3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G.F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err="1">
                <a:latin typeface="+mn-lt"/>
                <a:cs typeface="Times New Roman"/>
              </a:rPr>
              <a:t>Counsell</a:t>
            </a:r>
            <a:r>
              <a:rPr lang="en-US" sz="1200" b="0" i="0" dirty="0">
                <a:latin typeface="+mn-lt"/>
                <a:cs typeface="Times New Roman"/>
              </a:rPr>
              <a:t> et al., </a:t>
            </a:r>
            <a:r>
              <a:rPr lang="en-US" sz="1200" b="0" i="0" dirty="0" smtClean="0">
                <a:latin typeface="+mn-lt"/>
                <a:cs typeface="Times New Roman"/>
              </a:rPr>
              <a:t>PPCF (</a:t>
            </a:r>
            <a:r>
              <a:rPr lang="en-US" sz="1200" b="0" i="0" dirty="0">
                <a:latin typeface="+mn-lt"/>
                <a:cs typeface="Times New Roman"/>
              </a:rPr>
              <a:t>2002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184" y="4913561"/>
            <a:ext cx="3279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b="0" i="0" dirty="0" smtClean="0">
                <a:solidFill>
                  <a:srgbClr val="000000"/>
                </a:solidFill>
              </a:rPr>
              <a:t>Heuristic model by R.J</a:t>
            </a:r>
            <a:r>
              <a:rPr lang="en-US" b="0" i="0" dirty="0">
                <a:solidFill>
                  <a:srgbClr val="000000"/>
                </a:solidFill>
              </a:rPr>
              <a:t>. </a:t>
            </a:r>
            <a:r>
              <a:rPr lang="en-US" b="0" i="0" dirty="0" err="1">
                <a:solidFill>
                  <a:srgbClr val="000000"/>
                </a:solidFill>
              </a:rPr>
              <a:t>Goldston</a:t>
            </a:r>
            <a:r>
              <a:rPr lang="en-US" b="0" i="0" dirty="0">
                <a:solidFill>
                  <a:srgbClr val="000000"/>
                </a:solidFill>
              </a:rPr>
              <a:t>, </a:t>
            </a:r>
            <a:r>
              <a:rPr lang="en-US" b="0" i="0" dirty="0" smtClean="0">
                <a:solidFill>
                  <a:srgbClr val="000000"/>
                </a:solidFill>
              </a:rPr>
              <a:t>NF (</a:t>
            </a:r>
            <a:r>
              <a:rPr lang="en-US" b="0" i="0" dirty="0">
                <a:solidFill>
                  <a:srgbClr val="000000"/>
                </a:solidFill>
              </a:rPr>
              <a:t>2012).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1101" y="4093634"/>
            <a:ext cx="76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~ 40 kW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30435" y="4724400"/>
            <a:ext cx="71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~ 2 MW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5234" y="5317067"/>
            <a:ext cx="488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~ 50</a:t>
            </a:r>
            <a:endParaRPr lang="en-US" i="0" dirty="0">
              <a:solidFill>
                <a:srgbClr val="000000"/>
              </a:solidFill>
            </a:endParaRPr>
          </a:p>
        </p:txBody>
      </p:sp>
      <p:pic>
        <p:nvPicPr>
          <p:cNvPr id="39" name="Picture 38" descr="Screen Shot 2013-02-12 at 10.06.5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69809"/>
            <a:ext cx="3492500" cy="3238700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 bwMode="auto">
          <a:xfrm>
            <a:off x="1033780" y="2235200"/>
            <a:ext cx="1036320" cy="20218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43" name="Left Arrow 42"/>
          <p:cNvSpPr/>
          <p:nvPr/>
        </p:nvSpPr>
        <p:spPr bwMode="auto">
          <a:xfrm rot="20460000">
            <a:off x="2048220" y="2688908"/>
            <a:ext cx="835714" cy="258329"/>
          </a:xfrm>
          <a:prstGeom prst="leftArrow">
            <a:avLst/>
          </a:prstGeom>
          <a:solidFill>
            <a:srgbClr val="EEF9F4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44" name="Text Box 27"/>
          <p:cNvSpPr txBox="1">
            <a:spLocks/>
          </p:cNvSpPr>
          <p:nvPr/>
        </p:nvSpPr>
        <p:spPr bwMode="auto">
          <a:xfrm>
            <a:off x="2346960" y="1762025"/>
            <a:ext cx="2042160" cy="3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T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err="1">
                <a:latin typeface="+mn-lt"/>
                <a:cs typeface="Times New Roman"/>
              </a:rPr>
              <a:t>Eich</a:t>
            </a:r>
            <a:r>
              <a:rPr lang="en-US" sz="1200" b="0" i="0" dirty="0">
                <a:latin typeface="+mn-lt"/>
                <a:cs typeface="Times New Roman"/>
              </a:rPr>
              <a:t> et al., </a:t>
            </a:r>
            <a:r>
              <a:rPr lang="en-US" sz="1200" b="0" i="0" dirty="0" smtClean="0">
                <a:latin typeface="+mn-lt"/>
                <a:cs typeface="Times New Roman"/>
              </a:rPr>
              <a:t>NF </a:t>
            </a:r>
            <a:r>
              <a:rPr lang="en-US" sz="1200" b="0" i="0" dirty="0">
                <a:latin typeface="+mn-lt"/>
                <a:cs typeface="Times New Roman"/>
              </a:rPr>
              <a:t>(2013</a:t>
            </a:r>
            <a:r>
              <a:rPr lang="en-US" sz="1200" b="0" i="0" dirty="0" smtClean="0">
                <a:latin typeface="+mn-lt"/>
                <a:cs typeface="Times New Roman"/>
              </a:rPr>
              <a:t>).  </a:t>
            </a:r>
            <a:endParaRPr lang="en-US" sz="1200" b="0" i="0" dirty="0">
              <a:latin typeface="+mn-lt"/>
              <a:cs typeface="Times New Roman"/>
            </a:endParaRPr>
          </a:p>
          <a:p>
            <a:pPr lvl="0" defTabSz="914400"/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24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487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680"/>
              </a:lnSpc>
              <a:spcAft>
                <a:spcPts val="0"/>
              </a:spcAft>
              <a:buNone/>
            </a:pPr>
            <a:r>
              <a:rPr lang="en-US" sz="2400" i="0" dirty="0" err="1">
                <a:solidFill>
                  <a:srgbClr val="0816FF"/>
                </a:solidFill>
                <a:ea typeface="ÇlÇr ñæí©" charset="0"/>
                <a:cs typeface="Times New Roman"/>
              </a:rPr>
              <a:t>Divertor</a:t>
            </a:r>
            <a:r>
              <a:rPr lang="en-US" sz="2400" i="0" dirty="0">
                <a:solidFill>
                  <a:srgbClr val="0816FF"/>
                </a:solidFill>
                <a:ea typeface="ÇlÇr ñæí©" charset="0"/>
                <a:cs typeface="Times New Roman"/>
              </a:rPr>
              <a:t> flux expansion of ~ 50 achieved with </a:t>
            </a:r>
            <a:endParaRPr lang="en-US" sz="2400" i="0" dirty="0" smtClean="0">
              <a:solidFill>
                <a:srgbClr val="0816FF"/>
              </a:solidFill>
              <a:ea typeface="ÇlÇr ñæí©" charset="0"/>
              <a:cs typeface="Times New Roman"/>
            </a:endParaRPr>
          </a:p>
          <a:p>
            <a:pPr algn="ctr">
              <a:lnSpc>
                <a:spcPts val="2680"/>
              </a:lnSpc>
              <a:spcAft>
                <a:spcPts val="0"/>
              </a:spcAft>
              <a:buNone/>
            </a:pPr>
            <a:r>
              <a:rPr lang="en-US" sz="2400" i="0" dirty="0" smtClean="0">
                <a:solidFill>
                  <a:srgbClr val="0816FF"/>
                </a:solidFill>
                <a:ea typeface="ÇlÇr ñæí©" charset="0"/>
                <a:cs typeface="Times New Roman"/>
              </a:rPr>
              <a:t>Snow Flake </a:t>
            </a:r>
            <a:r>
              <a:rPr lang="en-US" sz="2400" i="0" dirty="0" err="1" smtClean="0">
                <a:solidFill>
                  <a:srgbClr val="0816FF"/>
                </a:solidFill>
                <a:ea typeface="ÇlÇr ñæí©" charset="0"/>
                <a:cs typeface="Times New Roman"/>
              </a:rPr>
              <a:t>Divertor</a:t>
            </a:r>
            <a:r>
              <a:rPr lang="en-US" sz="2400" i="0" dirty="0" smtClean="0">
                <a:solidFill>
                  <a:srgbClr val="0816FF"/>
                </a:solidFill>
                <a:ea typeface="ÇlÇr ñæí©" charset="0"/>
                <a:cs typeface="Times New Roman"/>
              </a:rPr>
              <a:t> with large heat flux reduction in </a:t>
            </a:r>
            <a:r>
              <a:rPr lang="en-US" sz="2400" i="0" dirty="0">
                <a:solidFill>
                  <a:srgbClr val="0816FF"/>
                </a:solidFill>
                <a:ea typeface="ÇlÇr ñæí©" charset="0"/>
                <a:cs typeface="Times New Roman"/>
              </a:rPr>
              <a:t>NSTX </a:t>
            </a:r>
            <a:endParaRPr lang="en-US" sz="2400" dirty="0">
              <a:solidFill>
                <a:srgbClr val="0816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454400" y="4318000"/>
            <a:ext cx="304800" cy="254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73800" y="1727200"/>
            <a:ext cx="152400" cy="1143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69000" y="3975100"/>
            <a:ext cx="152400" cy="1143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4970" y="4034721"/>
            <a:ext cx="18466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None/>
            </a:pP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016499" y="2385368"/>
            <a:ext cx="3925481" cy="2677656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i="0" dirty="0">
                <a:solidFill>
                  <a:schemeClr val="tx1"/>
                </a:solidFill>
                <a:ea typeface="ÇlÇr ñæí©" charset="0"/>
                <a:cs typeface="Times New Roman"/>
              </a:rPr>
              <a:t>NSTX-U will investigate </a:t>
            </a: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novel </a:t>
            </a:r>
            <a:r>
              <a:rPr lang="en-US" sz="2000" i="0" dirty="0" err="1" smtClean="0">
                <a:solidFill>
                  <a:schemeClr val="tx1"/>
                </a:solidFill>
                <a:ea typeface="ÇlÇr ñæí©" charset="0"/>
                <a:cs typeface="Times New Roman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 </a:t>
            </a:r>
            <a:r>
              <a:rPr lang="en-US" sz="2000" i="0" dirty="0">
                <a:solidFill>
                  <a:schemeClr val="tx1"/>
                </a:solidFill>
                <a:ea typeface="ÇlÇr ñæí©" charset="0"/>
                <a:cs typeface="Times New Roman"/>
              </a:rPr>
              <a:t>heat flux mitigation concepts needed for FNSF and  Demo</a:t>
            </a: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.</a:t>
            </a:r>
            <a:endParaRPr lang="en-US" sz="2000" i="0" dirty="0" smtClean="0">
              <a:solidFill>
                <a:schemeClr val="tx1"/>
              </a:solidFill>
              <a:latin typeface="+mn-lt"/>
              <a:ea typeface="ÇlÇr ñæí©" charset="0"/>
              <a:cs typeface="Times New Roman"/>
            </a:endParaRPr>
          </a:p>
          <a:p>
            <a:pPr marL="182880" indent="-822960">
              <a:spcAft>
                <a:spcPts val="1200"/>
              </a:spcAft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• Up-and-down symmetric Snow Flake / 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X-</a:t>
            </a:r>
            <a:r>
              <a:rPr lang="en-US" sz="2000" i="0" dirty="0" err="1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divertors</a:t>
            </a: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 </a:t>
            </a:r>
            <a:endParaRPr lang="en-US" sz="2000" i="0" dirty="0" smtClean="0">
              <a:solidFill>
                <a:schemeClr val="tx1"/>
              </a:solidFill>
              <a:latin typeface="+mn-lt"/>
              <a:ea typeface="ÇlÇr ñæí©" charset="0"/>
              <a:cs typeface="Times New Roman"/>
            </a:endParaRPr>
          </a:p>
          <a:p>
            <a:pPr marL="182880" indent="-822960">
              <a:spcAft>
                <a:spcPts val="1200"/>
              </a:spcAft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• Lithium + high-Z metal PFCs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9700" y="994946"/>
            <a:ext cx="4639235" cy="5546637"/>
            <a:chOff x="4419600" y="880646"/>
            <a:chExt cx="4639235" cy="5546637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1635" y="3735665"/>
              <a:ext cx="4267200" cy="269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3268644" y="4718152"/>
              <a:ext cx="26404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dirty="0" err="1" smtClean="0">
                  <a:solidFill>
                    <a:srgbClr val="000000"/>
                  </a:solidFill>
                </a:rPr>
                <a:t>Divertor</a:t>
              </a:r>
              <a:r>
                <a:rPr lang="en-US" sz="1600" dirty="0" smtClean="0">
                  <a:solidFill>
                    <a:srgbClr val="000000"/>
                  </a:solidFill>
                </a:rPr>
                <a:t> heat flux (MW/m</a:t>
              </a:r>
              <a:r>
                <a:rPr lang="en-US" sz="1600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sz="1600" dirty="0" smtClean="0">
                  <a:solidFill>
                    <a:srgbClr val="000000"/>
                  </a:solidFill>
                </a:rPr>
                <a:t>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4" descr="xp924-135485-300-eps1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0321" y="1263160"/>
              <a:ext cx="2935231" cy="23418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48152" y="880646"/>
              <a:ext cx="29075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i="0" dirty="0" smtClean="0">
                  <a:solidFill>
                    <a:srgbClr val="0000FF"/>
                  </a:solidFill>
                </a:rPr>
                <a:t>Snowflake </a:t>
              </a:r>
              <a:r>
                <a:rPr lang="en-US" sz="1600" i="0" dirty="0" err="1" smtClean="0">
                  <a:solidFill>
                    <a:srgbClr val="0000FF"/>
                  </a:solidFill>
                </a:rPr>
                <a:t>divertor</a:t>
              </a:r>
              <a:r>
                <a:rPr lang="en-US" sz="1600" i="0" dirty="0" smtClean="0">
                  <a:solidFill>
                    <a:srgbClr val="0000FF"/>
                  </a:solidFill>
                </a:rPr>
                <a:t> in NSTX</a:t>
              </a:r>
              <a:endParaRPr lang="en-US" sz="1600" i="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353" y="2669545"/>
              <a:ext cx="510076" cy="276999"/>
            </a:xfrm>
            <a:prstGeom prst="rect">
              <a:avLst/>
            </a:prstGeom>
            <a:solidFill>
              <a:srgbClr val="99FF33"/>
            </a:solidFill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</a:rPr>
                <a:t>OSP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564429" y="2800458"/>
              <a:ext cx="820292" cy="13910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974672" y="3396762"/>
              <a:ext cx="1046748" cy="36352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315200" y="3396760"/>
              <a:ext cx="1684789" cy="355683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 Box 53"/>
          <p:cNvSpPr txBox="1">
            <a:spLocks/>
          </p:cNvSpPr>
          <p:nvPr/>
        </p:nvSpPr>
        <p:spPr bwMode="auto">
          <a:xfrm>
            <a:off x="3414848" y="6195669"/>
            <a:ext cx="3049452" cy="4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V</a:t>
            </a:r>
            <a:r>
              <a:rPr lang="en-US" sz="1200" b="0" i="0" dirty="0">
                <a:latin typeface="+mn-lt"/>
                <a:cs typeface="Times New Roman"/>
              </a:rPr>
              <a:t>. A. </a:t>
            </a:r>
            <a:r>
              <a:rPr lang="en-US" sz="1200" b="0" i="0" dirty="0" err="1">
                <a:latin typeface="+mn-lt"/>
                <a:cs typeface="Times New Roman"/>
              </a:rPr>
              <a:t>Soukhanovskii</a:t>
            </a:r>
            <a:r>
              <a:rPr lang="en-US" sz="1200" b="0" i="0" dirty="0">
                <a:latin typeface="+mn-lt"/>
                <a:cs typeface="Times New Roman"/>
              </a:rPr>
              <a:t> et al.,  </a:t>
            </a:r>
            <a:r>
              <a:rPr lang="en-US" sz="1200" b="0" i="0" dirty="0" err="1" smtClean="0">
                <a:latin typeface="+mn-lt"/>
                <a:cs typeface="Times New Roman"/>
              </a:rPr>
              <a:t>PoP</a:t>
            </a:r>
            <a:r>
              <a:rPr lang="en-US" sz="1200" b="0" i="0" dirty="0" smtClean="0">
                <a:latin typeface="+mn-lt"/>
                <a:cs typeface="Times New Roman"/>
              </a:rPr>
              <a:t> (</a:t>
            </a:r>
            <a:r>
              <a:rPr lang="en-US" sz="1200" b="0" i="0" dirty="0">
                <a:latin typeface="+mn-lt"/>
                <a:cs typeface="Times New Roman"/>
              </a:rPr>
              <a:t>2012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461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3" y="1112870"/>
            <a:ext cx="8768316" cy="5372990"/>
          </a:xfrm>
        </p:spPr>
        <p:txBody>
          <a:bodyPr/>
          <a:lstStyle/>
          <a:p>
            <a:r>
              <a:rPr lang="en-US" sz="2800" dirty="0" smtClean="0"/>
              <a:t>What sets the heat flux width in the open field line region?  </a:t>
            </a:r>
          </a:p>
          <a:p>
            <a:pPr lvl="1"/>
            <a:r>
              <a:rPr lang="en-US" sz="2400" dirty="0" smtClean="0"/>
              <a:t>Mostly drifts + collisions (i.e. neoclassical) or does turbulence play a role?</a:t>
            </a:r>
          </a:p>
          <a:p>
            <a:pPr lvl="1"/>
            <a:endParaRPr lang="en-US" sz="1100" dirty="0"/>
          </a:p>
          <a:p>
            <a:r>
              <a:rPr lang="en-US" sz="2800" dirty="0" smtClean="0"/>
              <a:t>How does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geometry (such as snowflake) influence the plasma edge properties?</a:t>
            </a:r>
            <a:endParaRPr lang="en-US" dirty="0"/>
          </a:p>
          <a:p>
            <a:endParaRPr lang="en-US" sz="1600" dirty="0" smtClean="0"/>
          </a:p>
          <a:p>
            <a:r>
              <a:rPr lang="en-US" sz="2800" dirty="0" smtClean="0"/>
              <a:t>How do Li and high-Z PFCs modify the edge region, and also the core performance?</a:t>
            </a:r>
          </a:p>
          <a:p>
            <a:pPr lvl="1"/>
            <a:r>
              <a:rPr lang="en-US" sz="2400" dirty="0" smtClean="0"/>
              <a:t>NSTX-U will study “vapor shielding” regime to improve understanding of Li evaporation + radiation and impact on power exhaust / heat-flux mitigation / core performance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26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206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20661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000" i="0" dirty="0" smtClean="0">
                <a:solidFill>
                  <a:srgbClr val="0816FF"/>
                </a:solidFill>
              </a:rPr>
              <a:t>NBI </a:t>
            </a:r>
            <a:r>
              <a:rPr lang="en-US" sz="2000" i="0" dirty="0">
                <a:solidFill>
                  <a:srgbClr val="0816FF"/>
                </a:solidFill>
              </a:rPr>
              <a:t>heated ST plasmas provide an excellent </a:t>
            </a:r>
            <a:r>
              <a:rPr lang="en-US" sz="2000" i="0" dirty="0" err="1">
                <a:solidFill>
                  <a:srgbClr val="0816FF"/>
                </a:solidFill>
              </a:rPr>
              <a:t>testbed</a:t>
            </a:r>
            <a:r>
              <a:rPr lang="en-US" sz="2000" i="0" dirty="0">
                <a:solidFill>
                  <a:srgbClr val="0816FF"/>
                </a:solidFill>
              </a:rPr>
              <a:t> for </a:t>
            </a:r>
            <a:r>
              <a:rPr lang="en-US" sz="2000" i="0" dirty="0">
                <a:solidFill>
                  <a:srgbClr val="0816FF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0" dirty="0">
                <a:solidFill>
                  <a:srgbClr val="0816FF"/>
                </a:solidFill>
              </a:rPr>
              <a:t>-particle </a:t>
            </a:r>
            <a:r>
              <a:rPr lang="en-US" sz="2000" i="0" dirty="0" smtClean="0">
                <a:solidFill>
                  <a:srgbClr val="0816FF"/>
                </a:solidFill>
              </a:rPr>
              <a:t>physics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2400" i="0" dirty="0" err="1">
                <a:solidFill>
                  <a:srgbClr val="FF0000"/>
                </a:solidFill>
              </a:rPr>
              <a:t>Alfvenic</a:t>
            </a:r>
            <a:r>
              <a:rPr lang="en-US" sz="2400" i="0" dirty="0">
                <a:solidFill>
                  <a:srgbClr val="FF0000"/>
                </a:solidFill>
              </a:rPr>
              <a:t> modes </a:t>
            </a:r>
            <a:r>
              <a:rPr lang="en-US" sz="2400" i="0" dirty="0" smtClean="0">
                <a:solidFill>
                  <a:srgbClr val="FF0000"/>
                </a:solidFill>
              </a:rPr>
              <a:t>readily accessed due </a:t>
            </a:r>
            <a:r>
              <a:rPr lang="en-US" sz="2400" i="0" dirty="0">
                <a:solidFill>
                  <a:srgbClr val="FF0000"/>
                </a:solidFill>
              </a:rPr>
              <a:t>to </a:t>
            </a:r>
            <a:r>
              <a:rPr lang="en-US" sz="2400" i="0" dirty="0" smtClean="0">
                <a:solidFill>
                  <a:srgbClr val="FF0000"/>
                </a:solidFill>
              </a:rPr>
              <a:t>high </a:t>
            </a:r>
            <a:r>
              <a:rPr lang="en-US" sz="2400" i="0" dirty="0" err="1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400" i="0" dirty="0">
                <a:solidFill>
                  <a:srgbClr val="FF0000"/>
                </a:solidFill>
              </a:rPr>
              <a:t> &gt; </a:t>
            </a:r>
            <a:r>
              <a:rPr lang="en-US" sz="2400" i="0" dirty="0" err="1">
                <a:solidFill>
                  <a:srgbClr val="FF0000"/>
                </a:solidFill>
              </a:rPr>
              <a:t>V</a:t>
            </a:r>
            <a:r>
              <a:rPr lang="en-US" sz="2400" i="0" baseline="-25000" dirty="0" err="1">
                <a:solidFill>
                  <a:srgbClr val="FF0000"/>
                </a:solidFill>
              </a:rPr>
              <a:t>Alf</a:t>
            </a:r>
            <a:r>
              <a:rPr lang="en-US" sz="2400" i="0" baseline="-25000" dirty="0">
                <a:solidFill>
                  <a:srgbClr val="FF0000"/>
                </a:solidFill>
              </a:rPr>
              <a:t> 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00" y="4724400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68401" y="2847648"/>
            <a:ext cx="2374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  <a:ea typeface="ÇlÇr ñæí©" charset="0"/>
              </a:rPr>
              <a:t>EP parameter space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355600" y="932181"/>
            <a:ext cx="85598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800" i="0" dirty="0">
                <a:solidFill>
                  <a:srgbClr val="000000"/>
                </a:solidFill>
              </a:rPr>
              <a:t>-</a:t>
            </a:r>
            <a:r>
              <a:rPr lang="en-US" sz="1800" i="0" dirty="0" smtClean="0">
                <a:solidFill>
                  <a:srgbClr val="000000"/>
                </a:solidFill>
              </a:rPr>
              <a:t>particles couples to Alfven-type mode strongly when </a:t>
            </a:r>
            <a:r>
              <a:rPr lang="en-US" sz="1800" i="0" dirty="0" err="1" smtClean="0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800" i="0" dirty="0" smtClean="0">
                <a:solidFill>
                  <a:srgbClr val="000000"/>
                </a:solidFill>
              </a:rPr>
              <a:t> &gt; </a:t>
            </a:r>
            <a:r>
              <a:rPr lang="en-US" sz="1800" i="0" dirty="0" err="1" smtClean="0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 smtClean="0">
                <a:solidFill>
                  <a:srgbClr val="000000"/>
                </a:solidFill>
              </a:rPr>
              <a:t>Alf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  </a:t>
            </a:r>
            <a:r>
              <a:rPr lang="en-US" sz="1800" i="0" dirty="0" smtClean="0">
                <a:solidFill>
                  <a:srgbClr val="000000"/>
                </a:solidFill>
              </a:rPr>
              <a:t>~ </a:t>
            </a:r>
            <a:r>
              <a:rPr lang="en-US" sz="180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1800" i="0" baseline="30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</a:t>
            </a:r>
            <a:r>
              <a:rPr lang="en-US" sz="1800" i="0" baseline="30000" dirty="0" smtClean="0">
                <a:solidFill>
                  <a:srgbClr val="000000"/>
                </a:solidFill>
              </a:rPr>
              <a:t>0.5</a:t>
            </a:r>
            <a:r>
              <a:rPr lang="en-US" sz="1800" i="0" dirty="0" smtClean="0">
                <a:solidFill>
                  <a:srgbClr val="000000"/>
                </a:solidFill>
              </a:rPr>
              <a:t> Cs</a:t>
            </a:r>
            <a:endParaRPr lang="en-US" sz="1800" i="0" baseline="-25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0" dirty="0" err="1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800" i="0" dirty="0">
                <a:solidFill>
                  <a:srgbClr val="000000"/>
                </a:solidFill>
              </a:rPr>
              <a:t> &gt; </a:t>
            </a:r>
            <a:r>
              <a:rPr lang="en-US" sz="1800" i="0" dirty="0" err="1" smtClean="0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>
                <a:solidFill>
                  <a:srgbClr val="000000"/>
                </a:solidFill>
              </a:rPr>
              <a:t>A</a:t>
            </a:r>
            <a:r>
              <a:rPr lang="en-US" sz="1800" i="0" baseline="-25000" dirty="0" err="1" smtClean="0">
                <a:solidFill>
                  <a:srgbClr val="000000"/>
                </a:solidFill>
              </a:rPr>
              <a:t>lf</a:t>
            </a:r>
            <a:r>
              <a:rPr lang="en-US" sz="1800" i="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i="0" dirty="0" smtClean="0">
                <a:solidFill>
                  <a:srgbClr val="000000"/>
                </a:solidFill>
              </a:rPr>
              <a:t> in ITER and reactors</a:t>
            </a: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</a:rPr>
              <a:t>In STs, the condition is easily satisfied due to high beta</a:t>
            </a: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</a:rPr>
              <a:t>A prominent instabilities driven by fast particles are global and called </a:t>
            </a:r>
            <a:r>
              <a:rPr lang="en-US" sz="1800" i="0" dirty="0" err="1" smtClean="0">
                <a:solidFill>
                  <a:srgbClr val="000000"/>
                </a:solidFill>
              </a:rPr>
              <a:t>toroidal</a:t>
            </a:r>
            <a:r>
              <a:rPr lang="en-US" sz="1800" i="0" dirty="0" smtClean="0">
                <a:solidFill>
                  <a:srgbClr val="000000"/>
                </a:solidFill>
              </a:rPr>
              <a:t> Alfven </a:t>
            </a:r>
            <a:r>
              <a:rPr lang="en-US" sz="1800" i="0" dirty="0" err="1" smtClean="0">
                <a:solidFill>
                  <a:srgbClr val="000000"/>
                </a:solidFill>
              </a:rPr>
              <a:t>eigenmodes</a:t>
            </a:r>
            <a:r>
              <a:rPr lang="en-US" sz="1800" i="0" dirty="0" smtClean="0">
                <a:solidFill>
                  <a:srgbClr val="000000"/>
                </a:solidFill>
              </a:rPr>
              <a:t> (TAE).</a:t>
            </a: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00000"/>
                </a:solidFill>
              </a:rPr>
              <a:t>NSTX-U will also explore </a:t>
            </a:r>
            <a:r>
              <a:rPr lang="en-US" sz="1800" i="0" dirty="0" err="1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sz="1800" i="0" dirty="0">
                <a:solidFill>
                  <a:srgbClr val="000000"/>
                </a:solidFill>
              </a:rPr>
              <a:t> </a:t>
            </a:r>
            <a:r>
              <a:rPr lang="en-US" sz="1800" i="0" dirty="0" smtClean="0">
                <a:solidFill>
                  <a:srgbClr val="000000"/>
                </a:solidFill>
              </a:rPr>
              <a:t>&lt; </a:t>
            </a:r>
            <a:r>
              <a:rPr lang="en-US" sz="1800" i="0" dirty="0" err="1">
                <a:solidFill>
                  <a:srgbClr val="000000"/>
                </a:solidFill>
              </a:rPr>
              <a:t>V</a:t>
            </a:r>
            <a:r>
              <a:rPr lang="en-US" sz="1800" i="0" baseline="-25000" dirty="0" err="1">
                <a:solidFill>
                  <a:srgbClr val="000000"/>
                </a:solidFill>
              </a:rPr>
              <a:t>Alf</a:t>
            </a:r>
            <a:r>
              <a:rPr lang="en-US" sz="1800" i="0" baseline="-25000" dirty="0">
                <a:solidFill>
                  <a:srgbClr val="000000"/>
                </a:solidFill>
              </a:rPr>
              <a:t> </a:t>
            </a:r>
            <a:r>
              <a:rPr lang="en-US" sz="1800" i="0" dirty="0" smtClean="0">
                <a:solidFill>
                  <a:srgbClr val="000000"/>
                </a:solidFill>
              </a:rPr>
              <a:t>regime giving more flexibility </a:t>
            </a:r>
            <a:endParaRPr lang="en-US" sz="1800" i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1800" y="4254500"/>
            <a:ext cx="241300" cy="1905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pic>
        <p:nvPicPr>
          <p:cNvPr id="9" name="Picture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12" y="3838574"/>
            <a:ext cx="3621274" cy="25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6724972" y="5926455"/>
            <a:ext cx="2279328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M.P</a:t>
            </a:r>
            <a:r>
              <a:rPr lang="en-US" sz="1200" b="0" i="0" dirty="0">
                <a:latin typeface="+mn-lt"/>
                <a:cs typeface="Times New Roman"/>
              </a:rPr>
              <a:t>. </a:t>
            </a:r>
            <a:r>
              <a:rPr lang="en-US" sz="1200" b="0" i="0" dirty="0" err="1">
                <a:latin typeface="+mn-lt"/>
                <a:cs typeface="Times New Roman"/>
              </a:rPr>
              <a:t>Gryaznevich</a:t>
            </a:r>
            <a:r>
              <a:rPr lang="en-US" sz="1200" b="0" i="0" dirty="0">
                <a:latin typeface="+mn-lt"/>
                <a:cs typeface="Times New Roman"/>
              </a:rPr>
              <a:t> </a:t>
            </a:r>
            <a:r>
              <a:rPr lang="en-US" sz="1200" b="0" i="0" dirty="0" smtClean="0">
                <a:latin typeface="+mn-lt"/>
                <a:cs typeface="Times New Roman"/>
              </a:rPr>
              <a:t>et al. PPCF</a:t>
            </a:r>
            <a:r>
              <a:rPr lang="en-US" sz="1200" b="0" i="0" dirty="0">
                <a:latin typeface="+mn-lt"/>
                <a:cs typeface="Times New Roman"/>
              </a:rPr>
              <a:t> </a:t>
            </a:r>
            <a:r>
              <a:rPr lang="en-US" sz="1200" b="0" i="0" dirty="0" smtClean="0">
                <a:latin typeface="+mn-lt"/>
                <a:cs typeface="Times New Roman"/>
              </a:rPr>
              <a:t>(</a:t>
            </a:r>
            <a:r>
              <a:rPr lang="en-US" sz="1200" b="0" i="0" dirty="0">
                <a:latin typeface="+mn-lt"/>
                <a:cs typeface="Times New Roman"/>
              </a:rPr>
              <a:t>2004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000" y="343095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Stabilization of TAEs at high </a:t>
            </a:r>
            <a:r>
              <a:rPr lang="en-US" sz="1600" i="0" dirty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β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  <a:ea typeface="ÇlÇr ñæí©" charset="0"/>
                <a:cs typeface="Times New Roman"/>
              </a:rPr>
              <a:t> in MAST</a:t>
            </a:r>
            <a:endParaRPr lang="en-US" sz="16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6437" y="2903835"/>
            <a:ext cx="5147563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80"/>
              </a:lnSpc>
              <a:buNone/>
            </a:pPr>
            <a:r>
              <a:rPr lang="en-US" sz="1600" i="0" dirty="0" smtClean="0">
                <a:solidFill>
                  <a:srgbClr val="0816FF"/>
                </a:solidFill>
              </a:rPr>
              <a:t>TAEs significantly modified at high </a:t>
            </a:r>
            <a:r>
              <a:rPr lang="en-US" sz="1600" i="0" dirty="0" smtClean="0">
                <a:solidFill>
                  <a:srgbClr val="0816FF"/>
                </a:solidFill>
                <a:latin typeface="Symbol" charset="2"/>
                <a:cs typeface="Symbol" charset="2"/>
              </a:rPr>
              <a:t>b </a:t>
            </a:r>
            <a:r>
              <a:rPr lang="en-US" sz="1600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as </a:t>
            </a:r>
            <a:r>
              <a:rPr lang="en-US" sz="1600" i="0" dirty="0" err="1" smtClean="0">
                <a:solidFill>
                  <a:srgbClr val="0816FF"/>
                </a:solidFill>
                <a:latin typeface="Helvetica Neue"/>
                <a:cs typeface="Helvetica Neue"/>
              </a:rPr>
              <a:t>V</a:t>
            </a:r>
            <a:r>
              <a:rPr lang="en-US" sz="1600" i="0" baseline="-25000" dirty="0" err="1" smtClean="0">
                <a:solidFill>
                  <a:srgbClr val="0816FF"/>
                </a:solidFill>
                <a:latin typeface="Helvetica Neue"/>
                <a:cs typeface="Helvetica Neue"/>
              </a:rPr>
              <a:t>Alf</a:t>
            </a:r>
            <a:r>
              <a:rPr lang="en-US" sz="1600" i="0" dirty="0" smtClean="0">
                <a:solidFill>
                  <a:srgbClr val="0816FF"/>
                </a:solidFill>
                <a:latin typeface="Helvetica Neue"/>
                <a:cs typeface="Helvetica Neue"/>
              </a:rPr>
              <a:t>         C</a:t>
            </a:r>
            <a:r>
              <a:rPr lang="en-US" sz="1600" i="0" baseline="-25000" dirty="0" smtClean="0">
                <a:solidFill>
                  <a:srgbClr val="0816FF"/>
                </a:solidFill>
                <a:latin typeface="Helvetica Neue"/>
                <a:cs typeface="Helvetica Neue"/>
              </a:rPr>
              <a:t>s</a:t>
            </a:r>
            <a:r>
              <a:rPr lang="en-US" sz="1600" i="0" dirty="0" smtClean="0">
                <a:solidFill>
                  <a:srgbClr val="0816FF"/>
                </a:solidFill>
              </a:rPr>
              <a:t>  </a:t>
            </a:r>
            <a:endParaRPr lang="en-US" sz="1600" i="0" dirty="0">
              <a:solidFill>
                <a:srgbClr val="0816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8293100" y="3187700"/>
            <a:ext cx="406400" cy="0"/>
          </a:xfrm>
          <a:prstGeom prst="straightConnector1">
            <a:avLst/>
          </a:prstGeom>
          <a:noFill/>
          <a:ln w="38100" cap="flat" cmpd="sng" algn="ctr">
            <a:solidFill>
              <a:srgbClr val="0816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187700"/>
            <a:ext cx="3355539" cy="3251200"/>
          </a:xfrm>
          <a:prstGeom prst="rect">
            <a:avLst/>
          </a:prstGeom>
        </p:spPr>
      </p:pic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2393575" y="6189748"/>
            <a:ext cx="2953125" cy="3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None/>
            </a:pPr>
            <a:r>
              <a:rPr lang="en-US" sz="1200" b="0" i="0" dirty="0" smtClean="0">
                <a:latin typeface="Times New Roman"/>
                <a:cs typeface="Times New Roman"/>
              </a:rPr>
              <a:t> </a:t>
            </a:r>
            <a:r>
              <a:rPr lang="en-US" sz="1200" b="0" i="0" dirty="0">
                <a:latin typeface="Times New Roman"/>
                <a:cs typeface="Times New Roman"/>
              </a:rPr>
              <a:t>E. D. Fredrickson et al., </a:t>
            </a:r>
            <a:r>
              <a:rPr lang="en-US" sz="1200" b="0" i="0" dirty="0" smtClean="0">
                <a:latin typeface="Times New Roman"/>
                <a:cs typeface="Times New Roman"/>
              </a:rPr>
              <a:t>NF </a:t>
            </a:r>
            <a:r>
              <a:rPr lang="en-US" sz="1200" b="0" i="0" dirty="0">
                <a:latin typeface="Times New Roman"/>
                <a:cs typeface="Times New Roman"/>
              </a:rPr>
              <a:t>(2013</a:t>
            </a:r>
            <a:r>
              <a:rPr lang="en-US" sz="1200" b="0" i="0" dirty="0" smtClean="0">
                <a:latin typeface="Times New Roman"/>
                <a:cs typeface="Times New Roman"/>
              </a:rPr>
              <a:t>)</a:t>
            </a:r>
            <a:endParaRPr lang="en-US" sz="1200" b="0" i="0" dirty="0">
              <a:latin typeface="Times New Roman"/>
              <a:cs typeface="Times New Roman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27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1169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891574" y="12914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20661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0923FF"/>
                </a:solidFill>
              </a:rPr>
              <a:t>“TAE avalanche” shown to cause energetic particle loss </a:t>
            </a:r>
          </a:p>
          <a:p>
            <a:pPr algn="ctr" eaLnBrk="0" hangingPunct="0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Uncontrolled </a:t>
            </a:r>
            <a:r>
              <a:rPr lang="en-US" sz="2000" i="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i="0" dirty="0" smtClean="0">
                <a:solidFill>
                  <a:srgbClr val="FF0000"/>
                </a:solidFill>
              </a:rPr>
              <a:t>-particle loss could cause reactor first wall damage</a:t>
            </a:r>
            <a:endParaRPr lang="en-US" sz="2000" i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00" y="4724400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97968" y="1828437"/>
            <a:ext cx="4139132" cy="4646153"/>
            <a:chOff x="0" y="0"/>
            <a:chExt cx="4106333" cy="4711923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0" y="0"/>
              <a:ext cx="4106333" cy="4711923"/>
              <a:chOff x="0" y="0"/>
              <a:chExt cx="4106333" cy="4711923"/>
            </a:xfrm>
          </p:grpSpPr>
          <p:pic>
            <p:nvPicPr>
              <p:cNvPr id="2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06333" cy="2133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3" y="2112432"/>
                <a:ext cx="4021561" cy="2465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643466" y="2146299"/>
                <a:ext cx="194733" cy="9313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685799" y="3306235"/>
                <a:ext cx="194733" cy="9313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1904999" y="4483099"/>
                <a:ext cx="575734" cy="10160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Text Box 13"/>
              <p:cNvSpPr txBox="1">
                <a:spLocks noChangeArrowheads="1"/>
              </p:cNvSpPr>
              <p:nvPr/>
            </p:nvSpPr>
            <p:spPr bwMode="auto">
              <a:xfrm>
                <a:off x="1880239" y="4398541"/>
                <a:ext cx="958877" cy="313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ea typeface="ÇlÇr ÇoÉSÉVÉbÉN" charset="0"/>
                  </a:rPr>
                  <a:t>Time (ms)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34999" y="139699"/>
              <a:ext cx="194734" cy="13546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57210" y="57826"/>
              <a:ext cx="442839" cy="313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ea typeface="ÇlÇr ÇoÉSÉVÉbÉN" charset="0"/>
                </a:rPr>
                <a:t>(a)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695960" y="986853"/>
            <a:ext cx="4094146" cy="12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lnSpc>
                <a:spcPts val="1560"/>
              </a:lnSpc>
              <a:buNone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Multi-mode TAE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avalanche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can cause </a:t>
            </a:r>
            <a:r>
              <a:rPr lang="en-US" sz="1800" i="0" dirty="0">
                <a:latin typeface="+mn-lt"/>
                <a:ea typeface="ÇlÇr ñæí©" charset="0"/>
                <a:cs typeface="Times New Roman"/>
              </a:rPr>
              <a:t>s</a:t>
            </a:r>
            <a:r>
              <a:rPr lang="en-US" sz="1800" i="0" dirty="0" smtClean="0">
                <a:latin typeface="+mn-lt"/>
                <a:ea typeface="ÇlÇr ñæí©" charset="0"/>
                <a:cs typeface="Times New Roman"/>
              </a:rPr>
              <a:t>ignificant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EP losses as in “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sea”of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TAEs expected in ITER </a:t>
            </a:r>
            <a:endParaRPr lang="en-US" sz="1800" dirty="0">
              <a:latin typeface="+mn-lt"/>
              <a:cs typeface="Times New Roman"/>
            </a:endParaRPr>
          </a:p>
        </p:txBody>
      </p:sp>
      <p:sp>
        <p:nvSpPr>
          <p:cNvPr id="38" name="Text Box 62"/>
          <p:cNvSpPr txBox="1">
            <a:spLocks noChangeArrowheads="1"/>
          </p:cNvSpPr>
          <p:nvPr/>
        </p:nvSpPr>
        <p:spPr bwMode="auto">
          <a:xfrm>
            <a:off x="3615489" y="6181381"/>
            <a:ext cx="2267151" cy="3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D.S</a:t>
            </a:r>
            <a:r>
              <a:rPr lang="en-US" sz="1200" b="0" i="0" dirty="0">
                <a:latin typeface="+mn-lt"/>
                <a:cs typeface="Times New Roman"/>
              </a:rPr>
              <a:t>. Darrow et al., </a:t>
            </a:r>
            <a:r>
              <a:rPr lang="en-US" sz="1200" b="0" i="0" dirty="0" smtClean="0">
                <a:latin typeface="+mn-lt"/>
                <a:cs typeface="Times New Roman"/>
              </a:rPr>
              <a:t>NF (</a:t>
            </a:r>
            <a:r>
              <a:rPr lang="en-US" sz="1200" b="0" i="0" dirty="0">
                <a:latin typeface="+mn-lt"/>
                <a:cs typeface="Times New Roman"/>
              </a:rPr>
              <a:t>2013).  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292475" y="6177048"/>
            <a:ext cx="2953125" cy="3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buNone/>
            </a:pPr>
            <a:r>
              <a:rPr lang="en-US" sz="1200" b="0" i="0" dirty="0" smtClean="0">
                <a:latin typeface="Times New Roman"/>
                <a:cs typeface="Times New Roman"/>
              </a:rPr>
              <a:t> </a:t>
            </a:r>
            <a:r>
              <a:rPr lang="en-US" sz="1200" b="0" i="0" dirty="0">
                <a:latin typeface="Times New Roman"/>
                <a:cs typeface="Times New Roman"/>
              </a:rPr>
              <a:t>E. D. Fredrickson et al., </a:t>
            </a:r>
            <a:r>
              <a:rPr lang="en-US" sz="1200" b="0" i="0" dirty="0" smtClean="0">
                <a:latin typeface="Times New Roman"/>
                <a:cs typeface="Times New Roman"/>
              </a:rPr>
              <a:t>NF </a:t>
            </a:r>
            <a:r>
              <a:rPr lang="en-US" sz="1200" b="0" i="0" dirty="0">
                <a:latin typeface="Times New Roman"/>
                <a:cs typeface="Times New Roman"/>
              </a:rPr>
              <a:t>(2013</a:t>
            </a:r>
            <a:r>
              <a:rPr lang="en-US" sz="1200" b="0" i="0" dirty="0" smtClean="0">
                <a:latin typeface="Times New Roman"/>
                <a:cs typeface="Times New Roman"/>
              </a:rPr>
              <a:t>)</a:t>
            </a:r>
            <a:endParaRPr lang="en-US" sz="1200" b="0" i="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4340" y="1029900"/>
            <a:ext cx="3030220" cy="760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Helvetica Neue"/>
                <a:ea typeface="ÇlÇr ñæí©" charset="0"/>
                <a:cs typeface="Helvetica Neue"/>
              </a:rPr>
              <a:t>Progress in simulation of </a:t>
            </a:r>
            <a:r>
              <a:rPr lang="en-US" sz="1800" i="0" dirty="0">
                <a:solidFill>
                  <a:schemeClr val="tx1"/>
                </a:solidFill>
                <a:latin typeface="Helvetica Neue"/>
                <a:ea typeface="ÇlÇr ñæí©" charset="0"/>
                <a:cs typeface="Helvetica Neue"/>
              </a:rPr>
              <a:t>neutron rate drop </a:t>
            </a:r>
            <a:endParaRPr lang="en-US" sz="1800" i="0" dirty="0" smtClean="0">
              <a:solidFill>
                <a:schemeClr val="tx1"/>
              </a:solidFill>
              <a:latin typeface="Helvetica Neue"/>
              <a:ea typeface="ÇlÇr ñæí©" charset="0"/>
              <a:cs typeface="Helvetica Neue"/>
            </a:endParaRPr>
          </a:p>
          <a:p>
            <a:pPr algn="ctr">
              <a:lnSpc>
                <a:spcPts val="1560"/>
              </a:lnSpc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Helvetica Neue"/>
                <a:ea typeface="ÇlÇr ñæí©" charset="0"/>
                <a:cs typeface="Helvetica Neue"/>
              </a:rPr>
              <a:t>due </a:t>
            </a:r>
            <a:r>
              <a:rPr lang="en-US" sz="1800" i="0" dirty="0">
                <a:solidFill>
                  <a:schemeClr val="tx1"/>
                </a:solidFill>
                <a:latin typeface="Helvetica Neue"/>
                <a:ea typeface="ÇlÇr ñæí©" charset="0"/>
                <a:cs typeface="Helvetica Neue"/>
              </a:rPr>
              <a:t>to TAE avalanche </a:t>
            </a:r>
            <a:endParaRPr lang="en-US" sz="1800" dirty="0"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1800" y="4254500"/>
            <a:ext cx="241300" cy="1905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6172200"/>
            <a:ext cx="1029486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0" dirty="0" smtClean="0">
                <a:solidFill>
                  <a:schemeClr val="tx1"/>
                </a:solidFill>
              </a:rPr>
              <a:t>Time (</a:t>
            </a:r>
            <a:r>
              <a:rPr lang="en-US" sz="1400" i="0" dirty="0" err="1" smtClean="0">
                <a:solidFill>
                  <a:schemeClr val="tx1"/>
                </a:solidFill>
              </a:rPr>
              <a:t>ms</a:t>
            </a:r>
            <a:r>
              <a:rPr lang="en-US" sz="1400" i="0" dirty="0" smtClean="0">
                <a:solidFill>
                  <a:schemeClr val="tx1"/>
                </a:solidFill>
              </a:rPr>
              <a:t>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759" y="4125183"/>
            <a:ext cx="139948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Neutron rate (</a:t>
            </a:r>
            <a:r>
              <a:rPr lang="en-US" sz="1100" i="0" dirty="0" err="1" smtClean="0">
                <a:solidFill>
                  <a:schemeClr val="tx1"/>
                </a:solidFill>
              </a:rPr>
              <a:t>a.u</a:t>
            </a:r>
            <a:r>
              <a:rPr lang="en-US" sz="1100" i="0" dirty="0" smtClean="0">
                <a:solidFill>
                  <a:schemeClr val="tx1"/>
                </a:solidFill>
              </a:rPr>
              <a:t>.)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2804" y="5111550"/>
            <a:ext cx="1721013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Fast ion loss rate (</a:t>
            </a:r>
            <a:r>
              <a:rPr lang="en-US" sz="1100" i="0" dirty="0" err="1" smtClean="0">
                <a:solidFill>
                  <a:schemeClr val="tx1"/>
                </a:solidFill>
              </a:rPr>
              <a:t>a.u</a:t>
            </a:r>
            <a:r>
              <a:rPr lang="en-US" sz="1100" i="0" dirty="0" smtClean="0">
                <a:solidFill>
                  <a:schemeClr val="tx1"/>
                </a:solidFill>
              </a:rPr>
              <a:t>.)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29144" y="1961950"/>
            <a:ext cx="1282047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Frequency (kHz)</a:t>
            </a:r>
            <a:endParaRPr lang="en-US" sz="1100" i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7400" y="2552700"/>
            <a:ext cx="177800" cy="33782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3" b="-37"/>
          <a:stretch/>
        </p:blipFill>
        <p:spPr>
          <a:xfrm>
            <a:off x="4953001" y="1883664"/>
            <a:ext cx="4037914" cy="4023360"/>
          </a:xfrm>
          <a:prstGeom prst="rect">
            <a:avLst/>
          </a:prstGeom>
        </p:spPr>
      </p:pic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28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7545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33" y="1112870"/>
            <a:ext cx="8885274" cy="5372990"/>
          </a:xfrm>
        </p:spPr>
        <p:txBody>
          <a:bodyPr/>
          <a:lstStyle/>
          <a:p>
            <a:r>
              <a:rPr lang="en-US" sz="2800" dirty="0" smtClean="0"/>
              <a:t>Will reduced drive for fast-ion instabilities in NSTX-U reduce anomalous fast-ion transport? </a:t>
            </a:r>
          </a:p>
          <a:p>
            <a:endParaRPr lang="en-US" sz="2800" dirty="0" smtClean="0"/>
          </a:p>
          <a:p>
            <a:r>
              <a:rPr lang="en-US" sz="2800" dirty="0" smtClean="0"/>
              <a:t>How will NSTX-U plasmas respond to more tangential neutral-beam / fast-ion injection?</a:t>
            </a:r>
          </a:p>
          <a:p>
            <a:pPr lvl="1"/>
            <a:r>
              <a:rPr lang="en-US" sz="2400" dirty="0" smtClean="0"/>
              <a:t>Are current  and momentum drive consistent with theory?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What is role of high-f fast-ion instabilities (GAE/CAE) in core electron transport?</a:t>
            </a:r>
          </a:p>
          <a:p>
            <a:pPr lvl="1"/>
            <a:r>
              <a:rPr lang="en-US" sz="2400" dirty="0" smtClean="0"/>
              <a:t>Is this physics unique to high-beta/ST? </a:t>
            </a:r>
          </a:p>
          <a:p>
            <a:pPr lvl="1"/>
            <a:endParaRPr lang="en-US" sz="11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29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2900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0" y="0"/>
            <a:ext cx="9144000" cy="933593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91440" anchor="ctr"/>
          <a:lstStyle/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200" i="0" dirty="0" smtClean="0">
                <a:solidFill>
                  <a:srgbClr val="0816FF"/>
                </a:solidFill>
              </a:rPr>
              <a:t>ST is a </a:t>
            </a:r>
            <a:r>
              <a:rPr lang="en-US" altLang="en-US" sz="3200" i="0" dirty="0">
                <a:solidFill>
                  <a:srgbClr val="0816FF"/>
                </a:solidFill>
              </a:rPr>
              <a:t>low aspect ratio </a:t>
            </a:r>
            <a:r>
              <a:rPr lang="en-US" altLang="en-US" sz="3200" i="0" dirty="0" err="1" smtClean="0">
                <a:solidFill>
                  <a:srgbClr val="0816FF"/>
                </a:solidFill>
              </a:rPr>
              <a:t>tokamak</a:t>
            </a:r>
            <a:r>
              <a:rPr lang="en-US" altLang="en-US" sz="3200" i="0" dirty="0" smtClean="0">
                <a:solidFill>
                  <a:srgbClr val="0816FF"/>
                </a:solidFill>
              </a:rPr>
              <a:t> with A &lt; 2</a:t>
            </a:r>
            <a:endParaRPr lang="en-US" altLang="en-US" sz="3200" i="0" dirty="0">
              <a:solidFill>
                <a:srgbClr val="0816FF"/>
              </a:solidFill>
            </a:endParaRPr>
          </a:p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i="0" dirty="0">
                <a:solidFill>
                  <a:srgbClr val="FF0000"/>
                </a:solidFill>
                <a:latin typeface="Helvetica Neue" charset="0"/>
              </a:rPr>
              <a:t>Natural elongation makes </a:t>
            </a:r>
            <a:r>
              <a:rPr lang="en-US" sz="2400" i="0" dirty="0" smtClean="0">
                <a:solidFill>
                  <a:srgbClr val="FF0000"/>
                </a:solidFill>
                <a:latin typeface="Helvetica Neue" charset="0"/>
              </a:rPr>
              <a:t>its spherical appearance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9" y="2246638"/>
            <a:ext cx="4787694" cy="27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63471" y="6181021"/>
            <a:ext cx="2770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i="0" dirty="0">
                <a:solidFill>
                  <a:srgbClr val="000000"/>
                </a:solidFill>
              </a:rPr>
              <a:t>Y-K.M. </a:t>
            </a:r>
            <a:r>
              <a:rPr lang="en-US" b="0" i="0" dirty="0" err="1">
                <a:solidFill>
                  <a:srgbClr val="000000"/>
                </a:solidFill>
              </a:rPr>
              <a:t>Peng</a:t>
            </a:r>
            <a:r>
              <a:rPr lang="en-US" b="0" i="0" dirty="0">
                <a:solidFill>
                  <a:srgbClr val="000000"/>
                </a:solidFill>
              </a:rPr>
              <a:t>, D.J. </a:t>
            </a:r>
            <a:r>
              <a:rPr lang="en-US" b="0" i="0" dirty="0" err="1">
                <a:solidFill>
                  <a:srgbClr val="000000"/>
                </a:solidFill>
              </a:rPr>
              <a:t>Strickler</a:t>
            </a:r>
            <a:r>
              <a:rPr lang="en-US" b="0" i="0" dirty="0">
                <a:solidFill>
                  <a:srgbClr val="000000"/>
                </a:solidFill>
              </a:rPr>
              <a:t>, </a:t>
            </a:r>
            <a:r>
              <a:rPr lang="en-US" b="0" i="0" dirty="0" smtClean="0">
                <a:solidFill>
                  <a:srgbClr val="000000"/>
                </a:solidFill>
              </a:rPr>
              <a:t>NF (</a:t>
            </a:r>
            <a:r>
              <a:rPr lang="en-US" b="0" i="0" dirty="0">
                <a:solidFill>
                  <a:srgbClr val="000000"/>
                </a:solidFill>
              </a:rPr>
              <a:t>1986</a:t>
            </a:r>
            <a:r>
              <a:rPr lang="en-US" b="0" i="0" dirty="0" smtClean="0">
                <a:solidFill>
                  <a:srgbClr val="000000"/>
                </a:solidFill>
              </a:rPr>
              <a:t>) </a:t>
            </a:r>
            <a:endParaRPr lang="en-US" b="0" i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12" y="2321560"/>
            <a:ext cx="2993684" cy="28092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73911" y="5152321"/>
            <a:ext cx="2682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000000"/>
                </a:solidFill>
              </a:rPr>
              <a:t>A. Sykes, et al., </a:t>
            </a:r>
            <a:r>
              <a:rPr lang="en-US" b="0" i="0" dirty="0" err="1" smtClean="0">
                <a:solidFill>
                  <a:srgbClr val="000000"/>
                </a:solidFill>
              </a:rPr>
              <a:t>Nucl</a:t>
            </a:r>
            <a:r>
              <a:rPr lang="en-US" b="0" i="0" dirty="0">
                <a:solidFill>
                  <a:srgbClr val="000000"/>
                </a:solidFill>
              </a:rPr>
              <a:t>. Fusion </a:t>
            </a:r>
            <a:r>
              <a:rPr lang="en-US" b="0" i="0" dirty="0" smtClean="0">
                <a:solidFill>
                  <a:srgbClr val="000000"/>
                </a:solidFill>
              </a:rPr>
              <a:t>(1999)</a:t>
            </a:r>
            <a:r>
              <a:rPr lang="en-US" b="0" i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1520" y="1993900"/>
            <a:ext cx="295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Camera image from START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12700" y="933593"/>
            <a:ext cx="2269142" cy="430887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>
                <a:solidFill>
                  <a:srgbClr val="FF0000"/>
                </a:solidFill>
                <a:latin typeface="Helvetica" pitchFamily="-64" charset="0"/>
              </a:rPr>
              <a:t>Aspect Ratio A = R</a:t>
            </a:r>
            <a:r>
              <a:rPr lang="en-US" altLang="en-US" sz="1600" b="1" i="0" baseline="-25000" dirty="0">
                <a:solidFill>
                  <a:srgbClr val="FF0000"/>
                </a:solidFill>
                <a:latin typeface="Helvetica" pitchFamily="-64" charset="0"/>
              </a:rPr>
              <a:t> </a:t>
            </a:r>
            <a:r>
              <a:rPr lang="en-US" altLang="en-US" sz="1600" b="1" i="0" dirty="0" smtClean="0">
                <a:solidFill>
                  <a:srgbClr val="FF0000"/>
                </a:solidFill>
                <a:latin typeface="Helvetica" pitchFamily="-64" charset="0"/>
              </a:rPr>
              <a:t>/a</a:t>
            </a:r>
            <a:endParaRPr lang="en-US" altLang="en-US" sz="1600" i="0" dirty="0">
              <a:solidFill>
                <a:srgbClr val="FF0000"/>
              </a:solidFill>
              <a:latin typeface="Helvetica" pitchFamily="-6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75373" y="933593"/>
            <a:ext cx="1946366" cy="430887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Elongation 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 = b/a</a:t>
            </a:r>
            <a:endParaRPr lang="en-US" altLang="en-US" sz="1600" b="1" i="0" dirty="0">
              <a:solidFill>
                <a:srgbClr val="000000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965200"/>
            <a:ext cx="4419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000000"/>
                </a:solidFill>
              </a:rPr>
              <a:t>“natural”  =  “without active shaping”</a:t>
            </a:r>
            <a:endParaRPr lang="en-US" sz="1800" i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2959100"/>
            <a:ext cx="40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bg1"/>
                </a:solidFill>
              </a:rPr>
              <a:t>I</a:t>
            </a:r>
            <a:r>
              <a:rPr lang="en-US" sz="1600" i="0" baseline="-25000" dirty="0" smtClean="0">
                <a:solidFill>
                  <a:schemeClr val="bg1"/>
                </a:solidFill>
              </a:rPr>
              <a:t>TF</a:t>
            </a:r>
            <a:endParaRPr lang="en-US" sz="1600" i="0" baseline="-25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340600" y="3340100"/>
            <a:ext cx="0" cy="34290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971800" y="2946400"/>
            <a:ext cx="4368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TF</a:t>
            </a:r>
            <a:endParaRPr lang="en-US" sz="1800" i="0" baseline="-250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048000" y="2692400"/>
            <a:ext cx="0" cy="3429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327400" y="2184400"/>
            <a:ext cx="13814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B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TF</a:t>
            </a:r>
            <a:r>
              <a:rPr lang="en-US" sz="1800" i="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∝ </a:t>
            </a:r>
            <a:r>
              <a:rPr lang="en-US" sz="1800" i="0" dirty="0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smtClean="0">
                <a:solidFill>
                  <a:schemeClr val="tx1"/>
                </a:solidFill>
              </a:rPr>
              <a:t>TF</a:t>
            </a:r>
            <a:r>
              <a:rPr lang="en-US" sz="1800" i="0" dirty="0" smtClean="0">
                <a:solidFill>
                  <a:schemeClr val="tx1"/>
                </a:solidFill>
              </a:rPr>
              <a:t>/R</a:t>
            </a:r>
            <a:endParaRPr lang="en-US" sz="1800" i="0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9991" y="3290501"/>
            <a:ext cx="3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err="1">
                <a:solidFill>
                  <a:schemeClr val="tx1"/>
                </a:solidFill>
              </a:rPr>
              <a:t>p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7786590" y="3187700"/>
            <a:ext cx="39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bg1"/>
                </a:solidFill>
              </a:rPr>
              <a:t>I</a:t>
            </a:r>
            <a:r>
              <a:rPr lang="en-US" sz="1800" i="0" baseline="-25000" dirty="0" err="1">
                <a:solidFill>
                  <a:schemeClr val="bg1"/>
                </a:solidFill>
              </a:rPr>
              <a:t>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8490" y="3213100"/>
            <a:ext cx="39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bg1"/>
                </a:solidFill>
              </a:rPr>
              <a:t>I</a:t>
            </a:r>
            <a:r>
              <a:rPr lang="en-US" sz="1800" i="0" baseline="-25000" dirty="0" err="1">
                <a:solidFill>
                  <a:schemeClr val="bg1"/>
                </a:solidFill>
              </a:rPr>
              <a:t>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924800" y="3619500"/>
            <a:ext cx="203200" cy="203200"/>
          </a:xfrm>
          <a:prstGeom prst="ellipse">
            <a:avLst/>
          </a:prstGeom>
          <a:noFill/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4000" y="350520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FFFF"/>
                </a:solidFill>
              </a:rPr>
              <a:t>x</a:t>
            </a:r>
            <a:endParaRPr lang="en-US" sz="1800" i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14600" y="3403600"/>
            <a:ext cx="203200" cy="203200"/>
            <a:chOff x="1168400" y="1600200"/>
            <a:chExt cx="203200" cy="203200"/>
          </a:xfrm>
        </p:grpSpPr>
        <p:sp>
          <p:nvSpPr>
            <p:cNvPr id="14" name="Oval 13"/>
            <p:cNvSpPr/>
            <p:nvPr/>
          </p:nvSpPr>
          <p:spPr bwMode="auto">
            <a:xfrm>
              <a:off x="1168400" y="1600200"/>
              <a:ext cx="203200" cy="20320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219200" y="1663700"/>
              <a:ext cx="88900" cy="889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468591" y="3239701"/>
            <a:ext cx="3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err="1">
                <a:solidFill>
                  <a:schemeClr val="tx1"/>
                </a:solidFill>
              </a:rPr>
              <a:t>p</a:t>
            </a:r>
            <a:endParaRPr lang="en-US" sz="1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695700" y="3276600"/>
            <a:ext cx="325730" cy="369332"/>
            <a:chOff x="876300" y="2387600"/>
            <a:chExt cx="325730" cy="369332"/>
          </a:xfrm>
        </p:grpSpPr>
        <p:sp>
          <p:nvSpPr>
            <p:cNvPr id="37" name="Oval 36"/>
            <p:cNvSpPr/>
            <p:nvPr/>
          </p:nvSpPr>
          <p:spPr bwMode="auto">
            <a:xfrm>
              <a:off x="927100" y="2501900"/>
              <a:ext cx="203200" cy="20320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6300" y="2387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i="0" dirty="0" smtClean="0"/>
                <a:t>x</a:t>
              </a:r>
              <a:endParaRPr lang="en-US" sz="1800" i="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75200" y="3365500"/>
            <a:ext cx="325730" cy="369332"/>
            <a:chOff x="876300" y="2387600"/>
            <a:chExt cx="325730" cy="369332"/>
          </a:xfrm>
        </p:grpSpPr>
        <p:sp>
          <p:nvSpPr>
            <p:cNvPr id="40" name="Oval 39"/>
            <p:cNvSpPr/>
            <p:nvPr/>
          </p:nvSpPr>
          <p:spPr bwMode="auto">
            <a:xfrm>
              <a:off x="927100" y="2501900"/>
              <a:ext cx="203200" cy="20320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6300" y="2387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i="0" dirty="0" smtClean="0"/>
                <a:t>x</a:t>
              </a:r>
              <a:endParaRPr lang="en-US" sz="1800" i="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2338291" y="3011101"/>
            <a:ext cx="3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err="1">
                <a:solidFill>
                  <a:schemeClr val="tx1"/>
                </a:solidFill>
              </a:rPr>
              <a:t>p</a:t>
            </a:r>
            <a:endParaRPr lang="en-US" sz="1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515100" y="3644900"/>
            <a:ext cx="203200" cy="203200"/>
            <a:chOff x="1168400" y="1600200"/>
            <a:chExt cx="203200" cy="203200"/>
          </a:xfrm>
        </p:grpSpPr>
        <p:sp>
          <p:nvSpPr>
            <p:cNvPr id="49" name="Oval 48"/>
            <p:cNvSpPr/>
            <p:nvPr/>
          </p:nvSpPr>
          <p:spPr bwMode="auto">
            <a:xfrm>
              <a:off x="1168400" y="1600200"/>
              <a:ext cx="203200" cy="20320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231900" y="1663700"/>
              <a:ext cx="88900" cy="889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44491" y="3239701"/>
            <a:ext cx="3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i="0" dirty="0" err="1" smtClean="0">
                <a:solidFill>
                  <a:schemeClr val="tx1"/>
                </a:solidFill>
              </a:rPr>
              <a:t>I</a:t>
            </a:r>
            <a:r>
              <a:rPr lang="en-US" sz="1800" i="0" baseline="-25000" dirty="0" err="1">
                <a:solidFill>
                  <a:schemeClr val="tx1"/>
                </a:solidFill>
              </a:rPr>
              <a:t>p</a:t>
            </a: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720554" y="5627301"/>
            <a:ext cx="4957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Note: ST differs from FRC</a:t>
            </a:r>
            <a:r>
              <a:rPr lang="en-US" sz="1600" i="0" dirty="0">
                <a:solidFill>
                  <a:schemeClr val="tx1"/>
                </a:solidFill>
              </a:rPr>
              <a:t>, </a:t>
            </a:r>
            <a:r>
              <a:rPr lang="en-US" sz="1600" i="0" dirty="0" err="1" smtClean="0">
                <a:solidFill>
                  <a:schemeClr val="tx1"/>
                </a:solidFill>
              </a:rPr>
              <a:t>spheromak</a:t>
            </a:r>
            <a:r>
              <a:rPr lang="en-US" sz="1600" i="0" dirty="0" smtClean="0">
                <a:solidFill>
                  <a:schemeClr val="tx1"/>
                </a:solidFill>
              </a:rPr>
              <a:t> due to B</a:t>
            </a:r>
            <a:r>
              <a:rPr lang="en-US" sz="1600" i="0" baseline="-25000" dirty="0" smtClean="0">
                <a:solidFill>
                  <a:schemeClr val="tx1"/>
                </a:solidFill>
              </a:rPr>
              <a:t>TF</a:t>
            </a:r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endParaRPr lang="en-US" sz="1600" i="0" dirty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22400" y="3505200"/>
            <a:ext cx="203200" cy="203200"/>
            <a:chOff x="1168400" y="1600200"/>
            <a:chExt cx="203200" cy="203200"/>
          </a:xfrm>
        </p:grpSpPr>
        <p:sp>
          <p:nvSpPr>
            <p:cNvPr id="56" name="Oval 55"/>
            <p:cNvSpPr/>
            <p:nvPr/>
          </p:nvSpPr>
          <p:spPr bwMode="auto">
            <a:xfrm>
              <a:off x="1168400" y="1600200"/>
              <a:ext cx="203200" cy="20320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219200" y="1663700"/>
              <a:ext cx="88900" cy="8890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5534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99" y="1685926"/>
            <a:ext cx="2751685" cy="37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0" y="977900"/>
            <a:ext cx="3276600" cy="6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Compact ST</a:t>
            </a:r>
            <a:r>
              <a:rPr lang="en-US" sz="2000" i="0" dirty="0">
                <a:solidFill>
                  <a:srgbClr val="000000"/>
                </a:solidFill>
              </a:rPr>
              <a:t>-FNSF has no/small central solenoid</a:t>
            </a: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18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rgbClr val="0923FF"/>
                </a:solidFill>
                <a:ea typeface="ＭＳ Ｐゴシック" pitchFamily="34" charset="-128"/>
              </a:rPr>
              <a:t>I</a:t>
            </a:r>
            <a:r>
              <a:rPr lang="en-US" sz="2800" i="0" baseline="-25000" dirty="0" smtClean="0">
                <a:solidFill>
                  <a:srgbClr val="0923FF"/>
                </a:solidFill>
                <a:ea typeface="ＭＳ Ｐゴシック" pitchFamily="34" charset="-128"/>
              </a:rPr>
              <a:t>P</a:t>
            </a:r>
            <a:r>
              <a:rPr lang="en-US" sz="2800" i="0" dirty="0" smtClean="0">
                <a:solidFill>
                  <a:srgbClr val="0923FF"/>
                </a:solidFill>
                <a:ea typeface="ＭＳ Ｐゴシック" pitchFamily="34" charset="-128"/>
              </a:rPr>
              <a:t> Start-up/Ramp-up Critical Issue for ST-FNSF/Demo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3400" y="1054100"/>
            <a:ext cx="5956300" cy="3468299"/>
            <a:chOff x="3073400" y="1752600"/>
            <a:chExt cx="5956300" cy="3468299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3669302" y="1752600"/>
              <a:ext cx="4716207" cy="485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4" rIns="91429" bIns="45714" numCol="1" anchor="t" anchorCtr="0" compatLnSpc="1">
              <a:prstTxWarp prst="textNoShape">
                <a:avLst/>
              </a:prstTxWarp>
            </a:bodyPr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en-US" altLang="ja-JP" sz="2200" b="1" i="0" kern="0" noProof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ST</a:t>
              </a:r>
              <a:r>
                <a:rPr lang="en-US" altLang="ja-JP" sz="2200" i="0" kern="0" noProof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-</a:t>
              </a:r>
              <a:r>
                <a:rPr lang="en-US" sz="2200" b="1" i="0" kern="0" noProof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FNSF </a:t>
              </a:r>
              <a:r>
                <a:rPr lang="en-US" sz="2200" i="0" kern="0" noProof="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Scenarios</a:t>
              </a:r>
              <a:endParaRPr lang="en-US" sz="2200" b="1" i="0" kern="0" noProof="0" dirty="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902872" y="2522886"/>
              <a:ext cx="0" cy="259663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46"/>
            <p:cNvSpPr txBox="1">
              <a:spLocks noChangeArrowheads="1"/>
            </p:cNvSpPr>
            <p:nvPr/>
          </p:nvSpPr>
          <p:spPr bwMode="auto">
            <a:xfrm>
              <a:off x="3073400" y="2333666"/>
              <a:ext cx="816141" cy="33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sz="1600" i="0" dirty="0" smtClean="0">
                  <a:solidFill>
                    <a:schemeClr val="tx1"/>
                  </a:solidFill>
                </a:rPr>
                <a:t>I</a:t>
              </a:r>
              <a:r>
                <a:rPr lang="en-US" sz="1600" i="0" baseline="-25000" dirty="0" smtClean="0">
                  <a:solidFill>
                    <a:schemeClr val="tx1"/>
                  </a:solidFill>
                </a:rPr>
                <a:t>P </a:t>
              </a:r>
              <a:r>
                <a:rPr lang="en-US" sz="1600" i="0" dirty="0" smtClean="0">
                  <a:solidFill>
                    <a:schemeClr val="tx1"/>
                  </a:solidFill>
                </a:rPr>
                <a:t>[MA</a:t>
              </a:r>
              <a:r>
                <a:rPr lang="en-US" sz="1600" i="0" dirty="0">
                  <a:solidFill>
                    <a:schemeClr val="tx1"/>
                  </a:solidFill>
                </a:rPr>
                <a:t>]</a:t>
              </a:r>
              <a:endParaRPr lang="en-US" sz="1600" i="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533447" y="2587496"/>
              <a:ext cx="0" cy="253202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"/>
            <p:cNvCxnSpPr/>
            <p:nvPr/>
          </p:nvCxnSpPr>
          <p:spPr bwMode="auto">
            <a:xfrm flipV="1">
              <a:off x="3902872" y="5113778"/>
              <a:ext cx="5126828" cy="574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5824553" y="3853508"/>
              <a:ext cx="2609642" cy="1218080"/>
              <a:chOff x="4386517" y="4177732"/>
              <a:chExt cx="2642997" cy="1233648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4386517" y="4177732"/>
                <a:ext cx="2642997" cy="1233648"/>
              </a:xfrm>
              <a:prstGeom prst="rect">
                <a:avLst/>
              </a:prstGeom>
              <a:solidFill>
                <a:srgbClr val="D0DEF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sz="105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19153" y="4191000"/>
                <a:ext cx="594640" cy="27699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>
                  <a:buNone/>
                </a:pPr>
                <a:r>
                  <a:rPr lang="en-US" b="1" i="0" dirty="0" smtClean="0">
                    <a:solidFill>
                      <a:srgbClr val="0000FF"/>
                    </a:solidFill>
                  </a:rPr>
                  <a:t>NBI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42604" y="3001367"/>
              <a:ext cx="4535348" cy="2055720"/>
              <a:chOff x="4646626" y="1676400"/>
              <a:chExt cx="3412081" cy="138922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4646626" y="2362200"/>
                <a:ext cx="898896" cy="70342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6"/>
              <p:cNvCxnSpPr/>
              <p:nvPr/>
            </p:nvCxnSpPr>
            <p:spPr bwMode="auto">
              <a:xfrm flipV="1">
                <a:off x="5545522" y="2111462"/>
                <a:ext cx="398078" cy="2507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7485145" y="1676400"/>
                <a:ext cx="573562" cy="297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6781800" y="1705689"/>
                <a:ext cx="361690" cy="4691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7143490" y="1679376"/>
                <a:ext cx="341655" cy="2631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6208230" y="1817002"/>
                <a:ext cx="344970" cy="142062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6553200" y="1753438"/>
                <a:ext cx="228600" cy="63564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6"/>
              <p:cNvCxnSpPr/>
              <p:nvPr/>
            </p:nvCxnSpPr>
            <p:spPr bwMode="auto">
              <a:xfrm flipV="1">
                <a:off x="5930950" y="1959064"/>
                <a:ext cx="277280" cy="158356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47"/>
            <p:cNvSpPr txBox="1">
              <a:spLocks noChangeArrowheads="1"/>
            </p:cNvSpPr>
            <p:nvPr/>
          </p:nvSpPr>
          <p:spPr bwMode="auto">
            <a:xfrm>
              <a:off x="7512461" y="4977785"/>
              <a:ext cx="606398" cy="2431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buNone/>
              </a:pPr>
              <a:r>
                <a:rPr lang="en-US" sz="1600" i="0" dirty="0" smtClean="0">
                  <a:solidFill>
                    <a:schemeClr val="tx1"/>
                  </a:solidFill>
                </a:rPr>
                <a:t>Time</a:t>
              </a:r>
              <a:endParaRPr lang="en-US" sz="1600" i="0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01965" y="4329782"/>
              <a:ext cx="959372" cy="741806"/>
              <a:chOff x="3958528" y="4660094"/>
              <a:chExt cx="971634" cy="751287"/>
            </a:xfrm>
            <a:solidFill>
              <a:srgbClr val="D0DEFC"/>
            </a:solidFill>
          </p:grpSpPr>
          <p:sp>
            <p:nvSpPr>
              <p:cNvPr id="42" name="Rectangle 41"/>
              <p:cNvSpPr/>
              <p:nvPr/>
            </p:nvSpPr>
            <p:spPr bwMode="auto">
              <a:xfrm>
                <a:off x="3958528" y="4660094"/>
                <a:ext cx="971634" cy="751287"/>
              </a:xfrm>
              <a:prstGeom prst="rect">
                <a:avLst/>
              </a:prstGeom>
              <a:solidFill>
                <a:srgbClr val="CCFFCC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sz="105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74072" y="4740986"/>
                <a:ext cx="927884" cy="16158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>
                  <a:lnSpc>
                    <a:spcPct val="70000"/>
                  </a:lnSpc>
                  <a:buNone/>
                </a:pPr>
                <a:r>
                  <a:rPr lang="en-US" sz="1400" i="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HHFW</a:t>
                </a:r>
                <a:endParaRPr lang="en-US" sz="1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3911604" y="4720999"/>
              <a:ext cx="1930396" cy="349423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05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74714" y="4766410"/>
              <a:ext cx="12007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None/>
              </a:pPr>
              <a:r>
                <a:rPr lang="en-US" sz="1500" b="1" i="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EC/EBW, HI,  PF</a:t>
              </a:r>
              <a:endParaRPr lang="en-US" sz="1500" b="1" i="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344" y="4122435"/>
              <a:ext cx="1701800" cy="60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60"/>
                </a:lnSpc>
                <a:buNone/>
              </a:pPr>
              <a:r>
                <a:rPr lang="en-US" sz="1800" i="0" dirty="0" smtClean="0">
                  <a:solidFill>
                    <a:srgbClr val="FF0000"/>
                  </a:solidFill>
                  <a:ea typeface="ＭＳ Ｐゴシック" pitchFamily="34" charset="-128"/>
                </a:rPr>
                <a:t>Solenoid-free</a:t>
              </a:r>
            </a:p>
            <a:p>
              <a:pPr>
                <a:lnSpc>
                  <a:spcPts val="1760"/>
                </a:lnSpc>
                <a:buNone/>
              </a:pPr>
              <a:r>
                <a:rPr lang="en-US" sz="1800" i="0" dirty="0" smtClean="0">
                  <a:solidFill>
                    <a:srgbClr val="FF0000"/>
                  </a:solidFill>
                  <a:ea typeface="ＭＳ Ｐゴシック" pitchFamily="34" charset="-128"/>
                </a:rPr>
                <a:t>Start</a:t>
              </a:r>
              <a:r>
                <a:rPr lang="en-US" sz="1800" i="0" dirty="0">
                  <a:solidFill>
                    <a:srgbClr val="FF0000"/>
                  </a:solidFill>
                  <a:ea typeface="ＭＳ Ｐゴシック" pitchFamily="34" charset="-128"/>
                </a:rPr>
                <a:t>-up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34100" y="2096701"/>
              <a:ext cx="2730500" cy="100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60"/>
                </a:lnSpc>
                <a:buNone/>
              </a:pPr>
              <a:r>
                <a:rPr lang="en-US" sz="1800" i="0" dirty="0">
                  <a:solidFill>
                    <a:srgbClr val="0816FF"/>
                  </a:solidFill>
                  <a:ea typeface="ＭＳ Ｐゴシック" pitchFamily="34" charset="-128"/>
                </a:rPr>
                <a:t>high </a:t>
              </a:r>
              <a:r>
                <a:rPr lang="en-US" sz="1800" i="0" dirty="0" err="1" smtClean="0">
                  <a:solidFill>
                    <a:srgbClr val="0816FF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b</a:t>
              </a:r>
              <a:r>
                <a:rPr lang="en-US" sz="1800" i="0" baseline="-25000" dirty="0" err="1" smtClean="0">
                  <a:solidFill>
                    <a:srgbClr val="0816FF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T</a:t>
              </a:r>
              <a:r>
                <a:rPr lang="en-US" sz="1800" i="0" dirty="0" smtClean="0">
                  <a:solidFill>
                    <a:srgbClr val="0816FF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, </a:t>
              </a:r>
              <a:r>
                <a:rPr lang="en-US" sz="1800" i="0" dirty="0" err="1" smtClean="0">
                  <a:solidFill>
                    <a:srgbClr val="0816FF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b</a:t>
              </a:r>
              <a:r>
                <a:rPr lang="en-US" sz="1800" i="0" baseline="-25000" dirty="0" err="1" smtClean="0">
                  <a:solidFill>
                    <a:srgbClr val="0816FF"/>
                  </a:solidFill>
                  <a:latin typeface="Helvetica Neue"/>
                  <a:ea typeface="ＭＳ Ｐゴシック" pitchFamily="34" charset="-128"/>
                  <a:cs typeface="Helvetica Neue"/>
                </a:rPr>
                <a:t>N</a:t>
              </a:r>
              <a:r>
                <a:rPr lang="en-US" sz="1800" i="0" dirty="0" smtClean="0">
                  <a:solidFill>
                    <a:srgbClr val="0816FF"/>
                  </a:solidFill>
                  <a:latin typeface="Symbol" charset="2"/>
                  <a:ea typeface="ＭＳ Ｐゴシック" pitchFamily="34" charset="-128"/>
                  <a:cs typeface="Symbol" charset="2"/>
                </a:rPr>
                <a:t>, k</a:t>
              </a:r>
              <a:r>
                <a:rPr lang="en-US" sz="1800" i="0" dirty="0" smtClean="0">
                  <a:solidFill>
                    <a:srgbClr val="0816FF"/>
                  </a:solidFill>
                  <a:ea typeface="ＭＳ Ｐゴシック" pitchFamily="34" charset="-128"/>
                </a:rPr>
                <a:t>, disruption avoidance, </a:t>
              </a:r>
              <a:r>
                <a:rPr lang="en-US" sz="1800" i="0" dirty="0">
                  <a:solidFill>
                    <a:srgbClr val="0816FF"/>
                  </a:solidFill>
                  <a:ea typeface="ＭＳ Ｐゴシック" pitchFamily="34" charset="-128"/>
                </a:rPr>
                <a:t>high H, </a:t>
              </a:r>
              <a:r>
                <a:rPr lang="en-US" sz="1800" i="0" dirty="0" smtClean="0">
                  <a:solidFill>
                    <a:srgbClr val="0816FF"/>
                  </a:solidFill>
                  <a:ea typeface="ＭＳ Ｐゴシック" pitchFamily="34" charset="-128"/>
                </a:rPr>
                <a:t>heat flux mitigation</a:t>
              </a:r>
              <a:endParaRPr lang="en-US" sz="1800" dirty="0">
                <a:solidFill>
                  <a:srgbClr val="0816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31413" y="2973001"/>
              <a:ext cx="1739187" cy="77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60"/>
                </a:lnSpc>
                <a:buNone/>
              </a:pPr>
              <a:r>
                <a:rPr lang="en-US" sz="1600" i="0" dirty="0" smtClean="0">
                  <a:solidFill>
                    <a:srgbClr val="008000"/>
                  </a:solidFill>
                  <a:ea typeface="ＭＳ Ｐゴシック" pitchFamily="34" charset="-128"/>
                </a:rPr>
                <a:t>Current ramp</a:t>
              </a:r>
              <a:r>
                <a:rPr lang="en-US" sz="1600" i="0" dirty="0">
                  <a:solidFill>
                    <a:srgbClr val="008000"/>
                  </a:solidFill>
                  <a:ea typeface="ＭＳ Ｐゴシック" pitchFamily="34" charset="-128"/>
                </a:rPr>
                <a:t>-up and </a:t>
              </a:r>
              <a:r>
                <a:rPr lang="en-US" sz="1800" i="0" dirty="0" smtClean="0">
                  <a:solidFill>
                    <a:srgbClr val="008000"/>
                  </a:solidFill>
                  <a:ea typeface="ＭＳ Ｐゴシック" pitchFamily="34" charset="-128"/>
                </a:rPr>
                <a:t>profile</a:t>
              </a:r>
              <a:r>
                <a:rPr lang="en-US" sz="1600" i="0" dirty="0" smtClean="0">
                  <a:solidFill>
                    <a:srgbClr val="008000"/>
                  </a:solidFill>
                  <a:ea typeface="ＭＳ Ｐゴシック" pitchFamily="34" charset="-128"/>
                </a:rPr>
                <a:t> </a:t>
              </a:r>
              <a:r>
                <a:rPr lang="en-US" sz="1600" i="0" dirty="0">
                  <a:solidFill>
                    <a:srgbClr val="008000"/>
                  </a:solidFill>
                  <a:ea typeface="ＭＳ Ｐゴシック" pitchFamily="34" charset="-128"/>
                </a:rPr>
                <a:t>control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16300" y="4820374"/>
            <a:ext cx="5448300" cy="124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020"/>
              </a:lnSpc>
              <a:spcAft>
                <a:spcPts val="0"/>
              </a:spcAft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</a:t>
            </a:r>
            <a:r>
              <a:rPr lang="en-US" sz="2000" i="0" dirty="0" smtClean="0">
                <a:solidFill>
                  <a:srgbClr val="FF0000"/>
                </a:solidFill>
              </a:rPr>
              <a:t> </a:t>
            </a:r>
            <a:r>
              <a:rPr lang="en-US" sz="2000" i="0" dirty="0" smtClean="0">
                <a:solidFill>
                  <a:srgbClr val="000000"/>
                </a:solidFill>
              </a:rPr>
              <a:t>Two novel techniques for solenoid-free </a:t>
            </a:r>
            <a:r>
              <a:rPr lang="en-US" sz="2000" i="0" dirty="0">
                <a:solidFill>
                  <a:srgbClr val="000000"/>
                </a:solidFill>
              </a:rPr>
              <a:t>s</a:t>
            </a:r>
            <a:r>
              <a:rPr lang="en-US" sz="2000" i="0" dirty="0" smtClean="0">
                <a:solidFill>
                  <a:srgbClr val="000000"/>
                </a:solidFill>
              </a:rPr>
              <a:t>tart-up and ramp-up will be investigated</a:t>
            </a:r>
          </a:p>
          <a:p>
            <a:pPr marL="742950" lvl="1" indent="-285750">
              <a:lnSpc>
                <a:spcPts val="2020"/>
              </a:lnSpc>
              <a:spcAft>
                <a:spcPts val="0"/>
              </a:spcAft>
              <a:buFontTx/>
              <a:buChar char="-"/>
            </a:pPr>
            <a:r>
              <a:rPr lang="en-US" sz="2000" i="0" dirty="0" smtClean="0">
                <a:solidFill>
                  <a:srgbClr val="FF0000"/>
                </a:solidFill>
              </a:rPr>
              <a:t>RF:  ECH/EBW</a:t>
            </a:r>
            <a:r>
              <a:rPr lang="en-US" sz="2000" i="0" dirty="0" smtClean="0"/>
              <a:t> </a:t>
            </a:r>
            <a:r>
              <a:rPr lang="en-US" sz="2000" i="0" dirty="0" smtClean="0">
                <a:solidFill>
                  <a:srgbClr val="FF0000"/>
                </a:solidFill>
              </a:rPr>
              <a:t>and HHFW</a:t>
            </a:r>
          </a:p>
          <a:p>
            <a:pPr marL="742950" lvl="1" indent="-285750">
              <a:lnSpc>
                <a:spcPts val="2020"/>
              </a:lnSpc>
              <a:spcAft>
                <a:spcPts val="0"/>
              </a:spcAft>
              <a:buFontTx/>
              <a:buChar char="-"/>
            </a:pPr>
            <a:r>
              <a:rPr lang="en-US" sz="2000" i="0" dirty="0" smtClean="0">
                <a:solidFill>
                  <a:srgbClr val="FF0000"/>
                </a:solidFill>
              </a:rPr>
              <a:t>Helicity Injection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7500" y="5506174"/>
            <a:ext cx="2730500" cy="877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20"/>
              </a:lnSpc>
              <a:spcAft>
                <a:spcPts val="0"/>
              </a:spcAft>
              <a:buNone/>
            </a:pPr>
            <a:r>
              <a:rPr lang="en-US" sz="1800" i="0" dirty="0" smtClean="0">
                <a:solidFill>
                  <a:srgbClr val="000000"/>
                </a:solidFill>
              </a:rPr>
              <a:t>~ 1-2 MA of solenoid-free start-up current needed for FNSF</a:t>
            </a:r>
            <a:endParaRPr lang="en-US" sz="1400" i="0" dirty="0"/>
          </a:p>
        </p:txBody>
      </p:sp>
      <p:sp>
        <p:nvSpPr>
          <p:cNvPr id="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30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5509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i="0" dirty="0" err="1" smtClean="0">
                <a:solidFill>
                  <a:srgbClr val="0923FF"/>
                </a:solidFill>
                <a:ea typeface="ＭＳ Ｐゴシック" pitchFamily="34" charset="-128"/>
              </a:rPr>
              <a:t>Helicity</a:t>
            </a:r>
            <a:r>
              <a:rPr lang="en-US" sz="2400" i="0" dirty="0" smtClean="0">
                <a:solidFill>
                  <a:srgbClr val="0923FF"/>
                </a:solidFill>
                <a:ea typeface="ＭＳ Ｐゴシック" pitchFamily="34" charset="-128"/>
              </a:rPr>
              <a:t> Injection Is an Efficient Method for Current Initiation</a:t>
            </a:r>
          </a:p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i="0" dirty="0" smtClean="0">
                <a:solidFill>
                  <a:srgbClr val="FF0000"/>
                </a:solidFill>
                <a:latin typeface="Helvetica Neue" charset="0"/>
                <a:ea typeface="ＭＳ Ｐゴシック" pitchFamily="34" charset="-128"/>
              </a:rPr>
              <a:t>Coaxial Helicity Injection (CHI) Concepts Being </a:t>
            </a:r>
            <a:r>
              <a:rPr lang="en-US" sz="2400" i="0" dirty="0" smtClean="0">
                <a:solidFill>
                  <a:srgbClr val="FF0000"/>
                </a:solidFill>
                <a:latin typeface="Helvetica Neue" charset="0"/>
                <a:ea typeface="ＭＳ Ｐゴシック" pitchFamily="34" charset="-128"/>
              </a:rPr>
              <a:t>Developed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43100" y="2209806"/>
            <a:ext cx="143933" cy="1524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37164" y="4614353"/>
            <a:ext cx="186267" cy="1778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10833" y="2362200"/>
            <a:ext cx="194734" cy="194733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558799" y="957764"/>
            <a:ext cx="3009901" cy="94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CHI developed on HIT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and HIT-II and transferred to NSTX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413000" y="2425700"/>
            <a:ext cx="228600" cy="203200"/>
          </a:xfrm>
          <a:prstGeom prst="rect">
            <a:avLst/>
          </a:prstGeom>
          <a:solidFill>
            <a:srgbClr val="EEF9F4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041400" y="4622800"/>
            <a:ext cx="228600" cy="203200"/>
          </a:xfrm>
          <a:prstGeom prst="rect">
            <a:avLst/>
          </a:prstGeom>
          <a:solidFill>
            <a:srgbClr val="EEF9F4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4356100" y="945064"/>
            <a:ext cx="4978400" cy="49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Discharge 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evolution of 160 kA closed flux current produced by CHI alone in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NSTX</a:t>
            </a:r>
            <a:endParaRPr lang="en-US" sz="1800" i="0" dirty="0">
              <a:latin typeface="+mn-lt"/>
              <a:cs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73546" y="1667075"/>
            <a:ext cx="3308454" cy="4860725"/>
            <a:chOff x="882546" y="1590875"/>
            <a:chExt cx="3308454" cy="4860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3942377"/>
              <a:ext cx="2855518" cy="250922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2546" y="1590875"/>
              <a:ext cx="3308454" cy="2409625"/>
            </a:xfrm>
            <a:prstGeom prst="rect">
              <a:avLst/>
            </a:prstGeom>
          </p:spPr>
        </p:pic>
      </p:grp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821792" y="6003895"/>
            <a:ext cx="2213508" cy="3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+mn-lt"/>
                <a:cs typeface="Times New Roman"/>
              </a:rPr>
              <a:t>R</a:t>
            </a:r>
            <a:r>
              <a:rPr lang="en-US" sz="1200" b="0" i="0" dirty="0">
                <a:latin typeface="+mn-lt"/>
                <a:cs typeface="Times New Roman"/>
              </a:rPr>
              <a:t>. Raman et al., </a:t>
            </a:r>
            <a:r>
              <a:rPr lang="en-US" sz="1200" b="0" i="0" dirty="0" smtClean="0">
                <a:latin typeface="+mn-lt"/>
                <a:cs typeface="Times New Roman"/>
              </a:rPr>
              <a:t>PRL (</a:t>
            </a:r>
            <a:r>
              <a:rPr lang="en-US" sz="1200" b="0" i="0" dirty="0">
                <a:latin typeface="+mn-lt"/>
                <a:cs typeface="Times New Roman"/>
              </a:rPr>
              <a:t>2006</a:t>
            </a:r>
            <a:r>
              <a:rPr lang="en-US" sz="1200" b="0" i="0" dirty="0" smtClean="0">
                <a:latin typeface="+mn-lt"/>
                <a:cs typeface="Times New Roman"/>
              </a:rPr>
              <a:t>)</a:t>
            </a:r>
            <a:endParaRPr lang="en-US" sz="1200" b="0" i="0" dirty="0">
              <a:latin typeface="+mn-lt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45" y="1896120"/>
            <a:ext cx="3575755" cy="408558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31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7788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127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0816FF"/>
                </a:solidFill>
              </a:rPr>
              <a:t>Current Ramp-Up and Profile Control Crucial for FNSF</a:t>
            </a:r>
          </a:p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Major Research Topics for NSTX-U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2" y="1646456"/>
            <a:ext cx="4432102" cy="41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74701" y="5927585"/>
            <a:ext cx="3371845" cy="4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600" b="0" i="0" dirty="0" smtClean="0">
                <a:latin typeface="+mn-lt"/>
                <a:cs typeface="Times New Roman"/>
              </a:rPr>
              <a:t>G</a:t>
            </a:r>
            <a:r>
              <a:rPr lang="en-US" sz="1600" b="0" i="0" dirty="0">
                <a:latin typeface="+mn-lt"/>
                <a:cs typeface="Times New Roman"/>
              </a:rPr>
              <a:t>. Taylor et al., </a:t>
            </a:r>
            <a:r>
              <a:rPr lang="en-US" sz="1600" b="0" i="0" dirty="0" err="1" smtClean="0">
                <a:latin typeface="+mn-lt"/>
                <a:cs typeface="Times New Roman"/>
              </a:rPr>
              <a:t>PoP</a:t>
            </a:r>
            <a:r>
              <a:rPr lang="en-US" sz="1600" b="0" i="0" dirty="0" smtClean="0">
                <a:latin typeface="+mn-lt"/>
                <a:cs typeface="Times New Roman"/>
              </a:rPr>
              <a:t> (2010), (</a:t>
            </a:r>
            <a:r>
              <a:rPr lang="en-US" sz="1600" b="0" i="0" dirty="0">
                <a:latin typeface="+mn-lt"/>
                <a:cs typeface="Times New Roman"/>
              </a:rPr>
              <a:t>2012</a:t>
            </a:r>
            <a:r>
              <a:rPr lang="en-US" sz="1600" b="0" i="0" dirty="0" smtClean="0">
                <a:latin typeface="+mn-lt"/>
                <a:cs typeface="Times New Roman"/>
              </a:rPr>
              <a:t>)</a:t>
            </a:r>
            <a:endParaRPr lang="en-US" sz="1600" b="0" i="0" dirty="0">
              <a:latin typeface="+mn-lt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9249" y="1141620"/>
            <a:ext cx="3201286" cy="101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None/>
            </a:pP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Efficient HHFW electron heating due to high </a:t>
            </a:r>
            <a:r>
              <a:rPr lang="en-US" sz="2000" i="0" dirty="0" smtClean="0">
                <a:latin typeface="Symbol" charset="2"/>
                <a:ea typeface="ÇlÇr ñæí©" charset="0"/>
                <a:cs typeface="Symbol" charset="2"/>
              </a:rPr>
              <a:t>b</a:t>
            </a:r>
            <a:r>
              <a:rPr lang="en-US" sz="2000" i="0" baseline="-25000" dirty="0" smtClean="0">
                <a:latin typeface="+mn-lt"/>
                <a:ea typeface="ÇlÇr ñæí©" charset="0"/>
                <a:cs typeface="Times New Roman"/>
              </a:rPr>
              <a:t>e</a:t>
            </a:r>
            <a:r>
              <a:rPr lang="en-US" sz="2000" i="0" dirty="0"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achieved in NSTX.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729993" y="5864392"/>
            <a:ext cx="4241800" cy="609600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  <a:ex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lnSpc>
                <a:spcPts val="1860"/>
              </a:lnSpc>
              <a:buNone/>
            </a:pPr>
            <a:r>
              <a:rPr lang="en-US" sz="1800" i="0" dirty="0" smtClean="0">
                <a:latin typeface="+mn-lt"/>
                <a:ea typeface="ÇlÇr ñæí©" charset="0"/>
                <a:cs typeface="Times New Roman"/>
              </a:rPr>
              <a:t>HHFW current ramp-up will be tested in NSTX-U at higher power ~ 4 MW. 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ÇlÇr ñæí©" charset="0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71681" y="2796380"/>
            <a:ext cx="228600" cy="2032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58981" y="3405980"/>
            <a:ext cx="228600" cy="203200"/>
          </a:xfrm>
          <a:prstGeom prst="rect">
            <a:avLst/>
          </a:prstGeom>
          <a:solidFill>
            <a:srgbClr val="FFFF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9" t="58603" r="-134" b="17"/>
          <a:stretch>
            <a:fillRect/>
          </a:stretch>
        </p:blipFill>
        <p:spPr bwMode="auto">
          <a:xfrm>
            <a:off x="57590" y="2416912"/>
            <a:ext cx="3782945" cy="288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8999" y="1012149"/>
            <a:ext cx="453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None/>
            </a:pP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Near sustained </a:t>
            </a:r>
            <a:r>
              <a:rPr lang="en-US" sz="2000" i="0" dirty="0">
                <a:solidFill>
                  <a:schemeClr val="tx1"/>
                </a:solidFill>
                <a:ea typeface="ÇlÇr ñæí©" charset="0"/>
                <a:cs typeface="Times New Roman"/>
              </a:rPr>
              <a:t>discharges </a:t>
            </a: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obtained with </a:t>
            </a:r>
            <a:r>
              <a:rPr lang="en-US" sz="2000" i="0" dirty="0">
                <a:solidFill>
                  <a:schemeClr val="tx1"/>
                </a:solidFill>
                <a:ea typeface="ÇlÇr ñæí©" charset="0"/>
                <a:cs typeface="Times New Roman"/>
              </a:rPr>
              <a:t>modest </a:t>
            </a:r>
            <a:r>
              <a:rPr lang="en-US" sz="2000" i="0" dirty="0" smtClean="0">
                <a:solidFill>
                  <a:schemeClr val="tx1"/>
                </a:solidFill>
                <a:ea typeface="ÇlÇr ñæí©" charset="0"/>
                <a:cs typeface="Times New Roman"/>
              </a:rPr>
              <a:t>HHFW power</a:t>
            </a:r>
            <a:endParaRPr lang="en-US" sz="2000" i="0" dirty="0">
              <a:solidFill>
                <a:schemeClr val="tx1"/>
              </a:solidFill>
              <a:ea typeface="ÇlÇr ñæí©" charset="0"/>
              <a:cs typeface="Times New Roman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32</a:t>
            </a:fld>
            <a:endParaRPr lang="en-US" sz="1000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5933970" y="2278413"/>
            <a:ext cx="6078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1"/>
                </a:solidFill>
              </a:rPr>
              <a:t>NSTX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i="0" dirty="0" smtClean="0">
                <a:solidFill>
                  <a:srgbClr val="0816FF"/>
                </a:solidFill>
              </a:rPr>
              <a:t>NSTX has accessed </a:t>
            </a:r>
            <a:r>
              <a:rPr lang="en-US" sz="2400" i="0" dirty="0">
                <a:solidFill>
                  <a:srgbClr val="0816FF"/>
                </a:solidFill>
              </a:rPr>
              <a:t>A, </a:t>
            </a:r>
            <a:r>
              <a:rPr lang="en-US" sz="2400" i="0" dirty="0" err="1">
                <a:solidFill>
                  <a:srgbClr val="0816FF"/>
                </a:solidFill>
                <a:latin typeface="Symbol" pitchFamily="18" charset="2"/>
              </a:rPr>
              <a:t>b</a:t>
            </a:r>
            <a:r>
              <a:rPr lang="en-US" sz="2400" i="0" baseline="-25000" dirty="0" err="1">
                <a:solidFill>
                  <a:srgbClr val="0816FF"/>
                </a:solidFill>
              </a:rPr>
              <a:t>N</a:t>
            </a:r>
            <a:r>
              <a:rPr lang="en-US" sz="2400" i="0" dirty="0">
                <a:solidFill>
                  <a:srgbClr val="0816FF"/>
                </a:solidFill>
              </a:rPr>
              <a:t>, </a:t>
            </a:r>
            <a:r>
              <a:rPr lang="en-US" sz="2400" i="0" dirty="0">
                <a:solidFill>
                  <a:srgbClr val="0816FF"/>
                </a:solidFill>
                <a:latin typeface="Symbol" pitchFamily="18" charset="2"/>
              </a:rPr>
              <a:t>k</a:t>
            </a:r>
            <a:r>
              <a:rPr lang="en-US" sz="2400" i="0" dirty="0">
                <a:solidFill>
                  <a:srgbClr val="0816FF"/>
                </a:solidFill>
              </a:rPr>
              <a:t> needed for ST-based </a:t>
            </a:r>
            <a:r>
              <a:rPr lang="en-US" sz="2400" i="0" dirty="0" smtClean="0">
                <a:solidFill>
                  <a:srgbClr val="0816FF"/>
                </a:solidFill>
              </a:rPr>
              <a:t>FNSF</a:t>
            </a:r>
          </a:p>
          <a:p>
            <a:pPr algn="ctr" eaLnBrk="0" hangingPunct="0">
              <a:lnSpc>
                <a:spcPts val="332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i="0" dirty="0">
                <a:solidFill>
                  <a:srgbClr val="FF0000"/>
                </a:solidFill>
              </a:rPr>
              <a:t>R</a:t>
            </a:r>
            <a:r>
              <a:rPr lang="en-US" sz="2400" i="0" dirty="0" smtClean="0">
                <a:solidFill>
                  <a:srgbClr val="FF0000"/>
                </a:solidFill>
              </a:rPr>
              <a:t>equires </a:t>
            </a:r>
            <a:r>
              <a:rPr lang="en-US" sz="2400" i="0" dirty="0" err="1" smtClean="0">
                <a:solidFill>
                  <a:srgbClr val="FF0000"/>
                </a:solidFill>
              </a:rPr>
              <a:t>f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BS</a:t>
            </a:r>
            <a:r>
              <a:rPr lang="en-US" sz="2400" i="0" dirty="0" smtClean="0">
                <a:solidFill>
                  <a:srgbClr val="FF0000"/>
                </a:solidFill>
              </a:rPr>
              <a:t> ≥ </a:t>
            </a:r>
            <a:r>
              <a:rPr lang="en-US" sz="2400" i="0" dirty="0">
                <a:solidFill>
                  <a:srgbClr val="FF0000"/>
                </a:solidFill>
              </a:rPr>
              <a:t>50% </a:t>
            </a:r>
            <a:r>
              <a:rPr lang="en-US" sz="2400" i="0" dirty="0" smtClean="0">
                <a:solidFill>
                  <a:srgbClr val="FF0000"/>
                </a:solidFill>
              </a:rPr>
              <a:t>for plasma sustainment</a:t>
            </a:r>
            <a:endParaRPr lang="en-US" sz="2400" i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ts val="288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i="0" dirty="0" smtClean="0">
                <a:solidFill>
                  <a:srgbClr val="3366FF"/>
                </a:solidFill>
              </a:rPr>
              <a:t> </a:t>
            </a:r>
            <a:endParaRPr lang="en-US" sz="2400" i="0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522" y="1048646"/>
            <a:ext cx="818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0" dirty="0" err="1"/>
              <a:t>f</a:t>
            </a:r>
            <a:r>
              <a:rPr lang="en-US" sz="2000" i="0" baseline="-25000" dirty="0" err="1"/>
              <a:t>BS</a:t>
            </a:r>
            <a:r>
              <a:rPr lang="en-US" sz="2000" i="0" baseline="-25000" dirty="0">
                <a:latin typeface="Symbol" charset="2"/>
                <a:cs typeface="Symbol" charset="2"/>
              </a:rPr>
              <a:t> </a:t>
            </a:r>
            <a:r>
              <a:rPr lang="en-US" sz="2000" i="0" dirty="0">
                <a:latin typeface="Symbol" charset="2"/>
                <a:cs typeface="Symbol" charset="2"/>
              </a:rPr>
              <a:t>º </a:t>
            </a:r>
            <a:r>
              <a:rPr lang="en-US" sz="2000" i="0" dirty="0"/>
              <a:t>I</a:t>
            </a:r>
            <a:r>
              <a:rPr lang="en-US" sz="2000" i="0" baseline="-25000" dirty="0"/>
              <a:t>BS</a:t>
            </a:r>
            <a:r>
              <a:rPr lang="en-US" sz="2000" i="0" dirty="0"/>
              <a:t> / </a:t>
            </a:r>
            <a:r>
              <a:rPr lang="en-US" sz="2000" i="0" dirty="0" err="1"/>
              <a:t>I</a:t>
            </a:r>
            <a:r>
              <a:rPr lang="en-US" sz="2000" i="0" baseline="-25000" dirty="0" err="1"/>
              <a:t>p</a:t>
            </a:r>
            <a:r>
              <a:rPr lang="en-US" sz="2000" i="0" dirty="0"/>
              <a:t> = C</a:t>
            </a:r>
            <a:r>
              <a:rPr lang="en-US" sz="2000" i="0" baseline="-25000" dirty="0"/>
              <a:t>BS</a:t>
            </a:r>
            <a:r>
              <a:rPr lang="en-US" sz="2000" i="0" dirty="0"/>
              <a:t> </a:t>
            </a:r>
            <a:r>
              <a:rPr lang="en-US" sz="2000" i="0" dirty="0" err="1">
                <a:latin typeface="Symbol" charset="2"/>
                <a:cs typeface="Symbol" charset="2"/>
              </a:rPr>
              <a:t>b</a:t>
            </a:r>
            <a:r>
              <a:rPr lang="en-US" sz="2000" i="0" baseline="-25000" dirty="0" err="1" smtClean="0"/>
              <a:t>p</a:t>
            </a:r>
            <a:r>
              <a:rPr lang="en-US" sz="2000" i="0" dirty="0" smtClean="0"/>
              <a:t> </a:t>
            </a:r>
            <a:r>
              <a:rPr lang="en-US" sz="2000" i="0" dirty="0"/>
              <a:t>/ A</a:t>
            </a:r>
            <a:r>
              <a:rPr lang="en-US" sz="2000" i="0" baseline="30000" dirty="0"/>
              <a:t>0.5</a:t>
            </a:r>
            <a:r>
              <a:rPr lang="en-US" sz="2000" i="0" dirty="0"/>
              <a:t> = (C</a:t>
            </a:r>
            <a:r>
              <a:rPr lang="en-US" sz="2000" i="0" baseline="-25000" dirty="0"/>
              <a:t>BS</a:t>
            </a:r>
            <a:r>
              <a:rPr lang="en-US" sz="2000" i="0" dirty="0"/>
              <a:t>/20) A</a:t>
            </a:r>
            <a:r>
              <a:rPr lang="en-US" sz="2000" i="0" baseline="30000" dirty="0"/>
              <a:t>0.5</a:t>
            </a:r>
            <a:r>
              <a:rPr lang="en-US" sz="2000" i="0" dirty="0"/>
              <a:t> q* </a:t>
            </a:r>
            <a:r>
              <a:rPr lang="en-US" sz="2000" i="0" dirty="0" err="1">
                <a:latin typeface="Symbol" charset="2"/>
                <a:cs typeface="Symbol" charset="2"/>
              </a:rPr>
              <a:t>b</a:t>
            </a:r>
            <a:r>
              <a:rPr lang="en-US" sz="2000" i="0" baseline="-25000" dirty="0" err="1" smtClean="0"/>
              <a:t>N</a:t>
            </a:r>
            <a:r>
              <a:rPr lang="en-US" sz="2000" i="0" baseline="-25000" dirty="0" smtClean="0"/>
              <a:t> </a:t>
            </a:r>
            <a:r>
              <a:rPr lang="en-US" sz="2000" i="0" dirty="0" smtClean="0"/>
              <a:t> </a:t>
            </a:r>
            <a:r>
              <a:rPr lang="en-US" sz="2000" i="0" dirty="0">
                <a:latin typeface="Symbol" charset="2"/>
                <a:cs typeface="Symbol" charset="2"/>
              </a:rPr>
              <a:t>µ</a:t>
            </a:r>
            <a:r>
              <a:rPr lang="en-US" sz="2000" i="0" dirty="0"/>
              <a:t> </a:t>
            </a:r>
            <a:r>
              <a:rPr lang="en-US" sz="2000" i="0" dirty="0" smtClean="0">
                <a:latin typeface="+mn-lt"/>
              </a:rPr>
              <a:t>A</a:t>
            </a:r>
            <a:r>
              <a:rPr lang="en-US" sz="2000" i="0" baseline="30000" dirty="0" smtClean="0">
                <a:latin typeface="+mn-lt"/>
              </a:rPr>
              <a:t>-0.5</a:t>
            </a:r>
            <a:r>
              <a:rPr lang="en-US" sz="2000" i="0" dirty="0" smtClean="0">
                <a:latin typeface="+mn-lt"/>
              </a:rPr>
              <a:t> </a:t>
            </a:r>
            <a:r>
              <a:rPr lang="en-US" sz="2000" i="0" dirty="0"/>
              <a:t>(1</a:t>
            </a:r>
            <a:r>
              <a:rPr lang="en-US" sz="2000" i="0" dirty="0" smtClean="0"/>
              <a:t>+</a:t>
            </a:r>
            <a:r>
              <a:rPr lang="en-US" sz="2000" i="0" dirty="0">
                <a:latin typeface="Symbol" charset="2"/>
                <a:cs typeface="Symbol" charset="2"/>
              </a:rPr>
              <a:t>k</a:t>
            </a:r>
            <a:r>
              <a:rPr lang="en-US" sz="2000" i="0" baseline="30000" dirty="0" smtClean="0"/>
              <a:t>2</a:t>
            </a:r>
            <a:r>
              <a:rPr lang="en-US" sz="2000" i="0" dirty="0"/>
              <a:t>) </a:t>
            </a:r>
            <a:r>
              <a:rPr lang="en-US" sz="2000" i="0" dirty="0" smtClean="0">
                <a:latin typeface="Symbol" charset="2"/>
                <a:cs typeface="Symbol" charset="2"/>
              </a:rPr>
              <a:t>b</a:t>
            </a:r>
            <a:r>
              <a:rPr lang="en-US" sz="2000" i="0" baseline="-25000" dirty="0" smtClean="0"/>
              <a:t>N</a:t>
            </a:r>
            <a:r>
              <a:rPr lang="en-US" sz="2000" i="0" baseline="30000" dirty="0" smtClean="0"/>
              <a:t>2 </a:t>
            </a:r>
            <a:r>
              <a:rPr lang="en-US" sz="2000" i="0" dirty="0" smtClean="0"/>
              <a:t>/ </a:t>
            </a:r>
            <a:r>
              <a:rPr lang="en-US" sz="2000" i="0" dirty="0" err="1">
                <a:latin typeface="Symbol" charset="2"/>
                <a:cs typeface="Symbol" charset="2"/>
              </a:rPr>
              <a:t>b</a:t>
            </a:r>
            <a:r>
              <a:rPr lang="en-US" sz="2000" i="0" baseline="-25000" dirty="0" err="1" smtClean="0"/>
              <a:t>T</a:t>
            </a:r>
            <a:r>
              <a:rPr lang="en-US" sz="2000" i="0" dirty="0" smtClean="0"/>
              <a:t> </a:t>
            </a:r>
            <a:endParaRPr lang="en-US" sz="2000" i="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3007945" y="1956103"/>
            <a:ext cx="137162" cy="276913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2559" y="1965331"/>
            <a:ext cx="620751" cy="26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0" dirty="0" smtClean="0">
                <a:solidFill>
                  <a:srgbClr val="0923FF"/>
                </a:solidFill>
              </a:rPr>
              <a:t>SC-ST</a:t>
            </a:r>
            <a:endParaRPr lang="en-US" sz="1000" i="0" dirty="0">
              <a:solidFill>
                <a:srgbClr val="0923F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82900" y="1714500"/>
            <a:ext cx="1397000" cy="5842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156" y="5369868"/>
            <a:ext cx="7267687" cy="1077218"/>
          </a:xfrm>
          <a:prstGeom prst="rect">
            <a:avLst/>
          </a:prstGeom>
          <a:solidFill>
            <a:srgbClr val="C2FF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4488" indent="-160338"/>
            <a:r>
              <a:rPr lang="en-US" sz="2000" i="0" dirty="0" smtClean="0"/>
              <a:t>NSTX achieved </a:t>
            </a:r>
            <a:r>
              <a:rPr lang="en-US" sz="2000" i="0" dirty="0" err="1" smtClean="0"/>
              <a:t>f</a:t>
            </a:r>
            <a:r>
              <a:rPr lang="en-US" sz="2000" i="0" baseline="-25000" dirty="0" err="1" smtClean="0"/>
              <a:t>BS</a:t>
            </a:r>
            <a:r>
              <a:rPr lang="en-US" sz="2000" i="0" dirty="0" smtClean="0"/>
              <a:t> ~ 50% and </a:t>
            </a:r>
            <a:r>
              <a:rPr lang="en-US" sz="2000" i="0" dirty="0" err="1" smtClean="0"/>
              <a:t>f</a:t>
            </a:r>
            <a:r>
              <a:rPr lang="en-US" sz="2000" i="0" baseline="-25000" dirty="0" err="1" smtClean="0"/>
              <a:t>NI</a:t>
            </a:r>
            <a:r>
              <a:rPr lang="en-US" sz="2000" i="0" baseline="-25000" dirty="0" smtClean="0"/>
              <a:t> </a:t>
            </a:r>
            <a:r>
              <a:rPr lang="en-US" sz="2000" i="0" dirty="0" smtClean="0"/>
              <a:t>~ 65-70% with beams</a:t>
            </a:r>
          </a:p>
          <a:p>
            <a:pPr marL="344488" indent="-160338"/>
            <a:r>
              <a:rPr lang="en-US" sz="2000" i="0" dirty="0" smtClean="0"/>
              <a:t>NSTX-U expects to achieve </a:t>
            </a:r>
            <a:r>
              <a:rPr lang="en-US" sz="2000" i="0" dirty="0" err="1"/>
              <a:t>f</a:t>
            </a:r>
            <a:r>
              <a:rPr lang="en-US" sz="2000" i="0" baseline="-25000" dirty="0" err="1"/>
              <a:t>NI</a:t>
            </a:r>
            <a:r>
              <a:rPr lang="en-US" sz="2000" i="0" baseline="-25000" dirty="0"/>
              <a:t> </a:t>
            </a:r>
            <a:r>
              <a:rPr lang="en-US" sz="2000" i="0" dirty="0"/>
              <a:t>~</a:t>
            </a:r>
            <a:r>
              <a:rPr lang="en-US" sz="2000" i="0" dirty="0" smtClean="0"/>
              <a:t>100</a:t>
            </a:r>
            <a:r>
              <a:rPr lang="en-US" sz="2000" i="0" dirty="0"/>
              <a:t>% with the more tangential </a:t>
            </a:r>
            <a:r>
              <a:rPr lang="en-US" sz="2000" i="0" dirty="0" smtClean="0"/>
              <a:t>NBI (~ </a:t>
            </a:r>
            <a:r>
              <a:rPr lang="en-US" sz="2000" i="0" dirty="0" smtClean="0"/>
              <a:t>1.5- 2x </a:t>
            </a:r>
            <a:r>
              <a:rPr lang="en-US" sz="2000" i="0" dirty="0" smtClean="0"/>
              <a:t>higher current </a:t>
            </a:r>
            <a:r>
              <a:rPr lang="en-US" sz="2000" i="0" dirty="0" smtClean="0"/>
              <a:t>drive </a:t>
            </a:r>
            <a:r>
              <a:rPr lang="en-US" sz="2000" i="0" dirty="0" smtClean="0"/>
              <a:t>efficiency)</a:t>
            </a:r>
            <a:endParaRPr lang="en-US" sz="2000" i="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1689100"/>
            <a:ext cx="4584700" cy="3225800"/>
            <a:chOff x="1" y="1828800"/>
            <a:chExt cx="4584700" cy="322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828800"/>
              <a:ext cx="4584700" cy="32258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312333" y="2218267"/>
              <a:ext cx="622300" cy="33443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819400" y="1926167"/>
              <a:ext cx="584200" cy="143933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50067" y="1972733"/>
              <a:ext cx="198966" cy="135467"/>
            </a:xfrm>
            <a:prstGeom prst="rect">
              <a:avLst/>
            </a:prstGeom>
            <a:solidFill>
              <a:srgbClr val="FFFFFF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847303" y="4993519"/>
            <a:ext cx="2296697" cy="32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latin typeface="Helvetica Neue"/>
                <a:cs typeface="Helvetica Neue"/>
              </a:rPr>
              <a:t>S.P</a:t>
            </a:r>
            <a:r>
              <a:rPr lang="en-US" sz="1200" b="0" i="0" dirty="0">
                <a:latin typeface="Helvetica Neue"/>
                <a:cs typeface="Helvetica Neue"/>
              </a:rPr>
              <a:t>. Gerhardt et al., </a:t>
            </a:r>
            <a:r>
              <a:rPr lang="en-US" sz="1200" b="0" i="0" dirty="0" smtClean="0">
                <a:latin typeface="Helvetica Neue"/>
                <a:cs typeface="Helvetica Neue"/>
              </a:rPr>
              <a:t>NF (</a:t>
            </a:r>
            <a:r>
              <a:rPr lang="en-US" sz="1200" b="0" i="0" dirty="0">
                <a:latin typeface="Helvetica Neue"/>
                <a:cs typeface="Helvetica Neue"/>
              </a:rPr>
              <a:t>2011</a:t>
            </a:r>
            <a:r>
              <a:rPr lang="en-US" sz="1200" b="0" i="0" dirty="0" smtClean="0">
                <a:latin typeface="Helvetica Neue"/>
                <a:cs typeface="Helvetica Neue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ea typeface="ÇlÇr ñæí©" charset="0"/>
              <a:cs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19600" y="1769535"/>
            <a:ext cx="4660900" cy="3286081"/>
            <a:chOff x="4419600" y="1909235"/>
            <a:chExt cx="4660900" cy="3286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t="28392" b="917"/>
            <a:stretch/>
          </p:blipFill>
          <p:spPr>
            <a:xfrm>
              <a:off x="4419600" y="1912620"/>
              <a:ext cx="4660900" cy="328269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4978400" y="1909235"/>
              <a:ext cx="4013200" cy="2552700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>
                <a:ln>
                  <a:noFill/>
                </a:ln>
                <a:solidFill>
                  <a:srgbClr val="1822CD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33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185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>
                <a:solidFill>
                  <a:srgbClr val="0816FF"/>
                </a:solidFill>
              </a:rPr>
              <a:t>Research opportunities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34" y="1112870"/>
            <a:ext cx="8885274" cy="5139074"/>
          </a:xfrm>
        </p:spPr>
        <p:txBody>
          <a:bodyPr/>
          <a:lstStyle/>
          <a:p>
            <a:r>
              <a:rPr lang="en-US" sz="2800" dirty="0" smtClean="0"/>
              <a:t>Can NSTX-U really sustain all of its current without a transformer?  If so, at what performance level? </a:t>
            </a:r>
          </a:p>
          <a:p>
            <a:endParaRPr lang="en-US" sz="2800" dirty="0" smtClean="0"/>
          </a:p>
          <a:p>
            <a:r>
              <a:rPr lang="en-US" sz="2800" dirty="0" smtClean="0"/>
              <a:t>If NSTX-U succeeds at non-inductive sustainment, what level of non-inductive start-up and ramp-up is achievable? </a:t>
            </a:r>
          </a:p>
          <a:p>
            <a:pPr lvl="1"/>
            <a:r>
              <a:rPr lang="en-US" sz="2400" dirty="0" smtClean="0"/>
              <a:t>Is it really possible to have a </a:t>
            </a:r>
            <a:r>
              <a:rPr lang="en-US" sz="2400" dirty="0" err="1" smtClean="0"/>
              <a:t>tokamak</a:t>
            </a:r>
            <a:r>
              <a:rPr lang="en-US" sz="2400" dirty="0" smtClean="0"/>
              <a:t> with NO solenoid? 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Can we develop simple yet powerful enough models to simulate all this accurately?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omplex combination of current drive, transport, stability (TRANSP, TSC, + other models)</a:t>
            </a:r>
            <a:endParaRPr lang="en-US" sz="5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644030"/>
            <a:ext cx="762000" cy="152400"/>
          </a:xfrm>
          <a:prstGeom prst="rect">
            <a:avLst/>
          </a:prstGeo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34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18044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01" y="1072848"/>
            <a:ext cx="8854798" cy="5306006"/>
          </a:xfrm>
        </p:spPr>
        <p:txBody>
          <a:bodyPr/>
          <a:lstStyle/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NSTX-U will provide many opportunities to study toroidal confinement physics in new regimes:</a:t>
            </a:r>
          </a:p>
          <a:p>
            <a:pPr marL="631825" lvl="1" indent="-231775">
              <a:spcBef>
                <a:spcPts val="2472"/>
              </a:spcBef>
              <a:spcAft>
                <a:spcPts val="600"/>
              </a:spcAft>
            </a:pPr>
            <a:r>
              <a:rPr lang="en-US" sz="2400" dirty="0" smtClean="0"/>
              <a:t>Low aspect ratio, strong shaping, high </a:t>
            </a: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sz="2400" dirty="0" smtClean="0"/>
              <a:t>, </a:t>
            </a:r>
            <a:r>
              <a:rPr lang="en-US" sz="2400" dirty="0" smtClean="0"/>
              <a:t>low </a:t>
            </a:r>
            <a:r>
              <a:rPr lang="en-US" sz="2400" dirty="0" err="1" smtClean="0"/>
              <a:t>collisionality</a:t>
            </a:r>
            <a:endParaRPr lang="en-US" sz="2400" dirty="0" smtClean="0"/>
          </a:p>
          <a:p>
            <a:pPr marL="631825" lvl="1" indent="-231775">
              <a:spcBef>
                <a:spcPts val="2472"/>
              </a:spcBef>
              <a:spcAft>
                <a:spcPts val="600"/>
              </a:spcAft>
            </a:pPr>
            <a:r>
              <a:rPr lang="en-US" sz="2400" dirty="0" smtClean="0"/>
              <a:t>Access </a:t>
            </a:r>
            <a:r>
              <a:rPr lang="en-US" sz="2400" dirty="0" smtClean="0"/>
              <a:t>to strong fast-ion instability </a:t>
            </a:r>
            <a:r>
              <a:rPr lang="en-US" sz="2400" dirty="0" smtClean="0"/>
              <a:t>drive, high rotation</a:t>
            </a:r>
          </a:p>
          <a:p>
            <a:pPr marL="631825" lvl="1" indent="-231775">
              <a:spcBef>
                <a:spcPts val="2472"/>
              </a:spcBef>
              <a:spcAft>
                <a:spcPts val="600"/>
              </a:spcAft>
            </a:pPr>
            <a:r>
              <a:rPr lang="en-US" sz="2400" dirty="0" smtClean="0"/>
              <a:t>Advanced </a:t>
            </a:r>
            <a:r>
              <a:rPr lang="en-US" sz="2400" dirty="0" err="1" smtClean="0"/>
              <a:t>divertors</a:t>
            </a:r>
            <a:r>
              <a:rPr lang="en-US" sz="2400" dirty="0" smtClean="0"/>
              <a:t>, </a:t>
            </a:r>
            <a:r>
              <a:rPr lang="en-US" sz="2400" dirty="0" smtClean="0"/>
              <a:t>lithium walls</a:t>
            </a:r>
            <a:r>
              <a:rPr lang="en-US" sz="2400" dirty="0" smtClean="0"/>
              <a:t>, high-Z PFCs</a:t>
            </a:r>
            <a:endParaRPr lang="en-US" sz="2400" dirty="0" smtClean="0"/>
          </a:p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The opportunities described here are just a small fraction of the research possibilities available!</a:t>
            </a:r>
          </a:p>
          <a:p>
            <a:pPr marL="231775" indent="-231775">
              <a:spcBef>
                <a:spcPts val="2472"/>
              </a:spcBef>
              <a:spcAft>
                <a:spcPts val="600"/>
              </a:spcAft>
            </a:pPr>
            <a:r>
              <a:rPr lang="en-US" sz="2800" dirty="0" smtClean="0"/>
              <a:t>Please see next slide for people to contact for </a:t>
            </a:r>
            <a:r>
              <a:rPr lang="en-US" sz="2800" dirty="0" smtClean="0"/>
              <a:t>more</a:t>
            </a:r>
            <a:endParaRPr lang="en-US" sz="2800" dirty="0"/>
          </a:p>
        </p:txBody>
      </p:sp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917285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52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 smtClean="0">
                <a:solidFill>
                  <a:srgbClr val="0816FF"/>
                </a:solidFill>
              </a:rPr>
              <a:t>Summary</a:t>
            </a:r>
            <a:endParaRPr lang="en-US" sz="20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625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917285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52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200" i="0" dirty="0">
                <a:solidFill>
                  <a:srgbClr val="0816FF"/>
                </a:solidFill>
              </a:rPr>
              <a:t>C</a:t>
            </a:r>
            <a:r>
              <a:rPr lang="en-US" sz="3200" i="0" dirty="0" smtClean="0">
                <a:solidFill>
                  <a:srgbClr val="0816FF"/>
                </a:solidFill>
              </a:rPr>
              <a:t>ontacts for 1</a:t>
            </a:r>
            <a:r>
              <a:rPr lang="en-US" sz="3200" i="0" baseline="30000" dirty="0" smtClean="0">
                <a:solidFill>
                  <a:srgbClr val="0816FF"/>
                </a:solidFill>
              </a:rPr>
              <a:t>st</a:t>
            </a:r>
            <a:r>
              <a:rPr lang="en-US" sz="3200" i="0" dirty="0" smtClean="0">
                <a:solidFill>
                  <a:srgbClr val="0816FF"/>
                </a:solidFill>
              </a:rPr>
              <a:t>/2</a:t>
            </a:r>
            <a:r>
              <a:rPr lang="en-US" sz="3200" i="0" baseline="30000" dirty="0" smtClean="0">
                <a:solidFill>
                  <a:srgbClr val="0816FF"/>
                </a:solidFill>
              </a:rPr>
              <a:t>nd </a:t>
            </a:r>
            <a:r>
              <a:rPr lang="en-US" sz="3200" i="0" dirty="0" smtClean="0">
                <a:solidFill>
                  <a:srgbClr val="0816FF"/>
                </a:solidFill>
              </a:rPr>
              <a:t>year projects, thesis ideas</a:t>
            </a:r>
            <a:endParaRPr lang="en-US" sz="20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36</a:t>
            </a:fld>
            <a:endParaRPr lang="en-US" sz="10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73" y="4275819"/>
            <a:ext cx="2027350" cy="2104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" y="1059579"/>
            <a:ext cx="8971947" cy="43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7169" y="1686719"/>
            <a:ext cx="7368812" cy="4840751"/>
            <a:chOff x="939800" y="649697"/>
            <a:chExt cx="6271929" cy="4120183"/>
          </a:xfrm>
        </p:grpSpPr>
        <p:pic>
          <p:nvPicPr>
            <p:cNvPr id="216883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00" y="965201"/>
              <a:ext cx="6271929" cy="283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68839" name="Text Box 7"/>
            <p:cNvSpPr txBox="1">
              <a:spLocks noChangeAspect="1" noChangeArrowheads="1"/>
            </p:cNvSpPr>
            <p:nvPr/>
          </p:nvSpPr>
          <p:spPr bwMode="auto">
            <a:xfrm>
              <a:off x="1923919" y="3729320"/>
              <a:ext cx="1432854" cy="102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</a:rPr>
                <a:t>A ~ 3,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  <a:latin typeface="Symbol" pitchFamily="18" charset="2"/>
                </a:rPr>
                <a:t>k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1.5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-2, </a:t>
              </a:r>
              <a:endParaRPr lang="en-US" altLang="en-US" sz="1800" i="0" dirty="0" smtClean="0">
                <a:solidFill>
                  <a:srgbClr val="0066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</a:rPr>
                <a:t>q</a:t>
              </a:r>
              <a:r>
                <a:rPr lang="en-US" altLang="en-US" sz="1800" i="0" baseline="-25000" dirty="0" smtClean="0">
                  <a:solidFill>
                    <a:srgbClr val="0066FF"/>
                  </a:solidFill>
                </a:rPr>
                <a:t>95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3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-4, </a:t>
              </a:r>
              <a:endParaRPr lang="en-US" altLang="en-US" sz="1800" i="0" dirty="0" smtClean="0">
                <a:solidFill>
                  <a:srgbClr val="0066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err="1" smtClean="0">
                  <a:solidFill>
                    <a:srgbClr val="0066FF"/>
                  </a:solidFill>
                  <a:latin typeface="Symbol" pitchFamily="18" charset="2"/>
                </a:rPr>
                <a:t>b</a:t>
              </a:r>
              <a:r>
                <a:rPr lang="en-US" altLang="en-US" sz="1800" i="0" baseline="-25000" dirty="0" err="1" smtClean="0">
                  <a:solidFill>
                    <a:srgbClr val="0066FF"/>
                  </a:solidFill>
                </a:rPr>
                <a:t>T</a:t>
              </a:r>
              <a:r>
                <a:rPr lang="en-US" altLang="en-US" sz="1800" i="0" baseline="-25000" dirty="0" smtClean="0">
                  <a:solidFill>
                    <a:srgbClr val="0066FF"/>
                  </a:solidFill>
                </a:rPr>
                <a:t>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3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-10% </a:t>
              </a:r>
            </a:p>
          </p:txBody>
        </p:sp>
        <p:sp>
          <p:nvSpPr>
            <p:cNvPr id="2168840" name="Rectangle 8"/>
            <p:cNvSpPr>
              <a:spLocks noChangeAspect="1" noChangeArrowheads="1"/>
            </p:cNvSpPr>
            <p:nvPr/>
          </p:nvSpPr>
          <p:spPr bwMode="auto">
            <a:xfrm>
              <a:off x="5344138" y="3748226"/>
              <a:ext cx="1472902" cy="102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</a:rPr>
                <a:t>A ~ 1.5,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  <a:latin typeface="Symbol" pitchFamily="18" charset="2"/>
                </a:rPr>
                <a:t>k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2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-3, </a:t>
              </a:r>
              <a:endParaRPr lang="en-US" altLang="en-US" sz="1800" i="0" dirty="0" smtClean="0">
                <a:solidFill>
                  <a:srgbClr val="0066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smtClean="0">
                  <a:solidFill>
                    <a:srgbClr val="0066FF"/>
                  </a:solidFill>
                </a:rPr>
                <a:t>q</a:t>
              </a:r>
              <a:r>
                <a:rPr lang="en-US" altLang="en-US" sz="1800" i="0" baseline="-25000" dirty="0" smtClean="0">
                  <a:solidFill>
                    <a:srgbClr val="0066FF"/>
                  </a:solidFill>
                </a:rPr>
                <a:t>95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8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-12, </a:t>
              </a:r>
              <a:endParaRPr lang="en-US" altLang="en-US" sz="1800" i="0" dirty="0" smtClean="0">
                <a:solidFill>
                  <a:srgbClr val="0066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i="0" dirty="0" err="1" smtClean="0">
                  <a:solidFill>
                    <a:srgbClr val="0066FF"/>
                  </a:solidFill>
                  <a:latin typeface="Symbol" pitchFamily="18" charset="2"/>
                </a:rPr>
                <a:t>b</a:t>
              </a:r>
              <a:r>
                <a:rPr lang="en-US" altLang="en-US" sz="1800" i="0" baseline="-25000" dirty="0" err="1" smtClean="0">
                  <a:solidFill>
                    <a:srgbClr val="0066FF"/>
                  </a:solidFill>
                </a:rPr>
                <a:t>T</a:t>
              </a:r>
              <a:r>
                <a:rPr lang="en-US" altLang="en-US" sz="1800" i="0" baseline="-25000" dirty="0" smtClean="0">
                  <a:solidFill>
                    <a:srgbClr val="0066FF"/>
                  </a:solidFill>
                </a:rPr>
                <a:t> </a:t>
              </a:r>
              <a:r>
                <a:rPr lang="en-US" altLang="en-US" sz="1800" i="0" dirty="0" smtClean="0">
                  <a:solidFill>
                    <a:srgbClr val="0066FF"/>
                  </a:solidFill>
                </a:rPr>
                <a:t>= 10</a:t>
              </a:r>
              <a:r>
                <a:rPr lang="en-US" altLang="en-US" sz="1800" i="0" dirty="0">
                  <a:solidFill>
                    <a:srgbClr val="0066FF"/>
                  </a:solidFill>
                </a:rPr>
                <a:t>-40%</a:t>
              </a:r>
              <a:r>
                <a:rPr lang="en-US" altLang="en-US" sz="1800" b="1" i="0" dirty="0">
                  <a:solidFill>
                    <a:srgbClr val="1822CD"/>
                  </a:solidFill>
                </a:rPr>
                <a:t> </a:t>
              </a:r>
            </a:p>
          </p:txBody>
        </p:sp>
        <p:sp>
          <p:nvSpPr>
            <p:cNvPr id="2168842" name="Text Box 10"/>
            <p:cNvSpPr txBox="1">
              <a:spLocks noChangeArrowheads="1"/>
            </p:cNvSpPr>
            <p:nvPr/>
          </p:nvSpPr>
          <p:spPr bwMode="auto">
            <a:xfrm>
              <a:off x="1761805" y="649697"/>
              <a:ext cx="900060" cy="209570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en-US" sz="1600" b="1" i="0" dirty="0" err="1">
                  <a:solidFill>
                    <a:srgbClr val="000000"/>
                  </a:solidFill>
                  <a:latin typeface="Helvetica" pitchFamily="-64" charset="0"/>
                </a:rPr>
                <a:t>Tokamak</a:t>
              </a:r>
              <a:endParaRPr lang="en-US" altLang="en-US" sz="1600" b="1" i="0" dirty="0">
                <a:solidFill>
                  <a:srgbClr val="000000"/>
                </a:solidFill>
                <a:latin typeface="Helvetica" pitchFamily="-64" charset="0"/>
              </a:endParaRPr>
            </a:p>
          </p:txBody>
        </p:sp>
        <p:sp>
          <p:nvSpPr>
            <p:cNvPr id="2168843" name="Text Box 11"/>
            <p:cNvSpPr txBox="1">
              <a:spLocks noChangeArrowheads="1"/>
            </p:cNvSpPr>
            <p:nvPr/>
          </p:nvSpPr>
          <p:spPr bwMode="auto">
            <a:xfrm>
              <a:off x="5360402" y="652497"/>
              <a:ext cx="379573" cy="209570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en-US" sz="1600" b="1" i="0" dirty="0">
                  <a:solidFill>
                    <a:srgbClr val="000000"/>
                  </a:solidFill>
                  <a:latin typeface="Helvetica" pitchFamily="-64" charset="0"/>
                </a:rPr>
                <a:t>ST</a:t>
              </a:r>
            </a:p>
          </p:txBody>
        </p: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i="0" dirty="0">
                <a:solidFill>
                  <a:srgbClr val="0816FF"/>
                </a:solidFill>
              </a:rPr>
              <a:t>A </a:t>
            </a:r>
            <a:r>
              <a:rPr lang="en-US" altLang="en-US" sz="2800" i="0" dirty="0" smtClean="0">
                <a:solidFill>
                  <a:srgbClr val="0816FF"/>
                </a:solidFill>
              </a:rPr>
              <a:t>spherical </a:t>
            </a:r>
            <a:r>
              <a:rPr lang="en-US" altLang="en-US" sz="2800" i="0" dirty="0" err="1" smtClean="0">
                <a:solidFill>
                  <a:srgbClr val="0816FF"/>
                </a:solidFill>
              </a:rPr>
              <a:t>tokamak</a:t>
            </a:r>
            <a:r>
              <a:rPr lang="en-US" altLang="en-US" sz="2800" i="0" dirty="0" smtClean="0">
                <a:solidFill>
                  <a:srgbClr val="0816FF"/>
                </a:solidFill>
              </a:rPr>
              <a:t> (ST) is a high beta </a:t>
            </a:r>
            <a:r>
              <a:rPr lang="en-US" altLang="en-US" sz="2800" i="0" dirty="0" err="1" smtClean="0">
                <a:solidFill>
                  <a:srgbClr val="0816FF"/>
                </a:solidFill>
              </a:rPr>
              <a:t>tokamak</a:t>
            </a:r>
            <a:endParaRPr lang="en-US" altLang="en-US" sz="2800" i="0" dirty="0" smtClean="0">
              <a:solidFill>
                <a:srgbClr val="0816FF"/>
              </a:solidFill>
            </a:endParaRPr>
          </a:p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i="0" dirty="0" smtClean="0">
                <a:solidFill>
                  <a:srgbClr val="FF0000"/>
                </a:solidFill>
                <a:latin typeface="Helvetica Neue" charset="0"/>
              </a:rPr>
              <a:t>Favorable average curvature improves stability at high beta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260099" y="933593"/>
            <a:ext cx="3338543" cy="430887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 smtClean="0">
                <a:solidFill>
                  <a:srgbClr val="1822CD"/>
                </a:solidFill>
                <a:latin typeface="Helvetica Neue"/>
                <a:cs typeface="Helvetica Neue"/>
              </a:rPr>
              <a:t>Toroidal Beta </a:t>
            </a:r>
            <a:r>
              <a:rPr lang="en-US" altLang="en-US" sz="1600" b="1" i="0" dirty="0" err="1" smtClean="0">
                <a:solidFill>
                  <a:srgbClr val="1822CD"/>
                </a:solidFill>
                <a:latin typeface="Symbol" pitchFamily="18" charset="2"/>
              </a:rPr>
              <a:t>b</a:t>
            </a:r>
            <a:r>
              <a:rPr lang="en-US" altLang="en-US" sz="1600" b="1" i="0" baseline="-25000" dirty="0" err="1" smtClean="0">
                <a:solidFill>
                  <a:srgbClr val="1822CD"/>
                </a:solidFill>
                <a:latin typeface="Arial" charset="0"/>
              </a:rPr>
              <a:t>T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</a:rPr>
              <a:t> 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</a:rPr>
              <a:t>= 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Symbol"/>
              </a:rPr>
              <a:t>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panose="05050102010706020507" pitchFamily="18" charset="2"/>
                <a:cs typeface="Symbol" charset="2"/>
                <a:sym typeface="Symbol"/>
              </a:rPr>
              <a:t>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Math1" pitchFamily="2" charset="2"/>
              </a:rPr>
              <a:t> 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(B</a:t>
            </a:r>
            <a:r>
              <a:rPr lang="en-US" altLang="en-US" sz="16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T0</a:t>
            </a:r>
            <a:r>
              <a:rPr lang="en-US" altLang="en-US" sz="1600" b="1" i="0" baseline="30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2</a:t>
            </a:r>
            <a:r>
              <a:rPr lang="en-US" altLang="en-US" sz="1600" b="1" i="0" dirty="0">
                <a:solidFill>
                  <a:srgbClr val="1822CD"/>
                </a:solidFill>
                <a:latin typeface="Symbol" pitchFamily="18" charset="2"/>
                <a:sym typeface="Math1" pitchFamily="2" charset="2"/>
              </a:rPr>
              <a:t>m</a:t>
            </a:r>
            <a:r>
              <a:rPr lang="en-US" altLang="en-US" sz="16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0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)</a:t>
            </a:r>
            <a:endParaRPr lang="en-US" altLang="en-US" sz="1600" b="1" i="0" dirty="0">
              <a:solidFill>
                <a:srgbClr val="1822CD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933593"/>
            <a:ext cx="2269142" cy="430887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>
                <a:solidFill>
                  <a:srgbClr val="FF0000"/>
                </a:solidFill>
                <a:latin typeface="Helvetica" pitchFamily="-64" charset="0"/>
              </a:rPr>
              <a:t>Aspect Ratio A = R</a:t>
            </a:r>
            <a:r>
              <a:rPr lang="en-US" altLang="en-US" sz="1600" b="1" i="0" baseline="-25000" dirty="0">
                <a:solidFill>
                  <a:srgbClr val="FF0000"/>
                </a:solidFill>
                <a:latin typeface="Helvetica" pitchFamily="-64" charset="0"/>
              </a:rPr>
              <a:t> </a:t>
            </a:r>
            <a:r>
              <a:rPr lang="en-US" altLang="en-US" sz="1600" b="1" i="0" dirty="0" smtClean="0">
                <a:solidFill>
                  <a:srgbClr val="FF0000"/>
                </a:solidFill>
                <a:latin typeface="Helvetica" pitchFamily="-64" charset="0"/>
              </a:rPr>
              <a:t>/a</a:t>
            </a:r>
            <a:endParaRPr lang="en-US" altLang="en-US" sz="1600" i="0" dirty="0">
              <a:solidFill>
                <a:srgbClr val="FF0000"/>
              </a:solidFill>
              <a:latin typeface="Helvetica" pitchFamily="-6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88073" y="933593"/>
            <a:ext cx="1946366" cy="430887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Elongation 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 = b/a</a:t>
            </a:r>
            <a:endParaRPr lang="en-US" altLang="en-US" sz="1600" b="1" i="0" dirty="0">
              <a:solidFill>
                <a:srgbClr val="000000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4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355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i="0" dirty="0" smtClean="0">
                <a:solidFill>
                  <a:srgbClr val="0816FF"/>
                </a:solidFill>
              </a:rPr>
              <a:t>ST can be compact, high beta, and high confinement</a:t>
            </a:r>
          </a:p>
          <a:p>
            <a:pPr algn="ctr" eaLnBrk="0" hangingPunct="0">
              <a:lnSpc>
                <a:spcPts val="248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i="0" dirty="0">
                <a:solidFill>
                  <a:srgbClr val="FF0000"/>
                </a:solidFill>
              </a:rPr>
              <a:t>Higher elongation </a:t>
            </a:r>
            <a:r>
              <a:rPr lang="en-US" sz="2400" i="0" dirty="0">
                <a:solidFill>
                  <a:srgbClr val="FF0000"/>
                </a:solidFill>
                <a:latin typeface="Symbol" charset="2"/>
                <a:cs typeface="Symbol" charset="2"/>
              </a:rPr>
              <a:t>k </a:t>
            </a:r>
            <a:r>
              <a:rPr lang="en-US" sz="2400" i="0" dirty="0">
                <a:solidFill>
                  <a:srgbClr val="FF0000"/>
                </a:solidFill>
                <a:latin typeface="Helvetica Neue"/>
                <a:cs typeface="Helvetica Neue"/>
              </a:rPr>
              <a:t>and low A </a:t>
            </a:r>
            <a:r>
              <a:rPr lang="en-US" sz="2400" i="0" dirty="0">
                <a:solidFill>
                  <a:srgbClr val="FF0000"/>
                </a:solidFill>
              </a:rPr>
              <a:t>lead to higher </a:t>
            </a:r>
            <a:r>
              <a:rPr lang="en-US" sz="2400" i="0" dirty="0" err="1" smtClean="0">
                <a:solidFill>
                  <a:srgbClr val="FF0000"/>
                </a:solidFill>
              </a:rPr>
              <a:t>I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400" i="0" dirty="0" smtClean="0">
                <a:solidFill>
                  <a:srgbClr val="FF0000"/>
                </a:solidFill>
              </a:rPr>
              <a:t>, </a:t>
            </a:r>
            <a:r>
              <a:rPr lang="en-US" sz="2400" i="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-25000" dirty="0" err="1">
                <a:solidFill>
                  <a:srgbClr val="FF0000"/>
                </a:solidFill>
              </a:rPr>
              <a:t>T</a:t>
            </a:r>
            <a:r>
              <a:rPr lang="en-US" altLang="en-US" sz="2400" i="0" dirty="0">
                <a:solidFill>
                  <a:srgbClr val="FF0000"/>
                </a:solidFill>
              </a:rPr>
              <a:t> </a:t>
            </a:r>
            <a:r>
              <a:rPr lang="en-US" sz="2400" i="0" dirty="0" smtClean="0">
                <a:solidFill>
                  <a:srgbClr val="FF0000"/>
                </a:solidFill>
              </a:rPr>
              <a:t>and </a:t>
            </a:r>
            <a:r>
              <a:rPr lang="en-US" sz="2400" i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lang="en-US" sz="2400" i="0" baseline="-25000" dirty="0" err="1" smtClean="0">
                <a:solidFill>
                  <a:srgbClr val="FF0000"/>
                </a:solidFill>
              </a:rPr>
              <a:t>E</a:t>
            </a:r>
            <a:endParaRPr lang="en-US" altLang="en-US" sz="2400" i="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9036" y="1995101"/>
            <a:ext cx="3789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err="1">
                <a:solidFill>
                  <a:schemeClr val="tx1"/>
                </a:solidFill>
              </a:rPr>
              <a:t>I</a:t>
            </a:r>
            <a:r>
              <a:rPr lang="en-US" sz="2400" i="0" baseline="-25000" dirty="0" err="1">
                <a:solidFill>
                  <a:schemeClr val="tx1"/>
                </a:solidFill>
              </a:rPr>
              <a:t>p</a:t>
            </a:r>
            <a:r>
              <a:rPr lang="en-US" sz="2400" i="0" dirty="0">
                <a:solidFill>
                  <a:schemeClr val="tx1"/>
                </a:solidFill>
              </a:rPr>
              <a:t> ~  I</a:t>
            </a:r>
            <a:r>
              <a:rPr lang="en-US" sz="2400" i="0" baseline="-25000" dirty="0">
                <a:solidFill>
                  <a:schemeClr val="tx1"/>
                </a:solidFill>
              </a:rPr>
              <a:t>TF</a:t>
            </a:r>
            <a:r>
              <a:rPr lang="en-US" sz="2400" i="0" dirty="0">
                <a:solidFill>
                  <a:schemeClr val="tx1"/>
                </a:solidFill>
              </a:rPr>
              <a:t> (1 + </a:t>
            </a:r>
            <a:r>
              <a:rPr lang="en-US" sz="240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400" i="0" baseline="30000" dirty="0" smtClean="0">
                <a:solidFill>
                  <a:schemeClr val="tx1"/>
                </a:solidFill>
              </a:rPr>
              <a:t>2</a:t>
            </a:r>
            <a:r>
              <a:rPr lang="en-US" sz="2400" i="0" dirty="0" smtClean="0">
                <a:solidFill>
                  <a:schemeClr val="tx1"/>
                </a:solidFill>
              </a:rPr>
              <a:t>) </a:t>
            </a:r>
            <a:r>
              <a:rPr lang="en-US" sz="2400" i="0" dirty="0">
                <a:solidFill>
                  <a:schemeClr val="tx1"/>
                </a:solidFill>
              </a:rPr>
              <a:t>/ (2 A</a:t>
            </a:r>
            <a:r>
              <a:rPr lang="en-US" sz="2400" i="0" baseline="30000" dirty="0">
                <a:solidFill>
                  <a:schemeClr val="tx1"/>
                </a:solidFill>
              </a:rPr>
              <a:t>2</a:t>
            </a:r>
            <a:r>
              <a:rPr lang="en-US" sz="2400" i="0" dirty="0">
                <a:solidFill>
                  <a:schemeClr val="tx1"/>
                </a:solidFill>
              </a:rPr>
              <a:t> q*</a:t>
            </a:r>
            <a:r>
              <a:rPr lang="en-US" sz="2400" i="0" dirty="0" smtClean="0">
                <a:solidFill>
                  <a:schemeClr val="tx1"/>
                </a:solidFill>
              </a:rPr>
              <a:t>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57" y="3722496"/>
            <a:ext cx="4123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400" i="0" baseline="-2500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[%]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º</a:t>
            </a:r>
            <a:r>
              <a:rPr lang="en-US" sz="2400" i="0" dirty="0" smtClean="0">
                <a:solidFill>
                  <a:schemeClr val="tx1"/>
                </a:solidFill>
              </a:rPr>
              <a:t>  </a:t>
            </a: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i="0" dirty="0" smtClean="0">
                <a:solidFill>
                  <a:schemeClr val="tx1"/>
                </a:solidFill>
              </a:rPr>
              <a:t>  </a:t>
            </a:r>
            <a:r>
              <a:rPr lang="en-US" sz="2400" i="0" dirty="0" err="1">
                <a:solidFill>
                  <a:schemeClr val="tx1"/>
                </a:solidFill>
              </a:rPr>
              <a:t>I</a:t>
            </a:r>
            <a:r>
              <a:rPr lang="en-US" sz="2400" i="0" baseline="-25000" dirty="0" err="1">
                <a:solidFill>
                  <a:schemeClr val="tx1"/>
                </a:solidFill>
              </a:rPr>
              <a:t>p</a:t>
            </a:r>
            <a:r>
              <a:rPr lang="en-US" sz="2400" i="0" dirty="0">
                <a:solidFill>
                  <a:schemeClr val="tx1"/>
                </a:solidFill>
              </a:rPr>
              <a:t> / (aB</a:t>
            </a:r>
            <a:r>
              <a:rPr lang="en-US" sz="2400" i="0" baseline="-25000" dirty="0">
                <a:solidFill>
                  <a:schemeClr val="tx1"/>
                </a:solidFill>
              </a:rPr>
              <a:t>T0</a:t>
            </a:r>
            <a:r>
              <a:rPr lang="en-US" sz="2400" i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7559" y="2388864"/>
            <a:ext cx="2506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00"/>
                </a:solidFill>
              </a:rPr>
              <a:t>S. </a:t>
            </a:r>
            <a:r>
              <a:rPr lang="en-US" sz="1400" b="0" i="0" dirty="0" err="1" smtClean="0">
                <a:solidFill>
                  <a:srgbClr val="000000"/>
                </a:solidFill>
              </a:rPr>
              <a:t>Jardin</a:t>
            </a:r>
            <a:r>
              <a:rPr lang="en-US" sz="1400" b="0" i="0" dirty="0" smtClean="0">
                <a:solidFill>
                  <a:srgbClr val="000000"/>
                </a:solidFill>
              </a:rPr>
              <a:t>  et al., FS&amp;T (2003)</a:t>
            </a:r>
            <a:endParaRPr lang="en-US" sz="1400" b="0" i="0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985000" y="5634747"/>
            <a:ext cx="2374900" cy="6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200" b="0" i="0" dirty="0" smtClean="0">
                <a:cs typeface="Times New Roman"/>
              </a:rPr>
              <a:t>D.A</a:t>
            </a:r>
            <a:r>
              <a:rPr lang="en-US" sz="1200" b="0" i="0" dirty="0">
                <a:cs typeface="Times New Roman"/>
              </a:rPr>
              <a:t>. Gates et al., NF (2007).   </a:t>
            </a:r>
          </a:p>
          <a:p>
            <a:pPr defTabSz="914400">
              <a:buNone/>
            </a:pPr>
            <a:endParaRPr lang="en-US" sz="1200" dirty="0">
              <a:latin typeface="+mn-lt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453" y="2260599"/>
            <a:ext cx="1696297" cy="3392593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04000" y="1580272"/>
            <a:ext cx="2565400" cy="6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1600" i="0" dirty="0">
                <a:latin typeface="+mn-lt"/>
                <a:ea typeface="ÇlÇr ñæí©" charset="0"/>
                <a:cs typeface="Times New Roman"/>
              </a:rPr>
              <a:t>H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igh </a:t>
            </a:r>
            <a:r>
              <a:rPr kumimoji="0" 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κ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∼ </a:t>
            </a:r>
            <a:r>
              <a:rPr lang="en-US" sz="1600" i="0" dirty="0" smtClean="0">
                <a:latin typeface="+mn-lt"/>
                <a:ea typeface="ÇlÇr ñæí©" charset="0"/>
                <a:cs typeface="Times New Roman"/>
              </a:rPr>
              <a:t>3.0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equilibrium</a:t>
            </a:r>
            <a:r>
              <a:rPr lang="en-US" sz="1600" i="0" dirty="0"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1600" i="0" dirty="0" smtClean="0">
                <a:latin typeface="+mn-lt"/>
                <a:ea typeface="ÇlÇr ñæí©" charset="0"/>
                <a:cs typeface="Times New Roman"/>
              </a:rPr>
              <a:t>in NSTX.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endParaRPr lang="en-US" sz="1600" dirty="0">
              <a:latin typeface="+mn-lt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536" y="3214301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∝  </a:t>
            </a:r>
            <a:r>
              <a:rPr lang="en-US" sz="2400" i="0" dirty="0" err="1" smtClean="0">
                <a:solidFill>
                  <a:schemeClr val="tx1"/>
                </a:solidFill>
              </a:rPr>
              <a:t>I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p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736" y="5017701"/>
            <a:ext cx="6075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0" dirty="0" err="1" smtClean="0">
                <a:solidFill>
                  <a:schemeClr val="tx1"/>
                </a:solidFill>
              </a:rPr>
              <a:t>I</a:t>
            </a:r>
            <a:r>
              <a:rPr lang="en-US" sz="2400" i="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i="0" dirty="0" smtClean="0">
                <a:solidFill>
                  <a:schemeClr val="tx1"/>
                </a:solidFill>
              </a:rPr>
              <a:t> ~  </a:t>
            </a:r>
            <a:r>
              <a:rPr lang="en-US" sz="2400" i="0" dirty="0">
                <a:solidFill>
                  <a:schemeClr val="tx1"/>
                </a:solidFill>
              </a:rPr>
              <a:t>I</a:t>
            </a:r>
            <a:r>
              <a:rPr lang="en-US" sz="2400" i="0" baseline="-25000" dirty="0">
                <a:solidFill>
                  <a:schemeClr val="tx1"/>
                </a:solidFill>
              </a:rPr>
              <a:t>TF</a:t>
            </a:r>
            <a:r>
              <a:rPr lang="en-US" sz="2400" i="0" dirty="0">
                <a:solidFill>
                  <a:schemeClr val="tx1"/>
                </a:solidFill>
              </a:rPr>
              <a:t>  </a:t>
            </a:r>
            <a:r>
              <a:rPr lang="en-US" sz="2000" i="0" dirty="0" smtClean="0">
                <a:solidFill>
                  <a:schemeClr val="tx1"/>
                </a:solidFill>
              </a:rPr>
              <a:t>for ST due to low A and high </a:t>
            </a:r>
            <a:r>
              <a:rPr lang="en-US" sz="2000" i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endParaRPr lang="en-US" sz="1400" i="0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55600" y="1542172"/>
            <a:ext cx="5676900" cy="6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• ST has high </a:t>
            </a:r>
            <a:r>
              <a:rPr lang="en-US" sz="2000" i="0" dirty="0" err="1" smtClean="0">
                <a:latin typeface="+mn-lt"/>
                <a:ea typeface="ÇlÇr ñæí©" charset="0"/>
                <a:cs typeface="Times New Roman"/>
              </a:rPr>
              <a:t>Ip</a:t>
            </a: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 due to h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igh </a:t>
            </a:r>
            <a:r>
              <a:rPr kumimoji="0" 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κ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and low A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19100" y="2710573"/>
            <a:ext cx="5778500" cy="5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• </a:t>
            </a:r>
            <a:r>
              <a:rPr lang="en-US" sz="2000" i="0" dirty="0" err="1" smtClean="0">
                <a:latin typeface="+mn-lt"/>
                <a:ea typeface="ÇlÇr ñæí©" charset="0"/>
                <a:cs typeface="Times New Roman"/>
              </a:rPr>
              <a:t>Ip</a:t>
            </a: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2000" i="0" dirty="0">
                <a:latin typeface="+mn-lt"/>
                <a:ea typeface="ÇlÇr ñæí©" charset="0"/>
                <a:cs typeface="Times New Roman"/>
              </a:rPr>
              <a:t>i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ncreases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ÇlÇr ñæí©" charset="0"/>
                <a:cs typeface="Times New Roman"/>
              </a:rPr>
              <a:t>tokamak</a:t>
            </a:r>
            <a:r>
              <a:rPr lang="en-US" sz="2000" i="0" dirty="0">
                <a:latin typeface="+mn-lt"/>
                <a:ea typeface="ÇlÇr ñæí©" charset="0"/>
                <a:cs typeface="Times New Roman"/>
              </a:rPr>
              <a:t> </a:t>
            </a: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performance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82600" y="4437773"/>
            <a:ext cx="6807200" cy="5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buNone/>
            </a:pPr>
            <a:r>
              <a:rPr lang="en-US" sz="2000" i="0" dirty="0" smtClean="0">
                <a:latin typeface="+mn-lt"/>
                <a:ea typeface="ÇlÇr ñæí©" charset="0"/>
                <a:cs typeface="Times New Roman"/>
              </a:rPr>
              <a:t>• </a:t>
            </a:r>
            <a:r>
              <a:rPr lang="en-US" sz="2000" i="0" dirty="0" smtClean="0"/>
              <a:t>ST can achieve high performance cost effectively  </a:t>
            </a:r>
            <a:endParaRPr lang="en-US" sz="2000" dirty="0">
              <a:latin typeface="+mn-lt"/>
              <a:cs typeface="Times New Roman"/>
            </a:endParaRPr>
          </a:p>
        </p:txBody>
      </p:sp>
      <p:sp>
        <p:nvSpPr>
          <p:cNvPr id="26" name="Up Arrow 25"/>
          <p:cNvSpPr/>
          <p:nvPr/>
        </p:nvSpPr>
        <p:spPr bwMode="auto">
          <a:xfrm>
            <a:off x="1282700" y="5486400"/>
            <a:ext cx="698500" cy="266700"/>
          </a:xfrm>
          <a:prstGeom prst="up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5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0500" y="574040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i="0" dirty="0" smtClean="0">
                <a:solidFill>
                  <a:srgbClr val="000000"/>
                </a:solidFill>
              </a:rPr>
              <a:t>$</a:t>
            </a:r>
            <a:endParaRPr lang="en-US" sz="2800" i="0" dirty="0">
              <a:solidFill>
                <a:srgbClr val="000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260099" y="933593"/>
            <a:ext cx="3338543" cy="430887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 smtClean="0">
                <a:solidFill>
                  <a:srgbClr val="1822CD"/>
                </a:solidFill>
                <a:latin typeface="Helvetica Neue"/>
                <a:cs typeface="Helvetica Neue"/>
              </a:rPr>
              <a:t>Toroidal Beta </a:t>
            </a:r>
            <a:r>
              <a:rPr lang="en-US" altLang="en-US" sz="1600" b="1" i="0" dirty="0" err="1" smtClean="0">
                <a:solidFill>
                  <a:srgbClr val="1822CD"/>
                </a:solidFill>
                <a:latin typeface="Symbol" pitchFamily="18" charset="2"/>
              </a:rPr>
              <a:t>b</a:t>
            </a:r>
            <a:r>
              <a:rPr lang="en-US" altLang="en-US" sz="1600" b="1" i="0" baseline="-25000" dirty="0" err="1" smtClean="0">
                <a:solidFill>
                  <a:srgbClr val="1822CD"/>
                </a:solidFill>
                <a:latin typeface="Arial" charset="0"/>
              </a:rPr>
              <a:t>T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</a:rPr>
              <a:t> 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</a:rPr>
              <a:t>= 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Symbol"/>
              </a:rPr>
              <a:t>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p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panose="05050102010706020507" pitchFamily="18" charset="2"/>
                <a:cs typeface="Symbol" charset="2"/>
                <a:sym typeface="Symbol"/>
              </a:rPr>
              <a:t>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Symbol" charset="2"/>
                <a:cs typeface="Symbol" charset="2"/>
                <a:sym typeface="Math1" pitchFamily="2" charset="2"/>
              </a:rPr>
              <a:t> 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(B</a:t>
            </a:r>
            <a:r>
              <a:rPr lang="en-US" altLang="en-US" sz="16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T0</a:t>
            </a:r>
            <a:r>
              <a:rPr lang="en-US" altLang="en-US" sz="1600" b="1" i="0" baseline="30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2</a:t>
            </a:r>
            <a:r>
              <a:rPr lang="en-US" altLang="en-US" sz="1600" b="1" i="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/ 2</a:t>
            </a:r>
            <a:r>
              <a:rPr lang="en-US" altLang="en-US" sz="1600" b="1" i="0" dirty="0">
                <a:solidFill>
                  <a:srgbClr val="1822CD"/>
                </a:solidFill>
                <a:latin typeface="Symbol" pitchFamily="18" charset="2"/>
                <a:sym typeface="Math1" pitchFamily="2" charset="2"/>
              </a:rPr>
              <a:t>m</a:t>
            </a:r>
            <a:r>
              <a:rPr lang="en-US" altLang="en-US" sz="1600" b="1" i="0" baseline="-25000" dirty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0</a:t>
            </a:r>
            <a:r>
              <a:rPr lang="en-US" altLang="en-US" sz="1600" b="1" i="0" dirty="0" smtClean="0">
                <a:solidFill>
                  <a:srgbClr val="1822CD"/>
                </a:solidFill>
                <a:latin typeface="Helvetica" pitchFamily="-64" charset="0"/>
                <a:sym typeface="Math1" pitchFamily="2" charset="2"/>
              </a:rPr>
              <a:t>)</a:t>
            </a:r>
            <a:endParaRPr lang="en-US" altLang="en-US" sz="1600" b="1" i="0" dirty="0">
              <a:solidFill>
                <a:srgbClr val="1822CD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0" y="933593"/>
            <a:ext cx="2269142" cy="430887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>
                <a:solidFill>
                  <a:srgbClr val="FF0000"/>
                </a:solidFill>
                <a:latin typeface="Helvetica" pitchFamily="-64" charset="0"/>
              </a:rPr>
              <a:t>Aspect Ratio A = R</a:t>
            </a:r>
            <a:r>
              <a:rPr lang="en-US" altLang="en-US" sz="1600" b="1" i="0" baseline="-25000" dirty="0">
                <a:solidFill>
                  <a:srgbClr val="FF0000"/>
                </a:solidFill>
                <a:latin typeface="Helvetica" pitchFamily="-64" charset="0"/>
              </a:rPr>
              <a:t> </a:t>
            </a:r>
            <a:r>
              <a:rPr lang="en-US" altLang="en-US" sz="1600" b="1" i="0" dirty="0" smtClean="0">
                <a:solidFill>
                  <a:srgbClr val="FF0000"/>
                </a:solidFill>
                <a:latin typeface="Helvetica" pitchFamily="-64" charset="0"/>
              </a:rPr>
              <a:t>/a</a:t>
            </a:r>
            <a:endParaRPr lang="en-US" altLang="en-US" sz="1600" i="0" dirty="0">
              <a:solidFill>
                <a:srgbClr val="FF0000"/>
              </a:solidFill>
              <a:latin typeface="Helvetica" pitchFamily="-6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288073" y="933593"/>
            <a:ext cx="1946366" cy="430887"/>
          </a:xfrm>
          <a:prstGeom prst="rect">
            <a:avLst/>
          </a:prstGeom>
          <a:solidFill>
            <a:srgbClr val="EAEAEA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Elongation 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altLang="en-US" sz="1600" b="1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 = b/a</a:t>
            </a:r>
            <a:endParaRPr lang="en-US" altLang="en-US" sz="1600" b="1" i="0" dirty="0">
              <a:solidFill>
                <a:srgbClr val="000000"/>
              </a:solidFill>
              <a:latin typeface="Helvetica" pitchFamily="-64" charset="0"/>
              <a:sym typeface="Math1" pitchFamily="2" charset="2"/>
            </a:endParaRPr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5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7863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9824"/>
            <a:ext cx="9144000" cy="5260975"/>
          </a:xfrm>
          <a:noFill/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566928" lvl="1" indent="-365760">
              <a:spcAft>
                <a:spcPts val="2400"/>
              </a:spcAft>
              <a:buFont typeface="Arial"/>
              <a:buChar char="•"/>
            </a:pPr>
            <a:r>
              <a:rPr lang="en-US" altLang="en-US" sz="2400" dirty="0"/>
              <a:t>Lower A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/>
              <a:t>increased </a:t>
            </a:r>
            <a:r>
              <a:rPr lang="en-US" altLang="en-US" sz="2400" dirty="0" err="1"/>
              <a:t>toroidicity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altLang="en-US" sz="2400" dirty="0">
                <a:solidFill>
                  <a:srgbClr val="FF3300"/>
                </a:solidFill>
                <a:sym typeface="Wingdings" pitchFamily="2" charset="2"/>
              </a:rPr>
              <a:t>higher </a:t>
            </a:r>
            <a:r>
              <a:rPr lang="en-US" altLang="en-US" sz="2400" dirty="0">
                <a:solidFill>
                  <a:srgbClr val="FF3300"/>
                </a:solidFill>
                <a:latin typeface="Symbol" pitchFamily="18" charset="2"/>
                <a:sym typeface="Wingdings" pitchFamily="2" charset="2"/>
              </a:rPr>
              <a:t>b, </a:t>
            </a:r>
            <a:r>
              <a:rPr lang="en-US" altLang="en-US" sz="2400" dirty="0">
                <a:solidFill>
                  <a:srgbClr val="FF3300"/>
                </a:solidFill>
                <a:latin typeface="Helvetica Neue"/>
                <a:cs typeface="Helvetica Neue"/>
                <a:sym typeface="Wingdings" pitchFamily="2" charset="2"/>
              </a:rPr>
              <a:t>strong shaping</a:t>
            </a:r>
            <a:endParaRPr lang="en-US" altLang="en-US" sz="2400" dirty="0">
              <a:solidFill>
                <a:srgbClr val="FF3300"/>
              </a:solidFill>
              <a:latin typeface="Symbol" pitchFamily="18" charset="2"/>
            </a:endParaRPr>
          </a:p>
          <a:p>
            <a:pPr marL="566928" lvl="1" indent="-365760">
              <a:spcAft>
                <a:spcPts val="2400"/>
              </a:spcAft>
              <a:buFont typeface="Arial"/>
              <a:buChar char="•"/>
            </a:pPr>
            <a:r>
              <a:rPr lang="en-US" altLang="en-US" sz="2400" dirty="0" smtClean="0"/>
              <a:t>Higher </a:t>
            </a:r>
            <a:r>
              <a:rPr lang="en-US" altLang="en-US" sz="2400" dirty="0">
                <a:latin typeface="Symbol" pitchFamily="18" charset="2"/>
              </a:rPr>
              <a:t>b</a:t>
            </a:r>
            <a:r>
              <a:rPr lang="en-US" altLang="en-US" sz="2400" baseline="-25000" dirty="0"/>
              <a:t>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</a:rPr>
              <a:t>electromagnetic effects in </a:t>
            </a:r>
            <a:r>
              <a:rPr lang="en-US" altLang="en-US" sz="2400" dirty="0" smtClean="0">
                <a:solidFill>
                  <a:srgbClr val="FF0000"/>
                </a:solidFill>
              </a:rPr>
              <a:t>turbulence, energetic-particle modes, RF heating and CD (over-dense plasmas)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566928" lvl="1" indent="-365760">
              <a:spcAft>
                <a:spcPts val="2400"/>
              </a:spcAft>
              <a:buFont typeface="Arial"/>
              <a:buChar char="•"/>
            </a:pPr>
            <a:r>
              <a:rPr lang="en-US" altLang="en-US" sz="2400" dirty="0"/>
              <a:t>Higher fraction of trapped </a:t>
            </a:r>
            <a:r>
              <a:rPr lang="en-US" altLang="en-US" sz="2400" dirty="0" smtClean="0"/>
              <a:t>particles (low A), </a:t>
            </a:r>
            <a:r>
              <a:rPr lang="en-US" altLang="en-US" sz="2400" dirty="0"/>
              <a:t>increased normalized orbit </a:t>
            </a:r>
            <a:r>
              <a:rPr lang="en-US" altLang="en-US" sz="2400" dirty="0" smtClean="0"/>
              <a:t>size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high</a:t>
            </a:r>
            <a:r>
              <a:rPr lang="en-US" altLang="en-US" sz="2400" dirty="0">
                <a:solidFill>
                  <a:srgbClr val="0816FF"/>
                </a:solidFill>
              </a:rPr>
              <a:t> </a:t>
            </a:r>
            <a:r>
              <a:rPr lang="en-US" altLang="en-US" sz="2400" dirty="0">
                <a:latin typeface="Symbol" pitchFamily="18" charset="2"/>
              </a:rPr>
              <a:t>b</a:t>
            </a:r>
            <a:r>
              <a:rPr lang="en-US" altLang="en-US" sz="2400" dirty="0" smtClean="0"/>
              <a:t>), </a:t>
            </a:r>
            <a:r>
              <a:rPr lang="en-US" altLang="en-US" sz="2400" dirty="0"/>
              <a:t>and f</a:t>
            </a:r>
            <a:r>
              <a:rPr lang="en-US" altLang="en-US" sz="2400" dirty="0" smtClean="0"/>
              <a:t>low </a:t>
            </a:r>
            <a:r>
              <a:rPr lang="en-US" altLang="en-US" sz="2400" dirty="0"/>
              <a:t>shear </a:t>
            </a:r>
            <a:r>
              <a:rPr lang="en-US" altLang="en-US" sz="2400" dirty="0" smtClean="0"/>
              <a:t>(due to low B, low A)</a:t>
            </a:r>
            <a:r>
              <a:rPr lang="en-US" altLang="en-US" sz="2400" dirty="0" smtClean="0"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sym typeface="Wingdings" pitchFamily="2" charset="2"/>
              </a:rPr>
              <a:t>broad range of effects on transport and stability</a:t>
            </a:r>
          </a:p>
          <a:p>
            <a:pPr marL="566928" lvl="1" indent="-365760">
              <a:spcAft>
                <a:spcPts val="2400"/>
              </a:spcAft>
              <a:buFont typeface="Arial"/>
              <a:buChar char="•"/>
            </a:pPr>
            <a:r>
              <a:rPr lang="en-US" altLang="en-US" sz="2400" dirty="0"/>
              <a:t>Increased normalized fast-ion </a:t>
            </a:r>
            <a:r>
              <a:rPr lang="en-US" altLang="en-US" sz="2400" dirty="0" smtClean="0"/>
              <a:t>speed (high</a:t>
            </a:r>
            <a:r>
              <a:rPr lang="en-US" altLang="en-US" sz="2400" dirty="0" smtClean="0">
                <a:solidFill>
                  <a:srgbClr val="0816FF"/>
                </a:solidFill>
              </a:rPr>
              <a:t> </a:t>
            </a:r>
            <a:r>
              <a:rPr lang="en-US" altLang="en-US" sz="2400" dirty="0">
                <a:latin typeface="Symbol" pitchFamily="18" charset="2"/>
              </a:rPr>
              <a:t>b</a:t>
            </a:r>
            <a:r>
              <a:rPr lang="en-US" altLang="en-US" sz="2400" dirty="0" smtClean="0"/>
              <a:t>) 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sym typeface="Wingdings" pitchFamily="2" charset="2"/>
              </a:rPr>
              <a:t>simulate fast-ion transport/losses of ITER</a:t>
            </a:r>
          </a:p>
          <a:p>
            <a:pPr marL="566928" lvl="1" indent="-365760">
              <a:spcAft>
                <a:spcPts val="2400"/>
              </a:spcAft>
              <a:buFont typeface="Arial"/>
              <a:buChar char="•"/>
            </a:pPr>
            <a:r>
              <a:rPr lang="en-US" altLang="en-US" sz="2400" dirty="0"/>
              <a:t>Compact </a:t>
            </a:r>
            <a:r>
              <a:rPr lang="en-US" altLang="en-US" sz="2400" dirty="0" smtClean="0"/>
              <a:t>geometry (small R)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sym typeface="Wingdings" pitchFamily="2" charset="2"/>
              </a:rPr>
              <a:t>high power/particle/neutron flux relevant to ITER, reactors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0" dirty="0">
                <a:solidFill>
                  <a:srgbClr val="0816FF"/>
                </a:solidFill>
              </a:rPr>
              <a:t>New physics regimes are accessed at low aspect ratio, enhancing the understanding of </a:t>
            </a:r>
            <a:r>
              <a:rPr lang="en-US" altLang="en-US" sz="2400" i="0" dirty="0" err="1">
                <a:solidFill>
                  <a:srgbClr val="0816FF"/>
                </a:solidFill>
              </a:rPr>
              <a:t>toroidal</a:t>
            </a:r>
            <a:r>
              <a:rPr lang="en-US" altLang="en-US" sz="2400" i="0" dirty="0">
                <a:solidFill>
                  <a:srgbClr val="0816FF"/>
                </a:solidFill>
              </a:rPr>
              <a:t> confinement physics</a:t>
            </a:r>
            <a:endParaRPr lang="en-US" sz="16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6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40801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ontent Placeholder 2"/>
          <p:cNvSpPr txBox="1">
            <a:spLocks/>
          </p:cNvSpPr>
          <p:nvPr/>
        </p:nvSpPr>
        <p:spPr>
          <a:xfrm>
            <a:off x="251272" y="1943120"/>
            <a:ext cx="5528945" cy="3181899"/>
          </a:xfrm>
          <a:prstGeom prst="rect">
            <a:avLst/>
          </a:prstGeom>
          <a:solidFill>
            <a:srgbClr val="C2FFF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Extend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Predictive Capability for ITER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and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Toroidal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Science 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460375" lvl="1" indent="-342900" eaLnBrk="0" hangingPunct="0">
              <a:lnSpc>
                <a:spcPts val="2780"/>
              </a:lnSpc>
              <a:spcBef>
                <a:spcPts val="1176"/>
              </a:spcBef>
              <a:spcAft>
                <a:spcPts val="1200"/>
              </a:spcAft>
              <a:defRPr/>
            </a:pPr>
            <a:r>
              <a:rPr lang="en-US" sz="2400" i="0" kern="0" dirty="0">
                <a:solidFill>
                  <a:schemeClr val="accent2"/>
                </a:solidFill>
                <a:latin typeface="Arial Narrow" pitchFamily="34" charset="0"/>
              </a:rPr>
              <a:t>High </a:t>
            </a:r>
            <a:r>
              <a:rPr lang="en-US" sz="2400" i="0" kern="0" dirty="0" smtClean="0">
                <a:solidFill>
                  <a:schemeClr val="accent2"/>
                </a:solidFill>
                <a:latin typeface="Symbol" pitchFamily="18" charset="2"/>
              </a:rPr>
              <a:t>b 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anose="020B0606020202030204" pitchFamily="34" charset="0"/>
                <a:cs typeface="Helvetica Neue"/>
              </a:rPr>
              <a:t>physics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</a:t>
            </a:r>
            <a:r>
              <a:rPr lang="en-US" sz="2400" i="0" kern="0" dirty="0">
                <a:solidFill>
                  <a:schemeClr val="accent2"/>
                </a:solidFill>
                <a:latin typeface="Arial Narrow" pitchFamily="34" charset="0"/>
              </a:rPr>
              <a:t>rotation, 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</a:rPr>
              <a:t>shaping</a:t>
            </a:r>
            <a:r>
              <a:rPr lang="en-US" sz="2400" i="0" kern="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</a:rPr>
              <a:t>for </a:t>
            </a:r>
            <a:r>
              <a:rPr lang="en-US" sz="2400" i="0" kern="0" dirty="0">
                <a:solidFill>
                  <a:schemeClr val="accent2"/>
                </a:solidFill>
                <a:latin typeface="Arial Narrow" pitchFamily="34" charset="0"/>
              </a:rPr>
              <a:t>MHD, transport</a:t>
            </a:r>
            <a:endParaRPr lang="en-US" sz="2400" i="0" kern="0" dirty="0">
              <a:solidFill>
                <a:schemeClr val="accent2"/>
              </a:solidFill>
            </a:endParaRPr>
          </a:p>
          <a:p>
            <a:pPr marL="460375" lvl="1" indent="-342900" eaLnBrk="0" hangingPunct="0">
              <a:lnSpc>
                <a:spcPts val="2780"/>
              </a:lnSpc>
              <a:spcBef>
                <a:spcPts val="1176"/>
              </a:spcBef>
              <a:spcAft>
                <a:spcPts val="1200"/>
              </a:spcAft>
              <a:defRPr/>
            </a:pP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</a:rPr>
              <a:t>Non-linear </a:t>
            </a:r>
            <a:r>
              <a:rPr lang="en-US" sz="2400" i="0" kern="0" dirty="0" err="1" smtClean="0">
                <a:solidFill>
                  <a:schemeClr val="accent2"/>
                </a:solidFill>
                <a:latin typeface="Arial Narrow" pitchFamily="34" charset="0"/>
              </a:rPr>
              <a:t>Alfvén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</a:rPr>
              <a:t> modes, fast-ion dynamics, Electron gyro-scale turbulence at low </a:t>
            </a:r>
            <a:r>
              <a:rPr lang="en-US" sz="2400" i="0" kern="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2400" i="0" kern="0" dirty="0" smtClean="0">
                <a:solidFill>
                  <a:schemeClr val="accent2"/>
                </a:solidFill>
                <a:latin typeface="Arial Narrow" pitchFamily="34" charset="0"/>
              </a:rPr>
              <a:t>*</a:t>
            </a: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rgbClr val="0816FF"/>
                </a:solidFill>
              </a:rPr>
              <a:t>Unique ST properties support </a:t>
            </a:r>
            <a:r>
              <a:rPr lang="en-US" sz="2800" i="0" dirty="0">
                <a:solidFill>
                  <a:srgbClr val="0816FF"/>
                </a:solidFill>
              </a:rPr>
              <a:t>and </a:t>
            </a:r>
            <a:r>
              <a:rPr lang="en-US" sz="2800" i="0" dirty="0" smtClean="0">
                <a:solidFill>
                  <a:srgbClr val="0816FF"/>
                </a:solidFill>
              </a:rPr>
              <a:t>accelerate</a:t>
            </a:r>
            <a:r>
              <a:rPr lang="en-US" sz="2800" i="0" dirty="0">
                <a:solidFill>
                  <a:srgbClr val="0816FF"/>
                </a:solidFill>
              </a:rPr>
              <a:t/>
            </a:r>
            <a:br>
              <a:rPr lang="en-US" sz="2800" i="0" dirty="0">
                <a:solidFill>
                  <a:srgbClr val="0816FF"/>
                </a:solidFill>
              </a:rPr>
            </a:br>
            <a:r>
              <a:rPr lang="en-US" sz="2800" i="0" dirty="0">
                <a:solidFill>
                  <a:srgbClr val="0816FF"/>
                </a:solidFill>
              </a:rPr>
              <a:t>a range of development paths toward fusion energy</a:t>
            </a:r>
            <a:endParaRPr lang="en-US" sz="2800" i="0" dirty="0">
              <a:solidFill>
                <a:srgbClr val="0816FF"/>
              </a:solidFill>
              <a:latin typeface="Helvetica Neue" charset="0"/>
            </a:endParaRPr>
          </a:p>
        </p:txBody>
      </p:sp>
      <p:grpSp>
        <p:nvGrpSpPr>
          <p:cNvPr id="9" name="Group 136"/>
          <p:cNvGrpSpPr/>
          <p:nvPr/>
        </p:nvGrpSpPr>
        <p:grpSpPr>
          <a:xfrm>
            <a:off x="6210300" y="1741269"/>
            <a:ext cx="2784475" cy="3811806"/>
            <a:chOff x="4114800" y="1030069"/>
            <a:chExt cx="2057400" cy="2856131"/>
          </a:xfrm>
        </p:grpSpPr>
        <p:pic>
          <p:nvPicPr>
            <p:cNvPr id="10" name="Picture 3" descr="C:\Users\jmenard\Documents\My Files\PPPL\Projects\ITER\Graphics and Images\iter_plasma_m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800759"/>
              <a:ext cx="2057400" cy="2085441"/>
            </a:xfrm>
            <a:prstGeom prst="rect">
              <a:avLst/>
            </a:prstGeom>
            <a:noFill/>
          </p:spPr>
        </p:pic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191000" y="1030069"/>
              <a:ext cx="1828800" cy="567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400" i="0" dirty="0" smtClean="0">
                  <a:solidFill>
                    <a:schemeClr val="tx1"/>
                  </a:solidFill>
                  <a:latin typeface="Arial Narrow" pitchFamily="34" charset="0"/>
                  <a:ea typeface="MS PGothic" pitchFamily="34" charset="-128"/>
                </a:rPr>
                <a:t>Burning Plasma Physics - </a:t>
              </a:r>
              <a:r>
                <a:rPr lang="en-US" sz="24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ITER</a:t>
              </a:r>
              <a:endParaRPr lang="en-US" sz="2000" i="0" dirty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endParaRPr>
            </a:p>
          </p:txBody>
        </p:sp>
      </p:grp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7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25789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268" y="5391869"/>
            <a:ext cx="8559800" cy="1015663"/>
          </a:xfrm>
          <a:prstGeom prst="rect">
            <a:avLst/>
          </a:prstGeom>
          <a:solidFill>
            <a:srgbClr val="FFF9A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>
                <a:solidFill>
                  <a:schemeClr val="tx1"/>
                </a:solidFill>
              </a:rPr>
              <a:t>If the cost of volume neutron source </a:t>
            </a:r>
            <a:r>
              <a:rPr lang="en-US" sz="2000" i="0" dirty="0" smtClean="0">
                <a:solidFill>
                  <a:schemeClr val="tx1"/>
                </a:solidFill>
              </a:rPr>
              <a:t>(FNSF) </a:t>
            </a:r>
            <a:r>
              <a:rPr lang="en-US" sz="2000" i="0" dirty="0">
                <a:solidFill>
                  <a:schemeClr val="tx1"/>
                </a:solidFill>
              </a:rPr>
              <a:t>facility is “modest</a:t>
            </a:r>
            <a:r>
              <a:rPr lang="en-US" sz="2000" i="0" dirty="0" smtClean="0">
                <a:solidFill>
                  <a:schemeClr val="tx1"/>
                </a:solidFill>
              </a:rPr>
              <a:t>” &lt;&lt; ITER, DEMO, </a:t>
            </a:r>
            <a:r>
              <a:rPr lang="en-US" sz="2000" i="0" dirty="0">
                <a:solidFill>
                  <a:schemeClr val="tx1"/>
                </a:solidFill>
              </a:rPr>
              <a:t>it becomes highly attractive development step in fusion energy </a:t>
            </a:r>
            <a:r>
              <a:rPr lang="en-US" sz="2000" i="0" dirty="0" smtClean="0">
                <a:solidFill>
                  <a:schemeClr val="tx1"/>
                </a:solidFill>
              </a:rPr>
              <a:t>research.      </a:t>
            </a:r>
            <a:r>
              <a:rPr lang="en-US" sz="1800" b="0" i="0" dirty="0" smtClean="0">
                <a:solidFill>
                  <a:schemeClr val="tx1"/>
                </a:solidFill>
              </a:rPr>
              <a:t>M.A</a:t>
            </a:r>
            <a:r>
              <a:rPr lang="en-US" sz="1800" b="0" i="0" dirty="0">
                <a:solidFill>
                  <a:schemeClr val="tx1"/>
                </a:solidFill>
              </a:rPr>
              <a:t>. </a:t>
            </a:r>
            <a:r>
              <a:rPr lang="en-US" sz="1800" b="0" i="0" dirty="0" err="1">
                <a:solidFill>
                  <a:schemeClr val="tx1"/>
                </a:solidFill>
              </a:rPr>
              <a:t>Abdou</a:t>
            </a:r>
            <a:r>
              <a:rPr lang="en-US" sz="1800" b="0" i="0" dirty="0">
                <a:solidFill>
                  <a:schemeClr val="tx1"/>
                </a:solidFill>
              </a:rPr>
              <a:t>, et al., FTS (1996)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i="0" dirty="0" smtClean="0">
                <a:solidFill>
                  <a:srgbClr val="0816FF"/>
                </a:solidFill>
              </a:rPr>
              <a:t>Fusion needs FNSF(s) (modest cost, low T, and reliable) to Test and Qualify Fusion Components</a:t>
            </a:r>
            <a:endParaRPr lang="en-US" sz="28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10960" y="1135529"/>
            <a:ext cx="1246346" cy="353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rPr>
              <a:t>FNSFs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" y="3454400"/>
            <a:ext cx="8559800" cy="1754327"/>
          </a:xfrm>
          <a:prstGeom prst="rect">
            <a:avLst/>
          </a:prstGeom>
          <a:solidFill>
            <a:srgbClr val="C2FFF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0"/>
              </a:spcAft>
            </a:pPr>
            <a:r>
              <a:rPr lang="en-US" sz="200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Without R&amp;D, fusion components could fail prematurely which often requires long repair/down time.  </a:t>
            </a:r>
            <a:r>
              <a:rPr lang="en-US" sz="2000" i="0" dirty="0">
                <a:solidFill>
                  <a:srgbClr val="000000"/>
                </a:solidFill>
                <a:latin typeface="Helvetica Neue"/>
                <a:cs typeface="Helvetica Neue"/>
              </a:rPr>
              <a:t>This would cripple </a:t>
            </a:r>
            <a:r>
              <a:rPr lang="en-US" sz="200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the DEMO operation.</a:t>
            </a:r>
          </a:p>
          <a:p>
            <a:pPr marL="233363" indent="-233363">
              <a:spcAft>
                <a:spcPts val="0"/>
              </a:spcAft>
            </a:pPr>
            <a:r>
              <a:rPr lang="en-US" sz="200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FNSF can help develop reliable fusion components.</a:t>
            </a:r>
          </a:p>
          <a:p>
            <a:pPr marL="233363" indent="-233363">
              <a:spcAft>
                <a:spcPts val="1200"/>
              </a:spcAft>
            </a:pPr>
            <a:r>
              <a:rPr lang="en-US" sz="200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Such </a:t>
            </a:r>
            <a:r>
              <a:rPr lang="en-US" sz="2000" i="0" dirty="0">
                <a:solidFill>
                  <a:srgbClr val="000000"/>
                </a:solidFill>
                <a:latin typeface="Helvetica Neue"/>
                <a:cs typeface="Helvetica Neue"/>
              </a:rPr>
              <a:t>FNSF facilities must be modest cost, low T, and </a:t>
            </a:r>
            <a:r>
              <a:rPr lang="en-US" sz="2000" i="0" dirty="0" smtClean="0">
                <a:solidFill>
                  <a:srgbClr val="000000"/>
                </a:solidFill>
                <a:latin typeface="Helvetica Neue"/>
                <a:cs typeface="Helvetica Neue"/>
              </a:rPr>
              <a:t>reliable.</a:t>
            </a:r>
            <a:endParaRPr lang="en-US" sz="2000" i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080760" y="1524000"/>
            <a:ext cx="292100" cy="203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53960" y="1473200"/>
            <a:ext cx="304800" cy="228600"/>
          </a:xfrm>
          <a:prstGeom prst="rect">
            <a:avLst/>
          </a:prstGeom>
          <a:solidFill>
            <a:srgbClr val="FFFFFF"/>
          </a:soli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>
              <a:ln>
                <a:noFill/>
              </a:ln>
              <a:solidFill>
                <a:srgbClr val="1822CD"/>
              </a:solidFill>
              <a:effectLst/>
              <a:latin typeface="Helvetic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80" y="947420"/>
            <a:ext cx="525272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Fusion needs to develop reliable/qualified components which are unique to fusion:</a:t>
            </a:r>
            <a:endParaRPr lang="en-US" sz="2000" b="0" i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0" dirty="0" err="1" smtClean="0">
                <a:solidFill>
                  <a:srgbClr val="0816FF"/>
                </a:solidFill>
              </a:rPr>
              <a:t>Divertor</a:t>
            </a:r>
            <a:r>
              <a:rPr lang="en-US" sz="1800" i="0" dirty="0" smtClean="0">
                <a:solidFill>
                  <a:srgbClr val="0816FF"/>
                </a:solidFill>
              </a:rPr>
              <a:t> / PFC </a:t>
            </a:r>
            <a:endParaRPr lang="en-US" sz="1800" b="0" i="0" dirty="0" smtClean="0">
              <a:solidFill>
                <a:srgbClr val="081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816FF"/>
                </a:solidFill>
              </a:rPr>
              <a:t>Blanket </a:t>
            </a:r>
            <a:r>
              <a:rPr lang="en-US" sz="1800" b="0" i="0" dirty="0">
                <a:solidFill>
                  <a:srgbClr val="0816FF"/>
                </a:solidFill>
              </a:rPr>
              <a:t>and </a:t>
            </a:r>
            <a:r>
              <a:rPr lang="en-US" sz="1800" i="0" dirty="0">
                <a:solidFill>
                  <a:srgbClr val="0816FF"/>
                </a:solidFill>
              </a:rPr>
              <a:t>Integral First Wall </a:t>
            </a:r>
            <a:endParaRPr lang="en-US" sz="1800" b="0" i="0" dirty="0">
              <a:solidFill>
                <a:srgbClr val="081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816FF"/>
                </a:solidFill>
              </a:rPr>
              <a:t>Vacuum </a:t>
            </a:r>
            <a:r>
              <a:rPr lang="en-US" sz="1800" i="0" dirty="0">
                <a:solidFill>
                  <a:srgbClr val="0816FF"/>
                </a:solidFill>
              </a:rPr>
              <a:t>Vessel </a:t>
            </a:r>
            <a:r>
              <a:rPr lang="en-US" sz="1800" b="0" i="0" dirty="0">
                <a:solidFill>
                  <a:srgbClr val="0816FF"/>
                </a:solidFill>
              </a:rPr>
              <a:t>and </a:t>
            </a:r>
            <a:r>
              <a:rPr lang="en-US" sz="1800" i="0" dirty="0" smtClean="0">
                <a:solidFill>
                  <a:srgbClr val="0816FF"/>
                </a:solidFill>
              </a:rPr>
              <a:t>Shield</a:t>
            </a:r>
          </a:p>
          <a:p>
            <a:pPr marL="285750" indent="-285750">
              <a:buFont typeface="Arial"/>
              <a:buChar char="•"/>
            </a:pPr>
            <a:r>
              <a:rPr lang="en-US" sz="1800" i="0" dirty="0" smtClean="0">
                <a:solidFill>
                  <a:srgbClr val="0816FF"/>
                </a:solidFill>
              </a:rPr>
              <a:t>Tritium </a:t>
            </a:r>
            <a:r>
              <a:rPr lang="en-US" sz="1800" i="0" dirty="0">
                <a:solidFill>
                  <a:srgbClr val="0816FF"/>
                </a:solidFill>
              </a:rPr>
              <a:t>Fuel Cycle </a:t>
            </a:r>
            <a:endParaRPr lang="en-US" sz="1800" i="0" dirty="0" smtClean="0">
              <a:solidFill>
                <a:srgbClr val="081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i="0" dirty="0">
                <a:solidFill>
                  <a:srgbClr val="0816FF"/>
                </a:solidFill>
              </a:rPr>
              <a:t>Remote Maintenance Components</a:t>
            </a:r>
            <a:r>
              <a:rPr lang="en-US" sz="1800" i="0" dirty="0">
                <a:solidFill>
                  <a:srgbClr val="000000"/>
                </a:solidFill>
              </a:rPr>
              <a:t> </a:t>
            </a:r>
            <a:endParaRPr lang="en-US" sz="1800" b="0" i="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 i="0" dirty="0" smtClean="0">
                <a:solidFill>
                  <a:srgbClr val="000000"/>
                </a:solidFill>
              </a:rPr>
              <a:t> </a:t>
            </a:r>
            <a:endParaRPr lang="en-US" sz="1800" b="0" i="0" dirty="0">
              <a:solidFill>
                <a:srgbClr val="000000"/>
              </a:solidFill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599" y="1526540"/>
            <a:ext cx="1380677" cy="13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85"/>
          <p:cNvGrpSpPr>
            <a:grpSpLocks noChangeAspect="1"/>
          </p:cNvGrpSpPr>
          <p:nvPr/>
        </p:nvGrpSpPr>
        <p:grpSpPr>
          <a:xfrm>
            <a:off x="5461000" y="1564640"/>
            <a:ext cx="1203960" cy="1660327"/>
            <a:chOff x="5791200" y="1752600"/>
            <a:chExt cx="1066800" cy="14711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4972" y="1752600"/>
              <a:ext cx="1063028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5791200" y="2869247"/>
              <a:ext cx="1066800" cy="3545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rIns="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None/>
              </a:pPr>
              <a:r>
                <a:rPr lang="en-US" sz="2000" i="0" dirty="0" smtClean="0">
                  <a:solidFill>
                    <a:schemeClr val="accent2"/>
                  </a:solidFill>
                  <a:latin typeface="Arial Narrow" pitchFamily="34" charset="0"/>
                  <a:ea typeface="MS PGothic" pitchFamily="34" charset="-128"/>
                </a:rPr>
                <a:t>FNSF-ST</a:t>
              </a:r>
            </a:p>
          </p:txBody>
        </p:sp>
      </p:grp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7559040" y="2799457"/>
            <a:ext cx="120396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rIns="0" anchor="ctr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lang="en-US" sz="2000" i="0" dirty="0" smtClean="0">
                <a:solidFill>
                  <a:schemeClr val="accent2"/>
                </a:solidFill>
                <a:latin typeface="Arial Narrow" pitchFamily="34" charset="0"/>
                <a:ea typeface="MS PGothic" pitchFamily="34" charset="-128"/>
              </a:rPr>
              <a:t>FNSF-AT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8</a:t>
            </a:fld>
            <a:endParaRPr lang="en-US" sz="1000" i="0" dirty="0"/>
          </a:p>
        </p:txBody>
      </p:sp>
    </p:spTree>
    <p:extLst>
      <p:ext uri="{BB962C8B-B14F-4D97-AF65-F5344CB8AC3E}">
        <p14:creationId xmlns:p14="http://schemas.microsoft.com/office/powerpoint/2010/main" val="3436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98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600" i="0" dirty="0">
                <a:solidFill>
                  <a:srgbClr val="0816FF"/>
                </a:solidFill>
              </a:rPr>
              <a:t>There have been </a:t>
            </a:r>
            <a:r>
              <a:rPr lang="en-US" sz="2600" i="0" dirty="0">
                <a:solidFill>
                  <a:srgbClr val="0816FF"/>
                </a:solidFill>
                <a:latin typeface="Helvetica Neue"/>
                <a:cs typeface="Helvetica Neue"/>
              </a:rPr>
              <a:t>several studies of </a:t>
            </a:r>
            <a:r>
              <a:rPr lang="en-US" sz="2600" i="0" dirty="0">
                <a:solidFill>
                  <a:srgbClr val="0816FF"/>
                </a:solidFill>
              </a:rPr>
              <a:t>ST-FNSF showing the potential attractiveness of this approach</a:t>
            </a:r>
            <a:endParaRPr lang="en-US" sz="2600" i="0" dirty="0">
              <a:solidFill>
                <a:srgbClr val="0816FF"/>
              </a:solidFill>
              <a:latin typeface="Helvetica Neue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644030"/>
            <a:ext cx="762000" cy="152400"/>
          </a:xfrm>
        </p:spPr>
        <p:txBody>
          <a:bodyPr anchor="ctr"/>
          <a:lstStyle/>
          <a:p>
            <a:pPr algn="r">
              <a:buNone/>
            </a:pPr>
            <a:fld id="{EA156BE8-D398-41ED-875F-D18C1F4DBF58}" type="slidenum">
              <a:rPr lang="en-US" sz="1000" i="0" smtClean="0"/>
              <a:pPr algn="r">
                <a:buNone/>
              </a:pPr>
              <a:t>9</a:t>
            </a:fld>
            <a:endParaRPr lang="en-US" sz="1000" i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399" y="1103699"/>
            <a:ext cx="5516807" cy="53733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Projected to access high neutron wall loading at moderate R</a:t>
            </a:r>
            <a:r>
              <a:rPr lang="en-US" sz="2000" b="1" i="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0" kern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9725" lvl="1" indent="-171450">
              <a:spcAft>
                <a:spcPts val="300"/>
              </a:spcAft>
            </a:pPr>
            <a:r>
              <a:rPr lang="en-US" sz="1600" b="1" i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1" i="0" kern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~ 1-2 MW/m</a:t>
            </a:r>
            <a:r>
              <a:rPr lang="en-US" sz="1600" b="1" i="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600" b="1" i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i="0" kern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600" b="1" i="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~ 50-200MW, R</a:t>
            </a:r>
            <a:r>
              <a:rPr lang="en-US" sz="1600" b="1" i="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6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~ 0.8-1.8m</a:t>
            </a:r>
            <a:endParaRPr lang="en-US" b="1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Modular, simplified maintenance </a:t>
            </a:r>
          </a:p>
          <a:p>
            <a:pPr>
              <a:spcAft>
                <a:spcPts val="300"/>
              </a:spcAft>
            </a:pP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Tritium breeding ratio (TBR) near 1</a:t>
            </a:r>
          </a:p>
          <a:p>
            <a:pPr marL="339725" lvl="1" indent="-171450">
              <a:spcAft>
                <a:spcPts val="300"/>
              </a:spcAft>
            </a:pPr>
            <a:r>
              <a:rPr lang="en-US" sz="18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sufficiently large R</a:t>
            </a:r>
            <a:r>
              <a:rPr lang="en-US" sz="1800" b="1" i="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careful design</a:t>
            </a:r>
          </a:p>
          <a:p>
            <a:pPr marL="0" indent="0">
              <a:spcAft>
                <a:spcPts val="300"/>
              </a:spcAft>
              <a:buFontTx/>
              <a:buNone/>
            </a:pPr>
            <a:endParaRPr lang="en-US" sz="1100" b="1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US" sz="2000" b="1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R&amp;D Needs for an ST-FNSF</a:t>
            </a:r>
            <a:endParaRPr lang="en-US" sz="1400" b="1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1" indent="-174625">
              <a:spcAft>
                <a:spcPts val="300"/>
              </a:spcAft>
            </a:pPr>
            <a:r>
              <a:rPr lang="en-US" sz="1800" b="1" i="0" kern="0" dirty="0" smtClean="0">
                <a:cs typeface="Arial" panose="020B0604020202020204" pitchFamily="34" charset="0"/>
              </a:rPr>
              <a:t>Non-inductive start-up, ramp-up, sustainment</a:t>
            </a:r>
          </a:p>
          <a:p>
            <a:pPr marL="461963" lvl="2" indent="-171450">
              <a:spcAft>
                <a:spcPts val="300"/>
              </a:spcAft>
            </a:pPr>
            <a:r>
              <a:rPr lang="en-US" sz="1600" b="1" i="0" kern="0" dirty="0" smtClean="0">
                <a:latin typeface="Arial Narrow" panose="020B0606020202030204" pitchFamily="34" charset="0"/>
              </a:rPr>
              <a:t>Low-A </a:t>
            </a:r>
            <a:r>
              <a:rPr lang="en-US" sz="1600" b="1" i="0" kern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1600" b="1" i="0" kern="0" dirty="0" smtClean="0">
                <a:latin typeface="Arial Narrow" panose="020B0606020202030204" pitchFamily="34" charset="0"/>
              </a:rPr>
              <a:t>minimal inboard shield </a:t>
            </a:r>
            <a:r>
              <a:rPr lang="en-US" sz="1600" b="1" i="0" kern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1600" b="1" i="0" kern="0" dirty="0" smtClean="0">
                <a:latin typeface="Arial Narrow" panose="020B0606020202030204" pitchFamily="34" charset="0"/>
              </a:rPr>
              <a:t> no/small  transformer</a:t>
            </a:r>
            <a:endParaRPr lang="en-US" sz="1600" b="1" i="0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8925" lvl="1" indent="-174625">
              <a:spcAft>
                <a:spcPts val="300"/>
              </a:spcAft>
            </a:pPr>
            <a:r>
              <a:rPr lang="en-US" sz="1800" b="1" i="0" kern="0" dirty="0" smtClean="0">
                <a:cs typeface="Arial" panose="020B0604020202020204" pitchFamily="34" charset="0"/>
              </a:rPr>
              <a:t>Confinement scaling (especially electrons)</a:t>
            </a:r>
          </a:p>
          <a:p>
            <a:pPr marL="288925" lvl="1" indent="-174625">
              <a:spcAft>
                <a:spcPts val="300"/>
              </a:spcAft>
            </a:pPr>
            <a:r>
              <a:rPr lang="en-US" sz="1800" b="1" i="0" kern="0" dirty="0" smtClean="0">
                <a:cs typeface="Arial" panose="020B0604020202020204" pitchFamily="34" charset="0"/>
              </a:rPr>
              <a:t>Stability and steady-state control</a:t>
            </a:r>
          </a:p>
          <a:p>
            <a:pPr marL="288925" lvl="1" indent="-174625">
              <a:spcAft>
                <a:spcPts val="300"/>
              </a:spcAft>
            </a:pPr>
            <a:r>
              <a:rPr lang="en-US" sz="1800" b="1" i="0" kern="0" dirty="0" err="1" smtClean="0">
                <a:cs typeface="Arial" panose="020B0604020202020204" pitchFamily="34" charset="0"/>
              </a:rPr>
              <a:t>Divertor</a:t>
            </a:r>
            <a:r>
              <a:rPr lang="en-US" sz="1800" b="1" i="0" kern="0" dirty="0" smtClean="0">
                <a:cs typeface="Arial" panose="020B0604020202020204" pitchFamily="34" charset="0"/>
              </a:rPr>
              <a:t> solutions for high heat flux</a:t>
            </a:r>
          </a:p>
          <a:p>
            <a:pPr marL="288925" lvl="1" indent="-174625">
              <a:spcAft>
                <a:spcPts val="300"/>
              </a:spcAft>
            </a:pPr>
            <a:r>
              <a:rPr lang="en-US" sz="1800" b="1" i="0" kern="0" dirty="0" smtClean="0">
                <a:cs typeface="Arial" panose="020B0604020202020204" pitchFamily="34" charset="0"/>
              </a:rPr>
              <a:t>Radiation-tolerant magnets, design </a:t>
            </a:r>
          </a:p>
          <a:p>
            <a:pPr marL="0" indent="0">
              <a:spcAft>
                <a:spcPts val="300"/>
              </a:spcAft>
              <a:buFontTx/>
              <a:buNone/>
            </a:pPr>
            <a:endParaRPr lang="en-US" sz="2800" b="1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69206" y="4165501"/>
            <a:ext cx="1524000" cy="2091003"/>
            <a:chOff x="7513394" y="4142752"/>
            <a:chExt cx="1524000" cy="209100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13394" y="4142752"/>
              <a:ext cx="1524000" cy="175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59188" y="5895201"/>
              <a:ext cx="142699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None/>
                <a:defRPr/>
              </a:pPr>
              <a:r>
                <a:rPr lang="en-US" sz="1600" b="1" i="0" dirty="0" smtClean="0">
                  <a:solidFill>
                    <a:schemeClr val="tx1"/>
                  </a:solidFill>
                  <a:latin typeface="Helvetica" charset="0"/>
                  <a:cs typeface="Arial" charset="0"/>
                </a:rPr>
                <a:t>Culham (UK)</a:t>
              </a:r>
              <a:endParaRPr lang="en-US" sz="1600" b="1" i="0" dirty="0">
                <a:solidFill>
                  <a:schemeClr val="tx1"/>
                </a:solidFill>
                <a:latin typeface="Helvetica" charset="0"/>
                <a:cs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73546" y="4368495"/>
            <a:ext cx="1479954" cy="1900709"/>
            <a:chOff x="3962400" y="4156839"/>
            <a:chExt cx="1479954" cy="1900709"/>
          </a:xfrm>
        </p:grpSpPr>
        <p:pic>
          <p:nvPicPr>
            <p:cNvPr id="28" name="Picture 7" descr="Picture 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156839"/>
              <a:ext cx="1479954" cy="1559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144704" y="5718994"/>
              <a:ext cx="114525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None/>
                <a:defRPr/>
              </a:pPr>
              <a:r>
                <a:rPr lang="en-US" sz="1600" b="1" i="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UT Austin</a:t>
              </a:r>
              <a:endParaRPr lang="en-US" sz="1200" b="1" i="0" dirty="0">
                <a:solidFill>
                  <a:schemeClr val="tx1"/>
                </a:solidFill>
                <a:latin typeface="Helvetica" charset="0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13394" y="2039059"/>
            <a:ext cx="1488880" cy="2075741"/>
            <a:chOff x="7513394" y="2115259"/>
            <a:chExt cx="1488880" cy="2075741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3394" y="2115259"/>
              <a:ext cx="1488880" cy="1815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848600" y="3852446"/>
              <a:ext cx="764953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1" i="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ORNL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10200" y="1490246"/>
            <a:ext cx="1981200" cy="2624554"/>
            <a:chOff x="5410200" y="1524000"/>
            <a:chExt cx="1981200" cy="2624554"/>
          </a:xfrm>
        </p:grpSpPr>
        <p:grpSp>
          <p:nvGrpSpPr>
            <p:cNvPr id="34" name="Group 33"/>
            <p:cNvGrpSpPr/>
            <p:nvPr/>
          </p:nvGrpSpPr>
          <p:grpSpPr>
            <a:xfrm>
              <a:off x="5410200" y="1524000"/>
              <a:ext cx="1981200" cy="2537349"/>
              <a:chOff x="6298248" y="2213610"/>
              <a:chExt cx="2765330" cy="3501390"/>
            </a:xfrm>
          </p:grpSpPr>
          <p:pic>
            <p:nvPicPr>
              <p:cNvPr id="36" name="Picture 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74" t="16028" r="24157" b="1858"/>
              <a:stretch/>
            </p:blipFill>
            <p:spPr bwMode="auto">
              <a:xfrm>
                <a:off x="6298248" y="2213610"/>
                <a:ext cx="2765330" cy="342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8686800" y="5334000"/>
                <a:ext cx="152400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240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96000" y="3810000"/>
              <a:ext cx="71846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1" i="0" dirty="0">
                  <a:solidFill>
                    <a:schemeClr val="tx1"/>
                  </a:solidFill>
                  <a:latin typeface="Helvetica" charset="0"/>
                  <a:cs typeface="Arial" charset="0"/>
                </a:rPr>
                <a:t>PPPL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791200" y="990600"/>
            <a:ext cx="3211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i="0" dirty="0" smtClean="0">
                <a:solidFill>
                  <a:srgbClr val="FF0000"/>
                </a:solidFill>
              </a:rPr>
              <a:t>Example ST-FNSF concepts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5181600" y="2514600"/>
            <a:ext cx="533400" cy="381000"/>
          </a:xfrm>
          <a:prstGeom prst="rightArrow">
            <a:avLst>
              <a:gd name="adj1" fmla="val 65822"/>
              <a:gd name="adj2" fmla="val 50000"/>
            </a:avLst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50713</TotalTime>
  <Words>3909</Words>
  <Application>Microsoft Office PowerPoint</Application>
  <PresentationFormat>On-screen Show (4:3)</PresentationFormat>
  <Paragraphs>519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Blank Presentation</vt:lpstr>
      <vt:lpstr>1_Blank Presentation</vt:lpstr>
      <vt:lpstr>2_Blank Presentation</vt:lpstr>
      <vt:lpstr>PowerPoint Presentation</vt:lpstr>
      <vt:lpstr>Talk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Center-Stack Installed In NSTX-U Vacuum pump-down achieved last month (January)</vt:lpstr>
      <vt:lpstr>Talk Outline</vt:lpstr>
      <vt:lpstr>PowerPoint Presentation</vt:lpstr>
      <vt:lpstr>PowerPoint Presentation</vt:lpstr>
      <vt:lpstr>Research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opportunities</vt:lpstr>
      <vt:lpstr>PowerPoint Presentation</vt:lpstr>
      <vt:lpstr>PowerPoint Presentation</vt:lpstr>
      <vt:lpstr>Research opportunities</vt:lpstr>
      <vt:lpstr>PowerPoint Presentation</vt:lpstr>
      <vt:lpstr>PowerPoint Presentation</vt:lpstr>
      <vt:lpstr>Research opportunities</vt:lpstr>
      <vt:lpstr>PowerPoint Presentation</vt:lpstr>
      <vt:lpstr>PowerPoint Presentation</vt:lpstr>
      <vt:lpstr>PowerPoint Presentation</vt:lpstr>
      <vt:lpstr>PowerPoint Presentation</vt:lpstr>
      <vt:lpstr>Research opportunities</vt:lpstr>
      <vt:lpstr>PowerPoint Presentation</vt:lpstr>
      <vt:lpstr>PowerPoint Presentation</vt:lpstr>
    </vt:vector>
  </TitlesOfParts>
  <Company>Masa Ono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 Ono</dc:creator>
  <cp:lastModifiedBy>Jonathan E. Menard</cp:lastModifiedBy>
  <cp:revision>1461</cp:revision>
  <cp:lastPrinted>2014-10-25T14:11:28Z</cp:lastPrinted>
  <dcterms:created xsi:type="dcterms:W3CDTF">2012-03-14T17:52:13Z</dcterms:created>
  <dcterms:modified xsi:type="dcterms:W3CDTF">2015-02-02T20:12:43Z</dcterms:modified>
</cp:coreProperties>
</file>