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35"/>
  </p:notesMasterIdLst>
  <p:handoutMasterIdLst>
    <p:handoutMasterId r:id="rId36"/>
  </p:handoutMasterIdLst>
  <p:sldIdLst>
    <p:sldId id="1217" r:id="rId2"/>
    <p:sldId id="1264" r:id="rId3"/>
    <p:sldId id="1256" r:id="rId4"/>
    <p:sldId id="1272" r:id="rId5"/>
    <p:sldId id="1276" r:id="rId6"/>
    <p:sldId id="1271" r:id="rId7"/>
    <p:sldId id="1257" r:id="rId8"/>
    <p:sldId id="1258" r:id="rId9"/>
    <p:sldId id="1273" r:id="rId10"/>
    <p:sldId id="1265" r:id="rId11"/>
    <p:sldId id="1274" r:id="rId12"/>
    <p:sldId id="1275" r:id="rId13"/>
    <p:sldId id="1260" r:id="rId14"/>
    <p:sldId id="1269" r:id="rId15"/>
    <p:sldId id="1277" r:id="rId16"/>
    <p:sldId id="1278" r:id="rId17"/>
    <p:sldId id="1279" r:id="rId18"/>
    <p:sldId id="1280" r:id="rId19"/>
    <p:sldId id="1281" r:id="rId20"/>
    <p:sldId id="1282" r:id="rId21"/>
    <p:sldId id="1283" r:id="rId22"/>
    <p:sldId id="1284" r:id="rId23"/>
    <p:sldId id="1285" r:id="rId24"/>
    <p:sldId id="1286" r:id="rId25"/>
    <p:sldId id="1287" r:id="rId26"/>
    <p:sldId id="1288" r:id="rId27"/>
    <p:sldId id="1289" r:id="rId28"/>
    <p:sldId id="1290" r:id="rId29"/>
    <p:sldId id="1291" r:id="rId30"/>
    <p:sldId id="1292" r:id="rId31"/>
    <p:sldId id="1293" r:id="rId32"/>
    <p:sldId id="1294" r:id="rId33"/>
    <p:sldId id="1295" r:id="rId34"/>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pitchFamily="34" charset="0"/>
        <a:ea typeface="+mn-ea"/>
        <a:cs typeface="Arial" charset="0"/>
      </a:defRPr>
    </a:lvl1pPr>
    <a:lvl2pPr marL="457200" algn="l" rtl="0" fontAlgn="base">
      <a:spcBef>
        <a:spcPct val="0"/>
      </a:spcBef>
      <a:spcAft>
        <a:spcPct val="0"/>
      </a:spcAft>
      <a:defRPr sz="1200" b="1" i="1" kern="1200">
        <a:solidFill>
          <a:srgbClr val="1822CD"/>
        </a:solidFill>
        <a:latin typeface="Helvetica" pitchFamily="34" charset="0"/>
        <a:ea typeface="+mn-ea"/>
        <a:cs typeface="Arial" charset="0"/>
      </a:defRPr>
    </a:lvl2pPr>
    <a:lvl3pPr marL="914400" algn="l" rtl="0" fontAlgn="base">
      <a:spcBef>
        <a:spcPct val="0"/>
      </a:spcBef>
      <a:spcAft>
        <a:spcPct val="0"/>
      </a:spcAft>
      <a:defRPr sz="1200" b="1" i="1" kern="1200">
        <a:solidFill>
          <a:srgbClr val="1822CD"/>
        </a:solidFill>
        <a:latin typeface="Helvetica" pitchFamily="34" charset="0"/>
        <a:ea typeface="+mn-ea"/>
        <a:cs typeface="Arial" charset="0"/>
      </a:defRPr>
    </a:lvl3pPr>
    <a:lvl4pPr marL="1371600" algn="l" rtl="0" fontAlgn="base">
      <a:spcBef>
        <a:spcPct val="0"/>
      </a:spcBef>
      <a:spcAft>
        <a:spcPct val="0"/>
      </a:spcAft>
      <a:defRPr sz="1200" b="1" i="1" kern="1200">
        <a:solidFill>
          <a:srgbClr val="1822CD"/>
        </a:solidFill>
        <a:latin typeface="Helvetica" pitchFamily="34" charset="0"/>
        <a:ea typeface="+mn-ea"/>
        <a:cs typeface="Arial" charset="0"/>
      </a:defRPr>
    </a:lvl4pPr>
    <a:lvl5pPr marL="1828800" algn="l" rtl="0" fontAlgn="base">
      <a:spcBef>
        <a:spcPct val="0"/>
      </a:spcBef>
      <a:spcAft>
        <a:spcPct val="0"/>
      </a:spcAft>
      <a:defRPr sz="1200" b="1" i="1" kern="1200">
        <a:solidFill>
          <a:srgbClr val="1822CD"/>
        </a:solidFill>
        <a:latin typeface="Helvetica" pitchFamily="34" charset="0"/>
        <a:ea typeface="+mn-ea"/>
        <a:cs typeface="Arial" charset="0"/>
      </a:defRPr>
    </a:lvl5pPr>
    <a:lvl6pPr marL="2286000" algn="l" defTabSz="914400" rtl="0" eaLnBrk="1" latinLnBrk="0" hangingPunct="1">
      <a:defRPr sz="1200" b="1" i="1" kern="1200">
        <a:solidFill>
          <a:srgbClr val="1822CD"/>
        </a:solidFill>
        <a:latin typeface="Helvetica" pitchFamily="34" charset="0"/>
        <a:ea typeface="+mn-ea"/>
        <a:cs typeface="Arial" charset="0"/>
      </a:defRPr>
    </a:lvl6pPr>
    <a:lvl7pPr marL="2743200" algn="l" defTabSz="914400" rtl="0" eaLnBrk="1" latinLnBrk="0" hangingPunct="1">
      <a:defRPr sz="1200" b="1" i="1" kern="1200">
        <a:solidFill>
          <a:srgbClr val="1822CD"/>
        </a:solidFill>
        <a:latin typeface="Helvetica" pitchFamily="34" charset="0"/>
        <a:ea typeface="+mn-ea"/>
        <a:cs typeface="Arial" charset="0"/>
      </a:defRPr>
    </a:lvl7pPr>
    <a:lvl8pPr marL="3200400" algn="l" defTabSz="914400" rtl="0" eaLnBrk="1" latinLnBrk="0" hangingPunct="1">
      <a:defRPr sz="1200" b="1" i="1" kern="1200">
        <a:solidFill>
          <a:srgbClr val="1822CD"/>
        </a:solidFill>
        <a:latin typeface="Helvetica" pitchFamily="34" charset="0"/>
        <a:ea typeface="+mn-ea"/>
        <a:cs typeface="Arial" charset="0"/>
      </a:defRPr>
    </a:lvl8pPr>
    <a:lvl9pPr marL="3657600" algn="l" defTabSz="914400" rtl="0" eaLnBrk="1" latinLnBrk="0" hangingPunct="1">
      <a:defRPr sz="1200" b="1" i="1" kern="1200">
        <a:solidFill>
          <a:srgbClr val="1822CD"/>
        </a:solidFill>
        <a:latin typeface="Helvetic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33CC"/>
    <a:srgbClr val="FF3300"/>
    <a:srgbClr val="9999FF"/>
    <a:srgbClr val="00CC66"/>
    <a:srgbClr val="FF9933"/>
    <a:srgbClr val="FFCC00"/>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01" autoAdjust="0"/>
    <p:restoredTop sz="94558" autoAdjust="0"/>
  </p:normalViewPr>
  <p:slideViewPr>
    <p:cSldViewPr>
      <p:cViewPr>
        <p:scale>
          <a:sx n="80" d="100"/>
          <a:sy n="80" d="100"/>
        </p:scale>
        <p:origin x="-2430" y="-1020"/>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6"/>
    </p:cViewPr>
  </p:sorterViewPr>
  <p:notesViewPr>
    <p:cSldViewPr>
      <p:cViewPr varScale="1">
        <p:scale>
          <a:sx n="98" d="100"/>
          <a:sy n="98" d="100"/>
        </p:scale>
        <p:origin x="-3420" y="-114"/>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525F7665-9F85-42DE-881D-DF27E5B082E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BE14904E-EC0E-48B6-A92A-468625981BE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8BF76BDD-2F84-484D-AD7A-46FFD0501BF8}" type="slidenum">
              <a:rPr lang="en-US" smtClean="0"/>
              <a:pPr>
                <a:defRPr/>
              </a:pPr>
              <a:t>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p:spPr>
        <p:txBody>
          <a:bodyPr/>
          <a:lstStyle/>
          <a:p>
            <a:fld id="{EBD9D4C1-2008-48B4-B62E-5D2243265A9E}" type="slidenum">
              <a:rPr lang="en-US"/>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743C0F8-A8E7-42B5-9228-D0626A0A1992}" type="slidenum">
              <a:rPr lang="en-US"/>
              <a:pPr/>
              <a:t>25</a:t>
            </a:fld>
            <a:endParaRPr lang="en-US"/>
          </a:p>
        </p:txBody>
      </p:sp>
      <p:sp>
        <p:nvSpPr>
          <p:cNvPr id="33795"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3796"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81D5933-1DAA-43CB-A7AE-27844CDCCDA7}" type="slidenum">
              <a:rPr lang="en-US"/>
              <a:pPr/>
              <a:t>26</a:t>
            </a:fld>
            <a:endParaRPr lang="en-US"/>
          </a:p>
        </p:txBody>
      </p:sp>
      <p:sp>
        <p:nvSpPr>
          <p:cNvPr id="3584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5844"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0D35B06-244C-4F08-A531-E1FD211A1106}" type="slidenum">
              <a:rPr lang="en-US"/>
              <a:pPr/>
              <a:t>27</a:t>
            </a:fld>
            <a:endParaRPr lang="en-US"/>
          </a:p>
        </p:txBody>
      </p:sp>
      <p:sp>
        <p:nvSpPr>
          <p:cNvPr id="37891"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7892"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2175D60-B07E-493F-8714-5668657B86E8}" type="slidenum">
              <a:rPr lang="en-US"/>
              <a:pPr/>
              <a:t>29</a:t>
            </a:fld>
            <a:endParaRPr lang="en-US"/>
          </a:p>
        </p:txBody>
      </p:sp>
      <p:sp>
        <p:nvSpPr>
          <p:cNvPr id="4096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0964"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C8E64A9-6FDF-4BBD-AC61-C54C2EEDC28F}" type="slidenum">
              <a:rPr lang="en-US"/>
              <a:pPr/>
              <a:t>30</a:t>
            </a:fld>
            <a:endParaRPr lang="en-US"/>
          </a:p>
        </p:txBody>
      </p:sp>
      <p:sp>
        <p:nvSpPr>
          <p:cNvPr id="43011" name="Rectangle 2"/>
          <p:cNvSpPr>
            <a:spLocks noGrp="1" noRot="1" noChangeAspect="1" noChangeArrowheads="1" noTextEdit="1"/>
          </p:cNvSpPr>
          <p:nvPr>
            <p:ph type="sldImg"/>
          </p:nvPr>
        </p:nvSpPr>
        <p:spPr>
          <a:xfrm>
            <a:off x="1165225" y="692150"/>
            <a:ext cx="4616450" cy="3462338"/>
          </a:xfrm>
          <a:solidFill>
            <a:srgbClr val="FFFFFF"/>
          </a:solidFill>
          <a:ln/>
        </p:spPr>
      </p:sp>
      <p:sp>
        <p:nvSpPr>
          <p:cNvPr id="43012"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32" tIns="46217" rIns="92432" bIns="46217"/>
          <a:lstStyle/>
          <a:p>
            <a:r>
              <a:rPr lang="en-US" smtClean="0">
                <a:latin typeface="Times New Roman" pitchFamily="18" charset="0"/>
                <a:ea typeface="ＭＳ Ｐゴシック" pitchFamily="34" charset="-128"/>
              </a:rPr>
              <a:t>With the NSTX PAC recommendation, we have been increasing the LLD diagnsotic capabilities including lithium CHEERS, PMI probe, Lyman Alpha LLD recycling diode array, three view divertor bolometer, and two color fast IR divertor camera.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442A05F-9AF5-4E82-B7A7-9D7B3C3C362B}" type="slidenum">
              <a:rPr lang="en-US"/>
              <a:pPr/>
              <a:t>31</a:t>
            </a:fld>
            <a:endParaRPr lang="en-US"/>
          </a:p>
        </p:txBody>
      </p:sp>
      <p:sp>
        <p:nvSpPr>
          <p:cNvPr id="45059"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5060"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AA36C29-6723-41A4-AC06-B151A46281E1}" type="slidenum">
              <a:rPr lang="en-US"/>
              <a:pPr/>
              <a:t>32</a:t>
            </a:fld>
            <a:endParaRPr lang="en-US"/>
          </a:p>
        </p:txBody>
      </p:sp>
      <p:sp>
        <p:nvSpPr>
          <p:cNvPr id="47107"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47108"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Bef>
                <a:spcPct val="0"/>
              </a:spcBef>
            </a:pPr>
            <a:endParaRPr lang="en-US" smtClean="0">
              <a:ea typeface="ＭＳ Ｐゴシック" pitchFamily="34" charset="-128"/>
            </a:endParaRPr>
          </a:p>
        </p:txBody>
      </p:sp>
      <p:sp>
        <p:nvSpPr>
          <p:cNvPr id="9220" name="Slide Number Placeholder 3"/>
          <p:cNvSpPr>
            <a:spLocks noGrp="1"/>
          </p:cNvSpPr>
          <p:nvPr>
            <p:ph type="sldNum" sz="quarter" idx="5"/>
          </p:nvPr>
        </p:nvSpPr>
        <p:spPr/>
        <p:txBody>
          <a:bodyPr/>
          <a:lstStyle/>
          <a:p>
            <a:pPr>
              <a:defRPr/>
            </a:pPr>
            <a:fld id="{06F8C3D1-0E9F-4ED8-BD20-AE13E92F299C}" type="slidenum">
              <a:rPr lang="en-US" smtClean="0">
                <a:ea typeface="ＭＳ Ｐゴシック" pitchFamily="34" charset="-128"/>
              </a:rPr>
              <a:pPr>
                <a:defRPr/>
              </a:pPr>
              <a:t>3</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smtClean="0"/>
          </a:p>
        </p:txBody>
      </p:sp>
      <p:sp>
        <p:nvSpPr>
          <p:cNvPr id="68612" name="Slide Number Placeholder 3"/>
          <p:cNvSpPr>
            <a:spLocks noGrp="1"/>
          </p:cNvSpPr>
          <p:nvPr>
            <p:ph type="sldNum" sz="quarter" idx="5"/>
          </p:nvPr>
        </p:nvSpPr>
        <p:spPr/>
        <p:txBody>
          <a:bodyPr/>
          <a:lstStyle/>
          <a:p>
            <a:pPr>
              <a:defRPr/>
            </a:pPr>
            <a:fld id="{FF0320A0-4D6F-43E5-8422-E0DF52D857EB}" type="slidenum">
              <a:rPr lang="en-US" smtClean="0">
                <a:latin typeface="Times New Roman" charset="0"/>
              </a:rPr>
              <a:pPr>
                <a:defRPr/>
              </a:pPr>
              <a:t>4</a:t>
            </a:fld>
            <a:endParaRPr lang="en-US" smtClean="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F260E10-C5EB-4EAD-9037-E70EDE2DF100}" type="slidenum">
              <a:rPr lang="en-US"/>
              <a:pPr/>
              <a:t>15</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4BC2157-272C-4421-B738-95086521BA59}" type="slidenum">
              <a:rPr lang="en-US"/>
              <a:pPr/>
              <a:t>16</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ABA2BBB-50F3-415F-B562-AC9F308FC5CB}" type="slidenum">
              <a:rPr lang="en-US"/>
              <a:pPr/>
              <a:t>19</a:t>
            </a:fld>
            <a:endParaRPr lang="en-US"/>
          </a:p>
        </p:txBody>
      </p:sp>
      <p:sp>
        <p:nvSpPr>
          <p:cNvPr id="22531" name="Rectangle 2"/>
          <p:cNvSpPr>
            <a:spLocks noGrp="1" noRot="1" noChangeAspect="1" noChangeArrowheads="1"/>
          </p:cNvSpPr>
          <p:nvPr>
            <p:ph type="sldImg"/>
          </p:nvPr>
        </p:nvSpPr>
        <p:spPr>
          <a:xfrm>
            <a:off x="1165225" y="692150"/>
            <a:ext cx="4616450" cy="3462338"/>
          </a:xfrm>
          <a:solidFill>
            <a:srgbClr val="FFFFFF"/>
          </a:solidFill>
          <a:ln/>
        </p:spPr>
      </p:sp>
      <p:sp>
        <p:nvSpPr>
          <p:cNvPr id="22532"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44" tIns="46221" rIns="92444" bIns="46221"/>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E25E401-8648-4429-B77F-8E1ABD48A732}" type="slidenum">
              <a:rPr lang="en-US"/>
              <a:pPr/>
              <a:t>20</a:t>
            </a:fld>
            <a:endParaRPr lang="en-US"/>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91340" tIns="45671" rIns="91340" bIns="45671"/>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410E8E3-C390-4A31-883A-A98DF417D4FE}" type="slidenum">
              <a:rPr lang="en-US"/>
              <a:pPr/>
              <a:t>22</a:t>
            </a:fld>
            <a:endParaRPr lang="en-US"/>
          </a:p>
        </p:txBody>
      </p:sp>
      <p:sp>
        <p:nvSpPr>
          <p:cNvPr id="27651"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7652"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53494C3-3A3A-427B-9DB1-32A9B588385E}" type="slidenum">
              <a:rPr lang="en-US"/>
              <a:pPr/>
              <a:t>23</a:t>
            </a:fld>
            <a:endParaRPr lang="en-US"/>
          </a:p>
        </p:txBody>
      </p:sp>
      <p:sp>
        <p:nvSpPr>
          <p:cNvPr id="29699"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9700"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r>
              <a:rPr lang="en-US" smtClean="0">
                <a:latin typeface="Times New Roman" pitchFamily="18" charset="0"/>
                <a:ea typeface="ＭＳ Ｐゴシック" pitchFamily="34" charset="-128"/>
              </a:rPr>
              <a:t>Here is an overview of the NSTX facility operation and upgrade plan for FY 10-12.  We plan to run 14 run weeks in each of fiscal year.  We will conduct one extra ARRA week this year using the carry over from last fiscal year.  For incremental, we propose to run up to 6 run weeks each in FY 11 and 12.  We have a very strong set of upgrade becoming available this year .  In FY 11, our base upgrade activities are either supported by ARRA funding or by the collaborators.  Our base upgrade resources will be mostly devoted to the preparation for the major upgrade outage planned in FY 13-14 to install a new center-stack and the 2nd NBI which will be described by Ron Strykowsky our upgrade project manager.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7DE44BE7-4A96-4287-B916-1B3A6BC8A90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7"/>
          <p:cNvSpPr>
            <a:spLocks noGrp="1" noChangeArrowheads="1"/>
          </p:cNvSpPr>
          <p:nvPr>
            <p:ph type="sldNum" sz="quarter" idx="10"/>
          </p:nvPr>
        </p:nvSpPr>
        <p:spPr>
          <a:ln/>
        </p:spPr>
        <p:txBody>
          <a:bodyPr/>
          <a:lstStyle>
            <a:lvl1pPr>
              <a:defRPr/>
            </a:lvl1pPr>
          </a:lstStyle>
          <a:p>
            <a:pPr>
              <a:defRPr/>
            </a:pPr>
            <a:fld id="{77D09146-6871-4DDF-8AD9-56F5FE0415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3"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ln/>
        </p:spPr>
        <p:txBody>
          <a:bodyPr/>
          <a:lstStyle>
            <a:lvl1pPr>
              <a:defRPr/>
            </a:lvl1pPr>
          </a:lstStyle>
          <a:p>
            <a:fld id="{E6DF975A-5309-45FD-83AC-68BFF3D4A09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mn-cs"/>
              </a:rPr>
              <a:t>NSTX-U</a:t>
            </a:r>
          </a:p>
        </p:txBody>
      </p:sp>
      <p:sp>
        <p:nvSpPr>
          <p:cNvPr id="8" name="TextBox 7"/>
          <p:cNvSpPr txBox="1"/>
          <p:nvPr userDrawn="1"/>
        </p:nvSpPr>
        <p:spPr>
          <a:xfrm>
            <a:off x="1828800" y="6629400"/>
            <a:ext cx="5486400" cy="215900"/>
          </a:xfrm>
          <a:prstGeom prst="rect">
            <a:avLst/>
          </a:prstGeom>
          <a:noFill/>
        </p:spPr>
        <p:txBody>
          <a:bodyPr>
            <a:spAutoFit/>
          </a:bodyPr>
          <a:lstStyle/>
          <a:p>
            <a:pPr algn="ctr">
              <a:defRPr/>
            </a:pPr>
            <a:r>
              <a:rPr lang="en-US" sz="800" i="0" dirty="0">
                <a:cs typeface="+mn-cs"/>
              </a:rPr>
              <a:t>NSTX-U Q1 Review – January 27, 2012</a:t>
            </a:r>
          </a:p>
        </p:txBody>
      </p:sp>
      <p:sp>
        <p:nvSpPr>
          <p:cNvPr id="9"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1B1180DC-51EA-4E2A-A13E-F992A911C4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a/pppl.gov/spreadsheet/ccc?key=0AiTk18lxrtYodE5OQTJkeVFsdU42eWN0alVnaHFyWUE"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mailto:jmenard@pppl.g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lnSpc>
                <a:spcPct val="90000"/>
              </a:lnSpc>
              <a:defRPr/>
            </a:pPr>
            <a:r>
              <a:rPr lang="en-US" sz="3200" i="0" dirty="0"/>
              <a:t>Program update - with emphasis on collaboration plan during Upgrade outage</a:t>
            </a:r>
            <a:endParaRPr lang="en-US" sz="3200" i="0" dirty="0">
              <a:solidFill>
                <a:schemeClr val="accent2"/>
              </a:solidFill>
              <a:latin typeface="Arial" charset="0"/>
              <a:cs typeface="+mn-cs"/>
            </a:endParaRP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24000" y="2057400"/>
            <a:ext cx="6019800" cy="769938"/>
          </a:xfrm>
          <a:prstGeom prst="rect">
            <a:avLst/>
          </a:prstGeom>
          <a:noFill/>
          <a:ln w="9525">
            <a:noFill/>
            <a:miter lim="800000"/>
            <a:headEnd/>
            <a:tailEnd/>
          </a:ln>
        </p:spPr>
        <p:txBody>
          <a:bodyPr>
            <a:spAutoFit/>
          </a:bodyPr>
          <a:lstStyle/>
          <a:p>
            <a:pPr algn="ctr"/>
            <a:r>
              <a:rPr lang="en-US" sz="2800" i="0">
                <a:solidFill>
                  <a:schemeClr val="tx1"/>
                </a:solidFill>
                <a:latin typeface="Arial" charset="0"/>
              </a:rPr>
              <a:t>J. Menard</a:t>
            </a:r>
            <a:endParaRPr lang="en-US" sz="1600" b="0">
              <a:solidFill>
                <a:schemeClr val="tx1"/>
              </a:solidFill>
              <a:latin typeface="Arial" charset="0"/>
            </a:endParaRPr>
          </a:p>
          <a:p>
            <a:pPr algn="ctr"/>
            <a:endParaRPr lang="en-US" sz="1600" b="0">
              <a:solidFill>
                <a:schemeClr val="tx1"/>
              </a:solidFill>
              <a:latin typeface="Arial" charset="0"/>
            </a:endParaRP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124200"/>
            <a:ext cx="5715000" cy="692150"/>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800" i="0">
                <a:solidFill>
                  <a:srgbClr val="FF0000"/>
                </a:solidFill>
              </a:rPr>
              <a:t>NSTX-U FY2012 1</a:t>
            </a:r>
            <a:r>
              <a:rPr lang="en-US" sz="1800" i="0" baseline="30000">
                <a:solidFill>
                  <a:srgbClr val="FF0000"/>
                </a:solidFill>
              </a:rPr>
              <a:t>st</a:t>
            </a:r>
            <a:r>
              <a:rPr lang="en-US" sz="1800" i="0">
                <a:solidFill>
                  <a:srgbClr val="FF0000"/>
                </a:solidFill>
              </a:rPr>
              <a:t> Quarter Review</a:t>
            </a:r>
          </a:p>
          <a:p>
            <a:pPr algn="ctr">
              <a:lnSpc>
                <a:spcPct val="70000"/>
              </a:lnSpc>
              <a:spcBef>
                <a:spcPct val="20000"/>
              </a:spcBef>
            </a:pPr>
            <a:r>
              <a:rPr lang="en-US" sz="1800" i="0">
                <a:solidFill>
                  <a:srgbClr val="FF0000"/>
                </a:solidFill>
              </a:rPr>
              <a:t>B205 - PPPL</a:t>
            </a:r>
          </a:p>
          <a:p>
            <a:pPr algn="ctr">
              <a:lnSpc>
                <a:spcPct val="70000"/>
              </a:lnSpc>
              <a:spcBef>
                <a:spcPct val="20000"/>
              </a:spcBef>
            </a:pPr>
            <a:r>
              <a:rPr lang="en-US" sz="1800" i="0">
                <a:solidFill>
                  <a:srgbClr val="FF0000"/>
                </a:solidFill>
              </a:rPr>
              <a:t>January 27, 2012</a:t>
            </a: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828800" cy="549275"/>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707313" y="2330450"/>
            <a:ext cx="1284287" cy="437515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707313" y="2330450"/>
            <a:ext cx="1284287" cy="4375150"/>
          </a:xfrm>
          <a:prstGeom prst="rect">
            <a:avLst/>
          </a:prstGeom>
          <a:noFill/>
          <a:ln w="12700" algn="ctr">
            <a:noFill/>
            <a:miter lim="800000"/>
            <a:headEnd/>
            <a:tailEnd/>
          </a:ln>
        </p:spPr>
        <p:txBody>
          <a:bodyPr lIns="91429" tIns="45714" rIns="91429" bIns="45714" anchor="b">
            <a:spAutoFit/>
          </a:bodyPr>
          <a:lstStyle/>
          <a:p>
            <a:pPr algn="r" eaLnBrk="0" hangingPunct="0">
              <a:spcBef>
                <a:spcPct val="8000"/>
              </a:spcBef>
              <a:spcAft>
                <a:spcPct val="8000"/>
              </a:spcAft>
            </a:pPr>
            <a:r>
              <a:rPr lang="en-US" sz="900">
                <a:solidFill>
                  <a:srgbClr val="FF0000"/>
                </a:solidFill>
                <a:latin typeface="Arial" charset="0"/>
              </a:rPr>
              <a:t>Culham Sci Ctr</a:t>
            </a:r>
          </a:p>
          <a:p>
            <a:pPr algn="r" eaLnBrk="0" hangingPunct="0">
              <a:spcBef>
                <a:spcPct val="8000"/>
              </a:spcBef>
              <a:spcAft>
                <a:spcPct val="8000"/>
              </a:spcAft>
            </a:pPr>
            <a:r>
              <a:rPr lang="en-US" sz="900">
                <a:solidFill>
                  <a:srgbClr val="FF0000"/>
                </a:solidFill>
                <a:latin typeface="Arial" charset="0"/>
              </a:rPr>
              <a:t>U St. Andrews</a:t>
            </a:r>
          </a:p>
          <a:p>
            <a:pPr algn="r" eaLnBrk="0" hangingPunct="0">
              <a:spcBef>
                <a:spcPct val="8000"/>
              </a:spcBef>
              <a:spcAft>
                <a:spcPct val="8000"/>
              </a:spcAft>
            </a:pPr>
            <a:r>
              <a:rPr lang="en-US" sz="900">
                <a:solidFill>
                  <a:srgbClr val="FF0000"/>
                </a:solidFill>
                <a:latin typeface="Arial" charset="0"/>
              </a:rPr>
              <a:t>York U</a:t>
            </a:r>
          </a:p>
          <a:p>
            <a:pPr algn="r" eaLnBrk="0" hangingPunct="0">
              <a:spcBef>
                <a:spcPct val="8000"/>
              </a:spcBef>
              <a:spcAft>
                <a:spcPct val="8000"/>
              </a:spcAft>
            </a:pPr>
            <a:r>
              <a:rPr lang="en-US" sz="900">
                <a:solidFill>
                  <a:srgbClr val="FF0000"/>
                </a:solidFill>
                <a:latin typeface="Arial" charset="0"/>
              </a:rPr>
              <a:t>Chubu U</a:t>
            </a:r>
          </a:p>
          <a:p>
            <a:pPr algn="r" eaLnBrk="0" hangingPunct="0">
              <a:spcBef>
                <a:spcPct val="8000"/>
              </a:spcBef>
              <a:spcAft>
                <a:spcPct val="8000"/>
              </a:spcAft>
            </a:pPr>
            <a:r>
              <a:rPr lang="en-US" sz="900">
                <a:solidFill>
                  <a:srgbClr val="FF0000"/>
                </a:solidFill>
                <a:latin typeface="Arial" charset="0"/>
              </a:rPr>
              <a:t>Fukui U</a:t>
            </a:r>
          </a:p>
          <a:p>
            <a:pPr algn="r" eaLnBrk="0" hangingPunct="0">
              <a:spcBef>
                <a:spcPct val="8000"/>
              </a:spcBef>
              <a:spcAft>
                <a:spcPct val="8000"/>
              </a:spcAft>
            </a:pPr>
            <a:r>
              <a:rPr lang="en-US" sz="900">
                <a:solidFill>
                  <a:srgbClr val="FF0000"/>
                </a:solidFill>
                <a:latin typeface="Arial" charset="0"/>
              </a:rPr>
              <a:t>Hiroshima U</a:t>
            </a:r>
          </a:p>
          <a:p>
            <a:pPr algn="r" eaLnBrk="0" hangingPunct="0">
              <a:spcBef>
                <a:spcPct val="8000"/>
              </a:spcBef>
              <a:spcAft>
                <a:spcPct val="8000"/>
              </a:spcAft>
            </a:pPr>
            <a:r>
              <a:rPr lang="en-US" sz="900">
                <a:solidFill>
                  <a:srgbClr val="FF0000"/>
                </a:solidFill>
                <a:latin typeface="Arial" charset="0"/>
              </a:rPr>
              <a:t>Hyogo U</a:t>
            </a:r>
          </a:p>
          <a:p>
            <a:pPr algn="r" eaLnBrk="0" hangingPunct="0">
              <a:spcBef>
                <a:spcPct val="8000"/>
              </a:spcBef>
              <a:spcAft>
                <a:spcPct val="8000"/>
              </a:spcAft>
            </a:pPr>
            <a:r>
              <a:rPr lang="en-US" sz="900">
                <a:solidFill>
                  <a:srgbClr val="FF0000"/>
                </a:solidFill>
                <a:latin typeface="Arial" charset="0"/>
              </a:rPr>
              <a:t>Kyoto U</a:t>
            </a:r>
          </a:p>
          <a:p>
            <a:pPr algn="r" eaLnBrk="0" hangingPunct="0">
              <a:spcBef>
                <a:spcPct val="8000"/>
              </a:spcBef>
              <a:spcAft>
                <a:spcPct val="8000"/>
              </a:spcAft>
            </a:pPr>
            <a:r>
              <a:rPr lang="en-US" sz="900">
                <a:solidFill>
                  <a:srgbClr val="FF0000"/>
                </a:solidFill>
                <a:latin typeface="Arial" charset="0"/>
              </a:rPr>
              <a:t>Kyushu U</a:t>
            </a:r>
          </a:p>
          <a:p>
            <a:pPr algn="r" eaLnBrk="0" hangingPunct="0">
              <a:spcBef>
                <a:spcPct val="8000"/>
              </a:spcBef>
              <a:spcAft>
                <a:spcPct val="8000"/>
              </a:spcAft>
            </a:pPr>
            <a:r>
              <a:rPr lang="en-US" sz="900">
                <a:solidFill>
                  <a:srgbClr val="FF0000"/>
                </a:solidFill>
                <a:latin typeface="Arial" charset="0"/>
              </a:rPr>
              <a:t>Kyushu Tokai U</a:t>
            </a:r>
          </a:p>
          <a:p>
            <a:pPr algn="r" eaLnBrk="0" hangingPunct="0">
              <a:spcBef>
                <a:spcPct val="8000"/>
              </a:spcBef>
              <a:spcAft>
                <a:spcPct val="8000"/>
              </a:spcAft>
            </a:pPr>
            <a:r>
              <a:rPr lang="en-US" sz="900">
                <a:solidFill>
                  <a:srgbClr val="FF0000"/>
                </a:solidFill>
                <a:latin typeface="Arial" charset="0"/>
              </a:rPr>
              <a:t>NIFS</a:t>
            </a:r>
          </a:p>
          <a:p>
            <a:pPr algn="r" eaLnBrk="0" hangingPunct="0">
              <a:spcBef>
                <a:spcPct val="8000"/>
              </a:spcBef>
              <a:spcAft>
                <a:spcPct val="8000"/>
              </a:spcAft>
            </a:pPr>
            <a:r>
              <a:rPr lang="en-US" sz="900">
                <a:solidFill>
                  <a:srgbClr val="FF0000"/>
                </a:solidFill>
                <a:latin typeface="Arial" charset="0"/>
              </a:rPr>
              <a:t>Niigata U</a:t>
            </a:r>
          </a:p>
          <a:p>
            <a:pPr algn="r" eaLnBrk="0" hangingPunct="0">
              <a:spcBef>
                <a:spcPct val="8000"/>
              </a:spcBef>
              <a:spcAft>
                <a:spcPct val="8000"/>
              </a:spcAft>
            </a:pPr>
            <a:r>
              <a:rPr lang="en-US" sz="900">
                <a:solidFill>
                  <a:srgbClr val="FF0000"/>
                </a:solidFill>
                <a:latin typeface="Arial" charset="0"/>
              </a:rPr>
              <a:t>U Tokyo</a:t>
            </a:r>
          </a:p>
          <a:p>
            <a:pPr algn="r" eaLnBrk="0" hangingPunct="0">
              <a:spcBef>
                <a:spcPct val="8000"/>
              </a:spcBef>
              <a:spcAft>
                <a:spcPct val="8000"/>
              </a:spcAft>
            </a:pPr>
            <a:r>
              <a:rPr lang="en-US" sz="900">
                <a:solidFill>
                  <a:srgbClr val="FF0000"/>
                </a:solidFill>
                <a:latin typeface="Arial" charset="0"/>
              </a:rPr>
              <a:t>JAEA</a:t>
            </a:r>
          </a:p>
          <a:p>
            <a:pPr algn="r" eaLnBrk="0" hangingPunct="0">
              <a:spcBef>
                <a:spcPct val="8000"/>
              </a:spcBef>
              <a:spcAft>
                <a:spcPct val="8000"/>
              </a:spcAft>
            </a:pPr>
            <a:r>
              <a:rPr lang="en-US" sz="900">
                <a:solidFill>
                  <a:srgbClr val="FF0000"/>
                </a:solidFill>
                <a:latin typeface="Arial" charset="0"/>
              </a:rPr>
              <a:t>Hebrew U</a:t>
            </a:r>
          </a:p>
          <a:p>
            <a:pPr algn="r" eaLnBrk="0" hangingPunct="0">
              <a:spcBef>
                <a:spcPct val="8000"/>
              </a:spcBef>
              <a:spcAft>
                <a:spcPct val="8000"/>
              </a:spcAft>
            </a:pPr>
            <a:r>
              <a:rPr lang="en-US" sz="900">
                <a:solidFill>
                  <a:srgbClr val="FF0000"/>
                </a:solidFill>
                <a:latin typeface="Arial" charset="0"/>
              </a:rPr>
              <a:t>Ioffe Inst</a:t>
            </a:r>
          </a:p>
          <a:p>
            <a:pPr algn="r" eaLnBrk="0" hangingPunct="0">
              <a:spcBef>
                <a:spcPct val="8000"/>
              </a:spcBef>
              <a:spcAft>
                <a:spcPct val="8000"/>
              </a:spcAft>
            </a:pPr>
            <a:r>
              <a:rPr lang="en-US" sz="900">
                <a:solidFill>
                  <a:srgbClr val="FF0000"/>
                </a:solidFill>
                <a:latin typeface="Arial" charset="0"/>
              </a:rPr>
              <a:t>RRC Kurchatov Inst</a:t>
            </a:r>
          </a:p>
          <a:p>
            <a:pPr algn="r" eaLnBrk="0" hangingPunct="0">
              <a:spcBef>
                <a:spcPct val="8000"/>
              </a:spcBef>
              <a:spcAft>
                <a:spcPct val="8000"/>
              </a:spcAft>
            </a:pPr>
            <a:r>
              <a:rPr lang="en-US" sz="900">
                <a:solidFill>
                  <a:srgbClr val="FF0000"/>
                </a:solidFill>
                <a:latin typeface="Arial" charset="0"/>
              </a:rPr>
              <a:t>TRINITI</a:t>
            </a:r>
          </a:p>
          <a:p>
            <a:pPr algn="r" eaLnBrk="0" hangingPunct="0">
              <a:spcBef>
                <a:spcPct val="8000"/>
              </a:spcBef>
              <a:spcAft>
                <a:spcPct val="8000"/>
              </a:spcAft>
            </a:pPr>
            <a:r>
              <a:rPr lang="en-US" sz="900">
                <a:solidFill>
                  <a:srgbClr val="FF0000"/>
                </a:solidFill>
                <a:latin typeface="Arial" charset="0"/>
              </a:rPr>
              <a:t>NFRI</a:t>
            </a:r>
          </a:p>
          <a:p>
            <a:pPr algn="r" eaLnBrk="0" hangingPunct="0">
              <a:spcBef>
                <a:spcPct val="8000"/>
              </a:spcBef>
              <a:spcAft>
                <a:spcPct val="8000"/>
              </a:spcAft>
            </a:pPr>
            <a:r>
              <a:rPr lang="en-US" sz="900">
                <a:solidFill>
                  <a:srgbClr val="FF0000"/>
                </a:solidFill>
                <a:latin typeface="Arial" charset="0"/>
              </a:rPr>
              <a:t>KAIST</a:t>
            </a:r>
          </a:p>
          <a:p>
            <a:pPr algn="r" eaLnBrk="0" hangingPunct="0">
              <a:spcBef>
                <a:spcPct val="8000"/>
              </a:spcBef>
              <a:spcAft>
                <a:spcPct val="8000"/>
              </a:spcAft>
            </a:pPr>
            <a:r>
              <a:rPr lang="en-US" sz="900">
                <a:solidFill>
                  <a:srgbClr val="FF0000"/>
                </a:solidFill>
                <a:latin typeface="Arial" charset="0"/>
              </a:rPr>
              <a:t>POSTECH</a:t>
            </a:r>
          </a:p>
          <a:p>
            <a:pPr algn="r" eaLnBrk="0" hangingPunct="0">
              <a:spcBef>
                <a:spcPct val="8000"/>
              </a:spcBef>
              <a:spcAft>
                <a:spcPct val="8000"/>
              </a:spcAft>
            </a:pPr>
            <a:r>
              <a:rPr lang="en-US" sz="900">
                <a:solidFill>
                  <a:srgbClr val="FF0000"/>
                </a:solidFill>
                <a:latin typeface="Arial" charset="0"/>
              </a:rPr>
              <a:t>ASIPP</a:t>
            </a:r>
          </a:p>
          <a:p>
            <a:pPr algn="r" eaLnBrk="0" hangingPunct="0">
              <a:spcBef>
                <a:spcPct val="8000"/>
              </a:spcBef>
              <a:spcAft>
                <a:spcPct val="8000"/>
              </a:spcAft>
            </a:pPr>
            <a:r>
              <a:rPr lang="en-US" sz="900">
                <a:solidFill>
                  <a:srgbClr val="FF0000"/>
                </a:solidFill>
                <a:latin typeface="Arial" charset="0"/>
              </a:rPr>
              <a:t>ENEA, Frascati</a:t>
            </a:r>
          </a:p>
          <a:p>
            <a:pPr algn="r" eaLnBrk="0" hangingPunct="0">
              <a:spcBef>
                <a:spcPct val="8000"/>
              </a:spcBef>
              <a:spcAft>
                <a:spcPct val="8000"/>
              </a:spcAft>
            </a:pPr>
            <a:r>
              <a:rPr lang="en-US" sz="900">
                <a:solidFill>
                  <a:srgbClr val="FF0000"/>
                </a:solidFill>
                <a:latin typeface="Arial" charset="0"/>
              </a:rPr>
              <a:t>CEA, Cadarache</a:t>
            </a:r>
          </a:p>
          <a:p>
            <a:pPr algn="r" eaLnBrk="0" hangingPunct="0">
              <a:spcBef>
                <a:spcPct val="8000"/>
              </a:spcBef>
              <a:spcAft>
                <a:spcPct val="8000"/>
              </a:spcAft>
            </a:pPr>
            <a:r>
              <a:rPr lang="en-US" sz="900">
                <a:solidFill>
                  <a:srgbClr val="FF0000"/>
                </a:solidFill>
                <a:latin typeface="Arial" charset="0"/>
              </a:rPr>
              <a:t>IPP, Jülich</a:t>
            </a:r>
          </a:p>
          <a:p>
            <a:pPr algn="r" eaLnBrk="0" hangingPunct="0">
              <a:spcBef>
                <a:spcPct val="8000"/>
              </a:spcBef>
              <a:spcAft>
                <a:spcPct val="8000"/>
              </a:spcAft>
            </a:pPr>
            <a:r>
              <a:rPr lang="en-US" sz="900">
                <a:solidFill>
                  <a:srgbClr val="FF0000"/>
                </a:solidFill>
                <a:latin typeface="Arial" charset="0"/>
              </a:rPr>
              <a:t>IPP, Garching</a:t>
            </a:r>
          </a:p>
          <a:p>
            <a:pPr algn="r" eaLnBrk="0" hangingPunct="0">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8" name="Picture 155" descr="nstx_small"/>
          <p:cNvPicPr>
            <a:picLocks noChangeAspect="1" noChangeArrowheads="1"/>
          </p:cNvPicPr>
          <p:nvPr/>
        </p:nvPicPr>
        <p:blipFill>
          <a:blip r:embed="rId5" cstate="print"/>
          <a:srcRect/>
          <a:stretch>
            <a:fillRect/>
          </a:stretch>
        </p:blipFill>
        <p:spPr bwMode="auto">
          <a:xfrm>
            <a:off x="1935163" y="4419600"/>
            <a:ext cx="2027237" cy="2286000"/>
          </a:xfrm>
          <a:prstGeom prst="rect">
            <a:avLst/>
          </a:prstGeom>
          <a:noFill/>
          <a:ln w="9525">
            <a:noFill/>
            <a:miter lim="800000"/>
            <a:headEnd/>
            <a:tailEnd/>
          </a:ln>
        </p:spPr>
      </p:pic>
      <p:cxnSp>
        <p:nvCxnSpPr>
          <p:cNvPr id="2099"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100"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3" descr="C:\Users\jmenard\Desktop\Picture1.jpg"/>
          <p:cNvPicPr>
            <a:picLocks noChangeAspect="1" noChangeArrowheads="1"/>
          </p:cNvPicPr>
          <p:nvPr/>
        </p:nvPicPr>
        <p:blipFill>
          <a:blip r:embed="rId6" cstate="print"/>
          <a:srcRect/>
          <a:stretch>
            <a:fillRect/>
          </a:stretch>
        </p:blipFill>
        <p:spPr bwMode="auto">
          <a:xfrm>
            <a:off x="4237038" y="4495800"/>
            <a:ext cx="3078162" cy="2209800"/>
          </a:xfrm>
          <a:prstGeom prst="rect">
            <a:avLst/>
          </a:prstGeom>
          <a:noFill/>
          <a:ln w="9525">
            <a:noFill/>
            <a:miter lim="800000"/>
            <a:headEnd/>
            <a:tailEnd/>
          </a:ln>
        </p:spPr>
      </p:pic>
      <p:pic>
        <p:nvPicPr>
          <p:cNvPr id="2102" name="Picture 48" descr="ppi221.tmp"/>
          <p:cNvPicPr>
            <a:picLocks/>
          </p:cNvPicPr>
          <p:nvPr/>
        </p:nvPicPr>
        <p:blipFill>
          <a:blip r:embed="rId7" cstate="print"/>
          <a:srcRect/>
          <a:stretch>
            <a:fillRect/>
          </a:stretch>
        </p:blipFill>
        <p:spPr bwMode="auto">
          <a:xfrm>
            <a:off x="152400" y="2209800"/>
            <a:ext cx="1333500" cy="4495800"/>
          </a:xfrm>
          <a:prstGeom prst="rect">
            <a:avLst/>
          </a:prstGeom>
          <a:noFill/>
          <a:ln w="9525">
            <a:noFill/>
            <a:miter lim="800000"/>
            <a:headEnd/>
            <a:tailEnd/>
          </a:ln>
        </p:spPr>
      </p:pic>
      <p:sp>
        <p:nvSpPr>
          <p:cNvPr id="2103" name="Text Box 152"/>
          <p:cNvSpPr txBox="1">
            <a:spLocks noChangeArrowheads="1"/>
          </p:cNvSpPr>
          <p:nvPr/>
        </p:nvSpPr>
        <p:spPr bwMode="auto">
          <a:xfrm>
            <a:off x="190500" y="2286000"/>
            <a:ext cx="1257300" cy="4419600"/>
          </a:xfrm>
          <a:prstGeom prst="rect">
            <a:avLst/>
          </a:prstGeom>
          <a:noFill/>
          <a:ln w="12700" algn="ctr">
            <a:noFill/>
            <a:miter lim="800000"/>
            <a:headEnd/>
            <a:tailEnd/>
          </a:ln>
        </p:spPr>
        <p:txBody>
          <a:bodyPr lIns="91429" tIns="45714" rIns="91429" bIns="45714">
            <a:spAutoFit/>
          </a:bodyPr>
          <a:lstStyle/>
          <a:p>
            <a:pPr eaLnBrk="0" hangingPunct="0">
              <a:spcBef>
                <a:spcPct val="5000"/>
              </a:spcBef>
              <a:spcAft>
                <a:spcPct val="5000"/>
              </a:spcAft>
            </a:pPr>
            <a:r>
              <a:rPr lang="en-US" sz="900">
                <a:solidFill>
                  <a:srgbClr val="0000FF"/>
                </a:solidFill>
                <a:latin typeface="Arial" charset="0"/>
              </a:rPr>
              <a:t>Columbia U</a:t>
            </a:r>
          </a:p>
          <a:p>
            <a:pPr eaLnBrk="0" hangingPunct="0">
              <a:spcBef>
                <a:spcPct val="5000"/>
              </a:spcBef>
              <a:spcAft>
                <a:spcPct val="5000"/>
              </a:spcAft>
            </a:pPr>
            <a:r>
              <a:rPr lang="en-US" sz="900">
                <a:solidFill>
                  <a:srgbClr val="0000FF"/>
                </a:solidFill>
                <a:latin typeface="Arial" charset="0"/>
              </a:rPr>
              <a:t>CompX</a:t>
            </a:r>
          </a:p>
          <a:p>
            <a:pPr eaLnBrk="0" hangingPunct="0">
              <a:spcBef>
                <a:spcPct val="5000"/>
              </a:spcBef>
              <a:spcAft>
                <a:spcPct val="5000"/>
              </a:spcAft>
            </a:pPr>
            <a:r>
              <a:rPr lang="en-US" sz="900">
                <a:solidFill>
                  <a:srgbClr val="0000FF"/>
                </a:solidFill>
                <a:latin typeface="Arial" charset="0"/>
              </a:rPr>
              <a:t>General Atomics</a:t>
            </a:r>
          </a:p>
          <a:p>
            <a:pPr eaLnBrk="0" hangingPunct="0">
              <a:spcBef>
                <a:spcPct val="5000"/>
              </a:spcBef>
              <a:spcAft>
                <a:spcPct val="5000"/>
              </a:spcAft>
            </a:pPr>
            <a:r>
              <a:rPr lang="en-US" sz="900">
                <a:solidFill>
                  <a:srgbClr val="0000FF"/>
                </a:solidFill>
                <a:latin typeface="Arial" charset="0"/>
              </a:rPr>
              <a:t>FIU</a:t>
            </a:r>
          </a:p>
          <a:p>
            <a:pPr eaLnBrk="0" hangingPunct="0">
              <a:spcBef>
                <a:spcPct val="5000"/>
              </a:spcBef>
              <a:spcAft>
                <a:spcPct val="5000"/>
              </a:spcAft>
            </a:pPr>
            <a:r>
              <a:rPr lang="en-US" sz="900">
                <a:solidFill>
                  <a:srgbClr val="0000FF"/>
                </a:solidFill>
                <a:latin typeface="Arial" charset="0"/>
              </a:rPr>
              <a:t>INL</a:t>
            </a:r>
          </a:p>
          <a:p>
            <a:pPr eaLnBrk="0" hangingPunct="0">
              <a:spcBef>
                <a:spcPct val="5000"/>
              </a:spcBef>
              <a:spcAft>
                <a:spcPct val="5000"/>
              </a:spcAft>
            </a:pPr>
            <a:r>
              <a:rPr lang="en-US" sz="900">
                <a:solidFill>
                  <a:srgbClr val="0000FF"/>
                </a:solidFill>
                <a:latin typeface="Arial" charset="0"/>
              </a:rPr>
              <a:t>Johns Hopkins U</a:t>
            </a:r>
          </a:p>
          <a:p>
            <a:pPr eaLnBrk="0" hangingPunct="0">
              <a:spcBef>
                <a:spcPct val="5000"/>
              </a:spcBef>
              <a:spcAft>
                <a:spcPct val="5000"/>
              </a:spcAft>
            </a:pPr>
            <a:r>
              <a:rPr lang="en-US" sz="900">
                <a:solidFill>
                  <a:srgbClr val="0000FF"/>
                </a:solidFill>
                <a:latin typeface="Arial" charset="0"/>
              </a:rPr>
              <a:t>LANL</a:t>
            </a:r>
          </a:p>
          <a:p>
            <a:pPr eaLnBrk="0" hangingPunct="0">
              <a:spcBef>
                <a:spcPct val="5000"/>
              </a:spcBef>
              <a:spcAft>
                <a:spcPct val="5000"/>
              </a:spcAft>
            </a:pPr>
            <a:r>
              <a:rPr lang="en-US" sz="900">
                <a:solidFill>
                  <a:srgbClr val="0000FF"/>
                </a:solidFill>
                <a:latin typeface="Arial" charset="0"/>
              </a:rPr>
              <a:t>LLNL</a:t>
            </a:r>
          </a:p>
          <a:p>
            <a:pPr eaLnBrk="0" hangingPunct="0">
              <a:spcBef>
                <a:spcPct val="5000"/>
              </a:spcBef>
              <a:spcAft>
                <a:spcPct val="5000"/>
              </a:spcAft>
            </a:pPr>
            <a:r>
              <a:rPr lang="en-US" sz="900">
                <a:solidFill>
                  <a:srgbClr val="0000FF"/>
                </a:solidFill>
                <a:latin typeface="Arial" charset="0"/>
              </a:rPr>
              <a:t>Lodestar</a:t>
            </a:r>
          </a:p>
          <a:p>
            <a:pPr eaLnBrk="0" hangingPunct="0">
              <a:spcBef>
                <a:spcPct val="5000"/>
              </a:spcBef>
              <a:spcAft>
                <a:spcPct val="5000"/>
              </a:spcAft>
            </a:pPr>
            <a:r>
              <a:rPr lang="en-US" sz="900">
                <a:solidFill>
                  <a:srgbClr val="0000FF"/>
                </a:solidFill>
                <a:latin typeface="Arial" charset="0"/>
              </a:rPr>
              <a:t>MIT</a:t>
            </a:r>
          </a:p>
          <a:p>
            <a:pPr eaLnBrk="0" hangingPunct="0">
              <a:spcBef>
                <a:spcPct val="5000"/>
              </a:spcBef>
              <a:spcAft>
                <a:spcPct val="5000"/>
              </a:spcAft>
            </a:pPr>
            <a:r>
              <a:rPr lang="en-US" sz="900">
                <a:solidFill>
                  <a:srgbClr val="0000FF"/>
                </a:solidFill>
                <a:latin typeface="Arial" charset="0"/>
              </a:rPr>
              <a:t>Nova Photonics</a:t>
            </a:r>
          </a:p>
          <a:p>
            <a:pPr eaLnBrk="0" hangingPunct="0">
              <a:spcBef>
                <a:spcPct val="5000"/>
              </a:spcBef>
              <a:spcAft>
                <a:spcPct val="5000"/>
              </a:spcAft>
            </a:pPr>
            <a:r>
              <a:rPr lang="en-US" sz="900">
                <a:solidFill>
                  <a:srgbClr val="0000FF"/>
                </a:solidFill>
                <a:latin typeface="Arial" charset="0"/>
              </a:rPr>
              <a:t>New York U</a:t>
            </a:r>
          </a:p>
          <a:p>
            <a:pPr eaLnBrk="0" hangingPunct="0">
              <a:spcBef>
                <a:spcPct val="5000"/>
              </a:spcBef>
              <a:spcAft>
                <a:spcPct val="5000"/>
              </a:spcAft>
            </a:pPr>
            <a:r>
              <a:rPr lang="en-US" sz="900">
                <a:solidFill>
                  <a:srgbClr val="0000FF"/>
                </a:solidFill>
                <a:latin typeface="Arial" charset="0"/>
              </a:rPr>
              <a:t>ORNL</a:t>
            </a:r>
          </a:p>
          <a:p>
            <a:pPr eaLnBrk="0" hangingPunct="0">
              <a:spcBef>
                <a:spcPct val="5000"/>
              </a:spcBef>
              <a:spcAft>
                <a:spcPct val="5000"/>
              </a:spcAft>
            </a:pPr>
            <a:r>
              <a:rPr lang="en-US" sz="900">
                <a:solidFill>
                  <a:srgbClr val="0000FF"/>
                </a:solidFill>
                <a:latin typeface="Arial" charset="0"/>
              </a:rPr>
              <a:t>PPPL</a:t>
            </a:r>
          </a:p>
          <a:p>
            <a:pPr eaLnBrk="0" hangingPunct="0">
              <a:spcBef>
                <a:spcPct val="5000"/>
              </a:spcBef>
              <a:spcAft>
                <a:spcPct val="5000"/>
              </a:spcAft>
            </a:pPr>
            <a:r>
              <a:rPr lang="en-US" sz="900">
                <a:solidFill>
                  <a:srgbClr val="0000FF"/>
                </a:solidFill>
                <a:latin typeface="Arial" charset="0"/>
              </a:rPr>
              <a:t>Princeton U</a:t>
            </a:r>
          </a:p>
          <a:p>
            <a:pPr eaLnBrk="0" hangingPunct="0">
              <a:spcBef>
                <a:spcPct val="5000"/>
              </a:spcBef>
              <a:spcAft>
                <a:spcPct val="5000"/>
              </a:spcAft>
            </a:pPr>
            <a:r>
              <a:rPr lang="en-US" sz="900">
                <a:solidFill>
                  <a:srgbClr val="0000FF"/>
                </a:solidFill>
                <a:latin typeface="Arial" charset="0"/>
              </a:rPr>
              <a:t>Purdue U</a:t>
            </a:r>
          </a:p>
          <a:p>
            <a:pPr eaLnBrk="0" hangingPunct="0">
              <a:spcBef>
                <a:spcPct val="5000"/>
              </a:spcBef>
              <a:spcAft>
                <a:spcPct val="5000"/>
              </a:spcAft>
            </a:pPr>
            <a:r>
              <a:rPr lang="en-US" sz="900">
                <a:solidFill>
                  <a:srgbClr val="0000FF"/>
                </a:solidFill>
                <a:latin typeface="Arial" charset="0"/>
              </a:rPr>
              <a:t>SNL</a:t>
            </a:r>
          </a:p>
          <a:p>
            <a:pPr eaLnBrk="0" hangingPunct="0">
              <a:spcBef>
                <a:spcPct val="5000"/>
              </a:spcBef>
              <a:spcAft>
                <a:spcPct val="5000"/>
              </a:spcAft>
            </a:pPr>
            <a:r>
              <a:rPr lang="en-US" sz="900">
                <a:solidFill>
                  <a:srgbClr val="0000FF"/>
                </a:solidFill>
                <a:latin typeface="Arial" charset="0"/>
              </a:rPr>
              <a:t>Think Tank, Inc.</a:t>
            </a:r>
          </a:p>
          <a:p>
            <a:pPr eaLnBrk="0" hangingPunct="0">
              <a:spcBef>
                <a:spcPct val="5000"/>
              </a:spcBef>
              <a:spcAft>
                <a:spcPct val="5000"/>
              </a:spcAft>
            </a:pPr>
            <a:r>
              <a:rPr lang="en-US" sz="900">
                <a:solidFill>
                  <a:srgbClr val="0000FF"/>
                </a:solidFill>
                <a:latin typeface="Arial" charset="0"/>
              </a:rPr>
              <a:t>UC Davis</a:t>
            </a:r>
          </a:p>
          <a:p>
            <a:pPr eaLnBrk="0" hangingPunct="0">
              <a:spcBef>
                <a:spcPct val="5000"/>
              </a:spcBef>
              <a:spcAft>
                <a:spcPct val="5000"/>
              </a:spcAft>
            </a:pPr>
            <a:r>
              <a:rPr lang="en-US" sz="900">
                <a:solidFill>
                  <a:srgbClr val="0000FF"/>
                </a:solidFill>
                <a:latin typeface="Arial" charset="0"/>
              </a:rPr>
              <a:t>UC Irvine</a:t>
            </a:r>
          </a:p>
          <a:p>
            <a:pPr eaLnBrk="0" hangingPunct="0">
              <a:spcBef>
                <a:spcPct val="5000"/>
              </a:spcBef>
              <a:spcAft>
                <a:spcPct val="5000"/>
              </a:spcAft>
            </a:pPr>
            <a:r>
              <a:rPr lang="en-US" sz="900">
                <a:solidFill>
                  <a:srgbClr val="0000FF"/>
                </a:solidFill>
                <a:latin typeface="Arial" charset="0"/>
              </a:rPr>
              <a:t>UCLA</a:t>
            </a:r>
          </a:p>
          <a:p>
            <a:pPr eaLnBrk="0" hangingPunct="0">
              <a:spcBef>
                <a:spcPct val="5000"/>
              </a:spcBef>
              <a:spcAft>
                <a:spcPct val="5000"/>
              </a:spcAft>
            </a:pPr>
            <a:r>
              <a:rPr lang="en-US" sz="900">
                <a:solidFill>
                  <a:srgbClr val="0000FF"/>
                </a:solidFill>
                <a:latin typeface="Arial" charset="0"/>
              </a:rPr>
              <a:t>UCSD</a:t>
            </a:r>
          </a:p>
          <a:p>
            <a:pPr eaLnBrk="0" hangingPunct="0">
              <a:spcBef>
                <a:spcPct val="5000"/>
              </a:spcBef>
              <a:spcAft>
                <a:spcPct val="5000"/>
              </a:spcAft>
            </a:pPr>
            <a:r>
              <a:rPr lang="en-US" sz="900">
                <a:solidFill>
                  <a:srgbClr val="0000FF"/>
                </a:solidFill>
                <a:latin typeface="Arial" charset="0"/>
              </a:rPr>
              <a:t>U Colorado</a:t>
            </a:r>
          </a:p>
          <a:p>
            <a:pPr eaLnBrk="0" hangingPunct="0">
              <a:spcBef>
                <a:spcPct val="5000"/>
              </a:spcBef>
              <a:spcAft>
                <a:spcPct val="5000"/>
              </a:spcAft>
            </a:pPr>
            <a:r>
              <a:rPr lang="en-US" sz="900">
                <a:solidFill>
                  <a:srgbClr val="0000FF"/>
                </a:solidFill>
                <a:latin typeface="Arial" charset="0"/>
              </a:rPr>
              <a:t>U Illinois</a:t>
            </a:r>
          </a:p>
          <a:p>
            <a:pPr eaLnBrk="0" hangingPunct="0">
              <a:spcBef>
                <a:spcPct val="5000"/>
              </a:spcBef>
              <a:spcAft>
                <a:spcPct val="5000"/>
              </a:spcAft>
            </a:pPr>
            <a:r>
              <a:rPr lang="en-US" sz="900">
                <a:solidFill>
                  <a:srgbClr val="0000FF"/>
                </a:solidFill>
                <a:latin typeface="Arial" charset="0"/>
              </a:rPr>
              <a:t>U Maryland</a:t>
            </a:r>
          </a:p>
          <a:p>
            <a:pPr eaLnBrk="0" hangingPunct="0">
              <a:spcBef>
                <a:spcPct val="5000"/>
              </a:spcBef>
              <a:spcAft>
                <a:spcPct val="5000"/>
              </a:spcAft>
            </a:pPr>
            <a:r>
              <a:rPr lang="en-US" sz="900">
                <a:solidFill>
                  <a:srgbClr val="0000FF"/>
                </a:solidFill>
                <a:latin typeface="Arial" charset="0"/>
              </a:rPr>
              <a:t>U Rochester</a:t>
            </a:r>
          </a:p>
          <a:p>
            <a:pPr eaLnBrk="0" hangingPunct="0">
              <a:spcBef>
                <a:spcPct val="5000"/>
              </a:spcBef>
              <a:spcAft>
                <a:spcPct val="5000"/>
              </a:spcAft>
            </a:pPr>
            <a:r>
              <a:rPr lang="en-US" sz="900">
                <a:solidFill>
                  <a:srgbClr val="0000FF"/>
                </a:solidFill>
                <a:latin typeface="Arial" charset="0"/>
              </a:rPr>
              <a:t>U Washington</a:t>
            </a:r>
          </a:p>
          <a:p>
            <a:pPr eaLnBrk="0" hangingPunct="0">
              <a:spcBef>
                <a:spcPct val="5000"/>
              </a:spcBef>
              <a:spcAft>
                <a:spcPct val="5000"/>
              </a:spcAft>
            </a:pPr>
            <a:r>
              <a:rPr lang="en-US" sz="900">
                <a:solidFill>
                  <a:srgbClr val="0000FF"/>
                </a:solidFill>
                <a:latin typeface="Arial" charset="0"/>
              </a:rPr>
              <a:t>U Wisconsin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838200"/>
          </a:xfrm>
        </p:spPr>
        <p:txBody>
          <a:bodyPr/>
          <a:lstStyle/>
          <a:p>
            <a:pPr eaLnBrk="1" hangingPunct="1"/>
            <a:r>
              <a:rPr lang="en-US" sz="2800" smtClean="0"/>
              <a:t>Collaborations on core transport and turbulence</a:t>
            </a:r>
          </a:p>
        </p:txBody>
      </p:sp>
      <p:sp>
        <p:nvSpPr>
          <p:cNvPr id="11267" name="Content Placeholder 2"/>
          <p:cNvSpPr>
            <a:spLocks noGrp="1"/>
          </p:cNvSpPr>
          <p:nvPr>
            <p:ph idx="1"/>
          </p:nvPr>
        </p:nvSpPr>
        <p:spPr>
          <a:xfrm>
            <a:off x="76200" y="1295400"/>
            <a:ext cx="8991600" cy="4876800"/>
          </a:xfrm>
        </p:spPr>
        <p:txBody>
          <a:bodyPr/>
          <a:lstStyle/>
          <a:p>
            <a:pPr marL="231775" indent="-231775" eaLnBrk="1" hangingPunct="1"/>
            <a:r>
              <a:rPr lang="en-US" smtClean="0"/>
              <a:t>Pursue TGLF/TGRYO studies for scenario prediction for NSTX-U and DIII-D, also DIII-D transport studies</a:t>
            </a:r>
          </a:p>
          <a:p>
            <a:pPr marL="631825" lvl="1" indent="-231775" eaLnBrk="1" hangingPunct="1"/>
            <a:r>
              <a:rPr lang="en-US" smtClean="0"/>
              <a:t>W. Guttenfelder, Y. Ren, and S. Kaye</a:t>
            </a:r>
          </a:p>
          <a:p>
            <a:pPr marL="231775" indent="-231775" eaLnBrk="1" hangingPunct="1"/>
            <a:r>
              <a:rPr lang="en-US" smtClean="0"/>
              <a:t>Comparison of NSTX and MAST transport physics, BES data</a:t>
            </a:r>
          </a:p>
          <a:p>
            <a:pPr marL="631825" lvl="1" indent="-231775" eaLnBrk="1" hangingPunct="1"/>
            <a:r>
              <a:rPr lang="en-US" smtClean="0"/>
              <a:t>S. Kaye, W. Guttenfelder, D. Smith/Univ. Wisconsin</a:t>
            </a:r>
          </a:p>
          <a:p>
            <a:pPr marL="231775" indent="-231775" eaLnBrk="1" hangingPunct="1"/>
            <a:r>
              <a:rPr lang="en-US" smtClean="0"/>
              <a:t>Exploration of new/needed turbulence diagnostics for NSTX-U</a:t>
            </a:r>
          </a:p>
          <a:p>
            <a:pPr marL="631825" lvl="1" indent="-231775" eaLnBrk="1" hangingPunct="1"/>
            <a:r>
              <a:rPr lang="en-US" smtClean="0"/>
              <a:t>PCI for intermediate k</a:t>
            </a:r>
            <a:r>
              <a:rPr lang="en-US" baseline="-25000" smtClean="0">
                <a:latin typeface="Symbol" pitchFamily="18" charset="2"/>
              </a:rPr>
              <a:t>q </a:t>
            </a:r>
            <a:r>
              <a:rPr lang="en-US" smtClean="0">
                <a:latin typeface="Symbol" pitchFamily="18" charset="2"/>
              </a:rPr>
              <a:t>r</a:t>
            </a:r>
            <a:r>
              <a:rPr lang="en-US" baseline="-25000" smtClean="0"/>
              <a:t>s</a:t>
            </a:r>
            <a:r>
              <a:rPr lang="en-US" smtClean="0"/>
              <a:t> (C-Mod) – Y. Ren</a:t>
            </a:r>
            <a:endParaRPr lang="en-US" baseline="-25000" smtClean="0"/>
          </a:p>
          <a:p>
            <a:pPr marL="631825" lvl="1" indent="-231775" eaLnBrk="1" hangingPunct="1"/>
            <a:r>
              <a:rPr lang="en-US" smtClean="0"/>
              <a:t>Polarimetry for </a:t>
            </a:r>
            <a:r>
              <a:rPr lang="en-US" smtClean="0">
                <a:latin typeface="Symbol" pitchFamily="18" charset="2"/>
              </a:rPr>
              <a:t>d</a:t>
            </a:r>
            <a:r>
              <a:rPr lang="en-US" smtClean="0"/>
              <a:t>B from </a:t>
            </a:r>
            <a:r>
              <a:rPr lang="en-US" smtClean="0">
                <a:latin typeface="Symbol" pitchFamily="18" charset="2"/>
              </a:rPr>
              <a:t>m</a:t>
            </a:r>
            <a:r>
              <a:rPr lang="en-US" smtClean="0"/>
              <a:t>-tearing (DIII-D &amp; C-Mod) – Ren, Guttenfelder</a:t>
            </a:r>
          </a:p>
          <a:p>
            <a:pPr marL="231775" indent="-231775" eaLnBrk="1" hangingPunct="1"/>
            <a:r>
              <a:rPr lang="en-US" smtClean="0"/>
              <a:t>Impurity transport studies, perturbative transport</a:t>
            </a:r>
          </a:p>
          <a:p>
            <a:pPr marL="631825" lvl="1" indent="-231775" eaLnBrk="1" hangingPunct="1"/>
            <a:r>
              <a:rPr lang="en-US" smtClean="0"/>
              <a:t>Exploring use of ME-SXR on EAST for profile meas. – K. Tritz (JHU)</a:t>
            </a:r>
          </a:p>
          <a:p>
            <a:pPr marL="231775" indent="-231775" eaLnBrk="1" hangingPunct="1"/>
            <a:r>
              <a:rPr lang="en-US" smtClean="0"/>
              <a:t>3D field effects on transport and turbulence</a:t>
            </a:r>
          </a:p>
          <a:p>
            <a:pPr marL="631825" lvl="1" indent="-231775" eaLnBrk="1" hangingPunct="1"/>
            <a:r>
              <a:rPr lang="en-US" smtClean="0"/>
              <a:t>Transport simulations on LHD - D. Mikkelsen &amp; (maybe) W. Guttenfelder</a:t>
            </a:r>
          </a:p>
        </p:txBody>
      </p:sp>
      <p:sp>
        <p:nvSpPr>
          <p:cNvPr id="5" name="Rectangle 207"/>
          <p:cNvSpPr>
            <a:spLocks noGrp="1" noChangeArrowheads="1"/>
          </p:cNvSpPr>
          <p:nvPr>
            <p:ph type="sldNum" sz="quarter" idx="10"/>
          </p:nvPr>
        </p:nvSpPr>
        <p:spPr/>
        <p:txBody>
          <a:bodyPr/>
          <a:lstStyle/>
          <a:p>
            <a:pPr>
              <a:defRPr/>
            </a:pPr>
            <a:fld id="{1B3918DB-7E03-4C69-8311-A07802128C30}" type="slidenum">
              <a:rPr lang="en-US" smtClean="0">
                <a:ea typeface="ＭＳ Ｐゴシック" pitchFamily="34" charset="-128"/>
                <a:cs typeface="Arial" charset="0"/>
              </a:rPr>
              <a:pPr>
                <a:defRPr/>
              </a:pPr>
              <a:t>10</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800" smtClean="0">
                <a:solidFill>
                  <a:srgbClr val="0033CC"/>
                </a:solidFill>
              </a:rPr>
              <a:t>Collaborations in start-up, scenarios/control, MHD</a:t>
            </a:r>
            <a:endParaRPr lang="en-US" sz="2800" smtClean="0"/>
          </a:p>
        </p:txBody>
      </p:sp>
      <p:sp>
        <p:nvSpPr>
          <p:cNvPr id="3" name="Content Placeholder 2"/>
          <p:cNvSpPr>
            <a:spLocks noGrp="1"/>
          </p:cNvSpPr>
          <p:nvPr>
            <p:ph idx="1"/>
          </p:nvPr>
        </p:nvSpPr>
        <p:spPr>
          <a:xfrm>
            <a:off x="0" y="914400"/>
            <a:ext cx="9144000" cy="5638800"/>
          </a:xfrm>
        </p:spPr>
        <p:txBody>
          <a:bodyPr/>
          <a:lstStyle/>
          <a:p>
            <a:pPr marL="231775" indent="-231775" eaLnBrk="1" fontAlgn="auto" hangingPunct="1">
              <a:spcAft>
                <a:spcPts val="0"/>
              </a:spcAft>
              <a:buFont typeface="Arial" pitchFamily="34" charset="0"/>
              <a:buChar char="•"/>
              <a:defRPr/>
            </a:pPr>
            <a:r>
              <a:rPr lang="en-US" dirty="0" smtClean="0"/>
              <a:t>Plasma start-up</a:t>
            </a:r>
          </a:p>
          <a:p>
            <a:pPr marL="631825" lvl="1" indent="-231775" eaLnBrk="1" fontAlgn="auto" hangingPunct="1">
              <a:spcAft>
                <a:spcPts val="0"/>
              </a:spcAft>
              <a:buFont typeface="Arial" pitchFamily="34" charset="0"/>
              <a:buChar char="–"/>
              <a:defRPr/>
            </a:pPr>
            <a:r>
              <a:rPr lang="en-US" dirty="0" smtClean="0"/>
              <a:t>Work with Pegasus on plasma guns, possibly DIII-D to improve PF-only + EC start-up and inform proposed NSTX-U ECH/EBW – D. Mueller</a:t>
            </a:r>
          </a:p>
          <a:p>
            <a:pPr marL="631825" lvl="1" indent="-231775" eaLnBrk="1" fontAlgn="auto" hangingPunct="1">
              <a:spcAft>
                <a:spcPts val="0"/>
              </a:spcAft>
              <a:buFont typeface="Arial" pitchFamily="34" charset="0"/>
              <a:buChar char="–"/>
              <a:defRPr/>
            </a:pPr>
            <a:r>
              <a:rPr lang="en-US" dirty="0" smtClean="0"/>
              <a:t>Investigate application of CHI on QUEST – R. Raman (U. Wash)</a:t>
            </a:r>
          </a:p>
          <a:p>
            <a:pPr marL="631825" lvl="1" indent="-231775" eaLnBrk="1" fontAlgn="auto" hangingPunct="1">
              <a:spcAft>
                <a:spcPts val="0"/>
              </a:spcAft>
              <a:buFont typeface="Arial" pitchFamily="34" charset="0"/>
              <a:buChar char="–"/>
              <a:defRPr/>
            </a:pPr>
            <a:r>
              <a:rPr lang="en-US" dirty="0" smtClean="0"/>
              <a:t>EBW startup experiments on MAST - G. Taylor</a:t>
            </a:r>
          </a:p>
          <a:p>
            <a:pPr marL="231775" indent="-231775" eaLnBrk="1" hangingPunct="1">
              <a:defRPr/>
            </a:pPr>
            <a:r>
              <a:rPr lang="en-US" dirty="0" smtClean="0"/>
              <a:t>Advanced Scenarios and Control - E. </a:t>
            </a:r>
            <a:r>
              <a:rPr lang="en-US" dirty="0" err="1" smtClean="0"/>
              <a:t>Kolemen</a:t>
            </a:r>
            <a:r>
              <a:rPr lang="en-US" dirty="0" smtClean="0"/>
              <a:t> (relocated to GA)</a:t>
            </a:r>
          </a:p>
          <a:p>
            <a:pPr marL="631825" lvl="1" indent="-231775" eaLnBrk="1" hangingPunct="1">
              <a:defRPr/>
            </a:pPr>
            <a:r>
              <a:rPr lang="en-US" dirty="0" smtClean="0"/>
              <a:t>Prepare for current and rotation profile control in NSTX-U through collaboration on DIII-D using off-axis NBI (and counter-NBI), NTV</a:t>
            </a:r>
          </a:p>
          <a:p>
            <a:pPr marL="631825" lvl="1" indent="-231775" eaLnBrk="1" hangingPunct="1">
              <a:defRPr/>
            </a:pPr>
            <a:r>
              <a:rPr lang="en-US" dirty="0" smtClean="0"/>
              <a:t>Contribute to development of ITER plasma control specification</a:t>
            </a:r>
          </a:p>
          <a:p>
            <a:pPr marL="631825" lvl="1" indent="-231775" eaLnBrk="1" hangingPunct="1">
              <a:defRPr/>
            </a:pPr>
            <a:r>
              <a:rPr lang="en-US" dirty="0" smtClean="0"/>
              <a:t>MAST vertical control analysis/experiments – prep for NSTX-U/MAST-U</a:t>
            </a:r>
          </a:p>
          <a:p>
            <a:pPr marL="631825" lvl="1" indent="-231775" eaLnBrk="1" hangingPunct="1">
              <a:defRPr/>
            </a:pPr>
            <a:r>
              <a:rPr lang="en-US" dirty="0" smtClean="0"/>
              <a:t>Long-pulse </a:t>
            </a:r>
            <a:r>
              <a:rPr lang="en-US" dirty="0" err="1" smtClean="0"/>
              <a:t>tokamak</a:t>
            </a:r>
            <a:r>
              <a:rPr lang="en-US" dirty="0" smtClean="0"/>
              <a:t> ops/control experience (EAST/KSTAR) – D. Mueller</a:t>
            </a:r>
          </a:p>
          <a:p>
            <a:pPr marL="231775" indent="-231775" eaLnBrk="1" hangingPunct="1">
              <a:defRPr/>
            </a:pPr>
            <a:r>
              <a:rPr lang="en-US" dirty="0" smtClean="0"/>
              <a:t>MHD Physics</a:t>
            </a:r>
          </a:p>
          <a:p>
            <a:pPr marL="631825" lvl="1" indent="-231775" eaLnBrk="1" hangingPunct="1">
              <a:defRPr/>
            </a:pPr>
            <a:r>
              <a:rPr lang="en-US" dirty="0" smtClean="0"/>
              <a:t>Assist DIII-D in new 3D </a:t>
            </a:r>
            <a:r>
              <a:rPr lang="en-US" dirty="0" smtClean="0">
                <a:latin typeface="Symbol" pitchFamily="18" charset="2"/>
              </a:rPr>
              <a:t>d</a:t>
            </a:r>
            <a:r>
              <a:rPr lang="en-US" dirty="0" smtClean="0"/>
              <a:t>B sensors - N. Logan, J-K Park, J. Menard</a:t>
            </a:r>
          </a:p>
          <a:p>
            <a:pPr marL="631825" lvl="1" indent="-231775" eaLnBrk="1" hangingPunct="1">
              <a:defRPr/>
            </a:pPr>
            <a:r>
              <a:rPr lang="en-US" dirty="0" smtClean="0"/>
              <a:t>3D field physics in long-pulse H-mode in KSTAR – J.-K. Park, S. </a:t>
            </a:r>
            <a:r>
              <a:rPr lang="en-US" dirty="0" err="1" smtClean="0"/>
              <a:t>Sabbagh</a:t>
            </a:r>
            <a:endParaRPr lang="en-US" dirty="0" smtClean="0"/>
          </a:p>
          <a:p>
            <a:pPr marL="631825" lvl="1" indent="-231775" eaLnBrk="1" hangingPunct="1">
              <a:defRPr/>
            </a:pPr>
            <a:r>
              <a:rPr lang="en-US" dirty="0" smtClean="0"/>
              <a:t>RWM physics at reduced </a:t>
            </a:r>
            <a:r>
              <a:rPr lang="en-US" dirty="0" smtClean="0">
                <a:latin typeface="Symbol" pitchFamily="18" charset="2"/>
              </a:rPr>
              <a:t>n</a:t>
            </a:r>
            <a:r>
              <a:rPr lang="en-US" dirty="0" smtClean="0"/>
              <a:t>* on DIII-D, NTV on MAST – S. </a:t>
            </a:r>
            <a:r>
              <a:rPr lang="en-US" dirty="0" err="1" smtClean="0"/>
              <a:t>Sabbagh</a:t>
            </a:r>
            <a:r>
              <a:rPr lang="en-US" dirty="0" smtClean="0"/>
              <a:t>/CU</a:t>
            </a:r>
          </a:p>
          <a:p>
            <a:pPr marL="231775" indent="-231775" eaLnBrk="1" hangingPunct="1">
              <a:defRPr/>
            </a:pPr>
            <a:endParaRPr lang="en-US" sz="2000" dirty="0" smtClean="0"/>
          </a:p>
          <a:p>
            <a:pPr>
              <a:defRPr/>
            </a:pPr>
            <a:endParaRPr lang="en-US" sz="2000" dirty="0"/>
          </a:p>
        </p:txBody>
      </p:sp>
      <p:sp>
        <p:nvSpPr>
          <p:cNvPr id="4" name="Rectangle 207"/>
          <p:cNvSpPr>
            <a:spLocks noGrp="1" noChangeArrowheads="1"/>
          </p:cNvSpPr>
          <p:nvPr>
            <p:ph type="sldNum" sz="quarter" idx="10"/>
          </p:nvPr>
        </p:nvSpPr>
        <p:spPr/>
        <p:txBody>
          <a:bodyPr/>
          <a:lstStyle/>
          <a:p>
            <a:pPr>
              <a:defRPr/>
            </a:pPr>
            <a:fld id="{E977240F-2DA5-4E7F-902E-2086D22A2EA8}" type="slidenum">
              <a:rPr lang="en-US" smtClean="0">
                <a:ea typeface="ＭＳ Ｐゴシック" pitchFamily="34" charset="-128"/>
                <a:cs typeface="Arial" charset="0"/>
              </a:rPr>
              <a:pPr>
                <a:defRPr/>
              </a:pPr>
              <a:t>11</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838200"/>
          </a:xfrm>
        </p:spPr>
        <p:txBody>
          <a:bodyPr/>
          <a:lstStyle/>
          <a:p>
            <a:r>
              <a:rPr lang="en-US" sz="2800" smtClean="0">
                <a:solidFill>
                  <a:srgbClr val="0033CC"/>
                </a:solidFill>
              </a:rPr>
              <a:t>Collaborations in waves and </a:t>
            </a:r>
            <a:br>
              <a:rPr lang="en-US" sz="2800" smtClean="0">
                <a:solidFill>
                  <a:srgbClr val="0033CC"/>
                </a:solidFill>
              </a:rPr>
            </a:br>
            <a:r>
              <a:rPr lang="en-US" sz="2800" smtClean="0">
                <a:solidFill>
                  <a:srgbClr val="0033CC"/>
                </a:solidFill>
              </a:rPr>
              <a:t>energetic particles, and diagnostic development</a:t>
            </a:r>
            <a:endParaRPr lang="en-US" sz="2800" smtClean="0"/>
          </a:p>
        </p:txBody>
      </p:sp>
      <p:sp>
        <p:nvSpPr>
          <p:cNvPr id="3" name="Content Placeholder 2"/>
          <p:cNvSpPr>
            <a:spLocks noGrp="1"/>
          </p:cNvSpPr>
          <p:nvPr>
            <p:ph idx="1"/>
          </p:nvPr>
        </p:nvSpPr>
        <p:spPr>
          <a:xfrm>
            <a:off x="0" y="990600"/>
            <a:ext cx="9144000" cy="5486400"/>
          </a:xfrm>
        </p:spPr>
        <p:txBody>
          <a:bodyPr/>
          <a:lstStyle/>
          <a:p>
            <a:pPr marL="231775" indent="-231775" eaLnBrk="1" hangingPunct="1">
              <a:defRPr/>
            </a:pPr>
            <a:r>
              <a:rPr lang="en-US" dirty="0" smtClean="0"/>
              <a:t>RF coupling and edge-loss studies in DIII-D for NSTX-U, ITER</a:t>
            </a:r>
          </a:p>
          <a:p>
            <a:pPr marL="631825" lvl="1" indent="-231775" eaLnBrk="1" hangingPunct="1">
              <a:defRPr/>
            </a:pPr>
            <a:r>
              <a:rPr lang="en-US" dirty="0" smtClean="0"/>
              <a:t> J. Hosea, R. Perkins, G. Taylor</a:t>
            </a:r>
          </a:p>
          <a:p>
            <a:pPr marL="231775" indent="-231775" eaLnBrk="1" hangingPunct="1">
              <a:defRPr/>
            </a:pPr>
            <a:r>
              <a:rPr lang="en-US" dirty="0" smtClean="0"/>
              <a:t>RF-only H-mode in EAST – R. Wilson, G. Taylor</a:t>
            </a:r>
          </a:p>
          <a:p>
            <a:pPr marL="631825" lvl="1" indent="-231775" eaLnBrk="1" hangingPunct="1">
              <a:defRPr/>
            </a:pPr>
            <a:r>
              <a:rPr lang="en-US" dirty="0" smtClean="0"/>
              <a:t>Supports RF-only plasma heating/start-up studies for NSTX-U</a:t>
            </a:r>
          </a:p>
          <a:p>
            <a:pPr marL="231775" indent="-231775" eaLnBrk="1" hangingPunct="1">
              <a:defRPr/>
            </a:pPr>
            <a:r>
              <a:rPr lang="en-US" dirty="0" smtClean="0"/>
              <a:t>Energetic particles and </a:t>
            </a:r>
            <a:r>
              <a:rPr lang="en-US" dirty="0" err="1" smtClean="0"/>
              <a:t>Alfvén</a:t>
            </a:r>
            <a:r>
              <a:rPr lang="en-US" dirty="0" smtClean="0"/>
              <a:t> </a:t>
            </a:r>
            <a:r>
              <a:rPr lang="en-US" dirty="0" err="1" smtClean="0"/>
              <a:t>eigenmode</a:t>
            </a:r>
            <a:r>
              <a:rPr lang="en-US" dirty="0" smtClean="0"/>
              <a:t> physics</a:t>
            </a:r>
          </a:p>
          <a:p>
            <a:pPr marL="631825" lvl="1" indent="-231775" eaLnBrk="1" hangingPunct="1">
              <a:lnSpc>
                <a:spcPct val="90000"/>
              </a:lnSpc>
              <a:defRPr/>
            </a:pPr>
            <a:r>
              <a:rPr lang="en-US" dirty="0" smtClean="0"/>
              <a:t>Study fast-ion physics on JET (2 year relocation), prep for possible DT campaign, beam ion loss measurements on LHD - D. Darrow</a:t>
            </a:r>
          </a:p>
          <a:p>
            <a:pPr marL="631825" lvl="1" indent="-231775" eaLnBrk="1" hangingPunct="1">
              <a:defRPr/>
            </a:pPr>
            <a:r>
              <a:rPr lang="en-US" dirty="0" smtClean="0"/>
              <a:t>Several fast-ion/AE physics opportunities on MAST</a:t>
            </a:r>
          </a:p>
          <a:p>
            <a:pPr marL="803275" lvl="2" indent="-231775" eaLnBrk="1" hangingPunct="1">
              <a:lnSpc>
                <a:spcPct val="90000"/>
              </a:lnSpc>
              <a:defRPr/>
            </a:pPr>
            <a:r>
              <a:rPr lang="en-US" sz="1600" dirty="0" smtClean="0"/>
              <a:t>Assess operation of MAST *AE antenna, participate in </a:t>
            </a:r>
            <a:r>
              <a:rPr lang="en-US" sz="1600" dirty="0" err="1" smtClean="0"/>
              <a:t>expts</a:t>
            </a:r>
            <a:r>
              <a:rPr lang="en-US" sz="1600" dirty="0" smtClean="0"/>
              <a:t> – E. Fredrickson</a:t>
            </a:r>
          </a:p>
          <a:p>
            <a:pPr marL="803275" lvl="2" indent="-231775" eaLnBrk="1" hangingPunct="1">
              <a:lnSpc>
                <a:spcPct val="90000"/>
              </a:lnSpc>
              <a:defRPr/>
            </a:pPr>
            <a:r>
              <a:rPr lang="en-US" sz="1600" dirty="0" smtClean="0"/>
              <a:t>Assess performance of neutron collimator, NBI fast-ion redistribution models – M. </a:t>
            </a:r>
            <a:r>
              <a:rPr lang="en-US" sz="1600" dirty="0" err="1" smtClean="0"/>
              <a:t>Podesta</a:t>
            </a:r>
            <a:endParaRPr lang="en-US" sz="1600" dirty="0" smtClean="0"/>
          </a:p>
          <a:p>
            <a:pPr marL="803275" lvl="2" indent="-231775" eaLnBrk="1" hangingPunct="1">
              <a:lnSpc>
                <a:spcPct val="90000"/>
              </a:lnSpc>
              <a:defRPr/>
            </a:pPr>
            <a:r>
              <a:rPr lang="en-US" sz="1600" dirty="0" smtClean="0"/>
              <a:t>Fusion product loss detector – D. Darrow, W. </a:t>
            </a:r>
            <a:r>
              <a:rPr lang="en-US" sz="1600" dirty="0" err="1" smtClean="0"/>
              <a:t>Boeglin</a:t>
            </a:r>
            <a:endParaRPr lang="en-US" sz="1600" dirty="0" smtClean="0"/>
          </a:p>
          <a:p>
            <a:pPr marL="231775" indent="-231775" eaLnBrk="1" hangingPunct="1">
              <a:defRPr/>
            </a:pPr>
            <a:r>
              <a:rPr lang="en-US" dirty="0" smtClean="0"/>
              <a:t>Diagnostic development</a:t>
            </a:r>
          </a:p>
          <a:p>
            <a:pPr marL="631825" lvl="1" indent="-231775" eaLnBrk="1" hangingPunct="1">
              <a:lnSpc>
                <a:spcPct val="90000"/>
              </a:lnSpc>
              <a:defRPr/>
            </a:pPr>
            <a:r>
              <a:rPr lang="en-US" dirty="0" smtClean="0"/>
              <a:t>Assist with ITER diagnostics – B. Stratton</a:t>
            </a:r>
          </a:p>
          <a:p>
            <a:pPr marL="631825" lvl="1" indent="-231775" eaLnBrk="1" hangingPunct="1">
              <a:lnSpc>
                <a:spcPct val="90000"/>
              </a:lnSpc>
              <a:defRPr/>
            </a:pPr>
            <a:r>
              <a:rPr lang="en-US" dirty="0" smtClean="0"/>
              <a:t>Assist with MPTS on JET, LTX, maybe KSTAR &amp; Pegasus – B. LeBlanc</a:t>
            </a:r>
          </a:p>
          <a:p>
            <a:pPr marL="631825" lvl="1" indent="-231775" eaLnBrk="1" hangingPunct="1">
              <a:lnSpc>
                <a:spcPct val="90000"/>
              </a:lnSpc>
              <a:defRPr/>
            </a:pPr>
            <a:r>
              <a:rPr lang="en-US" dirty="0" smtClean="0"/>
              <a:t>Develop/prepare new Accurate Wavelength Lens Spectrometer (AWLS) on LTX for installation/usage on NSTX-U – R. Bell</a:t>
            </a:r>
          </a:p>
          <a:p>
            <a:pPr marL="631825" lvl="1" indent="-231775" eaLnBrk="1" hangingPunct="1">
              <a:defRPr/>
            </a:pPr>
            <a:endParaRPr lang="en-US" dirty="0" smtClean="0"/>
          </a:p>
          <a:p>
            <a:pPr>
              <a:defRPr/>
            </a:pPr>
            <a:endParaRPr lang="en-US" sz="2000" dirty="0"/>
          </a:p>
        </p:txBody>
      </p:sp>
      <p:sp>
        <p:nvSpPr>
          <p:cNvPr id="4" name="Rectangle 207"/>
          <p:cNvSpPr>
            <a:spLocks noGrp="1" noChangeArrowheads="1"/>
          </p:cNvSpPr>
          <p:nvPr>
            <p:ph type="sldNum" sz="quarter" idx="10"/>
          </p:nvPr>
        </p:nvSpPr>
        <p:spPr/>
        <p:txBody>
          <a:bodyPr/>
          <a:lstStyle/>
          <a:p>
            <a:pPr>
              <a:defRPr/>
            </a:pPr>
            <a:fld id="{DB242271-08A7-4065-A389-6270928DA83D}" type="slidenum">
              <a:rPr lang="en-US" smtClean="0">
                <a:ea typeface="ＭＳ Ｐゴシック" pitchFamily="34" charset="-128"/>
                <a:cs typeface="Arial" charset="0"/>
              </a:rPr>
              <a:pPr>
                <a:defRPr/>
              </a:pPr>
              <a:t>12</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z="2800" smtClean="0">
                <a:solidFill>
                  <a:srgbClr val="0033CC"/>
                </a:solidFill>
              </a:rPr>
              <a:t>Some statistics, and issues going forward</a:t>
            </a:r>
          </a:p>
        </p:txBody>
      </p:sp>
      <p:sp>
        <p:nvSpPr>
          <p:cNvPr id="14339" name="Content Placeholder 2"/>
          <p:cNvSpPr>
            <a:spLocks noGrp="1"/>
          </p:cNvSpPr>
          <p:nvPr>
            <p:ph idx="1"/>
          </p:nvPr>
        </p:nvSpPr>
        <p:spPr>
          <a:xfrm>
            <a:off x="76200" y="1295400"/>
            <a:ext cx="8915400" cy="5029200"/>
          </a:xfrm>
        </p:spPr>
        <p:txBody>
          <a:bodyPr/>
          <a:lstStyle/>
          <a:p>
            <a:pPr eaLnBrk="1" hangingPunct="1"/>
            <a:r>
              <a:rPr lang="en-US" smtClean="0"/>
              <a:t>Tracking 30-35 researchers, including on-site collaborators</a:t>
            </a:r>
          </a:p>
          <a:p>
            <a:pPr lvl="1" eaLnBrk="1" hangingPunct="1"/>
            <a:r>
              <a:rPr lang="en-US" smtClean="0"/>
              <a:t>~90% of researchers have definitive plans well-aligned with NSTX-U and/or PPPL research goals</a:t>
            </a:r>
          </a:p>
          <a:p>
            <a:pPr eaLnBrk="1" hangingPunct="1"/>
            <a:r>
              <a:rPr lang="en-US" smtClean="0"/>
              <a:t>Approximate order of collaboration emphasis by facility:</a:t>
            </a:r>
          </a:p>
          <a:p>
            <a:pPr lvl="1" eaLnBrk="1" hangingPunct="1"/>
            <a:r>
              <a:rPr lang="en-US" smtClean="0"/>
              <a:t>DIII-D, C-Mod, EAST, MAST, KSTAR, LHD, LTX, …</a:t>
            </a:r>
          </a:p>
          <a:p>
            <a:pPr lvl="1" eaLnBrk="1" hangingPunct="1"/>
            <a:r>
              <a:rPr lang="en-US" smtClean="0"/>
              <a:t>U.S. facilities most mature in diagnostics, tools, analysis, and are therefore often most attractive to researchers</a:t>
            </a:r>
          </a:p>
          <a:p>
            <a:pPr eaLnBrk="1" hangingPunct="1"/>
            <a:r>
              <a:rPr lang="en-US" smtClean="0"/>
              <a:t>EAST and KSTAR have expressed strong interest in collaboration from PPPL/NSTX researchers</a:t>
            </a:r>
          </a:p>
          <a:p>
            <a:pPr lvl="1" eaLnBrk="1" hangingPunct="1"/>
            <a:r>
              <a:rPr lang="en-US" smtClean="0"/>
              <a:t>EAST, KSTAR still developing diagnostics, heating systems, organization for integrating collaborators – improving</a:t>
            </a:r>
          </a:p>
          <a:p>
            <a:pPr eaLnBrk="1" hangingPunct="1"/>
            <a:r>
              <a:rPr lang="en-US" smtClean="0"/>
              <a:t>Prep for NSTX-U operation highest priority by late 2013</a:t>
            </a:r>
          </a:p>
          <a:p>
            <a:pPr lvl="1" eaLnBrk="1" hangingPunct="1"/>
            <a:r>
              <a:rPr lang="en-US" smtClean="0"/>
              <a:t>Also tracking who/what is needed for operations and diagnostics </a:t>
            </a:r>
          </a:p>
        </p:txBody>
      </p:sp>
      <p:sp>
        <p:nvSpPr>
          <p:cNvPr id="5" name="Rectangle 207"/>
          <p:cNvSpPr>
            <a:spLocks noGrp="1" noChangeArrowheads="1"/>
          </p:cNvSpPr>
          <p:nvPr>
            <p:ph type="sldNum" sz="quarter" idx="10"/>
          </p:nvPr>
        </p:nvSpPr>
        <p:spPr/>
        <p:txBody>
          <a:bodyPr/>
          <a:lstStyle/>
          <a:p>
            <a:pPr>
              <a:defRPr/>
            </a:pPr>
            <a:fld id="{6232B5C0-A134-4791-B167-B1A730F09126}" type="slidenum">
              <a:rPr lang="en-US" smtClean="0">
                <a:ea typeface="ＭＳ Ｐゴシック" pitchFamily="34" charset="-128"/>
                <a:cs typeface="Arial" charset="0"/>
              </a:rPr>
              <a:pPr>
                <a:defRPr/>
              </a:pPr>
              <a:t>13</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9144000" cy="838200"/>
          </a:xfrm>
        </p:spPr>
        <p:txBody>
          <a:bodyPr/>
          <a:lstStyle/>
          <a:p>
            <a:pPr eaLnBrk="1" hangingPunct="1"/>
            <a:r>
              <a:rPr lang="en-US" sz="3200" smtClean="0"/>
              <a:t>Summary</a:t>
            </a:r>
          </a:p>
        </p:txBody>
      </p:sp>
      <p:sp>
        <p:nvSpPr>
          <p:cNvPr id="15363" name="Content Placeholder 2"/>
          <p:cNvSpPr>
            <a:spLocks noGrp="1"/>
          </p:cNvSpPr>
          <p:nvPr>
            <p:ph idx="1"/>
          </p:nvPr>
        </p:nvSpPr>
        <p:spPr>
          <a:xfrm>
            <a:off x="76200" y="1066800"/>
            <a:ext cx="8991600" cy="5334000"/>
          </a:xfrm>
        </p:spPr>
        <p:txBody>
          <a:bodyPr/>
          <a:lstStyle/>
          <a:p>
            <a:pPr eaLnBrk="1" hangingPunct="1"/>
            <a:r>
              <a:rPr lang="en-US" sz="2800" smtClean="0"/>
              <a:t>Physics analysis and publication progressing well</a:t>
            </a:r>
          </a:p>
          <a:p>
            <a:pPr lvl="1"/>
            <a:r>
              <a:rPr lang="en-US" sz="2400" smtClean="0"/>
              <a:t>Papers published Oct-Nov 2011: 21+</a:t>
            </a:r>
          </a:p>
          <a:p>
            <a:pPr lvl="1"/>
            <a:r>
              <a:rPr lang="en-US" sz="2400" smtClean="0"/>
              <a:t>Papers submitted (in review): 13</a:t>
            </a:r>
          </a:p>
          <a:p>
            <a:pPr lvl="1"/>
            <a:r>
              <a:rPr lang="en-US" sz="2400" smtClean="0"/>
              <a:t>APS-DPP</a:t>
            </a:r>
          </a:p>
          <a:p>
            <a:pPr lvl="2"/>
            <a:r>
              <a:rPr lang="en-US" sz="2000" smtClean="0"/>
              <a:t>Invited talks: 7</a:t>
            </a:r>
          </a:p>
          <a:p>
            <a:pPr lvl="2"/>
            <a:r>
              <a:rPr lang="en-US" sz="2000" smtClean="0"/>
              <a:t>Contributed Orals: 13</a:t>
            </a:r>
          </a:p>
          <a:p>
            <a:pPr lvl="2"/>
            <a:r>
              <a:rPr lang="en-US" sz="2000" smtClean="0"/>
              <a:t>Contributed Posters: 48</a:t>
            </a:r>
          </a:p>
          <a:p>
            <a:pPr lvl="1"/>
            <a:r>
              <a:rPr lang="en-US" sz="2400" smtClean="0"/>
              <a:t>APS April Meeting (upcoming): 1 invited talk </a:t>
            </a:r>
            <a:r>
              <a:rPr lang="en-US" sz="1600" smtClean="0"/>
              <a:t>(momentum transport)</a:t>
            </a:r>
            <a:endParaRPr lang="en-US" sz="2400" smtClean="0"/>
          </a:p>
          <a:p>
            <a:pPr eaLnBrk="1" hangingPunct="1"/>
            <a:r>
              <a:rPr lang="en-US" sz="2800" smtClean="0"/>
              <a:t>Brainstorming/planning for 5 year plan underway</a:t>
            </a:r>
          </a:p>
          <a:p>
            <a:pPr eaLnBrk="1" hangingPunct="1"/>
            <a:r>
              <a:rPr lang="en-US" sz="2800" smtClean="0"/>
              <a:t>Collaboration planning &amp; preparation progressing well</a:t>
            </a:r>
          </a:p>
          <a:p>
            <a:pPr lvl="1" eaLnBrk="1" hangingPunct="1"/>
            <a:r>
              <a:rPr lang="en-US" sz="2400" smtClean="0"/>
              <a:t>Many opportunities and interested researchers identified</a:t>
            </a:r>
          </a:p>
          <a:p>
            <a:pPr lvl="1" eaLnBrk="1" hangingPunct="1"/>
            <a:r>
              <a:rPr lang="en-US" sz="2400" smtClean="0"/>
              <a:t>Strong support of NSTX-U/PPPL/FES strategic goals</a:t>
            </a:r>
          </a:p>
        </p:txBody>
      </p:sp>
      <p:sp>
        <p:nvSpPr>
          <p:cNvPr id="5" name="Rectangle 207"/>
          <p:cNvSpPr>
            <a:spLocks noGrp="1" noChangeArrowheads="1"/>
          </p:cNvSpPr>
          <p:nvPr>
            <p:ph type="sldNum" sz="quarter" idx="10"/>
          </p:nvPr>
        </p:nvSpPr>
        <p:spPr/>
        <p:txBody>
          <a:bodyPr/>
          <a:lstStyle/>
          <a:p>
            <a:pPr>
              <a:defRPr/>
            </a:pPr>
            <a:fld id="{76A13CEC-8191-447E-A101-A1C0BF2B7571}" type="slidenum">
              <a:rPr lang="en-US" smtClean="0">
                <a:ea typeface="ＭＳ Ｐゴシック" pitchFamily="34" charset="-128"/>
                <a:cs typeface="Arial" charset="0"/>
              </a:rPr>
              <a:pPr>
                <a:defRPr/>
              </a:pPr>
              <a:t>14</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2"/>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sp>
        <p:nvSpPr>
          <p:cNvPr id="15363" name="Line 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2052" name="Rectangle 4"/>
          <p:cNvSpPr>
            <a:spLocks noChangeArrowheads="1"/>
          </p:cNvSpPr>
          <p:nvPr/>
        </p:nvSpPr>
        <p:spPr bwMode="auto">
          <a:xfrm>
            <a:off x="0" y="990600"/>
            <a:ext cx="9144000" cy="914400"/>
          </a:xfrm>
          <a:prstGeom prst="rect">
            <a:avLst/>
          </a:prstGeom>
          <a:noFill/>
          <a:ln w="9525">
            <a:noFill/>
            <a:miter lim="800000"/>
            <a:headEnd/>
            <a:tailEnd/>
          </a:ln>
        </p:spPr>
        <p:txBody>
          <a:bodyPr anchor="ctr"/>
          <a:lstStyle/>
          <a:p>
            <a:pPr algn="ctr" eaLnBrk="0" hangingPunct="0">
              <a:buFontTx/>
              <a:buNone/>
            </a:pPr>
            <a:r>
              <a:rPr lang="en-US" sz="3600" i="0">
                <a:solidFill>
                  <a:srgbClr val="FF0000"/>
                </a:solidFill>
                <a:effectLst>
                  <a:outerShdw blurRad="38100" dist="38100" dir="2700000" algn="tl">
                    <a:srgbClr val="C0C0C0"/>
                  </a:outerShdw>
                </a:effectLst>
                <a:latin typeface="Arial" pitchFamily="34" charset="0"/>
              </a:rPr>
              <a:t>NSTX Facility Update</a:t>
            </a:r>
          </a:p>
        </p:txBody>
      </p:sp>
      <p:sp>
        <p:nvSpPr>
          <p:cNvPr id="15365" name="Line 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66" name="Line 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67" name="Text Box 8"/>
          <p:cNvSpPr txBox="1">
            <a:spLocks noChangeArrowheads="1"/>
          </p:cNvSpPr>
          <p:nvPr/>
        </p:nvSpPr>
        <p:spPr bwMode="auto">
          <a:xfrm>
            <a:off x="1676400" y="3152775"/>
            <a:ext cx="5715000" cy="677863"/>
          </a:xfrm>
          <a:prstGeom prst="rect">
            <a:avLst/>
          </a:prstGeom>
          <a:noFill/>
          <a:ln w="15875">
            <a:noFill/>
            <a:miter lim="800000"/>
            <a:headEnd/>
            <a:tailEnd/>
          </a:ln>
        </p:spPr>
        <p:txBody>
          <a:bodyPr lIns="0" tIns="0" rIns="0" bIns="0">
            <a:spAutoFit/>
          </a:bodyPr>
          <a:lstStyle/>
          <a:p>
            <a:pPr algn="ctr">
              <a:buFontTx/>
              <a:buNone/>
            </a:pPr>
            <a:r>
              <a:rPr lang="en-US" sz="2000" i="0">
                <a:solidFill>
                  <a:srgbClr val="0000FF"/>
                </a:solidFill>
              </a:rPr>
              <a:t>NSTX-FES FY 2012 Q-1 Review</a:t>
            </a:r>
          </a:p>
          <a:p>
            <a:pPr algn="ctr">
              <a:buFontTx/>
              <a:buNone/>
            </a:pPr>
            <a:r>
              <a:rPr lang="en-US" sz="2000" i="0">
                <a:solidFill>
                  <a:srgbClr val="0000FF"/>
                </a:solidFill>
              </a:rPr>
              <a:t>January 27, 2012</a:t>
            </a:r>
          </a:p>
        </p:txBody>
      </p:sp>
      <p:sp>
        <p:nvSpPr>
          <p:cNvPr id="15368" name="Line 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69" name="Line 10"/>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0" name="Line 1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1" name="Line 1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2" name="Line 1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3" name="Line 1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4" name="Line 1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pic>
        <p:nvPicPr>
          <p:cNvPr id="15375" name="Picture 16"/>
          <p:cNvPicPr>
            <a:picLocks noChangeAspect="1" noChangeArrowheads="1"/>
          </p:cNvPicPr>
          <p:nvPr/>
        </p:nvPicPr>
        <p:blipFill>
          <a:blip r:embed="rId3" cstate="print"/>
          <a:srcRect/>
          <a:stretch>
            <a:fillRect/>
          </a:stretch>
        </p:blipFill>
        <p:spPr bwMode="auto">
          <a:xfrm>
            <a:off x="0" y="76200"/>
            <a:ext cx="9144000" cy="839788"/>
          </a:xfrm>
          <a:prstGeom prst="rect">
            <a:avLst/>
          </a:prstGeom>
          <a:noFill/>
          <a:ln w="15875">
            <a:noFill/>
            <a:miter lim="800000"/>
            <a:headEnd/>
            <a:tailEnd/>
          </a:ln>
        </p:spPr>
      </p:pic>
      <p:sp>
        <p:nvSpPr>
          <p:cNvPr id="15376" name="Line 1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2698258" name="Text Box 18"/>
          <p:cNvSpPr txBox="1">
            <a:spLocks noChangeArrowheads="1"/>
          </p:cNvSpPr>
          <p:nvPr/>
        </p:nvSpPr>
        <p:spPr bwMode="auto">
          <a:xfrm>
            <a:off x="838200" y="207963"/>
            <a:ext cx="1346200" cy="554037"/>
          </a:xfrm>
          <a:prstGeom prst="rect">
            <a:avLst/>
          </a:prstGeom>
          <a:noFill/>
          <a:ln w="15875" algn="ctr">
            <a:noFill/>
            <a:miter lim="800000"/>
            <a:headEnd/>
            <a:tailEnd/>
          </a:ln>
          <a:effectLst/>
        </p:spPr>
        <p:txBody>
          <a:bodyPr wrap="none" lIns="0" tIns="0" rIns="0" bIns="0">
            <a:spAutoFit/>
          </a:bodyPr>
          <a:lstStyle/>
          <a:p>
            <a:pPr>
              <a:buFontTx/>
              <a:buNone/>
              <a:defRPr/>
            </a:pPr>
            <a:r>
              <a:rPr lang="en-US" sz="3600" b="0" dirty="0">
                <a:solidFill>
                  <a:srgbClr val="171FC7"/>
                </a:solidFill>
                <a:effectLst>
                  <a:outerShdw blurRad="38100" dist="38100" dir="2700000" algn="tl">
                    <a:srgbClr val="C0C0C0"/>
                  </a:outerShdw>
                </a:effectLst>
                <a:latin typeface="Arial" charset="0"/>
                <a:ea typeface="ＭＳ Ｐゴシック" charset="-128"/>
              </a:rPr>
              <a:t>NSTX</a:t>
            </a:r>
          </a:p>
        </p:txBody>
      </p:sp>
      <p:sp>
        <p:nvSpPr>
          <p:cNvPr id="15378" name="Line 1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sp>
        <p:nvSpPr>
          <p:cNvPr id="15379" name="Rectangle 20"/>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buFontTx/>
              <a:buNone/>
            </a:pPr>
            <a:r>
              <a:rPr lang="en-US" sz="1800">
                <a:solidFill>
                  <a:srgbClr val="0033CC"/>
                </a:solidFill>
                <a:latin typeface="Arial" pitchFamily="34" charset="0"/>
              </a:rPr>
              <a:t>Supported by   </a:t>
            </a:r>
          </a:p>
        </p:txBody>
      </p:sp>
      <p:sp>
        <p:nvSpPr>
          <p:cNvPr id="15380" name="Line 21"/>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sp>
        <p:nvSpPr>
          <p:cNvPr id="15381" name="Text Box 22"/>
          <p:cNvSpPr txBox="1">
            <a:spLocks noChangeArrowheads="1"/>
          </p:cNvSpPr>
          <p:nvPr/>
        </p:nvSpPr>
        <p:spPr bwMode="auto">
          <a:xfrm>
            <a:off x="76200" y="1676400"/>
            <a:ext cx="1333500" cy="4800600"/>
          </a:xfrm>
          <a:prstGeom prst="rect">
            <a:avLst/>
          </a:prstGeom>
          <a:gradFill rotWithShape="1">
            <a:gsLst>
              <a:gs pos="0">
                <a:srgbClr val="EAEAEA">
                  <a:alpha val="50998"/>
                </a:srgbClr>
              </a:gs>
              <a:gs pos="100000">
                <a:srgbClr val="B5B5B5">
                  <a:alpha val="50998"/>
                </a:srgbClr>
              </a:gs>
            </a:gsLst>
            <a:lin ang="0" scaled="1"/>
          </a:gradFill>
          <a:ln w="12700">
            <a:solidFill>
              <a:srgbClr val="0000FF"/>
            </a:solidFill>
            <a:miter lim="800000"/>
            <a:headEnd/>
            <a:tailEnd/>
          </a:ln>
        </p:spPr>
        <p:txBody>
          <a:bodyPr lIns="91429" tIns="45714" rIns="91429" bIns="45714">
            <a:spAutoFit/>
          </a:bodyPr>
          <a:lstStyle/>
          <a:p>
            <a:pPr eaLnBrk="0" hangingPunct="0">
              <a:spcBef>
                <a:spcPct val="5000"/>
              </a:spcBef>
              <a:spcAft>
                <a:spcPct val="5000"/>
              </a:spcAft>
              <a:buFontTx/>
              <a:buNone/>
            </a:pPr>
            <a:r>
              <a:rPr lang="en-US" sz="900">
                <a:solidFill>
                  <a:srgbClr val="0000FF"/>
                </a:solidFill>
                <a:latin typeface="Arial" pitchFamily="34" charset="0"/>
              </a:rPr>
              <a:t>College W&amp;M</a:t>
            </a:r>
          </a:p>
          <a:p>
            <a:pPr eaLnBrk="0" hangingPunct="0">
              <a:spcBef>
                <a:spcPct val="5000"/>
              </a:spcBef>
              <a:spcAft>
                <a:spcPct val="5000"/>
              </a:spcAft>
              <a:buFontTx/>
              <a:buNone/>
            </a:pPr>
            <a:r>
              <a:rPr lang="en-US" sz="900">
                <a:solidFill>
                  <a:srgbClr val="0000FF"/>
                </a:solidFill>
                <a:latin typeface="Arial" pitchFamily="34" charset="0"/>
              </a:rPr>
              <a:t>Colorado Sch Mines</a:t>
            </a:r>
          </a:p>
          <a:p>
            <a:pPr eaLnBrk="0" hangingPunct="0">
              <a:spcBef>
                <a:spcPct val="5000"/>
              </a:spcBef>
              <a:spcAft>
                <a:spcPct val="5000"/>
              </a:spcAft>
              <a:buFontTx/>
              <a:buNone/>
            </a:pPr>
            <a:r>
              <a:rPr lang="en-US" sz="900">
                <a:solidFill>
                  <a:srgbClr val="0000FF"/>
                </a:solidFill>
                <a:latin typeface="Arial" pitchFamily="34" charset="0"/>
              </a:rPr>
              <a:t>Columbia U</a:t>
            </a:r>
          </a:p>
          <a:p>
            <a:pPr eaLnBrk="0" hangingPunct="0">
              <a:spcBef>
                <a:spcPct val="5000"/>
              </a:spcBef>
              <a:spcAft>
                <a:spcPct val="5000"/>
              </a:spcAft>
              <a:buFontTx/>
              <a:buNone/>
            </a:pPr>
            <a:r>
              <a:rPr lang="en-US" sz="900">
                <a:solidFill>
                  <a:srgbClr val="0000FF"/>
                </a:solidFill>
                <a:latin typeface="Arial" pitchFamily="34" charset="0"/>
              </a:rPr>
              <a:t>CompX</a:t>
            </a:r>
          </a:p>
          <a:p>
            <a:pPr eaLnBrk="0" hangingPunct="0">
              <a:spcBef>
                <a:spcPct val="5000"/>
              </a:spcBef>
              <a:spcAft>
                <a:spcPct val="5000"/>
              </a:spcAft>
              <a:buFontTx/>
              <a:buNone/>
            </a:pPr>
            <a:r>
              <a:rPr lang="en-US" sz="900">
                <a:solidFill>
                  <a:srgbClr val="0000FF"/>
                </a:solidFill>
                <a:latin typeface="Arial" pitchFamily="34" charset="0"/>
              </a:rPr>
              <a:t>General Atomics</a:t>
            </a:r>
          </a:p>
          <a:p>
            <a:pPr eaLnBrk="0" hangingPunct="0">
              <a:spcBef>
                <a:spcPct val="5000"/>
              </a:spcBef>
              <a:spcAft>
                <a:spcPct val="5000"/>
              </a:spcAft>
              <a:buFontTx/>
              <a:buNone/>
            </a:pPr>
            <a:r>
              <a:rPr lang="en-US" sz="900">
                <a:solidFill>
                  <a:srgbClr val="0000FF"/>
                </a:solidFill>
                <a:latin typeface="Arial" pitchFamily="34" charset="0"/>
              </a:rPr>
              <a:t>INEL</a:t>
            </a:r>
          </a:p>
          <a:p>
            <a:pPr eaLnBrk="0" hangingPunct="0">
              <a:spcBef>
                <a:spcPct val="5000"/>
              </a:spcBef>
              <a:spcAft>
                <a:spcPct val="5000"/>
              </a:spcAft>
              <a:buFontTx/>
              <a:buNone/>
            </a:pPr>
            <a:r>
              <a:rPr lang="en-US" sz="900">
                <a:solidFill>
                  <a:srgbClr val="0000FF"/>
                </a:solidFill>
                <a:latin typeface="Arial" pitchFamily="34" charset="0"/>
              </a:rPr>
              <a:t>Johns Hopkins U</a:t>
            </a:r>
          </a:p>
          <a:p>
            <a:pPr eaLnBrk="0" hangingPunct="0">
              <a:spcBef>
                <a:spcPct val="5000"/>
              </a:spcBef>
              <a:spcAft>
                <a:spcPct val="5000"/>
              </a:spcAft>
              <a:buFontTx/>
              <a:buNone/>
            </a:pPr>
            <a:r>
              <a:rPr lang="en-US" sz="900">
                <a:solidFill>
                  <a:srgbClr val="0000FF"/>
                </a:solidFill>
                <a:latin typeface="Arial" pitchFamily="34" charset="0"/>
              </a:rPr>
              <a:t>LANL</a:t>
            </a:r>
          </a:p>
          <a:p>
            <a:pPr eaLnBrk="0" hangingPunct="0">
              <a:spcBef>
                <a:spcPct val="5000"/>
              </a:spcBef>
              <a:spcAft>
                <a:spcPct val="5000"/>
              </a:spcAft>
              <a:buFontTx/>
              <a:buNone/>
            </a:pPr>
            <a:r>
              <a:rPr lang="en-US" sz="900">
                <a:solidFill>
                  <a:srgbClr val="0000FF"/>
                </a:solidFill>
                <a:latin typeface="Arial" pitchFamily="34" charset="0"/>
              </a:rPr>
              <a:t>LLNL</a:t>
            </a:r>
          </a:p>
          <a:p>
            <a:pPr eaLnBrk="0" hangingPunct="0">
              <a:spcBef>
                <a:spcPct val="5000"/>
              </a:spcBef>
              <a:spcAft>
                <a:spcPct val="5000"/>
              </a:spcAft>
              <a:buFontTx/>
              <a:buNone/>
            </a:pPr>
            <a:r>
              <a:rPr lang="en-US" sz="900">
                <a:solidFill>
                  <a:srgbClr val="0000FF"/>
                </a:solidFill>
                <a:latin typeface="Arial" pitchFamily="34" charset="0"/>
              </a:rPr>
              <a:t>Lodestar</a:t>
            </a:r>
          </a:p>
          <a:p>
            <a:pPr eaLnBrk="0" hangingPunct="0">
              <a:spcBef>
                <a:spcPct val="5000"/>
              </a:spcBef>
              <a:spcAft>
                <a:spcPct val="5000"/>
              </a:spcAft>
              <a:buFontTx/>
              <a:buNone/>
            </a:pPr>
            <a:r>
              <a:rPr lang="en-US" sz="900">
                <a:solidFill>
                  <a:srgbClr val="0000FF"/>
                </a:solidFill>
                <a:latin typeface="Arial" pitchFamily="34" charset="0"/>
              </a:rPr>
              <a:t>MIT</a:t>
            </a:r>
          </a:p>
          <a:p>
            <a:pPr eaLnBrk="0" hangingPunct="0">
              <a:spcBef>
                <a:spcPct val="5000"/>
              </a:spcBef>
              <a:spcAft>
                <a:spcPct val="5000"/>
              </a:spcAft>
              <a:buFontTx/>
              <a:buNone/>
            </a:pPr>
            <a:r>
              <a:rPr lang="en-US" sz="900">
                <a:solidFill>
                  <a:srgbClr val="0000FF"/>
                </a:solidFill>
                <a:latin typeface="Arial" pitchFamily="34" charset="0"/>
              </a:rPr>
              <a:t>Nova Photonics</a:t>
            </a:r>
          </a:p>
          <a:p>
            <a:pPr eaLnBrk="0" hangingPunct="0">
              <a:spcBef>
                <a:spcPct val="5000"/>
              </a:spcBef>
              <a:spcAft>
                <a:spcPct val="5000"/>
              </a:spcAft>
              <a:buFontTx/>
              <a:buNone/>
            </a:pPr>
            <a:r>
              <a:rPr lang="en-US" sz="900">
                <a:solidFill>
                  <a:srgbClr val="0000FF"/>
                </a:solidFill>
                <a:latin typeface="Arial" pitchFamily="34" charset="0"/>
              </a:rPr>
              <a:t>New York U</a:t>
            </a:r>
          </a:p>
          <a:p>
            <a:pPr eaLnBrk="0" hangingPunct="0">
              <a:spcBef>
                <a:spcPct val="5000"/>
              </a:spcBef>
              <a:spcAft>
                <a:spcPct val="5000"/>
              </a:spcAft>
              <a:buFontTx/>
              <a:buNone/>
            </a:pPr>
            <a:r>
              <a:rPr lang="en-US" sz="900">
                <a:solidFill>
                  <a:srgbClr val="0000FF"/>
                </a:solidFill>
                <a:latin typeface="Arial" pitchFamily="34" charset="0"/>
              </a:rPr>
              <a:t>Old Dominion U</a:t>
            </a:r>
          </a:p>
          <a:p>
            <a:pPr eaLnBrk="0" hangingPunct="0">
              <a:spcBef>
                <a:spcPct val="5000"/>
              </a:spcBef>
              <a:spcAft>
                <a:spcPct val="5000"/>
              </a:spcAft>
              <a:buFontTx/>
              <a:buNone/>
            </a:pPr>
            <a:r>
              <a:rPr lang="en-US" sz="900">
                <a:solidFill>
                  <a:srgbClr val="0000FF"/>
                </a:solidFill>
                <a:latin typeface="Arial" pitchFamily="34" charset="0"/>
              </a:rPr>
              <a:t>ORNL</a:t>
            </a:r>
          </a:p>
          <a:p>
            <a:pPr eaLnBrk="0" hangingPunct="0">
              <a:spcBef>
                <a:spcPct val="5000"/>
              </a:spcBef>
              <a:spcAft>
                <a:spcPct val="5000"/>
              </a:spcAft>
              <a:buFontTx/>
              <a:buNone/>
            </a:pPr>
            <a:r>
              <a:rPr lang="en-US" sz="900">
                <a:solidFill>
                  <a:srgbClr val="0000FF"/>
                </a:solidFill>
                <a:latin typeface="Arial" pitchFamily="34" charset="0"/>
              </a:rPr>
              <a:t>PPPL</a:t>
            </a:r>
          </a:p>
          <a:p>
            <a:pPr eaLnBrk="0" hangingPunct="0">
              <a:spcBef>
                <a:spcPct val="5000"/>
              </a:spcBef>
              <a:spcAft>
                <a:spcPct val="5000"/>
              </a:spcAft>
              <a:buFontTx/>
              <a:buNone/>
            </a:pPr>
            <a:r>
              <a:rPr lang="en-US" sz="900">
                <a:solidFill>
                  <a:srgbClr val="0000FF"/>
                </a:solidFill>
                <a:latin typeface="Arial" pitchFamily="34" charset="0"/>
              </a:rPr>
              <a:t>PSI</a:t>
            </a:r>
          </a:p>
          <a:p>
            <a:pPr eaLnBrk="0" hangingPunct="0">
              <a:spcBef>
                <a:spcPct val="5000"/>
              </a:spcBef>
              <a:spcAft>
                <a:spcPct val="5000"/>
              </a:spcAft>
              <a:buFontTx/>
              <a:buNone/>
            </a:pPr>
            <a:r>
              <a:rPr lang="en-US" sz="900">
                <a:solidFill>
                  <a:srgbClr val="0000FF"/>
                </a:solidFill>
                <a:latin typeface="Arial" pitchFamily="34" charset="0"/>
              </a:rPr>
              <a:t>Princeton U</a:t>
            </a:r>
          </a:p>
          <a:p>
            <a:pPr eaLnBrk="0" hangingPunct="0">
              <a:spcBef>
                <a:spcPct val="5000"/>
              </a:spcBef>
              <a:spcAft>
                <a:spcPct val="5000"/>
              </a:spcAft>
              <a:buFontTx/>
              <a:buNone/>
            </a:pPr>
            <a:r>
              <a:rPr lang="en-US" sz="900">
                <a:solidFill>
                  <a:srgbClr val="0000FF"/>
                </a:solidFill>
                <a:latin typeface="Arial" pitchFamily="34" charset="0"/>
              </a:rPr>
              <a:t>Purdue U</a:t>
            </a:r>
          </a:p>
          <a:p>
            <a:pPr eaLnBrk="0" hangingPunct="0">
              <a:spcBef>
                <a:spcPct val="5000"/>
              </a:spcBef>
              <a:spcAft>
                <a:spcPct val="5000"/>
              </a:spcAft>
              <a:buFontTx/>
              <a:buNone/>
            </a:pPr>
            <a:r>
              <a:rPr lang="en-US" sz="900">
                <a:solidFill>
                  <a:srgbClr val="0000FF"/>
                </a:solidFill>
                <a:latin typeface="Arial" pitchFamily="34" charset="0"/>
              </a:rPr>
              <a:t>SNL</a:t>
            </a:r>
          </a:p>
          <a:p>
            <a:pPr eaLnBrk="0" hangingPunct="0">
              <a:spcBef>
                <a:spcPct val="5000"/>
              </a:spcBef>
              <a:spcAft>
                <a:spcPct val="5000"/>
              </a:spcAft>
              <a:buFontTx/>
              <a:buNone/>
            </a:pPr>
            <a:r>
              <a:rPr lang="en-US" sz="900">
                <a:solidFill>
                  <a:srgbClr val="0000FF"/>
                </a:solidFill>
                <a:latin typeface="Arial" pitchFamily="34" charset="0"/>
              </a:rPr>
              <a:t>Think Tank, Inc.</a:t>
            </a:r>
          </a:p>
          <a:p>
            <a:pPr eaLnBrk="0" hangingPunct="0">
              <a:spcBef>
                <a:spcPct val="5000"/>
              </a:spcBef>
              <a:spcAft>
                <a:spcPct val="5000"/>
              </a:spcAft>
              <a:buFontTx/>
              <a:buNone/>
            </a:pPr>
            <a:r>
              <a:rPr lang="en-US" sz="900">
                <a:solidFill>
                  <a:srgbClr val="0000FF"/>
                </a:solidFill>
                <a:latin typeface="Arial" pitchFamily="34" charset="0"/>
              </a:rPr>
              <a:t>UC Davis</a:t>
            </a:r>
          </a:p>
          <a:p>
            <a:pPr eaLnBrk="0" hangingPunct="0">
              <a:spcBef>
                <a:spcPct val="5000"/>
              </a:spcBef>
              <a:spcAft>
                <a:spcPct val="5000"/>
              </a:spcAft>
              <a:buFontTx/>
              <a:buNone/>
            </a:pPr>
            <a:r>
              <a:rPr lang="en-US" sz="900">
                <a:solidFill>
                  <a:srgbClr val="0000FF"/>
                </a:solidFill>
                <a:latin typeface="Arial" pitchFamily="34" charset="0"/>
              </a:rPr>
              <a:t>UC Irvine</a:t>
            </a:r>
          </a:p>
          <a:p>
            <a:pPr eaLnBrk="0" hangingPunct="0">
              <a:spcBef>
                <a:spcPct val="5000"/>
              </a:spcBef>
              <a:spcAft>
                <a:spcPct val="5000"/>
              </a:spcAft>
              <a:buFontTx/>
              <a:buNone/>
            </a:pPr>
            <a:r>
              <a:rPr lang="en-US" sz="900">
                <a:solidFill>
                  <a:srgbClr val="0000FF"/>
                </a:solidFill>
                <a:latin typeface="Arial" pitchFamily="34" charset="0"/>
              </a:rPr>
              <a:t>UCLA</a:t>
            </a:r>
          </a:p>
          <a:p>
            <a:pPr eaLnBrk="0" hangingPunct="0">
              <a:spcBef>
                <a:spcPct val="5000"/>
              </a:spcBef>
              <a:spcAft>
                <a:spcPct val="5000"/>
              </a:spcAft>
              <a:buFontTx/>
              <a:buNone/>
            </a:pPr>
            <a:r>
              <a:rPr lang="en-US" sz="900">
                <a:solidFill>
                  <a:srgbClr val="0000FF"/>
                </a:solidFill>
                <a:latin typeface="Arial" pitchFamily="34" charset="0"/>
              </a:rPr>
              <a:t>UCSD</a:t>
            </a:r>
          </a:p>
          <a:p>
            <a:pPr eaLnBrk="0" hangingPunct="0">
              <a:spcBef>
                <a:spcPct val="5000"/>
              </a:spcBef>
              <a:spcAft>
                <a:spcPct val="5000"/>
              </a:spcAft>
              <a:buFontTx/>
              <a:buNone/>
            </a:pPr>
            <a:r>
              <a:rPr lang="en-US" sz="900">
                <a:solidFill>
                  <a:srgbClr val="0000FF"/>
                </a:solidFill>
                <a:latin typeface="Arial" pitchFamily="34" charset="0"/>
              </a:rPr>
              <a:t>U Colorado</a:t>
            </a:r>
          </a:p>
          <a:p>
            <a:pPr eaLnBrk="0" hangingPunct="0">
              <a:spcBef>
                <a:spcPct val="5000"/>
              </a:spcBef>
              <a:spcAft>
                <a:spcPct val="5000"/>
              </a:spcAft>
              <a:buFontTx/>
              <a:buNone/>
            </a:pPr>
            <a:r>
              <a:rPr lang="en-US" sz="900">
                <a:solidFill>
                  <a:srgbClr val="0000FF"/>
                </a:solidFill>
                <a:latin typeface="Arial" pitchFamily="34" charset="0"/>
              </a:rPr>
              <a:t>U Illinois</a:t>
            </a:r>
          </a:p>
          <a:p>
            <a:pPr eaLnBrk="0" hangingPunct="0">
              <a:spcBef>
                <a:spcPct val="5000"/>
              </a:spcBef>
              <a:spcAft>
                <a:spcPct val="5000"/>
              </a:spcAft>
              <a:buFontTx/>
              <a:buNone/>
            </a:pPr>
            <a:r>
              <a:rPr lang="en-US" sz="900">
                <a:solidFill>
                  <a:srgbClr val="0000FF"/>
                </a:solidFill>
                <a:latin typeface="Arial" pitchFamily="34" charset="0"/>
              </a:rPr>
              <a:t>U Maryland</a:t>
            </a:r>
          </a:p>
          <a:p>
            <a:pPr eaLnBrk="0" hangingPunct="0">
              <a:spcBef>
                <a:spcPct val="5000"/>
              </a:spcBef>
              <a:spcAft>
                <a:spcPct val="5000"/>
              </a:spcAft>
              <a:buFontTx/>
              <a:buNone/>
            </a:pPr>
            <a:r>
              <a:rPr lang="en-US" sz="900">
                <a:solidFill>
                  <a:srgbClr val="0000FF"/>
                </a:solidFill>
                <a:latin typeface="Arial" pitchFamily="34" charset="0"/>
              </a:rPr>
              <a:t>U Rochester</a:t>
            </a:r>
          </a:p>
          <a:p>
            <a:pPr eaLnBrk="0" hangingPunct="0">
              <a:spcBef>
                <a:spcPct val="5000"/>
              </a:spcBef>
              <a:spcAft>
                <a:spcPct val="5000"/>
              </a:spcAft>
              <a:buFontTx/>
              <a:buNone/>
            </a:pPr>
            <a:r>
              <a:rPr lang="en-US" sz="900">
                <a:solidFill>
                  <a:srgbClr val="0000FF"/>
                </a:solidFill>
                <a:latin typeface="Arial" pitchFamily="34" charset="0"/>
              </a:rPr>
              <a:t>U Washington</a:t>
            </a:r>
          </a:p>
          <a:p>
            <a:pPr eaLnBrk="0" hangingPunct="0">
              <a:spcBef>
                <a:spcPct val="5000"/>
              </a:spcBef>
              <a:spcAft>
                <a:spcPct val="5000"/>
              </a:spcAft>
              <a:buFontTx/>
              <a:buNone/>
            </a:pPr>
            <a:r>
              <a:rPr lang="en-US" sz="900">
                <a:solidFill>
                  <a:srgbClr val="0000FF"/>
                </a:solidFill>
                <a:latin typeface="Arial" pitchFamily="34" charset="0"/>
              </a:rPr>
              <a:t>U Wisconsin</a:t>
            </a:r>
          </a:p>
        </p:txBody>
      </p:sp>
      <p:sp>
        <p:nvSpPr>
          <p:cNvPr id="15382" name="Text Box 23"/>
          <p:cNvSpPr txBox="1">
            <a:spLocks noChangeArrowheads="1"/>
          </p:cNvSpPr>
          <p:nvPr/>
        </p:nvSpPr>
        <p:spPr bwMode="auto">
          <a:xfrm>
            <a:off x="7772400" y="1873250"/>
            <a:ext cx="1284288" cy="4527550"/>
          </a:xfrm>
          <a:prstGeom prst="rect">
            <a:avLst/>
          </a:prstGeom>
          <a:gradFill rotWithShape="1">
            <a:gsLst>
              <a:gs pos="0">
                <a:srgbClr val="B3B3B3">
                  <a:alpha val="50998"/>
                </a:srgbClr>
              </a:gs>
              <a:gs pos="100000">
                <a:srgbClr val="EAEAEA">
                  <a:alpha val="50998"/>
                </a:srgbClr>
              </a:gs>
            </a:gsLst>
            <a:lin ang="0" scaled="1"/>
          </a:gradFill>
          <a:ln w="12700">
            <a:solidFill>
              <a:srgbClr val="FF0000"/>
            </a:solidFill>
            <a:miter lim="800000"/>
            <a:headEnd/>
            <a:tailEnd/>
          </a:ln>
        </p:spPr>
        <p:txBody>
          <a:bodyPr lIns="91429" tIns="45714" rIns="91429" bIns="45714" anchor="b">
            <a:spAutoFit/>
          </a:bodyPr>
          <a:lstStyle/>
          <a:p>
            <a:pPr algn="r" eaLnBrk="0" hangingPunct="0">
              <a:spcBef>
                <a:spcPct val="8000"/>
              </a:spcBef>
              <a:spcAft>
                <a:spcPct val="8000"/>
              </a:spcAft>
              <a:buFontTx/>
              <a:buNone/>
            </a:pPr>
            <a:r>
              <a:rPr lang="en-US" sz="900">
                <a:solidFill>
                  <a:srgbClr val="FF0000"/>
                </a:solidFill>
                <a:latin typeface="Arial" pitchFamily="34" charset="0"/>
              </a:rPr>
              <a:t>Culham Sci Ctr</a:t>
            </a:r>
          </a:p>
          <a:p>
            <a:pPr algn="r" eaLnBrk="0" hangingPunct="0">
              <a:spcBef>
                <a:spcPct val="8000"/>
              </a:spcBef>
              <a:spcAft>
                <a:spcPct val="8000"/>
              </a:spcAft>
              <a:buFontTx/>
              <a:buNone/>
            </a:pPr>
            <a:r>
              <a:rPr lang="en-US" sz="900">
                <a:solidFill>
                  <a:srgbClr val="FF0000"/>
                </a:solidFill>
                <a:latin typeface="Arial" pitchFamily="34" charset="0"/>
              </a:rPr>
              <a:t>U St. Andrews</a:t>
            </a:r>
          </a:p>
          <a:p>
            <a:pPr algn="r" eaLnBrk="0" hangingPunct="0">
              <a:spcBef>
                <a:spcPct val="8000"/>
              </a:spcBef>
              <a:spcAft>
                <a:spcPct val="8000"/>
              </a:spcAft>
              <a:buFontTx/>
              <a:buNone/>
            </a:pPr>
            <a:r>
              <a:rPr lang="en-US" sz="900">
                <a:solidFill>
                  <a:srgbClr val="FF0000"/>
                </a:solidFill>
                <a:latin typeface="Arial" pitchFamily="34" charset="0"/>
              </a:rPr>
              <a:t>York U</a:t>
            </a:r>
          </a:p>
          <a:p>
            <a:pPr algn="r" eaLnBrk="0" hangingPunct="0">
              <a:spcBef>
                <a:spcPct val="8000"/>
              </a:spcBef>
              <a:spcAft>
                <a:spcPct val="8000"/>
              </a:spcAft>
              <a:buFontTx/>
              <a:buNone/>
            </a:pPr>
            <a:r>
              <a:rPr lang="en-US" sz="900">
                <a:solidFill>
                  <a:srgbClr val="FF0000"/>
                </a:solidFill>
                <a:latin typeface="Arial" pitchFamily="34" charset="0"/>
              </a:rPr>
              <a:t>Chubu U</a:t>
            </a:r>
          </a:p>
          <a:p>
            <a:pPr algn="r" eaLnBrk="0" hangingPunct="0">
              <a:spcBef>
                <a:spcPct val="8000"/>
              </a:spcBef>
              <a:spcAft>
                <a:spcPct val="8000"/>
              </a:spcAft>
              <a:buFontTx/>
              <a:buNone/>
            </a:pPr>
            <a:r>
              <a:rPr lang="en-US" sz="900">
                <a:solidFill>
                  <a:srgbClr val="FF0000"/>
                </a:solidFill>
                <a:latin typeface="Arial" pitchFamily="34" charset="0"/>
              </a:rPr>
              <a:t>Fukui U</a:t>
            </a:r>
          </a:p>
          <a:p>
            <a:pPr algn="r" eaLnBrk="0" hangingPunct="0">
              <a:spcBef>
                <a:spcPct val="8000"/>
              </a:spcBef>
              <a:spcAft>
                <a:spcPct val="8000"/>
              </a:spcAft>
              <a:buFontTx/>
              <a:buNone/>
            </a:pPr>
            <a:r>
              <a:rPr lang="en-US" sz="900">
                <a:solidFill>
                  <a:srgbClr val="FF0000"/>
                </a:solidFill>
                <a:latin typeface="Arial" pitchFamily="34" charset="0"/>
              </a:rPr>
              <a:t>Hiroshima U</a:t>
            </a:r>
          </a:p>
          <a:p>
            <a:pPr algn="r" eaLnBrk="0" hangingPunct="0">
              <a:spcBef>
                <a:spcPct val="8000"/>
              </a:spcBef>
              <a:spcAft>
                <a:spcPct val="8000"/>
              </a:spcAft>
              <a:buFontTx/>
              <a:buNone/>
            </a:pPr>
            <a:r>
              <a:rPr lang="en-US" sz="900">
                <a:solidFill>
                  <a:srgbClr val="FF0000"/>
                </a:solidFill>
                <a:latin typeface="Arial" pitchFamily="34" charset="0"/>
              </a:rPr>
              <a:t>Hyogo U</a:t>
            </a:r>
          </a:p>
          <a:p>
            <a:pPr algn="r" eaLnBrk="0" hangingPunct="0">
              <a:spcBef>
                <a:spcPct val="8000"/>
              </a:spcBef>
              <a:spcAft>
                <a:spcPct val="8000"/>
              </a:spcAft>
              <a:buFontTx/>
              <a:buNone/>
            </a:pPr>
            <a:r>
              <a:rPr lang="en-US" sz="900">
                <a:solidFill>
                  <a:srgbClr val="FF0000"/>
                </a:solidFill>
                <a:latin typeface="Arial" pitchFamily="34" charset="0"/>
              </a:rPr>
              <a:t>Kyoto U</a:t>
            </a:r>
          </a:p>
          <a:p>
            <a:pPr algn="r" eaLnBrk="0" hangingPunct="0">
              <a:spcBef>
                <a:spcPct val="8000"/>
              </a:spcBef>
              <a:spcAft>
                <a:spcPct val="8000"/>
              </a:spcAft>
              <a:buFontTx/>
              <a:buNone/>
            </a:pPr>
            <a:r>
              <a:rPr lang="en-US" sz="900">
                <a:solidFill>
                  <a:srgbClr val="FF0000"/>
                </a:solidFill>
                <a:latin typeface="Arial" pitchFamily="34" charset="0"/>
              </a:rPr>
              <a:t>Kyushu U</a:t>
            </a:r>
          </a:p>
          <a:p>
            <a:pPr algn="r" eaLnBrk="0" hangingPunct="0">
              <a:spcBef>
                <a:spcPct val="8000"/>
              </a:spcBef>
              <a:spcAft>
                <a:spcPct val="8000"/>
              </a:spcAft>
              <a:buFontTx/>
              <a:buNone/>
            </a:pPr>
            <a:r>
              <a:rPr lang="en-US" sz="900">
                <a:solidFill>
                  <a:srgbClr val="FF0000"/>
                </a:solidFill>
                <a:latin typeface="Arial" pitchFamily="34" charset="0"/>
              </a:rPr>
              <a:t>Kyushu Tokai U</a:t>
            </a:r>
          </a:p>
          <a:p>
            <a:pPr algn="r" eaLnBrk="0" hangingPunct="0">
              <a:spcBef>
                <a:spcPct val="8000"/>
              </a:spcBef>
              <a:spcAft>
                <a:spcPct val="8000"/>
              </a:spcAft>
              <a:buFontTx/>
              <a:buNone/>
            </a:pPr>
            <a:r>
              <a:rPr lang="en-US" sz="900">
                <a:solidFill>
                  <a:srgbClr val="FF0000"/>
                </a:solidFill>
                <a:latin typeface="Arial" pitchFamily="34" charset="0"/>
              </a:rPr>
              <a:t>NIFS</a:t>
            </a:r>
          </a:p>
          <a:p>
            <a:pPr algn="r" eaLnBrk="0" hangingPunct="0">
              <a:spcBef>
                <a:spcPct val="8000"/>
              </a:spcBef>
              <a:spcAft>
                <a:spcPct val="8000"/>
              </a:spcAft>
              <a:buFontTx/>
              <a:buNone/>
            </a:pPr>
            <a:r>
              <a:rPr lang="en-US" sz="900">
                <a:solidFill>
                  <a:srgbClr val="FF0000"/>
                </a:solidFill>
                <a:latin typeface="Arial" pitchFamily="34" charset="0"/>
              </a:rPr>
              <a:t>Niigata U</a:t>
            </a:r>
          </a:p>
          <a:p>
            <a:pPr algn="r" eaLnBrk="0" hangingPunct="0">
              <a:spcBef>
                <a:spcPct val="8000"/>
              </a:spcBef>
              <a:spcAft>
                <a:spcPct val="8000"/>
              </a:spcAft>
              <a:buFontTx/>
              <a:buNone/>
            </a:pPr>
            <a:r>
              <a:rPr lang="en-US" sz="900">
                <a:solidFill>
                  <a:srgbClr val="FF0000"/>
                </a:solidFill>
                <a:latin typeface="Arial" pitchFamily="34" charset="0"/>
              </a:rPr>
              <a:t>U Tokyo</a:t>
            </a:r>
          </a:p>
          <a:p>
            <a:pPr algn="r" eaLnBrk="0" hangingPunct="0">
              <a:spcBef>
                <a:spcPct val="8000"/>
              </a:spcBef>
              <a:spcAft>
                <a:spcPct val="8000"/>
              </a:spcAft>
              <a:buFontTx/>
              <a:buNone/>
            </a:pPr>
            <a:r>
              <a:rPr lang="en-US" sz="900">
                <a:solidFill>
                  <a:srgbClr val="FF0000"/>
                </a:solidFill>
                <a:latin typeface="Arial" pitchFamily="34" charset="0"/>
              </a:rPr>
              <a:t>JAEA</a:t>
            </a:r>
          </a:p>
          <a:p>
            <a:pPr algn="r" eaLnBrk="0" hangingPunct="0">
              <a:spcBef>
                <a:spcPct val="8000"/>
              </a:spcBef>
              <a:spcAft>
                <a:spcPct val="8000"/>
              </a:spcAft>
              <a:buFontTx/>
              <a:buNone/>
            </a:pPr>
            <a:r>
              <a:rPr lang="en-US" sz="900">
                <a:solidFill>
                  <a:srgbClr val="FF0000"/>
                </a:solidFill>
                <a:latin typeface="Arial" pitchFamily="34" charset="0"/>
              </a:rPr>
              <a:t>Hebrew U</a:t>
            </a:r>
          </a:p>
          <a:p>
            <a:pPr algn="r" eaLnBrk="0" hangingPunct="0">
              <a:spcBef>
                <a:spcPct val="8000"/>
              </a:spcBef>
              <a:spcAft>
                <a:spcPct val="8000"/>
              </a:spcAft>
              <a:buFontTx/>
              <a:buNone/>
            </a:pPr>
            <a:r>
              <a:rPr lang="en-US" sz="900">
                <a:solidFill>
                  <a:srgbClr val="FF0000"/>
                </a:solidFill>
                <a:latin typeface="Arial" pitchFamily="34" charset="0"/>
              </a:rPr>
              <a:t>Ioffe Inst</a:t>
            </a:r>
          </a:p>
          <a:p>
            <a:pPr algn="r" eaLnBrk="0" hangingPunct="0">
              <a:spcBef>
                <a:spcPct val="8000"/>
              </a:spcBef>
              <a:spcAft>
                <a:spcPct val="8000"/>
              </a:spcAft>
              <a:buFontTx/>
              <a:buNone/>
            </a:pPr>
            <a:r>
              <a:rPr lang="en-US" sz="900">
                <a:solidFill>
                  <a:srgbClr val="FF0000"/>
                </a:solidFill>
                <a:latin typeface="Arial" pitchFamily="34" charset="0"/>
              </a:rPr>
              <a:t>RRC Kurchatov Inst</a:t>
            </a:r>
          </a:p>
          <a:p>
            <a:pPr algn="r" eaLnBrk="0" hangingPunct="0">
              <a:spcBef>
                <a:spcPct val="8000"/>
              </a:spcBef>
              <a:spcAft>
                <a:spcPct val="8000"/>
              </a:spcAft>
              <a:buFontTx/>
              <a:buNone/>
            </a:pPr>
            <a:r>
              <a:rPr lang="en-US" sz="900">
                <a:solidFill>
                  <a:srgbClr val="FF0000"/>
                </a:solidFill>
                <a:latin typeface="Arial" pitchFamily="34" charset="0"/>
              </a:rPr>
              <a:t>TRINITI</a:t>
            </a:r>
          </a:p>
          <a:p>
            <a:pPr algn="r" eaLnBrk="0" hangingPunct="0">
              <a:spcBef>
                <a:spcPct val="8000"/>
              </a:spcBef>
              <a:spcAft>
                <a:spcPct val="8000"/>
              </a:spcAft>
              <a:buFontTx/>
              <a:buNone/>
            </a:pPr>
            <a:r>
              <a:rPr lang="en-US" sz="900">
                <a:solidFill>
                  <a:srgbClr val="FF0000"/>
                </a:solidFill>
                <a:latin typeface="Arial" pitchFamily="34" charset="0"/>
              </a:rPr>
              <a:t>KBSI</a:t>
            </a:r>
          </a:p>
          <a:p>
            <a:pPr algn="r" eaLnBrk="0" hangingPunct="0">
              <a:spcBef>
                <a:spcPct val="8000"/>
              </a:spcBef>
              <a:spcAft>
                <a:spcPct val="8000"/>
              </a:spcAft>
              <a:buFontTx/>
              <a:buNone/>
            </a:pPr>
            <a:r>
              <a:rPr lang="en-US" sz="900">
                <a:solidFill>
                  <a:srgbClr val="FF0000"/>
                </a:solidFill>
                <a:latin typeface="Arial" pitchFamily="34" charset="0"/>
              </a:rPr>
              <a:t>KAIST</a:t>
            </a:r>
          </a:p>
          <a:p>
            <a:pPr algn="r" eaLnBrk="0" hangingPunct="0">
              <a:spcBef>
                <a:spcPct val="8000"/>
              </a:spcBef>
              <a:spcAft>
                <a:spcPct val="8000"/>
              </a:spcAft>
              <a:buFontTx/>
              <a:buNone/>
            </a:pPr>
            <a:r>
              <a:rPr lang="en-US" sz="900">
                <a:solidFill>
                  <a:srgbClr val="FF0000"/>
                </a:solidFill>
                <a:latin typeface="Arial" pitchFamily="34" charset="0"/>
              </a:rPr>
              <a:t>POSTECH</a:t>
            </a:r>
          </a:p>
          <a:p>
            <a:pPr algn="r" eaLnBrk="0" hangingPunct="0">
              <a:spcBef>
                <a:spcPct val="8000"/>
              </a:spcBef>
              <a:spcAft>
                <a:spcPct val="8000"/>
              </a:spcAft>
              <a:buFontTx/>
              <a:buNone/>
            </a:pPr>
            <a:r>
              <a:rPr lang="en-US" sz="900">
                <a:solidFill>
                  <a:srgbClr val="FF0000"/>
                </a:solidFill>
                <a:latin typeface="Arial" pitchFamily="34" charset="0"/>
              </a:rPr>
              <a:t>ASIPP</a:t>
            </a:r>
          </a:p>
          <a:p>
            <a:pPr algn="r" eaLnBrk="0" hangingPunct="0">
              <a:spcBef>
                <a:spcPct val="8000"/>
              </a:spcBef>
              <a:spcAft>
                <a:spcPct val="8000"/>
              </a:spcAft>
              <a:buFontTx/>
              <a:buNone/>
            </a:pPr>
            <a:r>
              <a:rPr lang="en-US" sz="900">
                <a:solidFill>
                  <a:srgbClr val="FF0000"/>
                </a:solidFill>
                <a:latin typeface="Arial" pitchFamily="34" charset="0"/>
              </a:rPr>
              <a:t>ENEA, Frascati</a:t>
            </a:r>
          </a:p>
          <a:p>
            <a:pPr algn="r" eaLnBrk="0" hangingPunct="0">
              <a:spcBef>
                <a:spcPct val="8000"/>
              </a:spcBef>
              <a:spcAft>
                <a:spcPct val="8000"/>
              </a:spcAft>
              <a:buFontTx/>
              <a:buNone/>
            </a:pPr>
            <a:r>
              <a:rPr lang="en-US" sz="900">
                <a:solidFill>
                  <a:srgbClr val="FF0000"/>
                </a:solidFill>
                <a:latin typeface="Arial" pitchFamily="34" charset="0"/>
              </a:rPr>
              <a:t>CEA, Cadarache</a:t>
            </a:r>
          </a:p>
          <a:p>
            <a:pPr algn="r" eaLnBrk="0" hangingPunct="0">
              <a:spcBef>
                <a:spcPct val="8000"/>
              </a:spcBef>
              <a:spcAft>
                <a:spcPct val="8000"/>
              </a:spcAft>
              <a:buFontTx/>
              <a:buNone/>
            </a:pPr>
            <a:r>
              <a:rPr lang="en-US" sz="900">
                <a:solidFill>
                  <a:srgbClr val="FF0000"/>
                </a:solidFill>
                <a:latin typeface="Arial" pitchFamily="34" charset="0"/>
              </a:rPr>
              <a:t>IPP, Jülich</a:t>
            </a:r>
          </a:p>
          <a:p>
            <a:pPr algn="r" eaLnBrk="0" hangingPunct="0">
              <a:spcBef>
                <a:spcPct val="8000"/>
              </a:spcBef>
              <a:spcAft>
                <a:spcPct val="8000"/>
              </a:spcAft>
              <a:buFontTx/>
              <a:buNone/>
            </a:pPr>
            <a:r>
              <a:rPr lang="en-US" sz="900">
                <a:solidFill>
                  <a:srgbClr val="FF0000"/>
                </a:solidFill>
                <a:latin typeface="Arial" pitchFamily="34" charset="0"/>
              </a:rPr>
              <a:t>IPP, Garching</a:t>
            </a:r>
          </a:p>
          <a:p>
            <a:pPr algn="r" eaLnBrk="0" hangingPunct="0">
              <a:spcBef>
                <a:spcPct val="8000"/>
              </a:spcBef>
              <a:spcAft>
                <a:spcPct val="8000"/>
              </a:spcAft>
              <a:buFontTx/>
              <a:buNone/>
            </a:pPr>
            <a:r>
              <a:rPr lang="en-US" sz="900">
                <a:solidFill>
                  <a:srgbClr val="FF0000"/>
                </a:solidFill>
                <a:latin typeface="Arial" pitchFamily="34" charset="0"/>
              </a:rPr>
              <a:t>ASCR, Czech Rep</a:t>
            </a:r>
          </a:p>
          <a:p>
            <a:pPr algn="r" eaLnBrk="0" hangingPunct="0">
              <a:spcBef>
                <a:spcPct val="8000"/>
              </a:spcBef>
              <a:spcAft>
                <a:spcPct val="8000"/>
              </a:spcAft>
              <a:buFontTx/>
              <a:buNone/>
            </a:pPr>
            <a:r>
              <a:rPr lang="en-US" sz="900">
                <a:solidFill>
                  <a:srgbClr val="FF0000"/>
                </a:solidFill>
                <a:latin typeface="Arial" pitchFamily="34" charset="0"/>
              </a:rPr>
              <a:t>U Quebec</a:t>
            </a:r>
          </a:p>
        </p:txBody>
      </p:sp>
      <p:pic>
        <p:nvPicPr>
          <p:cNvPr id="15383" name="Picture 24" descr="nstx_small"/>
          <p:cNvPicPr>
            <a:picLocks noChangeAspect="1" noChangeArrowheads="1"/>
          </p:cNvPicPr>
          <p:nvPr/>
        </p:nvPicPr>
        <p:blipFill>
          <a:blip r:embed="rId4" cstate="print"/>
          <a:srcRect/>
          <a:stretch>
            <a:fillRect/>
          </a:stretch>
        </p:blipFill>
        <p:spPr bwMode="auto">
          <a:xfrm>
            <a:off x="1935163" y="4216400"/>
            <a:ext cx="2027237" cy="2286000"/>
          </a:xfrm>
          <a:prstGeom prst="rect">
            <a:avLst/>
          </a:prstGeom>
          <a:noFill/>
          <a:ln w="9525">
            <a:noFill/>
            <a:miter lim="800000"/>
            <a:headEnd/>
            <a:tailEnd/>
          </a:ln>
        </p:spPr>
      </p:pic>
      <p:pic>
        <p:nvPicPr>
          <p:cNvPr id="15384" name="Picture 26" descr="NSTX Researcher 2011- bevel.jpg"/>
          <p:cNvPicPr>
            <a:picLocks noChangeAspect="1"/>
          </p:cNvPicPr>
          <p:nvPr/>
        </p:nvPicPr>
        <p:blipFill>
          <a:blip r:embed="rId5" cstate="print"/>
          <a:srcRect/>
          <a:stretch>
            <a:fillRect/>
          </a:stretch>
        </p:blipFill>
        <p:spPr bwMode="auto">
          <a:xfrm>
            <a:off x="4132263" y="4216400"/>
            <a:ext cx="3182937"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bwMode="auto">
          <a:xfrm>
            <a:off x="457200" y="139700"/>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sz="4000" smtClean="0">
                <a:solidFill>
                  <a:srgbClr val="FF0000"/>
                </a:solidFill>
                <a:ea typeface="ＭＳ Ｐゴシック" pitchFamily="34" charset="-128"/>
              </a:rPr>
              <a:t>Outline</a:t>
            </a:r>
          </a:p>
        </p:txBody>
      </p:sp>
      <p:sp>
        <p:nvSpPr>
          <p:cNvPr id="17412" name="Rectangle 3"/>
          <p:cNvSpPr>
            <a:spLocks noGrp="1" noChangeArrowheads="1"/>
          </p:cNvSpPr>
          <p:nvPr>
            <p:ph type="body" idx="1"/>
          </p:nvPr>
        </p:nvSpPr>
        <p:spPr>
          <a:xfrm>
            <a:off x="889000" y="1447800"/>
            <a:ext cx="7823200" cy="4419600"/>
          </a:xfrm>
        </p:spPr>
        <p:txBody>
          <a:bodyPr/>
          <a:lstStyle/>
          <a:p>
            <a:pPr marL="231775" indent="-231775">
              <a:lnSpc>
                <a:spcPct val="150000"/>
              </a:lnSpc>
            </a:pPr>
            <a:r>
              <a:rPr lang="en-US" sz="2800" b="1" smtClean="0">
                <a:ea typeface="ＭＳ Ｐゴシック" pitchFamily="34" charset="-128"/>
              </a:rPr>
              <a:t>FY 2012 Facility Summary and Status</a:t>
            </a:r>
          </a:p>
          <a:p>
            <a:pPr marL="231775" indent="-231775">
              <a:lnSpc>
                <a:spcPct val="150000"/>
              </a:lnSpc>
            </a:pPr>
            <a:r>
              <a:rPr lang="en-US" sz="2800" b="1" smtClean="0">
                <a:ea typeface="ＭＳ Ｐゴシック" pitchFamily="34" charset="-128"/>
              </a:rPr>
              <a:t>ARRA Upgrade Project Final Report</a:t>
            </a:r>
          </a:p>
          <a:p>
            <a:pPr marL="231775" indent="-231775">
              <a:lnSpc>
                <a:spcPct val="150000"/>
              </a:lnSpc>
            </a:pPr>
            <a:r>
              <a:rPr lang="en-US" sz="2800" b="1" smtClean="0">
                <a:ea typeface="ＭＳ Ｐゴシック" pitchFamily="34" charset="-128"/>
              </a:rPr>
              <a:t>FY2012-14 Facility and Diagnostic Planning</a:t>
            </a:r>
          </a:p>
        </p:txBody>
      </p:sp>
      <p:sp>
        <p:nvSpPr>
          <p:cNvPr id="5"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16</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1"/>
          <p:cNvPicPr>
            <a:picLocks noChangeAspect="1"/>
          </p:cNvPicPr>
          <p:nvPr/>
        </p:nvPicPr>
        <p:blipFill>
          <a:blip r:embed="rId2" cstate="print"/>
          <a:srcRect b="66464"/>
          <a:stretch>
            <a:fillRect/>
          </a:stretch>
        </p:blipFill>
        <p:spPr bwMode="auto">
          <a:xfrm>
            <a:off x="1146175" y="1123950"/>
            <a:ext cx="7912100" cy="398463"/>
          </a:xfrm>
          <a:prstGeom prst="rect">
            <a:avLst/>
          </a:prstGeom>
          <a:noFill/>
          <a:ln w="9525">
            <a:noFill/>
            <a:miter lim="800000"/>
            <a:headEnd/>
            <a:tailEnd/>
          </a:ln>
        </p:spPr>
      </p:pic>
      <p:sp>
        <p:nvSpPr>
          <p:cNvPr id="19459" name="Rectangle 31"/>
          <p:cNvSpPr>
            <a:spLocks noChangeArrowheads="1"/>
          </p:cNvSpPr>
          <p:nvPr/>
        </p:nvSpPr>
        <p:spPr bwMode="auto">
          <a:xfrm>
            <a:off x="3487738" y="1574800"/>
            <a:ext cx="3979862" cy="474663"/>
          </a:xfrm>
          <a:prstGeom prst="rect">
            <a:avLst/>
          </a:prstGeom>
          <a:solidFill>
            <a:srgbClr val="DDDDDD"/>
          </a:solidFill>
          <a:ln w="15875">
            <a:solidFill>
              <a:schemeClr val="tx1"/>
            </a:solidFill>
            <a:round/>
            <a:headEnd/>
            <a:tailEnd type="triangle" w="med" len="med"/>
          </a:ln>
        </p:spPr>
        <p:txBody>
          <a:bodyPr lIns="0" tIns="0" rIns="0" bIns="0" anchor="ctr"/>
          <a:lstStyle/>
          <a:p>
            <a:pPr algn="ctr">
              <a:buFontTx/>
              <a:buNone/>
            </a:pPr>
            <a:r>
              <a:rPr lang="en-US" sz="2400">
                <a:solidFill>
                  <a:srgbClr val="000000"/>
                </a:solidFill>
              </a:rPr>
              <a:t>Outage (30 mos.)</a:t>
            </a:r>
          </a:p>
        </p:txBody>
      </p:sp>
      <p:sp>
        <p:nvSpPr>
          <p:cNvPr id="19460" name="Rectangle 32"/>
          <p:cNvSpPr>
            <a:spLocks noChangeArrowheads="1"/>
          </p:cNvSpPr>
          <p:nvPr/>
        </p:nvSpPr>
        <p:spPr bwMode="auto">
          <a:xfrm>
            <a:off x="2093913" y="1576388"/>
            <a:ext cx="1387475"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buFontTx/>
              <a:buNone/>
            </a:pPr>
            <a:r>
              <a:rPr lang="en-US" sz="2400">
                <a:solidFill>
                  <a:srgbClr val="000000"/>
                </a:solidFill>
              </a:rPr>
              <a:t>OPS</a:t>
            </a:r>
          </a:p>
        </p:txBody>
      </p:sp>
      <p:sp>
        <p:nvSpPr>
          <p:cNvPr id="19461" name="Rectangle 33"/>
          <p:cNvSpPr>
            <a:spLocks noChangeArrowheads="1"/>
          </p:cNvSpPr>
          <p:nvPr/>
        </p:nvSpPr>
        <p:spPr bwMode="auto">
          <a:xfrm>
            <a:off x="7483475" y="1576388"/>
            <a:ext cx="1541463"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buFontTx/>
              <a:buNone/>
            </a:pPr>
            <a:r>
              <a:rPr lang="en-US" sz="2400">
                <a:solidFill>
                  <a:srgbClr val="000000"/>
                </a:solidFill>
              </a:rPr>
              <a:t>OPS</a:t>
            </a:r>
          </a:p>
        </p:txBody>
      </p:sp>
      <p:sp>
        <p:nvSpPr>
          <p:cNvPr id="19462" name="Rectangle 7"/>
          <p:cNvSpPr>
            <a:spLocks noChangeArrowheads="1"/>
          </p:cNvSpPr>
          <p:nvPr/>
        </p:nvSpPr>
        <p:spPr bwMode="auto">
          <a:xfrm>
            <a:off x="1184275" y="1576388"/>
            <a:ext cx="903288" cy="473075"/>
          </a:xfrm>
          <a:prstGeom prst="rect">
            <a:avLst/>
          </a:prstGeom>
          <a:noFill/>
          <a:ln w="15875">
            <a:solidFill>
              <a:schemeClr val="tx1"/>
            </a:solidFill>
            <a:round/>
            <a:headEnd/>
            <a:tailEnd type="triangle" w="med" len="med"/>
          </a:ln>
        </p:spPr>
        <p:txBody>
          <a:bodyPr lIns="0" tIns="0" rIns="0" bIns="0" anchor="ctr"/>
          <a:lstStyle/>
          <a:p>
            <a:pPr algn="ctr">
              <a:buFontTx/>
              <a:buNone/>
            </a:pPr>
            <a:endParaRPr lang="en-US" sz="2400">
              <a:solidFill>
                <a:srgbClr val="000000"/>
              </a:solidFill>
            </a:endParaRPr>
          </a:p>
        </p:txBody>
      </p:sp>
      <p:sp>
        <p:nvSpPr>
          <p:cNvPr id="19463" name="TextBox 37"/>
          <p:cNvSpPr txBox="1">
            <a:spLocks noChangeArrowheads="1"/>
          </p:cNvSpPr>
          <p:nvPr/>
        </p:nvSpPr>
        <p:spPr bwMode="auto">
          <a:xfrm>
            <a:off x="0" y="1458913"/>
            <a:ext cx="1155700" cy="708025"/>
          </a:xfrm>
          <a:prstGeom prst="rect">
            <a:avLst/>
          </a:prstGeom>
          <a:noFill/>
          <a:ln w="9525">
            <a:noFill/>
            <a:miter lim="800000"/>
            <a:headEnd/>
            <a:tailEnd/>
          </a:ln>
        </p:spPr>
        <p:txBody>
          <a:bodyPr>
            <a:spAutoFit/>
          </a:bodyPr>
          <a:lstStyle/>
          <a:p>
            <a:pPr algn="ctr">
              <a:buFontTx/>
              <a:buNone/>
            </a:pPr>
            <a:r>
              <a:rPr lang="en-US" sz="2000">
                <a:solidFill>
                  <a:srgbClr val="000000"/>
                </a:solidFill>
              </a:rPr>
              <a:t>Base Plan</a:t>
            </a:r>
          </a:p>
        </p:txBody>
      </p:sp>
      <p:sp>
        <p:nvSpPr>
          <p:cNvPr id="19464" name="Rectangle 44"/>
          <p:cNvSpPr>
            <a:spLocks noChangeArrowheads="1"/>
          </p:cNvSpPr>
          <p:nvPr/>
        </p:nvSpPr>
        <p:spPr bwMode="auto">
          <a:xfrm>
            <a:off x="2641600" y="2171700"/>
            <a:ext cx="3978275" cy="482600"/>
          </a:xfrm>
          <a:prstGeom prst="rect">
            <a:avLst/>
          </a:prstGeom>
          <a:solidFill>
            <a:srgbClr val="DDDDDD"/>
          </a:solidFill>
          <a:ln w="15875">
            <a:solidFill>
              <a:schemeClr val="tx1"/>
            </a:solidFill>
            <a:round/>
            <a:headEnd/>
            <a:tailEnd type="triangle" w="med" len="med"/>
          </a:ln>
        </p:spPr>
        <p:txBody>
          <a:bodyPr lIns="0" tIns="0" rIns="0" bIns="0" anchor="ctr"/>
          <a:lstStyle/>
          <a:p>
            <a:pPr algn="ctr">
              <a:buFontTx/>
              <a:buNone/>
            </a:pPr>
            <a:r>
              <a:rPr lang="en-US" sz="2400">
                <a:solidFill>
                  <a:srgbClr val="000000"/>
                </a:solidFill>
              </a:rPr>
              <a:t>Outage (30 mos.)</a:t>
            </a:r>
          </a:p>
        </p:txBody>
      </p:sp>
      <p:sp>
        <p:nvSpPr>
          <p:cNvPr id="19465" name="Rectangle 15"/>
          <p:cNvSpPr>
            <a:spLocks noChangeArrowheads="1"/>
          </p:cNvSpPr>
          <p:nvPr/>
        </p:nvSpPr>
        <p:spPr bwMode="auto">
          <a:xfrm>
            <a:off x="1206500" y="2176463"/>
            <a:ext cx="1439863" cy="474662"/>
          </a:xfrm>
          <a:prstGeom prst="rect">
            <a:avLst/>
          </a:prstGeom>
          <a:noFill/>
          <a:ln w="15875">
            <a:solidFill>
              <a:schemeClr val="tx1"/>
            </a:solidFill>
            <a:round/>
            <a:headEnd/>
            <a:tailEnd type="triangle" w="med" len="med"/>
          </a:ln>
        </p:spPr>
        <p:txBody>
          <a:bodyPr lIns="0" tIns="0" rIns="0" bIns="0" anchor="ctr"/>
          <a:lstStyle/>
          <a:p>
            <a:pPr algn="ctr">
              <a:buFontTx/>
              <a:buNone/>
            </a:pPr>
            <a:endParaRPr lang="en-US" sz="2400">
              <a:solidFill>
                <a:srgbClr val="000000"/>
              </a:solidFill>
            </a:endParaRPr>
          </a:p>
        </p:txBody>
      </p:sp>
      <p:sp>
        <p:nvSpPr>
          <p:cNvPr id="19466" name="Rectangle 49"/>
          <p:cNvSpPr>
            <a:spLocks noChangeArrowheads="1"/>
          </p:cNvSpPr>
          <p:nvPr/>
        </p:nvSpPr>
        <p:spPr bwMode="auto">
          <a:xfrm>
            <a:off x="6584950" y="2170113"/>
            <a:ext cx="2420938" cy="485775"/>
          </a:xfrm>
          <a:prstGeom prst="rect">
            <a:avLst/>
          </a:prstGeom>
          <a:solidFill>
            <a:srgbClr val="FFFF66"/>
          </a:solidFill>
          <a:ln w="15875">
            <a:solidFill>
              <a:schemeClr val="tx1"/>
            </a:solidFill>
            <a:round/>
            <a:headEnd/>
            <a:tailEnd type="triangle" w="med" len="med"/>
          </a:ln>
        </p:spPr>
        <p:txBody>
          <a:bodyPr lIns="0" tIns="0" rIns="0" bIns="0" anchor="ctr"/>
          <a:lstStyle/>
          <a:p>
            <a:pPr algn="ctr">
              <a:buFontTx/>
              <a:buNone/>
            </a:pPr>
            <a:r>
              <a:rPr lang="en-US" sz="2400">
                <a:solidFill>
                  <a:srgbClr val="000000"/>
                </a:solidFill>
              </a:rPr>
              <a:t>OPS</a:t>
            </a:r>
          </a:p>
        </p:txBody>
      </p:sp>
      <p:sp>
        <p:nvSpPr>
          <p:cNvPr id="19467" name="TextBox 42"/>
          <p:cNvSpPr txBox="1">
            <a:spLocks noChangeArrowheads="1"/>
          </p:cNvSpPr>
          <p:nvPr/>
        </p:nvSpPr>
        <p:spPr bwMode="auto">
          <a:xfrm>
            <a:off x="-88900" y="2070100"/>
            <a:ext cx="1289050" cy="708025"/>
          </a:xfrm>
          <a:prstGeom prst="rect">
            <a:avLst/>
          </a:prstGeom>
          <a:noFill/>
          <a:ln w="9525">
            <a:noFill/>
            <a:miter lim="800000"/>
            <a:headEnd/>
            <a:tailEnd/>
          </a:ln>
        </p:spPr>
        <p:txBody>
          <a:bodyPr rIns="0">
            <a:spAutoFit/>
          </a:bodyPr>
          <a:lstStyle/>
          <a:p>
            <a:pPr algn="ctr">
              <a:spcBef>
                <a:spcPct val="0"/>
              </a:spcBef>
              <a:buFontTx/>
              <a:buNone/>
            </a:pPr>
            <a:r>
              <a:rPr lang="en-US" sz="2000">
                <a:solidFill>
                  <a:srgbClr val="000000"/>
                </a:solidFill>
              </a:rPr>
              <a:t>Revised</a:t>
            </a:r>
          </a:p>
          <a:p>
            <a:pPr algn="ctr">
              <a:spcBef>
                <a:spcPct val="0"/>
              </a:spcBef>
              <a:buFontTx/>
              <a:buNone/>
            </a:pPr>
            <a:r>
              <a:rPr lang="en-US" sz="2000">
                <a:solidFill>
                  <a:srgbClr val="000000"/>
                </a:solidFill>
              </a:rPr>
              <a:t>Plan</a:t>
            </a:r>
          </a:p>
        </p:txBody>
      </p:sp>
      <p:cxnSp>
        <p:nvCxnSpPr>
          <p:cNvPr id="19468" name="Straight Arrow Connector 24"/>
          <p:cNvCxnSpPr>
            <a:cxnSpLocks noChangeShapeType="1"/>
          </p:cNvCxnSpPr>
          <p:nvPr/>
        </p:nvCxnSpPr>
        <p:spPr bwMode="auto">
          <a:xfrm rot="5400000" flipH="1" flipV="1">
            <a:off x="2720976" y="2832100"/>
            <a:ext cx="381000" cy="3175"/>
          </a:xfrm>
          <a:prstGeom prst="straightConnector1">
            <a:avLst/>
          </a:prstGeom>
          <a:noFill/>
          <a:ln w="28575">
            <a:solidFill>
              <a:schemeClr val="tx1"/>
            </a:solidFill>
            <a:round/>
            <a:headEnd/>
            <a:tailEnd type="arrow" w="med" len="med"/>
          </a:ln>
        </p:spPr>
      </p:cxnSp>
      <p:cxnSp>
        <p:nvCxnSpPr>
          <p:cNvPr id="19469" name="Straight Arrow Connector 31"/>
          <p:cNvCxnSpPr>
            <a:cxnSpLocks noChangeShapeType="1"/>
          </p:cNvCxnSpPr>
          <p:nvPr/>
        </p:nvCxnSpPr>
        <p:spPr bwMode="auto">
          <a:xfrm rot="5400000" flipH="1" flipV="1">
            <a:off x="4295776" y="2870200"/>
            <a:ext cx="381000" cy="3175"/>
          </a:xfrm>
          <a:prstGeom prst="straightConnector1">
            <a:avLst/>
          </a:prstGeom>
          <a:noFill/>
          <a:ln w="28575">
            <a:solidFill>
              <a:schemeClr val="tx1"/>
            </a:solidFill>
            <a:round/>
            <a:headEnd/>
            <a:tailEnd type="arrow" w="med" len="med"/>
          </a:ln>
        </p:spPr>
      </p:cxnSp>
      <p:cxnSp>
        <p:nvCxnSpPr>
          <p:cNvPr id="19470" name="Straight Arrow Connector 44"/>
          <p:cNvCxnSpPr>
            <a:cxnSpLocks noChangeShapeType="1"/>
          </p:cNvCxnSpPr>
          <p:nvPr/>
        </p:nvCxnSpPr>
        <p:spPr bwMode="auto">
          <a:xfrm rot="5400000" flipH="1" flipV="1">
            <a:off x="4829969" y="3023394"/>
            <a:ext cx="711200" cy="1588"/>
          </a:xfrm>
          <a:prstGeom prst="straightConnector1">
            <a:avLst/>
          </a:prstGeom>
          <a:noFill/>
          <a:ln w="28575">
            <a:solidFill>
              <a:schemeClr val="tx1"/>
            </a:solidFill>
            <a:round/>
            <a:headEnd/>
            <a:tailEnd type="arrow" w="med" len="med"/>
          </a:ln>
        </p:spPr>
      </p:cxnSp>
      <p:sp>
        <p:nvSpPr>
          <p:cNvPr id="27" name="TextBox 26"/>
          <p:cNvSpPr txBox="1"/>
          <p:nvPr/>
        </p:nvSpPr>
        <p:spPr>
          <a:xfrm>
            <a:off x="2354263" y="3860800"/>
            <a:ext cx="3368675" cy="584200"/>
          </a:xfrm>
          <a:prstGeom prst="rect">
            <a:avLst/>
          </a:prstGeom>
          <a:solidFill>
            <a:schemeClr val="accent1">
              <a:lumMod val="20000"/>
              <a:lumOff val="80000"/>
            </a:schemeClr>
          </a:solidFill>
          <a:ln>
            <a:solidFill>
              <a:schemeClr val="tx1"/>
            </a:solidFill>
          </a:ln>
        </p:spPr>
        <p:txBody>
          <a:bodyPr>
            <a:spAutoFit/>
          </a:bodyPr>
          <a:lstStyle/>
          <a:p>
            <a:pPr algn="ctr">
              <a:buFontTx/>
              <a:buNone/>
              <a:defRPr/>
            </a:pPr>
            <a:r>
              <a:rPr lang="en-US" sz="1600" dirty="0">
                <a:latin typeface="Helvetica" charset="0"/>
                <a:ea typeface="ＭＳ Ｐゴシック" charset="-128"/>
                <a:cs typeface="ＭＳ Ｐゴシック" charset="-128"/>
              </a:rPr>
              <a:t>Collaborations, data analysis / publications, next-step ST study</a:t>
            </a:r>
          </a:p>
        </p:txBody>
      </p:sp>
      <p:sp>
        <p:nvSpPr>
          <p:cNvPr id="28" name="TextBox 27"/>
          <p:cNvSpPr txBox="1"/>
          <p:nvPr/>
        </p:nvSpPr>
        <p:spPr>
          <a:xfrm>
            <a:off x="5891213" y="3849688"/>
            <a:ext cx="3086100" cy="633412"/>
          </a:xfrm>
          <a:prstGeom prst="rect">
            <a:avLst/>
          </a:prstGeom>
          <a:solidFill>
            <a:schemeClr val="accent1">
              <a:lumMod val="20000"/>
              <a:lumOff val="80000"/>
            </a:schemeClr>
          </a:solidFill>
          <a:ln>
            <a:solidFill>
              <a:schemeClr val="tx1"/>
            </a:solidFill>
          </a:ln>
        </p:spPr>
        <p:txBody>
          <a:bodyPr>
            <a:spAutoFit/>
          </a:bodyPr>
          <a:lstStyle/>
          <a:p>
            <a:pPr algn="ctr">
              <a:buFontTx/>
              <a:buNone/>
              <a:defRPr/>
            </a:pPr>
            <a:r>
              <a:rPr lang="en-US" sz="1600" dirty="0">
                <a:latin typeface="Helvetica" charset="0"/>
                <a:ea typeface="ＭＳ Ｐゴシック" charset="-128"/>
                <a:cs typeface="ＭＳ Ｐゴシック" charset="-128"/>
              </a:rPr>
              <a:t>Next Five Year Period</a:t>
            </a:r>
          </a:p>
          <a:p>
            <a:pPr algn="ctr">
              <a:buFontTx/>
              <a:buNone/>
              <a:defRPr/>
            </a:pPr>
            <a:r>
              <a:rPr lang="en-US" sz="1600" dirty="0">
                <a:latin typeface="Helvetica" charset="0"/>
                <a:ea typeface="ＭＳ Ｐゴシック" charset="-128"/>
                <a:cs typeface="ＭＳ Ｐゴシック" charset="-128"/>
              </a:rPr>
              <a:t>FY 2014-2018</a:t>
            </a:r>
          </a:p>
        </p:txBody>
      </p:sp>
      <p:cxnSp>
        <p:nvCxnSpPr>
          <p:cNvPr id="19473" name="Straight Arrow Connector 57"/>
          <p:cNvCxnSpPr>
            <a:cxnSpLocks noChangeShapeType="1"/>
          </p:cNvCxnSpPr>
          <p:nvPr/>
        </p:nvCxnSpPr>
        <p:spPr bwMode="auto">
          <a:xfrm rot="5400000" flipH="1" flipV="1">
            <a:off x="5934076" y="2870200"/>
            <a:ext cx="381000" cy="3175"/>
          </a:xfrm>
          <a:prstGeom prst="straightConnector1">
            <a:avLst/>
          </a:prstGeom>
          <a:noFill/>
          <a:ln w="28575">
            <a:solidFill>
              <a:schemeClr val="tx1"/>
            </a:solidFill>
            <a:round/>
            <a:headEnd/>
            <a:tailEnd type="arrow" w="med" len="med"/>
          </a:ln>
        </p:spPr>
      </p:cxnSp>
      <p:cxnSp>
        <p:nvCxnSpPr>
          <p:cNvPr id="19474" name="Straight Arrow Connector 59"/>
          <p:cNvCxnSpPr>
            <a:cxnSpLocks noChangeShapeType="1"/>
          </p:cNvCxnSpPr>
          <p:nvPr/>
        </p:nvCxnSpPr>
        <p:spPr bwMode="auto">
          <a:xfrm rot="5400000" flipH="1" flipV="1">
            <a:off x="7432676" y="2882900"/>
            <a:ext cx="381000" cy="3175"/>
          </a:xfrm>
          <a:prstGeom prst="straightConnector1">
            <a:avLst/>
          </a:prstGeom>
          <a:noFill/>
          <a:ln w="28575">
            <a:solidFill>
              <a:schemeClr val="tx1"/>
            </a:solidFill>
            <a:round/>
            <a:headEnd/>
            <a:tailEnd type="arrow" w="med" len="med"/>
          </a:ln>
        </p:spPr>
      </p:cxnSp>
      <p:cxnSp>
        <p:nvCxnSpPr>
          <p:cNvPr id="19475" name="Straight Arrow Connector 60"/>
          <p:cNvCxnSpPr>
            <a:cxnSpLocks noChangeShapeType="1"/>
          </p:cNvCxnSpPr>
          <p:nvPr/>
        </p:nvCxnSpPr>
        <p:spPr bwMode="auto">
          <a:xfrm rot="5400000" flipH="1" flipV="1">
            <a:off x="6037263" y="3098800"/>
            <a:ext cx="862012" cy="1588"/>
          </a:xfrm>
          <a:prstGeom prst="straightConnector1">
            <a:avLst/>
          </a:prstGeom>
          <a:noFill/>
          <a:ln w="28575">
            <a:solidFill>
              <a:schemeClr val="tx1"/>
            </a:solidFill>
            <a:round/>
            <a:headEnd/>
            <a:tailEnd type="arrow" w="med" len="med"/>
          </a:ln>
        </p:spPr>
      </p:cxnSp>
      <p:sp>
        <p:nvSpPr>
          <p:cNvPr id="19476" name="TextBox 30"/>
          <p:cNvSpPr txBox="1">
            <a:spLocks noChangeArrowheads="1"/>
          </p:cNvSpPr>
          <p:nvPr/>
        </p:nvSpPr>
        <p:spPr bwMode="auto">
          <a:xfrm>
            <a:off x="3787775" y="2901950"/>
            <a:ext cx="936625" cy="276225"/>
          </a:xfrm>
          <a:prstGeom prst="rect">
            <a:avLst/>
          </a:prstGeom>
          <a:solidFill>
            <a:schemeClr val="bg1"/>
          </a:solidFill>
          <a:ln w="9525">
            <a:solidFill>
              <a:schemeClr val="bg1"/>
            </a:solidFill>
            <a:miter lim="800000"/>
            <a:headEnd/>
            <a:tailEnd/>
          </a:ln>
        </p:spPr>
        <p:txBody>
          <a:bodyPr wrap="none" rIns="0">
            <a:spAutoFit/>
          </a:bodyPr>
          <a:lstStyle/>
          <a:p>
            <a:pPr>
              <a:buFontTx/>
              <a:buNone/>
            </a:pPr>
            <a:r>
              <a:rPr lang="en-US"/>
              <a:t>APS / IAEA</a:t>
            </a:r>
          </a:p>
        </p:txBody>
      </p:sp>
      <p:sp>
        <p:nvSpPr>
          <p:cNvPr id="19477" name="TextBox 56"/>
          <p:cNvSpPr txBox="1">
            <a:spLocks noChangeArrowheads="1"/>
          </p:cNvSpPr>
          <p:nvPr/>
        </p:nvSpPr>
        <p:spPr bwMode="auto">
          <a:xfrm>
            <a:off x="5807075" y="2927350"/>
            <a:ext cx="441325" cy="276225"/>
          </a:xfrm>
          <a:prstGeom prst="rect">
            <a:avLst/>
          </a:prstGeom>
          <a:solidFill>
            <a:schemeClr val="bg1"/>
          </a:solidFill>
          <a:ln w="9525">
            <a:solidFill>
              <a:schemeClr val="bg1"/>
            </a:solidFill>
            <a:miter lim="800000"/>
            <a:headEnd/>
            <a:tailEnd/>
          </a:ln>
        </p:spPr>
        <p:txBody>
          <a:bodyPr wrap="none" rIns="0">
            <a:spAutoFit/>
          </a:bodyPr>
          <a:lstStyle/>
          <a:p>
            <a:pPr>
              <a:buFontTx/>
              <a:buNone/>
            </a:pPr>
            <a:r>
              <a:rPr lang="en-US"/>
              <a:t>APS</a:t>
            </a:r>
          </a:p>
        </p:txBody>
      </p:sp>
      <p:sp>
        <p:nvSpPr>
          <p:cNvPr id="19478" name="TextBox 58"/>
          <p:cNvSpPr txBox="1">
            <a:spLocks noChangeArrowheads="1"/>
          </p:cNvSpPr>
          <p:nvPr/>
        </p:nvSpPr>
        <p:spPr bwMode="auto">
          <a:xfrm>
            <a:off x="6924675" y="2901950"/>
            <a:ext cx="1030288" cy="276225"/>
          </a:xfrm>
          <a:prstGeom prst="rect">
            <a:avLst/>
          </a:prstGeom>
          <a:solidFill>
            <a:schemeClr val="bg1"/>
          </a:solidFill>
          <a:ln w="9525">
            <a:solidFill>
              <a:schemeClr val="bg1"/>
            </a:solidFill>
            <a:miter lim="800000"/>
            <a:headEnd/>
            <a:tailEnd/>
          </a:ln>
        </p:spPr>
        <p:txBody>
          <a:bodyPr wrap="none">
            <a:spAutoFit/>
          </a:bodyPr>
          <a:lstStyle/>
          <a:p>
            <a:pPr>
              <a:buFontTx/>
              <a:buNone/>
            </a:pPr>
            <a:r>
              <a:rPr lang="en-US"/>
              <a:t>APS / IAEA</a:t>
            </a:r>
          </a:p>
        </p:txBody>
      </p:sp>
      <p:sp>
        <p:nvSpPr>
          <p:cNvPr id="19479" name="TextBox 25"/>
          <p:cNvSpPr txBox="1">
            <a:spLocks noChangeArrowheads="1"/>
          </p:cNvSpPr>
          <p:nvPr/>
        </p:nvSpPr>
        <p:spPr bwMode="auto">
          <a:xfrm>
            <a:off x="3760788" y="3257550"/>
            <a:ext cx="1435100" cy="523875"/>
          </a:xfrm>
          <a:prstGeom prst="rect">
            <a:avLst/>
          </a:prstGeom>
          <a:solidFill>
            <a:srgbClr val="C2FFF0"/>
          </a:solidFill>
          <a:ln w="9525">
            <a:solidFill>
              <a:srgbClr val="000000"/>
            </a:solidFill>
            <a:miter lim="800000"/>
            <a:headEnd/>
            <a:tailEnd/>
          </a:ln>
        </p:spPr>
        <p:txBody>
          <a:bodyPr>
            <a:spAutoFit/>
          </a:bodyPr>
          <a:lstStyle/>
          <a:p>
            <a:pPr>
              <a:buFontTx/>
              <a:buNone/>
            </a:pPr>
            <a:r>
              <a:rPr lang="en-US" sz="1400"/>
              <a:t>Next Five Year Plan Review</a:t>
            </a:r>
          </a:p>
        </p:txBody>
      </p:sp>
      <p:sp>
        <p:nvSpPr>
          <p:cNvPr id="19480" name="TextBox 27"/>
          <p:cNvSpPr txBox="1">
            <a:spLocks noChangeArrowheads="1"/>
          </p:cNvSpPr>
          <p:nvPr/>
        </p:nvSpPr>
        <p:spPr bwMode="auto">
          <a:xfrm>
            <a:off x="5464175" y="3257550"/>
            <a:ext cx="1014413" cy="523875"/>
          </a:xfrm>
          <a:prstGeom prst="rect">
            <a:avLst/>
          </a:prstGeom>
          <a:solidFill>
            <a:srgbClr val="C2FFF0"/>
          </a:solidFill>
          <a:ln w="9525">
            <a:solidFill>
              <a:srgbClr val="000000"/>
            </a:solidFill>
            <a:miter lim="800000"/>
            <a:headEnd/>
            <a:tailEnd/>
          </a:ln>
        </p:spPr>
        <p:txBody>
          <a:bodyPr>
            <a:spAutoFit/>
          </a:bodyPr>
          <a:lstStyle/>
          <a:p>
            <a:pPr>
              <a:buFontTx/>
              <a:buNone/>
            </a:pPr>
            <a:r>
              <a:rPr lang="en-US" sz="1400"/>
              <a:t>NSTX-U Ops Prep</a:t>
            </a:r>
          </a:p>
        </p:txBody>
      </p:sp>
      <p:sp>
        <p:nvSpPr>
          <p:cNvPr id="40" name="Isosceles Triangle 39"/>
          <p:cNvSpPr/>
          <p:nvPr/>
        </p:nvSpPr>
        <p:spPr>
          <a:xfrm rot="5400000">
            <a:off x="8761413" y="4090987"/>
            <a:ext cx="573088" cy="112713"/>
          </a:xfrm>
          <a:prstGeom prst="triangle">
            <a:avLst/>
          </a:prstGeom>
          <a:solidFill>
            <a:srgbClr val="DDDDDD"/>
          </a:solidFill>
          <a:ln w="6350"/>
        </p:spPr>
        <p:style>
          <a:lnRef idx="2">
            <a:schemeClr val="dk1"/>
          </a:lnRef>
          <a:fillRef idx="1">
            <a:schemeClr val="lt1"/>
          </a:fillRef>
          <a:effectRef idx="0">
            <a:schemeClr val="dk1"/>
          </a:effectRef>
          <a:fontRef idx="minor">
            <a:schemeClr val="dk1"/>
          </a:fontRef>
        </p:style>
        <p:txBody>
          <a:bodyPr anchor="ctr"/>
          <a:lstStyle/>
          <a:p>
            <a:pPr algn="ctr">
              <a:buFontTx/>
              <a:buNone/>
              <a:defRPr/>
            </a:pPr>
            <a:endParaRPr lang="en-US"/>
          </a:p>
        </p:txBody>
      </p:sp>
      <p:sp>
        <p:nvSpPr>
          <p:cNvPr id="19483" name="Rectangle 3"/>
          <p:cNvSpPr>
            <a:spLocks noChangeArrowheads="1"/>
          </p:cNvSpPr>
          <p:nvPr/>
        </p:nvSpPr>
        <p:spPr bwMode="auto">
          <a:xfrm>
            <a:off x="0" y="0"/>
            <a:ext cx="9144000" cy="9144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a:lnSpc>
                <a:spcPts val="3425"/>
              </a:lnSpc>
              <a:buFontTx/>
              <a:buNone/>
            </a:pPr>
            <a:r>
              <a:rPr lang="en-US" sz="2800" i="0">
                <a:solidFill>
                  <a:srgbClr val="FF0000"/>
                </a:solidFill>
              </a:rPr>
              <a:t>Upgrade acceleration maximizes NSTX run time and scientific productivity over next 5 yr period (2011-15)</a:t>
            </a:r>
            <a:endParaRPr lang="en-US" sz="2800" i="0"/>
          </a:p>
        </p:txBody>
      </p:sp>
      <p:sp>
        <p:nvSpPr>
          <p:cNvPr id="19484" name="TextBox 29"/>
          <p:cNvSpPr txBox="1">
            <a:spLocks noChangeArrowheads="1"/>
          </p:cNvSpPr>
          <p:nvPr/>
        </p:nvSpPr>
        <p:spPr bwMode="auto">
          <a:xfrm>
            <a:off x="153988" y="4749800"/>
            <a:ext cx="8824912" cy="1643063"/>
          </a:xfrm>
          <a:prstGeom prst="rect">
            <a:avLst/>
          </a:prstGeom>
          <a:solidFill>
            <a:srgbClr val="F6DCF4"/>
          </a:solidFill>
          <a:ln w="9525">
            <a:solidFill>
              <a:schemeClr val="tx1"/>
            </a:solidFill>
            <a:miter lim="800000"/>
            <a:headEnd/>
            <a:tailEnd/>
          </a:ln>
        </p:spPr>
        <p:txBody>
          <a:bodyPr>
            <a:spAutoFit/>
          </a:bodyPr>
          <a:lstStyle/>
          <a:p>
            <a:pPr marL="365125" indent="-182563"/>
            <a:r>
              <a:rPr lang="en-US" sz="1800" i="0"/>
              <a:t> After the TF fault, the NSTX Upgrade outage started six month earlier.</a:t>
            </a:r>
          </a:p>
          <a:p>
            <a:pPr marL="365125" indent="-182563"/>
            <a:r>
              <a:rPr lang="en-US" sz="1800" i="0"/>
              <a:t> Revised schedule aligns well with the next 5 year plan period.</a:t>
            </a:r>
          </a:p>
          <a:p>
            <a:pPr marL="365125" indent="-182563"/>
            <a:r>
              <a:rPr lang="en-US" sz="1800" i="0"/>
              <a:t>A good progress was made in removing and storing diagnostics and related racks with adequate documentation for re-installation planned in FY 2013.</a:t>
            </a:r>
          </a:p>
          <a:p>
            <a:pPr marL="365125" indent="-182563"/>
            <a:r>
              <a:rPr lang="en-US" sz="1800" i="0"/>
              <a:t>NSTX-U activities are generally going very well.</a:t>
            </a:r>
          </a:p>
        </p:txBody>
      </p:sp>
      <p:cxnSp>
        <p:nvCxnSpPr>
          <p:cNvPr id="19485" name="Straight Arrow Connector 24"/>
          <p:cNvCxnSpPr>
            <a:cxnSpLocks noChangeShapeType="1"/>
          </p:cNvCxnSpPr>
          <p:nvPr/>
        </p:nvCxnSpPr>
        <p:spPr bwMode="auto">
          <a:xfrm rot="5400000" flipH="1" flipV="1">
            <a:off x="3013076" y="2832100"/>
            <a:ext cx="381000" cy="3175"/>
          </a:xfrm>
          <a:prstGeom prst="straightConnector1">
            <a:avLst/>
          </a:prstGeom>
          <a:noFill/>
          <a:ln w="28575">
            <a:solidFill>
              <a:schemeClr val="tx1"/>
            </a:solidFill>
            <a:round/>
            <a:headEnd/>
            <a:tailEnd type="arrow" w="med" len="med"/>
          </a:ln>
        </p:spPr>
      </p:cxnSp>
      <p:sp>
        <p:nvSpPr>
          <p:cNvPr id="19486" name="TextBox 22"/>
          <p:cNvSpPr txBox="1">
            <a:spLocks noChangeArrowheads="1"/>
          </p:cNvSpPr>
          <p:nvPr/>
        </p:nvSpPr>
        <p:spPr bwMode="auto">
          <a:xfrm>
            <a:off x="2784475" y="3079750"/>
            <a:ext cx="885825" cy="498475"/>
          </a:xfrm>
          <a:prstGeom prst="rect">
            <a:avLst/>
          </a:prstGeom>
          <a:solidFill>
            <a:schemeClr val="bg1"/>
          </a:solidFill>
          <a:ln w="9525">
            <a:solidFill>
              <a:schemeClr val="bg1"/>
            </a:solidFill>
            <a:miter lim="800000"/>
            <a:headEnd/>
            <a:tailEnd/>
          </a:ln>
        </p:spPr>
        <p:txBody>
          <a:bodyPr wrap="none">
            <a:spAutoFit/>
          </a:bodyPr>
          <a:lstStyle/>
          <a:p>
            <a:pPr algn="ctr">
              <a:buFontTx/>
              <a:buNone/>
            </a:pPr>
            <a:r>
              <a:rPr lang="en-US"/>
              <a:t>CD-3 </a:t>
            </a:r>
          </a:p>
          <a:p>
            <a:pPr algn="ctr">
              <a:buFontTx/>
              <a:buNone/>
            </a:pPr>
            <a:r>
              <a:rPr lang="en-US"/>
              <a:t>Approval</a:t>
            </a:r>
          </a:p>
        </p:txBody>
      </p:sp>
      <p:sp>
        <p:nvSpPr>
          <p:cNvPr id="19487" name="TextBox 22"/>
          <p:cNvSpPr txBox="1">
            <a:spLocks noChangeArrowheads="1"/>
          </p:cNvSpPr>
          <p:nvPr/>
        </p:nvSpPr>
        <p:spPr bwMode="auto">
          <a:xfrm>
            <a:off x="2593975" y="2889250"/>
            <a:ext cx="533400" cy="276225"/>
          </a:xfrm>
          <a:prstGeom prst="rect">
            <a:avLst/>
          </a:prstGeom>
          <a:solidFill>
            <a:schemeClr val="bg1"/>
          </a:solidFill>
          <a:ln w="9525">
            <a:solidFill>
              <a:schemeClr val="bg1"/>
            </a:solidFill>
            <a:miter lim="800000"/>
            <a:headEnd/>
            <a:tailEnd/>
          </a:ln>
        </p:spPr>
        <p:txBody>
          <a:bodyPr wrap="none">
            <a:spAutoFit/>
          </a:bodyPr>
          <a:lstStyle/>
          <a:p>
            <a:pPr>
              <a:buFontTx/>
              <a:buNone/>
            </a:pPr>
            <a:r>
              <a:rPr lang="en-US"/>
              <a:t>APS</a:t>
            </a:r>
          </a:p>
        </p:txBody>
      </p:sp>
      <p:cxnSp>
        <p:nvCxnSpPr>
          <p:cNvPr id="19488" name="Straight Arrow Connector 24"/>
          <p:cNvCxnSpPr>
            <a:cxnSpLocks noChangeShapeType="1"/>
          </p:cNvCxnSpPr>
          <p:nvPr/>
        </p:nvCxnSpPr>
        <p:spPr bwMode="auto">
          <a:xfrm rot="5400000" flipH="1" flipV="1">
            <a:off x="8645526" y="2824162"/>
            <a:ext cx="493712" cy="157163"/>
          </a:xfrm>
          <a:prstGeom prst="straightConnector1">
            <a:avLst/>
          </a:prstGeom>
          <a:noFill/>
          <a:ln w="28575">
            <a:solidFill>
              <a:schemeClr val="tx1"/>
            </a:solidFill>
            <a:round/>
            <a:headEnd/>
            <a:tailEnd type="arrow" w="med" len="med"/>
          </a:ln>
        </p:spPr>
      </p:cxnSp>
      <p:sp>
        <p:nvSpPr>
          <p:cNvPr id="19489" name="TextBox 22"/>
          <p:cNvSpPr txBox="1">
            <a:spLocks noChangeArrowheads="1"/>
          </p:cNvSpPr>
          <p:nvPr/>
        </p:nvSpPr>
        <p:spPr bwMode="auto">
          <a:xfrm>
            <a:off x="8181975" y="3067050"/>
            <a:ext cx="1063625" cy="498475"/>
          </a:xfrm>
          <a:prstGeom prst="rect">
            <a:avLst/>
          </a:prstGeom>
          <a:solidFill>
            <a:schemeClr val="bg1"/>
          </a:solidFill>
          <a:ln w="9525">
            <a:solidFill>
              <a:schemeClr val="bg1"/>
            </a:solidFill>
            <a:miter lim="800000"/>
            <a:headEnd/>
            <a:tailEnd/>
          </a:ln>
        </p:spPr>
        <p:txBody>
          <a:bodyPr wrap="none">
            <a:spAutoFit/>
          </a:bodyPr>
          <a:lstStyle/>
          <a:p>
            <a:pPr algn="ctr">
              <a:buFontTx/>
              <a:buNone/>
            </a:pPr>
            <a:r>
              <a:rPr lang="en-US"/>
              <a:t>CD-4 </a:t>
            </a:r>
          </a:p>
          <a:p>
            <a:pPr algn="ctr">
              <a:buFontTx/>
              <a:buNone/>
            </a:pPr>
            <a:r>
              <a:rPr lang="en-US"/>
              <a:t>Completion</a:t>
            </a:r>
          </a:p>
        </p:txBody>
      </p:sp>
      <p:sp>
        <p:nvSpPr>
          <p:cNvPr id="34"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17</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9144000" cy="1143000"/>
          </a:xfrm>
          <a:noFill/>
          <a:ln>
            <a:miter lim="800000"/>
            <a:headEnd/>
            <a:tailEnd/>
          </a:ln>
        </p:spPr>
        <p:txBody>
          <a:bodyPr wrap="square" lIns="91440" tIns="45720" rIns="91440" bIns="45720" numCol="1" anchor="t" anchorCtr="0" compatLnSpc="1">
            <a:prstTxWarp prst="textNoShape">
              <a:avLst/>
            </a:prstTxWarp>
          </a:bodyPr>
          <a:lstStyle/>
          <a:p>
            <a:r>
              <a:rPr lang="en-US" sz="3200" smtClean="0">
                <a:solidFill>
                  <a:srgbClr val="FF0000"/>
                </a:solidFill>
                <a:ea typeface="ＭＳ Ｐゴシック" pitchFamily="34" charset="-128"/>
              </a:rPr>
              <a:t>Good Progress on the Diagnostic Removal</a:t>
            </a:r>
            <a:br>
              <a:rPr lang="en-US" sz="3200" smtClean="0">
                <a:solidFill>
                  <a:srgbClr val="FF0000"/>
                </a:solidFill>
                <a:ea typeface="ＭＳ Ｐゴシック" pitchFamily="34" charset="-128"/>
              </a:rPr>
            </a:br>
            <a:r>
              <a:rPr lang="en-US" smtClean="0">
                <a:solidFill>
                  <a:srgbClr val="1238FF"/>
                </a:solidFill>
                <a:ea typeface="ＭＳ Ｐゴシック" pitchFamily="34" charset="-128"/>
              </a:rPr>
              <a:t>62 Diagnostics -  45 removed, 5 partially removed, 6 remain</a:t>
            </a:r>
            <a:endParaRPr lang="en-US" sz="3200" smtClean="0">
              <a:solidFill>
                <a:srgbClr val="FF0000"/>
              </a:solidFill>
              <a:ea typeface="ＭＳ Ｐゴシック" pitchFamily="34" charset="-128"/>
            </a:endParaRPr>
          </a:p>
        </p:txBody>
      </p:sp>
      <p:graphicFrame>
        <p:nvGraphicFramePr>
          <p:cNvPr id="4" name="Table 3"/>
          <p:cNvGraphicFramePr>
            <a:graphicFrameLocks noGrp="1"/>
          </p:cNvGraphicFramePr>
          <p:nvPr/>
        </p:nvGraphicFramePr>
        <p:xfrm>
          <a:off x="1049338" y="1074738"/>
          <a:ext cx="2455334" cy="5207010"/>
        </p:xfrm>
        <a:graphic>
          <a:graphicData uri="http://schemas.openxmlformats.org/drawingml/2006/table">
            <a:tbl>
              <a:tblPr/>
              <a:tblGrid>
                <a:gridCol w="2455334"/>
              </a:tblGrid>
              <a:tr h="173567">
                <a:tc>
                  <a:txBody>
                    <a:bodyPr/>
                    <a:lstStyle/>
                    <a:p>
                      <a:pPr algn="l" fontAlgn="ctr"/>
                      <a:r>
                        <a:rPr lang="en-US" sz="800" b="1" i="0" u="none" strike="noStrike">
                          <a:solidFill>
                            <a:srgbClr val="000000"/>
                          </a:solidFill>
                          <a:latin typeface="Arial"/>
                        </a:rPr>
                        <a:t>Beam Emission Spectroscopy (BES)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567">
                <a:tc>
                  <a:txBody>
                    <a:bodyPr/>
                    <a:lstStyle/>
                    <a:p>
                      <a:pPr algn="l" fontAlgn="ctr"/>
                      <a:r>
                        <a:rPr lang="en-US" sz="800" b="1" i="0" u="none" strike="noStrike">
                          <a:solidFill>
                            <a:srgbClr val="000000"/>
                          </a:solidFill>
                          <a:latin typeface="Arial"/>
                        </a:rPr>
                        <a:t>Bolometer  -  divertor array</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Bolometer  -  midplane array</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CHERS - poloidal</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CHERS - toroidal</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567">
                <a:tc>
                  <a:txBody>
                    <a:bodyPr/>
                    <a:lstStyle/>
                    <a:p>
                      <a:pPr algn="l" fontAlgn="ctr"/>
                      <a:r>
                        <a:rPr lang="en-US" sz="800" b="1" i="0" u="none" strike="noStrike">
                          <a:solidFill>
                            <a:srgbClr val="000000"/>
                          </a:solidFill>
                          <a:latin typeface="Arial"/>
                        </a:rPr>
                        <a:t>Edge bias &amp; Langmuir probes  -  inter-LLD</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567">
                <a:tc>
                  <a:txBody>
                    <a:bodyPr/>
                    <a:lstStyle/>
                    <a:p>
                      <a:pPr algn="l" fontAlgn="ctr"/>
                      <a:r>
                        <a:rPr lang="en-US" sz="800" b="1" i="0" u="none" strike="noStrike">
                          <a:solidFill>
                            <a:srgbClr val="000000"/>
                          </a:solidFill>
                          <a:latin typeface="Arial"/>
                        </a:rPr>
                        <a:t>Edge deposition monitors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Edge pressure gauges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173567">
                <a:tc>
                  <a:txBody>
                    <a:bodyPr/>
                    <a:lstStyle/>
                    <a:p>
                      <a:pPr algn="l" fontAlgn="ctr"/>
                      <a:r>
                        <a:rPr lang="en-US" sz="800" b="1" i="0" u="none" strike="noStrike">
                          <a:solidFill>
                            <a:srgbClr val="000000"/>
                          </a:solidFill>
                          <a:latin typeface="Arial"/>
                        </a:rPr>
                        <a:t>Edge Rotation Diagnostic (ERD)</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Fast cameras -  divertor &amp; LLD</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Fast Ion D-Alpha (FIDA) Radial view</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Fast Ion D-Alpha (FIDA) Tangential view</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Fast lost ion probes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Filterscopes, 1-D D-alpha cameras (EIES)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FIReTIP  -  multi-chord interferometry</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Gas puff imaging  -  divertor</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Gas puff imaging  -  midplane</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High-k scattering</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Infrared cameras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Interferometry/forward scattering  -  1 mm</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Langmuir probes  -  PFC tiles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173567">
                <a:tc>
                  <a:txBody>
                    <a:bodyPr/>
                    <a:lstStyle/>
                    <a:p>
                      <a:pPr algn="l" fontAlgn="ctr"/>
                      <a:r>
                        <a:rPr lang="en-US" sz="800" b="1" i="0" u="none" strike="noStrike">
                          <a:solidFill>
                            <a:srgbClr val="000000"/>
                          </a:solidFill>
                          <a:latin typeface="Arial"/>
                        </a:rPr>
                        <a:t>Langmuir probes - fast eroding</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173567">
                <a:tc>
                  <a:txBody>
                    <a:bodyPr/>
                    <a:lstStyle/>
                    <a:p>
                      <a:pPr algn="l" fontAlgn="ctr"/>
                      <a:r>
                        <a:rPr lang="en-US" sz="800" b="1" i="0" u="none" strike="noStrike">
                          <a:solidFill>
                            <a:srgbClr val="000000"/>
                          </a:solidFill>
                          <a:latin typeface="Arial"/>
                        </a:rPr>
                        <a:t>Langmuir probes (baffled)  -  outboard</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567">
                <a:tc>
                  <a:txBody>
                    <a:bodyPr/>
                    <a:lstStyle/>
                    <a:p>
                      <a:pPr algn="l" fontAlgn="ctr"/>
                      <a:r>
                        <a:rPr lang="en-US" sz="800" b="1" i="0" u="none" strike="noStrike">
                          <a:solidFill>
                            <a:srgbClr val="000000"/>
                          </a:solidFill>
                          <a:latin typeface="Arial"/>
                        </a:rPr>
                        <a:t>Langmuir probes (high density)  -  inter-LLD </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567">
                <a:tc>
                  <a:txBody>
                    <a:bodyPr/>
                    <a:lstStyle/>
                    <a:p>
                      <a:pPr algn="l" fontAlgn="ctr"/>
                      <a:r>
                        <a:rPr lang="en-US" sz="800" b="1" i="0" u="none" strike="noStrike">
                          <a:solidFill>
                            <a:srgbClr val="000000"/>
                          </a:solidFill>
                          <a:latin typeface="Arial"/>
                        </a:rPr>
                        <a:t>Magnetics  -  diamagnetism</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Magnetics  -  flux loops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73567">
                <a:tc>
                  <a:txBody>
                    <a:bodyPr/>
                    <a:lstStyle/>
                    <a:p>
                      <a:pPr algn="l" fontAlgn="ctr"/>
                      <a:r>
                        <a:rPr lang="en-US" sz="800" b="1" i="0" u="none" strike="noStrike">
                          <a:solidFill>
                            <a:srgbClr val="000000"/>
                          </a:solidFill>
                          <a:latin typeface="Arial"/>
                        </a:rPr>
                        <a:t>Magnetics  -  locked modes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a:solidFill>
                            <a:srgbClr val="000000"/>
                          </a:solidFill>
                          <a:latin typeface="Arial"/>
                        </a:rPr>
                        <a:t>Magnetics  -  outboard divertor halo current</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173567">
                <a:tc>
                  <a:txBody>
                    <a:bodyPr/>
                    <a:lstStyle/>
                    <a:p>
                      <a:pPr algn="l" fontAlgn="ctr"/>
                      <a:r>
                        <a:rPr lang="en-US" sz="800" b="1" i="0" u="none" strike="noStrike">
                          <a:solidFill>
                            <a:srgbClr val="000000"/>
                          </a:solidFill>
                          <a:latin typeface="Arial"/>
                        </a:rPr>
                        <a:t>Magnetics  -  Rogowski coils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73567">
                <a:tc>
                  <a:txBody>
                    <a:bodyPr/>
                    <a:lstStyle/>
                    <a:p>
                      <a:pPr algn="l" fontAlgn="ctr"/>
                      <a:r>
                        <a:rPr lang="en-US" sz="800" b="1" i="0" u="none" strike="noStrike" dirty="0">
                          <a:solidFill>
                            <a:srgbClr val="000000"/>
                          </a:solidFill>
                          <a:latin typeface="Arial"/>
                        </a:rPr>
                        <a:t>Magnetics  -  RWM sensors</a:t>
                      </a:r>
                    </a:p>
                  </a:txBody>
                  <a:tcPr marL="7193" marR="7193" marT="71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5" name="Table 4"/>
          <p:cNvGraphicFramePr>
            <a:graphicFrameLocks noGrp="1"/>
          </p:cNvGraphicFramePr>
          <p:nvPr/>
        </p:nvGraphicFramePr>
        <p:xfrm>
          <a:off x="3881438" y="1163638"/>
          <a:ext cx="2401359" cy="5062140"/>
        </p:xfrm>
        <a:graphic>
          <a:graphicData uri="http://schemas.openxmlformats.org/drawingml/2006/table">
            <a:tbl>
              <a:tblPr/>
              <a:tblGrid>
                <a:gridCol w="2401359"/>
              </a:tblGrid>
              <a:tr h="159148">
                <a:tc>
                  <a:txBody>
                    <a:bodyPr/>
                    <a:lstStyle/>
                    <a:p>
                      <a:pPr algn="l" fontAlgn="ctr"/>
                      <a:r>
                        <a:rPr lang="en-US" sz="800" b="1" i="0" u="none" strike="noStrike">
                          <a:solidFill>
                            <a:srgbClr val="000000"/>
                          </a:solidFill>
                          <a:latin typeface="Arial"/>
                        </a:rPr>
                        <a:t>MAPP</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Mirnov coils  -  high frequency</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59148">
                <a:tc>
                  <a:txBody>
                    <a:bodyPr/>
                    <a:lstStyle/>
                    <a:p>
                      <a:pPr algn="l" fontAlgn="ctr"/>
                      <a:r>
                        <a:rPr lang="en-US" sz="800" b="1" i="0" u="none" strike="noStrike">
                          <a:solidFill>
                            <a:srgbClr val="000000"/>
                          </a:solidFill>
                          <a:latin typeface="Arial"/>
                        </a:rPr>
                        <a:t>Mirnov coils  -  poloidal array</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59148">
                <a:tc>
                  <a:txBody>
                    <a:bodyPr/>
                    <a:lstStyle/>
                    <a:p>
                      <a:pPr algn="l" fontAlgn="ctr"/>
                      <a:r>
                        <a:rPr lang="en-US" sz="800" b="1" i="0" u="none" strike="noStrike">
                          <a:latin typeface="Arial"/>
                        </a:rPr>
                        <a:t>Mirnov coils  -  three-axis</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Mirnov coils  -  toroidal array</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59148">
                <a:tc>
                  <a:txBody>
                    <a:bodyPr/>
                    <a:lstStyle/>
                    <a:p>
                      <a:pPr algn="l" fontAlgn="ctr"/>
                      <a:r>
                        <a:rPr lang="en-US" sz="800" b="1" i="0" u="none" strike="noStrike">
                          <a:solidFill>
                            <a:srgbClr val="000000"/>
                          </a:solidFill>
                          <a:latin typeface="Arial"/>
                        </a:rPr>
                        <a:t>MSE-CIF</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159148">
                <a:tc>
                  <a:txBody>
                    <a:bodyPr/>
                    <a:lstStyle/>
                    <a:p>
                      <a:pPr algn="l" fontAlgn="ctr"/>
                      <a:r>
                        <a:rPr lang="en-US" sz="800" b="1" i="0" u="none" strike="noStrike">
                          <a:solidFill>
                            <a:srgbClr val="000000"/>
                          </a:solidFill>
                          <a:latin typeface="Arial"/>
                        </a:rPr>
                        <a:t>MSE-LIF</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59148">
                <a:tc>
                  <a:txBody>
                    <a:bodyPr/>
                    <a:lstStyle/>
                    <a:p>
                      <a:pPr algn="l" fontAlgn="ctr"/>
                      <a:r>
                        <a:rPr lang="en-US" sz="800" b="1" i="0" u="none" strike="noStrike">
                          <a:solidFill>
                            <a:srgbClr val="000000"/>
                          </a:solidFill>
                          <a:latin typeface="Arial"/>
                        </a:rPr>
                        <a:t>Neutron detectors</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148">
                <a:tc>
                  <a:txBody>
                    <a:bodyPr/>
                    <a:lstStyle/>
                    <a:p>
                      <a:pPr algn="l" fontAlgn="ctr"/>
                      <a:r>
                        <a:rPr lang="en-US" sz="800" b="1" i="0" u="none" strike="noStrike">
                          <a:solidFill>
                            <a:srgbClr val="000000"/>
                          </a:solidFill>
                          <a:latin typeface="Arial"/>
                        </a:rPr>
                        <a:t>NPA  -  E || B scanning</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NPA  -  solid state</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Plasma TV</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Reflectometer  -  65 GHz backscattering</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Reflectometer  -  correlation</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Reflectometer  -  fixed freq.</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Reflectometer  -  FM/CW</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RF Probe - lower dome</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Divertor UV/visible</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LOWEUS EUV</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21218">
                <a:tc>
                  <a:txBody>
                    <a:bodyPr/>
                    <a:lstStyle/>
                    <a:p>
                      <a:pPr algn="l" fontAlgn="ctr"/>
                      <a:r>
                        <a:rPr lang="en-US" sz="800" b="1" i="0" u="none" strike="noStrike">
                          <a:solidFill>
                            <a:srgbClr val="000000"/>
                          </a:solidFill>
                          <a:latin typeface="Arial"/>
                        </a:rPr>
                        <a:t>Spectroscopy  -  Lyman-alpha array</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SPRED VUV</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SWIFT 2D flow</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VIPS visible</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XEUS EUV </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X-ray crystal - horizontal</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Spectroscopy  -  X-ray crystal - vertical</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Thomson scattering  -  MPTS</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59148">
                <a:tc>
                  <a:txBody>
                    <a:bodyPr/>
                    <a:lstStyle/>
                    <a:p>
                      <a:pPr algn="l" fontAlgn="ctr"/>
                      <a:r>
                        <a:rPr lang="en-US" sz="800" b="1" i="0" u="none" strike="noStrike">
                          <a:solidFill>
                            <a:srgbClr val="000000"/>
                          </a:solidFill>
                          <a:latin typeface="Arial"/>
                        </a:rPr>
                        <a:t>Visible bremsstrahlung</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X-rays  -  "Optical" array</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X-rays  -  Tangential TG spectrometer</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X-rays  -  ultrafast pinhole camera</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a:solidFill>
                            <a:srgbClr val="000000"/>
                          </a:solidFill>
                          <a:latin typeface="Arial"/>
                        </a:rPr>
                        <a:t>X-rays  -  Ultrasoft arrays</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r h="159148">
                <a:tc>
                  <a:txBody>
                    <a:bodyPr/>
                    <a:lstStyle/>
                    <a:p>
                      <a:pPr algn="l" fontAlgn="ctr"/>
                      <a:r>
                        <a:rPr lang="en-US" sz="800" b="1" i="0" u="none" strike="noStrike" dirty="0">
                          <a:solidFill>
                            <a:srgbClr val="000000"/>
                          </a:solidFill>
                          <a:latin typeface="Arial"/>
                        </a:rPr>
                        <a:t>X-rays - </a:t>
                      </a:r>
                      <a:r>
                        <a:rPr lang="en-US" sz="800" b="1" i="0" u="none" strike="noStrike" dirty="0" err="1">
                          <a:solidFill>
                            <a:srgbClr val="000000"/>
                          </a:solidFill>
                          <a:latin typeface="Arial"/>
                        </a:rPr>
                        <a:t>bremsstrahlung</a:t>
                      </a:r>
                      <a:r>
                        <a:rPr lang="en-US" sz="800" b="1" i="0" u="none" strike="noStrike" dirty="0">
                          <a:solidFill>
                            <a:srgbClr val="000000"/>
                          </a:solidFill>
                          <a:latin typeface="Arial"/>
                        </a:rPr>
                        <a:t> spectrum</a:t>
                      </a:r>
                    </a:p>
                  </a:txBody>
                  <a:tcPr marL="6632" marR="6632" marT="6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305"/>
                    </a:solidFill>
                  </a:tcPr>
                </a:tc>
              </a:tr>
            </a:tbl>
          </a:graphicData>
        </a:graphic>
      </p:graphicFrame>
      <p:sp>
        <p:nvSpPr>
          <p:cNvPr id="20616" name="TextBox 5"/>
          <p:cNvSpPr txBox="1">
            <a:spLocks noChangeArrowheads="1"/>
          </p:cNvSpPr>
          <p:nvPr/>
        </p:nvSpPr>
        <p:spPr bwMode="auto">
          <a:xfrm>
            <a:off x="7005638" y="2252663"/>
            <a:ext cx="2166937" cy="2111375"/>
          </a:xfrm>
          <a:prstGeom prst="rect">
            <a:avLst/>
          </a:prstGeom>
          <a:noFill/>
          <a:ln w="9525">
            <a:noFill/>
            <a:miter lim="800000"/>
            <a:headEnd/>
            <a:tailEnd/>
          </a:ln>
        </p:spPr>
        <p:txBody>
          <a:bodyPr wrap="none">
            <a:spAutoFit/>
          </a:bodyPr>
          <a:lstStyle/>
          <a:p>
            <a:pPr>
              <a:buFontTx/>
              <a:buNone/>
            </a:pPr>
            <a:r>
              <a:rPr lang="en-US" sz="1600"/>
              <a:t>    Removed</a:t>
            </a:r>
          </a:p>
          <a:p>
            <a:pPr>
              <a:buFontTx/>
              <a:buNone/>
            </a:pPr>
            <a:endParaRPr lang="en-US" sz="1600"/>
          </a:p>
          <a:p>
            <a:pPr>
              <a:buFontTx/>
              <a:buNone/>
            </a:pPr>
            <a:r>
              <a:rPr lang="en-US" sz="1600"/>
              <a:t>    Partially removed</a:t>
            </a:r>
          </a:p>
          <a:p>
            <a:pPr>
              <a:buFontTx/>
              <a:buNone/>
            </a:pPr>
            <a:endParaRPr lang="en-US" sz="1600"/>
          </a:p>
          <a:p>
            <a:pPr>
              <a:buFontTx/>
              <a:buNone/>
            </a:pPr>
            <a:r>
              <a:rPr lang="en-US" sz="1600"/>
              <a:t>    Remain</a:t>
            </a:r>
          </a:p>
          <a:p>
            <a:pPr>
              <a:buFontTx/>
              <a:buNone/>
            </a:pPr>
            <a:endParaRPr lang="en-US" sz="1600"/>
          </a:p>
          <a:p>
            <a:pPr>
              <a:buFontTx/>
              <a:buNone/>
            </a:pPr>
            <a:r>
              <a:rPr lang="en-US" sz="1600"/>
              <a:t>    TBD</a:t>
            </a:r>
          </a:p>
        </p:txBody>
      </p:sp>
      <p:sp>
        <p:nvSpPr>
          <p:cNvPr id="20617" name="Rectangle 6"/>
          <p:cNvSpPr>
            <a:spLocks noChangeArrowheads="1"/>
          </p:cNvSpPr>
          <p:nvPr/>
        </p:nvSpPr>
        <p:spPr bwMode="auto">
          <a:xfrm>
            <a:off x="6535738" y="2303463"/>
            <a:ext cx="711200" cy="254000"/>
          </a:xfrm>
          <a:prstGeom prst="rect">
            <a:avLst/>
          </a:prstGeom>
          <a:solidFill>
            <a:srgbClr val="F9FF1D"/>
          </a:solidFill>
          <a:ln w="15875">
            <a:solidFill>
              <a:schemeClr val="tx1"/>
            </a:solidFill>
            <a:round/>
            <a:headEnd/>
            <a:tailEnd type="triangle" w="med" len="med"/>
          </a:ln>
        </p:spPr>
        <p:txBody>
          <a:bodyPr lIns="0" tIns="0" rIns="0" bIns="0"/>
          <a:lstStyle/>
          <a:p>
            <a:endParaRPr lang="en-US"/>
          </a:p>
        </p:txBody>
      </p:sp>
      <p:sp>
        <p:nvSpPr>
          <p:cNvPr id="20618" name="Rectangle 7"/>
          <p:cNvSpPr>
            <a:spLocks noChangeArrowheads="1"/>
          </p:cNvSpPr>
          <p:nvPr/>
        </p:nvSpPr>
        <p:spPr bwMode="auto">
          <a:xfrm>
            <a:off x="6535738" y="2878138"/>
            <a:ext cx="711200" cy="254000"/>
          </a:xfrm>
          <a:prstGeom prst="rect">
            <a:avLst/>
          </a:prstGeom>
          <a:solidFill>
            <a:srgbClr val="FBFFE4"/>
          </a:solidFill>
          <a:ln w="15875">
            <a:solidFill>
              <a:schemeClr val="tx1"/>
            </a:solidFill>
            <a:round/>
            <a:headEnd/>
            <a:tailEnd type="triangle" w="med" len="med"/>
          </a:ln>
        </p:spPr>
        <p:txBody>
          <a:bodyPr lIns="0" tIns="0" rIns="0" bIns="0"/>
          <a:lstStyle/>
          <a:p>
            <a:endParaRPr lang="en-US"/>
          </a:p>
        </p:txBody>
      </p:sp>
      <p:sp>
        <p:nvSpPr>
          <p:cNvPr id="20619" name="Rectangle 8"/>
          <p:cNvSpPr>
            <a:spLocks noChangeArrowheads="1"/>
          </p:cNvSpPr>
          <p:nvPr/>
        </p:nvSpPr>
        <p:spPr bwMode="auto">
          <a:xfrm>
            <a:off x="6535738" y="3471863"/>
            <a:ext cx="711200" cy="254000"/>
          </a:xfrm>
          <a:prstGeom prst="rect">
            <a:avLst/>
          </a:prstGeom>
          <a:solidFill>
            <a:srgbClr val="FFD179"/>
          </a:solidFill>
          <a:ln w="15875">
            <a:solidFill>
              <a:schemeClr val="tx1"/>
            </a:solidFill>
            <a:round/>
            <a:headEnd/>
            <a:tailEnd type="triangle" w="med" len="med"/>
          </a:ln>
        </p:spPr>
        <p:txBody>
          <a:bodyPr lIns="0" tIns="0" rIns="0" bIns="0"/>
          <a:lstStyle/>
          <a:p>
            <a:endParaRPr lang="en-US"/>
          </a:p>
        </p:txBody>
      </p:sp>
      <p:sp>
        <p:nvSpPr>
          <p:cNvPr id="20620" name="Rectangle 9"/>
          <p:cNvSpPr>
            <a:spLocks noChangeArrowheads="1"/>
          </p:cNvSpPr>
          <p:nvPr/>
        </p:nvSpPr>
        <p:spPr bwMode="auto">
          <a:xfrm>
            <a:off x="6535738" y="4046538"/>
            <a:ext cx="711200" cy="254000"/>
          </a:xfrm>
          <a:prstGeom prst="rect">
            <a:avLst/>
          </a:prstGeom>
          <a:solidFill>
            <a:schemeClr val="bg1"/>
          </a:solidFill>
          <a:ln w="15875">
            <a:solidFill>
              <a:schemeClr val="tx1"/>
            </a:solidFill>
            <a:round/>
            <a:headEnd/>
            <a:tailEnd type="triangle" w="med" len="med"/>
          </a:ln>
        </p:spPr>
        <p:txBody>
          <a:bodyPr lIns="0" tIns="0" rIns="0" bIns="0"/>
          <a:lstStyle/>
          <a:p>
            <a:endParaRPr lang="en-US"/>
          </a:p>
        </p:txBody>
      </p:sp>
      <p:sp>
        <p:nvSpPr>
          <p:cNvPr id="11"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18</a:t>
            </a:fld>
            <a:endParaRPr lang="en-US" smtClean="0">
              <a:ea typeface="ＭＳ Ｐゴシック" pitchFamily="34" charset="-128"/>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6" name="Rectangle 4"/>
          <p:cNvSpPr>
            <a:spLocks noChangeArrowheads="1"/>
          </p:cNvSpPr>
          <p:nvPr/>
        </p:nvSpPr>
        <p:spPr bwMode="auto">
          <a:xfrm>
            <a:off x="-152400" y="1130300"/>
            <a:ext cx="9144000" cy="5383213"/>
          </a:xfrm>
          <a:prstGeom prst="rect">
            <a:avLst/>
          </a:prstGeom>
          <a:noFill/>
          <a:ln w="9525">
            <a:noFill/>
            <a:miter lim="800000"/>
            <a:headEnd/>
            <a:tailEnd/>
          </a:ln>
          <a:effectLst/>
        </p:spPr>
        <p:txBody>
          <a:bodyPr lIns="91423" tIns="45712" rIns="91423" bIns="45712">
            <a:spAutoFit/>
          </a:bodyPr>
          <a:lstStyle/>
          <a:p>
            <a:pPr marL="635000" lvl="1" indent="-177800" defTabSz="912813" eaLnBrk="0" hangingPunct="0">
              <a:spcBef>
                <a:spcPct val="30000"/>
              </a:spcBef>
              <a:buFontTx/>
              <a:buNone/>
            </a:pPr>
            <a:r>
              <a:rPr lang="en-US" sz="1800" i="0">
                <a:solidFill>
                  <a:srgbClr val="FF0000"/>
                </a:solidFill>
                <a:latin typeface="Arial" pitchFamily="34" charset="0"/>
              </a:rPr>
              <a:t>Extra 12 channels for the multi-pulse Thomson scattering system</a:t>
            </a:r>
            <a:r>
              <a:rPr lang="en-US" sz="1800" i="0">
                <a:solidFill>
                  <a:srgbClr val="081DFF"/>
                </a:solidFill>
                <a:latin typeface="Arial" pitchFamily="34" charset="0"/>
              </a:rPr>
              <a:t> </a:t>
            </a:r>
            <a:r>
              <a:rPr lang="en-US" sz="1800" i="0">
                <a:solidFill>
                  <a:srgbClr val="0000FF"/>
                </a:solidFill>
                <a:latin typeface="Arial" pitchFamily="34" charset="0"/>
              </a:rPr>
              <a:t>for improved H-mode pedestal and plasma edge spatial resolution to support the FY 11 joint research milestone.</a:t>
            </a:r>
          </a:p>
          <a:p>
            <a:pPr marL="635000" lvl="1" indent="-177800" defTabSz="912813" eaLnBrk="0" hangingPunct="0">
              <a:spcBef>
                <a:spcPct val="30000"/>
              </a:spcBef>
              <a:buFontTx/>
              <a:buNone/>
            </a:pPr>
            <a:r>
              <a:rPr lang="en-US" sz="1600" i="0">
                <a:solidFill>
                  <a:srgbClr val="FF0000"/>
                </a:solidFill>
                <a:effectLst>
                  <a:outerShdw blurRad="38100" dist="38100" dir="2700000" algn="tl">
                    <a:srgbClr val="C0C0C0"/>
                  </a:outerShdw>
                </a:effectLst>
              </a:rPr>
              <a:t>E</a:t>
            </a:r>
            <a:r>
              <a:rPr lang="en-US" sz="1800" i="0">
                <a:solidFill>
                  <a:srgbClr val="FF0000"/>
                </a:solidFill>
                <a:latin typeface="Arial" pitchFamily="34" charset="0"/>
              </a:rPr>
              <a:t>nhancement to the liquid lithium divertor target </a:t>
            </a:r>
            <a:r>
              <a:rPr lang="en-US" sz="1800" i="0">
                <a:solidFill>
                  <a:srgbClr val="0000FF"/>
                </a:solidFill>
                <a:latin typeface="Arial" pitchFamily="34" charset="0"/>
              </a:rPr>
              <a:t>capability for modifying edge collisionality, including two lithium evaporators, and  LLD diagnostics.</a:t>
            </a:r>
          </a:p>
          <a:p>
            <a:pPr marL="635000" lvl="1" indent="-177800" defTabSz="912813" eaLnBrk="0" hangingPunct="0">
              <a:spcBef>
                <a:spcPct val="30000"/>
              </a:spcBef>
              <a:buFontTx/>
              <a:buNone/>
            </a:pPr>
            <a:r>
              <a:rPr lang="en-US" sz="1800" i="0">
                <a:solidFill>
                  <a:srgbClr val="FF0000"/>
                </a:solidFill>
                <a:latin typeface="Arial" pitchFamily="34" charset="0"/>
              </a:rPr>
              <a:t>Post Doctoral Fellows </a:t>
            </a:r>
            <a:r>
              <a:rPr lang="en-US" sz="1800" i="0">
                <a:solidFill>
                  <a:srgbClr val="0000FF"/>
                </a:solidFill>
                <a:latin typeface="Arial" pitchFamily="34" charset="0"/>
              </a:rPr>
              <a:t>to support the enhanced research capabilities.</a:t>
            </a:r>
          </a:p>
          <a:p>
            <a:pPr marL="635000" lvl="1" indent="-177800" defTabSz="912813" eaLnBrk="0" hangingPunct="0">
              <a:spcBef>
                <a:spcPct val="30000"/>
              </a:spcBef>
              <a:buFontTx/>
              <a:buNone/>
            </a:pPr>
            <a:r>
              <a:rPr lang="en-US" sz="1800" i="0">
                <a:solidFill>
                  <a:srgbClr val="FF0000"/>
                </a:solidFill>
                <a:latin typeface="Arial" pitchFamily="34" charset="0"/>
              </a:rPr>
              <a:t>2nd switching power amplifier system </a:t>
            </a:r>
            <a:r>
              <a:rPr lang="en-US" sz="1800" i="0">
                <a:solidFill>
                  <a:srgbClr val="0000FF"/>
                </a:solidFill>
                <a:latin typeface="Arial" pitchFamily="34" charset="0"/>
              </a:rPr>
              <a:t>for improved error field/resistive wall mode/resonant magnetic perturbation spectra to control the edge error field.</a:t>
            </a:r>
          </a:p>
          <a:p>
            <a:pPr marL="635000" lvl="1" indent="-177800" defTabSz="912813" eaLnBrk="0" hangingPunct="0">
              <a:spcBef>
                <a:spcPct val="30000"/>
              </a:spcBef>
              <a:buFontTx/>
              <a:buNone/>
            </a:pPr>
            <a:r>
              <a:rPr lang="en-US" sz="1800" i="0">
                <a:solidFill>
                  <a:srgbClr val="FF0000"/>
                </a:solidFill>
                <a:latin typeface="Arial" pitchFamily="34" charset="0"/>
              </a:rPr>
              <a:t>Motional Stark Effect Laser Fluorescence advanced diagnostic system</a:t>
            </a:r>
            <a:r>
              <a:rPr lang="en-US" sz="1800" i="0">
                <a:solidFill>
                  <a:srgbClr val="081DFF"/>
                </a:solidFill>
                <a:latin typeface="Arial" pitchFamily="34" charset="0"/>
              </a:rPr>
              <a:t> </a:t>
            </a:r>
            <a:r>
              <a:rPr lang="en-US" sz="1800" i="0">
                <a:solidFill>
                  <a:srgbClr val="0000FF"/>
                </a:solidFill>
                <a:latin typeface="Arial" pitchFamily="34" charset="0"/>
              </a:rPr>
              <a:t>for internal magnetic and electric field measurements was installed and commissioned.</a:t>
            </a:r>
          </a:p>
          <a:p>
            <a:pPr marL="635000" lvl="1" indent="-177800" defTabSz="912813" eaLnBrk="0" hangingPunct="0">
              <a:spcBef>
                <a:spcPct val="30000"/>
              </a:spcBef>
              <a:buFontTx/>
              <a:buNone/>
            </a:pPr>
            <a:r>
              <a:rPr lang="en-US" sz="1800" i="0">
                <a:solidFill>
                  <a:srgbClr val="FF0000"/>
                </a:solidFill>
                <a:latin typeface="Arial" pitchFamily="34" charset="0"/>
              </a:rPr>
              <a:t>Inboard Divertor Molybderum Tiles </a:t>
            </a:r>
            <a:r>
              <a:rPr lang="en-US" sz="1800" i="0">
                <a:solidFill>
                  <a:srgbClr val="0B21FF"/>
                </a:solidFill>
                <a:latin typeface="Arial" pitchFamily="34" charset="0"/>
              </a:rPr>
              <a:t>for assessing the viability of molybdenum tiles as a divertor PFC for NSTX-U (upper divertor being considered).</a:t>
            </a:r>
          </a:p>
          <a:p>
            <a:pPr marL="635000" lvl="1" indent="-177800" defTabSz="912813" eaLnBrk="0" hangingPunct="0">
              <a:spcBef>
                <a:spcPct val="30000"/>
              </a:spcBef>
              <a:buFontTx/>
              <a:buNone/>
            </a:pPr>
            <a:r>
              <a:rPr lang="en-US" sz="1800" i="0">
                <a:solidFill>
                  <a:srgbClr val="FF0000"/>
                </a:solidFill>
                <a:latin typeface="Arial" pitchFamily="34" charset="0"/>
              </a:rPr>
              <a:t>Li Granule Injector </a:t>
            </a:r>
            <a:r>
              <a:rPr lang="en-US" sz="1800" i="0">
                <a:solidFill>
                  <a:srgbClr val="0B21FF"/>
                </a:solidFill>
                <a:latin typeface="Arial" pitchFamily="34" charset="0"/>
              </a:rPr>
              <a:t>for triggering ELMS in a controlled manner.  Commissioned and planned to be tested in  RFX (Italy), EAST and possibly on DIII-D</a:t>
            </a:r>
            <a:endParaRPr lang="en-US" sz="1800" i="0">
              <a:solidFill>
                <a:srgbClr val="FF0000"/>
              </a:solidFill>
              <a:latin typeface="Arial" pitchFamily="34" charset="0"/>
            </a:endParaRPr>
          </a:p>
          <a:p>
            <a:pPr marL="635000" lvl="1" indent="-177800" defTabSz="912813" eaLnBrk="0" hangingPunct="0">
              <a:spcBef>
                <a:spcPct val="30000"/>
              </a:spcBef>
              <a:buFontTx/>
              <a:buNone/>
            </a:pPr>
            <a:endParaRPr lang="en-US" sz="1800" i="0">
              <a:solidFill>
                <a:srgbClr val="FF0000"/>
              </a:solidFill>
              <a:latin typeface="Arial" pitchFamily="34" charset="0"/>
            </a:endParaRPr>
          </a:p>
        </p:txBody>
      </p:sp>
      <p:sp>
        <p:nvSpPr>
          <p:cNvPr id="21507" name="Rectangle 12"/>
          <p:cNvSpPr>
            <a:spLocks noChangeArrowheads="1"/>
          </p:cNvSpPr>
          <p:nvPr/>
        </p:nvSpPr>
        <p:spPr bwMode="auto">
          <a:xfrm>
            <a:off x="11909425" y="5468938"/>
            <a:ext cx="184150" cy="396875"/>
          </a:xfrm>
          <a:prstGeom prst="rect">
            <a:avLst/>
          </a:prstGeom>
          <a:noFill/>
          <a:ln w="9525">
            <a:noFill/>
            <a:miter lim="800000"/>
            <a:headEnd/>
            <a:tailEnd/>
          </a:ln>
        </p:spPr>
        <p:txBody>
          <a:bodyPr wrap="none">
            <a:spAutoFit/>
          </a:bodyPr>
          <a:lstStyle/>
          <a:p>
            <a:pPr algn="ctr">
              <a:buFontTx/>
              <a:buNone/>
            </a:pPr>
            <a:endParaRPr lang="en-US" sz="2000" b="0">
              <a:solidFill>
                <a:schemeClr val="tx1"/>
              </a:solidFill>
              <a:latin typeface="Symbol" pitchFamily="18" charset="2"/>
              <a:sym typeface="Symbol" pitchFamily="18" charset="2"/>
            </a:endParaRPr>
          </a:p>
        </p:txBody>
      </p:sp>
      <p:sp>
        <p:nvSpPr>
          <p:cNvPr id="21508" name="Text Box 18"/>
          <p:cNvSpPr txBox="1">
            <a:spLocks noChangeArrowheads="1"/>
          </p:cNvSpPr>
          <p:nvPr/>
        </p:nvSpPr>
        <p:spPr bwMode="auto">
          <a:xfrm>
            <a:off x="317500" y="4316413"/>
            <a:ext cx="0" cy="184150"/>
          </a:xfrm>
          <a:prstGeom prst="rect">
            <a:avLst/>
          </a:prstGeom>
          <a:noFill/>
          <a:ln w="15875">
            <a:noFill/>
            <a:miter lim="800000"/>
            <a:headEnd/>
            <a:tailEnd/>
          </a:ln>
        </p:spPr>
        <p:txBody>
          <a:bodyPr wrap="none" lIns="0" tIns="0" rIns="0" bIns="0">
            <a:spAutoFit/>
          </a:bodyPr>
          <a:lstStyle/>
          <a:p>
            <a:pPr marL="177800" indent="-177800">
              <a:buFontTx/>
              <a:buNone/>
            </a:pPr>
            <a:endParaRPr lang="en-US"/>
          </a:p>
        </p:txBody>
      </p:sp>
      <p:sp>
        <p:nvSpPr>
          <p:cNvPr id="21509" name="Rectangle 2"/>
          <p:cNvSpPr txBox="1">
            <a:spLocks noChangeArrowheads="1"/>
          </p:cNvSpPr>
          <p:nvPr/>
        </p:nvSpPr>
        <p:spPr bwMode="auto">
          <a:xfrm>
            <a:off x="0" y="76200"/>
            <a:ext cx="9144000" cy="862013"/>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spAutoFit/>
          </a:bodyPr>
          <a:lstStyle/>
          <a:p>
            <a:pPr algn="ctr" defTabSz="912813" eaLnBrk="0" hangingPunct="0">
              <a:lnSpc>
                <a:spcPct val="105000"/>
              </a:lnSpc>
              <a:buFontTx/>
              <a:buNone/>
            </a:pPr>
            <a:r>
              <a:rPr lang="en-US" sz="2400" i="0">
                <a:solidFill>
                  <a:srgbClr val="FF0000"/>
                </a:solidFill>
              </a:rPr>
              <a:t>ARRA Funding Greatly Enhanced Research Capability</a:t>
            </a:r>
          </a:p>
          <a:p>
            <a:pPr algn="ctr" defTabSz="912813" eaLnBrk="0" hangingPunct="0">
              <a:lnSpc>
                <a:spcPct val="105000"/>
              </a:lnSpc>
              <a:buFontTx/>
              <a:buNone/>
            </a:pPr>
            <a:r>
              <a:rPr lang="en-US" sz="2000" i="0">
                <a:solidFill>
                  <a:srgbClr val="0705FF"/>
                </a:solidFill>
              </a:rPr>
              <a:t>Planned ARRA Upgrades Completed on Schedule</a:t>
            </a:r>
            <a:endParaRPr lang="en-US" sz="2400" i="0">
              <a:solidFill>
                <a:srgbClr val="0705FF"/>
              </a:solidFill>
            </a:endParaRPr>
          </a:p>
        </p:txBody>
      </p:sp>
      <p:sp>
        <p:nvSpPr>
          <p:cNvPr id="7" name="Rectangle 207"/>
          <p:cNvSpPr>
            <a:spLocks noGrp="1" noChangeArrowheads="1"/>
          </p:cNvSpPr>
          <p:nvPr>
            <p:ph type="sldNum" sz="quarter" idx="10"/>
          </p:nvPr>
        </p:nvSpPr>
        <p:spPr>
          <a:xfrm>
            <a:off x="8382000" y="6629400"/>
            <a:ext cx="762000" cy="152400"/>
          </a:xfrm>
        </p:spPr>
        <p:txBody>
          <a:bodyPr/>
          <a:lstStyle/>
          <a:p>
            <a:pPr algn="r">
              <a:defRPr/>
            </a:pPr>
            <a:fld id="{57602622-B94C-4AC5-B124-E042C685E726}" type="slidenum">
              <a:rPr lang="en-US" sz="900" i="0" smtClean="0">
                <a:latin typeface="+mn-lt"/>
                <a:ea typeface="ＭＳ Ｐゴシック" pitchFamily="34" charset="-128"/>
                <a:cs typeface="Arial" charset="0"/>
              </a:rPr>
              <a:pPr algn="r">
                <a:defRPr/>
              </a:pPr>
              <a:t>19</a:t>
            </a:fld>
            <a:endParaRPr lang="en-US" sz="900" i="0" smtClean="0">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z="3600" smtClean="0"/>
              <a:t>Outline</a:t>
            </a:r>
          </a:p>
        </p:txBody>
      </p:sp>
      <p:sp>
        <p:nvSpPr>
          <p:cNvPr id="3075" name="Content Placeholder 2"/>
          <p:cNvSpPr>
            <a:spLocks noGrp="1"/>
          </p:cNvSpPr>
          <p:nvPr>
            <p:ph idx="1"/>
          </p:nvPr>
        </p:nvSpPr>
        <p:spPr>
          <a:xfrm>
            <a:off x="228600" y="1295400"/>
            <a:ext cx="8610600" cy="4953000"/>
          </a:xfrm>
        </p:spPr>
        <p:txBody>
          <a:bodyPr/>
          <a:lstStyle/>
          <a:p>
            <a:pPr marL="231775" indent="-231775" eaLnBrk="1" hangingPunct="1">
              <a:lnSpc>
                <a:spcPct val="150000"/>
              </a:lnSpc>
            </a:pPr>
            <a:r>
              <a:rPr lang="en-US" sz="3200" smtClean="0"/>
              <a:t>Overview of researcher activities for 2012-13</a:t>
            </a:r>
          </a:p>
          <a:p>
            <a:pPr marL="231775" indent="-231775" eaLnBrk="1" hangingPunct="1">
              <a:lnSpc>
                <a:spcPct val="150000"/>
              </a:lnSpc>
            </a:pPr>
            <a:r>
              <a:rPr lang="en-US" sz="3200" smtClean="0"/>
              <a:t>FY2012-14 milestones</a:t>
            </a:r>
          </a:p>
          <a:p>
            <a:pPr marL="231775" indent="-231775" eaLnBrk="1" hangingPunct="1">
              <a:lnSpc>
                <a:spcPct val="150000"/>
              </a:lnSpc>
            </a:pPr>
            <a:r>
              <a:rPr lang="en-US" sz="3200" smtClean="0"/>
              <a:t>PAC-31 charge issues/questions</a:t>
            </a:r>
          </a:p>
          <a:p>
            <a:pPr marL="231775" indent="-231775" eaLnBrk="1" hangingPunct="1">
              <a:lnSpc>
                <a:spcPct val="150000"/>
              </a:lnSpc>
            </a:pPr>
            <a:r>
              <a:rPr lang="en-US" sz="3200" smtClean="0"/>
              <a:t>Schedule for 5 year plan preparation</a:t>
            </a:r>
          </a:p>
          <a:p>
            <a:pPr marL="231775" indent="-231775" eaLnBrk="1" hangingPunct="1">
              <a:lnSpc>
                <a:spcPct val="150000"/>
              </a:lnSpc>
            </a:pPr>
            <a:r>
              <a:rPr lang="en-US" sz="3200" smtClean="0"/>
              <a:t>Collaboration overview</a:t>
            </a:r>
          </a:p>
          <a:p>
            <a:pPr marL="231775" indent="-231775" eaLnBrk="1" hangingPunct="1">
              <a:lnSpc>
                <a:spcPct val="150000"/>
              </a:lnSpc>
            </a:pPr>
            <a:r>
              <a:rPr lang="en-US" sz="3200" smtClean="0"/>
              <a:t>Summary</a:t>
            </a:r>
          </a:p>
        </p:txBody>
      </p:sp>
      <p:sp>
        <p:nvSpPr>
          <p:cNvPr id="5" name="Rectangle 207"/>
          <p:cNvSpPr>
            <a:spLocks noGrp="1" noChangeArrowheads="1"/>
          </p:cNvSpPr>
          <p:nvPr>
            <p:ph type="sldNum" sz="quarter" idx="10"/>
          </p:nvPr>
        </p:nvSpPr>
        <p:spPr/>
        <p:txBody>
          <a:bodyPr/>
          <a:lstStyle/>
          <a:p>
            <a:pPr>
              <a:defRPr/>
            </a:pPr>
            <a:fld id="{57602622-B94C-4AC5-B124-E042C685E726}" type="slidenum">
              <a:rPr lang="en-US" smtClean="0">
                <a:ea typeface="ＭＳ Ｐゴシック" pitchFamily="34" charset="-128"/>
                <a:cs typeface="Arial" charset="0"/>
              </a:rPr>
              <a:pPr>
                <a:defRPr/>
              </a:pPr>
              <a:t>2</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F12"/>
                </a:solidFill>
              </a:rPr>
              <a:t>NSTX ARRA Upgrade Budget Summary ($M) </a:t>
            </a:r>
          </a:p>
          <a:p>
            <a:pPr algn="ctr" eaLnBrk="0" hangingPunct="0">
              <a:spcBef>
                <a:spcPct val="0"/>
              </a:spcBef>
              <a:buFontTx/>
              <a:buNone/>
            </a:pPr>
            <a:r>
              <a:rPr lang="en-US" sz="2400" i="0">
                <a:solidFill>
                  <a:srgbClr val="0000FF"/>
                </a:solidFill>
              </a:rPr>
              <a:t>All of the Planned Upgrades Completed on Schedule</a:t>
            </a:r>
          </a:p>
        </p:txBody>
      </p:sp>
      <p:pic>
        <p:nvPicPr>
          <p:cNvPr id="23556" name="Picture 6"/>
          <p:cNvPicPr>
            <a:picLocks noChangeAspect="1"/>
          </p:cNvPicPr>
          <p:nvPr/>
        </p:nvPicPr>
        <p:blipFill>
          <a:blip r:embed="rId3" cstate="print"/>
          <a:srcRect/>
          <a:stretch>
            <a:fillRect/>
          </a:stretch>
        </p:blipFill>
        <p:spPr bwMode="auto">
          <a:xfrm>
            <a:off x="666750" y="1016000"/>
            <a:ext cx="7824788" cy="5402263"/>
          </a:xfrm>
          <a:prstGeom prst="rect">
            <a:avLst/>
          </a:prstGeom>
          <a:noFill/>
          <a:ln w="9525">
            <a:noFill/>
            <a:miter lim="800000"/>
            <a:headEnd/>
            <a:tailEnd/>
          </a:ln>
        </p:spPr>
      </p:pic>
      <p:sp>
        <p:nvSpPr>
          <p:cNvPr id="23557" name="Rectangle 7"/>
          <p:cNvSpPr>
            <a:spLocks noChangeArrowheads="1"/>
          </p:cNvSpPr>
          <p:nvPr/>
        </p:nvSpPr>
        <p:spPr bwMode="auto">
          <a:xfrm>
            <a:off x="642938" y="1016000"/>
            <a:ext cx="7840662" cy="5384800"/>
          </a:xfrm>
          <a:prstGeom prst="rect">
            <a:avLst/>
          </a:prstGeom>
          <a:noFill/>
          <a:ln w="38100">
            <a:solidFill>
              <a:schemeClr val="tx1"/>
            </a:solidFill>
            <a:round/>
            <a:headEnd/>
            <a:tailEnd type="triangle" w="med" len="med"/>
          </a:ln>
        </p:spPr>
        <p:txBody>
          <a:bodyPr lIns="0" tIns="0" rIns="0" bIns="0"/>
          <a:lstStyle/>
          <a:p>
            <a:endParaRPr lang="en-US"/>
          </a:p>
        </p:txBody>
      </p:sp>
      <p:sp>
        <p:nvSpPr>
          <p:cNvPr id="6"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20</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215900" y="0"/>
            <a:ext cx="8686800" cy="1143000"/>
          </a:xfrm>
          <a:noFill/>
          <a:ln>
            <a:miter lim="800000"/>
            <a:headEnd/>
            <a:tailEnd/>
          </a:ln>
        </p:spPr>
        <p:txBody>
          <a:bodyPr wrap="square" lIns="91440" tIns="45720" rIns="91440" bIns="45720" numCol="1" anchor="t" anchorCtr="0" compatLnSpc="1">
            <a:prstTxWarp prst="textNoShape">
              <a:avLst/>
            </a:prstTxWarp>
          </a:bodyPr>
          <a:lstStyle/>
          <a:p>
            <a:r>
              <a:rPr lang="en-US" smtClean="0">
                <a:solidFill>
                  <a:srgbClr val="FF0000"/>
                </a:solidFill>
                <a:ea typeface="ＭＳ Ｐゴシック" pitchFamily="34" charset="-128"/>
              </a:rPr>
              <a:t>Facility and Diagnostic Upgrade Plans for FY 2012 – 2014</a:t>
            </a:r>
            <a:r>
              <a:rPr lang="en-US" smtClean="0">
                <a:solidFill>
                  <a:srgbClr val="1238FF"/>
                </a:solidFill>
                <a:ea typeface="ＭＳ Ｐゴシック" pitchFamily="34" charset="-128"/>
              </a:rPr>
              <a:t/>
            </a:r>
            <a:br>
              <a:rPr lang="en-US" smtClean="0">
                <a:solidFill>
                  <a:srgbClr val="1238FF"/>
                </a:solidFill>
                <a:ea typeface="ＭＳ Ｐゴシック" pitchFamily="34" charset="-128"/>
              </a:rPr>
            </a:br>
            <a:r>
              <a:rPr lang="en-US" smtClean="0">
                <a:solidFill>
                  <a:srgbClr val="1238FF"/>
                </a:solidFill>
                <a:ea typeface="ＭＳ Ｐゴシック" pitchFamily="34" charset="-128"/>
              </a:rPr>
              <a:t>In Support of the NSTX-U Operation and Research Plan</a:t>
            </a:r>
            <a:r>
              <a:rPr lang="en-US" smtClean="0">
                <a:solidFill>
                  <a:srgbClr val="FF0000"/>
                </a:solidFill>
                <a:ea typeface="ＭＳ Ｐゴシック" pitchFamily="34" charset="-128"/>
              </a:rPr>
              <a:t/>
            </a:r>
            <a:br>
              <a:rPr lang="en-US" smtClean="0">
                <a:solidFill>
                  <a:srgbClr val="FF0000"/>
                </a:solidFill>
                <a:ea typeface="ＭＳ Ｐゴシック" pitchFamily="34" charset="-128"/>
              </a:rPr>
            </a:br>
            <a:endParaRPr lang="en-US" smtClean="0">
              <a:solidFill>
                <a:srgbClr val="FF0000"/>
              </a:solidFill>
              <a:ea typeface="ＭＳ Ｐゴシック" pitchFamily="34" charset="-128"/>
            </a:endParaRPr>
          </a:p>
        </p:txBody>
      </p:sp>
      <p:sp>
        <p:nvSpPr>
          <p:cNvPr id="30723" name="Content Placeholder 2"/>
          <p:cNvSpPr>
            <a:spLocks noGrp="1"/>
          </p:cNvSpPr>
          <p:nvPr>
            <p:ph idx="1"/>
          </p:nvPr>
        </p:nvSpPr>
        <p:spPr>
          <a:xfrm>
            <a:off x="203200" y="995363"/>
            <a:ext cx="8801100" cy="2870200"/>
          </a:xfrm>
          <a:solidFill>
            <a:schemeClr val="accent1">
              <a:lumMod val="20000"/>
              <a:lumOff val="80000"/>
            </a:schemeClr>
          </a:solidFill>
          <a:ln>
            <a:solidFill>
              <a:schemeClr val="tx1"/>
            </a:solidFill>
          </a:ln>
        </p:spPr>
        <p:txBody>
          <a:bodyPr/>
          <a:lstStyle/>
          <a:p>
            <a:pPr>
              <a:buFontTx/>
              <a:buNone/>
              <a:defRPr/>
            </a:pPr>
            <a:r>
              <a:rPr lang="en-US" b="1" dirty="0" smtClean="0"/>
              <a:t>Facility and Diagnostic Milestones:</a:t>
            </a:r>
            <a:endParaRPr lang="en-US" sz="800" b="1" dirty="0" smtClean="0"/>
          </a:p>
          <a:p>
            <a:pPr>
              <a:defRPr/>
            </a:pPr>
            <a:r>
              <a:rPr lang="en-US" sz="2000" b="1" dirty="0" smtClean="0">
                <a:solidFill>
                  <a:srgbClr val="1238FF"/>
                </a:solidFill>
              </a:rPr>
              <a:t>FY 12: Identify possible high priority facility and diagnostic enhancements for the post upgrade operations </a:t>
            </a:r>
            <a:endParaRPr lang="en-US" sz="800" b="1" dirty="0" smtClean="0">
              <a:solidFill>
                <a:srgbClr val="1238FF"/>
              </a:solidFill>
            </a:endParaRPr>
          </a:p>
          <a:p>
            <a:pPr>
              <a:defRPr/>
            </a:pPr>
            <a:r>
              <a:rPr lang="en-US" sz="2000" b="1" dirty="0" smtClean="0">
                <a:solidFill>
                  <a:srgbClr val="1238FF"/>
                </a:solidFill>
              </a:rPr>
              <a:t>FY 13: Complete the conceptual design of high priority facility and diagnostic enhancements for post-upgrade operations </a:t>
            </a:r>
            <a:endParaRPr lang="en-US" sz="800" b="1" dirty="0" smtClean="0">
              <a:solidFill>
                <a:srgbClr val="1238FF"/>
              </a:solidFill>
            </a:endParaRPr>
          </a:p>
          <a:p>
            <a:pPr>
              <a:defRPr/>
            </a:pPr>
            <a:r>
              <a:rPr lang="en-US" sz="2000" b="1" dirty="0" smtClean="0">
                <a:solidFill>
                  <a:srgbClr val="1238FF"/>
                </a:solidFill>
              </a:rPr>
              <a:t>FY 14: Implement high priority facility and diagnostic enhancements for post-upgrade operations as the resource permits (if for example, the upgrade project under runs)</a:t>
            </a:r>
          </a:p>
        </p:txBody>
      </p:sp>
      <p:sp>
        <p:nvSpPr>
          <p:cNvPr id="25605" name="Content Placeholder 2"/>
          <p:cNvSpPr txBox="1">
            <a:spLocks/>
          </p:cNvSpPr>
          <p:nvPr/>
        </p:nvSpPr>
        <p:spPr bwMode="auto">
          <a:xfrm>
            <a:off x="203200" y="3957638"/>
            <a:ext cx="8940800" cy="2527300"/>
          </a:xfrm>
          <a:prstGeom prst="rect">
            <a:avLst/>
          </a:prstGeom>
          <a:solidFill>
            <a:srgbClr val="FFFF00"/>
          </a:solidFill>
          <a:ln w="9525">
            <a:solidFill>
              <a:srgbClr val="000000"/>
            </a:solidFill>
            <a:miter lim="800000"/>
            <a:headEnd/>
            <a:tailEnd/>
          </a:ln>
        </p:spPr>
        <p:txBody>
          <a:bodyPr/>
          <a:lstStyle/>
          <a:p>
            <a:pPr marL="342900" indent="-342900" eaLnBrk="0" hangingPunct="0">
              <a:buFontTx/>
              <a:buNone/>
            </a:pPr>
            <a:r>
              <a:rPr lang="en-US" sz="2400" i="0">
                <a:solidFill>
                  <a:schemeClr val="tx1"/>
                </a:solidFill>
                <a:latin typeface="Arial" pitchFamily="34" charset="0"/>
              </a:rPr>
              <a:t>Other Related Activities:</a:t>
            </a:r>
            <a:endParaRPr lang="en-US" sz="800" i="0">
              <a:solidFill>
                <a:schemeClr val="tx1"/>
              </a:solidFill>
              <a:latin typeface="Arial" pitchFamily="34" charset="0"/>
            </a:endParaRPr>
          </a:p>
          <a:p>
            <a:pPr marL="342900" indent="-342900" eaLnBrk="0" hangingPunct="0"/>
            <a:r>
              <a:rPr lang="en-US" sz="2000" i="0">
                <a:solidFill>
                  <a:srgbClr val="1238FF"/>
                </a:solidFill>
                <a:latin typeface="Arial" pitchFamily="34" charset="0"/>
              </a:rPr>
              <a:t>NSTX Team Facility – Diagnostic Upgrade Brainstorming Meetings in July 2011 and Feb. 2012.</a:t>
            </a:r>
          </a:p>
          <a:p>
            <a:pPr marL="342900" indent="-342900" eaLnBrk="0" hangingPunct="0"/>
            <a:r>
              <a:rPr lang="en-US" sz="2000" i="0">
                <a:solidFill>
                  <a:srgbClr val="1238FF"/>
                </a:solidFill>
                <a:latin typeface="Arial" pitchFamily="34" charset="0"/>
              </a:rPr>
              <a:t>NSTX collaboration diagnostic grants decision in Jan-Feb, 2012</a:t>
            </a:r>
            <a:endParaRPr lang="en-US" sz="800" i="0">
              <a:solidFill>
                <a:srgbClr val="1238FF"/>
              </a:solidFill>
              <a:latin typeface="Arial" pitchFamily="34" charset="0"/>
            </a:endParaRPr>
          </a:p>
          <a:p>
            <a:pPr marL="342900" indent="-342900" eaLnBrk="0" hangingPunct="0"/>
            <a:r>
              <a:rPr lang="en-US" sz="2000" i="0">
                <a:solidFill>
                  <a:srgbClr val="1238FF"/>
                </a:solidFill>
                <a:latin typeface="Arial" pitchFamily="34" charset="0"/>
              </a:rPr>
              <a:t>DOE advanced diagnostic grant solicitation and NSTX laboratory collaboration proposal solicitation in 2013</a:t>
            </a:r>
            <a:endParaRPr lang="en-US" sz="800" i="0">
              <a:solidFill>
                <a:srgbClr val="1238FF"/>
              </a:solidFill>
              <a:latin typeface="Arial" pitchFamily="34" charset="0"/>
            </a:endParaRPr>
          </a:p>
          <a:p>
            <a:pPr marL="342900" indent="-342900" eaLnBrk="0" hangingPunct="0"/>
            <a:r>
              <a:rPr lang="en-US" sz="2000" i="0">
                <a:solidFill>
                  <a:srgbClr val="1238FF"/>
                </a:solidFill>
                <a:latin typeface="Arial" pitchFamily="34" charset="0"/>
              </a:rPr>
              <a:t>NSTX physics collaboration grant solicitation in 2014</a:t>
            </a:r>
          </a:p>
        </p:txBody>
      </p:sp>
      <p:sp>
        <p:nvSpPr>
          <p:cNvPr id="6"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21</a:t>
            </a:fld>
            <a:endParaRPr lang="en-US" smtClean="0">
              <a:ea typeface="ＭＳ Ｐゴシック" pitchFamily="34" charset="-128"/>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95000"/>
              </a:lnSpc>
              <a:buFontTx/>
              <a:buNone/>
            </a:pPr>
            <a:r>
              <a:rPr lang="en-US" sz="2400" i="0">
                <a:solidFill>
                  <a:srgbClr val="FF0000"/>
                </a:solidFill>
              </a:rPr>
              <a:t>New MHD and Plasma Control Tools Available for NSTX-U</a:t>
            </a:r>
            <a:r>
              <a:rPr lang="en-US" sz="2800" i="0">
                <a:solidFill>
                  <a:srgbClr val="FF0000"/>
                </a:solidFill>
              </a:rPr>
              <a:t/>
            </a:r>
            <a:br>
              <a:rPr lang="en-US" sz="2800" i="0">
                <a:solidFill>
                  <a:srgbClr val="FF0000"/>
                </a:solidFill>
              </a:rPr>
            </a:br>
            <a:r>
              <a:rPr lang="en-US" sz="2400" i="0">
                <a:solidFill>
                  <a:srgbClr val="0000FF"/>
                </a:solidFill>
                <a:latin typeface="Helvetica Neue" charset="0"/>
              </a:rPr>
              <a:t>Sustain </a:t>
            </a:r>
            <a:r>
              <a:rPr lang="en-US" sz="2400" i="0">
                <a:solidFill>
                  <a:srgbClr val="0000FF"/>
                </a:solidFill>
                <a:latin typeface="Symbol" pitchFamily="18" charset="2"/>
                <a:sym typeface="Symbol" pitchFamily="18" charset="2"/>
              </a:rPr>
              <a:t></a:t>
            </a:r>
            <a:r>
              <a:rPr lang="en-US" sz="2400" i="0" baseline="-25000">
                <a:solidFill>
                  <a:srgbClr val="0000FF"/>
                </a:solidFill>
                <a:latin typeface="Helvetica Neue" charset="0"/>
              </a:rPr>
              <a:t>N</a:t>
            </a:r>
            <a:r>
              <a:rPr lang="en-US" sz="2400" i="0">
                <a:solidFill>
                  <a:srgbClr val="0000FF"/>
                </a:solidFill>
                <a:latin typeface="Helvetica Neue" charset="0"/>
              </a:rPr>
              <a:t> and Understand MHD Behavior Near Ideal Limit</a:t>
            </a:r>
            <a:r>
              <a:rPr lang="en-US" sz="2400" i="0">
                <a:solidFill>
                  <a:srgbClr val="0000CC"/>
                </a:solidFill>
                <a:latin typeface="Helvetica Neue" charset="0"/>
              </a:rPr>
              <a:t/>
            </a:r>
            <a:br>
              <a:rPr lang="en-US" sz="2400" i="0">
                <a:solidFill>
                  <a:srgbClr val="0000CC"/>
                </a:solidFill>
                <a:latin typeface="Helvetica Neue" charset="0"/>
              </a:rPr>
            </a:br>
            <a:endParaRPr lang="en-US" sz="2800" i="0">
              <a:solidFill>
                <a:srgbClr val="090CFF"/>
              </a:solidFill>
              <a:latin typeface="Arial" pitchFamily="34" charset="0"/>
            </a:endParaRPr>
          </a:p>
        </p:txBody>
      </p:sp>
      <p:grpSp>
        <p:nvGrpSpPr>
          <p:cNvPr id="2" name="Group 64"/>
          <p:cNvGrpSpPr>
            <a:grpSpLocks/>
          </p:cNvGrpSpPr>
          <p:nvPr/>
        </p:nvGrpSpPr>
        <p:grpSpPr bwMode="auto">
          <a:xfrm>
            <a:off x="190500" y="1039813"/>
            <a:ext cx="3721100" cy="3570287"/>
            <a:chOff x="88900" y="2932113"/>
            <a:chExt cx="3721100" cy="3570287"/>
          </a:xfrm>
        </p:grpSpPr>
        <p:sp>
          <p:nvSpPr>
            <p:cNvPr id="26631" name="Rectangle 36"/>
            <p:cNvSpPr>
              <a:spLocks noChangeArrowheads="1"/>
            </p:cNvSpPr>
            <p:nvPr/>
          </p:nvSpPr>
          <p:spPr bwMode="auto">
            <a:xfrm>
              <a:off x="2476500" y="3048000"/>
              <a:ext cx="1333500" cy="3454400"/>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pic>
          <p:nvPicPr>
            <p:cNvPr id="26632" name="Picture 38"/>
            <p:cNvPicPr>
              <a:picLocks noChangeAspect="1" noChangeArrowheads="1"/>
            </p:cNvPicPr>
            <p:nvPr/>
          </p:nvPicPr>
          <p:blipFill>
            <a:blip r:embed="rId3" cstate="print"/>
            <a:srcRect/>
            <a:stretch>
              <a:fillRect/>
            </a:stretch>
          </p:blipFill>
          <p:spPr bwMode="auto">
            <a:xfrm>
              <a:off x="701675" y="3290888"/>
              <a:ext cx="2906713" cy="2855912"/>
            </a:xfrm>
            <a:prstGeom prst="rect">
              <a:avLst/>
            </a:prstGeom>
            <a:noFill/>
            <a:ln w="9525">
              <a:noFill/>
              <a:miter lim="800000"/>
              <a:headEnd/>
              <a:tailEnd/>
            </a:ln>
          </p:spPr>
        </p:pic>
        <p:sp>
          <p:nvSpPr>
            <p:cNvPr id="26633" name="Line 39"/>
            <p:cNvSpPr>
              <a:spLocks noChangeShapeType="1"/>
            </p:cNvSpPr>
            <p:nvPr/>
          </p:nvSpPr>
          <p:spPr bwMode="auto">
            <a:xfrm flipH="1" flipV="1">
              <a:off x="3541713" y="4729163"/>
              <a:ext cx="198437" cy="134937"/>
            </a:xfrm>
            <a:prstGeom prst="line">
              <a:avLst/>
            </a:prstGeom>
            <a:noFill/>
            <a:ln w="25400">
              <a:solidFill>
                <a:srgbClr val="FF0000"/>
              </a:solidFill>
              <a:round/>
              <a:headEnd/>
              <a:tailEnd type="triangle" w="med" len="med"/>
            </a:ln>
          </p:spPr>
          <p:txBody>
            <a:bodyPr/>
            <a:lstStyle/>
            <a:p>
              <a:endParaRPr lang="en-US"/>
            </a:p>
          </p:txBody>
        </p:sp>
        <p:sp>
          <p:nvSpPr>
            <p:cNvPr id="26634" name="Line 40"/>
            <p:cNvSpPr>
              <a:spLocks noChangeShapeType="1"/>
            </p:cNvSpPr>
            <p:nvPr/>
          </p:nvSpPr>
          <p:spPr bwMode="auto">
            <a:xfrm flipH="1" flipV="1">
              <a:off x="3740150" y="4826000"/>
              <a:ext cx="0" cy="1296988"/>
            </a:xfrm>
            <a:prstGeom prst="line">
              <a:avLst/>
            </a:prstGeom>
            <a:noFill/>
            <a:ln w="25400">
              <a:solidFill>
                <a:srgbClr val="FF0000"/>
              </a:solidFill>
              <a:round/>
              <a:headEnd/>
              <a:tailEnd/>
            </a:ln>
          </p:spPr>
          <p:txBody>
            <a:bodyPr/>
            <a:lstStyle/>
            <a:p>
              <a:endParaRPr lang="en-US"/>
            </a:p>
          </p:txBody>
        </p:sp>
        <p:sp>
          <p:nvSpPr>
            <p:cNvPr id="26635" name="Text Box 42"/>
            <p:cNvSpPr txBox="1">
              <a:spLocks noChangeArrowheads="1"/>
            </p:cNvSpPr>
            <p:nvPr/>
          </p:nvSpPr>
          <p:spPr bwMode="auto">
            <a:xfrm>
              <a:off x="88900" y="6076950"/>
              <a:ext cx="3549650" cy="336550"/>
            </a:xfrm>
            <a:prstGeom prst="rect">
              <a:avLst/>
            </a:prstGeom>
            <a:noFill/>
            <a:ln w="9525">
              <a:noFill/>
              <a:miter lim="800000"/>
              <a:headEnd/>
              <a:tailEnd/>
            </a:ln>
          </p:spPr>
          <p:txBody>
            <a:bodyPr>
              <a:spAutoFit/>
            </a:bodyPr>
            <a:lstStyle/>
            <a:p>
              <a:pPr algn="ctr">
                <a:buFontTx/>
                <a:buNone/>
              </a:pPr>
              <a:r>
                <a:rPr lang="en-US" sz="1600" i="0">
                  <a:solidFill>
                    <a:srgbClr val="FF0000"/>
                  </a:solidFill>
                  <a:latin typeface="Arial" pitchFamily="34" charset="0"/>
                </a:rPr>
                <a:t>6 ex-vessel midplane control coils</a:t>
              </a:r>
            </a:p>
          </p:txBody>
        </p:sp>
        <p:sp>
          <p:nvSpPr>
            <p:cNvPr id="26636" name="Line 43"/>
            <p:cNvSpPr>
              <a:spLocks noChangeShapeType="1"/>
            </p:cNvSpPr>
            <p:nvPr/>
          </p:nvSpPr>
          <p:spPr bwMode="auto">
            <a:xfrm flipV="1">
              <a:off x="3475038" y="6122988"/>
              <a:ext cx="265112" cy="203200"/>
            </a:xfrm>
            <a:prstGeom prst="line">
              <a:avLst/>
            </a:prstGeom>
            <a:noFill/>
            <a:ln w="25400">
              <a:solidFill>
                <a:srgbClr val="FF0000"/>
              </a:solidFill>
              <a:round/>
              <a:headEnd/>
              <a:tailEnd/>
            </a:ln>
          </p:spPr>
          <p:txBody>
            <a:bodyPr/>
            <a:lstStyle/>
            <a:p>
              <a:endParaRPr lang="en-US"/>
            </a:p>
          </p:txBody>
        </p:sp>
        <p:sp>
          <p:nvSpPr>
            <p:cNvPr id="26637" name="Line 44"/>
            <p:cNvSpPr>
              <a:spLocks noChangeShapeType="1"/>
            </p:cNvSpPr>
            <p:nvPr/>
          </p:nvSpPr>
          <p:spPr bwMode="auto">
            <a:xfrm>
              <a:off x="2881313" y="3244850"/>
              <a:ext cx="127000" cy="404813"/>
            </a:xfrm>
            <a:prstGeom prst="line">
              <a:avLst/>
            </a:prstGeom>
            <a:noFill/>
            <a:ln w="15875">
              <a:solidFill>
                <a:schemeClr val="tx1"/>
              </a:solidFill>
              <a:round/>
              <a:headEnd/>
              <a:tailEnd type="triangle" w="med" len="med"/>
            </a:ln>
          </p:spPr>
          <p:txBody>
            <a:bodyPr lIns="0" tIns="0" rIns="0" bIns="0"/>
            <a:lstStyle/>
            <a:p>
              <a:endParaRPr lang="en-US"/>
            </a:p>
          </p:txBody>
        </p:sp>
        <p:sp>
          <p:nvSpPr>
            <p:cNvPr id="26638" name="Text Box 45"/>
            <p:cNvSpPr txBox="1">
              <a:spLocks noChangeArrowheads="1"/>
            </p:cNvSpPr>
            <p:nvPr/>
          </p:nvSpPr>
          <p:spPr bwMode="auto">
            <a:xfrm>
              <a:off x="2352617" y="2932113"/>
              <a:ext cx="1016116"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SS Vacuum</a:t>
              </a:r>
            </a:p>
            <a:p>
              <a:pPr algn="ctr">
                <a:lnSpc>
                  <a:spcPct val="80000"/>
                </a:lnSpc>
                <a:buFontTx/>
                <a:buNone/>
              </a:pPr>
              <a:r>
                <a:rPr lang="en-US" sz="1400">
                  <a:solidFill>
                    <a:schemeClr val="tx1"/>
                  </a:solidFill>
                </a:rPr>
                <a:t>Vessel</a:t>
              </a:r>
            </a:p>
          </p:txBody>
        </p:sp>
        <p:sp>
          <p:nvSpPr>
            <p:cNvPr id="26639" name="Text Box 46"/>
            <p:cNvSpPr txBox="1">
              <a:spLocks noChangeArrowheads="1"/>
            </p:cNvSpPr>
            <p:nvPr/>
          </p:nvSpPr>
          <p:spPr bwMode="auto">
            <a:xfrm>
              <a:off x="230841" y="2959100"/>
              <a:ext cx="1484594"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Copper passive</a:t>
              </a:r>
            </a:p>
            <a:p>
              <a:pPr algn="ctr">
                <a:lnSpc>
                  <a:spcPct val="80000"/>
                </a:lnSpc>
                <a:buFontTx/>
                <a:buNone/>
              </a:pPr>
              <a:r>
                <a:rPr lang="en-US" sz="1400">
                  <a:solidFill>
                    <a:schemeClr val="tx1"/>
                  </a:solidFill>
                </a:rPr>
                <a:t>conductor plates</a:t>
              </a:r>
            </a:p>
          </p:txBody>
        </p:sp>
        <p:sp>
          <p:nvSpPr>
            <p:cNvPr id="26640" name="Line 47"/>
            <p:cNvSpPr>
              <a:spLocks noChangeShapeType="1"/>
            </p:cNvSpPr>
            <p:nvPr/>
          </p:nvSpPr>
          <p:spPr bwMode="auto">
            <a:xfrm>
              <a:off x="984250" y="3279775"/>
              <a:ext cx="222250" cy="895350"/>
            </a:xfrm>
            <a:prstGeom prst="line">
              <a:avLst/>
            </a:prstGeom>
            <a:noFill/>
            <a:ln w="15875">
              <a:solidFill>
                <a:schemeClr val="tx1"/>
              </a:solidFill>
              <a:round/>
              <a:headEnd/>
              <a:tailEnd type="triangle" w="med" len="med"/>
            </a:ln>
          </p:spPr>
          <p:txBody>
            <a:bodyPr lIns="0" tIns="0" rIns="0" bIns="0"/>
            <a:lstStyle/>
            <a:p>
              <a:endParaRPr lang="en-US"/>
            </a:p>
          </p:txBody>
        </p:sp>
        <p:sp>
          <p:nvSpPr>
            <p:cNvPr id="26641" name="Line 48"/>
            <p:cNvSpPr>
              <a:spLocks noChangeShapeType="1"/>
            </p:cNvSpPr>
            <p:nvPr/>
          </p:nvSpPr>
          <p:spPr bwMode="auto">
            <a:xfrm>
              <a:off x="512763" y="4679950"/>
              <a:ext cx="568325" cy="315913"/>
            </a:xfrm>
            <a:prstGeom prst="line">
              <a:avLst/>
            </a:prstGeom>
            <a:noFill/>
            <a:ln w="15875">
              <a:solidFill>
                <a:schemeClr val="accent2"/>
              </a:solidFill>
              <a:round/>
              <a:headEnd/>
              <a:tailEnd type="triangle" w="med" len="med"/>
            </a:ln>
          </p:spPr>
          <p:txBody>
            <a:bodyPr lIns="0" tIns="0" rIns="0" bIns="0"/>
            <a:lstStyle/>
            <a:p>
              <a:endParaRPr lang="en-US"/>
            </a:p>
          </p:txBody>
        </p:sp>
        <p:sp>
          <p:nvSpPr>
            <p:cNvPr id="26642" name="Line 49"/>
            <p:cNvSpPr>
              <a:spLocks noChangeShapeType="1"/>
            </p:cNvSpPr>
            <p:nvPr/>
          </p:nvSpPr>
          <p:spPr bwMode="auto">
            <a:xfrm flipV="1">
              <a:off x="701675" y="5426075"/>
              <a:ext cx="398463" cy="452438"/>
            </a:xfrm>
            <a:prstGeom prst="line">
              <a:avLst/>
            </a:prstGeom>
            <a:noFill/>
            <a:ln w="15875">
              <a:solidFill>
                <a:schemeClr val="accent2"/>
              </a:solidFill>
              <a:round/>
              <a:headEnd/>
              <a:tailEnd type="triangle" w="med" len="med"/>
            </a:ln>
          </p:spPr>
          <p:txBody>
            <a:bodyPr lIns="0" tIns="0" rIns="0" bIns="0"/>
            <a:lstStyle/>
            <a:p>
              <a:endParaRPr lang="en-US"/>
            </a:p>
          </p:txBody>
        </p:sp>
        <p:sp>
          <p:nvSpPr>
            <p:cNvPr id="26643" name="Text Box 50"/>
            <p:cNvSpPr txBox="1">
              <a:spLocks noChangeArrowheads="1"/>
            </p:cNvSpPr>
            <p:nvPr/>
          </p:nvSpPr>
          <p:spPr bwMode="auto">
            <a:xfrm>
              <a:off x="254000" y="4402138"/>
              <a:ext cx="228600" cy="215444"/>
            </a:xfrm>
            <a:prstGeom prst="rect">
              <a:avLst/>
            </a:prstGeom>
            <a:noFill/>
            <a:ln w="15875">
              <a:noFill/>
              <a:miter lim="800000"/>
              <a:headEnd/>
              <a:tailEnd/>
            </a:ln>
          </p:spPr>
          <p:txBody>
            <a:bodyPr lIns="0" tIns="0" rIns="0" bIns="0">
              <a:spAutoFit/>
            </a:bodyPr>
            <a:lstStyle/>
            <a:p>
              <a:pPr>
                <a:buFontTx/>
                <a:buNone/>
              </a:pPr>
              <a:r>
                <a:rPr lang="en-US" sz="1400"/>
                <a:t>B</a:t>
              </a:r>
              <a:r>
                <a:rPr lang="en-US" sz="1400" baseline="-25000"/>
                <a:t>R</a:t>
              </a:r>
              <a:endParaRPr lang="en-US" sz="1400"/>
            </a:p>
          </p:txBody>
        </p:sp>
        <p:sp>
          <p:nvSpPr>
            <p:cNvPr id="26644" name="Text Box 51"/>
            <p:cNvSpPr txBox="1">
              <a:spLocks noChangeArrowheads="1"/>
            </p:cNvSpPr>
            <p:nvPr/>
          </p:nvSpPr>
          <p:spPr bwMode="auto">
            <a:xfrm>
              <a:off x="311150" y="5884863"/>
              <a:ext cx="893066" cy="215444"/>
            </a:xfrm>
            <a:prstGeom prst="rect">
              <a:avLst/>
            </a:prstGeom>
            <a:noFill/>
            <a:ln w="15875">
              <a:noFill/>
              <a:miter lim="800000"/>
              <a:headEnd/>
              <a:tailEnd/>
            </a:ln>
          </p:spPr>
          <p:txBody>
            <a:bodyPr wrap="none" lIns="0" tIns="0" rIns="0" bIns="0">
              <a:spAutoFit/>
            </a:bodyPr>
            <a:lstStyle/>
            <a:p>
              <a:pPr>
                <a:buFontTx/>
                <a:buNone/>
              </a:pPr>
              <a:r>
                <a:rPr lang="en-US" sz="1400"/>
                <a:t>B</a:t>
              </a:r>
              <a:r>
                <a:rPr lang="en-US" sz="1400" baseline="-25000"/>
                <a:t>P</a:t>
              </a:r>
              <a:r>
                <a:rPr lang="en-US" sz="1400"/>
                <a:t> sensor</a:t>
              </a:r>
            </a:p>
          </p:txBody>
        </p:sp>
      </p:grpSp>
      <p:sp>
        <p:nvSpPr>
          <p:cNvPr id="26629" name="Rectangle 57"/>
          <p:cNvSpPr>
            <a:spLocks noChangeArrowheads="1"/>
          </p:cNvSpPr>
          <p:nvPr/>
        </p:nvSpPr>
        <p:spPr bwMode="auto">
          <a:xfrm>
            <a:off x="4083050" y="1355725"/>
            <a:ext cx="4870450" cy="2681288"/>
          </a:xfrm>
          <a:prstGeom prst="rect">
            <a:avLst/>
          </a:prstGeom>
          <a:solidFill>
            <a:srgbClr val="CCFFFF"/>
          </a:solidFill>
          <a:ln w="9525">
            <a:solidFill>
              <a:schemeClr val="tx1"/>
            </a:solidFill>
            <a:miter lim="800000"/>
            <a:headEnd/>
            <a:tailEnd/>
          </a:ln>
        </p:spPr>
        <p:txBody>
          <a:bodyPr>
            <a:spAutoFit/>
          </a:bodyPr>
          <a:lstStyle/>
          <a:p>
            <a:pPr>
              <a:lnSpc>
                <a:spcPct val="90000"/>
              </a:lnSpc>
              <a:buFontTx/>
              <a:buNone/>
            </a:pPr>
            <a:r>
              <a:rPr lang="en-US" sz="1800" i="0">
                <a:solidFill>
                  <a:schemeClr val="tx1"/>
                </a:solidFill>
                <a:latin typeface="Arial" pitchFamily="34" charset="0"/>
              </a:rPr>
              <a:t>2nd 3-channel Switching Power Amplifier (SPA) commissioned in July 2011 powers independent currents in six EFC/RWM coils for simultaneous control of n = 1, 2, 3 field harmonics</a:t>
            </a:r>
          </a:p>
          <a:p>
            <a:pPr>
              <a:lnSpc>
                <a:spcPct val="90000"/>
              </a:lnSpc>
              <a:buFontTx/>
              <a:buNone/>
            </a:pPr>
            <a:r>
              <a:rPr lang="en-US" sz="1800" i="0">
                <a:solidFill>
                  <a:schemeClr val="tx1"/>
                </a:solidFill>
                <a:latin typeface="Arial" pitchFamily="34" charset="0"/>
              </a:rPr>
              <a:t>• </a:t>
            </a:r>
            <a:r>
              <a:rPr lang="en-US" sz="1600" i="0">
                <a:solidFill>
                  <a:srgbClr val="0000FF"/>
                </a:solidFill>
                <a:latin typeface="Arial" pitchFamily="34" charset="0"/>
              </a:rPr>
              <a:t>RWM spectrum dependence</a:t>
            </a:r>
          </a:p>
          <a:p>
            <a:pPr>
              <a:lnSpc>
                <a:spcPct val="90000"/>
              </a:lnSpc>
              <a:buFontTx/>
              <a:buNone/>
            </a:pPr>
            <a:r>
              <a:rPr lang="en-US" sz="1600" i="0">
                <a:solidFill>
                  <a:srgbClr val="0000FF"/>
                </a:solidFill>
                <a:latin typeface="Arial" pitchFamily="34" charset="0"/>
              </a:rPr>
              <a:t>• Rotation and beta effects on NTMs </a:t>
            </a:r>
          </a:p>
          <a:p>
            <a:pPr>
              <a:lnSpc>
                <a:spcPct val="90000"/>
              </a:lnSpc>
              <a:buFontTx/>
              <a:buNone/>
            </a:pPr>
            <a:r>
              <a:rPr lang="en-US" sz="1600" i="0">
                <a:solidFill>
                  <a:srgbClr val="0000FF"/>
                </a:solidFill>
                <a:latin typeface="Arial" pitchFamily="34" charset="0"/>
              </a:rPr>
              <a:t>• Response to 3D fields for EFC, ELM and Neoclassical Toroidal Viscosity physics</a:t>
            </a:r>
          </a:p>
          <a:p>
            <a:pPr>
              <a:lnSpc>
                <a:spcPct val="90000"/>
              </a:lnSpc>
              <a:buFontTx/>
              <a:buNone/>
            </a:pPr>
            <a:r>
              <a:rPr lang="en-US" sz="1600" i="0">
                <a:solidFill>
                  <a:srgbClr val="0000FF"/>
                </a:solidFill>
                <a:latin typeface="Arial" pitchFamily="34" charset="0"/>
              </a:rPr>
              <a:t>• Disruption physics</a:t>
            </a:r>
          </a:p>
        </p:txBody>
      </p:sp>
      <p:sp>
        <p:nvSpPr>
          <p:cNvPr id="21" name="TextBox 20"/>
          <p:cNvSpPr txBox="1"/>
          <p:nvPr/>
        </p:nvSpPr>
        <p:spPr>
          <a:xfrm>
            <a:off x="355600" y="4584700"/>
            <a:ext cx="8547100" cy="1865313"/>
          </a:xfrm>
          <a:prstGeom prst="rect">
            <a:avLst/>
          </a:prstGeom>
          <a:solidFill>
            <a:schemeClr val="accent1">
              <a:lumMod val="20000"/>
              <a:lumOff val="80000"/>
            </a:schemeClr>
          </a:solidFill>
          <a:ln>
            <a:solidFill>
              <a:schemeClr val="tx1"/>
            </a:solidFill>
          </a:ln>
        </p:spPr>
        <p:txBody>
          <a:bodyPr>
            <a:spAutoFit/>
          </a:bodyPr>
          <a:lstStyle/>
          <a:p>
            <a:pPr marL="90488" indent="-457200">
              <a:buFontTx/>
              <a:buNone/>
            </a:pPr>
            <a:r>
              <a:rPr lang="en-US" sz="1600" i="0"/>
              <a:t>• A Real-Time Velocity (RTV) diagnostic (commissioned in 2011) will be incorporated into the plasma control system for feedback control of the plasma rotation profile using the NBI and non-resonant magnetic braking as the actuators.</a:t>
            </a:r>
          </a:p>
          <a:p>
            <a:pPr marL="90488" indent="-457200">
              <a:buFontTx/>
              <a:buNone/>
            </a:pPr>
            <a:r>
              <a:rPr lang="en-US" sz="1600" i="0"/>
              <a:t>• A new Plasma Control System (PCS) platform with increased capabilities (e.g., 64-bit operating system and ability to support additional I/O points and real-time algorithms) will be implemented for NSTX-U.  A similar system will be used for the Digital Coil Protection System (DCPS) for the Upgrade Project.  </a:t>
            </a:r>
          </a:p>
        </p:txBody>
      </p:sp>
      <p:sp>
        <p:nvSpPr>
          <p:cNvPr id="22" name="Rectangle 207"/>
          <p:cNvSpPr>
            <a:spLocks noGrp="1" noChangeArrowheads="1"/>
          </p:cNvSpPr>
          <p:nvPr>
            <p:ph type="sldNum" sz="quarter" idx="10"/>
          </p:nvPr>
        </p:nvSpPr>
        <p:spPr>
          <a:xfrm>
            <a:off x="8382000" y="6629400"/>
            <a:ext cx="762000" cy="152400"/>
          </a:xfrm>
        </p:spPr>
        <p:txBody>
          <a:bodyPr/>
          <a:lstStyle/>
          <a:p>
            <a:pPr algn="r">
              <a:defRPr/>
            </a:pPr>
            <a:fld id="{57602622-B94C-4AC5-B124-E042C685E726}" type="slidenum">
              <a:rPr lang="en-US" sz="900" i="0" smtClean="0">
                <a:latin typeface="+mn-lt"/>
                <a:ea typeface="ＭＳ Ｐゴシック" pitchFamily="34" charset="-128"/>
                <a:cs typeface="Arial" charset="0"/>
              </a:rPr>
              <a:pPr algn="r">
                <a:defRPr/>
              </a:pPr>
              <a:t>22</a:t>
            </a:fld>
            <a:endParaRPr lang="en-US" sz="900" i="0" dirty="0" smtClean="0">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90000"/>
              </a:lnSpc>
              <a:spcBef>
                <a:spcPct val="0"/>
              </a:spcBef>
              <a:buFontTx/>
              <a:buNone/>
            </a:pPr>
            <a:r>
              <a:rPr lang="en-US" sz="3200" i="0">
                <a:solidFill>
                  <a:srgbClr val="FF0000"/>
                </a:solidFill>
              </a:rPr>
              <a:t>Transport and Turbulence</a:t>
            </a:r>
            <a:br>
              <a:rPr lang="en-US" sz="3200" i="0">
                <a:solidFill>
                  <a:srgbClr val="FF0000"/>
                </a:solidFill>
              </a:rPr>
            </a:br>
            <a:r>
              <a:rPr lang="en-US" sz="2000" i="0">
                <a:solidFill>
                  <a:srgbClr val="0000CC"/>
                </a:solidFill>
                <a:latin typeface="Helvetica Neue" charset="0"/>
              </a:rPr>
              <a:t>Increase and Understand H-mode Confinement at Lower n</a:t>
            </a:r>
            <a:r>
              <a:rPr lang="en-US" sz="2000" i="0" baseline="-25000">
                <a:solidFill>
                  <a:srgbClr val="0000CC"/>
                </a:solidFill>
                <a:latin typeface="Helvetica Neue" charset="0"/>
              </a:rPr>
              <a:t>e</a:t>
            </a:r>
            <a:r>
              <a:rPr lang="en-US" sz="2000" i="0">
                <a:solidFill>
                  <a:srgbClr val="0000CC"/>
                </a:solidFill>
                <a:latin typeface="Helvetica Neue" charset="0"/>
              </a:rPr>
              <a:t>, </a:t>
            </a:r>
            <a:r>
              <a:rPr lang="en-US" sz="2000" i="0">
                <a:solidFill>
                  <a:srgbClr val="0000CC"/>
                </a:solidFill>
                <a:latin typeface="Symbol" pitchFamily="18" charset="2"/>
                <a:sym typeface="Symbol" pitchFamily="18" charset="2"/>
              </a:rPr>
              <a:t></a:t>
            </a:r>
            <a:r>
              <a:rPr lang="en-US" sz="2000" i="0">
                <a:solidFill>
                  <a:srgbClr val="0000CC"/>
                </a:solidFill>
                <a:latin typeface="Helvetica Neue" charset="0"/>
              </a:rPr>
              <a:t>*</a:t>
            </a:r>
            <a:endParaRPr lang="en-US" sz="1800" i="0">
              <a:solidFill>
                <a:srgbClr val="0000CC"/>
              </a:solidFill>
              <a:latin typeface="Helvetica Neue" charset="0"/>
            </a:endParaRPr>
          </a:p>
        </p:txBody>
      </p:sp>
      <p:grpSp>
        <p:nvGrpSpPr>
          <p:cNvPr id="2" name="Group 76"/>
          <p:cNvGrpSpPr>
            <a:grpSpLocks/>
          </p:cNvGrpSpPr>
          <p:nvPr/>
        </p:nvGrpSpPr>
        <p:grpSpPr bwMode="auto">
          <a:xfrm>
            <a:off x="495300" y="3238500"/>
            <a:ext cx="5230813" cy="1628775"/>
            <a:chOff x="-635000" y="3263900"/>
            <a:chExt cx="5230813" cy="1628775"/>
          </a:xfrm>
        </p:grpSpPr>
        <p:grpSp>
          <p:nvGrpSpPr>
            <p:cNvPr id="3" name="Group 53"/>
            <p:cNvGrpSpPr>
              <a:grpSpLocks/>
            </p:cNvGrpSpPr>
            <p:nvPr/>
          </p:nvGrpSpPr>
          <p:grpSpPr bwMode="auto">
            <a:xfrm>
              <a:off x="-635000" y="3263900"/>
              <a:ext cx="5230813" cy="1628775"/>
              <a:chOff x="-672" y="1912"/>
              <a:chExt cx="2935" cy="914"/>
            </a:xfrm>
          </p:grpSpPr>
          <p:pic>
            <p:nvPicPr>
              <p:cNvPr id="28727" name="Picture 47"/>
              <p:cNvPicPr>
                <a:picLocks noChangeAspect="1" noChangeArrowheads="1"/>
              </p:cNvPicPr>
              <p:nvPr/>
            </p:nvPicPr>
            <p:blipFill>
              <a:blip r:embed="rId3" cstate="print"/>
              <a:srcRect/>
              <a:stretch>
                <a:fillRect/>
              </a:stretch>
            </p:blipFill>
            <p:spPr bwMode="auto">
              <a:xfrm>
                <a:off x="-672" y="1912"/>
                <a:ext cx="2935" cy="914"/>
              </a:xfrm>
              <a:prstGeom prst="rect">
                <a:avLst/>
              </a:prstGeom>
              <a:noFill/>
              <a:ln w="15875">
                <a:noFill/>
                <a:miter lim="800000"/>
                <a:headEnd/>
                <a:tailEnd/>
              </a:ln>
            </p:spPr>
          </p:pic>
          <p:sp>
            <p:nvSpPr>
              <p:cNvPr id="28728" name="Rectangle 51"/>
              <p:cNvSpPr>
                <a:spLocks noChangeArrowheads="1"/>
              </p:cNvSpPr>
              <p:nvPr/>
            </p:nvSpPr>
            <p:spPr bwMode="auto">
              <a:xfrm>
                <a:off x="1232" y="1952"/>
                <a:ext cx="976" cy="448"/>
              </a:xfrm>
              <a:prstGeom prst="rect">
                <a:avLst/>
              </a:prstGeom>
              <a:solidFill>
                <a:schemeClr val="bg1"/>
              </a:solidFill>
              <a:ln w="15875">
                <a:noFill/>
                <a:miter lim="800000"/>
                <a:headEnd/>
                <a:tailEnd/>
              </a:ln>
            </p:spPr>
            <p:txBody>
              <a:bodyPr wrap="none" lIns="0" tIns="0" rIns="0" bIns="0" anchor="ctr"/>
              <a:lstStyle/>
              <a:p>
                <a:endParaRPr lang="en-US"/>
              </a:p>
            </p:txBody>
          </p:sp>
          <p:sp>
            <p:nvSpPr>
              <p:cNvPr id="28729" name="Rectangle 52"/>
              <p:cNvSpPr>
                <a:spLocks noChangeArrowheads="1"/>
              </p:cNvSpPr>
              <p:nvPr/>
            </p:nvSpPr>
            <p:spPr bwMode="auto">
              <a:xfrm>
                <a:off x="1616" y="2288"/>
                <a:ext cx="632" cy="392"/>
              </a:xfrm>
              <a:prstGeom prst="rect">
                <a:avLst/>
              </a:prstGeom>
              <a:solidFill>
                <a:schemeClr val="bg1"/>
              </a:solidFill>
              <a:ln w="15875">
                <a:noFill/>
                <a:miter lim="800000"/>
                <a:headEnd/>
                <a:tailEnd/>
              </a:ln>
            </p:spPr>
            <p:txBody>
              <a:bodyPr wrap="none" lIns="0" tIns="0" rIns="0" bIns="0" anchor="ctr"/>
              <a:lstStyle/>
              <a:p>
                <a:endParaRPr lang="en-US"/>
              </a:p>
            </p:txBody>
          </p:sp>
        </p:grpSp>
        <p:sp>
          <p:nvSpPr>
            <p:cNvPr id="28721" name="Text Box 56"/>
            <p:cNvSpPr txBox="1">
              <a:spLocks noChangeArrowheads="1"/>
            </p:cNvSpPr>
            <p:nvPr/>
          </p:nvSpPr>
          <p:spPr bwMode="auto">
            <a:xfrm>
              <a:off x="292100" y="3465513"/>
              <a:ext cx="982663" cy="182562"/>
            </a:xfrm>
            <a:prstGeom prst="rect">
              <a:avLst/>
            </a:prstGeom>
            <a:solidFill>
              <a:schemeClr val="bg1"/>
            </a:solidFill>
            <a:ln w="15875">
              <a:noFill/>
              <a:miter lim="800000"/>
              <a:headEnd/>
              <a:tailEnd/>
            </a:ln>
          </p:spPr>
          <p:txBody>
            <a:bodyPr wrap="none" lIns="0" tIns="0" rIns="0" bIns="0">
              <a:spAutoFit/>
            </a:bodyPr>
            <a:lstStyle/>
            <a:p>
              <a:pPr marL="177800" indent="-177800">
                <a:buFontTx/>
                <a:buNone/>
              </a:pPr>
              <a:r>
                <a:rPr lang="en-US">
                  <a:solidFill>
                    <a:schemeClr val="tx1"/>
                  </a:solidFill>
                </a:rPr>
                <a:t>Neutral Beam</a:t>
              </a:r>
            </a:p>
          </p:txBody>
        </p:sp>
        <p:sp>
          <p:nvSpPr>
            <p:cNvPr id="28722" name="Text Box 57"/>
            <p:cNvSpPr txBox="1">
              <a:spLocks noChangeArrowheads="1"/>
            </p:cNvSpPr>
            <p:nvPr/>
          </p:nvSpPr>
          <p:spPr bwMode="auto">
            <a:xfrm>
              <a:off x="-508000" y="3884613"/>
              <a:ext cx="703263" cy="182562"/>
            </a:xfrm>
            <a:prstGeom prst="rect">
              <a:avLst/>
            </a:prstGeom>
            <a:solidFill>
              <a:schemeClr val="bg1"/>
            </a:solidFill>
            <a:ln w="15875">
              <a:noFill/>
              <a:miter lim="800000"/>
              <a:headEnd/>
              <a:tailEnd/>
            </a:ln>
          </p:spPr>
          <p:txBody>
            <a:bodyPr wrap="none" lIns="0" tIns="0" rIns="0" bIns="0">
              <a:spAutoFit/>
            </a:bodyPr>
            <a:lstStyle/>
            <a:p>
              <a:pPr marL="177800" indent="-177800">
                <a:buFontTx/>
                <a:buNone/>
              </a:pPr>
              <a:r>
                <a:rPr lang="en-US">
                  <a:solidFill>
                    <a:schemeClr val="tx1"/>
                  </a:solidFill>
                </a:rPr>
                <a:t>field lines</a:t>
              </a:r>
            </a:p>
          </p:txBody>
        </p:sp>
        <p:sp>
          <p:nvSpPr>
            <p:cNvPr id="28723" name="Text Box 58"/>
            <p:cNvSpPr txBox="1">
              <a:spLocks noChangeArrowheads="1"/>
            </p:cNvSpPr>
            <p:nvPr/>
          </p:nvSpPr>
          <p:spPr bwMode="auto">
            <a:xfrm>
              <a:off x="533400" y="4325938"/>
              <a:ext cx="989013" cy="401637"/>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red-shited </a:t>
              </a:r>
            </a:p>
            <a:p>
              <a:pPr>
                <a:buFontTx/>
                <a:buNone/>
              </a:pPr>
              <a:r>
                <a:rPr lang="en-US">
                  <a:solidFill>
                    <a:schemeClr val="tx1"/>
                  </a:solidFill>
                </a:rPr>
                <a:t>D</a:t>
              </a:r>
              <a:r>
                <a:rPr lang="en-US">
                  <a:solidFill>
                    <a:schemeClr val="tx1"/>
                  </a:solidFill>
                  <a:latin typeface="Symbol" pitchFamily="18" charset="2"/>
                  <a:sym typeface="Symbol" pitchFamily="18" charset="2"/>
                </a:rPr>
                <a:t></a:t>
              </a:r>
              <a:r>
                <a:rPr lang="en-US">
                  <a:solidFill>
                    <a:schemeClr val="tx1"/>
                  </a:solidFill>
                </a:rPr>
                <a:t> emission</a:t>
              </a:r>
            </a:p>
          </p:txBody>
        </p:sp>
        <p:sp>
          <p:nvSpPr>
            <p:cNvPr id="28724" name="Text Box 59"/>
            <p:cNvSpPr txBox="1">
              <a:spLocks noChangeArrowheads="1"/>
            </p:cNvSpPr>
            <p:nvPr/>
          </p:nvSpPr>
          <p:spPr bwMode="auto">
            <a:xfrm>
              <a:off x="2006600" y="3389313"/>
              <a:ext cx="681038" cy="365125"/>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Optical fibers</a:t>
              </a:r>
            </a:p>
          </p:txBody>
        </p:sp>
        <p:sp>
          <p:nvSpPr>
            <p:cNvPr id="28725" name="Rectangle 61"/>
            <p:cNvSpPr>
              <a:spLocks noChangeArrowheads="1"/>
            </p:cNvSpPr>
            <p:nvPr/>
          </p:nvSpPr>
          <p:spPr bwMode="auto">
            <a:xfrm>
              <a:off x="2184400" y="4267200"/>
              <a:ext cx="1155700" cy="393700"/>
            </a:xfrm>
            <a:prstGeom prst="rect">
              <a:avLst/>
            </a:prstGeom>
            <a:solidFill>
              <a:schemeClr val="bg1"/>
            </a:solidFill>
            <a:ln w="15875">
              <a:noFill/>
              <a:miter lim="800000"/>
              <a:headEnd/>
              <a:tailEnd/>
            </a:ln>
          </p:spPr>
          <p:txBody>
            <a:bodyPr wrap="none" lIns="0" tIns="0" rIns="0" bIns="0" anchor="ctr"/>
            <a:lstStyle/>
            <a:p>
              <a:endParaRPr lang="en-US"/>
            </a:p>
          </p:txBody>
        </p:sp>
        <p:sp>
          <p:nvSpPr>
            <p:cNvPr id="28726" name="Text Box 62"/>
            <p:cNvSpPr txBox="1">
              <a:spLocks noChangeArrowheads="1"/>
            </p:cNvSpPr>
            <p:nvPr/>
          </p:nvSpPr>
          <p:spPr bwMode="auto">
            <a:xfrm>
              <a:off x="1541463" y="4291013"/>
              <a:ext cx="1481137" cy="365125"/>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High throughput collection optics</a:t>
              </a:r>
            </a:p>
          </p:txBody>
        </p:sp>
      </p:grpSp>
      <p:pic>
        <p:nvPicPr>
          <p:cNvPr id="28676" name="Picture 63"/>
          <p:cNvPicPr>
            <a:picLocks noChangeAspect="1" noChangeArrowheads="1"/>
          </p:cNvPicPr>
          <p:nvPr/>
        </p:nvPicPr>
        <p:blipFill>
          <a:blip r:embed="rId4" cstate="print"/>
          <a:srcRect l="7205" t="14256" r="12479" b="9979"/>
          <a:stretch>
            <a:fillRect/>
          </a:stretch>
        </p:blipFill>
        <p:spPr bwMode="auto">
          <a:xfrm>
            <a:off x="276225" y="4783138"/>
            <a:ext cx="1973263" cy="1652587"/>
          </a:xfrm>
          <a:prstGeom prst="rect">
            <a:avLst/>
          </a:prstGeom>
          <a:solidFill>
            <a:srgbClr val="FFFFFF"/>
          </a:solidFill>
          <a:ln w="15875">
            <a:noFill/>
            <a:miter lim="800000"/>
            <a:headEnd/>
            <a:tailEnd/>
          </a:ln>
        </p:spPr>
      </p:pic>
      <p:sp>
        <p:nvSpPr>
          <p:cNvPr id="28677" name="Slide Number Placeholder 58"/>
          <p:cNvSpPr>
            <a:spLocks noGrp="1"/>
          </p:cNvSpPr>
          <p:nvPr>
            <p:ph type="sldNum" sz="quarter" idx="12"/>
          </p:nvPr>
        </p:nvSpPr>
        <p:spPr>
          <a:noFill/>
        </p:spPr>
        <p:txBody>
          <a:bodyPr anchor="t"/>
          <a:lstStyle/>
          <a:p>
            <a:fld id="{54B5495B-70BA-47A1-84D2-232E9262B92E}" type="slidenum">
              <a:rPr lang="en-US"/>
              <a:pPr/>
              <a:t>23</a:t>
            </a:fld>
            <a:endParaRPr lang="en-US" dirty="0"/>
          </a:p>
        </p:txBody>
      </p:sp>
      <p:sp>
        <p:nvSpPr>
          <p:cNvPr id="28678" name="Rectangle 70"/>
          <p:cNvSpPr>
            <a:spLocks noChangeArrowheads="1"/>
          </p:cNvSpPr>
          <p:nvPr/>
        </p:nvSpPr>
        <p:spPr bwMode="auto">
          <a:xfrm>
            <a:off x="5791200" y="3644900"/>
            <a:ext cx="622300" cy="2844800"/>
          </a:xfrm>
          <a:prstGeom prst="rect">
            <a:avLst/>
          </a:prstGeom>
          <a:solidFill>
            <a:srgbClr val="FFFFFF"/>
          </a:solidFill>
          <a:ln w="15875">
            <a:noFill/>
            <a:round/>
            <a:headEnd/>
            <a:tailEnd type="triangle" w="med" len="med"/>
          </a:ln>
        </p:spPr>
        <p:txBody>
          <a:bodyPr lIns="0" tIns="0" rIns="0" bIns="0"/>
          <a:lstStyle/>
          <a:p>
            <a:endParaRPr lang="en-US"/>
          </a:p>
        </p:txBody>
      </p:sp>
      <p:sp>
        <p:nvSpPr>
          <p:cNvPr id="63" name="TextBox 62"/>
          <p:cNvSpPr txBox="1"/>
          <p:nvPr/>
        </p:nvSpPr>
        <p:spPr>
          <a:xfrm>
            <a:off x="5194300" y="977900"/>
            <a:ext cx="3949700" cy="1373188"/>
          </a:xfrm>
          <a:prstGeom prst="rect">
            <a:avLst/>
          </a:prstGeom>
          <a:solidFill>
            <a:schemeClr val="accent5">
              <a:lumMod val="20000"/>
              <a:lumOff val="80000"/>
            </a:schemeClr>
          </a:solidFill>
          <a:ln>
            <a:solidFill>
              <a:schemeClr val="tx1"/>
            </a:solidFill>
          </a:ln>
        </p:spPr>
        <p:txBody>
          <a:bodyPr>
            <a:spAutoFit/>
          </a:bodyPr>
          <a:lstStyle/>
          <a:p>
            <a:pPr>
              <a:buFontTx/>
              <a:buNone/>
              <a:defRPr/>
            </a:pPr>
            <a:r>
              <a:rPr lang="en-US" sz="1600">
                <a:latin typeface="Helvetica" charset="0"/>
                <a:ea typeface="ＭＳ Ｐゴシック" charset="-128"/>
                <a:cs typeface="ＭＳ Ｐゴシック" charset="-128"/>
              </a:rPr>
              <a:t>BES - 16 ch BES worked well in FY 2010 and at least  32 ch BES available for NSTX-U</a:t>
            </a:r>
          </a:p>
          <a:p>
            <a:pPr>
              <a:buFontTx/>
              <a:buNone/>
              <a:defRPr/>
            </a:pPr>
            <a:r>
              <a:rPr lang="en-US" sz="1600">
                <a:latin typeface="Helvetica" charset="0"/>
                <a:ea typeface="ＭＳ Ｐゴシック" charset="-128"/>
                <a:cs typeface="ＭＳ Ｐゴシック" charset="-128"/>
              </a:rPr>
              <a:t>High k Upgrade -  Upgraded system with 2-D k spectrum for NSTX-U</a:t>
            </a:r>
          </a:p>
        </p:txBody>
      </p:sp>
      <p:pic>
        <p:nvPicPr>
          <p:cNvPr id="28680" name="Picture 5"/>
          <p:cNvPicPr>
            <a:picLocks noChangeAspect="1"/>
          </p:cNvPicPr>
          <p:nvPr/>
        </p:nvPicPr>
        <p:blipFill>
          <a:blip r:embed="rId5" cstate="print"/>
          <a:srcRect r="50049"/>
          <a:stretch>
            <a:fillRect/>
          </a:stretch>
        </p:blipFill>
        <p:spPr bwMode="auto">
          <a:xfrm>
            <a:off x="5000625" y="2901950"/>
            <a:ext cx="2917825" cy="3397250"/>
          </a:xfrm>
          <a:prstGeom prst="rect">
            <a:avLst/>
          </a:prstGeom>
          <a:noFill/>
          <a:ln w="9525">
            <a:noFill/>
            <a:miter lim="800000"/>
            <a:headEnd/>
            <a:tailEnd/>
          </a:ln>
        </p:spPr>
      </p:pic>
      <p:pic>
        <p:nvPicPr>
          <p:cNvPr id="28681" name="Picture 6"/>
          <p:cNvPicPr>
            <a:picLocks noChangeAspect="1"/>
          </p:cNvPicPr>
          <p:nvPr/>
        </p:nvPicPr>
        <p:blipFill>
          <a:blip r:embed="rId6" cstate="print"/>
          <a:srcRect r="54865"/>
          <a:stretch>
            <a:fillRect/>
          </a:stretch>
        </p:blipFill>
        <p:spPr bwMode="auto">
          <a:xfrm>
            <a:off x="6858000" y="2527300"/>
            <a:ext cx="2286000" cy="3848100"/>
          </a:xfrm>
          <a:prstGeom prst="rect">
            <a:avLst/>
          </a:prstGeom>
          <a:noFill/>
          <a:ln w="9525">
            <a:noFill/>
            <a:miter lim="800000"/>
            <a:headEnd/>
            <a:tailEnd/>
          </a:ln>
        </p:spPr>
      </p:pic>
      <p:sp>
        <p:nvSpPr>
          <p:cNvPr id="28682" name="Rectangle 74"/>
          <p:cNvSpPr>
            <a:spLocks noChangeArrowheads="1"/>
          </p:cNvSpPr>
          <p:nvPr/>
        </p:nvSpPr>
        <p:spPr bwMode="auto">
          <a:xfrm>
            <a:off x="7391400" y="2743200"/>
            <a:ext cx="317500" cy="203200"/>
          </a:xfrm>
          <a:prstGeom prst="rect">
            <a:avLst/>
          </a:prstGeom>
          <a:solidFill>
            <a:schemeClr val="bg1"/>
          </a:solidFill>
          <a:ln w="15875">
            <a:noFill/>
            <a:round/>
            <a:headEnd/>
            <a:tailEnd type="triangle" w="med" len="med"/>
          </a:ln>
        </p:spPr>
        <p:txBody>
          <a:bodyPr lIns="0" tIns="0" rIns="0" bIns="0"/>
          <a:lstStyle/>
          <a:p>
            <a:endParaRPr lang="en-US"/>
          </a:p>
        </p:txBody>
      </p:sp>
      <p:sp>
        <p:nvSpPr>
          <p:cNvPr id="28683" name="Rectangle 75"/>
          <p:cNvSpPr>
            <a:spLocks noChangeArrowheads="1"/>
          </p:cNvSpPr>
          <p:nvPr/>
        </p:nvSpPr>
        <p:spPr bwMode="auto">
          <a:xfrm flipH="1">
            <a:off x="5499100" y="3175000"/>
            <a:ext cx="292100" cy="203200"/>
          </a:xfrm>
          <a:prstGeom prst="rect">
            <a:avLst/>
          </a:prstGeom>
          <a:solidFill>
            <a:schemeClr val="bg1"/>
          </a:solidFill>
          <a:ln w="15875">
            <a:noFill/>
            <a:round/>
            <a:headEnd/>
            <a:tailEnd type="triangle" w="med" len="med"/>
          </a:ln>
        </p:spPr>
        <p:txBody>
          <a:bodyPr lIns="0" tIns="0" rIns="0" bIns="0"/>
          <a:lstStyle/>
          <a:p>
            <a:endParaRPr lang="en-US"/>
          </a:p>
        </p:txBody>
      </p:sp>
      <p:sp>
        <p:nvSpPr>
          <p:cNvPr id="28684" name="Text Box 42"/>
          <p:cNvSpPr txBox="1">
            <a:spLocks noChangeArrowheads="1"/>
          </p:cNvSpPr>
          <p:nvPr/>
        </p:nvSpPr>
        <p:spPr bwMode="auto">
          <a:xfrm>
            <a:off x="468313" y="2301875"/>
            <a:ext cx="4687887" cy="984250"/>
          </a:xfrm>
          <a:prstGeom prst="rect">
            <a:avLst/>
          </a:prstGeom>
          <a:solidFill>
            <a:schemeClr val="bg1"/>
          </a:solidFill>
          <a:ln w="15875">
            <a:noFill/>
            <a:miter lim="800000"/>
            <a:headEnd/>
            <a:tailEnd/>
          </a:ln>
        </p:spPr>
        <p:txBody>
          <a:bodyPr lIns="0" tIns="0" rIns="0" bIns="0">
            <a:spAutoFit/>
          </a:bodyPr>
          <a:lstStyle/>
          <a:p>
            <a:pPr>
              <a:spcBef>
                <a:spcPct val="0"/>
              </a:spcBef>
              <a:buFontTx/>
              <a:buNone/>
            </a:pPr>
            <a:r>
              <a:rPr lang="en-US" sz="1600" i="0">
                <a:solidFill>
                  <a:schemeClr val="tx1"/>
                </a:solidFill>
                <a:latin typeface="Helvetica Neue" charset="0"/>
              </a:rPr>
              <a:t>• BES together with high-k to provide a comprehensive turbulence diagnostic set.</a:t>
            </a:r>
          </a:p>
          <a:p>
            <a:pPr>
              <a:spcBef>
                <a:spcPct val="0"/>
              </a:spcBef>
              <a:buFontTx/>
              <a:buNone/>
            </a:pPr>
            <a:r>
              <a:rPr lang="en-US" sz="1600" i="0">
                <a:solidFill>
                  <a:schemeClr val="tx1"/>
                </a:solidFill>
                <a:latin typeface="Helvetica Neue" charset="0"/>
              </a:rPr>
              <a:t>• High-k with a new solid-state source is running reliably.  </a:t>
            </a:r>
          </a:p>
        </p:txBody>
      </p:sp>
      <p:sp>
        <p:nvSpPr>
          <p:cNvPr id="80" name="Rectangle 16"/>
          <p:cNvSpPr>
            <a:spLocks noChangeArrowheads="1"/>
          </p:cNvSpPr>
          <p:nvPr/>
        </p:nvSpPr>
        <p:spPr bwMode="auto">
          <a:xfrm>
            <a:off x="2540000" y="1701800"/>
            <a:ext cx="1562100" cy="15240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Helvetica" charset="0"/>
              <a:ea typeface="ＭＳ Ｐゴシック" charset="-128"/>
              <a:cs typeface="ＭＳ Ｐゴシック" charset="-128"/>
            </a:endParaRPr>
          </a:p>
        </p:txBody>
      </p:sp>
      <p:sp>
        <p:nvSpPr>
          <p:cNvPr id="28686" name="Rectangle 22"/>
          <p:cNvSpPr>
            <a:spLocks noChangeArrowheads="1"/>
          </p:cNvSpPr>
          <p:nvPr/>
        </p:nvSpPr>
        <p:spPr bwMode="auto">
          <a:xfrm>
            <a:off x="1054100" y="1854200"/>
            <a:ext cx="1752600" cy="15240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28687" name="Rectangle 41"/>
          <p:cNvSpPr>
            <a:spLocks noChangeArrowheads="1"/>
          </p:cNvSpPr>
          <p:nvPr/>
        </p:nvSpPr>
        <p:spPr bwMode="auto">
          <a:xfrm>
            <a:off x="2967038" y="1876425"/>
            <a:ext cx="639762" cy="246063"/>
          </a:xfrm>
          <a:prstGeom prst="rect">
            <a:avLst/>
          </a:prstGeom>
          <a:noFill/>
          <a:ln w="15875">
            <a:noFill/>
            <a:miter lim="800000"/>
            <a:headEnd/>
            <a:tailEnd/>
          </a:ln>
        </p:spPr>
        <p:txBody>
          <a:bodyPr wrap="none" lIns="0" tIns="0" rIns="0" bIns="0">
            <a:spAutoFit/>
          </a:bodyPr>
          <a:lstStyle/>
          <a:p>
            <a:pPr marL="177800" indent="-177800" algn="ctr" eaLnBrk="0" hangingPunct="0">
              <a:spcBef>
                <a:spcPct val="0"/>
              </a:spcBef>
              <a:buFontTx/>
              <a:buNone/>
            </a:pPr>
            <a:r>
              <a:rPr lang="en-US" sz="1600" i="0">
                <a:solidFill>
                  <a:schemeClr val="tx1"/>
                </a:solidFill>
              </a:rPr>
              <a:t>High-k</a:t>
            </a:r>
          </a:p>
        </p:txBody>
      </p:sp>
      <p:sp>
        <p:nvSpPr>
          <p:cNvPr id="91" name="Rectangle 57"/>
          <p:cNvSpPr>
            <a:spLocks noChangeAspect="1" noChangeArrowheads="1"/>
          </p:cNvSpPr>
          <p:nvPr/>
        </p:nvSpPr>
        <p:spPr bwMode="auto">
          <a:xfrm>
            <a:off x="992188" y="1389063"/>
            <a:ext cx="2730500"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latin typeface="Helvetica" charset="0"/>
              <a:ea typeface="ＭＳ Ｐゴシック" charset="-128"/>
              <a:cs typeface="ＭＳ Ｐゴシック" charset="-128"/>
            </a:endParaRPr>
          </a:p>
        </p:txBody>
      </p:sp>
      <p:sp>
        <p:nvSpPr>
          <p:cNvPr id="92" name="Rectangle 58"/>
          <p:cNvSpPr>
            <a:spLocks noChangeArrowheads="1"/>
          </p:cNvSpPr>
          <p:nvPr/>
        </p:nvSpPr>
        <p:spPr bwMode="auto">
          <a:xfrm>
            <a:off x="3424238" y="1463675"/>
            <a:ext cx="1141412"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p>
            <a:pPr algn="ctr">
              <a:spcBef>
                <a:spcPct val="0"/>
              </a:spcBef>
              <a:buFontTx/>
              <a:buNone/>
            </a:pPr>
            <a:r>
              <a:rPr lang="en-US" sz="1400" i="0">
                <a:solidFill>
                  <a:srgbClr val="000000"/>
                </a:solidFill>
              </a:rPr>
              <a:t>ETG</a:t>
            </a:r>
            <a:endParaRPr lang="en-US" sz="2400" i="0">
              <a:solidFill>
                <a:schemeClr val="tx1"/>
              </a:solidFill>
              <a:latin typeface="Times New Roman" pitchFamily="18" charset="0"/>
            </a:endParaRPr>
          </a:p>
        </p:txBody>
      </p:sp>
      <p:sp>
        <p:nvSpPr>
          <p:cNvPr id="28694" name="Text Box 59"/>
          <p:cNvSpPr txBox="1">
            <a:spLocks noChangeAspect="1" noChangeArrowheads="1"/>
          </p:cNvSpPr>
          <p:nvPr/>
        </p:nvSpPr>
        <p:spPr bwMode="auto">
          <a:xfrm>
            <a:off x="1839913" y="1358900"/>
            <a:ext cx="995362" cy="242888"/>
          </a:xfrm>
          <a:prstGeom prst="rect">
            <a:avLst/>
          </a:prstGeom>
          <a:noFill/>
          <a:ln w="9525">
            <a:noFill/>
            <a:miter lim="800000"/>
            <a:headEnd/>
            <a:tailEnd/>
          </a:ln>
        </p:spPr>
        <p:txBody>
          <a:bodyPr/>
          <a:lstStyle/>
          <a:p>
            <a:pPr algn="ctr">
              <a:spcBef>
                <a:spcPct val="0"/>
              </a:spcBef>
              <a:buFontTx/>
              <a:buNone/>
            </a:pPr>
            <a:r>
              <a:rPr lang="en-US" sz="1400" i="0">
                <a:solidFill>
                  <a:srgbClr val="000000"/>
                </a:solidFill>
              </a:rPr>
              <a:t>ITG/TEM</a:t>
            </a:r>
            <a:endParaRPr lang="en-US" sz="2400" i="0">
              <a:solidFill>
                <a:schemeClr val="tx1"/>
              </a:solidFill>
              <a:latin typeface="Times New Roman" pitchFamily="18" charset="0"/>
            </a:endParaRPr>
          </a:p>
        </p:txBody>
      </p:sp>
      <p:sp>
        <p:nvSpPr>
          <p:cNvPr id="94" name="Rectangle 60"/>
          <p:cNvSpPr>
            <a:spLocks noChangeAspect="1" noChangeArrowheads="1"/>
          </p:cNvSpPr>
          <p:nvPr/>
        </p:nvSpPr>
        <p:spPr bwMode="auto">
          <a:xfrm>
            <a:off x="10001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latin typeface="Helvetica" charset="0"/>
              <a:ea typeface="ＭＳ Ｐゴシック" charset="-128"/>
              <a:cs typeface="ＭＳ Ｐゴシック" charset="-128"/>
            </a:endParaRPr>
          </a:p>
        </p:txBody>
      </p:sp>
      <p:sp>
        <p:nvSpPr>
          <p:cNvPr id="28698" name="Text Box 61"/>
          <p:cNvSpPr txBox="1">
            <a:spLocks noChangeAspect="1" noChangeArrowheads="1"/>
          </p:cNvSpPr>
          <p:nvPr/>
        </p:nvSpPr>
        <p:spPr bwMode="auto">
          <a:xfrm>
            <a:off x="792163" y="1100138"/>
            <a:ext cx="1752600" cy="215900"/>
          </a:xfrm>
          <a:prstGeom prst="rect">
            <a:avLst/>
          </a:prstGeom>
          <a:noFill/>
          <a:ln w="9525">
            <a:noFill/>
            <a:miter lim="800000"/>
            <a:headEnd/>
            <a:tailEnd/>
          </a:ln>
        </p:spPr>
        <p:txBody>
          <a:bodyPr/>
          <a:lstStyle/>
          <a:p>
            <a:pPr algn="ctr">
              <a:spcBef>
                <a:spcPct val="0"/>
              </a:spcBef>
              <a:buFontTx/>
              <a:buNone/>
            </a:pPr>
            <a:r>
              <a:rPr lang="en-US" sz="1400" i="0">
                <a:solidFill>
                  <a:srgbClr val="000000"/>
                </a:solidFill>
                <a:latin typeface="Symbol" pitchFamily="18" charset="2"/>
              </a:rPr>
              <a:t>m</a:t>
            </a:r>
            <a:r>
              <a:rPr lang="en-US" sz="1400" i="0">
                <a:solidFill>
                  <a:srgbClr val="000000"/>
                </a:solidFill>
              </a:rPr>
              <a:t>TEARING</a:t>
            </a:r>
            <a:endParaRPr lang="en-US" sz="2400" i="0">
              <a:solidFill>
                <a:schemeClr val="tx1"/>
              </a:solidFill>
              <a:latin typeface="Times New Roman" pitchFamily="18" charset="0"/>
            </a:endParaRPr>
          </a:p>
        </p:txBody>
      </p:sp>
      <p:grpSp>
        <p:nvGrpSpPr>
          <p:cNvPr id="4" name="Group 62"/>
          <p:cNvGrpSpPr>
            <a:grpSpLocks/>
          </p:cNvGrpSpPr>
          <p:nvPr/>
        </p:nvGrpSpPr>
        <p:grpSpPr bwMode="auto">
          <a:xfrm>
            <a:off x="763588" y="1039813"/>
            <a:ext cx="4465637" cy="1335087"/>
            <a:chOff x="2064" y="3984"/>
            <a:chExt cx="2813" cy="2722"/>
          </a:xfrm>
        </p:grpSpPr>
        <p:sp>
          <p:nvSpPr>
            <p:cNvPr id="28709" name="Line 65"/>
            <p:cNvSpPr>
              <a:spLocks noChangeAspect="1" noChangeShapeType="1"/>
            </p:cNvSpPr>
            <p:nvPr/>
          </p:nvSpPr>
          <p:spPr bwMode="auto">
            <a:xfrm>
              <a:off x="2208" y="6370"/>
              <a:ext cx="0" cy="336"/>
            </a:xfrm>
            <a:prstGeom prst="line">
              <a:avLst/>
            </a:prstGeom>
            <a:noFill/>
            <a:ln w="28575">
              <a:solidFill>
                <a:srgbClr val="5F5F5F"/>
              </a:solidFill>
              <a:round/>
              <a:headEnd/>
              <a:tailEnd/>
            </a:ln>
          </p:spPr>
          <p:txBody>
            <a:bodyPr anchor="ctr"/>
            <a:lstStyle/>
            <a:p>
              <a:endParaRPr lang="en-US"/>
            </a:p>
          </p:txBody>
        </p:sp>
        <p:grpSp>
          <p:nvGrpSpPr>
            <p:cNvPr id="5" name="Group 69"/>
            <p:cNvGrpSpPr>
              <a:grpSpLocks/>
            </p:cNvGrpSpPr>
            <p:nvPr/>
          </p:nvGrpSpPr>
          <p:grpSpPr bwMode="auto">
            <a:xfrm>
              <a:off x="2064" y="4059"/>
              <a:ext cx="2813" cy="173"/>
              <a:chOff x="1872" y="3972"/>
              <a:chExt cx="2813" cy="173"/>
            </a:xfrm>
          </p:grpSpPr>
          <p:sp>
            <p:nvSpPr>
              <p:cNvPr id="28716" name="Text Box 70"/>
              <p:cNvSpPr txBox="1">
                <a:spLocks noChangeAspect="1" noChangeArrowheads="1"/>
              </p:cNvSpPr>
              <p:nvPr/>
            </p:nvSpPr>
            <p:spPr bwMode="auto">
              <a:xfrm>
                <a:off x="1872" y="3972"/>
                <a:ext cx="321"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0.1</a:t>
                </a:r>
                <a:endParaRPr lang="en-US" sz="1400" i="0">
                  <a:solidFill>
                    <a:schemeClr val="accent2"/>
                  </a:solidFill>
                  <a:latin typeface="Times New Roman" pitchFamily="18" charset="0"/>
                </a:endParaRPr>
              </a:p>
            </p:txBody>
          </p:sp>
          <p:sp>
            <p:nvSpPr>
              <p:cNvPr id="28717" name="Text Box 71"/>
              <p:cNvSpPr txBox="1">
                <a:spLocks noChangeAspect="1" noChangeArrowheads="1"/>
              </p:cNvSpPr>
              <p:nvPr/>
            </p:nvSpPr>
            <p:spPr bwMode="auto">
              <a:xfrm>
                <a:off x="2751" y="3972"/>
                <a:ext cx="188"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a:t>
                </a:r>
                <a:endParaRPr lang="en-US" sz="1400" i="0">
                  <a:solidFill>
                    <a:schemeClr val="accent2"/>
                  </a:solidFill>
                  <a:latin typeface="Times New Roman" pitchFamily="18" charset="0"/>
                </a:endParaRPr>
              </a:p>
            </p:txBody>
          </p:sp>
          <p:sp>
            <p:nvSpPr>
              <p:cNvPr id="28718" name="Text Box 72"/>
              <p:cNvSpPr txBox="1">
                <a:spLocks noChangeAspect="1" noChangeArrowheads="1"/>
              </p:cNvSpPr>
              <p:nvPr/>
            </p:nvSpPr>
            <p:spPr bwMode="auto">
              <a:xfrm>
                <a:off x="3541" y="3972"/>
                <a:ext cx="283"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10</a:t>
                </a:r>
                <a:endParaRPr lang="en-US" sz="1400" i="0">
                  <a:solidFill>
                    <a:schemeClr val="accent2"/>
                  </a:solidFill>
                  <a:latin typeface="Times New Roman" pitchFamily="18" charset="0"/>
                </a:endParaRPr>
              </a:p>
            </p:txBody>
          </p:sp>
          <p:sp>
            <p:nvSpPr>
              <p:cNvPr id="28719" name="Text Box 73"/>
              <p:cNvSpPr txBox="1">
                <a:spLocks noChangeAspect="1" noChangeArrowheads="1"/>
              </p:cNvSpPr>
              <p:nvPr/>
            </p:nvSpPr>
            <p:spPr bwMode="auto">
              <a:xfrm>
                <a:off x="4322" y="3972"/>
                <a:ext cx="363"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100</a:t>
                </a:r>
                <a:endParaRPr lang="en-US" sz="1400" i="0">
                  <a:solidFill>
                    <a:schemeClr val="accent2"/>
                  </a:solidFill>
                  <a:latin typeface="Times New Roman" pitchFamily="18" charset="0"/>
                </a:endParaRPr>
              </a:p>
            </p:txBody>
          </p:sp>
        </p:grpSp>
        <p:sp>
          <p:nvSpPr>
            <p:cNvPr id="28711" name="Line 74"/>
            <p:cNvSpPr>
              <a:spLocks noChangeAspect="1" noChangeShapeType="1"/>
            </p:cNvSpPr>
            <p:nvPr/>
          </p:nvSpPr>
          <p:spPr bwMode="auto">
            <a:xfrm>
              <a:off x="2208" y="3984"/>
              <a:ext cx="2487" cy="0"/>
            </a:xfrm>
            <a:prstGeom prst="line">
              <a:avLst/>
            </a:prstGeom>
            <a:noFill/>
            <a:ln w="28575">
              <a:solidFill>
                <a:srgbClr val="5F5F5F"/>
              </a:solidFill>
              <a:round/>
              <a:headEnd/>
              <a:tailEnd/>
            </a:ln>
          </p:spPr>
          <p:txBody>
            <a:bodyPr anchor="ctr"/>
            <a:lstStyle/>
            <a:p>
              <a:endParaRPr lang="en-US"/>
            </a:p>
          </p:txBody>
        </p:sp>
        <p:sp>
          <p:nvSpPr>
            <p:cNvPr id="28712" name="Line 75"/>
            <p:cNvSpPr>
              <a:spLocks noChangeAspect="1" noChangeShapeType="1"/>
            </p:cNvSpPr>
            <p:nvPr/>
          </p:nvSpPr>
          <p:spPr bwMode="auto">
            <a:xfrm>
              <a:off x="2208" y="3992"/>
              <a:ext cx="0" cy="104"/>
            </a:xfrm>
            <a:prstGeom prst="line">
              <a:avLst/>
            </a:prstGeom>
            <a:noFill/>
            <a:ln w="28575">
              <a:solidFill>
                <a:srgbClr val="5F5F5F"/>
              </a:solidFill>
              <a:round/>
              <a:headEnd/>
              <a:tailEnd/>
            </a:ln>
          </p:spPr>
          <p:txBody>
            <a:bodyPr anchor="ctr"/>
            <a:lstStyle/>
            <a:p>
              <a:endParaRPr lang="en-US"/>
            </a:p>
          </p:txBody>
        </p:sp>
        <p:sp>
          <p:nvSpPr>
            <p:cNvPr id="28713" name="Line 76"/>
            <p:cNvSpPr>
              <a:spLocks noChangeAspect="1" noChangeShapeType="1"/>
            </p:cNvSpPr>
            <p:nvPr/>
          </p:nvSpPr>
          <p:spPr bwMode="auto">
            <a:xfrm>
              <a:off x="3037" y="3992"/>
              <a:ext cx="0" cy="104"/>
            </a:xfrm>
            <a:prstGeom prst="line">
              <a:avLst/>
            </a:prstGeom>
            <a:noFill/>
            <a:ln w="28575">
              <a:solidFill>
                <a:srgbClr val="5F5F5F"/>
              </a:solidFill>
              <a:round/>
              <a:headEnd/>
              <a:tailEnd/>
            </a:ln>
          </p:spPr>
          <p:txBody>
            <a:bodyPr anchor="ctr"/>
            <a:lstStyle/>
            <a:p>
              <a:endParaRPr lang="en-US"/>
            </a:p>
          </p:txBody>
        </p:sp>
        <p:sp>
          <p:nvSpPr>
            <p:cNvPr id="28714" name="Line 77"/>
            <p:cNvSpPr>
              <a:spLocks noChangeAspect="1" noChangeShapeType="1"/>
            </p:cNvSpPr>
            <p:nvPr/>
          </p:nvSpPr>
          <p:spPr bwMode="auto">
            <a:xfrm>
              <a:off x="3866" y="3992"/>
              <a:ext cx="0" cy="104"/>
            </a:xfrm>
            <a:prstGeom prst="line">
              <a:avLst/>
            </a:prstGeom>
            <a:noFill/>
            <a:ln w="28575">
              <a:solidFill>
                <a:srgbClr val="5F5F5F"/>
              </a:solidFill>
              <a:round/>
              <a:headEnd/>
              <a:tailEnd/>
            </a:ln>
          </p:spPr>
          <p:txBody>
            <a:bodyPr anchor="ctr"/>
            <a:lstStyle/>
            <a:p>
              <a:endParaRPr lang="en-US"/>
            </a:p>
          </p:txBody>
        </p:sp>
        <p:sp>
          <p:nvSpPr>
            <p:cNvPr id="28715" name="Line 78"/>
            <p:cNvSpPr>
              <a:spLocks noChangeAspect="1" noChangeShapeType="1"/>
            </p:cNvSpPr>
            <p:nvPr/>
          </p:nvSpPr>
          <p:spPr bwMode="auto">
            <a:xfrm>
              <a:off x="4695" y="3992"/>
              <a:ext cx="0" cy="104"/>
            </a:xfrm>
            <a:prstGeom prst="line">
              <a:avLst/>
            </a:prstGeom>
            <a:noFill/>
            <a:ln w="28575">
              <a:solidFill>
                <a:srgbClr val="5F5F5F"/>
              </a:solidFill>
              <a:round/>
              <a:headEnd/>
              <a:tailEnd/>
            </a:ln>
          </p:spPr>
          <p:txBody>
            <a:bodyPr anchor="ctr"/>
            <a:lstStyle/>
            <a:p>
              <a:endParaRPr lang="en-US"/>
            </a:p>
          </p:txBody>
        </p:sp>
      </p:grpSp>
      <p:sp>
        <p:nvSpPr>
          <p:cNvPr id="28700" name="Text Box 79"/>
          <p:cNvSpPr txBox="1">
            <a:spLocks noChangeAspect="1" noChangeArrowheads="1"/>
          </p:cNvSpPr>
          <p:nvPr/>
        </p:nvSpPr>
        <p:spPr bwMode="auto">
          <a:xfrm>
            <a:off x="2449513" y="982663"/>
            <a:ext cx="1066800" cy="382587"/>
          </a:xfrm>
          <a:prstGeom prst="rect">
            <a:avLst/>
          </a:prstGeom>
          <a:noFill/>
          <a:ln w="9525">
            <a:noFill/>
            <a:miter lim="800000"/>
            <a:headEnd/>
            <a:tailEnd/>
          </a:ln>
        </p:spPr>
        <p:txBody>
          <a:bodyPr/>
          <a:lstStyle/>
          <a:p>
            <a:pPr>
              <a:spcBef>
                <a:spcPct val="0"/>
              </a:spcBef>
              <a:buFontTx/>
              <a:buNone/>
            </a:pPr>
            <a:r>
              <a:rPr lang="en-US" sz="1800" i="0">
                <a:solidFill>
                  <a:schemeClr val="accent2"/>
                </a:solidFill>
                <a:latin typeface="Arial" pitchFamily="34" charset="0"/>
              </a:rPr>
              <a:t>k</a:t>
            </a:r>
            <a:r>
              <a:rPr lang="en-US" sz="1800" i="0" baseline="-25000">
                <a:solidFill>
                  <a:schemeClr val="accent2"/>
                </a:solidFill>
                <a:latin typeface="Symbol" pitchFamily="18" charset="2"/>
              </a:rPr>
              <a:t>^</a:t>
            </a:r>
            <a:r>
              <a:rPr lang="en-US" sz="1800" i="0">
                <a:solidFill>
                  <a:schemeClr val="accent2"/>
                </a:solidFill>
                <a:latin typeface="Arial" pitchFamily="34" charset="0"/>
              </a:rPr>
              <a:t>(cm</a:t>
            </a:r>
            <a:r>
              <a:rPr lang="en-US" sz="1800" i="0" baseline="30000">
                <a:solidFill>
                  <a:schemeClr val="accent2"/>
                </a:solidFill>
                <a:latin typeface="Arial" pitchFamily="34" charset="0"/>
              </a:rPr>
              <a:t>-1</a:t>
            </a:r>
            <a:r>
              <a:rPr lang="en-US" sz="1800" i="0">
                <a:solidFill>
                  <a:schemeClr val="accent2"/>
                </a:solidFill>
                <a:latin typeface="Arial" pitchFamily="34" charset="0"/>
              </a:rPr>
              <a:t>)</a:t>
            </a:r>
          </a:p>
        </p:txBody>
      </p:sp>
      <p:sp>
        <p:nvSpPr>
          <p:cNvPr id="28701" name="Text Box 83"/>
          <p:cNvSpPr txBox="1">
            <a:spLocks noChangeArrowheads="1"/>
          </p:cNvSpPr>
          <p:nvPr/>
        </p:nvSpPr>
        <p:spPr bwMode="auto">
          <a:xfrm>
            <a:off x="52388" y="1068388"/>
            <a:ext cx="793750" cy="336550"/>
          </a:xfrm>
          <a:prstGeom prst="rect">
            <a:avLst/>
          </a:prstGeom>
          <a:noFill/>
          <a:ln w="9525">
            <a:noFill/>
            <a:miter lim="800000"/>
            <a:headEnd/>
            <a:tailEnd/>
          </a:ln>
        </p:spPr>
        <p:txBody>
          <a:bodyPr wrap="none">
            <a:spAutoFit/>
          </a:bodyPr>
          <a:lstStyle/>
          <a:p>
            <a:pPr>
              <a:spcBef>
                <a:spcPct val="0"/>
              </a:spcBef>
              <a:buFontTx/>
              <a:buNone/>
            </a:pPr>
            <a:r>
              <a:rPr lang="en-US" sz="1600" b="0" i="0">
                <a:solidFill>
                  <a:schemeClr val="tx1"/>
                </a:solidFill>
                <a:latin typeface="Arial" pitchFamily="34" charset="0"/>
              </a:rPr>
              <a:t>Modes</a:t>
            </a:r>
          </a:p>
        </p:txBody>
      </p:sp>
      <p:sp>
        <p:nvSpPr>
          <p:cNvPr id="28702" name="Rectangle 41"/>
          <p:cNvSpPr>
            <a:spLocks noChangeArrowheads="1"/>
          </p:cNvSpPr>
          <p:nvPr/>
        </p:nvSpPr>
        <p:spPr bwMode="auto">
          <a:xfrm>
            <a:off x="1703388" y="2003425"/>
            <a:ext cx="423862" cy="246063"/>
          </a:xfrm>
          <a:prstGeom prst="rect">
            <a:avLst/>
          </a:prstGeom>
          <a:noFill/>
          <a:ln w="15875">
            <a:noFill/>
            <a:miter lim="800000"/>
            <a:headEnd/>
            <a:tailEnd/>
          </a:ln>
        </p:spPr>
        <p:txBody>
          <a:bodyPr wrap="none" lIns="0" tIns="0" rIns="0" bIns="0">
            <a:spAutoFit/>
          </a:bodyPr>
          <a:lstStyle/>
          <a:p>
            <a:pPr marL="177800" indent="-177800" algn="ctr" eaLnBrk="0" hangingPunct="0">
              <a:spcBef>
                <a:spcPct val="0"/>
              </a:spcBef>
              <a:buFontTx/>
              <a:buNone/>
            </a:pPr>
            <a:r>
              <a:rPr lang="en-US" sz="1600" i="0">
                <a:solidFill>
                  <a:schemeClr val="tx1"/>
                </a:solidFill>
              </a:rPr>
              <a:t>BES</a:t>
            </a:r>
          </a:p>
        </p:txBody>
      </p:sp>
      <p:sp>
        <p:nvSpPr>
          <p:cNvPr id="28703" name="Text Box 44"/>
          <p:cNvSpPr txBox="1">
            <a:spLocks noChangeArrowheads="1"/>
          </p:cNvSpPr>
          <p:nvPr/>
        </p:nvSpPr>
        <p:spPr bwMode="auto">
          <a:xfrm>
            <a:off x="5441950" y="2413000"/>
            <a:ext cx="4171950" cy="539750"/>
          </a:xfrm>
          <a:prstGeom prst="rect">
            <a:avLst/>
          </a:prstGeom>
          <a:solidFill>
            <a:schemeClr val="bg1"/>
          </a:solidFill>
          <a:ln w="9525">
            <a:noFill/>
            <a:miter lim="800000"/>
            <a:headEnd/>
            <a:tailEnd/>
          </a:ln>
        </p:spPr>
        <p:txBody>
          <a:bodyPr>
            <a:spAutoFit/>
          </a:bodyPr>
          <a:lstStyle/>
          <a:p>
            <a:pPr eaLnBrk="0" hangingPunct="0">
              <a:lnSpc>
                <a:spcPct val="90000"/>
              </a:lnSpc>
              <a:spcBef>
                <a:spcPct val="50000"/>
              </a:spcBef>
              <a:buFontTx/>
              <a:buNone/>
            </a:pPr>
            <a:r>
              <a:rPr lang="en-US" sz="1600" i="0">
                <a:solidFill>
                  <a:schemeClr val="tx1"/>
                </a:solidFill>
                <a:latin typeface="Helvetica Neue" charset="0"/>
              </a:rPr>
              <a:t>A candidate new high-k scattering system for allowing 2 D k spectrum</a:t>
            </a:r>
            <a:r>
              <a:rPr lang="en-US">
                <a:solidFill>
                  <a:srgbClr val="0000FF"/>
                </a:solidFill>
              </a:rPr>
              <a:t>.</a:t>
            </a:r>
          </a:p>
        </p:txBody>
      </p:sp>
      <p:pic>
        <p:nvPicPr>
          <p:cNvPr id="28704" name="Picture 116"/>
          <p:cNvPicPr>
            <a:picLocks noChangeAspect="1"/>
          </p:cNvPicPr>
          <p:nvPr/>
        </p:nvPicPr>
        <p:blipFill>
          <a:blip r:embed="rId7" cstate="print"/>
          <a:srcRect t="15385"/>
          <a:stretch>
            <a:fillRect/>
          </a:stretch>
        </p:blipFill>
        <p:spPr bwMode="auto">
          <a:xfrm>
            <a:off x="2159000" y="4811713"/>
            <a:ext cx="2827338" cy="1804987"/>
          </a:xfrm>
          <a:prstGeom prst="rect">
            <a:avLst/>
          </a:prstGeom>
          <a:noFill/>
          <a:ln w="9525">
            <a:noFill/>
            <a:miter lim="800000"/>
            <a:headEnd/>
            <a:tailEnd/>
          </a:ln>
        </p:spPr>
      </p:pic>
      <p:sp>
        <p:nvSpPr>
          <p:cNvPr id="28705" name="Text Box 58"/>
          <p:cNvSpPr txBox="1">
            <a:spLocks noChangeArrowheads="1"/>
          </p:cNvSpPr>
          <p:nvPr/>
        </p:nvSpPr>
        <p:spPr bwMode="auto">
          <a:xfrm>
            <a:off x="8509000" y="6184900"/>
            <a:ext cx="6096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UCD</a:t>
            </a:r>
          </a:p>
        </p:txBody>
      </p:sp>
      <p:sp>
        <p:nvSpPr>
          <p:cNvPr id="28706" name="Text Box 58"/>
          <p:cNvSpPr txBox="1">
            <a:spLocks noChangeArrowheads="1"/>
          </p:cNvSpPr>
          <p:nvPr/>
        </p:nvSpPr>
        <p:spPr bwMode="auto">
          <a:xfrm flipH="1">
            <a:off x="3441700" y="46355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 Wisconsin</a:t>
            </a:r>
          </a:p>
        </p:txBody>
      </p:sp>
      <p:sp>
        <p:nvSpPr>
          <p:cNvPr id="28707" name="Rectangle 119"/>
          <p:cNvSpPr>
            <a:spLocks noChangeArrowheads="1"/>
          </p:cNvSpPr>
          <p:nvPr/>
        </p:nvSpPr>
        <p:spPr bwMode="auto">
          <a:xfrm>
            <a:off x="5461000" y="2997200"/>
            <a:ext cx="317500" cy="203200"/>
          </a:xfrm>
          <a:prstGeom prst="rect">
            <a:avLst/>
          </a:prstGeom>
          <a:solidFill>
            <a:schemeClr val="bg1"/>
          </a:solidFill>
          <a:ln w="15875">
            <a:noFill/>
            <a:round/>
            <a:headEnd/>
            <a:tailEnd type="triangle" w="med" len="med"/>
          </a:ln>
        </p:spPr>
        <p:txBody>
          <a:bodyPr lIns="0" tIns="0" rIns="0" bIns="0"/>
          <a:lstStyle/>
          <a:p>
            <a:endParaRPr lang="en-US"/>
          </a:p>
        </p:txBody>
      </p:sp>
      <p:sp>
        <p:nvSpPr>
          <p:cNvPr id="28708" name="Rectangle 120"/>
          <p:cNvSpPr>
            <a:spLocks noChangeArrowheads="1"/>
          </p:cNvSpPr>
          <p:nvPr/>
        </p:nvSpPr>
        <p:spPr bwMode="auto">
          <a:xfrm>
            <a:off x="5165725" y="6283325"/>
            <a:ext cx="3279775" cy="260350"/>
          </a:xfrm>
          <a:prstGeom prst="rect">
            <a:avLst/>
          </a:prstGeom>
          <a:noFill/>
          <a:ln w="9525">
            <a:noFill/>
            <a:miter lim="800000"/>
            <a:headEnd/>
            <a:tailEnd/>
          </a:ln>
        </p:spPr>
        <p:txBody>
          <a:bodyPr wrap="none">
            <a:spAutoFit/>
          </a:bodyPr>
          <a:lstStyle/>
          <a:p>
            <a:pPr eaLnBrk="0" hangingPunct="0">
              <a:lnSpc>
                <a:spcPct val="90000"/>
              </a:lnSpc>
              <a:spcBef>
                <a:spcPct val="50000"/>
              </a:spcBef>
              <a:buFontTx/>
              <a:buNone/>
            </a:pPr>
            <a:r>
              <a:rPr lang="en-US">
                <a:solidFill>
                  <a:srgbClr val="0000FF"/>
                </a:solidFill>
              </a:rPr>
              <a:t>Receivers to relocate from Bay K to Bay 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3"/>
          <p:cNvSpPr>
            <a:spLocks noChangeArrowheads="1"/>
          </p:cNvSpPr>
          <p:nvPr/>
        </p:nvSpPr>
        <p:spPr bwMode="auto">
          <a:xfrm>
            <a:off x="-12700" y="381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80000"/>
              </a:lnSpc>
              <a:buFontTx/>
              <a:buNone/>
            </a:pPr>
            <a:r>
              <a:rPr lang="en-US" sz="2800">
                <a:solidFill>
                  <a:srgbClr val="FF0000"/>
                </a:solidFill>
              </a:rPr>
              <a:t>Boundary Physics</a:t>
            </a:r>
            <a:endParaRPr lang="en-US" sz="2000">
              <a:solidFill>
                <a:srgbClr val="FF0000"/>
              </a:solidFill>
            </a:endParaRPr>
          </a:p>
          <a:p>
            <a:pPr algn="ctr" eaLnBrk="0" hangingPunct="0">
              <a:lnSpc>
                <a:spcPct val="80000"/>
              </a:lnSpc>
              <a:buFontTx/>
              <a:buNone/>
            </a:pPr>
            <a:r>
              <a:rPr lang="en-US" sz="2000">
                <a:solidFill>
                  <a:srgbClr val="0000FF"/>
                </a:solidFill>
              </a:rPr>
              <a:t>Need to Assess Heat and Disruption Loads for Advanced Divertor</a:t>
            </a:r>
            <a:endParaRPr lang="en-US" sz="2000">
              <a:solidFill>
                <a:srgbClr val="0000FF"/>
              </a:solidFill>
              <a:latin typeface="Helvetica Neue" charset="0"/>
            </a:endParaRPr>
          </a:p>
        </p:txBody>
      </p:sp>
      <p:sp>
        <p:nvSpPr>
          <p:cNvPr id="30723" name="Slide Number Placeholder 17"/>
          <p:cNvSpPr>
            <a:spLocks noGrp="1"/>
          </p:cNvSpPr>
          <p:nvPr>
            <p:ph type="sldNum" sz="quarter" idx="12"/>
          </p:nvPr>
        </p:nvSpPr>
        <p:spPr>
          <a:noFill/>
        </p:spPr>
        <p:txBody>
          <a:bodyPr anchor="t"/>
          <a:lstStyle/>
          <a:p>
            <a:fld id="{18231621-FB14-4E2A-867B-DA39F27241FD}" type="slidenum">
              <a:rPr lang="en-US"/>
              <a:pPr/>
              <a:t>24</a:t>
            </a:fld>
            <a:endParaRPr lang="en-US"/>
          </a:p>
        </p:txBody>
      </p:sp>
      <p:sp>
        <p:nvSpPr>
          <p:cNvPr id="30724" name="TextBox 25"/>
          <p:cNvSpPr txBox="1">
            <a:spLocks noChangeArrowheads="1"/>
          </p:cNvSpPr>
          <p:nvPr/>
        </p:nvSpPr>
        <p:spPr bwMode="auto">
          <a:xfrm>
            <a:off x="6705600" y="4013200"/>
            <a:ext cx="238125" cy="276225"/>
          </a:xfrm>
          <a:prstGeom prst="rect">
            <a:avLst/>
          </a:prstGeom>
          <a:noFill/>
          <a:ln w="9525">
            <a:noFill/>
            <a:miter lim="800000"/>
            <a:headEnd/>
            <a:tailEnd/>
          </a:ln>
        </p:spPr>
        <p:txBody>
          <a:bodyPr wrap="none">
            <a:spAutoFit/>
          </a:bodyPr>
          <a:lstStyle/>
          <a:p>
            <a:endParaRPr lang="en-US"/>
          </a:p>
        </p:txBody>
      </p:sp>
      <p:pic>
        <p:nvPicPr>
          <p:cNvPr id="30725" name="Picture 25"/>
          <p:cNvPicPr>
            <a:picLocks noChangeAspect="1"/>
          </p:cNvPicPr>
          <p:nvPr/>
        </p:nvPicPr>
        <p:blipFill>
          <a:blip r:embed="rId3" cstate="print"/>
          <a:srcRect l="4530" t="2251" r="6229" b="15375"/>
          <a:stretch>
            <a:fillRect/>
          </a:stretch>
        </p:blipFill>
        <p:spPr bwMode="auto">
          <a:xfrm>
            <a:off x="514350" y="3390900"/>
            <a:ext cx="2952750" cy="2057400"/>
          </a:xfrm>
          <a:prstGeom prst="rect">
            <a:avLst/>
          </a:prstGeom>
          <a:noFill/>
          <a:ln w="9525">
            <a:noFill/>
            <a:miter lim="800000"/>
            <a:headEnd/>
            <a:tailEnd/>
          </a:ln>
        </p:spPr>
      </p:pic>
      <p:pic>
        <p:nvPicPr>
          <p:cNvPr id="30726" name="Picture 4" descr="TilePhotoLocations"/>
          <p:cNvPicPr>
            <a:picLocks noChangeAspect="1" noChangeArrowheads="1"/>
          </p:cNvPicPr>
          <p:nvPr/>
        </p:nvPicPr>
        <p:blipFill>
          <a:blip r:embed="rId4" cstate="print"/>
          <a:srcRect l="28719" t="60300" r="26337" b="13475"/>
          <a:stretch>
            <a:fillRect/>
          </a:stretch>
        </p:blipFill>
        <p:spPr bwMode="auto">
          <a:xfrm>
            <a:off x="431800" y="1068388"/>
            <a:ext cx="4356100" cy="2190750"/>
          </a:xfrm>
          <a:prstGeom prst="rect">
            <a:avLst/>
          </a:prstGeom>
          <a:noFill/>
          <a:ln w="9525">
            <a:noFill/>
            <a:miter lim="800000"/>
            <a:headEnd/>
            <a:tailEnd/>
          </a:ln>
        </p:spPr>
      </p:pic>
      <p:sp>
        <p:nvSpPr>
          <p:cNvPr id="30727" name="TextBox 28"/>
          <p:cNvSpPr txBox="1">
            <a:spLocks noChangeArrowheads="1"/>
          </p:cNvSpPr>
          <p:nvPr/>
        </p:nvSpPr>
        <p:spPr bwMode="auto">
          <a:xfrm>
            <a:off x="4800600" y="1066800"/>
            <a:ext cx="4114800" cy="2019300"/>
          </a:xfrm>
          <a:prstGeom prst="rect">
            <a:avLst/>
          </a:prstGeom>
          <a:noFill/>
          <a:ln w="9525">
            <a:noFill/>
            <a:miter lim="800000"/>
            <a:headEnd/>
            <a:tailEnd/>
          </a:ln>
        </p:spPr>
        <p:txBody>
          <a:bodyPr>
            <a:spAutoFit/>
          </a:bodyPr>
          <a:lstStyle/>
          <a:p>
            <a:pPr marL="365125" indent="-182563">
              <a:spcAft>
                <a:spcPts val="600"/>
              </a:spcAft>
            </a:pPr>
            <a:r>
              <a:rPr lang="en-US" sz="1800" i="0"/>
              <a:t> LLD removed due to the heat and disruption loads concerns</a:t>
            </a:r>
          </a:p>
          <a:p>
            <a:pPr marL="365125" indent="-182563">
              <a:spcAft>
                <a:spcPts val="600"/>
              </a:spcAft>
            </a:pPr>
            <a:r>
              <a:rPr lang="en-US" sz="1800" i="0"/>
              <a:t>Lower divertor to start with all graphite tiles for NSTX-U</a:t>
            </a:r>
          </a:p>
          <a:p>
            <a:pPr marL="365125" indent="-182563">
              <a:spcAft>
                <a:spcPts val="600"/>
              </a:spcAft>
            </a:pPr>
            <a:r>
              <a:rPr lang="en-US" sz="1800" i="0"/>
              <a:t>LITER system will be available for lower divertor as before</a:t>
            </a:r>
          </a:p>
        </p:txBody>
      </p:sp>
      <p:pic>
        <p:nvPicPr>
          <p:cNvPr id="30728" name="Picture 29" descr="IMG_1366_small.jpg"/>
          <p:cNvPicPr>
            <a:picLocks noChangeAspect="1"/>
          </p:cNvPicPr>
          <p:nvPr/>
        </p:nvPicPr>
        <p:blipFill>
          <a:blip r:embed="rId5" cstate="print"/>
          <a:srcRect/>
          <a:stretch>
            <a:fillRect/>
          </a:stretch>
        </p:blipFill>
        <p:spPr bwMode="auto">
          <a:xfrm>
            <a:off x="7023100" y="3124200"/>
            <a:ext cx="1892300" cy="2522538"/>
          </a:xfrm>
          <a:prstGeom prst="rect">
            <a:avLst/>
          </a:prstGeom>
          <a:noFill/>
          <a:ln w="9525">
            <a:noFill/>
            <a:miter lim="800000"/>
            <a:headEnd/>
            <a:tailEnd/>
          </a:ln>
        </p:spPr>
      </p:pic>
      <p:sp>
        <p:nvSpPr>
          <p:cNvPr id="30729" name="Rectangle 30"/>
          <p:cNvSpPr>
            <a:spLocks noChangeArrowheads="1"/>
          </p:cNvSpPr>
          <p:nvPr/>
        </p:nvSpPr>
        <p:spPr bwMode="auto">
          <a:xfrm>
            <a:off x="3390900" y="3346450"/>
            <a:ext cx="3505200" cy="2560638"/>
          </a:xfrm>
          <a:prstGeom prst="rect">
            <a:avLst/>
          </a:prstGeom>
          <a:noFill/>
          <a:ln w="9525">
            <a:noFill/>
            <a:miter lim="800000"/>
            <a:headEnd/>
            <a:tailEnd/>
          </a:ln>
        </p:spPr>
        <p:txBody>
          <a:bodyPr>
            <a:spAutoFit/>
          </a:bodyPr>
          <a:lstStyle/>
          <a:p>
            <a:pPr marL="365125" indent="-182563">
              <a:spcAft>
                <a:spcPts val="600"/>
              </a:spcAft>
            </a:pPr>
            <a:r>
              <a:rPr lang="en-US" sz="1600" i="0"/>
              <a:t>Assessing installation of inboard divertor moly-tiles for upper divertor and  associated upper divertor LITER system</a:t>
            </a:r>
          </a:p>
          <a:p>
            <a:pPr marL="365125" indent="-182563">
              <a:spcAft>
                <a:spcPts val="600"/>
              </a:spcAft>
            </a:pPr>
            <a:r>
              <a:rPr lang="en-US" sz="1600" i="0"/>
              <a:t>Moly armor for exposed SS flange surfaces in CHI gap being considered during the outage</a:t>
            </a:r>
          </a:p>
          <a:p>
            <a:pPr marL="365125" indent="-182563">
              <a:spcAft>
                <a:spcPts val="600"/>
              </a:spcAft>
            </a:pPr>
            <a:endParaRPr lang="en-US" sz="1600" i="0"/>
          </a:p>
        </p:txBody>
      </p:sp>
      <p:cxnSp>
        <p:nvCxnSpPr>
          <p:cNvPr id="30730" name="Straight Arrow Connector 32"/>
          <p:cNvCxnSpPr>
            <a:cxnSpLocks noChangeShapeType="1"/>
          </p:cNvCxnSpPr>
          <p:nvPr/>
        </p:nvCxnSpPr>
        <p:spPr bwMode="auto">
          <a:xfrm rot="10800000" flipV="1">
            <a:off x="1917700" y="3670300"/>
            <a:ext cx="1638300" cy="635000"/>
          </a:xfrm>
          <a:prstGeom prst="straightConnector1">
            <a:avLst/>
          </a:prstGeom>
          <a:noFill/>
          <a:ln w="38100">
            <a:solidFill>
              <a:srgbClr val="FF3300"/>
            </a:solidFill>
            <a:round/>
            <a:headEnd/>
            <a:tailEnd type="arrow" w="med" len="med"/>
          </a:ln>
        </p:spPr>
      </p:cxnSp>
      <p:cxnSp>
        <p:nvCxnSpPr>
          <p:cNvPr id="30731" name="Straight Arrow Connector 33"/>
          <p:cNvCxnSpPr>
            <a:cxnSpLocks noChangeShapeType="1"/>
          </p:cNvCxnSpPr>
          <p:nvPr/>
        </p:nvCxnSpPr>
        <p:spPr bwMode="auto">
          <a:xfrm flipV="1">
            <a:off x="6616700" y="4737100"/>
            <a:ext cx="1638300" cy="304800"/>
          </a:xfrm>
          <a:prstGeom prst="straightConnector1">
            <a:avLst/>
          </a:prstGeom>
          <a:noFill/>
          <a:ln w="38100">
            <a:solidFill>
              <a:srgbClr val="FF3300"/>
            </a:solidFill>
            <a:round/>
            <a:headEnd/>
            <a:tailEnd type="arrow" w="med" len="med"/>
          </a:ln>
        </p:spPr>
      </p:cxnSp>
      <p:sp>
        <p:nvSpPr>
          <p:cNvPr id="30732" name="TextBox 17"/>
          <p:cNvSpPr txBox="1">
            <a:spLocks noChangeArrowheads="1"/>
          </p:cNvSpPr>
          <p:nvPr/>
        </p:nvSpPr>
        <p:spPr bwMode="auto">
          <a:xfrm>
            <a:off x="177800" y="5549900"/>
            <a:ext cx="8928100" cy="923925"/>
          </a:xfrm>
          <a:prstGeom prst="rect">
            <a:avLst/>
          </a:prstGeom>
          <a:solidFill>
            <a:srgbClr val="CCFFCC"/>
          </a:solidFill>
          <a:ln w="9525">
            <a:solidFill>
              <a:srgbClr val="000000"/>
            </a:solidFill>
            <a:miter lim="800000"/>
            <a:headEnd/>
            <a:tailEnd/>
          </a:ln>
        </p:spPr>
        <p:txBody>
          <a:bodyPr>
            <a:spAutoFit/>
          </a:bodyPr>
          <a:lstStyle/>
          <a:p>
            <a:pPr>
              <a:buFontTx/>
              <a:buNone/>
            </a:pPr>
            <a:r>
              <a:rPr lang="en-US" sz="1800" i="0"/>
              <a:t>• For FY 12-14, advanced divertor upgrade conceptual design work will commence for the five year plan – e.g., moly-based PFCs, liquid lithium divertor, and closed divertor with cryo-pump.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Helvetica Neue" charset="0"/>
                <a:ea typeface="ヒラギノ角ゴ Pro W3" charset="-128"/>
              </a:rPr>
              <a:t>Tangential-FIDA for Energetic Particle Research </a:t>
            </a:r>
          </a:p>
          <a:p>
            <a:pPr algn="ctr" eaLnBrk="0" hangingPunct="0">
              <a:spcBef>
                <a:spcPct val="0"/>
              </a:spcBef>
              <a:buFontTx/>
              <a:buNone/>
            </a:pPr>
            <a:r>
              <a:rPr lang="en-US" sz="2800" i="0">
                <a:solidFill>
                  <a:srgbClr val="0000FF"/>
                </a:solidFill>
                <a:latin typeface="Helvetica Neue" charset="0"/>
                <a:ea typeface="ヒラギノ角ゴ Pro W3" charset="-128"/>
              </a:rPr>
              <a:t>For NBI fast ion transport and current drive physics</a:t>
            </a:r>
          </a:p>
        </p:txBody>
      </p:sp>
      <p:sp>
        <p:nvSpPr>
          <p:cNvPr id="32771" name="Rectangle 75"/>
          <p:cNvSpPr>
            <a:spLocks noChangeArrowheads="1"/>
          </p:cNvSpPr>
          <p:nvPr/>
        </p:nvSpPr>
        <p:spPr bwMode="auto">
          <a:xfrm>
            <a:off x="2120900" y="3073400"/>
            <a:ext cx="4597400" cy="3378200"/>
          </a:xfrm>
          <a:prstGeom prst="rect">
            <a:avLst/>
          </a:prstGeom>
          <a:solidFill>
            <a:srgbClr val="FFFFFF"/>
          </a:solidFill>
          <a:ln w="15875">
            <a:solidFill>
              <a:schemeClr val="bg1"/>
            </a:solidFill>
            <a:round/>
            <a:headEnd/>
            <a:tailEnd type="triangle" w="med" len="med"/>
          </a:ln>
        </p:spPr>
        <p:txBody>
          <a:bodyPr lIns="0" tIns="0" rIns="0" bIns="0"/>
          <a:lstStyle/>
          <a:p>
            <a:endParaRPr lang="en-US"/>
          </a:p>
        </p:txBody>
      </p:sp>
      <p:sp>
        <p:nvSpPr>
          <p:cNvPr id="32772" name="Slide Number Placeholder 48"/>
          <p:cNvSpPr>
            <a:spLocks noGrp="1"/>
          </p:cNvSpPr>
          <p:nvPr>
            <p:ph type="sldNum" sz="quarter" idx="12"/>
          </p:nvPr>
        </p:nvSpPr>
        <p:spPr>
          <a:noFill/>
        </p:spPr>
        <p:txBody>
          <a:bodyPr anchor="t"/>
          <a:lstStyle/>
          <a:p>
            <a:fld id="{D362774D-7F82-45D1-A651-61FE8D88575F}" type="slidenum">
              <a:rPr lang="en-US"/>
              <a:pPr/>
              <a:t>25</a:t>
            </a:fld>
            <a:endParaRPr lang="en-US"/>
          </a:p>
        </p:txBody>
      </p:sp>
      <p:pic>
        <p:nvPicPr>
          <p:cNvPr id="32773" name="Picture 50"/>
          <p:cNvPicPr>
            <a:picLocks noChangeAspect="1" noChangeArrowheads="1"/>
          </p:cNvPicPr>
          <p:nvPr/>
        </p:nvPicPr>
        <p:blipFill>
          <a:blip r:embed="rId3" cstate="print"/>
          <a:srcRect/>
          <a:stretch>
            <a:fillRect/>
          </a:stretch>
        </p:blipFill>
        <p:spPr bwMode="auto">
          <a:xfrm>
            <a:off x="6092825" y="1147763"/>
            <a:ext cx="2720975" cy="2801937"/>
          </a:xfrm>
          <a:prstGeom prst="rect">
            <a:avLst/>
          </a:prstGeom>
          <a:noFill/>
          <a:ln w="9525">
            <a:noFill/>
            <a:miter lim="800000"/>
            <a:headEnd/>
            <a:tailEnd/>
          </a:ln>
        </p:spPr>
      </p:pic>
      <p:sp>
        <p:nvSpPr>
          <p:cNvPr id="32774" name="TextBox 47"/>
          <p:cNvSpPr txBox="1">
            <a:spLocks noChangeArrowheads="1"/>
          </p:cNvSpPr>
          <p:nvPr/>
        </p:nvSpPr>
        <p:spPr bwMode="auto">
          <a:xfrm>
            <a:off x="6527800" y="2095500"/>
            <a:ext cx="765175" cy="276225"/>
          </a:xfrm>
          <a:prstGeom prst="rect">
            <a:avLst/>
          </a:prstGeom>
          <a:solidFill>
            <a:srgbClr val="FFFFFF"/>
          </a:solidFill>
          <a:ln w="9525">
            <a:noFill/>
            <a:miter lim="800000"/>
            <a:headEnd/>
            <a:tailEnd/>
          </a:ln>
        </p:spPr>
        <p:txBody>
          <a:bodyPr wrap="none">
            <a:spAutoFit/>
          </a:bodyPr>
          <a:lstStyle/>
          <a:p>
            <a:pPr>
              <a:buFontTx/>
              <a:buNone/>
            </a:pPr>
            <a:r>
              <a:rPr lang="en-US">
                <a:solidFill>
                  <a:srgbClr val="0000FF"/>
                </a:solidFill>
              </a:rPr>
              <a:t>Vertical</a:t>
            </a:r>
          </a:p>
        </p:txBody>
      </p:sp>
      <p:sp>
        <p:nvSpPr>
          <p:cNvPr id="32775" name="TextBox 48"/>
          <p:cNvSpPr txBox="1">
            <a:spLocks noChangeArrowheads="1"/>
          </p:cNvSpPr>
          <p:nvPr/>
        </p:nvSpPr>
        <p:spPr bwMode="auto">
          <a:xfrm>
            <a:off x="6540500" y="3314700"/>
            <a:ext cx="976313" cy="276225"/>
          </a:xfrm>
          <a:prstGeom prst="rect">
            <a:avLst/>
          </a:prstGeom>
          <a:solidFill>
            <a:srgbClr val="FFFFFF"/>
          </a:solidFill>
          <a:ln w="9525">
            <a:noFill/>
            <a:miter lim="800000"/>
            <a:headEnd/>
            <a:tailEnd/>
          </a:ln>
        </p:spPr>
        <p:txBody>
          <a:bodyPr wrap="none">
            <a:spAutoFit/>
          </a:bodyPr>
          <a:lstStyle/>
          <a:p>
            <a:pPr>
              <a:buFontTx/>
              <a:buNone/>
            </a:pPr>
            <a:r>
              <a:rPr lang="en-US">
                <a:solidFill>
                  <a:srgbClr val="0000FF"/>
                </a:solidFill>
              </a:rPr>
              <a:t>Tangential</a:t>
            </a:r>
          </a:p>
        </p:txBody>
      </p:sp>
      <p:sp>
        <p:nvSpPr>
          <p:cNvPr id="32776" name="Rectangle 47"/>
          <p:cNvSpPr>
            <a:spLocks noChangeArrowheads="1"/>
          </p:cNvSpPr>
          <p:nvPr/>
        </p:nvSpPr>
        <p:spPr bwMode="auto">
          <a:xfrm>
            <a:off x="355600" y="4003675"/>
            <a:ext cx="8470900" cy="628650"/>
          </a:xfrm>
          <a:prstGeom prst="rect">
            <a:avLst/>
          </a:prstGeom>
          <a:solidFill>
            <a:srgbClr val="CCFFFF"/>
          </a:solidFill>
          <a:ln w="15875">
            <a:solidFill>
              <a:schemeClr val="tx1"/>
            </a:solidFill>
            <a:miter lim="800000"/>
            <a:headEnd/>
            <a:tailEnd/>
          </a:ln>
        </p:spPr>
        <p:txBody>
          <a:bodyPr lIns="0" tIns="0" rIns="0" bIns="0">
            <a:spAutoFit/>
          </a:bodyPr>
          <a:lstStyle/>
          <a:p>
            <a:pPr marL="177800" indent="-177800">
              <a:lnSpc>
                <a:spcPct val="130000"/>
              </a:lnSpc>
              <a:spcBef>
                <a:spcPct val="0"/>
              </a:spcBef>
              <a:buClr>
                <a:srgbClr val="000000"/>
              </a:buClr>
              <a:buSzPct val="100000"/>
              <a:buFontTx/>
              <a:buNone/>
            </a:pPr>
            <a:r>
              <a:rPr lang="en-US" sz="1600" i="0">
                <a:solidFill>
                  <a:schemeClr val="tx1"/>
                </a:solidFill>
                <a:latin typeface="Helvetica Neue" charset="0"/>
                <a:cs typeface="Times New Roman" pitchFamily="18" charset="0"/>
              </a:rPr>
              <a:t>•  Better localization in velocity space weighted toward parallel velocity</a:t>
            </a:r>
          </a:p>
          <a:p>
            <a:pPr marL="177800" indent="-177800">
              <a:lnSpc>
                <a:spcPct val="130000"/>
              </a:lnSpc>
              <a:spcBef>
                <a:spcPct val="0"/>
              </a:spcBef>
              <a:buClr>
                <a:srgbClr val="000000"/>
              </a:buClr>
              <a:buSzPct val="100000"/>
              <a:buFontTx/>
              <a:buNone/>
            </a:pPr>
            <a:r>
              <a:rPr lang="en-US" sz="1600" i="0">
                <a:solidFill>
                  <a:schemeClr val="tx1"/>
                </a:solidFill>
                <a:latin typeface="Helvetica Neue" charset="0"/>
                <a:cs typeface="Times New Roman" pitchFamily="18" charset="0"/>
              </a:rPr>
              <a:t>•  Well suited to investigate NBI fast ion transport and current drive physics</a:t>
            </a:r>
          </a:p>
        </p:txBody>
      </p:sp>
      <p:pic>
        <p:nvPicPr>
          <p:cNvPr id="32777" name="Picture 7"/>
          <p:cNvPicPr>
            <a:picLocks noChangeAspect="1" noChangeArrowheads="1"/>
          </p:cNvPicPr>
          <p:nvPr/>
        </p:nvPicPr>
        <p:blipFill>
          <a:blip r:embed="rId4" cstate="print"/>
          <a:srcRect/>
          <a:stretch>
            <a:fillRect/>
          </a:stretch>
        </p:blipFill>
        <p:spPr bwMode="auto">
          <a:xfrm>
            <a:off x="3217863" y="1390650"/>
            <a:ext cx="3109912" cy="2520950"/>
          </a:xfrm>
          <a:prstGeom prst="rect">
            <a:avLst/>
          </a:prstGeom>
          <a:noFill/>
          <a:ln w="9525">
            <a:noFill/>
            <a:miter lim="800000"/>
            <a:headEnd/>
            <a:tailEnd/>
          </a:ln>
        </p:spPr>
      </p:pic>
      <p:sp>
        <p:nvSpPr>
          <p:cNvPr id="32778" name="TextBox 44"/>
          <p:cNvSpPr txBox="1">
            <a:spLocks noChangeArrowheads="1"/>
          </p:cNvSpPr>
          <p:nvPr/>
        </p:nvSpPr>
        <p:spPr bwMode="auto">
          <a:xfrm>
            <a:off x="266700" y="1757363"/>
            <a:ext cx="3568700" cy="1914525"/>
          </a:xfrm>
          <a:prstGeom prst="rect">
            <a:avLst/>
          </a:prstGeom>
          <a:noFill/>
          <a:ln w="9525">
            <a:noFill/>
            <a:miter lim="800000"/>
            <a:headEnd/>
            <a:tailEnd/>
          </a:ln>
        </p:spPr>
        <p:txBody>
          <a:bodyPr>
            <a:spAutoFit/>
          </a:bodyPr>
          <a:lstStyle/>
          <a:p>
            <a:pPr>
              <a:buFontTx/>
              <a:buNone/>
            </a:pPr>
            <a:r>
              <a:rPr lang="en-US" sz="1600" i="0"/>
              <a:t>• T-FIDA upgrade will provide two new views of plasma.</a:t>
            </a:r>
          </a:p>
          <a:p>
            <a:pPr>
              <a:buFontTx/>
              <a:buNone/>
            </a:pPr>
            <a:r>
              <a:rPr lang="en-US" sz="1600" i="0"/>
              <a:t>• Two new ports in vacuum vessel are being installed.</a:t>
            </a:r>
          </a:p>
          <a:p>
            <a:pPr>
              <a:buFontTx/>
              <a:buNone/>
            </a:pPr>
            <a:r>
              <a:rPr lang="en-US" sz="1600" i="0"/>
              <a:t>• Expect to have installation complete and ready for commissioning at start of next run.</a:t>
            </a:r>
          </a:p>
        </p:txBody>
      </p:sp>
      <p:sp>
        <p:nvSpPr>
          <p:cNvPr id="32779" name="Rectangle 56"/>
          <p:cNvSpPr>
            <a:spLocks noChangeArrowheads="1"/>
          </p:cNvSpPr>
          <p:nvPr/>
        </p:nvSpPr>
        <p:spPr bwMode="auto">
          <a:xfrm>
            <a:off x="1227138" y="1116013"/>
            <a:ext cx="2578100" cy="584200"/>
          </a:xfrm>
          <a:prstGeom prst="rect">
            <a:avLst/>
          </a:prstGeom>
          <a:noFill/>
          <a:ln w="9525">
            <a:noFill/>
            <a:miter lim="800000"/>
            <a:headEnd/>
            <a:tailEnd/>
          </a:ln>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Tangential FIDA Views</a:t>
            </a:r>
          </a:p>
          <a:p>
            <a:pPr algn="ctr" defTabSz="912813" eaLnBrk="0" hangingPunct="0">
              <a:spcBef>
                <a:spcPct val="0"/>
              </a:spcBef>
              <a:buFontTx/>
              <a:buNone/>
            </a:pPr>
            <a:r>
              <a:rPr lang="en-US" sz="1600" i="0">
                <a:solidFill>
                  <a:srgbClr val="0000FF"/>
                </a:solidFill>
                <a:latin typeface="Helvetica Neue" charset="0"/>
              </a:rPr>
              <a:t>UC Irvine</a:t>
            </a:r>
          </a:p>
        </p:txBody>
      </p:sp>
      <p:sp>
        <p:nvSpPr>
          <p:cNvPr id="57" name="Rectangle 56"/>
          <p:cNvSpPr/>
          <p:nvPr/>
        </p:nvSpPr>
        <p:spPr>
          <a:xfrm>
            <a:off x="215900" y="5078413"/>
            <a:ext cx="8674100" cy="1033462"/>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a:solidFill>
                  <a:schemeClr val="tx1"/>
                </a:solidFill>
                <a:latin typeface="Helvetica" charset="0"/>
                <a:ea typeface="ＭＳ Ｐゴシック" charset="-128"/>
                <a:cs typeface="ＭＳ Ｐゴシック" charset="-128"/>
              </a:rPr>
              <a:t>FY 2013 - 14 Energetic Particle Conceptual Design and Diagnostic Upgrade</a:t>
            </a:r>
          </a:p>
          <a:p>
            <a:pPr lvl="1">
              <a:defRPr/>
            </a:pPr>
            <a:r>
              <a:rPr lang="en-US" sz="1800" i="0">
                <a:latin typeface="Helvetica" charset="0"/>
                <a:ea typeface="ＭＳ Ｐゴシック" charset="-128"/>
                <a:cs typeface="ＭＳ Ｐゴシック" charset="-128"/>
              </a:rPr>
              <a:t> Active TAE antenna</a:t>
            </a:r>
          </a:p>
          <a:p>
            <a:pPr lvl="1">
              <a:defRPr/>
            </a:pPr>
            <a:r>
              <a:rPr lang="en-US" sz="1800" i="0">
                <a:latin typeface="Helvetica" charset="0"/>
                <a:ea typeface="ＭＳ Ｐゴシック" charset="-128"/>
                <a:cs typeface="ＭＳ Ｐゴシック" charset="-128"/>
              </a:rPr>
              <a:t> Possible SS-NPA enhancement due to removal of scanning NPA (UCI)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3"/>
          <p:cNvSpPr>
            <a:spLocks noChangeArrowheads="1"/>
          </p:cNvSpPr>
          <p:nvPr/>
        </p:nvSpPr>
        <p:spPr bwMode="auto">
          <a:xfrm>
            <a:off x="0" y="-63500"/>
            <a:ext cx="9144000" cy="9525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spcBef>
                <a:spcPct val="0"/>
              </a:spcBef>
              <a:buFontTx/>
              <a:buNone/>
            </a:pPr>
            <a:r>
              <a:rPr lang="en-US" sz="2800" i="0">
                <a:solidFill>
                  <a:srgbClr val="FF0000"/>
                </a:solidFill>
                <a:latin typeface="Helvetica Neue" charset="0"/>
                <a:ea typeface="MS Mincho" pitchFamily="49" charset="-128"/>
              </a:rPr>
              <a:t>Possible HHFW Antenna Refurbishment</a:t>
            </a:r>
            <a:endParaRPr lang="en-US" sz="2400" i="0">
              <a:solidFill>
                <a:srgbClr val="0B21FF"/>
              </a:solidFill>
              <a:latin typeface="Arial" pitchFamily="34" charset="0"/>
              <a:ea typeface="MS Mincho" pitchFamily="49" charset="-128"/>
            </a:endParaRPr>
          </a:p>
        </p:txBody>
      </p:sp>
      <p:pic>
        <p:nvPicPr>
          <p:cNvPr id="34819" name="Picture 17"/>
          <p:cNvPicPr>
            <a:picLocks noChangeAspect="1" noChangeArrowheads="1"/>
          </p:cNvPicPr>
          <p:nvPr/>
        </p:nvPicPr>
        <p:blipFill>
          <a:blip r:embed="rId3" cstate="print"/>
          <a:srcRect l="11826" r="48535" b="5824"/>
          <a:stretch>
            <a:fillRect/>
          </a:stretch>
        </p:blipFill>
        <p:spPr bwMode="auto">
          <a:xfrm>
            <a:off x="3892550" y="1847850"/>
            <a:ext cx="1428750" cy="3294063"/>
          </a:xfrm>
          <a:prstGeom prst="rect">
            <a:avLst/>
          </a:prstGeom>
          <a:noFill/>
          <a:ln w="15875">
            <a:noFill/>
            <a:miter lim="800000"/>
            <a:headEnd/>
            <a:tailEnd/>
          </a:ln>
        </p:spPr>
      </p:pic>
      <p:sp>
        <p:nvSpPr>
          <p:cNvPr id="34820" name="Rectangle 28"/>
          <p:cNvSpPr>
            <a:spLocks noChangeArrowheads="1"/>
          </p:cNvSpPr>
          <p:nvPr/>
        </p:nvSpPr>
        <p:spPr bwMode="auto">
          <a:xfrm>
            <a:off x="4875213" y="2768600"/>
            <a:ext cx="254000" cy="254000"/>
          </a:xfrm>
          <a:prstGeom prst="rect">
            <a:avLst/>
          </a:prstGeom>
          <a:solidFill>
            <a:schemeClr val="bg1"/>
          </a:solidFill>
          <a:ln w="15875">
            <a:noFill/>
            <a:miter lim="800000"/>
            <a:headEnd/>
            <a:tailEnd/>
          </a:ln>
        </p:spPr>
        <p:txBody>
          <a:bodyPr wrap="none" lIns="0" tIns="0" rIns="0" bIns="0" anchor="ctr"/>
          <a:lstStyle/>
          <a:p>
            <a:endParaRPr lang="en-US"/>
          </a:p>
        </p:txBody>
      </p:sp>
      <p:sp>
        <p:nvSpPr>
          <p:cNvPr id="34821" name="Rectangle 29"/>
          <p:cNvSpPr>
            <a:spLocks noChangeArrowheads="1"/>
          </p:cNvSpPr>
          <p:nvPr/>
        </p:nvSpPr>
        <p:spPr bwMode="auto">
          <a:xfrm>
            <a:off x="5027613" y="3200400"/>
            <a:ext cx="381000" cy="368300"/>
          </a:xfrm>
          <a:prstGeom prst="rect">
            <a:avLst/>
          </a:prstGeom>
          <a:solidFill>
            <a:schemeClr val="bg1"/>
          </a:solidFill>
          <a:ln w="15875">
            <a:noFill/>
            <a:miter lim="800000"/>
            <a:headEnd/>
            <a:tailEnd/>
          </a:ln>
        </p:spPr>
        <p:txBody>
          <a:bodyPr wrap="none" lIns="0" tIns="0" rIns="0" bIns="0" anchor="ctr"/>
          <a:lstStyle/>
          <a:p>
            <a:endParaRPr lang="en-US"/>
          </a:p>
        </p:txBody>
      </p:sp>
      <p:sp>
        <p:nvSpPr>
          <p:cNvPr id="34822" name="Text Box 12"/>
          <p:cNvSpPr txBox="1">
            <a:spLocks noChangeArrowheads="1"/>
          </p:cNvSpPr>
          <p:nvPr/>
        </p:nvSpPr>
        <p:spPr bwMode="auto">
          <a:xfrm>
            <a:off x="3586163" y="1181100"/>
            <a:ext cx="2266950" cy="317500"/>
          </a:xfrm>
          <a:prstGeom prst="rect">
            <a:avLst/>
          </a:prstGeom>
          <a:noFill/>
          <a:ln w="9525">
            <a:noFill/>
            <a:miter lim="800000"/>
            <a:headEnd/>
            <a:tailEnd/>
          </a:ln>
        </p:spPr>
        <p:txBody>
          <a:bodyPr>
            <a:spAutoFit/>
          </a:bodyPr>
          <a:lstStyle/>
          <a:p>
            <a:pPr algn="ctr">
              <a:lnSpc>
                <a:spcPct val="90000"/>
              </a:lnSpc>
              <a:buFontTx/>
              <a:buNone/>
            </a:pPr>
            <a:r>
              <a:rPr lang="en-US" sz="1600" i="0" u="sng">
                <a:solidFill>
                  <a:schemeClr val="tx1"/>
                </a:solidFill>
                <a:latin typeface="Arial" pitchFamily="34" charset="0"/>
              </a:rPr>
              <a:t>Double Feed Antenna</a:t>
            </a:r>
          </a:p>
        </p:txBody>
      </p:sp>
      <p:sp>
        <p:nvSpPr>
          <p:cNvPr id="34823" name="Slide Number Placeholder 42"/>
          <p:cNvSpPr>
            <a:spLocks noGrp="1"/>
          </p:cNvSpPr>
          <p:nvPr>
            <p:ph type="sldNum" sz="quarter" idx="12"/>
          </p:nvPr>
        </p:nvSpPr>
        <p:spPr>
          <a:noFill/>
        </p:spPr>
        <p:txBody>
          <a:bodyPr anchor="t"/>
          <a:lstStyle/>
          <a:p>
            <a:fld id="{DE8CBE98-A27C-4D2B-A7BA-0B4FDC4A00DA}" type="slidenum">
              <a:rPr lang="en-US"/>
              <a:pPr/>
              <a:t>26</a:t>
            </a:fld>
            <a:endParaRPr lang="en-US"/>
          </a:p>
        </p:txBody>
      </p:sp>
      <p:pic>
        <p:nvPicPr>
          <p:cNvPr id="34824" name="Picture 46"/>
          <p:cNvPicPr>
            <a:picLocks noChangeAspect="1"/>
          </p:cNvPicPr>
          <p:nvPr/>
        </p:nvPicPr>
        <p:blipFill>
          <a:blip r:embed="rId4" cstate="print"/>
          <a:srcRect l="55255" t="14250" r="1691" b="9000"/>
          <a:stretch>
            <a:fillRect/>
          </a:stretch>
        </p:blipFill>
        <p:spPr bwMode="auto">
          <a:xfrm>
            <a:off x="935038" y="1701800"/>
            <a:ext cx="2290762" cy="3070225"/>
          </a:xfrm>
          <a:prstGeom prst="rect">
            <a:avLst/>
          </a:prstGeom>
          <a:noFill/>
          <a:ln w="9525">
            <a:noFill/>
            <a:miter lim="800000"/>
            <a:headEnd/>
            <a:tailEnd/>
          </a:ln>
        </p:spPr>
      </p:pic>
      <p:sp>
        <p:nvSpPr>
          <p:cNvPr id="46" name="TextBox 45"/>
          <p:cNvSpPr txBox="1"/>
          <p:nvPr/>
        </p:nvSpPr>
        <p:spPr>
          <a:xfrm>
            <a:off x="1066800" y="5156200"/>
            <a:ext cx="7658100" cy="1311275"/>
          </a:xfrm>
          <a:prstGeom prst="rect">
            <a:avLst/>
          </a:prstGeom>
          <a:solidFill>
            <a:schemeClr val="accent5">
              <a:lumMod val="20000"/>
              <a:lumOff val="80000"/>
            </a:schemeClr>
          </a:solidFill>
          <a:ln>
            <a:solidFill>
              <a:schemeClr val="tx1"/>
            </a:solidFill>
          </a:ln>
        </p:spPr>
        <p:txBody>
          <a:bodyPr>
            <a:spAutoFit/>
          </a:bodyPr>
          <a:lstStyle/>
          <a:p>
            <a:pPr marL="182563" indent="-457200">
              <a:buFontTx/>
              <a:buNone/>
            </a:pPr>
            <a:r>
              <a:rPr lang="en-US" sz="1800" i="0">
                <a:solidFill>
                  <a:srgbClr val="000000"/>
                </a:solidFill>
              </a:rPr>
              <a:t>• FY 2012 - HHFW Antenna disruption load being analyzed </a:t>
            </a:r>
          </a:p>
          <a:p>
            <a:pPr marL="182563" indent="-457200">
              <a:buFontTx/>
              <a:buNone/>
            </a:pPr>
            <a:r>
              <a:rPr lang="en-US" sz="1800" i="0">
                <a:solidFill>
                  <a:srgbClr val="000000"/>
                </a:solidFill>
              </a:rPr>
              <a:t>• FY 2013 – Perform necessary modification</a:t>
            </a:r>
          </a:p>
          <a:p>
            <a:pPr marL="182563" indent="-457200">
              <a:buFontTx/>
              <a:buNone/>
            </a:pPr>
            <a:r>
              <a:rPr lang="en-US" sz="1800" i="0">
                <a:solidFill>
                  <a:srgbClr val="000000"/>
                </a:solidFill>
              </a:rPr>
              <a:t>• FY 2013/14 – Start MW-class ECH/EBW system design for non-inductive operations</a:t>
            </a:r>
          </a:p>
        </p:txBody>
      </p:sp>
      <p:sp>
        <p:nvSpPr>
          <p:cNvPr id="34826" name="Text Box 12"/>
          <p:cNvSpPr txBox="1">
            <a:spLocks noChangeArrowheads="1"/>
          </p:cNvSpPr>
          <p:nvPr/>
        </p:nvSpPr>
        <p:spPr bwMode="auto">
          <a:xfrm>
            <a:off x="6565900" y="1879600"/>
            <a:ext cx="2324100" cy="2611438"/>
          </a:xfrm>
          <a:prstGeom prst="rect">
            <a:avLst/>
          </a:prstGeom>
          <a:solidFill>
            <a:srgbClr val="CCFFFF"/>
          </a:solidFill>
          <a:ln w="9525">
            <a:solidFill>
              <a:schemeClr val="tx1"/>
            </a:solidFill>
            <a:miter lim="800000"/>
            <a:headEnd/>
            <a:tailEnd/>
          </a:ln>
        </p:spPr>
        <p:txBody>
          <a:bodyPr>
            <a:spAutoFit/>
          </a:bodyPr>
          <a:lstStyle/>
          <a:p>
            <a:pPr>
              <a:lnSpc>
                <a:spcPct val="80000"/>
              </a:lnSpc>
              <a:buFontTx/>
              <a:buNone/>
            </a:pPr>
            <a:r>
              <a:rPr lang="en-US" sz="1600" i="0">
                <a:solidFill>
                  <a:schemeClr val="tx1"/>
                </a:solidFill>
                <a:latin typeface="Arial" pitchFamily="34" charset="0"/>
              </a:rPr>
              <a:t>• HHFW power system to undergo modest refurbishment</a:t>
            </a:r>
          </a:p>
          <a:p>
            <a:pPr>
              <a:lnSpc>
                <a:spcPct val="80000"/>
              </a:lnSpc>
              <a:buFontTx/>
              <a:buNone/>
            </a:pPr>
            <a:endParaRPr lang="en-US" sz="800" i="0">
              <a:solidFill>
                <a:schemeClr val="tx1"/>
              </a:solidFill>
              <a:latin typeface="Arial" pitchFamily="34" charset="0"/>
            </a:endParaRPr>
          </a:p>
          <a:p>
            <a:pPr>
              <a:lnSpc>
                <a:spcPct val="80000"/>
              </a:lnSpc>
              <a:buFontTx/>
              <a:buNone/>
            </a:pPr>
            <a:r>
              <a:rPr lang="en-US" sz="1600" i="0">
                <a:solidFill>
                  <a:schemeClr val="tx1"/>
                </a:solidFill>
                <a:latin typeface="Arial" pitchFamily="34" charset="0"/>
              </a:rPr>
              <a:t>• Reliable high power operation in H-mode is high priority goal</a:t>
            </a:r>
          </a:p>
          <a:p>
            <a:pPr>
              <a:lnSpc>
                <a:spcPct val="80000"/>
              </a:lnSpc>
              <a:buFontTx/>
              <a:buNone/>
            </a:pPr>
            <a:endParaRPr lang="en-US" sz="800" i="0">
              <a:solidFill>
                <a:schemeClr val="tx1"/>
              </a:solidFill>
              <a:latin typeface="Arial" pitchFamily="34" charset="0"/>
            </a:endParaRPr>
          </a:p>
          <a:p>
            <a:pPr>
              <a:lnSpc>
                <a:spcPct val="80000"/>
              </a:lnSpc>
              <a:buFontTx/>
              <a:buNone/>
            </a:pPr>
            <a:r>
              <a:rPr lang="en-US" sz="1600" i="0">
                <a:solidFill>
                  <a:schemeClr val="tx1"/>
                </a:solidFill>
                <a:latin typeface="Arial" pitchFamily="34" charset="0"/>
              </a:rPr>
              <a:t>• HHFW antenna may need structural enhancement against disruption loads in the feedthru area</a:t>
            </a:r>
          </a:p>
        </p:txBody>
      </p:sp>
      <p:pic>
        <p:nvPicPr>
          <p:cNvPr id="34827" name="Picture 17"/>
          <p:cNvPicPr>
            <a:picLocks noChangeAspect="1" noChangeArrowheads="1"/>
          </p:cNvPicPr>
          <p:nvPr/>
        </p:nvPicPr>
        <p:blipFill>
          <a:blip r:embed="rId3" cstate="print"/>
          <a:srcRect l="11826" t="44775" r="48535" b="5910"/>
          <a:stretch>
            <a:fillRect/>
          </a:stretch>
        </p:blipFill>
        <p:spPr bwMode="auto">
          <a:xfrm flipV="1">
            <a:off x="3892550" y="1685925"/>
            <a:ext cx="1428750" cy="1725613"/>
          </a:xfrm>
          <a:prstGeom prst="rect">
            <a:avLst/>
          </a:prstGeom>
          <a:noFill/>
          <a:ln w="15875">
            <a:noFill/>
            <a:miter lim="800000"/>
            <a:headEnd/>
            <a:tailEnd/>
          </a:ln>
        </p:spPr>
      </p:pic>
      <p:sp>
        <p:nvSpPr>
          <p:cNvPr id="34828" name="Oval 20"/>
          <p:cNvSpPr>
            <a:spLocks noChangeArrowheads="1"/>
          </p:cNvSpPr>
          <p:nvPr/>
        </p:nvSpPr>
        <p:spPr bwMode="auto">
          <a:xfrm>
            <a:off x="4648200" y="2108200"/>
            <a:ext cx="698500" cy="647700"/>
          </a:xfrm>
          <a:prstGeom prst="ellipse">
            <a:avLst/>
          </a:prstGeom>
          <a:noFill/>
          <a:ln w="15875">
            <a:solidFill>
              <a:schemeClr val="tx1"/>
            </a:solidFill>
            <a:round/>
            <a:headEnd/>
            <a:tailEnd type="triangle" w="med" len="med"/>
          </a:ln>
        </p:spPr>
        <p:txBody>
          <a:bodyPr lIns="0" tIns="0" rIns="0" bIns="0"/>
          <a:lstStyle/>
          <a:p>
            <a:endParaRPr lang="en-US"/>
          </a:p>
        </p:txBody>
      </p:sp>
      <p:sp>
        <p:nvSpPr>
          <p:cNvPr id="34829" name="Oval 21"/>
          <p:cNvSpPr>
            <a:spLocks noChangeArrowheads="1"/>
          </p:cNvSpPr>
          <p:nvPr/>
        </p:nvSpPr>
        <p:spPr bwMode="auto">
          <a:xfrm>
            <a:off x="4635500" y="4089400"/>
            <a:ext cx="698500" cy="647700"/>
          </a:xfrm>
          <a:prstGeom prst="ellipse">
            <a:avLst/>
          </a:prstGeom>
          <a:noFill/>
          <a:ln w="15875">
            <a:solidFill>
              <a:schemeClr val="tx1"/>
            </a:solidFill>
            <a:round/>
            <a:headEnd/>
            <a:tailEnd type="triangle" w="med" len="med"/>
          </a:ln>
        </p:spPr>
        <p:txBody>
          <a:bodyPr lIns="0" tIns="0" rIns="0" bIns="0"/>
          <a:lstStyle/>
          <a:p>
            <a:endParaRPr lang="en-US"/>
          </a:p>
        </p:txBody>
      </p:sp>
      <p:cxnSp>
        <p:nvCxnSpPr>
          <p:cNvPr id="34830" name="Straight Arrow Connector 23"/>
          <p:cNvCxnSpPr>
            <a:cxnSpLocks noChangeShapeType="1"/>
          </p:cNvCxnSpPr>
          <p:nvPr/>
        </p:nvCxnSpPr>
        <p:spPr bwMode="auto">
          <a:xfrm rot="16200000" flipV="1">
            <a:off x="5340350" y="2584450"/>
            <a:ext cx="1282700" cy="1219200"/>
          </a:xfrm>
          <a:prstGeom prst="straightConnector1">
            <a:avLst/>
          </a:prstGeom>
          <a:noFill/>
          <a:ln w="15875">
            <a:solidFill>
              <a:schemeClr val="tx1"/>
            </a:solidFill>
            <a:round/>
            <a:headEnd/>
            <a:tailEnd type="arrow" w="med" len="med"/>
          </a:ln>
        </p:spPr>
      </p:cxnSp>
      <p:cxnSp>
        <p:nvCxnSpPr>
          <p:cNvPr id="34831" name="Straight Arrow Connector 24"/>
          <p:cNvCxnSpPr>
            <a:cxnSpLocks noChangeShapeType="1"/>
          </p:cNvCxnSpPr>
          <p:nvPr/>
        </p:nvCxnSpPr>
        <p:spPr bwMode="auto">
          <a:xfrm rot="10800000" flipV="1">
            <a:off x="5334000" y="3835400"/>
            <a:ext cx="1231900" cy="577850"/>
          </a:xfrm>
          <a:prstGeom prst="straightConnector1">
            <a:avLst/>
          </a:prstGeom>
          <a:noFill/>
          <a:ln w="15875">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3"/>
          <p:cNvSpPr>
            <a:spLocks noChangeArrowheads="1"/>
          </p:cNvSpPr>
          <p:nvPr/>
        </p:nvSpPr>
        <p:spPr bwMode="auto">
          <a:xfrm>
            <a:off x="2540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3200" i="0">
                <a:solidFill>
                  <a:srgbClr val="FF0000"/>
                </a:solidFill>
              </a:rPr>
              <a:t>Solenoid-free Start-up</a:t>
            </a:r>
            <a:r>
              <a:rPr lang="en-US" sz="3600" i="0">
                <a:solidFill>
                  <a:srgbClr val="FF0000"/>
                </a:solidFill>
              </a:rPr>
              <a:t/>
            </a:r>
            <a:br>
              <a:rPr lang="en-US" sz="3600" i="0">
                <a:solidFill>
                  <a:srgbClr val="FF0000"/>
                </a:solidFill>
              </a:rPr>
            </a:br>
            <a:r>
              <a:rPr lang="en-US" sz="2400" i="0">
                <a:solidFill>
                  <a:srgbClr val="0000FF"/>
                </a:solidFill>
                <a:latin typeface="Helvetica Neue" charset="0"/>
              </a:rPr>
              <a:t>High Priority Longer Term Goal for NSTX-U</a:t>
            </a:r>
          </a:p>
        </p:txBody>
      </p:sp>
      <p:sp>
        <p:nvSpPr>
          <p:cNvPr id="36867" name="Text Box 40"/>
          <p:cNvSpPr txBox="1">
            <a:spLocks noChangeArrowheads="1"/>
          </p:cNvSpPr>
          <p:nvPr/>
        </p:nvSpPr>
        <p:spPr bwMode="auto">
          <a:xfrm>
            <a:off x="0" y="1790700"/>
            <a:ext cx="1427163" cy="1323975"/>
          </a:xfrm>
          <a:prstGeom prst="rect">
            <a:avLst/>
          </a:prstGeom>
          <a:solidFill>
            <a:schemeClr val="bg1"/>
          </a:solidFill>
          <a:ln w="9525">
            <a:noFill/>
            <a:miter lim="800000"/>
            <a:headEnd/>
            <a:tailEnd/>
          </a:ln>
        </p:spPr>
        <p:txBody>
          <a:bodyPr>
            <a:spAutoFit/>
          </a:bodyPr>
          <a:lstStyle/>
          <a:p>
            <a:pPr algn="ctr" eaLnBrk="0" hangingPunct="0">
              <a:spcBef>
                <a:spcPct val="50000"/>
              </a:spcBef>
              <a:buFontTx/>
              <a:buNone/>
            </a:pPr>
            <a:r>
              <a:rPr lang="en-US" sz="1600" i="0">
                <a:solidFill>
                  <a:schemeClr val="tx1"/>
                </a:solidFill>
                <a:latin typeface="Helvetica Neue" charset="0"/>
              </a:rPr>
              <a:t>Success of CHI aided by Low-Z Impurity Control </a:t>
            </a:r>
          </a:p>
        </p:txBody>
      </p:sp>
      <p:pic>
        <p:nvPicPr>
          <p:cNvPr id="36868" name="Picture 13"/>
          <p:cNvPicPr>
            <a:picLocks noChangeAspect="1"/>
          </p:cNvPicPr>
          <p:nvPr/>
        </p:nvPicPr>
        <p:blipFill>
          <a:blip r:embed="rId3" cstate="print"/>
          <a:srcRect b="49655"/>
          <a:stretch>
            <a:fillRect/>
          </a:stretch>
        </p:blipFill>
        <p:spPr bwMode="auto">
          <a:xfrm>
            <a:off x="1338263" y="1563688"/>
            <a:ext cx="3556000" cy="2289175"/>
          </a:xfrm>
          <a:prstGeom prst="rect">
            <a:avLst/>
          </a:prstGeom>
          <a:noFill/>
          <a:ln w="9525">
            <a:noFill/>
            <a:miter lim="800000"/>
            <a:headEnd/>
            <a:tailEnd/>
          </a:ln>
        </p:spPr>
      </p:pic>
      <p:sp>
        <p:nvSpPr>
          <p:cNvPr id="36869" name="Slide Number Placeholder 36"/>
          <p:cNvSpPr>
            <a:spLocks noGrp="1"/>
          </p:cNvSpPr>
          <p:nvPr>
            <p:ph type="sldNum" sz="quarter" idx="12"/>
          </p:nvPr>
        </p:nvSpPr>
        <p:spPr>
          <a:noFill/>
        </p:spPr>
        <p:txBody>
          <a:bodyPr anchor="t"/>
          <a:lstStyle/>
          <a:p>
            <a:fld id="{7185E3B4-55A4-47F4-843B-D0E9D078595C}" type="slidenum">
              <a:rPr lang="en-US"/>
              <a:pPr/>
              <a:t>27</a:t>
            </a:fld>
            <a:endParaRPr lang="en-US"/>
          </a:p>
        </p:txBody>
      </p:sp>
      <p:sp>
        <p:nvSpPr>
          <p:cNvPr id="36870" name="Rectangle 37"/>
          <p:cNvSpPr>
            <a:spLocks noChangeArrowheads="1"/>
          </p:cNvSpPr>
          <p:nvPr/>
        </p:nvSpPr>
        <p:spPr bwMode="auto">
          <a:xfrm>
            <a:off x="119063" y="3201988"/>
            <a:ext cx="1209675" cy="276225"/>
          </a:xfrm>
          <a:prstGeom prst="rect">
            <a:avLst/>
          </a:prstGeom>
          <a:noFill/>
          <a:ln w="9525">
            <a:noFill/>
            <a:miter lim="800000"/>
            <a:headEnd/>
            <a:tailEnd/>
          </a:ln>
        </p:spPr>
        <p:txBody>
          <a:bodyPr wrap="none">
            <a:spAutoFit/>
          </a:bodyPr>
          <a:lstStyle/>
          <a:p>
            <a:pPr algn="ctr" defTabSz="912813" eaLnBrk="0" hangingPunct="0">
              <a:spcBef>
                <a:spcPct val="0"/>
              </a:spcBef>
              <a:buFontTx/>
              <a:buNone/>
            </a:pPr>
            <a:r>
              <a:rPr lang="en-US" i="0">
                <a:solidFill>
                  <a:srgbClr val="0000FF"/>
                </a:solidFill>
                <a:latin typeface="Helvetica Neue" charset="0"/>
              </a:rPr>
              <a:t>U Washington</a:t>
            </a:r>
          </a:p>
        </p:txBody>
      </p:sp>
      <p:sp>
        <p:nvSpPr>
          <p:cNvPr id="36871" name="Rectangle 35"/>
          <p:cNvSpPr>
            <a:spLocks noChangeArrowheads="1"/>
          </p:cNvSpPr>
          <p:nvPr/>
        </p:nvSpPr>
        <p:spPr bwMode="auto">
          <a:xfrm>
            <a:off x="342900" y="4519613"/>
            <a:ext cx="8483600" cy="1639887"/>
          </a:xfrm>
          <a:prstGeom prst="rect">
            <a:avLst/>
          </a:prstGeom>
          <a:solidFill>
            <a:srgbClr val="CCFFFF"/>
          </a:solidFill>
          <a:ln w="9525">
            <a:solidFill>
              <a:schemeClr val="tx1"/>
            </a:solidFill>
            <a:miter lim="800000"/>
            <a:headEnd/>
            <a:tailEnd/>
          </a:ln>
        </p:spPr>
        <p:txBody>
          <a:bodyPr>
            <a:spAutoFit/>
          </a:bodyPr>
          <a:lstStyle/>
          <a:p>
            <a:pPr>
              <a:spcBef>
                <a:spcPct val="0"/>
              </a:spcBef>
              <a:spcAft>
                <a:spcPts val="1200"/>
              </a:spcAft>
              <a:buFontTx/>
              <a:buNone/>
            </a:pPr>
            <a:r>
              <a:rPr lang="en-US" sz="1600" i="0">
                <a:solidFill>
                  <a:srgbClr val="000000"/>
                </a:solidFill>
                <a:latin typeface="Helvetica Neue" charset="0"/>
              </a:rPr>
              <a:t>• PEGASUS gun start-up producing exciting results Ip ~ 160 kA.  The PEGASUS gun concept is technically flexible to implement on NSTX once fully developed.  </a:t>
            </a:r>
          </a:p>
          <a:p>
            <a:pPr>
              <a:spcBef>
                <a:spcPct val="0"/>
              </a:spcBef>
              <a:spcAft>
                <a:spcPts val="1200"/>
              </a:spcAft>
              <a:buFontTx/>
              <a:buNone/>
            </a:pPr>
            <a:r>
              <a:rPr lang="en-US" sz="1600" i="0">
                <a:solidFill>
                  <a:srgbClr val="000000"/>
                </a:solidFill>
                <a:latin typeface="Helvetica Neue" charset="0"/>
              </a:rPr>
              <a:t>• High current gun for the NSTX-U will be developed utilizing the PEGASUS facility in collaboration with University of Wisconsin</a:t>
            </a:r>
          </a:p>
          <a:p>
            <a:pPr>
              <a:spcBef>
                <a:spcPct val="0"/>
              </a:spcBef>
              <a:spcAft>
                <a:spcPts val="1200"/>
              </a:spcAft>
              <a:buFontTx/>
              <a:buNone/>
            </a:pPr>
            <a:r>
              <a:rPr lang="en-US" sz="1600" i="0">
                <a:solidFill>
                  <a:srgbClr val="000000"/>
                </a:solidFill>
                <a:latin typeface="Helvetica Neue" charset="0"/>
              </a:rPr>
              <a:t>• Conceptual design of the MA-class ECH/EBW system  to be performed in FY 13-14</a:t>
            </a:r>
          </a:p>
        </p:txBody>
      </p:sp>
      <p:sp>
        <p:nvSpPr>
          <p:cNvPr id="36872" name="TextBox 48"/>
          <p:cNvSpPr txBox="1">
            <a:spLocks noChangeArrowheads="1"/>
          </p:cNvSpPr>
          <p:nvPr/>
        </p:nvSpPr>
        <p:spPr bwMode="auto">
          <a:xfrm>
            <a:off x="5029200" y="1282700"/>
            <a:ext cx="4076700" cy="2751138"/>
          </a:xfrm>
          <a:prstGeom prst="rect">
            <a:avLst/>
          </a:prstGeom>
          <a:solidFill>
            <a:srgbClr val="DDF3EA"/>
          </a:solidFill>
          <a:ln w="9525">
            <a:solidFill>
              <a:srgbClr val="2D2DB9"/>
            </a:solidFill>
            <a:miter lim="800000"/>
            <a:headEnd/>
            <a:tailEnd/>
          </a:ln>
        </p:spPr>
        <p:txBody>
          <a:bodyPr>
            <a:spAutoFit/>
          </a:bodyPr>
          <a:lstStyle/>
          <a:p>
            <a:pPr>
              <a:buFontTx/>
              <a:buNone/>
            </a:pPr>
            <a:r>
              <a:rPr lang="en-US" sz="1600" i="0">
                <a:solidFill>
                  <a:srgbClr val="000000"/>
                </a:solidFill>
              </a:rPr>
              <a:t>FY 2013-14 Non-Inductive Start-up Systems Design for Post-Upgrade Operations</a:t>
            </a:r>
          </a:p>
          <a:p>
            <a:pPr>
              <a:buFontTx/>
              <a:buNone/>
            </a:pPr>
            <a:r>
              <a:rPr lang="en-US" sz="1600" i="0"/>
              <a:t>• NSTX-U scenario development</a:t>
            </a:r>
          </a:p>
          <a:p>
            <a:pPr>
              <a:buFontTx/>
              <a:buNone/>
            </a:pPr>
            <a:r>
              <a:rPr lang="en-US" sz="1600" i="0"/>
              <a:t>• Low-inductance Advanced Plasma Operations</a:t>
            </a:r>
          </a:p>
          <a:p>
            <a:pPr>
              <a:buFontTx/>
              <a:buNone/>
            </a:pPr>
            <a:r>
              <a:rPr lang="en-US" sz="1600" i="0"/>
              <a:t>• For longer term, MW-class ECH/EBW start-up and ramp up system envisioned  </a:t>
            </a:r>
          </a:p>
          <a:p>
            <a:pPr>
              <a:buFontTx/>
              <a:buNone/>
            </a:pPr>
            <a:endParaRPr lang="en-US" sz="1600" i="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381000" y="2459038"/>
            <a:ext cx="8229600" cy="1143000"/>
          </a:xfrm>
          <a:noFill/>
          <a:ln>
            <a:miter lim="800000"/>
            <a:headEnd/>
            <a:tailEnd/>
          </a:ln>
        </p:spPr>
        <p:txBody>
          <a:bodyPr wrap="square" lIns="91440" tIns="45720" rIns="91440" bIns="45720" numCol="1" anchor="t" anchorCtr="0" compatLnSpc="1">
            <a:prstTxWarp prst="textNoShape">
              <a:avLst/>
            </a:prstTxWarp>
          </a:bodyPr>
          <a:lstStyle/>
          <a:p>
            <a:r>
              <a:rPr lang="en-US" sz="4000" smtClean="0">
                <a:ea typeface="ＭＳ Ｐゴシック" pitchFamily="34" charset="-128"/>
              </a:rPr>
              <a:t>Backup Slides</a:t>
            </a:r>
          </a:p>
        </p:txBody>
      </p:sp>
      <p:sp>
        <p:nvSpPr>
          <p:cNvPr id="4" name="Rectangle 207"/>
          <p:cNvSpPr>
            <a:spLocks noGrp="1" noChangeArrowheads="1"/>
          </p:cNvSpPr>
          <p:nvPr>
            <p:ph type="sldNum" sz="quarter" idx="10"/>
          </p:nvPr>
        </p:nvSpPr>
        <p:spPr>
          <a:xfrm>
            <a:off x="8382000" y="6629400"/>
            <a:ext cx="762000" cy="152400"/>
          </a:xfrm>
        </p:spPr>
        <p:txBody>
          <a:bodyPr/>
          <a:lstStyle/>
          <a:p>
            <a:pPr>
              <a:defRPr/>
            </a:pPr>
            <a:fld id="{57602622-B94C-4AC5-B124-E042C685E726}" type="slidenum">
              <a:rPr lang="en-US" smtClean="0">
                <a:ea typeface="ＭＳ Ｐゴシック" pitchFamily="34" charset="-128"/>
                <a:cs typeface="Arial" charset="0"/>
              </a:rPr>
              <a:pPr>
                <a:defRPr/>
              </a:pPr>
              <a:t>28</a:t>
            </a:fld>
            <a:endParaRPr lang="en-US" smtClean="0">
              <a:ea typeface="ＭＳ Ｐゴシック" pitchFamily="34" charset="-128"/>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buFontTx/>
              <a:buNone/>
            </a:pPr>
            <a:r>
              <a:rPr lang="en-US" sz="2400" i="0">
                <a:solidFill>
                  <a:srgbClr val="FF0000"/>
                </a:solidFill>
                <a:latin typeface="Arial" pitchFamily="34" charset="0"/>
              </a:rPr>
              <a:t>Enhanced Pedestal / Profile Diagnostics </a:t>
            </a:r>
          </a:p>
          <a:p>
            <a:pPr algn="ctr" eaLnBrk="0" hangingPunct="0">
              <a:buFontTx/>
              <a:buNone/>
            </a:pPr>
            <a:r>
              <a:rPr lang="en-US" sz="2400" i="0">
                <a:solidFill>
                  <a:srgbClr val="FF0000"/>
                </a:solidFill>
                <a:latin typeface="Arial" pitchFamily="34" charset="0"/>
              </a:rPr>
              <a:t>for Pedestal and Core Transport Joint Research Targets</a:t>
            </a:r>
            <a:br>
              <a:rPr lang="en-US" sz="2400" i="0">
                <a:solidFill>
                  <a:srgbClr val="FF0000"/>
                </a:solidFill>
                <a:latin typeface="Arial" pitchFamily="34" charset="0"/>
              </a:rPr>
            </a:br>
            <a:endParaRPr lang="en-US" sz="2000" i="0">
              <a:solidFill>
                <a:srgbClr val="0B21FF"/>
              </a:solidFill>
              <a:latin typeface="Arial" pitchFamily="34" charset="0"/>
            </a:endParaRPr>
          </a:p>
        </p:txBody>
      </p:sp>
      <p:sp>
        <p:nvSpPr>
          <p:cNvPr id="39940" name="Rectangle 75"/>
          <p:cNvSpPr>
            <a:spLocks noChangeArrowheads="1"/>
          </p:cNvSpPr>
          <p:nvPr/>
        </p:nvSpPr>
        <p:spPr bwMode="auto">
          <a:xfrm>
            <a:off x="1155700" y="3929063"/>
            <a:ext cx="3937000" cy="889000"/>
          </a:xfrm>
          <a:prstGeom prst="rect">
            <a:avLst/>
          </a:prstGeom>
          <a:solidFill>
            <a:schemeClr val="bg1"/>
          </a:solidFill>
          <a:ln w="9525">
            <a:noFill/>
            <a:miter lim="800000"/>
            <a:headEnd/>
            <a:tailEnd/>
          </a:ln>
        </p:spPr>
        <p:txBody>
          <a:bodyPr lIns="91423" tIns="45712" rIns="91423" bIns="45712">
            <a:spAutoFit/>
          </a:bodyPr>
          <a:lstStyle/>
          <a:p>
            <a:pPr defTabSz="912813" eaLnBrk="0" hangingPunct="0">
              <a:lnSpc>
                <a:spcPct val="80000"/>
              </a:lnSpc>
              <a:buFontTx/>
              <a:buNone/>
            </a:pPr>
            <a:r>
              <a:rPr lang="en-US" sz="1600" i="0">
                <a:solidFill>
                  <a:schemeClr val="tx1"/>
                </a:solidFill>
              </a:rPr>
              <a:t>Additional 12 channels enhance resolution in pedestal to  ~1 cm and improve diagnosis of ITB in plasma core</a:t>
            </a:r>
            <a:endParaRPr lang="en-US" sz="1000" i="0">
              <a:solidFill>
                <a:schemeClr val="tx1"/>
              </a:solidFill>
            </a:endParaRPr>
          </a:p>
        </p:txBody>
      </p:sp>
      <p:sp>
        <p:nvSpPr>
          <p:cNvPr id="39941" name="Rectangle 74"/>
          <p:cNvSpPr>
            <a:spLocks noChangeArrowheads="1"/>
          </p:cNvSpPr>
          <p:nvPr/>
        </p:nvSpPr>
        <p:spPr bwMode="auto">
          <a:xfrm>
            <a:off x="1663700" y="3581400"/>
            <a:ext cx="2552700" cy="419100"/>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grpSp>
        <p:nvGrpSpPr>
          <p:cNvPr id="2" name="Group 19"/>
          <p:cNvGrpSpPr>
            <a:grpSpLocks/>
          </p:cNvGrpSpPr>
          <p:nvPr/>
        </p:nvGrpSpPr>
        <p:grpSpPr bwMode="auto">
          <a:xfrm>
            <a:off x="1111250" y="1279525"/>
            <a:ext cx="3398838" cy="2600325"/>
            <a:chOff x="4921250" y="1647825"/>
            <a:chExt cx="2808288" cy="2148298"/>
          </a:xfrm>
        </p:grpSpPr>
        <p:pic>
          <p:nvPicPr>
            <p:cNvPr id="39946" name="Picture 62"/>
            <p:cNvPicPr>
              <a:picLocks noChangeAspect="1"/>
            </p:cNvPicPr>
            <p:nvPr/>
          </p:nvPicPr>
          <p:blipFill>
            <a:blip r:embed="rId3" cstate="print"/>
            <a:srcRect l="52979" b="55449"/>
            <a:stretch>
              <a:fillRect/>
            </a:stretch>
          </p:blipFill>
          <p:spPr bwMode="auto">
            <a:xfrm>
              <a:off x="4921250" y="1647825"/>
              <a:ext cx="2808288" cy="2022475"/>
            </a:xfrm>
            <a:prstGeom prst="rect">
              <a:avLst/>
            </a:prstGeom>
            <a:noFill/>
            <a:ln w="9525">
              <a:noFill/>
              <a:miter lim="800000"/>
              <a:headEnd/>
              <a:tailEnd/>
            </a:ln>
          </p:spPr>
        </p:pic>
        <p:sp>
          <p:nvSpPr>
            <p:cNvPr id="89" name="TextBox 88"/>
            <p:cNvSpPr txBox="1"/>
            <p:nvPr/>
          </p:nvSpPr>
          <p:spPr>
            <a:xfrm>
              <a:off x="6319491" y="3569227"/>
              <a:ext cx="616485" cy="226896"/>
            </a:xfrm>
            <a:prstGeom prst="rect">
              <a:avLst/>
            </a:prstGeom>
            <a:noFill/>
          </p:spPr>
          <p:txBody>
            <a:bodyPr>
              <a:spAutoFit/>
            </a:bodyPr>
            <a:lstStyle/>
            <a:p>
              <a:pPr>
                <a:buFontTx/>
                <a:buNone/>
                <a:defRPr/>
              </a:pPr>
              <a:r>
                <a:rPr lang="en-US" i="0" dirty="0" err="1">
                  <a:solidFill>
                    <a:schemeClr val="accent3">
                      <a:lumMod val="50000"/>
                    </a:schemeClr>
                  </a:solidFill>
                  <a:latin typeface="Helvetica" charset="0"/>
                  <a:ea typeface="+mn-ea"/>
                </a:rPr>
                <a:t>R(cm</a:t>
              </a:r>
              <a:r>
                <a:rPr lang="en-US" i="0" dirty="0">
                  <a:solidFill>
                    <a:schemeClr val="accent3">
                      <a:lumMod val="50000"/>
                    </a:schemeClr>
                  </a:solidFill>
                  <a:latin typeface="Helvetica" charset="0"/>
                  <a:ea typeface="+mn-ea"/>
                </a:rPr>
                <a:t>)</a:t>
              </a:r>
            </a:p>
          </p:txBody>
        </p:sp>
      </p:grpSp>
      <p:pic>
        <p:nvPicPr>
          <p:cNvPr id="39943" name="Picture 20" descr="ExamplePix.png"/>
          <p:cNvPicPr>
            <a:picLocks noChangeAspect="1" noChangeArrowheads="1"/>
          </p:cNvPicPr>
          <p:nvPr/>
        </p:nvPicPr>
        <p:blipFill>
          <a:blip r:embed="rId4" cstate="print"/>
          <a:srcRect/>
          <a:stretch>
            <a:fillRect/>
          </a:stretch>
        </p:blipFill>
        <p:spPr bwMode="auto">
          <a:xfrm>
            <a:off x="5549900" y="1308100"/>
            <a:ext cx="2006600" cy="2552700"/>
          </a:xfrm>
          <a:prstGeom prst="rect">
            <a:avLst/>
          </a:prstGeom>
          <a:noFill/>
          <a:ln w="9525">
            <a:noFill/>
            <a:miter lim="800000"/>
            <a:headEnd/>
            <a:tailEnd/>
          </a:ln>
        </p:spPr>
      </p:pic>
      <p:sp>
        <p:nvSpPr>
          <p:cNvPr id="39944" name="TextBox 13"/>
          <p:cNvSpPr txBox="1">
            <a:spLocks noChangeArrowheads="1"/>
          </p:cNvSpPr>
          <p:nvPr/>
        </p:nvSpPr>
        <p:spPr bwMode="auto">
          <a:xfrm>
            <a:off x="5257800" y="4089400"/>
            <a:ext cx="2600325" cy="336550"/>
          </a:xfrm>
          <a:prstGeom prst="rect">
            <a:avLst/>
          </a:prstGeom>
          <a:noFill/>
          <a:ln w="9525">
            <a:noFill/>
            <a:miter lim="800000"/>
            <a:headEnd/>
            <a:tailEnd/>
          </a:ln>
        </p:spPr>
        <p:txBody>
          <a:bodyPr wrap="none">
            <a:spAutoFit/>
          </a:bodyPr>
          <a:lstStyle/>
          <a:p>
            <a:pPr>
              <a:buFontTx/>
              <a:buNone/>
            </a:pPr>
            <a:r>
              <a:rPr lang="en-US" sz="1600" i="0">
                <a:solidFill>
                  <a:srgbClr val="000000"/>
                </a:solidFill>
              </a:rPr>
              <a:t>Polychromator assembly</a:t>
            </a:r>
          </a:p>
        </p:txBody>
      </p:sp>
      <p:sp>
        <p:nvSpPr>
          <p:cNvPr id="15" name="Rectangle 14"/>
          <p:cNvSpPr/>
          <p:nvPr/>
        </p:nvSpPr>
        <p:spPr>
          <a:xfrm>
            <a:off x="762000" y="4895850"/>
            <a:ext cx="7670800" cy="1385888"/>
          </a:xfrm>
          <a:prstGeom prst="rect">
            <a:avLst/>
          </a:prstGeom>
          <a:solidFill>
            <a:schemeClr val="accent1">
              <a:lumMod val="20000"/>
              <a:lumOff val="80000"/>
            </a:schemeClr>
          </a:solidFill>
          <a:ln>
            <a:solidFill>
              <a:srgbClr val="000000"/>
            </a:solidFill>
          </a:ln>
        </p:spPr>
        <p:txBody>
          <a:bodyPr>
            <a:spAutoFit/>
          </a:bodyPr>
          <a:lstStyle/>
          <a:p>
            <a:pPr marL="228600" indent="-228600">
              <a:spcBef>
                <a:spcPct val="25000"/>
              </a:spcBef>
              <a:buFontTx/>
              <a:buNone/>
            </a:pPr>
            <a:r>
              <a:rPr lang="en-US" sz="1600" i="0"/>
              <a:t>• Twelve additional channels for the multi-pulse Thomson scattering (MPTS) system were installed and commissioned in July, 2011.</a:t>
            </a:r>
          </a:p>
          <a:p>
            <a:pPr marL="228600" indent="-228600">
              <a:spcBef>
                <a:spcPct val="25000"/>
              </a:spcBef>
              <a:buFontTx/>
              <a:buNone/>
            </a:pPr>
            <a:r>
              <a:rPr lang="en-US" sz="1600" i="0"/>
              <a:t>• Calibration was performed in situ by employing Rayleigh and Raman scattering of the light from the MPTS laser system by nitrogen and argon introduced into the vacuum vessel </a:t>
            </a:r>
          </a:p>
        </p:txBody>
      </p:sp>
      <p:sp>
        <p:nvSpPr>
          <p:cNvPr id="12" name="Rectangle 207"/>
          <p:cNvSpPr>
            <a:spLocks noGrp="1" noChangeArrowheads="1"/>
          </p:cNvSpPr>
          <p:nvPr>
            <p:ph type="sldNum" sz="quarter" idx="10"/>
          </p:nvPr>
        </p:nvSpPr>
        <p:spPr>
          <a:xfrm>
            <a:off x="8382000" y="6629400"/>
            <a:ext cx="762000" cy="152400"/>
          </a:xfrm>
        </p:spPr>
        <p:txBody>
          <a:bodyPr/>
          <a:lstStyle/>
          <a:p>
            <a:pPr algn="r">
              <a:defRPr/>
            </a:pPr>
            <a:fld id="{57602622-B94C-4AC5-B124-E042C685E726}" type="slidenum">
              <a:rPr lang="en-US" sz="900" i="0" smtClean="0">
                <a:latin typeface="+mn-lt"/>
                <a:ea typeface="ＭＳ Ｐゴシック" pitchFamily="34" charset="-128"/>
                <a:cs typeface="Arial" charset="0"/>
              </a:rPr>
              <a:pPr algn="r">
                <a:defRPr/>
              </a:pPr>
              <a:t>29</a:t>
            </a:fld>
            <a:endParaRPr lang="en-US" sz="900" i="0" smtClean="0">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38200"/>
          </a:xfrm>
        </p:spPr>
        <p:txBody>
          <a:bodyPr/>
          <a:lstStyle/>
          <a:p>
            <a:r>
              <a:rPr lang="en-US" sz="2800" smtClean="0">
                <a:solidFill>
                  <a:srgbClr val="0033CC"/>
                </a:solidFill>
                <a:ea typeface="ＭＳ Ｐゴシック" pitchFamily="34" charset="-128"/>
              </a:rPr>
              <a:t>Staff plans for FY2012-13 analysis and research</a:t>
            </a:r>
          </a:p>
        </p:txBody>
      </p:sp>
      <p:sp>
        <p:nvSpPr>
          <p:cNvPr id="4099" name="Content Placeholder 2"/>
          <p:cNvSpPr>
            <a:spLocks noGrp="1"/>
          </p:cNvSpPr>
          <p:nvPr>
            <p:ph idx="1"/>
          </p:nvPr>
        </p:nvSpPr>
        <p:spPr>
          <a:xfrm>
            <a:off x="76200" y="1066800"/>
            <a:ext cx="8991600" cy="5410200"/>
          </a:xfrm>
        </p:spPr>
        <p:txBody>
          <a:bodyPr/>
          <a:lstStyle/>
          <a:p>
            <a:pPr>
              <a:lnSpc>
                <a:spcPct val="90000"/>
              </a:lnSpc>
            </a:pPr>
            <a:r>
              <a:rPr lang="en-US" smtClean="0">
                <a:ea typeface="ＭＳ Ｐゴシック" pitchFamily="34" charset="-128"/>
              </a:rPr>
              <a:t>Complete analysis and publication of FY2011-12 data </a:t>
            </a:r>
          </a:p>
          <a:p>
            <a:pPr>
              <a:lnSpc>
                <a:spcPct val="90000"/>
              </a:lnSpc>
            </a:pPr>
            <a:r>
              <a:rPr lang="en-US" smtClean="0">
                <a:ea typeface="ＭＳ Ｐゴシック" pitchFamily="34" charset="-128"/>
              </a:rPr>
              <a:t>Develop, write NSTX Upgrade 5 year plan for 2014-18</a:t>
            </a:r>
          </a:p>
          <a:p>
            <a:pPr>
              <a:lnSpc>
                <a:spcPct val="90000"/>
              </a:lnSpc>
            </a:pPr>
            <a:r>
              <a:rPr lang="en-US" smtClean="0">
                <a:ea typeface="ＭＳ Ｐゴシック" pitchFamily="34" charset="-128"/>
              </a:rPr>
              <a:t>Planning and design studies supporting post-Upgrade ops:</a:t>
            </a:r>
          </a:p>
          <a:p>
            <a:pPr lvl="1">
              <a:lnSpc>
                <a:spcPct val="90000"/>
              </a:lnSpc>
            </a:pPr>
            <a:r>
              <a:rPr lang="en-US" sz="1800" smtClean="0">
                <a:ea typeface="ＭＳ Ｐゴシック" pitchFamily="34" charset="-128"/>
                <a:cs typeface="Arial" charset="0"/>
              </a:rPr>
              <a:t>Start-up:   		CHI upgrades, point helicity injection (plasma guns)</a:t>
            </a:r>
          </a:p>
          <a:p>
            <a:pPr lvl="1">
              <a:lnSpc>
                <a:spcPct val="90000"/>
              </a:lnSpc>
            </a:pPr>
            <a:r>
              <a:rPr lang="en-US" sz="1800" smtClean="0">
                <a:ea typeface="ＭＳ Ｐゴシック" pitchFamily="34" charset="-128"/>
                <a:cs typeface="Arial" charset="0"/>
              </a:rPr>
              <a:t>Boundary: 	Divertor cryo-pumps, divertor diagnostics</a:t>
            </a:r>
          </a:p>
          <a:p>
            <a:pPr lvl="1">
              <a:lnSpc>
                <a:spcPct val="90000"/>
              </a:lnSpc>
            </a:pPr>
            <a:r>
              <a:rPr lang="en-US" sz="1800" smtClean="0">
                <a:ea typeface="ＭＳ Ｐゴシック" pitchFamily="34" charset="-128"/>
                <a:cs typeface="Arial" charset="0"/>
              </a:rPr>
              <a:t>Lithium:    		Additional Mo tiles, upward Li evaporators, next-gen LLD</a:t>
            </a:r>
          </a:p>
          <a:p>
            <a:pPr lvl="1">
              <a:lnSpc>
                <a:spcPct val="90000"/>
              </a:lnSpc>
            </a:pPr>
            <a:r>
              <a:rPr lang="en-US" sz="1800" smtClean="0">
                <a:ea typeface="ＭＳ Ｐゴシック" pitchFamily="34" charset="-128"/>
                <a:cs typeface="Arial" charset="0"/>
              </a:rPr>
              <a:t>Transport, EP:	New high-k scattering, polarimetry, assess solid-state NPA</a:t>
            </a:r>
          </a:p>
          <a:p>
            <a:pPr lvl="1">
              <a:lnSpc>
                <a:spcPct val="90000"/>
              </a:lnSpc>
            </a:pPr>
            <a:r>
              <a:rPr lang="en-US" sz="1800" smtClean="0">
                <a:ea typeface="ＭＳ Ｐゴシック" pitchFamily="34" charset="-128"/>
              </a:rPr>
              <a:t>MHD:  		3D-coil physics design for RWM/RMP/TM/EFC/NTV/TAE + 			disruption force diagnostics, disruption precursor ID</a:t>
            </a:r>
          </a:p>
          <a:p>
            <a:pPr lvl="1">
              <a:lnSpc>
                <a:spcPct val="90000"/>
              </a:lnSpc>
            </a:pPr>
            <a:r>
              <a:rPr lang="en-US" sz="1800" smtClean="0">
                <a:ea typeface="ＭＳ Ｐゴシック" pitchFamily="34" charset="-128"/>
              </a:rPr>
              <a:t>Control:  		Rt-MSE for NBI J-profile control, rt-control of heat flux</a:t>
            </a:r>
          </a:p>
          <a:p>
            <a:pPr>
              <a:lnSpc>
                <a:spcPct val="90000"/>
              </a:lnSpc>
            </a:pPr>
            <a:endParaRPr lang="en-US" sz="500" smtClean="0">
              <a:ea typeface="ＭＳ Ｐゴシック" pitchFamily="34" charset="-128"/>
            </a:endParaRPr>
          </a:p>
          <a:p>
            <a:pPr lvl="1">
              <a:lnSpc>
                <a:spcPct val="90000"/>
              </a:lnSpc>
            </a:pPr>
            <a:endParaRPr lang="en-US" sz="400" smtClean="0">
              <a:ea typeface="ＭＳ Ｐゴシック" pitchFamily="34" charset="-128"/>
            </a:endParaRPr>
          </a:p>
          <a:p>
            <a:pPr>
              <a:lnSpc>
                <a:spcPct val="90000"/>
              </a:lnSpc>
            </a:pPr>
            <a:r>
              <a:rPr lang="en-US" smtClean="0">
                <a:ea typeface="ＭＳ Ｐゴシック" pitchFamily="34" charset="-128"/>
              </a:rPr>
              <a:t>Update/extend physics design of ST-FNSF</a:t>
            </a:r>
          </a:p>
          <a:p>
            <a:pPr lvl="1">
              <a:lnSpc>
                <a:spcPct val="90000"/>
              </a:lnSpc>
            </a:pPr>
            <a:r>
              <a:rPr lang="en-US" sz="1800" smtClean="0">
                <a:ea typeface="ＭＳ Ｐゴシック" pitchFamily="34" charset="-128"/>
              </a:rPr>
              <a:t>LDRD to further develop configuration/concepts, utilize NSTX team expertise</a:t>
            </a:r>
          </a:p>
          <a:p>
            <a:pPr lvl="1">
              <a:lnSpc>
                <a:spcPct val="90000"/>
              </a:lnSpc>
            </a:pPr>
            <a:r>
              <a:rPr lang="en-US" sz="1800" smtClean="0">
                <a:ea typeface="ＭＳ Ｐゴシック" pitchFamily="34" charset="-128"/>
              </a:rPr>
              <a:t>Predictive modeling of start-up, sustainment, transport, stability, divertor</a:t>
            </a:r>
          </a:p>
          <a:p>
            <a:pPr lvl="1">
              <a:lnSpc>
                <a:spcPct val="90000"/>
              </a:lnSpc>
            </a:pPr>
            <a:r>
              <a:rPr lang="en-US" sz="1800" i="1" smtClean="0">
                <a:solidFill>
                  <a:srgbClr val="FF0000"/>
                </a:solidFill>
                <a:ea typeface="ＭＳ Ｐゴシック" pitchFamily="34" charset="-128"/>
              </a:rPr>
              <a:t>Will be topic of future Monday AM videoconference</a:t>
            </a:r>
            <a:endParaRPr lang="en-US" i="1" smtClean="0">
              <a:solidFill>
                <a:srgbClr val="FF0000"/>
              </a:solidFill>
              <a:ea typeface="ＭＳ Ｐゴシック" pitchFamily="34" charset="-128"/>
            </a:endParaRPr>
          </a:p>
          <a:p>
            <a:pPr>
              <a:lnSpc>
                <a:spcPct val="90000"/>
              </a:lnSpc>
            </a:pPr>
            <a:r>
              <a:rPr lang="en-US" smtClean="0">
                <a:ea typeface="ＭＳ Ｐゴシック" pitchFamily="34" charset="-128"/>
              </a:rPr>
              <a:t>Collaborate on domestic and international facilities</a:t>
            </a:r>
          </a:p>
          <a:p>
            <a:pPr lvl="1">
              <a:lnSpc>
                <a:spcPct val="90000"/>
              </a:lnSpc>
            </a:pPr>
            <a:r>
              <a:rPr lang="en-US" sz="1800" smtClean="0">
                <a:ea typeface="ＭＳ Ｐゴシック" pitchFamily="34" charset="-128"/>
              </a:rPr>
              <a:t>Initial collaboration plans described with research plans</a:t>
            </a:r>
          </a:p>
        </p:txBody>
      </p:sp>
      <p:sp>
        <p:nvSpPr>
          <p:cNvPr id="5" name="Rectangle 207"/>
          <p:cNvSpPr>
            <a:spLocks noGrp="1" noChangeArrowheads="1"/>
          </p:cNvSpPr>
          <p:nvPr>
            <p:ph type="sldNum" sz="quarter" idx="10"/>
          </p:nvPr>
        </p:nvSpPr>
        <p:spPr/>
        <p:txBody>
          <a:bodyPr/>
          <a:lstStyle/>
          <a:p>
            <a:pPr>
              <a:defRPr/>
            </a:pPr>
            <a:fld id="{DB81F9C9-E045-4859-BF5D-48E260E27C40}" type="slidenum">
              <a:rPr lang="en-US" smtClean="0">
                <a:ea typeface="ＭＳ Ｐゴシック" pitchFamily="34" charset="-128"/>
                <a:cs typeface="Arial" charset="0"/>
              </a:rPr>
              <a:pPr>
                <a:defRPr/>
              </a:pPr>
              <a:t>3</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BCB32C05-5963-48B5-BC85-E04DC5457392}" type="slidenum">
              <a:rPr lang="en-US"/>
              <a:pPr/>
              <a:t>30</a:t>
            </a:fld>
            <a:endParaRPr lang="en-US"/>
          </a:p>
        </p:txBody>
      </p:sp>
      <p:sp>
        <p:nvSpPr>
          <p:cNvPr id="41987" name="Rectangle 2"/>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Arial" pitchFamily="34" charset="0"/>
              </a:rPr>
              <a:t>Enhanced Capability for LLD and Boundary Physics</a:t>
            </a:r>
            <a:endParaRPr lang="en-US" sz="2800" i="0">
              <a:solidFill>
                <a:srgbClr val="0000FF"/>
              </a:solidFill>
              <a:latin typeface="Arial" pitchFamily="34" charset="0"/>
            </a:endParaRPr>
          </a:p>
          <a:p>
            <a:pPr algn="ctr" eaLnBrk="0" hangingPunct="0">
              <a:spcBef>
                <a:spcPct val="0"/>
              </a:spcBef>
              <a:buFontTx/>
              <a:buNone/>
            </a:pPr>
            <a:r>
              <a:rPr lang="en-US" sz="2800" i="0">
                <a:solidFill>
                  <a:srgbClr val="0000FF"/>
                </a:solidFill>
                <a:latin typeface="Arial" pitchFamily="34" charset="0"/>
              </a:rPr>
              <a:t>Multi-Institutional Contributions</a:t>
            </a:r>
            <a:endParaRPr lang="en-US" sz="2400" i="0">
              <a:solidFill>
                <a:srgbClr val="FF0000"/>
              </a:solidFill>
              <a:latin typeface="Arial" pitchFamily="34" charset="0"/>
            </a:endParaRPr>
          </a:p>
          <a:p>
            <a:pPr algn="ctr" eaLnBrk="0" hangingPunct="0">
              <a:spcBef>
                <a:spcPct val="0"/>
              </a:spcBef>
              <a:buFontTx/>
              <a:buNone/>
            </a:pPr>
            <a:endParaRPr lang="en-US" sz="2000" i="0">
              <a:solidFill>
                <a:srgbClr val="0B21FF"/>
              </a:solidFill>
              <a:latin typeface="Arial" pitchFamily="34" charset="0"/>
            </a:endParaRPr>
          </a:p>
        </p:txBody>
      </p:sp>
      <p:sp>
        <p:nvSpPr>
          <p:cNvPr id="41988" name="Text Box 122"/>
          <p:cNvSpPr txBox="1">
            <a:spLocks noChangeArrowheads="1"/>
          </p:cNvSpPr>
          <p:nvPr/>
        </p:nvSpPr>
        <p:spPr bwMode="auto">
          <a:xfrm>
            <a:off x="8156575" y="1624013"/>
            <a:ext cx="431800" cy="182562"/>
          </a:xfrm>
          <a:prstGeom prst="rect">
            <a:avLst/>
          </a:prstGeom>
          <a:noFill/>
          <a:ln w="15875">
            <a:noFill/>
            <a:miter lim="800000"/>
            <a:headEnd/>
            <a:tailEnd/>
          </a:ln>
        </p:spPr>
        <p:txBody>
          <a:bodyPr wrap="none" lIns="0" tIns="0" rIns="0" bIns="0">
            <a:spAutoFit/>
          </a:bodyPr>
          <a:lstStyle/>
          <a:p>
            <a:pPr marL="177800" indent="-177800">
              <a:buFontTx/>
              <a:buNone/>
            </a:pPr>
            <a:r>
              <a:rPr lang="en-US">
                <a:solidFill>
                  <a:schemeClr val="bg1"/>
                </a:solidFill>
              </a:rPr>
              <a:t>ORNL</a:t>
            </a:r>
          </a:p>
        </p:txBody>
      </p:sp>
      <p:pic>
        <p:nvPicPr>
          <p:cNvPr id="41989" name="Picture 132"/>
          <p:cNvPicPr>
            <a:picLocks noChangeAspect="1" noChangeArrowheads="1"/>
          </p:cNvPicPr>
          <p:nvPr/>
        </p:nvPicPr>
        <p:blipFill>
          <a:blip r:embed="rId3" cstate="print"/>
          <a:srcRect r="15723" b="2927"/>
          <a:stretch>
            <a:fillRect/>
          </a:stretch>
        </p:blipFill>
        <p:spPr bwMode="auto">
          <a:xfrm>
            <a:off x="1219200" y="1455738"/>
            <a:ext cx="1216025" cy="3189287"/>
          </a:xfrm>
          <a:prstGeom prst="rect">
            <a:avLst/>
          </a:prstGeom>
          <a:noFill/>
          <a:ln w="9525">
            <a:noFill/>
            <a:miter lim="800000"/>
            <a:headEnd/>
            <a:tailEnd/>
          </a:ln>
        </p:spPr>
      </p:pic>
      <p:sp>
        <p:nvSpPr>
          <p:cNvPr id="41990" name="Rectangle 133"/>
          <p:cNvSpPr>
            <a:spLocks noChangeArrowheads="1"/>
          </p:cNvSpPr>
          <p:nvPr/>
        </p:nvSpPr>
        <p:spPr bwMode="auto">
          <a:xfrm>
            <a:off x="673100" y="1219200"/>
            <a:ext cx="1952625" cy="179388"/>
          </a:xfrm>
          <a:prstGeom prst="rect">
            <a:avLst/>
          </a:prstGeom>
          <a:noFill/>
          <a:ln w="15875">
            <a:noFill/>
            <a:miter lim="800000"/>
            <a:headEnd/>
            <a:tailEnd/>
          </a:ln>
        </p:spPr>
        <p:txBody>
          <a:bodyPr lIns="0" tIns="0" rIns="0" bIns="0">
            <a:spAutoFit/>
          </a:bodyPr>
          <a:lstStyle/>
          <a:p>
            <a:pPr lvl="1" algn="ctr" eaLnBrk="0" hangingPunct="0">
              <a:lnSpc>
                <a:spcPct val="80000"/>
              </a:lnSpc>
              <a:buFontTx/>
              <a:buNone/>
            </a:pPr>
            <a:r>
              <a:rPr lang="en-US" sz="1400" i="0">
                <a:solidFill>
                  <a:srgbClr val="081DFF"/>
                </a:solidFill>
              </a:rPr>
              <a:t>Lithium CHERS</a:t>
            </a:r>
          </a:p>
        </p:txBody>
      </p:sp>
      <p:pic>
        <p:nvPicPr>
          <p:cNvPr id="41991" name="Picture 134"/>
          <p:cNvPicPr>
            <a:picLocks noChangeAspect="1" noChangeArrowheads="1"/>
          </p:cNvPicPr>
          <p:nvPr/>
        </p:nvPicPr>
        <p:blipFill>
          <a:blip r:embed="rId4" cstate="print"/>
          <a:srcRect l="146" t="-93" r="-146" b="8310"/>
          <a:stretch>
            <a:fillRect/>
          </a:stretch>
        </p:blipFill>
        <p:spPr bwMode="auto">
          <a:xfrm>
            <a:off x="6221413" y="4733925"/>
            <a:ext cx="1079500" cy="1560513"/>
          </a:xfrm>
          <a:prstGeom prst="rect">
            <a:avLst/>
          </a:prstGeom>
          <a:noFill/>
          <a:ln w="15875">
            <a:noFill/>
            <a:miter lim="800000"/>
            <a:headEnd/>
            <a:tailEnd/>
          </a:ln>
        </p:spPr>
      </p:pic>
      <p:sp>
        <p:nvSpPr>
          <p:cNvPr id="41992" name="Rectangle 135"/>
          <p:cNvSpPr>
            <a:spLocks noChangeArrowheads="1"/>
          </p:cNvSpPr>
          <p:nvPr/>
        </p:nvSpPr>
        <p:spPr bwMode="auto">
          <a:xfrm>
            <a:off x="5999163" y="4557713"/>
            <a:ext cx="3144837" cy="184150"/>
          </a:xfrm>
          <a:prstGeom prst="rect">
            <a:avLst/>
          </a:prstGeom>
          <a:solidFill>
            <a:schemeClr val="bg1"/>
          </a:solidFill>
          <a:ln w="15875">
            <a:noFill/>
            <a:miter lim="800000"/>
            <a:headEnd/>
            <a:tailEnd/>
          </a:ln>
        </p:spPr>
        <p:txBody>
          <a:bodyPr lIns="0" tIns="0" rIns="0" bIns="0">
            <a:spAutoFit/>
          </a:bodyPr>
          <a:lstStyle/>
          <a:p>
            <a:pPr marL="177800" indent="-177800">
              <a:buFontTx/>
              <a:buNone/>
            </a:pPr>
            <a:r>
              <a:rPr lang="en-US" i="0">
                <a:solidFill>
                  <a:srgbClr val="081DFF"/>
                </a:solidFill>
                <a:latin typeface="Arial" pitchFamily="34" charset="0"/>
              </a:rPr>
              <a:t>PMI Probe / to be replaced by MAPP Probe</a:t>
            </a:r>
          </a:p>
        </p:txBody>
      </p:sp>
      <p:sp>
        <p:nvSpPr>
          <p:cNvPr id="41993" name="Text Box 13"/>
          <p:cNvSpPr txBox="1">
            <a:spLocks noChangeArrowheads="1"/>
          </p:cNvSpPr>
          <p:nvPr/>
        </p:nvSpPr>
        <p:spPr bwMode="auto">
          <a:xfrm>
            <a:off x="4176713" y="1074738"/>
            <a:ext cx="3811587" cy="569912"/>
          </a:xfrm>
          <a:prstGeom prst="rect">
            <a:avLst/>
          </a:prstGeom>
          <a:solidFill>
            <a:srgbClr val="FFFFFF"/>
          </a:solidFill>
          <a:ln w="9525">
            <a:noFill/>
            <a:miter lim="800000"/>
            <a:headEnd/>
            <a:tailEnd/>
          </a:ln>
        </p:spPr>
        <p:txBody>
          <a:bodyPr/>
          <a:lstStyle/>
          <a:p>
            <a:pPr>
              <a:buFontTx/>
              <a:buNone/>
            </a:pPr>
            <a:r>
              <a:rPr lang="en-US" sz="1400" i="0"/>
              <a:t>Divertor Imaging</a:t>
            </a:r>
          </a:p>
          <a:p>
            <a:pPr>
              <a:buFontTx/>
              <a:buNone/>
            </a:pPr>
            <a:r>
              <a:rPr lang="en-US" sz="1400" i="0"/>
              <a:t>Spectrometer</a:t>
            </a:r>
            <a:endParaRPr lang="en-US" sz="1400" i="0">
              <a:solidFill>
                <a:srgbClr val="081DFF"/>
              </a:solidFill>
              <a:latin typeface="Helvetica Neue" charset="0"/>
              <a:ea typeface="ヒラギノ角ゴ Pro W3" charset="-128"/>
            </a:endParaRPr>
          </a:p>
        </p:txBody>
      </p:sp>
      <p:pic>
        <p:nvPicPr>
          <p:cNvPr id="41994" name="Picture 141"/>
          <p:cNvPicPr>
            <a:picLocks noChangeAspect="1"/>
          </p:cNvPicPr>
          <p:nvPr/>
        </p:nvPicPr>
        <p:blipFill>
          <a:blip r:embed="rId5" cstate="print"/>
          <a:srcRect/>
          <a:stretch>
            <a:fillRect/>
          </a:stretch>
        </p:blipFill>
        <p:spPr bwMode="auto">
          <a:xfrm>
            <a:off x="2982913" y="1608138"/>
            <a:ext cx="2887662" cy="2927350"/>
          </a:xfrm>
          <a:prstGeom prst="rect">
            <a:avLst/>
          </a:prstGeom>
          <a:noFill/>
          <a:ln w="9525">
            <a:noFill/>
            <a:miter lim="800000"/>
            <a:headEnd/>
            <a:tailEnd/>
          </a:ln>
        </p:spPr>
      </p:pic>
      <p:cxnSp>
        <p:nvCxnSpPr>
          <p:cNvPr id="41995" name="Straight Arrow Connector 143"/>
          <p:cNvCxnSpPr>
            <a:cxnSpLocks noChangeShapeType="1"/>
          </p:cNvCxnSpPr>
          <p:nvPr/>
        </p:nvCxnSpPr>
        <p:spPr bwMode="auto">
          <a:xfrm rot="10800000">
            <a:off x="4737100" y="3868738"/>
            <a:ext cx="1574800" cy="639762"/>
          </a:xfrm>
          <a:prstGeom prst="straightConnector1">
            <a:avLst/>
          </a:prstGeom>
          <a:noFill/>
          <a:ln w="15875">
            <a:solidFill>
              <a:schemeClr val="tx1"/>
            </a:solidFill>
            <a:round/>
            <a:headEnd/>
            <a:tailEnd type="arrow" w="med" len="med"/>
          </a:ln>
        </p:spPr>
      </p:cxnSp>
      <p:pic>
        <p:nvPicPr>
          <p:cNvPr id="41996" name="Picture 144"/>
          <p:cNvPicPr>
            <a:picLocks noChangeAspect="1"/>
          </p:cNvPicPr>
          <p:nvPr/>
        </p:nvPicPr>
        <p:blipFill>
          <a:blip r:embed="rId6" cstate="print"/>
          <a:srcRect b="17828"/>
          <a:stretch>
            <a:fillRect/>
          </a:stretch>
        </p:blipFill>
        <p:spPr bwMode="auto">
          <a:xfrm>
            <a:off x="871538" y="5200650"/>
            <a:ext cx="2143125" cy="1231900"/>
          </a:xfrm>
          <a:prstGeom prst="rect">
            <a:avLst/>
          </a:prstGeom>
          <a:noFill/>
          <a:ln w="9525">
            <a:noFill/>
            <a:miter lim="800000"/>
            <a:headEnd/>
            <a:tailEnd/>
          </a:ln>
        </p:spPr>
      </p:pic>
      <p:sp>
        <p:nvSpPr>
          <p:cNvPr id="41997" name="Rectangle 145"/>
          <p:cNvSpPr>
            <a:spLocks noChangeArrowheads="1"/>
          </p:cNvSpPr>
          <p:nvPr/>
        </p:nvSpPr>
        <p:spPr bwMode="auto">
          <a:xfrm>
            <a:off x="0" y="4627563"/>
            <a:ext cx="3557588" cy="825500"/>
          </a:xfrm>
          <a:prstGeom prst="rect">
            <a:avLst/>
          </a:prstGeom>
          <a:noFill/>
          <a:ln w="9525">
            <a:noFill/>
            <a:miter lim="800000"/>
            <a:headEnd/>
            <a:tailEnd/>
          </a:ln>
        </p:spPr>
        <p:txBody>
          <a:bodyPr wrap="none">
            <a:spAutoFit/>
          </a:bodyPr>
          <a:lstStyle/>
          <a:p>
            <a:pPr algn="ctr">
              <a:buFontTx/>
              <a:buNone/>
            </a:pPr>
            <a:r>
              <a:rPr lang="en-US" sz="1400" i="0"/>
              <a:t>Dense Langmuir Probe Array</a:t>
            </a:r>
          </a:p>
          <a:p>
            <a:pPr algn="ctr">
              <a:buFontTx/>
              <a:buNone/>
            </a:pPr>
            <a:r>
              <a:rPr lang="en-US" sz="1400" i="0">
                <a:solidFill>
                  <a:srgbClr val="FF0000"/>
                </a:solidFill>
              </a:rPr>
              <a:t>Will be replaced by simpler probe array</a:t>
            </a:r>
          </a:p>
          <a:p>
            <a:pPr algn="ctr">
              <a:buFontTx/>
              <a:buNone/>
            </a:pPr>
            <a:endParaRPr lang="en-US" sz="1400" i="0"/>
          </a:p>
        </p:txBody>
      </p:sp>
      <p:cxnSp>
        <p:nvCxnSpPr>
          <p:cNvPr id="41998" name="Straight Arrow Connector 147"/>
          <p:cNvCxnSpPr>
            <a:cxnSpLocks noChangeShapeType="1"/>
          </p:cNvCxnSpPr>
          <p:nvPr/>
        </p:nvCxnSpPr>
        <p:spPr bwMode="auto">
          <a:xfrm flipV="1">
            <a:off x="2824163" y="4208463"/>
            <a:ext cx="914400" cy="381000"/>
          </a:xfrm>
          <a:prstGeom prst="straightConnector1">
            <a:avLst/>
          </a:prstGeom>
          <a:noFill/>
          <a:ln w="15875">
            <a:solidFill>
              <a:schemeClr val="tx1"/>
            </a:solidFill>
            <a:round/>
            <a:headEnd/>
            <a:tailEnd type="arrow" w="med" len="med"/>
          </a:ln>
        </p:spPr>
      </p:cxnSp>
      <p:pic>
        <p:nvPicPr>
          <p:cNvPr id="41999" name="Picture 11" descr="nstx_2-colorIR_view"/>
          <p:cNvPicPr>
            <a:picLocks noChangeAspect="1" noChangeArrowheads="1"/>
          </p:cNvPicPr>
          <p:nvPr/>
        </p:nvPicPr>
        <p:blipFill>
          <a:blip r:embed="rId7" cstate="print"/>
          <a:srcRect/>
          <a:stretch>
            <a:fillRect/>
          </a:stretch>
        </p:blipFill>
        <p:spPr bwMode="auto">
          <a:xfrm>
            <a:off x="3500438" y="4729163"/>
            <a:ext cx="2508250" cy="1679575"/>
          </a:xfrm>
          <a:prstGeom prst="rect">
            <a:avLst/>
          </a:prstGeom>
          <a:noFill/>
          <a:ln w="9525">
            <a:noFill/>
            <a:miter lim="800000"/>
            <a:headEnd/>
            <a:tailEnd/>
          </a:ln>
        </p:spPr>
      </p:pic>
      <p:sp>
        <p:nvSpPr>
          <p:cNvPr id="42000" name="Rectangle 151"/>
          <p:cNvSpPr>
            <a:spLocks noChangeArrowheads="1"/>
          </p:cNvSpPr>
          <p:nvPr/>
        </p:nvSpPr>
        <p:spPr bwMode="auto">
          <a:xfrm>
            <a:off x="3548063" y="4535488"/>
            <a:ext cx="2378075" cy="307975"/>
          </a:xfrm>
          <a:prstGeom prst="rect">
            <a:avLst/>
          </a:prstGeom>
          <a:noFill/>
          <a:ln w="9525">
            <a:noFill/>
            <a:miter lim="800000"/>
            <a:headEnd/>
            <a:tailEnd/>
          </a:ln>
        </p:spPr>
        <p:txBody>
          <a:bodyPr wrap="none">
            <a:spAutoFit/>
          </a:bodyPr>
          <a:lstStyle/>
          <a:p>
            <a:pPr>
              <a:buFontTx/>
              <a:buNone/>
            </a:pPr>
            <a:r>
              <a:rPr lang="en-US" sz="1400" i="0"/>
              <a:t>Dual-band fast IR Camera</a:t>
            </a:r>
          </a:p>
        </p:txBody>
      </p:sp>
      <p:sp>
        <p:nvSpPr>
          <p:cNvPr id="42001" name="Rectangle 157"/>
          <p:cNvSpPr>
            <a:spLocks noChangeArrowheads="1"/>
          </p:cNvSpPr>
          <p:nvPr/>
        </p:nvSpPr>
        <p:spPr bwMode="auto">
          <a:xfrm>
            <a:off x="6164263" y="1033463"/>
            <a:ext cx="2141537" cy="738187"/>
          </a:xfrm>
          <a:prstGeom prst="rect">
            <a:avLst/>
          </a:prstGeom>
          <a:noFill/>
          <a:ln w="9525">
            <a:noFill/>
            <a:miter lim="800000"/>
            <a:headEnd/>
            <a:tailEnd/>
          </a:ln>
        </p:spPr>
        <p:txBody>
          <a:bodyPr>
            <a:spAutoFit/>
          </a:bodyPr>
          <a:lstStyle/>
          <a:p>
            <a:pPr>
              <a:buFontTx/>
              <a:buNone/>
            </a:pPr>
            <a:r>
              <a:rPr lang="en-US" sz="1400" i="0">
                <a:solidFill>
                  <a:srgbClr val="0000FF"/>
                </a:solidFill>
              </a:rPr>
              <a:t>Two fast 2D visible and IR cameras with full divertor coverage</a:t>
            </a:r>
            <a:endParaRPr lang="en-US" sz="1400">
              <a:solidFill>
                <a:srgbClr val="0000FF"/>
              </a:solidFill>
            </a:endParaRPr>
          </a:p>
        </p:txBody>
      </p:sp>
      <p:pic>
        <p:nvPicPr>
          <p:cNvPr id="42002" name="Picture 21" descr="gnugnu.bmp"/>
          <p:cNvPicPr>
            <a:picLocks noChangeAspect="1"/>
          </p:cNvPicPr>
          <p:nvPr/>
        </p:nvPicPr>
        <p:blipFill>
          <a:blip r:embed="rId8" cstate="print"/>
          <a:srcRect/>
          <a:stretch>
            <a:fillRect/>
          </a:stretch>
        </p:blipFill>
        <p:spPr bwMode="auto">
          <a:xfrm>
            <a:off x="6548438" y="1985963"/>
            <a:ext cx="1362075" cy="1117600"/>
          </a:xfrm>
          <a:prstGeom prst="rect">
            <a:avLst/>
          </a:prstGeom>
          <a:noFill/>
          <a:ln w="9525">
            <a:noFill/>
            <a:miter lim="800000"/>
            <a:headEnd/>
            <a:tailEnd/>
          </a:ln>
        </p:spPr>
      </p:pic>
      <p:sp>
        <p:nvSpPr>
          <p:cNvPr id="42003" name="Rectangle 18"/>
          <p:cNvSpPr>
            <a:spLocks noChangeArrowheads="1"/>
          </p:cNvSpPr>
          <p:nvPr/>
        </p:nvSpPr>
        <p:spPr bwMode="auto">
          <a:xfrm>
            <a:off x="6472238" y="1938338"/>
            <a:ext cx="550862" cy="261937"/>
          </a:xfrm>
          <a:prstGeom prst="rect">
            <a:avLst/>
          </a:prstGeom>
          <a:noFill/>
          <a:ln w="9525">
            <a:noFill/>
            <a:miter lim="800000"/>
            <a:headEnd/>
            <a:tailEnd/>
          </a:ln>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42004" name="Picture 15" descr="gnu.bmp"/>
          <p:cNvPicPr>
            <a:picLocks noChangeAspect="1"/>
          </p:cNvPicPr>
          <p:nvPr/>
        </p:nvPicPr>
        <p:blipFill>
          <a:blip r:embed="rId9" cstate="print"/>
          <a:srcRect/>
          <a:stretch>
            <a:fillRect/>
          </a:stretch>
        </p:blipFill>
        <p:spPr bwMode="auto">
          <a:xfrm>
            <a:off x="6548438" y="3094038"/>
            <a:ext cx="1366837" cy="1109662"/>
          </a:xfrm>
          <a:prstGeom prst="rect">
            <a:avLst/>
          </a:prstGeom>
          <a:noFill/>
          <a:ln w="9525">
            <a:noFill/>
            <a:miter lim="800000"/>
            <a:headEnd/>
            <a:tailEnd/>
          </a:ln>
        </p:spPr>
      </p:pic>
      <p:sp>
        <p:nvSpPr>
          <p:cNvPr id="42005" name="Rectangle 19"/>
          <p:cNvSpPr>
            <a:spLocks noChangeArrowheads="1"/>
          </p:cNvSpPr>
          <p:nvPr/>
        </p:nvSpPr>
        <p:spPr bwMode="auto">
          <a:xfrm>
            <a:off x="6507163" y="3055938"/>
            <a:ext cx="769937" cy="261937"/>
          </a:xfrm>
          <a:prstGeom prst="rect">
            <a:avLst/>
          </a:prstGeom>
          <a:noFill/>
          <a:ln w="9525">
            <a:noFill/>
            <a:miter lim="800000"/>
            <a:headEnd/>
            <a:tailEnd/>
          </a:ln>
        </p:spPr>
        <p:txBody>
          <a:bodyPr>
            <a:spAutoFit/>
          </a:bodyPr>
          <a:lstStyle/>
          <a:p>
            <a:pPr>
              <a:buFontTx/>
              <a:buNone/>
            </a:pPr>
            <a:r>
              <a:rPr lang="en-US" sz="1100" i="0">
                <a:solidFill>
                  <a:schemeClr val="bg1"/>
                </a:solidFill>
              </a:rPr>
              <a:t>C II</a:t>
            </a:r>
          </a:p>
        </p:txBody>
      </p:sp>
      <p:pic>
        <p:nvPicPr>
          <p:cNvPr id="42006" name="Picture 55"/>
          <p:cNvPicPr>
            <a:picLocks noChangeAspect="1"/>
          </p:cNvPicPr>
          <p:nvPr/>
        </p:nvPicPr>
        <p:blipFill>
          <a:blip r:embed="rId10" cstate="print"/>
          <a:srcRect l="5624" r="7735"/>
          <a:stretch>
            <a:fillRect/>
          </a:stretch>
        </p:blipFill>
        <p:spPr bwMode="auto">
          <a:xfrm>
            <a:off x="7296150" y="4749800"/>
            <a:ext cx="1789113" cy="1549400"/>
          </a:xfrm>
          <a:prstGeom prst="rect">
            <a:avLst/>
          </a:prstGeom>
          <a:noFill/>
          <a:ln w="9525">
            <a:noFill/>
            <a:miter lim="800000"/>
            <a:headEnd/>
            <a:tailEnd/>
          </a:ln>
        </p:spPr>
      </p:pic>
      <p:sp>
        <p:nvSpPr>
          <p:cNvPr id="42007" name="Rectangle 57"/>
          <p:cNvSpPr>
            <a:spLocks noChangeArrowheads="1"/>
          </p:cNvSpPr>
          <p:nvPr/>
        </p:nvSpPr>
        <p:spPr bwMode="auto">
          <a:xfrm>
            <a:off x="6105525" y="4027488"/>
            <a:ext cx="2454275" cy="307975"/>
          </a:xfrm>
          <a:prstGeom prst="rect">
            <a:avLst/>
          </a:prstGeom>
          <a:solidFill>
            <a:srgbClr val="FFFFF1"/>
          </a:solidFill>
          <a:ln w="9525">
            <a:noFill/>
            <a:miter lim="800000"/>
            <a:headEnd/>
            <a:tailEnd/>
          </a:ln>
        </p:spPr>
        <p:txBody>
          <a:bodyPr wrap="none">
            <a:spAutoFit/>
          </a:bodyPr>
          <a:lstStyle/>
          <a:p>
            <a:pPr>
              <a:buFontTx/>
              <a:buNone/>
            </a:pPr>
            <a:r>
              <a:rPr lang="en-US" sz="1400">
                <a:solidFill>
                  <a:srgbClr val="FF3300"/>
                </a:solidFill>
              </a:rPr>
              <a:t>MAPP diagnostic systems</a:t>
            </a:r>
          </a:p>
        </p:txBody>
      </p:sp>
      <p:sp>
        <p:nvSpPr>
          <p:cNvPr id="42008" name="Text Box 58"/>
          <p:cNvSpPr txBox="1">
            <a:spLocks noChangeArrowheads="1"/>
          </p:cNvSpPr>
          <p:nvPr/>
        </p:nvSpPr>
        <p:spPr bwMode="auto">
          <a:xfrm>
            <a:off x="7645400" y="16510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LLNL, ORNL</a:t>
            </a:r>
          </a:p>
        </p:txBody>
      </p:sp>
      <p:sp>
        <p:nvSpPr>
          <p:cNvPr id="42009" name="Text Box 58"/>
          <p:cNvSpPr txBox="1">
            <a:spLocks noChangeArrowheads="1"/>
          </p:cNvSpPr>
          <p:nvPr/>
        </p:nvSpPr>
        <p:spPr bwMode="auto">
          <a:xfrm>
            <a:off x="6896100" y="62230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Purdue U.</a:t>
            </a:r>
          </a:p>
        </p:txBody>
      </p:sp>
      <p:sp>
        <p:nvSpPr>
          <p:cNvPr id="42010" name="Text Box 58"/>
          <p:cNvSpPr txBox="1">
            <a:spLocks noChangeArrowheads="1"/>
          </p:cNvSpPr>
          <p:nvPr/>
        </p:nvSpPr>
        <p:spPr bwMode="auto">
          <a:xfrm>
            <a:off x="0" y="6146800"/>
            <a:ext cx="1104900" cy="304800"/>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U. Illinois</a:t>
            </a:r>
          </a:p>
        </p:txBody>
      </p:sp>
      <p:sp>
        <p:nvSpPr>
          <p:cNvPr id="42011" name="Text Box 58"/>
          <p:cNvSpPr txBox="1">
            <a:spLocks noChangeArrowheads="1"/>
          </p:cNvSpPr>
          <p:nvPr/>
        </p:nvSpPr>
        <p:spPr bwMode="auto">
          <a:xfrm>
            <a:off x="5181600" y="6210300"/>
            <a:ext cx="6858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ORNL</a:t>
            </a:r>
          </a:p>
        </p:txBody>
      </p:sp>
      <p:sp>
        <p:nvSpPr>
          <p:cNvPr id="42012" name="Text Box 58"/>
          <p:cNvSpPr txBox="1">
            <a:spLocks noChangeArrowheads="1"/>
          </p:cNvSpPr>
          <p:nvPr/>
        </p:nvSpPr>
        <p:spPr bwMode="auto">
          <a:xfrm>
            <a:off x="5422900" y="2260600"/>
            <a:ext cx="6858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LLNL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6"/>
          <p:cNvSpPr>
            <a:spLocks noGrp="1" noChangeArrowheads="1"/>
          </p:cNvSpPr>
          <p:nvPr>
            <p:ph type="sldNum" sz="quarter" idx="12"/>
          </p:nvPr>
        </p:nvSpPr>
        <p:spPr>
          <a:xfrm>
            <a:off x="6553200" y="6248400"/>
            <a:ext cx="1905000" cy="457200"/>
          </a:xfrm>
        </p:spPr>
        <p:txBody>
          <a:bodyPr anchor="t"/>
          <a:lstStyle/>
          <a:p>
            <a:pPr algn="l"/>
            <a:fld id="{2F856B3B-FA8C-4E40-86BE-B6A7CB877E70}" type="slidenum">
              <a:rPr lang="en-US" sz="1400" b="0">
                <a:latin typeface="Times" charset="0"/>
              </a:rPr>
              <a:pPr algn="l"/>
              <a:t>31</a:t>
            </a:fld>
            <a:endParaRPr lang="en-US" sz="1400" b="0">
              <a:latin typeface="Times" charset="0"/>
            </a:endParaRPr>
          </a:p>
        </p:txBody>
      </p:sp>
      <p:sp>
        <p:nvSpPr>
          <p:cNvPr id="44035"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95000"/>
              </a:lnSpc>
              <a:buFontTx/>
              <a:buNone/>
            </a:pPr>
            <a:r>
              <a:rPr lang="en-US" sz="2800" i="0">
                <a:solidFill>
                  <a:srgbClr val="FF0000"/>
                </a:solidFill>
              </a:rPr>
              <a:t>2</a:t>
            </a:r>
            <a:r>
              <a:rPr lang="en-US" sz="2800" i="0" baseline="30000">
                <a:solidFill>
                  <a:srgbClr val="FF0000"/>
                </a:solidFill>
              </a:rPr>
              <a:t>nd</a:t>
            </a:r>
            <a:r>
              <a:rPr lang="en-US" sz="2800" i="0">
                <a:solidFill>
                  <a:srgbClr val="FF0000"/>
                </a:solidFill>
              </a:rPr>
              <a:t> SPA Successfully Installed and Commissioned</a:t>
            </a:r>
            <a:br>
              <a:rPr lang="en-US" sz="2800" i="0">
                <a:solidFill>
                  <a:srgbClr val="FF0000"/>
                </a:solidFill>
              </a:rPr>
            </a:br>
            <a:r>
              <a:rPr lang="en-US" sz="2400" i="0">
                <a:solidFill>
                  <a:srgbClr val="0000FF"/>
                </a:solidFill>
                <a:latin typeface="Helvetica Neue" charset="0"/>
              </a:rPr>
              <a:t>Sustain </a:t>
            </a:r>
            <a:r>
              <a:rPr lang="en-US" sz="2400" i="0">
                <a:solidFill>
                  <a:srgbClr val="0000FF"/>
                </a:solidFill>
                <a:latin typeface="Symbol" pitchFamily="18" charset="2"/>
                <a:sym typeface="Symbol" pitchFamily="18" charset="2"/>
              </a:rPr>
              <a:t></a:t>
            </a:r>
            <a:r>
              <a:rPr lang="en-US" sz="2400" i="0" baseline="-25000">
                <a:solidFill>
                  <a:srgbClr val="0000FF"/>
                </a:solidFill>
                <a:latin typeface="Helvetica Neue" charset="0"/>
              </a:rPr>
              <a:t>N</a:t>
            </a:r>
            <a:r>
              <a:rPr lang="en-US" sz="2400" i="0">
                <a:solidFill>
                  <a:srgbClr val="0000FF"/>
                </a:solidFill>
                <a:latin typeface="Helvetica Neue" charset="0"/>
              </a:rPr>
              <a:t> and Understand MHD Behavior Near Ideal Limit</a:t>
            </a:r>
            <a:r>
              <a:rPr lang="en-US" sz="2400" i="0">
                <a:solidFill>
                  <a:srgbClr val="0000CC"/>
                </a:solidFill>
                <a:latin typeface="Helvetica Neue" charset="0"/>
              </a:rPr>
              <a:t/>
            </a:r>
            <a:br>
              <a:rPr lang="en-US" sz="2400" i="0">
                <a:solidFill>
                  <a:srgbClr val="0000CC"/>
                </a:solidFill>
                <a:latin typeface="Helvetica Neue" charset="0"/>
              </a:rPr>
            </a:br>
            <a:endParaRPr lang="en-US" sz="2800" i="0">
              <a:solidFill>
                <a:srgbClr val="090CFF"/>
              </a:solidFill>
              <a:latin typeface="Arial" pitchFamily="34" charset="0"/>
            </a:endParaRPr>
          </a:p>
        </p:txBody>
      </p:sp>
      <p:grpSp>
        <p:nvGrpSpPr>
          <p:cNvPr id="2" name="Group 64"/>
          <p:cNvGrpSpPr>
            <a:grpSpLocks/>
          </p:cNvGrpSpPr>
          <p:nvPr/>
        </p:nvGrpSpPr>
        <p:grpSpPr bwMode="auto">
          <a:xfrm>
            <a:off x="190500" y="1039813"/>
            <a:ext cx="3721100" cy="3570287"/>
            <a:chOff x="88900" y="2932113"/>
            <a:chExt cx="3721100" cy="3570287"/>
          </a:xfrm>
        </p:grpSpPr>
        <p:sp>
          <p:nvSpPr>
            <p:cNvPr id="44039" name="Rectangle 36"/>
            <p:cNvSpPr>
              <a:spLocks noChangeArrowheads="1"/>
            </p:cNvSpPr>
            <p:nvPr/>
          </p:nvSpPr>
          <p:spPr bwMode="auto">
            <a:xfrm>
              <a:off x="2476500" y="3048000"/>
              <a:ext cx="1333500" cy="3454400"/>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pic>
          <p:nvPicPr>
            <p:cNvPr id="44040" name="Picture 38"/>
            <p:cNvPicPr>
              <a:picLocks noChangeAspect="1" noChangeArrowheads="1"/>
            </p:cNvPicPr>
            <p:nvPr/>
          </p:nvPicPr>
          <p:blipFill>
            <a:blip r:embed="rId3" cstate="print"/>
            <a:srcRect/>
            <a:stretch>
              <a:fillRect/>
            </a:stretch>
          </p:blipFill>
          <p:spPr bwMode="auto">
            <a:xfrm>
              <a:off x="701675" y="3290888"/>
              <a:ext cx="2906713" cy="2855912"/>
            </a:xfrm>
            <a:prstGeom prst="rect">
              <a:avLst/>
            </a:prstGeom>
            <a:noFill/>
            <a:ln w="9525">
              <a:noFill/>
              <a:miter lim="800000"/>
              <a:headEnd/>
              <a:tailEnd/>
            </a:ln>
          </p:spPr>
        </p:pic>
        <p:sp>
          <p:nvSpPr>
            <p:cNvPr id="44041" name="Line 39"/>
            <p:cNvSpPr>
              <a:spLocks noChangeShapeType="1"/>
            </p:cNvSpPr>
            <p:nvPr/>
          </p:nvSpPr>
          <p:spPr bwMode="auto">
            <a:xfrm flipH="1" flipV="1">
              <a:off x="3541713" y="4729163"/>
              <a:ext cx="198437" cy="134937"/>
            </a:xfrm>
            <a:prstGeom prst="line">
              <a:avLst/>
            </a:prstGeom>
            <a:noFill/>
            <a:ln w="25400">
              <a:solidFill>
                <a:srgbClr val="FF0000"/>
              </a:solidFill>
              <a:round/>
              <a:headEnd/>
              <a:tailEnd type="triangle" w="med" len="med"/>
            </a:ln>
          </p:spPr>
          <p:txBody>
            <a:bodyPr/>
            <a:lstStyle/>
            <a:p>
              <a:endParaRPr lang="en-US"/>
            </a:p>
          </p:txBody>
        </p:sp>
        <p:sp>
          <p:nvSpPr>
            <p:cNvPr id="44042" name="Line 40"/>
            <p:cNvSpPr>
              <a:spLocks noChangeShapeType="1"/>
            </p:cNvSpPr>
            <p:nvPr/>
          </p:nvSpPr>
          <p:spPr bwMode="auto">
            <a:xfrm flipH="1" flipV="1">
              <a:off x="3740150" y="4826000"/>
              <a:ext cx="0" cy="1296988"/>
            </a:xfrm>
            <a:prstGeom prst="line">
              <a:avLst/>
            </a:prstGeom>
            <a:noFill/>
            <a:ln w="25400">
              <a:solidFill>
                <a:srgbClr val="FF0000"/>
              </a:solidFill>
              <a:round/>
              <a:headEnd/>
              <a:tailEnd/>
            </a:ln>
          </p:spPr>
          <p:txBody>
            <a:bodyPr/>
            <a:lstStyle/>
            <a:p>
              <a:endParaRPr lang="en-US"/>
            </a:p>
          </p:txBody>
        </p:sp>
        <p:sp>
          <p:nvSpPr>
            <p:cNvPr id="44043" name="Text Box 42"/>
            <p:cNvSpPr txBox="1">
              <a:spLocks noChangeArrowheads="1"/>
            </p:cNvSpPr>
            <p:nvPr/>
          </p:nvSpPr>
          <p:spPr bwMode="auto">
            <a:xfrm>
              <a:off x="88900" y="6076950"/>
              <a:ext cx="3549650" cy="336550"/>
            </a:xfrm>
            <a:prstGeom prst="rect">
              <a:avLst/>
            </a:prstGeom>
            <a:noFill/>
            <a:ln w="9525">
              <a:noFill/>
              <a:miter lim="800000"/>
              <a:headEnd/>
              <a:tailEnd/>
            </a:ln>
          </p:spPr>
          <p:txBody>
            <a:bodyPr>
              <a:spAutoFit/>
            </a:bodyPr>
            <a:lstStyle/>
            <a:p>
              <a:pPr algn="ctr">
                <a:buFontTx/>
                <a:buNone/>
              </a:pPr>
              <a:r>
                <a:rPr lang="en-US" sz="1600" i="0">
                  <a:solidFill>
                    <a:srgbClr val="FF0000"/>
                  </a:solidFill>
                  <a:latin typeface="Arial" pitchFamily="34" charset="0"/>
                </a:rPr>
                <a:t>6 ex-vessel midplane control coils</a:t>
              </a:r>
            </a:p>
          </p:txBody>
        </p:sp>
        <p:sp>
          <p:nvSpPr>
            <p:cNvPr id="44044" name="Line 43"/>
            <p:cNvSpPr>
              <a:spLocks noChangeShapeType="1"/>
            </p:cNvSpPr>
            <p:nvPr/>
          </p:nvSpPr>
          <p:spPr bwMode="auto">
            <a:xfrm flipV="1">
              <a:off x="3475038" y="6122988"/>
              <a:ext cx="265112" cy="203200"/>
            </a:xfrm>
            <a:prstGeom prst="line">
              <a:avLst/>
            </a:prstGeom>
            <a:noFill/>
            <a:ln w="25400">
              <a:solidFill>
                <a:srgbClr val="FF0000"/>
              </a:solidFill>
              <a:round/>
              <a:headEnd/>
              <a:tailEnd/>
            </a:ln>
          </p:spPr>
          <p:txBody>
            <a:bodyPr/>
            <a:lstStyle/>
            <a:p>
              <a:endParaRPr lang="en-US"/>
            </a:p>
          </p:txBody>
        </p:sp>
        <p:sp>
          <p:nvSpPr>
            <p:cNvPr id="44045" name="Line 44"/>
            <p:cNvSpPr>
              <a:spLocks noChangeShapeType="1"/>
            </p:cNvSpPr>
            <p:nvPr/>
          </p:nvSpPr>
          <p:spPr bwMode="auto">
            <a:xfrm>
              <a:off x="2881313" y="3244850"/>
              <a:ext cx="127000" cy="404813"/>
            </a:xfrm>
            <a:prstGeom prst="line">
              <a:avLst/>
            </a:prstGeom>
            <a:noFill/>
            <a:ln w="15875">
              <a:solidFill>
                <a:schemeClr val="tx1"/>
              </a:solidFill>
              <a:round/>
              <a:headEnd/>
              <a:tailEnd type="triangle" w="med" len="med"/>
            </a:ln>
          </p:spPr>
          <p:txBody>
            <a:bodyPr lIns="0" tIns="0" rIns="0" bIns="0"/>
            <a:lstStyle/>
            <a:p>
              <a:endParaRPr lang="en-US"/>
            </a:p>
          </p:txBody>
        </p:sp>
        <p:sp>
          <p:nvSpPr>
            <p:cNvPr id="44046" name="Text Box 45"/>
            <p:cNvSpPr txBox="1">
              <a:spLocks noChangeArrowheads="1"/>
            </p:cNvSpPr>
            <p:nvPr/>
          </p:nvSpPr>
          <p:spPr bwMode="auto">
            <a:xfrm>
              <a:off x="2352617" y="2932113"/>
              <a:ext cx="1016116"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SS Vacuum</a:t>
              </a:r>
            </a:p>
            <a:p>
              <a:pPr algn="ctr">
                <a:lnSpc>
                  <a:spcPct val="80000"/>
                </a:lnSpc>
                <a:buFontTx/>
                <a:buNone/>
              </a:pPr>
              <a:r>
                <a:rPr lang="en-US" sz="1400">
                  <a:solidFill>
                    <a:schemeClr val="tx1"/>
                  </a:solidFill>
                </a:rPr>
                <a:t>Vessel</a:t>
              </a:r>
            </a:p>
          </p:txBody>
        </p:sp>
        <p:sp>
          <p:nvSpPr>
            <p:cNvPr id="44047" name="Text Box 46"/>
            <p:cNvSpPr txBox="1">
              <a:spLocks noChangeArrowheads="1"/>
            </p:cNvSpPr>
            <p:nvPr/>
          </p:nvSpPr>
          <p:spPr bwMode="auto">
            <a:xfrm>
              <a:off x="230841" y="2959100"/>
              <a:ext cx="1484594"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Copper passive</a:t>
              </a:r>
            </a:p>
            <a:p>
              <a:pPr algn="ctr">
                <a:lnSpc>
                  <a:spcPct val="80000"/>
                </a:lnSpc>
                <a:buFontTx/>
                <a:buNone/>
              </a:pPr>
              <a:r>
                <a:rPr lang="en-US" sz="1400">
                  <a:solidFill>
                    <a:schemeClr val="tx1"/>
                  </a:solidFill>
                </a:rPr>
                <a:t>conductor plates</a:t>
              </a:r>
            </a:p>
          </p:txBody>
        </p:sp>
        <p:sp>
          <p:nvSpPr>
            <p:cNvPr id="44048" name="Line 47"/>
            <p:cNvSpPr>
              <a:spLocks noChangeShapeType="1"/>
            </p:cNvSpPr>
            <p:nvPr/>
          </p:nvSpPr>
          <p:spPr bwMode="auto">
            <a:xfrm>
              <a:off x="984250" y="3279775"/>
              <a:ext cx="222250" cy="895350"/>
            </a:xfrm>
            <a:prstGeom prst="line">
              <a:avLst/>
            </a:prstGeom>
            <a:noFill/>
            <a:ln w="15875">
              <a:solidFill>
                <a:schemeClr val="tx1"/>
              </a:solidFill>
              <a:round/>
              <a:headEnd/>
              <a:tailEnd type="triangle" w="med" len="med"/>
            </a:ln>
          </p:spPr>
          <p:txBody>
            <a:bodyPr lIns="0" tIns="0" rIns="0" bIns="0"/>
            <a:lstStyle/>
            <a:p>
              <a:endParaRPr lang="en-US"/>
            </a:p>
          </p:txBody>
        </p:sp>
        <p:sp>
          <p:nvSpPr>
            <p:cNvPr id="44049" name="Line 48"/>
            <p:cNvSpPr>
              <a:spLocks noChangeShapeType="1"/>
            </p:cNvSpPr>
            <p:nvPr/>
          </p:nvSpPr>
          <p:spPr bwMode="auto">
            <a:xfrm>
              <a:off x="512763" y="4679950"/>
              <a:ext cx="568325" cy="315913"/>
            </a:xfrm>
            <a:prstGeom prst="line">
              <a:avLst/>
            </a:prstGeom>
            <a:noFill/>
            <a:ln w="15875">
              <a:solidFill>
                <a:schemeClr val="accent2"/>
              </a:solidFill>
              <a:round/>
              <a:headEnd/>
              <a:tailEnd type="triangle" w="med" len="med"/>
            </a:ln>
          </p:spPr>
          <p:txBody>
            <a:bodyPr lIns="0" tIns="0" rIns="0" bIns="0"/>
            <a:lstStyle/>
            <a:p>
              <a:endParaRPr lang="en-US"/>
            </a:p>
          </p:txBody>
        </p:sp>
        <p:sp>
          <p:nvSpPr>
            <p:cNvPr id="44050" name="Line 49"/>
            <p:cNvSpPr>
              <a:spLocks noChangeShapeType="1"/>
            </p:cNvSpPr>
            <p:nvPr/>
          </p:nvSpPr>
          <p:spPr bwMode="auto">
            <a:xfrm flipV="1">
              <a:off x="701675" y="5426075"/>
              <a:ext cx="398463" cy="452438"/>
            </a:xfrm>
            <a:prstGeom prst="line">
              <a:avLst/>
            </a:prstGeom>
            <a:noFill/>
            <a:ln w="15875">
              <a:solidFill>
                <a:schemeClr val="accent2"/>
              </a:solidFill>
              <a:round/>
              <a:headEnd/>
              <a:tailEnd type="triangle" w="med" len="med"/>
            </a:ln>
          </p:spPr>
          <p:txBody>
            <a:bodyPr lIns="0" tIns="0" rIns="0" bIns="0"/>
            <a:lstStyle/>
            <a:p>
              <a:endParaRPr lang="en-US"/>
            </a:p>
          </p:txBody>
        </p:sp>
        <p:sp>
          <p:nvSpPr>
            <p:cNvPr id="44051" name="Text Box 50"/>
            <p:cNvSpPr txBox="1">
              <a:spLocks noChangeArrowheads="1"/>
            </p:cNvSpPr>
            <p:nvPr/>
          </p:nvSpPr>
          <p:spPr bwMode="auto">
            <a:xfrm>
              <a:off x="254000" y="4402138"/>
              <a:ext cx="228600" cy="215444"/>
            </a:xfrm>
            <a:prstGeom prst="rect">
              <a:avLst/>
            </a:prstGeom>
            <a:noFill/>
            <a:ln w="15875">
              <a:noFill/>
              <a:miter lim="800000"/>
              <a:headEnd/>
              <a:tailEnd/>
            </a:ln>
          </p:spPr>
          <p:txBody>
            <a:bodyPr lIns="0" tIns="0" rIns="0" bIns="0">
              <a:spAutoFit/>
            </a:bodyPr>
            <a:lstStyle/>
            <a:p>
              <a:pPr>
                <a:buFontTx/>
                <a:buNone/>
              </a:pPr>
              <a:r>
                <a:rPr lang="en-US" sz="1400"/>
                <a:t>B</a:t>
              </a:r>
              <a:r>
                <a:rPr lang="en-US" sz="1400" baseline="-25000"/>
                <a:t>R</a:t>
              </a:r>
              <a:endParaRPr lang="en-US" sz="1400"/>
            </a:p>
          </p:txBody>
        </p:sp>
        <p:sp>
          <p:nvSpPr>
            <p:cNvPr id="44052" name="Text Box 51"/>
            <p:cNvSpPr txBox="1">
              <a:spLocks noChangeArrowheads="1"/>
            </p:cNvSpPr>
            <p:nvPr/>
          </p:nvSpPr>
          <p:spPr bwMode="auto">
            <a:xfrm>
              <a:off x="311150" y="5884863"/>
              <a:ext cx="893066" cy="215444"/>
            </a:xfrm>
            <a:prstGeom prst="rect">
              <a:avLst/>
            </a:prstGeom>
            <a:noFill/>
            <a:ln w="15875">
              <a:noFill/>
              <a:miter lim="800000"/>
              <a:headEnd/>
              <a:tailEnd/>
            </a:ln>
          </p:spPr>
          <p:txBody>
            <a:bodyPr wrap="none" lIns="0" tIns="0" rIns="0" bIns="0">
              <a:spAutoFit/>
            </a:bodyPr>
            <a:lstStyle/>
            <a:p>
              <a:pPr>
                <a:buFontTx/>
                <a:buNone/>
              </a:pPr>
              <a:r>
                <a:rPr lang="en-US" sz="1400"/>
                <a:t>B</a:t>
              </a:r>
              <a:r>
                <a:rPr lang="en-US" sz="1400" baseline="-25000"/>
                <a:t>P</a:t>
              </a:r>
              <a:r>
                <a:rPr lang="en-US" sz="1400"/>
                <a:t> sensor</a:t>
              </a:r>
            </a:p>
          </p:txBody>
        </p:sp>
      </p:grpSp>
      <p:sp>
        <p:nvSpPr>
          <p:cNvPr id="44037" name="Rectangle 57"/>
          <p:cNvSpPr>
            <a:spLocks noChangeArrowheads="1"/>
          </p:cNvSpPr>
          <p:nvPr/>
        </p:nvSpPr>
        <p:spPr bwMode="auto">
          <a:xfrm>
            <a:off x="349250" y="4581525"/>
            <a:ext cx="8540750" cy="1924050"/>
          </a:xfrm>
          <a:prstGeom prst="rect">
            <a:avLst/>
          </a:prstGeom>
          <a:solidFill>
            <a:srgbClr val="CCFFFF"/>
          </a:solidFill>
          <a:ln w="9525">
            <a:solidFill>
              <a:schemeClr val="tx1"/>
            </a:solidFill>
            <a:miter lim="800000"/>
            <a:headEnd/>
            <a:tailEnd/>
          </a:ln>
        </p:spPr>
        <p:txBody>
          <a:bodyPr>
            <a:spAutoFit/>
          </a:bodyPr>
          <a:lstStyle/>
          <a:p>
            <a:pPr>
              <a:lnSpc>
                <a:spcPct val="90000"/>
              </a:lnSpc>
              <a:buFontTx/>
              <a:buNone/>
            </a:pPr>
            <a:r>
              <a:rPr lang="en-US" sz="1800" i="0">
                <a:solidFill>
                  <a:schemeClr val="tx1"/>
                </a:solidFill>
                <a:latin typeface="Arial" pitchFamily="34" charset="0"/>
              </a:rPr>
              <a:t>2nd 3-channel Switching Power Amplifier (SPA) comissioned in July 2011 powers independent currents in six EFC/RWM coils for simultaneous control of n = 1, 2, 3 field harmonics</a:t>
            </a:r>
          </a:p>
          <a:p>
            <a:pPr marL="520700" lvl="2" indent="-114300">
              <a:lnSpc>
                <a:spcPct val="90000"/>
              </a:lnSpc>
              <a:buFontTx/>
              <a:buNone/>
            </a:pPr>
            <a:r>
              <a:rPr lang="en-US" sz="1600" i="0">
                <a:solidFill>
                  <a:srgbClr val="0000FF"/>
                </a:solidFill>
                <a:latin typeface="Arial" pitchFamily="34" charset="0"/>
              </a:rPr>
              <a:t>RWM spectrum dependence</a:t>
            </a:r>
          </a:p>
          <a:p>
            <a:pPr marL="520700" lvl="2" indent="-114300">
              <a:lnSpc>
                <a:spcPct val="90000"/>
              </a:lnSpc>
              <a:buFontTx/>
              <a:buNone/>
            </a:pPr>
            <a:r>
              <a:rPr lang="en-US" sz="1600" i="0">
                <a:solidFill>
                  <a:srgbClr val="0000FF"/>
                </a:solidFill>
                <a:latin typeface="Arial" pitchFamily="34" charset="0"/>
              </a:rPr>
              <a:t>Rotation and beta effects on NTMs </a:t>
            </a:r>
          </a:p>
          <a:p>
            <a:pPr marL="520700" lvl="2" indent="-114300">
              <a:lnSpc>
                <a:spcPct val="90000"/>
              </a:lnSpc>
              <a:buFontTx/>
              <a:buNone/>
            </a:pPr>
            <a:r>
              <a:rPr lang="en-US" sz="1600" i="0">
                <a:solidFill>
                  <a:srgbClr val="0000FF"/>
                </a:solidFill>
                <a:latin typeface="Arial" pitchFamily="34" charset="0"/>
              </a:rPr>
              <a:t>Response to 3D fields for EFC, ELM and Neoclassical Toroidal Viscosity physics</a:t>
            </a:r>
          </a:p>
          <a:p>
            <a:pPr marL="520700" lvl="2" indent="-114300">
              <a:lnSpc>
                <a:spcPct val="90000"/>
              </a:lnSpc>
              <a:buFontTx/>
              <a:buNone/>
            </a:pPr>
            <a:r>
              <a:rPr lang="en-US" sz="1600" i="0">
                <a:solidFill>
                  <a:srgbClr val="0000FF"/>
                </a:solidFill>
                <a:latin typeface="Arial" pitchFamily="34" charset="0"/>
              </a:rPr>
              <a:t>Disruption physics</a:t>
            </a:r>
          </a:p>
        </p:txBody>
      </p:sp>
      <p:pic>
        <p:nvPicPr>
          <p:cNvPr id="44038" name="Picture 26"/>
          <p:cNvPicPr>
            <a:picLocks noChangeAspect="1"/>
          </p:cNvPicPr>
          <p:nvPr/>
        </p:nvPicPr>
        <p:blipFill>
          <a:blip r:embed="rId4" cstate="print"/>
          <a:srcRect/>
          <a:stretch>
            <a:fillRect/>
          </a:stretch>
        </p:blipFill>
        <p:spPr bwMode="auto">
          <a:xfrm>
            <a:off x="4330700" y="1020763"/>
            <a:ext cx="4152900" cy="3252787"/>
          </a:xfrm>
          <a:prstGeom prst="rect">
            <a:avLst/>
          </a:prstGeom>
          <a:noFill/>
          <a:ln w="9525">
            <a:noFill/>
            <a:miter lim="800000"/>
            <a:headEnd/>
            <a:tailEnd/>
          </a:ln>
        </p:spPr>
      </p:pic>
      <p:sp>
        <p:nvSpPr>
          <p:cNvPr id="21" name="Rectangle 207"/>
          <p:cNvSpPr txBox="1">
            <a:spLocks noChangeArrowheads="1"/>
          </p:cNvSpPr>
          <p:nvPr/>
        </p:nvSpPr>
        <p:spPr>
          <a:xfrm>
            <a:off x="8382000" y="6629400"/>
            <a:ext cx="762000" cy="152400"/>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602622-B94C-4AC5-B124-E042C685E726}" type="slidenum">
              <a:rPr kumimoji="0" lang="en-US" sz="900" b="1" i="0" u="none" strike="noStrike" kern="1200" cap="none" spc="0" normalizeH="0" baseline="0" noProof="0" smtClean="0">
                <a:ln>
                  <a:noFill/>
                </a:ln>
                <a:solidFill>
                  <a:srgbClr val="1822CD"/>
                </a:solidFill>
                <a:effectLst/>
                <a:uLnTx/>
                <a:uFillTx/>
                <a:latin typeface="+mn-lt"/>
                <a:ea typeface="ＭＳ Ｐゴシック"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900" b="1" i="0" u="none" strike="noStrike" kern="1200" cap="none" spc="0" normalizeH="0" baseline="0" noProof="0" smtClean="0">
              <a:ln>
                <a:noFill/>
              </a:ln>
              <a:solidFill>
                <a:srgbClr val="1822CD"/>
              </a:solidFill>
              <a:effectLst/>
              <a:uLnTx/>
              <a:uFillTx/>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43"/>
          <p:cNvSpPr>
            <a:spLocks noChangeArrowheads="1"/>
          </p:cNvSpPr>
          <p:nvPr/>
        </p:nvSpPr>
        <p:spPr bwMode="auto">
          <a:xfrm>
            <a:off x="0" y="9525"/>
            <a:ext cx="93599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buFontTx/>
              <a:buNone/>
            </a:pPr>
            <a:r>
              <a:rPr lang="en-US" sz="2400" i="0">
                <a:solidFill>
                  <a:srgbClr val="FF0000"/>
                </a:solidFill>
                <a:latin typeface="Arial" pitchFamily="34" charset="0"/>
              </a:rPr>
              <a:t>MSE-LIF Installed for Enhanced Pedestal / Profile Diagnostics </a:t>
            </a:r>
          </a:p>
          <a:p>
            <a:pPr algn="ctr" eaLnBrk="0" hangingPunct="0">
              <a:buFontTx/>
              <a:buNone/>
            </a:pPr>
            <a:r>
              <a:rPr lang="en-US" sz="2400" i="0">
                <a:solidFill>
                  <a:srgbClr val="0000FF"/>
                </a:solidFill>
                <a:latin typeface="Arial" pitchFamily="34" charset="0"/>
              </a:rPr>
              <a:t>Installed and Commissioned on NSTX </a:t>
            </a:r>
            <a:br>
              <a:rPr lang="en-US" sz="2400" i="0">
                <a:solidFill>
                  <a:srgbClr val="0000FF"/>
                </a:solidFill>
                <a:latin typeface="Arial" pitchFamily="34" charset="0"/>
              </a:rPr>
            </a:br>
            <a:endParaRPr lang="en-US" sz="2000" i="0">
              <a:solidFill>
                <a:srgbClr val="0000FF"/>
              </a:solidFill>
              <a:latin typeface="Arial" pitchFamily="34" charset="0"/>
            </a:endParaRPr>
          </a:p>
        </p:txBody>
      </p:sp>
      <p:sp>
        <p:nvSpPr>
          <p:cNvPr id="46084" name="Rectangle 74"/>
          <p:cNvSpPr>
            <a:spLocks noChangeArrowheads="1"/>
          </p:cNvSpPr>
          <p:nvPr/>
        </p:nvSpPr>
        <p:spPr bwMode="auto">
          <a:xfrm>
            <a:off x="1663700" y="3975100"/>
            <a:ext cx="2552700" cy="419100"/>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grpSp>
        <p:nvGrpSpPr>
          <p:cNvPr id="2" name="Group 45"/>
          <p:cNvGrpSpPr>
            <a:grpSpLocks/>
          </p:cNvGrpSpPr>
          <p:nvPr/>
        </p:nvGrpSpPr>
        <p:grpSpPr bwMode="auto">
          <a:xfrm>
            <a:off x="2803525" y="2397125"/>
            <a:ext cx="3405188" cy="1641475"/>
            <a:chOff x="3622" y="2225"/>
            <a:chExt cx="2138" cy="1031"/>
          </a:xfrm>
        </p:grpSpPr>
        <p:pic>
          <p:nvPicPr>
            <p:cNvPr id="46094" name="Picture 40"/>
            <p:cNvPicPr>
              <a:picLocks noChangeAspect="1" noChangeArrowheads="1"/>
            </p:cNvPicPr>
            <p:nvPr/>
          </p:nvPicPr>
          <p:blipFill>
            <a:blip r:embed="rId3" cstate="print"/>
            <a:srcRect b="40489"/>
            <a:stretch>
              <a:fillRect/>
            </a:stretch>
          </p:blipFill>
          <p:spPr bwMode="auto">
            <a:xfrm>
              <a:off x="3622" y="2225"/>
              <a:ext cx="2138" cy="1023"/>
            </a:xfrm>
            <a:prstGeom prst="rect">
              <a:avLst/>
            </a:prstGeom>
            <a:noFill/>
            <a:ln w="15875">
              <a:noFill/>
              <a:miter lim="800000"/>
              <a:headEnd/>
              <a:tailEnd/>
            </a:ln>
          </p:spPr>
        </p:pic>
        <p:sp>
          <p:nvSpPr>
            <p:cNvPr id="46095" name="Rectangle 43"/>
            <p:cNvSpPr>
              <a:spLocks noChangeArrowheads="1"/>
            </p:cNvSpPr>
            <p:nvPr/>
          </p:nvSpPr>
          <p:spPr bwMode="auto">
            <a:xfrm>
              <a:off x="3928" y="3112"/>
              <a:ext cx="144" cy="136"/>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sp>
          <p:nvSpPr>
            <p:cNvPr id="46096" name="Rectangle 44"/>
            <p:cNvSpPr>
              <a:spLocks noChangeArrowheads="1"/>
            </p:cNvSpPr>
            <p:nvPr/>
          </p:nvSpPr>
          <p:spPr bwMode="auto">
            <a:xfrm>
              <a:off x="4456" y="3088"/>
              <a:ext cx="152" cy="168"/>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grpSp>
      <p:sp>
        <p:nvSpPr>
          <p:cNvPr id="46086" name="TextBox 10"/>
          <p:cNvSpPr txBox="1">
            <a:spLocks noChangeArrowheads="1"/>
          </p:cNvSpPr>
          <p:nvPr/>
        </p:nvSpPr>
        <p:spPr bwMode="auto">
          <a:xfrm>
            <a:off x="165100" y="939800"/>
            <a:ext cx="8826500" cy="915988"/>
          </a:xfrm>
          <a:prstGeom prst="rect">
            <a:avLst/>
          </a:prstGeom>
          <a:noFill/>
          <a:ln w="9525">
            <a:noFill/>
            <a:miter lim="800000"/>
            <a:headEnd/>
            <a:tailEnd/>
          </a:ln>
        </p:spPr>
        <p:txBody>
          <a:bodyPr>
            <a:spAutoFit/>
          </a:bodyPr>
          <a:lstStyle/>
          <a:p>
            <a:pPr>
              <a:buFontTx/>
              <a:buNone/>
            </a:pPr>
            <a:r>
              <a:rPr lang="en-US" sz="1800" i="0">
                <a:solidFill>
                  <a:schemeClr val="tx1"/>
                </a:solidFill>
              </a:rPr>
              <a:t>The Motional Stark Effect measurement based on Laser Induced Fluorescence (MSE-LIF) diagnostic will provide measurements of the field line pitch angle profile without requiring injection of the heating neutral beam. </a:t>
            </a:r>
          </a:p>
        </p:txBody>
      </p:sp>
      <p:sp>
        <p:nvSpPr>
          <p:cNvPr id="46087" name="Rectangle 11"/>
          <p:cNvSpPr>
            <a:spLocks noChangeArrowheads="1"/>
          </p:cNvSpPr>
          <p:nvPr/>
        </p:nvSpPr>
        <p:spPr bwMode="auto">
          <a:xfrm>
            <a:off x="3175000" y="4240213"/>
            <a:ext cx="3095625" cy="307975"/>
          </a:xfrm>
          <a:prstGeom prst="rect">
            <a:avLst/>
          </a:prstGeom>
          <a:noFill/>
          <a:ln w="9525">
            <a:noFill/>
            <a:miter lim="800000"/>
            <a:headEnd/>
            <a:tailEnd/>
          </a:ln>
        </p:spPr>
        <p:txBody>
          <a:bodyPr wrap="none">
            <a:spAutoFit/>
          </a:bodyPr>
          <a:lstStyle/>
          <a:p>
            <a:pPr>
              <a:buFontTx/>
              <a:buNone/>
            </a:pPr>
            <a:r>
              <a:rPr lang="en-US" sz="1400"/>
              <a:t>Schematic of the MSE-LIF system</a:t>
            </a:r>
          </a:p>
        </p:txBody>
      </p:sp>
      <p:sp>
        <p:nvSpPr>
          <p:cNvPr id="46088" name="Rectangle 12"/>
          <p:cNvSpPr>
            <a:spLocks noChangeArrowheads="1"/>
          </p:cNvSpPr>
          <p:nvPr/>
        </p:nvSpPr>
        <p:spPr bwMode="auto">
          <a:xfrm>
            <a:off x="165100" y="4370388"/>
            <a:ext cx="2768600" cy="523875"/>
          </a:xfrm>
          <a:prstGeom prst="rect">
            <a:avLst/>
          </a:prstGeom>
          <a:noFill/>
          <a:ln w="9525">
            <a:noFill/>
            <a:miter lim="800000"/>
            <a:headEnd/>
            <a:tailEnd/>
          </a:ln>
        </p:spPr>
        <p:txBody>
          <a:bodyPr>
            <a:spAutoFit/>
          </a:bodyPr>
          <a:lstStyle/>
          <a:p>
            <a:pPr>
              <a:buFontTx/>
              <a:buNone/>
            </a:pPr>
            <a:r>
              <a:rPr lang="en-US" sz="1400"/>
              <a:t>MSE-LIF DNB system on NSTX </a:t>
            </a:r>
          </a:p>
        </p:txBody>
      </p:sp>
      <p:sp>
        <p:nvSpPr>
          <p:cNvPr id="46089" name="TextBox 13"/>
          <p:cNvSpPr txBox="1">
            <a:spLocks noChangeArrowheads="1"/>
          </p:cNvSpPr>
          <p:nvPr/>
        </p:nvSpPr>
        <p:spPr bwMode="auto">
          <a:xfrm>
            <a:off x="355600" y="5105400"/>
            <a:ext cx="8483600" cy="1265238"/>
          </a:xfrm>
          <a:prstGeom prst="rect">
            <a:avLst/>
          </a:prstGeom>
          <a:solidFill>
            <a:srgbClr val="C2FFF0"/>
          </a:solidFill>
          <a:ln w="9525">
            <a:solidFill>
              <a:srgbClr val="000000"/>
            </a:solidFill>
            <a:miter lim="800000"/>
            <a:headEnd/>
            <a:tailEnd/>
          </a:ln>
        </p:spPr>
        <p:txBody>
          <a:bodyPr>
            <a:spAutoFit/>
          </a:bodyPr>
          <a:lstStyle/>
          <a:p>
            <a:pPr marL="457200" indent="-457200">
              <a:spcBef>
                <a:spcPct val="25000"/>
              </a:spcBef>
              <a:buFontTx/>
              <a:buNone/>
            </a:pPr>
            <a:r>
              <a:rPr lang="en-US" sz="1600" i="0">
                <a:solidFill>
                  <a:srgbClr val="0000FF"/>
                </a:solidFill>
              </a:rPr>
              <a:t>MSE-LIF provides unique capabilities</a:t>
            </a:r>
          </a:p>
          <a:p>
            <a:pPr marL="457200" indent="-457200">
              <a:spcBef>
                <a:spcPct val="25000"/>
              </a:spcBef>
              <a:buFontTx/>
              <a:buNone/>
            </a:pPr>
            <a:r>
              <a:rPr lang="en-US" sz="1600" i="0">
                <a:solidFill>
                  <a:srgbClr val="0000FF"/>
                </a:solidFill>
              </a:rPr>
              <a:t>• Measure RF-driven current without the heating neutral beam.  </a:t>
            </a:r>
          </a:p>
          <a:p>
            <a:pPr marL="457200" indent="-457200">
              <a:spcBef>
                <a:spcPct val="25000"/>
              </a:spcBef>
              <a:buFontTx/>
              <a:buNone/>
            </a:pPr>
            <a:r>
              <a:rPr lang="en-US" sz="1600" i="0">
                <a:solidFill>
                  <a:srgbClr val="0000FF"/>
                </a:solidFill>
              </a:rPr>
              <a:t>• Measure total magnetic field in plasma to reconstruct total plasma pressure. </a:t>
            </a:r>
          </a:p>
          <a:p>
            <a:pPr marL="457200" indent="-457200">
              <a:spcBef>
                <a:spcPct val="25000"/>
              </a:spcBef>
              <a:buFontTx/>
              <a:buNone/>
            </a:pPr>
            <a:r>
              <a:rPr lang="en-US" sz="1600" i="0">
                <a:solidFill>
                  <a:srgbClr val="0000FF"/>
                </a:solidFill>
              </a:rPr>
              <a:t>• Together with MSE-CIF, yield radial electric field profile </a:t>
            </a:r>
            <a:endParaRPr lang="en-US" sz="1600"/>
          </a:p>
        </p:txBody>
      </p:sp>
      <p:sp>
        <p:nvSpPr>
          <p:cNvPr id="46090" name="Text Box 58"/>
          <p:cNvSpPr txBox="1">
            <a:spLocks noChangeArrowheads="1"/>
          </p:cNvSpPr>
          <p:nvPr/>
        </p:nvSpPr>
        <p:spPr bwMode="auto">
          <a:xfrm>
            <a:off x="3962400" y="4597400"/>
            <a:ext cx="1600200" cy="307975"/>
          </a:xfrm>
          <a:prstGeom prst="rect">
            <a:avLst/>
          </a:prstGeom>
          <a:solidFill>
            <a:srgbClr val="DBE396"/>
          </a:solidFill>
          <a:ln w="9525">
            <a:noFill/>
            <a:miter lim="800000"/>
            <a:headEnd/>
            <a:tailEnd/>
          </a:ln>
        </p:spPr>
        <p:txBody>
          <a:bodyPr>
            <a:spAutoFit/>
          </a:bodyPr>
          <a:lstStyle/>
          <a:p>
            <a:pPr eaLnBrk="0" hangingPunct="0">
              <a:buFontTx/>
              <a:buNone/>
            </a:pPr>
            <a:r>
              <a:rPr lang="en-US" sz="1400" i="0">
                <a:solidFill>
                  <a:schemeClr val="tx1"/>
                </a:solidFill>
              </a:rPr>
              <a:t>Nova Photonics</a:t>
            </a:r>
          </a:p>
        </p:txBody>
      </p:sp>
      <p:pic>
        <p:nvPicPr>
          <p:cNvPr id="46091" name="Picture 15"/>
          <p:cNvPicPr>
            <a:picLocks noChangeAspect="1"/>
          </p:cNvPicPr>
          <p:nvPr/>
        </p:nvPicPr>
        <p:blipFill>
          <a:blip r:embed="rId4" cstate="print"/>
          <a:srcRect/>
          <a:stretch>
            <a:fillRect/>
          </a:stretch>
        </p:blipFill>
        <p:spPr bwMode="auto">
          <a:xfrm>
            <a:off x="239713" y="2413000"/>
            <a:ext cx="2605087" cy="1936750"/>
          </a:xfrm>
          <a:prstGeom prst="rect">
            <a:avLst/>
          </a:prstGeom>
          <a:noFill/>
          <a:ln w="9525">
            <a:noFill/>
            <a:miter lim="800000"/>
            <a:headEnd/>
            <a:tailEnd/>
          </a:ln>
        </p:spPr>
      </p:pic>
      <p:pic>
        <p:nvPicPr>
          <p:cNvPr id="46092" name="Picture 17"/>
          <p:cNvPicPr>
            <a:picLocks noChangeAspect="1"/>
          </p:cNvPicPr>
          <p:nvPr/>
        </p:nvPicPr>
        <p:blipFill>
          <a:blip r:embed="rId5" cstate="print"/>
          <a:srcRect/>
          <a:stretch>
            <a:fillRect/>
          </a:stretch>
        </p:blipFill>
        <p:spPr bwMode="auto">
          <a:xfrm>
            <a:off x="6248400" y="2298700"/>
            <a:ext cx="2895600" cy="1830388"/>
          </a:xfrm>
          <a:prstGeom prst="rect">
            <a:avLst/>
          </a:prstGeom>
          <a:noFill/>
          <a:ln w="9525">
            <a:noFill/>
            <a:miter lim="800000"/>
            <a:headEnd/>
            <a:tailEnd/>
          </a:ln>
        </p:spPr>
      </p:pic>
      <p:sp>
        <p:nvSpPr>
          <p:cNvPr id="46093" name="Rectangle 12"/>
          <p:cNvSpPr>
            <a:spLocks noChangeArrowheads="1"/>
          </p:cNvSpPr>
          <p:nvPr/>
        </p:nvSpPr>
        <p:spPr bwMode="auto">
          <a:xfrm>
            <a:off x="6489700" y="4205288"/>
            <a:ext cx="2768600" cy="738187"/>
          </a:xfrm>
          <a:prstGeom prst="rect">
            <a:avLst/>
          </a:prstGeom>
          <a:noFill/>
          <a:ln w="9525">
            <a:noFill/>
            <a:miter lim="800000"/>
            <a:headEnd/>
            <a:tailEnd/>
          </a:ln>
        </p:spPr>
        <p:txBody>
          <a:bodyPr>
            <a:spAutoFit/>
          </a:bodyPr>
          <a:lstStyle/>
          <a:p>
            <a:pPr>
              <a:buFontTx/>
              <a:buNone/>
            </a:pPr>
            <a:r>
              <a:rPr lang="en-US" sz="1400"/>
              <a:t>MSE-LIF Magnetic Field Calibration Scan with ~ 10 Gauss resolution on NSTX </a:t>
            </a:r>
          </a:p>
        </p:txBody>
      </p:sp>
      <p:sp>
        <p:nvSpPr>
          <p:cNvPr id="17" name="Rectangle 207"/>
          <p:cNvSpPr>
            <a:spLocks noGrp="1" noChangeArrowheads="1"/>
          </p:cNvSpPr>
          <p:nvPr>
            <p:ph type="sldNum" sz="quarter" idx="10"/>
          </p:nvPr>
        </p:nvSpPr>
        <p:spPr>
          <a:xfrm>
            <a:off x="8382000" y="6629400"/>
            <a:ext cx="762000" cy="152400"/>
          </a:xfrm>
        </p:spPr>
        <p:txBody>
          <a:bodyPr/>
          <a:lstStyle/>
          <a:p>
            <a:pPr algn="r">
              <a:defRPr/>
            </a:pPr>
            <a:fld id="{57602622-B94C-4AC5-B124-E042C685E726}" type="slidenum">
              <a:rPr lang="en-US" sz="900" i="0" smtClean="0">
                <a:latin typeface="+mn-lt"/>
                <a:ea typeface="ＭＳ Ｐゴシック" pitchFamily="34" charset="-128"/>
                <a:cs typeface="Arial" charset="0"/>
              </a:rPr>
              <a:pPr algn="r">
                <a:defRPr/>
              </a:pPr>
              <a:t>32</a:t>
            </a:fld>
            <a:endParaRPr lang="en-US" sz="900" i="0" dirty="0" smtClean="0">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1"/>
          <p:cNvSpPr>
            <a:spLocks noGrp="1"/>
          </p:cNvSpPr>
          <p:nvPr>
            <p:ph type="sldNum" sz="quarter" idx="12"/>
          </p:nvPr>
        </p:nvSpPr>
        <p:spPr>
          <a:noFill/>
        </p:spPr>
        <p:txBody>
          <a:bodyPr/>
          <a:lstStyle/>
          <a:p>
            <a:fld id="{79D60050-3411-4258-B114-8963CB8B0F20}" type="slidenum">
              <a:rPr lang="en-US"/>
              <a:pPr/>
              <a:t>33</a:t>
            </a:fld>
            <a:endParaRPr lang="en-US"/>
          </a:p>
        </p:txBody>
      </p:sp>
      <p:sp>
        <p:nvSpPr>
          <p:cNvPr id="48131" name="Rectangle 2"/>
          <p:cNvSpPr>
            <a:spLocks noChangeArrowheads="1"/>
          </p:cNvSpPr>
          <p:nvPr/>
        </p:nvSpPr>
        <p:spPr bwMode="auto">
          <a:xfrm>
            <a:off x="-96760" y="0"/>
            <a:ext cx="9307356" cy="892552"/>
          </a:xfrm>
          <a:prstGeom prst="rect">
            <a:avLst/>
          </a:prstGeom>
          <a:noFill/>
          <a:ln w="9525">
            <a:noFill/>
            <a:miter lim="800000"/>
            <a:headEnd/>
            <a:tailEnd/>
          </a:ln>
        </p:spPr>
        <p:txBody>
          <a:bodyPr wrap="none">
            <a:spAutoFit/>
          </a:bodyPr>
          <a:lstStyle/>
          <a:p>
            <a:pPr algn="ctr">
              <a:buFontTx/>
              <a:buNone/>
            </a:pPr>
            <a:r>
              <a:rPr lang="en-US" sz="2800" i="0" dirty="0">
                <a:solidFill>
                  <a:srgbClr val="FF0000"/>
                </a:solidFill>
              </a:rPr>
              <a:t>Lithium Granules Injector for ELM Control Completed</a:t>
            </a:r>
          </a:p>
          <a:p>
            <a:pPr algn="ctr">
              <a:buFontTx/>
              <a:buNone/>
            </a:pPr>
            <a:r>
              <a:rPr lang="en-US" sz="2400" i="0" dirty="0"/>
              <a:t>Tests on fusion devices should proceed during 2012-13.</a:t>
            </a:r>
          </a:p>
        </p:txBody>
      </p:sp>
      <p:sp>
        <p:nvSpPr>
          <p:cNvPr id="48132" name="Rectangle 3"/>
          <p:cNvSpPr>
            <a:spLocks noChangeArrowheads="1"/>
          </p:cNvSpPr>
          <p:nvPr/>
        </p:nvSpPr>
        <p:spPr bwMode="auto">
          <a:xfrm>
            <a:off x="0" y="971550"/>
            <a:ext cx="6215063" cy="2830513"/>
          </a:xfrm>
          <a:prstGeom prst="rect">
            <a:avLst/>
          </a:prstGeom>
          <a:noFill/>
          <a:ln w="9525">
            <a:noFill/>
            <a:miter lim="800000"/>
            <a:headEnd/>
            <a:tailEnd/>
          </a:ln>
        </p:spPr>
        <p:txBody>
          <a:bodyPr>
            <a:spAutoFit/>
          </a:bodyPr>
          <a:lstStyle/>
          <a:p>
            <a:pPr marL="273050" indent="-273050">
              <a:spcAft>
                <a:spcPts val="600"/>
              </a:spcAft>
            </a:pPr>
            <a:r>
              <a:rPr lang="en-US" sz="2000" i="0"/>
              <a:t> Spherical Lithium granules (0.6 mm) have been horizontally redirected at speeds approaching 100 m/s.</a:t>
            </a:r>
          </a:p>
          <a:p>
            <a:pPr marL="273050" indent="-273050">
              <a:spcAft>
                <a:spcPts val="600"/>
              </a:spcAft>
            </a:pPr>
            <a:r>
              <a:rPr lang="en-US" sz="2000" i="0"/>
              <a:t>Dropping rates (pacing frequencies) of 500 Hz have been readily achieved. </a:t>
            </a:r>
          </a:p>
          <a:p>
            <a:pPr marL="273050" indent="-273050">
              <a:spcAft>
                <a:spcPts val="600"/>
              </a:spcAft>
            </a:pPr>
            <a:r>
              <a:rPr lang="en-US" sz="2000" i="0"/>
              <a:t>A dropper apparatus which allows the granule size to be changed between discharges has been built and is being tested. </a:t>
            </a:r>
          </a:p>
        </p:txBody>
      </p:sp>
      <p:grpSp>
        <p:nvGrpSpPr>
          <p:cNvPr id="2" name="Group 80"/>
          <p:cNvGrpSpPr>
            <a:grpSpLocks/>
          </p:cNvGrpSpPr>
          <p:nvPr/>
        </p:nvGrpSpPr>
        <p:grpSpPr bwMode="auto">
          <a:xfrm>
            <a:off x="6497638" y="1163638"/>
            <a:ext cx="2595562" cy="4645025"/>
            <a:chOff x="6366933" y="942975"/>
            <a:chExt cx="2990850" cy="5353050"/>
          </a:xfrm>
        </p:grpSpPr>
        <p:sp>
          <p:nvSpPr>
            <p:cNvPr id="5" name="Oval 4"/>
            <p:cNvSpPr>
              <a:spLocks noChangeAspect="1"/>
            </p:cNvSpPr>
            <p:nvPr/>
          </p:nvSpPr>
          <p:spPr bwMode="auto">
            <a:xfrm>
              <a:off x="7329127" y="2208973"/>
              <a:ext cx="89633" cy="933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Oval 5"/>
            <p:cNvSpPr>
              <a:spLocks noChangeAspect="1"/>
            </p:cNvSpPr>
            <p:nvPr/>
          </p:nvSpPr>
          <p:spPr bwMode="auto">
            <a:xfrm>
              <a:off x="7332786" y="2437657"/>
              <a:ext cx="89633" cy="9330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Oval 6"/>
            <p:cNvSpPr>
              <a:spLocks noChangeAspect="1"/>
            </p:cNvSpPr>
            <p:nvPr/>
          </p:nvSpPr>
          <p:spPr bwMode="auto">
            <a:xfrm>
              <a:off x="7332786" y="2666342"/>
              <a:ext cx="91463" cy="933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7"/>
            <p:cNvSpPr>
              <a:spLocks noChangeAspect="1"/>
            </p:cNvSpPr>
            <p:nvPr/>
          </p:nvSpPr>
          <p:spPr bwMode="auto">
            <a:xfrm>
              <a:off x="7334614" y="2895026"/>
              <a:ext cx="89635" cy="9330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Oval 8"/>
            <p:cNvSpPr>
              <a:spLocks noChangeAspect="1"/>
            </p:cNvSpPr>
            <p:nvPr/>
          </p:nvSpPr>
          <p:spPr bwMode="auto">
            <a:xfrm>
              <a:off x="7334614" y="3123712"/>
              <a:ext cx="91463" cy="933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a:spLocks noChangeAspect="1"/>
            </p:cNvSpPr>
            <p:nvPr/>
          </p:nvSpPr>
          <p:spPr bwMode="auto">
            <a:xfrm>
              <a:off x="7334614" y="3352396"/>
              <a:ext cx="91463" cy="9330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Oval 10"/>
            <p:cNvSpPr>
              <a:spLocks noChangeAspect="1"/>
            </p:cNvSpPr>
            <p:nvPr/>
          </p:nvSpPr>
          <p:spPr bwMode="auto">
            <a:xfrm>
              <a:off x="7334614" y="3581081"/>
              <a:ext cx="93293" cy="933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a:spLocks noChangeAspect="1"/>
            </p:cNvSpPr>
            <p:nvPr/>
          </p:nvSpPr>
          <p:spPr bwMode="auto">
            <a:xfrm>
              <a:off x="7336444" y="3809765"/>
              <a:ext cx="91463" cy="914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a:spLocks noChangeAspect="1"/>
            </p:cNvSpPr>
            <p:nvPr/>
          </p:nvSpPr>
          <p:spPr>
            <a:xfrm rot="5400000">
              <a:off x="9267229" y="3801537"/>
              <a:ext cx="89645"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Oval 14"/>
            <p:cNvSpPr>
              <a:spLocks noChangeAspect="1"/>
            </p:cNvSpPr>
            <p:nvPr/>
          </p:nvSpPr>
          <p:spPr>
            <a:xfrm rot="5400000">
              <a:off x="8580340" y="3804282"/>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Oval 15"/>
            <p:cNvSpPr>
              <a:spLocks noChangeAspect="1"/>
            </p:cNvSpPr>
            <p:nvPr/>
          </p:nvSpPr>
          <p:spPr>
            <a:xfrm rot="5400000">
              <a:off x="7894365" y="3806111"/>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7" name="Straight Connector 16"/>
            <p:cNvCxnSpPr/>
            <p:nvPr/>
          </p:nvCxnSpPr>
          <p:spPr>
            <a:xfrm rot="10800000">
              <a:off x="7819371" y="3716462"/>
              <a:ext cx="1463413"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98"/>
            <p:cNvGrpSpPr>
              <a:grpSpLocks/>
            </p:cNvGrpSpPr>
            <p:nvPr/>
          </p:nvGrpSpPr>
          <p:grpSpPr bwMode="auto">
            <a:xfrm>
              <a:off x="7033683" y="1395413"/>
              <a:ext cx="723900" cy="661987"/>
              <a:chOff x="4514850" y="1437167"/>
              <a:chExt cx="723900" cy="661987"/>
            </a:xfrm>
          </p:grpSpPr>
          <p:sp>
            <p:nvSpPr>
              <p:cNvPr id="19" name="Rectangle 18"/>
              <p:cNvSpPr/>
              <p:nvPr/>
            </p:nvSpPr>
            <p:spPr>
              <a:xfrm>
                <a:off x="4513954" y="1436609"/>
                <a:ext cx="724390" cy="66227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a:spLocks noChangeAspect="1"/>
              </p:cNvSpPr>
              <p:nvPr/>
            </p:nvSpPr>
            <p:spPr bwMode="auto">
              <a:xfrm rot="5400000">
                <a:off x="4579801" y="1517113"/>
                <a:ext cx="93304" cy="932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Oval 20"/>
              <p:cNvSpPr>
                <a:spLocks noChangeAspect="1"/>
              </p:cNvSpPr>
              <p:nvPr/>
            </p:nvSpPr>
            <p:spPr bwMode="auto">
              <a:xfrm rot="5400000">
                <a:off x="4732545" y="1518026"/>
                <a:ext cx="9330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Oval 21"/>
              <p:cNvSpPr>
                <a:spLocks noChangeAspect="1"/>
              </p:cNvSpPr>
              <p:nvPr/>
            </p:nvSpPr>
            <p:spPr bwMode="auto">
              <a:xfrm rot="5400000">
                <a:off x="4892606" y="1518941"/>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Oval 22"/>
              <p:cNvSpPr>
                <a:spLocks noChangeAspect="1"/>
              </p:cNvSpPr>
              <p:nvPr/>
            </p:nvSpPr>
            <p:spPr bwMode="auto">
              <a:xfrm rot="5400000">
                <a:off x="5053581" y="1517112"/>
                <a:ext cx="93304" cy="932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Oval 23"/>
              <p:cNvSpPr>
                <a:spLocks noChangeAspect="1"/>
              </p:cNvSpPr>
              <p:nvPr/>
            </p:nvSpPr>
            <p:spPr bwMode="auto">
              <a:xfrm rot="5400000">
                <a:off x="4584374" y="1669874"/>
                <a:ext cx="91474" cy="932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Oval 24"/>
              <p:cNvSpPr>
                <a:spLocks noChangeAspect="1"/>
              </p:cNvSpPr>
              <p:nvPr/>
            </p:nvSpPr>
            <p:spPr bwMode="auto">
              <a:xfrm rot="5400000">
                <a:off x="4737119" y="1670787"/>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Oval 25"/>
              <p:cNvSpPr>
                <a:spLocks noChangeAspect="1"/>
              </p:cNvSpPr>
              <p:nvPr/>
            </p:nvSpPr>
            <p:spPr bwMode="auto">
              <a:xfrm rot="5400000">
                <a:off x="4894435" y="1670789"/>
                <a:ext cx="93304" cy="932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Oval 26"/>
              <p:cNvSpPr>
                <a:spLocks noChangeAspect="1"/>
              </p:cNvSpPr>
              <p:nvPr/>
            </p:nvSpPr>
            <p:spPr bwMode="auto">
              <a:xfrm rot="5400000">
                <a:off x="5057240" y="1670787"/>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Oval 27"/>
              <p:cNvSpPr>
                <a:spLocks noChangeAspect="1"/>
              </p:cNvSpPr>
              <p:nvPr/>
            </p:nvSpPr>
            <p:spPr bwMode="auto">
              <a:xfrm rot="5400000">
                <a:off x="4587119" y="1822635"/>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Oval 28"/>
              <p:cNvSpPr>
                <a:spLocks noChangeAspect="1"/>
              </p:cNvSpPr>
              <p:nvPr/>
            </p:nvSpPr>
            <p:spPr bwMode="auto">
              <a:xfrm rot="5400000">
                <a:off x="4739862" y="1821720"/>
                <a:ext cx="91474" cy="932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Oval 29"/>
              <p:cNvSpPr>
                <a:spLocks noChangeAspect="1"/>
              </p:cNvSpPr>
              <p:nvPr/>
            </p:nvSpPr>
            <p:spPr bwMode="auto">
              <a:xfrm rot="5400000">
                <a:off x="4899008" y="1823550"/>
                <a:ext cx="91474" cy="932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 name="Oval 30"/>
              <p:cNvSpPr>
                <a:spLocks noChangeAspect="1"/>
              </p:cNvSpPr>
              <p:nvPr/>
            </p:nvSpPr>
            <p:spPr bwMode="auto">
              <a:xfrm rot="5400000">
                <a:off x="5060899" y="1822635"/>
                <a:ext cx="9147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Oval 31"/>
              <p:cNvSpPr>
                <a:spLocks noChangeAspect="1"/>
              </p:cNvSpPr>
              <p:nvPr/>
            </p:nvSpPr>
            <p:spPr bwMode="auto">
              <a:xfrm rot="5400000">
                <a:off x="4589862" y="1975396"/>
                <a:ext cx="9330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 name="Oval 32"/>
              <p:cNvSpPr>
                <a:spLocks noChangeAspect="1"/>
              </p:cNvSpPr>
              <p:nvPr/>
            </p:nvSpPr>
            <p:spPr bwMode="auto">
              <a:xfrm rot="5400000">
                <a:off x="4741691" y="1975396"/>
                <a:ext cx="93304"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4" name="Oval 33"/>
              <p:cNvSpPr>
                <a:spLocks noChangeAspect="1"/>
              </p:cNvSpPr>
              <p:nvPr/>
            </p:nvSpPr>
            <p:spPr bwMode="auto">
              <a:xfrm rot="5400000">
                <a:off x="4900839" y="1977224"/>
                <a:ext cx="93303" cy="914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Oval 34"/>
              <p:cNvSpPr>
                <a:spLocks noChangeAspect="1"/>
              </p:cNvSpPr>
              <p:nvPr/>
            </p:nvSpPr>
            <p:spPr bwMode="auto">
              <a:xfrm rot="5400000">
                <a:off x="5062727" y="1974482"/>
                <a:ext cx="93304" cy="932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36" name="Straight Connector 35"/>
            <p:cNvCxnSpPr/>
            <p:nvPr/>
          </p:nvCxnSpPr>
          <p:spPr>
            <a:xfrm>
              <a:off x="7376688" y="3732927"/>
              <a:ext cx="380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76688" y="3840867"/>
              <a:ext cx="380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7242210" y="3351482"/>
              <a:ext cx="457369" cy="183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158" name="Picture 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95533" y="2743200"/>
              <a:ext cx="180975" cy="342900"/>
            </a:xfrm>
            <a:prstGeom prst="rect">
              <a:avLst/>
            </a:prstGeom>
            <a:noFill/>
            <a:ln w="9525">
              <a:noFill/>
              <a:miter lim="800000"/>
              <a:headEnd/>
              <a:tailEnd/>
            </a:ln>
          </p:spPr>
        </p:pic>
        <p:pic>
          <p:nvPicPr>
            <p:cNvPr id="48159" name="Picture 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05058" y="4229100"/>
              <a:ext cx="171450" cy="342900"/>
            </a:xfrm>
            <a:prstGeom prst="rect">
              <a:avLst/>
            </a:prstGeom>
            <a:noFill/>
            <a:ln w="9525">
              <a:noFill/>
              <a:miter lim="800000"/>
              <a:headEnd/>
              <a:tailEnd/>
            </a:ln>
          </p:spPr>
        </p:pic>
        <p:sp>
          <p:nvSpPr>
            <p:cNvPr id="48160" name="TextBox 100"/>
            <p:cNvSpPr txBox="1">
              <a:spLocks noChangeArrowheads="1"/>
            </p:cNvSpPr>
            <p:nvPr/>
          </p:nvSpPr>
          <p:spPr bwMode="auto">
            <a:xfrm>
              <a:off x="6366933" y="942975"/>
              <a:ext cx="2771049" cy="390159"/>
            </a:xfrm>
            <a:prstGeom prst="rect">
              <a:avLst/>
            </a:prstGeom>
            <a:noFill/>
            <a:ln w="9525">
              <a:noFill/>
              <a:miter lim="800000"/>
              <a:headEnd/>
              <a:tailEnd/>
            </a:ln>
          </p:spPr>
          <p:txBody>
            <a:bodyPr>
              <a:spAutoFit/>
            </a:bodyPr>
            <a:lstStyle/>
            <a:p>
              <a:pPr>
                <a:buFontTx/>
                <a:buNone/>
              </a:pPr>
              <a:r>
                <a:rPr lang="en-US" sz="1600" i="0">
                  <a:solidFill>
                    <a:schemeClr val="accent2"/>
                  </a:solidFill>
                  <a:latin typeface="Arial" pitchFamily="34" charset="0"/>
                </a:rPr>
                <a:t>Granule Reservoir</a:t>
              </a:r>
            </a:p>
          </p:txBody>
        </p:sp>
        <p:grpSp>
          <p:nvGrpSpPr>
            <p:cNvPr id="4" name="Group 110"/>
            <p:cNvGrpSpPr>
              <a:grpSpLocks/>
            </p:cNvGrpSpPr>
            <p:nvPr/>
          </p:nvGrpSpPr>
          <p:grpSpPr bwMode="auto">
            <a:xfrm>
              <a:off x="6752696" y="4418013"/>
              <a:ext cx="1109662" cy="1231900"/>
              <a:chOff x="4244968" y="4559141"/>
              <a:chExt cx="1110298" cy="1232059"/>
            </a:xfrm>
          </p:grpSpPr>
          <p:sp>
            <p:nvSpPr>
              <p:cNvPr id="65" name="Oval 64"/>
              <p:cNvSpPr>
                <a:spLocks noChangeAspect="1"/>
              </p:cNvSpPr>
              <p:nvPr/>
            </p:nvSpPr>
            <p:spPr bwMode="auto">
              <a:xfrm>
                <a:off x="4706419" y="5074258"/>
                <a:ext cx="183031" cy="182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Isosceles Triangle 65"/>
              <p:cNvSpPr>
                <a:spLocks noChangeAspect="1"/>
              </p:cNvSpPr>
              <p:nvPr/>
            </p:nvSpPr>
            <p:spPr bwMode="auto">
              <a:xfrm rot="5400000" flipV="1">
                <a:off x="4807105" y="5678048"/>
                <a:ext cx="106123" cy="9151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Isosceles Triangle 66"/>
              <p:cNvSpPr>
                <a:spLocks noChangeAspect="1"/>
              </p:cNvSpPr>
              <p:nvPr/>
            </p:nvSpPr>
            <p:spPr bwMode="auto">
              <a:xfrm rot="16200000" flipH="1" flipV="1">
                <a:off x="4657933" y="4590284"/>
                <a:ext cx="106123" cy="9334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a:spLocks noChangeAspect="1"/>
              </p:cNvSpPr>
              <p:nvPr/>
            </p:nvSpPr>
            <p:spPr>
              <a:xfrm>
                <a:off x="4631377" y="5001069"/>
                <a:ext cx="320304" cy="3220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a:spLocks noChangeAspect="1"/>
              </p:cNvSpPr>
              <p:nvPr/>
            </p:nvSpPr>
            <p:spPr bwMode="auto">
              <a:xfrm>
                <a:off x="4245180" y="4622319"/>
                <a:ext cx="1111001" cy="111246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a:spLocks noChangeAspect="1"/>
              </p:cNvSpPr>
              <p:nvPr/>
            </p:nvSpPr>
            <p:spPr bwMode="auto">
              <a:xfrm>
                <a:off x="4664323" y="5672575"/>
                <a:ext cx="118970" cy="118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a:spLocks noChangeAspect="1"/>
              </p:cNvSpPr>
              <p:nvPr/>
            </p:nvSpPr>
            <p:spPr bwMode="auto">
              <a:xfrm>
                <a:off x="4819899" y="4558279"/>
                <a:ext cx="118971" cy="118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72" name="Straight Connector 71"/>
            <p:cNvCxnSpPr/>
            <p:nvPr/>
          </p:nvCxnSpPr>
          <p:spPr>
            <a:xfrm rot="5400000">
              <a:off x="6019225" y="5015391"/>
              <a:ext cx="25612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63"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p:spPr>
        </p:cxnSp>
        <p:cxnSp>
          <p:nvCxnSpPr>
            <p:cNvPr id="48164"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p:spPr>
        </p:cxnSp>
        <p:cxnSp>
          <p:nvCxnSpPr>
            <p:cNvPr id="48165"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p:spPr>
        </p:cxnSp>
        <p:cxnSp>
          <p:nvCxnSpPr>
            <p:cNvPr id="48166"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p:spPr>
        </p:cxnSp>
        <p:cxnSp>
          <p:nvCxnSpPr>
            <p:cNvPr id="48167"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p:spPr>
        </p:cxnSp>
      </p:grpSp>
      <p:grpSp>
        <p:nvGrpSpPr>
          <p:cNvPr id="13" name="Group 88"/>
          <p:cNvGrpSpPr>
            <a:grpSpLocks/>
          </p:cNvGrpSpPr>
          <p:nvPr/>
        </p:nvGrpSpPr>
        <p:grpSpPr bwMode="auto">
          <a:xfrm>
            <a:off x="901700" y="3776663"/>
            <a:ext cx="4360863" cy="2725737"/>
            <a:chOff x="2476500" y="3911600"/>
            <a:chExt cx="4052888" cy="2533650"/>
          </a:xfrm>
        </p:grpSpPr>
        <p:pic>
          <p:nvPicPr>
            <p:cNvPr id="48135" name="Picture 7" descr="IM07598.bmp"/>
            <p:cNvPicPr>
              <a:picLocks noChangeAspect="1"/>
            </p:cNvPicPr>
            <p:nvPr/>
          </p:nvPicPr>
          <p:blipFill>
            <a:blip r:embed="rId4" cstate="print"/>
            <a:srcRect/>
            <a:stretch>
              <a:fillRect/>
            </a:stretch>
          </p:blipFill>
          <p:spPr bwMode="auto">
            <a:xfrm>
              <a:off x="2476500" y="3911600"/>
              <a:ext cx="4052888" cy="2533650"/>
            </a:xfrm>
            <a:prstGeom prst="rect">
              <a:avLst/>
            </a:prstGeom>
            <a:noFill/>
            <a:ln w="9525">
              <a:noFill/>
              <a:miter lim="800000"/>
              <a:headEnd/>
              <a:tailEnd/>
            </a:ln>
          </p:spPr>
        </p:pic>
        <p:sp>
          <p:nvSpPr>
            <p:cNvPr id="48136" name="TextBox 11"/>
            <p:cNvSpPr txBox="1">
              <a:spLocks noChangeArrowheads="1"/>
            </p:cNvSpPr>
            <p:nvPr/>
          </p:nvSpPr>
          <p:spPr bwMode="auto">
            <a:xfrm>
              <a:off x="5635625" y="6161088"/>
              <a:ext cx="890588" cy="257428"/>
            </a:xfrm>
            <a:prstGeom prst="rect">
              <a:avLst/>
            </a:prstGeom>
            <a:noFill/>
            <a:ln w="9525">
              <a:noFill/>
              <a:miter lim="800000"/>
              <a:headEnd/>
              <a:tailEnd/>
            </a:ln>
          </p:spPr>
          <p:txBody>
            <a:bodyPr>
              <a:spAutoFit/>
            </a:bodyPr>
            <a:lstStyle/>
            <a:p>
              <a:r>
                <a:rPr lang="en-US" i="0">
                  <a:solidFill>
                    <a:schemeClr val="bg1"/>
                  </a:solidFill>
                </a:rPr>
                <a:t>t = 800 </a:t>
              </a:r>
              <a:r>
                <a:rPr lang="el-GR" i="0">
                  <a:solidFill>
                    <a:schemeClr val="bg1"/>
                  </a:solidFill>
                </a:rPr>
                <a:t>μ</a:t>
              </a:r>
              <a:r>
                <a:rPr lang="en-US" i="0">
                  <a:solidFill>
                    <a:schemeClr val="bg1"/>
                  </a:solidFill>
                </a:rPr>
                <a:t>s</a:t>
              </a:r>
            </a:p>
          </p:txBody>
        </p:sp>
        <p:sp>
          <p:nvSpPr>
            <p:cNvPr id="48137"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p:spPr>
          <p:txBody>
            <a:bodyPr lIns="0" tIns="0" rIns="0" bIns="0"/>
            <a:lstStyle/>
            <a:p>
              <a:endParaRPr lang="en-US"/>
            </a:p>
          </p:txBody>
        </p:sp>
        <p:cxnSp>
          <p:nvCxnSpPr>
            <p:cNvPr id="48138"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p:spPr>
        </p:cxnSp>
        <p:sp>
          <p:nvSpPr>
            <p:cNvPr id="48139"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p:spPr>
          <p:txBody>
            <a:bodyPr lIns="0" tIns="0" rIns="0" bIns="0"/>
            <a:lstStyle/>
            <a:p>
              <a:endParaRPr lang="en-US"/>
            </a:p>
          </p:txBody>
        </p:sp>
        <p:sp>
          <p:nvSpPr>
            <p:cNvPr id="48140" name="TextBox 50"/>
            <p:cNvSpPr txBox="1">
              <a:spLocks noChangeArrowheads="1"/>
            </p:cNvSpPr>
            <p:nvPr/>
          </p:nvSpPr>
          <p:spPr bwMode="auto">
            <a:xfrm>
              <a:off x="4191000" y="4140200"/>
              <a:ext cx="2255838" cy="461963"/>
            </a:xfrm>
            <a:prstGeom prst="rect">
              <a:avLst/>
            </a:prstGeom>
            <a:noFill/>
            <a:ln w="9525">
              <a:noFill/>
              <a:miter lim="800000"/>
              <a:headEnd/>
              <a:tailEnd/>
            </a:ln>
          </p:spPr>
          <p:txBody>
            <a:bodyPr>
              <a:spAutoFit/>
            </a:bodyPr>
            <a:lstStyle/>
            <a:p>
              <a:pPr algn="ctr"/>
              <a:r>
                <a:rPr lang="en-US" i="0">
                  <a:solidFill>
                    <a:schemeClr val="bg1"/>
                  </a:solidFill>
                </a:rPr>
                <a:t>Struck Granule Horizontally</a:t>
              </a:r>
            </a:p>
            <a:p>
              <a:pPr algn="ctr"/>
              <a:r>
                <a:rPr lang="en-US" i="0">
                  <a:solidFill>
                    <a:schemeClr val="bg1"/>
                  </a:solidFill>
                </a:rPr>
                <a:t>Redirected at 70 m/s</a:t>
              </a:r>
            </a:p>
          </p:txBody>
        </p:sp>
        <p:cxnSp>
          <p:nvCxnSpPr>
            <p:cNvPr id="48141" name="Straight Arrow Connector 52"/>
            <p:cNvCxnSpPr>
              <a:cxnSpLocks noChangeShapeType="1"/>
              <a:stCxn id="48140" idx="2"/>
            </p:cNvCxnSpPr>
            <p:nvPr/>
          </p:nvCxnSpPr>
          <p:spPr bwMode="auto">
            <a:xfrm>
              <a:off x="5318125" y="4602163"/>
              <a:ext cx="396875" cy="376237"/>
            </a:xfrm>
            <a:prstGeom prst="straightConnector1">
              <a:avLst/>
            </a:prstGeom>
            <a:noFill/>
            <a:ln w="15875">
              <a:solidFill>
                <a:schemeClr val="bg1"/>
              </a:solidFill>
              <a:round/>
              <a:headEnd/>
              <a:tailEnd type="arrow" w="med" len="med"/>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838200"/>
          </a:xfrm>
        </p:spPr>
        <p:txBody>
          <a:bodyPr/>
          <a:lstStyle/>
          <a:p>
            <a:r>
              <a:rPr lang="en-US" smtClean="0">
                <a:solidFill>
                  <a:srgbClr val="3333CC"/>
                </a:solidFill>
                <a:ea typeface="ＭＳ Ｐゴシック" pitchFamily="34" charset="-128"/>
              </a:rPr>
              <a:t>FY2012-14 research milestones emphasize analysis, simulation, and projection to and preparation for NSTX-U</a:t>
            </a:r>
            <a:endParaRPr lang="en-US" sz="2000" smtClean="0"/>
          </a:p>
        </p:txBody>
      </p:sp>
      <p:sp>
        <p:nvSpPr>
          <p:cNvPr id="5123" name="Rectangle 4"/>
          <p:cNvSpPr>
            <a:spLocks noChangeArrowheads="1"/>
          </p:cNvSpPr>
          <p:nvPr/>
        </p:nvSpPr>
        <p:spPr bwMode="auto">
          <a:xfrm>
            <a:off x="0" y="1295400"/>
            <a:ext cx="1600200" cy="228600"/>
          </a:xfrm>
          <a:prstGeom prst="rect">
            <a:avLst/>
          </a:prstGeom>
          <a:noFill/>
          <a:ln w="9525">
            <a:noFill/>
            <a:miter lim="800000"/>
            <a:headEnd/>
            <a:tailEnd/>
          </a:ln>
        </p:spPr>
        <p:txBody>
          <a:bodyPr lIns="0" rIns="0"/>
          <a:lstStyle/>
          <a:p>
            <a:pPr marL="342900" indent="-342900" algn="ctr" eaLnBrk="0" hangingPunct="0">
              <a:lnSpc>
                <a:spcPct val="80000"/>
              </a:lnSpc>
            </a:pPr>
            <a:r>
              <a:rPr lang="en-US" i="0">
                <a:solidFill>
                  <a:schemeClr val="tx1"/>
                </a:solidFill>
              </a:rPr>
              <a:t>Expt. Run Weeks:</a:t>
            </a:r>
          </a:p>
        </p:txBody>
      </p:sp>
      <p:sp>
        <p:nvSpPr>
          <p:cNvPr id="28680" name="Text Box 8"/>
          <p:cNvSpPr txBox="1">
            <a:spLocks noChangeArrowheads="1"/>
          </p:cNvSpPr>
          <p:nvPr/>
        </p:nvSpPr>
        <p:spPr bwMode="auto">
          <a:xfrm>
            <a:off x="6629400" y="973138"/>
            <a:ext cx="2438400" cy="246062"/>
          </a:xfrm>
          <a:prstGeom prst="rect">
            <a:avLst/>
          </a:prstGeom>
          <a:ln>
            <a:headEnd/>
            <a:tailEnd/>
          </a:ln>
        </p:spPr>
        <p:style>
          <a:lnRef idx="1">
            <a:schemeClr val="dk1"/>
          </a:lnRef>
          <a:fillRef idx="2">
            <a:schemeClr val="dk1"/>
          </a:fillRef>
          <a:effectRef idx="1">
            <a:schemeClr val="dk1"/>
          </a:effectRef>
          <a:fontRef idx="minor">
            <a:schemeClr val="dk1"/>
          </a:fontRef>
        </p:style>
        <p:txBody>
          <a:bodyPr tIns="0" bIns="0">
            <a:spAutoFit/>
          </a:bodyPr>
          <a:lstStyle/>
          <a:p>
            <a:pPr algn="ctr">
              <a:defRPr/>
            </a:pPr>
            <a:r>
              <a:rPr lang="en-US" sz="1600" i="0" dirty="0"/>
              <a:t>FY2014</a:t>
            </a:r>
          </a:p>
        </p:txBody>
      </p:sp>
      <p:sp>
        <p:nvSpPr>
          <p:cNvPr id="5125" name="Text Box 11"/>
          <p:cNvSpPr txBox="1">
            <a:spLocks noChangeArrowheads="1"/>
          </p:cNvSpPr>
          <p:nvPr/>
        </p:nvSpPr>
        <p:spPr bwMode="auto">
          <a:xfrm>
            <a:off x="8001000" y="1295400"/>
            <a:ext cx="1066800" cy="222250"/>
          </a:xfrm>
          <a:prstGeom prst="rect">
            <a:avLst/>
          </a:prstGeom>
          <a:solidFill>
            <a:srgbClr val="FF7C80"/>
          </a:solidFill>
          <a:ln w="9525">
            <a:solidFill>
              <a:schemeClr val="tx1"/>
            </a:solidFill>
            <a:miter lim="800000"/>
            <a:headEnd/>
            <a:tailEnd/>
          </a:ln>
        </p:spPr>
        <p:txBody>
          <a:bodyPr tIns="0" bIns="0">
            <a:spAutoFit/>
          </a:bodyPr>
          <a:lstStyle/>
          <a:p>
            <a:pPr algn="ctr"/>
            <a:r>
              <a:rPr lang="en-US" sz="1400" i="0">
                <a:solidFill>
                  <a:srgbClr val="FFFFFF"/>
                </a:solidFill>
              </a:rPr>
              <a:t>12</a:t>
            </a:r>
          </a:p>
        </p:txBody>
      </p:sp>
      <p:sp>
        <p:nvSpPr>
          <p:cNvPr id="5126" name="Text Box 16"/>
          <p:cNvSpPr txBox="1">
            <a:spLocks noChangeArrowheads="1"/>
          </p:cNvSpPr>
          <p:nvPr/>
        </p:nvSpPr>
        <p:spPr bwMode="auto">
          <a:xfrm>
            <a:off x="4114800" y="2825750"/>
            <a:ext cx="2438400" cy="450850"/>
          </a:xfrm>
          <a:prstGeom prst="rect">
            <a:avLst/>
          </a:prstGeom>
          <a:solidFill>
            <a:srgbClr val="EAEAEA"/>
          </a:solidFill>
          <a:ln w="3175">
            <a:solidFill>
              <a:srgbClr val="B2B2B2"/>
            </a:solidFill>
            <a:miter lim="800000"/>
            <a:headEnd/>
            <a:tailEnd/>
          </a:ln>
        </p:spPr>
        <p:txBody>
          <a:bodyPr lIns="45720" rIns="0">
            <a:spAutoFit/>
          </a:bodyPr>
          <a:lstStyle/>
          <a:p>
            <a:pPr>
              <a:lnSpc>
                <a:spcPct val="70000"/>
              </a:lnSpc>
            </a:pPr>
            <a:r>
              <a:rPr lang="en-US" sz="1100" i="0">
                <a:solidFill>
                  <a:srgbClr val="FF0000"/>
                </a:solidFill>
              </a:rPr>
              <a:t>Assess relationship between lithium-conditioned surface composition and plasma behavior</a:t>
            </a:r>
          </a:p>
        </p:txBody>
      </p:sp>
      <p:sp>
        <p:nvSpPr>
          <p:cNvPr id="5127" name="Line 21"/>
          <p:cNvSpPr>
            <a:spLocks noChangeShapeType="1"/>
          </p:cNvSpPr>
          <p:nvPr/>
        </p:nvSpPr>
        <p:spPr bwMode="auto">
          <a:xfrm>
            <a:off x="0" y="5867400"/>
            <a:ext cx="9144000" cy="0"/>
          </a:xfrm>
          <a:prstGeom prst="line">
            <a:avLst/>
          </a:prstGeom>
          <a:noFill/>
          <a:ln w="38100">
            <a:solidFill>
              <a:schemeClr val="tx1"/>
            </a:solidFill>
            <a:round/>
            <a:headEnd/>
            <a:tailEnd/>
          </a:ln>
        </p:spPr>
        <p:txBody>
          <a:bodyPr lIns="0" tIns="0" rIns="0" bIns="0"/>
          <a:lstStyle/>
          <a:p>
            <a:endParaRPr lang="en-US"/>
          </a:p>
        </p:txBody>
      </p:sp>
      <p:sp>
        <p:nvSpPr>
          <p:cNvPr id="5128" name="Text Box 23"/>
          <p:cNvSpPr txBox="1">
            <a:spLocks noChangeArrowheads="1"/>
          </p:cNvSpPr>
          <p:nvPr/>
        </p:nvSpPr>
        <p:spPr bwMode="auto">
          <a:xfrm>
            <a:off x="1600200" y="6096000"/>
            <a:ext cx="2438400" cy="304800"/>
          </a:xfrm>
          <a:prstGeom prst="rect">
            <a:avLst/>
          </a:prstGeom>
          <a:solidFill>
            <a:srgbClr val="EAEAEA"/>
          </a:solidFill>
          <a:ln w="3175">
            <a:solidFill>
              <a:srgbClr val="B2B2B2"/>
            </a:solidFill>
            <a:miter lim="800000"/>
            <a:headEnd/>
            <a:tailEnd/>
          </a:ln>
        </p:spPr>
        <p:txBody>
          <a:bodyPr lIns="45720" tIns="0" rIns="0" bIns="0">
            <a:spAutoFit/>
          </a:bodyPr>
          <a:lstStyle/>
          <a:p>
            <a:pPr>
              <a:lnSpc>
                <a:spcPct val="90000"/>
              </a:lnSpc>
            </a:pPr>
            <a:r>
              <a:rPr lang="en-US" sz="1100" i="0">
                <a:solidFill>
                  <a:srgbClr val="FF0000"/>
                </a:solidFill>
              </a:rPr>
              <a:t>Understand core transport and enhance predictive capability</a:t>
            </a:r>
          </a:p>
        </p:txBody>
      </p:sp>
      <p:sp>
        <p:nvSpPr>
          <p:cNvPr id="5129" name="Text Box 25"/>
          <p:cNvSpPr txBox="1">
            <a:spLocks noChangeArrowheads="1"/>
          </p:cNvSpPr>
          <p:nvPr/>
        </p:nvSpPr>
        <p:spPr bwMode="auto">
          <a:xfrm>
            <a:off x="1600200" y="4038600"/>
            <a:ext cx="2438400" cy="498475"/>
          </a:xfrm>
          <a:prstGeom prst="rect">
            <a:avLst/>
          </a:prstGeom>
          <a:solidFill>
            <a:srgbClr val="EAEAEA"/>
          </a:solidFill>
          <a:ln w="3175">
            <a:solidFill>
              <a:srgbClr val="B2B2B2"/>
            </a:solidFill>
            <a:miter lim="800000"/>
            <a:headEnd/>
            <a:tailEnd/>
          </a:ln>
        </p:spPr>
        <p:txBody>
          <a:bodyPr lIns="45720" rIns="0">
            <a:spAutoFit/>
          </a:bodyPr>
          <a:lstStyle/>
          <a:p>
            <a:pPr>
              <a:lnSpc>
                <a:spcPct val="80000"/>
              </a:lnSpc>
            </a:pPr>
            <a:r>
              <a:rPr lang="en-US" sz="1100" i="0">
                <a:solidFill>
                  <a:srgbClr val="FF0000"/>
                </a:solidFill>
              </a:rPr>
              <a:t>Simulate confinement, heating, and ramp-up of CHI start-up plasmas</a:t>
            </a:r>
          </a:p>
          <a:p>
            <a:pPr>
              <a:lnSpc>
                <a:spcPct val="80000"/>
              </a:lnSpc>
            </a:pPr>
            <a:r>
              <a:rPr lang="en-US" sz="1100" b="0" i="0">
                <a:solidFill>
                  <a:srgbClr val="FF0000"/>
                </a:solidFill>
              </a:rPr>
              <a:t>(with HHFW TSG)</a:t>
            </a:r>
          </a:p>
        </p:txBody>
      </p:sp>
      <p:sp>
        <p:nvSpPr>
          <p:cNvPr id="5130" name="Text Box 27"/>
          <p:cNvSpPr txBox="1">
            <a:spLocks noChangeArrowheads="1"/>
          </p:cNvSpPr>
          <p:nvPr/>
        </p:nvSpPr>
        <p:spPr bwMode="auto">
          <a:xfrm>
            <a:off x="6629400" y="2189163"/>
            <a:ext cx="2438400" cy="477837"/>
          </a:xfrm>
          <a:prstGeom prst="rect">
            <a:avLst/>
          </a:prstGeom>
          <a:solidFill>
            <a:srgbClr val="EAEAEA"/>
          </a:solidFill>
          <a:ln w="3175">
            <a:solidFill>
              <a:srgbClr val="B2B2B2"/>
            </a:solidFill>
            <a:miter lim="800000"/>
            <a:headEnd/>
            <a:tailEnd/>
          </a:ln>
        </p:spPr>
        <p:txBody>
          <a:bodyPr lIns="45720" rIns="0">
            <a:spAutoFit/>
          </a:bodyPr>
          <a:lstStyle/>
          <a:p>
            <a:pPr>
              <a:lnSpc>
                <a:spcPts val="1000"/>
              </a:lnSpc>
            </a:pPr>
            <a:r>
              <a:rPr lang="en-US" sz="1100" i="0">
                <a:solidFill>
                  <a:srgbClr val="FF0000"/>
                </a:solidFill>
              </a:rPr>
              <a:t>Assess access to reduced density </a:t>
            </a:r>
            <a:br>
              <a:rPr lang="en-US" sz="1100" i="0">
                <a:solidFill>
                  <a:srgbClr val="FF0000"/>
                </a:solidFill>
              </a:rPr>
            </a:br>
            <a:r>
              <a:rPr lang="en-US" sz="1100" i="0">
                <a:solidFill>
                  <a:srgbClr val="FF0000"/>
                </a:solidFill>
              </a:rPr>
              <a:t>and </a:t>
            </a:r>
            <a:r>
              <a:rPr lang="en-US" sz="1100" i="0">
                <a:solidFill>
                  <a:srgbClr val="FF0000"/>
                </a:solidFill>
                <a:latin typeface="Symbol" pitchFamily="18" charset="2"/>
              </a:rPr>
              <a:t>n</a:t>
            </a:r>
            <a:r>
              <a:rPr lang="en-US" sz="1100" i="0">
                <a:solidFill>
                  <a:srgbClr val="FF0000"/>
                </a:solidFill>
              </a:rPr>
              <a:t>* in high-performance scenarios </a:t>
            </a:r>
            <a:r>
              <a:rPr lang="en-US" sz="1100" b="0" i="0">
                <a:solidFill>
                  <a:srgbClr val="FF0000"/>
                </a:solidFill>
              </a:rPr>
              <a:t>(with ASC, BP TSGs)</a:t>
            </a:r>
          </a:p>
        </p:txBody>
      </p:sp>
      <p:sp>
        <p:nvSpPr>
          <p:cNvPr id="5131" name="Text Box 16"/>
          <p:cNvSpPr txBox="1">
            <a:spLocks noChangeArrowheads="1"/>
          </p:cNvSpPr>
          <p:nvPr/>
        </p:nvSpPr>
        <p:spPr bwMode="auto">
          <a:xfrm>
            <a:off x="1600200" y="2209800"/>
            <a:ext cx="2438400" cy="450850"/>
          </a:xfrm>
          <a:prstGeom prst="rect">
            <a:avLst/>
          </a:prstGeom>
          <a:solidFill>
            <a:srgbClr val="EAEAEA"/>
          </a:solidFill>
          <a:ln w="3175">
            <a:solidFill>
              <a:srgbClr val="B2B2B2"/>
            </a:solidFill>
            <a:miter lim="800000"/>
            <a:headEnd/>
            <a:tailEnd/>
          </a:ln>
        </p:spPr>
        <p:txBody>
          <a:bodyPr lIns="45720" rIns="0">
            <a:spAutoFit/>
          </a:bodyPr>
          <a:lstStyle/>
          <a:p>
            <a:pPr>
              <a:lnSpc>
                <a:spcPct val="70000"/>
              </a:lnSpc>
            </a:pPr>
            <a:r>
              <a:rPr lang="en-US" sz="1100" i="0">
                <a:solidFill>
                  <a:srgbClr val="FF0000"/>
                </a:solidFill>
              </a:rPr>
              <a:t>Investigate magnetic braking physics and toroidal rotation control at low </a:t>
            </a:r>
            <a:r>
              <a:rPr lang="en-US" sz="1100" i="0">
                <a:solidFill>
                  <a:srgbClr val="FF0000"/>
                </a:solidFill>
                <a:latin typeface="Symbol" pitchFamily="18" charset="2"/>
              </a:rPr>
              <a:t>n</a:t>
            </a:r>
            <a:r>
              <a:rPr lang="en-US" sz="1100" i="0">
                <a:solidFill>
                  <a:srgbClr val="FF0000"/>
                </a:solidFill>
              </a:rPr>
              <a:t>* </a:t>
            </a:r>
            <a:r>
              <a:rPr lang="en-US" sz="1100" b="0" i="0">
                <a:solidFill>
                  <a:srgbClr val="FF0000"/>
                </a:solidFill>
              </a:rPr>
              <a:t>(with ASC TSG)</a:t>
            </a:r>
          </a:p>
        </p:txBody>
      </p:sp>
      <p:sp>
        <p:nvSpPr>
          <p:cNvPr id="42" name="Text Box 8"/>
          <p:cNvSpPr txBox="1">
            <a:spLocks noChangeArrowheads="1"/>
          </p:cNvSpPr>
          <p:nvPr/>
        </p:nvSpPr>
        <p:spPr bwMode="auto">
          <a:xfrm>
            <a:off x="4114800" y="973138"/>
            <a:ext cx="2438400" cy="246062"/>
          </a:xfrm>
          <a:prstGeom prst="rect">
            <a:avLst/>
          </a:prstGeom>
          <a:ln>
            <a:headEnd/>
            <a:tailEnd/>
          </a:ln>
        </p:spPr>
        <p:style>
          <a:lnRef idx="1">
            <a:schemeClr val="dk1"/>
          </a:lnRef>
          <a:fillRef idx="2">
            <a:schemeClr val="dk1"/>
          </a:fillRef>
          <a:effectRef idx="1">
            <a:schemeClr val="dk1"/>
          </a:effectRef>
          <a:fontRef idx="minor">
            <a:schemeClr val="dk1"/>
          </a:fontRef>
        </p:style>
        <p:txBody>
          <a:bodyPr tIns="0" bIns="0">
            <a:spAutoFit/>
          </a:bodyPr>
          <a:lstStyle/>
          <a:p>
            <a:pPr algn="ctr">
              <a:defRPr/>
            </a:pPr>
            <a:r>
              <a:rPr lang="en-US" sz="1600" i="0" dirty="0"/>
              <a:t>FY2013</a:t>
            </a:r>
          </a:p>
        </p:txBody>
      </p:sp>
      <p:sp>
        <p:nvSpPr>
          <p:cNvPr id="43" name="Text Box 8"/>
          <p:cNvSpPr txBox="1">
            <a:spLocks noChangeArrowheads="1"/>
          </p:cNvSpPr>
          <p:nvPr/>
        </p:nvSpPr>
        <p:spPr bwMode="auto">
          <a:xfrm>
            <a:off x="1600200" y="973138"/>
            <a:ext cx="2438400" cy="246062"/>
          </a:xfrm>
          <a:prstGeom prst="rect">
            <a:avLst/>
          </a:prstGeom>
          <a:ln>
            <a:headEnd/>
            <a:tailEnd/>
          </a:ln>
        </p:spPr>
        <p:style>
          <a:lnRef idx="1">
            <a:schemeClr val="dk1"/>
          </a:lnRef>
          <a:fillRef idx="2">
            <a:schemeClr val="dk1"/>
          </a:fillRef>
          <a:effectRef idx="1">
            <a:schemeClr val="dk1"/>
          </a:effectRef>
          <a:fontRef idx="minor">
            <a:schemeClr val="dk1"/>
          </a:fontRef>
        </p:style>
        <p:txBody>
          <a:bodyPr tIns="0" bIns="0">
            <a:spAutoFit/>
          </a:bodyPr>
          <a:lstStyle/>
          <a:p>
            <a:pPr algn="ctr">
              <a:defRPr/>
            </a:pPr>
            <a:r>
              <a:rPr lang="en-US" sz="1600" i="0" dirty="0"/>
              <a:t>FY2012</a:t>
            </a:r>
          </a:p>
        </p:txBody>
      </p:sp>
      <p:sp>
        <p:nvSpPr>
          <p:cNvPr id="48" name="Right Arrow 47"/>
          <p:cNvSpPr/>
          <p:nvPr/>
        </p:nvSpPr>
        <p:spPr bwMode="auto">
          <a:xfrm>
            <a:off x="76200" y="16002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66" name="Right Arrow 65"/>
          <p:cNvSpPr/>
          <p:nvPr/>
        </p:nvSpPr>
        <p:spPr bwMode="auto">
          <a:xfrm>
            <a:off x="76200" y="22098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68" name="Right Arrow 67"/>
          <p:cNvSpPr/>
          <p:nvPr/>
        </p:nvSpPr>
        <p:spPr bwMode="auto">
          <a:xfrm>
            <a:off x="76200" y="28194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70" name="Right Arrow 69"/>
          <p:cNvSpPr/>
          <p:nvPr/>
        </p:nvSpPr>
        <p:spPr bwMode="auto">
          <a:xfrm>
            <a:off x="76200" y="34290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72" name="Right Arrow 71"/>
          <p:cNvSpPr/>
          <p:nvPr/>
        </p:nvSpPr>
        <p:spPr bwMode="auto">
          <a:xfrm>
            <a:off x="76200" y="40386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74" name="Right Arrow 73"/>
          <p:cNvSpPr/>
          <p:nvPr/>
        </p:nvSpPr>
        <p:spPr bwMode="auto">
          <a:xfrm>
            <a:off x="76200" y="46482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76" name="Right Arrow 75"/>
          <p:cNvSpPr/>
          <p:nvPr/>
        </p:nvSpPr>
        <p:spPr bwMode="auto">
          <a:xfrm>
            <a:off x="76200" y="5257800"/>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a:solidFill>
                <a:schemeClr val="tx1"/>
              </a:solidFill>
              <a:latin typeface="Arial Narrow" pitchFamily="34" charset="0"/>
            </a:endParaRPr>
          </a:p>
        </p:txBody>
      </p:sp>
      <p:sp>
        <p:nvSpPr>
          <p:cNvPr id="78" name="Right Arrow 77"/>
          <p:cNvSpPr/>
          <p:nvPr/>
        </p:nvSpPr>
        <p:spPr bwMode="auto">
          <a:xfrm>
            <a:off x="76200" y="6015335"/>
            <a:ext cx="1447800" cy="457200"/>
          </a:xfrm>
          <a:prstGeom prst="rightArrow">
            <a:avLst>
              <a:gd name="adj1" fmla="val 100000"/>
              <a:gd name="adj2" fmla="val 50000"/>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lIns="0" tIns="0" rIns="0" bIns="0"/>
          <a:lstStyle/>
          <a:p>
            <a:pPr>
              <a:spcBef>
                <a:spcPct val="20000"/>
              </a:spcBef>
              <a:buFontTx/>
              <a:buChar char="•"/>
              <a:defRPr/>
            </a:pPr>
            <a:endParaRPr lang="en-US" sz="1400">
              <a:solidFill>
                <a:schemeClr val="tx1"/>
              </a:solidFill>
              <a:latin typeface="Arial Narrow" pitchFamily="34" charset="0"/>
            </a:endParaRPr>
          </a:p>
        </p:txBody>
      </p:sp>
      <p:sp>
        <p:nvSpPr>
          <p:cNvPr id="5158" name="Text Box 12"/>
          <p:cNvSpPr txBox="1">
            <a:spLocks noChangeArrowheads="1"/>
          </p:cNvSpPr>
          <p:nvPr/>
        </p:nvSpPr>
        <p:spPr bwMode="auto">
          <a:xfrm>
            <a:off x="76200" y="16002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Transport and Turbulence</a:t>
            </a:r>
          </a:p>
        </p:txBody>
      </p:sp>
      <p:sp>
        <p:nvSpPr>
          <p:cNvPr id="5159" name="Text Box 12"/>
          <p:cNvSpPr txBox="1">
            <a:spLocks noChangeArrowheads="1"/>
          </p:cNvSpPr>
          <p:nvPr/>
        </p:nvSpPr>
        <p:spPr bwMode="auto">
          <a:xfrm>
            <a:off x="76200" y="22098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Macroscopic Stability</a:t>
            </a:r>
          </a:p>
        </p:txBody>
      </p:sp>
      <p:sp>
        <p:nvSpPr>
          <p:cNvPr id="5160" name="Text Box 12"/>
          <p:cNvSpPr txBox="1">
            <a:spLocks noChangeArrowheads="1"/>
          </p:cNvSpPr>
          <p:nvPr/>
        </p:nvSpPr>
        <p:spPr bwMode="auto">
          <a:xfrm>
            <a:off x="76200" y="28194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Boundary </a:t>
            </a:r>
          </a:p>
          <a:p>
            <a:pPr algn="ctr">
              <a:lnSpc>
                <a:spcPct val="90000"/>
              </a:lnSpc>
            </a:pPr>
            <a:r>
              <a:rPr lang="en-US" sz="1400" i="0">
                <a:solidFill>
                  <a:schemeClr val="tx1"/>
                </a:solidFill>
                <a:latin typeface="Arial Narrow" pitchFamily="34" charset="0"/>
              </a:rPr>
              <a:t>and Lithium</a:t>
            </a:r>
          </a:p>
        </p:txBody>
      </p:sp>
      <p:sp>
        <p:nvSpPr>
          <p:cNvPr id="5161" name="Text Box 12"/>
          <p:cNvSpPr txBox="1">
            <a:spLocks noChangeArrowheads="1"/>
          </p:cNvSpPr>
          <p:nvPr/>
        </p:nvSpPr>
        <p:spPr bwMode="auto">
          <a:xfrm>
            <a:off x="76200" y="34290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Waves+Energetic Particles</a:t>
            </a:r>
          </a:p>
        </p:txBody>
      </p:sp>
      <p:sp>
        <p:nvSpPr>
          <p:cNvPr id="5162" name="Text Box 12"/>
          <p:cNvSpPr txBox="1">
            <a:spLocks noChangeArrowheads="1"/>
          </p:cNvSpPr>
          <p:nvPr/>
        </p:nvSpPr>
        <p:spPr bwMode="auto">
          <a:xfrm>
            <a:off x="76200" y="40386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Solenoid-free Start-up/ramp-up</a:t>
            </a:r>
          </a:p>
        </p:txBody>
      </p:sp>
      <p:sp>
        <p:nvSpPr>
          <p:cNvPr id="5163" name="Text Box 12"/>
          <p:cNvSpPr txBox="1">
            <a:spLocks noChangeArrowheads="1"/>
          </p:cNvSpPr>
          <p:nvPr/>
        </p:nvSpPr>
        <p:spPr bwMode="auto">
          <a:xfrm>
            <a:off x="76200" y="46482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Adv. Scenarios and Control</a:t>
            </a:r>
          </a:p>
        </p:txBody>
      </p:sp>
      <p:sp>
        <p:nvSpPr>
          <p:cNvPr id="5164" name="Text Box 12"/>
          <p:cNvSpPr txBox="1">
            <a:spLocks noChangeArrowheads="1"/>
          </p:cNvSpPr>
          <p:nvPr/>
        </p:nvSpPr>
        <p:spPr bwMode="auto">
          <a:xfrm>
            <a:off x="76200" y="5257800"/>
            <a:ext cx="1295400" cy="479425"/>
          </a:xfrm>
          <a:prstGeom prst="rect">
            <a:avLst/>
          </a:prstGeom>
          <a:noFill/>
          <a:ln w="3175">
            <a:noFill/>
            <a:miter lim="800000"/>
            <a:headEnd/>
            <a:tailEnd/>
          </a:ln>
        </p:spPr>
        <p:txBody>
          <a:bodyPr lIns="45720" rIns="0">
            <a:spAutoFit/>
          </a:bodyPr>
          <a:lstStyle/>
          <a:p>
            <a:pPr algn="ctr">
              <a:lnSpc>
                <a:spcPct val="90000"/>
              </a:lnSpc>
            </a:pPr>
            <a:r>
              <a:rPr lang="en-US" sz="1400" i="0">
                <a:solidFill>
                  <a:schemeClr val="tx1"/>
                </a:solidFill>
                <a:latin typeface="Arial Narrow" pitchFamily="34" charset="0"/>
              </a:rPr>
              <a:t>ITER Needs + Cross-cutting</a:t>
            </a:r>
          </a:p>
        </p:txBody>
      </p:sp>
      <p:sp>
        <p:nvSpPr>
          <p:cNvPr id="5165" name="Text Box 12"/>
          <p:cNvSpPr txBox="1">
            <a:spLocks noChangeArrowheads="1"/>
          </p:cNvSpPr>
          <p:nvPr/>
        </p:nvSpPr>
        <p:spPr bwMode="auto">
          <a:xfrm>
            <a:off x="76200" y="6015038"/>
            <a:ext cx="1295400" cy="481012"/>
          </a:xfrm>
          <a:prstGeom prst="rect">
            <a:avLst/>
          </a:prstGeom>
          <a:noFill/>
          <a:ln w="3175">
            <a:noFill/>
            <a:miter lim="800000"/>
            <a:headEnd/>
            <a:tailEnd/>
          </a:ln>
        </p:spPr>
        <p:txBody>
          <a:bodyPr lIns="45720" rIns="0">
            <a:spAutoFit/>
          </a:bodyPr>
          <a:lstStyle/>
          <a:p>
            <a:pPr>
              <a:lnSpc>
                <a:spcPct val="90000"/>
              </a:lnSpc>
            </a:pPr>
            <a:r>
              <a:rPr lang="en-US" sz="1400" i="0">
                <a:solidFill>
                  <a:schemeClr val="tx1"/>
                </a:solidFill>
                <a:latin typeface="Arial Narrow" pitchFamily="34" charset="0"/>
              </a:rPr>
              <a:t>Joint Research Target (3 facility)</a:t>
            </a:r>
          </a:p>
        </p:txBody>
      </p:sp>
      <p:sp>
        <p:nvSpPr>
          <p:cNvPr id="5166" name="Text Box 16"/>
          <p:cNvSpPr txBox="1">
            <a:spLocks noChangeArrowheads="1"/>
          </p:cNvSpPr>
          <p:nvPr/>
        </p:nvSpPr>
        <p:spPr bwMode="auto">
          <a:xfrm>
            <a:off x="6629400" y="3478213"/>
            <a:ext cx="2438400" cy="331787"/>
          </a:xfrm>
          <a:prstGeom prst="rect">
            <a:avLst/>
          </a:prstGeom>
          <a:solidFill>
            <a:srgbClr val="EAEAEA"/>
          </a:solidFill>
          <a:ln w="3175">
            <a:solidFill>
              <a:srgbClr val="B2B2B2"/>
            </a:solidFill>
            <a:miter lim="800000"/>
            <a:headEnd/>
            <a:tailEnd/>
          </a:ln>
        </p:spPr>
        <p:txBody>
          <a:bodyPr lIns="45720" rIns="0">
            <a:spAutoFit/>
          </a:bodyPr>
          <a:lstStyle/>
          <a:p>
            <a:pPr>
              <a:lnSpc>
                <a:spcPct val="70000"/>
              </a:lnSpc>
            </a:pPr>
            <a:r>
              <a:rPr lang="en-US" sz="1100" i="0">
                <a:solidFill>
                  <a:srgbClr val="FF0000"/>
                </a:solidFill>
              </a:rPr>
              <a:t>Assess reduced models for *AE mode-induced fast-ion transport</a:t>
            </a:r>
          </a:p>
        </p:txBody>
      </p:sp>
      <p:sp>
        <p:nvSpPr>
          <p:cNvPr id="5167" name="Text Box 23"/>
          <p:cNvSpPr txBox="1">
            <a:spLocks noChangeArrowheads="1"/>
          </p:cNvSpPr>
          <p:nvPr/>
        </p:nvSpPr>
        <p:spPr bwMode="auto">
          <a:xfrm>
            <a:off x="4114800" y="6019800"/>
            <a:ext cx="2438400" cy="457200"/>
          </a:xfrm>
          <a:prstGeom prst="rect">
            <a:avLst/>
          </a:prstGeom>
          <a:solidFill>
            <a:srgbClr val="EAEAEA"/>
          </a:solidFill>
          <a:ln w="3175">
            <a:solidFill>
              <a:srgbClr val="B2B2B2"/>
            </a:solidFill>
            <a:miter lim="800000"/>
            <a:headEnd/>
            <a:tailEnd/>
          </a:ln>
        </p:spPr>
        <p:txBody>
          <a:bodyPr lIns="45720" tIns="0" rIns="0" bIns="0">
            <a:spAutoFit/>
          </a:bodyPr>
          <a:lstStyle/>
          <a:p>
            <a:pPr>
              <a:lnSpc>
                <a:spcPct val="90000"/>
              </a:lnSpc>
            </a:pPr>
            <a:r>
              <a:rPr lang="en-US" sz="1100" i="0">
                <a:solidFill>
                  <a:srgbClr val="FF0000"/>
                </a:solidFill>
              </a:rPr>
              <a:t>Stationary regimes w/o large ELMs,  improve understanding of increased edge particle transport</a:t>
            </a:r>
          </a:p>
        </p:txBody>
      </p:sp>
      <p:sp>
        <p:nvSpPr>
          <p:cNvPr id="5168" name="Text Box 23"/>
          <p:cNvSpPr txBox="1">
            <a:spLocks noChangeArrowheads="1"/>
          </p:cNvSpPr>
          <p:nvPr/>
        </p:nvSpPr>
        <p:spPr bwMode="auto">
          <a:xfrm>
            <a:off x="6629400" y="6172200"/>
            <a:ext cx="2438400" cy="152400"/>
          </a:xfrm>
          <a:prstGeom prst="rect">
            <a:avLst/>
          </a:prstGeom>
          <a:solidFill>
            <a:srgbClr val="EAEAEA"/>
          </a:solidFill>
          <a:ln w="3175">
            <a:solidFill>
              <a:srgbClr val="B2B2B2"/>
            </a:solidFill>
            <a:miter lim="800000"/>
            <a:headEnd/>
            <a:tailEnd/>
          </a:ln>
        </p:spPr>
        <p:txBody>
          <a:bodyPr lIns="45720" tIns="0" rIns="0" bIns="0">
            <a:spAutoFit/>
          </a:bodyPr>
          <a:lstStyle/>
          <a:p>
            <a:pPr algn="ctr">
              <a:lnSpc>
                <a:spcPct val="90000"/>
              </a:lnSpc>
            </a:pPr>
            <a:r>
              <a:rPr lang="en-US" sz="1100" i="0">
                <a:solidFill>
                  <a:srgbClr val="FF0000"/>
                </a:solidFill>
              </a:rPr>
              <a:t>TBD</a:t>
            </a:r>
          </a:p>
        </p:txBody>
      </p:sp>
      <p:sp>
        <p:nvSpPr>
          <p:cNvPr id="5169" name="Text Box 27"/>
          <p:cNvSpPr txBox="1">
            <a:spLocks noChangeArrowheads="1"/>
          </p:cNvSpPr>
          <p:nvPr/>
        </p:nvSpPr>
        <p:spPr bwMode="auto">
          <a:xfrm>
            <a:off x="6629400" y="4627563"/>
            <a:ext cx="2438400" cy="477837"/>
          </a:xfrm>
          <a:prstGeom prst="rect">
            <a:avLst/>
          </a:prstGeom>
          <a:solidFill>
            <a:srgbClr val="EAEAEA"/>
          </a:solidFill>
          <a:ln w="3175">
            <a:solidFill>
              <a:srgbClr val="B2B2B2"/>
            </a:solidFill>
            <a:miter lim="800000"/>
            <a:headEnd/>
            <a:tailEnd/>
          </a:ln>
        </p:spPr>
        <p:txBody>
          <a:bodyPr lIns="45720" rIns="0">
            <a:spAutoFit/>
          </a:bodyPr>
          <a:lstStyle/>
          <a:p>
            <a:pPr>
              <a:lnSpc>
                <a:spcPts val="1000"/>
              </a:lnSpc>
            </a:pPr>
            <a:r>
              <a:rPr lang="en-US" sz="1100" i="0">
                <a:solidFill>
                  <a:srgbClr val="FF0000"/>
                </a:solidFill>
              </a:rPr>
              <a:t>Assess advanced control techniques for sustained high performance </a:t>
            </a:r>
            <a:r>
              <a:rPr lang="en-US" sz="1100" b="0" i="0">
                <a:solidFill>
                  <a:srgbClr val="FF0000"/>
                </a:solidFill>
              </a:rPr>
              <a:t>(with MS, BP TSGs)</a:t>
            </a:r>
          </a:p>
        </p:txBody>
      </p:sp>
      <p:sp>
        <p:nvSpPr>
          <p:cNvPr id="5170" name="Text Box 27"/>
          <p:cNvSpPr txBox="1">
            <a:spLocks noChangeArrowheads="1"/>
          </p:cNvSpPr>
          <p:nvPr/>
        </p:nvSpPr>
        <p:spPr bwMode="auto">
          <a:xfrm>
            <a:off x="4114800" y="5237163"/>
            <a:ext cx="2438400" cy="477837"/>
          </a:xfrm>
          <a:prstGeom prst="rect">
            <a:avLst/>
          </a:prstGeom>
          <a:solidFill>
            <a:srgbClr val="EAEAEA"/>
          </a:solidFill>
          <a:ln w="3175">
            <a:solidFill>
              <a:srgbClr val="B2B2B2"/>
            </a:solidFill>
            <a:miter lim="800000"/>
            <a:headEnd/>
            <a:tailEnd/>
          </a:ln>
        </p:spPr>
        <p:txBody>
          <a:bodyPr lIns="45720" rIns="0">
            <a:spAutoFit/>
          </a:bodyPr>
          <a:lstStyle/>
          <a:p>
            <a:pPr>
              <a:lnSpc>
                <a:spcPts val="1000"/>
              </a:lnSpc>
            </a:pPr>
            <a:r>
              <a:rPr lang="en-US" sz="1100" i="0">
                <a:solidFill>
                  <a:srgbClr val="FF0000"/>
                </a:solidFill>
              </a:rPr>
              <a:t>Identify disruption precursors and  disruption mitigation &amp; avoidance techniques for NSTX-U and ITER</a:t>
            </a:r>
          </a:p>
        </p:txBody>
      </p:sp>
      <p:sp>
        <p:nvSpPr>
          <p:cNvPr id="5171" name="Text Box 23"/>
          <p:cNvSpPr txBox="1">
            <a:spLocks noChangeArrowheads="1"/>
          </p:cNvSpPr>
          <p:nvPr/>
        </p:nvSpPr>
        <p:spPr bwMode="auto">
          <a:xfrm>
            <a:off x="4114800" y="1676400"/>
            <a:ext cx="2438400" cy="304800"/>
          </a:xfrm>
          <a:prstGeom prst="rect">
            <a:avLst/>
          </a:prstGeom>
          <a:solidFill>
            <a:srgbClr val="EAEAEA"/>
          </a:solidFill>
          <a:ln w="3175">
            <a:solidFill>
              <a:srgbClr val="B2B2B2"/>
            </a:solidFill>
            <a:miter lim="800000"/>
            <a:headEnd/>
            <a:tailEnd/>
          </a:ln>
        </p:spPr>
        <p:txBody>
          <a:bodyPr lIns="45720" tIns="0" rIns="0" bIns="0">
            <a:spAutoFit/>
          </a:bodyPr>
          <a:lstStyle/>
          <a:p>
            <a:pPr>
              <a:lnSpc>
                <a:spcPct val="90000"/>
              </a:lnSpc>
            </a:pPr>
            <a:r>
              <a:rPr lang="en-US" sz="1100" i="0">
                <a:solidFill>
                  <a:srgbClr val="FF0000"/>
                </a:solidFill>
              </a:rPr>
              <a:t>Perform integrated physics+optical design of new high-k</a:t>
            </a:r>
            <a:r>
              <a:rPr lang="en-US" sz="1100" i="0" baseline="-25000">
                <a:solidFill>
                  <a:srgbClr val="FF0000"/>
                </a:solidFill>
              </a:rPr>
              <a:t>θ</a:t>
            </a:r>
            <a:r>
              <a:rPr lang="en-US" sz="1100" i="0">
                <a:solidFill>
                  <a:srgbClr val="FF0000"/>
                </a:solidFill>
              </a:rPr>
              <a:t> FIR system</a:t>
            </a:r>
          </a:p>
        </p:txBody>
      </p:sp>
      <p:sp>
        <p:nvSpPr>
          <p:cNvPr id="5172" name="Text Box 16"/>
          <p:cNvSpPr txBox="1">
            <a:spLocks noChangeArrowheads="1"/>
          </p:cNvSpPr>
          <p:nvPr/>
        </p:nvSpPr>
        <p:spPr bwMode="auto">
          <a:xfrm>
            <a:off x="4114800" y="3478213"/>
            <a:ext cx="2438400" cy="447675"/>
          </a:xfrm>
          <a:prstGeom prst="rect">
            <a:avLst/>
          </a:prstGeom>
          <a:solidFill>
            <a:srgbClr val="EAEAEA"/>
          </a:solidFill>
          <a:ln w="3175">
            <a:solidFill>
              <a:srgbClr val="B2B2B2"/>
            </a:solidFill>
            <a:miter lim="800000"/>
            <a:headEnd/>
            <a:tailEnd/>
          </a:ln>
        </p:spPr>
        <p:txBody>
          <a:bodyPr lIns="45720" rIns="0">
            <a:spAutoFit/>
          </a:bodyPr>
          <a:lstStyle/>
          <a:p>
            <a:pPr>
              <a:lnSpc>
                <a:spcPct val="70000"/>
              </a:lnSpc>
            </a:pPr>
            <a:r>
              <a:rPr lang="en-US" sz="1100" i="0">
                <a:solidFill>
                  <a:srgbClr val="FF0000"/>
                </a:solidFill>
              </a:rPr>
              <a:t>Perform physics design of ECH &amp; EBW system for plasma start-up &amp; current drive in advanced scenarios</a:t>
            </a:r>
          </a:p>
        </p:txBody>
      </p:sp>
      <p:sp>
        <p:nvSpPr>
          <p:cNvPr id="5173" name="Text Box 27"/>
          <p:cNvSpPr txBox="1">
            <a:spLocks noChangeArrowheads="1"/>
          </p:cNvSpPr>
          <p:nvPr/>
        </p:nvSpPr>
        <p:spPr bwMode="auto">
          <a:xfrm>
            <a:off x="1600200" y="2819400"/>
            <a:ext cx="2438400" cy="349250"/>
          </a:xfrm>
          <a:prstGeom prst="rect">
            <a:avLst/>
          </a:prstGeom>
          <a:solidFill>
            <a:srgbClr val="EAEAEA"/>
          </a:solidFill>
          <a:ln w="3175">
            <a:solidFill>
              <a:srgbClr val="B2B2B2"/>
            </a:solidFill>
            <a:miter lim="800000"/>
            <a:headEnd/>
            <a:tailEnd/>
          </a:ln>
        </p:spPr>
        <p:txBody>
          <a:bodyPr lIns="45720" rIns="0">
            <a:spAutoFit/>
          </a:bodyPr>
          <a:lstStyle/>
          <a:p>
            <a:pPr>
              <a:lnSpc>
                <a:spcPts val="1000"/>
              </a:lnSpc>
            </a:pPr>
            <a:r>
              <a:rPr lang="en-US" sz="1100" i="0">
                <a:solidFill>
                  <a:srgbClr val="FF0000"/>
                </a:solidFill>
              </a:rPr>
              <a:t>Project deuterium pumping using lithium coatings and cryo-pumping</a:t>
            </a:r>
            <a:endParaRPr lang="en-US" sz="1100" b="0" i="0">
              <a:solidFill>
                <a:srgbClr val="FF0000"/>
              </a:solidFill>
            </a:endParaRPr>
          </a:p>
        </p:txBody>
      </p:sp>
      <p:sp>
        <p:nvSpPr>
          <p:cNvPr id="41" name="Rectangle 207"/>
          <p:cNvSpPr>
            <a:spLocks noGrp="1" noChangeArrowheads="1"/>
          </p:cNvSpPr>
          <p:nvPr>
            <p:ph type="sldNum" sz="quarter" idx="10"/>
          </p:nvPr>
        </p:nvSpPr>
        <p:spPr/>
        <p:txBody>
          <a:bodyPr/>
          <a:lstStyle/>
          <a:p>
            <a:pPr>
              <a:defRPr/>
            </a:pPr>
            <a:fld id="{6A4B1EF9-71F8-4F54-A700-905107785964}" type="slidenum">
              <a:rPr lang="en-US" smtClean="0">
                <a:ea typeface="ＭＳ Ｐゴシック" pitchFamily="34" charset="-128"/>
                <a:cs typeface="Arial" charset="0"/>
              </a:rPr>
              <a:pPr>
                <a:defRPr/>
              </a:pPr>
              <a:t>4</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2800" smtClean="0"/>
              <a:t>NSTX-U PAC meeting – April 17-19, 2012</a:t>
            </a:r>
          </a:p>
        </p:txBody>
      </p:sp>
      <p:sp>
        <p:nvSpPr>
          <p:cNvPr id="6147" name="Content Placeholder 2"/>
          <p:cNvSpPr>
            <a:spLocks noGrp="1"/>
          </p:cNvSpPr>
          <p:nvPr>
            <p:ph idx="1"/>
          </p:nvPr>
        </p:nvSpPr>
        <p:spPr>
          <a:xfrm>
            <a:off x="152400" y="1905000"/>
            <a:ext cx="8763000" cy="4191000"/>
          </a:xfrm>
        </p:spPr>
        <p:txBody>
          <a:bodyPr/>
          <a:lstStyle/>
          <a:p>
            <a:r>
              <a:rPr lang="en-US" smtClean="0"/>
              <a:t>NSTX-U team scientific productivity during Upgrade outage</a:t>
            </a:r>
          </a:p>
          <a:p>
            <a:pPr lvl="1"/>
            <a:r>
              <a:rPr lang="en-US" smtClean="0"/>
              <a:t>Analysis, publications, present and upcoming milestones</a:t>
            </a:r>
          </a:p>
          <a:p>
            <a:endParaRPr lang="en-US" smtClean="0"/>
          </a:p>
          <a:p>
            <a:r>
              <a:rPr lang="en-US" smtClean="0"/>
              <a:t>NSTX-U team participation and utilization of collaboration with other facilities to prepare for NSTX-U operation and contribute to fusion science generally</a:t>
            </a:r>
          </a:p>
          <a:p>
            <a:endParaRPr lang="en-US" smtClean="0"/>
          </a:p>
          <a:p>
            <a:r>
              <a:rPr lang="en-US" smtClean="0"/>
              <a:t>Preliminary ideas and preparation for 5 year plan:</a:t>
            </a:r>
          </a:p>
          <a:p>
            <a:pPr lvl="1"/>
            <a:r>
              <a:rPr lang="en-US" smtClean="0"/>
              <a:t>Initial operation of NSTX-U = 2014-15</a:t>
            </a:r>
          </a:p>
          <a:p>
            <a:pPr lvl="1"/>
            <a:r>
              <a:rPr lang="en-US" smtClean="0"/>
              <a:t>Longer term: later stages of 5 year plan = 2016-18</a:t>
            </a:r>
          </a:p>
        </p:txBody>
      </p:sp>
      <p:sp>
        <p:nvSpPr>
          <p:cNvPr id="10244" name="Rectangle 207"/>
          <p:cNvSpPr>
            <a:spLocks noGrp="1" noChangeArrowheads="1"/>
          </p:cNvSpPr>
          <p:nvPr>
            <p:ph type="sldNum" sz="quarter" idx="10"/>
          </p:nvPr>
        </p:nvSpPr>
        <p:spPr/>
        <p:txBody>
          <a:bodyPr/>
          <a:lstStyle/>
          <a:p>
            <a:pPr>
              <a:defRPr/>
            </a:pPr>
            <a:fld id="{A41166B4-3895-40F4-B4B2-3A3B016E0690}" type="slidenum">
              <a:rPr lang="en-US" smtClean="0">
                <a:ea typeface="ＭＳ Ｐゴシック" pitchFamily="34" charset="-128"/>
                <a:cs typeface="Arial" charset="0"/>
              </a:rPr>
              <a:pPr>
                <a:defRPr/>
              </a:pPr>
              <a:t>5</a:t>
            </a:fld>
            <a:endParaRPr lang="en-US" smtClean="0">
              <a:ea typeface="ＭＳ Ｐゴシック" pitchFamily="34" charset="-128"/>
              <a:cs typeface="Arial" charset="0"/>
            </a:endParaRPr>
          </a:p>
        </p:txBody>
      </p:sp>
      <p:sp>
        <p:nvSpPr>
          <p:cNvPr id="6149" name="TextBox 4"/>
          <p:cNvSpPr txBox="1">
            <a:spLocks noChangeArrowheads="1"/>
          </p:cNvSpPr>
          <p:nvPr/>
        </p:nvSpPr>
        <p:spPr bwMode="auto">
          <a:xfrm>
            <a:off x="714375" y="1066800"/>
            <a:ext cx="7667625" cy="461963"/>
          </a:xfrm>
          <a:prstGeom prst="rect">
            <a:avLst/>
          </a:prstGeom>
          <a:noFill/>
          <a:ln w="9525">
            <a:noFill/>
            <a:miter lim="800000"/>
            <a:headEnd/>
            <a:tailEnd/>
          </a:ln>
        </p:spPr>
        <p:txBody>
          <a:bodyPr wrap="none">
            <a:spAutoFit/>
          </a:bodyPr>
          <a:lstStyle/>
          <a:p>
            <a:r>
              <a:rPr lang="en-US" sz="2400" i="0">
                <a:solidFill>
                  <a:srgbClr val="FF0000"/>
                </a:solidFill>
              </a:rPr>
              <a:t>Preliminary ideas for PAC charge topics/questions: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Draft schedule for 5 year planning preparation</a:t>
            </a:r>
          </a:p>
        </p:txBody>
      </p:sp>
      <p:sp>
        <p:nvSpPr>
          <p:cNvPr id="7171" name="Content Placeholder 2"/>
          <p:cNvSpPr>
            <a:spLocks noGrp="1"/>
          </p:cNvSpPr>
          <p:nvPr>
            <p:ph idx="1"/>
          </p:nvPr>
        </p:nvSpPr>
        <p:spPr>
          <a:xfrm>
            <a:off x="76200" y="1066800"/>
            <a:ext cx="8915400" cy="5410200"/>
          </a:xfrm>
        </p:spPr>
        <p:txBody>
          <a:bodyPr/>
          <a:lstStyle/>
          <a:p>
            <a:pPr>
              <a:lnSpc>
                <a:spcPct val="150000"/>
              </a:lnSpc>
            </a:pPr>
            <a:r>
              <a:rPr lang="en-US" smtClean="0"/>
              <a:t>Jan-Mar 2012 – define physics program, needed diagnostic and facility upgrades for initial ops (2014-15) and 2016-18</a:t>
            </a:r>
          </a:p>
          <a:p>
            <a:pPr>
              <a:lnSpc>
                <a:spcPct val="150000"/>
              </a:lnSpc>
            </a:pPr>
            <a:r>
              <a:rPr lang="en-US" smtClean="0"/>
              <a:t>April 2012 – get initial feedback from PAC on long-term plans</a:t>
            </a:r>
          </a:p>
          <a:p>
            <a:pPr>
              <a:lnSpc>
                <a:spcPct val="150000"/>
              </a:lnSpc>
            </a:pPr>
            <a:r>
              <a:rPr lang="en-US" smtClean="0"/>
              <a:t>May 2012 – formulate/finalize plan elements and outline, identify/finalize authors, begin writing chapters</a:t>
            </a:r>
          </a:p>
          <a:p>
            <a:pPr>
              <a:lnSpc>
                <a:spcPct val="150000"/>
              </a:lnSpc>
            </a:pPr>
            <a:r>
              <a:rPr lang="en-US" smtClean="0"/>
              <a:t>October 2012 – First drafts of plan chapters due</a:t>
            </a:r>
          </a:p>
          <a:p>
            <a:pPr>
              <a:lnSpc>
                <a:spcPct val="150000"/>
              </a:lnSpc>
            </a:pPr>
            <a:r>
              <a:rPr lang="en-US" smtClean="0"/>
              <a:t>Nov-Dec 2012 – internal review/revision/editing of plan</a:t>
            </a:r>
          </a:p>
          <a:p>
            <a:pPr>
              <a:lnSpc>
                <a:spcPct val="150000"/>
              </a:lnSpc>
            </a:pPr>
            <a:r>
              <a:rPr lang="en-US" smtClean="0"/>
              <a:t>Jan/Feb 2013 – 5 yr plan presentation ‘dry-run’ to PAC-33</a:t>
            </a:r>
          </a:p>
          <a:p>
            <a:pPr>
              <a:lnSpc>
                <a:spcPct val="150000"/>
              </a:lnSpc>
            </a:pPr>
            <a:r>
              <a:rPr lang="en-US" smtClean="0"/>
              <a:t>Plan presented to Review committee and FES Mar/Apr 2013</a:t>
            </a:r>
          </a:p>
          <a:p>
            <a:pPr>
              <a:lnSpc>
                <a:spcPct val="150000"/>
              </a:lnSpc>
            </a:pPr>
            <a:endParaRPr lang="en-US" smtClean="0"/>
          </a:p>
        </p:txBody>
      </p:sp>
      <p:sp>
        <p:nvSpPr>
          <p:cNvPr id="16388" name="Rectangle 207"/>
          <p:cNvSpPr>
            <a:spLocks noGrp="1" noChangeArrowheads="1"/>
          </p:cNvSpPr>
          <p:nvPr>
            <p:ph type="sldNum" sz="quarter" idx="10"/>
          </p:nvPr>
        </p:nvSpPr>
        <p:spPr/>
        <p:txBody>
          <a:bodyPr/>
          <a:lstStyle/>
          <a:p>
            <a:pPr>
              <a:defRPr/>
            </a:pPr>
            <a:fld id="{24CA8C35-B05F-4BFB-B2FA-FEB0E6E03CDD}" type="slidenum">
              <a:rPr lang="en-US" smtClean="0">
                <a:ea typeface="ＭＳ Ｐゴシック" pitchFamily="34" charset="-128"/>
                <a:cs typeface="Arial" charset="0"/>
              </a:rPr>
              <a:pPr>
                <a:defRPr/>
              </a:pPr>
              <a:t>6</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838200"/>
          </a:xfrm>
        </p:spPr>
        <p:txBody>
          <a:bodyPr/>
          <a:lstStyle/>
          <a:p>
            <a:pPr>
              <a:lnSpc>
                <a:spcPct val="90000"/>
              </a:lnSpc>
            </a:pPr>
            <a:r>
              <a:rPr lang="en-US" smtClean="0">
                <a:solidFill>
                  <a:srgbClr val="0033CC"/>
                </a:solidFill>
                <a:ea typeface="ＭＳ Ｐゴシック" pitchFamily="34" charset="-128"/>
              </a:rPr>
              <a:t>Collaborations:   Held team-wide discussion on FY12-13 opportunities and expectations in Sep-Dec 2011</a:t>
            </a:r>
          </a:p>
        </p:txBody>
      </p:sp>
      <p:sp>
        <p:nvSpPr>
          <p:cNvPr id="11267" name="Content Placeholder 2"/>
          <p:cNvSpPr>
            <a:spLocks noGrp="1"/>
          </p:cNvSpPr>
          <p:nvPr>
            <p:ph idx="1"/>
          </p:nvPr>
        </p:nvSpPr>
        <p:spPr>
          <a:xfrm>
            <a:off x="14288" y="914400"/>
            <a:ext cx="9117012" cy="5562600"/>
          </a:xfrm>
        </p:spPr>
        <p:txBody>
          <a:bodyPr/>
          <a:lstStyle/>
          <a:p>
            <a:pPr marL="231775" indent="-231775">
              <a:lnSpc>
                <a:spcPct val="85000"/>
              </a:lnSpc>
              <a:defRPr/>
            </a:pPr>
            <a:r>
              <a:rPr lang="en-US" dirty="0" smtClean="0">
                <a:ea typeface="ＭＳ Ｐゴシック" pitchFamily="34" charset="-128"/>
              </a:rPr>
              <a:t>Collaboration should aim to support NSTX-Upgrade mission</a:t>
            </a:r>
          </a:p>
          <a:p>
            <a:pPr marL="631825" lvl="1" indent="-231775">
              <a:lnSpc>
                <a:spcPct val="85000"/>
              </a:lnSpc>
              <a:defRPr/>
            </a:pPr>
            <a:r>
              <a:rPr lang="en-US" dirty="0" smtClean="0">
                <a:ea typeface="ＭＳ Ｐゴシック" pitchFamily="34" charset="-128"/>
              </a:rPr>
              <a:t>Also support </a:t>
            </a:r>
            <a:r>
              <a:rPr lang="en-US" dirty="0" err="1" smtClean="0">
                <a:ea typeface="ＭＳ Ｐゴシック" pitchFamily="34" charset="-128"/>
              </a:rPr>
              <a:t>toroidal</a:t>
            </a:r>
            <a:r>
              <a:rPr lang="en-US" dirty="0" smtClean="0">
                <a:ea typeface="ＭＳ Ｐゴシック" pitchFamily="34" charset="-128"/>
              </a:rPr>
              <a:t> physics generally, ICCs, and non-fusion applications</a:t>
            </a:r>
          </a:p>
          <a:p>
            <a:pPr marL="231775" indent="-231775">
              <a:lnSpc>
                <a:spcPct val="85000"/>
              </a:lnSpc>
              <a:defRPr/>
            </a:pPr>
            <a:r>
              <a:rPr lang="en-US" dirty="0" smtClean="0">
                <a:ea typeface="ＭＳ Ｐゴシック" pitchFamily="34" charset="-128"/>
              </a:rPr>
              <a:t>For all researchers, use Upgrade outage as opportunity to:</a:t>
            </a:r>
          </a:p>
          <a:p>
            <a:pPr lvl="1">
              <a:lnSpc>
                <a:spcPct val="80000"/>
              </a:lnSpc>
              <a:defRPr/>
            </a:pPr>
            <a:r>
              <a:rPr lang="en-US" dirty="0" smtClean="0">
                <a:ea typeface="ＭＳ Ｐゴシック" pitchFamily="34" charset="-128"/>
              </a:rPr>
              <a:t>Extend and improve your ongoing and future research on NSTX</a:t>
            </a:r>
          </a:p>
          <a:p>
            <a:pPr lvl="1">
              <a:lnSpc>
                <a:spcPct val="80000"/>
              </a:lnSpc>
              <a:defRPr/>
            </a:pPr>
            <a:r>
              <a:rPr lang="en-US" dirty="0" smtClean="0">
                <a:ea typeface="ＭＳ Ｐゴシック" pitchFamily="34" charset="-128"/>
              </a:rPr>
              <a:t>Learn about other facilities – bring back knowledge, best practices</a:t>
            </a:r>
          </a:p>
          <a:p>
            <a:pPr lvl="1">
              <a:lnSpc>
                <a:spcPct val="80000"/>
              </a:lnSpc>
              <a:defRPr/>
            </a:pPr>
            <a:r>
              <a:rPr lang="en-US" dirty="0" smtClean="0">
                <a:ea typeface="ＭＳ Ｐゴシック" pitchFamily="34" charset="-128"/>
              </a:rPr>
              <a:t>Try or learn something new – new physics, diagnostics, analysis, …</a:t>
            </a:r>
          </a:p>
          <a:p>
            <a:pPr marL="231775" indent="-231775">
              <a:lnSpc>
                <a:spcPct val="85000"/>
              </a:lnSpc>
              <a:defRPr/>
            </a:pPr>
            <a:r>
              <a:rPr lang="en-US" dirty="0" smtClean="0">
                <a:ea typeface="ＭＳ Ｐゴシック" pitchFamily="34" charset="-128"/>
              </a:rPr>
              <a:t>Aim to form small teams from NSTX (PPPL + non-PPPL)</a:t>
            </a:r>
          </a:p>
          <a:p>
            <a:pPr lvl="1">
              <a:lnSpc>
                <a:spcPct val="85000"/>
              </a:lnSpc>
              <a:defRPr/>
            </a:pPr>
            <a:r>
              <a:rPr lang="en-US" dirty="0" smtClean="0">
                <a:ea typeface="ＭＳ Ｐゴシック" pitchFamily="34" charset="-128"/>
              </a:rPr>
              <a:t>Coordinate research plans, analysis, travel, and participation</a:t>
            </a:r>
          </a:p>
          <a:p>
            <a:pPr marL="231775" indent="-231775">
              <a:lnSpc>
                <a:spcPct val="85000"/>
              </a:lnSpc>
              <a:defRPr/>
            </a:pPr>
            <a:r>
              <a:rPr lang="en-US" dirty="0" smtClean="0">
                <a:ea typeface="ＭＳ Ｐゴシック" pitchFamily="34" charset="-128"/>
              </a:rPr>
              <a:t>Expectations for researchers:</a:t>
            </a:r>
          </a:p>
          <a:p>
            <a:pPr lvl="1">
              <a:lnSpc>
                <a:spcPct val="80000"/>
              </a:lnSpc>
              <a:defRPr/>
            </a:pPr>
            <a:r>
              <a:rPr lang="en-US" dirty="0" smtClean="0">
                <a:ea typeface="ＭＳ Ｐゴシック" pitchFamily="34" charset="-128"/>
              </a:rPr>
              <a:t>Select 1 primary and 1 secondary/backup collaboration project</a:t>
            </a:r>
          </a:p>
          <a:p>
            <a:pPr lvl="1">
              <a:lnSpc>
                <a:spcPct val="80000"/>
              </a:lnSpc>
              <a:defRPr/>
            </a:pPr>
            <a:r>
              <a:rPr lang="en-US" dirty="0" smtClean="0">
                <a:ea typeface="ＭＳ Ｐゴシック" pitchFamily="34" charset="-128"/>
              </a:rPr>
              <a:t>Aim for 1</a:t>
            </a:r>
            <a:r>
              <a:rPr lang="en-US" baseline="30000" dirty="0" smtClean="0">
                <a:ea typeface="ＭＳ Ｐゴシック" pitchFamily="34" charset="-128"/>
              </a:rPr>
              <a:t>st</a:t>
            </a:r>
            <a:r>
              <a:rPr lang="en-US" dirty="0" smtClean="0">
                <a:ea typeface="ＭＳ Ｐゴシック" pitchFamily="34" charset="-128"/>
              </a:rPr>
              <a:t> author papers, invited talks – PRL/NF/</a:t>
            </a:r>
            <a:r>
              <a:rPr lang="en-US" dirty="0" err="1" smtClean="0">
                <a:ea typeface="ＭＳ Ｐゴシック" pitchFamily="34" charset="-128"/>
              </a:rPr>
              <a:t>PoP</a:t>
            </a:r>
            <a:r>
              <a:rPr lang="en-US" dirty="0" smtClean="0">
                <a:ea typeface="ＭＳ Ｐゴシック" pitchFamily="34" charset="-128"/>
              </a:rPr>
              <a:t>, APS/IAEA</a:t>
            </a:r>
          </a:p>
          <a:p>
            <a:pPr lvl="1">
              <a:lnSpc>
                <a:spcPct val="80000"/>
              </a:lnSpc>
              <a:defRPr/>
            </a:pPr>
            <a:r>
              <a:rPr lang="en-US" dirty="0" smtClean="0">
                <a:ea typeface="ＭＳ Ｐゴシック" pitchFamily="34" charset="-128"/>
              </a:rPr>
              <a:t>Present your results periodically to NSTX, PPPL research seminars</a:t>
            </a:r>
          </a:p>
          <a:p>
            <a:pPr marL="231775" indent="-231775">
              <a:lnSpc>
                <a:spcPct val="85000"/>
              </a:lnSpc>
              <a:defRPr/>
            </a:pPr>
            <a:r>
              <a:rPr lang="en-US" dirty="0" smtClean="0">
                <a:ea typeface="ＭＳ Ｐゴシック" pitchFamily="34" charset="-128"/>
              </a:rPr>
              <a:t>Facilities: </a:t>
            </a:r>
            <a:r>
              <a:rPr lang="en-US" sz="2000" dirty="0" smtClean="0">
                <a:ea typeface="ＭＳ Ｐゴシック" pitchFamily="34" charset="-128"/>
              </a:rPr>
              <a:t>MAST, DIII-D, C-Mod, LHD, EAST, KSTAR, JET, more to come</a:t>
            </a:r>
          </a:p>
          <a:p>
            <a:pPr marL="231775" indent="-231775">
              <a:lnSpc>
                <a:spcPct val="85000"/>
              </a:lnSpc>
              <a:defRPr/>
            </a:pPr>
            <a:r>
              <a:rPr lang="en-US" dirty="0" smtClean="0">
                <a:ea typeface="ＭＳ Ｐゴシック" pitchFamily="34" charset="-128"/>
              </a:rPr>
              <a:t>Funding:  </a:t>
            </a:r>
            <a:r>
              <a:rPr lang="en-US" sz="2000" dirty="0" smtClean="0">
                <a:ea typeface="ＭＳ Ｐゴシック" pitchFamily="34" charset="-128"/>
              </a:rPr>
              <a:t>PPPL covers salaries of PPPL NSTX researchers by default</a:t>
            </a:r>
          </a:p>
          <a:p>
            <a:pPr marL="231775" indent="-231775">
              <a:lnSpc>
                <a:spcPct val="85000"/>
              </a:lnSpc>
              <a:defRPr/>
            </a:pPr>
            <a:r>
              <a:rPr lang="en-US" dirty="0" smtClean="0">
                <a:ea typeface="ＭＳ Ｐゴシック" pitchFamily="34" charset="-128"/>
              </a:rPr>
              <a:t>Challenge:  </a:t>
            </a:r>
            <a:r>
              <a:rPr lang="en-US" sz="2000" dirty="0" smtClean="0">
                <a:ea typeface="ＭＳ Ｐゴシック" pitchFamily="34" charset="-128"/>
              </a:rPr>
              <a:t>no additional NSTX funding dedicated to collaboration</a:t>
            </a:r>
          </a:p>
          <a:p>
            <a:pPr marL="231775" indent="-231775">
              <a:lnSpc>
                <a:spcPct val="85000"/>
              </a:lnSpc>
              <a:defRPr/>
            </a:pPr>
            <a:r>
              <a:rPr lang="en-US" dirty="0" smtClean="0">
                <a:ea typeface="ＭＳ Ｐゴシック" pitchFamily="34" charset="-128"/>
              </a:rPr>
              <a:t>Working closely with PPPL off-site research department</a:t>
            </a:r>
          </a:p>
          <a:p>
            <a:pPr lvl="1">
              <a:lnSpc>
                <a:spcPct val="85000"/>
              </a:lnSpc>
              <a:defRPr/>
            </a:pPr>
            <a:endParaRPr lang="en-US" dirty="0" smtClean="0">
              <a:ea typeface="ＭＳ Ｐゴシック" pitchFamily="34" charset="-128"/>
            </a:endParaRPr>
          </a:p>
          <a:p>
            <a:pPr lvl="1">
              <a:lnSpc>
                <a:spcPct val="85000"/>
              </a:lnSpc>
              <a:defRPr/>
            </a:pPr>
            <a:endParaRPr lang="en-US" sz="1800" dirty="0" smtClean="0">
              <a:ea typeface="ＭＳ Ｐゴシック" pitchFamily="34" charset="-128"/>
            </a:endParaRPr>
          </a:p>
          <a:p>
            <a:pPr>
              <a:lnSpc>
                <a:spcPct val="85000"/>
              </a:lnSpc>
              <a:defRPr/>
            </a:pPr>
            <a:endParaRPr lang="en-US" sz="2000" dirty="0" smtClean="0">
              <a:ea typeface="ＭＳ Ｐゴシック" pitchFamily="34" charset="-128"/>
            </a:endParaRPr>
          </a:p>
        </p:txBody>
      </p:sp>
      <p:sp>
        <p:nvSpPr>
          <p:cNvPr id="5" name="Rectangle 207"/>
          <p:cNvSpPr>
            <a:spLocks noGrp="1" noChangeArrowheads="1"/>
          </p:cNvSpPr>
          <p:nvPr>
            <p:ph type="sldNum" sz="quarter" idx="10"/>
          </p:nvPr>
        </p:nvSpPr>
        <p:spPr/>
        <p:txBody>
          <a:bodyPr/>
          <a:lstStyle/>
          <a:p>
            <a:pPr>
              <a:defRPr/>
            </a:pPr>
            <a:fld id="{AB137164-EDB9-4B91-86D0-848BF80A6F69}" type="slidenum">
              <a:rPr lang="en-US" smtClean="0">
                <a:ea typeface="ＭＳ Ｐゴシック" pitchFamily="34" charset="-128"/>
                <a:cs typeface="Arial" charset="0"/>
              </a:rPr>
              <a:pPr>
                <a:defRPr/>
              </a:pPr>
              <a:t>7</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838200"/>
          </a:xfrm>
        </p:spPr>
        <p:txBody>
          <a:bodyPr/>
          <a:lstStyle/>
          <a:p>
            <a:pPr eaLnBrk="1" hangingPunct="1">
              <a:lnSpc>
                <a:spcPct val="90000"/>
              </a:lnSpc>
            </a:pPr>
            <a:r>
              <a:rPr lang="en-US" sz="2800" smtClean="0">
                <a:solidFill>
                  <a:srgbClr val="0033CC"/>
                </a:solidFill>
              </a:rPr>
              <a:t>Google docs used to share collaboration plan – organized by topic, facility, person, date, FTE-yrs</a:t>
            </a:r>
          </a:p>
        </p:txBody>
      </p:sp>
      <p:pic>
        <p:nvPicPr>
          <p:cNvPr id="9219" name="Picture 2"/>
          <p:cNvPicPr>
            <a:picLocks noChangeAspect="1" noChangeArrowheads="1"/>
          </p:cNvPicPr>
          <p:nvPr/>
        </p:nvPicPr>
        <p:blipFill>
          <a:blip r:embed="rId2" cstate="print"/>
          <a:srcRect/>
          <a:stretch>
            <a:fillRect/>
          </a:stretch>
        </p:blipFill>
        <p:spPr bwMode="auto">
          <a:xfrm>
            <a:off x="838200" y="1981200"/>
            <a:ext cx="7315200" cy="4573588"/>
          </a:xfrm>
          <a:prstGeom prst="rect">
            <a:avLst/>
          </a:prstGeom>
          <a:noFill/>
          <a:ln w="9525">
            <a:noFill/>
            <a:miter lim="800000"/>
            <a:headEnd/>
            <a:tailEnd/>
          </a:ln>
        </p:spPr>
      </p:pic>
      <p:sp>
        <p:nvSpPr>
          <p:cNvPr id="2052" name="TextBox 3"/>
          <p:cNvSpPr txBox="1">
            <a:spLocks noChangeArrowheads="1"/>
          </p:cNvSpPr>
          <p:nvPr/>
        </p:nvSpPr>
        <p:spPr bwMode="auto">
          <a:xfrm>
            <a:off x="76200" y="1166813"/>
            <a:ext cx="9209088" cy="738187"/>
          </a:xfrm>
          <a:prstGeom prst="rect">
            <a:avLst/>
          </a:prstGeom>
          <a:noFill/>
          <a:ln w="9525">
            <a:noFill/>
            <a:miter lim="800000"/>
            <a:headEnd/>
            <a:tailEnd/>
          </a:ln>
        </p:spPr>
        <p:txBody>
          <a:bodyPr wrap="none">
            <a:spAutoFit/>
          </a:bodyPr>
          <a:lstStyle/>
          <a:p>
            <a:pPr>
              <a:defRPr/>
            </a:pPr>
            <a:r>
              <a:rPr lang="en-US" sz="1400" dirty="0">
                <a:solidFill>
                  <a:srgbClr val="FF0000"/>
                </a:solidFill>
                <a:latin typeface="Calibri" pitchFamily="34" charset="0"/>
                <a:hlinkClick r:id="rId3"/>
              </a:rPr>
              <a:t>https://docs.google.com/a/pppl.gov/spreadsheet/ccc?key=0AiTk18lxrtYodE5OQTJkeVFsdU42eWN0alVnaHFyWUE#gid=0</a:t>
            </a:r>
            <a:endParaRPr lang="en-US" sz="1400" dirty="0">
              <a:solidFill>
                <a:srgbClr val="FF0000"/>
              </a:solidFill>
              <a:latin typeface="Calibri" pitchFamily="34" charset="0"/>
            </a:endParaRPr>
          </a:p>
          <a:p>
            <a:pPr marL="115888" indent="-115888">
              <a:buFont typeface="Arial" pitchFamily="34" charset="0"/>
              <a:buChar char="•"/>
              <a:defRPr/>
            </a:pPr>
            <a:r>
              <a:rPr lang="en-US" sz="1400" dirty="0">
                <a:latin typeface="Calibri" pitchFamily="34" charset="0"/>
              </a:rPr>
              <a:t>Click the link above (should be available to all), or e-mail me at </a:t>
            </a:r>
            <a:r>
              <a:rPr lang="en-US" sz="1400" dirty="0">
                <a:latin typeface="Calibri" pitchFamily="34" charset="0"/>
                <a:hlinkClick r:id="rId4"/>
              </a:rPr>
              <a:t>jmenard@pppl.gov</a:t>
            </a:r>
            <a:r>
              <a:rPr lang="en-US" sz="1400" dirty="0">
                <a:latin typeface="Calibri" pitchFamily="34" charset="0"/>
              </a:rPr>
              <a:t> if you have trouble</a:t>
            </a:r>
          </a:p>
          <a:p>
            <a:pPr marL="115888" indent="-115888">
              <a:buFont typeface="Arial" pitchFamily="34" charset="0"/>
              <a:buChar char="•"/>
              <a:defRPr/>
            </a:pPr>
            <a:r>
              <a:rPr lang="en-US" sz="1400" dirty="0">
                <a:latin typeface="Calibri" pitchFamily="34" charset="0"/>
              </a:rPr>
              <a:t>Entries with topics and travel dates are the most well defined, others may be place-holders</a:t>
            </a:r>
          </a:p>
        </p:txBody>
      </p:sp>
      <p:sp>
        <p:nvSpPr>
          <p:cNvPr id="5" name="Slide Number Placeholder 4"/>
          <p:cNvSpPr>
            <a:spLocks noGrp="1"/>
          </p:cNvSpPr>
          <p:nvPr>
            <p:ph type="sldNum" sz="quarter" idx="10"/>
          </p:nvPr>
        </p:nvSpPr>
        <p:spPr/>
        <p:txBody>
          <a:bodyPr/>
          <a:lstStyle/>
          <a:p>
            <a:pPr>
              <a:defRPr/>
            </a:pPr>
            <a:fld id="{804F530A-ECCC-489C-8269-6C4886A2DC23}"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2800" smtClean="0">
                <a:solidFill>
                  <a:srgbClr val="0033CC"/>
                </a:solidFill>
              </a:rPr>
              <a:t>Collaborations in materials/PMI, boundary physics</a:t>
            </a:r>
            <a:endParaRPr lang="en-US" sz="2800" smtClean="0"/>
          </a:p>
        </p:txBody>
      </p:sp>
      <p:sp>
        <p:nvSpPr>
          <p:cNvPr id="10243" name="Content Placeholder 2"/>
          <p:cNvSpPr>
            <a:spLocks noGrp="1"/>
          </p:cNvSpPr>
          <p:nvPr>
            <p:ph idx="1"/>
          </p:nvPr>
        </p:nvSpPr>
        <p:spPr>
          <a:xfrm>
            <a:off x="0" y="914400"/>
            <a:ext cx="9144000" cy="5638800"/>
          </a:xfrm>
        </p:spPr>
        <p:txBody>
          <a:bodyPr/>
          <a:lstStyle/>
          <a:p>
            <a:r>
              <a:rPr lang="en-US" sz="2000" smtClean="0"/>
              <a:t>EAST is only other divertor H-mode facility using lithium</a:t>
            </a:r>
          </a:p>
          <a:p>
            <a:pPr lvl="1"/>
            <a:r>
              <a:rPr lang="en-US" sz="1800" smtClean="0"/>
              <a:t>Li/transport expts on EAST – D. Mansfield, J. Menard, M. Jaworski, K. Tritz</a:t>
            </a:r>
          </a:p>
          <a:p>
            <a:r>
              <a:rPr lang="en-US" sz="2000" smtClean="0"/>
              <a:t>Li surface chemistry issues on LTX, working with PU, Purdue</a:t>
            </a:r>
          </a:p>
          <a:p>
            <a:pPr lvl="1">
              <a:lnSpc>
                <a:spcPct val="90000"/>
              </a:lnSpc>
            </a:pPr>
            <a:r>
              <a:rPr lang="en-US" sz="1800" smtClean="0"/>
              <a:t>Use Purdue MAPP on LTX + surface/PMI studies – C. Skinner, M. Jaworski</a:t>
            </a:r>
          </a:p>
          <a:p>
            <a:pPr lvl="1">
              <a:lnSpc>
                <a:spcPct val="90000"/>
              </a:lnSpc>
            </a:pPr>
            <a:r>
              <a:rPr lang="en-US" sz="1800" smtClean="0"/>
              <a:t>Improve equilibrium reconstruction/control on LTX – Gerhardt, Menard</a:t>
            </a:r>
          </a:p>
          <a:p>
            <a:r>
              <a:rPr lang="en-US" sz="2000" smtClean="0"/>
              <a:t>Assess high-Z PFCs for NSTX-U through collaboration on C-Mod</a:t>
            </a:r>
          </a:p>
          <a:p>
            <a:pPr lvl="1">
              <a:lnSpc>
                <a:spcPct val="80000"/>
              </a:lnSpc>
            </a:pPr>
            <a:r>
              <a:rPr lang="en-US" sz="1800" smtClean="0"/>
              <a:t>LLNL group to assess:  Mo with low-Z coatings, study cryo-pump for density control with moly PFC (particle balance, supersonic gas jet fueling), possibly radiative divertor control development</a:t>
            </a:r>
          </a:p>
          <a:p>
            <a:r>
              <a:rPr lang="en-US" sz="2000" smtClean="0"/>
              <a:t>Develop NSTX-U snowflake control on DIII-D</a:t>
            </a:r>
          </a:p>
          <a:p>
            <a:pPr lvl="1"/>
            <a:r>
              <a:rPr lang="en-US" sz="1800" smtClean="0"/>
              <a:t>V. Soukhanovskii + E. Kolemen</a:t>
            </a:r>
          </a:p>
          <a:p>
            <a:r>
              <a:rPr lang="en-US" sz="2000" smtClean="0"/>
              <a:t>Test LLNL SPRED, NIR for NSTX-U divertor diagnosis</a:t>
            </a:r>
          </a:p>
          <a:p>
            <a:pPr lvl="1"/>
            <a:r>
              <a:rPr lang="en-US" sz="1800" smtClean="0"/>
              <a:t>LLNL to work with Y. Raitses’ LTP source</a:t>
            </a:r>
          </a:p>
          <a:p>
            <a:r>
              <a:rPr lang="en-US" sz="2000" smtClean="0"/>
              <a:t>Pedestal/SOL transport, turbulence, stability research for ITER and NSTX-U</a:t>
            </a:r>
          </a:p>
          <a:p>
            <a:pPr lvl="1">
              <a:lnSpc>
                <a:spcPct val="80000"/>
              </a:lnSpc>
            </a:pPr>
            <a:r>
              <a:rPr lang="en-US" sz="1800" smtClean="0"/>
              <a:t>Pedestal turbulence using correlation reflectometer on C-Mod - A. Diallo </a:t>
            </a:r>
          </a:p>
          <a:p>
            <a:pPr lvl="2">
              <a:lnSpc>
                <a:spcPct val="80000"/>
              </a:lnSpc>
            </a:pPr>
            <a:r>
              <a:rPr lang="en-US" sz="1600" smtClean="0"/>
              <a:t>A. Diallo also planning XPs on DIII-D (R. Groebner), possibly MAST</a:t>
            </a:r>
          </a:p>
          <a:p>
            <a:pPr lvl="1">
              <a:lnSpc>
                <a:spcPct val="80000"/>
              </a:lnSpc>
            </a:pPr>
            <a:r>
              <a:rPr lang="en-US" sz="1800" smtClean="0"/>
              <a:t>XGC0 simulations of DIII-D edge transport w/ 2D &amp; 3D fields - D. Battaglia</a:t>
            </a:r>
          </a:p>
          <a:p>
            <a:pPr lvl="1">
              <a:lnSpc>
                <a:spcPct val="80000"/>
              </a:lnSpc>
            </a:pPr>
            <a:r>
              <a:rPr lang="en-US" sz="1800" smtClean="0"/>
              <a:t>SOL turbulence measurements with GPI on EAST, C-Mod - S. Zweben</a:t>
            </a:r>
          </a:p>
          <a:p>
            <a:endParaRPr lang="en-US" sz="2000" smtClean="0"/>
          </a:p>
        </p:txBody>
      </p:sp>
      <p:sp>
        <p:nvSpPr>
          <p:cNvPr id="4" name="Rectangle 207"/>
          <p:cNvSpPr>
            <a:spLocks noGrp="1" noChangeArrowheads="1"/>
          </p:cNvSpPr>
          <p:nvPr>
            <p:ph type="sldNum" sz="quarter" idx="10"/>
          </p:nvPr>
        </p:nvSpPr>
        <p:spPr/>
        <p:txBody>
          <a:bodyPr/>
          <a:lstStyle/>
          <a:p>
            <a:pPr>
              <a:defRPr/>
            </a:pPr>
            <a:fld id="{26C03B4C-7AD0-42DF-A5DE-484B62F15141}" type="slidenum">
              <a:rPr lang="en-US" smtClean="0">
                <a:ea typeface="ＭＳ Ｐゴシック" pitchFamily="34" charset="-128"/>
                <a:cs typeface="Arial" charset="0"/>
              </a:rPr>
              <a:pPr>
                <a:defRPr/>
              </a:pPr>
              <a:t>9</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70614</TotalTime>
  <Words>3867</Words>
  <Application>Microsoft Office PowerPoint</Application>
  <PresentationFormat>On-screen Show (4:3)</PresentationFormat>
  <Paragraphs>616</Paragraphs>
  <Slides>33</Slides>
  <Notes>17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Blank Presentation</vt:lpstr>
      <vt:lpstr>Slide 1</vt:lpstr>
      <vt:lpstr>Outline</vt:lpstr>
      <vt:lpstr>Staff plans for FY2012-13 analysis and research</vt:lpstr>
      <vt:lpstr>FY2012-14 research milestones emphasize analysis, simulation, and projection to and preparation for NSTX-U</vt:lpstr>
      <vt:lpstr>NSTX-U PAC meeting – April 17-19, 2012</vt:lpstr>
      <vt:lpstr>Draft schedule for 5 year planning preparation</vt:lpstr>
      <vt:lpstr>Collaborations:   Held team-wide discussion on FY12-13 opportunities and expectations in Sep-Dec 2011</vt:lpstr>
      <vt:lpstr>Google docs used to share collaboration plan – organized by topic, facility, person, date, FTE-yrs</vt:lpstr>
      <vt:lpstr>Collaborations in materials/PMI, boundary physics</vt:lpstr>
      <vt:lpstr>Collaborations on core transport and turbulence</vt:lpstr>
      <vt:lpstr>Collaborations in start-up, scenarios/control, MHD</vt:lpstr>
      <vt:lpstr>Collaborations in waves and  energetic particles, and diagnostic development</vt:lpstr>
      <vt:lpstr>Some statistics, and issues going forward</vt:lpstr>
      <vt:lpstr>Summary</vt:lpstr>
      <vt:lpstr>Slide 15</vt:lpstr>
      <vt:lpstr>Outline</vt:lpstr>
      <vt:lpstr>Slide 17</vt:lpstr>
      <vt:lpstr>Good Progress on the Diagnostic Removal 62 Diagnostics -  45 removed, 5 partially removed, 6 remain</vt:lpstr>
      <vt:lpstr>Slide 19</vt:lpstr>
      <vt:lpstr>Slide 20</vt:lpstr>
      <vt:lpstr>Facility and Diagnostic Upgrade Plans for FY 2012 – 2014 In Support of the NSTX-U Operation and Research Plan </vt:lpstr>
      <vt:lpstr>Slide 22</vt:lpstr>
      <vt:lpstr>Slide 23</vt:lpstr>
      <vt:lpstr>Slide 24</vt:lpstr>
      <vt:lpstr>Slide 25</vt:lpstr>
      <vt:lpstr>Slide 26</vt:lpstr>
      <vt:lpstr>Slide 27</vt:lpstr>
      <vt:lpstr>Backup Slides</vt:lpstr>
      <vt:lpstr>Slide 29</vt:lpstr>
      <vt:lpstr>Slide 30</vt:lpstr>
      <vt:lpstr>Slide 31</vt:lpstr>
      <vt:lpstr>Slide 32</vt:lpstr>
      <vt:lpstr>Slide 33</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jmenard</cp:lastModifiedBy>
  <cp:revision>12557</cp:revision>
  <dcterms:created xsi:type="dcterms:W3CDTF">2003-10-01T16:23:57Z</dcterms:created>
  <dcterms:modified xsi:type="dcterms:W3CDTF">2012-01-30T23:16:12Z</dcterms:modified>
</cp:coreProperties>
</file>