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Default Extension="png" ContentType="image/png"/>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0" r:id="rId1"/>
    <p:sldMasterId id="2147483657" r:id="rId2"/>
  </p:sldMasterIdLst>
  <p:notesMasterIdLst>
    <p:notesMasterId r:id="rId68"/>
  </p:notesMasterIdLst>
  <p:handoutMasterIdLst>
    <p:handoutMasterId r:id="rId69"/>
  </p:handoutMasterIdLst>
  <p:sldIdLst>
    <p:sldId id="1217" r:id="rId3"/>
    <p:sldId id="1227" r:id="rId4"/>
    <p:sldId id="1304" r:id="rId5"/>
    <p:sldId id="1305" r:id="rId6"/>
    <p:sldId id="1306" r:id="rId7"/>
    <p:sldId id="1307" r:id="rId8"/>
    <p:sldId id="1308" r:id="rId9"/>
    <p:sldId id="1309" r:id="rId10"/>
    <p:sldId id="1310" r:id="rId11"/>
    <p:sldId id="1311" r:id="rId12"/>
    <p:sldId id="1312" r:id="rId13"/>
    <p:sldId id="1313" r:id="rId14"/>
    <p:sldId id="1314" r:id="rId15"/>
    <p:sldId id="1302" r:id="rId16"/>
    <p:sldId id="1293" r:id="rId17"/>
    <p:sldId id="1294" r:id="rId18"/>
    <p:sldId id="1295" r:id="rId19"/>
    <p:sldId id="1296" r:id="rId20"/>
    <p:sldId id="1297" r:id="rId21"/>
    <p:sldId id="1299" r:id="rId22"/>
    <p:sldId id="1303" r:id="rId23"/>
    <p:sldId id="1233" r:id="rId24"/>
    <p:sldId id="1301" r:id="rId25"/>
    <p:sldId id="1292" r:id="rId26"/>
    <p:sldId id="1285" r:id="rId27"/>
    <p:sldId id="1273" r:id="rId28"/>
    <p:sldId id="1263" r:id="rId29"/>
    <p:sldId id="1257" r:id="rId30"/>
    <p:sldId id="1286" r:id="rId31"/>
    <p:sldId id="1258" r:id="rId32"/>
    <p:sldId id="1261" r:id="rId33"/>
    <p:sldId id="1265" r:id="rId34"/>
    <p:sldId id="1280" r:id="rId35"/>
    <p:sldId id="1287" r:id="rId36"/>
    <p:sldId id="1272" r:id="rId37"/>
    <p:sldId id="1274" r:id="rId38"/>
    <p:sldId id="1288" r:id="rId39"/>
    <p:sldId id="1277" r:id="rId40"/>
    <p:sldId id="1278" r:id="rId41"/>
    <p:sldId id="1289" r:id="rId42"/>
    <p:sldId id="1253" r:id="rId43"/>
    <p:sldId id="1279" r:id="rId44"/>
    <p:sldId id="1290" r:id="rId45"/>
    <p:sldId id="1266" r:id="rId46"/>
    <p:sldId id="1264" r:id="rId47"/>
    <p:sldId id="1291" r:id="rId48"/>
    <p:sldId id="1271" r:id="rId49"/>
    <p:sldId id="1269" r:id="rId50"/>
    <p:sldId id="1268" r:id="rId51"/>
    <p:sldId id="1275" r:id="rId52"/>
    <p:sldId id="1254" r:id="rId53"/>
    <p:sldId id="1255" r:id="rId54"/>
    <p:sldId id="1252" r:id="rId55"/>
    <p:sldId id="1248" r:id="rId56"/>
    <p:sldId id="1249" r:id="rId57"/>
    <p:sldId id="1250" r:id="rId58"/>
    <p:sldId id="1251" r:id="rId59"/>
    <p:sldId id="1282" r:id="rId60"/>
    <p:sldId id="1283" r:id="rId61"/>
    <p:sldId id="1276" r:id="rId62"/>
    <p:sldId id="1300" r:id="rId63"/>
    <p:sldId id="1315" r:id="rId64"/>
    <p:sldId id="1259" r:id="rId65"/>
    <p:sldId id="1260" r:id="rId66"/>
    <p:sldId id="1284" r:id="rId67"/>
  </p:sldIdLst>
  <p:sldSz cx="9144000" cy="6858000" type="screen4x3"/>
  <p:notesSz cx="6934200" cy="9220200"/>
  <p:defaultTextStyle>
    <a:defPPr>
      <a:defRPr lang="en-US"/>
    </a:defPPr>
    <a:lvl1pPr algn="l" rtl="0" fontAlgn="base">
      <a:spcBef>
        <a:spcPct val="0"/>
      </a:spcBef>
      <a:spcAft>
        <a:spcPct val="0"/>
      </a:spcAft>
      <a:defRPr sz="1200" b="1" i="1" kern="1200">
        <a:solidFill>
          <a:srgbClr val="1822CD"/>
        </a:solidFill>
        <a:latin typeface="Helvetica" charset="0"/>
        <a:ea typeface="+mn-ea"/>
        <a:cs typeface="Arial" charset="0"/>
      </a:defRPr>
    </a:lvl1pPr>
    <a:lvl2pPr marL="457200" algn="l" rtl="0" fontAlgn="base">
      <a:spcBef>
        <a:spcPct val="0"/>
      </a:spcBef>
      <a:spcAft>
        <a:spcPct val="0"/>
      </a:spcAft>
      <a:defRPr sz="1200" b="1" i="1" kern="1200">
        <a:solidFill>
          <a:srgbClr val="1822CD"/>
        </a:solidFill>
        <a:latin typeface="Helvetica" charset="0"/>
        <a:ea typeface="+mn-ea"/>
        <a:cs typeface="Arial" charset="0"/>
      </a:defRPr>
    </a:lvl2pPr>
    <a:lvl3pPr marL="914400" algn="l" rtl="0" fontAlgn="base">
      <a:spcBef>
        <a:spcPct val="0"/>
      </a:spcBef>
      <a:spcAft>
        <a:spcPct val="0"/>
      </a:spcAft>
      <a:defRPr sz="1200" b="1" i="1" kern="1200">
        <a:solidFill>
          <a:srgbClr val="1822CD"/>
        </a:solidFill>
        <a:latin typeface="Helvetica" charset="0"/>
        <a:ea typeface="+mn-ea"/>
        <a:cs typeface="Arial" charset="0"/>
      </a:defRPr>
    </a:lvl3pPr>
    <a:lvl4pPr marL="1371600" algn="l" rtl="0" fontAlgn="base">
      <a:spcBef>
        <a:spcPct val="0"/>
      </a:spcBef>
      <a:spcAft>
        <a:spcPct val="0"/>
      </a:spcAft>
      <a:defRPr sz="1200" b="1" i="1" kern="1200">
        <a:solidFill>
          <a:srgbClr val="1822CD"/>
        </a:solidFill>
        <a:latin typeface="Helvetica" charset="0"/>
        <a:ea typeface="+mn-ea"/>
        <a:cs typeface="Arial" charset="0"/>
      </a:defRPr>
    </a:lvl4pPr>
    <a:lvl5pPr marL="1828800" algn="l" rtl="0" fontAlgn="base">
      <a:spcBef>
        <a:spcPct val="0"/>
      </a:spcBef>
      <a:spcAft>
        <a:spcPct val="0"/>
      </a:spcAft>
      <a:defRPr sz="1200" b="1" i="1" kern="1200">
        <a:solidFill>
          <a:srgbClr val="1822CD"/>
        </a:solidFill>
        <a:latin typeface="Helvetica" charset="0"/>
        <a:ea typeface="+mn-ea"/>
        <a:cs typeface="Arial" charset="0"/>
      </a:defRPr>
    </a:lvl5pPr>
    <a:lvl6pPr marL="2286000" algn="l" defTabSz="914400" rtl="0" eaLnBrk="1" latinLnBrk="0" hangingPunct="1">
      <a:defRPr sz="1200" b="1" i="1" kern="1200">
        <a:solidFill>
          <a:srgbClr val="1822CD"/>
        </a:solidFill>
        <a:latin typeface="Helvetica" charset="0"/>
        <a:ea typeface="+mn-ea"/>
        <a:cs typeface="Arial" charset="0"/>
      </a:defRPr>
    </a:lvl6pPr>
    <a:lvl7pPr marL="2743200" algn="l" defTabSz="914400" rtl="0" eaLnBrk="1" latinLnBrk="0" hangingPunct="1">
      <a:defRPr sz="1200" b="1" i="1" kern="1200">
        <a:solidFill>
          <a:srgbClr val="1822CD"/>
        </a:solidFill>
        <a:latin typeface="Helvetica" charset="0"/>
        <a:ea typeface="+mn-ea"/>
        <a:cs typeface="Arial" charset="0"/>
      </a:defRPr>
    </a:lvl7pPr>
    <a:lvl8pPr marL="3200400" algn="l" defTabSz="914400" rtl="0" eaLnBrk="1" latinLnBrk="0" hangingPunct="1">
      <a:defRPr sz="1200" b="1" i="1" kern="1200">
        <a:solidFill>
          <a:srgbClr val="1822CD"/>
        </a:solidFill>
        <a:latin typeface="Helvetica" charset="0"/>
        <a:ea typeface="+mn-ea"/>
        <a:cs typeface="Arial" charset="0"/>
      </a:defRPr>
    </a:lvl8pPr>
    <a:lvl9pPr marL="3657600" algn="l" defTabSz="914400" rtl="0" eaLnBrk="1" latinLnBrk="0" hangingPunct="1">
      <a:defRPr sz="1200" b="1" i="1" kern="1200">
        <a:solidFill>
          <a:srgbClr val="1822CD"/>
        </a:solidFill>
        <a:latin typeface="Helvetica"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9999FF"/>
    <a:srgbClr val="FF0000"/>
    <a:srgbClr val="00CC66"/>
    <a:srgbClr val="FF9933"/>
    <a:srgbClr val="FFCC00"/>
    <a:srgbClr val="FF33CC"/>
    <a:srgbClr val="CC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7003" autoAdjust="0"/>
    <p:restoredTop sz="94558" autoAdjust="0"/>
  </p:normalViewPr>
  <p:slideViewPr>
    <p:cSldViewPr>
      <p:cViewPr varScale="1">
        <p:scale>
          <a:sx n="131" d="100"/>
          <a:sy n="131" d="100"/>
        </p:scale>
        <p:origin x="-960" y="-84"/>
      </p:cViewPr>
      <p:guideLst>
        <p:guide orient="horz" pos="4224"/>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7026"/>
    </p:cViewPr>
  </p:sorterViewPr>
  <p:notesViewPr>
    <p:cSldViewPr>
      <p:cViewPr varScale="1">
        <p:scale>
          <a:sx n="98" d="100"/>
          <a:sy n="98" d="100"/>
        </p:scale>
        <p:origin x="-3420" y="-114"/>
      </p:cViewPr>
      <p:guideLst>
        <p:guide orient="horz" pos="2904"/>
        <p:guide pos="2184"/>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hide\Desktop\ECRH\&#12472;&#12515;&#12452;&#12525;&#12488;&#12525;&#12531;&#35430;&#39443;&#12487;&#12540;&#12479;&#65288;2011&#65289;\&#12469;&#12501;&#12449;&#12452;&#12450;&#31379;&#28201;&#24230;&#28204;&#23450;\7.29%20&#12469;&#12501;&#12449;&#12452;&#12450;&#31379;&#28201;&#24230;&#28204;&#23450;(&#12472;&#12515;&#12452;&#12525;&#12488;&#12525;&#12531;).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Phi:Users:cskinner:Documents:Koel%20Labs:Sullenberger%20results:RelativeAreas.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a:t>Sapphire window (single disk)</a:t>
            </a:r>
            <a:endParaRPr lang="ja-JP"/>
          </a:p>
        </c:rich>
      </c:tx>
      <c:layout>
        <c:manualLayout>
          <c:xMode val="edge"/>
          <c:yMode val="edge"/>
          <c:x val="0.16889370078740229"/>
          <c:y val="2.1138524351122793E-2"/>
        </c:manualLayout>
      </c:layout>
    </c:title>
    <c:plotArea>
      <c:layout>
        <c:manualLayout>
          <c:layoutTarget val="inner"/>
          <c:xMode val="edge"/>
          <c:yMode val="edge"/>
          <c:x val="0.234163806008064"/>
          <c:y val="0.17028260199291101"/>
          <c:w val="0.68672845303710706"/>
          <c:h val="0.54329574383419654"/>
        </c:manualLayout>
      </c:layout>
      <c:scatterChart>
        <c:scatterStyle val="smoothMarker"/>
        <c:ser>
          <c:idx val="0"/>
          <c:order val="0"/>
          <c:tx>
            <c:strRef>
              <c:f>'[7.29 サファイア窓温度測定(ジャイロトロン).xlsx]Sheet1'!$I$1</c:f>
              <c:strCache>
                <c:ptCount val="1"/>
                <c:pt idx="0">
                  <c:v>校正後温度上昇</c:v>
                </c:pt>
              </c:strCache>
            </c:strRef>
          </c:tx>
          <c:spPr>
            <a:ln>
              <a:noFill/>
            </a:ln>
            <a:effectLst>
              <a:outerShdw sx="1000" sy="1000" algn="ctr" rotWithShape="0">
                <a:srgbClr val="000000"/>
              </a:outerShdw>
            </a:effectLst>
          </c:spPr>
          <c:marker>
            <c:symbol val="circle"/>
            <c:size val="15"/>
            <c:spPr>
              <a:solidFill>
                <a:srgbClr val="FF7C80"/>
              </a:solidFill>
              <a:ln>
                <a:noFill/>
              </a:ln>
              <a:effectLst>
                <a:outerShdw sx="1000" sy="1000" algn="ctr" rotWithShape="0">
                  <a:srgbClr val="000000"/>
                </a:outerShdw>
              </a:effectLst>
            </c:spPr>
          </c:marker>
          <c:dPt>
            <c:idx val="0"/>
            <c:marker>
              <c:spPr>
                <a:solidFill>
                  <a:srgbClr val="FF0000"/>
                </a:solidFill>
                <a:ln>
                  <a:noFill/>
                </a:ln>
                <a:effectLst>
                  <a:outerShdw sx="1000" sy="1000" algn="ctr" rotWithShape="0">
                    <a:srgbClr val="000000"/>
                  </a:outerShdw>
                </a:effectLst>
              </c:spPr>
            </c:marker>
          </c:dPt>
          <c:xVal>
            <c:numRef>
              <c:f>'[7.29 サファイア窓温度測定(ジャイロトロン).xlsx]Sheet1'!$A$2:$A$6</c:f>
              <c:numCache>
                <c:formatCode>General</c:formatCode>
                <c:ptCount val="5"/>
                <c:pt idx="0">
                  <c:v>2</c:v>
                </c:pt>
                <c:pt idx="1">
                  <c:v>1.5</c:v>
                </c:pt>
                <c:pt idx="2">
                  <c:v>1</c:v>
                </c:pt>
                <c:pt idx="3">
                  <c:v>0.5</c:v>
                </c:pt>
                <c:pt idx="4">
                  <c:v>0</c:v>
                </c:pt>
              </c:numCache>
            </c:numRef>
          </c:xVal>
          <c:yVal>
            <c:numRef>
              <c:f>'[7.29 サファイア窓温度測定(ジャイロトロン).xlsx]Sheet1'!$I$2:$I$6</c:f>
              <c:numCache>
                <c:formatCode>General</c:formatCode>
                <c:ptCount val="5"/>
                <c:pt idx="0">
                  <c:v>9.0164500000000007</c:v>
                </c:pt>
                <c:pt idx="1">
                  <c:v>6.83352</c:v>
                </c:pt>
                <c:pt idx="2">
                  <c:v>4.4607700000000001</c:v>
                </c:pt>
                <c:pt idx="3">
                  <c:v>1.9931100000000119</c:v>
                </c:pt>
                <c:pt idx="4">
                  <c:v>0</c:v>
                </c:pt>
              </c:numCache>
            </c:numRef>
          </c:yVal>
          <c:smooth val="1"/>
        </c:ser>
        <c:axId val="83952768"/>
        <c:axId val="83954688"/>
      </c:scatterChart>
      <c:valAx>
        <c:axId val="83952768"/>
        <c:scaling>
          <c:orientation val="minMax"/>
          <c:max val="2"/>
          <c:min val="0"/>
        </c:scaling>
        <c:axPos val="b"/>
        <c:majorGridlines>
          <c:spPr>
            <a:ln w="19050">
              <a:solidFill>
                <a:srgbClr val="0070C0"/>
              </a:solidFill>
              <a:prstDash val="dash"/>
            </a:ln>
          </c:spPr>
        </c:majorGridlines>
        <c:minorGridlines>
          <c:spPr>
            <a:ln>
              <a:noFill/>
              <a:prstDash val="dash"/>
              <a:tailEnd type="none"/>
            </a:ln>
          </c:spPr>
        </c:minorGridlines>
        <c:title>
          <c:tx>
            <c:rich>
              <a:bodyPr/>
              <a:lstStyle/>
              <a:p>
                <a:pPr>
                  <a:defRPr/>
                </a:pPr>
                <a:r>
                  <a:rPr lang="en-US"/>
                  <a:t>pulse width [s]</a:t>
                </a:r>
                <a:endParaRPr lang="ja-JP"/>
              </a:p>
            </c:rich>
          </c:tx>
          <c:layout>
            <c:manualLayout>
              <c:xMode val="edge"/>
              <c:yMode val="edge"/>
              <c:x val="0.372705231522171"/>
              <c:y val="0.81995885959150883"/>
            </c:manualLayout>
          </c:layout>
        </c:title>
        <c:numFmt formatCode="General" sourceLinked="1"/>
        <c:majorTickMark val="in"/>
        <c:minorTickMark val="in"/>
        <c:tickLblPos val="nextTo"/>
        <c:spPr>
          <a:ln w="3175">
            <a:solidFill>
              <a:srgbClr val="0070C0"/>
            </a:solidFill>
          </a:ln>
        </c:spPr>
        <c:crossAx val="83954688"/>
        <c:crosses val="autoZero"/>
        <c:crossBetween val="midCat"/>
        <c:majorUnit val="0.5"/>
        <c:minorUnit val="0.1"/>
      </c:valAx>
      <c:valAx>
        <c:axId val="83954688"/>
        <c:scaling>
          <c:orientation val="minMax"/>
        </c:scaling>
        <c:axPos val="l"/>
        <c:majorGridlines>
          <c:spPr>
            <a:ln w="19050">
              <a:solidFill>
                <a:srgbClr val="0070C0"/>
              </a:solidFill>
              <a:prstDash val="dash"/>
            </a:ln>
          </c:spPr>
        </c:majorGridlines>
        <c:title>
          <c:tx>
            <c:rich>
              <a:bodyPr rot="-5400000" vert="horz"/>
              <a:lstStyle/>
              <a:p>
                <a:pPr>
                  <a:defRPr/>
                </a:pPr>
                <a:r>
                  <a:rPr lang="en-US"/>
                  <a:t>temperature rising (ΔT)[K]</a:t>
                </a:r>
                <a:endParaRPr lang="ja-JP"/>
              </a:p>
            </c:rich>
          </c:tx>
          <c:layout>
            <c:manualLayout>
              <c:xMode val="edge"/>
              <c:yMode val="edge"/>
              <c:x val="9.6236763015953047E-2"/>
              <c:y val="0.13117442213299504"/>
            </c:manualLayout>
          </c:layout>
        </c:title>
        <c:numFmt formatCode="General" sourceLinked="1"/>
        <c:minorTickMark val="in"/>
        <c:tickLblPos val="nextTo"/>
        <c:spPr>
          <a:ln>
            <a:solidFill>
              <a:srgbClr val="0070C0"/>
            </a:solidFill>
            <a:prstDash val="sysDot"/>
          </a:ln>
        </c:spPr>
        <c:crossAx val="83952768"/>
        <c:crosses val="autoZero"/>
        <c:crossBetween val="midCat"/>
        <c:majorUnit val="2"/>
        <c:minorUnit val="0.4"/>
      </c:valAx>
      <c:spPr>
        <a:solidFill>
          <a:schemeClr val="bg1"/>
        </a:solidFill>
        <a:ln w="28575" cmpd="sng">
          <a:solidFill>
            <a:srgbClr val="0070C0"/>
          </a:solidFill>
        </a:ln>
      </c:spPr>
    </c:plotArea>
    <c:plotVisOnly val="1"/>
    <c:dispBlanksAs val="gap"/>
  </c:chart>
  <c:spPr>
    <a:ln>
      <a:noFill/>
    </a:ln>
  </c:spPr>
  <c:txPr>
    <a:bodyPr/>
    <a:lstStyle/>
    <a:p>
      <a:pPr>
        <a:defRPr sz="1200"/>
      </a:pPr>
      <a:endParaRPr lang="en-US"/>
    </a:p>
  </c:txPr>
  <c:externalData r:id="rId1"/>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manualLayout>
          <c:layoutTarget val="inner"/>
          <c:xMode val="edge"/>
          <c:yMode val="edge"/>
          <c:x val="0.25266984655764202"/>
          <c:y val="0.15887484459179424"/>
          <c:w val="0.58212217424434831"/>
          <c:h val="0.56884571493780756"/>
        </c:manualLayout>
      </c:layout>
      <c:scatterChart>
        <c:scatterStyle val="smoothMarker"/>
        <c:ser>
          <c:idx val="0"/>
          <c:order val="0"/>
          <c:tx>
            <c:strRef>
              <c:f>Sheet1!$A$2</c:f>
              <c:strCache>
                <c:ptCount val="1"/>
                <c:pt idx="0">
                  <c:v>H2O</c:v>
                </c:pt>
              </c:strCache>
            </c:strRef>
          </c:tx>
          <c:spPr>
            <a:ln w="25400">
              <a:solidFill>
                <a:srgbClr val="FF0000"/>
              </a:solidFill>
              <a:prstDash val="solid"/>
            </a:ln>
          </c:spPr>
          <c:marker>
            <c:spPr>
              <a:solidFill>
                <a:srgbClr val="FF0000"/>
              </a:solidFill>
              <a:ln>
                <a:solidFill>
                  <a:srgbClr val="FF0000"/>
                </a:solidFill>
                <a:prstDash val="solid"/>
              </a:ln>
            </c:spPr>
          </c:marker>
          <c:xVal>
            <c:numRef>
              <c:f>Sheet1!$A$4:$A$11</c:f>
              <c:numCache>
                <c:formatCode>General</c:formatCode>
                <c:ptCount val="8"/>
                <c:pt idx="0">
                  <c:v>0</c:v>
                </c:pt>
                <c:pt idx="1">
                  <c:v>1.07</c:v>
                </c:pt>
                <c:pt idx="2">
                  <c:v>3.2</c:v>
                </c:pt>
                <c:pt idx="3">
                  <c:v>7.48</c:v>
                </c:pt>
                <c:pt idx="4">
                  <c:v>13.88</c:v>
                </c:pt>
                <c:pt idx="5">
                  <c:v>26.7</c:v>
                </c:pt>
                <c:pt idx="6">
                  <c:v>39.5</c:v>
                </c:pt>
                <c:pt idx="7">
                  <c:v>82.2</c:v>
                </c:pt>
              </c:numCache>
            </c:numRef>
          </c:xVal>
          <c:yVal>
            <c:numRef>
              <c:f>Sheet1!$G$4:$G$11</c:f>
              <c:numCache>
                <c:formatCode>0%</c:formatCode>
                <c:ptCount val="8"/>
                <c:pt idx="0">
                  <c:v>6.0937500000000103E-2</c:v>
                </c:pt>
                <c:pt idx="1">
                  <c:v>0.15468750000000001</c:v>
                </c:pt>
                <c:pt idx="2">
                  <c:v>0.28906250000000028</c:v>
                </c:pt>
                <c:pt idx="3">
                  <c:v>0.49843750000000125</c:v>
                </c:pt>
                <c:pt idx="4">
                  <c:v>0.73437500000000155</c:v>
                </c:pt>
                <c:pt idx="5">
                  <c:v>0.85937500000000155</c:v>
                </c:pt>
                <c:pt idx="6">
                  <c:v>0.93906250000000058</c:v>
                </c:pt>
                <c:pt idx="7">
                  <c:v>1.0000000000000011</c:v>
                </c:pt>
              </c:numCache>
            </c:numRef>
          </c:yVal>
          <c:smooth val="1"/>
        </c:ser>
        <c:ser>
          <c:idx val="1"/>
          <c:order val="1"/>
          <c:tx>
            <c:strRef>
              <c:f>Sheet1!$A$14</c:f>
              <c:strCache>
                <c:ptCount val="1"/>
                <c:pt idx="0">
                  <c:v>O2</c:v>
                </c:pt>
              </c:strCache>
            </c:strRef>
          </c:tx>
          <c:spPr>
            <a:ln w="25400">
              <a:solidFill>
                <a:srgbClr val="0000FF"/>
              </a:solidFill>
              <a:prstDash val="solid"/>
            </a:ln>
          </c:spPr>
          <c:marker>
            <c:spPr>
              <a:solidFill>
                <a:srgbClr val="0000FF"/>
              </a:solidFill>
              <a:ln>
                <a:solidFill>
                  <a:srgbClr val="0000FF"/>
                </a:solidFill>
                <a:prstDash val="solid"/>
              </a:ln>
            </c:spPr>
          </c:marker>
          <c:xVal>
            <c:numRef>
              <c:f>Sheet1!$A$16:$A$20</c:f>
              <c:numCache>
                <c:formatCode>General</c:formatCode>
                <c:ptCount val="5"/>
                <c:pt idx="0">
                  <c:v>0</c:v>
                </c:pt>
                <c:pt idx="1">
                  <c:v>1.4</c:v>
                </c:pt>
                <c:pt idx="2">
                  <c:v>2.8</c:v>
                </c:pt>
                <c:pt idx="3">
                  <c:v>9.1</c:v>
                </c:pt>
                <c:pt idx="4">
                  <c:v>23.8</c:v>
                </c:pt>
              </c:numCache>
            </c:numRef>
          </c:xVal>
          <c:yVal>
            <c:numRef>
              <c:f>Sheet1!$G$16:$G$20</c:f>
              <c:numCache>
                <c:formatCode>0%</c:formatCode>
                <c:ptCount val="5"/>
                <c:pt idx="0">
                  <c:v>5.5849224808416684E-2</c:v>
                </c:pt>
                <c:pt idx="1">
                  <c:v>0.18080565064089801</c:v>
                </c:pt>
                <c:pt idx="2">
                  <c:v>0.30493345295990126</c:v>
                </c:pt>
                <c:pt idx="3">
                  <c:v>0.51788969592374401</c:v>
                </c:pt>
                <c:pt idx="4">
                  <c:v>0.91148586482578997</c:v>
                </c:pt>
              </c:numCache>
            </c:numRef>
          </c:yVal>
          <c:smooth val="1"/>
        </c:ser>
        <c:ser>
          <c:idx val="2"/>
          <c:order val="2"/>
          <c:tx>
            <c:strRef>
              <c:f>Sheet1!$A$23</c:f>
              <c:strCache>
                <c:ptCount val="1"/>
                <c:pt idx="0">
                  <c:v>CO</c:v>
                </c:pt>
              </c:strCache>
            </c:strRef>
          </c:tx>
          <c:spPr>
            <a:ln w="25400">
              <a:solidFill>
                <a:srgbClr val="A264C8"/>
              </a:solidFill>
              <a:prstDash val="solid"/>
            </a:ln>
          </c:spPr>
          <c:marker>
            <c:spPr>
              <a:solidFill>
                <a:srgbClr val="A264C8"/>
              </a:solidFill>
              <a:ln>
                <a:solidFill>
                  <a:srgbClr val="A264C8"/>
                </a:solidFill>
                <a:prstDash val="solid"/>
              </a:ln>
            </c:spPr>
          </c:marker>
          <c:xVal>
            <c:numRef>
              <c:f>Sheet1!$A$25:$A$30</c:f>
              <c:numCache>
                <c:formatCode>General</c:formatCode>
                <c:ptCount val="6"/>
                <c:pt idx="0">
                  <c:v>0</c:v>
                </c:pt>
                <c:pt idx="1">
                  <c:v>3.24</c:v>
                </c:pt>
                <c:pt idx="2">
                  <c:v>13.850000000000009</c:v>
                </c:pt>
                <c:pt idx="3">
                  <c:v>52.190000000000012</c:v>
                </c:pt>
                <c:pt idx="4">
                  <c:v>130.89000000000001</c:v>
                </c:pt>
                <c:pt idx="5">
                  <c:v>219.69</c:v>
                </c:pt>
              </c:numCache>
            </c:numRef>
          </c:xVal>
          <c:yVal>
            <c:numRef>
              <c:f>Sheet1!$G$25:$G$30</c:f>
              <c:numCache>
                <c:formatCode>0%</c:formatCode>
                <c:ptCount val="6"/>
                <c:pt idx="0">
                  <c:v>7.3430378349393588E-2</c:v>
                </c:pt>
                <c:pt idx="1">
                  <c:v>0.107850868200672</c:v>
                </c:pt>
                <c:pt idx="2">
                  <c:v>0.19504944249057724</c:v>
                </c:pt>
                <c:pt idx="3">
                  <c:v>0.32125790527859727</c:v>
                </c:pt>
                <c:pt idx="4">
                  <c:v>0.41495812765152101</c:v>
                </c:pt>
                <c:pt idx="5">
                  <c:v>0.48571135679026001</c:v>
                </c:pt>
              </c:numCache>
            </c:numRef>
          </c:yVal>
          <c:smooth val="1"/>
        </c:ser>
        <c:ser>
          <c:idx val="3"/>
          <c:order val="3"/>
          <c:tx>
            <c:strRef>
              <c:f>Sheet1!$A$33</c:f>
              <c:strCache>
                <c:ptCount val="1"/>
                <c:pt idx="0">
                  <c:v>air</c:v>
                </c:pt>
              </c:strCache>
            </c:strRef>
          </c:tx>
          <c:spPr>
            <a:ln w="25400">
              <a:solidFill>
                <a:srgbClr val="008000"/>
              </a:solidFill>
              <a:prstDash val="solid"/>
            </a:ln>
          </c:spPr>
          <c:marker>
            <c:spPr>
              <a:solidFill>
                <a:srgbClr val="008000"/>
              </a:solidFill>
              <a:ln>
                <a:solidFill>
                  <a:srgbClr val="008000"/>
                </a:solidFill>
                <a:prstDash val="solid"/>
              </a:ln>
            </c:spPr>
          </c:marker>
          <c:xVal>
            <c:numRef>
              <c:f>Sheet1!$A$35:$A$39</c:f>
              <c:numCache>
                <c:formatCode>General</c:formatCode>
                <c:ptCount val="5"/>
                <c:pt idx="0">
                  <c:v>0</c:v>
                </c:pt>
                <c:pt idx="1">
                  <c:v>28.35</c:v>
                </c:pt>
                <c:pt idx="2">
                  <c:v>72.75</c:v>
                </c:pt>
                <c:pt idx="3">
                  <c:v>184</c:v>
                </c:pt>
                <c:pt idx="4">
                  <c:v>680</c:v>
                </c:pt>
              </c:numCache>
            </c:numRef>
          </c:xVal>
          <c:yVal>
            <c:numRef>
              <c:f>Sheet1!$G$35:$G$39</c:f>
              <c:numCache>
                <c:formatCode>0%</c:formatCode>
                <c:ptCount val="5"/>
                <c:pt idx="0">
                  <c:v>5.4689153905863985E-2</c:v>
                </c:pt>
                <c:pt idx="1">
                  <c:v>0.22404911438854</c:v>
                </c:pt>
                <c:pt idx="2">
                  <c:v>0.40222990614635501</c:v>
                </c:pt>
                <c:pt idx="3">
                  <c:v>0.65274151436031425</c:v>
                </c:pt>
                <c:pt idx="4">
                  <c:v>0.89443229129913049</c:v>
                </c:pt>
              </c:numCache>
            </c:numRef>
          </c:yVal>
          <c:smooth val="1"/>
        </c:ser>
        <c:axId val="84564224"/>
        <c:axId val="84566784"/>
      </c:scatterChart>
      <c:valAx>
        <c:axId val="84564224"/>
        <c:scaling>
          <c:orientation val="minMax"/>
          <c:max val="60"/>
        </c:scaling>
        <c:axPos val="b"/>
        <c:title>
          <c:tx>
            <c:rich>
              <a:bodyPr/>
              <a:lstStyle/>
              <a:p>
                <a:pPr>
                  <a:defRPr sz="1200"/>
                </a:pPr>
                <a:r>
                  <a:rPr lang="en-US" sz="1200"/>
                  <a:t>seconds at 1e-6 torr</a:t>
                </a:r>
              </a:p>
            </c:rich>
          </c:tx>
          <c:layout>
            <c:manualLayout>
              <c:xMode val="edge"/>
              <c:yMode val="edge"/>
              <c:x val="0.36629088431253826"/>
              <c:y val="0.81949509600773651"/>
            </c:manualLayout>
          </c:layout>
          <c:spPr>
            <a:noFill/>
            <a:ln w="25400">
              <a:noFill/>
            </a:ln>
          </c:spPr>
        </c:title>
        <c:numFmt formatCode="General" sourceLinked="1"/>
        <c:tickLblPos val="nextTo"/>
        <c:spPr>
          <a:ln w="3175">
            <a:solidFill>
              <a:srgbClr val="808080"/>
            </a:solidFill>
            <a:prstDash val="solid"/>
          </a:ln>
        </c:spPr>
        <c:txPr>
          <a:bodyPr rot="0" vert="horz"/>
          <a:lstStyle/>
          <a:p>
            <a:pPr>
              <a:defRPr sz="1200"/>
            </a:pPr>
            <a:endParaRPr lang="en-US"/>
          </a:p>
        </c:txPr>
        <c:crossAx val="84566784"/>
        <c:crosses val="autoZero"/>
        <c:crossBetween val="midCat"/>
      </c:valAx>
      <c:valAx>
        <c:axId val="84566784"/>
        <c:scaling>
          <c:orientation val="minMax"/>
          <c:max val="1"/>
        </c:scaling>
        <c:axPos val="l"/>
        <c:majorGridlines>
          <c:spPr>
            <a:ln w="3175">
              <a:solidFill>
                <a:srgbClr val="808080"/>
              </a:solidFill>
              <a:prstDash val="solid"/>
            </a:ln>
          </c:spPr>
        </c:majorGridlines>
        <c:title>
          <c:tx>
            <c:rich>
              <a:bodyPr/>
              <a:lstStyle/>
              <a:p>
                <a:pPr>
                  <a:defRPr sz="1200"/>
                </a:pPr>
                <a:r>
                  <a:rPr lang="en-US" sz="1200" dirty="0"/>
                  <a:t>% oxide</a:t>
                </a:r>
                <a:r>
                  <a:rPr lang="en-US" sz="1200" dirty="0" smtClean="0"/>
                  <a:t> concentration</a:t>
                </a:r>
                <a:endParaRPr lang="en-US" sz="1200" dirty="0"/>
              </a:p>
            </c:rich>
          </c:tx>
          <c:layout/>
          <c:spPr>
            <a:noFill/>
            <a:ln w="25400">
              <a:noFill/>
            </a:ln>
          </c:spPr>
        </c:title>
        <c:numFmt formatCode="0%" sourceLinked="1"/>
        <c:tickLblPos val="nextTo"/>
        <c:spPr>
          <a:ln w="3175">
            <a:solidFill>
              <a:srgbClr val="808080"/>
            </a:solidFill>
            <a:prstDash val="solid"/>
          </a:ln>
        </c:spPr>
        <c:txPr>
          <a:bodyPr/>
          <a:lstStyle/>
          <a:p>
            <a:pPr>
              <a:defRPr sz="1200"/>
            </a:pPr>
            <a:endParaRPr lang="en-US"/>
          </a:p>
        </c:txPr>
        <c:crossAx val="84564224"/>
        <c:crosses val="autoZero"/>
        <c:crossBetween val="midCat"/>
        <c:majorUnit val="0.2"/>
        <c:minorUnit val="2.0000000000000011E-2"/>
      </c:valAx>
      <c:spPr>
        <a:solidFill>
          <a:srgbClr val="FFFFFF"/>
        </a:solidFill>
        <a:ln w="25400">
          <a:noFill/>
        </a:ln>
      </c:spPr>
    </c:plotArea>
    <c:legend>
      <c:legendPos val="r"/>
      <c:layout>
        <c:manualLayout>
          <c:xMode val="edge"/>
          <c:yMode val="edge"/>
          <c:x val="0.84501665657177583"/>
          <c:y val="0.17216797900262501"/>
          <c:w val="0.15498334342822531"/>
          <c:h val="0.45737843624810126"/>
        </c:manualLayout>
      </c:layout>
      <c:spPr>
        <a:noFill/>
        <a:ln w="25400">
          <a:noFill/>
        </a:ln>
      </c:spPr>
      <c:txPr>
        <a:bodyPr/>
        <a:lstStyle/>
        <a:p>
          <a:pPr>
            <a:defRPr sz="1000"/>
          </a:pPr>
          <a:endParaRPr lang="en-US"/>
        </a:p>
      </c:txPr>
    </c:legend>
    <c:plotVisOnly val="1"/>
    <c:dispBlanksAs val="gap"/>
  </c:chart>
  <c:spPr>
    <a:noFill/>
    <a:ln w="3175">
      <a:noFill/>
      <a:prstDash val="solid"/>
    </a:ln>
  </c:spPr>
  <c:txPr>
    <a:bodyPr/>
    <a:lstStyle/>
    <a:p>
      <a:pPr>
        <a:defRPr sz="1000" b="0"/>
      </a:pPr>
      <a:endParaRPr lang="en-US"/>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64.png"/></Relationships>
</file>

<file path=ppt/drawings/drawing1.xml><?xml version="1.0" encoding="utf-8"?>
<c:userShapes xmlns:c="http://schemas.openxmlformats.org/drawingml/2006/chart">
  <cdr:relSizeAnchor xmlns:cdr="http://schemas.openxmlformats.org/drawingml/2006/chartDrawing">
    <cdr:from>
      <cdr:x>0.50399</cdr:x>
      <cdr:y>0.52499</cdr:y>
    </cdr:from>
    <cdr:to>
      <cdr:x>0.90111</cdr:x>
      <cdr:y>0.75599</cdr:y>
    </cdr:to>
    <cdr:sp macro="" textlink="">
      <cdr:nvSpPr>
        <cdr:cNvPr id="2" name="テキスト ボックス 1"/>
        <cdr:cNvSpPr txBox="1"/>
      </cdr:nvSpPr>
      <cdr:spPr>
        <a:xfrm xmlns:a="http://schemas.openxmlformats.org/drawingml/2006/main">
          <a:off x="2304256" y="1800200"/>
          <a:ext cx="1815618" cy="79208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altLang="ja-JP" sz="1600" b="1" dirty="0" smtClean="0">
              <a:solidFill>
                <a:srgbClr val="FF0000"/>
              </a:solidFill>
              <a:latin typeface="Arial Unicode MS" pitchFamily="50" charset="-128"/>
              <a:ea typeface="Arial Unicode MS" pitchFamily="50" charset="-128"/>
              <a:cs typeface="Arial Unicode MS" pitchFamily="50" charset="-128"/>
            </a:rPr>
            <a:t>+ 9.0 K</a:t>
          </a:r>
        </a:p>
        <a:p xmlns:a="http://schemas.openxmlformats.org/drawingml/2006/main">
          <a:pPr algn="ctr"/>
          <a:r>
            <a:rPr lang="en-US" altLang="ja-JP" sz="1050" dirty="0">
              <a:solidFill>
                <a:srgbClr val="FF7C80"/>
              </a:solidFill>
              <a:latin typeface="Arial Unicode MS" pitchFamily="50" charset="-128"/>
              <a:ea typeface="Arial Unicode MS" pitchFamily="50" charset="-128"/>
              <a:cs typeface="Arial Unicode MS" pitchFamily="50" charset="-128"/>
            </a:rPr>
            <a:t>a</a:t>
          </a:r>
          <a:r>
            <a:rPr lang="en-US" altLang="ja-JP" sz="1050" dirty="0" smtClean="0">
              <a:solidFill>
                <a:srgbClr val="FF7C80"/>
              </a:solidFill>
              <a:latin typeface="Arial Unicode MS" pitchFamily="50" charset="-128"/>
              <a:ea typeface="Arial Unicode MS" pitchFamily="50" charset="-128"/>
              <a:cs typeface="Arial Unicode MS" pitchFamily="50" charset="-128"/>
            </a:rPr>
            <a:t>t 0.45MW – 2s</a:t>
          </a:r>
          <a:endParaRPr lang="ja-JP" altLang="en-US" sz="1000" dirty="0">
            <a:solidFill>
              <a:srgbClr val="FF7C80"/>
            </a:solidFill>
            <a:latin typeface="Arial Unicode MS" pitchFamily="50" charset="-128"/>
            <a:ea typeface="Arial Unicode MS" pitchFamily="50" charset="-128"/>
            <a:cs typeface="Arial Unicode MS" pitchFamily="50" charset="-128"/>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005138" cy="461963"/>
          </a:xfrm>
          <a:prstGeom prst="rect">
            <a:avLst/>
          </a:prstGeom>
          <a:noFill/>
          <a:ln w="9525">
            <a:noFill/>
            <a:miter lim="800000"/>
            <a:headEnd/>
            <a:tailEnd/>
          </a:ln>
          <a:effectLst/>
        </p:spPr>
        <p:txBody>
          <a:bodyPr vert="horz" wrap="square" lIns="92361" tIns="46181" rIns="92361" bIns="46181" numCol="1" anchor="t" anchorCtr="0" compatLnSpc="1">
            <a:prstTxWarp prst="textNoShape">
              <a:avLst/>
            </a:prstTxWarp>
          </a:bodyPr>
          <a:lstStyle>
            <a:lvl1pPr defTabSz="923925">
              <a:spcBef>
                <a:spcPct val="0"/>
              </a:spcBef>
              <a:buFontTx/>
              <a:buNone/>
              <a:defRPr b="0" i="0">
                <a:solidFill>
                  <a:schemeClr val="tx1"/>
                </a:solidFill>
                <a:latin typeface="Times New Roman" pitchFamily="18" charset="0"/>
                <a:cs typeface="+mn-cs"/>
              </a:defRPr>
            </a:lvl1pPr>
          </a:lstStyle>
          <a:p>
            <a:pPr>
              <a:defRPr/>
            </a:pPr>
            <a:endParaRPr lang="en-US"/>
          </a:p>
        </p:txBody>
      </p:sp>
      <p:sp>
        <p:nvSpPr>
          <p:cNvPr id="23555" name="Rectangle 3"/>
          <p:cNvSpPr>
            <a:spLocks noGrp="1" noChangeArrowheads="1"/>
          </p:cNvSpPr>
          <p:nvPr>
            <p:ph type="dt" sz="quarter" idx="1"/>
          </p:nvPr>
        </p:nvSpPr>
        <p:spPr bwMode="auto">
          <a:xfrm>
            <a:off x="3929063" y="0"/>
            <a:ext cx="3005137" cy="461963"/>
          </a:xfrm>
          <a:prstGeom prst="rect">
            <a:avLst/>
          </a:prstGeom>
          <a:noFill/>
          <a:ln w="9525">
            <a:noFill/>
            <a:miter lim="800000"/>
            <a:headEnd/>
            <a:tailEnd/>
          </a:ln>
          <a:effectLst/>
        </p:spPr>
        <p:txBody>
          <a:bodyPr vert="horz" wrap="square" lIns="92361" tIns="46181" rIns="92361" bIns="46181" numCol="1" anchor="t" anchorCtr="0" compatLnSpc="1">
            <a:prstTxWarp prst="textNoShape">
              <a:avLst/>
            </a:prstTxWarp>
          </a:bodyPr>
          <a:lstStyle>
            <a:lvl1pPr algn="r" defTabSz="923925">
              <a:spcBef>
                <a:spcPct val="0"/>
              </a:spcBef>
              <a:buFontTx/>
              <a:buNone/>
              <a:defRPr b="0" i="0">
                <a:solidFill>
                  <a:schemeClr val="tx1"/>
                </a:solidFill>
                <a:latin typeface="Times New Roman" pitchFamily="18" charset="0"/>
                <a:cs typeface="+mn-cs"/>
              </a:defRPr>
            </a:lvl1pPr>
          </a:lstStyle>
          <a:p>
            <a:pPr>
              <a:defRPr/>
            </a:pPr>
            <a:endParaRPr lang="en-US"/>
          </a:p>
        </p:txBody>
      </p:sp>
      <p:sp>
        <p:nvSpPr>
          <p:cNvPr id="23556" name="Rectangle 4"/>
          <p:cNvSpPr>
            <a:spLocks noGrp="1" noChangeArrowheads="1"/>
          </p:cNvSpPr>
          <p:nvPr>
            <p:ph type="ftr" sz="quarter" idx="2"/>
          </p:nvPr>
        </p:nvSpPr>
        <p:spPr bwMode="auto">
          <a:xfrm>
            <a:off x="0" y="8758238"/>
            <a:ext cx="3005138" cy="461962"/>
          </a:xfrm>
          <a:prstGeom prst="rect">
            <a:avLst/>
          </a:prstGeom>
          <a:noFill/>
          <a:ln w="9525">
            <a:noFill/>
            <a:miter lim="800000"/>
            <a:headEnd/>
            <a:tailEnd/>
          </a:ln>
          <a:effectLst/>
        </p:spPr>
        <p:txBody>
          <a:bodyPr vert="horz" wrap="square" lIns="92361" tIns="46181" rIns="92361" bIns="46181" numCol="1" anchor="b" anchorCtr="0" compatLnSpc="1">
            <a:prstTxWarp prst="textNoShape">
              <a:avLst/>
            </a:prstTxWarp>
          </a:bodyPr>
          <a:lstStyle>
            <a:lvl1pPr defTabSz="923925">
              <a:spcBef>
                <a:spcPct val="0"/>
              </a:spcBef>
              <a:buFontTx/>
              <a:buNone/>
              <a:defRPr b="0" i="0">
                <a:solidFill>
                  <a:schemeClr val="tx1"/>
                </a:solidFill>
                <a:latin typeface="Times New Roman" pitchFamily="18" charset="0"/>
                <a:cs typeface="+mn-cs"/>
              </a:defRPr>
            </a:lvl1pPr>
          </a:lstStyle>
          <a:p>
            <a:pPr>
              <a:defRPr/>
            </a:pPr>
            <a:endParaRPr lang="en-US"/>
          </a:p>
        </p:txBody>
      </p:sp>
      <p:sp>
        <p:nvSpPr>
          <p:cNvPr id="23557" name="Rectangle 5"/>
          <p:cNvSpPr>
            <a:spLocks noGrp="1" noChangeArrowheads="1"/>
          </p:cNvSpPr>
          <p:nvPr>
            <p:ph type="sldNum" sz="quarter" idx="3"/>
          </p:nvPr>
        </p:nvSpPr>
        <p:spPr bwMode="auto">
          <a:xfrm>
            <a:off x="3929063" y="8758238"/>
            <a:ext cx="3005137" cy="461962"/>
          </a:xfrm>
          <a:prstGeom prst="rect">
            <a:avLst/>
          </a:prstGeom>
          <a:noFill/>
          <a:ln w="9525">
            <a:noFill/>
            <a:miter lim="800000"/>
            <a:headEnd/>
            <a:tailEnd/>
          </a:ln>
          <a:effectLst/>
        </p:spPr>
        <p:txBody>
          <a:bodyPr vert="horz" wrap="square" lIns="92361" tIns="46181" rIns="92361" bIns="46181" numCol="1" anchor="b" anchorCtr="0" compatLnSpc="1">
            <a:prstTxWarp prst="textNoShape">
              <a:avLst/>
            </a:prstTxWarp>
          </a:bodyPr>
          <a:lstStyle>
            <a:lvl1pPr algn="r" defTabSz="923925">
              <a:spcBef>
                <a:spcPct val="0"/>
              </a:spcBef>
              <a:buFontTx/>
              <a:buNone/>
              <a:defRPr b="0" i="0">
                <a:solidFill>
                  <a:schemeClr val="tx1"/>
                </a:solidFill>
                <a:latin typeface="Times New Roman" pitchFamily="18" charset="0"/>
                <a:cs typeface="+mn-cs"/>
              </a:defRPr>
            </a:lvl1pPr>
          </a:lstStyle>
          <a:p>
            <a:pPr>
              <a:defRPr/>
            </a:pPr>
            <a:fld id="{5E601D86-F7DD-4450-821A-A0020772ACC9}"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19" tIns="45710" rIns="91419" bIns="45710" numCol="1" anchor="t" anchorCtr="0" compatLnSpc="1">
            <a:prstTxWarp prst="textNoShape">
              <a:avLst/>
            </a:prstTxWarp>
          </a:bodyPr>
          <a:lstStyle>
            <a:lvl1pPr>
              <a:spcBef>
                <a:spcPct val="0"/>
              </a:spcBef>
              <a:buFontTx/>
              <a:buNone/>
              <a:defRPr b="0" i="0">
                <a:solidFill>
                  <a:schemeClr val="tx1"/>
                </a:solidFill>
                <a:latin typeface="Times New Roman" pitchFamily="18" charset="0"/>
                <a:cs typeface="+mn-cs"/>
              </a:defRPr>
            </a:lvl1pPr>
          </a:lstStyle>
          <a:p>
            <a:pPr>
              <a:defRPr/>
            </a:pPr>
            <a:endParaRPr lang="en-US"/>
          </a:p>
        </p:txBody>
      </p:sp>
      <p:sp>
        <p:nvSpPr>
          <p:cNvPr id="30723" name="Rectangle 3"/>
          <p:cNvSpPr>
            <a:spLocks noGrp="1" noChangeArrowheads="1"/>
          </p:cNvSpPr>
          <p:nvPr>
            <p:ph type="dt" idx="1"/>
          </p:nvPr>
        </p:nvSpPr>
        <p:spPr bwMode="auto">
          <a:xfrm>
            <a:off x="3962400" y="0"/>
            <a:ext cx="2971800" cy="457200"/>
          </a:xfrm>
          <a:prstGeom prst="rect">
            <a:avLst/>
          </a:prstGeom>
          <a:noFill/>
          <a:ln w="9525">
            <a:noFill/>
            <a:miter lim="800000"/>
            <a:headEnd/>
            <a:tailEnd/>
          </a:ln>
          <a:effectLst/>
        </p:spPr>
        <p:txBody>
          <a:bodyPr vert="horz" wrap="square" lIns="91419" tIns="45710" rIns="91419" bIns="45710" numCol="1" anchor="t" anchorCtr="0" compatLnSpc="1">
            <a:prstTxWarp prst="textNoShape">
              <a:avLst/>
            </a:prstTxWarp>
          </a:bodyPr>
          <a:lstStyle>
            <a:lvl1pPr algn="r">
              <a:spcBef>
                <a:spcPct val="0"/>
              </a:spcBef>
              <a:buFontTx/>
              <a:buNone/>
              <a:defRPr b="0" i="0">
                <a:solidFill>
                  <a:schemeClr val="tx1"/>
                </a:solidFill>
                <a:latin typeface="Times New Roman" pitchFamily="18" charset="0"/>
                <a:cs typeface="+mn-cs"/>
              </a:defRPr>
            </a:lvl1pPr>
          </a:lstStyle>
          <a:p>
            <a:pPr>
              <a:defRPr/>
            </a:pPr>
            <a:endParaRPr lang="en-US"/>
          </a:p>
        </p:txBody>
      </p:sp>
      <p:sp>
        <p:nvSpPr>
          <p:cNvPr id="17412" name="Rectangle 4"/>
          <p:cNvSpPr>
            <a:spLocks noGrp="1" noRot="1" noChangeAspect="1" noChangeArrowheads="1" noTextEdit="1"/>
          </p:cNvSpPr>
          <p:nvPr>
            <p:ph type="sldImg" idx="2"/>
          </p:nvPr>
        </p:nvSpPr>
        <p:spPr bwMode="auto">
          <a:xfrm>
            <a:off x="1133475" y="684213"/>
            <a:ext cx="4667250" cy="3500437"/>
          </a:xfrm>
          <a:prstGeom prst="rect">
            <a:avLst/>
          </a:prstGeom>
          <a:noFill/>
          <a:ln w="9525">
            <a:solidFill>
              <a:srgbClr val="000000"/>
            </a:solidFill>
            <a:miter lim="800000"/>
            <a:headEnd/>
            <a:tailEnd/>
          </a:ln>
        </p:spPr>
      </p:sp>
      <p:sp>
        <p:nvSpPr>
          <p:cNvPr id="30725" name="Rectangle 5"/>
          <p:cNvSpPr>
            <a:spLocks noGrp="1" noChangeArrowheads="1"/>
          </p:cNvSpPr>
          <p:nvPr>
            <p:ph type="body" sz="quarter" idx="3"/>
          </p:nvPr>
        </p:nvSpPr>
        <p:spPr bwMode="auto">
          <a:xfrm>
            <a:off x="915988" y="4413250"/>
            <a:ext cx="5102225" cy="4110038"/>
          </a:xfrm>
          <a:prstGeom prst="rect">
            <a:avLst/>
          </a:prstGeom>
          <a:noFill/>
          <a:ln w="9525">
            <a:noFill/>
            <a:miter lim="800000"/>
            <a:headEnd/>
            <a:tailEnd/>
          </a:ln>
          <a:effectLst/>
        </p:spPr>
        <p:txBody>
          <a:bodyPr vert="horz" wrap="square" lIns="91419" tIns="45710" rIns="91419" bIns="4571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26" name="Rectangle 6"/>
          <p:cNvSpPr>
            <a:spLocks noGrp="1" noChangeArrowheads="1"/>
          </p:cNvSpPr>
          <p:nvPr>
            <p:ph type="ftr" sz="quarter" idx="4"/>
          </p:nvPr>
        </p:nvSpPr>
        <p:spPr bwMode="auto">
          <a:xfrm>
            <a:off x="0" y="8750300"/>
            <a:ext cx="2971800" cy="457200"/>
          </a:xfrm>
          <a:prstGeom prst="rect">
            <a:avLst/>
          </a:prstGeom>
          <a:noFill/>
          <a:ln w="9525">
            <a:noFill/>
            <a:miter lim="800000"/>
            <a:headEnd/>
            <a:tailEnd/>
          </a:ln>
          <a:effectLst/>
        </p:spPr>
        <p:txBody>
          <a:bodyPr vert="horz" wrap="square" lIns="91419" tIns="45710" rIns="91419" bIns="45710" numCol="1" anchor="b" anchorCtr="0" compatLnSpc="1">
            <a:prstTxWarp prst="textNoShape">
              <a:avLst/>
            </a:prstTxWarp>
          </a:bodyPr>
          <a:lstStyle>
            <a:lvl1pPr>
              <a:spcBef>
                <a:spcPct val="0"/>
              </a:spcBef>
              <a:buFontTx/>
              <a:buNone/>
              <a:defRPr b="0" i="0">
                <a:solidFill>
                  <a:schemeClr val="tx1"/>
                </a:solidFill>
                <a:latin typeface="Times New Roman" pitchFamily="18" charset="0"/>
                <a:cs typeface="+mn-cs"/>
              </a:defRPr>
            </a:lvl1pPr>
          </a:lstStyle>
          <a:p>
            <a:pPr>
              <a:defRPr/>
            </a:pPr>
            <a:endParaRPr lang="en-US"/>
          </a:p>
        </p:txBody>
      </p:sp>
      <p:sp>
        <p:nvSpPr>
          <p:cNvPr id="30727" name="Rectangle 7"/>
          <p:cNvSpPr>
            <a:spLocks noGrp="1" noChangeArrowheads="1"/>
          </p:cNvSpPr>
          <p:nvPr>
            <p:ph type="sldNum" sz="quarter" idx="5"/>
          </p:nvPr>
        </p:nvSpPr>
        <p:spPr bwMode="auto">
          <a:xfrm>
            <a:off x="3962400" y="8750300"/>
            <a:ext cx="2971800" cy="457200"/>
          </a:xfrm>
          <a:prstGeom prst="rect">
            <a:avLst/>
          </a:prstGeom>
          <a:noFill/>
          <a:ln w="9525">
            <a:noFill/>
            <a:miter lim="800000"/>
            <a:headEnd/>
            <a:tailEnd/>
          </a:ln>
          <a:effectLst/>
        </p:spPr>
        <p:txBody>
          <a:bodyPr vert="horz" wrap="square" lIns="91419" tIns="45710" rIns="91419" bIns="45710" numCol="1" anchor="b" anchorCtr="0" compatLnSpc="1">
            <a:prstTxWarp prst="textNoShape">
              <a:avLst/>
            </a:prstTxWarp>
          </a:bodyPr>
          <a:lstStyle>
            <a:lvl1pPr algn="r">
              <a:spcBef>
                <a:spcPct val="0"/>
              </a:spcBef>
              <a:buFontTx/>
              <a:buNone/>
              <a:defRPr b="0" i="0">
                <a:solidFill>
                  <a:schemeClr val="tx1"/>
                </a:solidFill>
                <a:latin typeface="Times New Roman" pitchFamily="18" charset="0"/>
                <a:cs typeface="+mn-cs"/>
              </a:defRPr>
            </a:lvl1pPr>
          </a:lstStyle>
          <a:p>
            <a:pPr>
              <a:defRPr/>
            </a:pPr>
            <a:fld id="{1F153875-03F2-4FEA-BA52-8143DAFC4119}"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p:txBody>
          <a:bodyPr/>
          <a:lstStyle/>
          <a:p>
            <a:pPr>
              <a:defRPr/>
            </a:pPr>
            <a:fld id="{299937A6-0726-495F-BB14-05C950D40F0D}" type="slidenum">
              <a:rPr lang="en-US" smtClean="0"/>
              <a:pPr>
                <a:defRPr/>
              </a:pPr>
              <a:t>1</a:t>
            </a:fld>
            <a:endParaRPr lang="en-US" smtClean="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eaLnBrk="1" hangingPunct="1"/>
            <a:endParaRPr lang="en-US" smtClean="0">
              <a:latin typeface="Times New Roman"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txBox="1">
            <a:spLocks noGrp="1" noChangeArrowheads="1"/>
          </p:cNvSpPr>
          <p:nvPr/>
        </p:nvSpPr>
        <p:spPr bwMode="auto">
          <a:xfrm>
            <a:off x="3962400" y="8751027"/>
            <a:ext cx="2971800" cy="456493"/>
          </a:xfrm>
          <a:prstGeom prst="rect">
            <a:avLst/>
          </a:prstGeom>
          <a:noFill/>
          <a:ln w="9525">
            <a:noFill/>
            <a:miter lim="800000"/>
            <a:headEnd/>
            <a:tailEnd/>
          </a:ln>
        </p:spPr>
        <p:txBody>
          <a:bodyPr lIns="91409" tIns="45705" rIns="91409" bIns="45705" anchor="b"/>
          <a:lstStyle/>
          <a:p>
            <a:pPr algn="r"/>
            <a:fld id="{BC9C5A18-B335-4B02-A6D4-7CE5321A4AD9}" type="slidenum">
              <a:rPr lang="en-US">
                <a:latin typeface="Times New Roman" charset="0"/>
              </a:rPr>
              <a:pPr algn="r"/>
              <a:t>18</a:t>
            </a:fld>
            <a:endParaRPr lang="en-US">
              <a:latin typeface="Times New Roman" charset="0"/>
            </a:endParaRPr>
          </a:p>
        </p:txBody>
      </p:sp>
      <p:sp>
        <p:nvSpPr>
          <p:cNvPr id="22531" name="Rectangle 2"/>
          <p:cNvSpPr>
            <a:spLocks noGrp="1" noRot="1" noChangeAspect="1" noChangeArrowheads="1"/>
          </p:cNvSpPr>
          <p:nvPr>
            <p:ph type="sldImg"/>
          </p:nvPr>
        </p:nvSpPr>
        <p:spPr>
          <a:xfrm>
            <a:off x="1162050" y="690563"/>
            <a:ext cx="4610100" cy="3457575"/>
          </a:xfrm>
          <a:solidFill>
            <a:srgbClr val="FFFFFF"/>
          </a:solidFill>
          <a:ln/>
        </p:spPr>
      </p:sp>
      <p:sp>
        <p:nvSpPr>
          <p:cNvPr id="22532" name="Rectangle 3"/>
          <p:cNvSpPr>
            <a:spLocks noGrp="1" noChangeArrowheads="1"/>
          </p:cNvSpPr>
          <p:nvPr>
            <p:ph type="body" idx="1"/>
          </p:nvPr>
        </p:nvSpPr>
        <p:spPr>
          <a:xfrm>
            <a:off x="923925" y="4379477"/>
            <a:ext cx="5086350" cy="4149645"/>
          </a:xfrm>
          <a:solidFill>
            <a:srgbClr val="FFFFFF"/>
          </a:solidFill>
          <a:ln>
            <a:solidFill>
              <a:srgbClr val="000000"/>
            </a:solidFill>
          </a:ln>
        </p:spPr>
        <p:txBody>
          <a:bodyPr lIns="92380" tIns="46190" rIns="92380" bIns="46190"/>
          <a:lstStyle/>
          <a:p>
            <a:pPr eaLnBrk="1" hangingPunct="1">
              <a:spcBef>
                <a:spcPct val="0"/>
              </a:spcBef>
            </a:pPr>
            <a:endParaRPr lang="en-US" smtClean="0">
              <a:latin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p:spPr>
        <p:txBody>
          <a:bodyPr/>
          <a:lstStyle/>
          <a:p>
            <a:endParaRPr lang="en-US" smtClean="0"/>
          </a:p>
        </p:txBody>
      </p:sp>
      <p:sp>
        <p:nvSpPr>
          <p:cNvPr id="25604" name="Slide Number Placeholder 3"/>
          <p:cNvSpPr>
            <a:spLocks noGrp="1"/>
          </p:cNvSpPr>
          <p:nvPr>
            <p:ph type="sldNum" sz="quarter" idx="5"/>
          </p:nvPr>
        </p:nvSpPr>
        <p:spPr>
          <a:noFill/>
        </p:spPr>
        <p:txBody>
          <a:bodyPr/>
          <a:lstStyle/>
          <a:p>
            <a:fld id="{4374484F-CF76-4701-8F9C-8714CFCD5313}" type="slidenum">
              <a:rPr lang="en-US">
                <a:cs typeface="Arial" charset="0"/>
              </a:rPr>
              <a:pPr/>
              <a:t>20</a:t>
            </a:fld>
            <a:endParaRPr lang="en-US">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p:txBody>
          <a:bodyPr/>
          <a:lstStyle/>
          <a:p>
            <a:pPr>
              <a:defRPr/>
            </a:pPr>
            <a:fld id="{C0E661B5-1C2D-491E-9AAA-401B84C8BEBC}" type="slidenum">
              <a:rPr lang="en-US" smtClean="0">
                <a:latin typeface="Arial" pitchFamily="34" charset="0"/>
                <a:ea typeface="ＭＳ Ｐゴシック" pitchFamily="34" charset="-128"/>
              </a:rPr>
              <a:pPr>
                <a:defRPr/>
              </a:pPr>
              <a:t>23</a:t>
            </a:fld>
            <a:endParaRPr lang="en-US" smtClean="0">
              <a:latin typeface="Arial" pitchFamily="34" charset="0"/>
              <a:ea typeface="ＭＳ Ｐゴシック" pitchFamily="34" charset="-128"/>
            </a:endParaRPr>
          </a:p>
        </p:txBody>
      </p:sp>
      <p:sp>
        <p:nvSpPr>
          <p:cNvPr id="102403" name="Rectangle 2"/>
          <p:cNvSpPr>
            <a:spLocks noGrp="1" noRot="1" noChangeAspect="1" noChangeArrowheads="1" noTextEdit="1"/>
          </p:cNvSpPr>
          <p:nvPr>
            <p:ph type="sldImg"/>
          </p:nvPr>
        </p:nvSpPr>
        <p:spPr>
          <a:xfrm>
            <a:off x="1136650" y="684213"/>
            <a:ext cx="4667250" cy="3500437"/>
          </a:xfrm>
          <a:ln/>
        </p:spPr>
      </p:sp>
      <p:sp>
        <p:nvSpPr>
          <p:cNvPr id="102404" name="Rectangle 3"/>
          <p:cNvSpPr>
            <a:spLocks noGrp="1" noChangeArrowheads="1"/>
          </p:cNvSpPr>
          <p:nvPr>
            <p:ph type="body" idx="1"/>
          </p:nvPr>
        </p:nvSpPr>
        <p:spPr>
          <a:noFill/>
          <a:ln/>
        </p:spPr>
        <p:txBody>
          <a:bodyPr/>
          <a:lstStyle/>
          <a:p>
            <a:pPr eaLnBrk="1" hangingPunct="1">
              <a:spcBef>
                <a:spcPct val="0"/>
              </a:spcBef>
            </a:pPr>
            <a:endParaRPr lang="en-US" smtClean="0">
              <a:ea typeface="ＭＳ Ｐゴシック"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3FA16DC9-5755-4E29-8373-3C74BE222B00}" type="slidenum">
              <a:rPr lang="en-US"/>
              <a:pPr/>
              <a:t>28</a:t>
            </a:fld>
            <a:endParaRPr lang="en-US"/>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p:spPr>
        <p:txBody>
          <a:bodyPr/>
          <a:lstStyle/>
          <a:p>
            <a:endParaRPr lang="en-US" smtClean="0"/>
          </a:p>
        </p:txBody>
      </p:sp>
      <p:sp>
        <p:nvSpPr>
          <p:cNvPr id="64516" name="Slide Number Placeholder 3"/>
          <p:cNvSpPr>
            <a:spLocks noGrp="1"/>
          </p:cNvSpPr>
          <p:nvPr>
            <p:ph type="sldNum" sz="quarter" idx="5"/>
          </p:nvPr>
        </p:nvSpPr>
        <p:spPr>
          <a:noFill/>
        </p:spPr>
        <p:txBody>
          <a:bodyPr/>
          <a:lstStyle/>
          <a:p>
            <a:fld id="{C23147B9-CBC0-48E0-B714-08BC7AEFCE46}" type="slidenum">
              <a:rPr lang="en-US"/>
              <a:pPr/>
              <a:t>33</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68A7169D-6D52-4576-8D22-2D3F5BEAA755}" type="slidenum">
              <a:rPr lang="en-US"/>
              <a:pPr/>
              <a:t>35</a:t>
            </a:fld>
            <a:endParaRPr lang="en-US"/>
          </a:p>
        </p:txBody>
      </p:sp>
      <p:sp>
        <p:nvSpPr>
          <p:cNvPr id="54275" name="Rectangle 2"/>
          <p:cNvSpPr>
            <a:spLocks noGrp="1" noRot="1" noChangeAspect="1" noTextEdit="1"/>
          </p:cNvSpPr>
          <p:nvPr>
            <p:ph type="sldImg"/>
          </p:nvPr>
        </p:nvSpPr>
        <p:spPr>
          <a:ln/>
        </p:spPr>
      </p:sp>
      <p:sp>
        <p:nvSpPr>
          <p:cNvPr id="54276" name="Rectangle 3"/>
          <p:cNvSpPr>
            <a:spLocks noGrp="1"/>
          </p:cNvSpPr>
          <p:nvPr>
            <p:ph type="body" idx="1"/>
          </p:nvPr>
        </p:nvSpPr>
        <p:spPr>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60372B1B-300D-4ED1-9649-F5C4AD0ADF5A}" type="slidenum">
              <a:rPr lang="en-US"/>
              <a:pPr/>
              <a:t>41</a:t>
            </a:fld>
            <a:endParaRPr lang="en-US"/>
          </a:p>
        </p:txBody>
      </p:sp>
      <p:sp>
        <p:nvSpPr>
          <p:cNvPr id="30723" name="Rectangle 2"/>
          <p:cNvSpPr>
            <a:spLocks noGrp="1" noRot="1" noChangeAspect="1" noChangeArrowheads="1" noTextEdit="1"/>
          </p:cNvSpPr>
          <p:nvPr>
            <p:ph type="sldImg"/>
          </p:nvPr>
        </p:nvSpPr>
        <p:spPr>
          <a:solidFill>
            <a:srgbClr val="FFFFFF"/>
          </a:solidFill>
          <a:ln/>
        </p:spPr>
      </p:sp>
      <p:sp>
        <p:nvSpPr>
          <p:cNvPr id="307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CF45A00D-1A1F-40DD-BA7B-55104F7C8F01}" type="slidenum">
              <a:rPr lang="en-US"/>
              <a:pPr/>
              <a:t>47</a:t>
            </a:fld>
            <a:endParaRPr 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C7A1A5DD-792C-4E42-9E83-896957F3BD3D}" type="slidenum">
              <a:rPr lang="en-US"/>
              <a:pPr/>
              <a:t>48</a:t>
            </a:fld>
            <a:endParaRPr 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a:bodyPr>
          <a:lstStyle/>
          <a:p>
            <a:pPr>
              <a:defRPr/>
            </a:pPr>
            <a:endParaRPr lang="en-US" dirty="0" smtClean="0"/>
          </a:p>
        </p:txBody>
      </p:sp>
      <p:sp>
        <p:nvSpPr>
          <p:cNvPr id="67588" name="Slide Number Placeholder 3"/>
          <p:cNvSpPr>
            <a:spLocks noGrp="1"/>
          </p:cNvSpPr>
          <p:nvPr>
            <p:ph type="sldNum" sz="quarter" idx="5"/>
          </p:nvPr>
        </p:nvSpPr>
        <p:spPr>
          <a:noFill/>
        </p:spPr>
        <p:txBody>
          <a:bodyPr/>
          <a:lstStyle/>
          <a:p>
            <a:fld id="{60288FED-6B4C-43A0-B5BE-AEF5AA6EF93A}" type="slidenum">
              <a:rPr lang="en-US"/>
              <a:pPr/>
              <a:t>58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34" charset="-128"/>
            </a:endParaRPr>
          </a:p>
        </p:txBody>
      </p:sp>
      <p:sp>
        <p:nvSpPr>
          <p:cNvPr id="153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B56954D-31CC-4601-AA07-7E4E5FA8396D}" type="slidenum">
              <a:rPr lang="en-US">
                <a:solidFill>
                  <a:prstClr val="black"/>
                </a:solidFill>
                <a:latin typeface="Calibri" pitchFamily="34" charset="0"/>
              </a:rPr>
              <a:pPr/>
              <a:t>3</a:t>
            </a:fld>
            <a:endParaRPr lang="en-US">
              <a:solidFill>
                <a:prstClr val="black"/>
              </a:solidFill>
              <a:latin typeface="Calibri"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a:bodyPr>
          <a:lstStyle/>
          <a:p>
            <a:pPr>
              <a:defRPr/>
            </a:pPr>
            <a:endParaRPr lang="en-US" dirty="0" smtClean="0"/>
          </a:p>
        </p:txBody>
      </p:sp>
      <p:sp>
        <p:nvSpPr>
          <p:cNvPr id="69636" name="Slide Number Placeholder 3"/>
          <p:cNvSpPr>
            <a:spLocks noGrp="1"/>
          </p:cNvSpPr>
          <p:nvPr>
            <p:ph type="sldNum" sz="quarter" idx="5"/>
          </p:nvPr>
        </p:nvSpPr>
        <p:spPr>
          <a:noFill/>
        </p:spPr>
        <p:txBody>
          <a:bodyPr/>
          <a:lstStyle/>
          <a:p>
            <a:fld id="{09047E28-B7BB-40C5-8AC3-3ED807CBE4D9}" type="slidenum">
              <a:rPr lang="en-US"/>
              <a:pPr/>
              <a:t>59</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DFF9B2BB-CD82-4EA4-AB91-FDEE5E6C9E47}" type="slidenum">
              <a:rPr lang="en-US"/>
              <a:pPr/>
              <a:t>60</a:t>
            </a:fld>
            <a:endParaRPr lang="en-US"/>
          </a:p>
        </p:txBody>
      </p:sp>
      <p:sp>
        <p:nvSpPr>
          <p:cNvPr id="59395" name="Text Box 1"/>
          <p:cNvSpPr txBox="1">
            <a:spLocks noChangeArrowheads="1"/>
          </p:cNvSpPr>
          <p:nvPr/>
        </p:nvSpPr>
        <p:spPr bwMode="auto">
          <a:xfrm>
            <a:off x="3962185" y="8750653"/>
            <a:ext cx="2972015" cy="457351"/>
          </a:xfrm>
          <a:prstGeom prst="rect">
            <a:avLst/>
          </a:prstGeom>
          <a:noFill/>
          <a:ln w="9525">
            <a:noFill/>
            <a:round/>
            <a:headEnd/>
            <a:tailEnd/>
          </a:ln>
        </p:spPr>
        <p:txBody>
          <a:bodyPr lIns="91429" tIns="45714" rIns="91429" bIns="45714" anchor="b"/>
          <a:lstStyle/>
          <a:p>
            <a:pPr algn="r">
              <a:tabLst>
                <a:tab pos="0" algn="l"/>
                <a:tab pos="914090" algn="l"/>
                <a:tab pos="1828180" algn="l"/>
                <a:tab pos="2742270" algn="l"/>
                <a:tab pos="3656360" algn="l"/>
                <a:tab pos="4570450" algn="l"/>
                <a:tab pos="5484540" algn="l"/>
                <a:tab pos="6398630" algn="l"/>
                <a:tab pos="7314236" algn="l"/>
                <a:tab pos="8228326" algn="l"/>
                <a:tab pos="9142416" algn="l"/>
                <a:tab pos="10056505" algn="l"/>
              </a:tabLst>
            </a:pPr>
            <a:fld id="{5B5FBA05-5818-4C99-84A2-561DE59937D3}" type="slidenum">
              <a:rPr lang="en-US">
                <a:solidFill>
                  <a:srgbClr val="000000"/>
                </a:solidFill>
                <a:latin typeface="Times New Roman" charset="0"/>
                <a:cs typeface="Arial" charset="0"/>
              </a:rPr>
              <a:pPr algn="r">
                <a:tabLst>
                  <a:tab pos="0" algn="l"/>
                  <a:tab pos="914090" algn="l"/>
                  <a:tab pos="1828180" algn="l"/>
                  <a:tab pos="2742270" algn="l"/>
                  <a:tab pos="3656360" algn="l"/>
                  <a:tab pos="4570450" algn="l"/>
                  <a:tab pos="5484540" algn="l"/>
                  <a:tab pos="6398630" algn="l"/>
                  <a:tab pos="7314236" algn="l"/>
                  <a:tab pos="8228326" algn="l"/>
                  <a:tab pos="9142416" algn="l"/>
                  <a:tab pos="10056505" algn="l"/>
                </a:tabLst>
              </a:pPr>
              <a:t>60</a:t>
            </a:fld>
            <a:endParaRPr lang="en-US" dirty="0">
              <a:solidFill>
                <a:srgbClr val="000000"/>
              </a:solidFill>
              <a:latin typeface="Times New Roman" charset="0"/>
              <a:cs typeface="Arial" charset="0"/>
            </a:endParaRPr>
          </a:p>
        </p:txBody>
      </p:sp>
      <p:sp>
        <p:nvSpPr>
          <p:cNvPr id="59396" name="Text Box 2"/>
          <p:cNvSpPr>
            <a:spLocks noGrp="1" noRot="1" noChangeAspect="1" noChangeArrowheads="1"/>
          </p:cNvSpPr>
          <p:nvPr>
            <p:ph type="sldImg"/>
          </p:nvPr>
        </p:nvSpPr>
        <p:spPr>
          <a:solidFill>
            <a:srgbClr val="FFFFFF"/>
          </a:solidFill>
          <a:ln/>
        </p:spPr>
      </p:sp>
      <p:sp>
        <p:nvSpPr>
          <p:cNvPr id="59397" name="Text Box 3"/>
          <p:cNvSpPr>
            <a:spLocks noGrp="1" noChangeArrowheads="1"/>
          </p:cNvSpPr>
          <p:nvPr>
            <p:ph type="body" idx="1"/>
          </p:nvPr>
        </p:nvSpPr>
        <p:spPr>
          <a:noFill/>
          <a:ln/>
        </p:spPr>
        <p:txBody>
          <a:bodyPr wrap="none" anchor="ctr"/>
          <a:lstStyle/>
          <a:p>
            <a:pPr eaLnBrk="1" hangingPunct="1">
              <a:spcBef>
                <a:spcPts val="454"/>
              </a:spcBef>
              <a:tabLst>
                <a:tab pos="0" algn="l"/>
                <a:tab pos="914090" algn="l"/>
                <a:tab pos="1828180" algn="l"/>
                <a:tab pos="2742270" algn="l"/>
                <a:tab pos="3656360" algn="l"/>
                <a:tab pos="4570450" algn="l"/>
                <a:tab pos="5484540" algn="l"/>
                <a:tab pos="6398630" algn="l"/>
                <a:tab pos="7314236" algn="l"/>
                <a:tab pos="8228326" algn="l"/>
                <a:tab pos="9142416" algn="l"/>
                <a:tab pos="10056505" algn="l"/>
              </a:tabLst>
            </a:pPr>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a:bodyPr>
          <a:lstStyle/>
          <a:p>
            <a:pPr>
              <a:defRPr/>
            </a:pPr>
            <a:endParaRPr lang="en-US" dirty="0" smtClean="0"/>
          </a:p>
        </p:txBody>
      </p:sp>
      <p:sp>
        <p:nvSpPr>
          <p:cNvPr id="71684" name="Slide Number Placeholder 3"/>
          <p:cNvSpPr>
            <a:spLocks noGrp="1"/>
          </p:cNvSpPr>
          <p:nvPr>
            <p:ph type="sldNum" sz="quarter" idx="5"/>
          </p:nvPr>
        </p:nvSpPr>
        <p:spPr>
          <a:noFill/>
        </p:spPr>
        <p:txBody>
          <a:bodyPr/>
          <a:lstStyle/>
          <a:p>
            <a:fld id="{9FCB3948-F5FD-4F00-9401-0586A43B5259}" type="slidenum">
              <a:rPr lang="en-US"/>
              <a:pPr/>
              <a:t>65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Times New Roman" pitchFamily="18" charset="0"/>
              <a:ea typeface="ＭＳ Ｐゴシック" pitchFamily="34" charset="-128"/>
            </a:endParaRPr>
          </a:p>
        </p:txBody>
      </p:sp>
      <p:sp>
        <p:nvSpPr>
          <p:cNvPr id="16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7954EA4-EF90-494C-A243-F9D057515D1A}" type="slidenum">
              <a:rPr lang="en-US">
                <a:solidFill>
                  <a:prstClr val="black"/>
                </a:solidFill>
                <a:latin typeface="Times New Roman" pitchFamily="18" charset="0"/>
              </a:rPr>
              <a:pPr/>
              <a:t>4</a:t>
            </a:fld>
            <a:endParaRPr lang="en-US">
              <a:solidFill>
                <a:prstClr val="black"/>
              </a:solidFill>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latin typeface="Times New Roman" pitchFamily="18" charset="0"/>
              <a:ea typeface="ＭＳ Ｐゴシック" pitchFamily="34" charset="-128"/>
            </a:endParaRPr>
          </a:p>
        </p:txBody>
      </p:sp>
      <p:sp>
        <p:nvSpPr>
          <p:cNvPr id="174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16875CA-1560-4EFE-A69B-3C144F27188D}" type="slidenum">
              <a:rPr lang="en-US">
                <a:solidFill>
                  <a:prstClr val="black"/>
                </a:solidFill>
              </a:rPr>
              <a:pPr/>
              <a:t>6</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34" charset="-128"/>
            </a:endParaRPr>
          </a:p>
        </p:txBody>
      </p:sp>
      <p:sp>
        <p:nvSpPr>
          <p:cNvPr id="184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D7E573F-4F70-4E00-AB08-887FCF727245}" type="slidenum">
              <a:rPr lang="en-US">
                <a:solidFill>
                  <a:prstClr val="black"/>
                </a:solidFill>
                <a:latin typeface="Calibri" pitchFamily="34" charset="0"/>
              </a:rPr>
              <a:pPr/>
              <a:t>8</a:t>
            </a:fld>
            <a:endParaRPr lang="en-US">
              <a:solidFill>
                <a:prstClr val="black"/>
              </a:solidFill>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34" charset="-128"/>
            </a:endParaRPr>
          </a:p>
        </p:txBody>
      </p:sp>
      <p:sp>
        <p:nvSpPr>
          <p:cNvPr id="19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19D0D66-AD3B-41C1-ABC2-CDC934E7E844}" type="slidenum">
              <a:rPr lang="en-US">
                <a:solidFill>
                  <a:prstClr val="black"/>
                </a:solidFill>
                <a:latin typeface="Calibri" pitchFamily="34" charset="0"/>
              </a:rPr>
              <a:pPr/>
              <a:t>9</a:t>
            </a:fld>
            <a:endParaRPr lang="en-US">
              <a:solidFill>
                <a:prstClr val="black"/>
              </a:solidFill>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04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321DE06-7355-479C-9922-9AF44A3D4614}" type="slidenum">
              <a:rPr lang="en-US">
                <a:solidFill>
                  <a:prstClr val="black"/>
                </a:solidFill>
              </a:rPr>
              <a:pPr/>
              <a:t>10</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pitchFamily="34" charset="-128"/>
            </a:endParaRPr>
          </a:p>
        </p:txBody>
      </p:sp>
      <p:sp>
        <p:nvSpPr>
          <p:cNvPr id="21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A65D4C9-DA02-4658-9812-8C655FB3950B}" type="slidenum">
              <a:rPr lang="en-US">
                <a:solidFill>
                  <a:prstClr val="black"/>
                </a:solidFill>
                <a:latin typeface="Calibri" pitchFamily="34" charset="0"/>
              </a:rPr>
              <a:pPr/>
              <a:t>11</a:t>
            </a:fld>
            <a:endParaRPr lang="en-US">
              <a:solidFill>
                <a:prstClr val="black"/>
              </a:solidFill>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p:spPr>
        <p:txBody>
          <a:bodyPr/>
          <a:lstStyle/>
          <a:p>
            <a:pPr eaLnBrk="1" hangingPunct="1">
              <a:spcBef>
                <a:spcPct val="0"/>
              </a:spcBef>
            </a:pPr>
            <a:endParaRPr lang="en-US" smtClean="0"/>
          </a:p>
        </p:txBody>
      </p:sp>
      <p:sp>
        <p:nvSpPr>
          <p:cNvPr id="17412" name="Slide Number Placeholder 3"/>
          <p:cNvSpPr>
            <a:spLocks noGrp="1"/>
          </p:cNvSpPr>
          <p:nvPr>
            <p:ph type="sldNum" sz="quarter" idx="5"/>
          </p:nvPr>
        </p:nvSpPr>
        <p:spPr/>
        <p:txBody>
          <a:bodyPr/>
          <a:lstStyle/>
          <a:p>
            <a:fld id="{9212EC93-E028-484C-80D5-6606DE800513}" type="slidenum">
              <a:rPr lang="en-US"/>
              <a:pPr/>
              <a:t>15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207"/>
          <p:cNvSpPr>
            <a:spLocks noGrp="1" noChangeArrowheads="1"/>
          </p:cNvSpPr>
          <p:nvPr>
            <p:ph type="sldNum" sz="quarter" idx="10"/>
          </p:nvPr>
        </p:nvSpPr>
        <p:spPr>
          <a:ln/>
        </p:spPr>
        <p:txBody>
          <a:bodyPr/>
          <a:lstStyle>
            <a:lvl1pPr>
              <a:defRPr/>
            </a:lvl1pPr>
          </a:lstStyle>
          <a:p>
            <a:pPr>
              <a:defRPr/>
            </a:pPr>
            <a:fld id="{9848155D-9CEB-4F29-8BBD-C9E48AEF1CAB}"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FE63D40-24B2-4076-AE82-4C5E37723253}" type="datetime1">
              <a:rPr lang="en-US"/>
              <a:pPr>
                <a:defRPr/>
              </a:pPr>
              <a:t>8/7/2012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F3091CE-97B0-41DE-8AC5-A16A5C52C735}"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0776C8D-F821-465D-B8FB-312CEDCD49A8}" type="datetime1">
              <a:rPr lang="en-US"/>
              <a:pPr>
                <a:defRPr/>
              </a:pPr>
              <a:t>8/7/2012</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99F4080-30AA-48B4-9D4C-147C77C6A120}"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320F5E5-4F47-4102-82B0-079AABCCF122}" type="datetime1">
              <a:rPr lang="en-US"/>
              <a:pPr>
                <a:defRPr/>
              </a:pPr>
              <a:t>8/7/2012</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84103039-864C-4C20-A0D2-BBF4A7ACA22A}"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6A1E8B6-982B-42B2-A130-51B9095989C7}" type="datetime1">
              <a:rPr lang="en-US"/>
              <a:pPr>
                <a:defRPr/>
              </a:pPr>
              <a:t>8/7/2012</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0D39965-D621-41EB-AD6A-B6067E4481B8}"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E453120-F43E-4A0E-B601-726D6D78E49B}" type="datetime1">
              <a:rPr lang="en-US"/>
              <a:pPr>
                <a:defRPr/>
              </a:pPr>
              <a:t>8/7/2012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EC0CAC9-5F72-496E-920B-C5BC05FB0CD5}" type="slidenum">
              <a:rPr lang="en-US"/>
              <a:pPr>
                <a:defRPr/>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2FB5A52-729D-4BC2-84A9-5C73F3449C83}" type="datetime1">
              <a:rPr lang="en-US"/>
              <a:pPr>
                <a:defRPr/>
              </a:pPr>
              <a:t>8/7/2012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B46E4EB-624A-44EA-B8DB-3F846E51DBA2}" type="slidenum">
              <a:rPr lang="en-US"/>
              <a:pPr>
                <a:defRPr/>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99E9A36-3362-4A1F-8A55-03A1938B92F4}" type="datetime1">
              <a:rPr lang="en-US"/>
              <a:pPr>
                <a:defRPr/>
              </a:pPr>
              <a:t>8/7/2012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41FBC36-AE12-45EC-99DE-DCB41E9305A7}" type="slidenum">
              <a:rPr lang="en-US"/>
              <a:pPr>
                <a:defRPr/>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648076A-C63F-4A1F-978B-923F9D5B611C}" type="datetime1">
              <a:rPr lang="en-US"/>
              <a:pPr>
                <a:defRPr/>
              </a:pPr>
              <a:t>8/7/2012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D6293DA-8DFE-4552-B627-1BC1BC092BEF}"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73"/>
          <p:cNvSpPr>
            <a:spLocks noGrp="1" noChangeArrowheads="1"/>
          </p:cNvSpPr>
          <p:nvPr>
            <p:ph type="dt" sz="half" idx="10"/>
          </p:nvPr>
        </p:nvSpPr>
        <p:spPr>
          <a:xfrm>
            <a:off x="6553200" y="6248400"/>
            <a:ext cx="1905000" cy="457200"/>
          </a:xfrm>
          <a:prstGeom prst="rect">
            <a:avLst/>
          </a:prstGeom>
        </p:spPr>
        <p:txBody>
          <a:bodyPr/>
          <a:lstStyle>
            <a:lvl1pPr>
              <a:defRPr>
                <a:cs typeface="ＭＳ Ｐゴシック" charset="-128"/>
              </a:defRPr>
            </a:lvl1pPr>
          </a:lstStyle>
          <a:p>
            <a:pPr>
              <a:defRPr/>
            </a:pPr>
            <a:endParaRPr lang="en-US"/>
          </a:p>
        </p:txBody>
      </p:sp>
      <p:sp>
        <p:nvSpPr>
          <p:cNvPr id="3" name="Rectangle 74"/>
          <p:cNvSpPr>
            <a:spLocks noGrp="1" noChangeArrowheads="1"/>
          </p:cNvSpPr>
          <p:nvPr>
            <p:ph type="ftr" sz="quarter" idx="11"/>
          </p:nvPr>
        </p:nvSpPr>
        <p:spPr>
          <a:xfrm>
            <a:off x="3136900" y="6248400"/>
            <a:ext cx="2895600" cy="457200"/>
          </a:xfrm>
          <a:prstGeom prst="rect">
            <a:avLst/>
          </a:prstGeom>
        </p:spPr>
        <p:txBody>
          <a:bodyPr/>
          <a:lstStyle>
            <a:lvl1pPr>
              <a:defRPr>
                <a:cs typeface="ＭＳ Ｐゴシック" charset="-128"/>
              </a:defRPr>
            </a:lvl1pPr>
          </a:lstStyle>
          <a:p>
            <a:pPr>
              <a:defRPr/>
            </a:pPr>
            <a:endParaRPr lang="en-US"/>
          </a:p>
        </p:txBody>
      </p:sp>
      <p:sp>
        <p:nvSpPr>
          <p:cNvPr id="4" name="Rectangle 76"/>
          <p:cNvSpPr>
            <a:spLocks noGrp="1" noChangeArrowheads="1"/>
          </p:cNvSpPr>
          <p:nvPr>
            <p:ph type="sldNum" sz="quarter" idx="12"/>
          </p:nvPr>
        </p:nvSpPr>
        <p:spPr/>
        <p:txBody>
          <a:bodyPr/>
          <a:lstStyle>
            <a:lvl1pPr>
              <a:defRPr/>
            </a:lvl1pPr>
          </a:lstStyle>
          <a:p>
            <a:fld id="{8D4F2AC0-6941-425C-AAC8-17324A52B793}"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76"/>
          <p:cNvSpPr>
            <a:spLocks noGrp="1" noChangeArrowheads="1"/>
          </p:cNvSpPr>
          <p:nvPr>
            <p:ph type="sldNum" sz="quarter" idx="10"/>
          </p:nvPr>
        </p:nvSpPr>
        <p:spPr>
          <a:ln/>
        </p:spPr>
        <p:txBody>
          <a:bodyPr/>
          <a:lstStyle>
            <a:lvl1pPr>
              <a:defRPr/>
            </a:lvl1pPr>
          </a:lstStyle>
          <a:p>
            <a:fld id="{831E6CCD-4181-4ACF-9516-A5C6D43122E5}"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152400" y="1219200"/>
            <a:ext cx="43053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219200"/>
            <a:ext cx="43053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3"/>
          <p:cNvSpPr>
            <a:spLocks noGrp="1" noChangeArrowheads="1"/>
          </p:cNvSpPr>
          <p:nvPr>
            <p:ph type="dt" sz="half" idx="10"/>
          </p:nvPr>
        </p:nvSpPr>
        <p:spPr>
          <a:xfrm>
            <a:off x="6553200" y="6248400"/>
            <a:ext cx="1905000" cy="457200"/>
          </a:xfrm>
          <a:prstGeom prst="rect">
            <a:avLst/>
          </a:prstGeom>
        </p:spPr>
        <p:txBody>
          <a:bodyPr/>
          <a:lstStyle>
            <a:lvl1pPr>
              <a:defRPr>
                <a:cs typeface="ＭＳ Ｐゴシック" charset="-128"/>
              </a:defRPr>
            </a:lvl1pPr>
          </a:lstStyle>
          <a:p>
            <a:pPr>
              <a:defRPr/>
            </a:pPr>
            <a:endParaRPr lang="en-US"/>
          </a:p>
        </p:txBody>
      </p:sp>
      <p:sp>
        <p:nvSpPr>
          <p:cNvPr id="6" name="Rectangle 74"/>
          <p:cNvSpPr>
            <a:spLocks noGrp="1" noChangeArrowheads="1"/>
          </p:cNvSpPr>
          <p:nvPr>
            <p:ph type="ftr" sz="quarter" idx="11"/>
          </p:nvPr>
        </p:nvSpPr>
        <p:spPr>
          <a:xfrm>
            <a:off x="3136900" y="6248400"/>
            <a:ext cx="2895600" cy="457200"/>
          </a:xfrm>
          <a:prstGeom prst="rect">
            <a:avLst/>
          </a:prstGeom>
        </p:spPr>
        <p:txBody>
          <a:bodyPr/>
          <a:lstStyle>
            <a:lvl1pPr>
              <a:defRPr>
                <a:cs typeface="ＭＳ Ｐゴシック" charset="-128"/>
              </a:defRPr>
            </a:lvl1pPr>
          </a:lstStyle>
          <a:p>
            <a:pPr>
              <a:defRPr/>
            </a:pPr>
            <a:endParaRPr lang="en-US"/>
          </a:p>
        </p:txBody>
      </p:sp>
      <p:sp>
        <p:nvSpPr>
          <p:cNvPr id="7" name="Rectangle 76"/>
          <p:cNvSpPr>
            <a:spLocks noGrp="1" noChangeArrowheads="1"/>
          </p:cNvSpPr>
          <p:nvPr>
            <p:ph type="sldNum" sz="quarter" idx="12"/>
          </p:nvPr>
        </p:nvSpPr>
        <p:spPr/>
        <p:txBody>
          <a:bodyPr/>
          <a:lstStyle>
            <a:lvl1pPr>
              <a:defRPr/>
            </a:lvl1pPr>
          </a:lstStyle>
          <a:p>
            <a:fld id="{81A912EE-8D51-46ED-B1B7-815DD8485FB3}"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2413" cy="91281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52400" y="1219200"/>
            <a:ext cx="4303713" cy="49514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08513" y="1219200"/>
            <a:ext cx="4305300" cy="4951413"/>
          </a:xfrm>
        </p:spPr>
        <p:txBody>
          <a:bodyPr/>
          <a:lstStyle/>
          <a:p>
            <a:pPr lvl="0"/>
            <a:endParaRPr lang="en-US" noProof="0"/>
          </a:p>
        </p:txBody>
      </p:sp>
      <p:sp>
        <p:nvSpPr>
          <p:cNvPr id="5" name="Slide Number Placeholder 4"/>
          <p:cNvSpPr>
            <a:spLocks noGrp="1"/>
          </p:cNvSpPr>
          <p:nvPr>
            <p:ph type="sldNum" idx="10"/>
          </p:nvPr>
        </p:nvSpPr>
        <p:spPr>
          <a:xfrm>
            <a:off x="8382000" y="6561138"/>
            <a:ext cx="760413" cy="285750"/>
          </a:xfrm>
        </p:spPr>
        <p:txBody>
          <a:bodyPr/>
          <a:lstStyle>
            <a:lvl1pPr>
              <a:defRPr/>
            </a:lvl1pPr>
          </a:lstStyle>
          <a:p>
            <a:fld id="{C0669892-A489-4091-9CC0-7EB532B7CD17}"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73"/>
          <p:cNvSpPr>
            <a:spLocks noGrp="1" noChangeArrowheads="1"/>
          </p:cNvSpPr>
          <p:nvPr>
            <p:ph type="dt" sz="half" idx="10"/>
          </p:nvPr>
        </p:nvSpPr>
        <p:spPr>
          <a:xfrm>
            <a:off x="6553200" y="6248400"/>
            <a:ext cx="1905000" cy="457200"/>
          </a:xfrm>
          <a:prstGeom prst="rect">
            <a:avLst/>
          </a:prstGeom>
        </p:spPr>
        <p:txBody>
          <a:bodyPr/>
          <a:lstStyle>
            <a:lvl1pPr>
              <a:defRPr>
                <a:cs typeface="ＭＳ Ｐゴシック" charset="-128"/>
              </a:defRPr>
            </a:lvl1pPr>
          </a:lstStyle>
          <a:p>
            <a:pPr>
              <a:defRPr/>
            </a:pPr>
            <a:endParaRPr lang="en-US"/>
          </a:p>
        </p:txBody>
      </p:sp>
      <p:sp>
        <p:nvSpPr>
          <p:cNvPr id="5" name="Rectangle 74"/>
          <p:cNvSpPr>
            <a:spLocks noGrp="1" noChangeArrowheads="1"/>
          </p:cNvSpPr>
          <p:nvPr>
            <p:ph type="ftr" sz="quarter" idx="11"/>
          </p:nvPr>
        </p:nvSpPr>
        <p:spPr>
          <a:xfrm>
            <a:off x="3136900" y="6248400"/>
            <a:ext cx="2895600" cy="457200"/>
          </a:xfrm>
          <a:prstGeom prst="rect">
            <a:avLst/>
          </a:prstGeom>
        </p:spPr>
        <p:txBody>
          <a:bodyPr/>
          <a:lstStyle>
            <a:lvl1pPr>
              <a:defRPr>
                <a:cs typeface="ＭＳ Ｐゴシック" charset="-128"/>
              </a:defRPr>
            </a:lvl1pPr>
          </a:lstStyle>
          <a:p>
            <a:pPr>
              <a:defRPr/>
            </a:pPr>
            <a:endParaRPr lang="en-US"/>
          </a:p>
        </p:txBody>
      </p:sp>
      <p:sp>
        <p:nvSpPr>
          <p:cNvPr id="6" name="Rectangle 76"/>
          <p:cNvSpPr>
            <a:spLocks noGrp="1" noChangeArrowheads="1"/>
          </p:cNvSpPr>
          <p:nvPr>
            <p:ph type="sldNum" sz="quarter" idx="12"/>
          </p:nvPr>
        </p:nvSpPr>
        <p:spPr/>
        <p:txBody>
          <a:bodyPr/>
          <a:lstStyle>
            <a:lvl1pPr>
              <a:defRPr/>
            </a:lvl1pPr>
          </a:lstStyle>
          <a:p>
            <a:fld id="{AD9E32B4-D145-4CB3-889C-C706914FA21F}"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033CFF9-F87B-4165-AC27-56C33B2BF602}" type="datetime1">
              <a:rPr lang="en-US"/>
              <a:pPr>
                <a:defRPr/>
              </a:pPr>
              <a:t>8/7/2012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A864AC9-DF62-4383-9641-336EC7557B47}"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4C6C4DD-86A8-4633-AC3E-38383166A9C8}" type="datetime1">
              <a:rPr lang="en-US"/>
              <a:pPr>
                <a:defRPr/>
              </a:pPr>
              <a:t>8/7/2012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0E64561-D4F9-415A-AAE0-D505DBC78BF2}"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21E20B-4D51-4F91-A591-AB3D8A21FDB2}" type="datetime1">
              <a:rPr lang="en-US"/>
              <a:pPr>
                <a:defRPr/>
              </a:pPr>
              <a:t>8/7/2012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9E99A3E-1170-4E45-8612-6134A8B9861C}"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152400" y="1219200"/>
            <a:ext cx="8763000" cy="495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7" name="Picture 136"/>
          <p:cNvPicPr>
            <a:picLocks noChangeAspect="1" noChangeArrowheads="1"/>
          </p:cNvPicPr>
          <p:nvPr/>
        </p:nvPicPr>
        <p:blipFill>
          <a:blip r:embed="rId8" cstate="print"/>
          <a:srcRect/>
          <a:stretch>
            <a:fillRect/>
          </a:stretch>
        </p:blipFill>
        <p:spPr bwMode="auto">
          <a:xfrm>
            <a:off x="0" y="0"/>
            <a:ext cx="9144000" cy="927100"/>
          </a:xfrm>
          <a:prstGeom prst="rect">
            <a:avLst/>
          </a:prstGeom>
          <a:noFill/>
          <a:ln w="15875" algn="ctr">
            <a:noFill/>
            <a:miter lim="800000"/>
            <a:headEnd/>
            <a:tailEnd/>
          </a:ln>
        </p:spPr>
      </p:pic>
      <p:sp>
        <p:nvSpPr>
          <p:cNvPr id="1028" name="Rectangle 137"/>
          <p:cNvSpPr>
            <a:spLocks noGrp="1" noChangeArrowheads="1"/>
          </p:cNvSpPr>
          <p:nvPr>
            <p:ph type="title"/>
          </p:nvPr>
        </p:nvSpPr>
        <p:spPr bwMode="auto">
          <a:xfrm>
            <a:off x="0" y="0"/>
            <a:ext cx="91440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pic>
        <p:nvPicPr>
          <p:cNvPr id="1029" name="Picture 194"/>
          <p:cNvPicPr>
            <a:picLocks noChangeAspect="1" noChangeArrowheads="1"/>
          </p:cNvPicPr>
          <p:nvPr/>
        </p:nvPicPr>
        <p:blipFill>
          <a:blip r:embed="rId9" cstate="print"/>
          <a:srcRect/>
          <a:stretch>
            <a:fillRect/>
          </a:stretch>
        </p:blipFill>
        <p:spPr bwMode="auto">
          <a:xfrm>
            <a:off x="0" y="6578600"/>
            <a:ext cx="9144000" cy="279400"/>
          </a:xfrm>
          <a:prstGeom prst="rect">
            <a:avLst/>
          </a:prstGeom>
          <a:noFill/>
          <a:ln w="15875" algn="ctr">
            <a:noFill/>
            <a:miter lim="800000"/>
            <a:headEnd/>
            <a:tailEnd/>
          </a:ln>
        </p:spPr>
      </p:pic>
      <p:sp>
        <p:nvSpPr>
          <p:cNvPr id="905415" name="Text Box 199"/>
          <p:cNvSpPr txBox="1">
            <a:spLocks noChangeArrowheads="1"/>
          </p:cNvSpPr>
          <p:nvPr/>
        </p:nvSpPr>
        <p:spPr bwMode="auto">
          <a:xfrm>
            <a:off x="273050" y="6635750"/>
            <a:ext cx="793750" cy="184150"/>
          </a:xfrm>
          <a:prstGeom prst="rect">
            <a:avLst/>
          </a:prstGeom>
          <a:noFill/>
          <a:ln w="15875" algn="ctr">
            <a:noFill/>
            <a:miter lim="800000"/>
            <a:headEnd/>
            <a:tailEnd/>
          </a:ln>
          <a:effectLst/>
        </p:spPr>
        <p:txBody>
          <a:bodyPr lIns="0" tIns="0" rIns="0" bIns="0">
            <a:spAutoFit/>
          </a:bodyPr>
          <a:lstStyle/>
          <a:p>
            <a:pPr>
              <a:spcBef>
                <a:spcPct val="20000"/>
              </a:spcBef>
              <a:defRPr/>
            </a:pPr>
            <a:r>
              <a:rPr lang="en-US" b="0" dirty="0">
                <a:solidFill>
                  <a:srgbClr val="171FC7"/>
                </a:solidFill>
                <a:effectLst>
                  <a:outerShdw blurRad="38100" dist="38100" dir="2700000" algn="tl">
                    <a:srgbClr val="C0C0C0"/>
                  </a:outerShdw>
                </a:effectLst>
                <a:latin typeface="Helvetica" pitchFamily="-128" charset="0"/>
                <a:cs typeface="+mn-cs"/>
              </a:rPr>
              <a:t>NSTX-U</a:t>
            </a:r>
          </a:p>
        </p:txBody>
      </p:sp>
      <p:sp>
        <p:nvSpPr>
          <p:cNvPr id="12" name="Rectangle 207"/>
          <p:cNvSpPr>
            <a:spLocks noGrp="1" noChangeArrowheads="1"/>
          </p:cNvSpPr>
          <p:nvPr>
            <p:ph type="sldNum" sz="quarter" idx="4"/>
          </p:nvPr>
        </p:nvSpPr>
        <p:spPr bwMode="auto">
          <a:xfrm>
            <a:off x="8382000" y="6629400"/>
            <a:ext cx="762000" cy="152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0" hangingPunct="0">
              <a:spcBef>
                <a:spcPct val="0"/>
              </a:spcBef>
              <a:buFontTx/>
              <a:buNone/>
              <a:defRPr sz="900" i="0">
                <a:solidFill>
                  <a:schemeClr val="accent2"/>
                </a:solidFill>
                <a:latin typeface="+mn-lt"/>
                <a:ea typeface="ＭＳ Ｐゴシック" pitchFamily="-128" charset="-128"/>
                <a:cs typeface="+mn-cs"/>
              </a:defRPr>
            </a:lvl1pPr>
          </a:lstStyle>
          <a:p>
            <a:pPr>
              <a:defRPr/>
            </a:pPr>
            <a:fld id="{32191C5F-57CA-46CF-B6BD-36954B663B35}" type="slidenum">
              <a:rPr lang="en-US"/>
              <a:pPr>
                <a:defRPr/>
              </a:pPr>
              <a:t>‹#›</a:t>
            </a:fld>
            <a:endParaRPr lang="en-US"/>
          </a:p>
        </p:txBody>
      </p:sp>
      <p:sp>
        <p:nvSpPr>
          <p:cNvPr id="8" name="TextBox 7"/>
          <p:cNvSpPr txBox="1"/>
          <p:nvPr userDrawn="1"/>
        </p:nvSpPr>
        <p:spPr>
          <a:xfrm>
            <a:off x="1828800" y="6629400"/>
            <a:ext cx="5486400" cy="215900"/>
          </a:xfrm>
          <a:prstGeom prst="rect">
            <a:avLst/>
          </a:prstGeom>
          <a:noFill/>
        </p:spPr>
        <p:txBody>
          <a:bodyPr>
            <a:spAutoFit/>
          </a:bodyPr>
          <a:lstStyle/>
          <a:p>
            <a:pPr algn="ctr">
              <a:defRPr/>
            </a:pPr>
            <a:r>
              <a:rPr lang="en-US" sz="800" i="0" dirty="0">
                <a:latin typeface="Helvetica" pitchFamily="34" charset="0"/>
                <a:cs typeface="+mn-cs"/>
              </a:rPr>
              <a:t>NSTX-U </a:t>
            </a:r>
            <a:r>
              <a:rPr lang="en-US" sz="800" i="0" dirty="0" smtClean="0">
                <a:latin typeface="Helvetica" pitchFamily="34" charset="0"/>
                <a:cs typeface="+mn-cs"/>
              </a:rPr>
              <a:t>FY2012 Q3</a:t>
            </a:r>
            <a:r>
              <a:rPr lang="en-US" sz="800" i="0" baseline="0" dirty="0" smtClean="0">
                <a:latin typeface="Helvetica" pitchFamily="34" charset="0"/>
                <a:cs typeface="+mn-cs"/>
              </a:rPr>
              <a:t> Review – August 7, 2012</a:t>
            </a:r>
            <a:endParaRPr lang="en-US" sz="800" i="0" dirty="0">
              <a:latin typeface="Helvetica" pitchFamily="34" charset="0"/>
              <a:cs typeface="+mn-cs"/>
            </a:endParaRP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Lst>
  <p:hf hdr="0" ftr="0" dt="0"/>
  <p:txStyles>
    <p:titleStyle>
      <a:lvl1pPr algn="ctr" rtl="0" eaLnBrk="0" fontAlgn="base" hangingPunct="0">
        <a:spcBef>
          <a:spcPct val="0"/>
        </a:spcBef>
        <a:spcAft>
          <a:spcPct val="0"/>
        </a:spcAft>
        <a:defRPr sz="2400" b="1">
          <a:solidFill>
            <a:schemeClr val="accent2"/>
          </a:solidFill>
          <a:latin typeface="+mj-lt"/>
          <a:ea typeface="+mj-ea"/>
          <a:cs typeface="+mj-cs"/>
        </a:defRPr>
      </a:lvl1pPr>
      <a:lvl2pPr algn="ctr" rtl="0" eaLnBrk="0" fontAlgn="base" hangingPunct="0">
        <a:spcBef>
          <a:spcPct val="0"/>
        </a:spcBef>
        <a:spcAft>
          <a:spcPct val="0"/>
        </a:spcAft>
        <a:defRPr sz="2400" b="1">
          <a:solidFill>
            <a:schemeClr val="accent2"/>
          </a:solidFill>
          <a:latin typeface="Arial" charset="0"/>
        </a:defRPr>
      </a:lvl2pPr>
      <a:lvl3pPr algn="ctr" rtl="0" eaLnBrk="0" fontAlgn="base" hangingPunct="0">
        <a:spcBef>
          <a:spcPct val="0"/>
        </a:spcBef>
        <a:spcAft>
          <a:spcPct val="0"/>
        </a:spcAft>
        <a:defRPr sz="2400" b="1">
          <a:solidFill>
            <a:schemeClr val="accent2"/>
          </a:solidFill>
          <a:latin typeface="Arial" charset="0"/>
        </a:defRPr>
      </a:lvl3pPr>
      <a:lvl4pPr algn="ctr" rtl="0" eaLnBrk="0" fontAlgn="base" hangingPunct="0">
        <a:spcBef>
          <a:spcPct val="0"/>
        </a:spcBef>
        <a:spcAft>
          <a:spcPct val="0"/>
        </a:spcAft>
        <a:defRPr sz="2400" b="1">
          <a:solidFill>
            <a:schemeClr val="accent2"/>
          </a:solidFill>
          <a:latin typeface="Arial" charset="0"/>
        </a:defRPr>
      </a:lvl4pPr>
      <a:lvl5pPr algn="ctr" rtl="0" eaLnBrk="0" fontAlgn="base" hangingPunct="0">
        <a:spcBef>
          <a:spcPct val="0"/>
        </a:spcBef>
        <a:spcAft>
          <a:spcPct val="0"/>
        </a:spcAft>
        <a:defRPr sz="2400" b="1">
          <a:solidFill>
            <a:schemeClr val="accent2"/>
          </a:solidFill>
          <a:latin typeface="Arial" charset="0"/>
        </a:defRPr>
      </a:lvl5pPr>
      <a:lvl6pPr marL="457200" algn="ctr" rtl="0" eaLnBrk="0" fontAlgn="base" hangingPunct="0">
        <a:spcBef>
          <a:spcPct val="0"/>
        </a:spcBef>
        <a:spcAft>
          <a:spcPct val="0"/>
        </a:spcAft>
        <a:defRPr sz="2400" b="1">
          <a:solidFill>
            <a:schemeClr val="accent2"/>
          </a:solidFill>
          <a:latin typeface="Arial" charset="0"/>
        </a:defRPr>
      </a:lvl6pPr>
      <a:lvl7pPr marL="914400" algn="ctr" rtl="0" eaLnBrk="0" fontAlgn="base" hangingPunct="0">
        <a:spcBef>
          <a:spcPct val="0"/>
        </a:spcBef>
        <a:spcAft>
          <a:spcPct val="0"/>
        </a:spcAft>
        <a:defRPr sz="2400" b="1">
          <a:solidFill>
            <a:schemeClr val="accent2"/>
          </a:solidFill>
          <a:latin typeface="Arial" charset="0"/>
        </a:defRPr>
      </a:lvl7pPr>
      <a:lvl8pPr marL="1371600" algn="ctr" rtl="0" eaLnBrk="0" fontAlgn="base" hangingPunct="0">
        <a:spcBef>
          <a:spcPct val="0"/>
        </a:spcBef>
        <a:spcAft>
          <a:spcPct val="0"/>
        </a:spcAft>
        <a:defRPr sz="2400" b="1">
          <a:solidFill>
            <a:schemeClr val="accent2"/>
          </a:solidFill>
          <a:latin typeface="Arial" charset="0"/>
        </a:defRPr>
      </a:lvl8pPr>
      <a:lvl9pPr marL="1828800" algn="ctr" rtl="0" eaLnBrk="0" fontAlgn="base" hangingPunct="0">
        <a:spcBef>
          <a:spcPct val="0"/>
        </a:spcBef>
        <a:spcAft>
          <a:spcPct val="0"/>
        </a:spcAft>
        <a:defRPr sz="2400" b="1">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accent2"/>
          </a:solidFill>
          <a:latin typeface="+mn-lt"/>
        </a:defRPr>
      </a:lvl2pPr>
      <a:lvl3pPr marL="1143000" indent="-228600" algn="l" rtl="0" eaLnBrk="0" fontAlgn="base" hangingPunct="0">
        <a:spcBef>
          <a:spcPct val="20000"/>
        </a:spcBef>
        <a:spcAft>
          <a:spcPct val="0"/>
        </a:spcAft>
        <a:buChar char="•"/>
        <a:defRPr>
          <a:solidFill>
            <a:srgbClr val="FF0000"/>
          </a:solidFill>
          <a:latin typeface="+mn-lt"/>
        </a:defRPr>
      </a:lvl3pPr>
      <a:lvl4pPr marL="1600200" indent="-228600" algn="l" rtl="0" eaLnBrk="0" fontAlgn="base" hangingPunct="0">
        <a:spcBef>
          <a:spcPct val="20000"/>
        </a:spcBef>
        <a:spcAft>
          <a:spcPct val="0"/>
        </a:spcAft>
        <a:buChar char="–"/>
        <a:defRPr sz="1600">
          <a:solidFill>
            <a:srgbClr val="009999"/>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05" charset="0"/>
                <a:ea typeface="ＭＳ Ｐゴシック" charset="-128"/>
                <a:cs typeface="+mn-cs"/>
              </a:defRPr>
            </a:lvl1pPr>
          </a:lstStyle>
          <a:p>
            <a:pPr defTabSz="457200">
              <a:defRPr/>
            </a:pPr>
            <a:fld id="{99FF74B9-5A4A-45C9-A308-31E04D351187}" type="datetime1">
              <a:rPr lang="en-US" b="0" i="0"/>
              <a:pPr defTabSz="457200">
                <a:defRPr/>
              </a:pPr>
              <a:t>8/7/2012</a:t>
            </a:fld>
            <a:endParaRPr lang="en-US" b="0" i="0"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b="0" i="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05" charset="0"/>
                <a:ea typeface="ＭＳ Ｐゴシック" charset="-128"/>
                <a:cs typeface="+mn-cs"/>
              </a:defRPr>
            </a:lvl1pPr>
          </a:lstStyle>
          <a:p>
            <a:pPr defTabSz="457200">
              <a:defRPr/>
            </a:pPr>
            <a:fld id="{05915896-7470-4BFB-A85C-3DB42B06E5AE}" type="slidenum">
              <a:rPr lang="en-US" b="0" i="0"/>
              <a:pPr defTabSz="457200">
                <a:defRPr/>
              </a:pPr>
              <a:t>‹#›</a:t>
            </a:fld>
            <a:endParaRPr lang="en-US" b="0" i="0" dirty="0"/>
          </a:p>
        </p:txBody>
      </p:sp>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24.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jpeg"/><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1.xml"/><Relationship Id="rId5" Type="http://schemas.openxmlformats.org/officeDocument/2006/relationships/chart" Target="../charts/chart1.xml"/><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oleObject" Target="???"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xml"/><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8.xml"/><Relationship Id="rId5" Type="http://schemas.openxmlformats.org/officeDocument/2006/relationships/image" Target="../media/image12.jpeg"/><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5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83.png"/><Relationship Id="rId4" Type="http://schemas.openxmlformats.org/officeDocument/2006/relationships/image" Target="../media/image82.jpeg"/></Relationships>
</file>

<file path=ppt/slides/_rels/slide5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85.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15.jpeg"/><Relationship Id="rId4" Type="http://schemas.openxmlformats.org/officeDocument/2006/relationships/image" Target="../media/image14.jpeg"/></Relationships>
</file>

<file path=ppt/slides/_rels/slide6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87.em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92.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2050" name="Straight Connector 58"/>
          <p:cNvCxnSpPr>
            <a:cxnSpLocks noChangeShapeType="1"/>
          </p:cNvCxnSpPr>
          <p:nvPr/>
        </p:nvCxnSpPr>
        <p:spPr bwMode="auto">
          <a:xfrm>
            <a:off x="0" y="0"/>
            <a:ext cx="914400" cy="0"/>
          </a:xfrm>
          <a:prstGeom prst="line">
            <a:avLst/>
          </a:prstGeom>
          <a:noFill/>
          <a:ln w="0" algn="ctr">
            <a:solidFill>
              <a:srgbClr val="FBFFFF"/>
            </a:solidFill>
            <a:round/>
            <a:headEnd/>
            <a:tailEnd/>
          </a:ln>
        </p:spPr>
      </p:cxnSp>
      <p:cxnSp>
        <p:nvCxnSpPr>
          <p:cNvPr id="2051" name="Straight Connector 25"/>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52" name="Line 150"/>
          <p:cNvSpPr>
            <a:spLocks noChangeShapeType="1"/>
          </p:cNvSpPr>
          <p:nvPr/>
        </p:nvSpPr>
        <p:spPr bwMode="auto">
          <a:xfrm>
            <a:off x="0" y="0"/>
            <a:ext cx="914400" cy="0"/>
          </a:xfrm>
          <a:prstGeom prst="line">
            <a:avLst/>
          </a:prstGeom>
          <a:noFill/>
          <a:ln w="0">
            <a:solidFill>
              <a:srgbClr val="FBFFFF"/>
            </a:solidFill>
            <a:round/>
            <a:headEnd/>
            <a:tailEnd/>
          </a:ln>
        </p:spPr>
        <p:txBody>
          <a:bodyPr wrap="none" lIns="0" tIns="0" rIns="0" bIns="0" anchor="ctr"/>
          <a:lstStyle/>
          <a:p>
            <a:endParaRPr lang="en-US"/>
          </a:p>
        </p:txBody>
      </p:sp>
      <p:cxnSp>
        <p:nvCxnSpPr>
          <p:cNvPr id="2053" name="Straight Connector 26"/>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54" name="Line 131"/>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55" name="Straight Connector 27"/>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56" name="Rectangle 2"/>
          <p:cNvSpPr>
            <a:spLocks noChangeArrowheads="1"/>
          </p:cNvSpPr>
          <p:nvPr/>
        </p:nvSpPr>
        <p:spPr bwMode="auto">
          <a:xfrm>
            <a:off x="76200" y="990600"/>
            <a:ext cx="8991600" cy="914400"/>
          </a:xfrm>
          <a:prstGeom prst="rect">
            <a:avLst/>
          </a:prstGeom>
          <a:noFill/>
          <a:ln w="9525">
            <a:noFill/>
            <a:miter lim="800000"/>
            <a:headEnd/>
            <a:tailEnd/>
          </a:ln>
        </p:spPr>
        <p:txBody>
          <a:bodyPr anchor="ctr"/>
          <a:lstStyle/>
          <a:p>
            <a:pPr algn="ctr" eaLnBrk="0" hangingPunct="0">
              <a:lnSpc>
                <a:spcPct val="90000"/>
              </a:lnSpc>
            </a:pPr>
            <a:r>
              <a:rPr lang="en-US" sz="2800" i="0" dirty="0" smtClean="0">
                <a:solidFill>
                  <a:schemeClr val="accent2"/>
                </a:solidFill>
                <a:latin typeface="Arial" charset="0"/>
                <a:ea typeface="ＭＳ Ｐゴシック" charset="-128"/>
              </a:rPr>
              <a:t>NSTX-U FY2012 3</a:t>
            </a:r>
            <a:r>
              <a:rPr lang="en-US" sz="2800" i="0" baseline="30000" dirty="0" smtClean="0">
                <a:solidFill>
                  <a:schemeClr val="accent2"/>
                </a:solidFill>
                <a:latin typeface="Arial" charset="0"/>
                <a:ea typeface="ＭＳ Ｐゴシック" charset="-128"/>
              </a:rPr>
              <a:t>rd</a:t>
            </a:r>
            <a:r>
              <a:rPr lang="en-US" sz="2800" i="0" dirty="0" smtClean="0">
                <a:solidFill>
                  <a:schemeClr val="accent2"/>
                </a:solidFill>
                <a:latin typeface="Arial" charset="0"/>
                <a:ea typeface="ＭＳ Ｐゴシック" charset="-128"/>
              </a:rPr>
              <a:t> Quarter Review Presentation</a:t>
            </a:r>
            <a:endParaRPr lang="en-US" sz="3200" i="0" dirty="0"/>
          </a:p>
        </p:txBody>
      </p:sp>
      <p:cxnSp>
        <p:nvCxnSpPr>
          <p:cNvPr id="2057" name="Straight Connector 28"/>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58" name="Line 132"/>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59" name="Straight Connector 29"/>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60" name="Text Box 9"/>
          <p:cNvSpPr txBox="1">
            <a:spLocks noChangeArrowheads="1"/>
          </p:cNvSpPr>
          <p:nvPr/>
        </p:nvSpPr>
        <p:spPr bwMode="auto">
          <a:xfrm>
            <a:off x="1524000" y="2266950"/>
            <a:ext cx="6019800" cy="400110"/>
          </a:xfrm>
          <a:prstGeom prst="rect">
            <a:avLst/>
          </a:prstGeom>
          <a:noFill/>
          <a:ln w="9525">
            <a:noFill/>
            <a:miter lim="800000"/>
            <a:headEnd/>
            <a:tailEnd/>
          </a:ln>
        </p:spPr>
        <p:txBody>
          <a:bodyPr>
            <a:spAutoFit/>
          </a:bodyPr>
          <a:lstStyle/>
          <a:p>
            <a:pPr algn="ctr"/>
            <a:r>
              <a:rPr lang="en-US" sz="2000" i="0" dirty="0" smtClean="0">
                <a:solidFill>
                  <a:schemeClr val="tx1"/>
                </a:solidFill>
                <a:latin typeface="Arial" charset="0"/>
              </a:rPr>
              <a:t>R. </a:t>
            </a:r>
            <a:r>
              <a:rPr lang="en-US" sz="2000" i="0" dirty="0" err="1" smtClean="0">
                <a:solidFill>
                  <a:schemeClr val="tx1"/>
                </a:solidFill>
                <a:latin typeface="Arial" charset="0"/>
              </a:rPr>
              <a:t>Strykowski</a:t>
            </a:r>
            <a:r>
              <a:rPr lang="en-US" sz="2000" i="0" dirty="0" smtClean="0">
                <a:solidFill>
                  <a:schemeClr val="tx1"/>
                </a:solidFill>
                <a:latin typeface="Arial" charset="0"/>
              </a:rPr>
              <a:t>, M. Ono, J</a:t>
            </a:r>
            <a:r>
              <a:rPr lang="en-US" sz="2000" i="0" dirty="0">
                <a:solidFill>
                  <a:schemeClr val="tx1"/>
                </a:solidFill>
                <a:latin typeface="Arial" charset="0"/>
              </a:rPr>
              <a:t>. </a:t>
            </a:r>
            <a:r>
              <a:rPr lang="en-US" sz="2000" i="0" dirty="0" smtClean="0">
                <a:solidFill>
                  <a:schemeClr val="tx1"/>
                </a:solidFill>
                <a:latin typeface="Arial" charset="0"/>
              </a:rPr>
              <a:t>Menard</a:t>
            </a:r>
            <a:endParaRPr lang="en-US" b="0" dirty="0">
              <a:solidFill>
                <a:schemeClr val="tx1"/>
              </a:solidFill>
              <a:latin typeface="Arial" charset="0"/>
            </a:endParaRPr>
          </a:p>
        </p:txBody>
      </p:sp>
      <p:cxnSp>
        <p:nvCxnSpPr>
          <p:cNvPr id="2061" name="Straight Connector 30"/>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62" name="Line 133"/>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63" name="Straight Connector 31"/>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64" name="Text Box 10"/>
          <p:cNvSpPr txBox="1">
            <a:spLocks noChangeArrowheads="1"/>
          </p:cNvSpPr>
          <p:nvPr/>
        </p:nvSpPr>
        <p:spPr bwMode="auto">
          <a:xfrm>
            <a:off x="1676400" y="3657600"/>
            <a:ext cx="5715000" cy="397545"/>
          </a:xfrm>
          <a:prstGeom prst="rect">
            <a:avLst/>
          </a:prstGeom>
          <a:noFill/>
          <a:ln w="15875" algn="ctr">
            <a:noFill/>
            <a:miter lim="800000"/>
            <a:headEnd/>
            <a:tailEnd/>
          </a:ln>
        </p:spPr>
        <p:txBody>
          <a:bodyPr lIns="0" tIns="0" rIns="0" bIns="0">
            <a:spAutoFit/>
          </a:bodyPr>
          <a:lstStyle/>
          <a:p>
            <a:pPr algn="ctr">
              <a:lnSpc>
                <a:spcPct val="70000"/>
              </a:lnSpc>
              <a:spcBef>
                <a:spcPct val="20000"/>
              </a:spcBef>
            </a:pPr>
            <a:r>
              <a:rPr lang="en-US" sz="1600" i="0" dirty="0" smtClean="0">
                <a:solidFill>
                  <a:srgbClr val="FF0000"/>
                </a:solidFill>
              </a:rPr>
              <a:t>PPPL – B233</a:t>
            </a:r>
            <a:endParaRPr lang="en-US" sz="1600" i="0" dirty="0">
              <a:solidFill>
                <a:srgbClr val="FF0000"/>
              </a:solidFill>
            </a:endParaRPr>
          </a:p>
          <a:p>
            <a:pPr algn="ctr">
              <a:lnSpc>
                <a:spcPct val="70000"/>
              </a:lnSpc>
              <a:spcBef>
                <a:spcPct val="20000"/>
              </a:spcBef>
            </a:pPr>
            <a:r>
              <a:rPr lang="en-US" sz="1600" i="0" dirty="0">
                <a:solidFill>
                  <a:srgbClr val="FF0000"/>
                </a:solidFill>
              </a:rPr>
              <a:t>August </a:t>
            </a:r>
            <a:r>
              <a:rPr lang="en-US" sz="1600" i="0" dirty="0" smtClean="0">
                <a:solidFill>
                  <a:srgbClr val="FF0000"/>
                </a:solidFill>
              </a:rPr>
              <a:t>7, </a:t>
            </a:r>
            <a:r>
              <a:rPr lang="en-US" sz="1600" i="0" dirty="0">
                <a:solidFill>
                  <a:srgbClr val="FF0000"/>
                </a:solidFill>
              </a:rPr>
              <a:t>2012</a:t>
            </a:r>
          </a:p>
        </p:txBody>
      </p:sp>
      <p:cxnSp>
        <p:nvCxnSpPr>
          <p:cNvPr id="2065" name="Straight Connector 32"/>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66" name="Line 134"/>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67" name="Straight Connector 33"/>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68" name="Line 138"/>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69" name="Straight Connector 34"/>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70" name="Line 139"/>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71" name="Straight Connector 35"/>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72" name="Line 143"/>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73" name="Straight Connector 36"/>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74" name="Line 144"/>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75" name="Straight Connector 37"/>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76" name="Line 145"/>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77" name="Straight Connector 38"/>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78" name="Line 146"/>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79" name="Straight Connector 39"/>
          <p:cNvCxnSpPr>
            <a:cxnSpLocks noChangeShapeType="1"/>
          </p:cNvCxnSpPr>
          <p:nvPr/>
        </p:nvCxnSpPr>
        <p:spPr bwMode="auto">
          <a:xfrm>
            <a:off x="0" y="0"/>
            <a:ext cx="457200" cy="0"/>
          </a:xfrm>
          <a:prstGeom prst="line">
            <a:avLst/>
          </a:prstGeom>
          <a:noFill/>
          <a:ln w="0" algn="ctr">
            <a:solidFill>
              <a:srgbClr val="FEFFFF"/>
            </a:solidFill>
            <a:round/>
            <a:headEnd/>
            <a:tailEnd/>
          </a:ln>
        </p:spPr>
      </p:cxnSp>
      <p:pic>
        <p:nvPicPr>
          <p:cNvPr id="2080" name="Picture 127"/>
          <p:cNvPicPr>
            <a:picLocks noChangeAspect="1" noChangeArrowheads="1"/>
          </p:cNvPicPr>
          <p:nvPr/>
        </p:nvPicPr>
        <p:blipFill>
          <a:blip r:embed="rId3" cstate="print"/>
          <a:srcRect/>
          <a:stretch>
            <a:fillRect/>
          </a:stretch>
        </p:blipFill>
        <p:spPr bwMode="auto">
          <a:xfrm>
            <a:off x="0" y="-1588"/>
            <a:ext cx="9144000" cy="839788"/>
          </a:xfrm>
          <a:prstGeom prst="rect">
            <a:avLst/>
          </a:prstGeom>
          <a:noFill/>
          <a:ln w="15875" algn="ctr">
            <a:noFill/>
            <a:miter lim="800000"/>
            <a:headEnd/>
            <a:tailEnd/>
          </a:ln>
        </p:spPr>
      </p:pic>
      <p:cxnSp>
        <p:nvCxnSpPr>
          <p:cNvPr id="2081" name="Straight Connector 40"/>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82" name="Line 147"/>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83" name="Straight Connector 41"/>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1525888" name="Text Box 128"/>
          <p:cNvSpPr txBox="1">
            <a:spLocks noChangeArrowheads="1"/>
          </p:cNvSpPr>
          <p:nvPr/>
        </p:nvSpPr>
        <p:spPr bwMode="auto">
          <a:xfrm>
            <a:off x="838200" y="109538"/>
            <a:ext cx="1905000" cy="554037"/>
          </a:xfrm>
          <a:prstGeom prst="rect">
            <a:avLst/>
          </a:prstGeom>
          <a:noFill/>
          <a:ln w="15875" algn="ctr">
            <a:noFill/>
            <a:miter lim="800000"/>
            <a:headEnd/>
            <a:tailEnd/>
          </a:ln>
          <a:effectLst/>
        </p:spPr>
        <p:txBody>
          <a:bodyPr lIns="0" tIns="0" rIns="0" bIns="0">
            <a:spAutoFit/>
          </a:bodyPr>
          <a:lstStyle/>
          <a:p>
            <a:pPr>
              <a:spcBef>
                <a:spcPct val="20000"/>
              </a:spcBef>
              <a:defRPr/>
            </a:pPr>
            <a:r>
              <a:rPr lang="en-US" sz="3600" b="0" dirty="0">
                <a:solidFill>
                  <a:srgbClr val="171FC7"/>
                </a:solidFill>
                <a:effectLst>
                  <a:outerShdw blurRad="38100" dist="38100" dir="2700000" algn="tl">
                    <a:srgbClr val="C0C0C0"/>
                  </a:outerShdw>
                </a:effectLst>
                <a:latin typeface="Arial" charset="0"/>
                <a:cs typeface="+mn-cs"/>
              </a:rPr>
              <a:t>NSTX-U</a:t>
            </a:r>
          </a:p>
        </p:txBody>
      </p:sp>
      <p:cxnSp>
        <p:nvCxnSpPr>
          <p:cNvPr id="2085" name="Straight Connector 42"/>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86" name="Line 148"/>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lstStyle/>
          <a:p>
            <a:endParaRPr lang="en-US"/>
          </a:p>
        </p:txBody>
      </p:sp>
      <p:cxnSp>
        <p:nvCxnSpPr>
          <p:cNvPr id="2087" name="Straight Connector 43"/>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88" name="Rectangle 129"/>
          <p:cNvSpPr>
            <a:spLocks noChangeArrowheads="1"/>
          </p:cNvSpPr>
          <p:nvPr/>
        </p:nvSpPr>
        <p:spPr bwMode="auto">
          <a:xfrm>
            <a:off x="3651250" y="228600"/>
            <a:ext cx="1530350" cy="381000"/>
          </a:xfrm>
          <a:prstGeom prst="rect">
            <a:avLst/>
          </a:prstGeom>
          <a:noFill/>
          <a:ln w="9525">
            <a:noFill/>
            <a:miter lim="800000"/>
            <a:headEnd/>
            <a:tailEnd/>
          </a:ln>
        </p:spPr>
        <p:txBody>
          <a:bodyPr lIns="0" tIns="0" rIns="0" bIns="0" anchor="ctr"/>
          <a:lstStyle/>
          <a:p>
            <a:pPr algn="r" eaLnBrk="0" hangingPunct="0"/>
            <a:r>
              <a:rPr lang="en-US" sz="1800">
                <a:solidFill>
                  <a:schemeClr val="accent2"/>
                </a:solidFill>
                <a:latin typeface="Arial" charset="0"/>
              </a:rPr>
              <a:t>Supported by   </a:t>
            </a:r>
          </a:p>
        </p:txBody>
      </p:sp>
      <p:cxnSp>
        <p:nvCxnSpPr>
          <p:cNvPr id="2089" name="Straight Connector 44"/>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90" name="Line 149"/>
          <p:cNvSpPr>
            <a:spLocks noChangeShapeType="1"/>
          </p:cNvSpPr>
          <p:nvPr/>
        </p:nvSpPr>
        <p:spPr bwMode="auto">
          <a:xfrm>
            <a:off x="0" y="0"/>
            <a:ext cx="0" cy="457200"/>
          </a:xfrm>
          <a:prstGeom prst="line">
            <a:avLst/>
          </a:prstGeom>
          <a:noFill/>
          <a:ln w="0">
            <a:solidFill>
              <a:srgbClr val="FDFFFF"/>
            </a:solidFill>
            <a:round/>
            <a:headEnd/>
            <a:tailEnd/>
          </a:ln>
        </p:spPr>
        <p:txBody>
          <a:bodyPr wrap="none" lIns="0" tIns="0" rIns="0" bIns="0" anchor="ctr"/>
          <a:lstStyle/>
          <a:p>
            <a:endParaRPr lang="en-US"/>
          </a:p>
        </p:txBody>
      </p:sp>
      <p:cxnSp>
        <p:nvCxnSpPr>
          <p:cNvPr id="2091" name="Straight Connector 45"/>
          <p:cNvCxnSpPr>
            <a:cxnSpLocks noChangeShapeType="1"/>
          </p:cNvCxnSpPr>
          <p:nvPr/>
        </p:nvCxnSpPr>
        <p:spPr bwMode="auto">
          <a:xfrm>
            <a:off x="0" y="0"/>
            <a:ext cx="457200" cy="0"/>
          </a:xfrm>
          <a:prstGeom prst="line">
            <a:avLst/>
          </a:prstGeom>
          <a:noFill/>
          <a:ln w="0" algn="ctr">
            <a:solidFill>
              <a:srgbClr val="FEFFFF"/>
            </a:solidFill>
            <a:round/>
            <a:headEnd/>
            <a:tailEnd/>
          </a:ln>
        </p:spPr>
      </p:cxnSp>
      <p:cxnSp>
        <p:nvCxnSpPr>
          <p:cNvPr id="2092" name="Straight Connector 49"/>
          <p:cNvCxnSpPr>
            <a:cxnSpLocks noChangeShapeType="1"/>
          </p:cNvCxnSpPr>
          <p:nvPr/>
        </p:nvCxnSpPr>
        <p:spPr bwMode="auto">
          <a:xfrm>
            <a:off x="0" y="0"/>
            <a:ext cx="457200" cy="0"/>
          </a:xfrm>
          <a:prstGeom prst="line">
            <a:avLst/>
          </a:prstGeom>
          <a:noFill/>
          <a:ln w="0" algn="ctr">
            <a:solidFill>
              <a:srgbClr val="FEFFFF"/>
            </a:solidFill>
            <a:round/>
            <a:headEnd/>
            <a:tailEnd/>
          </a:ln>
        </p:spPr>
      </p:cxnSp>
      <p:cxnSp>
        <p:nvCxnSpPr>
          <p:cNvPr id="2093" name="Straight Connector 50"/>
          <p:cNvCxnSpPr>
            <a:cxnSpLocks noChangeShapeType="1"/>
          </p:cNvCxnSpPr>
          <p:nvPr/>
        </p:nvCxnSpPr>
        <p:spPr bwMode="auto">
          <a:xfrm>
            <a:off x="0" y="0"/>
            <a:ext cx="457200" cy="0"/>
          </a:xfrm>
          <a:prstGeom prst="line">
            <a:avLst/>
          </a:prstGeom>
          <a:noFill/>
          <a:ln w="0" algn="ctr">
            <a:solidFill>
              <a:srgbClr val="FEFFFF"/>
            </a:solidFill>
            <a:round/>
            <a:headEnd/>
            <a:tailEnd/>
          </a:ln>
        </p:spPr>
      </p:cxnSp>
      <p:pic>
        <p:nvPicPr>
          <p:cNvPr id="2094" name="Picture 53" descr="ppi224.tmp"/>
          <p:cNvPicPr>
            <a:picLocks/>
          </p:cNvPicPr>
          <p:nvPr/>
        </p:nvPicPr>
        <p:blipFill>
          <a:blip r:embed="rId4" cstate="print"/>
          <a:srcRect/>
          <a:stretch>
            <a:fillRect/>
          </a:stretch>
        </p:blipFill>
        <p:spPr bwMode="auto">
          <a:xfrm>
            <a:off x="7696200" y="2286000"/>
            <a:ext cx="1295400" cy="4419600"/>
          </a:xfrm>
          <a:prstGeom prst="rect">
            <a:avLst/>
          </a:prstGeom>
          <a:noFill/>
          <a:ln w="9525">
            <a:noFill/>
            <a:miter lim="800000"/>
            <a:headEnd/>
            <a:tailEnd/>
          </a:ln>
        </p:spPr>
      </p:pic>
      <p:cxnSp>
        <p:nvCxnSpPr>
          <p:cNvPr id="2095" name="Straight Connector 54"/>
          <p:cNvCxnSpPr>
            <a:cxnSpLocks noChangeShapeType="1"/>
          </p:cNvCxnSpPr>
          <p:nvPr/>
        </p:nvCxnSpPr>
        <p:spPr bwMode="auto">
          <a:xfrm>
            <a:off x="0" y="0"/>
            <a:ext cx="457200" cy="0"/>
          </a:xfrm>
          <a:prstGeom prst="line">
            <a:avLst/>
          </a:prstGeom>
          <a:noFill/>
          <a:ln w="0" algn="ctr">
            <a:solidFill>
              <a:srgbClr val="FEFFFF"/>
            </a:solidFill>
            <a:round/>
            <a:headEnd/>
            <a:tailEnd/>
          </a:ln>
        </p:spPr>
      </p:cxnSp>
      <p:sp>
        <p:nvSpPr>
          <p:cNvPr id="2096" name="Text Box 153"/>
          <p:cNvSpPr txBox="1">
            <a:spLocks noChangeArrowheads="1"/>
          </p:cNvSpPr>
          <p:nvPr/>
        </p:nvSpPr>
        <p:spPr bwMode="auto">
          <a:xfrm>
            <a:off x="7696200" y="2317750"/>
            <a:ext cx="1295400" cy="4311650"/>
          </a:xfrm>
          <a:prstGeom prst="rect">
            <a:avLst/>
          </a:prstGeom>
          <a:noFill/>
          <a:ln w="12700" algn="ctr">
            <a:noFill/>
            <a:miter lim="800000"/>
            <a:headEnd/>
            <a:tailEnd/>
          </a:ln>
        </p:spPr>
        <p:txBody>
          <a:bodyPr lIns="91429" tIns="45714" rIns="91429" bIns="45714" anchor="b">
            <a:spAutoFit/>
          </a:bodyPr>
          <a:lstStyle/>
          <a:p>
            <a:pPr algn="r" eaLnBrk="0" hangingPunct="0">
              <a:lnSpc>
                <a:spcPct val="90000"/>
              </a:lnSpc>
              <a:spcBef>
                <a:spcPct val="8000"/>
              </a:spcBef>
              <a:spcAft>
                <a:spcPct val="8000"/>
              </a:spcAft>
            </a:pPr>
            <a:r>
              <a:rPr lang="en-US" sz="900">
                <a:solidFill>
                  <a:srgbClr val="FF0000"/>
                </a:solidFill>
                <a:latin typeface="Arial" charset="0"/>
              </a:rPr>
              <a:t>Culham Sci Ctr</a:t>
            </a:r>
          </a:p>
          <a:p>
            <a:pPr algn="r" eaLnBrk="0" hangingPunct="0">
              <a:lnSpc>
                <a:spcPct val="90000"/>
              </a:lnSpc>
              <a:spcBef>
                <a:spcPct val="8000"/>
              </a:spcBef>
              <a:spcAft>
                <a:spcPct val="8000"/>
              </a:spcAft>
            </a:pPr>
            <a:r>
              <a:rPr lang="en-US" sz="900">
                <a:solidFill>
                  <a:srgbClr val="FF0000"/>
                </a:solidFill>
                <a:latin typeface="Arial" charset="0"/>
              </a:rPr>
              <a:t>York U</a:t>
            </a:r>
          </a:p>
          <a:p>
            <a:pPr algn="r" eaLnBrk="0" hangingPunct="0">
              <a:lnSpc>
                <a:spcPct val="90000"/>
              </a:lnSpc>
              <a:spcBef>
                <a:spcPct val="8000"/>
              </a:spcBef>
              <a:spcAft>
                <a:spcPct val="8000"/>
              </a:spcAft>
            </a:pPr>
            <a:r>
              <a:rPr lang="en-US" sz="900">
                <a:solidFill>
                  <a:srgbClr val="FF0000"/>
                </a:solidFill>
                <a:latin typeface="Arial" charset="0"/>
              </a:rPr>
              <a:t>Chubu U</a:t>
            </a:r>
          </a:p>
          <a:p>
            <a:pPr algn="r" eaLnBrk="0" hangingPunct="0">
              <a:lnSpc>
                <a:spcPct val="90000"/>
              </a:lnSpc>
              <a:spcBef>
                <a:spcPct val="8000"/>
              </a:spcBef>
              <a:spcAft>
                <a:spcPct val="8000"/>
              </a:spcAft>
            </a:pPr>
            <a:r>
              <a:rPr lang="en-US" sz="900">
                <a:solidFill>
                  <a:srgbClr val="FF0000"/>
                </a:solidFill>
                <a:latin typeface="Arial" charset="0"/>
              </a:rPr>
              <a:t>Fukui U</a:t>
            </a:r>
          </a:p>
          <a:p>
            <a:pPr algn="r" eaLnBrk="0" hangingPunct="0">
              <a:lnSpc>
                <a:spcPct val="90000"/>
              </a:lnSpc>
              <a:spcBef>
                <a:spcPct val="8000"/>
              </a:spcBef>
              <a:spcAft>
                <a:spcPct val="8000"/>
              </a:spcAft>
            </a:pPr>
            <a:r>
              <a:rPr lang="en-US" sz="900">
                <a:solidFill>
                  <a:srgbClr val="FF0000"/>
                </a:solidFill>
                <a:latin typeface="Arial" charset="0"/>
              </a:rPr>
              <a:t>Hiroshima U</a:t>
            </a:r>
          </a:p>
          <a:p>
            <a:pPr algn="r" eaLnBrk="0" hangingPunct="0">
              <a:lnSpc>
                <a:spcPct val="90000"/>
              </a:lnSpc>
              <a:spcBef>
                <a:spcPct val="8000"/>
              </a:spcBef>
              <a:spcAft>
                <a:spcPct val="8000"/>
              </a:spcAft>
            </a:pPr>
            <a:r>
              <a:rPr lang="en-US" sz="900">
                <a:solidFill>
                  <a:srgbClr val="FF0000"/>
                </a:solidFill>
                <a:latin typeface="Arial" charset="0"/>
              </a:rPr>
              <a:t>Hyogo U</a:t>
            </a:r>
          </a:p>
          <a:p>
            <a:pPr algn="r" eaLnBrk="0" hangingPunct="0">
              <a:lnSpc>
                <a:spcPct val="90000"/>
              </a:lnSpc>
              <a:spcBef>
                <a:spcPct val="8000"/>
              </a:spcBef>
              <a:spcAft>
                <a:spcPct val="8000"/>
              </a:spcAft>
            </a:pPr>
            <a:r>
              <a:rPr lang="en-US" sz="900">
                <a:solidFill>
                  <a:srgbClr val="FF0000"/>
                </a:solidFill>
                <a:latin typeface="Arial" charset="0"/>
              </a:rPr>
              <a:t>Kyoto U</a:t>
            </a:r>
          </a:p>
          <a:p>
            <a:pPr algn="r" eaLnBrk="0" hangingPunct="0">
              <a:lnSpc>
                <a:spcPct val="90000"/>
              </a:lnSpc>
              <a:spcBef>
                <a:spcPct val="8000"/>
              </a:spcBef>
              <a:spcAft>
                <a:spcPct val="8000"/>
              </a:spcAft>
            </a:pPr>
            <a:r>
              <a:rPr lang="en-US" sz="900">
                <a:solidFill>
                  <a:srgbClr val="FF0000"/>
                </a:solidFill>
                <a:latin typeface="Arial" charset="0"/>
              </a:rPr>
              <a:t>Kyushu U</a:t>
            </a:r>
          </a:p>
          <a:p>
            <a:pPr algn="r" eaLnBrk="0" hangingPunct="0">
              <a:lnSpc>
                <a:spcPct val="90000"/>
              </a:lnSpc>
              <a:spcBef>
                <a:spcPct val="8000"/>
              </a:spcBef>
              <a:spcAft>
                <a:spcPct val="8000"/>
              </a:spcAft>
            </a:pPr>
            <a:r>
              <a:rPr lang="en-US" sz="900">
                <a:solidFill>
                  <a:srgbClr val="FF0000"/>
                </a:solidFill>
                <a:latin typeface="Arial" charset="0"/>
              </a:rPr>
              <a:t>Kyushu Tokai U</a:t>
            </a:r>
          </a:p>
          <a:p>
            <a:pPr algn="r" eaLnBrk="0" hangingPunct="0">
              <a:lnSpc>
                <a:spcPct val="90000"/>
              </a:lnSpc>
              <a:spcBef>
                <a:spcPct val="8000"/>
              </a:spcBef>
              <a:spcAft>
                <a:spcPct val="8000"/>
              </a:spcAft>
            </a:pPr>
            <a:r>
              <a:rPr lang="en-US" sz="900">
                <a:solidFill>
                  <a:srgbClr val="FF0000"/>
                </a:solidFill>
                <a:latin typeface="Arial" charset="0"/>
              </a:rPr>
              <a:t>NIFS</a:t>
            </a:r>
          </a:p>
          <a:p>
            <a:pPr algn="r" eaLnBrk="0" hangingPunct="0">
              <a:lnSpc>
                <a:spcPct val="90000"/>
              </a:lnSpc>
              <a:spcBef>
                <a:spcPct val="8000"/>
              </a:spcBef>
              <a:spcAft>
                <a:spcPct val="8000"/>
              </a:spcAft>
            </a:pPr>
            <a:r>
              <a:rPr lang="en-US" sz="900">
                <a:solidFill>
                  <a:srgbClr val="FF0000"/>
                </a:solidFill>
                <a:latin typeface="Arial" charset="0"/>
              </a:rPr>
              <a:t>Niigata U</a:t>
            </a:r>
          </a:p>
          <a:p>
            <a:pPr algn="r" eaLnBrk="0" hangingPunct="0">
              <a:lnSpc>
                <a:spcPct val="90000"/>
              </a:lnSpc>
              <a:spcBef>
                <a:spcPct val="8000"/>
              </a:spcBef>
              <a:spcAft>
                <a:spcPct val="8000"/>
              </a:spcAft>
            </a:pPr>
            <a:r>
              <a:rPr lang="en-US" sz="900">
                <a:solidFill>
                  <a:srgbClr val="FF0000"/>
                </a:solidFill>
                <a:latin typeface="Arial" charset="0"/>
              </a:rPr>
              <a:t>U Tokyo</a:t>
            </a:r>
          </a:p>
          <a:p>
            <a:pPr algn="r" eaLnBrk="0" hangingPunct="0">
              <a:lnSpc>
                <a:spcPct val="90000"/>
              </a:lnSpc>
              <a:spcBef>
                <a:spcPct val="8000"/>
              </a:spcBef>
              <a:spcAft>
                <a:spcPct val="8000"/>
              </a:spcAft>
            </a:pPr>
            <a:r>
              <a:rPr lang="en-US" sz="900">
                <a:solidFill>
                  <a:srgbClr val="FF0000"/>
                </a:solidFill>
                <a:latin typeface="Arial" charset="0"/>
              </a:rPr>
              <a:t>JAEA</a:t>
            </a:r>
          </a:p>
          <a:p>
            <a:pPr algn="r" eaLnBrk="0" hangingPunct="0">
              <a:lnSpc>
                <a:spcPct val="90000"/>
              </a:lnSpc>
              <a:spcBef>
                <a:spcPct val="8000"/>
              </a:spcBef>
              <a:spcAft>
                <a:spcPct val="8000"/>
              </a:spcAft>
            </a:pPr>
            <a:r>
              <a:rPr lang="en-US" sz="800">
                <a:solidFill>
                  <a:srgbClr val="FF0000"/>
                </a:solidFill>
                <a:latin typeface="Arial" charset="0"/>
              </a:rPr>
              <a:t>Inst for Nucl Res, Kiev</a:t>
            </a:r>
          </a:p>
          <a:p>
            <a:pPr algn="r" eaLnBrk="0" hangingPunct="0">
              <a:lnSpc>
                <a:spcPct val="90000"/>
              </a:lnSpc>
              <a:spcBef>
                <a:spcPct val="8000"/>
              </a:spcBef>
              <a:spcAft>
                <a:spcPct val="8000"/>
              </a:spcAft>
            </a:pPr>
            <a:r>
              <a:rPr lang="en-US" sz="900">
                <a:solidFill>
                  <a:srgbClr val="FF0000"/>
                </a:solidFill>
                <a:latin typeface="Arial" charset="0"/>
              </a:rPr>
              <a:t>Ioffe Inst</a:t>
            </a:r>
          </a:p>
          <a:p>
            <a:pPr algn="r" eaLnBrk="0" hangingPunct="0">
              <a:lnSpc>
                <a:spcPct val="90000"/>
              </a:lnSpc>
              <a:spcBef>
                <a:spcPct val="8000"/>
              </a:spcBef>
              <a:spcAft>
                <a:spcPct val="8000"/>
              </a:spcAft>
            </a:pPr>
            <a:r>
              <a:rPr lang="en-US" sz="900">
                <a:solidFill>
                  <a:srgbClr val="FF0000"/>
                </a:solidFill>
                <a:latin typeface="Arial" charset="0"/>
              </a:rPr>
              <a:t>TRINITI</a:t>
            </a:r>
          </a:p>
          <a:p>
            <a:pPr algn="r" eaLnBrk="0" hangingPunct="0">
              <a:lnSpc>
                <a:spcPct val="90000"/>
              </a:lnSpc>
              <a:spcBef>
                <a:spcPct val="8000"/>
              </a:spcBef>
              <a:spcAft>
                <a:spcPct val="8000"/>
              </a:spcAft>
            </a:pPr>
            <a:r>
              <a:rPr lang="en-US" sz="900">
                <a:solidFill>
                  <a:srgbClr val="FF0000"/>
                </a:solidFill>
                <a:latin typeface="Arial" charset="0"/>
              </a:rPr>
              <a:t>Chonbuk Natl U</a:t>
            </a:r>
          </a:p>
          <a:p>
            <a:pPr algn="r" eaLnBrk="0" hangingPunct="0">
              <a:lnSpc>
                <a:spcPct val="90000"/>
              </a:lnSpc>
              <a:spcBef>
                <a:spcPct val="8000"/>
              </a:spcBef>
              <a:spcAft>
                <a:spcPct val="8000"/>
              </a:spcAft>
            </a:pPr>
            <a:r>
              <a:rPr lang="en-US" sz="900">
                <a:solidFill>
                  <a:srgbClr val="FF0000"/>
                </a:solidFill>
                <a:latin typeface="Arial" charset="0"/>
              </a:rPr>
              <a:t>NFRI</a:t>
            </a:r>
          </a:p>
          <a:p>
            <a:pPr algn="r" eaLnBrk="0" hangingPunct="0">
              <a:lnSpc>
                <a:spcPct val="90000"/>
              </a:lnSpc>
              <a:spcBef>
                <a:spcPct val="8000"/>
              </a:spcBef>
              <a:spcAft>
                <a:spcPct val="8000"/>
              </a:spcAft>
            </a:pPr>
            <a:r>
              <a:rPr lang="en-US" sz="900">
                <a:solidFill>
                  <a:srgbClr val="FF0000"/>
                </a:solidFill>
                <a:latin typeface="Arial" charset="0"/>
              </a:rPr>
              <a:t>KAIST</a:t>
            </a:r>
          </a:p>
          <a:p>
            <a:pPr algn="r" eaLnBrk="0" hangingPunct="0">
              <a:lnSpc>
                <a:spcPct val="90000"/>
              </a:lnSpc>
              <a:spcBef>
                <a:spcPct val="8000"/>
              </a:spcBef>
              <a:spcAft>
                <a:spcPct val="8000"/>
              </a:spcAft>
            </a:pPr>
            <a:r>
              <a:rPr lang="en-US" sz="900">
                <a:solidFill>
                  <a:srgbClr val="FF0000"/>
                </a:solidFill>
                <a:latin typeface="Arial" charset="0"/>
              </a:rPr>
              <a:t>POSTECH</a:t>
            </a:r>
          </a:p>
          <a:p>
            <a:pPr algn="r" eaLnBrk="0" hangingPunct="0">
              <a:lnSpc>
                <a:spcPct val="90000"/>
              </a:lnSpc>
              <a:spcBef>
                <a:spcPct val="8000"/>
              </a:spcBef>
              <a:spcAft>
                <a:spcPct val="8000"/>
              </a:spcAft>
            </a:pPr>
            <a:r>
              <a:rPr lang="en-US" sz="900">
                <a:solidFill>
                  <a:srgbClr val="FF0000"/>
                </a:solidFill>
                <a:latin typeface="Arial" charset="0"/>
              </a:rPr>
              <a:t>Seoul Natl U</a:t>
            </a:r>
          </a:p>
          <a:p>
            <a:pPr algn="r" eaLnBrk="0" hangingPunct="0">
              <a:lnSpc>
                <a:spcPct val="90000"/>
              </a:lnSpc>
              <a:spcBef>
                <a:spcPct val="8000"/>
              </a:spcBef>
              <a:spcAft>
                <a:spcPct val="8000"/>
              </a:spcAft>
            </a:pPr>
            <a:r>
              <a:rPr lang="en-US" sz="900">
                <a:solidFill>
                  <a:srgbClr val="FF0000"/>
                </a:solidFill>
                <a:latin typeface="Arial" charset="0"/>
              </a:rPr>
              <a:t>ASIPP</a:t>
            </a:r>
          </a:p>
          <a:p>
            <a:pPr algn="r" eaLnBrk="0" hangingPunct="0">
              <a:lnSpc>
                <a:spcPct val="90000"/>
              </a:lnSpc>
              <a:spcBef>
                <a:spcPct val="8000"/>
              </a:spcBef>
              <a:spcAft>
                <a:spcPct val="8000"/>
              </a:spcAft>
            </a:pPr>
            <a:r>
              <a:rPr lang="en-US" sz="900">
                <a:solidFill>
                  <a:srgbClr val="FF0000"/>
                </a:solidFill>
                <a:latin typeface="Arial" charset="0"/>
              </a:rPr>
              <a:t>CIEMAT</a:t>
            </a:r>
          </a:p>
          <a:p>
            <a:pPr algn="r" eaLnBrk="0" hangingPunct="0">
              <a:lnSpc>
                <a:spcPct val="90000"/>
              </a:lnSpc>
              <a:spcBef>
                <a:spcPct val="8000"/>
              </a:spcBef>
              <a:spcAft>
                <a:spcPct val="8000"/>
              </a:spcAft>
            </a:pPr>
            <a:r>
              <a:rPr lang="en-US" sz="900">
                <a:solidFill>
                  <a:srgbClr val="FF0000"/>
                </a:solidFill>
                <a:latin typeface="Arial" charset="0"/>
              </a:rPr>
              <a:t>FOM Inst DIFFER</a:t>
            </a:r>
          </a:p>
          <a:p>
            <a:pPr algn="r" eaLnBrk="0" hangingPunct="0">
              <a:lnSpc>
                <a:spcPct val="90000"/>
              </a:lnSpc>
              <a:spcBef>
                <a:spcPct val="8000"/>
              </a:spcBef>
              <a:spcAft>
                <a:spcPct val="8000"/>
              </a:spcAft>
            </a:pPr>
            <a:r>
              <a:rPr lang="en-US" sz="900">
                <a:solidFill>
                  <a:srgbClr val="FF0000"/>
                </a:solidFill>
                <a:latin typeface="Arial" charset="0"/>
              </a:rPr>
              <a:t>ENEA, Frascati</a:t>
            </a:r>
          </a:p>
          <a:p>
            <a:pPr algn="r" eaLnBrk="0" hangingPunct="0">
              <a:lnSpc>
                <a:spcPct val="90000"/>
              </a:lnSpc>
              <a:spcBef>
                <a:spcPct val="8000"/>
              </a:spcBef>
              <a:spcAft>
                <a:spcPct val="8000"/>
              </a:spcAft>
            </a:pPr>
            <a:r>
              <a:rPr lang="en-US" sz="900">
                <a:solidFill>
                  <a:srgbClr val="FF0000"/>
                </a:solidFill>
                <a:latin typeface="Arial" charset="0"/>
              </a:rPr>
              <a:t>CEA, Cadarache</a:t>
            </a:r>
          </a:p>
          <a:p>
            <a:pPr algn="r" eaLnBrk="0" hangingPunct="0">
              <a:lnSpc>
                <a:spcPct val="90000"/>
              </a:lnSpc>
              <a:spcBef>
                <a:spcPct val="8000"/>
              </a:spcBef>
              <a:spcAft>
                <a:spcPct val="8000"/>
              </a:spcAft>
            </a:pPr>
            <a:r>
              <a:rPr lang="en-US" sz="900">
                <a:solidFill>
                  <a:srgbClr val="FF0000"/>
                </a:solidFill>
                <a:latin typeface="Arial" charset="0"/>
              </a:rPr>
              <a:t>IPP, Jülich</a:t>
            </a:r>
          </a:p>
          <a:p>
            <a:pPr algn="r" eaLnBrk="0" hangingPunct="0">
              <a:lnSpc>
                <a:spcPct val="90000"/>
              </a:lnSpc>
              <a:spcBef>
                <a:spcPct val="8000"/>
              </a:spcBef>
              <a:spcAft>
                <a:spcPct val="8000"/>
              </a:spcAft>
            </a:pPr>
            <a:r>
              <a:rPr lang="en-US" sz="900">
                <a:solidFill>
                  <a:srgbClr val="FF0000"/>
                </a:solidFill>
                <a:latin typeface="Arial" charset="0"/>
              </a:rPr>
              <a:t>IPP, Garching</a:t>
            </a:r>
          </a:p>
          <a:p>
            <a:pPr algn="r" eaLnBrk="0" hangingPunct="0">
              <a:lnSpc>
                <a:spcPct val="90000"/>
              </a:lnSpc>
              <a:spcBef>
                <a:spcPct val="8000"/>
              </a:spcBef>
              <a:spcAft>
                <a:spcPct val="8000"/>
              </a:spcAft>
            </a:pPr>
            <a:r>
              <a:rPr lang="en-US" sz="900">
                <a:solidFill>
                  <a:srgbClr val="FF0000"/>
                </a:solidFill>
                <a:latin typeface="Arial" charset="0"/>
              </a:rPr>
              <a:t>ASCR, Czech Rep</a:t>
            </a:r>
          </a:p>
        </p:txBody>
      </p:sp>
      <p:cxnSp>
        <p:nvCxnSpPr>
          <p:cNvPr id="2097" name="Straight Connector 55"/>
          <p:cNvCxnSpPr>
            <a:cxnSpLocks noChangeShapeType="1"/>
          </p:cNvCxnSpPr>
          <p:nvPr/>
        </p:nvCxnSpPr>
        <p:spPr bwMode="auto">
          <a:xfrm>
            <a:off x="0" y="0"/>
            <a:ext cx="457200" cy="0"/>
          </a:xfrm>
          <a:prstGeom prst="line">
            <a:avLst/>
          </a:prstGeom>
          <a:noFill/>
          <a:ln w="0" algn="ctr">
            <a:solidFill>
              <a:srgbClr val="FEFFFF"/>
            </a:solidFill>
            <a:round/>
            <a:headEnd/>
            <a:tailEnd/>
          </a:ln>
        </p:spPr>
      </p:cxnSp>
      <p:cxnSp>
        <p:nvCxnSpPr>
          <p:cNvPr id="2098" name="Straight Connector 56"/>
          <p:cNvCxnSpPr>
            <a:cxnSpLocks noChangeShapeType="1"/>
          </p:cNvCxnSpPr>
          <p:nvPr/>
        </p:nvCxnSpPr>
        <p:spPr bwMode="auto">
          <a:xfrm>
            <a:off x="0" y="0"/>
            <a:ext cx="457200" cy="0"/>
          </a:xfrm>
          <a:prstGeom prst="line">
            <a:avLst/>
          </a:prstGeom>
          <a:noFill/>
          <a:ln w="0" algn="ctr">
            <a:solidFill>
              <a:srgbClr val="FEFFFF"/>
            </a:solidFill>
            <a:round/>
            <a:headEnd/>
            <a:tailEnd/>
          </a:ln>
        </p:spPr>
      </p:cxnSp>
      <p:cxnSp>
        <p:nvCxnSpPr>
          <p:cNvPr id="2099" name="Straight Connector 57"/>
          <p:cNvCxnSpPr>
            <a:cxnSpLocks noChangeShapeType="1"/>
          </p:cNvCxnSpPr>
          <p:nvPr/>
        </p:nvCxnSpPr>
        <p:spPr bwMode="auto">
          <a:xfrm>
            <a:off x="0" y="0"/>
            <a:ext cx="0" cy="457200"/>
          </a:xfrm>
          <a:prstGeom prst="line">
            <a:avLst/>
          </a:prstGeom>
          <a:noFill/>
          <a:ln w="0" algn="ctr">
            <a:solidFill>
              <a:srgbClr val="FDFFFF"/>
            </a:solidFill>
            <a:round/>
            <a:headEnd/>
            <a:tailEnd/>
          </a:ln>
        </p:spPr>
      </p:cxnSp>
      <p:pic>
        <p:nvPicPr>
          <p:cNvPr id="2100" name="Picture 3" descr="C:\Users\jmenard\Desktop\Picture1.jpg"/>
          <p:cNvPicPr>
            <a:picLocks noChangeAspect="1" noChangeArrowheads="1"/>
          </p:cNvPicPr>
          <p:nvPr/>
        </p:nvPicPr>
        <p:blipFill>
          <a:blip r:embed="rId5" cstate="print"/>
          <a:srcRect/>
          <a:stretch>
            <a:fillRect/>
          </a:stretch>
        </p:blipFill>
        <p:spPr bwMode="auto">
          <a:xfrm>
            <a:off x="4237038" y="4495800"/>
            <a:ext cx="3078162" cy="2209800"/>
          </a:xfrm>
          <a:prstGeom prst="rect">
            <a:avLst/>
          </a:prstGeom>
          <a:noFill/>
          <a:ln w="9525">
            <a:noFill/>
            <a:miter lim="800000"/>
            <a:headEnd/>
            <a:tailEnd/>
          </a:ln>
        </p:spPr>
      </p:pic>
      <p:pic>
        <p:nvPicPr>
          <p:cNvPr id="2101" name="Picture 48" descr="ppi221.tmp"/>
          <p:cNvPicPr>
            <a:picLocks/>
          </p:cNvPicPr>
          <p:nvPr/>
        </p:nvPicPr>
        <p:blipFill>
          <a:blip r:embed="rId6" cstate="print"/>
          <a:srcRect/>
          <a:stretch>
            <a:fillRect/>
          </a:stretch>
        </p:blipFill>
        <p:spPr bwMode="auto">
          <a:xfrm>
            <a:off x="152400" y="2057400"/>
            <a:ext cx="1295400" cy="4648200"/>
          </a:xfrm>
          <a:prstGeom prst="rect">
            <a:avLst/>
          </a:prstGeom>
          <a:noFill/>
          <a:ln w="9525">
            <a:noFill/>
            <a:miter lim="800000"/>
            <a:headEnd/>
            <a:tailEnd/>
          </a:ln>
        </p:spPr>
      </p:pic>
      <p:sp>
        <p:nvSpPr>
          <p:cNvPr id="2102" name="Text Box 152"/>
          <p:cNvSpPr txBox="1">
            <a:spLocks noChangeArrowheads="1"/>
          </p:cNvSpPr>
          <p:nvPr/>
        </p:nvSpPr>
        <p:spPr bwMode="auto">
          <a:xfrm>
            <a:off x="152400" y="2057400"/>
            <a:ext cx="1257300" cy="4648200"/>
          </a:xfrm>
          <a:prstGeom prst="rect">
            <a:avLst/>
          </a:prstGeom>
          <a:noFill/>
          <a:ln w="12700" algn="ctr">
            <a:noFill/>
            <a:miter lim="800000"/>
            <a:headEnd/>
            <a:tailEnd/>
          </a:ln>
        </p:spPr>
        <p:txBody>
          <a:bodyPr lIns="91429" tIns="45714" rIns="91429" bIns="45714">
            <a:spAutoFit/>
          </a:bodyPr>
          <a:lstStyle/>
          <a:p>
            <a:pPr eaLnBrk="0" hangingPunct="0">
              <a:lnSpc>
                <a:spcPct val="90000"/>
              </a:lnSpc>
              <a:spcBef>
                <a:spcPct val="5000"/>
              </a:spcBef>
              <a:spcAft>
                <a:spcPct val="5000"/>
              </a:spcAft>
            </a:pPr>
            <a:r>
              <a:rPr lang="en-US" sz="900">
                <a:solidFill>
                  <a:srgbClr val="0000FF"/>
                </a:solidFill>
                <a:latin typeface="Arial" charset="0"/>
              </a:rPr>
              <a:t>Coll of Wm &amp; Mary</a:t>
            </a:r>
          </a:p>
          <a:p>
            <a:pPr eaLnBrk="0" hangingPunct="0">
              <a:lnSpc>
                <a:spcPct val="90000"/>
              </a:lnSpc>
              <a:spcBef>
                <a:spcPct val="5000"/>
              </a:spcBef>
              <a:spcAft>
                <a:spcPct val="5000"/>
              </a:spcAft>
            </a:pPr>
            <a:r>
              <a:rPr lang="en-US" sz="900">
                <a:solidFill>
                  <a:srgbClr val="0000FF"/>
                </a:solidFill>
                <a:latin typeface="Arial" charset="0"/>
              </a:rPr>
              <a:t>Columbia U</a:t>
            </a:r>
          </a:p>
          <a:p>
            <a:pPr eaLnBrk="0" hangingPunct="0">
              <a:lnSpc>
                <a:spcPct val="90000"/>
              </a:lnSpc>
              <a:spcBef>
                <a:spcPct val="5000"/>
              </a:spcBef>
              <a:spcAft>
                <a:spcPct val="5000"/>
              </a:spcAft>
            </a:pPr>
            <a:r>
              <a:rPr lang="en-US" sz="900">
                <a:solidFill>
                  <a:srgbClr val="0000FF"/>
                </a:solidFill>
                <a:latin typeface="Arial" charset="0"/>
              </a:rPr>
              <a:t>CompX</a:t>
            </a:r>
          </a:p>
          <a:p>
            <a:pPr eaLnBrk="0" hangingPunct="0">
              <a:lnSpc>
                <a:spcPct val="90000"/>
              </a:lnSpc>
              <a:spcBef>
                <a:spcPct val="5000"/>
              </a:spcBef>
              <a:spcAft>
                <a:spcPct val="5000"/>
              </a:spcAft>
            </a:pPr>
            <a:r>
              <a:rPr lang="en-US" sz="900">
                <a:solidFill>
                  <a:srgbClr val="0000FF"/>
                </a:solidFill>
                <a:latin typeface="Arial" charset="0"/>
              </a:rPr>
              <a:t>General Atomics</a:t>
            </a:r>
          </a:p>
          <a:p>
            <a:pPr eaLnBrk="0" hangingPunct="0">
              <a:lnSpc>
                <a:spcPct val="90000"/>
              </a:lnSpc>
              <a:spcBef>
                <a:spcPct val="5000"/>
              </a:spcBef>
              <a:spcAft>
                <a:spcPct val="5000"/>
              </a:spcAft>
            </a:pPr>
            <a:r>
              <a:rPr lang="en-US" sz="900">
                <a:solidFill>
                  <a:srgbClr val="0000FF"/>
                </a:solidFill>
                <a:latin typeface="Arial" charset="0"/>
              </a:rPr>
              <a:t>FIU</a:t>
            </a:r>
          </a:p>
          <a:p>
            <a:pPr eaLnBrk="0" hangingPunct="0">
              <a:lnSpc>
                <a:spcPct val="90000"/>
              </a:lnSpc>
              <a:spcBef>
                <a:spcPct val="5000"/>
              </a:spcBef>
              <a:spcAft>
                <a:spcPct val="5000"/>
              </a:spcAft>
            </a:pPr>
            <a:r>
              <a:rPr lang="en-US" sz="900">
                <a:solidFill>
                  <a:srgbClr val="0000FF"/>
                </a:solidFill>
                <a:latin typeface="Arial" charset="0"/>
              </a:rPr>
              <a:t>INL</a:t>
            </a:r>
          </a:p>
          <a:p>
            <a:pPr eaLnBrk="0" hangingPunct="0">
              <a:lnSpc>
                <a:spcPct val="90000"/>
              </a:lnSpc>
              <a:spcBef>
                <a:spcPct val="5000"/>
              </a:spcBef>
              <a:spcAft>
                <a:spcPct val="5000"/>
              </a:spcAft>
            </a:pPr>
            <a:r>
              <a:rPr lang="en-US" sz="900">
                <a:solidFill>
                  <a:srgbClr val="0000FF"/>
                </a:solidFill>
                <a:latin typeface="Arial" charset="0"/>
              </a:rPr>
              <a:t>Johns Hopkins U</a:t>
            </a:r>
          </a:p>
          <a:p>
            <a:pPr eaLnBrk="0" hangingPunct="0">
              <a:lnSpc>
                <a:spcPct val="90000"/>
              </a:lnSpc>
              <a:spcBef>
                <a:spcPct val="5000"/>
              </a:spcBef>
              <a:spcAft>
                <a:spcPct val="5000"/>
              </a:spcAft>
            </a:pPr>
            <a:r>
              <a:rPr lang="en-US" sz="900">
                <a:solidFill>
                  <a:srgbClr val="0000FF"/>
                </a:solidFill>
                <a:latin typeface="Arial" charset="0"/>
              </a:rPr>
              <a:t>LANL</a:t>
            </a:r>
          </a:p>
          <a:p>
            <a:pPr eaLnBrk="0" hangingPunct="0">
              <a:lnSpc>
                <a:spcPct val="90000"/>
              </a:lnSpc>
              <a:spcBef>
                <a:spcPct val="5000"/>
              </a:spcBef>
              <a:spcAft>
                <a:spcPct val="5000"/>
              </a:spcAft>
            </a:pPr>
            <a:r>
              <a:rPr lang="en-US" sz="900">
                <a:solidFill>
                  <a:srgbClr val="0000FF"/>
                </a:solidFill>
                <a:latin typeface="Arial" charset="0"/>
              </a:rPr>
              <a:t>LLNL</a:t>
            </a:r>
          </a:p>
          <a:p>
            <a:pPr eaLnBrk="0" hangingPunct="0">
              <a:lnSpc>
                <a:spcPct val="90000"/>
              </a:lnSpc>
              <a:spcBef>
                <a:spcPct val="5000"/>
              </a:spcBef>
              <a:spcAft>
                <a:spcPct val="5000"/>
              </a:spcAft>
            </a:pPr>
            <a:r>
              <a:rPr lang="en-US" sz="900">
                <a:solidFill>
                  <a:srgbClr val="0000FF"/>
                </a:solidFill>
                <a:latin typeface="Arial" charset="0"/>
              </a:rPr>
              <a:t>Lodestar</a:t>
            </a:r>
          </a:p>
          <a:p>
            <a:pPr eaLnBrk="0" hangingPunct="0">
              <a:lnSpc>
                <a:spcPct val="90000"/>
              </a:lnSpc>
              <a:spcBef>
                <a:spcPct val="5000"/>
              </a:spcBef>
              <a:spcAft>
                <a:spcPct val="5000"/>
              </a:spcAft>
            </a:pPr>
            <a:r>
              <a:rPr lang="en-US" sz="900">
                <a:solidFill>
                  <a:srgbClr val="0000FF"/>
                </a:solidFill>
                <a:latin typeface="Arial" charset="0"/>
              </a:rPr>
              <a:t>MIT</a:t>
            </a:r>
          </a:p>
          <a:p>
            <a:pPr eaLnBrk="0" hangingPunct="0">
              <a:lnSpc>
                <a:spcPct val="90000"/>
              </a:lnSpc>
              <a:spcBef>
                <a:spcPct val="5000"/>
              </a:spcBef>
              <a:spcAft>
                <a:spcPct val="5000"/>
              </a:spcAft>
            </a:pPr>
            <a:r>
              <a:rPr lang="en-US" sz="900">
                <a:solidFill>
                  <a:srgbClr val="0000FF"/>
                </a:solidFill>
                <a:latin typeface="Arial" charset="0"/>
              </a:rPr>
              <a:t>Lehigh U</a:t>
            </a:r>
          </a:p>
          <a:p>
            <a:pPr eaLnBrk="0" hangingPunct="0">
              <a:lnSpc>
                <a:spcPct val="90000"/>
              </a:lnSpc>
              <a:spcBef>
                <a:spcPct val="5000"/>
              </a:spcBef>
              <a:spcAft>
                <a:spcPct val="5000"/>
              </a:spcAft>
            </a:pPr>
            <a:r>
              <a:rPr lang="en-US" sz="900">
                <a:solidFill>
                  <a:srgbClr val="0000FF"/>
                </a:solidFill>
                <a:latin typeface="Arial" charset="0"/>
              </a:rPr>
              <a:t>Nova Photonics</a:t>
            </a:r>
          </a:p>
          <a:p>
            <a:pPr eaLnBrk="0" hangingPunct="0">
              <a:lnSpc>
                <a:spcPct val="90000"/>
              </a:lnSpc>
              <a:spcBef>
                <a:spcPct val="5000"/>
              </a:spcBef>
              <a:spcAft>
                <a:spcPct val="5000"/>
              </a:spcAft>
            </a:pPr>
            <a:r>
              <a:rPr lang="en-US" sz="900">
                <a:solidFill>
                  <a:srgbClr val="0000FF"/>
                </a:solidFill>
                <a:latin typeface="Arial" charset="0"/>
              </a:rPr>
              <a:t>Old Dominion</a:t>
            </a:r>
          </a:p>
          <a:p>
            <a:pPr eaLnBrk="0" hangingPunct="0">
              <a:lnSpc>
                <a:spcPct val="90000"/>
              </a:lnSpc>
              <a:spcBef>
                <a:spcPct val="5000"/>
              </a:spcBef>
              <a:spcAft>
                <a:spcPct val="5000"/>
              </a:spcAft>
            </a:pPr>
            <a:r>
              <a:rPr lang="en-US" sz="900">
                <a:solidFill>
                  <a:srgbClr val="0000FF"/>
                </a:solidFill>
                <a:latin typeface="Arial" charset="0"/>
              </a:rPr>
              <a:t>ORNL</a:t>
            </a:r>
          </a:p>
          <a:p>
            <a:pPr eaLnBrk="0" hangingPunct="0">
              <a:lnSpc>
                <a:spcPct val="90000"/>
              </a:lnSpc>
              <a:spcBef>
                <a:spcPct val="5000"/>
              </a:spcBef>
              <a:spcAft>
                <a:spcPct val="5000"/>
              </a:spcAft>
            </a:pPr>
            <a:r>
              <a:rPr lang="en-US" sz="900">
                <a:solidFill>
                  <a:srgbClr val="0000FF"/>
                </a:solidFill>
                <a:latin typeface="Arial" charset="0"/>
              </a:rPr>
              <a:t>PPPL</a:t>
            </a:r>
          </a:p>
          <a:p>
            <a:pPr eaLnBrk="0" hangingPunct="0">
              <a:lnSpc>
                <a:spcPct val="90000"/>
              </a:lnSpc>
              <a:spcBef>
                <a:spcPct val="5000"/>
              </a:spcBef>
              <a:spcAft>
                <a:spcPct val="5000"/>
              </a:spcAft>
            </a:pPr>
            <a:r>
              <a:rPr lang="en-US" sz="900">
                <a:solidFill>
                  <a:srgbClr val="0000FF"/>
                </a:solidFill>
                <a:latin typeface="Arial" charset="0"/>
              </a:rPr>
              <a:t>Princeton U</a:t>
            </a:r>
          </a:p>
          <a:p>
            <a:pPr eaLnBrk="0" hangingPunct="0">
              <a:lnSpc>
                <a:spcPct val="90000"/>
              </a:lnSpc>
              <a:spcBef>
                <a:spcPct val="5000"/>
              </a:spcBef>
              <a:spcAft>
                <a:spcPct val="5000"/>
              </a:spcAft>
            </a:pPr>
            <a:r>
              <a:rPr lang="en-US" sz="900">
                <a:solidFill>
                  <a:srgbClr val="0000FF"/>
                </a:solidFill>
                <a:latin typeface="Arial" charset="0"/>
              </a:rPr>
              <a:t>Purdue U</a:t>
            </a:r>
          </a:p>
          <a:p>
            <a:pPr eaLnBrk="0" hangingPunct="0">
              <a:lnSpc>
                <a:spcPct val="90000"/>
              </a:lnSpc>
              <a:spcBef>
                <a:spcPct val="5000"/>
              </a:spcBef>
              <a:spcAft>
                <a:spcPct val="5000"/>
              </a:spcAft>
            </a:pPr>
            <a:r>
              <a:rPr lang="en-US" sz="900">
                <a:solidFill>
                  <a:srgbClr val="0000FF"/>
                </a:solidFill>
                <a:latin typeface="Arial" charset="0"/>
              </a:rPr>
              <a:t>SNL</a:t>
            </a:r>
          </a:p>
          <a:p>
            <a:pPr eaLnBrk="0" hangingPunct="0">
              <a:lnSpc>
                <a:spcPct val="90000"/>
              </a:lnSpc>
              <a:spcBef>
                <a:spcPct val="5000"/>
              </a:spcBef>
              <a:spcAft>
                <a:spcPct val="5000"/>
              </a:spcAft>
            </a:pPr>
            <a:r>
              <a:rPr lang="en-US" sz="900">
                <a:solidFill>
                  <a:srgbClr val="0000FF"/>
                </a:solidFill>
                <a:latin typeface="Arial" charset="0"/>
              </a:rPr>
              <a:t>Think Tank, Inc.</a:t>
            </a:r>
          </a:p>
          <a:p>
            <a:pPr eaLnBrk="0" hangingPunct="0">
              <a:lnSpc>
                <a:spcPct val="90000"/>
              </a:lnSpc>
              <a:spcBef>
                <a:spcPct val="5000"/>
              </a:spcBef>
              <a:spcAft>
                <a:spcPct val="5000"/>
              </a:spcAft>
            </a:pPr>
            <a:r>
              <a:rPr lang="en-US" sz="900">
                <a:solidFill>
                  <a:srgbClr val="0000FF"/>
                </a:solidFill>
                <a:latin typeface="Arial" charset="0"/>
              </a:rPr>
              <a:t>UC Davis</a:t>
            </a:r>
          </a:p>
          <a:p>
            <a:pPr eaLnBrk="0" hangingPunct="0">
              <a:lnSpc>
                <a:spcPct val="90000"/>
              </a:lnSpc>
              <a:spcBef>
                <a:spcPct val="5000"/>
              </a:spcBef>
              <a:spcAft>
                <a:spcPct val="5000"/>
              </a:spcAft>
            </a:pPr>
            <a:r>
              <a:rPr lang="en-US" sz="900">
                <a:solidFill>
                  <a:srgbClr val="0000FF"/>
                </a:solidFill>
                <a:latin typeface="Arial" charset="0"/>
              </a:rPr>
              <a:t>UC Irvine</a:t>
            </a:r>
          </a:p>
          <a:p>
            <a:pPr eaLnBrk="0" hangingPunct="0">
              <a:lnSpc>
                <a:spcPct val="90000"/>
              </a:lnSpc>
              <a:spcBef>
                <a:spcPct val="5000"/>
              </a:spcBef>
              <a:spcAft>
                <a:spcPct val="5000"/>
              </a:spcAft>
            </a:pPr>
            <a:r>
              <a:rPr lang="en-US" sz="900">
                <a:solidFill>
                  <a:srgbClr val="0000FF"/>
                </a:solidFill>
                <a:latin typeface="Arial" charset="0"/>
              </a:rPr>
              <a:t>UCLA</a:t>
            </a:r>
          </a:p>
          <a:p>
            <a:pPr eaLnBrk="0" hangingPunct="0">
              <a:lnSpc>
                <a:spcPct val="90000"/>
              </a:lnSpc>
              <a:spcBef>
                <a:spcPct val="5000"/>
              </a:spcBef>
              <a:spcAft>
                <a:spcPct val="5000"/>
              </a:spcAft>
            </a:pPr>
            <a:r>
              <a:rPr lang="en-US" sz="900">
                <a:solidFill>
                  <a:srgbClr val="0000FF"/>
                </a:solidFill>
                <a:latin typeface="Arial" charset="0"/>
              </a:rPr>
              <a:t>UCSD</a:t>
            </a:r>
          </a:p>
          <a:p>
            <a:pPr eaLnBrk="0" hangingPunct="0">
              <a:lnSpc>
                <a:spcPct val="90000"/>
              </a:lnSpc>
              <a:spcBef>
                <a:spcPct val="5000"/>
              </a:spcBef>
              <a:spcAft>
                <a:spcPct val="5000"/>
              </a:spcAft>
            </a:pPr>
            <a:r>
              <a:rPr lang="en-US" sz="900">
                <a:solidFill>
                  <a:srgbClr val="0000FF"/>
                </a:solidFill>
                <a:latin typeface="Arial" charset="0"/>
              </a:rPr>
              <a:t>U Colorado</a:t>
            </a:r>
          </a:p>
          <a:p>
            <a:pPr eaLnBrk="0" hangingPunct="0">
              <a:lnSpc>
                <a:spcPct val="90000"/>
              </a:lnSpc>
              <a:spcBef>
                <a:spcPct val="5000"/>
              </a:spcBef>
              <a:spcAft>
                <a:spcPct val="5000"/>
              </a:spcAft>
            </a:pPr>
            <a:r>
              <a:rPr lang="en-US" sz="900">
                <a:solidFill>
                  <a:srgbClr val="0000FF"/>
                </a:solidFill>
                <a:latin typeface="Arial" charset="0"/>
              </a:rPr>
              <a:t>U Illinois</a:t>
            </a:r>
          </a:p>
          <a:p>
            <a:pPr eaLnBrk="0" hangingPunct="0">
              <a:lnSpc>
                <a:spcPct val="90000"/>
              </a:lnSpc>
              <a:spcBef>
                <a:spcPct val="5000"/>
              </a:spcBef>
              <a:spcAft>
                <a:spcPct val="5000"/>
              </a:spcAft>
            </a:pPr>
            <a:r>
              <a:rPr lang="en-US" sz="900">
                <a:solidFill>
                  <a:srgbClr val="0000FF"/>
                </a:solidFill>
                <a:latin typeface="Arial" charset="0"/>
              </a:rPr>
              <a:t>U Maryland</a:t>
            </a:r>
          </a:p>
          <a:p>
            <a:pPr eaLnBrk="0" hangingPunct="0">
              <a:lnSpc>
                <a:spcPct val="90000"/>
              </a:lnSpc>
              <a:spcBef>
                <a:spcPct val="5000"/>
              </a:spcBef>
              <a:spcAft>
                <a:spcPct val="5000"/>
              </a:spcAft>
            </a:pPr>
            <a:r>
              <a:rPr lang="en-US" sz="900">
                <a:solidFill>
                  <a:srgbClr val="0000FF"/>
                </a:solidFill>
                <a:latin typeface="Arial" charset="0"/>
              </a:rPr>
              <a:t>U Rochester</a:t>
            </a:r>
          </a:p>
          <a:p>
            <a:pPr eaLnBrk="0" hangingPunct="0">
              <a:lnSpc>
                <a:spcPct val="90000"/>
              </a:lnSpc>
              <a:spcBef>
                <a:spcPct val="5000"/>
              </a:spcBef>
              <a:spcAft>
                <a:spcPct val="5000"/>
              </a:spcAft>
            </a:pPr>
            <a:r>
              <a:rPr lang="en-US" sz="900">
                <a:solidFill>
                  <a:srgbClr val="0000FF"/>
                </a:solidFill>
                <a:latin typeface="Arial" charset="0"/>
              </a:rPr>
              <a:t>U Tennessee</a:t>
            </a:r>
          </a:p>
          <a:p>
            <a:pPr eaLnBrk="0" hangingPunct="0">
              <a:lnSpc>
                <a:spcPct val="90000"/>
              </a:lnSpc>
              <a:spcBef>
                <a:spcPct val="5000"/>
              </a:spcBef>
              <a:spcAft>
                <a:spcPct val="5000"/>
              </a:spcAft>
            </a:pPr>
            <a:r>
              <a:rPr lang="en-US" sz="900">
                <a:solidFill>
                  <a:srgbClr val="0000FF"/>
                </a:solidFill>
                <a:latin typeface="Arial" charset="0"/>
              </a:rPr>
              <a:t>U Tulsa</a:t>
            </a:r>
          </a:p>
          <a:p>
            <a:pPr eaLnBrk="0" hangingPunct="0">
              <a:lnSpc>
                <a:spcPct val="90000"/>
              </a:lnSpc>
              <a:spcBef>
                <a:spcPct val="5000"/>
              </a:spcBef>
              <a:spcAft>
                <a:spcPct val="5000"/>
              </a:spcAft>
            </a:pPr>
            <a:r>
              <a:rPr lang="en-US" sz="900">
                <a:solidFill>
                  <a:srgbClr val="0000FF"/>
                </a:solidFill>
                <a:latin typeface="Arial" charset="0"/>
              </a:rPr>
              <a:t>U Washington</a:t>
            </a:r>
          </a:p>
          <a:p>
            <a:pPr eaLnBrk="0" hangingPunct="0">
              <a:lnSpc>
                <a:spcPct val="90000"/>
              </a:lnSpc>
              <a:spcBef>
                <a:spcPct val="5000"/>
              </a:spcBef>
              <a:spcAft>
                <a:spcPct val="5000"/>
              </a:spcAft>
            </a:pPr>
            <a:r>
              <a:rPr lang="en-US" sz="900">
                <a:solidFill>
                  <a:srgbClr val="0000FF"/>
                </a:solidFill>
                <a:latin typeface="Arial" charset="0"/>
              </a:rPr>
              <a:t>U Wisconsin</a:t>
            </a:r>
          </a:p>
          <a:p>
            <a:pPr eaLnBrk="0" hangingPunct="0">
              <a:lnSpc>
                <a:spcPct val="90000"/>
              </a:lnSpc>
              <a:spcBef>
                <a:spcPct val="5000"/>
              </a:spcBef>
              <a:spcAft>
                <a:spcPct val="5000"/>
              </a:spcAft>
            </a:pPr>
            <a:r>
              <a:rPr lang="en-US" sz="900">
                <a:solidFill>
                  <a:srgbClr val="0000FF"/>
                </a:solidFill>
                <a:latin typeface="Arial" charset="0"/>
              </a:rPr>
              <a:t>X Science LLC</a:t>
            </a:r>
          </a:p>
        </p:txBody>
      </p:sp>
      <p:pic>
        <p:nvPicPr>
          <p:cNvPr id="2103" name="Picture 57"/>
          <p:cNvPicPr>
            <a:picLocks noChangeAspect="1" noChangeArrowheads="1"/>
          </p:cNvPicPr>
          <p:nvPr/>
        </p:nvPicPr>
        <p:blipFill>
          <a:blip r:embed="rId7" cstate="print"/>
          <a:srcRect/>
          <a:stretch>
            <a:fillRect/>
          </a:stretch>
        </p:blipFill>
        <p:spPr bwMode="auto">
          <a:xfrm>
            <a:off x="1763713" y="4343400"/>
            <a:ext cx="2274887" cy="243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Content Placeholder 2"/>
          <p:cNvSpPr>
            <a:spLocks noGrp="1"/>
          </p:cNvSpPr>
          <p:nvPr>
            <p:ph idx="1"/>
          </p:nvPr>
        </p:nvSpPr>
        <p:spPr>
          <a:xfrm>
            <a:off x="623888" y="1063625"/>
            <a:ext cx="8062912" cy="5253038"/>
          </a:xfrm>
        </p:spPr>
        <p:txBody>
          <a:bodyPr/>
          <a:lstStyle/>
          <a:p>
            <a:pPr eaLnBrk="1" hangingPunct="1">
              <a:defRPr/>
            </a:pPr>
            <a:r>
              <a:rPr lang="en-US" sz="2400" b="1" u="sng" dirty="0" smtClean="0"/>
              <a:t>Cost  </a:t>
            </a:r>
          </a:p>
          <a:p>
            <a:pPr lvl="1" eaLnBrk="1" hangingPunct="1">
              <a:defRPr/>
            </a:pPr>
            <a:r>
              <a:rPr lang="en-US" sz="2000" b="1" dirty="0" smtClean="0">
                <a:solidFill>
                  <a:srgbClr val="2D15DD"/>
                </a:solidFill>
                <a:ea typeface="ＭＳ Ｐゴシック" pitchFamily="34" charset="-128"/>
              </a:rPr>
              <a:t>CPI = </a:t>
            </a:r>
            <a:r>
              <a:rPr lang="en-US" sz="2000" b="1" dirty="0" smtClean="0">
                <a:solidFill>
                  <a:srgbClr val="0000FF"/>
                </a:solidFill>
                <a:ea typeface="ＭＳ Ｐゴシック" pitchFamily="34" charset="-128"/>
              </a:rPr>
              <a:t>0.97     CV = - $1,023K</a:t>
            </a:r>
          </a:p>
          <a:p>
            <a:pPr eaLnBrk="1" hangingPunct="1">
              <a:defRPr/>
            </a:pPr>
            <a:r>
              <a:rPr lang="en-US" sz="2400" b="1" u="sng" dirty="0" smtClean="0"/>
              <a:t>Schedule</a:t>
            </a:r>
          </a:p>
          <a:p>
            <a:pPr lvl="1" eaLnBrk="1" hangingPunct="1">
              <a:defRPr/>
            </a:pPr>
            <a:r>
              <a:rPr lang="en-US" sz="2000" b="1" dirty="0" smtClean="0">
                <a:solidFill>
                  <a:srgbClr val="2D15DD"/>
                </a:solidFill>
                <a:ea typeface="ＭＳ Ｐゴシック" pitchFamily="34" charset="-128"/>
              </a:rPr>
              <a:t>SPI = 1.11 </a:t>
            </a:r>
            <a:r>
              <a:rPr lang="en-US" sz="1600" b="1" i="1" baseline="-25000" dirty="0" smtClean="0">
                <a:ea typeface="ＭＳ Ｐゴシック" pitchFamily="34" charset="-128"/>
              </a:rPr>
              <a:t>(against baseline plan)      </a:t>
            </a:r>
            <a:r>
              <a:rPr lang="en-US" sz="2000" b="1" dirty="0" smtClean="0">
                <a:solidFill>
                  <a:srgbClr val="2D15DD"/>
                </a:solidFill>
                <a:ea typeface="ＭＳ Ｐゴシック" pitchFamily="34" charset="-128"/>
              </a:rPr>
              <a:t>Total float = 6 months PLUS 12 months schedule contingency to CD-4</a:t>
            </a:r>
          </a:p>
          <a:p>
            <a:pPr eaLnBrk="1" hangingPunct="1">
              <a:defRPr/>
            </a:pPr>
            <a:r>
              <a:rPr lang="en-US" sz="2400" b="1" u="sng" dirty="0" smtClean="0"/>
              <a:t>Completion</a:t>
            </a:r>
          </a:p>
          <a:p>
            <a:pPr lvl="1" eaLnBrk="1" hangingPunct="1">
              <a:defRPr/>
            </a:pPr>
            <a:r>
              <a:rPr lang="en-US" sz="2000" b="1" dirty="0" smtClean="0">
                <a:solidFill>
                  <a:srgbClr val="2D15DD"/>
                </a:solidFill>
                <a:ea typeface="ＭＳ Ｐゴシック" pitchFamily="34" charset="-128"/>
              </a:rPr>
              <a:t>Target  </a:t>
            </a:r>
            <a:r>
              <a:rPr lang="en-US" sz="1800" b="1" i="1" dirty="0" smtClean="0">
                <a:solidFill>
                  <a:srgbClr val="2D15DD"/>
                </a:solidFill>
                <a:ea typeface="ＭＳ Ｐゴシック" pitchFamily="34" charset="-128"/>
              </a:rPr>
              <a:t>				</a:t>
            </a:r>
            <a:r>
              <a:rPr lang="en-US" sz="2000" b="1" dirty="0" smtClean="0">
                <a:solidFill>
                  <a:srgbClr val="2D15DD"/>
                </a:solidFill>
                <a:ea typeface="ＭＳ Ｐゴシック" pitchFamily="34" charset="-128"/>
              </a:rPr>
              <a:t>	 = April 2014 </a:t>
            </a:r>
          </a:p>
          <a:p>
            <a:pPr lvl="1" eaLnBrk="1" hangingPunct="1">
              <a:defRPr/>
            </a:pPr>
            <a:r>
              <a:rPr lang="en-US" sz="2000" b="1" dirty="0" smtClean="0">
                <a:solidFill>
                  <a:srgbClr val="2D15DD"/>
                </a:solidFill>
                <a:ea typeface="ＭＳ Ｐゴシック" pitchFamily="34" charset="-128"/>
              </a:rPr>
              <a:t>Forecast					 = June 2014</a:t>
            </a:r>
          </a:p>
          <a:p>
            <a:pPr lvl="1" eaLnBrk="1" hangingPunct="1">
              <a:defRPr/>
            </a:pPr>
            <a:r>
              <a:rPr lang="en-US" sz="2000" b="1" dirty="0" smtClean="0">
                <a:solidFill>
                  <a:srgbClr val="2D15DD"/>
                </a:solidFill>
                <a:ea typeface="ＭＳ Ｐゴシック" pitchFamily="34" charset="-128"/>
              </a:rPr>
              <a:t>CD-2 Baseline Early Finish	 = September 2014</a:t>
            </a:r>
          </a:p>
          <a:p>
            <a:pPr lvl="1" eaLnBrk="1" hangingPunct="1">
              <a:defRPr/>
            </a:pPr>
            <a:r>
              <a:rPr lang="en-US" sz="2000" b="1" dirty="0" smtClean="0">
                <a:solidFill>
                  <a:srgbClr val="2D15DD"/>
                </a:solidFill>
                <a:ea typeface="ＭＳ Ｐゴシック" pitchFamily="34" charset="-128"/>
              </a:rPr>
              <a:t>CD-4 DOE Milestone (PEP) 	 = September 2015</a:t>
            </a:r>
          </a:p>
          <a:p>
            <a:pPr eaLnBrk="1" hangingPunct="1">
              <a:defRPr/>
            </a:pPr>
            <a:r>
              <a:rPr lang="en-US" sz="2000" b="1" dirty="0" smtClean="0"/>
              <a:t>BAC =$79.9  EAC= $82.8  TPC =94.3M</a:t>
            </a:r>
          </a:p>
          <a:p>
            <a:pPr eaLnBrk="1" hangingPunct="1">
              <a:defRPr/>
            </a:pPr>
            <a:r>
              <a:rPr lang="en-US" sz="2000" b="1" dirty="0" smtClean="0"/>
              <a:t>Cost to date = $38.1 M  46% complete</a:t>
            </a:r>
          </a:p>
          <a:p>
            <a:pPr eaLnBrk="1" hangingPunct="1">
              <a:defRPr/>
            </a:pPr>
            <a:r>
              <a:rPr lang="en-US" sz="2000" b="1" dirty="0" smtClean="0"/>
              <a:t>Risk:  $2,000k retired since  CD-2  Currently $4, 657 remain</a:t>
            </a:r>
          </a:p>
          <a:p>
            <a:pPr eaLnBrk="1" hangingPunct="1">
              <a:defRPr/>
            </a:pPr>
            <a:r>
              <a:rPr lang="en-US" sz="2000" b="1" dirty="0" smtClean="0"/>
              <a:t>Free balance contingency  31% - 26%</a:t>
            </a:r>
            <a:r>
              <a:rPr lang="en-US" sz="1800" b="1" i="1" baseline="-20000" dirty="0" smtClean="0"/>
              <a:t>    ($13.0M)   </a:t>
            </a:r>
            <a:r>
              <a:rPr lang="en-US" sz="2000" b="1" i="1" dirty="0" smtClean="0">
                <a:solidFill>
                  <a:srgbClr val="2D15DD"/>
                </a:solidFill>
              </a:rPr>
              <a:t>(27% at CD-2)</a:t>
            </a:r>
          </a:p>
          <a:p>
            <a:pPr eaLnBrk="1" hangingPunct="1">
              <a:buFont typeface="Arial" charset="0"/>
              <a:buNone/>
              <a:defRPr/>
            </a:pPr>
            <a:r>
              <a:rPr lang="en-US" sz="1050" b="1" i="1" dirty="0" smtClean="0">
                <a:solidFill>
                  <a:srgbClr val="2D15DD"/>
                </a:solidFill>
              </a:rPr>
              <a:t>									                         </a:t>
            </a:r>
          </a:p>
        </p:txBody>
      </p:sp>
      <p:sp>
        <p:nvSpPr>
          <p:cNvPr id="10243" name="Slide Number Placeholder 3"/>
          <p:cNvSpPr>
            <a:spLocks noGrp="1"/>
          </p:cNvSpPr>
          <p:nvPr>
            <p:ph type="sldNum" sz="quarter" idx="12"/>
          </p:nvPr>
        </p:nvSpPr>
        <p:spPr bwMode="auto">
          <a:noFill/>
          <a:ln>
            <a:miter lim="800000"/>
            <a:headEnd/>
            <a:tailEnd/>
          </a:ln>
        </p:spPr>
        <p:txBody>
          <a:bodyPr/>
          <a:lstStyle/>
          <a:p>
            <a:fld id="{F0622EA4-170C-44D5-983F-7C8C0846CD7E}" type="slidenum">
              <a:rPr lang="en-US" smtClean="0">
                <a:latin typeface="Calibri" pitchFamily="34" charset="0"/>
                <a:ea typeface="ＭＳ Ｐゴシック" pitchFamily="34" charset="-128"/>
                <a:cs typeface="Arial" charset="0"/>
              </a:rPr>
              <a:pPr/>
              <a:t>10</a:t>
            </a:fld>
            <a:endParaRPr lang="en-US" smtClean="0">
              <a:latin typeface="Calibri" pitchFamily="34" charset="0"/>
              <a:ea typeface="ＭＳ Ｐゴシック" pitchFamily="34" charset="-128"/>
              <a:cs typeface="Arial" charset="0"/>
            </a:endParaRPr>
          </a:p>
        </p:txBody>
      </p:sp>
      <p:sp>
        <p:nvSpPr>
          <p:cNvPr id="5" name="Title 5"/>
          <p:cNvSpPr txBox="1">
            <a:spLocks/>
          </p:cNvSpPr>
          <p:nvPr/>
        </p:nvSpPr>
        <p:spPr bwMode="auto">
          <a:xfrm>
            <a:off x="623888" y="227013"/>
            <a:ext cx="8229600" cy="828675"/>
          </a:xfrm>
          <a:prstGeom prst="rect">
            <a:avLst/>
          </a:prstGeom>
          <a:noFill/>
          <a:ln w="9525">
            <a:noFill/>
            <a:miter lim="800000"/>
            <a:headEnd/>
            <a:tailEnd/>
          </a:ln>
        </p:spPr>
        <p:txBody>
          <a:bodyPr anchor="ctr"/>
          <a:lstStyle/>
          <a:p>
            <a:pPr algn="ctr" defTabSz="457200" eaLnBrk="0" hangingPunct="0">
              <a:defRPr/>
            </a:pPr>
            <a:r>
              <a:rPr lang="en-US" sz="3200" i="0" u="sng" dirty="0">
                <a:solidFill>
                  <a:srgbClr val="0000FF"/>
                </a:solidFill>
                <a:latin typeface="Calibri"/>
                <a:ea typeface="ＭＳ Ｐゴシック" pitchFamily="34" charset="-128"/>
              </a:rPr>
              <a:t>Performance metrics good</a:t>
            </a:r>
            <a:endParaRPr lang="en-US" sz="3200" i="0" u="sng" dirty="0">
              <a:solidFill>
                <a:prstClr val="black"/>
              </a:solidFill>
              <a:latin typeface="Calibri"/>
              <a:ea typeface="ＭＳ Ｐゴシック" pitchFamily="34" charset="-128"/>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3"/>
          <p:cNvSpPr>
            <a:spLocks noGrp="1"/>
          </p:cNvSpPr>
          <p:nvPr>
            <p:ph type="sldNum" sz="quarter" idx="12"/>
          </p:nvPr>
        </p:nvSpPr>
        <p:spPr bwMode="auto">
          <a:noFill/>
          <a:ln>
            <a:miter lim="800000"/>
            <a:headEnd/>
            <a:tailEnd/>
          </a:ln>
        </p:spPr>
        <p:txBody>
          <a:bodyPr/>
          <a:lstStyle/>
          <a:p>
            <a:fld id="{77B2196A-446E-46AB-967B-ABA07C853594}" type="slidenum">
              <a:rPr lang="en-US" smtClean="0">
                <a:latin typeface="Calibri" pitchFamily="34" charset="0"/>
                <a:ea typeface="ＭＳ Ｐゴシック" pitchFamily="34" charset="-128"/>
              </a:rPr>
              <a:pPr/>
              <a:t>11</a:t>
            </a:fld>
            <a:endParaRPr lang="en-US" smtClean="0">
              <a:latin typeface="Calibri" pitchFamily="34" charset="0"/>
              <a:ea typeface="ＭＳ Ｐゴシック" pitchFamily="34" charset="-128"/>
            </a:endParaRPr>
          </a:p>
        </p:txBody>
      </p:sp>
      <p:sp>
        <p:nvSpPr>
          <p:cNvPr id="11267" name="Title 5"/>
          <p:cNvSpPr>
            <a:spLocks noGrp="1"/>
          </p:cNvSpPr>
          <p:nvPr>
            <p:ph type="title"/>
          </p:nvPr>
        </p:nvSpPr>
        <p:spPr>
          <a:xfrm>
            <a:off x="457200" y="0"/>
            <a:ext cx="8229600" cy="827088"/>
          </a:xfrm>
        </p:spPr>
        <p:txBody>
          <a:bodyPr/>
          <a:lstStyle/>
          <a:p>
            <a:r>
              <a:rPr lang="en-US" sz="3200" b="1" u="sng" smtClean="0">
                <a:ea typeface="ＭＳ Ｐゴシック" pitchFamily="34" charset="-128"/>
              </a:rPr>
              <a:t>Cost</a:t>
            </a:r>
          </a:p>
        </p:txBody>
      </p:sp>
      <p:pic>
        <p:nvPicPr>
          <p:cNvPr id="11269" name="Picture 2"/>
          <p:cNvPicPr>
            <a:picLocks noChangeAspect="1" noChangeArrowheads="1"/>
          </p:cNvPicPr>
          <p:nvPr/>
        </p:nvPicPr>
        <p:blipFill>
          <a:blip r:embed="rId3" cstate="print"/>
          <a:srcRect/>
          <a:stretch>
            <a:fillRect/>
          </a:stretch>
        </p:blipFill>
        <p:spPr bwMode="auto">
          <a:xfrm>
            <a:off x="215900" y="1247775"/>
            <a:ext cx="8470900" cy="5473700"/>
          </a:xfrm>
          <a:prstGeom prst="rect">
            <a:avLst/>
          </a:prstGeom>
          <a:noFill/>
          <a:ln w="9525">
            <a:noFill/>
            <a:miter lim="800000"/>
            <a:headEnd/>
            <a:tailEnd/>
          </a:ln>
        </p:spPr>
      </p:pic>
      <p:pic>
        <p:nvPicPr>
          <p:cNvPr id="11270" name="Picture 3"/>
          <p:cNvPicPr>
            <a:picLocks noChangeAspect="1" noChangeArrowheads="1"/>
          </p:cNvPicPr>
          <p:nvPr/>
        </p:nvPicPr>
        <p:blipFill>
          <a:blip r:embed="rId4" cstate="print"/>
          <a:srcRect/>
          <a:stretch>
            <a:fillRect/>
          </a:stretch>
        </p:blipFill>
        <p:spPr bwMode="auto">
          <a:xfrm>
            <a:off x="642938" y="1457325"/>
            <a:ext cx="3730625" cy="2478088"/>
          </a:xfrm>
          <a:prstGeom prst="rect">
            <a:avLst/>
          </a:prstGeom>
          <a:noFill/>
          <a:ln w="9525">
            <a:noFill/>
            <a:miter lim="800000"/>
            <a:headEnd/>
            <a:tailEnd/>
          </a:ln>
        </p:spPr>
      </p:pic>
      <p:sp>
        <p:nvSpPr>
          <p:cNvPr id="11271" name="TextBox 7"/>
          <p:cNvSpPr txBox="1">
            <a:spLocks noChangeArrowheads="1"/>
          </p:cNvSpPr>
          <p:nvPr/>
        </p:nvSpPr>
        <p:spPr bwMode="auto">
          <a:xfrm>
            <a:off x="6553200" y="198438"/>
            <a:ext cx="2011363" cy="923925"/>
          </a:xfrm>
          <a:prstGeom prst="rect">
            <a:avLst/>
          </a:prstGeom>
          <a:solidFill>
            <a:srgbClr val="FFFFCC"/>
          </a:solidFill>
          <a:ln w="9525">
            <a:solidFill>
              <a:schemeClr val="tx1"/>
            </a:solidFill>
            <a:miter lim="800000"/>
            <a:headEnd/>
            <a:tailEnd/>
          </a:ln>
        </p:spPr>
        <p:txBody>
          <a:bodyPr wrap="none">
            <a:spAutoFit/>
          </a:bodyPr>
          <a:lstStyle/>
          <a:p>
            <a:pPr defTabSz="457200"/>
            <a:r>
              <a:rPr lang="en-US" sz="1800" b="0" i="0" u="sng" smtClean="0">
                <a:solidFill>
                  <a:prstClr val="black"/>
                </a:solidFill>
                <a:latin typeface="Arial" charset="0"/>
                <a:ea typeface="ＭＳ Ｐゴシック" pitchFamily="34" charset="-128"/>
              </a:rPr>
              <a:t>FY 2012 </a:t>
            </a:r>
          </a:p>
          <a:p>
            <a:pPr defTabSz="457200"/>
            <a:r>
              <a:rPr lang="en-US" sz="1800" b="0" i="0" smtClean="0">
                <a:solidFill>
                  <a:prstClr val="black"/>
                </a:solidFill>
                <a:latin typeface="Arial" charset="0"/>
                <a:ea typeface="ＭＳ Ｐゴシック" pitchFamily="34" charset="-128"/>
              </a:rPr>
              <a:t>Budget= $23.25M</a:t>
            </a:r>
          </a:p>
          <a:p>
            <a:pPr defTabSz="457200"/>
            <a:r>
              <a:rPr lang="en-US" sz="1800" b="0" i="0" smtClean="0">
                <a:solidFill>
                  <a:prstClr val="black"/>
                </a:solidFill>
                <a:latin typeface="Arial" charset="0"/>
                <a:ea typeface="ＭＳ Ｐゴシック" pitchFamily="34" charset="-128"/>
              </a:rPr>
              <a:t>EAC=$22.25</a:t>
            </a:r>
          </a:p>
        </p:txBody>
      </p:sp>
      <p:sp>
        <p:nvSpPr>
          <p:cNvPr id="7" name="Slide Number Placeholder 3"/>
          <p:cNvSpPr txBox="1">
            <a:spLocks/>
          </p:cNvSpPr>
          <p:nvPr/>
        </p:nvSpPr>
        <p:spPr bwMode="auto">
          <a:xfrm>
            <a:off x="7010400" y="6492875"/>
            <a:ext cx="2133600"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AABD21C-C036-466F-8C3D-FA02566D34A9}" type="slidenum">
              <a:rPr kumimoji="0" lang="en-US" sz="1200" b="1" i="1" u="none" strike="noStrike" kern="1200" cap="none" spc="0" normalizeH="0" baseline="0" noProof="0" smtClean="0">
                <a:ln>
                  <a:noFill/>
                </a:ln>
                <a:solidFill>
                  <a:srgbClr val="898989"/>
                </a:solidFill>
                <a:effectLst/>
                <a:uLnTx/>
                <a:uFillTx/>
                <a:latin typeface="Calibri"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1" i="1" u="none" strike="noStrike" kern="1200" cap="none" spc="0" normalizeH="0" baseline="0" noProof="0" smtClean="0">
              <a:ln>
                <a:noFill/>
              </a:ln>
              <a:solidFill>
                <a:srgbClr val="898989"/>
              </a:solidFill>
              <a:effectLst/>
              <a:uLnTx/>
              <a:uFillTx/>
              <a:latin typeface="Calibri" pitchFamily="34" charset="0"/>
              <a:ea typeface="ＭＳ Ｐゴシック" pitchFamily="34" charset="-128"/>
              <a:cs typeface="+mn-cs"/>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3"/>
          <p:cNvSpPr>
            <a:spLocks noGrp="1"/>
          </p:cNvSpPr>
          <p:nvPr>
            <p:ph type="sldNum" sz="quarter" idx="12"/>
          </p:nvPr>
        </p:nvSpPr>
        <p:spPr bwMode="auto">
          <a:noFill/>
          <a:ln>
            <a:miter lim="800000"/>
            <a:headEnd/>
            <a:tailEnd/>
          </a:ln>
        </p:spPr>
        <p:txBody>
          <a:bodyPr/>
          <a:lstStyle/>
          <a:p>
            <a:fld id="{EAABD21C-C036-466F-8C3D-FA02566D34A9}" type="slidenum">
              <a:rPr lang="en-US" smtClean="0">
                <a:latin typeface="Calibri" pitchFamily="34" charset="0"/>
                <a:ea typeface="ＭＳ Ｐゴシック" pitchFamily="34" charset="-128"/>
              </a:rPr>
              <a:pPr/>
              <a:t>12</a:t>
            </a:fld>
            <a:endParaRPr lang="en-US" smtClean="0">
              <a:latin typeface="Calibri" pitchFamily="34" charset="0"/>
              <a:ea typeface="ＭＳ Ｐゴシック" pitchFamily="34" charset="-128"/>
            </a:endParaRPr>
          </a:p>
        </p:txBody>
      </p:sp>
      <p:sp>
        <p:nvSpPr>
          <p:cNvPr id="12291" name="Title 5"/>
          <p:cNvSpPr>
            <a:spLocks noGrp="1"/>
          </p:cNvSpPr>
          <p:nvPr>
            <p:ph type="title"/>
          </p:nvPr>
        </p:nvSpPr>
        <p:spPr>
          <a:xfrm>
            <a:off x="1006475" y="419100"/>
            <a:ext cx="6846888" cy="1084263"/>
          </a:xfrm>
        </p:spPr>
        <p:txBody>
          <a:bodyPr/>
          <a:lstStyle/>
          <a:p>
            <a:r>
              <a:rPr lang="en-US" sz="4000" b="1" u="sng" smtClean="0">
                <a:ea typeface="ＭＳ Ｐゴシック" pitchFamily="34" charset="-128"/>
              </a:rPr>
              <a:t>Near Term Risks </a:t>
            </a:r>
            <a:r>
              <a:rPr lang="en-US" sz="4000" b="1" u="sng" smtClean="0">
                <a:solidFill>
                  <a:srgbClr val="0000FF"/>
                </a:solidFill>
                <a:ea typeface="ＭＳ Ｐゴシック" pitchFamily="34" charset="-128"/>
              </a:rPr>
              <a:t/>
            </a:r>
            <a:br>
              <a:rPr lang="en-US" sz="4000" b="1" u="sng" smtClean="0">
                <a:solidFill>
                  <a:srgbClr val="0000FF"/>
                </a:solidFill>
                <a:ea typeface="ＭＳ Ｐゴシック" pitchFamily="34" charset="-128"/>
              </a:rPr>
            </a:br>
            <a:endParaRPr lang="en-US" sz="4000" b="1" u="sng" smtClean="0">
              <a:ea typeface="ＭＳ Ｐゴシック" pitchFamily="34" charset="-128"/>
            </a:endParaRPr>
          </a:p>
        </p:txBody>
      </p:sp>
      <p:sp>
        <p:nvSpPr>
          <p:cNvPr id="4" name="Title 5"/>
          <p:cNvSpPr txBox="1">
            <a:spLocks/>
          </p:cNvSpPr>
          <p:nvPr/>
        </p:nvSpPr>
        <p:spPr bwMode="auto">
          <a:xfrm>
            <a:off x="876300" y="1189038"/>
            <a:ext cx="7810500" cy="5378450"/>
          </a:xfrm>
          <a:prstGeom prst="rect">
            <a:avLst/>
          </a:prstGeom>
          <a:noFill/>
          <a:ln w="9525">
            <a:noFill/>
            <a:miter lim="800000"/>
            <a:headEnd/>
            <a:tailEnd/>
          </a:ln>
        </p:spPr>
        <p:txBody>
          <a:bodyPr anchor="ctr"/>
          <a:lstStyle/>
          <a:p>
            <a:pPr defTabSz="457200" eaLnBrk="0" hangingPunct="0">
              <a:spcAft>
                <a:spcPts val="200"/>
              </a:spcAft>
              <a:defRPr/>
            </a:pPr>
            <a:r>
              <a:rPr lang="en-US" sz="1400" i="0" u="sng" dirty="0">
                <a:solidFill>
                  <a:prstClr val="black"/>
                </a:solidFill>
                <a:latin typeface="Arial" pitchFamily="34" charset="0"/>
                <a:ea typeface="ＭＳ Ｐゴシック" pitchFamily="34" charset="-128"/>
                <a:cs typeface="Arial" pitchFamily="34" charset="0"/>
              </a:rPr>
              <a:t>COST </a:t>
            </a:r>
          </a:p>
          <a:p>
            <a:pPr marL="858838" indent="-396875" defTabSz="457200" eaLnBrk="0" hangingPunct="0">
              <a:spcBef>
                <a:spcPts val="200"/>
              </a:spcBef>
              <a:spcAft>
                <a:spcPts val="200"/>
              </a:spcAft>
              <a:buFont typeface="+mj-lt"/>
              <a:buAutoNum type="arabicPeriod"/>
              <a:defRPr/>
            </a:pPr>
            <a:r>
              <a:rPr lang="en-US" sz="1400" b="0" i="0" dirty="0">
                <a:solidFill>
                  <a:srgbClr val="0000FF"/>
                </a:solidFill>
                <a:latin typeface="Arial" pitchFamily="34" charset="0"/>
                <a:ea typeface="ＭＳ Ｐゴシック" pitchFamily="34" charset="-128"/>
                <a:cs typeface="Arial" pitchFamily="34" charset="0"/>
              </a:rPr>
              <a:t>Startup/learning curve for CS winding operations</a:t>
            </a:r>
          </a:p>
          <a:p>
            <a:pPr marL="1146175" lvl="1" indent="-231775" defTabSz="457200" eaLnBrk="0" hangingPunct="0">
              <a:spcBef>
                <a:spcPts val="200"/>
              </a:spcBef>
              <a:spcAft>
                <a:spcPts val="200"/>
              </a:spcAft>
              <a:buFont typeface="Arial" pitchFamily="34" charset="0"/>
              <a:buChar char="•"/>
              <a:defRPr/>
            </a:pPr>
            <a:r>
              <a:rPr lang="en-US" sz="1400" b="0" i="0" dirty="0">
                <a:solidFill>
                  <a:srgbClr val="0000FF"/>
                </a:solidFill>
                <a:latin typeface="Arial" pitchFamily="34" charset="0"/>
                <a:ea typeface="ＭＳ Ｐゴシック" pitchFamily="34" charset="-128"/>
                <a:cs typeface="Arial" pitchFamily="34" charset="0"/>
              </a:rPr>
              <a:t>Mitigation plan; </a:t>
            </a:r>
          </a:p>
          <a:p>
            <a:pPr marL="1654175" lvl="2" indent="-277813" defTabSz="457200" eaLnBrk="0" hangingPunct="0">
              <a:spcBef>
                <a:spcPts val="200"/>
              </a:spcBef>
              <a:spcAft>
                <a:spcPts val="200"/>
              </a:spcAft>
              <a:buFont typeface="Arial" pitchFamily="34" charset="0"/>
              <a:buChar char="•"/>
              <a:defRPr/>
            </a:pPr>
            <a:r>
              <a:rPr lang="en-US" sz="1400" b="0" i="0" dirty="0">
                <a:solidFill>
                  <a:srgbClr val="0000FF"/>
                </a:solidFill>
                <a:latin typeface="Arial" pitchFamily="34" charset="0"/>
                <a:ea typeface="ＭＳ Ｐゴシック" pitchFamily="34" charset="-128"/>
                <a:cs typeface="Arial" pitchFamily="34" charset="0"/>
              </a:rPr>
              <a:t>manage staff for maximum efficiencies</a:t>
            </a:r>
          </a:p>
          <a:p>
            <a:pPr marL="1654175" lvl="2" indent="-277813" defTabSz="457200" eaLnBrk="0" hangingPunct="0">
              <a:spcBef>
                <a:spcPts val="200"/>
              </a:spcBef>
              <a:spcAft>
                <a:spcPts val="200"/>
              </a:spcAft>
              <a:buFont typeface="Arial" pitchFamily="34" charset="0"/>
              <a:buChar char="•"/>
              <a:defRPr/>
            </a:pPr>
            <a:r>
              <a:rPr lang="en-US" sz="1400" b="0" i="0" dirty="0">
                <a:solidFill>
                  <a:srgbClr val="0000FF"/>
                </a:solidFill>
                <a:latin typeface="Arial" pitchFamily="34" charset="0"/>
                <a:ea typeface="ＭＳ Ｐゴシック" pitchFamily="34" charset="-128"/>
                <a:cs typeface="Arial" pitchFamily="34" charset="0"/>
              </a:rPr>
              <a:t>bottoms ETC and process ECP for additional budget</a:t>
            </a:r>
          </a:p>
          <a:p>
            <a:pPr marL="858838" indent="-396875" defTabSz="457200" eaLnBrk="0" hangingPunct="0">
              <a:spcBef>
                <a:spcPts val="200"/>
              </a:spcBef>
              <a:spcAft>
                <a:spcPts val="200"/>
              </a:spcAft>
              <a:buFont typeface="+mj-lt"/>
              <a:buAutoNum type="arabicPeriod"/>
              <a:defRPr/>
            </a:pPr>
            <a:r>
              <a:rPr lang="en-US" sz="1400" b="0" i="0" dirty="0">
                <a:solidFill>
                  <a:srgbClr val="0000FF"/>
                </a:solidFill>
                <a:latin typeface="Arial" pitchFamily="34" charset="0"/>
                <a:ea typeface="ＭＳ Ｐゴシック" pitchFamily="34" charset="-128"/>
                <a:cs typeface="Arial" pitchFamily="34" charset="0"/>
              </a:rPr>
              <a:t>Out year funding uncertainties. Reduced funding would increase EAC</a:t>
            </a:r>
          </a:p>
          <a:p>
            <a:pPr marL="858838" indent="-396875" defTabSz="457200" eaLnBrk="0" hangingPunct="0">
              <a:spcBef>
                <a:spcPts val="200"/>
              </a:spcBef>
              <a:spcAft>
                <a:spcPts val="200"/>
              </a:spcAft>
              <a:buFont typeface="+mj-lt"/>
              <a:buAutoNum type="arabicPeriod"/>
              <a:defRPr/>
            </a:pPr>
            <a:r>
              <a:rPr lang="en-US" sz="1400" b="0" i="0" dirty="0">
                <a:solidFill>
                  <a:srgbClr val="0000FF"/>
                </a:solidFill>
                <a:latin typeface="Arial" pitchFamily="34" charset="0"/>
                <a:ea typeface="ＭＳ Ｐゴシック" pitchFamily="34" charset="-128"/>
                <a:cs typeface="Arial" pitchFamily="34" charset="0"/>
              </a:rPr>
              <a:t>Scope creep -Diligence in  managing “must,  needs,  and wants”</a:t>
            </a:r>
          </a:p>
          <a:p>
            <a:pPr defTabSz="457200" eaLnBrk="0" hangingPunct="0">
              <a:spcBef>
                <a:spcPts val="200"/>
              </a:spcBef>
              <a:spcAft>
                <a:spcPts val="200"/>
              </a:spcAft>
              <a:defRPr/>
            </a:pPr>
            <a:endParaRPr lang="en-US" sz="1400" b="0" i="0" dirty="0">
              <a:solidFill>
                <a:srgbClr val="0000FF"/>
              </a:solidFill>
              <a:latin typeface="Arial" pitchFamily="34" charset="0"/>
              <a:ea typeface="ＭＳ Ｐゴシック" pitchFamily="34" charset="-128"/>
              <a:cs typeface="Arial" pitchFamily="34" charset="0"/>
            </a:endParaRPr>
          </a:p>
          <a:p>
            <a:pPr defTabSz="457200" eaLnBrk="0" hangingPunct="0">
              <a:spcBef>
                <a:spcPts val="200"/>
              </a:spcBef>
              <a:spcAft>
                <a:spcPts val="200"/>
              </a:spcAft>
              <a:defRPr/>
            </a:pPr>
            <a:r>
              <a:rPr lang="en-US" sz="1400" i="0" u="sng" dirty="0">
                <a:solidFill>
                  <a:prstClr val="black"/>
                </a:solidFill>
                <a:latin typeface="Arial" pitchFamily="34" charset="0"/>
                <a:ea typeface="ＭＳ Ｐゴシック" pitchFamily="34" charset="-128"/>
                <a:cs typeface="Arial" pitchFamily="34" charset="0"/>
              </a:rPr>
              <a:t>TECHNICAL </a:t>
            </a:r>
          </a:p>
          <a:p>
            <a:pPr marL="860425" indent="-342900" defTabSz="457200" eaLnBrk="0" hangingPunct="0">
              <a:spcBef>
                <a:spcPts val="200"/>
              </a:spcBef>
              <a:spcAft>
                <a:spcPts val="200"/>
              </a:spcAft>
              <a:buFont typeface="+mj-lt"/>
              <a:buAutoNum type="arabicPeriod"/>
              <a:defRPr/>
            </a:pPr>
            <a:r>
              <a:rPr lang="en-US" sz="1400" b="0" i="0" dirty="0">
                <a:solidFill>
                  <a:srgbClr val="0000FF"/>
                </a:solidFill>
                <a:latin typeface="Arial" pitchFamily="34" charset="0"/>
                <a:ea typeface="ＭＳ Ｐゴシック" pitchFamily="34" charset="-128"/>
                <a:cs typeface="Arial" pitchFamily="34" charset="0"/>
              </a:rPr>
              <a:t>Inner TF VPI operations (August) epoxy handling issue and TF quadrant hi-pot test. </a:t>
            </a:r>
          </a:p>
          <a:p>
            <a:pPr marL="1146175" indent="-231775" defTabSz="457200" eaLnBrk="0" hangingPunct="0">
              <a:spcBef>
                <a:spcPts val="200"/>
              </a:spcBef>
              <a:spcAft>
                <a:spcPts val="200"/>
              </a:spcAft>
              <a:buFont typeface="Arial" pitchFamily="34" charset="0"/>
              <a:buChar char="•"/>
              <a:defRPr/>
            </a:pPr>
            <a:r>
              <a:rPr lang="en-US" sz="1400" b="0" i="0" dirty="0">
                <a:solidFill>
                  <a:srgbClr val="0000FF"/>
                </a:solidFill>
                <a:latin typeface="Arial" pitchFamily="34" charset="0"/>
                <a:ea typeface="ＭＳ Ｐゴシック" pitchFamily="34" charset="-128"/>
                <a:cs typeface="Arial" pitchFamily="34" charset="0"/>
              </a:rPr>
              <a:t>Mitigation plan ;</a:t>
            </a:r>
          </a:p>
          <a:p>
            <a:pPr marL="1595438" indent="-219075" defTabSz="457200" eaLnBrk="0" hangingPunct="0">
              <a:spcBef>
                <a:spcPts val="200"/>
              </a:spcBef>
              <a:spcAft>
                <a:spcPts val="200"/>
              </a:spcAft>
              <a:buFont typeface="Arial" pitchFamily="34" charset="0"/>
              <a:buChar char="•"/>
              <a:defRPr/>
            </a:pPr>
            <a:r>
              <a:rPr lang="en-US" sz="1400" b="0" i="0" dirty="0">
                <a:solidFill>
                  <a:srgbClr val="0000FF"/>
                </a:solidFill>
                <a:latin typeface="Arial" pitchFamily="34" charset="0"/>
                <a:ea typeface="ＭＳ Ｐゴシック" pitchFamily="34" charset="-128"/>
                <a:cs typeface="Arial" pitchFamily="34" charset="0"/>
              </a:rPr>
              <a:t>Perform epoxy trials and mockup fill</a:t>
            </a:r>
          </a:p>
          <a:p>
            <a:pPr defTabSz="457200" eaLnBrk="0" hangingPunct="0">
              <a:spcBef>
                <a:spcPts val="200"/>
              </a:spcBef>
              <a:spcAft>
                <a:spcPts val="200"/>
              </a:spcAft>
              <a:defRPr/>
            </a:pPr>
            <a:endParaRPr lang="en-US" sz="1400" i="0" dirty="0">
              <a:solidFill>
                <a:prstClr val="black"/>
              </a:solidFill>
              <a:latin typeface="Arial" pitchFamily="34" charset="0"/>
              <a:ea typeface="ＭＳ Ｐゴシック" pitchFamily="34" charset="-128"/>
              <a:cs typeface="Arial" pitchFamily="34" charset="0"/>
            </a:endParaRPr>
          </a:p>
          <a:p>
            <a:pPr marL="342900" indent="-342900" defTabSz="457200" eaLnBrk="0" hangingPunct="0">
              <a:spcBef>
                <a:spcPts val="200"/>
              </a:spcBef>
              <a:spcAft>
                <a:spcPts val="200"/>
              </a:spcAft>
              <a:defRPr/>
            </a:pPr>
            <a:r>
              <a:rPr lang="en-US" sz="1400" i="0" u="sng" dirty="0">
                <a:solidFill>
                  <a:prstClr val="black"/>
                </a:solidFill>
                <a:latin typeface="Arial" pitchFamily="34" charset="0"/>
                <a:ea typeface="ＭＳ Ｐゴシック" pitchFamily="34" charset="-128"/>
                <a:cs typeface="Arial" pitchFamily="34" charset="0"/>
              </a:rPr>
              <a:t>SCHEDULE </a:t>
            </a:r>
          </a:p>
          <a:p>
            <a:pPr marL="860425" indent="-398463" defTabSz="457200" eaLnBrk="0" hangingPunct="0">
              <a:spcBef>
                <a:spcPts val="200"/>
              </a:spcBef>
              <a:spcAft>
                <a:spcPts val="200"/>
              </a:spcAft>
              <a:buFont typeface="+mj-lt"/>
              <a:buAutoNum type="arabicPeriod"/>
              <a:defRPr/>
            </a:pPr>
            <a:r>
              <a:rPr lang="en-US" sz="1400" b="0" i="0" dirty="0">
                <a:solidFill>
                  <a:srgbClr val="0000FF"/>
                </a:solidFill>
                <a:latin typeface="Arial" pitchFamily="34" charset="0"/>
                <a:ea typeface="ＭＳ Ｐゴシック" pitchFamily="34" charset="-128"/>
                <a:cs typeface="Arial" pitchFamily="34" charset="0"/>
              </a:rPr>
              <a:t>Inner TF conductor delivery delays. </a:t>
            </a:r>
          </a:p>
          <a:p>
            <a:pPr marL="1146175" indent="-231775" defTabSz="457200" eaLnBrk="0" hangingPunct="0">
              <a:spcBef>
                <a:spcPts val="200"/>
              </a:spcBef>
              <a:spcAft>
                <a:spcPts val="200"/>
              </a:spcAft>
              <a:buFont typeface="Arial" pitchFamily="34" charset="0"/>
              <a:buChar char="•"/>
              <a:defRPr/>
            </a:pPr>
            <a:r>
              <a:rPr lang="en-US" sz="1400" b="0" i="0" dirty="0">
                <a:solidFill>
                  <a:srgbClr val="0000FF"/>
                </a:solidFill>
                <a:latin typeface="Arial" pitchFamily="34" charset="0"/>
                <a:ea typeface="ＭＳ Ｐゴシック" pitchFamily="34" charset="-128"/>
                <a:cs typeface="Arial" pitchFamily="34" charset="0"/>
              </a:rPr>
              <a:t>Mitigation plan ; </a:t>
            </a:r>
          </a:p>
          <a:p>
            <a:pPr marL="1598613" indent="-222250" defTabSz="457200" eaLnBrk="0" hangingPunct="0">
              <a:spcBef>
                <a:spcPts val="200"/>
              </a:spcBef>
              <a:spcAft>
                <a:spcPts val="200"/>
              </a:spcAft>
              <a:buFont typeface="Arial" pitchFamily="34" charset="0"/>
              <a:buChar char="•"/>
              <a:tabLst>
                <a:tab pos="1543050" algn="l"/>
              </a:tabLst>
              <a:defRPr/>
            </a:pPr>
            <a:r>
              <a:rPr lang="en-US" sz="1400" b="0" i="0" dirty="0">
                <a:solidFill>
                  <a:srgbClr val="0000FF"/>
                </a:solidFill>
                <a:latin typeface="Arial" pitchFamily="34" charset="0"/>
                <a:ea typeface="ＭＳ Ｐゴシック" pitchFamily="34" charset="-128"/>
                <a:cs typeface="Arial" pitchFamily="34" charset="0"/>
              </a:rPr>
              <a:t>Continued vigilance in meeting with vendor and emphasizing criticality</a:t>
            </a:r>
          </a:p>
          <a:p>
            <a:pPr marL="854075" indent="-396875" defTabSz="457200" eaLnBrk="0" hangingPunct="0">
              <a:spcBef>
                <a:spcPts val="200"/>
              </a:spcBef>
              <a:spcAft>
                <a:spcPts val="200"/>
              </a:spcAft>
              <a:defRPr/>
            </a:pPr>
            <a:r>
              <a:rPr lang="en-US" sz="2400" i="0" dirty="0">
                <a:solidFill>
                  <a:srgbClr val="0000FF"/>
                </a:solidFill>
                <a:latin typeface="Calibri"/>
                <a:ea typeface="ＭＳ Ｐゴシック" pitchFamily="34" charset="-128"/>
              </a:rPr>
              <a:t/>
            </a:r>
            <a:br>
              <a:rPr lang="en-US" sz="2400" i="0" dirty="0">
                <a:solidFill>
                  <a:srgbClr val="0000FF"/>
                </a:solidFill>
                <a:latin typeface="Calibri"/>
                <a:ea typeface="ＭＳ Ｐゴシック" pitchFamily="34" charset="-128"/>
              </a:rPr>
            </a:br>
            <a:endParaRPr lang="en-US" sz="2400" i="0" dirty="0">
              <a:solidFill>
                <a:prstClr val="black"/>
              </a:solidFill>
              <a:latin typeface="Calibri"/>
              <a:ea typeface="ＭＳ Ｐゴシック" pitchFamily="34" charset="-128"/>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5"/>
          <p:cNvSpPr>
            <a:spLocks noGrp="1"/>
          </p:cNvSpPr>
          <p:nvPr>
            <p:ph type="title"/>
          </p:nvPr>
        </p:nvSpPr>
        <p:spPr>
          <a:xfrm>
            <a:off x="319088" y="109538"/>
            <a:ext cx="8229600" cy="827087"/>
          </a:xfrm>
        </p:spPr>
        <p:txBody>
          <a:bodyPr/>
          <a:lstStyle/>
          <a:p>
            <a:pPr eaLnBrk="1" hangingPunct="1"/>
            <a:r>
              <a:rPr lang="en-US" sz="3200" b="1" u="sng" smtClean="0">
                <a:ea typeface="ＭＳ Ｐゴシック" pitchFamily="34" charset="-128"/>
              </a:rPr>
              <a:t>Summary</a:t>
            </a:r>
          </a:p>
        </p:txBody>
      </p:sp>
      <p:sp>
        <p:nvSpPr>
          <p:cNvPr id="7175" name="TextBox 12"/>
          <p:cNvSpPr txBox="1">
            <a:spLocks noChangeArrowheads="1"/>
          </p:cNvSpPr>
          <p:nvPr/>
        </p:nvSpPr>
        <p:spPr bwMode="auto">
          <a:xfrm>
            <a:off x="573088" y="1735138"/>
            <a:ext cx="7975600" cy="3662362"/>
          </a:xfrm>
          <a:prstGeom prst="rect">
            <a:avLst/>
          </a:prstGeom>
          <a:noFill/>
          <a:ln w="3175">
            <a:noFill/>
            <a:miter lim="800000"/>
            <a:headEnd/>
            <a:tailEnd/>
          </a:ln>
          <a:effectLst>
            <a:outerShdw blurRad="63500" dist="38100" dir="2700000" sx="100999" sy="100999" algn="tl" rotWithShape="0">
              <a:srgbClr val="000000">
                <a:alpha val="39998"/>
              </a:srgbClr>
            </a:outerShdw>
          </a:effectLst>
        </p:spPr>
        <p:txBody>
          <a:bodyPr>
            <a:spAutoFit/>
          </a:bodyPr>
          <a:lstStyle/>
          <a:p>
            <a:pPr marL="287338" indent="-228600" defTabSz="457200">
              <a:spcAft>
                <a:spcPts val="2400"/>
              </a:spcAft>
              <a:buFont typeface="Arial" charset="0"/>
              <a:buChar char="•"/>
              <a:defRPr/>
            </a:pPr>
            <a:r>
              <a:rPr lang="en-US" sz="2800" i="0" dirty="0">
                <a:solidFill>
                  <a:prstClr val="black"/>
                </a:solidFill>
                <a:latin typeface="Arial" charset="0"/>
                <a:ea typeface="ＭＳ Ｐゴシック" charset="-128"/>
              </a:rPr>
              <a:t>The project continues to make good progress but as we enter the more challenging parts of the project additional cost pressures may surface.</a:t>
            </a:r>
          </a:p>
          <a:p>
            <a:pPr marL="287338" indent="-228600" defTabSz="457200">
              <a:spcAft>
                <a:spcPts val="2400"/>
              </a:spcAft>
              <a:buFont typeface="Arial" charset="0"/>
              <a:buChar char="•"/>
              <a:defRPr/>
            </a:pPr>
            <a:r>
              <a:rPr lang="en-US" sz="2800" i="0" dirty="0">
                <a:solidFill>
                  <a:prstClr val="black"/>
                </a:solidFill>
                <a:latin typeface="Arial" charset="0"/>
                <a:ea typeface="ＭＳ Ｐゴシック" charset="-128"/>
              </a:rPr>
              <a:t>Currently, on track for early completion by mid-late FY 2014 with incremental funding.</a:t>
            </a:r>
          </a:p>
          <a:p>
            <a:pPr marL="287338" indent="-228600" defTabSz="457200">
              <a:spcAft>
                <a:spcPts val="2400"/>
              </a:spcAft>
              <a:defRPr/>
            </a:pPr>
            <a:endParaRPr lang="en-US" sz="2400" b="0" i="0" dirty="0">
              <a:solidFill>
                <a:prstClr val="black"/>
              </a:solidFill>
              <a:latin typeface="Arial" charset="0"/>
              <a:ea typeface="ＭＳ Ｐゴシック" charset="-128"/>
            </a:endParaRPr>
          </a:p>
        </p:txBody>
      </p:sp>
      <p:sp>
        <p:nvSpPr>
          <p:cNvPr id="4" name="Slide Number Placeholder 3"/>
          <p:cNvSpPr>
            <a:spLocks noGrp="1"/>
          </p:cNvSpPr>
          <p:nvPr>
            <p:ph type="sldNum" sz="quarter" idx="12"/>
          </p:nvPr>
        </p:nvSpPr>
        <p:spPr bwMode="auto">
          <a:xfrm>
            <a:off x="7010400" y="6492875"/>
            <a:ext cx="2133600" cy="365125"/>
          </a:xfrm>
          <a:noFill/>
          <a:ln>
            <a:miter lim="800000"/>
            <a:headEnd/>
            <a:tailEnd/>
          </a:ln>
        </p:spPr>
        <p:txBody>
          <a:bodyPr/>
          <a:lstStyle/>
          <a:p>
            <a:fld id="{EAABD21C-C036-466F-8C3D-FA02566D34A9}" type="slidenum">
              <a:rPr lang="en-US" smtClean="0">
                <a:latin typeface="Calibri" pitchFamily="34" charset="0"/>
                <a:ea typeface="ＭＳ Ｐゴシック" pitchFamily="34" charset="-128"/>
              </a:rPr>
              <a:pPr/>
              <a:t>13</a:t>
            </a:fld>
            <a:endParaRPr lang="en-US" smtClean="0">
              <a:latin typeface="Calibri" pitchFamily="34" charset="0"/>
              <a:ea typeface="ＭＳ Ｐゴシック" pitchFamily="34" charset="-128"/>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US" sz="3600" smtClean="0"/>
              <a:t>Agenda</a:t>
            </a:r>
          </a:p>
        </p:txBody>
      </p:sp>
      <p:sp>
        <p:nvSpPr>
          <p:cNvPr id="3075" name="Content Placeholder 2"/>
          <p:cNvSpPr>
            <a:spLocks noGrp="1"/>
          </p:cNvSpPr>
          <p:nvPr>
            <p:ph idx="1"/>
          </p:nvPr>
        </p:nvSpPr>
        <p:spPr>
          <a:xfrm>
            <a:off x="76200" y="2362200"/>
            <a:ext cx="8991600" cy="2743200"/>
          </a:xfrm>
        </p:spPr>
        <p:txBody>
          <a:bodyPr/>
          <a:lstStyle/>
          <a:p>
            <a:r>
              <a:rPr lang="en-US" sz="2800" dirty="0" smtClean="0">
                <a:solidFill>
                  <a:schemeClr val="bg1">
                    <a:lumMod val="85000"/>
                  </a:schemeClr>
                </a:solidFill>
              </a:rPr>
              <a:t>Status of NSTX Upgrade Project – R. </a:t>
            </a:r>
            <a:r>
              <a:rPr lang="en-US" sz="2800" dirty="0" err="1" smtClean="0">
                <a:solidFill>
                  <a:schemeClr val="bg1">
                    <a:lumMod val="85000"/>
                  </a:schemeClr>
                </a:solidFill>
              </a:rPr>
              <a:t>Strykowski</a:t>
            </a:r>
            <a:endParaRPr lang="en-US" sz="2800" dirty="0" smtClean="0">
              <a:solidFill>
                <a:schemeClr val="bg1">
                  <a:lumMod val="85000"/>
                </a:schemeClr>
              </a:solidFill>
            </a:endParaRPr>
          </a:p>
          <a:p>
            <a:endParaRPr lang="en-US" sz="2800" dirty="0" smtClean="0"/>
          </a:p>
          <a:p>
            <a:r>
              <a:rPr lang="en-US" sz="2800" dirty="0" smtClean="0"/>
              <a:t>NSTX-U operational highlights – M. Ono</a:t>
            </a:r>
          </a:p>
          <a:p>
            <a:endParaRPr lang="en-US" sz="2800" dirty="0" smtClean="0"/>
          </a:p>
          <a:p>
            <a:r>
              <a:rPr lang="en-US" sz="2800" dirty="0" smtClean="0">
                <a:solidFill>
                  <a:schemeClr val="bg1">
                    <a:lumMod val="85000"/>
                  </a:schemeClr>
                </a:solidFill>
              </a:rPr>
              <a:t>5 year plan progress, collaborations – J. Menard</a:t>
            </a:r>
          </a:p>
          <a:p>
            <a:endParaRPr lang="en-US" sz="2800" dirty="0" smtClean="0"/>
          </a:p>
          <a:p>
            <a:endParaRPr lang="en-US" sz="2800" dirty="0" smtClean="0"/>
          </a:p>
          <a:p>
            <a:endParaRPr lang="en-US" sz="2800" dirty="0" smtClean="0"/>
          </a:p>
        </p:txBody>
      </p:sp>
      <p:sp>
        <p:nvSpPr>
          <p:cNvPr id="4" name="Rectangle 76"/>
          <p:cNvSpPr>
            <a:spLocks noGrp="1" noChangeArrowheads="1"/>
          </p:cNvSpPr>
          <p:nvPr>
            <p:ph type="sldNum" sz="quarter" idx="10"/>
          </p:nvPr>
        </p:nvSpPr>
        <p:spPr/>
        <p:txBody>
          <a:bodyPr/>
          <a:lstStyle/>
          <a:p>
            <a:pPr>
              <a:defRPr/>
            </a:pPr>
            <a:fld id="{8736FA9F-4A03-42A0-8783-614F46C95A9A}" type="slidenum">
              <a:rPr lang="en-US"/>
              <a:pPr>
                <a:defRPr/>
              </a:pPr>
              <a:t>14</a:t>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0" y="0"/>
            <a:ext cx="9144000" cy="838200"/>
          </a:xfrm>
          <a:ln>
            <a:noFill/>
          </a:ln>
        </p:spPr>
        <p:txBody>
          <a:bodyPr/>
          <a:lstStyle/>
          <a:p>
            <a:r>
              <a:rPr lang="en-US" sz="3600" dirty="0" smtClean="0">
                <a:solidFill>
                  <a:srgbClr val="FF0000"/>
                </a:solidFill>
              </a:rPr>
              <a:t>NSTX-U Operational Highlights</a:t>
            </a:r>
            <a:endParaRPr lang="en-US" sz="3600" dirty="0" smtClean="0">
              <a:solidFill>
                <a:srgbClr val="3366FF"/>
              </a:solidFill>
            </a:endParaRPr>
          </a:p>
        </p:txBody>
      </p:sp>
      <p:sp>
        <p:nvSpPr>
          <p:cNvPr id="17411" name="Content Placeholder 2"/>
          <p:cNvSpPr>
            <a:spLocks noGrp="1"/>
          </p:cNvSpPr>
          <p:nvPr>
            <p:ph idx="1"/>
          </p:nvPr>
        </p:nvSpPr>
        <p:spPr>
          <a:xfrm>
            <a:off x="76200" y="1257300"/>
            <a:ext cx="8991600" cy="5067300"/>
          </a:xfrm>
        </p:spPr>
        <p:txBody>
          <a:bodyPr/>
          <a:lstStyle/>
          <a:p>
            <a:pPr>
              <a:lnSpc>
                <a:spcPct val="90000"/>
              </a:lnSpc>
              <a:spcAft>
                <a:spcPts val="1200"/>
              </a:spcAft>
            </a:pPr>
            <a:r>
              <a:rPr lang="en-US" dirty="0" smtClean="0"/>
              <a:t>Significant research contributions are being made in diverse science areas by the NSTX research team.  Summary will be presented today (see next talk), and also available on the web: </a:t>
            </a:r>
            <a:r>
              <a:rPr lang="en-US" sz="1800" dirty="0" smtClean="0"/>
              <a:t>http://nstx.pppl.gov/DragNDrop/Collaboration/NSTX_collaboration_highlights</a:t>
            </a:r>
            <a:endParaRPr lang="en-US" dirty="0" smtClean="0"/>
          </a:p>
          <a:p>
            <a:pPr>
              <a:lnSpc>
                <a:spcPct val="90000"/>
              </a:lnSpc>
              <a:spcAft>
                <a:spcPts val="1200"/>
              </a:spcAft>
            </a:pPr>
            <a:r>
              <a:rPr lang="en-US" dirty="0" smtClean="0"/>
              <a:t>NSTX “Snowflake </a:t>
            </a:r>
            <a:r>
              <a:rPr lang="en-US" dirty="0" err="1" smtClean="0"/>
              <a:t>Divertor</a:t>
            </a:r>
            <a:r>
              <a:rPr lang="en-US" dirty="0" smtClean="0"/>
              <a:t>” team won 2012 R&amp;D 100 Award!</a:t>
            </a:r>
          </a:p>
          <a:p>
            <a:pPr>
              <a:lnSpc>
                <a:spcPct val="90000"/>
              </a:lnSpc>
              <a:spcAft>
                <a:spcPts val="1200"/>
              </a:spcAft>
            </a:pPr>
            <a:r>
              <a:rPr lang="en-US" dirty="0" smtClean="0"/>
              <a:t>NSTX well represented at PSI, High Temperature Plasma Diagnostic, and EPS meetings.</a:t>
            </a:r>
          </a:p>
          <a:p>
            <a:pPr>
              <a:lnSpc>
                <a:spcPct val="90000"/>
              </a:lnSpc>
              <a:spcAft>
                <a:spcPts val="1200"/>
              </a:spcAft>
            </a:pPr>
            <a:r>
              <a:rPr lang="en-US" dirty="0" smtClean="0"/>
              <a:t>Expect strong presence at the fall APS and IAEA meetings.</a:t>
            </a:r>
          </a:p>
          <a:p>
            <a:pPr>
              <a:lnSpc>
                <a:spcPct val="90000"/>
              </a:lnSpc>
            </a:pPr>
            <a:r>
              <a:rPr lang="en-US" dirty="0" smtClean="0"/>
              <a:t>NSTX-U Engineering and Research Operations:</a:t>
            </a:r>
          </a:p>
          <a:p>
            <a:pPr lvl="1">
              <a:lnSpc>
                <a:spcPct val="90000"/>
              </a:lnSpc>
              <a:spcBef>
                <a:spcPct val="0"/>
              </a:spcBef>
            </a:pPr>
            <a:r>
              <a:rPr lang="en-US" dirty="0" smtClean="0"/>
              <a:t>Rectifier firing generator production run started</a:t>
            </a:r>
          </a:p>
          <a:p>
            <a:pPr lvl="1">
              <a:lnSpc>
                <a:spcPct val="90000"/>
              </a:lnSpc>
              <a:spcBef>
                <a:spcPct val="0"/>
              </a:spcBef>
            </a:pPr>
            <a:r>
              <a:rPr lang="en-US" dirty="0" smtClean="0"/>
              <a:t>Good CHI gap and PF1C protection design developed</a:t>
            </a:r>
          </a:p>
          <a:p>
            <a:pPr lvl="1">
              <a:lnSpc>
                <a:spcPct val="90000"/>
              </a:lnSpc>
              <a:spcBef>
                <a:spcPct val="0"/>
              </a:spcBef>
            </a:pPr>
            <a:r>
              <a:rPr lang="en-US" dirty="0" smtClean="0"/>
              <a:t>New 32-core control computer delivered for Plasma Control System</a:t>
            </a:r>
          </a:p>
          <a:p>
            <a:pPr lvl="1">
              <a:lnSpc>
                <a:spcPct val="90000"/>
              </a:lnSpc>
              <a:spcBef>
                <a:spcPct val="0"/>
              </a:spcBef>
            </a:pPr>
            <a:r>
              <a:rPr lang="en-US" dirty="0" smtClean="0"/>
              <a:t>NSTX-U physics operation planning started</a:t>
            </a:r>
          </a:p>
        </p:txBody>
      </p:sp>
      <p:sp>
        <p:nvSpPr>
          <p:cNvPr id="10244" name="Slide Number Placeholder 4"/>
          <p:cNvSpPr>
            <a:spLocks noGrp="1"/>
          </p:cNvSpPr>
          <p:nvPr>
            <p:ph type="sldNum" sz="quarter" idx="10"/>
          </p:nvPr>
        </p:nvSpPr>
        <p:spPr>
          <a:xfrm>
            <a:off x="7010400" y="6594475"/>
            <a:ext cx="2133600" cy="365125"/>
          </a:xfrm>
        </p:spPr>
        <p:txBody>
          <a:bodyPr/>
          <a:lstStyle/>
          <a:p>
            <a:fld id="{A455AA6E-7386-4494-8051-DA0011298F92}" type="slidenum">
              <a:rPr lang="en-US"/>
              <a:pPr/>
              <a:t>15</a:t>
            </a:fld>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2552700" y="1955800"/>
            <a:ext cx="4838700" cy="4457700"/>
            <a:chOff x="2286000" y="1219200"/>
            <a:chExt cx="4838700" cy="4457700"/>
          </a:xfrm>
        </p:grpSpPr>
        <p:grpSp>
          <p:nvGrpSpPr>
            <p:cNvPr id="3" name="Group 10"/>
            <p:cNvGrpSpPr>
              <a:grpSpLocks/>
            </p:cNvGrpSpPr>
            <p:nvPr/>
          </p:nvGrpSpPr>
          <p:grpSpPr bwMode="auto">
            <a:xfrm>
              <a:off x="2286000" y="1219200"/>
              <a:ext cx="4838700" cy="4457700"/>
              <a:chOff x="2286000" y="1219200"/>
              <a:chExt cx="4838700" cy="4457700"/>
            </a:xfrm>
          </p:grpSpPr>
          <p:pic>
            <p:nvPicPr>
              <p:cNvPr id="19485" name="Picture 2"/>
              <p:cNvPicPr>
                <a:picLocks noChangeAspect="1" noChangeArrowheads="1"/>
              </p:cNvPicPr>
              <p:nvPr/>
            </p:nvPicPr>
            <p:blipFill>
              <a:blip r:embed="rId2" cstate="print"/>
              <a:srcRect/>
              <a:stretch>
                <a:fillRect/>
              </a:stretch>
            </p:blipFill>
            <p:spPr bwMode="auto">
              <a:xfrm>
                <a:off x="2286000" y="1219200"/>
                <a:ext cx="4838700" cy="4457700"/>
              </a:xfrm>
              <a:prstGeom prst="rect">
                <a:avLst/>
              </a:prstGeom>
              <a:noFill/>
              <a:ln w="9525">
                <a:noFill/>
                <a:miter lim="800000"/>
                <a:headEnd/>
                <a:tailEnd/>
              </a:ln>
            </p:spPr>
          </p:pic>
          <p:grpSp>
            <p:nvGrpSpPr>
              <p:cNvPr id="4" name="Group 9"/>
              <p:cNvGrpSpPr>
                <a:grpSpLocks/>
              </p:cNvGrpSpPr>
              <p:nvPr/>
            </p:nvGrpSpPr>
            <p:grpSpPr bwMode="auto">
              <a:xfrm>
                <a:off x="5013057" y="2651502"/>
                <a:ext cx="630936" cy="732939"/>
                <a:chOff x="5013057" y="2651502"/>
                <a:chExt cx="630936" cy="732939"/>
              </a:xfrm>
            </p:grpSpPr>
            <p:sp>
              <p:nvSpPr>
                <p:cNvPr id="8" name="Rectangle 7"/>
                <p:cNvSpPr/>
                <p:nvPr/>
              </p:nvSpPr>
              <p:spPr>
                <a:xfrm>
                  <a:off x="5013325" y="3155950"/>
                  <a:ext cx="630238"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Freeform 4"/>
                <p:cNvSpPr/>
                <p:nvPr/>
              </p:nvSpPr>
              <p:spPr>
                <a:xfrm>
                  <a:off x="5040313" y="2651125"/>
                  <a:ext cx="301625" cy="704850"/>
                </a:xfrm>
                <a:custGeom>
                  <a:avLst/>
                  <a:gdLst>
                    <a:gd name="connsiteX0" fmla="*/ 0 w 304800"/>
                    <a:gd name="connsiteY0" fmla="*/ 0 h 762000"/>
                    <a:gd name="connsiteX1" fmla="*/ 304800 w 304800"/>
                    <a:gd name="connsiteY1" fmla="*/ 0 h 762000"/>
                    <a:gd name="connsiteX2" fmla="*/ 304800 w 304800"/>
                    <a:gd name="connsiteY2" fmla="*/ 762000 h 762000"/>
                    <a:gd name="connsiteX3" fmla="*/ 0 w 304800"/>
                    <a:gd name="connsiteY3" fmla="*/ 762000 h 762000"/>
                    <a:gd name="connsiteX4" fmla="*/ 0 w 304800"/>
                    <a:gd name="connsiteY4" fmla="*/ 0 h 76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762000">
                      <a:moveTo>
                        <a:pt x="0" y="0"/>
                      </a:moveTo>
                      <a:lnTo>
                        <a:pt x="304800" y="0"/>
                      </a:lnTo>
                      <a:lnTo>
                        <a:pt x="304800" y="762000"/>
                      </a:lnTo>
                      <a:lnTo>
                        <a:pt x="0" y="7620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sp>
          <p:nvSpPr>
            <p:cNvPr id="12" name="Freeform 11"/>
            <p:cNvSpPr/>
            <p:nvPr/>
          </p:nvSpPr>
          <p:spPr>
            <a:xfrm>
              <a:off x="4191000" y="2454275"/>
              <a:ext cx="301625" cy="457200"/>
            </a:xfrm>
            <a:custGeom>
              <a:avLst/>
              <a:gdLst>
                <a:gd name="connsiteX0" fmla="*/ 0 w 304800"/>
                <a:gd name="connsiteY0" fmla="*/ 0 h 762000"/>
                <a:gd name="connsiteX1" fmla="*/ 304800 w 304800"/>
                <a:gd name="connsiteY1" fmla="*/ 0 h 762000"/>
                <a:gd name="connsiteX2" fmla="*/ 304800 w 304800"/>
                <a:gd name="connsiteY2" fmla="*/ 762000 h 762000"/>
                <a:gd name="connsiteX3" fmla="*/ 0 w 304800"/>
                <a:gd name="connsiteY3" fmla="*/ 762000 h 762000"/>
                <a:gd name="connsiteX4" fmla="*/ 0 w 304800"/>
                <a:gd name="connsiteY4" fmla="*/ 0 h 76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762000">
                  <a:moveTo>
                    <a:pt x="0" y="0"/>
                  </a:moveTo>
                  <a:lnTo>
                    <a:pt x="304800" y="0"/>
                  </a:lnTo>
                  <a:lnTo>
                    <a:pt x="304800" y="762000"/>
                  </a:lnTo>
                  <a:lnTo>
                    <a:pt x="0" y="7620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cxnSp>
        <p:nvCxnSpPr>
          <p:cNvPr id="14" name="Straight Arrow Connector 13"/>
          <p:cNvCxnSpPr/>
          <p:nvPr/>
        </p:nvCxnSpPr>
        <p:spPr>
          <a:xfrm flipV="1">
            <a:off x="2654300" y="4276725"/>
            <a:ext cx="2374900" cy="317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9468" idx="1"/>
          </p:cNvCxnSpPr>
          <p:nvPr/>
        </p:nvCxnSpPr>
        <p:spPr>
          <a:xfrm flipH="1">
            <a:off x="5334000" y="4202113"/>
            <a:ext cx="1881188" cy="158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5410200" y="1384300"/>
            <a:ext cx="0" cy="2667000"/>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9462" name="TextBox 19"/>
          <p:cNvSpPr txBox="1">
            <a:spLocks noChangeArrowheads="1"/>
          </p:cNvSpPr>
          <p:nvPr/>
        </p:nvSpPr>
        <p:spPr bwMode="auto">
          <a:xfrm>
            <a:off x="533400" y="3886200"/>
            <a:ext cx="2349500" cy="523875"/>
          </a:xfrm>
          <a:prstGeom prst="rect">
            <a:avLst/>
          </a:prstGeom>
          <a:noFill/>
          <a:ln w="9525">
            <a:noFill/>
            <a:miter lim="800000"/>
            <a:headEnd/>
            <a:tailEnd/>
          </a:ln>
        </p:spPr>
        <p:txBody>
          <a:bodyPr>
            <a:spAutoFit/>
          </a:bodyPr>
          <a:lstStyle/>
          <a:p>
            <a:r>
              <a:rPr lang="en-US" sz="1400"/>
              <a:t>Extend IBD tiles to R22.875</a:t>
            </a:r>
          </a:p>
        </p:txBody>
      </p:sp>
      <p:sp>
        <p:nvSpPr>
          <p:cNvPr id="19463" name="TextBox 21"/>
          <p:cNvSpPr txBox="1">
            <a:spLocks noChangeArrowheads="1"/>
          </p:cNvSpPr>
          <p:nvPr/>
        </p:nvSpPr>
        <p:spPr bwMode="auto">
          <a:xfrm>
            <a:off x="5410200" y="1384300"/>
            <a:ext cx="2946400" cy="749300"/>
          </a:xfrm>
          <a:prstGeom prst="rect">
            <a:avLst/>
          </a:prstGeom>
          <a:noFill/>
          <a:ln w="9525">
            <a:noFill/>
            <a:miter lim="800000"/>
            <a:headEnd/>
            <a:tailEnd/>
          </a:ln>
        </p:spPr>
        <p:txBody>
          <a:bodyPr>
            <a:spAutoFit/>
          </a:bodyPr>
          <a:lstStyle/>
          <a:p>
            <a:r>
              <a:rPr lang="en-US" sz="1400"/>
              <a:t>Extend OBD edge down to flange, increasing overall thickness to 3.315</a:t>
            </a:r>
          </a:p>
        </p:txBody>
      </p:sp>
      <p:cxnSp>
        <p:nvCxnSpPr>
          <p:cNvPr id="24" name="Straight Connector 23"/>
          <p:cNvCxnSpPr/>
          <p:nvPr/>
        </p:nvCxnSpPr>
        <p:spPr>
          <a:xfrm flipV="1">
            <a:off x="5608638" y="2374900"/>
            <a:ext cx="2468562" cy="1012825"/>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6858000" y="2886075"/>
            <a:ext cx="1371600" cy="22225"/>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8" name="Arc 27"/>
          <p:cNvSpPr/>
          <p:nvPr/>
        </p:nvSpPr>
        <p:spPr>
          <a:xfrm>
            <a:off x="7315200" y="2603500"/>
            <a:ext cx="457200" cy="685800"/>
          </a:xfrm>
          <a:prstGeom prst="arc">
            <a:avLst>
              <a:gd name="adj1" fmla="val 16200000"/>
              <a:gd name="adj2" fmla="val 20668557"/>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9" name="TextBox 28"/>
          <p:cNvSpPr txBox="1"/>
          <p:nvPr/>
        </p:nvSpPr>
        <p:spPr>
          <a:xfrm>
            <a:off x="7696200" y="2478088"/>
            <a:ext cx="838200" cy="430212"/>
          </a:xfrm>
          <a:prstGeom prst="rect">
            <a:avLst/>
          </a:prstGeom>
          <a:noFill/>
        </p:spPr>
        <p:txBody>
          <a:bodyPr wrap="square">
            <a:spAutoFit/>
          </a:bodyPr>
          <a:lstStyle/>
          <a:p>
            <a:pPr>
              <a:defRPr/>
            </a:pPr>
            <a:r>
              <a:rPr lang="en-US" sz="1050" dirty="0">
                <a:cs typeface="ＭＳ Ｐゴシック" charset="-128"/>
              </a:rPr>
              <a:t>21.5 degrees</a:t>
            </a:r>
          </a:p>
        </p:txBody>
      </p:sp>
      <p:sp>
        <p:nvSpPr>
          <p:cNvPr id="19468" name="TextBox 29"/>
          <p:cNvSpPr txBox="1">
            <a:spLocks noChangeArrowheads="1"/>
          </p:cNvSpPr>
          <p:nvPr/>
        </p:nvSpPr>
        <p:spPr bwMode="auto">
          <a:xfrm>
            <a:off x="7215188" y="3724275"/>
            <a:ext cx="1752600" cy="954088"/>
          </a:xfrm>
          <a:prstGeom prst="rect">
            <a:avLst/>
          </a:prstGeom>
          <a:noFill/>
          <a:ln w="9525">
            <a:noFill/>
            <a:miter lim="800000"/>
            <a:headEnd/>
            <a:tailEnd/>
          </a:ln>
        </p:spPr>
        <p:txBody>
          <a:bodyPr>
            <a:spAutoFit/>
          </a:bodyPr>
          <a:lstStyle/>
          <a:p>
            <a:r>
              <a:rPr lang="en-US" sz="1400"/>
              <a:t>Extend OBD tiles out to R47.25”, changing the design from a facet to a radius</a:t>
            </a:r>
          </a:p>
        </p:txBody>
      </p:sp>
      <p:sp>
        <p:nvSpPr>
          <p:cNvPr id="31" name="Rectangle 30"/>
          <p:cNvSpPr/>
          <p:nvPr/>
        </p:nvSpPr>
        <p:spPr>
          <a:xfrm>
            <a:off x="579438" y="3895725"/>
            <a:ext cx="2057400" cy="48577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Rectangle 31"/>
          <p:cNvSpPr/>
          <p:nvPr/>
        </p:nvSpPr>
        <p:spPr>
          <a:xfrm>
            <a:off x="5410200" y="1384300"/>
            <a:ext cx="2717800" cy="7747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Rectangle 32"/>
          <p:cNvSpPr/>
          <p:nvPr/>
        </p:nvSpPr>
        <p:spPr>
          <a:xfrm>
            <a:off x="7239000" y="3670300"/>
            <a:ext cx="1600200" cy="12446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472" name="TextBox 36"/>
          <p:cNvSpPr txBox="1">
            <a:spLocks noChangeArrowheads="1"/>
          </p:cNvSpPr>
          <p:nvPr/>
        </p:nvSpPr>
        <p:spPr bwMode="auto">
          <a:xfrm>
            <a:off x="2286000" y="1079500"/>
            <a:ext cx="2895600" cy="954088"/>
          </a:xfrm>
          <a:prstGeom prst="rect">
            <a:avLst/>
          </a:prstGeom>
          <a:noFill/>
          <a:ln w="9525">
            <a:noFill/>
            <a:miter lim="800000"/>
            <a:headEnd/>
            <a:tailEnd/>
          </a:ln>
        </p:spPr>
        <p:txBody>
          <a:bodyPr>
            <a:spAutoFit/>
          </a:bodyPr>
          <a:lstStyle/>
          <a:p>
            <a:r>
              <a:rPr lang="en-US" sz="1400"/>
              <a:t>Extend IBD edge down to top of PF1C can, increasing thickness to 4.2, leaving a .06” gap between can and tile.</a:t>
            </a:r>
          </a:p>
        </p:txBody>
      </p:sp>
      <p:sp>
        <p:nvSpPr>
          <p:cNvPr id="38" name="Rectangle 37"/>
          <p:cNvSpPr/>
          <p:nvPr/>
        </p:nvSpPr>
        <p:spPr>
          <a:xfrm>
            <a:off x="2301875" y="1057275"/>
            <a:ext cx="2819400" cy="9144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474" name="TextBox 41"/>
          <p:cNvSpPr txBox="1">
            <a:spLocks noChangeArrowheads="1"/>
          </p:cNvSpPr>
          <p:nvPr/>
        </p:nvSpPr>
        <p:spPr bwMode="auto">
          <a:xfrm>
            <a:off x="0" y="25400"/>
            <a:ext cx="9144000" cy="830263"/>
          </a:xfrm>
          <a:prstGeom prst="rect">
            <a:avLst/>
          </a:prstGeom>
          <a:noFill/>
          <a:ln w="9525">
            <a:noFill/>
            <a:miter lim="800000"/>
            <a:headEnd/>
            <a:tailEnd/>
          </a:ln>
        </p:spPr>
        <p:txBody>
          <a:bodyPr>
            <a:spAutoFit/>
          </a:bodyPr>
          <a:lstStyle/>
          <a:p>
            <a:pPr algn="ctr"/>
            <a:r>
              <a:rPr lang="en-US" sz="2400" i="0"/>
              <a:t>Lower CHI Gap Protection Included in the Upgrade Scope</a:t>
            </a:r>
          </a:p>
          <a:p>
            <a:pPr algn="ctr"/>
            <a:r>
              <a:rPr lang="en-US" sz="2400" i="0"/>
              <a:t>Need for protecting PF 1C and much greater heatload</a:t>
            </a:r>
          </a:p>
        </p:txBody>
      </p:sp>
      <p:sp>
        <p:nvSpPr>
          <p:cNvPr id="48" name="Rounded Rectangle 47"/>
          <p:cNvSpPr/>
          <p:nvPr/>
        </p:nvSpPr>
        <p:spPr>
          <a:xfrm>
            <a:off x="4800600" y="3975100"/>
            <a:ext cx="152400" cy="76200"/>
          </a:xfrm>
          <a:prstGeom prst="roundRect">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5" name="Straight Arrow Connector 34"/>
          <p:cNvCxnSpPr/>
          <p:nvPr/>
        </p:nvCxnSpPr>
        <p:spPr>
          <a:xfrm>
            <a:off x="5121275" y="1460500"/>
            <a:ext cx="0" cy="2667000"/>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2133600" y="3289300"/>
            <a:ext cx="2667000" cy="6858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478" name="TextBox 51"/>
          <p:cNvSpPr txBox="1">
            <a:spLocks noChangeArrowheads="1"/>
          </p:cNvSpPr>
          <p:nvPr/>
        </p:nvSpPr>
        <p:spPr bwMode="auto">
          <a:xfrm>
            <a:off x="1143000" y="2984500"/>
            <a:ext cx="1422400" cy="304800"/>
          </a:xfrm>
          <a:prstGeom prst="rect">
            <a:avLst/>
          </a:prstGeom>
          <a:noFill/>
          <a:ln w="38100">
            <a:solidFill>
              <a:schemeClr val="tx1"/>
            </a:solidFill>
            <a:miter lim="800000"/>
            <a:headEnd/>
            <a:tailEnd/>
          </a:ln>
        </p:spPr>
        <p:txBody>
          <a:bodyPr>
            <a:spAutoFit/>
          </a:bodyPr>
          <a:lstStyle/>
          <a:p>
            <a:r>
              <a:rPr lang="en-US" sz="1400"/>
              <a:t>Thermocouple</a:t>
            </a:r>
          </a:p>
        </p:txBody>
      </p:sp>
      <p:cxnSp>
        <p:nvCxnSpPr>
          <p:cNvPr id="36" name="Straight Arrow Connector 35"/>
          <p:cNvCxnSpPr>
            <a:cxnSpLocks noChangeShapeType="1"/>
          </p:cNvCxnSpPr>
          <p:nvPr/>
        </p:nvCxnSpPr>
        <p:spPr bwMode="auto">
          <a:xfrm flipV="1">
            <a:off x="2616200" y="4127500"/>
            <a:ext cx="2641600" cy="1295400"/>
          </a:xfrm>
          <a:prstGeom prst="straightConnector1">
            <a:avLst/>
          </a:prstGeom>
          <a:noFill/>
          <a:ln w="25400">
            <a:solidFill>
              <a:srgbClr val="FF0000"/>
            </a:solidFill>
            <a:round/>
            <a:headEnd/>
            <a:tailEnd type="arrow" w="med" len="med"/>
          </a:ln>
          <a:effectLst>
            <a:outerShdw dist="20000" dir="5400000" rotWithShape="0">
              <a:srgbClr val="808080">
                <a:alpha val="37999"/>
              </a:srgbClr>
            </a:outerShdw>
          </a:effectLst>
        </p:spPr>
      </p:cxnSp>
      <p:sp>
        <p:nvSpPr>
          <p:cNvPr id="19480" name="TextBox 38"/>
          <p:cNvSpPr txBox="1">
            <a:spLocks noChangeArrowheads="1"/>
          </p:cNvSpPr>
          <p:nvPr/>
        </p:nvSpPr>
        <p:spPr bwMode="auto">
          <a:xfrm>
            <a:off x="152400" y="5194300"/>
            <a:ext cx="2667000" cy="1200150"/>
          </a:xfrm>
          <a:prstGeom prst="rect">
            <a:avLst/>
          </a:prstGeom>
          <a:noFill/>
          <a:ln w="9525">
            <a:noFill/>
            <a:miter lim="800000"/>
            <a:headEnd/>
            <a:tailEnd/>
          </a:ln>
        </p:spPr>
        <p:txBody>
          <a:bodyPr>
            <a:spAutoFit/>
          </a:bodyPr>
          <a:lstStyle/>
          <a:p>
            <a:r>
              <a:rPr lang="en-US">
                <a:solidFill>
                  <a:srgbClr val="FF0000"/>
                </a:solidFill>
              </a:rPr>
              <a:t>Minimum 1/8 inch gap between the vessel and graphite sections to allow CHI gas injection</a:t>
            </a:r>
          </a:p>
        </p:txBody>
      </p:sp>
      <p:sp>
        <p:nvSpPr>
          <p:cNvPr id="19481" name="TextBox 38"/>
          <p:cNvSpPr txBox="1">
            <a:spLocks noChangeArrowheads="1"/>
          </p:cNvSpPr>
          <p:nvPr/>
        </p:nvSpPr>
        <p:spPr bwMode="auto">
          <a:xfrm>
            <a:off x="3479800" y="6210300"/>
            <a:ext cx="774700" cy="369888"/>
          </a:xfrm>
          <a:prstGeom prst="rect">
            <a:avLst/>
          </a:prstGeom>
          <a:noFill/>
          <a:ln w="9525">
            <a:noFill/>
            <a:miter lim="800000"/>
            <a:headEnd/>
            <a:tailEnd/>
          </a:ln>
        </p:spPr>
        <p:txBody>
          <a:bodyPr wrap="none">
            <a:spAutoFit/>
          </a:bodyPr>
          <a:lstStyle/>
          <a:p>
            <a:r>
              <a:rPr lang="en-US" sz="1800" i="0"/>
              <a:t>PF1C</a:t>
            </a:r>
          </a:p>
        </p:txBody>
      </p:sp>
      <p:cxnSp>
        <p:nvCxnSpPr>
          <p:cNvPr id="19482" name="Straight Arrow Connector 40"/>
          <p:cNvCxnSpPr>
            <a:cxnSpLocks noChangeShapeType="1"/>
          </p:cNvCxnSpPr>
          <p:nvPr/>
        </p:nvCxnSpPr>
        <p:spPr bwMode="auto">
          <a:xfrm rot="5400000" flipH="1" flipV="1">
            <a:off x="3962400" y="5448300"/>
            <a:ext cx="901700" cy="647700"/>
          </a:xfrm>
          <a:prstGeom prst="straightConnector1">
            <a:avLst/>
          </a:prstGeom>
          <a:noFill/>
          <a:ln w="15875">
            <a:solidFill>
              <a:schemeClr val="tx1"/>
            </a:solidFill>
            <a:round/>
            <a:headEnd/>
            <a:tailEnd type="arrow" w="med" len="med"/>
          </a:ln>
        </p:spPr>
      </p:cxnSp>
      <p:sp>
        <p:nvSpPr>
          <p:cNvPr id="37" name="Slide Number Placeholder 3"/>
          <p:cNvSpPr>
            <a:spLocks noGrp="1"/>
          </p:cNvSpPr>
          <p:nvPr>
            <p:ph type="sldNum" sz="quarter" idx="10"/>
          </p:nvPr>
        </p:nvSpPr>
        <p:spPr>
          <a:xfrm>
            <a:off x="8382000" y="6629400"/>
            <a:ext cx="762000" cy="152400"/>
          </a:xfrm>
        </p:spPr>
        <p:txBody>
          <a:bodyPr/>
          <a:lstStyle/>
          <a:p>
            <a:pPr algn="r">
              <a:defRPr/>
            </a:pPr>
            <a:fld id="{7FBC0A1D-0D7E-4EAA-B844-E3A6B8CD6BA9}" type="slidenum">
              <a:rPr lang="en-US" sz="1050" i="0"/>
              <a:pPr algn="r">
                <a:defRPr/>
              </a:pPr>
              <a:t>16</a:t>
            </a:fld>
            <a:endParaRPr lang="en-US" sz="1050" i="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noFill/>
        </p:spPr>
        <p:txBody>
          <a:bodyPr/>
          <a:lstStyle/>
          <a:p>
            <a:r>
              <a:rPr lang="en-US" dirty="0" smtClean="0"/>
              <a:t>Proposed Goals are to operate at full forces (I</a:t>
            </a:r>
            <a:r>
              <a:rPr lang="en-US" baseline="-25000" dirty="0" smtClean="0"/>
              <a:t>P</a:t>
            </a:r>
            <a:r>
              <a:rPr lang="en-US" dirty="0" smtClean="0"/>
              <a:t>I</a:t>
            </a:r>
            <a:r>
              <a:rPr lang="en-US" baseline="-25000" dirty="0" smtClean="0"/>
              <a:t>P</a:t>
            </a:r>
            <a:r>
              <a:rPr lang="en-US" dirty="0" smtClean="0"/>
              <a:t>, I</a:t>
            </a:r>
            <a:r>
              <a:rPr lang="en-US" baseline="-25000" dirty="0" smtClean="0"/>
              <a:t>P</a:t>
            </a:r>
            <a:r>
              <a:rPr lang="en-US" dirty="0" smtClean="0"/>
              <a:t>B</a:t>
            </a:r>
            <a:r>
              <a:rPr lang="en-US" baseline="-25000" dirty="0" smtClean="0"/>
              <a:t>T</a:t>
            </a:r>
            <a:r>
              <a:rPr lang="en-US" dirty="0" smtClean="0"/>
              <a:t>, B</a:t>
            </a:r>
            <a:r>
              <a:rPr lang="en-US" baseline="-25000" dirty="0" smtClean="0"/>
              <a:t>T</a:t>
            </a:r>
            <a:r>
              <a:rPr lang="en-US" dirty="0" smtClean="0"/>
              <a:t>B</a:t>
            </a:r>
            <a:r>
              <a:rPr lang="en-US" baseline="-25000" dirty="0" smtClean="0"/>
              <a:t>T</a:t>
            </a:r>
            <a:r>
              <a:rPr lang="en-US" dirty="0" smtClean="0"/>
              <a:t>) in 2 Years, full coil heating in 3</a:t>
            </a:r>
            <a:r>
              <a:rPr lang="en-US" baseline="30000" dirty="0" smtClean="0"/>
              <a:t>rd</a:t>
            </a:r>
            <a:r>
              <a:rPr lang="en-US" dirty="0" smtClean="0"/>
              <a:t> year</a:t>
            </a:r>
          </a:p>
        </p:txBody>
      </p:sp>
      <p:sp>
        <p:nvSpPr>
          <p:cNvPr id="20483" name="Content Placeholder 2"/>
          <p:cNvSpPr>
            <a:spLocks noGrp="1"/>
          </p:cNvSpPr>
          <p:nvPr>
            <p:ph idx="1"/>
          </p:nvPr>
        </p:nvSpPr>
        <p:spPr>
          <a:xfrm>
            <a:off x="0" y="3962400"/>
            <a:ext cx="8915400" cy="2057400"/>
          </a:xfrm>
        </p:spPr>
        <p:txBody>
          <a:bodyPr/>
          <a:lstStyle/>
          <a:p>
            <a:r>
              <a:rPr lang="en-US" sz="2000" smtClean="0"/>
              <a:t>Table based on assessment of physics needs for first year of operations.</a:t>
            </a:r>
          </a:p>
          <a:p>
            <a:r>
              <a:rPr lang="en-US" sz="2000" smtClean="0"/>
              <a:t>1</a:t>
            </a:r>
            <a:r>
              <a:rPr lang="en-US" sz="2000" baseline="30000" smtClean="0"/>
              <a:t>st</a:t>
            </a:r>
            <a:r>
              <a:rPr lang="en-US" sz="2000" smtClean="0"/>
              <a:t> year goal: operating points with forces 1/2 the way between NSTX and NSTX-U, ½ the design-point heating of any coil:</a:t>
            </a:r>
          </a:p>
          <a:p>
            <a:pPr lvl="1"/>
            <a:r>
              <a:rPr lang="en-US" sz="1600" smtClean="0"/>
              <a:t>OH F</a:t>
            </a:r>
            <a:r>
              <a:rPr lang="en-US" sz="1600" baseline="-25000" smtClean="0"/>
              <a:t>Z</a:t>
            </a:r>
            <a:r>
              <a:rPr lang="en-US" sz="1600" smtClean="0"/>
              <a:t> apparently requires full influence matrices for essentially ANY operations.</a:t>
            </a:r>
          </a:p>
          <a:p>
            <a:r>
              <a:rPr lang="en-US" sz="2000" smtClean="0"/>
              <a:t>2</a:t>
            </a:r>
            <a:r>
              <a:rPr lang="en-US" sz="2000" baseline="30000" smtClean="0"/>
              <a:t>nd</a:t>
            </a:r>
            <a:r>
              <a:rPr lang="en-US" sz="2000" smtClean="0"/>
              <a:t> year goal: Full field and current, but still limiting the coil heating. </a:t>
            </a:r>
          </a:p>
          <a:p>
            <a:pPr lvl="1"/>
            <a:r>
              <a:rPr lang="en-US" sz="1600" smtClean="0"/>
              <a:t>Of course, will revisit year 2 parameters once year 1 data has been accumulated.</a:t>
            </a:r>
          </a:p>
          <a:p>
            <a:r>
              <a:rPr lang="en-US" sz="2000" smtClean="0"/>
              <a:t>3</a:t>
            </a:r>
            <a:r>
              <a:rPr lang="en-US" sz="2000" baseline="30000" smtClean="0"/>
              <a:t>rd</a:t>
            </a:r>
            <a:r>
              <a:rPr lang="en-US" sz="2000" smtClean="0"/>
              <a:t> year goal: Full capability</a:t>
            </a:r>
          </a:p>
          <a:p>
            <a:pPr lvl="1"/>
            <a:endParaRPr lang="en-US" sz="1600" smtClean="0"/>
          </a:p>
          <a:p>
            <a:pPr lvl="1"/>
            <a:endParaRPr lang="en-US" sz="1800" smtClean="0"/>
          </a:p>
        </p:txBody>
      </p:sp>
      <p:graphicFrame>
        <p:nvGraphicFramePr>
          <p:cNvPr id="5" name="Table 4"/>
          <p:cNvGraphicFramePr>
            <a:graphicFrameLocks noGrp="1"/>
          </p:cNvGraphicFramePr>
          <p:nvPr/>
        </p:nvGraphicFramePr>
        <p:xfrm>
          <a:off x="304800" y="990600"/>
          <a:ext cx="8686800" cy="2816225"/>
        </p:xfrm>
        <a:graphic>
          <a:graphicData uri="http://schemas.openxmlformats.org/drawingml/2006/table">
            <a:tbl>
              <a:tblPr/>
              <a:tblGrid>
                <a:gridCol w="2057400"/>
                <a:gridCol w="762000"/>
                <a:gridCol w="1447800"/>
                <a:gridCol w="1600200"/>
                <a:gridCol w="1447800"/>
                <a:gridCol w="1371600"/>
              </a:tblGrid>
              <a:tr h="40798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smtClean="0">
                        <a:ln>
                          <a:noFill/>
                        </a:ln>
                        <a:solidFill>
                          <a:srgbClr val="FFFFFF"/>
                        </a:solidFill>
                        <a:effectLst/>
                        <a:latin typeface="Arial" charset="0"/>
                        <a:ea typeface="ＭＳ Ｐゴシック"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FFFFFF"/>
                          </a:solidFill>
                          <a:effectLst/>
                          <a:latin typeface="Arial" charset="0"/>
                          <a:ea typeface="ＭＳ Ｐゴシック" charset="-128"/>
                        </a:rPr>
                        <a:t>NSTX</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FFFFFF"/>
                          </a:solidFill>
                          <a:effectLst/>
                          <a:latin typeface="Arial" charset="0"/>
                          <a:ea typeface="ＭＳ Ｐゴシック" charset="-128"/>
                        </a:rPr>
                        <a:t>Year 1 NSTX-U</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FFFFFF"/>
                          </a:solidFill>
                          <a:effectLst/>
                          <a:latin typeface="Arial" charset="0"/>
                          <a:ea typeface="ＭＳ Ｐゴシック" charset="-128"/>
                        </a:rPr>
                        <a:t>Year 2 NSTX-U</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FFFFFF"/>
                          </a:solidFill>
                          <a:effectLst/>
                          <a:latin typeface="Arial" charset="0"/>
                          <a:ea typeface="ＭＳ Ｐゴシック" charset="-128"/>
                        </a:rPr>
                        <a:t>Year 3 NSTX-U</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smtClean="0">
                        <a:ln>
                          <a:noFill/>
                        </a:ln>
                        <a:solidFill>
                          <a:srgbClr val="FFFFFF"/>
                        </a:solidFill>
                        <a:effectLst/>
                        <a:latin typeface="Arial" charset="0"/>
                        <a:ea typeface="ＭＳ Ｐゴシック" charset="-128"/>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FFFFFF"/>
                          </a:solidFill>
                          <a:effectLst/>
                          <a:latin typeface="Arial" charset="0"/>
                          <a:ea typeface="ＭＳ Ｐゴシック" charset="-128"/>
                        </a:rPr>
                        <a:t>Ultimate Goal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2889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Arial" charset="0"/>
                          <a:ea typeface="ＭＳ Ｐゴシック" charset="-128"/>
                        </a:rPr>
                        <a:t>I</a:t>
                      </a:r>
                      <a:r>
                        <a:rPr kumimoji="0" lang="en-US" sz="1200" b="1" i="0" u="none" strike="noStrike" cap="none" normalizeH="0" baseline="-25000" smtClean="0">
                          <a:ln>
                            <a:noFill/>
                          </a:ln>
                          <a:solidFill>
                            <a:srgbClr val="000000"/>
                          </a:solidFill>
                          <a:effectLst/>
                          <a:latin typeface="Arial" charset="0"/>
                          <a:ea typeface="ＭＳ Ｐゴシック" charset="-128"/>
                        </a:rPr>
                        <a:t>P</a:t>
                      </a:r>
                      <a:r>
                        <a:rPr kumimoji="0" lang="en-US" sz="1200" b="1" i="0" u="none" strike="noStrike" cap="none" normalizeH="0" baseline="0" smtClean="0">
                          <a:ln>
                            <a:noFill/>
                          </a:ln>
                          <a:solidFill>
                            <a:srgbClr val="000000"/>
                          </a:solidFill>
                          <a:effectLst/>
                          <a:latin typeface="Arial" charset="0"/>
                          <a:ea typeface="ＭＳ Ｐゴシック" charset="-128"/>
                        </a:rPr>
                        <a:t> [MA]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Arial" charset="0"/>
                          <a:ea typeface="ＭＳ Ｐゴシック" charset="-128"/>
                        </a:rPr>
                        <a:t>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Arial" charset="0"/>
                          <a:ea typeface="ＭＳ Ｐゴシック" charset="-128"/>
                        </a:rPr>
                        <a:t>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Arial" charset="0"/>
                          <a:ea typeface="ＭＳ Ｐゴシック" charset="-128"/>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Arial" charset="0"/>
                          <a:ea typeface="ＭＳ Ｐゴシック" charset="-128"/>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Arial" charset="0"/>
                          <a:ea typeface="ＭＳ Ｐゴシック" charset="-128"/>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r>
              <a:tr h="2889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Arial" charset="0"/>
                          <a:ea typeface="ＭＳ Ｐゴシック" charset="-128"/>
                        </a:rPr>
                        <a:t>I</a:t>
                      </a:r>
                      <a:r>
                        <a:rPr kumimoji="0" lang="en-US" sz="1200" b="1" i="0" u="none" strike="noStrike" cap="none" normalizeH="0" baseline="-25000" smtClean="0">
                          <a:ln>
                            <a:noFill/>
                          </a:ln>
                          <a:solidFill>
                            <a:srgbClr val="000000"/>
                          </a:solidFill>
                          <a:effectLst/>
                          <a:latin typeface="Arial" charset="0"/>
                          <a:ea typeface="ＭＳ Ｐゴシック" charset="-128"/>
                        </a:rPr>
                        <a:t>P</a:t>
                      </a:r>
                      <a:r>
                        <a:rPr kumimoji="0" lang="en-US" sz="1200" b="1" i="0" u="none" strike="noStrike" cap="none" normalizeH="0" baseline="0" smtClean="0">
                          <a:ln>
                            <a:noFill/>
                          </a:ln>
                          <a:solidFill>
                            <a:srgbClr val="000000"/>
                          </a:solidFill>
                          <a:effectLst/>
                          <a:latin typeface="Arial" charset="0"/>
                          <a:ea typeface="ＭＳ Ｐゴシック" charset="-128"/>
                        </a:rPr>
                        <a:t>I</a:t>
                      </a:r>
                      <a:r>
                        <a:rPr kumimoji="0" lang="en-US" sz="1200" b="1" i="0" u="none" strike="noStrike" cap="none" normalizeH="0" baseline="-25000" smtClean="0">
                          <a:ln>
                            <a:noFill/>
                          </a:ln>
                          <a:solidFill>
                            <a:srgbClr val="000000"/>
                          </a:solidFill>
                          <a:effectLst/>
                          <a:latin typeface="Arial" charset="0"/>
                          <a:ea typeface="ＭＳ Ｐゴシック" charset="-128"/>
                        </a:rPr>
                        <a:t>P</a:t>
                      </a:r>
                      <a:r>
                        <a:rPr kumimoji="0" lang="en-US" sz="1200" b="1" i="0" u="none" strike="noStrike" cap="none" normalizeH="0" baseline="0" smtClean="0">
                          <a:ln>
                            <a:noFill/>
                          </a:ln>
                          <a:solidFill>
                            <a:srgbClr val="000000"/>
                          </a:solidFill>
                          <a:effectLst/>
                          <a:latin typeface="Arial" charset="0"/>
                          <a:ea typeface="ＭＳ Ｐゴシック" charset="-128"/>
                        </a:rPr>
                        <a:t> [MA</a:t>
                      </a:r>
                      <a:r>
                        <a:rPr kumimoji="0" lang="en-US" sz="1200" b="1" i="0" u="none" strike="noStrike" cap="none" normalizeH="0" baseline="30000" smtClean="0">
                          <a:ln>
                            <a:noFill/>
                          </a:ln>
                          <a:solidFill>
                            <a:srgbClr val="000000"/>
                          </a:solidFill>
                          <a:effectLst/>
                          <a:latin typeface="Arial" charset="0"/>
                          <a:ea typeface="ＭＳ Ｐゴシック" charset="-128"/>
                        </a:rPr>
                        <a:t>2</a:t>
                      </a:r>
                      <a:r>
                        <a:rPr kumimoji="0" lang="en-US" sz="1200" b="1" i="0" u="none" strike="noStrike" cap="none" normalizeH="0" baseline="0" smtClean="0">
                          <a:ln>
                            <a:noFill/>
                          </a:ln>
                          <a:solidFill>
                            <a:srgbClr val="000000"/>
                          </a:solidFill>
                          <a:effectLst/>
                          <a:latin typeface="Arial" charset="0"/>
                          <a:ea typeface="ＭＳ Ｐゴシック" charset="-128"/>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Arial" charset="0"/>
                          <a:ea typeface="ＭＳ Ｐゴシック" charset="-128"/>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Arial" charset="0"/>
                          <a:ea typeface="ＭＳ Ｐゴシック" charset="-128"/>
                        </a:rPr>
                        <a:t>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Arial" charset="0"/>
                          <a:ea typeface="ＭＳ Ｐゴシック" charset="-128"/>
                        </a:rPr>
                        <a:t>4.0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Arial" charset="0"/>
                          <a:ea typeface="ＭＳ Ｐゴシック" charset="-128"/>
                        </a:rPr>
                        <a:t>4.0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Arial" charset="0"/>
                          <a:ea typeface="ＭＳ Ｐゴシック" charset="-128"/>
                        </a:rPr>
                        <a:t>4.0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r>
              <a:tr h="2889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Arial" charset="0"/>
                          <a:ea typeface="ＭＳ Ｐゴシック" charset="-128"/>
                        </a:rPr>
                        <a:t>B</a:t>
                      </a:r>
                      <a:r>
                        <a:rPr kumimoji="0" lang="en-US" sz="1200" b="1" i="0" u="none" strike="noStrike" cap="none" normalizeH="0" baseline="-25000" smtClean="0">
                          <a:ln>
                            <a:noFill/>
                          </a:ln>
                          <a:solidFill>
                            <a:srgbClr val="000000"/>
                          </a:solidFill>
                          <a:effectLst/>
                          <a:latin typeface="Arial" charset="0"/>
                          <a:ea typeface="ＭＳ Ｐゴシック" charset="-128"/>
                        </a:rPr>
                        <a:t>T</a:t>
                      </a:r>
                      <a:r>
                        <a:rPr kumimoji="0" lang="en-US" sz="1200" b="1" i="0" u="none" strike="noStrike" cap="none" normalizeH="0" baseline="0" smtClean="0">
                          <a:ln>
                            <a:noFill/>
                          </a:ln>
                          <a:solidFill>
                            <a:srgbClr val="000000"/>
                          </a:solidFill>
                          <a:effectLst/>
                          <a:latin typeface="Arial" charset="0"/>
                          <a:ea typeface="ＭＳ Ｐゴシック" charset="-128"/>
                        </a:rPr>
                        <a:t> [T]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Arial" charset="0"/>
                          <a:ea typeface="ＭＳ Ｐゴシック" charset="-128"/>
                        </a:rPr>
                        <a:t>0.55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Arial" charset="0"/>
                          <a:ea typeface="ＭＳ Ｐゴシック" charset="-128"/>
                        </a:rPr>
                        <a:t>0.8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Arial" charset="0"/>
                          <a:ea typeface="ＭＳ Ｐゴシック" charset="-128"/>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Arial" charset="0"/>
                          <a:ea typeface="ＭＳ Ｐゴシック" charset="-128"/>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Arial" charset="0"/>
                          <a:ea typeface="ＭＳ Ｐゴシック" charset="-128"/>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r>
              <a:tr h="2889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Arial" charset="0"/>
                          <a:ea typeface="ＭＳ Ｐゴシック" charset="-128"/>
                        </a:rPr>
                        <a:t>B</a:t>
                      </a:r>
                      <a:r>
                        <a:rPr kumimoji="0" lang="en-US" sz="1200" b="1" i="0" u="none" strike="noStrike" cap="none" normalizeH="0" baseline="-25000" smtClean="0">
                          <a:ln>
                            <a:noFill/>
                          </a:ln>
                          <a:solidFill>
                            <a:srgbClr val="000000"/>
                          </a:solidFill>
                          <a:effectLst/>
                          <a:latin typeface="Arial" charset="0"/>
                          <a:ea typeface="ＭＳ Ｐゴシック" charset="-128"/>
                        </a:rPr>
                        <a:t>T</a:t>
                      </a:r>
                      <a:r>
                        <a:rPr kumimoji="0" lang="en-US" sz="1200" b="1" i="0" u="none" strike="noStrike" cap="none" normalizeH="0" baseline="0" smtClean="0">
                          <a:ln>
                            <a:noFill/>
                          </a:ln>
                          <a:solidFill>
                            <a:srgbClr val="000000"/>
                          </a:solidFill>
                          <a:effectLst/>
                          <a:latin typeface="Arial" charset="0"/>
                          <a:ea typeface="ＭＳ Ｐゴシック" charset="-128"/>
                        </a:rPr>
                        <a:t>B</a:t>
                      </a:r>
                      <a:r>
                        <a:rPr kumimoji="0" lang="en-US" sz="1200" b="1" i="0" u="none" strike="noStrike" cap="none" normalizeH="0" baseline="-25000" smtClean="0">
                          <a:ln>
                            <a:noFill/>
                          </a:ln>
                          <a:solidFill>
                            <a:srgbClr val="000000"/>
                          </a:solidFill>
                          <a:effectLst/>
                          <a:latin typeface="Arial" charset="0"/>
                          <a:ea typeface="ＭＳ Ｐゴシック" charset="-128"/>
                        </a:rPr>
                        <a:t>T</a:t>
                      </a:r>
                      <a:r>
                        <a:rPr kumimoji="0" lang="en-US" sz="1200" b="1" i="0" u="none" strike="noStrike" cap="none" normalizeH="0" baseline="0" smtClean="0">
                          <a:ln>
                            <a:noFill/>
                          </a:ln>
                          <a:solidFill>
                            <a:srgbClr val="000000"/>
                          </a:solidFill>
                          <a:effectLst/>
                          <a:latin typeface="Arial" charset="0"/>
                          <a:ea typeface="ＭＳ Ｐゴシック" charset="-128"/>
                        </a:rPr>
                        <a:t> [T</a:t>
                      </a:r>
                      <a:r>
                        <a:rPr kumimoji="0" lang="en-US" sz="1200" b="1" i="0" u="none" strike="noStrike" cap="none" normalizeH="0" baseline="30000" smtClean="0">
                          <a:ln>
                            <a:noFill/>
                          </a:ln>
                          <a:solidFill>
                            <a:srgbClr val="000000"/>
                          </a:solidFill>
                          <a:effectLst/>
                          <a:latin typeface="Arial" charset="0"/>
                          <a:ea typeface="ＭＳ Ｐゴシック" charset="-128"/>
                        </a:rPr>
                        <a:t>2</a:t>
                      </a:r>
                      <a:r>
                        <a:rPr kumimoji="0" lang="en-US" sz="1200" b="1" i="0" u="none" strike="noStrike" cap="none" normalizeH="0" baseline="0" smtClean="0">
                          <a:ln>
                            <a:noFill/>
                          </a:ln>
                          <a:solidFill>
                            <a:srgbClr val="000000"/>
                          </a:solidFill>
                          <a:effectLst/>
                          <a:latin typeface="Arial" charset="0"/>
                          <a:ea typeface="ＭＳ Ｐゴシック" charset="-128"/>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Arial" charset="0"/>
                          <a:ea typeface="ＭＳ Ｐゴシック" charset="-128"/>
                        </a:rPr>
                        <a:t>0.3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Arial" charset="0"/>
                          <a:ea typeface="ＭＳ Ｐゴシック" charset="-128"/>
                        </a:rPr>
                        <a:t>0.65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Arial" charset="0"/>
                          <a:ea typeface="ＭＳ Ｐゴシック" charset="-128"/>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Arial" charset="0"/>
                          <a:ea typeface="ＭＳ Ｐゴシック" charset="-128"/>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Arial" charset="0"/>
                          <a:ea typeface="ＭＳ Ｐゴシック" charset="-128"/>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r>
              <a:tr h="2889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Arial" charset="0"/>
                          <a:ea typeface="ＭＳ Ｐゴシック" charset="-128"/>
                        </a:rPr>
                        <a:t>I</a:t>
                      </a:r>
                      <a:r>
                        <a:rPr kumimoji="0" lang="en-US" sz="1200" b="1" i="0" u="none" strike="noStrike" cap="none" normalizeH="0" baseline="-25000" smtClean="0">
                          <a:ln>
                            <a:noFill/>
                          </a:ln>
                          <a:solidFill>
                            <a:srgbClr val="000000"/>
                          </a:solidFill>
                          <a:effectLst/>
                          <a:latin typeface="Arial" charset="0"/>
                          <a:ea typeface="ＭＳ Ｐゴシック" charset="-128"/>
                        </a:rPr>
                        <a:t>P</a:t>
                      </a:r>
                      <a:r>
                        <a:rPr kumimoji="0" lang="en-US" sz="1200" b="1" i="0" u="none" strike="noStrike" cap="none" normalizeH="0" baseline="0" smtClean="0">
                          <a:ln>
                            <a:noFill/>
                          </a:ln>
                          <a:solidFill>
                            <a:srgbClr val="000000"/>
                          </a:solidFill>
                          <a:effectLst/>
                          <a:latin typeface="Arial" charset="0"/>
                          <a:ea typeface="ＭＳ Ｐゴシック" charset="-128"/>
                        </a:rPr>
                        <a:t>B</a:t>
                      </a:r>
                      <a:r>
                        <a:rPr kumimoji="0" lang="en-US" sz="1200" b="1" i="0" u="none" strike="noStrike" cap="none" normalizeH="0" baseline="-25000" smtClean="0">
                          <a:ln>
                            <a:noFill/>
                          </a:ln>
                          <a:solidFill>
                            <a:srgbClr val="000000"/>
                          </a:solidFill>
                          <a:effectLst/>
                          <a:latin typeface="Arial" charset="0"/>
                          <a:ea typeface="ＭＳ Ｐゴシック" charset="-128"/>
                        </a:rPr>
                        <a:t>T</a:t>
                      </a:r>
                      <a:r>
                        <a:rPr kumimoji="0" lang="en-US" sz="1200" b="1" i="0" u="none" strike="noStrike" cap="none" normalizeH="0" baseline="0" smtClean="0">
                          <a:ln>
                            <a:noFill/>
                          </a:ln>
                          <a:solidFill>
                            <a:srgbClr val="000000"/>
                          </a:solidFill>
                          <a:effectLst/>
                          <a:latin typeface="Arial" charset="0"/>
                          <a:ea typeface="ＭＳ Ｐゴシック" charset="-128"/>
                        </a:rPr>
                        <a:t> [MA*T]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Arial" charset="0"/>
                          <a:ea typeface="ＭＳ Ｐゴシック" charset="-128"/>
                        </a:rPr>
                        <a:t>0.61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Arial" charset="0"/>
                          <a:ea typeface="ＭＳ Ｐゴシック" charset="-128"/>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Arial" charset="0"/>
                          <a:ea typeface="ＭＳ Ｐゴシック" charset="-128"/>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Arial" charset="0"/>
                          <a:ea typeface="ＭＳ Ｐゴシック" charset="-128"/>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Arial" charset="0"/>
                          <a:ea typeface="ＭＳ Ｐゴシック" charset="-128"/>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r>
              <a:tr h="40798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Arial" charset="0"/>
                          <a:ea typeface="ＭＳ Ｐゴシック" charset="-128"/>
                        </a:rPr>
                        <a:t>Allowed I</a:t>
                      </a:r>
                      <a:r>
                        <a:rPr kumimoji="0" lang="en-US" sz="1200" b="1" i="0" u="none" strike="noStrike" cap="none" normalizeH="0" baseline="30000" smtClean="0">
                          <a:ln>
                            <a:noFill/>
                          </a:ln>
                          <a:solidFill>
                            <a:srgbClr val="000000"/>
                          </a:solidFill>
                          <a:effectLst/>
                          <a:latin typeface="Arial" charset="0"/>
                          <a:ea typeface="ＭＳ Ｐゴシック" charset="-128"/>
                        </a:rPr>
                        <a:t>2</a:t>
                      </a:r>
                      <a:r>
                        <a:rPr kumimoji="0" lang="en-US" sz="1200" b="1" i="0" u="none" strike="noStrike" cap="none" normalizeH="0" baseline="0" smtClean="0">
                          <a:ln>
                            <a:noFill/>
                          </a:ln>
                          <a:solidFill>
                            <a:srgbClr val="000000"/>
                          </a:solidFill>
                          <a:effectLst/>
                          <a:latin typeface="Arial" charset="0"/>
                          <a:ea typeface="ＭＳ Ｐゴシック" charset="-128"/>
                        </a:rPr>
                        <a:t>t Fraction On Any Coil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Arial" charset="0"/>
                          <a:ea typeface="ＭＳ Ｐゴシック" charset="-128"/>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Arial" charset="0"/>
                          <a:ea typeface="ＭＳ Ｐゴシック" charset="-128"/>
                        </a:rPr>
                        <a:t>0.5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Arial" charset="0"/>
                          <a:ea typeface="ＭＳ Ｐゴシック" charset="-128"/>
                        </a:rPr>
                        <a:t>0.75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Arial" charset="0"/>
                          <a:ea typeface="ＭＳ Ｐゴシック" charset="-128"/>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Arial" charset="0"/>
                          <a:ea typeface="ＭＳ Ｐゴシック" charset="-128"/>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6EF"/>
                    </a:solidFill>
                  </a:tcPr>
                </a:tc>
              </a:tr>
              <a:tr h="40798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Arial" charset="0"/>
                          <a:ea typeface="ＭＳ Ｐゴシック" charset="-128"/>
                        </a:rPr>
                        <a:t>I</a:t>
                      </a:r>
                      <a:r>
                        <a:rPr kumimoji="0" lang="en-US" sz="1200" b="1" i="0" u="none" strike="noStrike" cap="none" normalizeH="0" baseline="-25000" smtClean="0">
                          <a:ln>
                            <a:noFill/>
                          </a:ln>
                          <a:solidFill>
                            <a:srgbClr val="000000"/>
                          </a:solidFill>
                          <a:effectLst/>
                          <a:latin typeface="Arial" charset="0"/>
                          <a:ea typeface="ＭＳ Ｐゴシック" charset="-128"/>
                        </a:rPr>
                        <a:t>P</a:t>
                      </a:r>
                      <a:r>
                        <a:rPr kumimoji="0" lang="en-US" sz="1200" b="1" i="0" u="none" strike="noStrike" cap="none" normalizeH="0" baseline="0" smtClean="0">
                          <a:ln>
                            <a:noFill/>
                          </a:ln>
                          <a:solidFill>
                            <a:srgbClr val="000000"/>
                          </a:solidFill>
                          <a:effectLst/>
                          <a:latin typeface="Arial" charset="0"/>
                          <a:ea typeface="ＭＳ Ｐゴシック" charset="-128"/>
                        </a:rPr>
                        <a:t> Flat-Top at max. allowed I</a:t>
                      </a:r>
                      <a:r>
                        <a:rPr kumimoji="0" lang="en-US" sz="1200" b="1" i="0" u="none" strike="noStrike" cap="none" normalizeH="0" baseline="30000" smtClean="0">
                          <a:ln>
                            <a:noFill/>
                          </a:ln>
                          <a:solidFill>
                            <a:srgbClr val="000000"/>
                          </a:solidFill>
                          <a:effectLst/>
                          <a:latin typeface="Arial" charset="0"/>
                          <a:ea typeface="ＭＳ Ｐゴシック" charset="-128"/>
                        </a:rPr>
                        <a:t>2</a:t>
                      </a:r>
                      <a:r>
                        <a:rPr kumimoji="0" lang="en-US" sz="1200" b="1" i="0" u="none" strike="noStrike" cap="none" normalizeH="0" baseline="0" smtClean="0">
                          <a:ln>
                            <a:noFill/>
                          </a:ln>
                          <a:solidFill>
                            <a:srgbClr val="000000"/>
                          </a:solidFill>
                          <a:effectLst/>
                          <a:latin typeface="Arial" charset="0"/>
                          <a:ea typeface="ＭＳ Ｐゴシック" charset="-128"/>
                        </a:rPr>
                        <a:t>t, I</a:t>
                      </a:r>
                      <a:r>
                        <a:rPr kumimoji="0" lang="en-US" sz="1200" b="1" i="0" u="none" strike="noStrike" cap="none" normalizeH="0" baseline="-25000" smtClean="0">
                          <a:ln>
                            <a:noFill/>
                          </a:ln>
                          <a:solidFill>
                            <a:srgbClr val="000000"/>
                          </a:solidFill>
                          <a:effectLst/>
                          <a:latin typeface="Arial" charset="0"/>
                          <a:ea typeface="ＭＳ Ｐゴシック" charset="-128"/>
                        </a:rPr>
                        <a:t>P</a:t>
                      </a:r>
                      <a:r>
                        <a:rPr kumimoji="0" lang="en-US" sz="1200" b="1" i="0" u="none" strike="noStrike" cap="none" normalizeH="0" baseline="0" smtClean="0">
                          <a:ln>
                            <a:noFill/>
                          </a:ln>
                          <a:solidFill>
                            <a:srgbClr val="000000"/>
                          </a:solidFill>
                          <a:effectLst/>
                          <a:latin typeface="Arial" charset="0"/>
                          <a:ea typeface="ＭＳ Ｐゴシック" charset="-128"/>
                        </a:rPr>
                        <a:t>, and B</a:t>
                      </a:r>
                      <a:r>
                        <a:rPr kumimoji="0" lang="en-US" sz="1200" b="1" i="0" u="none" strike="noStrike" cap="none" normalizeH="0" baseline="-25000" smtClean="0">
                          <a:ln>
                            <a:noFill/>
                          </a:ln>
                          <a:solidFill>
                            <a:srgbClr val="000000"/>
                          </a:solidFill>
                          <a:effectLst/>
                          <a:latin typeface="Arial" charset="0"/>
                          <a:ea typeface="ＭＳ Ｐゴシック" charset="-128"/>
                        </a:rPr>
                        <a:t>T</a:t>
                      </a:r>
                      <a:r>
                        <a:rPr kumimoji="0" lang="en-US" sz="1200" b="1" i="0" u="none" strike="noStrike" cap="none" normalizeH="0" baseline="0" smtClean="0">
                          <a:ln>
                            <a:noFill/>
                          </a:ln>
                          <a:solidFill>
                            <a:srgbClr val="000000"/>
                          </a:solidFill>
                          <a:effectLst/>
                          <a:latin typeface="Arial" charset="0"/>
                          <a:ea typeface="ＭＳ Ｐゴシック" charset="-128"/>
                        </a:rPr>
                        <a:t> [s]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Arial" charset="0"/>
                          <a:ea typeface="ＭＳ Ｐゴシック" charset="-128"/>
                        </a:rPr>
                        <a:t>~0.7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Arial" charset="0"/>
                          <a:ea typeface="ＭＳ Ｐゴシック" charset="-128"/>
                        </a:rPr>
                        <a:t>~3.5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Arial" charset="0"/>
                          <a:ea typeface="ＭＳ Ｐゴシック" charset="-128"/>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Arial" charset="0"/>
                          <a:ea typeface="ＭＳ Ｐゴシック" charset="-128"/>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rgbClr val="000000"/>
                          </a:solidFill>
                          <a:effectLst/>
                          <a:latin typeface="Arial" charset="0"/>
                          <a:ea typeface="ＭＳ Ｐゴシック" charset="-128"/>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ECDE"/>
                    </a:solidFill>
                  </a:tcPr>
                </a:tc>
              </a:tr>
            </a:tbl>
          </a:graphicData>
        </a:graphic>
      </p:graphicFrame>
      <p:sp>
        <p:nvSpPr>
          <p:cNvPr id="6" name="Slide Number Placeholder 3"/>
          <p:cNvSpPr>
            <a:spLocks noGrp="1"/>
          </p:cNvSpPr>
          <p:nvPr>
            <p:ph type="sldNum" sz="quarter" idx="10"/>
          </p:nvPr>
        </p:nvSpPr>
        <p:spPr>
          <a:xfrm>
            <a:off x="8382000" y="6629400"/>
            <a:ext cx="762000" cy="152400"/>
          </a:xfrm>
        </p:spPr>
        <p:txBody>
          <a:bodyPr/>
          <a:lstStyle/>
          <a:p>
            <a:pPr>
              <a:defRPr/>
            </a:pPr>
            <a:fld id="{7FBC0A1D-0D7E-4EAA-B844-E3A6B8CD6BA9}" type="slidenum">
              <a:rPr lang="en-US"/>
              <a:pPr>
                <a:defRPr/>
              </a:pPr>
              <a:t>17</a:t>
            </a:fld>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4"/>
          <p:cNvSpPr txBox="1">
            <a:spLocks noChangeArrowheads="1"/>
          </p:cNvSpPr>
          <p:nvPr/>
        </p:nvSpPr>
        <p:spPr bwMode="auto">
          <a:xfrm>
            <a:off x="812800" y="1306513"/>
            <a:ext cx="53975" cy="182562"/>
          </a:xfrm>
          <a:prstGeom prst="rect">
            <a:avLst/>
          </a:prstGeom>
          <a:noFill/>
          <a:ln w="15875">
            <a:noFill/>
            <a:miter lim="800000"/>
            <a:headEnd/>
            <a:tailEnd/>
          </a:ln>
        </p:spPr>
        <p:txBody>
          <a:bodyPr wrap="none" lIns="0" tIns="0" rIns="0" bIns="0">
            <a:spAutoFit/>
          </a:bodyPr>
          <a:lstStyle/>
          <a:p>
            <a:endParaRPr lang="en-US"/>
          </a:p>
        </p:txBody>
      </p:sp>
      <p:sp>
        <p:nvSpPr>
          <p:cNvPr id="21507" name="Text Box 5"/>
          <p:cNvSpPr txBox="1">
            <a:spLocks noChangeArrowheads="1"/>
          </p:cNvSpPr>
          <p:nvPr/>
        </p:nvSpPr>
        <p:spPr bwMode="auto">
          <a:xfrm>
            <a:off x="1828800" y="5878513"/>
            <a:ext cx="0" cy="182562"/>
          </a:xfrm>
          <a:prstGeom prst="rect">
            <a:avLst/>
          </a:prstGeom>
          <a:noFill/>
          <a:ln w="15875">
            <a:noFill/>
            <a:miter lim="800000"/>
            <a:headEnd/>
            <a:tailEnd/>
          </a:ln>
        </p:spPr>
        <p:txBody>
          <a:bodyPr wrap="none" lIns="0" tIns="0" rIns="0" bIns="0">
            <a:spAutoFit/>
          </a:bodyPr>
          <a:lstStyle/>
          <a:p>
            <a:endParaRPr lang="en-US"/>
          </a:p>
        </p:txBody>
      </p:sp>
      <p:pic>
        <p:nvPicPr>
          <p:cNvPr id="21508" name="Picture 6"/>
          <p:cNvPicPr>
            <a:picLocks noChangeAspect="1"/>
          </p:cNvPicPr>
          <p:nvPr/>
        </p:nvPicPr>
        <p:blipFill>
          <a:blip r:embed="rId3" cstate="print"/>
          <a:srcRect/>
          <a:stretch>
            <a:fillRect/>
          </a:stretch>
        </p:blipFill>
        <p:spPr bwMode="auto">
          <a:xfrm>
            <a:off x="209550" y="1119188"/>
            <a:ext cx="8791575" cy="5137150"/>
          </a:xfrm>
          <a:prstGeom prst="rect">
            <a:avLst/>
          </a:prstGeom>
          <a:noFill/>
          <a:ln w="9525">
            <a:noFill/>
            <a:miter lim="800000"/>
            <a:headEnd/>
            <a:tailEnd/>
          </a:ln>
        </p:spPr>
      </p:pic>
      <p:sp>
        <p:nvSpPr>
          <p:cNvPr id="21509" name="Rectangle 5"/>
          <p:cNvSpPr>
            <a:spLocks noChangeArrowheads="1"/>
          </p:cNvSpPr>
          <p:nvPr/>
        </p:nvSpPr>
        <p:spPr bwMode="auto">
          <a:xfrm>
            <a:off x="0" y="64785"/>
            <a:ext cx="9144000" cy="784830"/>
          </a:xfrm>
          <a:prstGeom prst="rect">
            <a:avLst/>
          </a:prstGeom>
          <a:noFill/>
          <a:ln w="9525">
            <a:noFill/>
            <a:miter lim="800000"/>
            <a:headEnd/>
            <a:tailEnd/>
          </a:ln>
        </p:spPr>
        <p:txBody>
          <a:bodyPr wrap="square" anchor="ctr">
            <a:spAutoFit/>
          </a:bodyPr>
          <a:lstStyle/>
          <a:p>
            <a:pPr algn="ctr" eaLnBrk="0" hangingPunct="0">
              <a:lnSpc>
                <a:spcPts val="2725"/>
              </a:lnSpc>
            </a:pPr>
            <a:r>
              <a:rPr lang="en-US" sz="3200" i="0" dirty="0">
                <a:solidFill>
                  <a:srgbClr val="FF011A"/>
                </a:solidFill>
                <a:latin typeface="Calibri" charset="0"/>
              </a:rPr>
              <a:t>Making Steady Progress on FY12 Milestones</a:t>
            </a:r>
          </a:p>
          <a:p>
            <a:pPr algn="ctr" eaLnBrk="0" hangingPunct="0">
              <a:lnSpc>
                <a:spcPts val="2725"/>
              </a:lnSpc>
            </a:pPr>
            <a:r>
              <a:rPr lang="en-US" sz="2400" i="0" dirty="0">
                <a:solidFill>
                  <a:srgbClr val="0000FF"/>
                </a:solidFill>
                <a:latin typeface="Calibri" charset="0"/>
              </a:rPr>
              <a:t>Through Data Analyses, Theory/Modeling, and Collaborations</a:t>
            </a:r>
            <a:endParaRPr lang="en-US" sz="2000" i="0" dirty="0">
              <a:solidFill>
                <a:srgbClr val="0000FF"/>
              </a:solidFill>
              <a:latin typeface="Calibri" charset="0"/>
            </a:endParaRPr>
          </a:p>
        </p:txBody>
      </p:sp>
      <p:sp>
        <p:nvSpPr>
          <p:cNvPr id="7" name="Slide Number Placeholder 3"/>
          <p:cNvSpPr>
            <a:spLocks noGrp="1"/>
          </p:cNvSpPr>
          <p:nvPr>
            <p:ph type="sldNum" sz="quarter" idx="10"/>
          </p:nvPr>
        </p:nvSpPr>
        <p:spPr>
          <a:xfrm>
            <a:off x="8382000" y="6629400"/>
            <a:ext cx="762000" cy="152400"/>
          </a:xfrm>
        </p:spPr>
        <p:txBody>
          <a:bodyPr/>
          <a:lstStyle/>
          <a:p>
            <a:pPr algn="r">
              <a:defRPr/>
            </a:pPr>
            <a:fld id="{7FBC0A1D-0D7E-4EAA-B844-E3A6B8CD6BA9}" type="slidenum">
              <a:rPr lang="en-US" sz="1050" i="0"/>
              <a:pPr algn="r">
                <a:defRPr/>
              </a:pPr>
              <a:t>18</a:t>
            </a:fld>
            <a:endParaRPr lang="en-US" sz="1050" i="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80AB1750-A42B-4DB9-8FED-909EBAD22A07}" type="slidenum">
              <a:rPr lang="en-US"/>
              <a:pPr/>
              <a:t>19</a:t>
            </a:fld>
            <a:endParaRPr lang="en-US"/>
          </a:p>
        </p:txBody>
      </p:sp>
      <p:sp>
        <p:nvSpPr>
          <p:cNvPr id="23555" name="Text Box 3"/>
          <p:cNvSpPr txBox="1">
            <a:spLocks noChangeArrowheads="1"/>
          </p:cNvSpPr>
          <p:nvPr/>
        </p:nvSpPr>
        <p:spPr bwMode="auto">
          <a:xfrm>
            <a:off x="0" y="-114300"/>
            <a:ext cx="9144000" cy="1446213"/>
          </a:xfrm>
          <a:prstGeom prst="rect">
            <a:avLst/>
          </a:prstGeom>
          <a:noFill/>
          <a:ln w="9525">
            <a:noFill/>
            <a:miter lim="800000"/>
            <a:headEnd/>
            <a:tailEnd/>
          </a:ln>
        </p:spPr>
        <p:txBody>
          <a:bodyPr>
            <a:spAutoFit/>
          </a:bodyPr>
          <a:lstStyle/>
          <a:p>
            <a:pPr algn="ctr" eaLnBrk="0" hangingPunct="0"/>
            <a:r>
              <a:rPr lang="en-US" sz="3200" i="0">
                <a:solidFill>
                  <a:srgbClr val="FF0000"/>
                </a:solidFill>
                <a:latin typeface="Arial" charset="0"/>
                <a:ea typeface="ヒラギノ角ゴ Pro W3" charset="-128"/>
              </a:rPr>
              <a:t>Lithium Safety Assessment for NSTX-U</a:t>
            </a:r>
            <a:endParaRPr lang="en-US" sz="3200" i="0">
              <a:solidFill>
                <a:srgbClr val="081DFF"/>
              </a:solidFill>
              <a:latin typeface="Arial" charset="0"/>
              <a:ea typeface="ヒラギノ角ゴ Pro W3" charset="-128"/>
            </a:endParaRPr>
          </a:p>
          <a:p>
            <a:pPr algn="ctr" eaLnBrk="0" hangingPunct="0"/>
            <a:r>
              <a:rPr lang="en-US" sz="2800" i="0">
                <a:solidFill>
                  <a:srgbClr val="081DFF"/>
                </a:solidFill>
                <a:latin typeface="Arial" charset="0"/>
                <a:ea typeface="ヒラギノ角ゴ Pro W3" charset="-128"/>
              </a:rPr>
              <a:t>Liquid lithium contact with water must be prevented</a:t>
            </a:r>
            <a:endParaRPr lang="en-US" sz="2800" i="0">
              <a:solidFill>
                <a:srgbClr val="FF0000"/>
              </a:solidFill>
              <a:latin typeface="Arial" charset="0"/>
              <a:ea typeface="ヒラギノ角ゴ Pro W3" charset="-128"/>
            </a:endParaRPr>
          </a:p>
          <a:p>
            <a:pPr algn="ctr" eaLnBrk="0" hangingPunct="0"/>
            <a:endParaRPr lang="en-US" sz="2800" i="0">
              <a:solidFill>
                <a:srgbClr val="081DFF"/>
              </a:solidFill>
            </a:endParaRPr>
          </a:p>
        </p:txBody>
      </p:sp>
      <p:sp>
        <p:nvSpPr>
          <p:cNvPr id="11" name="TextBox 10"/>
          <p:cNvSpPr txBox="1"/>
          <p:nvPr/>
        </p:nvSpPr>
        <p:spPr>
          <a:xfrm>
            <a:off x="76200" y="965200"/>
            <a:ext cx="8839200" cy="4468813"/>
          </a:xfrm>
          <a:prstGeom prst="rect">
            <a:avLst/>
          </a:prstGeom>
          <a:noFill/>
        </p:spPr>
        <p:txBody>
          <a:bodyPr>
            <a:spAutoFit/>
          </a:bodyPr>
          <a:lstStyle/>
          <a:p>
            <a:pPr>
              <a:spcBef>
                <a:spcPct val="20000"/>
              </a:spcBef>
              <a:defRPr/>
            </a:pPr>
            <a:r>
              <a:rPr lang="en-US" sz="1800" i="0" dirty="0">
                <a:ea typeface="+mn-ea"/>
              </a:rPr>
              <a:t>Based on the discussions, it appears that because of design and engineering features and inventory limits, lithium work in LTX, NSTX and T260 does not have the potential for an explosive event similar to the one that took place at Sandia. </a:t>
            </a:r>
          </a:p>
          <a:p>
            <a:pPr>
              <a:spcBef>
                <a:spcPct val="20000"/>
              </a:spcBef>
              <a:defRPr/>
            </a:pPr>
            <a:r>
              <a:rPr lang="en-US" sz="1800" i="0" dirty="0">
                <a:ea typeface="+mn-ea"/>
              </a:rPr>
              <a:t>However, the following potential issues were raised for future lithium activities on NSTX-U:</a:t>
            </a:r>
          </a:p>
          <a:p>
            <a:pPr marL="342900" indent="-342900">
              <a:spcBef>
                <a:spcPct val="20000"/>
              </a:spcBef>
              <a:buFontTx/>
              <a:buAutoNum type="arabicPeriod"/>
              <a:defRPr/>
            </a:pPr>
            <a:r>
              <a:rPr lang="en-US" sz="1800" i="0" dirty="0">
                <a:solidFill>
                  <a:srgbClr val="FF0000"/>
                </a:solidFill>
                <a:ea typeface="+mn-ea"/>
              </a:rPr>
              <a:t>Need to consider the potential for and consequences of a major magnet arc to the NSTX vacuum vessel that could breach the vacuum boundary and possibly put in-vessel lithium in contact with water leaking/spraying from a failed coil.</a:t>
            </a:r>
          </a:p>
          <a:p>
            <a:pPr marL="342900" indent="-342900">
              <a:spcBef>
                <a:spcPct val="20000"/>
              </a:spcBef>
              <a:buFontTx/>
              <a:buAutoNum type="arabicPeriod"/>
              <a:defRPr/>
            </a:pPr>
            <a:r>
              <a:rPr lang="en-US" sz="1800" i="0" dirty="0">
                <a:solidFill>
                  <a:srgbClr val="FF0000"/>
                </a:solidFill>
                <a:ea typeface="+mn-ea"/>
              </a:rPr>
              <a:t>Need to consider the potential for and consequences of a water leak inside an NSTX neutral beam box that might come in contact with lithium.</a:t>
            </a:r>
          </a:p>
          <a:p>
            <a:pPr>
              <a:spcBef>
                <a:spcPct val="20000"/>
              </a:spcBef>
              <a:defRPr/>
            </a:pPr>
            <a:r>
              <a:rPr lang="en-US" sz="1800" i="0" dirty="0">
                <a:ea typeface="+mn-ea"/>
              </a:rPr>
              <a:t>Items 1 &amp; 2 need to be addressed in the forthcoming Safety Assessment Document (SAD) for the NSTX-U and will be reviewed by the NSTX Activity Certification Committee (ACC).</a:t>
            </a:r>
          </a:p>
        </p:txBody>
      </p:sp>
      <p:sp>
        <p:nvSpPr>
          <p:cNvPr id="13" name="Rectangle 12"/>
          <p:cNvSpPr/>
          <p:nvPr/>
        </p:nvSpPr>
        <p:spPr bwMode="auto">
          <a:xfrm>
            <a:off x="279400" y="5384800"/>
            <a:ext cx="8547100" cy="1143000"/>
          </a:xfrm>
          <a:prstGeom prst="rect">
            <a:avLst/>
          </a:prstGeom>
          <a:solidFill>
            <a:schemeClr val="accent1">
              <a:lumMod val="20000"/>
              <a:lumOff val="80000"/>
            </a:schemeClr>
          </a:solidFill>
          <a:ln w="15875" cap="flat" cmpd="sng" algn="ctr">
            <a:solidFill>
              <a:schemeClr val="tx1"/>
            </a:solidFill>
            <a:prstDash val="solid"/>
            <a:round/>
            <a:headEnd type="none" w="med" len="med"/>
            <a:tailEnd type="triangle" w="med" len="med"/>
          </a:ln>
          <a:effectLst/>
        </p:spPr>
        <p:txBody>
          <a:bodyPr lIns="0" tIns="0" rIns="0" bIns="0"/>
          <a:lstStyle/>
          <a:p>
            <a:pPr>
              <a:spcBef>
                <a:spcPct val="20000"/>
              </a:spcBef>
            </a:pPr>
            <a:r>
              <a:rPr lang="en-US" sz="1800" i="0"/>
              <a:t>• Near term – LITER, dropper, slapper are likely to be ok due to the relatively modest inventory level.</a:t>
            </a:r>
          </a:p>
          <a:p>
            <a:pPr>
              <a:spcBef>
                <a:spcPct val="20000"/>
              </a:spcBef>
            </a:pPr>
            <a:r>
              <a:rPr lang="en-US" sz="1800" i="0"/>
              <a:t>• Longer term – Possible flowing liquid lithium system with significant volume will require careful safety assessment.</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US" sz="3600" smtClean="0"/>
              <a:t>Agenda</a:t>
            </a:r>
          </a:p>
        </p:txBody>
      </p:sp>
      <p:sp>
        <p:nvSpPr>
          <p:cNvPr id="3075" name="Content Placeholder 2"/>
          <p:cNvSpPr>
            <a:spLocks noGrp="1"/>
          </p:cNvSpPr>
          <p:nvPr>
            <p:ph idx="1"/>
          </p:nvPr>
        </p:nvSpPr>
        <p:spPr>
          <a:xfrm>
            <a:off x="76200" y="2362200"/>
            <a:ext cx="8991600" cy="2743200"/>
          </a:xfrm>
        </p:spPr>
        <p:txBody>
          <a:bodyPr/>
          <a:lstStyle/>
          <a:p>
            <a:r>
              <a:rPr lang="en-US" sz="2800" dirty="0" smtClean="0"/>
              <a:t>NSTX </a:t>
            </a:r>
            <a:r>
              <a:rPr lang="en-US" sz="2800" dirty="0" smtClean="0"/>
              <a:t>Upgrade </a:t>
            </a:r>
            <a:r>
              <a:rPr lang="en-US" sz="2800" dirty="0" smtClean="0"/>
              <a:t>p</a:t>
            </a:r>
            <a:r>
              <a:rPr lang="en-US" sz="2800" dirty="0" smtClean="0"/>
              <a:t>rogress report </a:t>
            </a:r>
            <a:r>
              <a:rPr lang="en-US" sz="2800" dirty="0" smtClean="0"/>
              <a:t>– R. </a:t>
            </a:r>
            <a:r>
              <a:rPr lang="en-US" sz="2800" dirty="0" err="1" smtClean="0"/>
              <a:t>Strykowski</a:t>
            </a:r>
            <a:endParaRPr lang="en-US" sz="2800" dirty="0" smtClean="0"/>
          </a:p>
          <a:p>
            <a:endParaRPr lang="en-US" sz="2800" dirty="0" smtClean="0"/>
          </a:p>
          <a:p>
            <a:r>
              <a:rPr lang="en-US" sz="2800" dirty="0" smtClean="0"/>
              <a:t>NSTX-U operational highlights – M. Ono</a:t>
            </a:r>
          </a:p>
          <a:p>
            <a:endParaRPr lang="en-US" sz="2800" dirty="0" smtClean="0"/>
          </a:p>
          <a:p>
            <a:r>
              <a:rPr lang="en-US" sz="2800" dirty="0" smtClean="0"/>
              <a:t>5 year plan progress, collaborations – J. Menard</a:t>
            </a:r>
          </a:p>
          <a:p>
            <a:endParaRPr lang="en-US" sz="2800" dirty="0" smtClean="0"/>
          </a:p>
          <a:p>
            <a:endParaRPr lang="en-US" sz="2800" dirty="0" smtClean="0"/>
          </a:p>
          <a:p>
            <a:endParaRPr lang="en-US" sz="2800" dirty="0" smtClean="0"/>
          </a:p>
        </p:txBody>
      </p:sp>
      <p:sp>
        <p:nvSpPr>
          <p:cNvPr id="4" name="Rectangle 76"/>
          <p:cNvSpPr>
            <a:spLocks noGrp="1" noChangeArrowheads="1"/>
          </p:cNvSpPr>
          <p:nvPr>
            <p:ph type="sldNum" sz="quarter" idx="10"/>
          </p:nvPr>
        </p:nvSpPr>
        <p:spPr/>
        <p:txBody>
          <a:bodyPr/>
          <a:lstStyle/>
          <a:p>
            <a:pPr>
              <a:defRPr/>
            </a:pPr>
            <a:fld id="{8736FA9F-4A03-42A0-8783-614F46C95A9A}" type="slidenum">
              <a:rPr lang="en-US"/>
              <a:pPr>
                <a:defRPr/>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ontent Placeholder 2"/>
          <p:cNvSpPr>
            <a:spLocks noGrp="1"/>
          </p:cNvSpPr>
          <p:nvPr>
            <p:ph idx="1"/>
          </p:nvPr>
        </p:nvSpPr>
        <p:spPr>
          <a:xfrm>
            <a:off x="457200" y="4433888"/>
            <a:ext cx="8550275" cy="2008187"/>
          </a:xfrm>
        </p:spPr>
        <p:txBody>
          <a:bodyPr/>
          <a:lstStyle/>
          <a:p>
            <a:pPr>
              <a:buFontTx/>
              <a:buNone/>
            </a:pPr>
            <a:r>
              <a:rPr lang="en-US" sz="1600" b="1" dirty="0" smtClean="0"/>
              <a:t>*- Budget reflects June 2012 Close plus $1,515 K additional NSTX-U Funds included in July Fin Plan and includes FY2011 carryover of $884K.</a:t>
            </a:r>
            <a:endParaRPr lang="en-US" sz="1400" dirty="0" smtClean="0"/>
          </a:p>
          <a:p>
            <a:pPr>
              <a:buFontTx/>
              <a:buNone/>
            </a:pPr>
            <a:r>
              <a:rPr lang="en-US" dirty="0" smtClean="0"/>
              <a:t>• </a:t>
            </a:r>
            <a:r>
              <a:rPr lang="en-US" sz="2800" b="1" dirty="0" smtClean="0"/>
              <a:t>No Issues to Report</a:t>
            </a:r>
            <a:endParaRPr lang="en-US" sz="1200" b="1" dirty="0" smtClean="0"/>
          </a:p>
          <a:p>
            <a:pPr lvl="1">
              <a:buFontTx/>
              <a:buNone/>
            </a:pPr>
            <a:r>
              <a:rPr lang="en-US" sz="2400" b="1" dirty="0" smtClean="0"/>
              <a:t>FY2012 Estimate at Completion within 3% of FY2012 Budget at FY2012 baseline rates</a:t>
            </a:r>
            <a:endParaRPr lang="en-US" sz="1100" b="1" dirty="0" smtClean="0"/>
          </a:p>
        </p:txBody>
      </p:sp>
      <p:pic>
        <p:nvPicPr>
          <p:cNvPr id="24579" name="Picture 6"/>
          <p:cNvPicPr>
            <a:picLocks noChangeAspect="1"/>
          </p:cNvPicPr>
          <p:nvPr/>
        </p:nvPicPr>
        <p:blipFill>
          <a:blip r:embed="rId3" cstate="print"/>
          <a:srcRect t="9763"/>
          <a:stretch>
            <a:fillRect/>
          </a:stretch>
        </p:blipFill>
        <p:spPr bwMode="auto">
          <a:xfrm>
            <a:off x="457200" y="1042988"/>
            <a:ext cx="8229600" cy="3381375"/>
          </a:xfrm>
          <a:prstGeom prst="rect">
            <a:avLst/>
          </a:prstGeom>
          <a:noFill/>
          <a:ln w="9525">
            <a:noFill/>
            <a:miter lim="800000"/>
            <a:headEnd/>
            <a:tailEnd/>
          </a:ln>
        </p:spPr>
      </p:pic>
      <p:sp>
        <p:nvSpPr>
          <p:cNvPr id="24580" name="Title 5"/>
          <p:cNvSpPr txBox="1">
            <a:spLocks/>
          </p:cNvSpPr>
          <p:nvPr/>
        </p:nvSpPr>
        <p:spPr bwMode="auto">
          <a:xfrm>
            <a:off x="457200" y="90488"/>
            <a:ext cx="8229600" cy="828675"/>
          </a:xfrm>
          <a:prstGeom prst="rect">
            <a:avLst/>
          </a:prstGeom>
          <a:noFill/>
          <a:ln w="9525">
            <a:noFill/>
            <a:miter lim="800000"/>
            <a:headEnd/>
            <a:tailEnd/>
          </a:ln>
        </p:spPr>
        <p:txBody>
          <a:bodyPr anchor="ctr"/>
          <a:lstStyle/>
          <a:p>
            <a:pPr algn="ctr" eaLnBrk="0" hangingPunct="0"/>
            <a:r>
              <a:rPr lang="en-US" sz="3600" i="0">
                <a:solidFill>
                  <a:srgbClr val="FF0000"/>
                </a:solidFill>
                <a:latin typeface="Calibri" charset="0"/>
              </a:rPr>
              <a:t>NSTX-U Program Budget (June 30, 2012)</a:t>
            </a:r>
          </a:p>
        </p:txBody>
      </p:sp>
      <p:sp>
        <p:nvSpPr>
          <p:cNvPr id="6" name="Slide Number Placeholder 4"/>
          <p:cNvSpPr>
            <a:spLocks noGrp="1"/>
          </p:cNvSpPr>
          <p:nvPr>
            <p:ph type="sldNum" sz="quarter" idx="10"/>
          </p:nvPr>
        </p:nvSpPr>
        <p:spPr>
          <a:xfrm>
            <a:off x="7010400" y="6556375"/>
            <a:ext cx="2133600" cy="365125"/>
          </a:xfrm>
        </p:spPr>
        <p:txBody>
          <a:bodyPr/>
          <a:lstStyle/>
          <a:p>
            <a:fld id="{6DDCF089-365E-4C96-BF12-25FEB99242BE}" type="slidenum">
              <a:rPr lang="en-US" sz="1200"/>
              <a:pPr/>
              <a:t>20</a:t>
            </a:fld>
            <a:endParaRPr lang="en-US" sz="120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US" sz="3600" smtClean="0"/>
              <a:t>Agenda</a:t>
            </a:r>
          </a:p>
        </p:txBody>
      </p:sp>
      <p:sp>
        <p:nvSpPr>
          <p:cNvPr id="3075" name="Content Placeholder 2"/>
          <p:cNvSpPr>
            <a:spLocks noGrp="1"/>
          </p:cNvSpPr>
          <p:nvPr>
            <p:ph idx="1"/>
          </p:nvPr>
        </p:nvSpPr>
        <p:spPr>
          <a:xfrm>
            <a:off x="76200" y="2362200"/>
            <a:ext cx="8991600" cy="2743200"/>
          </a:xfrm>
        </p:spPr>
        <p:txBody>
          <a:bodyPr/>
          <a:lstStyle/>
          <a:p>
            <a:r>
              <a:rPr lang="en-US" sz="2800" dirty="0" smtClean="0">
                <a:solidFill>
                  <a:schemeClr val="bg1">
                    <a:lumMod val="85000"/>
                  </a:schemeClr>
                </a:solidFill>
              </a:rPr>
              <a:t>Status of NSTX Upgrade Project – R. </a:t>
            </a:r>
            <a:r>
              <a:rPr lang="en-US" sz="2800" dirty="0" err="1" smtClean="0">
                <a:solidFill>
                  <a:schemeClr val="bg1">
                    <a:lumMod val="85000"/>
                  </a:schemeClr>
                </a:solidFill>
              </a:rPr>
              <a:t>Strykowski</a:t>
            </a:r>
            <a:endParaRPr lang="en-US" sz="2800" dirty="0" smtClean="0">
              <a:solidFill>
                <a:schemeClr val="bg1">
                  <a:lumMod val="85000"/>
                </a:schemeClr>
              </a:solidFill>
            </a:endParaRPr>
          </a:p>
          <a:p>
            <a:endParaRPr lang="en-US" sz="2800" dirty="0" smtClean="0">
              <a:solidFill>
                <a:schemeClr val="bg1">
                  <a:lumMod val="85000"/>
                </a:schemeClr>
              </a:solidFill>
            </a:endParaRPr>
          </a:p>
          <a:p>
            <a:r>
              <a:rPr lang="en-US" sz="2800" dirty="0" smtClean="0">
                <a:solidFill>
                  <a:schemeClr val="bg1">
                    <a:lumMod val="85000"/>
                  </a:schemeClr>
                </a:solidFill>
              </a:rPr>
              <a:t>NSTX-U operational highlights – M. Ono</a:t>
            </a:r>
          </a:p>
          <a:p>
            <a:endParaRPr lang="en-US" sz="2800" dirty="0" smtClean="0"/>
          </a:p>
          <a:p>
            <a:r>
              <a:rPr lang="en-US" sz="2800" dirty="0" smtClean="0"/>
              <a:t>5 year plan progress, collaborations – J. Menard</a:t>
            </a:r>
          </a:p>
          <a:p>
            <a:endParaRPr lang="en-US" sz="2800" dirty="0" smtClean="0"/>
          </a:p>
          <a:p>
            <a:endParaRPr lang="en-US" sz="2800" dirty="0" smtClean="0"/>
          </a:p>
          <a:p>
            <a:endParaRPr lang="en-US" sz="2800" dirty="0" smtClean="0"/>
          </a:p>
        </p:txBody>
      </p:sp>
      <p:sp>
        <p:nvSpPr>
          <p:cNvPr id="4" name="Rectangle 76"/>
          <p:cNvSpPr>
            <a:spLocks noGrp="1" noChangeArrowheads="1"/>
          </p:cNvSpPr>
          <p:nvPr>
            <p:ph type="sldNum" sz="quarter" idx="10"/>
          </p:nvPr>
        </p:nvSpPr>
        <p:spPr/>
        <p:txBody>
          <a:bodyPr/>
          <a:lstStyle/>
          <a:p>
            <a:pPr>
              <a:defRPr/>
            </a:pPr>
            <a:fld id="{8736FA9F-4A03-42A0-8783-614F46C95A9A}" type="slidenum">
              <a:rPr lang="en-US"/>
              <a:pPr>
                <a:defRPr/>
              </a:pPr>
              <a:t>21</a:t>
            </a:fld>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sz="2800" dirty="0" smtClean="0"/>
              <a:t>Progress on 5 year plan (2014-18) preparation</a:t>
            </a:r>
          </a:p>
        </p:txBody>
      </p:sp>
      <p:sp>
        <p:nvSpPr>
          <p:cNvPr id="5123" name="Content Placeholder 2"/>
          <p:cNvSpPr>
            <a:spLocks noGrp="1"/>
          </p:cNvSpPr>
          <p:nvPr>
            <p:ph idx="1"/>
          </p:nvPr>
        </p:nvSpPr>
        <p:spPr>
          <a:xfrm>
            <a:off x="76200" y="914400"/>
            <a:ext cx="8915400" cy="5562600"/>
          </a:xfrm>
        </p:spPr>
        <p:txBody>
          <a:bodyPr/>
          <a:lstStyle/>
          <a:p>
            <a:pPr>
              <a:lnSpc>
                <a:spcPct val="120000"/>
              </a:lnSpc>
            </a:pPr>
            <a:r>
              <a:rPr lang="en-US" dirty="0" smtClean="0"/>
              <a:t>April/May:  Presented initial ideas to PAC-31, got feedback</a:t>
            </a:r>
          </a:p>
          <a:p>
            <a:r>
              <a:rPr lang="en-US" dirty="0" smtClean="0"/>
              <a:t>June-August 2012 – formulate/finalize plan elements and outline, identify/finalize authors, begin writing chapters</a:t>
            </a:r>
          </a:p>
          <a:p>
            <a:pPr lvl="1"/>
            <a:r>
              <a:rPr lang="en-US" dirty="0" smtClean="0"/>
              <a:t>2 weeks ago held internal topical science group review of research thrusts, proposed capabilities and timelines, chapter outlines</a:t>
            </a:r>
          </a:p>
          <a:p>
            <a:pPr lvl="1"/>
            <a:r>
              <a:rPr lang="en-US" dirty="0" smtClean="0"/>
              <a:t>Draft outline will be shared with entire team for comment next week</a:t>
            </a:r>
          </a:p>
          <a:p>
            <a:pPr lvl="1"/>
            <a:r>
              <a:rPr lang="en-US" dirty="0" smtClean="0"/>
              <a:t>Finalizing long-term goals, assessing budgets and achievable scope</a:t>
            </a:r>
          </a:p>
          <a:p>
            <a:pPr lvl="2"/>
            <a:r>
              <a:rPr lang="en-US" dirty="0" smtClean="0"/>
              <a:t>Guidance:  For FY2014 and beyond escalate FY2012 by 2.5% each year</a:t>
            </a:r>
          </a:p>
          <a:p>
            <a:pPr lvl="2"/>
            <a:r>
              <a:rPr lang="en-US" dirty="0" smtClean="0"/>
              <a:t>Ok to include an over target case that is 10% higher than the baseline </a:t>
            </a:r>
          </a:p>
          <a:p>
            <a:r>
              <a:rPr lang="en-US" dirty="0" smtClean="0"/>
              <a:t>October 2012 – First drafts of plan chapters due</a:t>
            </a:r>
          </a:p>
          <a:p>
            <a:r>
              <a:rPr lang="en-US" dirty="0" smtClean="0"/>
              <a:t>Nov-Dec 2012 – Internal review/revision/editing of plan</a:t>
            </a:r>
          </a:p>
          <a:p>
            <a:r>
              <a:rPr lang="en-US" dirty="0" smtClean="0"/>
              <a:t>Jan/Feb 2013 – 5 yr plan presentation ‘dry-run’ to PAC-33</a:t>
            </a:r>
          </a:p>
          <a:p>
            <a:r>
              <a:rPr lang="en-US" dirty="0" smtClean="0"/>
              <a:t>Written report due April 1, 2013</a:t>
            </a:r>
          </a:p>
          <a:p>
            <a:r>
              <a:rPr lang="en-US" dirty="0" smtClean="0"/>
              <a:t>Plan presented to review committee and FES early May 2013</a:t>
            </a:r>
          </a:p>
          <a:p>
            <a:pPr>
              <a:lnSpc>
                <a:spcPct val="120000"/>
              </a:lnSpc>
            </a:pPr>
            <a:endParaRPr lang="en-US" dirty="0" smtClean="0"/>
          </a:p>
        </p:txBody>
      </p:sp>
      <p:sp>
        <p:nvSpPr>
          <p:cNvPr id="16388" name="Rectangle 207"/>
          <p:cNvSpPr>
            <a:spLocks noGrp="1" noChangeArrowheads="1"/>
          </p:cNvSpPr>
          <p:nvPr>
            <p:ph type="sldNum" sz="quarter" idx="10"/>
          </p:nvPr>
        </p:nvSpPr>
        <p:spPr/>
        <p:txBody>
          <a:bodyPr/>
          <a:lstStyle/>
          <a:p>
            <a:pPr>
              <a:defRPr/>
            </a:pPr>
            <a:fld id="{25C02AB1-2009-41D3-9560-C9A0BF1224E3}" type="slidenum">
              <a:rPr lang="en-US" smtClean="0">
                <a:ea typeface="ＭＳ Ｐゴシック" pitchFamily="34" charset="-128"/>
                <a:cs typeface="Arial" charset="0"/>
              </a:rPr>
              <a:pPr>
                <a:defRPr/>
              </a:pPr>
              <a:t>22</a:t>
            </a:fld>
            <a:endParaRPr lang="en-US" smtClean="0">
              <a:ea typeface="ＭＳ Ｐゴシック" pitchFamily="34" charset="-128"/>
              <a:cs typeface="Arial"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43"/>
          <p:cNvSpPr>
            <a:spLocks noChangeArrowheads="1"/>
          </p:cNvSpPr>
          <p:nvPr/>
        </p:nvSpPr>
        <p:spPr bwMode="auto">
          <a:xfrm>
            <a:off x="0" y="0"/>
            <a:ext cx="9144000" cy="876300"/>
          </a:xfrm>
          <a:prstGeom prst="rect">
            <a:avLst/>
          </a:prstGeom>
          <a:noFill/>
          <a:ln w="9525">
            <a:noFill/>
            <a:miter lim="800000"/>
            <a:headEnd/>
            <a:tailEnd/>
          </a:ln>
        </p:spPr>
        <p:txBody>
          <a:bodyPr anchor="ctr"/>
          <a:lstStyle/>
          <a:p>
            <a:pPr algn="ctr"/>
            <a:r>
              <a:rPr lang="en-US" sz="2000" i="0" dirty="0" smtClean="0">
                <a:solidFill>
                  <a:schemeClr val="accent2"/>
                </a:solidFill>
                <a:ea typeface="ＭＳ Ｐゴシック" pitchFamily="34" charset="-128"/>
              </a:rPr>
              <a:t>Developed comprehensive long-range plan for NSTX-U supporting ITER and FNSF – next step is to down-select based on priorities and budgets</a:t>
            </a:r>
            <a:endParaRPr lang="en-US" sz="1800" i="0" dirty="0">
              <a:solidFill>
                <a:schemeClr val="accent2"/>
              </a:solidFill>
              <a:ea typeface="ＭＳ Ｐゴシック" pitchFamily="34" charset="-128"/>
            </a:endParaRPr>
          </a:p>
        </p:txBody>
      </p:sp>
      <p:graphicFrame>
        <p:nvGraphicFramePr>
          <p:cNvPr id="105" name="Table 104"/>
          <p:cNvGraphicFramePr>
            <a:graphicFrameLocks noGrp="1"/>
          </p:cNvGraphicFramePr>
          <p:nvPr/>
        </p:nvGraphicFramePr>
        <p:xfrm>
          <a:off x="1752600" y="990600"/>
          <a:ext cx="7315198" cy="241447"/>
        </p:xfrm>
        <a:graphic>
          <a:graphicData uri="http://schemas.openxmlformats.org/drawingml/2006/table">
            <a:tbl>
              <a:tblPr/>
              <a:tblGrid>
                <a:gridCol w="570652"/>
                <a:gridCol w="749394"/>
                <a:gridCol w="749394"/>
                <a:gridCol w="749394"/>
                <a:gridCol w="749394"/>
                <a:gridCol w="749394"/>
                <a:gridCol w="749394"/>
                <a:gridCol w="749394"/>
                <a:gridCol w="749394"/>
                <a:gridCol w="749394"/>
              </a:tblGrid>
              <a:tr h="236395">
                <a:tc>
                  <a:txBody>
                    <a:bodyPr/>
                    <a:lstStyle/>
                    <a:p>
                      <a:pPr algn="ctr" fontAlgn="b"/>
                      <a:r>
                        <a:rPr lang="en-US" sz="1500" b="1" i="0" u="none" strike="noStrike" dirty="0" smtClean="0">
                          <a:latin typeface="+mn-lt"/>
                        </a:rPr>
                        <a:t>2014</a:t>
                      </a:r>
                      <a:endParaRPr lang="en-US" sz="1500" b="1" i="0" u="none" strike="noStrike" dirty="0">
                        <a:latin typeface="+mn-lt"/>
                      </a:endParaRP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dirty="0" smtClean="0">
                          <a:latin typeface="+mn-lt"/>
                        </a:rPr>
                        <a:t>2015</a:t>
                      </a:r>
                      <a:endParaRPr lang="en-US" sz="1500" b="1" i="0" u="none" strike="noStrike" dirty="0">
                        <a:latin typeface="+mn-lt"/>
                      </a:endParaRP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dirty="0" smtClean="0">
                          <a:latin typeface="+mn-lt"/>
                        </a:rPr>
                        <a:t>2016</a:t>
                      </a:r>
                      <a:endParaRPr lang="en-US" sz="1500" b="1" i="0" u="none" strike="noStrike" dirty="0">
                        <a:latin typeface="+mn-lt"/>
                      </a:endParaRP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dirty="0" smtClean="0">
                          <a:latin typeface="+mn-lt"/>
                        </a:rPr>
                        <a:t>2017</a:t>
                      </a:r>
                      <a:endParaRPr lang="en-US" sz="1500" b="1" i="0" u="none" strike="noStrike" dirty="0">
                        <a:latin typeface="+mn-lt"/>
                      </a:endParaRP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dirty="0" smtClean="0">
                          <a:latin typeface="+mn-lt"/>
                        </a:rPr>
                        <a:t>2018</a:t>
                      </a:r>
                      <a:endParaRPr lang="en-US" sz="1500" b="1" i="0" u="none" strike="noStrike" dirty="0">
                        <a:latin typeface="+mn-lt"/>
                      </a:endParaRP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dirty="0" smtClean="0">
                          <a:latin typeface="+mn-lt"/>
                        </a:rPr>
                        <a:t>2019</a:t>
                      </a:r>
                      <a:endParaRPr lang="en-US" sz="1500" b="1" i="0" u="none" strike="noStrike" dirty="0">
                        <a:latin typeface="+mn-lt"/>
                      </a:endParaRP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dirty="0" smtClean="0">
                          <a:latin typeface="+mn-lt"/>
                        </a:rPr>
                        <a:t>2020</a:t>
                      </a:r>
                      <a:endParaRPr lang="en-US" sz="1500" b="1" i="0" u="none" strike="noStrike" dirty="0">
                        <a:latin typeface="+mn-lt"/>
                      </a:endParaRP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dirty="0" smtClean="0">
                          <a:latin typeface="+mn-lt"/>
                        </a:rPr>
                        <a:t>2021</a:t>
                      </a:r>
                      <a:endParaRPr lang="en-US" sz="1500" b="1" i="0" u="none" strike="noStrike" dirty="0">
                        <a:latin typeface="+mn-lt"/>
                      </a:endParaRP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dirty="0" smtClean="0">
                          <a:latin typeface="+mn-lt"/>
                        </a:rPr>
                        <a:t>2022</a:t>
                      </a:r>
                      <a:endParaRPr lang="en-US" sz="1500" b="1" i="0" u="none" strike="noStrike" dirty="0">
                        <a:latin typeface="+mn-lt"/>
                      </a:endParaRP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500" b="1" i="0" u="none" strike="noStrike" dirty="0" smtClean="0">
                          <a:latin typeface="+mn-lt"/>
                        </a:rPr>
                        <a:t>2023</a:t>
                      </a:r>
                      <a:endParaRPr lang="en-US" sz="1500" b="1" i="0" u="none" strike="noStrike" dirty="0">
                        <a:latin typeface="+mn-lt"/>
                      </a:endParaRPr>
                    </a:p>
                  </a:txBody>
                  <a:tcPr marL="12847" marR="12847" marT="1284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57376" name="TextBox 26"/>
          <p:cNvSpPr txBox="1">
            <a:spLocks noChangeArrowheads="1"/>
          </p:cNvSpPr>
          <p:nvPr/>
        </p:nvSpPr>
        <p:spPr bwMode="auto">
          <a:xfrm>
            <a:off x="2133600" y="1295401"/>
            <a:ext cx="3124200" cy="246221"/>
          </a:xfrm>
          <a:prstGeom prst="rect">
            <a:avLst/>
          </a:prstGeom>
          <a:solidFill>
            <a:schemeClr val="accent1">
              <a:lumMod val="20000"/>
              <a:lumOff val="80000"/>
            </a:schemeClr>
          </a:solidFill>
          <a:ln w="12700">
            <a:solidFill>
              <a:schemeClr val="tx1"/>
            </a:solidFill>
            <a:miter lim="800000"/>
            <a:headEnd/>
            <a:tailEnd/>
          </a:ln>
        </p:spPr>
        <p:txBody>
          <a:bodyPr wrap="square" tIns="0" bIns="0">
            <a:spAutoFit/>
          </a:bodyPr>
          <a:lstStyle/>
          <a:p>
            <a:pPr algn="ctr">
              <a:spcBef>
                <a:spcPct val="20000"/>
              </a:spcBef>
              <a:defRPr/>
            </a:pPr>
            <a:r>
              <a:rPr lang="en-US" sz="1600" i="0" dirty="0">
                <a:latin typeface="Arial" charset="0"/>
                <a:ea typeface="ＭＳ Ｐゴシック" pitchFamily="-108" charset="-128"/>
                <a:cs typeface="+mn-cs"/>
              </a:rPr>
              <a:t>1.5 </a:t>
            </a:r>
            <a:r>
              <a:rPr lang="en-US" sz="1600" i="0" dirty="0">
                <a:latin typeface="Arial" charset="0"/>
                <a:ea typeface="ＭＳ Ｐゴシック" pitchFamily="-108" charset="-128"/>
                <a:cs typeface="+mn-cs"/>
                <a:sym typeface="Wingdings" pitchFamily="2" charset="2"/>
              </a:rPr>
              <a:t> </a:t>
            </a:r>
            <a:r>
              <a:rPr lang="en-US" sz="1600" i="0" dirty="0">
                <a:latin typeface="Arial" charset="0"/>
                <a:ea typeface="ＭＳ Ｐゴシック" pitchFamily="-108" charset="-128"/>
                <a:cs typeface="+mn-cs"/>
              </a:rPr>
              <a:t>2 </a:t>
            </a:r>
            <a:r>
              <a:rPr lang="en-US" sz="1600" i="0" dirty="0" smtClean="0">
                <a:latin typeface="Arial" charset="0"/>
                <a:ea typeface="ＭＳ Ｐゴシック" pitchFamily="-108" charset="-128"/>
                <a:cs typeface="+mn-cs"/>
              </a:rPr>
              <a:t>MA, 1s </a:t>
            </a:r>
            <a:r>
              <a:rPr lang="en-US" sz="1600" i="0" dirty="0" smtClean="0">
                <a:latin typeface="Arial" charset="0"/>
                <a:ea typeface="ＭＳ Ｐゴシック" pitchFamily="-108" charset="-128"/>
                <a:cs typeface="+mn-cs"/>
                <a:sym typeface="Wingdings" pitchFamily="2" charset="2"/>
              </a:rPr>
              <a:t> 5s</a:t>
            </a:r>
            <a:endParaRPr lang="en-US" sz="1600" i="0" dirty="0">
              <a:latin typeface="Arial" charset="0"/>
              <a:ea typeface="ＭＳ Ｐゴシック" pitchFamily="-108" charset="-128"/>
              <a:cs typeface="+mn-cs"/>
            </a:endParaRPr>
          </a:p>
        </p:txBody>
      </p:sp>
      <p:sp>
        <p:nvSpPr>
          <p:cNvPr id="42016" name="Oval 19"/>
          <p:cNvSpPr>
            <a:spLocks noChangeArrowheads="1"/>
          </p:cNvSpPr>
          <p:nvPr/>
        </p:nvSpPr>
        <p:spPr bwMode="auto">
          <a:xfrm>
            <a:off x="4359275" y="46482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pPr>
            <a:endParaRPr lang="en-US" sz="1400" i="0"/>
          </a:p>
        </p:txBody>
      </p:sp>
      <p:sp>
        <p:nvSpPr>
          <p:cNvPr id="42017" name="Rectangle 20"/>
          <p:cNvSpPr>
            <a:spLocks noChangeArrowheads="1"/>
          </p:cNvSpPr>
          <p:nvPr/>
        </p:nvSpPr>
        <p:spPr bwMode="auto">
          <a:xfrm>
            <a:off x="4419600" y="4559062"/>
            <a:ext cx="609600" cy="393938"/>
          </a:xfrm>
          <a:prstGeom prst="rect">
            <a:avLst/>
          </a:prstGeom>
          <a:noFill/>
          <a:ln w="9525">
            <a:noFill/>
            <a:miter lim="800000"/>
            <a:headEnd/>
            <a:tailEnd/>
          </a:ln>
        </p:spPr>
        <p:txBody>
          <a:bodyPr wrap="square" lIns="91423" tIns="45712" rIns="91423" bIns="45712">
            <a:spAutoFit/>
          </a:bodyPr>
          <a:lstStyle/>
          <a:p>
            <a:pPr algn="r" defTabSz="912813" eaLnBrk="0" hangingPunct="0">
              <a:lnSpc>
                <a:spcPct val="70000"/>
              </a:lnSpc>
              <a:spcBef>
                <a:spcPct val="20000"/>
              </a:spcBef>
            </a:pPr>
            <a:r>
              <a:rPr lang="en-US" sz="1400" i="0" dirty="0" smtClean="0">
                <a:latin typeface="Arial Narrow" pitchFamily="34" charset="0"/>
              </a:rPr>
              <a:t>NCC </a:t>
            </a:r>
            <a:r>
              <a:rPr lang="en-US" sz="1400" i="0" dirty="0">
                <a:latin typeface="Arial Narrow" pitchFamily="34" charset="0"/>
              </a:rPr>
              <a:t>c</a:t>
            </a:r>
            <a:r>
              <a:rPr lang="en-US" sz="1400" i="0" dirty="0" smtClean="0">
                <a:latin typeface="Arial Narrow" pitchFamily="34" charset="0"/>
              </a:rPr>
              <a:t>oils </a:t>
            </a:r>
            <a:endParaRPr lang="en-US" sz="1400" i="0" dirty="0">
              <a:latin typeface="Arial Narrow" pitchFamily="34" charset="0"/>
            </a:endParaRPr>
          </a:p>
        </p:txBody>
      </p:sp>
      <p:sp>
        <p:nvSpPr>
          <p:cNvPr id="42027" name="Oval 19"/>
          <p:cNvSpPr>
            <a:spLocks noChangeArrowheads="1"/>
          </p:cNvSpPr>
          <p:nvPr/>
        </p:nvSpPr>
        <p:spPr bwMode="auto">
          <a:xfrm>
            <a:off x="3597275" y="214947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pPr>
            <a:endParaRPr lang="en-US" sz="1400" i="0"/>
          </a:p>
        </p:txBody>
      </p:sp>
      <p:sp>
        <p:nvSpPr>
          <p:cNvPr id="42028" name="Rectangle 20"/>
          <p:cNvSpPr>
            <a:spLocks noChangeArrowheads="1"/>
          </p:cNvSpPr>
          <p:nvPr/>
        </p:nvSpPr>
        <p:spPr bwMode="auto">
          <a:xfrm>
            <a:off x="2667000" y="2057400"/>
            <a:ext cx="1192212" cy="393938"/>
          </a:xfrm>
          <a:prstGeom prst="rect">
            <a:avLst/>
          </a:prstGeom>
          <a:noFill/>
          <a:ln w="9525">
            <a:noFill/>
            <a:miter lim="800000"/>
            <a:headEnd/>
            <a:tailEnd/>
          </a:ln>
        </p:spPr>
        <p:txBody>
          <a:bodyPr lIns="91423" tIns="45712" rIns="91423" bIns="45712">
            <a:spAutoFit/>
          </a:bodyPr>
          <a:lstStyle/>
          <a:p>
            <a:pPr defTabSz="912813" eaLnBrk="0" hangingPunct="0">
              <a:lnSpc>
                <a:spcPct val="70000"/>
              </a:lnSpc>
              <a:spcBef>
                <a:spcPct val="20000"/>
              </a:spcBef>
            </a:pPr>
            <a:r>
              <a:rPr lang="en-US" sz="1400" i="0" dirty="0" smtClean="0">
                <a:latin typeface="Arial Narrow" pitchFamily="34" charset="0"/>
              </a:rPr>
              <a:t>0.2-0.4 </a:t>
            </a:r>
            <a:r>
              <a:rPr lang="en-US" sz="1400" i="0" dirty="0">
                <a:latin typeface="Arial Narrow" pitchFamily="34" charset="0"/>
              </a:rPr>
              <a:t>MA </a:t>
            </a:r>
            <a:r>
              <a:rPr lang="en-US" sz="1400" i="0" dirty="0" smtClean="0">
                <a:latin typeface="Arial Narrow" pitchFamily="34" charset="0"/>
              </a:rPr>
              <a:t>plasma </a:t>
            </a:r>
            <a:r>
              <a:rPr lang="en-US" sz="1400" i="0" dirty="0">
                <a:latin typeface="Arial Narrow" pitchFamily="34" charset="0"/>
              </a:rPr>
              <a:t>g</a:t>
            </a:r>
            <a:r>
              <a:rPr lang="en-US" sz="1400" i="0" dirty="0" smtClean="0">
                <a:latin typeface="Arial Narrow" pitchFamily="34" charset="0"/>
              </a:rPr>
              <a:t>un</a:t>
            </a:r>
            <a:endParaRPr lang="en-US" sz="1400" i="0" dirty="0">
              <a:latin typeface="Arial Narrow" pitchFamily="34" charset="0"/>
            </a:endParaRPr>
          </a:p>
        </p:txBody>
      </p:sp>
      <p:sp>
        <p:nvSpPr>
          <p:cNvPr id="42025" name="Oval 19"/>
          <p:cNvSpPr>
            <a:spLocks noChangeArrowheads="1"/>
          </p:cNvSpPr>
          <p:nvPr/>
        </p:nvSpPr>
        <p:spPr bwMode="auto">
          <a:xfrm>
            <a:off x="2895600" y="185737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pPr>
            <a:endParaRPr lang="en-US" sz="1400" i="0"/>
          </a:p>
        </p:txBody>
      </p:sp>
      <p:sp>
        <p:nvSpPr>
          <p:cNvPr id="42026" name="Rectangle 20"/>
          <p:cNvSpPr>
            <a:spLocks noChangeArrowheads="1"/>
          </p:cNvSpPr>
          <p:nvPr/>
        </p:nvSpPr>
        <p:spPr bwMode="auto">
          <a:xfrm>
            <a:off x="2133600" y="1676400"/>
            <a:ext cx="838200" cy="393938"/>
          </a:xfrm>
          <a:prstGeom prst="rect">
            <a:avLst/>
          </a:prstGeom>
          <a:noFill/>
          <a:ln w="9525">
            <a:noFill/>
            <a:miter lim="800000"/>
            <a:headEnd/>
            <a:tailEnd/>
          </a:ln>
        </p:spPr>
        <p:txBody>
          <a:bodyPr wrap="square" lIns="91423" tIns="45712" rIns="91423" bIns="45712">
            <a:spAutoFit/>
          </a:bodyPr>
          <a:lstStyle/>
          <a:p>
            <a:pPr algn="ctr" defTabSz="912813" eaLnBrk="0" hangingPunct="0">
              <a:lnSpc>
                <a:spcPct val="70000"/>
              </a:lnSpc>
              <a:spcBef>
                <a:spcPct val="20000"/>
              </a:spcBef>
            </a:pPr>
            <a:r>
              <a:rPr lang="en-US" sz="1400" i="0" dirty="0" smtClean="0">
                <a:latin typeface="Arial Narrow" pitchFamily="34" charset="0"/>
              </a:rPr>
              <a:t>0.3-0.5 </a:t>
            </a:r>
            <a:r>
              <a:rPr lang="en-US" sz="1400" i="0" dirty="0">
                <a:latin typeface="Arial Narrow" pitchFamily="34" charset="0"/>
              </a:rPr>
              <a:t>MA CHI</a:t>
            </a:r>
          </a:p>
        </p:txBody>
      </p:sp>
      <p:sp>
        <p:nvSpPr>
          <p:cNvPr id="42029" name="Oval 19"/>
          <p:cNvSpPr>
            <a:spLocks noChangeArrowheads="1"/>
          </p:cNvSpPr>
          <p:nvPr/>
        </p:nvSpPr>
        <p:spPr bwMode="auto">
          <a:xfrm>
            <a:off x="4206875" y="184467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pPr>
            <a:endParaRPr lang="en-US" sz="1400" i="0"/>
          </a:p>
        </p:txBody>
      </p:sp>
      <p:sp>
        <p:nvSpPr>
          <p:cNvPr id="42030" name="Rectangle 20"/>
          <p:cNvSpPr>
            <a:spLocks noChangeArrowheads="1"/>
          </p:cNvSpPr>
          <p:nvPr/>
        </p:nvSpPr>
        <p:spPr bwMode="auto">
          <a:xfrm>
            <a:off x="3352800" y="1676400"/>
            <a:ext cx="844550" cy="393938"/>
          </a:xfrm>
          <a:prstGeom prst="rect">
            <a:avLst/>
          </a:prstGeom>
          <a:noFill/>
          <a:ln w="9525">
            <a:noFill/>
            <a:miter lim="800000"/>
            <a:headEnd/>
            <a:tailEnd/>
          </a:ln>
        </p:spPr>
        <p:txBody>
          <a:bodyPr wrap="square" lIns="91423" tIns="45712" rIns="91423" bIns="45712">
            <a:spAutoFit/>
          </a:bodyPr>
          <a:lstStyle/>
          <a:p>
            <a:pPr algn="r" defTabSz="912813" eaLnBrk="0" hangingPunct="0">
              <a:lnSpc>
                <a:spcPct val="70000"/>
              </a:lnSpc>
              <a:spcBef>
                <a:spcPct val="20000"/>
              </a:spcBef>
            </a:pPr>
            <a:r>
              <a:rPr lang="en-US" sz="1400" i="0" dirty="0" smtClean="0">
                <a:latin typeface="Arial Narrow" pitchFamily="34" charset="0"/>
              </a:rPr>
              <a:t>0.5-1 </a:t>
            </a:r>
            <a:r>
              <a:rPr lang="en-US" sz="1400" i="0" dirty="0">
                <a:latin typeface="Arial Narrow" pitchFamily="34" charset="0"/>
              </a:rPr>
              <a:t>MA </a:t>
            </a:r>
            <a:r>
              <a:rPr lang="en-US" sz="1400" i="0" dirty="0" smtClean="0">
                <a:latin typeface="Arial Narrow" pitchFamily="34" charset="0"/>
              </a:rPr>
              <a:t>CHI</a:t>
            </a:r>
            <a:endParaRPr lang="en-US" sz="1400" i="0" dirty="0">
              <a:latin typeface="Arial Narrow" pitchFamily="34" charset="0"/>
            </a:endParaRPr>
          </a:p>
        </p:txBody>
      </p:sp>
      <p:pic>
        <p:nvPicPr>
          <p:cNvPr id="42056" name="Picture 75"/>
          <p:cNvPicPr>
            <a:picLocks noChangeAspect="1" noChangeArrowheads="1"/>
          </p:cNvPicPr>
          <p:nvPr/>
        </p:nvPicPr>
        <p:blipFill>
          <a:blip r:embed="rId3" cstate="print"/>
          <a:srcRect l="12645" r="7295"/>
          <a:stretch>
            <a:fillRect/>
          </a:stretch>
        </p:blipFill>
        <p:spPr bwMode="auto">
          <a:xfrm>
            <a:off x="0" y="2671448"/>
            <a:ext cx="1295400" cy="1725490"/>
          </a:xfrm>
          <a:prstGeom prst="rect">
            <a:avLst/>
          </a:prstGeom>
          <a:noFill/>
          <a:ln w="15875">
            <a:noFill/>
            <a:miter lim="800000"/>
            <a:headEnd/>
            <a:tailEnd/>
          </a:ln>
        </p:spPr>
      </p:pic>
      <p:pic>
        <p:nvPicPr>
          <p:cNvPr id="42057" name="Picture 79" descr="NB2 iso"/>
          <p:cNvPicPr>
            <a:picLocks noChangeAspect="1" noChangeArrowheads="1"/>
          </p:cNvPicPr>
          <p:nvPr/>
        </p:nvPicPr>
        <p:blipFill>
          <a:blip r:embed="rId4" cstate="print"/>
          <a:srcRect/>
          <a:stretch>
            <a:fillRect/>
          </a:stretch>
        </p:blipFill>
        <p:spPr bwMode="auto">
          <a:xfrm>
            <a:off x="4071" y="4876800"/>
            <a:ext cx="1434363" cy="1106279"/>
          </a:xfrm>
          <a:prstGeom prst="rect">
            <a:avLst/>
          </a:prstGeom>
          <a:noFill/>
          <a:ln w="9525">
            <a:noFill/>
            <a:miter lim="800000"/>
            <a:headEnd/>
            <a:tailEnd/>
          </a:ln>
        </p:spPr>
      </p:pic>
      <p:sp>
        <p:nvSpPr>
          <p:cNvPr id="42058" name="Text Box 81"/>
          <p:cNvSpPr txBox="1">
            <a:spLocks noChangeArrowheads="1"/>
          </p:cNvSpPr>
          <p:nvPr/>
        </p:nvSpPr>
        <p:spPr bwMode="auto">
          <a:xfrm>
            <a:off x="0" y="2246090"/>
            <a:ext cx="1278897" cy="344710"/>
          </a:xfrm>
          <a:prstGeom prst="rect">
            <a:avLst/>
          </a:prstGeom>
          <a:solidFill>
            <a:schemeClr val="bg1"/>
          </a:solidFill>
          <a:ln w="12700">
            <a:noFill/>
            <a:miter lim="800000"/>
            <a:headEnd type="none" w="sm" len="sm"/>
            <a:tailEnd type="none" w="sm" len="sm"/>
          </a:ln>
        </p:spPr>
        <p:txBody>
          <a:bodyPr wrap="square" lIns="0" tIns="0" rIns="0" bIns="0">
            <a:spAutoFit/>
          </a:bodyPr>
          <a:lstStyle/>
          <a:p>
            <a:pPr algn="ctr" defTabSz="860425" eaLnBrk="0" hangingPunct="0">
              <a:lnSpc>
                <a:spcPct val="60000"/>
              </a:lnSpc>
              <a:spcBef>
                <a:spcPct val="20000"/>
              </a:spcBef>
            </a:pPr>
            <a:r>
              <a:rPr lang="en-US" sz="1600" i="0" dirty="0">
                <a:solidFill>
                  <a:srgbClr val="FF0000"/>
                </a:solidFill>
                <a:latin typeface="Arial Narrow" pitchFamily="34" charset="0"/>
              </a:rPr>
              <a:t>New </a:t>
            </a:r>
            <a:endParaRPr lang="en-US" sz="1600" i="0" dirty="0" smtClean="0">
              <a:solidFill>
                <a:srgbClr val="FF0000"/>
              </a:solidFill>
              <a:latin typeface="Arial Narrow" pitchFamily="34" charset="0"/>
            </a:endParaRPr>
          </a:p>
          <a:p>
            <a:pPr algn="ctr" defTabSz="860425" eaLnBrk="0" hangingPunct="0">
              <a:lnSpc>
                <a:spcPct val="60000"/>
              </a:lnSpc>
              <a:spcBef>
                <a:spcPct val="20000"/>
              </a:spcBef>
            </a:pPr>
            <a:r>
              <a:rPr lang="en-US" sz="1600" i="0" dirty="0" smtClean="0">
                <a:solidFill>
                  <a:srgbClr val="FF0000"/>
                </a:solidFill>
                <a:latin typeface="Arial Narrow" pitchFamily="34" charset="0"/>
              </a:rPr>
              <a:t>center-stack</a:t>
            </a:r>
            <a:endParaRPr lang="en-US" sz="1600" i="0" dirty="0">
              <a:solidFill>
                <a:srgbClr val="FF0000"/>
              </a:solidFill>
              <a:latin typeface="Arial Narrow" pitchFamily="34" charset="0"/>
            </a:endParaRPr>
          </a:p>
        </p:txBody>
      </p:sp>
      <p:sp>
        <p:nvSpPr>
          <p:cNvPr id="42059" name="Text Box 82"/>
          <p:cNvSpPr txBox="1">
            <a:spLocks noChangeArrowheads="1"/>
          </p:cNvSpPr>
          <p:nvPr/>
        </p:nvSpPr>
        <p:spPr bwMode="auto">
          <a:xfrm>
            <a:off x="76200" y="5912873"/>
            <a:ext cx="661549" cy="246221"/>
          </a:xfrm>
          <a:prstGeom prst="rect">
            <a:avLst/>
          </a:prstGeom>
          <a:solidFill>
            <a:schemeClr val="bg1"/>
          </a:solidFill>
          <a:ln w="12700">
            <a:noFill/>
            <a:miter lim="800000"/>
            <a:headEnd type="none" w="sm" len="sm"/>
            <a:tailEnd type="none" w="sm" len="sm"/>
          </a:ln>
        </p:spPr>
        <p:txBody>
          <a:bodyPr lIns="0" tIns="0" rIns="0" bIns="0">
            <a:spAutoFit/>
          </a:bodyPr>
          <a:lstStyle/>
          <a:p>
            <a:pPr algn="ctr" defTabSz="860425" eaLnBrk="0" hangingPunct="0">
              <a:spcBef>
                <a:spcPct val="20000"/>
              </a:spcBef>
            </a:pPr>
            <a:r>
              <a:rPr lang="en-US" sz="1600" i="0" dirty="0">
                <a:solidFill>
                  <a:srgbClr val="FF0000"/>
                </a:solidFill>
                <a:latin typeface="Arial Narrow" pitchFamily="34" charset="0"/>
              </a:rPr>
              <a:t>2nd NBI</a:t>
            </a:r>
          </a:p>
        </p:txBody>
      </p:sp>
      <p:sp>
        <p:nvSpPr>
          <p:cNvPr id="96" name="TextBox 26"/>
          <p:cNvSpPr txBox="1">
            <a:spLocks noChangeArrowheads="1"/>
          </p:cNvSpPr>
          <p:nvPr/>
        </p:nvSpPr>
        <p:spPr bwMode="auto">
          <a:xfrm>
            <a:off x="76200" y="1295400"/>
            <a:ext cx="1981200" cy="246221"/>
          </a:xfrm>
          <a:prstGeom prst="rect">
            <a:avLst/>
          </a:prstGeom>
          <a:solidFill>
            <a:schemeClr val="accent3">
              <a:lumMod val="95000"/>
            </a:schemeClr>
          </a:solidFill>
          <a:ln w="12700">
            <a:solidFill>
              <a:schemeClr val="tx1"/>
            </a:solidFill>
            <a:miter lim="800000"/>
            <a:headEnd/>
            <a:tailEnd/>
          </a:ln>
        </p:spPr>
        <p:txBody>
          <a:bodyPr wrap="square" tIns="0" bIns="0">
            <a:spAutoFit/>
          </a:bodyPr>
          <a:lstStyle/>
          <a:p>
            <a:pPr algn="ctr">
              <a:spcBef>
                <a:spcPct val="20000"/>
              </a:spcBef>
              <a:defRPr/>
            </a:pPr>
            <a:r>
              <a:rPr lang="en-US" sz="1600" i="0" dirty="0">
                <a:latin typeface="Helvetica" charset="0"/>
                <a:ea typeface="ＭＳ Ｐゴシック" charset="-128"/>
                <a:cs typeface="ＭＳ Ｐゴシック" charset="-128"/>
              </a:rPr>
              <a:t>Upgrade Outage</a:t>
            </a:r>
          </a:p>
        </p:txBody>
      </p:sp>
      <p:sp>
        <p:nvSpPr>
          <p:cNvPr id="91" name="Slide Number Placeholder 3"/>
          <p:cNvSpPr>
            <a:spLocks noGrp="1"/>
          </p:cNvSpPr>
          <p:nvPr>
            <p:ph type="sldNum" sz="quarter" idx="10"/>
          </p:nvPr>
        </p:nvSpPr>
        <p:spPr/>
        <p:txBody>
          <a:bodyPr/>
          <a:lstStyle/>
          <a:p>
            <a:pPr>
              <a:defRPr/>
            </a:pPr>
            <a:fld id="{7FBC0A1D-0D7E-4EAA-B844-E3A6B8CD6BA9}" type="slidenum">
              <a:rPr lang="en-US"/>
              <a:pPr>
                <a:defRPr/>
              </a:pPr>
              <a:t>23</a:t>
            </a:fld>
            <a:endParaRPr lang="en-US"/>
          </a:p>
        </p:txBody>
      </p:sp>
      <p:sp>
        <p:nvSpPr>
          <p:cNvPr id="100" name="TextBox 26"/>
          <p:cNvSpPr txBox="1">
            <a:spLocks noChangeArrowheads="1"/>
          </p:cNvSpPr>
          <p:nvPr/>
        </p:nvSpPr>
        <p:spPr bwMode="auto">
          <a:xfrm>
            <a:off x="5334000" y="1295400"/>
            <a:ext cx="3733800" cy="246221"/>
          </a:xfrm>
          <a:prstGeom prst="rect">
            <a:avLst/>
          </a:prstGeom>
          <a:solidFill>
            <a:srgbClr val="EAEAEA"/>
          </a:solidFill>
          <a:ln w="12700">
            <a:solidFill>
              <a:schemeClr val="tx1"/>
            </a:solidFill>
            <a:miter lim="800000"/>
            <a:headEnd/>
            <a:tailEnd/>
          </a:ln>
        </p:spPr>
        <p:txBody>
          <a:bodyPr wrap="square" tIns="0" bIns="0">
            <a:spAutoFit/>
          </a:bodyPr>
          <a:lstStyle/>
          <a:p>
            <a:pPr algn="ctr">
              <a:spcBef>
                <a:spcPct val="20000"/>
              </a:spcBef>
              <a:defRPr/>
            </a:pPr>
            <a:r>
              <a:rPr lang="en-US" sz="1600" i="0" dirty="0" smtClean="0">
                <a:latin typeface="Arial" charset="0"/>
                <a:ea typeface="ＭＳ Ｐゴシック" pitchFamily="-108" charset="-128"/>
                <a:cs typeface="+mn-cs"/>
              </a:rPr>
              <a:t>Advanced PFCs, 5s </a:t>
            </a:r>
            <a:r>
              <a:rPr lang="en-US" sz="1600" i="0" dirty="0" smtClean="0">
                <a:latin typeface="Arial" charset="0"/>
                <a:ea typeface="ＭＳ Ｐゴシック" pitchFamily="-108" charset="-128"/>
                <a:cs typeface="+mn-cs"/>
                <a:sym typeface="Wingdings" pitchFamily="2" charset="2"/>
              </a:rPr>
              <a:t> 10-20s</a:t>
            </a:r>
            <a:endParaRPr lang="en-US" sz="1600" i="0" dirty="0">
              <a:latin typeface="Arial" charset="0"/>
              <a:ea typeface="ＭＳ Ｐゴシック" pitchFamily="-108" charset="-128"/>
              <a:cs typeface="+mn-cs"/>
            </a:endParaRPr>
          </a:p>
        </p:txBody>
      </p:sp>
      <p:sp>
        <p:nvSpPr>
          <p:cNvPr id="108" name="Oval 19"/>
          <p:cNvSpPr>
            <a:spLocks noChangeArrowheads="1"/>
          </p:cNvSpPr>
          <p:nvPr/>
        </p:nvSpPr>
        <p:spPr bwMode="auto">
          <a:xfrm>
            <a:off x="5121275" y="214947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pPr>
            <a:endParaRPr lang="en-US" sz="1400" i="0"/>
          </a:p>
        </p:txBody>
      </p:sp>
      <p:sp>
        <p:nvSpPr>
          <p:cNvPr id="109" name="Rectangle 20"/>
          <p:cNvSpPr>
            <a:spLocks noChangeArrowheads="1"/>
          </p:cNvSpPr>
          <p:nvPr/>
        </p:nvSpPr>
        <p:spPr bwMode="auto">
          <a:xfrm>
            <a:off x="4141788" y="2057400"/>
            <a:ext cx="1192212" cy="393938"/>
          </a:xfrm>
          <a:prstGeom prst="rect">
            <a:avLst/>
          </a:prstGeom>
          <a:noFill/>
          <a:ln w="9525">
            <a:noFill/>
            <a:miter lim="800000"/>
            <a:headEnd/>
            <a:tailEnd/>
          </a:ln>
        </p:spPr>
        <p:txBody>
          <a:bodyPr lIns="91423" tIns="45712" rIns="91423" bIns="45712">
            <a:spAutoFit/>
          </a:bodyPr>
          <a:lstStyle/>
          <a:p>
            <a:pPr defTabSz="912813" eaLnBrk="0" hangingPunct="0">
              <a:lnSpc>
                <a:spcPct val="70000"/>
              </a:lnSpc>
              <a:spcBef>
                <a:spcPct val="20000"/>
              </a:spcBef>
            </a:pPr>
            <a:r>
              <a:rPr lang="en-US" sz="1400" i="0" dirty="0" smtClean="0">
                <a:latin typeface="Arial Narrow" pitchFamily="34" charset="0"/>
              </a:rPr>
              <a:t>up to 1 </a:t>
            </a:r>
            <a:r>
              <a:rPr lang="en-US" sz="1400" i="0" dirty="0">
                <a:latin typeface="Arial Narrow" pitchFamily="34" charset="0"/>
              </a:rPr>
              <a:t>MA </a:t>
            </a:r>
            <a:r>
              <a:rPr lang="en-US" sz="1400" i="0" dirty="0" smtClean="0">
                <a:latin typeface="Arial Narrow" pitchFamily="34" charset="0"/>
              </a:rPr>
              <a:t>plasma gun</a:t>
            </a:r>
            <a:endParaRPr lang="en-US" sz="1400" i="0" dirty="0">
              <a:latin typeface="Arial Narrow" pitchFamily="34" charset="0"/>
            </a:endParaRPr>
          </a:p>
        </p:txBody>
      </p:sp>
      <p:sp>
        <p:nvSpPr>
          <p:cNvPr id="110" name="Oval 19"/>
          <p:cNvSpPr>
            <a:spLocks noChangeArrowheads="1"/>
          </p:cNvSpPr>
          <p:nvPr/>
        </p:nvSpPr>
        <p:spPr bwMode="auto">
          <a:xfrm>
            <a:off x="3276600" y="330364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pPr>
            <a:endParaRPr lang="en-US" sz="1400" i="0"/>
          </a:p>
        </p:txBody>
      </p:sp>
      <p:sp>
        <p:nvSpPr>
          <p:cNvPr id="111" name="Rectangle 20"/>
          <p:cNvSpPr>
            <a:spLocks noChangeArrowheads="1"/>
          </p:cNvSpPr>
          <p:nvPr/>
        </p:nvSpPr>
        <p:spPr bwMode="auto">
          <a:xfrm>
            <a:off x="2541588" y="3286347"/>
            <a:ext cx="1192212" cy="393938"/>
          </a:xfrm>
          <a:prstGeom prst="rect">
            <a:avLst/>
          </a:prstGeom>
          <a:noFill/>
          <a:ln w="9525">
            <a:noFill/>
            <a:miter lim="800000"/>
            <a:headEnd/>
            <a:tailEnd/>
          </a:ln>
        </p:spPr>
        <p:txBody>
          <a:bodyPr lIns="91423" tIns="45712" rIns="91423" bIns="45712">
            <a:spAutoFit/>
          </a:bodyPr>
          <a:lstStyle/>
          <a:p>
            <a:pPr defTabSz="912813" eaLnBrk="0" hangingPunct="0">
              <a:lnSpc>
                <a:spcPct val="60000"/>
              </a:lnSpc>
              <a:spcBef>
                <a:spcPct val="20000"/>
              </a:spcBef>
            </a:pPr>
            <a:r>
              <a:rPr lang="en-US" sz="1400" i="0" dirty="0" smtClean="0">
                <a:latin typeface="Arial Narrow" pitchFamily="34" charset="0"/>
              </a:rPr>
              <a:t>U or L</a:t>
            </a:r>
          </a:p>
          <a:p>
            <a:pPr defTabSz="912813" eaLnBrk="0" hangingPunct="0">
              <a:lnSpc>
                <a:spcPct val="60000"/>
              </a:lnSpc>
              <a:spcBef>
                <a:spcPct val="20000"/>
              </a:spcBef>
            </a:pPr>
            <a:r>
              <a:rPr lang="en-US" sz="1400" i="0" dirty="0" smtClean="0">
                <a:latin typeface="Arial Narrow" pitchFamily="34" charset="0"/>
              </a:rPr>
              <a:t>Mo </a:t>
            </a:r>
            <a:r>
              <a:rPr lang="en-US" sz="1400" i="0" dirty="0" err="1" smtClean="0">
                <a:latin typeface="Arial Narrow" pitchFamily="34" charset="0"/>
              </a:rPr>
              <a:t>divertor</a:t>
            </a:r>
            <a:endParaRPr lang="en-US" sz="1400" i="0" dirty="0">
              <a:latin typeface="Arial Narrow" pitchFamily="34" charset="0"/>
            </a:endParaRPr>
          </a:p>
        </p:txBody>
      </p:sp>
      <p:sp>
        <p:nvSpPr>
          <p:cNvPr id="112" name="Oval 19"/>
          <p:cNvSpPr>
            <a:spLocks noChangeArrowheads="1"/>
          </p:cNvSpPr>
          <p:nvPr/>
        </p:nvSpPr>
        <p:spPr bwMode="auto">
          <a:xfrm>
            <a:off x="4359275" y="330364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pPr>
            <a:endParaRPr lang="en-US" sz="1400" i="0"/>
          </a:p>
        </p:txBody>
      </p:sp>
      <p:sp>
        <p:nvSpPr>
          <p:cNvPr id="113" name="Rectangle 20"/>
          <p:cNvSpPr>
            <a:spLocks noChangeArrowheads="1"/>
          </p:cNvSpPr>
          <p:nvPr/>
        </p:nvSpPr>
        <p:spPr bwMode="auto">
          <a:xfrm>
            <a:off x="3760788" y="3286347"/>
            <a:ext cx="1192212" cy="393938"/>
          </a:xfrm>
          <a:prstGeom prst="rect">
            <a:avLst/>
          </a:prstGeom>
          <a:noFill/>
          <a:ln w="9525">
            <a:noFill/>
            <a:miter lim="800000"/>
            <a:headEnd/>
            <a:tailEnd/>
          </a:ln>
        </p:spPr>
        <p:txBody>
          <a:bodyPr lIns="91423" tIns="45712" rIns="91423" bIns="45712">
            <a:spAutoFit/>
          </a:bodyPr>
          <a:lstStyle/>
          <a:p>
            <a:pPr defTabSz="912813" eaLnBrk="0" hangingPunct="0">
              <a:lnSpc>
                <a:spcPct val="60000"/>
              </a:lnSpc>
              <a:spcBef>
                <a:spcPct val="20000"/>
              </a:spcBef>
            </a:pPr>
            <a:r>
              <a:rPr lang="en-US" sz="1400" i="0" dirty="0" smtClean="0">
                <a:latin typeface="Arial Narrow" pitchFamily="34" charset="0"/>
              </a:rPr>
              <a:t>U + L</a:t>
            </a:r>
          </a:p>
          <a:p>
            <a:pPr defTabSz="912813" eaLnBrk="0" hangingPunct="0">
              <a:lnSpc>
                <a:spcPct val="60000"/>
              </a:lnSpc>
              <a:spcBef>
                <a:spcPct val="20000"/>
              </a:spcBef>
            </a:pPr>
            <a:r>
              <a:rPr lang="en-US" sz="1400" i="0" dirty="0" smtClean="0">
                <a:latin typeface="Arial Narrow" pitchFamily="34" charset="0"/>
              </a:rPr>
              <a:t>Mo </a:t>
            </a:r>
            <a:r>
              <a:rPr lang="en-US" sz="1400" i="0" dirty="0" err="1" smtClean="0">
                <a:latin typeface="Arial Narrow" pitchFamily="34" charset="0"/>
              </a:rPr>
              <a:t>divertor</a:t>
            </a:r>
            <a:endParaRPr lang="en-US" sz="1400" i="0" dirty="0">
              <a:latin typeface="Arial Narrow" pitchFamily="34" charset="0"/>
            </a:endParaRPr>
          </a:p>
        </p:txBody>
      </p:sp>
      <p:cxnSp>
        <p:nvCxnSpPr>
          <p:cNvPr id="115" name="Straight Connector 114"/>
          <p:cNvCxnSpPr/>
          <p:nvPr/>
        </p:nvCxnSpPr>
        <p:spPr bwMode="auto">
          <a:xfrm flipH="1">
            <a:off x="1371600" y="2684929"/>
            <a:ext cx="6858000" cy="0"/>
          </a:xfrm>
          <a:prstGeom prst="line">
            <a:avLst/>
          </a:prstGeom>
          <a:noFill/>
          <a:ln w="12700" cap="flat" cmpd="sng" algn="ctr">
            <a:solidFill>
              <a:schemeClr val="tx1"/>
            </a:solidFill>
            <a:prstDash val="solid"/>
            <a:round/>
            <a:headEnd type="none" w="med" len="med"/>
            <a:tailEnd type="none" w="med" len="med"/>
          </a:ln>
          <a:effectLst/>
        </p:spPr>
      </p:cxnSp>
      <p:sp>
        <p:nvSpPr>
          <p:cNvPr id="118" name="Rectangle 20"/>
          <p:cNvSpPr>
            <a:spLocks noChangeArrowheads="1"/>
          </p:cNvSpPr>
          <p:nvPr/>
        </p:nvSpPr>
        <p:spPr bwMode="auto">
          <a:xfrm>
            <a:off x="6019800" y="1981200"/>
            <a:ext cx="1844675" cy="544748"/>
          </a:xfrm>
          <a:prstGeom prst="rect">
            <a:avLst/>
          </a:prstGeom>
          <a:noFill/>
          <a:ln w="9525">
            <a:noFill/>
            <a:miter lim="800000"/>
            <a:headEnd/>
            <a:tailEnd/>
          </a:ln>
        </p:spPr>
        <p:txBody>
          <a:bodyPr wrap="square" lIns="91423" tIns="45712" rIns="0" bIns="45712">
            <a:spAutoFit/>
          </a:bodyPr>
          <a:lstStyle/>
          <a:p>
            <a:pPr defTabSz="912813" eaLnBrk="0" hangingPunct="0">
              <a:lnSpc>
                <a:spcPct val="70000"/>
              </a:lnSpc>
            </a:pPr>
            <a:r>
              <a:rPr lang="en-US" sz="1400" i="0" dirty="0" smtClean="0">
                <a:latin typeface="Arial Narrow" pitchFamily="34" charset="0"/>
              </a:rPr>
              <a:t>Extend NBI duration or implement 2-4 MW off-axis EBW H&amp;CD</a:t>
            </a:r>
            <a:endParaRPr lang="en-US" sz="1400" i="0" dirty="0">
              <a:latin typeface="Arial Narrow" pitchFamily="34" charset="0"/>
            </a:endParaRPr>
          </a:p>
        </p:txBody>
      </p:sp>
      <p:sp>
        <p:nvSpPr>
          <p:cNvPr id="42043" name="Rectangle 20"/>
          <p:cNvSpPr>
            <a:spLocks noChangeArrowheads="1"/>
          </p:cNvSpPr>
          <p:nvPr/>
        </p:nvSpPr>
        <p:spPr bwMode="auto">
          <a:xfrm>
            <a:off x="3546475" y="2435225"/>
            <a:ext cx="692150" cy="243127"/>
          </a:xfrm>
          <a:prstGeom prst="rect">
            <a:avLst/>
          </a:prstGeom>
          <a:noFill/>
          <a:ln w="9525">
            <a:noFill/>
            <a:miter lim="800000"/>
            <a:headEnd/>
            <a:tailEnd/>
          </a:ln>
        </p:spPr>
        <p:txBody>
          <a:bodyPr lIns="91423" tIns="45712" rIns="91423" bIns="45712">
            <a:spAutoFit/>
          </a:bodyPr>
          <a:lstStyle/>
          <a:p>
            <a:pPr defTabSz="912813" eaLnBrk="0" hangingPunct="0">
              <a:lnSpc>
                <a:spcPct val="70000"/>
              </a:lnSpc>
            </a:pPr>
            <a:r>
              <a:rPr lang="en-US" sz="1400" i="0" dirty="0">
                <a:latin typeface="Arial Narrow" pitchFamily="34" charset="0"/>
              </a:rPr>
              <a:t>1MW</a:t>
            </a:r>
          </a:p>
        </p:txBody>
      </p:sp>
      <p:sp>
        <p:nvSpPr>
          <p:cNvPr id="42044" name="Oval 19"/>
          <p:cNvSpPr>
            <a:spLocks noChangeAspect="1" noChangeArrowheads="1"/>
          </p:cNvSpPr>
          <p:nvPr/>
        </p:nvSpPr>
        <p:spPr bwMode="auto">
          <a:xfrm>
            <a:off x="3398837" y="2471737"/>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pPr>
            <a:endParaRPr lang="en-US" sz="1400" i="0">
              <a:latin typeface="Arial Narrow" pitchFamily="34" charset="0"/>
            </a:endParaRPr>
          </a:p>
        </p:txBody>
      </p:sp>
      <p:sp>
        <p:nvSpPr>
          <p:cNvPr id="42045" name="Rectangle 20"/>
          <p:cNvSpPr>
            <a:spLocks noChangeArrowheads="1"/>
          </p:cNvSpPr>
          <p:nvPr/>
        </p:nvSpPr>
        <p:spPr bwMode="auto">
          <a:xfrm>
            <a:off x="4876800" y="2435225"/>
            <a:ext cx="615950" cy="243127"/>
          </a:xfrm>
          <a:prstGeom prst="rect">
            <a:avLst/>
          </a:prstGeom>
          <a:noFill/>
          <a:ln w="9525">
            <a:noFill/>
            <a:miter lim="800000"/>
            <a:headEnd/>
            <a:tailEnd/>
          </a:ln>
        </p:spPr>
        <p:txBody>
          <a:bodyPr lIns="91423" tIns="45712" rIns="0" bIns="45712">
            <a:spAutoFit/>
          </a:bodyPr>
          <a:lstStyle/>
          <a:p>
            <a:pPr defTabSz="912813" eaLnBrk="0" hangingPunct="0">
              <a:lnSpc>
                <a:spcPct val="70000"/>
              </a:lnSpc>
            </a:pPr>
            <a:r>
              <a:rPr lang="en-US" sz="1400" i="0" dirty="0">
                <a:latin typeface="Arial Narrow" pitchFamily="34" charset="0"/>
              </a:rPr>
              <a:t>2 MW</a:t>
            </a:r>
          </a:p>
        </p:txBody>
      </p:sp>
      <p:sp>
        <p:nvSpPr>
          <p:cNvPr id="42047" name="Oval 19"/>
          <p:cNvSpPr>
            <a:spLocks noChangeAspect="1" noChangeArrowheads="1"/>
          </p:cNvSpPr>
          <p:nvPr/>
        </p:nvSpPr>
        <p:spPr bwMode="auto">
          <a:xfrm>
            <a:off x="4740275" y="2471737"/>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pPr>
            <a:endParaRPr lang="en-US" sz="1400" i="0">
              <a:latin typeface="Arial Narrow" pitchFamily="34" charset="0"/>
            </a:endParaRPr>
          </a:p>
        </p:txBody>
      </p:sp>
      <p:sp>
        <p:nvSpPr>
          <p:cNvPr id="42048" name="Rectangle 99"/>
          <p:cNvSpPr>
            <a:spLocks noChangeArrowheads="1"/>
          </p:cNvSpPr>
          <p:nvPr/>
        </p:nvSpPr>
        <p:spPr bwMode="auto">
          <a:xfrm>
            <a:off x="2454275" y="2362200"/>
            <a:ext cx="878767" cy="307777"/>
          </a:xfrm>
          <a:prstGeom prst="rect">
            <a:avLst/>
          </a:prstGeom>
          <a:noFill/>
          <a:ln w="9525">
            <a:noFill/>
            <a:miter lim="800000"/>
            <a:headEnd/>
            <a:tailEnd/>
          </a:ln>
        </p:spPr>
        <p:txBody>
          <a:bodyPr wrap="none">
            <a:spAutoFit/>
          </a:bodyPr>
          <a:lstStyle/>
          <a:p>
            <a:r>
              <a:rPr lang="en-US" sz="1400" i="0" dirty="0">
                <a:latin typeface="Arial Narrow" pitchFamily="34" charset="0"/>
              </a:rPr>
              <a:t>ECH/EBW</a:t>
            </a:r>
            <a:endParaRPr lang="en-US" sz="1400" dirty="0"/>
          </a:p>
        </p:txBody>
      </p:sp>
      <p:sp>
        <p:nvSpPr>
          <p:cNvPr id="119" name="Oval 19"/>
          <p:cNvSpPr>
            <a:spLocks noChangeAspect="1" noChangeArrowheads="1"/>
          </p:cNvSpPr>
          <p:nvPr/>
        </p:nvSpPr>
        <p:spPr bwMode="auto">
          <a:xfrm>
            <a:off x="5883275" y="22860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pPr>
            <a:endParaRPr lang="en-US" sz="1400" i="0">
              <a:latin typeface="Arial Narrow" pitchFamily="34" charset="0"/>
            </a:endParaRPr>
          </a:p>
        </p:txBody>
      </p:sp>
      <p:cxnSp>
        <p:nvCxnSpPr>
          <p:cNvPr id="122" name="Straight Arrow Connector 121"/>
          <p:cNvCxnSpPr/>
          <p:nvPr/>
        </p:nvCxnSpPr>
        <p:spPr bwMode="auto">
          <a:xfrm>
            <a:off x="4054475" y="2547937"/>
            <a:ext cx="609600" cy="0"/>
          </a:xfrm>
          <a:prstGeom prst="straightConnector1">
            <a:avLst/>
          </a:prstGeom>
          <a:noFill/>
          <a:ln w="28575" cap="flat" cmpd="sng" algn="ctr">
            <a:solidFill>
              <a:schemeClr val="tx1"/>
            </a:solidFill>
            <a:prstDash val="solid"/>
            <a:round/>
            <a:headEnd type="none" w="med" len="med"/>
            <a:tailEnd type="triangle" w="med" len="med"/>
          </a:ln>
          <a:effectLst/>
        </p:spPr>
      </p:cxnSp>
      <p:sp>
        <p:nvSpPr>
          <p:cNvPr id="123" name="Oval 19"/>
          <p:cNvSpPr>
            <a:spLocks noChangeArrowheads="1"/>
          </p:cNvSpPr>
          <p:nvPr/>
        </p:nvSpPr>
        <p:spPr bwMode="auto">
          <a:xfrm>
            <a:off x="3733800" y="2777004"/>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pPr>
            <a:endParaRPr lang="en-US" sz="1400" i="0"/>
          </a:p>
        </p:txBody>
      </p:sp>
      <p:sp>
        <p:nvSpPr>
          <p:cNvPr id="124" name="Rectangle 20"/>
          <p:cNvSpPr>
            <a:spLocks noChangeArrowheads="1"/>
          </p:cNvSpPr>
          <p:nvPr/>
        </p:nvSpPr>
        <p:spPr bwMode="auto">
          <a:xfrm>
            <a:off x="2895600" y="2761129"/>
            <a:ext cx="990600" cy="393938"/>
          </a:xfrm>
          <a:prstGeom prst="rect">
            <a:avLst/>
          </a:prstGeom>
          <a:noFill/>
          <a:ln w="9525">
            <a:noFill/>
            <a:miter lim="800000"/>
            <a:headEnd/>
            <a:tailEnd/>
          </a:ln>
        </p:spPr>
        <p:txBody>
          <a:bodyPr wrap="square" lIns="91423" tIns="45712" rIns="91423" bIns="45712">
            <a:spAutoFit/>
          </a:bodyPr>
          <a:lstStyle/>
          <a:p>
            <a:pPr defTabSz="912813" eaLnBrk="0" hangingPunct="0">
              <a:lnSpc>
                <a:spcPct val="70000"/>
              </a:lnSpc>
              <a:spcBef>
                <a:spcPct val="20000"/>
              </a:spcBef>
            </a:pPr>
            <a:r>
              <a:rPr lang="en-US" sz="1400" i="0" dirty="0" err="1" smtClean="0">
                <a:latin typeface="Arial Narrow" pitchFamily="34" charset="0"/>
              </a:rPr>
              <a:t>Divertor</a:t>
            </a:r>
            <a:r>
              <a:rPr lang="en-US" sz="1400" i="0" dirty="0" smtClean="0">
                <a:latin typeface="Arial Narrow" pitchFamily="34" charset="0"/>
              </a:rPr>
              <a:t> </a:t>
            </a:r>
            <a:r>
              <a:rPr lang="en-US" sz="1400" i="0" dirty="0" err="1" smtClean="0">
                <a:latin typeface="Arial Narrow" pitchFamily="34" charset="0"/>
              </a:rPr>
              <a:t>cryo</a:t>
            </a:r>
            <a:r>
              <a:rPr lang="en-US" sz="1400" i="0" dirty="0" smtClean="0">
                <a:latin typeface="Arial Narrow" pitchFamily="34" charset="0"/>
              </a:rPr>
              <a:t>-pump</a:t>
            </a:r>
            <a:endParaRPr lang="en-US" sz="1400" i="0" dirty="0">
              <a:latin typeface="Arial Narrow" pitchFamily="34" charset="0"/>
            </a:endParaRPr>
          </a:p>
        </p:txBody>
      </p:sp>
      <p:sp>
        <p:nvSpPr>
          <p:cNvPr id="125" name="Oval 19"/>
          <p:cNvSpPr>
            <a:spLocks noChangeArrowheads="1"/>
          </p:cNvSpPr>
          <p:nvPr/>
        </p:nvSpPr>
        <p:spPr bwMode="auto">
          <a:xfrm>
            <a:off x="3292475" y="3976249"/>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pPr>
            <a:endParaRPr lang="en-US" sz="1400" i="0"/>
          </a:p>
        </p:txBody>
      </p:sp>
      <p:sp>
        <p:nvSpPr>
          <p:cNvPr id="126" name="Rectangle 20"/>
          <p:cNvSpPr>
            <a:spLocks noChangeArrowheads="1"/>
          </p:cNvSpPr>
          <p:nvPr/>
        </p:nvSpPr>
        <p:spPr bwMode="auto">
          <a:xfrm>
            <a:off x="3475037" y="3886200"/>
            <a:ext cx="868363" cy="437027"/>
          </a:xfrm>
          <a:prstGeom prst="rect">
            <a:avLst/>
          </a:prstGeom>
          <a:noFill/>
          <a:ln w="9525">
            <a:noFill/>
            <a:miter lim="800000"/>
            <a:headEnd/>
            <a:tailEnd/>
          </a:ln>
        </p:spPr>
        <p:txBody>
          <a:bodyPr wrap="square" lIns="91423" tIns="45712" rIns="91423" bIns="45712">
            <a:spAutoFit/>
          </a:bodyPr>
          <a:lstStyle/>
          <a:p>
            <a:pPr defTabSz="912813" eaLnBrk="0" hangingPunct="0">
              <a:lnSpc>
                <a:spcPct val="70000"/>
              </a:lnSpc>
              <a:spcBef>
                <a:spcPct val="20000"/>
              </a:spcBef>
            </a:pPr>
            <a:r>
              <a:rPr lang="en-US" sz="1400" i="0" dirty="0" smtClean="0">
                <a:latin typeface="Arial Narrow" pitchFamily="34" charset="0"/>
              </a:rPr>
              <a:t>Upward</a:t>
            </a:r>
          </a:p>
          <a:p>
            <a:pPr defTabSz="912813" eaLnBrk="0" hangingPunct="0">
              <a:lnSpc>
                <a:spcPct val="70000"/>
              </a:lnSpc>
              <a:spcBef>
                <a:spcPct val="20000"/>
              </a:spcBef>
            </a:pPr>
            <a:r>
              <a:rPr lang="en-US" sz="1400" i="0" dirty="0" err="1" smtClean="0">
                <a:latin typeface="Arial Narrow" pitchFamily="34" charset="0"/>
              </a:rPr>
              <a:t>LiTER</a:t>
            </a:r>
            <a:endParaRPr lang="en-US" sz="1400" i="0" dirty="0">
              <a:latin typeface="Arial Narrow" pitchFamily="34" charset="0"/>
            </a:endParaRPr>
          </a:p>
        </p:txBody>
      </p:sp>
      <p:sp>
        <p:nvSpPr>
          <p:cNvPr id="127" name="Rectangle 20"/>
          <p:cNvSpPr>
            <a:spLocks noChangeArrowheads="1"/>
          </p:cNvSpPr>
          <p:nvPr/>
        </p:nvSpPr>
        <p:spPr bwMode="auto">
          <a:xfrm>
            <a:off x="4648200" y="3807974"/>
            <a:ext cx="1371600" cy="544748"/>
          </a:xfrm>
          <a:prstGeom prst="rect">
            <a:avLst/>
          </a:prstGeom>
          <a:noFill/>
          <a:ln w="9525">
            <a:noFill/>
            <a:miter lim="800000"/>
            <a:headEnd/>
            <a:tailEnd/>
          </a:ln>
        </p:spPr>
        <p:txBody>
          <a:bodyPr wrap="square" lIns="91423" tIns="45712" rIns="91423" bIns="45712">
            <a:spAutoFit/>
          </a:bodyPr>
          <a:lstStyle/>
          <a:p>
            <a:pPr algn="ctr" defTabSz="912813" eaLnBrk="0" hangingPunct="0">
              <a:lnSpc>
                <a:spcPct val="70000"/>
              </a:lnSpc>
              <a:spcBef>
                <a:spcPct val="20000"/>
              </a:spcBef>
            </a:pPr>
            <a:r>
              <a:rPr lang="en-US" sz="1400" i="0" dirty="0" smtClean="0">
                <a:latin typeface="Arial Narrow" pitchFamily="34" charset="0"/>
              </a:rPr>
              <a:t>Flowing Li </a:t>
            </a:r>
            <a:r>
              <a:rPr lang="en-US" sz="1400" i="0" dirty="0" err="1" smtClean="0">
                <a:latin typeface="Arial Narrow" pitchFamily="34" charset="0"/>
              </a:rPr>
              <a:t>divertor</a:t>
            </a:r>
            <a:r>
              <a:rPr lang="en-US" sz="1400" i="0" dirty="0" smtClean="0">
                <a:latin typeface="Arial Narrow" pitchFamily="34" charset="0"/>
              </a:rPr>
              <a:t> or limiter module </a:t>
            </a:r>
            <a:endParaRPr lang="en-US" sz="1400" i="0" dirty="0">
              <a:latin typeface="Arial Narrow" pitchFamily="34" charset="0"/>
            </a:endParaRPr>
          </a:p>
        </p:txBody>
      </p:sp>
      <p:sp>
        <p:nvSpPr>
          <p:cNvPr id="128" name="Oval 19"/>
          <p:cNvSpPr>
            <a:spLocks noChangeArrowheads="1"/>
          </p:cNvSpPr>
          <p:nvPr/>
        </p:nvSpPr>
        <p:spPr bwMode="auto">
          <a:xfrm>
            <a:off x="4648200" y="3960374"/>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pPr>
            <a:endParaRPr lang="en-US" sz="1400" i="0"/>
          </a:p>
        </p:txBody>
      </p:sp>
      <p:sp>
        <p:nvSpPr>
          <p:cNvPr id="130" name="Oval 19"/>
          <p:cNvSpPr>
            <a:spLocks noChangeArrowheads="1"/>
          </p:cNvSpPr>
          <p:nvPr/>
        </p:nvSpPr>
        <p:spPr bwMode="auto">
          <a:xfrm>
            <a:off x="2362200" y="3823849"/>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pPr>
            <a:endParaRPr lang="en-US" sz="1400" i="0"/>
          </a:p>
        </p:txBody>
      </p:sp>
      <p:sp>
        <p:nvSpPr>
          <p:cNvPr id="131" name="Rectangle 20"/>
          <p:cNvSpPr>
            <a:spLocks noChangeArrowheads="1"/>
          </p:cNvSpPr>
          <p:nvPr/>
        </p:nvSpPr>
        <p:spPr bwMode="auto">
          <a:xfrm>
            <a:off x="2255837" y="3807974"/>
            <a:ext cx="868363" cy="544748"/>
          </a:xfrm>
          <a:prstGeom prst="rect">
            <a:avLst/>
          </a:prstGeom>
          <a:noFill/>
          <a:ln w="9525">
            <a:noFill/>
            <a:miter lim="800000"/>
            <a:headEnd/>
            <a:tailEnd/>
          </a:ln>
        </p:spPr>
        <p:txBody>
          <a:bodyPr wrap="square" lIns="91423" tIns="45712" rIns="91423" bIns="45712">
            <a:spAutoFit/>
          </a:bodyPr>
          <a:lstStyle/>
          <a:p>
            <a:pPr algn="ctr" defTabSz="912813" eaLnBrk="0" hangingPunct="0">
              <a:lnSpc>
                <a:spcPct val="70000"/>
              </a:lnSpc>
              <a:spcBef>
                <a:spcPct val="20000"/>
              </a:spcBef>
            </a:pPr>
            <a:r>
              <a:rPr lang="en-US" sz="1400" i="0" dirty="0" smtClean="0">
                <a:latin typeface="Arial Narrow" pitchFamily="34" charset="0"/>
              </a:rPr>
              <a:t>Li granule injector</a:t>
            </a:r>
            <a:endParaRPr lang="en-US" sz="1400" i="0" dirty="0">
              <a:latin typeface="Arial Narrow" pitchFamily="34" charset="0"/>
            </a:endParaRPr>
          </a:p>
        </p:txBody>
      </p:sp>
      <p:sp>
        <p:nvSpPr>
          <p:cNvPr id="132" name="Rectangle 20"/>
          <p:cNvSpPr>
            <a:spLocks noChangeArrowheads="1"/>
          </p:cNvSpPr>
          <p:nvPr/>
        </p:nvSpPr>
        <p:spPr bwMode="auto">
          <a:xfrm>
            <a:off x="4953000" y="3220573"/>
            <a:ext cx="1295400" cy="243127"/>
          </a:xfrm>
          <a:prstGeom prst="rect">
            <a:avLst/>
          </a:prstGeom>
          <a:noFill/>
          <a:ln w="9525">
            <a:noFill/>
            <a:miter lim="800000"/>
            <a:headEnd/>
            <a:tailEnd/>
          </a:ln>
        </p:spPr>
        <p:txBody>
          <a:bodyPr wrap="square" lIns="91423" tIns="45712" rIns="91423" bIns="45712">
            <a:spAutoFit/>
          </a:bodyPr>
          <a:lstStyle/>
          <a:p>
            <a:pPr defTabSz="912813" eaLnBrk="0" hangingPunct="0">
              <a:lnSpc>
                <a:spcPct val="70000"/>
              </a:lnSpc>
              <a:spcBef>
                <a:spcPct val="20000"/>
              </a:spcBef>
            </a:pPr>
            <a:r>
              <a:rPr lang="en-US" sz="1400" i="0" dirty="0" smtClean="0">
                <a:latin typeface="Arial Narrow" pitchFamily="34" charset="0"/>
              </a:rPr>
              <a:t>All High-Z PFCs</a:t>
            </a:r>
            <a:endParaRPr lang="en-US" sz="1400" i="0" dirty="0">
              <a:latin typeface="Arial Narrow" pitchFamily="34" charset="0"/>
            </a:endParaRPr>
          </a:p>
        </p:txBody>
      </p:sp>
      <p:sp>
        <p:nvSpPr>
          <p:cNvPr id="133" name="Oval 19"/>
          <p:cNvSpPr>
            <a:spLocks noChangeArrowheads="1"/>
          </p:cNvSpPr>
          <p:nvPr/>
        </p:nvSpPr>
        <p:spPr bwMode="auto">
          <a:xfrm>
            <a:off x="5638800" y="3464372"/>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pPr>
            <a:endParaRPr lang="en-US" sz="1400" i="0"/>
          </a:p>
        </p:txBody>
      </p:sp>
      <p:sp>
        <p:nvSpPr>
          <p:cNvPr id="134" name="Rectangle 20"/>
          <p:cNvSpPr>
            <a:spLocks noChangeArrowheads="1"/>
          </p:cNvSpPr>
          <p:nvPr/>
        </p:nvSpPr>
        <p:spPr bwMode="auto">
          <a:xfrm>
            <a:off x="6324600" y="3810219"/>
            <a:ext cx="1219200" cy="544748"/>
          </a:xfrm>
          <a:prstGeom prst="rect">
            <a:avLst/>
          </a:prstGeom>
          <a:noFill/>
          <a:ln w="9525">
            <a:noFill/>
            <a:miter lim="800000"/>
            <a:headEnd/>
            <a:tailEnd/>
          </a:ln>
        </p:spPr>
        <p:txBody>
          <a:bodyPr wrap="square" lIns="91423" tIns="45712" rIns="91423" bIns="45712">
            <a:spAutoFit/>
          </a:bodyPr>
          <a:lstStyle/>
          <a:p>
            <a:pPr algn="ctr" defTabSz="912813" eaLnBrk="0" hangingPunct="0">
              <a:lnSpc>
                <a:spcPct val="70000"/>
              </a:lnSpc>
              <a:spcBef>
                <a:spcPct val="20000"/>
              </a:spcBef>
            </a:pPr>
            <a:r>
              <a:rPr lang="en-US" sz="1400" i="0" dirty="0" smtClean="0">
                <a:latin typeface="Arial Narrow" pitchFamily="34" charset="0"/>
              </a:rPr>
              <a:t>Full </a:t>
            </a:r>
            <a:r>
              <a:rPr lang="en-US" sz="1400" i="0" dirty="0" err="1" smtClean="0">
                <a:latin typeface="Arial Narrow" pitchFamily="34" charset="0"/>
              </a:rPr>
              <a:t>toroidal</a:t>
            </a:r>
            <a:r>
              <a:rPr lang="en-US" sz="1400" i="0" dirty="0" smtClean="0">
                <a:latin typeface="Arial Narrow" pitchFamily="34" charset="0"/>
              </a:rPr>
              <a:t> flowing Li </a:t>
            </a:r>
            <a:r>
              <a:rPr lang="en-US" sz="1400" i="0" dirty="0" err="1" smtClean="0">
                <a:latin typeface="Arial Narrow" pitchFamily="34" charset="0"/>
              </a:rPr>
              <a:t>divertor</a:t>
            </a:r>
            <a:r>
              <a:rPr lang="en-US" sz="1400" i="0" dirty="0" smtClean="0">
                <a:latin typeface="Arial Narrow" pitchFamily="34" charset="0"/>
              </a:rPr>
              <a:t> </a:t>
            </a:r>
            <a:endParaRPr lang="en-US" sz="1400" i="0" dirty="0">
              <a:latin typeface="Arial Narrow" pitchFamily="34" charset="0"/>
            </a:endParaRPr>
          </a:p>
        </p:txBody>
      </p:sp>
      <p:sp>
        <p:nvSpPr>
          <p:cNvPr id="135" name="Oval 19"/>
          <p:cNvSpPr>
            <a:spLocks noChangeArrowheads="1"/>
          </p:cNvSpPr>
          <p:nvPr/>
        </p:nvSpPr>
        <p:spPr bwMode="auto">
          <a:xfrm>
            <a:off x="6248400" y="3962619"/>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pPr>
            <a:endParaRPr lang="en-US" sz="1400" i="0"/>
          </a:p>
        </p:txBody>
      </p:sp>
      <p:sp>
        <p:nvSpPr>
          <p:cNvPr id="136" name="Oval 19"/>
          <p:cNvSpPr>
            <a:spLocks noChangeArrowheads="1"/>
          </p:cNvSpPr>
          <p:nvPr/>
        </p:nvSpPr>
        <p:spPr bwMode="auto">
          <a:xfrm>
            <a:off x="4191000" y="57150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pPr>
            <a:endParaRPr lang="en-US" sz="1400" i="0"/>
          </a:p>
        </p:txBody>
      </p:sp>
      <p:sp>
        <p:nvSpPr>
          <p:cNvPr id="137" name="Rectangle 20"/>
          <p:cNvSpPr>
            <a:spLocks noChangeArrowheads="1"/>
          </p:cNvSpPr>
          <p:nvPr/>
        </p:nvSpPr>
        <p:spPr bwMode="auto">
          <a:xfrm>
            <a:off x="4313237" y="5582773"/>
            <a:ext cx="1325563" cy="393938"/>
          </a:xfrm>
          <a:prstGeom prst="rect">
            <a:avLst/>
          </a:prstGeom>
          <a:noFill/>
          <a:ln w="9525">
            <a:noFill/>
            <a:miter lim="800000"/>
            <a:headEnd/>
            <a:tailEnd/>
          </a:ln>
        </p:spPr>
        <p:txBody>
          <a:bodyPr lIns="91423" tIns="45712" rIns="91423" bIns="45712">
            <a:spAutoFit/>
          </a:bodyPr>
          <a:lstStyle/>
          <a:p>
            <a:pPr defTabSz="912813" eaLnBrk="0" hangingPunct="0">
              <a:lnSpc>
                <a:spcPct val="70000"/>
              </a:lnSpc>
              <a:spcBef>
                <a:spcPct val="20000"/>
              </a:spcBef>
            </a:pPr>
            <a:r>
              <a:rPr lang="en-US" sz="1400" i="0" dirty="0" smtClean="0">
                <a:latin typeface="Arial Narrow" pitchFamily="34" charset="0"/>
              </a:rPr>
              <a:t>HHFW straps for EHO, *AE</a:t>
            </a:r>
            <a:endParaRPr lang="en-US" sz="1400" i="0" dirty="0">
              <a:latin typeface="Arial Narrow" pitchFamily="34" charset="0"/>
            </a:endParaRPr>
          </a:p>
        </p:txBody>
      </p:sp>
      <p:sp>
        <p:nvSpPr>
          <p:cNvPr id="138" name="Rectangle 20"/>
          <p:cNvSpPr>
            <a:spLocks noChangeArrowheads="1"/>
          </p:cNvSpPr>
          <p:nvPr/>
        </p:nvSpPr>
        <p:spPr bwMode="auto">
          <a:xfrm>
            <a:off x="6248400" y="3220573"/>
            <a:ext cx="1371600" cy="393938"/>
          </a:xfrm>
          <a:prstGeom prst="rect">
            <a:avLst/>
          </a:prstGeom>
          <a:noFill/>
          <a:ln w="9525">
            <a:noFill/>
            <a:miter lim="800000"/>
            <a:headEnd/>
            <a:tailEnd/>
          </a:ln>
        </p:spPr>
        <p:txBody>
          <a:bodyPr wrap="square" lIns="91423" tIns="45712" rIns="91423" bIns="45712">
            <a:spAutoFit/>
          </a:bodyPr>
          <a:lstStyle/>
          <a:p>
            <a:pPr defTabSz="912813" eaLnBrk="0" hangingPunct="0">
              <a:lnSpc>
                <a:spcPct val="70000"/>
              </a:lnSpc>
              <a:spcBef>
                <a:spcPct val="20000"/>
              </a:spcBef>
            </a:pPr>
            <a:r>
              <a:rPr lang="en-US" sz="1400" i="0" dirty="0" smtClean="0">
                <a:latin typeface="Arial Narrow" pitchFamily="34" charset="0"/>
              </a:rPr>
              <a:t>Hot High-Z FW PFCs</a:t>
            </a:r>
            <a:endParaRPr lang="en-US" sz="1400" i="0" dirty="0">
              <a:latin typeface="Arial Narrow" pitchFamily="34" charset="0"/>
            </a:endParaRPr>
          </a:p>
        </p:txBody>
      </p:sp>
      <p:sp>
        <p:nvSpPr>
          <p:cNvPr id="139" name="Oval 19"/>
          <p:cNvSpPr>
            <a:spLocks noChangeArrowheads="1"/>
          </p:cNvSpPr>
          <p:nvPr/>
        </p:nvSpPr>
        <p:spPr bwMode="auto">
          <a:xfrm>
            <a:off x="6858000" y="3464372"/>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pPr>
            <a:endParaRPr lang="en-US" sz="1400" i="0"/>
          </a:p>
        </p:txBody>
      </p:sp>
      <p:sp>
        <p:nvSpPr>
          <p:cNvPr id="141" name="Oval 19"/>
          <p:cNvSpPr>
            <a:spLocks noChangeArrowheads="1"/>
          </p:cNvSpPr>
          <p:nvPr/>
        </p:nvSpPr>
        <p:spPr bwMode="auto">
          <a:xfrm>
            <a:off x="5364162" y="46482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pPr>
            <a:endParaRPr lang="en-US" sz="1400" i="0"/>
          </a:p>
        </p:txBody>
      </p:sp>
      <p:sp>
        <p:nvSpPr>
          <p:cNvPr id="142" name="Rectangle 20"/>
          <p:cNvSpPr>
            <a:spLocks noChangeArrowheads="1"/>
          </p:cNvSpPr>
          <p:nvPr/>
        </p:nvSpPr>
        <p:spPr bwMode="auto">
          <a:xfrm>
            <a:off x="5364162" y="4559062"/>
            <a:ext cx="960438" cy="393938"/>
          </a:xfrm>
          <a:prstGeom prst="rect">
            <a:avLst/>
          </a:prstGeom>
          <a:noFill/>
          <a:ln w="9525">
            <a:noFill/>
            <a:miter lim="800000"/>
            <a:headEnd/>
            <a:tailEnd/>
          </a:ln>
        </p:spPr>
        <p:txBody>
          <a:bodyPr wrap="square" lIns="91423" tIns="45712" rIns="91423" bIns="45712">
            <a:spAutoFit/>
          </a:bodyPr>
          <a:lstStyle/>
          <a:p>
            <a:pPr algn="r" defTabSz="912813" eaLnBrk="0" hangingPunct="0">
              <a:lnSpc>
                <a:spcPct val="70000"/>
              </a:lnSpc>
              <a:spcBef>
                <a:spcPct val="20000"/>
              </a:spcBef>
            </a:pPr>
            <a:r>
              <a:rPr lang="en-US" sz="1400" i="0" dirty="0" smtClean="0">
                <a:latin typeface="Arial Narrow" pitchFamily="34" charset="0"/>
              </a:rPr>
              <a:t>NCC SPA upgrade </a:t>
            </a:r>
            <a:endParaRPr lang="en-US" sz="1400" i="0" dirty="0">
              <a:latin typeface="Arial Narrow" pitchFamily="34" charset="0"/>
            </a:endParaRPr>
          </a:p>
        </p:txBody>
      </p:sp>
      <p:sp>
        <p:nvSpPr>
          <p:cNvPr id="143" name="Oval 19"/>
          <p:cNvSpPr>
            <a:spLocks noChangeArrowheads="1"/>
          </p:cNvSpPr>
          <p:nvPr/>
        </p:nvSpPr>
        <p:spPr bwMode="auto">
          <a:xfrm>
            <a:off x="3292475" y="466407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pPr>
            <a:endParaRPr lang="en-US" sz="1400" i="0"/>
          </a:p>
        </p:txBody>
      </p:sp>
      <p:sp>
        <p:nvSpPr>
          <p:cNvPr id="144" name="Rectangle 20"/>
          <p:cNvSpPr>
            <a:spLocks noChangeArrowheads="1"/>
          </p:cNvSpPr>
          <p:nvPr/>
        </p:nvSpPr>
        <p:spPr bwMode="auto">
          <a:xfrm>
            <a:off x="3352800" y="4495800"/>
            <a:ext cx="914400" cy="481782"/>
          </a:xfrm>
          <a:prstGeom prst="rect">
            <a:avLst/>
          </a:prstGeom>
          <a:noFill/>
          <a:ln w="9525">
            <a:noFill/>
            <a:miter lim="800000"/>
            <a:headEnd/>
            <a:tailEnd/>
          </a:ln>
        </p:spPr>
        <p:txBody>
          <a:bodyPr wrap="square" lIns="91423" tIns="45712" rIns="91423" bIns="45712">
            <a:spAutoFit/>
          </a:bodyPr>
          <a:lstStyle/>
          <a:p>
            <a:pPr algn="ctr" defTabSz="912813" eaLnBrk="0" hangingPunct="0">
              <a:lnSpc>
                <a:spcPct val="70000"/>
              </a:lnSpc>
              <a:spcBef>
                <a:spcPct val="20000"/>
              </a:spcBef>
            </a:pPr>
            <a:r>
              <a:rPr lang="en-US" i="0" dirty="0" smtClean="0">
                <a:latin typeface="Arial Narrow" pitchFamily="34" charset="0"/>
              </a:rPr>
              <a:t>Enhanced RFA/RWM sensors</a:t>
            </a:r>
            <a:endParaRPr lang="en-US" i="0" dirty="0">
              <a:latin typeface="Arial Narrow" pitchFamily="34" charset="0"/>
            </a:endParaRPr>
          </a:p>
        </p:txBody>
      </p:sp>
      <p:cxnSp>
        <p:nvCxnSpPr>
          <p:cNvPr id="145" name="Straight Connector 144"/>
          <p:cNvCxnSpPr/>
          <p:nvPr/>
        </p:nvCxnSpPr>
        <p:spPr bwMode="auto">
          <a:xfrm flipH="1">
            <a:off x="1371600" y="4419600"/>
            <a:ext cx="6858000" cy="0"/>
          </a:xfrm>
          <a:prstGeom prst="line">
            <a:avLst/>
          </a:prstGeom>
          <a:noFill/>
          <a:ln w="12700" cap="flat" cmpd="sng" algn="ctr">
            <a:solidFill>
              <a:schemeClr val="tx1"/>
            </a:solidFill>
            <a:prstDash val="solid"/>
            <a:round/>
            <a:headEnd type="none" w="med" len="med"/>
            <a:tailEnd type="none" w="med" len="med"/>
          </a:ln>
          <a:effectLst/>
        </p:spPr>
      </p:cxnSp>
      <p:sp>
        <p:nvSpPr>
          <p:cNvPr id="148" name="Oval 19"/>
          <p:cNvSpPr>
            <a:spLocks noChangeArrowheads="1"/>
          </p:cNvSpPr>
          <p:nvPr/>
        </p:nvSpPr>
        <p:spPr bwMode="auto">
          <a:xfrm>
            <a:off x="5502275" y="51816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pPr>
            <a:endParaRPr lang="en-US" sz="1400" i="0"/>
          </a:p>
        </p:txBody>
      </p:sp>
      <p:sp>
        <p:nvSpPr>
          <p:cNvPr id="149" name="Rectangle 20"/>
          <p:cNvSpPr>
            <a:spLocks noChangeArrowheads="1"/>
          </p:cNvSpPr>
          <p:nvPr/>
        </p:nvSpPr>
        <p:spPr bwMode="auto">
          <a:xfrm>
            <a:off x="5638800" y="5105400"/>
            <a:ext cx="1524000" cy="393938"/>
          </a:xfrm>
          <a:prstGeom prst="rect">
            <a:avLst/>
          </a:prstGeom>
          <a:noFill/>
          <a:ln w="9525">
            <a:noFill/>
            <a:miter lim="800000"/>
            <a:headEnd/>
            <a:tailEnd/>
          </a:ln>
        </p:spPr>
        <p:txBody>
          <a:bodyPr wrap="square" lIns="91423" tIns="45712" rIns="91423" bIns="45712">
            <a:spAutoFit/>
          </a:bodyPr>
          <a:lstStyle/>
          <a:p>
            <a:pPr defTabSz="912813" eaLnBrk="0" hangingPunct="0">
              <a:lnSpc>
                <a:spcPct val="70000"/>
              </a:lnSpc>
              <a:spcBef>
                <a:spcPct val="20000"/>
              </a:spcBef>
            </a:pPr>
            <a:r>
              <a:rPr lang="en-US" sz="1400" i="0" dirty="0" smtClean="0">
                <a:latin typeface="Arial Narrow" pitchFamily="34" charset="0"/>
              </a:rPr>
              <a:t>DBS, PCI or other intermediate-k</a:t>
            </a:r>
            <a:endParaRPr lang="en-US" sz="1400" i="0" dirty="0">
              <a:latin typeface="Arial Narrow" pitchFamily="34" charset="0"/>
            </a:endParaRPr>
          </a:p>
        </p:txBody>
      </p:sp>
      <p:sp>
        <p:nvSpPr>
          <p:cNvPr id="150" name="Oval 19"/>
          <p:cNvSpPr>
            <a:spLocks noChangeArrowheads="1"/>
          </p:cNvSpPr>
          <p:nvPr/>
        </p:nvSpPr>
        <p:spPr bwMode="auto">
          <a:xfrm>
            <a:off x="3124200" y="519747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pPr>
            <a:endParaRPr lang="en-US" sz="1400" i="0"/>
          </a:p>
        </p:txBody>
      </p:sp>
      <p:sp>
        <p:nvSpPr>
          <p:cNvPr id="151" name="Rectangle 20"/>
          <p:cNvSpPr>
            <a:spLocks noChangeArrowheads="1"/>
          </p:cNvSpPr>
          <p:nvPr/>
        </p:nvSpPr>
        <p:spPr bwMode="auto">
          <a:xfrm>
            <a:off x="2438400" y="5181600"/>
            <a:ext cx="1066800" cy="243127"/>
          </a:xfrm>
          <a:prstGeom prst="rect">
            <a:avLst/>
          </a:prstGeom>
          <a:noFill/>
          <a:ln w="9525">
            <a:noFill/>
            <a:miter lim="800000"/>
            <a:headEnd/>
            <a:tailEnd/>
          </a:ln>
        </p:spPr>
        <p:txBody>
          <a:bodyPr wrap="square" lIns="91423" tIns="45712" rIns="91423" bIns="45712">
            <a:spAutoFit/>
          </a:bodyPr>
          <a:lstStyle/>
          <a:p>
            <a:pPr defTabSz="912813" eaLnBrk="0" hangingPunct="0">
              <a:lnSpc>
                <a:spcPct val="70000"/>
              </a:lnSpc>
              <a:spcBef>
                <a:spcPct val="20000"/>
              </a:spcBef>
            </a:pPr>
            <a:r>
              <a:rPr lang="en-US" sz="1400" i="0" dirty="0" smtClean="0">
                <a:latin typeface="Arial Narrow" pitchFamily="34" charset="0"/>
              </a:rPr>
              <a:t>High </a:t>
            </a:r>
            <a:r>
              <a:rPr lang="en-US" sz="1400" i="0" dirty="0" err="1" smtClean="0">
                <a:latin typeface="Arial Narrow" pitchFamily="34" charset="0"/>
              </a:rPr>
              <a:t>k</a:t>
            </a:r>
            <a:r>
              <a:rPr lang="en-US" sz="1400" i="0" baseline="-25000" dirty="0" err="1" smtClean="0">
                <a:latin typeface="Symbol" pitchFamily="18" charset="2"/>
              </a:rPr>
              <a:t>q</a:t>
            </a:r>
            <a:endParaRPr lang="en-US" sz="1400" i="0" baseline="-25000" dirty="0">
              <a:latin typeface="Symbol" pitchFamily="18" charset="2"/>
            </a:endParaRPr>
          </a:p>
        </p:txBody>
      </p:sp>
      <p:cxnSp>
        <p:nvCxnSpPr>
          <p:cNvPr id="152" name="Straight Connector 151"/>
          <p:cNvCxnSpPr/>
          <p:nvPr/>
        </p:nvCxnSpPr>
        <p:spPr bwMode="auto">
          <a:xfrm flipH="1">
            <a:off x="1371600" y="5029200"/>
            <a:ext cx="6858000" cy="0"/>
          </a:xfrm>
          <a:prstGeom prst="line">
            <a:avLst/>
          </a:prstGeom>
          <a:noFill/>
          <a:ln w="12700" cap="flat" cmpd="sng" algn="ctr">
            <a:solidFill>
              <a:schemeClr val="tx1"/>
            </a:solidFill>
            <a:prstDash val="solid"/>
            <a:round/>
            <a:headEnd type="none" w="med" len="med"/>
            <a:tailEnd type="none" w="med" len="med"/>
          </a:ln>
          <a:effectLst/>
        </p:spPr>
      </p:cxnSp>
      <p:sp>
        <p:nvSpPr>
          <p:cNvPr id="153" name="Oval 19"/>
          <p:cNvSpPr>
            <a:spLocks noChangeArrowheads="1"/>
          </p:cNvSpPr>
          <p:nvPr/>
        </p:nvSpPr>
        <p:spPr bwMode="auto">
          <a:xfrm>
            <a:off x="4130675" y="51816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pPr>
            <a:endParaRPr lang="en-US" sz="1400" i="0"/>
          </a:p>
        </p:txBody>
      </p:sp>
      <p:sp>
        <p:nvSpPr>
          <p:cNvPr id="154" name="Rectangle 20"/>
          <p:cNvSpPr>
            <a:spLocks noChangeArrowheads="1"/>
          </p:cNvSpPr>
          <p:nvPr/>
        </p:nvSpPr>
        <p:spPr bwMode="auto">
          <a:xfrm>
            <a:off x="3657600" y="5181600"/>
            <a:ext cx="1143000" cy="363545"/>
          </a:xfrm>
          <a:prstGeom prst="rect">
            <a:avLst/>
          </a:prstGeom>
          <a:noFill/>
          <a:ln w="9525">
            <a:noFill/>
            <a:miter lim="800000"/>
            <a:headEnd/>
            <a:tailEnd/>
          </a:ln>
        </p:spPr>
        <p:txBody>
          <a:bodyPr wrap="square" lIns="91423" tIns="45712" rIns="91423" bIns="45712">
            <a:spAutoFit/>
          </a:bodyPr>
          <a:lstStyle/>
          <a:p>
            <a:pPr defTabSz="912813" eaLnBrk="0" hangingPunct="0">
              <a:lnSpc>
                <a:spcPct val="50000"/>
              </a:lnSpc>
              <a:spcBef>
                <a:spcPct val="20000"/>
              </a:spcBef>
            </a:pPr>
            <a:r>
              <a:rPr lang="en-US" sz="1400" i="0" dirty="0" smtClean="0">
                <a:latin typeface="Symbol" pitchFamily="18" charset="2"/>
              </a:rPr>
              <a:t>d</a:t>
            </a:r>
            <a:r>
              <a:rPr lang="en-US" sz="1400" i="0" dirty="0" smtClean="0">
                <a:latin typeface="Arial Narrow" pitchFamily="34" charset="0"/>
              </a:rPr>
              <a:t>B</a:t>
            </a:r>
          </a:p>
          <a:p>
            <a:pPr defTabSz="912813" eaLnBrk="0" hangingPunct="0">
              <a:lnSpc>
                <a:spcPct val="50000"/>
              </a:lnSpc>
              <a:spcBef>
                <a:spcPct val="20000"/>
              </a:spcBef>
            </a:pPr>
            <a:r>
              <a:rPr lang="en-US" sz="1400" i="0" dirty="0" err="1" smtClean="0">
                <a:latin typeface="Arial Narrow" pitchFamily="34" charset="0"/>
              </a:rPr>
              <a:t>polarimetry</a:t>
            </a:r>
            <a:endParaRPr lang="en-US" sz="1400" i="0" baseline="-25000" dirty="0">
              <a:latin typeface="Symbol" pitchFamily="18" charset="2"/>
            </a:endParaRPr>
          </a:p>
        </p:txBody>
      </p:sp>
      <p:cxnSp>
        <p:nvCxnSpPr>
          <p:cNvPr id="155" name="Straight Connector 154"/>
          <p:cNvCxnSpPr/>
          <p:nvPr/>
        </p:nvCxnSpPr>
        <p:spPr bwMode="auto">
          <a:xfrm flipH="1">
            <a:off x="1371600" y="5538216"/>
            <a:ext cx="6858000" cy="0"/>
          </a:xfrm>
          <a:prstGeom prst="line">
            <a:avLst/>
          </a:prstGeom>
          <a:noFill/>
          <a:ln w="12700" cap="flat" cmpd="sng" algn="ctr">
            <a:solidFill>
              <a:schemeClr val="tx1"/>
            </a:solidFill>
            <a:prstDash val="solid"/>
            <a:round/>
            <a:headEnd type="none" w="med" len="med"/>
            <a:tailEnd type="none" w="med" len="med"/>
          </a:ln>
          <a:effectLst/>
        </p:spPr>
      </p:cxnSp>
      <p:sp>
        <p:nvSpPr>
          <p:cNvPr id="156" name="Oval 19"/>
          <p:cNvSpPr>
            <a:spLocks noChangeArrowheads="1"/>
          </p:cNvSpPr>
          <p:nvPr/>
        </p:nvSpPr>
        <p:spPr bwMode="auto">
          <a:xfrm>
            <a:off x="5018087" y="2777004"/>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pPr>
            <a:endParaRPr lang="en-US" sz="1400" i="0"/>
          </a:p>
        </p:txBody>
      </p:sp>
      <p:sp>
        <p:nvSpPr>
          <p:cNvPr id="157" name="Rectangle 20"/>
          <p:cNvSpPr>
            <a:spLocks noChangeArrowheads="1"/>
          </p:cNvSpPr>
          <p:nvPr/>
        </p:nvSpPr>
        <p:spPr bwMode="auto">
          <a:xfrm>
            <a:off x="4191000" y="2761129"/>
            <a:ext cx="1192212" cy="393938"/>
          </a:xfrm>
          <a:prstGeom prst="rect">
            <a:avLst/>
          </a:prstGeom>
          <a:noFill/>
          <a:ln w="9525">
            <a:noFill/>
            <a:miter lim="800000"/>
            <a:headEnd/>
            <a:tailEnd/>
          </a:ln>
        </p:spPr>
        <p:txBody>
          <a:bodyPr lIns="91423" tIns="45712" rIns="91423" bIns="45712">
            <a:spAutoFit/>
          </a:bodyPr>
          <a:lstStyle/>
          <a:p>
            <a:pPr defTabSz="912813" eaLnBrk="0" hangingPunct="0">
              <a:lnSpc>
                <a:spcPct val="70000"/>
              </a:lnSpc>
              <a:spcBef>
                <a:spcPct val="20000"/>
              </a:spcBef>
            </a:pPr>
            <a:r>
              <a:rPr lang="en-US" sz="1400" i="0" dirty="0" err="1" smtClean="0">
                <a:latin typeface="Arial Narrow" pitchFamily="34" charset="0"/>
              </a:rPr>
              <a:t>Divertor</a:t>
            </a:r>
            <a:r>
              <a:rPr lang="en-US" sz="1400" i="0" dirty="0" smtClean="0">
                <a:latin typeface="Arial Narrow" pitchFamily="34" charset="0"/>
              </a:rPr>
              <a:t> Thomson</a:t>
            </a:r>
            <a:endParaRPr lang="en-US" sz="1400" i="0" dirty="0">
              <a:latin typeface="Arial Narrow" pitchFamily="34" charset="0"/>
            </a:endParaRPr>
          </a:p>
        </p:txBody>
      </p:sp>
      <p:sp>
        <p:nvSpPr>
          <p:cNvPr id="158" name="Oval 19"/>
          <p:cNvSpPr>
            <a:spLocks noChangeArrowheads="1"/>
          </p:cNvSpPr>
          <p:nvPr/>
        </p:nvSpPr>
        <p:spPr bwMode="auto">
          <a:xfrm>
            <a:off x="5959475" y="57150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pPr>
            <a:endParaRPr lang="en-US" sz="1400" i="0"/>
          </a:p>
        </p:txBody>
      </p:sp>
      <p:sp>
        <p:nvSpPr>
          <p:cNvPr id="159" name="Rectangle 20"/>
          <p:cNvSpPr>
            <a:spLocks noChangeArrowheads="1"/>
          </p:cNvSpPr>
          <p:nvPr/>
        </p:nvSpPr>
        <p:spPr bwMode="auto">
          <a:xfrm>
            <a:off x="6035675" y="5582773"/>
            <a:ext cx="1508125" cy="393938"/>
          </a:xfrm>
          <a:prstGeom prst="rect">
            <a:avLst/>
          </a:prstGeom>
          <a:noFill/>
          <a:ln w="9525">
            <a:noFill/>
            <a:miter lim="800000"/>
            <a:headEnd/>
            <a:tailEnd/>
          </a:ln>
        </p:spPr>
        <p:txBody>
          <a:bodyPr wrap="square" lIns="91423" tIns="45712" rIns="91423" bIns="45712">
            <a:spAutoFit/>
          </a:bodyPr>
          <a:lstStyle/>
          <a:p>
            <a:pPr algn="r" defTabSz="912813" eaLnBrk="0" hangingPunct="0">
              <a:lnSpc>
                <a:spcPct val="70000"/>
              </a:lnSpc>
              <a:spcBef>
                <a:spcPct val="20000"/>
              </a:spcBef>
            </a:pPr>
            <a:r>
              <a:rPr lang="en-US" sz="1400" i="0" dirty="0" smtClean="0">
                <a:latin typeface="Arial Narrow" pitchFamily="34" charset="0"/>
              </a:rPr>
              <a:t>Dedicated EHO or *AE antenna</a:t>
            </a:r>
            <a:endParaRPr lang="en-US" sz="1400" i="0" dirty="0">
              <a:latin typeface="Arial Narrow" pitchFamily="34" charset="0"/>
            </a:endParaRPr>
          </a:p>
        </p:txBody>
      </p:sp>
      <p:cxnSp>
        <p:nvCxnSpPr>
          <p:cNvPr id="160" name="Straight Connector 159"/>
          <p:cNvCxnSpPr/>
          <p:nvPr/>
        </p:nvCxnSpPr>
        <p:spPr bwMode="auto">
          <a:xfrm flipH="1">
            <a:off x="1371600" y="3200400"/>
            <a:ext cx="6858000" cy="0"/>
          </a:xfrm>
          <a:prstGeom prst="line">
            <a:avLst/>
          </a:prstGeom>
          <a:noFill/>
          <a:ln w="12700" cap="flat" cmpd="sng" algn="ctr">
            <a:solidFill>
              <a:schemeClr val="tx1"/>
            </a:solidFill>
            <a:prstDash val="solid"/>
            <a:round/>
            <a:headEnd type="none" w="med" len="med"/>
            <a:tailEnd type="none" w="med" len="med"/>
          </a:ln>
          <a:effectLst/>
        </p:spPr>
      </p:cxnSp>
      <p:cxnSp>
        <p:nvCxnSpPr>
          <p:cNvPr id="161" name="Straight Connector 160"/>
          <p:cNvCxnSpPr/>
          <p:nvPr/>
        </p:nvCxnSpPr>
        <p:spPr bwMode="auto">
          <a:xfrm flipH="1">
            <a:off x="1371600" y="3733800"/>
            <a:ext cx="6858000" cy="0"/>
          </a:xfrm>
          <a:prstGeom prst="line">
            <a:avLst/>
          </a:prstGeom>
          <a:noFill/>
          <a:ln w="12700" cap="flat" cmpd="sng" algn="ctr">
            <a:solidFill>
              <a:schemeClr val="tx1"/>
            </a:solidFill>
            <a:prstDash val="solid"/>
            <a:round/>
            <a:headEnd type="none" w="med" len="med"/>
            <a:tailEnd type="none" w="med" len="med"/>
          </a:ln>
          <a:effectLst/>
        </p:spPr>
      </p:cxnSp>
      <p:sp>
        <p:nvSpPr>
          <p:cNvPr id="163" name="Oval 19"/>
          <p:cNvSpPr>
            <a:spLocks noChangeArrowheads="1"/>
          </p:cNvSpPr>
          <p:nvPr/>
        </p:nvSpPr>
        <p:spPr bwMode="auto">
          <a:xfrm>
            <a:off x="2438400" y="57150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pPr>
            <a:endParaRPr lang="en-US" sz="1400" i="0"/>
          </a:p>
        </p:txBody>
      </p:sp>
      <p:sp>
        <p:nvSpPr>
          <p:cNvPr id="164" name="Rectangle 20"/>
          <p:cNvSpPr>
            <a:spLocks noChangeArrowheads="1"/>
          </p:cNvSpPr>
          <p:nvPr/>
        </p:nvSpPr>
        <p:spPr bwMode="auto">
          <a:xfrm>
            <a:off x="2560637" y="5625862"/>
            <a:ext cx="1630363" cy="393938"/>
          </a:xfrm>
          <a:prstGeom prst="rect">
            <a:avLst/>
          </a:prstGeom>
          <a:noFill/>
          <a:ln w="12700">
            <a:noFill/>
            <a:miter lim="800000"/>
            <a:headEnd/>
            <a:tailEnd/>
          </a:ln>
        </p:spPr>
        <p:txBody>
          <a:bodyPr wrap="square" lIns="91423" tIns="45712" rIns="91423" bIns="45712">
            <a:spAutoFit/>
          </a:bodyPr>
          <a:lstStyle/>
          <a:p>
            <a:pPr defTabSz="912813" eaLnBrk="0" hangingPunct="0">
              <a:lnSpc>
                <a:spcPct val="70000"/>
              </a:lnSpc>
              <a:spcBef>
                <a:spcPct val="20000"/>
              </a:spcBef>
            </a:pPr>
            <a:r>
              <a:rPr lang="en-US" sz="1400" i="0" dirty="0" smtClean="0">
                <a:latin typeface="Arial Narrow" pitchFamily="34" charset="0"/>
              </a:rPr>
              <a:t>HHFW </a:t>
            </a:r>
            <a:r>
              <a:rPr lang="en-US" sz="1400" i="0" dirty="0" err="1" smtClean="0">
                <a:latin typeface="Arial Narrow" pitchFamily="34" charset="0"/>
              </a:rPr>
              <a:t>feedthru</a:t>
            </a:r>
            <a:r>
              <a:rPr lang="en-US" sz="1400" i="0" dirty="0" smtClean="0">
                <a:latin typeface="Arial Narrow" pitchFamily="34" charset="0"/>
              </a:rPr>
              <a:t> &amp; limiter upgrade</a:t>
            </a:r>
            <a:endParaRPr lang="en-US" sz="1400" i="0" dirty="0">
              <a:latin typeface="Arial Narrow" pitchFamily="34" charset="0"/>
            </a:endParaRPr>
          </a:p>
        </p:txBody>
      </p:sp>
      <p:cxnSp>
        <p:nvCxnSpPr>
          <p:cNvPr id="165" name="Straight Connector 164"/>
          <p:cNvCxnSpPr/>
          <p:nvPr/>
        </p:nvCxnSpPr>
        <p:spPr bwMode="auto">
          <a:xfrm flipH="1">
            <a:off x="1371600" y="6019800"/>
            <a:ext cx="6858000" cy="0"/>
          </a:xfrm>
          <a:prstGeom prst="line">
            <a:avLst/>
          </a:prstGeom>
          <a:noFill/>
          <a:ln w="12700" cap="flat" cmpd="sng" algn="ctr">
            <a:solidFill>
              <a:schemeClr val="tx1"/>
            </a:solidFill>
            <a:prstDash val="solid"/>
            <a:round/>
            <a:headEnd type="none" w="med" len="med"/>
            <a:tailEnd type="none" w="med" len="med"/>
          </a:ln>
          <a:effectLst/>
        </p:spPr>
      </p:cxnSp>
      <p:sp>
        <p:nvSpPr>
          <p:cNvPr id="166" name="Right Arrow 165"/>
          <p:cNvSpPr/>
          <p:nvPr/>
        </p:nvSpPr>
        <p:spPr bwMode="auto">
          <a:xfrm flipH="1">
            <a:off x="7620000" y="1676400"/>
            <a:ext cx="1524000" cy="4800600"/>
          </a:xfrm>
          <a:prstGeom prst="rightArrow">
            <a:avLst>
              <a:gd name="adj1" fmla="val 100000"/>
              <a:gd name="adj2" fmla="val 40114"/>
            </a:avLst>
          </a:prstGeom>
          <a:ln>
            <a:headEnd type="none" w="med" len="med"/>
            <a:tailEnd type="triangle" w="med" len="med"/>
          </a:ln>
        </p:spPr>
        <p:style>
          <a:lnRef idx="1">
            <a:schemeClr val="accent2"/>
          </a:lnRef>
          <a:fillRef idx="2">
            <a:schemeClr val="accent2"/>
          </a:fillRef>
          <a:effectRef idx="1">
            <a:schemeClr val="accent2"/>
          </a:effectRef>
          <a:fontRef idx="minor">
            <a:schemeClr val="dk1"/>
          </a:fontRef>
        </p:style>
        <p:txBody>
          <a:bodyPr vert="horz" wrap="square" lIns="0" tIns="0" rIns="45720" bIns="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tabLst/>
            </a:pPr>
            <a:endParaRPr lang="en-US" sz="1600" dirty="0" smtClean="0">
              <a:solidFill>
                <a:srgbClr val="1822CD"/>
              </a:solidFill>
              <a:latin typeface="Helvetica" pitchFamily="-128" charset="0"/>
            </a:endParaRPr>
          </a:p>
          <a:p>
            <a:pPr marL="0" marR="0" indent="0" algn="ctr" defTabSz="914400" rtl="0" eaLnBrk="1" fontAlgn="base" latinLnBrk="0" hangingPunct="1">
              <a:lnSpc>
                <a:spcPct val="100000"/>
              </a:lnSpc>
              <a:spcBef>
                <a:spcPct val="20000"/>
              </a:spcBef>
              <a:spcAft>
                <a:spcPct val="0"/>
              </a:spcAft>
              <a:buClrTx/>
              <a:buSzTx/>
              <a:tabLst/>
            </a:pPr>
            <a:endParaRPr lang="en-US" sz="1600" dirty="0" smtClean="0">
              <a:solidFill>
                <a:srgbClr val="1822CD"/>
              </a:solidFill>
              <a:latin typeface="Helvetica" pitchFamily="-128" charset="0"/>
            </a:endParaRPr>
          </a:p>
          <a:p>
            <a:pPr marL="0" marR="0" indent="0" algn="ctr" defTabSz="914400" rtl="0" eaLnBrk="1" fontAlgn="base" latinLnBrk="0" hangingPunct="1">
              <a:lnSpc>
                <a:spcPct val="100000"/>
              </a:lnSpc>
              <a:spcBef>
                <a:spcPct val="20000"/>
              </a:spcBef>
              <a:spcAft>
                <a:spcPct val="0"/>
              </a:spcAft>
              <a:buClrTx/>
              <a:buSzTx/>
              <a:tabLst/>
            </a:pPr>
            <a:endParaRPr lang="en-US" sz="1600" dirty="0" smtClean="0">
              <a:solidFill>
                <a:srgbClr val="1822CD"/>
              </a:solidFill>
              <a:latin typeface="Helvetica" pitchFamily="-128" charset="0"/>
            </a:endParaRPr>
          </a:p>
          <a:p>
            <a:pPr marL="0" marR="0" indent="0" algn="ctr" defTabSz="914400" rtl="0" eaLnBrk="1" fontAlgn="base" latinLnBrk="0" hangingPunct="1">
              <a:lnSpc>
                <a:spcPct val="100000"/>
              </a:lnSpc>
              <a:spcBef>
                <a:spcPct val="20000"/>
              </a:spcBef>
              <a:spcAft>
                <a:spcPct val="0"/>
              </a:spcAft>
              <a:buClrTx/>
              <a:buSzTx/>
              <a:tabLst/>
            </a:pPr>
            <a:endParaRPr lang="en-US" sz="1600" dirty="0" smtClean="0">
              <a:solidFill>
                <a:srgbClr val="1822CD"/>
              </a:solidFill>
              <a:latin typeface="Helvetica" pitchFamily="-128" charset="0"/>
            </a:endParaRPr>
          </a:p>
        </p:txBody>
      </p:sp>
      <p:sp>
        <p:nvSpPr>
          <p:cNvPr id="167" name="TextBox 166"/>
          <p:cNvSpPr txBox="1"/>
          <p:nvPr/>
        </p:nvSpPr>
        <p:spPr>
          <a:xfrm>
            <a:off x="7848600" y="2971800"/>
            <a:ext cx="1295400" cy="2308324"/>
          </a:xfrm>
          <a:prstGeom prst="rect">
            <a:avLst/>
          </a:prstGeom>
          <a:noFill/>
        </p:spPr>
        <p:txBody>
          <a:bodyPr wrap="square" rtlCol="0">
            <a:spAutoFit/>
          </a:bodyPr>
          <a:lstStyle/>
          <a:p>
            <a:pPr algn="ctr"/>
            <a:r>
              <a:rPr lang="en-US" sz="1800" i="0" dirty="0" smtClean="0">
                <a:solidFill>
                  <a:srgbClr val="FF0000"/>
                </a:solidFill>
                <a:latin typeface="Arial Narrow" pitchFamily="34" charset="0"/>
              </a:rPr>
              <a:t>U.S.</a:t>
            </a:r>
            <a:r>
              <a:rPr lang="en-US" sz="1800" i="0" dirty="0">
                <a:solidFill>
                  <a:srgbClr val="FF0000"/>
                </a:solidFill>
                <a:latin typeface="Arial Narrow" pitchFamily="34" charset="0"/>
              </a:rPr>
              <a:t> </a:t>
            </a:r>
            <a:r>
              <a:rPr lang="en-US" sz="1800" i="0" dirty="0" smtClean="0">
                <a:solidFill>
                  <a:srgbClr val="FF0000"/>
                </a:solidFill>
                <a:latin typeface="Arial Narrow" pitchFamily="34" charset="0"/>
              </a:rPr>
              <a:t>FNSF conceptual design including aspect ratio and </a:t>
            </a:r>
            <a:r>
              <a:rPr lang="en-US" sz="1800" i="0" dirty="0" err="1" smtClean="0">
                <a:solidFill>
                  <a:srgbClr val="FF0000"/>
                </a:solidFill>
                <a:latin typeface="Arial Narrow" pitchFamily="34" charset="0"/>
              </a:rPr>
              <a:t>divertor</a:t>
            </a:r>
            <a:r>
              <a:rPr lang="en-US" sz="1800" i="0" dirty="0" smtClean="0">
                <a:solidFill>
                  <a:srgbClr val="FF0000"/>
                </a:solidFill>
                <a:latin typeface="Arial Narrow" pitchFamily="34" charset="0"/>
              </a:rPr>
              <a:t> optimization</a:t>
            </a:r>
            <a:endParaRPr lang="en-US" sz="1800" i="0" dirty="0">
              <a:solidFill>
                <a:srgbClr val="FF0000"/>
              </a:solidFill>
              <a:latin typeface="Arial Narrow" pitchFamily="34" charset="0"/>
            </a:endParaRPr>
          </a:p>
          <a:p>
            <a:pPr algn="ctr"/>
            <a:endParaRPr lang="en-US" sz="1800" dirty="0"/>
          </a:p>
        </p:txBody>
      </p:sp>
      <p:sp>
        <p:nvSpPr>
          <p:cNvPr id="169" name="Oval 19"/>
          <p:cNvSpPr>
            <a:spLocks noChangeArrowheads="1"/>
          </p:cNvSpPr>
          <p:nvPr/>
        </p:nvSpPr>
        <p:spPr bwMode="auto">
          <a:xfrm>
            <a:off x="2546350" y="62484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pPr>
            <a:endParaRPr lang="en-US" sz="1400" i="0"/>
          </a:p>
        </p:txBody>
      </p:sp>
      <p:sp>
        <p:nvSpPr>
          <p:cNvPr id="170" name="Rectangle 20"/>
          <p:cNvSpPr>
            <a:spLocks noChangeArrowheads="1"/>
          </p:cNvSpPr>
          <p:nvPr/>
        </p:nvSpPr>
        <p:spPr bwMode="auto">
          <a:xfrm>
            <a:off x="2667000" y="6096000"/>
            <a:ext cx="868363" cy="393938"/>
          </a:xfrm>
          <a:prstGeom prst="rect">
            <a:avLst/>
          </a:prstGeom>
          <a:noFill/>
          <a:ln w="12700">
            <a:noFill/>
            <a:miter lim="800000"/>
            <a:headEnd/>
            <a:tailEnd/>
          </a:ln>
        </p:spPr>
        <p:txBody>
          <a:bodyPr wrap="square" lIns="91423" tIns="45712" rIns="91423" bIns="45712">
            <a:spAutoFit/>
          </a:bodyPr>
          <a:lstStyle/>
          <a:p>
            <a:pPr defTabSz="912813" eaLnBrk="0" hangingPunct="0">
              <a:lnSpc>
                <a:spcPct val="70000"/>
              </a:lnSpc>
              <a:spcBef>
                <a:spcPct val="20000"/>
              </a:spcBef>
            </a:pPr>
            <a:r>
              <a:rPr lang="en-US" sz="1400" i="0" dirty="0" smtClean="0">
                <a:latin typeface="Arial Narrow" pitchFamily="34" charset="0"/>
              </a:rPr>
              <a:t>Rotation control</a:t>
            </a:r>
            <a:endParaRPr lang="en-US" sz="1400" i="0" dirty="0">
              <a:latin typeface="Arial Narrow" pitchFamily="34" charset="0"/>
            </a:endParaRPr>
          </a:p>
        </p:txBody>
      </p:sp>
      <p:sp>
        <p:nvSpPr>
          <p:cNvPr id="171" name="Oval 19"/>
          <p:cNvSpPr>
            <a:spLocks noChangeArrowheads="1"/>
          </p:cNvSpPr>
          <p:nvPr/>
        </p:nvSpPr>
        <p:spPr bwMode="auto">
          <a:xfrm>
            <a:off x="3521075" y="62484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pPr>
            <a:endParaRPr lang="en-US" sz="1400" i="0"/>
          </a:p>
        </p:txBody>
      </p:sp>
      <p:sp>
        <p:nvSpPr>
          <p:cNvPr id="172" name="Rectangle 20"/>
          <p:cNvSpPr>
            <a:spLocks noChangeArrowheads="1"/>
          </p:cNvSpPr>
          <p:nvPr/>
        </p:nvSpPr>
        <p:spPr bwMode="auto">
          <a:xfrm>
            <a:off x="4495800" y="6096000"/>
            <a:ext cx="868363" cy="514355"/>
          </a:xfrm>
          <a:prstGeom prst="rect">
            <a:avLst/>
          </a:prstGeom>
          <a:noFill/>
          <a:ln w="12700">
            <a:noFill/>
            <a:miter lim="800000"/>
            <a:headEnd/>
            <a:tailEnd/>
          </a:ln>
        </p:spPr>
        <p:txBody>
          <a:bodyPr wrap="square" lIns="91423" tIns="45712" rIns="91423" bIns="45712">
            <a:spAutoFit/>
          </a:bodyPr>
          <a:lstStyle/>
          <a:p>
            <a:pPr defTabSz="912813" eaLnBrk="0" hangingPunct="0">
              <a:lnSpc>
                <a:spcPct val="50000"/>
              </a:lnSpc>
              <a:spcBef>
                <a:spcPct val="20000"/>
              </a:spcBef>
            </a:pPr>
            <a:r>
              <a:rPr lang="en-US" sz="1400" i="0" dirty="0" err="1" smtClean="0">
                <a:latin typeface="Arial Narrow" pitchFamily="34" charset="0"/>
              </a:rPr>
              <a:t>Divertor</a:t>
            </a:r>
            <a:endParaRPr lang="en-US" sz="1400" i="0" dirty="0" smtClean="0">
              <a:latin typeface="Arial Narrow" pitchFamily="34" charset="0"/>
            </a:endParaRPr>
          </a:p>
          <a:p>
            <a:pPr defTabSz="912813" eaLnBrk="0" hangingPunct="0">
              <a:lnSpc>
                <a:spcPct val="50000"/>
              </a:lnSpc>
              <a:spcBef>
                <a:spcPct val="20000"/>
              </a:spcBef>
            </a:pPr>
            <a:r>
              <a:rPr lang="en-US" sz="1400" i="0" dirty="0" smtClean="0">
                <a:latin typeface="Arial Narrow" pitchFamily="34" charset="0"/>
              </a:rPr>
              <a:t>radiation</a:t>
            </a:r>
          </a:p>
          <a:p>
            <a:pPr defTabSz="912813" eaLnBrk="0" hangingPunct="0">
              <a:lnSpc>
                <a:spcPct val="50000"/>
              </a:lnSpc>
              <a:spcBef>
                <a:spcPct val="20000"/>
              </a:spcBef>
            </a:pPr>
            <a:r>
              <a:rPr lang="en-US" sz="1400" i="0" dirty="0" smtClean="0">
                <a:latin typeface="Arial Narrow" pitchFamily="34" charset="0"/>
              </a:rPr>
              <a:t>control</a:t>
            </a:r>
            <a:endParaRPr lang="en-US" sz="1400" i="0" dirty="0">
              <a:latin typeface="Arial Narrow" pitchFamily="34" charset="0"/>
            </a:endParaRPr>
          </a:p>
        </p:txBody>
      </p:sp>
      <p:sp>
        <p:nvSpPr>
          <p:cNvPr id="174" name="Rectangle 20"/>
          <p:cNvSpPr>
            <a:spLocks noChangeArrowheads="1"/>
          </p:cNvSpPr>
          <p:nvPr/>
        </p:nvSpPr>
        <p:spPr bwMode="auto">
          <a:xfrm>
            <a:off x="5456237" y="6096000"/>
            <a:ext cx="868363" cy="437027"/>
          </a:xfrm>
          <a:prstGeom prst="rect">
            <a:avLst/>
          </a:prstGeom>
          <a:noFill/>
          <a:ln w="12700">
            <a:noFill/>
            <a:miter lim="800000"/>
            <a:headEnd/>
            <a:tailEnd/>
          </a:ln>
        </p:spPr>
        <p:txBody>
          <a:bodyPr wrap="square" lIns="91423" tIns="45712" rIns="91423" bIns="45712">
            <a:spAutoFit/>
          </a:bodyPr>
          <a:lstStyle/>
          <a:p>
            <a:pPr defTabSz="912813" eaLnBrk="0" hangingPunct="0">
              <a:lnSpc>
                <a:spcPct val="80000"/>
              </a:lnSpc>
              <a:spcBef>
                <a:spcPct val="20000"/>
              </a:spcBef>
            </a:pPr>
            <a:r>
              <a:rPr lang="en-US" sz="1400" i="0" dirty="0" err="1" smtClean="0">
                <a:latin typeface="Arial Narrow" pitchFamily="34" charset="0"/>
              </a:rPr>
              <a:t>q</a:t>
            </a:r>
            <a:r>
              <a:rPr lang="en-US" sz="1400" i="0" baseline="-25000" dirty="0" err="1" smtClean="0">
                <a:latin typeface="Arial Narrow" pitchFamily="34" charset="0"/>
              </a:rPr>
              <a:t>min</a:t>
            </a:r>
            <a:r>
              <a:rPr lang="en-US" sz="1400" i="0" baseline="-25000" dirty="0" smtClean="0">
                <a:latin typeface="Arial Narrow" pitchFamily="34" charset="0"/>
              </a:rPr>
              <a:t> </a:t>
            </a:r>
            <a:r>
              <a:rPr lang="en-US" sz="1400" i="0" dirty="0" smtClean="0">
                <a:latin typeface="Arial Narrow" pitchFamily="34" charset="0"/>
              </a:rPr>
              <a:t>control</a:t>
            </a:r>
            <a:endParaRPr lang="en-US" sz="1400" i="0" dirty="0">
              <a:latin typeface="Arial Narrow" pitchFamily="34" charset="0"/>
            </a:endParaRPr>
          </a:p>
        </p:txBody>
      </p:sp>
      <p:sp>
        <p:nvSpPr>
          <p:cNvPr id="175" name="Oval 19"/>
          <p:cNvSpPr>
            <a:spLocks noChangeArrowheads="1"/>
          </p:cNvSpPr>
          <p:nvPr/>
        </p:nvSpPr>
        <p:spPr bwMode="auto">
          <a:xfrm>
            <a:off x="4375150" y="62484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pPr>
            <a:endParaRPr lang="en-US" sz="1400" i="0"/>
          </a:p>
        </p:txBody>
      </p:sp>
      <p:sp>
        <p:nvSpPr>
          <p:cNvPr id="182" name="Rectangle 20"/>
          <p:cNvSpPr>
            <a:spLocks noChangeArrowheads="1"/>
          </p:cNvSpPr>
          <p:nvPr/>
        </p:nvSpPr>
        <p:spPr bwMode="auto">
          <a:xfrm>
            <a:off x="3505200" y="6088474"/>
            <a:ext cx="990600" cy="437027"/>
          </a:xfrm>
          <a:prstGeom prst="rect">
            <a:avLst/>
          </a:prstGeom>
          <a:noFill/>
          <a:ln w="12700">
            <a:noFill/>
            <a:miter lim="800000"/>
            <a:headEnd/>
            <a:tailEnd/>
          </a:ln>
        </p:spPr>
        <p:txBody>
          <a:bodyPr wrap="square" lIns="91423" tIns="45712" rIns="91423" bIns="45712">
            <a:spAutoFit/>
          </a:bodyPr>
          <a:lstStyle/>
          <a:p>
            <a:pPr algn="ctr" defTabSz="912813" eaLnBrk="0" hangingPunct="0">
              <a:lnSpc>
                <a:spcPct val="70000"/>
              </a:lnSpc>
              <a:spcBef>
                <a:spcPct val="20000"/>
              </a:spcBef>
            </a:pPr>
            <a:r>
              <a:rPr lang="en-US" sz="1400" i="0" dirty="0" smtClean="0">
                <a:latin typeface="Arial Narrow" pitchFamily="34" charset="0"/>
              </a:rPr>
              <a:t>Snowflake</a:t>
            </a:r>
            <a:endParaRPr lang="en-US" sz="1400" i="0" baseline="-25000" dirty="0" smtClean="0">
              <a:latin typeface="Arial Narrow" pitchFamily="34" charset="0"/>
            </a:endParaRPr>
          </a:p>
          <a:p>
            <a:pPr algn="ctr" defTabSz="912813" eaLnBrk="0" hangingPunct="0">
              <a:lnSpc>
                <a:spcPct val="70000"/>
              </a:lnSpc>
              <a:spcBef>
                <a:spcPct val="20000"/>
              </a:spcBef>
            </a:pPr>
            <a:r>
              <a:rPr lang="en-US" sz="1400" i="0" dirty="0" smtClean="0">
                <a:latin typeface="Arial Narrow" pitchFamily="34" charset="0"/>
              </a:rPr>
              <a:t>control</a:t>
            </a:r>
            <a:endParaRPr lang="en-US" sz="1400" i="0" dirty="0">
              <a:latin typeface="Arial Narrow" pitchFamily="34" charset="0"/>
            </a:endParaRPr>
          </a:p>
        </p:txBody>
      </p:sp>
      <p:sp>
        <p:nvSpPr>
          <p:cNvPr id="183" name="Oval 19"/>
          <p:cNvSpPr>
            <a:spLocks noChangeArrowheads="1"/>
          </p:cNvSpPr>
          <p:nvPr/>
        </p:nvSpPr>
        <p:spPr bwMode="auto">
          <a:xfrm>
            <a:off x="5349875" y="62484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pPr>
            <a:endParaRPr lang="en-US" sz="1400" i="0"/>
          </a:p>
        </p:txBody>
      </p:sp>
      <p:sp>
        <p:nvSpPr>
          <p:cNvPr id="184" name="Rectangle 20"/>
          <p:cNvSpPr>
            <a:spLocks noChangeArrowheads="1"/>
          </p:cNvSpPr>
          <p:nvPr/>
        </p:nvSpPr>
        <p:spPr bwMode="auto">
          <a:xfrm>
            <a:off x="6400800" y="6159262"/>
            <a:ext cx="1096963" cy="393938"/>
          </a:xfrm>
          <a:prstGeom prst="rect">
            <a:avLst/>
          </a:prstGeom>
          <a:noFill/>
          <a:ln w="12700">
            <a:noFill/>
            <a:miter lim="800000"/>
            <a:headEnd/>
            <a:tailEnd/>
          </a:ln>
        </p:spPr>
        <p:txBody>
          <a:bodyPr wrap="square" lIns="91423" tIns="45712" rIns="91423" bIns="45712">
            <a:spAutoFit/>
          </a:bodyPr>
          <a:lstStyle/>
          <a:p>
            <a:pPr defTabSz="912813" eaLnBrk="0" hangingPunct="0">
              <a:lnSpc>
                <a:spcPct val="70000"/>
              </a:lnSpc>
              <a:spcBef>
                <a:spcPct val="20000"/>
              </a:spcBef>
            </a:pPr>
            <a:r>
              <a:rPr lang="en-US" sz="1400" i="0" dirty="0" smtClean="0">
                <a:latin typeface="Arial Narrow" pitchFamily="34" charset="0"/>
              </a:rPr>
              <a:t>Control integration</a:t>
            </a:r>
            <a:endParaRPr lang="en-US" sz="1400" i="0" dirty="0">
              <a:latin typeface="Arial Narrow" pitchFamily="34" charset="0"/>
            </a:endParaRPr>
          </a:p>
        </p:txBody>
      </p:sp>
      <p:sp>
        <p:nvSpPr>
          <p:cNvPr id="185" name="Oval 19"/>
          <p:cNvSpPr>
            <a:spLocks noChangeArrowheads="1"/>
          </p:cNvSpPr>
          <p:nvPr/>
        </p:nvSpPr>
        <p:spPr bwMode="auto">
          <a:xfrm>
            <a:off x="6264275" y="6248400"/>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pPr>
            <a:endParaRPr lang="en-US" sz="1400" i="0"/>
          </a:p>
        </p:txBody>
      </p:sp>
      <p:sp>
        <p:nvSpPr>
          <p:cNvPr id="186" name="Rectangle 20"/>
          <p:cNvSpPr>
            <a:spLocks noChangeArrowheads="1"/>
          </p:cNvSpPr>
          <p:nvPr/>
        </p:nvSpPr>
        <p:spPr bwMode="auto">
          <a:xfrm>
            <a:off x="5791200" y="2743200"/>
            <a:ext cx="1752600" cy="393938"/>
          </a:xfrm>
          <a:prstGeom prst="rect">
            <a:avLst/>
          </a:prstGeom>
          <a:noFill/>
          <a:ln w="9525">
            <a:noFill/>
            <a:miter lim="800000"/>
            <a:headEnd/>
            <a:tailEnd/>
          </a:ln>
        </p:spPr>
        <p:txBody>
          <a:bodyPr wrap="square" lIns="91423" tIns="45712" rIns="91423" bIns="45712">
            <a:spAutoFit/>
          </a:bodyPr>
          <a:lstStyle/>
          <a:p>
            <a:pPr defTabSz="912813" eaLnBrk="0" hangingPunct="0">
              <a:lnSpc>
                <a:spcPct val="70000"/>
              </a:lnSpc>
              <a:spcBef>
                <a:spcPct val="20000"/>
              </a:spcBef>
            </a:pPr>
            <a:r>
              <a:rPr lang="en-US" sz="1400" i="0" dirty="0" smtClean="0">
                <a:latin typeface="Arial Narrow" pitchFamily="34" charset="0"/>
              </a:rPr>
              <a:t>Diagnostics for high-Z wall studies</a:t>
            </a:r>
            <a:endParaRPr lang="en-US" sz="1400" i="0" dirty="0">
              <a:latin typeface="Arial Narrow" pitchFamily="34" charset="0"/>
            </a:endParaRPr>
          </a:p>
        </p:txBody>
      </p:sp>
      <p:sp>
        <p:nvSpPr>
          <p:cNvPr id="188" name="Oval 19"/>
          <p:cNvSpPr>
            <a:spLocks noChangeArrowheads="1"/>
          </p:cNvSpPr>
          <p:nvPr/>
        </p:nvSpPr>
        <p:spPr bwMode="auto">
          <a:xfrm>
            <a:off x="5654675" y="283527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pPr>
            <a:endParaRPr lang="en-US" sz="1400" i="0"/>
          </a:p>
        </p:txBody>
      </p:sp>
      <p:sp>
        <p:nvSpPr>
          <p:cNvPr id="93" name="Oval 19"/>
          <p:cNvSpPr>
            <a:spLocks noChangeArrowheads="1"/>
          </p:cNvSpPr>
          <p:nvPr/>
        </p:nvSpPr>
        <p:spPr bwMode="auto">
          <a:xfrm>
            <a:off x="2378075" y="4664075"/>
            <a:ext cx="136525" cy="136525"/>
          </a:xfrm>
          <a:prstGeom prst="ellipse">
            <a:avLst/>
          </a:prstGeom>
          <a:solidFill>
            <a:schemeClr val="tx1"/>
          </a:solidFill>
          <a:ln w="38100">
            <a:solidFill>
              <a:schemeClr val="tx1"/>
            </a:solidFill>
            <a:round/>
            <a:headEnd/>
            <a:tailEnd/>
          </a:ln>
        </p:spPr>
        <p:txBody>
          <a:bodyPr wrap="none" anchor="ctr"/>
          <a:lstStyle/>
          <a:p>
            <a:pPr algn="ctr">
              <a:lnSpc>
                <a:spcPct val="70000"/>
              </a:lnSpc>
              <a:spcBef>
                <a:spcPct val="20000"/>
              </a:spcBef>
            </a:pPr>
            <a:endParaRPr lang="en-US" sz="1400" i="0"/>
          </a:p>
        </p:txBody>
      </p:sp>
      <p:sp>
        <p:nvSpPr>
          <p:cNvPr id="94" name="Rectangle 20"/>
          <p:cNvSpPr>
            <a:spLocks noChangeArrowheads="1"/>
          </p:cNvSpPr>
          <p:nvPr/>
        </p:nvSpPr>
        <p:spPr bwMode="auto">
          <a:xfrm>
            <a:off x="2438400" y="4419600"/>
            <a:ext cx="914400" cy="609381"/>
          </a:xfrm>
          <a:prstGeom prst="rect">
            <a:avLst/>
          </a:prstGeom>
          <a:noFill/>
          <a:ln w="9525">
            <a:noFill/>
            <a:miter lim="800000"/>
            <a:headEnd/>
            <a:tailEnd/>
          </a:ln>
        </p:spPr>
        <p:txBody>
          <a:bodyPr wrap="square" lIns="91423" tIns="45712" rIns="91423" bIns="45712">
            <a:spAutoFit/>
          </a:bodyPr>
          <a:lstStyle/>
          <a:p>
            <a:pPr algn="ctr" defTabSz="912813" eaLnBrk="0" hangingPunct="0">
              <a:lnSpc>
                <a:spcPct val="70000"/>
              </a:lnSpc>
              <a:spcBef>
                <a:spcPct val="20000"/>
              </a:spcBef>
            </a:pPr>
            <a:r>
              <a:rPr lang="en-US" i="0" dirty="0" smtClean="0">
                <a:latin typeface="Arial Narrow" pitchFamily="34" charset="0"/>
              </a:rPr>
              <a:t>MGI disruption mitigation tests</a:t>
            </a:r>
            <a:endParaRPr lang="en-US" sz="1400" i="0" dirty="0">
              <a:latin typeface="Arial Narrow" pitchFamily="34" charset="0"/>
            </a:endParaRPr>
          </a:p>
        </p:txBody>
      </p:sp>
      <p:sp>
        <p:nvSpPr>
          <p:cNvPr id="97" name="TextBox 96"/>
          <p:cNvSpPr txBox="1"/>
          <p:nvPr/>
        </p:nvSpPr>
        <p:spPr>
          <a:xfrm>
            <a:off x="1371600" y="1752600"/>
            <a:ext cx="838200" cy="738664"/>
          </a:xfrm>
          <a:prstGeom prst="rect">
            <a:avLst/>
          </a:prstGeom>
          <a:noFill/>
        </p:spPr>
        <p:txBody>
          <a:bodyPr wrap="square" rtlCol="0">
            <a:spAutoFit/>
          </a:bodyPr>
          <a:lstStyle/>
          <a:p>
            <a:pPr algn="ctr"/>
            <a:r>
              <a:rPr lang="en-US" sz="1400" i="0" dirty="0" smtClean="0">
                <a:solidFill>
                  <a:srgbClr val="FF0000"/>
                </a:solidFill>
                <a:latin typeface="Arial Narrow" pitchFamily="34" charset="0"/>
              </a:rPr>
              <a:t>Start-up and ramp-up</a:t>
            </a:r>
            <a:endParaRPr lang="en-US" sz="1400" i="0" dirty="0">
              <a:solidFill>
                <a:srgbClr val="FF0000"/>
              </a:solidFill>
              <a:latin typeface="Arial Narrow" pitchFamily="34" charset="0"/>
            </a:endParaRPr>
          </a:p>
        </p:txBody>
      </p:sp>
      <p:sp>
        <p:nvSpPr>
          <p:cNvPr id="98" name="TextBox 97"/>
          <p:cNvSpPr txBox="1"/>
          <p:nvPr/>
        </p:nvSpPr>
        <p:spPr>
          <a:xfrm>
            <a:off x="1371600" y="2667000"/>
            <a:ext cx="914400" cy="523220"/>
          </a:xfrm>
          <a:prstGeom prst="rect">
            <a:avLst/>
          </a:prstGeom>
          <a:noFill/>
        </p:spPr>
        <p:txBody>
          <a:bodyPr wrap="square" rtlCol="0">
            <a:spAutoFit/>
          </a:bodyPr>
          <a:lstStyle/>
          <a:p>
            <a:pPr algn="ctr"/>
            <a:r>
              <a:rPr lang="en-US" sz="1400" i="0" dirty="0" smtClean="0">
                <a:solidFill>
                  <a:srgbClr val="FF0000"/>
                </a:solidFill>
                <a:latin typeface="Arial Narrow" pitchFamily="34" charset="0"/>
              </a:rPr>
              <a:t>Boundary physics</a:t>
            </a:r>
            <a:endParaRPr lang="en-US" sz="1400" i="0" dirty="0">
              <a:solidFill>
                <a:srgbClr val="FF0000"/>
              </a:solidFill>
              <a:latin typeface="Arial Narrow" pitchFamily="34" charset="0"/>
            </a:endParaRPr>
          </a:p>
        </p:txBody>
      </p:sp>
      <p:sp>
        <p:nvSpPr>
          <p:cNvPr id="99" name="TextBox 98"/>
          <p:cNvSpPr txBox="1"/>
          <p:nvPr/>
        </p:nvSpPr>
        <p:spPr>
          <a:xfrm>
            <a:off x="1371600" y="3200400"/>
            <a:ext cx="914400" cy="523220"/>
          </a:xfrm>
          <a:prstGeom prst="rect">
            <a:avLst/>
          </a:prstGeom>
          <a:noFill/>
        </p:spPr>
        <p:txBody>
          <a:bodyPr wrap="square" rtlCol="0">
            <a:spAutoFit/>
          </a:bodyPr>
          <a:lstStyle/>
          <a:p>
            <a:pPr algn="ctr"/>
            <a:r>
              <a:rPr lang="en-US" sz="1400" i="0" dirty="0" smtClean="0">
                <a:solidFill>
                  <a:srgbClr val="FF0000"/>
                </a:solidFill>
                <a:latin typeface="Arial Narrow" pitchFamily="34" charset="0"/>
              </a:rPr>
              <a:t>Materials and PFCs</a:t>
            </a:r>
            <a:endParaRPr lang="en-US" sz="1400" i="0" dirty="0">
              <a:solidFill>
                <a:srgbClr val="FF0000"/>
              </a:solidFill>
              <a:latin typeface="Arial Narrow" pitchFamily="34" charset="0"/>
            </a:endParaRPr>
          </a:p>
        </p:txBody>
      </p:sp>
      <p:sp>
        <p:nvSpPr>
          <p:cNvPr id="101" name="TextBox 100"/>
          <p:cNvSpPr txBox="1"/>
          <p:nvPr/>
        </p:nvSpPr>
        <p:spPr>
          <a:xfrm>
            <a:off x="1371600" y="3959423"/>
            <a:ext cx="914400" cy="307777"/>
          </a:xfrm>
          <a:prstGeom prst="rect">
            <a:avLst/>
          </a:prstGeom>
          <a:noFill/>
        </p:spPr>
        <p:txBody>
          <a:bodyPr wrap="square" rtlCol="0">
            <a:spAutoFit/>
          </a:bodyPr>
          <a:lstStyle/>
          <a:p>
            <a:pPr algn="ctr"/>
            <a:r>
              <a:rPr lang="en-US" sz="1400" i="0" dirty="0" smtClean="0">
                <a:solidFill>
                  <a:srgbClr val="FF0000"/>
                </a:solidFill>
                <a:latin typeface="Arial Narrow" pitchFamily="34" charset="0"/>
              </a:rPr>
              <a:t>Lithium</a:t>
            </a:r>
            <a:endParaRPr lang="en-US" sz="1400" i="0" dirty="0">
              <a:solidFill>
                <a:srgbClr val="FF0000"/>
              </a:solidFill>
              <a:latin typeface="Arial Narrow" pitchFamily="34" charset="0"/>
            </a:endParaRPr>
          </a:p>
        </p:txBody>
      </p:sp>
      <p:sp>
        <p:nvSpPr>
          <p:cNvPr id="102" name="TextBox 101"/>
          <p:cNvSpPr txBox="1"/>
          <p:nvPr/>
        </p:nvSpPr>
        <p:spPr>
          <a:xfrm>
            <a:off x="1371600" y="4572000"/>
            <a:ext cx="914400" cy="307777"/>
          </a:xfrm>
          <a:prstGeom prst="rect">
            <a:avLst/>
          </a:prstGeom>
          <a:noFill/>
        </p:spPr>
        <p:txBody>
          <a:bodyPr wrap="square" rtlCol="0">
            <a:spAutoFit/>
          </a:bodyPr>
          <a:lstStyle/>
          <a:p>
            <a:pPr algn="ctr"/>
            <a:r>
              <a:rPr lang="en-US" sz="1400" i="0" dirty="0" smtClean="0">
                <a:solidFill>
                  <a:srgbClr val="FF0000"/>
                </a:solidFill>
                <a:latin typeface="Arial Narrow" pitchFamily="34" charset="0"/>
              </a:rPr>
              <a:t>MHD</a:t>
            </a:r>
            <a:endParaRPr lang="en-US" sz="1400" i="0" dirty="0">
              <a:solidFill>
                <a:srgbClr val="FF0000"/>
              </a:solidFill>
              <a:latin typeface="Arial Narrow" pitchFamily="34" charset="0"/>
            </a:endParaRPr>
          </a:p>
        </p:txBody>
      </p:sp>
      <p:sp>
        <p:nvSpPr>
          <p:cNvPr id="103" name="TextBox 102"/>
          <p:cNvSpPr txBox="1"/>
          <p:nvPr/>
        </p:nvSpPr>
        <p:spPr>
          <a:xfrm>
            <a:off x="1295400" y="5029200"/>
            <a:ext cx="1143000" cy="523220"/>
          </a:xfrm>
          <a:prstGeom prst="rect">
            <a:avLst/>
          </a:prstGeom>
          <a:noFill/>
        </p:spPr>
        <p:txBody>
          <a:bodyPr wrap="square" rtlCol="0">
            <a:spAutoFit/>
          </a:bodyPr>
          <a:lstStyle/>
          <a:p>
            <a:pPr algn="ctr"/>
            <a:r>
              <a:rPr lang="en-US" sz="1400" i="0" dirty="0" smtClean="0">
                <a:solidFill>
                  <a:srgbClr val="FF0000"/>
                </a:solidFill>
                <a:latin typeface="Arial Narrow" pitchFamily="34" charset="0"/>
              </a:rPr>
              <a:t>Transport &amp; turbulence</a:t>
            </a:r>
            <a:endParaRPr lang="en-US" sz="1400" i="0" dirty="0">
              <a:solidFill>
                <a:srgbClr val="FF0000"/>
              </a:solidFill>
              <a:latin typeface="Arial Narrow" pitchFamily="34" charset="0"/>
            </a:endParaRPr>
          </a:p>
        </p:txBody>
      </p:sp>
      <p:sp>
        <p:nvSpPr>
          <p:cNvPr id="104" name="TextBox 103"/>
          <p:cNvSpPr txBox="1"/>
          <p:nvPr/>
        </p:nvSpPr>
        <p:spPr>
          <a:xfrm>
            <a:off x="1295400" y="5496580"/>
            <a:ext cx="1143000" cy="523220"/>
          </a:xfrm>
          <a:prstGeom prst="rect">
            <a:avLst/>
          </a:prstGeom>
          <a:noFill/>
        </p:spPr>
        <p:txBody>
          <a:bodyPr wrap="square" rtlCol="0">
            <a:spAutoFit/>
          </a:bodyPr>
          <a:lstStyle/>
          <a:p>
            <a:pPr algn="ctr"/>
            <a:r>
              <a:rPr lang="en-US" sz="1400" i="0" dirty="0" smtClean="0">
                <a:solidFill>
                  <a:srgbClr val="FF0000"/>
                </a:solidFill>
                <a:latin typeface="Arial Narrow" pitchFamily="34" charset="0"/>
              </a:rPr>
              <a:t>Wave-particle  interactions</a:t>
            </a:r>
            <a:endParaRPr lang="en-US" sz="1400" i="0" dirty="0">
              <a:solidFill>
                <a:srgbClr val="FF0000"/>
              </a:solidFill>
              <a:latin typeface="Arial Narrow" pitchFamily="34" charset="0"/>
            </a:endParaRPr>
          </a:p>
        </p:txBody>
      </p:sp>
      <p:sp>
        <p:nvSpPr>
          <p:cNvPr id="106" name="TextBox 105"/>
          <p:cNvSpPr txBox="1"/>
          <p:nvPr/>
        </p:nvSpPr>
        <p:spPr>
          <a:xfrm>
            <a:off x="1295400" y="6029980"/>
            <a:ext cx="1143000" cy="523220"/>
          </a:xfrm>
          <a:prstGeom prst="rect">
            <a:avLst/>
          </a:prstGeom>
          <a:noFill/>
        </p:spPr>
        <p:txBody>
          <a:bodyPr wrap="square" rtlCol="0">
            <a:spAutoFit/>
          </a:bodyPr>
          <a:lstStyle/>
          <a:p>
            <a:pPr algn="ctr"/>
            <a:r>
              <a:rPr lang="en-US" sz="1400" i="0" dirty="0" smtClean="0">
                <a:solidFill>
                  <a:srgbClr val="FF0000"/>
                </a:solidFill>
                <a:latin typeface="Arial Narrow" pitchFamily="34" charset="0"/>
              </a:rPr>
              <a:t>Scenarios and control</a:t>
            </a:r>
            <a:endParaRPr lang="en-US" sz="1400" i="0" dirty="0">
              <a:solidFill>
                <a:srgbClr val="FF0000"/>
              </a:solidFill>
              <a:latin typeface="Arial Narrow"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bwMode="auto">
          <a:xfrm>
            <a:off x="0" y="0"/>
            <a:ext cx="9372600" cy="1143000"/>
          </a:xfrm>
          <a:noFill/>
          <a:ln>
            <a:miter lim="800000"/>
            <a:headEnd/>
            <a:tailEnd/>
          </a:ln>
        </p:spPr>
        <p:txBody>
          <a:bodyPr wrap="square" lIns="91440" tIns="45720" rIns="91440" bIns="45720" numCol="1" anchor="t" anchorCtr="0" compatLnSpc="1">
            <a:prstTxWarp prst="textNoShape">
              <a:avLst/>
            </a:prstTxWarp>
          </a:bodyPr>
          <a:lstStyle/>
          <a:p>
            <a:r>
              <a:rPr lang="en-US" dirty="0" smtClean="0"/>
              <a:t>NSTX researchers pursuing targeted collaboration program </a:t>
            </a:r>
            <a:br>
              <a:rPr lang="en-US" dirty="0" smtClean="0"/>
            </a:br>
            <a:r>
              <a:rPr lang="en-US" dirty="0" smtClean="0"/>
              <a:t>on fusion facilities in support of NSTX-U, ITER, FNSF</a:t>
            </a:r>
          </a:p>
        </p:txBody>
      </p:sp>
      <p:sp>
        <p:nvSpPr>
          <p:cNvPr id="3" name="Content Placeholder 2"/>
          <p:cNvSpPr>
            <a:spLocks noGrp="1"/>
          </p:cNvSpPr>
          <p:nvPr>
            <p:ph idx="1"/>
          </p:nvPr>
        </p:nvSpPr>
        <p:spPr>
          <a:xfrm>
            <a:off x="990600" y="1219200"/>
            <a:ext cx="7696200" cy="5181600"/>
          </a:xfrm>
        </p:spPr>
        <p:txBody>
          <a:bodyPr/>
          <a:lstStyle/>
          <a:p>
            <a:pPr marL="171450" indent="-171450">
              <a:lnSpc>
                <a:spcPct val="150000"/>
              </a:lnSpc>
            </a:pPr>
            <a:r>
              <a:rPr lang="en-US" sz="2800" dirty="0" smtClean="0"/>
              <a:t>Transport and Turbulence</a:t>
            </a:r>
          </a:p>
          <a:p>
            <a:pPr marL="171450" indent="-171450">
              <a:lnSpc>
                <a:spcPct val="150000"/>
              </a:lnSpc>
            </a:pPr>
            <a:r>
              <a:rPr lang="en-US" sz="2800" dirty="0" smtClean="0"/>
              <a:t>Macroscopic Stability</a:t>
            </a:r>
          </a:p>
          <a:p>
            <a:pPr marL="171450" indent="-171450">
              <a:lnSpc>
                <a:spcPct val="150000"/>
              </a:lnSpc>
            </a:pPr>
            <a:r>
              <a:rPr lang="en-US" sz="2800" dirty="0" smtClean="0"/>
              <a:t>Energetic Particles</a:t>
            </a:r>
          </a:p>
          <a:p>
            <a:pPr marL="171450" indent="-171450">
              <a:lnSpc>
                <a:spcPct val="150000"/>
              </a:lnSpc>
            </a:pPr>
            <a:r>
              <a:rPr lang="en-US" sz="2800" dirty="0" smtClean="0"/>
              <a:t>Solenoid-Free Plasma Start-up</a:t>
            </a:r>
          </a:p>
          <a:p>
            <a:pPr marL="171450" indent="-171450">
              <a:lnSpc>
                <a:spcPct val="150000"/>
              </a:lnSpc>
            </a:pPr>
            <a:r>
              <a:rPr lang="en-US" sz="2800" dirty="0" smtClean="0"/>
              <a:t>Wave Heating and Current Drive</a:t>
            </a:r>
          </a:p>
          <a:p>
            <a:pPr marL="171450" indent="-171450">
              <a:lnSpc>
                <a:spcPct val="150000"/>
              </a:lnSpc>
            </a:pPr>
            <a:r>
              <a:rPr lang="en-US" sz="2800" dirty="0" smtClean="0"/>
              <a:t>Advanced Scenarios and Control</a:t>
            </a:r>
          </a:p>
          <a:p>
            <a:pPr marL="171450" indent="-171450">
              <a:lnSpc>
                <a:spcPct val="150000"/>
              </a:lnSpc>
            </a:pPr>
            <a:r>
              <a:rPr lang="en-US" sz="2800" dirty="0" smtClean="0"/>
              <a:t>Boundary Physics and Lithium Research</a:t>
            </a:r>
          </a:p>
          <a:p>
            <a:pPr marL="171450" indent="-171450">
              <a:buNone/>
            </a:pPr>
            <a:endParaRPr lang="en-US" sz="2000" dirty="0" smtClean="0"/>
          </a:p>
        </p:txBody>
      </p:sp>
      <p:sp>
        <p:nvSpPr>
          <p:cNvPr id="4" name="Slide Number Placeholder 3"/>
          <p:cNvSpPr>
            <a:spLocks noGrp="1"/>
          </p:cNvSpPr>
          <p:nvPr>
            <p:ph type="sldNum" sz="quarter" idx="10"/>
          </p:nvPr>
        </p:nvSpPr>
        <p:spPr>
          <a:xfrm>
            <a:off x="8382000" y="6629400"/>
            <a:ext cx="762000" cy="152400"/>
          </a:xfrm>
        </p:spPr>
        <p:txBody>
          <a:bodyPr/>
          <a:lstStyle/>
          <a:p>
            <a:pPr>
              <a:defRPr/>
            </a:pPr>
            <a:fld id="{7FBC0A1D-0D7E-4EAA-B844-E3A6B8CD6BA9}" type="slidenum">
              <a:rPr lang="en-US"/>
              <a:pPr>
                <a:defRPr/>
              </a:pPr>
              <a:t>24</a:t>
            </a:fld>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bwMode="auto">
          <a:xfrm>
            <a:off x="0" y="0"/>
            <a:ext cx="9372600" cy="1143000"/>
          </a:xfrm>
          <a:noFill/>
          <a:ln>
            <a:miter lim="800000"/>
            <a:headEnd/>
            <a:tailEnd/>
          </a:ln>
        </p:spPr>
        <p:txBody>
          <a:bodyPr wrap="square" lIns="91440" tIns="45720" rIns="91440" bIns="45720" numCol="1" anchor="t" anchorCtr="0" compatLnSpc="1">
            <a:prstTxWarp prst="textNoShape">
              <a:avLst/>
            </a:prstTxWarp>
          </a:bodyPr>
          <a:lstStyle/>
          <a:p>
            <a:r>
              <a:rPr lang="en-US" smtClean="0"/>
              <a:t>NSTX researchers pursuing targeted collaboration program </a:t>
            </a:r>
            <a:br>
              <a:rPr lang="en-US" smtClean="0"/>
            </a:br>
            <a:r>
              <a:rPr lang="en-US" smtClean="0"/>
              <a:t>on fusion facilities in support of NSTX-U, ITER, FNSF</a:t>
            </a:r>
          </a:p>
        </p:txBody>
      </p:sp>
      <p:sp>
        <p:nvSpPr>
          <p:cNvPr id="3" name="Content Placeholder 2"/>
          <p:cNvSpPr>
            <a:spLocks noGrp="1"/>
          </p:cNvSpPr>
          <p:nvPr>
            <p:ph idx="1"/>
          </p:nvPr>
        </p:nvSpPr>
        <p:spPr>
          <a:xfrm>
            <a:off x="990600" y="1219200"/>
            <a:ext cx="7696200" cy="5181600"/>
          </a:xfrm>
        </p:spPr>
        <p:txBody>
          <a:bodyPr/>
          <a:lstStyle/>
          <a:p>
            <a:pPr marL="171450" indent="-171450">
              <a:lnSpc>
                <a:spcPct val="150000"/>
              </a:lnSpc>
            </a:pPr>
            <a:r>
              <a:rPr lang="en-US" sz="2800" dirty="0" smtClean="0"/>
              <a:t>Transport and Turbulence</a:t>
            </a:r>
          </a:p>
          <a:p>
            <a:pPr marL="171450" indent="-171450">
              <a:lnSpc>
                <a:spcPct val="150000"/>
              </a:lnSpc>
            </a:pPr>
            <a:r>
              <a:rPr lang="en-US" sz="2800" dirty="0" smtClean="0">
                <a:solidFill>
                  <a:schemeClr val="bg1">
                    <a:lumMod val="85000"/>
                  </a:schemeClr>
                </a:solidFill>
              </a:rPr>
              <a:t>Macroscopic Stability</a:t>
            </a:r>
          </a:p>
          <a:p>
            <a:pPr marL="171450" indent="-171450">
              <a:lnSpc>
                <a:spcPct val="150000"/>
              </a:lnSpc>
            </a:pPr>
            <a:r>
              <a:rPr lang="en-US" sz="2800" dirty="0" smtClean="0">
                <a:solidFill>
                  <a:schemeClr val="bg1">
                    <a:lumMod val="85000"/>
                  </a:schemeClr>
                </a:solidFill>
              </a:rPr>
              <a:t>Energetic Particles</a:t>
            </a:r>
          </a:p>
          <a:p>
            <a:pPr marL="171450" indent="-171450">
              <a:lnSpc>
                <a:spcPct val="150000"/>
              </a:lnSpc>
            </a:pPr>
            <a:r>
              <a:rPr lang="en-US" sz="2800" dirty="0" smtClean="0">
                <a:solidFill>
                  <a:schemeClr val="bg1">
                    <a:lumMod val="85000"/>
                  </a:schemeClr>
                </a:solidFill>
              </a:rPr>
              <a:t>Solenoid-Free Plasma Start-up</a:t>
            </a:r>
          </a:p>
          <a:p>
            <a:pPr marL="171450" indent="-171450">
              <a:lnSpc>
                <a:spcPct val="150000"/>
              </a:lnSpc>
            </a:pPr>
            <a:r>
              <a:rPr lang="en-US" sz="2800" dirty="0" smtClean="0">
                <a:solidFill>
                  <a:schemeClr val="bg1">
                    <a:lumMod val="85000"/>
                  </a:schemeClr>
                </a:solidFill>
              </a:rPr>
              <a:t>Wave Heating and Current Drive</a:t>
            </a:r>
          </a:p>
          <a:p>
            <a:pPr marL="171450" indent="-171450">
              <a:lnSpc>
                <a:spcPct val="150000"/>
              </a:lnSpc>
            </a:pPr>
            <a:r>
              <a:rPr lang="en-US" sz="2800" dirty="0" smtClean="0">
                <a:solidFill>
                  <a:schemeClr val="bg1">
                    <a:lumMod val="85000"/>
                  </a:schemeClr>
                </a:solidFill>
              </a:rPr>
              <a:t>Advanced Scenarios and Control</a:t>
            </a:r>
          </a:p>
          <a:p>
            <a:pPr marL="171450" indent="-171450">
              <a:lnSpc>
                <a:spcPct val="150000"/>
              </a:lnSpc>
            </a:pPr>
            <a:r>
              <a:rPr lang="en-US" sz="2800" dirty="0" smtClean="0">
                <a:solidFill>
                  <a:schemeClr val="bg1">
                    <a:lumMod val="85000"/>
                  </a:schemeClr>
                </a:solidFill>
              </a:rPr>
              <a:t>Boundary Physics and Lithium Research</a:t>
            </a:r>
          </a:p>
          <a:p>
            <a:pPr marL="171450" indent="-171450">
              <a:buNone/>
            </a:pPr>
            <a:endParaRPr lang="en-US" sz="2000" dirty="0" smtClean="0"/>
          </a:p>
        </p:txBody>
      </p:sp>
      <p:sp>
        <p:nvSpPr>
          <p:cNvPr id="4" name="Slide Number Placeholder 3"/>
          <p:cNvSpPr>
            <a:spLocks noGrp="1"/>
          </p:cNvSpPr>
          <p:nvPr>
            <p:ph type="sldNum" sz="quarter" idx="10"/>
          </p:nvPr>
        </p:nvSpPr>
        <p:spPr>
          <a:xfrm>
            <a:off x="8382000" y="6629400"/>
            <a:ext cx="762000" cy="152400"/>
          </a:xfrm>
        </p:spPr>
        <p:txBody>
          <a:bodyPr/>
          <a:lstStyle/>
          <a:p>
            <a:pPr>
              <a:defRPr/>
            </a:pPr>
            <a:fld id="{7FBC0A1D-0D7E-4EAA-B844-E3A6B8CD6BA9}" type="slidenum">
              <a:rPr lang="en-US"/>
              <a:pPr>
                <a:defRPr/>
              </a:pPr>
              <a:t>25</a:t>
            </a:fld>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Content Placeholder 2"/>
          <p:cNvSpPr>
            <a:spLocks noGrp="1"/>
          </p:cNvSpPr>
          <p:nvPr>
            <p:ph idx="1"/>
          </p:nvPr>
        </p:nvSpPr>
        <p:spPr>
          <a:xfrm>
            <a:off x="0" y="990600"/>
            <a:ext cx="4953000" cy="5334000"/>
          </a:xfrm>
        </p:spPr>
        <p:txBody>
          <a:bodyPr/>
          <a:lstStyle/>
          <a:p>
            <a:r>
              <a:rPr lang="en-US" sz="1800" smtClean="0">
                <a:sym typeface="Symbol" charset="2"/>
              </a:rPr>
              <a:t>Using nonlinear NSTX microtearing simulations from GYRO with synthetic diagnostic for MAST BES</a:t>
            </a:r>
          </a:p>
          <a:p>
            <a:pPr lvl="1"/>
            <a:r>
              <a:rPr lang="en-US" sz="1400" smtClean="0">
                <a:solidFill>
                  <a:srgbClr val="FF0000"/>
                </a:solidFill>
                <a:sym typeface="Symbol" charset="2"/>
              </a:rPr>
              <a:t>Difficult to detect MT with expected signal-to-noise ratio (uncorrelated noise dominates)</a:t>
            </a:r>
          </a:p>
          <a:p>
            <a:pPr lvl="1"/>
            <a:r>
              <a:rPr lang="en-US" sz="1400" smtClean="0">
                <a:sym typeface="Symbol" charset="2"/>
              </a:rPr>
              <a:t>If S/N can be increased (e.g. significant time averaging) MT features may be measurable, such as:</a:t>
            </a:r>
          </a:p>
          <a:p>
            <a:pPr lvl="1">
              <a:buFontTx/>
              <a:buNone/>
            </a:pPr>
            <a:r>
              <a:rPr lang="en-US" sz="1400" smtClean="0">
                <a:sym typeface="Symbol" charset="2"/>
              </a:rPr>
              <a:t>	detectable correlated fluctuation levels (</a:t>
            </a:r>
            <a:r>
              <a:rPr lang="en-US" sz="1400" smtClean="0">
                <a:latin typeface="Symbol" charset="2"/>
                <a:sym typeface="Symbol" charset="2"/>
              </a:rPr>
              <a:t>d</a:t>
            </a:r>
            <a:r>
              <a:rPr lang="en-US" sz="1400" smtClean="0">
                <a:sym typeface="Symbol" charset="2"/>
              </a:rPr>
              <a:t>n/n~0.1%)</a:t>
            </a:r>
          </a:p>
          <a:p>
            <a:pPr lvl="1">
              <a:buFontTx/>
              <a:buNone/>
            </a:pPr>
            <a:r>
              <a:rPr lang="en-US" sz="1400" smtClean="0">
                <a:sym typeface="Symbol" charset="2"/>
              </a:rPr>
              <a:t>	large poloidal correlation lengths (L</a:t>
            </a:r>
            <a:r>
              <a:rPr lang="en-US" sz="1400" baseline="-25000" smtClean="0">
                <a:sym typeface="Symbol" charset="2"/>
              </a:rPr>
              <a:t>p</a:t>
            </a:r>
            <a:r>
              <a:rPr lang="en-US" sz="1400" smtClean="0">
                <a:sym typeface="Symbol" charset="2"/>
              </a:rPr>
              <a:t>~15-20 cm)</a:t>
            </a:r>
          </a:p>
          <a:p>
            <a:endParaRPr lang="en-US" sz="1800" smtClean="0">
              <a:sym typeface="Symbol" charset="2"/>
            </a:endParaRPr>
          </a:p>
          <a:p>
            <a:endParaRPr lang="en-US" sz="1800" smtClean="0">
              <a:sym typeface="Symbol" charset="2"/>
            </a:endParaRPr>
          </a:p>
          <a:p>
            <a:pPr>
              <a:buFontTx/>
              <a:buNone/>
            </a:pPr>
            <a:r>
              <a:rPr lang="en-US" sz="1800" smtClean="0">
                <a:sym typeface="Symbol" charset="2"/>
              </a:rPr>
              <a:t>	</a:t>
            </a:r>
            <a:r>
              <a:rPr lang="en-US" sz="1800" u="sng" smtClean="0">
                <a:sym typeface="Symbol" charset="2"/>
              </a:rPr>
              <a:t>Future plans:</a:t>
            </a:r>
          </a:p>
          <a:p>
            <a:r>
              <a:rPr lang="en-US" sz="1800" smtClean="0">
                <a:sym typeface="Symbol" charset="2"/>
              </a:rPr>
              <a:t>Pursue non-linear simulations for MAST discharges with available BES data</a:t>
            </a:r>
          </a:p>
          <a:p>
            <a:r>
              <a:rPr lang="en-US" sz="1800" smtClean="0">
                <a:sym typeface="Symbol" charset="2"/>
              </a:rPr>
              <a:t>Propose experiments for FY13 at next MAST research forum (Dec 2012) to focus on relationship between collisionality scaling and microtearing turbulence</a:t>
            </a:r>
          </a:p>
        </p:txBody>
      </p:sp>
      <p:pic>
        <p:nvPicPr>
          <p:cNvPr id="55299" name="Picture 13" descr="rms_amp_NSTX_120968A02_560_x80y60_n8r400_P17_exb0.jpg"/>
          <p:cNvPicPr>
            <a:picLocks noChangeAspect="1"/>
          </p:cNvPicPr>
          <p:nvPr/>
        </p:nvPicPr>
        <p:blipFill>
          <a:blip r:embed="rId2" cstate="print"/>
          <a:srcRect/>
          <a:stretch>
            <a:fillRect/>
          </a:stretch>
        </p:blipFill>
        <p:spPr bwMode="auto">
          <a:xfrm>
            <a:off x="5334000" y="1582738"/>
            <a:ext cx="3657600" cy="2760662"/>
          </a:xfrm>
          <a:prstGeom prst="rect">
            <a:avLst/>
          </a:prstGeom>
          <a:noFill/>
          <a:ln w="9525">
            <a:noFill/>
            <a:miter lim="800000"/>
            <a:headEnd/>
            <a:tailEnd/>
          </a:ln>
        </p:spPr>
      </p:pic>
      <p:sp>
        <p:nvSpPr>
          <p:cNvPr id="55300" name="TextBox 16"/>
          <p:cNvSpPr txBox="1">
            <a:spLocks noChangeArrowheads="1"/>
          </p:cNvSpPr>
          <p:nvPr/>
        </p:nvSpPr>
        <p:spPr bwMode="auto">
          <a:xfrm>
            <a:off x="6324600" y="1201738"/>
            <a:ext cx="1997075" cy="277812"/>
          </a:xfrm>
          <a:prstGeom prst="rect">
            <a:avLst/>
          </a:prstGeom>
          <a:noFill/>
          <a:ln w="9525">
            <a:noFill/>
            <a:miter lim="800000"/>
            <a:headEnd/>
            <a:tailEnd/>
          </a:ln>
        </p:spPr>
        <p:txBody>
          <a:bodyPr wrap="none">
            <a:spAutoFit/>
          </a:bodyPr>
          <a:lstStyle/>
          <a:p>
            <a:pPr>
              <a:buFontTx/>
              <a:buNone/>
            </a:pPr>
            <a:r>
              <a:rPr lang="en-US" i="0"/>
              <a:t>Density fluctuation (rms)</a:t>
            </a:r>
          </a:p>
        </p:txBody>
      </p:sp>
      <p:cxnSp>
        <p:nvCxnSpPr>
          <p:cNvPr id="55301" name="Straight Arrow Connector 20"/>
          <p:cNvCxnSpPr>
            <a:cxnSpLocks noChangeShapeType="1"/>
          </p:cNvCxnSpPr>
          <p:nvPr/>
        </p:nvCxnSpPr>
        <p:spPr bwMode="auto">
          <a:xfrm>
            <a:off x="4648200" y="3581400"/>
            <a:ext cx="914400" cy="914400"/>
          </a:xfrm>
          <a:prstGeom prst="straightConnector1">
            <a:avLst/>
          </a:prstGeom>
          <a:noFill/>
          <a:ln w="15875">
            <a:solidFill>
              <a:schemeClr val="tx1"/>
            </a:solidFill>
            <a:round/>
            <a:headEnd/>
            <a:tailEnd type="arrow" w="med" len="med"/>
          </a:ln>
        </p:spPr>
      </p:cxnSp>
      <p:cxnSp>
        <p:nvCxnSpPr>
          <p:cNvPr id="55302" name="Straight Arrow Connector 27"/>
          <p:cNvCxnSpPr>
            <a:cxnSpLocks noChangeShapeType="1"/>
          </p:cNvCxnSpPr>
          <p:nvPr/>
        </p:nvCxnSpPr>
        <p:spPr bwMode="auto">
          <a:xfrm>
            <a:off x="4876800" y="3200400"/>
            <a:ext cx="1524000" cy="533400"/>
          </a:xfrm>
          <a:prstGeom prst="straightConnector1">
            <a:avLst/>
          </a:prstGeom>
          <a:noFill/>
          <a:ln w="15875">
            <a:solidFill>
              <a:schemeClr val="tx1"/>
            </a:solidFill>
            <a:round/>
            <a:headEnd/>
            <a:tailEnd type="arrow" w="med" len="med"/>
          </a:ln>
        </p:spPr>
      </p:cxnSp>
      <p:sp>
        <p:nvSpPr>
          <p:cNvPr id="55303" name="Rectangle 43"/>
          <p:cNvSpPr>
            <a:spLocks noChangeArrowheads="1"/>
          </p:cNvSpPr>
          <p:nvPr/>
        </p:nvSpPr>
        <p:spPr bwMode="auto">
          <a:xfrm>
            <a:off x="0" y="0"/>
            <a:ext cx="9144000" cy="889000"/>
          </a:xfrm>
          <a:prstGeom prst="rect">
            <a:avLst/>
          </a:prstGeom>
          <a:noFill/>
          <a:ln w="9525">
            <a:noFill/>
            <a:miter lim="800000"/>
            <a:headEnd/>
            <a:tailEnd/>
          </a:ln>
        </p:spPr>
        <p:txBody>
          <a:bodyPr anchor="ctr"/>
          <a:lstStyle/>
          <a:p>
            <a:pPr algn="ctr" eaLnBrk="0" hangingPunct="0">
              <a:spcBef>
                <a:spcPct val="0"/>
              </a:spcBef>
              <a:buFontTx/>
              <a:buNone/>
            </a:pPr>
            <a:r>
              <a:rPr lang="en-US" sz="2400" i="0" dirty="0">
                <a:solidFill>
                  <a:srgbClr val="0000FF"/>
                </a:solidFill>
              </a:rPr>
              <a:t>MAST-NSTX collaboration testing sensitivity of BES to </a:t>
            </a:r>
            <a:r>
              <a:rPr lang="en-US" sz="2400" i="0" dirty="0" err="1">
                <a:solidFill>
                  <a:srgbClr val="0000FF"/>
                </a:solidFill>
              </a:rPr>
              <a:t>microtearing</a:t>
            </a:r>
            <a:r>
              <a:rPr lang="en-US" sz="2400" i="0" dirty="0">
                <a:solidFill>
                  <a:srgbClr val="0000FF"/>
                </a:solidFill>
              </a:rPr>
              <a:t> turbulence through synthetic diagnostics</a:t>
            </a:r>
            <a:endParaRPr lang="en-US" sz="1600" i="0" dirty="0">
              <a:solidFill>
                <a:srgbClr val="0000FF"/>
              </a:solidFill>
              <a:latin typeface="Helvetica Neue" charset="0"/>
            </a:endParaRPr>
          </a:p>
        </p:txBody>
      </p:sp>
      <p:sp>
        <p:nvSpPr>
          <p:cNvPr id="55304" name="Rectangle 10"/>
          <p:cNvSpPr>
            <a:spLocks noChangeArrowheads="1"/>
          </p:cNvSpPr>
          <p:nvPr/>
        </p:nvSpPr>
        <p:spPr bwMode="auto">
          <a:xfrm>
            <a:off x="7432675" y="6307138"/>
            <a:ext cx="1711325" cy="230187"/>
          </a:xfrm>
          <a:prstGeom prst="rect">
            <a:avLst/>
          </a:prstGeom>
          <a:noFill/>
          <a:ln w="9525">
            <a:noFill/>
            <a:miter lim="800000"/>
            <a:headEnd/>
            <a:tailEnd/>
          </a:ln>
        </p:spPr>
        <p:txBody>
          <a:bodyPr wrap="none">
            <a:spAutoFit/>
          </a:bodyPr>
          <a:lstStyle/>
          <a:p>
            <a:pPr>
              <a:buFontTx/>
              <a:buNone/>
            </a:pPr>
            <a:r>
              <a:rPr lang="en-US" sz="900" i="0">
                <a:solidFill>
                  <a:srgbClr val="0000FF"/>
                </a:solidFill>
              </a:rPr>
              <a:t>W. Guttenfelder, et al. PPPL</a:t>
            </a:r>
            <a:endParaRPr lang="en-US" sz="900"/>
          </a:p>
        </p:txBody>
      </p:sp>
      <p:sp>
        <p:nvSpPr>
          <p:cNvPr id="55306" name="TextBox 15"/>
          <p:cNvSpPr txBox="1">
            <a:spLocks noChangeArrowheads="1"/>
          </p:cNvSpPr>
          <p:nvPr/>
        </p:nvSpPr>
        <p:spPr bwMode="auto">
          <a:xfrm>
            <a:off x="5489575" y="4321175"/>
            <a:ext cx="3535363" cy="498475"/>
          </a:xfrm>
          <a:prstGeom prst="rect">
            <a:avLst/>
          </a:prstGeom>
          <a:noFill/>
          <a:ln w="9525">
            <a:noFill/>
            <a:miter lim="800000"/>
            <a:headEnd/>
            <a:tailEnd/>
          </a:ln>
        </p:spPr>
        <p:txBody>
          <a:bodyPr wrap="none">
            <a:spAutoFit/>
          </a:bodyPr>
          <a:lstStyle/>
          <a:p>
            <a:pPr algn="ctr">
              <a:buFontTx/>
              <a:buNone/>
            </a:pPr>
            <a:r>
              <a:rPr lang="en-US" i="0"/>
              <a:t>Poloidal correlation from synthetic diagnostic</a:t>
            </a:r>
          </a:p>
          <a:p>
            <a:pPr algn="ctr">
              <a:buFontTx/>
              <a:buNone/>
            </a:pPr>
            <a:r>
              <a:rPr lang="en-US" i="0"/>
              <a:t>(without noise)</a:t>
            </a:r>
          </a:p>
        </p:txBody>
      </p:sp>
      <p:pic>
        <p:nvPicPr>
          <p:cNvPr id="55307" name="Picture 11"/>
          <p:cNvPicPr>
            <a:picLocks noChangeAspect="1" noChangeArrowheads="1"/>
          </p:cNvPicPr>
          <p:nvPr/>
        </p:nvPicPr>
        <p:blipFill>
          <a:blip r:embed="rId3" cstate="print"/>
          <a:srcRect/>
          <a:stretch>
            <a:fillRect/>
          </a:stretch>
        </p:blipFill>
        <p:spPr bwMode="auto">
          <a:xfrm>
            <a:off x="5257800" y="4783138"/>
            <a:ext cx="3733800" cy="1479550"/>
          </a:xfrm>
          <a:prstGeom prst="rect">
            <a:avLst/>
          </a:prstGeom>
          <a:noFill/>
          <a:ln w="9525">
            <a:noFill/>
            <a:miter lim="800000"/>
            <a:headEnd/>
            <a:tailEnd/>
          </a:ln>
        </p:spPr>
      </p:pic>
      <p:sp>
        <p:nvSpPr>
          <p:cNvPr id="11" name="Slide Number Placeholder 3"/>
          <p:cNvSpPr>
            <a:spLocks noGrp="1"/>
          </p:cNvSpPr>
          <p:nvPr>
            <p:ph type="sldNum" sz="quarter" idx="10"/>
          </p:nvPr>
        </p:nvSpPr>
        <p:spPr>
          <a:xfrm>
            <a:off x="8382000" y="6629400"/>
            <a:ext cx="762000" cy="152400"/>
          </a:xfrm>
        </p:spPr>
        <p:txBody>
          <a:bodyPr/>
          <a:lstStyle/>
          <a:p>
            <a:pPr>
              <a:defRPr/>
            </a:pPr>
            <a:fld id="{7FBC0A1D-0D7E-4EAA-B844-E3A6B8CD6BA9}" type="slidenum">
              <a:rPr lang="en-US"/>
              <a:pPr>
                <a:defRPr/>
              </a:pPr>
              <a:t>26</a:t>
            </a:fld>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p:cNvPicPr>
            <a:picLocks noChangeAspect="1"/>
          </p:cNvPicPr>
          <p:nvPr/>
        </p:nvPicPr>
        <p:blipFill>
          <a:blip r:embed="rId2" cstate="print"/>
          <a:srcRect/>
          <a:stretch>
            <a:fillRect/>
          </a:stretch>
        </p:blipFill>
        <p:spPr bwMode="auto">
          <a:xfrm>
            <a:off x="438150" y="1898650"/>
            <a:ext cx="4318000" cy="4651375"/>
          </a:xfrm>
          <a:prstGeom prst="rect">
            <a:avLst/>
          </a:prstGeom>
          <a:noFill/>
          <a:ln w="9525">
            <a:noFill/>
            <a:miter lim="800000"/>
            <a:headEnd/>
            <a:tailEnd/>
          </a:ln>
        </p:spPr>
      </p:pic>
      <p:cxnSp>
        <p:nvCxnSpPr>
          <p:cNvPr id="6" name="Straight Connector 5"/>
          <p:cNvCxnSpPr/>
          <p:nvPr/>
        </p:nvCxnSpPr>
        <p:spPr>
          <a:xfrm>
            <a:off x="1482725" y="2293938"/>
            <a:ext cx="301625" cy="1587"/>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1482725" y="2593975"/>
            <a:ext cx="301625" cy="1588"/>
          </a:xfrm>
          <a:prstGeom prst="line">
            <a:avLst/>
          </a:prstGeom>
          <a:ln>
            <a:solidFill>
              <a:schemeClr val="tx1"/>
            </a:solidFill>
            <a:prstDash val="solid"/>
          </a:ln>
          <a:effectLst/>
        </p:spPr>
        <p:style>
          <a:lnRef idx="2">
            <a:schemeClr val="accent1"/>
          </a:lnRef>
          <a:fillRef idx="0">
            <a:schemeClr val="accent1"/>
          </a:fillRef>
          <a:effectRef idx="1">
            <a:schemeClr val="accent1"/>
          </a:effectRef>
          <a:fontRef idx="minor">
            <a:schemeClr val="tx1"/>
          </a:fontRef>
        </p:style>
      </p:cxnSp>
      <p:sp>
        <p:nvSpPr>
          <p:cNvPr id="41989" name="TextBox 7"/>
          <p:cNvSpPr txBox="1">
            <a:spLocks noChangeArrowheads="1"/>
          </p:cNvSpPr>
          <p:nvPr/>
        </p:nvSpPr>
        <p:spPr bwMode="auto">
          <a:xfrm>
            <a:off x="1784350" y="2125663"/>
            <a:ext cx="1669624" cy="584775"/>
          </a:xfrm>
          <a:prstGeom prst="rect">
            <a:avLst/>
          </a:prstGeom>
          <a:noFill/>
          <a:ln w="9525">
            <a:noFill/>
            <a:miter lim="800000"/>
            <a:headEnd/>
            <a:tailEnd/>
          </a:ln>
        </p:spPr>
        <p:txBody>
          <a:bodyPr wrap="none">
            <a:spAutoFit/>
          </a:bodyPr>
          <a:lstStyle/>
          <a:p>
            <a:r>
              <a:rPr lang="en-US" sz="1600" dirty="0">
                <a:latin typeface="Calibri" charset="0"/>
              </a:rPr>
              <a:t>Initial profile</a:t>
            </a:r>
          </a:p>
          <a:p>
            <a:r>
              <a:rPr lang="en-US" sz="1600" dirty="0">
                <a:latin typeface="Calibri" charset="0"/>
              </a:rPr>
              <a:t>End of simulation</a:t>
            </a:r>
          </a:p>
        </p:txBody>
      </p:sp>
      <p:cxnSp>
        <p:nvCxnSpPr>
          <p:cNvPr id="10" name="Straight Arrow Connector 9"/>
          <p:cNvCxnSpPr/>
          <p:nvPr/>
        </p:nvCxnSpPr>
        <p:spPr>
          <a:xfrm rot="5400000" flipH="1" flipV="1">
            <a:off x="2924969" y="3325019"/>
            <a:ext cx="1616075" cy="1587"/>
          </a:xfrm>
          <a:prstGeom prst="straightConnector1">
            <a:avLst/>
          </a:prstGeom>
          <a:ln w="76200">
            <a:solidFill>
              <a:schemeClr val="bg1">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41991" name="TextBox 10"/>
          <p:cNvSpPr txBox="1">
            <a:spLocks noChangeArrowheads="1"/>
          </p:cNvSpPr>
          <p:nvPr/>
        </p:nvSpPr>
        <p:spPr bwMode="auto">
          <a:xfrm>
            <a:off x="844550" y="1238250"/>
            <a:ext cx="4064000" cy="523875"/>
          </a:xfrm>
          <a:prstGeom prst="rect">
            <a:avLst/>
          </a:prstGeom>
          <a:noFill/>
          <a:ln w="9525">
            <a:noFill/>
            <a:miter lim="800000"/>
            <a:headEnd/>
            <a:tailEnd/>
          </a:ln>
        </p:spPr>
        <p:txBody>
          <a:bodyPr>
            <a:spAutoFit/>
          </a:bodyPr>
          <a:lstStyle/>
          <a:p>
            <a:pPr>
              <a:buFontTx/>
              <a:buNone/>
            </a:pPr>
            <a:r>
              <a:rPr lang="en-US" sz="1400" i="0">
                <a:latin typeface="Calibri" charset="0"/>
              </a:rPr>
              <a:t>Preliminary results using XGC0 simulation of edge main-ion velocity driven by X-loss</a:t>
            </a:r>
          </a:p>
        </p:txBody>
      </p:sp>
      <p:grpSp>
        <p:nvGrpSpPr>
          <p:cNvPr id="2" name="Group 19"/>
          <p:cNvGrpSpPr>
            <a:grpSpLocks/>
          </p:cNvGrpSpPr>
          <p:nvPr/>
        </p:nvGrpSpPr>
        <p:grpSpPr bwMode="auto">
          <a:xfrm>
            <a:off x="4972050" y="2405063"/>
            <a:ext cx="3851275" cy="3617912"/>
            <a:chOff x="4985514" y="857250"/>
            <a:chExt cx="2984500" cy="2804583"/>
          </a:xfrm>
        </p:grpSpPr>
        <p:pic>
          <p:nvPicPr>
            <p:cNvPr id="41997" name="Picture 17"/>
            <p:cNvPicPr>
              <a:picLocks noChangeAspect="1"/>
            </p:cNvPicPr>
            <p:nvPr/>
          </p:nvPicPr>
          <p:blipFill>
            <a:blip r:embed="rId3" cstate="print"/>
            <a:srcRect b="52342"/>
            <a:stretch>
              <a:fillRect/>
            </a:stretch>
          </p:blipFill>
          <p:spPr bwMode="auto">
            <a:xfrm>
              <a:off x="4985514" y="857250"/>
              <a:ext cx="2984500" cy="2451300"/>
            </a:xfrm>
            <a:prstGeom prst="rect">
              <a:avLst/>
            </a:prstGeom>
            <a:noFill/>
            <a:ln w="9525">
              <a:noFill/>
              <a:miter lim="800000"/>
              <a:headEnd/>
              <a:tailEnd/>
            </a:ln>
          </p:spPr>
        </p:pic>
        <p:pic>
          <p:nvPicPr>
            <p:cNvPr id="41998" name="Picture 18"/>
            <p:cNvPicPr>
              <a:picLocks noChangeAspect="1"/>
            </p:cNvPicPr>
            <p:nvPr/>
          </p:nvPicPr>
          <p:blipFill>
            <a:blip r:embed="rId3" cstate="print"/>
            <a:srcRect l="14938" t="87361" b="932"/>
            <a:stretch>
              <a:fillRect/>
            </a:stretch>
          </p:blipFill>
          <p:spPr bwMode="auto">
            <a:xfrm>
              <a:off x="5431367" y="3059730"/>
              <a:ext cx="2538647" cy="602103"/>
            </a:xfrm>
            <a:prstGeom prst="rect">
              <a:avLst/>
            </a:prstGeom>
            <a:noFill/>
            <a:ln w="9525">
              <a:noFill/>
              <a:miter lim="800000"/>
              <a:headEnd/>
              <a:tailEnd/>
            </a:ln>
          </p:spPr>
        </p:pic>
      </p:grpSp>
      <p:sp>
        <p:nvSpPr>
          <p:cNvPr id="41993" name="TextBox 20"/>
          <p:cNvSpPr txBox="1">
            <a:spLocks noChangeArrowheads="1"/>
          </p:cNvSpPr>
          <p:nvPr/>
        </p:nvSpPr>
        <p:spPr bwMode="auto">
          <a:xfrm>
            <a:off x="4835525" y="1663700"/>
            <a:ext cx="3927475" cy="825500"/>
          </a:xfrm>
          <a:prstGeom prst="rect">
            <a:avLst/>
          </a:prstGeom>
          <a:noFill/>
          <a:ln w="9525">
            <a:noFill/>
            <a:miter lim="800000"/>
            <a:headEnd/>
            <a:tailEnd/>
          </a:ln>
        </p:spPr>
        <p:txBody>
          <a:bodyPr>
            <a:spAutoFit/>
          </a:bodyPr>
          <a:lstStyle/>
          <a:p>
            <a:pPr>
              <a:buFontTx/>
              <a:buNone/>
            </a:pPr>
            <a:r>
              <a:rPr lang="en-US" sz="1400" i="0">
                <a:latin typeface="Calibri" charset="0"/>
              </a:rPr>
              <a:t>Deuterium edge velocity measured by Mach Probe</a:t>
            </a:r>
          </a:p>
          <a:p>
            <a:pPr>
              <a:buFontTx/>
              <a:buNone/>
            </a:pPr>
            <a:r>
              <a:rPr lang="en-US" sz="1400" i="0">
                <a:latin typeface="Calibri" charset="0"/>
              </a:rPr>
              <a:t>J.A. Boedo et al., PoP 18 032510 (2011)</a:t>
            </a:r>
          </a:p>
          <a:p>
            <a:pPr>
              <a:buFontTx/>
              <a:buNone/>
            </a:pPr>
            <a:endParaRPr lang="en-US" sz="1400" i="0">
              <a:latin typeface="Calibri" charset="0"/>
            </a:endParaRPr>
          </a:p>
        </p:txBody>
      </p:sp>
      <p:sp>
        <p:nvSpPr>
          <p:cNvPr id="41994" name="TextBox 8"/>
          <p:cNvSpPr txBox="1">
            <a:spLocks noChangeArrowheads="1"/>
          </p:cNvSpPr>
          <p:nvPr/>
        </p:nvSpPr>
        <p:spPr bwMode="auto">
          <a:xfrm>
            <a:off x="7126288" y="6210300"/>
            <a:ext cx="2017712" cy="276225"/>
          </a:xfrm>
          <a:prstGeom prst="rect">
            <a:avLst/>
          </a:prstGeom>
          <a:noFill/>
          <a:ln w="9525">
            <a:noFill/>
            <a:miter lim="800000"/>
            <a:headEnd/>
            <a:tailEnd/>
          </a:ln>
        </p:spPr>
        <p:txBody>
          <a:bodyPr wrap="none">
            <a:spAutoFit/>
          </a:bodyPr>
          <a:lstStyle/>
          <a:p>
            <a:pPr>
              <a:buFontTx/>
              <a:buNone/>
            </a:pPr>
            <a:r>
              <a:rPr lang="en-US" i="0"/>
              <a:t>D. Battaglia et al., (PPPL) </a:t>
            </a:r>
          </a:p>
        </p:txBody>
      </p:sp>
      <p:sp>
        <p:nvSpPr>
          <p:cNvPr id="41995" name="Rectangle 43"/>
          <p:cNvSpPr>
            <a:spLocks noChangeArrowheads="1"/>
          </p:cNvSpPr>
          <p:nvPr/>
        </p:nvSpPr>
        <p:spPr bwMode="auto">
          <a:xfrm>
            <a:off x="0" y="0"/>
            <a:ext cx="9144000" cy="889000"/>
          </a:xfrm>
          <a:prstGeom prst="rect">
            <a:avLst/>
          </a:prstGeom>
          <a:noFill/>
          <a:ln w="9525">
            <a:noFill/>
            <a:miter lim="800000"/>
            <a:headEnd/>
            <a:tailEnd/>
          </a:ln>
        </p:spPr>
        <p:txBody>
          <a:bodyPr anchor="ctr"/>
          <a:lstStyle/>
          <a:p>
            <a:pPr algn="ctr">
              <a:buFontTx/>
              <a:buNone/>
            </a:pPr>
            <a:r>
              <a:rPr lang="en-US" sz="2000" i="0" dirty="0"/>
              <a:t>Kinetic neoclassical effects in DIII-D H-mode pedestal using XGC0  </a:t>
            </a:r>
          </a:p>
          <a:p>
            <a:pPr algn="ctr">
              <a:buFontTx/>
              <a:buNone/>
            </a:pPr>
            <a:r>
              <a:rPr lang="en-US" sz="1600" i="0" dirty="0"/>
              <a:t>To help answer important questions on edge rotation, main-ion physics and SOL flows.</a:t>
            </a:r>
          </a:p>
        </p:txBody>
      </p:sp>
      <p:sp>
        <p:nvSpPr>
          <p:cNvPr id="14" name="Slide Number Placeholder 3"/>
          <p:cNvSpPr>
            <a:spLocks noGrp="1"/>
          </p:cNvSpPr>
          <p:nvPr>
            <p:ph type="sldNum" sz="quarter" idx="10"/>
          </p:nvPr>
        </p:nvSpPr>
        <p:spPr>
          <a:xfrm>
            <a:off x="8382000" y="6629400"/>
            <a:ext cx="762000" cy="152400"/>
          </a:xfrm>
        </p:spPr>
        <p:txBody>
          <a:bodyPr/>
          <a:lstStyle/>
          <a:p>
            <a:pPr algn="r">
              <a:defRPr/>
            </a:pPr>
            <a:fld id="{7FBC0A1D-0D7E-4EAA-B844-E3A6B8CD6BA9}" type="slidenum">
              <a:rPr lang="en-US" sz="900" i="0"/>
              <a:pPr algn="r">
                <a:defRPr/>
              </a:pPr>
              <a:t>27</a:t>
            </a:fld>
            <a:endParaRPr lang="en-US" sz="900" i="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3" descr="Fig8_Vt_Ti_profs_ELMcycle.jpg"/>
          <p:cNvPicPr>
            <a:picLocks noChangeAspect="1"/>
          </p:cNvPicPr>
          <p:nvPr/>
        </p:nvPicPr>
        <p:blipFill>
          <a:blip r:embed="rId3" cstate="print"/>
          <a:srcRect/>
          <a:stretch>
            <a:fillRect/>
          </a:stretch>
        </p:blipFill>
        <p:spPr bwMode="auto">
          <a:xfrm>
            <a:off x="180975" y="3724275"/>
            <a:ext cx="3600450" cy="2571750"/>
          </a:xfrm>
          <a:prstGeom prst="rect">
            <a:avLst/>
          </a:prstGeom>
          <a:noFill/>
          <a:ln w="9525">
            <a:noFill/>
            <a:miter lim="800000"/>
            <a:headEnd/>
            <a:tailEnd/>
          </a:ln>
        </p:spPr>
      </p:pic>
      <p:sp>
        <p:nvSpPr>
          <p:cNvPr id="34820" name="Rectangle 3"/>
          <p:cNvSpPr>
            <a:spLocks noGrp="1" noChangeArrowheads="1"/>
          </p:cNvSpPr>
          <p:nvPr>
            <p:ph type="body" idx="1"/>
          </p:nvPr>
        </p:nvSpPr>
        <p:spPr>
          <a:xfrm>
            <a:off x="2752725" y="985838"/>
            <a:ext cx="6391275" cy="2690812"/>
          </a:xfrm>
        </p:spPr>
        <p:txBody>
          <a:bodyPr/>
          <a:lstStyle/>
          <a:p>
            <a:pPr>
              <a:spcBef>
                <a:spcPct val="0"/>
              </a:spcBef>
            </a:pPr>
            <a:r>
              <a:rPr lang="en-US" sz="1800" smtClean="0"/>
              <a:t>Dependence of L-H power threshold (P</a:t>
            </a:r>
            <a:r>
              <a:rPr lang="en-US" sz="1800" baseline="-25000" smtClean="0"/>
              <a:t>thr</a:t>
            </a:r>
            <a:r>
              <a:rPr lang="en-US" sz="1800" smtClean="0"/>
              <a:t>) on density revealed roll-over at n</a:t>
            </a:r>
            <a:r>
              <a:rPr lang="en-US" sz="1800" baseline="-25000" smtClean="0"/>
              <a:t>e</a:t>
            </a:r>
            <a:r>
              <a:rPr lang="en-US" sz="1800" smtClean="0"/>
              <a:t> ~ 2e19 m</a:t>
            </a:r>
            <a:r>
              <a:rPr lang="en-US" sz="1800" baseline="30000" smtClean="0"/>
              <a:t>-3</a:t>
            </a:r>
            <a:r>
              <a:rPr lang="en-US" sz="1800" smtClean="0"/>
              <a:t>, while there is no such a dependence in the present multi-machine scaling laws.</a:t>
            </a:r>
          </a:p>
          <a:p>
            <a:pPr>
              <a:spcBef>
                <a:spcPct val="0"/>
              </a:spcBef>
            </a:pPr>
            <a:endParaRPr lang="en-US" sz="1800" smtClean="0"/>
          </a:p>
          <a:p>
            <a:pPr>
              <a:spcBef>
                <a:spcPct val="0"/>
              </a:spcBef>
            </a:pPr>
            <a:r>
              <a:rPr lang="en-US" sz="1800" smtClean="0"/>
              <a:t>Four types of ELMy H-mode were identified even with low NBI power (P</a:t>
            </a:r>
            <a:r>
              <a:rPr lang="en-US" sz="1800" baseline="-25000" smtClean="0"/>
              <a:t>NBI</a:t>
            </a:r>
            <a:r>
              <a:rPr lang="en-US" sz="1800" smtClean="0"/>
              <a:t> = 1.5MW); (1) large type-I ELMs with H</a:t>
            </a:r>
            <a:r>
              <a:rPr lang="en-US" sz="1800" baseline="-25000" smtClean="0"/>
              <a:t>98</a:t>
            </a:r>
            <a:r>
              <a:rPr lang="en-US" sz="1800" smtClean="0"/>
              <a:t>=0.8-0.9, (2) intermediate (possibly type-III) ELMs with H</a:t>
            </a:r>
            <a:r>
              <a:rPr lang="en-US" sz="1800" baseline="-25000" smtClean="0"/>
              <a:t>98</a:t>
            </a:r>
            <a:r>
              <a:rPr lang="en-US" sz="1800" smtClean="0"/>
              <a:t>=0.6-0.8, (3) mixed (type-I + small) ELMs with H</a:t>
            </a:r>
            <a:r>
              <a:rPr lang="en-US" sz="1800" baseline="-25000" smtClean="0"/>
              <a:t>98</a:t>
            </a:r>
            <a:r>
              <a:rPr lang="en-US" sz="1800" smtClean="0"/>
              <a:t>=0.9-1.0, and (4) small ELMs with H</a:t>
            </a:r>
            <a:r>
              <a:rPr lang="en-US" sz="1800" baseline="-25000" smtClean="0"/>
              <a:t>98</a:t>
            </a:r>
            <a:r>
              <a:rPr lang="en-US" sz="1800" smtClean="0"/>
              <a:t>=0.8-0.9</a:t>
            </a:r>
          </a:p>
        </p:txBody>
      </p:sp>
      <p:sp>
        <p:nvSpPr>
          <p:cNvPr id="34821" name="Rectangle 43"/>
          <p:cNvSpPr>
            <a:spLocks noChangeArrowheads="1"/>
          </p:cNvSpPr>
          <p:nvPr/>
        </p:nvSpPr>
        <p:spPr bwMode="auto">
          <a:xfrm>
            <a:off x="0" y="9525"/>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spcBef>
                <a:spcPct val="0"/>
              </a:spcBef>
              <a:buFontTx/>
              <a:buNone/>
            </a:pPr>
            <a:r>
              <a:rPr lang="en-US" sz="2800" i="0">
                <a:solidFill>
                  <a:srgbClr val="0000FF"/>
                </a:solidFill>
              </a:rPr>
              <a:t>H-mode power threshold and confinement / ELM study at KSTAR</a:t>
            </a:r>
            <a:endParaRPr lang="en-US" sz="1800" i="0">
              <a:solidFill>
                <a:srgbClr val="0000FF"/>
              </a:solidFill>
              <a:latin typeface="Helvetica Neue" charset="0"/>
            </a:endParaRPr>
          </a:p>
        </p:txBody>
      </p:sp>
      <p:sp>
        <p:nvSpPr>
          <p:cNvPr id="34822" name="TextBox 5"/>
          <p:cNvSpPr txBox="1">
            <a:spLocks noChangeArrowheads="1"/>
          </p:cNvSpPr>
          <p:nvPr/>
        </p:nvSpPr>
        <p:spPr bwMode="auto">
          <a:xfrm>
            <a:off x="6032500" y="6200775"/>
            <a:ext cx="3111500" cy="276225"/>
          </a:xfrm>
          <a:prstGeom prst="rect">
            <a:avLst/>
          </a:prstGeom>
          <a:noFill/>
          <a:ln w="9525">
            <a:noFill/>
            <a:miter lim="800000"/>
            <a:headEnd/>
            <a:tailEnd/>
          </a:ln>
        </p:spPr>
        <p:txBody>
          <a:bodyPr>
            <a:spAutoFit/>
          </a:bodyPr>
          <a:lstStyle/>
          <a:p>
            <a:pPr>
              <a:buFontTx/>
              <a:buNone/>
            </a:pPr>
            <a:r>
              <a:rPr lang="en-US" i="0" baseline="30000"/>
              <a:t>1</a:t>
            </a:r>
            <a:r>
              <a:rPr lang="en-US" i="0"/>
              <a:t>J-W. Ahn, ORNL submitted to NF (2012) </a:t>
            </a:r>
          </a:p>
        </p:txBody>
      </p:sp>
      <p:pic>
        <p:nvPicPr>
          <p:cNvPr id="34823" name="Picture 22" descr="Fig2_Pthr_vs_density.jpg"/>
          <p:cNvPicPr>
            <a:picLocks noChangeAspect="1"/>
          </p:cNvPicPr>
          <p:nvPr/>
        </p:nvPicPr>
        <p:blipFill>
          <a:blip r:embed="rId4" cstate="print"/>
          <a:srcRect/>
          <a:stretch>
            <a:fillRect/>
          </a:stretch>
        </p:blipFill>
        <p:spPr bwMode="auto">
          <a:xfrm>
            <a:off x="209550" y="928688"/>
            <a:ext cx="2362200" cy="2228850"/>
          </a:xfrm>
          <a:prstGeom prst="rect">
            <a:avLst/>
          </a:prstGeom>
          <a:noFill/>
          <a:ln w="9525">
            <a:noFill/>
            <a:miter lim="800000"/>
            <a:headEnd/>
            <a:tailEnd/>
          </a:ln>
        </p:spPr>
      </p:pic>
      <p:sp>
        <p:nvSpPr>
          <p:cNvPr id="34824" name="Rectangle 3"/>
          <p:cNvSpPr txBox="1">
            <a:spLocks noChangeArrowheads="1"/>
          </p:cNvSpPr>
          <p:nvPr/>
        </p:nvSpPr>
        <p:spPr bwMode="auto">
          <a:xfrm>
            <a:off x="3848100" y="3805238"/>
            <a:ext cx="5153025" cy="1833562"/>
          </a:xfrm>
          <a:prstGeom prst="rect">
            <a:avLst/>
          </a:prstGeom>
          <a:noFill/>
          <a:ln w="9525">
            <a:noFill/>
            <a:miter lim="800000"/>
            <a:headEnd/>
            <a:tailEnd/>
          </a:ln>
        </p:spPr>
        <p:txBody>
          <a:bodyPr/>
          <a:lstStyle/>
          <a:p>
            <a:pPr marL="342900" indent="-342900" eaLnBrk="0" hangingPunct="0">
              <a:spcBef>
                <a:spcPct val="0"/>
              </a:spcBef>
            </a:pPr>
            <a:r>
              <a:rPr lang="en-US" sz="1800" b="0" i="0">
                <a:solidFill>
                  <a:schemeClr val="tx1"/>
                </a:solidFill>
                <a:latin typeface="Arial" charset="0"/>
              </a:rPr>
              <a:t>Profile measurement for type-I ELMy H-mode shows that the recovery of T</a:t>
            </a:r>
            <a:r>
              <a:rPr lang="en-US" sz="1800" b="0" i="0" baseline="-25000">
                <a:solidFill>
                  <a:schemeClr val="tx1"/>
                </a:solidFill>
                <a:latin typeface="Arial" charset="0"/>
              </a:rPr>
              <a:t>i</a:t>
            </a:r>
            <a:r>
              <a:rPr lang="en-US" sz="1800" b="0" i="0">
                <a:solidFill>
                  <a:schemeClr val="tx1"/>
                </a:solidFill>
                <a:latin typeface="Arial" charset="0"/>
              </a:rPr>
              <a:t> pedestal after the ELM crash only occurs at the last stage of the inter-ELM period, </a:t>
            </a:r>
            <a:r>
              <a:rPr lang="en-US" sz="1800" b="0">
                <a:solidFill>
                  <a:schemeClr val="tx1"/>
                </a:solidFill>
                <a:latin typeface="Arial" charset="0"/>
              </a:rPr>
              <a:t>i.e.</a:t>
            </a:r>
            <a:r>
              <a:rPr lang="en-US" sz="1800" b="0" i="0">
                <a:solidFill>
                  <a:schemeClr val="tx1"/>
                </a:solidFill>
                <a:latin typeface="Arial" charset="0"/>
              </a:rPr>
              <a:t> &gt; 80 % of the ELM cycle. V</a:t>
            </a:r>
            <a:r>
              <a:rPr lang="en-US" sz="1800" b="0" i="0" baseline="-25000">
                <a:solidFill>
                  <a:schemeClr val="tx1"/>
                </a:solidFill>
                <a:latin typeface="Arial" charset="0"/>
              </a:rPr>
              <a:t>t</a:t>
            </a:r>
            <a:r>
              <a:rPr lang="en-US" sz="1800" b="0" i="0">
                <a:solidFill>
                  <a:schemeClr val="tx1"/>
                </a:solidFill>
                <a:latin typeface="Arial" charset="0"/>
              </a:rPr>
              <a:t> and T</a:t>
            </a:r>
            <a:r>
              <a:rPr lang="en-US" sz="1800" b="0" i="0" baseline="-25000">
                <a:solidFill>
                  <a:schemeClr val="tx1"/>
                </a:solidFill>
                <a:latin typeface="Arial" charset="0"/>
              </a:rPr>
              <a:t>e</a:t>
            </a:r>
            <a:r>
              <a:rPr lang="en-US" sz="1800" b="0" i="0">
                <a:solidFill>
                  <a:schemeClr val="tx1"/>
                </a:solidFill>
                <a:latin typeface="Arial" charset="0"/>
              </a:rPr>
              <a:t> pedestal continue to build up during the whole ELM cycle.</a:t>
            </a:r>
          </a:p>
        </p:txBody>
      </p:sp>
      <p:sp>
        <p:nvSpPr>
          <p:cNvPr id="34825" name="TextBox 5"/>
          <p:cNvSpPr txBox="1">
            <a:spLocks noChangeArrowheads="1"/>
          </p:cNvSpPr>
          <p:nvPr/>
        </p:nvSpPr>
        <p:spPr bwMode="auto">
          <a:xfrm>
            <a:off x="231775" y="3101975"/>
            <a:ext cx="2463800" cy="461963"/>
          </a:xfrm>
          <a:prstGeom prst="rect">
            <a:avLst/>
          </a:prstGeom>
          <a:noFill/>
          <a:ln w="9525">
            <a:noFill/>
            <a:miter lim="800000"/>
            <a:headEnd/>
            <a:tailEnd/>
          </a:ln>
        </p:spPr>
        <p:txBody>
          <a:bodyPr>
            <a:spAutoFit/>
          </a:bodyPr>
          <a:lstStyle/>
          <a:p>
            <a:pPr algn="ctr">
              <a:buFontTx/>
              <a:buNone/>
            </a:pPr>
            <a:r>
              <a:rPr lang="en-US" i="0">
                <a:solidFill>
                  <a:srgbClr val="800000"/>
                </a:solidFill>
              </a:rPr>
              <a:t>Measured L-H power threshold in low density regime</a:t>
            </a:r>
            <a:r>
              <a:rPr lang="en-US" i="0" baseline="30000">
                <a:solidFill>
                  <a:srgbClr val="800000"/>
                </a:solidFill>
              </a:rPr>
              <a:t>1</a:t>
            </a:r>
          </a:p>
        </p:txBody>
      </p:sp>
      <p:sp>
        <p:nvSpPr>
          <p:cNvPr id="34826" name="TextBox 5"/>
          <p:cNvSpPr txBox="1">
            <a:spLocks noChangeArrowheads="1"/>
          </p:cNvSpPr>
          <p:nvPr/>
        </p:nvSpPr>
        <p:spPr bwMode="auto">
          <a:xfrm>
            <a:off x="85725" y="6207125"/>
            <a:ext cx="3762375" cy="276225"/>
          </a:xfrm>
          <a:prstGeom prst="rect">
            <a:avLst/>
          </a:prstGeom>
          <a:noFill/>
          <a:ln w="9525">
            <a:noFill/>
            <a:miter lim="800000"/>
            <a:headEnd/>
            <a:tailEnd/>
          </a:ln>
        </p:spPr>
        <p:txBody>
          <a:bodyPr>
            <a:spAutoFit/>
          </a:bodyPr>
          <a:lstStyle/>
          <a:p>
            <a:pPr algn="ctr">
              <a:buFontTx/>
              <a:buNone/>
            </a:pPr>
            <a:r>
              <a:rPr lang="en-US" i="0">
                <a:solidFill>
                  <a:srgbClr val="800000"/>
                </a:solidFill>
              </a:rPr>
              <a:t>Vt and Ti profile evolution during the ELM cycle</a:t>
            </a:r>
            <a:r>
              <a:rPr lang="en-US" i="0" baseline="30000">
                <a:solidFill>
                  <a:srgbClr val="800000"/>
                </a:solidFill>
              </a:rPr>
              <a:t>1</a:t>
            </a:r>
          </a:p>
        </p:txBody>
      </p:sp>
      <p:sp>
        <p:nvSpPr>
          <p:cNvPr id="10" name="Slide Number Placeholder 3"/>
          <p:cNvSpPr>
            <a:spLocks noGrp="1"/>
          </p:cNvSpPr>
          <p:nvPr>
            <p:ph type="sldNum" sz="quarter" idx="10"/>
          </p:nvPr>
        </p:nvSpPr>
        <p:spPr>
          <a:xfrm>
            <a:off x="8382000" y="6629400"/>
            <a:ext cx="762000" cy="152400"/>
          </a:xfrm>
        </p:spPr>
        <p:txBody>
          <a:bodyPr/>
          <a:lstStyle/>
          <a:p>
            <a:pPr>
              <a:defRPr/>
            </a:pPr>
            <a:fld id="{7FBC0A1D-0D7E-4EAA-B844-E3A6B8CD6BA9}" type="slidenum">
              <a:rPr lang="en-US"/>
              <a:pPr>
                <a:defRPr/>
              </a:pPr>
              <a:t>28</a:t>
            </a:fld>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bwMode="auto">
          <a:xfrm>
            <a:off x="0" y="0"/>
            <a:ext cx="9372600" cy="1143000"/>
          </a:xfrm>
          <a:noFill/>
          <a:ln>
            <a:miter lim="800000"/>
            <a:headEnd/>
            <a:tailEnd/>
          </a:ln>
        </p:spPr>
        <p:txBody>
          <a:bodyPr wrap="square" lIns="91440" tIns="45720" rIns="91440" bIns="45720" numCol="1" anchor="t" anchorCtr="0" compatLnSpc="1">
            <a:prstTxWarp prst="textNoShape">
              <a:avLst/>
            </a:prstTxWarp>
          </a:bodyPr>
          <a:lstStyle/>
          <a:p>
            <a:r>
              <a:rPr lang="en-US" smtClean="0"/>
              <a:t>NSTX researchers pursuing targeted collaboration program </a:t>
            </a:r>
            <a:br>
              <a:rPr lang="en-US" smtClean="0"/>
            </a:br>
            <a:r>
              <a:rPr lang="en-US" smtClean="0"/>
              <a:t>on fusion facilities in support of NSTX-U, ITER, FNSF</a:t>
            </a:r>
          </a:p>
        </p:txBody>
      </p:sp>
      <p:sp>
        <p:nvSpPr>
          <p:cNvPr id="3" name="Content Placeholder 2"/>
          <p:cNvSpPr>
            <a:spLocks noGrp="1"/>
          </p:cNvSpPr>
          <p:nvPr>
            <p:ph idx="1"/>
          </p:nvPr>
        </p:nvSpPr>
        <p:spPr>
          <a:xfrm>
            <a:off x="990600" y="1219200"/>
            <a:ext cx="7696200" cy="5181600"/>
          </a:xfrm>
        </p:spPr>
        <p:txBody>
          <a:bodyPr/>
          <a:lstStyle/>
          <a:p>
            <a:pPr marL="171450" indent="-171450">
              <a:lnSpc>
                <a:spcPct val="150000"/>
              </a:lnSpc>
            </a:pPr>
            <a:r>
              <a:rPr lang="en-US" sz="2800" dirty="0" smtClean="0">
                <a:solidFill>
                  <a:schemeClr val="bg1">
                    <a:lumMod val="85000"/>
                  </a:schemeClr>
                </a:solidFill>
              </a:rPr>
              <a:t>Transport and Turbulence</a:t>
            </a:r>
          </a:p>
          <a:p>
            <a:pPr marL="171450" indent="-171450">
              <a:lnSpc>
                <a:spcPct val="150000"/>
              </a:lnSpc>
            </a:pPr>
            <a:r>
              <a:rPr lang="en-US" sz="2800" dirty="0" smtClean="0"/>
              <a:t>Macroscopic Stability</a:t>
            </a:r>
          </a:p>
          <a:p>
            <a:pPr marL="171450" indent="-171450">
              <a:lnSpc>
                <a:spcPct val="150000"/>
              </a:lnSpc>
            </a:pPr>
            <a:r>
              <a:rPr lang="en-US" sz="2800" dirty="0" smtClean="0">
                <a:solidFill>
                  <a:schemeClr val="bg1">
                    <a:lumMod val="85000"/>
                  </a:schemeClr>
                </a:solidFill>
              </a:rPr>
              <a:t>Energetic Particles</a:t>
            </a:r>
          </a:p>
          <a:p>
            <a:pPr marL="171450" indent="-171450">
              <a:lnSpc>
                <a:spcPct val="150000"/>
              </a:lnSpc>
            </a:pPr>
            <a:r>
              <a:rPr lang="en-US" sz="2800" dirty="0" smtClean="0">
                <a:solidFill>
                  <a:schemeClr val="bg1">
                    <a:lumMod val="85000"/>
                  </a:schemeClr>
                </a:solidFill>
              </a:rPr>
              <a:t>Solenoid-Free Plasma Start-up</a:t>
            </a:r>
          </a:p>
          <a:p>
            <a:pPr marL="171450" indent="-171450">
              <a:lnSpc>
                <a:spcPct val="150000"/>
              </a:lnSpc>
            </a:pPr>
            <a:r>
              <a:rPr lang="en-US" sz="2800" dirty="0" smtClean="0">
                <a:solidFill>
                  <a:schemeClr val="bg1">
                    <a:lumMod val="85000"/>
                  </a:schemeClr>
                </a:solidFill>
              </a:rPr>
              <a:t>Wave Heating and Current Drive</a:t>
            </a:r>
          </a:p>
          <a:p>
            <a:pPr marL="171450" indent="-171450">
              <a:lnSpc>
                <a:spcPct val="150000"/>
              </a:lnSpc>
            </a:pPr>
            <a:r>
              <a:rPr lang="en-US" sz="2800" dirty="0" smtClean="0">
                <a:solidFill>
                  <a:schemeClr val="bg1">
                    <a:lumMod val="85000"/>
                  </a:schemeClr>
                </a:solidFill>
              </a:rPr>
              <a:t>Advanced Scenarios and Control</a:t>
            </a:r>
          </a:p>
          <a:p>
            <a:pPr marL="171450" indent="-171450">
              <a:lnSpc>
                <a:spcPct val="150000"/>
              </a:lnSpc>
            </a:pPr>
            <a:r>
              <a:rPr lang="en-US" sz="2800" dirty="0" smtClean="0">
                <a:solidFill>
                  <a:schemeClr val="bg1">
                    <a:lumMod val="85000"/>
                  </a:schemeClr>
                </a:solidFill>
              </a:rPr>
              <a:t>Boundary Physics and Lithium Research</a:t>
            </a:r>
          </a:p>
          <a:p>
            <a:pPr marL="171450" indent="-171450">
              <a:buNone/>
            </a:pPr>
            <a:endParaRPr lang="en-US" sz="2000" dirty="0" smtClean="0"/>
          </a:p>
        </p:txBody>
      </p:sp>
      <p:sp>
        <p:nvSpPr>
          <p:cNvPr id="4" name="Slide Number Placeholder 3"/>
          <p:cNvSpPr>
            <a:spLocks noGrp="1"/>
          </p:cNvSpPr>
          <p:nvPr>
            <p:ph type="sldNum" sz="quarter" idx="10"/>
          </p:nvPr>
        </p:nvSpPr>
        <p:spPr>
          <a:xfrm>
            <a:off x="8382000" y="6629400"/>
            <a:ext cx="762000" cy="152400"/>
          </a:xfrm>
        </p:spPr>
        <p:txBody>
          <a:bodyPr/>
          <a:lstStyle/>
          <a:p>
            <a:pPr>
              <a:defRPr/>
            </a:pPr>
            <a:fld id="{7FBC0A1D-0D7E-4EAA-B844-E3A6B8CD6BA9}" type="slidenum">
              <a:rPr lang="en-US"/>
              <a:pPr>
                <a:defRPr/>
              </a:pPr>
              <a:t>29</a:t>
            </a:fld>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3"/>
          <p:cNvSpPr>
            <a:spLocks noGrp="1"/>
          </p:cNvSpPr>
          <p:nvPr>
            <p:ph type="sldNum" sz="quarter" idx="12"/>
          </p:nvPr>
        </p:nvSpPr>
        <p:spPr bwMode="auto">
          <a:noFill/>
          <a:ln>
            <a:miter lim="800000"/>
            <a:headEnd/>
            <a:tailEnd/>
          </a:ln>
        </p:spPr>
        <p:txBody>
          <a:bodyPr/>
          <a:lstStyle/>
          <a:p>
            <a:fld id="{684BB7D4-4DF4-465A-9DB2-E62ABBCF503A}" type="slidenum">
              <a:rPr lang="en-US" smtClean="0">
                <a:latin typeface="Calibri" pitchFamily="34" charset="0"/>
                <a:ea typeface="ＭＳ Ｐゴシック" pitchFamily="34" charset="-128"/>
              </a:rPr>
              <a:pPr/>
              <a:t>3</a:t>
            </a:fld>
            <a:endParaRPr lang="en-US" smtClean="0">
              <a:latin typeface="Calibri" pitchFamily="34" charset="0"/>
              <a:ea typeface="ＭＳ Ｐゴシック" pitchFamily="34" charset="-128"/>
            </a:endParaRPr>
          </a:p>
        </p:txBody>
      </p:sp>
      <p:sp>
        <p:nvSpPr>
          <p:cNvPr id="3075" name="Title 5"/>
          <p:cNvSpPr>
            <a:spLocks noGrp="1"/>
          </p:cNvSpPr>
          <p:nvPr>
            <p:ph type="title"/>
          </p:nvPr>
        </p:nvSpPr>
        <p:spPr>
          <a:xfrm>
            <a:off x="457200" y="55563"/>
            <a:ext cx="8229600" cy="827087"/>
          </a:xfrm>
        </p:spPr>
        <p:txBody>
          <a:bodyPr/>
          <a:lstStyle/>
          <a:p>
            <a:r>
              <a:rPr lang="en-US" sz="3200" b="1" u="sng" smtClean="0">
                <a:ea typeface="ＭＳ Ｐゴシック" pitchFamily="34" charset="-128"/>
              </a:rPr>
              <a:t>Recent accomplishments</a:t>
            </a:r>
          </a:p>
        </p:txBody>
      </p:sp>
      <p:sp>
        <p:nvSpPr>
          <p:cNvPr id="6" name="Rectangle 5"/>
          <p:cNvSpPr/>
          <p:nvPr/>
        </p:nvSpPr>
        <p:spPr>
          <a:xfrm>
            <a:off x="892175" y="1630363"/>
            <a:ext cx="7215188" cy="4986337"/>
          </a:xfrm>
          <a:prstGeom prst="rect">
            <a:avLst/>
          </a:prstGeom>
        </p:spPr>
        <p:txBody>
          <a:bodyPr>
            <a:spAutoFit/>
          </a:bodyPr>
          <a:lstStyle/>
          <a:p>
            <a:pPr marL="515938" indent="-344488" defTabSz="457200">
              <a:lnSpc>
                <a:spcPct val="150000"/>
              </a:lnSpc>
              <a:spcBef>
                <a:spcPts val="600"/>
              </a:spcBef>
              <a:spcAft>
                <a:spcPts val="0"/>
              </a:spcAft>
              <a:buFont typeface="Arial" pitchFamily="34" charset="0"/>
              <a:buChar char="•"/>
              <a:defRPr/>
            </a:pPr>
            <a:r>
              <a:rPr lang="en-US" sz="1800" b="0" i="0" dirty="0">
                <a:solidFill>
                  <a:prstClr val="black"/>
                </a:solidFill>
                <a:latin typeface="Arial" charset="0"/>
                <a:ea typeface="ＭＳ Ｐゴシック" pitchFamily="34" charset="-128"/>
              </a:rPr>
              <a:t>Umbrella legs replacement underway (3 legs cut off).</a:t>
            </a:r>
          </a:p>
          <a:p>
            <a:pPr marL="515938" indent="-344488" defTabSz="457200">
              <a:lnSpc>
                <a:spcPct val="150000"/>
              </a:lnSpc>
              <a:spcBef>
                <a:spcPts val="600"/>
              </a:spcBef>
              <a:spcAft>
                <a:spcPts val="0"/>
              </a:spcAft>
              <a:buFont typeface="Arial" pitchFamily="34" charset="0"/>
              <a:buChar char="•"/>
              <a:defRPr/>
            </a:pPr>
            <a:r>
              <a:rPr lang="en-US" sz="1800" b="0" i="0" dirty="0">
                <a:solidFill>
                  <a:prstClr val="black"/>
                </a:solidFill>
                <a:latin typeface="Arial" charset="0"/>
                <a:ea typeface="ＭＳ Ｐゴシック" pitchFamily="34" charset="-128"/>
              </a:rPr>
              <a:t>TFTR TC Lintel removed (for NB relocation).</a:t>
            </a:r>
          </a:p>
          <a:p>
            <a:pPr marL="515938" indent="-344488" defTabSz="457200">
              <a:lnSpc>
                <a:spcPct val="150000"/>
              </a:lnSpc>
              <a:spcBef>
                <a:spcPts val="600"/>
              </a:spcBef>
              <a:spcAft>
                <a:spcPts val="0"/>
              </a:spcAft>
              <a:buFont typeface="Arial" pitchFamily="34" charset="0"/>
              <a:buChar char="•"/>
              <a:defRPr/>
            </a:pPr>
            <a:r>
              <a:rPr lang="en-US" sz="1800" b="0" i="0" dirty="0">
                <a:solidFill>
                  <a:prstClr val="black"/>
                </a:solidFill>
                <a:latin typeface="Arial" charset="0"/>
                <a:ea typeface="ＭＳ Ｐゴシック" pitchFamily="34" charset="-128"/>
              </a:rPr>
              <a:t>Neutral beam box test lift. </a:t>
            </a:r>
          </a:p>
          <a:p>
            <a:pPr marL="515938" indent="-344488" defTabSz="457200">
              <a:lnSpc>
                <a:spcPct val="150000"/>
              </a:lnSpc>
              <a:spcBef>
                <a:spcPts val="600"/>
              </a:spcBef>
              <a:spcAft>
                <a:spcPts val="0"/>
              </a:spcAft>
              <a:buFont typeface="Arial" pitchFamily="34" charset="0"/>
              <a:buChar char="•"/>
              <a:defRPr/>
            </a:pPr>
            <a:r>
              <a:rPr lang="en-US" sz="1800" b="0" i="0" dirty="0">
                <a:solidFill>
                  <a:prstClr val="black"/>
                </a:solidFill>
                <a:latin typeface="Arial" charset="0"/>
                <a:ea typeface="ＭＳ Ｐゴシック" pitchFamily="34" charset="-128"/>
              </a:rPr>
              <a:t>NB services line installation underway .</a:t>
            </a:r>
          </a:p>
          <a:p>
            <a:pPr marL="515938" indent="-344488" defTabSz="457200">
              <a:lnSpc>
                <a:spcPct val="150000"/>
              </a:lnSpc>
              <a:spcBef>
                <a:spcPts val="600"/>
              </a:spcBef>
              <a:spcAft>
                <a:spcPts val="0"/>
              </a:spcAft>
              <a:buFont typeface="Arial" pitchFamily="34" charset="0"/>
              <a:buChar char="•"/>
              <a:defRPr/>
            </a:pPr>
            <a:r>
              <a:rPr lang="en-US" sz="1800" b="0" i="0" dirty="0">
                <a:solidFill>
                  <a:prstClr val="black"/>
                </a:solidFill>
                <a:latin typeface="Arial" charset="0"/>
                <a:ea typeface="ＭＳ Ｐゴシック" pitchFamily="34" charset="-128"/>
              </a:rPr>
              <a:t>Outer clevis pad welding ~33% complete.</a:t>
            </a:r>
          </a:p>
          <a:p>
            <a:pPr marL="515938" indent="-344488" defTabSz="457200">
              <a:lnSpc>
                <a:spcPct val="150000"/>
              </a:lnSpc>
              <a:spcBef>
                <a:spcPts val="600"/>
              </a:spcBef>
              <a:spcAft>
                <a:spcPts val="0"/>
              </a:spcAft>
              <a:buFont typeface="Arial" pitchFamily="34" charset="0"/>
              <a:buChar char="•"/>
              <a:defRPr/>
            </a:pPr>
            <a:r>
              <a:rPr lang="en-US" sz="1800" b="0" i="0" dirty="0">
                <a:solidFill>
                  <a:prstClr val="black"/>
                </a:solidFill>
                <a:latin typeface="Arial" charset="0"/>
                <a:ea typeface="ＭＳ Ｐゴシック" pitchFamily="34" charset="-128"/>
              </a:rPr>
              <a:t>CHI gap resolution. New tiles to be designed and installed.</a:t>
            </a:r>
          </a:p>
          <a:p>
            <a:pPr marL="515938" indent="-344488" defTabSz="457200">
              <a:lnSpc>
                <a:spcPct val="150000"/>
              </a:lnSpc>
              <a:spcBef>
                <a:spcPts val="0"/>
              </a:spcBef>
              <a:spcAft>
                <a:spcPts val="0"/>
              </a:spcAft>
              <a:buFont typeface="Arial" pitchFamily="34" charset="0"/>
              <a:buChar char="•"/>
              <a:defRPr/>
            </a:pPr>
            <a:r>
              <a:rPr lang="en-US" sz="1800" b="0" i="0" dirty="0">
                <a:solidFill>
                  <a:prstClr val="black"/>
                </a:solidFill>
                <a:latin typeface="Arial" charset="0"/>
                <a:ea typeface="ＭＳ Ｐゴシック" pitchFamily="34" charset="-128"/>
              </a:rPr>
              <a:t>Inner TF bundle fabrication</a:t>
            </a:r>
            <a:r>
              <a:rPr lang="en-US" sz="1600" b="0" i="0" dirty="0">
                <a:solidFill>
                  <a:prstClr val="black"/>
                </a:solidFill>
                <a:latin typeface="Arial" charset="0"/>
                <a:ea typeface="ＭＳ Ｐゴシック" pitchFamily="34" charset="-128"/>
              </a:rPr>
              <a:t>; 13 bars received, 11 soldered, 10 sandblasted/primed, 4 wrapped.</a:t>
            </a:r>
            <a:endParaRPr lang="en-US" sz="1800" b="0" i="0" dirty="0">
              <a:solidFill>
                <a:prstClr val="black"/>
              </a:solidFill>
              <a:latin typeface="Arial" charset="0"/>
              <a:ea typeface="ＭＳ Ｐゴシック" pitchFamily="34" charset="-128"/>
            </a:endParaRPr>
          </a:p>
          <a:p>
            <a:pPr marL="515938" indent="-344488" defTabSz="457200">
              <a:lnSpc>
                <a:spcPct val="150000"/>
              </a:lnSpc>
              <a:spcBef>
                <a:spcPts val="600"/>
              </a:spcBef>
              <a:spcAft>
                <a:spcPts val="0"/>
              </a:spcAft>
              <a:buFont typeface="Arial" pitchFamily="34" charset="0"/>
              <a:buChar char="•"/>
              <a:defRPr/>
            </a:pPr>
            <a:r>
              <a:rPr lang="en-US" sz="1800" b="0" i="0" dirty="0">
                <a:solidFill>
                  <a:prstClr val="black"/>
                </a:solidFill>
                <a:latin typeface="Arial" charset="0"/>
                <a:ea typeface="ＭＳ Ｐゴシック" pitchFamily="34" charset="-128"/>
              </a:rPr>
              <a:t>Coil support fabrication and installation continues.</a:t>
            </a:r>
          </a:p>
          <a:p>
            <a:pPr marL="515938" indent="-344488" defTabSz="457200">
              <a:lnSpc>
                <a:spcPct val="150000"/>
              </a:lnSpc>
              <a:spcBef>
                <a:spcPts val="600"/>
              </a:spcBef>
              <a:spcAft>
                <a:spcPts val="0"/>
              </a:spcAft>
              <a:buFont typeface="Arial" pitchFamily="34" charset="0"/>
              <a:buChar char="•"/>
              <a:defRPr/>
            </a:pPr>
            <a:r>
              <a:rPr lang="en-US" sz="1800" b="0" i="0" dirty="0">
                <a:solidFill>
                  <a:prstClr val="black"/>
                </a:solidFill>
                <a:latin typeface="Arial" charset="0"/>
                <a:ea typeface="ＭＳ Ｐゴシック" pitchFamily="34" charset="-128"/>
              </a:rPr>
              <a:t>Inner TF conductor deliveries on track</a:t>
            </a:r>
            <a:endParaRPr lang="en-US" sz="1600" b="0" i="0" dirty="0">
              <a:solidFill>
                <a:prstClr val="black"/>
              </a:solidFill>
              <a:latin typeface="Arial" charset="0"/>
              <a:ea typeface="ＭＳ Ｐゴシック" pitchFamily="34" charset="-128"/>
            </a:endParaRPr>
          </a:p>
          <a:p>
            <a:pPr defTabSz="457200">
              <a:buFont typeface="Arial" pitchFamily="34" charset="0"/>
              <a:buChar char="•"/>
              <a:defRPr/>
            </a:pPr>
            <a:endParaRPr lang="en-US" sz="1600" b="0" i="0" dirty="0">
              <a:solidFill>
                <a:prstClr val="black"/>
              </a:solidFill>
              <a:latin typeface="Arial" charset="0"/>
              <a:ea typeface="ＭＳ Ｐゴシック" pitchFamily="34" charset="-128"/>
            </a:endParaRPr>
          </a:p>
        </p:txBody>
      </p:sp>
      <p:sp>
        <p:nvSpPr>
          <p:cNvPr id="7" name="Title 5"/>
          <p:cNvSpPr txBox="1">
            <a:spLocks/>
          </p:cNvSpPr>
          <p:nvPr/>
        </p:nvSpPr>
        <p:spPr bwMode="auto">
          <a:xfrm>
            <a:off x="457200" y="803275"/>
            <a:ext cx="8229600" cy="827088"/>
          </a:xfrm>
          <a:prstGeom prst="rect">
            <a:avLst/>
          </a:prstGeom>
          <a:noFill/>
          <a:ln w="9525">
            <a:noFill/>
            <a:miter lim="800000"/>
            <a:headEnd/>
            <a:tailEnd/>
          </a:ln>
        </p:spPr>
        <p:txBody>
          <a:bodyPr anchor="ctr"/>
          <a:lstStyle/>
          <a:p>
            <a:pPr algn="ctr" defTabSz="457200" eaLnBrk="0" hangingPunct="0">
              <a:defRPr/>
            </a:pPr>
            <a:r>
              <a:rPr lang="en-US" sz="3200" u="sng" dirty="0">
                <a:solidFill>
                  <a:srgbClr val="FF0000"/>
                </a:solidFill>
                <a:latin typeface="Calibri"/>
                <a:ea typeface="ＭＳ Ｐゴシック" pitchFamily="34" charset="-128"/>
                <a:cs typeface="ＭＳ Ｐゴシック" charset="-128"/>
              </a:rPr>
              <a:t>Good progress across all fronts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Content Placeholder 4"/>
          <p:cNvSpPr>
            <a:spLocks noGrp="1"/>
          </p:cNvSpPr>
          <p:nvPr>
            <p:ph idx="1"/>
          </p:nvPr>
        </p:nvSpPr>
        <p:spPr>
          <a:xfrm>
            <a:off x="152400" y="1008063"/>
            <a:ext cx="4800600" cy="5486400"/>
          </a:xfrm>
        </p:spPr>
        <p:txBody>
          <a:bodyPr/>
          <a:lstStyle/>
          <a:p>
            <a:r>
              <a:rPr lang="en-US" sz="2000" dirty="0" smtClean="0"/>
              <a:t>In 2011, n=1 EF study was successfully initiated </a:t>
            </a:r>
          </a:p>
          <a:p>
            <a:r>
              <a:rPr lang="en-US" sz="2000" dirty="0" smtClean="0"/>
              <a:t>Non-</a:t>
            </a:r>
            <a:r>
              <a:rPr lang="en-US" sz="2000" dirty="0" err="1" smtClean="0"/>
              <a:t>axisymmetric</a:t>
            </a:r>
            <a:r>
              <a:rPr lang="en-US" sz="2000" dirty="0" smtClean="0"/>
              <a:t> plasma response was investigated with resonant (+90 phasing) and non-resonant (-90 phasing) fields, indicating the possibility of a very small intrinsic error field</a:t>
            </a:r>
          </a:p>
          <a:p>
            <a:r>
              <a:rPr lang="en-US" sz="2000" dirty="0" smtClean="0"/>
              <a:t>Resonant field thresholds were analyzed by IPEC and consistently combined with locking scaling for </a:t>
            </a:r>
            <a:r>
              <a:rPr lang="en-US" sz="2000" dirty="0" err="1" smtClean="0"/>
              <a:t>tokamaks</a:t>
            </a:r>
            <a:r>
              <a:rPr lang="en-US" sz="2000" dirty="0" smtClean="0"/>
              <a:t> (ITPA activity)</a:t>
            </a:r>
          </a:p>
          <a:p>
            <a:r>
              <a:rPr lang="en-US" sz="2000" dirty="0" smtClean="0"/>
              <a:t>Plan for 2012: The n=1 EF study will be extended to full 4 </a:t>
            </a:r>
            <a:r>
              <a:rPr lang="en-US" sz="2000" dirty="0" err="1" smtClean="0"/>
              <a:t>toroidal</a:t>
            </a:r>
            <a:r>
              <a:rPr lang="en-US" sz="2000" dirty="0" smtClean="0"/>
              <a:t> phase scan in both resonant and non-resonant cases, and also to fully shaped L-mode and H-mode plasmas</a:t>
            </a:r>
          </a:p>
        </p:txBody>
      </p:sp>
      <p:pic>
        <p:nvPicPr>
          <p:cNvPr id="36867" name="Picture 8"/>
          <p:cNvPicPr>
            <a:picLocks noChangeAspect="1" noChangeArrowheads="1"/>
          </p:cNvPicPr>
          <p:nvPr/>
        </p:nvPicPr>
        <p:blipFill>
          <a:blip r:embed="rId2" cstate="print"/>
          <a:srcRect/>
          <a:stretch>
            <a:fillRect/>
          </a:stretch>
        </p:blipFill>
        <p:spPr bwMode="auto">
          <a:xfrm>
            <a:off x="5307013" y="976313"/>
            <a:ext cx="3694112" cy="2565400"/>
          </a:xfrm>
          <a:prstGeom prst="rect">
            <a:avLst/>
          </a:prstGeom>
          <a:noFill/>
          <a:ln w="9525">
            <a:noFill/>
            <a:miter lim="800000"/>
            <a:headEnd/>
            <a:tailEnd/>
          </a:ln>
        </p:spPr>
      </p:pic>
      <p:cxnSp>
        <p:nvCxnSpPr>
          <p:cNvPr id="36868" name="Straight Arrow Connector 12"/>
          <p:cNvCxnSpPr>
            <a:cxnSpLocks noChangeShapeType="1"/>
          </p:cNvCxnSpPr>
          <p:nvPr/>
        </p:nvCxnSpPr>
        <p:spPr bwMode="auto">
          <a:xfrm>
            <a:off x="4343400" y="3124200"/>
            <a:ext cx="914400" cy="0"/>
          </a:xfrm>
          <a:prstGeom prst="straightConnector1">
            <a:avLst/>
          </a:prstGeom>
          <a:noFill/>
          <a:ln w="15875">
            <a:solidFill>
              <a:schemeClr val="tx1"/>
            </a:solidFill>
            <a:round/>
            <a:headEnd/>
            <a:tailEnd type="arrow" w="med" len="med"/>
          </a:ln>
        </p:spPr>
      </p:cxnSp>
      <p:cxnSp>
        <p:nvCxnSpPr>
          <p:cNvPr id="36869" name="Straight Arrow Connector 14"/>
          <p:cNvCxnSpPr>
            <a:cxnSpLocks noChangeShapeType="1"/>
          </p:cNvCxnSpPr>
          <p:nvPr/>
        </p:nvCxnSpPr>
        <p:spPr bwMode="auto">
          <a:xfrm>
            <a:off x="3392488" y="4648200"/>
            <a:ext cx="1712912" cy="1588"/>
          </a:xfrm>
          <a:prstGeom prst="straightConnector1">
            <a:avLst/>
          </a:prstGeom>
          <a:noFill/>
          <a:ln w="15875">
            <a:solidFill>
              <a:schemeClr val="tx1"/>
            </a:solidFill>
            <a:round/>
            <a:headEnd/>
            <a:tailEnd type="arrow" w="med" len="med"/>
          </a:ln>
        </p:spPr>
      </p:cxnSp>
      <p:pic>
        <p:nvPicPr>
          <p:cNvPr id="36870" name="Picture 2"/>
          <p:cNvPicPr>
            <a:picLocks noChangeAspect="1" noChangeArrowheads="1"/>
          </p:cNvPicPr>
          <p:nvPr/>
        </p:nvPicPr>
        <p:blipFill>
          <a:blip r:embed="rId3" cstate="print"/>
          <a:srcRect/>
          <a:stretch>
            <a:fillRect/>
          </a:stretch>
        </p:blipFill>
        <p:spPr bwMode="auto">
          <a:xfrm>
            <a:off x="5086350" y="3632200"/>
            <a:ext cx="3905250" cy="2693988"/>
          </a:xfrm>
          <a:prstGeom prst="rect">
            <a:avLst/>
          </a:prstGeom>
          <a:noFill/>
          <a:ln w="9525">
            <a:noFill/>
            <a:miter lim="800000"/>
            <a:headEnd/>
            <a:tailEnd/>
          </a:ln>
        </p:spPr>
      </p:pic>
      <p:sp>
        <p:nvSpPr>
          <p:cNvPr id="36871" name="Rectangle 43"/>
          <p:cNvSpPr>
            <a:spLocks noChangeArrowheads="1"/>
          </p:cNvSpPr>
          <p:nvPr/>
        </p:nvSpPr>
        <p:spPr bwMode="auto">
          <a:xfrm>
            <a:off x="0" y="0"/>
            <a:ext cx="9144000" cy="889000"/>
          </a:xfrm>
          <a:prstGeom prst="rect">
            <a:avLst/>
          </a:prstGeom>
          <a:noFill/>
          <a:ln w="9525">
            <a:noFill/>
            <a:miter lim="800000"/>
            <a:headEnd/>
            <a:tailEnd/>
          </a:ln>
        </p:spPr>
        <p:txBody>
          <a:bodyPr anchor="ctr"/>
          <a:lstStyle/>
          <a:p>
            <a:pPr algn="ctr" eaLnBrk="0" hangingPunct="0">
              <a:spcBef>
                <a:spcPct val="0"/>
              </a:spcBef>
              <a:buFontTx/>
              <a:buNone/>
            </a:pPr>
            <a:r>
              <a:rPr lang="en-US" sz="2800" i="0"/>
              <a:t>Study on Error Field and Locking in KSTAR</a:t>
            </a:r>
            <a:endParaRPr lang="en-US" sz="1800" i="0">
              <a:solidFill>
                <a:srgbClr val="0000FF"/>
              </a:solidFill>
              <a:latin typeface="Helvetica Neue" charset="0"/>
            </a:endParaRPr>
          </a:p>
        </p:txBody>
      </p:sp>
      <p:sp>
        <p:nvSpPr>
          <p:cNvPr id="36872" name="TextBox 10"/>
          <p:cNvSpPr txBox="1">
            <a:spLocks noChangeArrowheads="1"/>
          </p:cNvSpPr>
          <p:nvPr/>
        </p:nvSpPr>
        <p:spPr bwMode="auto">
          <a:xfrm>
            <a:off x="7454900" y="6273800"/>
            <a:ext cx="1800225" cy="276225"/>
          </a:xfrm>
          <a:prstGeom prst="rect">
            <a:avLst/>
          </a:prstGeom>
          <a:noFill/>
          <a:ln w="9525">
            <a:noFill/>
            <a:miter lim="800000"/>
            <a:headEnd/>
            <a:tailEnd/>
          </a:ln>
        </p:spPr>
        <p:txBody>
          <a:bodyPr wrap="none">
            <a:spAutoFit/>
          </a:bodyPr>
          <a:lstStyle/>
          <a:p>
            <a:pPr>
              <a:buFontTx/>
              <a:buNone/>
            </a:pPr>
            <a:r>
              <a:rPr lang="en-US" i="0"/>
              <a:t>J-K Park, et al., PPPL</a:t>
            </a:r>
          </a:p>
        </p:txBody>
      </p:sp>
      <p:sp>
        <p:nvSpPr>
          <p:cNvPr id="10" name="Slide Number Placeholder 3"/>
          <p:cNvSpPr>
            <a:spLocks noGrp="1"/>
          </p:cNvSpPr>
          <p:nvPr>
            <p:ph type="sldNum" sz="quarter" idx="10"/>
          </p:nvPr>
        </p:nvSpPr>
        <p:spPr>
          <a:xfrm>
            <a:off x="8382000" y="6629400"/>
            <a:ext cx="762000" cy="152400"/>
          </a:xfrm>
        </p:spPr>
        <p:txBody>
          <a:bodyPr/>
          <a:lstStyle/>
          <a:p>
            <a:pPr>
              <a:defRPr/>
            </a:pPr>
            <a:fld id="{7FBC0A1D-0D7E-4EAA-B844-E3A6B8CD6BA9}" type="slidenum">
              <a:rPr lang="en-US"/>
              <a:pPr>
                <a:defRPr/>
              </a:pPr>
              <a:t>30</a:t>
            </a:fld>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3"/>
          <p:cNvSpPr>
            <a:spLocks noChangeArrowheads="1"/>
          </p:cNvSpPr>
          <p:nvPr/>
        </p:nvSpPr>
        <p:spPr bwMode="auto">
          <a:xfrm>
            <a:off x="0" y="12700"/>
            <a:ext cx="9144000" cy="889000"/>
          </a:xfrm>
          <a:prstGeom prst="rect">
            <a:avLst/>
          </a:prstGeom>
          <a:noFill/>
          <a:ln w="9525">
            <a:noFill/>
            <a:miter lim="800000"/>
            <a:headEnd/>
            <a:tailEnd/>
          </a:ln>
        </p:spPr>
        <p:txBody>
          <a:bodyPr anchor="ctr"/>
          <a:lstStyle/>
          <a:p>
            <a:pPr algn="ctr" eaLnBrk="0" hangingPunct="0">
              <a:spcBef>
                <a:spcPct val="0"/>
              </a:spcBef>
              <a:buFontTx/>
              <a:buNone/>
            </a:pPr>
            <a:r>
              <a:rPr lang="en-US" sz="2000" i="0" dirty="0"/>
              <a:t>KSTAR 2/1 and 3/1 rotating MHD mode onset, and correlation with plasma rotation shear, and n=2 NTV braking profile characterized</a:t>
            </a:r>
            <a:endParaRPr lang="en-US" sz="2000" i="0" dirty="0">
              <a:solidFill>
                <a:srgbClr val="0000FF"/>
              </a:solidFill>
              <a:latin typeface="Helvetica Neue" charset="0"/>
            </a:endParaRPr>
          </a:p>
        </p:txBody>
      </p:sp>
      <p:sp>
        <p:nvSpPr>
          <p:cNvPr id="39939" name="TextBox 16"/>
          <p:cNvSpPr txBox="1">
            <a:spLocks noChangeArrowheads="1"/>
          </p:cNvSpPr>
          <p:nvPr/>
        </p:nvSpPr>
        <p:spPr bwMode="auto">
          <a:xfrm>
            <a:off x="6051550" y="6197600"/>
            <a:ext cx="3092450" cy="276225"/>
          </a:xfrm>
          <a:prstGeom prst="rect">
            <a:avLst/>
          </a:prstGeom>
          <a:noFill/>
          <a:ln w="9525">
            <a:noFill/>
            <a:miter lim="800000"/>
            <a:headEnd/>
            <a:tailEnd/>
          </a:ln>
        </p:spPr>
        <p:txBody>
          <a:bodyPr wrap="none">
            <a:spAutoFit/>
          </a:bodyPr>
          <a:lstStyle/>
          <a:p>
            <a:pPr>
              <a:buFontTx/>
              <a:buNone/>
            </a:pPr>
            <a:r>
              <a:rPr lang="en-US" i="0"/>
              <a:t>Y.S. Park, S. Sabbagh et al., Columbia U</a:t>
            </a:r>
          </a:p>
        </p:txBody>
      </p:sp>
      <p:sp>
        <p:nvSpPr>
          <p:cNvPr id="39940" name="TextBox 25"/>
          <p:cNvSpPr txBox="1">
            <a:spLocks noChangeArrowheads="1"/>
          </p:cNvSpPr>
          <p:nvPr/>
        </p:nvSpPr>
        <p:spPr bwMode="auto">
          <a:xfrm>
            <a:off x="101600" y="3981450"/>
            <a:ext cx="3581400" cy="461963"/>
          </a:xfrm>
          <a:prstGeom prst="rect">
            <a:avLst/>
          </a:prstGeom>
          <a:noFill/>
          <a:ln w="9525">
            <a:noFill/>
            <a:miter lim="800000"/>
            <a:headEnd/>
            <a:tailEnd/>
          </a:ln>
        </p:spPr>
        <p:txBody>
          <a:bodyPr>
            <a:spAutoFit/>
          </a:bodyPr>
          <a:lstStyle/>
          <a:p>
            <a:pPr>
              <a:buFontTx/>
              <a:buNone/>
            </a:pPr>
            <a:r>
              <a:rPr lang="en-US"/>
              <a:t>Initial assessment of tearing mode onset (indicated by crosses) vs. q95. </a:t>
            </a:r>
          </a:p>
        </p:txBody>
      </p:sp>
      <p:sp>
        <p:nvSpPr>
          <p:cNvPr id="39941" name="TextBox 26"/>
          <p:cNvSpPr txBox="1">
            <a:spLocks noChangeArrowheads="1"/>
          </p:cNvSpPr>
          <p:nvPr/>
        </p:nvSpPr>
        <p:spPr bwMode="auto">
          <a:xfrm>
            <a:off x="3244850" y="3981450"/>
            <a:ext cx="3022600" cy="461963"/>
          </a:xfrm>
          <a:prstGeom prst="rect">
            <a:avLst/>
          </a:prstGeom>
          <a:noFill/>
          <a:ln w="9525">
            <a:noFill/>
            <a:miter lim="800000"/>
            <a:headEnd/>
            <a:tailEnd/>
          </a:ln>
        </p:spPr>
        <p:txBody>
          <a:bodyPr>
            <a:spAutoFit/>
          </a:bodyPr>
          <a:lstStyle/>
          <a:p>
            <a:pPr>
              <a:buFontTx/>
              <a:buNone/>
            </a:pPr>
            <a:r>
              <a:rPr lang="en-US"/>
              <a:t>Tearing mode amplitude vs. rotation shear for KSTAR plasmas. </a:t>
            </a:r>
          </a:p>
        </p:txBody>
      </p:sp>
      <p:pic>
        <p:nvPicPr>
          <p:cNvPr id="39942" name="Picture 6"/>
          <p:cNvPicPr>
            <a:picLocks noChangeAspect="1" noChangeArrowheads="1"/>
          </p:cNvPicPr>
          <p:nvPr/>
        </p:nvPicPr>
        <p:blipFill>
          <a:blip r:embed="rId2" cstate="print"/>
          <a:srcRect/>
          <a:stretch>
            <a:fillRect/>
          </a:stretch>
        </p:blipFill>
        <p:spPr bwMode="auto">
          <a:xfrm>
            <a:off x="0" y="1300163"/>
            <a:ext cx="6084888" cy="2522537"/>
          </a:xfrm>
          <a:prstGeom prst="rect">
            <a:avLst/>
          </a:prstGeom>
          <a:noFill/>
          <a:ln w="9525">
            <a:noFill/>
            <a:miter lim="800000"/>
            <a:headEnd/>
            <a:tailEnd/>
          </a:ln>
        </p:spPr>
      </p:pic>
      <p:sp>
        <p:nvSpPr>
          <p:cNvPr id="39944" name="TextBox 7"/>
          <p:cNvSpPr txBox="1">
            <a:spLocks noChangeArrowheads="1"/>
          </p:cNvSpPr>
          <p:nvPr/>
        </p:nvSpPr>
        <p:spPr bwMode="auto">
          <a:xfrm>
            <a:off x="228600" y="4660900"/>
            <a:ext cx="8724900" cy="1584325"/>
          </a:xfrm>
          <a:prstGeom prst="rect">
            <a:avLst/>
          </a:prstGeom>
          <a:noFill/>
          <a:ln w="9525">
            <a:noFill/>
            <a:miter lim="800000"/>
            <a:headEnd/>
            <a:tailEnd/>
          </a:ln>
        </p:spPr>
        <p:txBody>
          <a:bodyPr>
            <a:spAutoFit/>
          </a:bodyPr>
          <a:lstStyle/>
          <a:p>
            <a:pPr>
              <a:spcAft>
                <a:spcPts val="600"/>
              </a:spcAft>
              <a:buFontTx/>
              <a:buNone/>
            </a:pPr>
            <a:r>
              <a:rPr lang="en-US" sz="1800" i="0">
                <a:solidFill>
                  <a:srgbClr val="000000"/>
                </a:solidFill>
              </a:rPr>
              <a:t>Columbia Plans for 2012</a:t>
            </a:r>
          </a:p>
          <a:p>
            <a:pPr lvl="1" indent="-182563">
              <a:spcBef>
                <a:spcPct val="0"/>
              </a:spcBef>
              <a:spcAft>
                <a:spcPts val="600"/>
              </a:spcAft>
              <a:buFontTx/>
              <a:buChar char="-"/>
            </a:pPr>
            <a:r>
              <a:rPr lang="en-US" sz="1600" i="0"/>
              <a:t>Conduct experiment to approach/reach the n = 1 no-wall stability limit</a:t>
            </a:r>
          </a:p>
          <a:p>
            <a:pPr lvl="1" indent="-182563">
              <a:spcBef>
                <a:spcPct val="0"/>
              </a:spcBef>
              <a:spcAft>
                <a:spcPts val="600"/>
              </a:spcAft>
              <a:buFontTx/>
              <a:buChar char="-"/>
            </a:pPr>
            <a:r>
              <a:rPr lang="en-US" sz="1600" i="0"/>
              <a:t>Characterize MHD instabilities in this regime, experimentally examine RWM stability</a:t>
            </a:r>
          </a:p>
          <a:p>
            <a:pPr lvl="1" indent="-182563">
              <a:spcBef>
                <a:spcPct val="0"/>
              </a:spcBef>
              <a:spcAft>
                <a:spcPts val="600"/>
              </a:spcAft>
              <a:buFontTx/>
              <a:buChar char="-"/>
            </a:pPr>
            <a:r>
              <a:rPr lang="en-US" sz="1600" i="0"/>
              <a:t>Compute non-resonant NTV braking profile; examine neoclassical offset velocity and  dependence on collisionality </a:t>
            </a:r>
          </a:p>
        </p:txBody>
      </p:sp>
      <p:sp>
        <p:nvSpPr>
          <p:cNvPr id="39945" name="TextBox 8"/>
          <p:cNvSpPr txBox="1">
            <a:spLocks noChangeArrowheads="1"/>
          </p:cNvSpPr>
          <p:nvPr/>
        </p:nvSpPr>
        <p:spPr bwMode="auto">
          <a:xfrm>
            <a:off x="6362700" y="3981450"/>
            <a:ext cx="2781300" cy="461963"/>
          </a:xfrm>
          <a:prstGeom prst="rect">
            <a:avLst/>
          </a:prstGeom>
          <a:noFill/>
          <a:ln w="9525">
            <a:noFill/>
            <a:miter lim="800000"/>
            <a:headEnd/>
            <a:tailEnd/>
          </a:ln>
        </p:spPr>
        <p:txBody>
          <a:bodyPr>
            <a:spAutoFit/>
          </a:bodyPr>
          <a:lstStyle/>
          <a:p>
            <a:pPr>
              <a:buFontTx/>
              <a:buNone/>
            </a:pPr>
            <a:r>
              <a:rPr lang="en-US"/>
              <a:t>n = 2 NTV braking profile on KSTAR using KSTAR CHERS data. </a:t>
            </a:r>
          </a:p>
        </p:txBody>
      </p:sp>
      <p:pic>
        <p:nvPicPr>
          <p:cNvPr id="39946" name="Picture 10"/>
          <p:cNvPicPr>
            <a:picLocks noChangeAspect="1"/>
          </p:cNvPicPr>
          <p:nvPr/>
        </p:nvPicPr>
        <p:blipFill>
          <a:blip r:embed="rId3" cstate="print"/>
          <a:srcRect r="45284" b="17647"/>
          <a:stretch>
            <a:fillRect/>
          </a:stretch>
        </p:blipFill>
        <p:spPr bwMode="auto">
          <a:xfrm>
            <a:off x="6046788" y="1231900"/>
            <a:ext cx="3097212" cy="2654300"/>
          </a:xfrm>
          <a:prstGeom prst="rect">
            <a:avLst/>
          </a:prstGeom>
          <a:noFill/>
          <a:ln w="9525">
            <a:noFill/>
            <a:miter lim="800000"/>
            <a:headEnd/>
            <a:tailEnd/>
          </a:ln>
        </p:spPr>
      </p:pic>
      <p:sp>
        <p:nvSpPr>
          <p:cNvPr id="39947" name="Rectangle 11"/>
          <p:cNvSpPr>
            <a:spLocks noChangeArrowheads="1"/>
          </p:cNvSpPr>
          <p:nvPr/>
        </p:nvSpPr>
        <p:spPr bwMode="auto">
          <a:xfrm>
            <a:off x="2647950" y="1397000"/>
            <a:ext cx="247650" cy="127000"/>
          </a:xfrm>
          <a:prstGeom prst="rect">
            <a:avLst/>
          </a:prstGeom>
          <a:solidFill>
            <a:schemeClr val="bg1"/>
          </a:solidFill>
          <a:ln w="15875">
            <a:noFill/>
            <a:round/>
            <a:headEnd/>
            <a:tailEnd type="triangle" w="med" len="med"/>
          </a:ln>
        </p:spPr>
        <p:txBody>
          <a:bodyPr lIns="0" tIns="0" rIns="0" bIns="0"/>
          <a:lstStyle/>
          <a:p>
            <a:endParaRPr lang="en-US"/>
          </a:p>
        </p:txBody>
      </p:sp>
      <p:sp>
        <p:nvSpPr>
          <p:cNvPr id="39948" name="Rectangle 12"/>
          <p:cNvSpPr>
            <a:spLocks noChangeArrowheads="1"/>
          </p:cNvSpPr>
          <p:nvPr/>
        </p:nvSpPr>
        <p:spPr bwMode="auto">
          <a:xfrm>
            <a:off x="5664200" y="1397000"/>
            <a:ext cx="247650" cy="165100"/>
          </a:xfrm>
          <a:prstGeom prst="rect">
            <a:avLst/>
          </a:prstGeom>
          <a:solidFill>
            <a:schemeClr val="bg1"/>
          </a:solidFill>
          <a:ln w="15875">
            <a:noFill/>
            <a:round/>
            <a:headEnd/>
            <a:tailEnd type="triangle" w="med" len="med"/>
          </a:ln>
        </p:spPr>
        <p:txBody>
          <a:bodyPr lIns="0" tIns="0" rIns="0" bIns="0"/>
          <a:lstStyle/>
          <a:p>
            <a:endParaRPr lang="en-US"/>
          </a:p>
        </p:txBody>
      </p:sp>
      <p:sp>
        <p:nvSpPr>
          <p:cNvPr id="12" name="Slide Number Placeholder 3"/>
          <p:cNvSpPr>
            <a:spLocks noGrp="1"/>
          </p:cNvSpPr>
          <p:nvPr>
            <p:ph type="sldNum" sz="quarter" idx="10"/>
          </p:nvPr>
        </p:nvSpPr>
        <p:spPr>
          <a:xfrm>
            <a:off x="8382000" y="6629400"/>
            <a:ext cx="762000" cy="152400"/>
          </a:xfrm>
        </p:spPr>
        <p:txBody>
          <a:bodyPr/>
          <a:lstStyle/>
          <a:p>
            <a:pPr>
              <a:defRPr/>
            </a:pPr>
            <a:fld id="{7FBC0A1D-0D7E-4EAA-B844-E3A6B8CD6BA9}" type="slidenum">
              <a:rPr lang="en-US"/>
              <a:pPr>
                <a:defRPr/>
              </a:pPr>
              <a:t>31</a:t>
            </a:fld>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Content Placeholder 2"/>
          <p:cNvSpPr>
            <a:spLocks noGrp="1"/>
          </p:cNvSpPr>
          <p:nvPr>
            <p:ph idx="1"/>
          </p:nvPr>
        </p:nvSpPr>
        <p:spPr>
          <a:xfrm>
            <a:off x="0" y="1066800"/>
            <a:ext cx="5791200" cy="3429000"/>
          </a:xfrm>
        </p:spPr>
        <p:txBody>
          <a:bodyPr/>
          <a:lstStyle/>
          <a:p>
            <a:r>
              <a:rPr lang="en-US" sz="1800" smtClean="0"/>
              <a:t>Ideal Perturbed Equilibrium Code (IPEC) applied in Physics Validation Review of 3D Magnetic Sensor Upgrade (Spring 2012)</a:t>
            </a:r>
          </a:p>
          <a:p>
            <a:pPr lvl="1"/>
            <a:r>
              <a:rPr lang="en-US" sz="1600" smtClean="0"/>
              <a:t>New python post processor: 3D/2D visualization, synthetic diagnostics, vessel geometry, mode reconstruction, error sensitivity analysis, etc.</a:t>
            </a:r>
          </a:p>
          <a:p>
            <a:pPr lvl="1"/>
            <a:r>
              <a:rPr lang="en-US" sz="1600" smtClean="0"/>
              <a:t>Over 100 new probes to be installed: Optimized for    n ≤ 4 plasma response detection</a:t>
            </a:r>
          </a:p>
          <a:p>
            <a:pPr lvl="2"/>
            <a:r>
              <a:rPr lang="en-US" smtClean="0"/>
              <a:t>High field side sensors fully redesigned for expected complex poloidal structures</a:t>
            </a:r>
          </a:p>
          <a:p>
            <a:pPr lvl="1"/>
            <a:r>
              <a:rPr lang="en-US" sz="1600" smtClean="0"/>
              <a:t>Calibration and installation to begin this fall</a:t>
            </a:r>
          </a:p>
          <a:p>
            <a:pPr lvl="1"/>
            <a:endParaRPr lang="en-US" smtClean="0"/>
          </a:p>
          <a:p>
            <a:endParaRPr lang="en-US" smtClean="0"/>
          </a:p>
        </p:txBody>
      </p:sp>
      <p:sp>
        <p:nvSpPr>
          <p:cNvPr id="44035" name="Content Placeholder 2"/>
          <p:cNvSpPr txBox="1">
            <a:spLocks/>
          </p:cNvSpPr>
          <p:nvPr/>
        </p:nvSpPr>
        <p:spPr bwMode="auto">
          <a:xfrm>
            <a:off x="0" y="4305300"/>
            <a:ext cx="8839200" cy="1752600"/>
          </a:xfrm>
          <a:prstGeom prst="rect">
            <a:avLst/>
          </a:prstGeom>
          <a:noFill/>
          <a:ln w="9525">
            <a:noFill/>
            <a:miter lim="800000"/>
            <a:headEnd/>
            <a:tailEnd/>
          </a:ln>
        </p:spPr>
        <p:txBody>
          <a:bodyPr/>
          <a:lstStyle/>
          <a:p>
            <a:pPr marL="342900" indent="-342900" eaLnBrk="0" hangingPunct="0"/>
            <a:r>
              <a:rPr lang="en-US" sz="1800" b="0" i="0">
                <a:solidFill>
                  <a:schemeClr val="tx1"/>
                </a:solidFill>
                <a:latin typeface="Arial" charset="0"/>
              </a:rPr>
              <a:t>Semi-automated EM torque measurement GUI completed in preparation for upgraded magnetic data for NTV and resonant breaking (spring 2012)</a:t>
            </a:r>
          </a:p>
          <a:p>
            <a:pPr marL="742950" lvl="1" indent="-285750" eaLnBrk="0" hangingPunct="0">
              <a:buFontTx/>
              <a:buChar char="–"/>
            </a:pPr>
            <a:r>
              <a:rPr lang="en-US" sz="1600" b="0" i="0">
                <a:solidFill>
                  <a:schemeClr val="accent2"/>
                </a:solidFill>
                <a:latin typeface="Arial" charset="0"/>
              </a:rPr>
              <a:t>Initial application for n ≤ 2 has exposed required accuracy limits</a:t>
            </a:r>
          </a:p>
          <a:p>
            <a:pPr marL="342900" indent="-342900" eaLnBrk="0" hangingPunct="0"/>
            <a:r>
              <a:rPr lang="en-US" sz="1800" b="0" i="0">
                <a:solidFill>
                  <a:schemeClr val="tx1"/>
                </a:solidFill>
                <a:latin typeface="Arial" charset="0"/>
              </a:rPr>
              <a:t>NTV torque module being built into IPEC (summer 2012)</a:t>
            </a:r>
          </a:p>
          <a:p>
            <a:pPr marL="742950" lvl="1" indent="-285750" eaLnBrk="0" hangingPunct="0">
              <a:buFontTx/>
              <a:buChar char="–"/>
            </a:pPr>
            <a:r>
              <a:rPr lang="en-US" sz="1600" b="0" i="0">
                <a:solidFill>
                  <a:schemeClr val="accent2"/>
                </a:solidFill>
                <a:latin typeface="Arial" charset="0"/>
              </a:rPr>
              <a:t>Extension to non-ideal equilibrium calculation (2012-13) will be applied in support of 3D magnetics EM torque measurement experiments</a:t>
            </a:r>
          </a:p>
        </p:txBody>
      </p:sp>
      <p:sp>
        <p:nvSpPr>
          <p:cNvPr id="44036" name="Content Placeholder 2"/>
          <p:cNvSpPr txBox="1">
            <a:spLocks/>
          </p:cNvSpPr>
          <p:nvPr/>
        </p:nvSpPr>
        <p:spPr bwMode="auto">
          <a:xfrm>
            <a:off x="12700" y="6096000"/>
            <a:ext cx="4406900" cy="381000"/>
          </a:xfrm>
          <a:prstGeom prst="rect">
            <a:avLst/>
          </a:prstGeom>
          <a:noFill/>
          <a:ln w="9525">
            <a:noFill/>
            <a:miter lim="800000"/>
            <a:headEnd/>
            <a:tailEnd/>
          </a:ln>
        </p:spPr>
        <p:txBody>
          <a:bodyPr/>
          <a:lstStyle/>
          <a:p>
            <a:pPr marL="342900" indent="-342900" eaLnBrk="0" hangingPunct="0"/>
            <a:r>
              <a:rPr lang="en-US" sz="1800" b="0" i="0" dirty="0">
                <a:solidFill>
                  <a:schemeClr val="tx1"/>
                </a:solidFill>
                <a:latin typeface="Arial" charset="0"/>
              </a:rPr>
              <a:t>Full thesis proposal </a:t>
            </a:r>
            <a:r>
              <a:rPr lang="en-US" sz="1800" b="0" i="0" dirty="0" smtClean="0">
                <a:solidFill>
                  <a:schemeClr val="tx1"/>
                </a:solidFill>
                <a:latin typeface="Arial" charset="0"/>
              </a:rPr>
              <a:t>presented last week</a:t>
            </a:r>
            <a:endParaRPr lang="en-US" sz="1600" b="0" i="0" dirty="0">
              <a:solidFill>
                <a:schemeClr val="accent2"/>
              </a:solidFill>
              <a:latin typeface="Arial" charset="0"/>
            </a:endParaRPr>
          </a:p>
        </p:txBody>
      </p:sp>
      <p:pic>
        <p:nvPicPr>
          <p:cNvPr id="44037" name="Picture 1" descr="Upgrade_probes3.jpg"/>
          <p:cNvPicPr>
            <a:picLocks noChangeAspect="1"/>
          </p:cNvPicPr>
          <p:nvPr/>
        </p:nvPicPr>
        <p:blipFill>
          <a:blip r:embed="rId2" cstate="print"/>
          <a:srcRect/>
          <a:stretch>
            <a:fillRect/>
          </a:stretch>
        </p:blipFill>
        <p:spPr bwMode="auto">
          <a:xfrm>
            <a:off x="5638800" y="1066800"/>
            <a:ext cx="2860675" cy="2765425"/>
          </a:xfrm>
          <a:prstGeom prst="rect">
            <a:avLst/>
          </a:prstGeom>
          <a:noFill/>
          <a:ln w="9525">
            <a:noFill/>
            <a:miter lim="800000"/>
            <a:headEnd/>
            <a:tailEnd/>
          </a:ln>
        </p:spPr>
      </p:pic>
      <p:pic>
        <p:nvPicPr>
          <p:cNvPr id="44038" name="Picture 2" descr="126006 ice3 3dbpar LFS.png"/>
          <p:cNvPicPr>
            <a:picLocks noChangeAspect="1"/>
          </p:cNvPicPr>
          <p:nvPr/>
        </p:nvPicPr>
        <p:blipFill>
          <a:blip r:embed="rId3" cstate="print"/>
          <a:srcRect t="6886" r="87956" b="10722"/>
          <a:stretch>
            <a:fillRect/>
          </a:stretch>
        </p:blipFill>
        <p:spPr bwMode="auto">
          <a:xfrm>
            <a:off x="8431213" y="992188"/>
            <a:ext cx="587375" cy="2817812"/>
          </a:xfrm>
          <a:prstGeom prst="rect">
            <a:avLst/>
          </a:prstGeom>
          <a:noFill/>
          <a:ln w="9525">
            <a:noFill/>
            <a:miter lim="800000"/>
            <a:headEnd/>
            <a:tailEnd/>
          </a:ln>
        </p:spPr>
      </p:pic>
      <p:sp>
        <p:nvSpPr>
          <p:cNvPr id="44039" name="TextBox 3"/>
          <p:cNvSpPr txBox="1">
            <a:spLocks noChangeArrowheads="1"/>
          </p:cNvSpPr>
          <p:nvPr/>
        </p:nvSpPr>
        <p:spPr bwMode="auto">
          <a:xfrm>
            <a:off x="5562600" y="3683000"/>
            <a:ext cx="3505200" cy="584200"/>
          </a:xfrm>
          <a:prstGeom prst="rect">
            <a:avLst/>
          </a:prstGeom>
          <a:noFill/>
          <a:ln w="9525">
            <a:noFill/>
            <a:miter lim="800000"/>
            <a:headEnd/>
            <a:tailEnd/>
          </a:ln>
        </p:spPr>
        <p:txBody>
          <a:bodyPr>
            <a:spAutoFit/>
          </a:bodyPr>
          <a:lstStyle/>
          <a:p>
            <a:r>
              <a:rPr lang="en-US" sz="1600" b="0">
                <a:solidFill>
                  <a:schemeClr val="tx1"/>
                </a:solidFill>
              </a:rPr>
              <a:t>Perturbed plasma field at DIII-D wall (with synthetic diagnostic locations)</a:t>
            </a:r>
          </a:p>
        </p:txBody>
      </p:sp>
      <p:sp>
        <p:nvSpPr>
          <p:cNvPr id="44040" name="TextBox 8"/>
          <p:cNvSpPr txBox="1">
            <a:spLocks noChangeArrowheads="1"/>
          </p:cNvSpPr>
          <p:nvPr/>
        </p:nvSpPr>
        <p:spPr bwMode="auto">
          <a:xfrm>
            <a:off x="6376037" y="6019800"/>
            <a:ext cx="2582758" cy="469359"/>
          </a:xfrm>
          <a:prstGeom prst="rect">
            <a:avLst/>
          </a:prstGeom>
          <a:noFill/>
          <a:ln w="9525">
            <a:noFill/>
            <a:miter lim="800000"/>
            <a:headEnd/>
            <a:tailEnd/>
          </a:ln>
        </p:spPr>
        <p:txBody>
          <a:bodyPr wrap="none">
            <a:spAutoFit/>
          </a:bodyPr>
          <a:lstStyle/>
          <a:p>
            <a:pPr>
              <a:buFontTx/>
              <a:buNone/>
            </a:pPr>
            <a:r>
              <a:rPr lang="en-US" sz="1400" i="0" dirty="0"/>
              <a:t>N.C. Logan et al., (PPPL</a:t>
            </a:r>
            <a:r>
              <a:rPr lang="en-US" sz="1400" i="0" dirty="0" smtClean="0"/>
              <a:t>)</a:t>
            </a:r>
          </a:p>
          <a:p>
            <a:pPr>
              <a:buFontTx/>
              <a:buNone/>
            </a:pPr>
            <a:r>
              <a:rPr lang="en-US" sz="1050" b="0" i="0" dirty="0" smtClean="0"/>
              <a:t>Advisors:  J. Menard, J-K Park, T. Strait </a:t>
            </a:r>
            <a:endParaRPr lang="en-US" sz="1050" b="0" i="0" dirty="0"/>
          </a:p>
        </p:txBody>
      </p:sp>
      <p:sp>
        <p:nvSpPr>
          <p:cNvPr id="44042" name="Rectangle 43"/>
          <p:cNvSpPr>
            <a:spLocks noChangeArrowheads="1"/>
          </p:cNvSpPr>
          <p:nvPr/>
        </p:nvSpPr>
        <p:spPr bwMode="auto">
          <a:xfrm>
            <a:off x="0" y="0"/>
            <a:ext cx="9144000" cy="889000"/>
          </a:xfrm>
          <a:prstGeom prst="rect">
            <a:avLst/>
          </a:prstGeom>
          <a:noFill/>
          <a:ln w="9525">
            <a:noFill/>
            <a:miter lim="800000"/>
            <a:headEnd/>
            <a:tailEnd/>
          </a:ln>
        </p:spPr>
        <p:txBody>
          <a:bodyPr anchor="ctr"/>
          <a:lstStyle/>
          <a:p>
            <a:pPr algn="ctr">
              <a:buFontTx/>
              <a:buNone/>
            </a:pPr>
            <a:r>
              <a:rPr lang="en-US" sz="2400" i="0" dirty="0"/>
              <a:t>NSTX IPEC Graduate Thesis Collaboration with </a:t>
            </a:r>
            <a:r>
              <a:rPr lang="en-US" sz="2400" i="0" dirty="0" smtClean="0"/>
              <a:t>DIII-D will use expanded magnetic probe array to study E-M torque sources</a:t>
            </a:r>
            <a:endParaRPr lang="en-US" sz="1800" i="0" dirty="0"/>
          </a:p>
        </p:txBody>
      </p:sp>
      <p:sp>
        <p:nvSpPr>
          <p:cNvPr id="10" name="Slide Number Placeholder 3"/>
          <p:cNvSpPr>
            <a:spLocks noGrp="1"/>
          </p:cNvSpPr>
          <p:nvPr>
            <p:ph type="sldNum" sz="quarter" idx="10"/>
          </p:nvPr>
        </p:nvSpPr>
        <p:spPr>
          <a:xfrm>
            <a:off x="8382000" y="6629400"/>
            <a:ext cx="762000" cy="152400"/>
          </a:xfrm>
        </p:spPr>
        <p:txBody>
          <a:bodyPr/>
          <a:lstStyle/>
          <a:p>
            <a:pPr>
              <a:defRPr/>
            </a:pPr>
            <a:fld id="{7FBC0A1D-0D7E-4EAA-B844-E3A6B8CD6BA9}" type="slidenum">
              <a:rPr lang="en-US"/>
              <a:pPr>
                <a:defRPr/>
              </a:pPr>
              <a:t>32</a:t>
            </a:fld>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bwMode="auto">
          <a:xfrm>
            <a:off x="0" y="0"/>
            <a:ext cx="9144000" cy="914400"/>
          </a:xfrm>
          <a:noFill/>
          <a:ln>
            <a:noFill/>
            <a:miter lim="800000"/>
            <a:headEnd/>
            <a:tailEnd/>
          </a:ln>
        </p:spPr>
        <p:txBody>
          <a:bodyPr wrap="square" lIns="91440" tIns="45720" rIns="91440" bIns="45720" numCol="1" anchor="ctr" anchorCtr="0" compatLnSpc="1">
            <a:prstTxWarp prst="textNoShape">
              <a:avLst/>
            </a:prstTxWarp>
          </a:bodyPr>
          <a:lstStyle/>
          <a:p>
            <a:r>
              <a:rPr lang="en-US" sz="2000" smtClean="0"/>
              <a:t>An Electromagnetic Massive Particle Delivery System has Several Advantages over Conventional Methods for Disruption Mitigation in ITER</a:t>
            </a:r>
          </a:p>
        </p:txBody>
      </p:sp>
      <p:sp>
        <p:nvSpPr>
          <p:cNvPr id="63491" name="Slide Number Placeholder 3"/>
          <p:cNvSpPr>
            <a:spLocks noGrp="1"/>
          </p:cNvSpPr>
          <p:nvPr>
            <p:ph type="sldNum" sz="quarter" idx="4294967295"/>
          </p:nvPr>
        </p:nvSpPr>
        <p:spPr>
          <a:xfrm>
            <a:off x="6553200" y="6248400"/>
            <a:ext cx="1905000" cy="457200"/>
          </a:xfrm>
          <a:prstGeom prst="rect">
            <a:avLst/>
          </a:prstGeom>
          <a:noFill/>
        </p:spPr>
        <p:txBody>
          <a:bodyPr anchor="t"/>
          <a:lstStyle/>
          <a:p>
            <a:pPr algn="l" eaLnBrk="1" hangingPunct="1">
              <a:spcBef>
                <a:spcPct val="20000"/>
              </a:spcBef>
              <a:buFontTx/>
              <a:buChar char="•"/>
            </a:pPr>
            <a:fld id="{CA2FD36F-03A3-4524-BCDE-8A76BC059784}" type="slidenum">
              <a:rPr lang="en-US" sz="1200" i="1">
                <a:solidFill>
                  <a:srgbClr val="1822CD"/>
                </a:solidFill>
                <a:latin typeface="Helvetica" charset="0"/>
              </a:rPr>
              <a:pPr algn="l" eaLnBrk="1" hangingPunct="1">
                <a:spcBef>
                  <a:spcPct val="20000"/>
                </a:spcBef>
                <a:buFontTx/>
                <a:buChar char="•"/>
              </a:pPr>
              <a:t>33</a:t>
            </a:fld>
            <a:endParaRPr lang="en-US" sz="1200" i="1">
              <a:solidFill>
                <a:srgbClr val="1822CD"/>
              </a:solidFill>
              <a:latin typeface="Helvetica" charset="0"/>
            </a:endParaRPr>
          </a:p>
        </p:txBody>
      </p:sp>
      <p:sp>
        <p:nvSpPr>
          <p:cNvPr id="63492" name="Rectangle 3"/>
          <p:cNvSpPr txBox="1">
            <a:spLocks noChangeArrowheads="1"/>
          </p:cNvSpPr>
          <p:nvPr/>
        </p:nvSpPr>
        <p:spPr bwMode="auto">
          <a:xfrm>
            <a:off x="0" y="685800"/>
            <a:ext cx="5791200" cy="5540375"/>
          </a:xfrm>
          <a:prstGeom prst="rect">
            <a:avLst/>
          </a:prstGeom>
          <a:noFill/>
          <a:ln w="9525">
            <a:noFill/>
            <a:miter lim="800000"/>
            <a:headEnd/>
            <a:tailEnd/>
          </a:ln>
        </p:spPr>
        <p:txBody>
          <a:bodyPr>
            <a:spAutoFit/>
          </a:bodyPr>
          <a:lstStyle/>
          <a:p>
            <a:pPr marL="406400" indent="-406400">
              <a:spcBef>
                <a:spcPct val="25000"/>
              </a:spcBef>
              <a:buFont typeface="Arial" charset="0"/>
              <a:buChar char="•"/>
            </a:pPr>
            <a:endParaRPr lang="en-US" sz="1800" b="0" i="0">
              <a:solidFill>
                <a:schemeClr val="tx1"/>
              </a:solidFill>
              <a:latin typeface="Arial" charset="0"/>
            </a:endParaRPr>
          </a:p>
          <a:p>
            <a:pPr marL="406400" indent="-406400">
              <a:spcBef>
                <a:spcPct val="25000"/>
              </a:spcBef>
              <a:buFont typeface="Arial" charset="0"/>
              <a:buChar char="•"/>
            </a:pPr>
            <a:r>
              <a:rPr lang="en-US" sz="1600" b="0" i="0">
                <a:solidFill>
                  <a:srgbClr val="FF0000"/>
                </a:solidFill>
              </a:rPr>
              <a:t>Well suited for long stand-by mode operation</a:t>
            </a:r>
          </a:p>
          <a:p>
            <a:pPr marL="863600" lvl="1" indent="-406400">
              <a:spcBef>
                <a:spcPct val="25000"/>
              </a:spcBef>
              <a:buFontTx/>
              <a:buChar char="-"/>
            </a:pPr>
            <a:r>
              <a:rPr lang="en-US" sz="1600" b="0" i="0">
                <a:solidFill>
                  <a:schemeClr val="accent2"/>
                </a:solidFill>
              </a:rPr>
              <a:t>Large particle inventory</a:t>
            </a:r>
          </a:p>
          <a:p>
            <a:pPr marL="863600" lvl="1" indent="-406400">
              <a:spcBef>
                <a:spcPct val="25000"/>
              </a:spcBef>
              <a:buFontTx/>
              <a:buChar char="-"/>
            </a:pPr>
            <a:r>
              <a:rPr lang="en-US" sz="1600" b="0" i="0">
                <a:solidFill>
                  <a:schemeClr val="accent2"/>
                </a:solidFill>
              </a:rPr>
              <a:t>All particles delivered at nearly the same time</a:t>
            </a:r>
          </a:p>
          <a:p>
            <a:pPr marL="863600" lvl="1" indent="-406400">
              <a:spcBef>
                <a:spcPct val="25000"/>
              </a:spcBef>
              <a:buFontTx/>
              <a:buChar char="-"/>
            </a:pPr>
            <a:r>
              <a:rPr lang="en-US" sz="1600" b="0" i="0">
                <a:solidFill>
                  <a:schemeClr val="accent2"/>
                </a:solidFill>
              </a:rPr>
              <a:t>Particles tailored to contain multiple elements in different fractions and sizes </a:t>
            </a:r>
          </a:p>
          <a:p>
            <a:pPr marL="863600" lvl="1" indent="-406400">
              <a:spcBef>
                <a:spcPct val="25000"/>
              </a:spcBef>
              <a:buFontTx/>
              <a:buChar char="-"/>
            </a:pPr>
            <a:r>
              <a:rPr lang="en-US" sz="1600" b="0" i="0">
                <a:solidFill>
                  <a:schemeClr val="accent2"/>
                </a:solidFill>
              </a:rPr>
              <a:t>Single system for varying initial plasma parameters</a:t>
            </a:r>
          </a:p>
          <a:p>
            <a:pPr marL="1320800" lvl="2" indent="-406400">
              <a:spcBef>
                <a:spcPct val="25000"/>
              </a:spcBef>
              <a:buFontTx/>
              <a:buChar char="-"/>
            </a:pPr>
            <a:r>
              <a:rPr lang="en-US" sz="1600" b="0" i="0">
                <a:solidFill>
                  <a:schemeClr val="tx1"/>
                </a:solidFill>
              </a:rPr>
              <a:t>Tailored particles fully ionized only in higher current discharges </a:t>
            </a:r>
          </a:p>
          <a:p>
            <a:pPr marL="863600" lvl="1" indent="-406400">
              <a:spcBef>
                <a:spcPct val="25000"/>
              </a:spcBef>
            </a:pPr>
            <a:r>
              <a:rPr lang="en-US" sz="1600" b="0" i="0"/>
              <a:t>-  	Particle penetration not impeded by B-fields</a:t>
            </a:r>
          </a:p>
          <a:p>
            <a:pPr marL="406400" indent="-406400">
              <a:spcBef>
                <a:spcPct val="25000"/>
              </a:spcBef>
              <a:buFont typeface="Arial" charset="0"/>
              <a:buChar char="•"/>
            </a:pPr>
            <a:r>
              <a:rPr lang="en-US" sz="1600" b="0" i="0"/>
              <a:t>Toroidal nature and conical disperser ensures that,</a:t>
            </a:r>
          </a:p>
          <a:p>
            <a:pPr marL="863600" lvl="1" indent="-406400">
              <a:spcBef>
                <a:spcPct val="25000"/>
              </a:spcBef>
            </a:pPr>
            <a:r>
              <a:rPr lang="en-US" sz="1600" b="0" i="0"/>
              <a:t>- The capsule does not enter the tokamak intact</a:t>
            </a:r>
          </a:p>
          <a:p>
            <a:pPr marL="863600" lvl="1" indent="-406400">
              <a:spcBef>
                <a:spcPct val="25000"/>
              </a:spcBef>
            </a:pPr>
            <a:r>
              <a:rPr lang="en-US" sz="1600" b="0" i="0"/>
              <a:t>- The capsule will fragment symmetrically and deliver a uniform distribution of particles (or via. tapered final section)</a:t>
            </a:r>
          </a:p>
          <a:p>
            <a:pPr marL="406400" indent="-406400">
              <a:spcBef>
                <a:spcPct val="25000"/>
              </a:spcBef>
              <a:buFont typeface="Arial" charset="0"/>
              <a:buChar char="•"/>
            </a:pPr>
            <a:r>
              <a:rPr lang="en-US" sz="1600" b="0" i="0">
                <a:solidFill>
                  <a:srgbClr val="FF0000"/>
                </a:solidFill>
              </a:rPr>
              <a:t>Coaxial Rail Gun is a fully electromagnetic system with no moving parts, so should have high reliability from long stand-by mode to operate on demand</a:t>
            </a:r>
          </a:p>
          <a:p>
            <a:pPr marL="863600" lvl="1" indent="-406400">
              <a:spcBef>
                <a:spcPct val="25000"/>
              </a:spcBef>
              <a:buFontTx/>
              <a:buChar char="-"/>
            </a:pPr>
            <a:r>
              <a:rPr lang="en-US" sz="1600" b="0" i="0"/>
              <a:t>Conventional gas guns will inject gas before capsule</a:t>
            </a:r>
          </a:p>
        </p:txBody>
      </p:sp>
      <p:pic>
        <p:nvPicPr>
          <p:cNvPr id="63493" name="Picture 4" descr="Rail Gun schematic-simplified.jpg"/>
          <p:cNvPicPr>
            <a:picLocks noChangeAspect="1"/>
          </p:cNvPicPr>
          <p:nvPr/>
        </p:nvPicPr>
        <p:blipFill>
          <a:blip r:embed="rId3" cstate="print"/>
          <a:srcRect/>
          <a:stretch>
            <a:fillRect/>
          </a:stretch>
        </p:blipFill>
        <p:spPr bwMode="auto">
          <a:xfrm>
            <a:off x="5562600" y="990600"/>
            <a:ext cx="3509963" cy="2684463"/>
          </a:xfrm>
          <a:prstGeom prst="rect">
            <a:avLst/>
          </a:prstGeom>
          <a:noFill/>
          <a:ln w="9525">
            <a:noFill/>
            <a:miter lim="800000"/>
            <a:headEnd/>
            <a:tailEnd/>
          </a:ln>
        </p:spPr>
      </p:pic>
      <p:pic>
        <p:nvPicPr>
          <p:cNvPr id="63494" name="Picture 4" descr="capsule_simplified.jpg"/>
          <p:cNvPicPr>
            <a:picLocks noChangeAspect="1"/>
          </p:cNvPicPr>
          <p:nvPr/>
        </p:nvPicPr>
        <p:blipFill>
          <a:blip r:embed="rId4" cstate="print"/>
          <a:srcRect/>
          <a:stretch>
            <a:fillRect/>
          </a:stretch>
        </p:blipFill>
        <p:spPr bwMode="auto">
          <a:xfrm>
            <a:off x="5943600" y="3810000"/>
            <a:ext cx="3016250" cy="2711450"/>
          </a:xfrm>
          <a:prstGeom prst="rect">
            <a:avLst/>
          </a:prstGeom>
          <a:noFill/>
          <a:ln w="9525">
            <a:noFill/>
            <a:miter lim="800000"/>
            <a:headEnd/>
            <a:tailEnd/>
          </a:ln>
        </p:spPr>
      </p:pic>
      <p:sp>
        <p:nvSpPr>
          <p:cNvPr id="63495" name="TextBox 1"/>
          <p:cNvSpPr txBox="1">
            <a:spLocks noChangeArrowheads="1"/>
          </p:cNvSpPr>
          <p:nvPr/>
        </p:nvSpPr>
        <p:spPr bwMode="auto">
          <a:xfrm>
            <a:off x="25400" y="6248400"/>
            <a:ext cx="6172200" cy="338138"/>
          </a:xfrm>
          <a:prstGeom prst="rect">
            <a:avLst/>
          </a:prstGeom>
          <a:noFill/>
          <a:ln w="9525">
            <a:noFill/>
            <a:miter lim="800000"/>
            <a:headEnd/>
            <a:tailEnd/>
          </a:ln>
        </p:spPr>
        <p:txBody>
          <a:bodyPr>
            <a:spAutoFit/>
          </a:bodyPr>
          <a:lstStyle/>
          <a:p>
            <a:r>
              <a:rPr lang="en-US" sz="1600">
                <a:solidFill>
                  <a:schemeClr val="tx1"/>
                </a:solidFill>
              </a:rPr>
              <a:t>Detailed design of a proto-type system now underway</a:t>
            </a:r>
          </a:p>
        </p:txBody>
      </p:sp>
      <p:sp>
        <p:nvSpPr>
          <p:cNvPr id="63496" name="TextBox 2"/>
          <p:cNvSpPr txBox="1">
            <a:spLocks noChangeArrowheads="1"/>
          </p:cNvSpPr>
          <p:nvPr/>
        </p:nvSpPr>
        <p:spPr bwMode="auto">
          <a:xfrm>
            <a:off x="7620000" y="1676400"/>
            <a:ext cx="1019175" cy="369888"/>
          </a:xfrm>
          <a:prstGeom prst="rect">
            <a:avLst/>
          </a:prstGeom>
          <a:noFill/>
          <a:ln w="9525">
            <a:noFill/>
            <a:miter lim="800000"/>
            <a:headEnd/>
            <a:tailEnd/>
          </a:ln>
        </p:spPr>
        <p:txBody>
          <a:bodyPr wrap="none">
            <a:spAutoFit/>
          </a:bodyPr>
          <a:lstStyle/>
          <a:p>
            <a:r>
              <a:rPr lang="en-US" sz="1800" i="0">
                <a:solidFill>
                  <a:schemeClr val="tx1"/>
                </a:solidFill>
              </a:rPr>
              <a:t>Injector</a:t>
            </a:r>
          </a:p>
        </p:txBody>
      </p:sp>
      <p:sp>
        <p:nvSpPr>
          <p:cNvPr id="63497" name="TextBox 3"/>
          <p:cNvSpPr txBox="1">
            <a:spLocks noChangeArrowheads="1"/>
          </p:cNvSpPr>
          <p:nvPr/>
        </p:nvSpPr>
        <p:spPr bwMode="auto">
          <a:xfrm>
            <a:off x="7924800" y="5410200"/>
            <a:ext cx="1082675" cy="369888"/>
          </a:xfrm>
          <a:prstGeom prst="rect">
            <a:avLst/>
          </a:prstGeom>
          <a:noFill/>
          <a:ln w="9525">
            <a:noFill/>
            <a:miter lim="800000"/>
            <a:headEnd/>
            <a:tailEnd/>
          </a:ln>
        </p:spPr>
        <p:txBody>
          <a:bodyPr wrap="none">
            <a:spAutoFit/>
          </a:bodyPr>
          <a:lstStyle/>
          <a:p>
            <a:r>
              <a:rPr lang="en-US" sz="1800" i="0">
                <a:solidFill>
                  <a:schemeClr val="tx1"/>
                </a:solidFill>
              </a:rPr>
              <a:t>Capsule</a:t>
            </a:r>
          </a:p>
        </p:txBody>
      </p:sp>
      <p:sp>
        <p:nvSpPr>
          <p:cNvPr id="63499" name="TextBox 22"/>
          <p:cNvSpPr txBox="1">
            <a:spLocks noChangeArrowheads="1"/>
          </p:cNvSpPr>
          <p:nvPr/>
        </p:nvSpPr>
        <p:spPr bwMode="auto">
          <a:xfrm>
            <a:off x="6742113" y="6248400"/>
            <a:ext cx="2401887" cy="276225"/>
          </a:xfrm>
          <a:prstGeom prst="rect">
            <a:avLst/>
          </a:prstGeom>
          <a:noFill/>
          <a:ln w="9525">
            <a:noFill/>
            <a:miter lim="800000"/>
            <a:headEnd/>
            <a:tailEnd/>
          </a:ln>
        </p:spPr>
        <p:txBody>
          <a:bodyPr wrap="none">
            <a:spAutoFit/>
          </a:bodyPr>
          <a:lstStyle/>
          <a:p>
            <a:pPr>
              <a:buFontTx/>
              <a:buNone/>
            </a:pPr>
            <a:r>
              <a:rPr lang="en-US" i="0" dirty="0"/>
              <a:t>R. </a:t>
            </a:r>
            <a:r>
              <a:rPr lang="en-US" i="0" dirty="0" smtClean="0"/>
              <a:t>Raman </a:t>
            </a:r>
            <a:r>
              <a:rPr lang="en-US" i="0" dirty="0"/>
              <a:t>et al, U. Washington</a:t>
            </a:r>
          </a:p>
        </p:txBody>
      </p:sp>
      <p:sp>
        <p:nvSpPr>
          <p:cNvPr id="11" name="Slide Number Placeholder 3"/>
          <p:cNvSpPr>
            <a:spLocks noGrp="1"/>
          </p:cNvSpPr>
          <p:nvPr>
            <p:ph type="sldNum" sz="quarter" idx="10"/>
          </p:nvPr>
        </p:nvSpPr>
        <p:spPr>
          <a:xfrm>
            <a:off x="8382000" y="6629400"/>
            <a:ext cx="762000" cy="152400"/>
          </a:xfrm>
        </p:spPr>
        <p:txBody>
          <a:bodyPr/>
          <a:lstStyle/>
          <a:p>
            <a:pPr>
              <a:defRPr/>
            </a:pPr>
            <a:fld id="{7FBC0A1D-0D7E-4EAA-B844-E3A6B8CD6BA9}" type="slidenum">
              <a:rPr lang="en-US"/>
              <a:pPr>
                <a:defRPr/>
              </a:pPr>
              <a:t>33</a:t>
            </a:fld>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bwMode="auto">
          <a:xfrm>
            <a:off x="0" y="0"/>
            <a:ext cx="9372600" cy="1143000"/>
          </a:xfrm>
          <a:noFill/>
          <a:ln>
            <a:miter lim="800000"/>
            <a:headEnd/>
            <a:tailEnd/>
          </a:ln>
        </p:spPr>
        <p:txBody>
          <a:bodyPr wrap="square" lIns="91440" tIns="45720" rIns="91440" bIns="45720" numCol="1" anchor="t" anchorCtr="0" compatLnSpc="1">
            <a:prstTxWarp prst="textNoShape">
              <a:avLst/>
            </a:prstTxWarp>
          </a:bodyPr>
          <a:lstStyle/>
          <a:p>
            <a:r>
              <a:rPr lang="en-US" smtClean="0"/>
              <a:t>NSTX researchers pursuing targeted collaboration program </a:t>
            </a:r>
            <a:br>
              <a:rPr lang="en-US" smtClean="0"/>
            </a:br>
            <a:r>
              <a:rPr lang="en-US" smtClean="0"/>
              <a:t>on fusion facilities in support of NSTX-U, ITER, FNSF</a:t>
            </a:r>
          </a:p>
        </p:txBody>
      </p:sp>
      <p:sp>
        <p:nvSpPr>
          <p:cNvPr id="3" name="Content Placeholder 2"/>
          <p:cNvSpPr>
            <a:spLocks noGrp="1"/>
          </p:cNvSpPr>
          <p:nvPr>
            <p:ph idx="1"/>
          </p:nvPr>
        </p:nvSpPr>
        <p:spPr>
          <a:xfrm>
            <a:off x="990600" y="1219200"/>
            <a:ext cx="7696200" cy="5181600"/>
          </a:xfrm>
        </p:spPr>
        <p:txBody>
          <a:bodyPr/>
          <a:lstStyle/>
          <a:p>
            <a:pPr marL="171450" indent="-171450">
              <a:lnSpc>
                <a:spcPct val="150000"/>
              </a:lnSpc>
            </a:pPr>
            <a:r>
              <a:rPr lang="en-US" sz="2800" dirty="0" smtClean="0">
                <a:solidFill>
                  <a:schemeClr val="bg1">
                    <a:lumMod val="85000"/>
                  </a:schemeClr>
                </a:solidFill>
              </a:rPr>
              <a:t>Transport and Turbulence</a:t>
            </a:r>
          </a:p>
          <a:p>
            <a:pPr marL="171450" indent="-171450">
              <a:lnSpc>
                <a:spcPct val="150000"/>
              </a:lnSpc>
            </a:pPr>
            <a:r>
              <a:rPr lang="en-US" sz="2800" dirty="0" smtClean="0">
                <a:solidFill>
                  <a:schemeClr val="bg1">
                    <a:lumMod val="85000"/>
                  </a:schemeClr>
                </a:solidFill>
              </a:rPr>
              <a:t>Macroscopic Stability</a:t>
            </a:r>
          </a:p>
          <a:p>
            <a:pPr marL="171450" indent="-171450">
              <a:lnSpc>
                <a:spcPct val="150000"/>
              </a:lnSpc>
            </a:pPr>
            <a:r>
              <a:rPr lang="en-US" sz="2800" dirty="0" smtClean="0"/>
              <a:t>Energetic Particles</a:t>
            </a:r>
          </a:p>
          <a:p>
            <a:pPr marL="171450" indent="-171450">
              <a:lnSpc>
                <a:spcPct val="150000"/>
              </a:lnSpc>
            </a:pPr>
            <a:r>
              <a:rPr lang="en-US" sz="2800" dirty="0" smtClean="0">
                <a:solidFill>
                  <a:schemeClr val="bg1">
                    <a:lumMod val="85000"/>
                  </a:schemeClr>
                </a:solidFill>
              </a:rPr>
              <a:t>Solenoid-Free Plasma Start-up</a:t>
            </a:r>
          </a:p>
          <a:p>
            <a:pPr marL="171450" indent="-171450">
              <a:lnSpc>
                <a:spcPct val="150000"/>
              </a:lnSpc>
            </a:pPr>
            <a:r>
              <a:rPr lang="en-US" sz="2800" dirty="0" smtClean="0">
                <a:solidFill>
                  <a:schemeClr val="bg1">
                    <a:lumMod val="85000"/>
                  </a:schemeClr>
                </a:solidFill>
              </a:rPr>
              <a:t>Wave Heating and Current Drive</a:t>
            </a:r>
          </a:p>
          <a:p>
            <a:pPr marL="171450" indent="-171450">
              <a:lnSpc>
                <a:spcPct val="150000"/>
              </a:lnSpc>
            </a:pPr>
            <a:r>
              <a:rPr lang="en-US" sz="2800" dirty="0" smtClean="0">
                <a:solidFill>
                  <a:schemeClr val="bg1">
                    <a:lumMod val="85000"/>
                  </a:schemeClr>
                </a:solidFill>
              </a:rPr>
              <a:t>Advanced Scenarios and Control</a:t>
            </a:r>
          </a:p>
          <a:p>
            <a:pPr marL="171450" indent="-171450">
              <a:lnSpc>
                <a:spcPct val="150000"/>
              </a:lnSpc>
            </a:pPr>
            <a:r>
              <a:rPr lang="en-US" sz="2800" dirty="0" smtClean="0">
                <a:solidFill>
                  <a:schemeClr val="bg1">
                    <a:lumMod val="85000"/>
                  </a:schemeClr>
                </a:solidFill>
              </a:rPr>
              <a:t>Boundary Physics and Lithium Research</a:t>
            </a:r>
          </a:p>
          <a:p>
            <a:pPr marL="171450" indent="-171450">
              <a:buNone/>
            </a:pPr>
            <a:endParaRPr lang="en-US" sz="2000" dirty="0" smtClean="0"/>
          </a:p>
        </p:txBody>
      </p:sp>
      <p:sp>
        <p:nvSpPr>
          <p:cNvPr id="4" name="Slide Number Placeholder 3"/>
          <p:cNvSpPr>
            <a:spLocks noGrp="1"/>
          </p:cNvSpPr>
          <p:nvPr>
            <p:ph type="sldNum" sz="quarter" idx="10"/>
          </p:nvPr>
        </p:nvSpPr>
        <p:spPr>
          <a:xfrm>
            <a:off x="8382000" y="6629400"/>
            <a:ext cx="762000" cy="152400"/>
          </a:xfrm>
        </p:spPr>
        <p:txBody>
          <a:bodyPr/>
          <a:lstStyle/>
          <a:p>
            <a:pPr>
              <a:defRPr/>
            </a:pPr>
            <a:fld id="{7FBC0A1D-0D7E-4EAA-B844-E3A6B8CD6BA9}" type="slidenum">
              <a:rPr lang="en-US"/>
              <a:pPr>
                <a:defRPr/>
              </a:pPr>
              <a:t>34</a:t>
            </a:fld>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0" y="0"/>
            <a:ext cx="9144000" cy="889000"/>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buFontTx/>
              <a:buNone/>
              <a:defRPr/>
            </a:pPr>
            <a:r>
              <a:rPr lang="en-US" altLang="zh-CN" sz="2800" i="0" dirty="0">
                <a:solidFill>
                  <a:schemeClr val="accent2"/>
                </a:solidFill>
                <a:ea typeface="宋体" charset="-122"/>
                <a:cs typeface="宋体" charset="-122"/>
              </a:rPr>
              <a:t>UC Irvine collaborations on Fast-ion D-alpha (FIDA) diagnostics on ASDEX-U and MAST</a:t>
            </a:r>
          </a:p>
        </p:txBody>
      </p:sp>
      <p:pic>
        <p:nvPicPr>
          <p:cNvPr id="53251" name="Picture 5"/>
          <p:cNvPicPr>
            <a:picLocks noChangeAspect="1" noChangeArrowheads="1"/>
          </p:cNvPicPr>
          <p:nvPr/>
        </p:nvPicPr>
        <p:blipFill>
          <a:blip r:embed="rId3" cstate="print"/>
          <a:srcRect t="48029"/>
          <a:stretch>
            <a:fillRect/>
          </a:stretch>
        </p:blipFill>
        <p:spPr bwMode="auto">
          <a:xfrm>
            <a:off x="228600" y="1981200"/>
            <a:ext cx="4235450" cy="3175000"/>
          </a:xfrm>
          <a:prstGeom prst="rect">
            <a:avLst/>
          </a:prstGeom>
          <a:noFill/>
          <a:ln w="9525">
            <a:noFill/>
            <a:miter lim="800000"/>
            <a:headEnd/>
            <a:tailEnd/>
          </a:ln>
        </p:spPr>
      </p:pic>
      <p:sp>
        <p:nvSpPr>
          <p:cNvPr id="53252" name="Text Box 6"/>
          <p:cNvSpPr txBox="1">
            <a:spLocks noChangeArrowheads="1"/>
          </p:cNvSpPr>
          <p:nvPr/>
        </p:nvSpPr>
        <p:spPr bwMode="auto">
          <a:xfrm>
            <a:off x="1376363" y="1841500"/>
            <a:ext cx="2743200" cy="369888"/>
          </a:xfrm>
          <a:prstGeom prst="rect">
            <a:avLst/>
          </a:prstGeom>
          <a:noFill/>
          <a:ln w="9525">
            <a:noFill/>
            <a:miter lim="800000"/>
            <a:headEnd/>
            <a:tailEnd/>
          </a:ln>
        </p:spPr>
        <p:txBody>
          <a:bodyPr>
            <a:spAutoFit/>
          </a:bodyPr>
          <a:lstStyle/>
          <a:p>
            <a:pPr>
              <a:spcBef>
                <a:spcPct val="50000"/>
              </a:spcBef>
              <a:buFontTx/>
              <a:buNone/>
            </a:pPr>
            <a:r>
              <a:rPr lang="en-US" sz="1800">
                <a:latin typeface="Century Gothic" charset="0"/>
              </a:rPr>
              <a:t>ASDEX-U Data</a:t>
            </a:r>
          </a:p>
        </p:txBody>
      </p:sp>
      <p:sp>
        <p:nvSpPr>
          <p:cNvPr id="53253" name="Text Box 7"/>
          <p:cNvSpPr txBox="1">
            <a:spLocks noChangeArrowheads="1"/>
          </p:cNvSpPr>
          <p:nvPr/>
        </p:nvSpPr>
        <p:spPr bwMode="auto">
          <a:xfrm>
            <a:off x="4381500" y="1168400"/>
            <a:ext cx="4762500" cy="5324475"/>
          </a:xfrm>
          <a:prstGeom prst="rect">
            <a:avLst/>
          </a:prstGeom>
          <a:noFill/>
          <a:ln w="9525">
            <a:noFill/>
            <a:miter lim="800000"/>
            <a:headEnd/>
            <a:tailEnd/>
          </a:ln>
        </p:spPr>
        <p:txBody>
          <a:bodyPr>
            <a:spAutoFit/>
          </a:bodyPr>
          <a:lstStyle/>
          <a:p>
            <a:pPr marL="273050" indent="-273050">
              <a:spcBef>
                <a:spcPct val="50000"/>
              </a:spcBef>
              <a:buFont typeface="Arial" charset="0"/>
              <a:buChar char="•"/>
            </a:pPr>
            <a:r>
              <a:rPr lang="en-US" sz="2000" i="0" dirty="0">
                <a:latin typeface="+mn-lt"/>
              </a:rPr>
              <a:t>Assisted development by Ben Geiger of ASDEX FIDA diagnostic</a:t>
            </a:r>
            <a:r>
              <a:rPr lang="en-US" sz="2000" i="0" baseline="30000" dirty="0">
                <a:latin typeface="+mn-lt"/>
              </a:rPr>
              <a:t>1</a:t>
            </a:r>
          </a:p>
          <a:p>
            <a:pPr marL="273050" indent="-273050">
              <a:spcBef>
                <a:spcPct val="50000"/>
              </a:spcBef>
              <a:buFont typeface="Arial" charset="0"/>
              <a:buChar char="•"/>
            </a:pPr>
            <a:r>
              <a:rPr lang="en-US" sz="2000" i="0" dirty="0">
                <a:latin typeface="+mn-lt"/>
              </a:rPr>
              <a:t>Geiger developed faster version of our synthetic diagnostic code FIDASIM</a:t>
            </a:r>
            <a:r>
              <a:rPr lang="en-US" sz="2000" i="0" baseline="30000" dirty="0">
                <a:latin typeface="+mn-lt"/>
              </a:rPr>
              <a:t>2</a:t>
            </a:r>
            <a:endParaRPr lang="en-US" sz="2000" i="0" dirty="0">
              <a:latin typeface="+mn-lt"/>
            </a:endParaRPr>
          </a:p>
          <a:p>
            <a:pPr marL="273050" indent="-273050">
              <a:spcBef>
                <a:spcPct val="50000"/>
              </a:spcBef>
              <a:buFont typeface="Arial" charset="0"/>
              <a:buChar char="•"/>
            </a:pPr>
            <a:r>
              <a:rPr lang="en-US" sz="2000" i="0" dirty="0">
                <a:latin typeface="+mn-lt"/>
              </a:rPr>
              <a:t>Assisted development by Clive Michael of MAST FIDA diagnostic</a:t>
            </a:r>
          </a:p>
          <a:p>
            <a:pPr marL="273050" indent="-273050">
              <a:spcBef>
                <a:spcPct val="50000"/>
              </a:spcBef>
              <a:buFont typeface="Arial" charset="0"/>
              <a:buChar char="•"/>
            </a:pPr>
            <a:r>
              <a:rPr lang="en-US" sz="2000" i="0" dirty="0">
                <a:latin typeface="+mn-lt"/>
              </a:rPr>
              <a:t>Ongoing collaboration with </a:t>
            </a:r>
            <a:r>
              <a:rPr lang="en-US" sz="2000" i="0" dirty="0" err="1">
                <a:latin typeface="+mn-lt"/>
              </a:rPr>
              <a:t>Mirko</a:t>
            </a:r>
            <a:r>
              <a:rPr lang="en-US" sz="2000" i="0" dirty="0">
                <a:latin typeface="+mn-lt"/>
              </a:rPr>
              <a:t> </a:t>
            </a:r>
            <a:r>
              <a:rPr lang="en-US" sz="2000" i="0" dirty="0" err="1">
                <a:latin typeface="+mn-lt"/>
              </a:rPr>
              <a:t>Salewski</a:t>
            </a:r>
            <a:r>
              <a:rPr lang="en-US" sz="2000" i="0" dirty="0">
                <a:latin typeface="+mn-lt"/>
              </a:rPr>
              <a:t> (Danish Technical University) on inferring the distribution function from FIDA measurements</a:t>
            </a:r>
            <a:r>
              <a:rPr lang="en-US" sz="2000" i="0" baseline="30000" dirty="0">
                <a:latin typeface="+mn-lt"/>
              </a:rPr>
              <a:t>3</a:t>
            </a:r>
            <a:endParaRPr lang="en-US" sz="2000" i="0" dirty="0">
              <a:latin typeface="+mn-lt"/>
            </a:endParaRPr>
          </a:p>
          <a:p>
            <a:pPr marL="273050" indent="-273050">
              <a:spcBef>
                <a:spcPct val="50000"/>
              </a:spcBef>
              <a:buFont typeface="Arial" charset="0"/>
              <a:buChar char="•"/>
            </a:pPr>
            <a:r>
              <a:rPr lang="en-US" sz="2000" i="0" dirty="0">
                <a:latin typeface="+mn-lt"/>
              </a:rPr>
              <a:t>Advised Rob Akers (</a:t>
            </a:r>
            <a:r>
              <a:rPr lang="en-US" sz="2000" i="0" dirty="0" err="1">
                <a:latin typeface="+mn-lt"/>
              </a:rPr>
              <a:t>Culham</a:t>
            </a:r>
            <a:r>
              <a:rPr lang="en-US" sz="2000" i="0" dirty="0">
                <a:latin typeface="+mn-lt"/>
              </a:rPr>
              <a:t>) on a new fast-ion simulation code that uses graphical processing units</a:t>
            </a:r>
          </a:p>
        </p:txBody>
      </p:sp>
      <p:sp>
        <p:nvSpPr>
          <p:cNvPr id="53254" name="Text Box 8"/>
          <p:cNvSpPr txBox="1">
            <a:spLocks noChangeArrowheads="1"/>
          </p:cNvSpPr>
          <p:nvPr/>
        </p:nvSpPr>
        <p:spPr bwMode="auto">
          <a:xfrm>
            <a:off x="152400" y="5567363"/>
            <a:ext cx="3505200" cy="831850"/>
          </a:xfrm>
          <a:prstGeom prst="rect">
            <a:avLst/>
          </a:prstGeom>
          <a:noFill/>
          <a:ln w="9525">
            <a:noFill/>
            <a:miter lim="800000"/>
            <a:headEnd/>
            <a:tailEnd/>
          </a:ln>
        </p:spPr>
        <p:txBody>
          <a:bodyPr>
            <a:spAutoFit/>
          </a:bodyPr>
          <a:lstStyle/>
          <a:p>
            <a:pPr>
              <a:spcBef>
                <a:spcPct val="50000"/>
              </a:spcBef>
              <a:buFontTx/>
              <a:buNone/>
            </a:pPr>
            <a:r>
              <a:rPr lang="en-US" baseline="30000" dirty="0">
                <a:solidFill>
                  <a:srgbClr val="1238FF"/>
                </a:solidFill>
                <a:latin typeface="Century Gothic" charset="0"/>
              </a:rPr>
              <a:t>1</a:t>
            </a:r>
            <a:r>
              <a:rPr lang="en-US" dirty="0">
                <a:solidFill>
                  <a:srgbClr val="1238FF"/>
                </a:solidFill>
                <a:latin typeface="Century Gothic" charset="0"/>
              </a:rPr>
              <a:t>Geiger, PPCF 53 (2011) 065010</a:t>
            </a:r>
          </a:p>
          <a:p>
            <a:pPr>
              <a:spcBef>
                <a:spcPct val="50000"/>
              </a:spcBef>
              <a:buFontTx/>
              <a:buNone/>
            </a:pPr>
            <a:r>
              <a:rPr lang="en-US" baseline="30000" dirty="0">
                <a:solidFill>
                  <a:srgbClr val="1238FF"/>
                </a:solidFill>
                <a:latin typeface="Century Gothic" charset="0"/>
              </a:rPr>
              <a:t>2</a:t>
            </a:r>
            <a:r>
              <a:rPr lang="en-US" dirty="0">
                <a:solidFill>
                  <a:srgbClr val="1238FF"/>
                </a:solidFill>
                <a:latin typeface="Century Gothic" charset="0"/>
              </a:rPr>
              <a:t>Heidbrink, </a:t>
            </a:r>
            <a:r>
              <a:rPr lang="en-US" dirty="0" err="1">
                <a:solidFill>
                  <a:srgbClr val="1238FF"/>
                </a:solidFill>
                <a:latin typeface="Century Gothic" charset="0"/>
              </a:rPr>
              <a:t>CiCP</a:t>
            </a:r>
            <a:r>
              <a:rPr lang="en-US" dirty="0">
                <a:solidFill>
                  <a:srgbClr val="1238FF"/>
                </a:solidFill>
                <a:latin typeface="Century Gothic" charset="0"/>
              </a:rPr>
              <a:t> 10 (2011) 716</a:t>
            </a:r>
          </a:p>
          <a:p>
            <a:pPr>
              <a:spcBef>
                <a:spcPct val="50000"/>
              </a:spcBef>
              <a:buFontTx/>
              <a:buNone/>
            </a:pPr>
            <a:r>
              <a:rPr lang="en-US" baseline="30000" dirty="0">
                <a:solidFill>
                  <a:srgbClr val="1238FF"/>
                </a:solidFill>
                <a:latin typeface="Century Gothic" charset="0"/>
              </a:rPr>
              <a:t>3</a:t>
            </a:r>
            <a:r>
              <a:rPr lang="en-US" dirty="0">
                <a:solidFill>
                  <a:srgbClr val="1238FF"/>
                </a:solidFill>
                <a:latin typeface="Century Gothic" charset="0"/>
              </a:rPr>
              <a:t>Salewski, NF 52 (2012) accepted</a:t>
            </a:r>
            <a:endParaRPr lang="en-US" baseline="30000" dirty="0">
              <a:solidFill>
                <a:srgbClr val="1238FF"/>
              </a:solidFill>
              <a:latin typeface="Century Gothic" charset="0"/>
            </a:endParaRPr>
          </a:p>
        </p:txBody>
      </p:sp>
      <p:sp>
        <p:nvSpPr>
          <p:cNvPr id="7" name="Slide Number Placeholder 3"/>
          <p:cNvSpPr>
            <a:spLocks noGrp="1"/>
          </p:cNvSpPr>
          <p:nvPr>
            <p:ph type="sldNum" sz="quarter" idx="10"/>
          </p:nvPr>
        </p:nvSpPr>
        <p:spPr>
          <a:xfrm>
            <a:off x="8382000" y="6629400"/>
            <a:ext cx="762000" cy="152400"/>
          </a:xfrm>
        </p:spPr>
        <p:txBody>
          <a:bodyPr/>
          <a:lstStyle/>
          <a:p>
            <a:pPr algn="r">
              <a:defRPr/>
            </a:pPr>
            <a:fld id="{7FBC0A1D-0D7E-4EAA-B844-E3A6B8CD6BA9}" type="slidenum">
              <a:rPr lang="en-US" sz="1050" i="0"/>
              <a:pPr algn="r">
                <a:defRPr/>
              </a:pPr>
              <a:t>35</a:t>
            </a:fld>
            <a:endParaRPr lang="en-US" sz="1050" i="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a:xfrm>
            <a:off x="0" y="0"/>
            <a:ext cx="9144000" cy="914400"/>
          </a:xfrm>
          <a:noFill/>
        </p:spPr>
        <p:txBody>
          <a:bodyPr wrap="square" lIns="91440" tIns="45720" rIns="91440" bIns="45720" numCol="1" anchor="ctr" anchorCtr="0" compatLnSpc="1">
            <a:prstTxWarp prst="textNoShape">
              <a:avLst/>
            </a:prstTxWarp>
            <a:normAutofit/>
          </a:bodyPr>
          <a:lstStyle/>
          <a:p>
            <a:r>
              <a:rPr lang="en-US" dirty="0" smtClean="0"/>
              <a:t>NSTX-U Charged Fusion Products Diagnostic on MAST</a:t>
            </a:r>
            <a:r>
              <a:rPr lang="en-US" sz="2200" dirty="0" smtClean="0"/>
              <a:t/>
            </a:r>
            <a:br>
              <a:rPr lang="en-US" sz="2200" dirty="0" smtClean="0"/>
            </a:br>
            <a:r>
              <a:rPr lang="en-US" sz="2000" dirty="0" smtClean="0"/>
              <a:t>Provides fusion reactivity profile due to MHD and other </a:t>
            </a:r>
            <a:r>
              <a:rPr lang="en-US" sz="2000" dirty="0" err="1" smtClean="0"/>
              <a:t>phernomena</a:t>
            </a:r>
            <a:endParaRPr lang="en-US" sz="2200" dirty="0" smtClean="0"/>
          </a:p>
        </p:txBody>
      </p:sp>
      <p:sp>
        <p:nvSpPr>
          <p:cNvPr id="56323" name="Text Placeholder 19"/>
          <p:cNvSpPr>
            <a:spLocks noGrp="1"/>
          </p:cNvSpPr>
          <p:nvPr>
            <p:ph sz="half" idx="1"/>
          </p:nvPr>
        </p:nvSpPr>
        <p:spPr>
          <a:xfrm>
            <a:off x="431800" y="1150938"/>
            <a:ext cx="3740150" cy="4708525"/>
          </a:xfrm>
        </p:spPr>
        <p:txBody>
          <a:bodyPr/>
          <a:lstStyle/>
          <a:p>
            <a:r>
              <a:rPr lang="en-US" sz="2200" smtClean="0"/>
              <a:t>Collaborators: FIU, MAST, PPPL</a:t>
            </a:r>
          </a:p>
          <a:p>
            <a:r>
              <a:rPr lang="en-US" sz="2200" smtClean="0"/>
              <a:t>MAST Installation: November 2012</a:t>
            </a:r>
          </a:p>
          <a:p>
            <a:r>
              <a:rPr lang="en-US" sz="2200" smtClean="0"/>
              <a:t>Objective: obtain time-dependent, precise information on the d(d,p)t fusion rate profile with the goal of determining the neutral beam ion density profile as a function of R, z, and t</a:t>
            </a:r>
          </a:p>
          <a:p>
            <a:endParaRPr lang="en-US" sz="2200" smtClean="0"/>
          </a:p>
        </p:txBody>
      </p:sp>
      <p:grpSp>
        <p:nvGrpSpPr>
          <p:cNvPr id="2" name="Group 34"/>
          <p:cNvGrpSpPr>
            <a:grpSpLocks/>
          </p:cNvGrpSpPr>
          <p:nvPr/>
        </p:nvGrpSpPr>
        <p:grpSpPr bwMode="auto">
          <a:xfrm rot="-5400000">
            <a:off x="5564187" y="3182938"/>
            <a:ext cx="5057775" cy="1377950"/>
            <a:chOff x="5240866" y="7320789"/>
            <a:chExt cx="6891867" cy="1670460"/>
          </a:xfrm>
        </p:grpSpPr>
        <p:pic>
          <p:nvPicPr>
            <p:cNvPr id="56347" name="Picture 30" descr="dim_total_assembled_exploded.png"/>
            <p:cNvPicPr>
              <a:picLocks noChangeAspect="1"/>
            </p:cNvPicPr>
            <p:nvPr/>
          </p:nvPicPr>
          <p:blipFill>
            <a:blip r:embed="rId2" cstate="print"/>
            <a:srcRect/>
            <a:stretch>
              <a:fillRect/>
            </a:stretch>
          </p:blipFill>
          <p:spPr bwMode="auto">
            <a:xfrm>
              <a:off x="5240866" y="7320789"/>
              <a:ext cx="6891867" cy="1670460"/>
            </a:xfrm>
            <a:prstGeom prst="rect">
              <a:avLst/>
            </a:prstGeom>
            <a:noFill/>
            <a:ln w="9525">
              <a:noFill/>
              <a:miter lim="800000"/>
              <a:headEnd/>
              <a:tailEnd/>
            </a:ln>
          </p:spPr>
        </p:pic>
        <p:sp>
          <p:nvSpPr>
            <p:cNvPr id="32" name="Rectangle 31"/>
            <p:cNvSpPr/>
            <p:nvPr/>
          </p:nvSpPr>
          <p:spPr>
            <a:xfrm>
              <a:off x="5240866" y="7724933"/>
              <a:ext cx="575404" cy="79481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pic>
        <p:nvPicPr>
          <p:cNvPr id="56325" name="Picture 35" descr="Screen shot 2012-06-19 at 1.23.19 PM.png"/>
          <p:cNvPicPr>
            <a:picLocks noChangeAspect="1"/>
          </p:cNvPicPr>
          <p:nvPr/>
        </p:nvPicPr>
        <p:blipFill>
          <a:blip r:embed="rId3" cstate="print"/>
          <a:srcRect/>
          <a:stretch>
            <a:fillRect/>
          </a:stretch>
        </p:blipFill>
        <p:spPr bwMode="auto">
          <a:xfrm>
            <a:off x="4197350" y="2062163"/>
            <a:ext cx="1758950" cy="3255962"/>
          </a:xfrm>
          <a:prstGeom prst="rect">
            <a:avLst/>
          </a:prstGeom>
          <a:noFill/>
          <a:ln w="9525">
            <a:noFill/>
            <a:miter lim="800000"/>
            <a:headEnd/>
            <a:tailEnd/>
          </a:ln>
        </p:spPr>
      </p:pic>
      <p:sp>
        <p:nvSpPr>
          <p:cNvPr id="56326" name="TextBox 43"/>
          <p:cNvSpPr txBox="1">
            <a:spLocks noChangeArrowheads="1"/>
          </p:cNvSpPr>
          <p:nvPr/>
        </p:nvSpPr>
        <p:spPr bwMode="auto">
          <a:xfrm>
            <a:off x="6426200" y="2649538"/>
            <a:ext cx="828675" cy="369887"/>
          </a:xfrm>
          <a:prstGeom prst="rect">
            <a:avLst/>
          </a:prstGeom>
          <a:noFill/>
          <a:ln w="9525">
            <a:noFill/>
            <a:miter lim="800000"/>
            <a:headEnd/>
            <a:tailEnd/>
          </a:ln>
        </p:spPr>
        <p:txBody>
          <a:bodyPr wrap="none">
            <a:spAutoFit/>
          </a:bodyPr>
          <a:lstStyle/>
          <a:p>
            <a:r>
              <a:rPr lang="en-US">
                <a:latin typeface="Calibri" charset="0"/>
              </a:rPr>
              <a:t>Module</a:t>
            </a:r>
          </a:p>
        </p:txBody>
      </p:sp>
      <p:sp>
        <p:nvSpPr>
          <p:cNvPr id="56327" name="TextBox 44"/>
          <p:cNvSpPr txBox="1">
            <a:spLocks noChangeArrowheads="1"/>
          </p:cNvSpPr>
          <p:nvPr/>
        </p:nvSpPr>
        <p:spPr bwMode="auto">
          <a:xfrm>
            <a:off x="6410325" y="1878013"/>
            <a:ext cx="690563" cy="368300"/>
          </a:xfrm>
          <a:prstGeom prst="rect">
            <a:avLst/>
          </a:prstGeom>
          <a:noFill/>
          <a:ln w="9525">
            <a:noFill/>
            <a:miter lim="800000"/>
            <a:headEnd/>
            <a:tailEnd/>
          </a:ln>
        </p:spPr>
        <p:txBody>
          <a:bodyPr wrap="none">
            <a:spAutoFit/>
          </a:bodyPr>
          <a:lstStyle/>
          <a:p>
            <a:r>
              <a:rPr lang="en-US">
                <a:latin typeface="Calibri" charset="0"/>
              </a:rPr>
              <a:t>Shield</a:t>
            </a:r>
          </a:p>
        </p:txBody>
      </p:sp>
      <p:sp>
        <p:nvSpPr>
          <p:cNvPr id="56328" name="TextBox 45"/>
          <p:cNvSpPr txBox="1">
            <a:spLocks noChangeArrowheads="1"/>
          </p:cNvSpPr>
          <p:nvPr/>
        </p:nvSpPr>
        <p:spPr bwMode="auto">
          <a:xfrm>
            <a:off x="6410325" y="5942013"/>
            <a:ext cx="1082675" cy="369887"/>
          </a:xfrm>
          <a:prstGeom prst="rect">
            <a:avLst/>
          </a:prstGeom>
          <a:noFill/>
          <a:ln w="9525">
            <a:noFill/>
            <a:miter lim="800000"/>
            <a:headEnd/>
            <a:tailEnd/>
          </a:ln>
        </p:spPr>
        <p:txBody>
          <a:bodyPr wrap="none">
            <a:spAutoFit/>
          </a:bodyPr>
          <a:lstStyle/>
          <a:p>
            <a:r>
              <a:rPr lang="en-US">
                <a:latin typeface="Calibri" charset="0"/>
              </a:rPr>
              <a:t>Connector</a:t>
            </a:r>
          </a:p>
        </p:txBody>
      </p:sp>
      <p:sp>
        <p:nvSpPr>
          <p:cNvPr id="56329" name="TextBox 46"/>
          <p:cNvSpPr txBox="1">
            <a:spLocks noChangeArrowheads="1"/>
          </p:cNvSpPr>
          <p:nvPr/>
        </p:nvSpPr>
        <p:spPr bwMode="auto">
          <a:xfrm>
            <a:off x="6432550" y="4897438"/>
            <a:ext cx="715963" cy="369887"/>
          </a:xfrm>
          <a:prstGeom prst="rect">
            <a:avLst/>
          </a:prstGeom>
          <a:noFill/>
          <a:ln w="9525">
            <a:noFill/>
            <a:miter lim="800000"/>
            <a:headEnd/>
            <a:tailEnd/>
          </a:ln>
        </p:spPr>
        <p:txBody>
          <a:bodyPr wrap="none">
            <a:spAutoFit/>
          </a:bodyPr>
          <a:lstStyle/>
          <a:p>
            <a:r>
              <a:rPr lang="en-US">
                <a:latin typeface="Calibri" charset="0"/>
              </a:rPr>
              <a:t>Bases</a:t>
            </a:r>
          </a:p>
        </p:txBody>
      </p:sp>
      <p:sp>
        <p:nvSpPr>
          <p:cNvPr id="56330" name="TextBox 47"/>
          <p:cNvSpPr txBox="1">
            <a:spLocks noChangeArrowheads="1"/>
          </p:cNvSpPr>
          <p:nvPr/>
        </p:nvSpPr>
        <p:spPr bwMode="auto">
          <a:xfrm>
            <a:off x="6430963" y="4075113"/>
            <a:ext cx="1095375" cy="369887"/>
          </a:xfrm>
          <a:prstGeom prst="rect">
            <a:avLst/>
          </a:prstGeom>
          <a:noFill/>
          <a:ln w="9525">
            <a:noFill/>
            <a:miter lim="800000"/>
            <a:headEnd/>
            <a:tailEnd/>
          </a:ln>
        </p:spPr>
        <p:txBody>
          <a:bodyPr wrap="none">
            <a:spAutoFit/>
          </a:bodyPr>
          <a:lstStyle/>
          <a:p>
            <a:r>
              <a:rPr lang="en-US">
                <a:latin typeface="Calibri" charset="0"/>
              </a:rPr>
              <a:t>Detectors</a:t>
            </a:r>
          </a:p>
        </p:txBody>
      </p:sp>
      <p:sp>
        <p:nvSpPr>
          <p:cNvPr id="56331" name="TextBox 48"/>
          <p:cNvSpPr txBox="1">
            <a:spLocks noChangeArrowheads="1"/>
          </p:cNvSpPr>
          <p:nvPr/>
        </p:nvSpPr>
        <p:spPr bwMode="auto">
          <a:xfrm>
            <a:off x="6426200" y="3368675"/>
            <a:ext cx="631825" cy="368300"/>
          </a:xfrm>
          <a:prstGeom prst="rect">
            <a:avLst/>
          </a:prstGeom>
          <a:noFill/>
          <a:ln w="9525">
            <a:noFill/>
            <a:miter lim="800000"/>
            <a:headEnd/>
            <a:tailEnd/>
          </a:ln>
        </p:spPr>
        <p:txBody>
          <a:bodyPr>
            <a:spAutoFit/>
          </a:bodyPr>
          <a:lstStyle/>
          <a:p>
            <a:r>
              <a:rPr lang="en-US">
                <a:latin typeface="Calibri" charset="0"/>
              </a:rPr>
              <a:t>Foils</a:t>
            </a:r>
          </a:p>
        </p:txBody>
      </p:sp>
      <p:cxnSp>
        <p:nvCxnSpPr>
          <p:cNvPr id="50" name="Straight Arrow Connector 49"/>
          <p:cNvCxnSpPr>
            <a:cxnSpLocks noChangeShapeType="1"/>
          </p:cNvCxnSpPr>
          <p:nvPr/>
        </p:nvCxnSpPr>
        <p:spPr bwMode="auto">
          <a:xfrm rot="5400000" flipH="1" flipV="1">
            <a:off x="7225507" y="5572919"/>
            <a:ext cx="234950" cy="503237"/>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p:spPr>
      </p:cxnSp>
      <p:cxnSp>
        <p:nvCxnSpPr>
          <p:cNvPr id="51" name="Straight Arrow Connector 50"/>
          <p:cNvCxnSpPr>
            <a:cxnSpLocks noChangeShapeType="1"/>
          </p:cNvCxnSpPr>
          <p:nvPr/>
        </p:nvCxnSpPr>
        <p:spPr bwMode="auto">
          <a:xfrm flipV="1">
            <a:off x="7110413" y="4800600"/>
            <a:ext cx="750887" cy="257175"/>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p:spPr>
      </p:cxnSp>
      <p:cxnSp>
        <p:nvCxnSpPr>
          <p:cNvPr id="54" name="Straight Arrow Connector 53"/>
          <p:cNvCxnSpPr>
            <a:cxnSpLocks noChangeShapeType="1"/>
          </p:cNvCxnSpPr>
          <p:nvPr/>
        </p:nvCxnSpPr>
        <p:spPr bwMode="auto">
          <a:xfrm>
            <a:off x="6799263" y="2246313"/>
            <a:ext cx="603250" cy="200025"/>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p:spPr>
      </p:cxnSp>
      <p:grpSp>
        <p:nvGrpSpPr>
          <p:cNvPr id="3" name="Group 65"/>
          <p:cNvGrpSpPr/>
          <p:nvPr/>
        </p:nvGrpSpPr>
        <p:grpSpPr>
          <a:xfrm>
            <a:off x="4622798" y="4588676"/>
            <a:ext cx="1109135" cy="673357"/>
            <a:chOff x="4622798" y="4588676"/>
            <a:chExt cx="1109135" cy="673357"/>
          </a:xfrm>
          <a:solidFill>
            <a:srgbClr val="FFFFFF"/>
          </a:solidFill>
          <a:effectLst/>
        </p:grpSpPr>
        <p:sp>
          <p:nvSpPr>
            <p:cNvPr id="64" name="Regular Pentagon 63"/>
            <p:cNvSpPr/>
            <p:nvPr/>
          </p:nvSpPr>
          <p:spPr>
            <a:xfrm>
              <a:off x="4622798" y="4588676"/>
              <a:ext cx="1109135" cy="309292"/>
            </a:xfrm>
            <a:prstGeom prst="pentagon">
              <a:avLst/>
            </a:prstGeom>
            <a:grp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5" name="Rectangle 64"/>
            <p:cNvSpPr/>
            <p:nvPr/>
          </p:nvSpPr>
          <p:spPr>
            <a:xfrm>
              <a:off x="4622798" y="4813300"/>
              <a:ext cx="1109135" cy="448733"/>
            </a:xfrm>
            <a:prstGeom prst="rect">
              <a:avLst/>
            </a:prstGeom>
            <a:grp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cxnSp>
        <p:nvCxnSpPr>
          <p:cNvPr id="75" name="Straight Arrow Connector 74"/>
          <p:cNvCxnSpPr>
            <a:cxnSpLocks noChangeShapeType="1"/>
          </p:cNvCxnSpPr>
          <p:nvPr/>
        </p:nvCxnSpPr>
        <p:spPr bwMode="auto">
          <a:xfrm>
            <a:off x="7254875" y="2833688"/>
            <a:ext cx="390525" cy="187325"/>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p:spPr>
      </p:cxnSp>
      <p:cxnSp>
        <p:nvCxnSpPr>
          <p:cNvPr id="85" name="Straight Arrow Connector 84"/>
          <p:cNvCxnSpPr>
            <a:cxnSpLocks noChangeShapeType="1"/>
          </p:cNvCxnSpPr>
          <p:nvPr/>
        </p:nvCxnSpPr>
        <p:spPr bwMode="auto">
          <a:xfrm>
            <a:off x="6978650" y="3552825"/>
            <a:ext cx="742950" cy="295275"/>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p:spPr>
      </p:cxnSp>
      <p:cxnSp>
        <p:nvCxnSpPr>
          <p:cNvPr id="90" name="Straight Arrow Connector 89"/>
          <p:cNvCxnSpPr>
            <a:cxnSpLocks noChangeShapeType="1"/>
          </p:cNvCxnSpPr>
          <p:nvPr/>
        </p:nvCxnSpPr>
        <p:spPr bwMode="auto">
          <a:xfrm rot="16200000" flipH="1">
            <a:off x="7587456" y="3899694"/>
            <a:ext cx="33338" cy="666750"/>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p:spPr>
      </p:cxnSp>
      <p:sp>
        <p:nvSpPr>
          <p:cNvPr id="102" name="Rounded Rectangle 101"/>
          <p:cNvSpPr>
            <a:spLocks noChangeArrowheads="1"/>
          </p:cNvSpPr>
          <p:nvPr/>
        </p:nvSpPr>
        <p:spPr bwMode="auto">
          <a:xfrm>
            <a:off x="4279900" y="1003300"/>
            <a:ext cx="4559300" cy="5338763"/>
          </a:xfrm>
          <a:prstGeom prst="roundRect">
            <a:avLst>
              <a:gd name="adj" fmla="val 16667"/>
            </a:avLst>
          </a:prstGeom>
          <a:noFill/>
          <a:ln w="12700">
            <a:solidFill>
              <a:schemeClr val="accent1"/>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111" name="Oval 110"/>
          <p:cNvSpPr/>
          <p:nvPr/>
        </p:nvSpPr>
        <p:spPr>
          <a:xfrm>
            <a:off x="3735388" y="5707063"/>
            <a:ext cx="1289050" cy="839787"/>
          </a:xfrm>
          <a:prstGeom prst="ellipse">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4" name="Group 42"/>
          <p:cNvGrpSpPr>
            <a:grpSpLocks/>
          </p:cNvGrpSpPr>
          <p:nvPr/>
        </p:nvGrpSpPr>
        <p:grpSpPr bwMode="auto">
          <a:xfrm>
            <a:off x="430213" y="5641975"/>
            <a:ext cx="4594225" cy="841375"/>
            <a:chOff x="10126133" y="2697128"/>
            <a:chExt cx="2960926" cy="541373"/>
          </a:xfrm>
        </p:grpSpPr>
        <p:pic>
          <p:nvPicPr>
            <p:cNvPr id="56345" name="Picture 22" descr="dim_total_assembled.png"/>
            <p:cNvPicPr>
              <a:picLocks noChangeAspect="1"/>
            </p:cNvPicPr>
            <p:nvPr/>
          </p:nvPicPr>
          <p:blipFill>
            <a:blip r:embed="rId4" cstate="print"/>
            <a:srcRect/>
            <a:stretch>
              <a:fillRect/>
            </a:stretch>
          </p:blipFill>
          <p:spPr bwMode="auto">
            <a:xfrm>
              <a:off x="10126133" y="2697128"/>
              <a:ext cx="2960926" cy="541372"/>
            </a:xfrm>
            <a:prstGeom prst="rect">
              <a:avLst/>
            </a:prstGeom>
            <a:noFill/>
            <a:ln w="9525">
              <a:noFill/>
              <a:miter lim="800000"/>
              <a:headEnd/>
              <a:tailEnd/>
            </a:ln>
          </p:spPr>
        </p:pic>
        <p:sp>
          <p:nvSpPr>
            <p:cNvPr id="26" name="Oval 25"/>
            <p:cNvSpPr>
              <a:spLocks noChangeArrowheads="1"/>
            </p:cNvSpPr>
            <p:nvPr/>
          </p:nvSpPr>
          <p:spPr bwMode="auto">
            <a:xfrm>
              <a:off x="12256281" y="2697128"/>
              <a:ext cx="830778" cy="541373"/>
            </a:xfrm>
            <a:prstGeom prst="ellipse">
              <a:avLst/>
            </a:prstGeom>
            <a:noFill/>
            <a:ln w="9525">
              <a:solidFill>
                <a:srgbClr val="00CC98"/>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grpSp>
      <p:sp>
        <p:nvSpPr>
          <p:cNvPr id="115" name="Left Brace 114"/>
          <p:cNvSpPr>
            <a:spLocks/>
          </p:cNvSpPr>
          <p:nvPr/>
        </p:nvSpPr>
        <p:spPr bwMode="auto">
          <a:xfrm>
            <a:off x="5956300" y="2649538"/>
            <a:ext cx="454025" cy="2668587"/>
          </a:xfrm>
          <a:prstGeom prst="leftBrace">
            <a:avLst>
              <a:gd name="adj1" fmla="val 8327"/>
              <a:gd name="adj2" fmla="val 50000"/>
            </a:avLst>
          </a:prstGeom>
          <a:noFill/>
          <a:ln w="25400">
            <a:solidFill>
              <a:schemeClr val="accent1"/>
            </a:solidFill>
            <a:round/>
            <a:headEnd/>
            <a:tailEnd/>
          </a:ln>
          <a:effectLst>
            <a:outerShdw dist="20000" dir="5400000" rotWithShape="0">
              <a:srgbClr val="808080">
                <a:alpha val="37999"/>
              </a:srgbClr>
            </a:outerShdw>
          </a:effectLst>
        </p:spPr>
        <p:txBody>
          <a:bodyPr anchor="ctr"/>
          <a:lstStyle/>
          <a:p>
            <a:pPr algn="ctr" fontAlgn="auto">
              <a:spcBef>
                <a:spcPts val="0"/>
              </a:spcBef>
              <a:spcAft>
                <a:spcPts val="0"/>
              </a:spcAft>
              <a:defRPr/>
            </a:pPr>
            <a:endParaRPr lang="en-US">
              <a:solidFill>
                <a:schemeClr val="tx1"/>
              </a:solidFill>
              <a:latin typeface="+mn-lt"/>
              <a:ea typeface="+mn-ea"/>
            </a:endParaRPr>
          </a:p>
        </p:txBody>
      </p:sp>
      <p:sp>
        <p:nvSpPr>
          <p:cNvPr id="56343" name="Rectangle 10"/>
          <p:cNvSpPr>
            <a:spLocks noChangeArrowheads="1"/>
          </p:cNvSpPr>
          <p:nvPr/>
        </p:nvSpPr>
        <p:spPr bwMode="auto">
          <a:xfrm>
            <a:off x="6530975" y="6345238"/>
            <a:ext cx="2717800" cy="230187"/>
          </a:xfrm>
          <a:prstGeom prst="rect">
            <a:avLst/>
          </a:prstGeom>
          <a:noFill/>
          <a:ln w="9525">
            <a:noFill/>
            <a:miter lim="800000"/>
            <a:headEnd/>
            <a:tailEnd/>
          </a:ln>
        </p:spPr>
        <p:txBody>
          <a:bodyPr wrap="none">
            <a:spAutoFit/>
          </a:bodyPr>
          <a:lstStyle/>
          <a:p>
            <a:pPr>
              <a:buFontTx/>
              <a:buNone/>
            </a:pPr>
            <a:r>
              <a:rPr lang="en-US" sz="900" i="0">
                <a:solidFill>
                  <a:srgbClr val="0000FF"/>
                </a:solidFill>
              </a:rPr>
              <a:t>R. Perez et al., Florida International University</a:t>
            </a:r>
            <a:endParaRPr lang="en-US" sz="900"/>
          </a:p>
        </p:txBody>
      </p:sp>
      <p:sp>
        <p:nvSpPr>
          <p:cNvPr id="30" name="Slide Number Placeholder 3"/>
          <p:cNvSpPr>
            <a:spLocks noGrp="1"/>
          </p:cNvSpPr>
          <p:nvPr>
            <p:ph type="sldNum" sz="quarter" idx="10"/>
          </p:nvPr>
        </p:nvSpPr>
        <p:spPr>
          <a:xfrm>
            <a:off x="8382000" y="6629400"/>
            <a:ext cx="762000" cy="152400"/>
          </a:xfrm>
        </p:spPr>
        <p:txBody>
          <a:bodyPr/>
          <a:lstStyle/>
          <a:p>
            <a:pPr algn="r">
              <a:defRPr/>
            </a:pPr>
            <a:fld id="{7FBC0A1D-0D7E-4EAA-B844-E3A6B8CD6BA9}" type="slidenum">
              <a:rPr lang="en-US" sz="900" i="0"/>
              <a:pPr algn="r">
                <a:defRPr/>
              </a:pPr>
              <a:t>36</a:t>
            </a:fld>
            <a:endParaRPr lang="en-US" sz="900" i="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bwMode="auto">
          <a:xfrm>
            <a:off x="0" y="0"/>
            <a:ext cx="9372600" cy="1143000"/>
          </a:xfrm>
          <a:noFill/>
          <a:ln>
            <a:miter lim="800000"/>
            <a:headEnd/>
            <a:tailEnd/>
          </a:ln>
        </p:spPr>
        <p:txBody>
          <a:bodyPr wrap="square" lIns="91440" tIns="45720" rIns="91440" bIns="45720" numCol="1" anchor="t" anchorCtr="0" compatLnSpc="1">
            <a:prstTxWarp prst="textNoShape">
              <a:avLst/>
            </a:prstTxWarp>
          </a:bodyPr>
          <a:lstStyle/>
          <a:p>
            <a:r>
              <a:rPr lang="en-US" smtClean="0"/>
              <a:t>NSTX researchers pursuing targeted collaboration program </a:t>
            </a:r>
            <a:br>
              <a:rPr lang="en-US" smtClean="0"/>
            </a:br>
            <a:r>
              <a:rPr lang="en-US" smtClean="0"/>
              <a:t>on fusion facilities in support of NSTX-U, ITER, FNSF</a:t>
            </a:r>
          </a:p>
        </p:txBody>
      </p:sp>
      <p:sp>
        <p:nvSpPr>
          <p:cNvPr id="3" name="Content Placeholder 2"/>
          <p:cNvSpPr>
            <a:spLocks noGrp="1"/>
          </p:cNvSpPr>
          <p:nvPr>
            <p:ph idx="1"/>
          </p:nvPr>
        </p:nvSpPr>
        <p:spPr>
          <a:xfrm>
            <a:off x="990600" y="1219200"/>
            <a:ext cx="7696200" cy="5181600"/>
          </a:xfrm>
        </p:spPr>
        <p:txBody>
          <a:bodyPr/>
          <a:lstStyle/>
          <a:p>
            <a:pPr marL="171450" indent="-171450">
              <a:lnSpc>
                <a:spcPct val="150000"/>
              </a:lnSpc>
            </a:pPr>
            <a:r>
              <a:rPr lang="en-US" sz="2800" dirty="0" smtClean="0">
                <a:solidFill>
                  <a:schemeClr val="bg1">
                    <a:lumMod val="85000"/>
                  </a:schemeClr>
                </a:solidFill>
              </a:rPr>
              <a:t>Transport and Turbulence</a:t>
            </a:r>
          </a:p>
          <a:p>
            <a:pPr marL="171450" indent="-171450">
              <a:lnSpc>
                <a:spcPct val="150000"/>
              </a:lnSpc>
            </a:pPr>
            <a:r>
              <a:rPr lang="en-US" sz="2800" dirty="0" smtClean="0">
                <a:solidFill>
                  <a:schemeClr val="bg1">
                    <a:lumMod val="85000"/>
                  </a:schemeClr>
                </a:solidFill>
              </a:rPr>
              <a:t>Macroscopic Stability</a:t>
            </a:r>
          </a:p>
          <a:p>
            <a:pPr marL="171450" indent="-171450">
              <a:lnSpc>
                <a:spcPct val="150000"/>
              </a:lnSpc>
            </a:pPr>
            <a:r>
              <a:rPr lang="en-US" sz="2800" dirty="0" smtClean="0">
                <a:solidFill>
                  <a:schemeClr val="bg1">
                    <a:lumMod val="85000"/>
                  </a:schemeClr>
                </a:solidFill>
              </a:rPr>
              <a:t>Energetic Particles</a:t>
            </a:r>
          </a:p>
          <a:p>
            <a:pPr marL="171450" indent="-171450">
              <a:lnSpc>
                <a:spcPct val="150000"/>
              </a:lnSpc>
            </a:pPr>
            <a:r>
              <a:rPr lang="en-US" sz="2800" dirty="0" smtClean="0"/>
              <a:t>Solenoid-Free Plasma Start-up</a:t>
            </a:r>
          </a:p>
          <a:p>
            <a:pPr marL="171450" indent="-171450">
              <a:lnSpc>
                <a:spcPct val="150000"/>
              </a:lnSpc>
            </a:pPr>
            <a:r>
              <a:rPr lang="en-US" sz="2800" dirty="0" smtClean="0">
                <a:solidFill>
                  <a:schemeClr val="bg1">
                    <a:lumMod val="85000"/>
                  </a:schemeClr>
                </a:solidFill>
              </a:rPr>
              <a:t>Wave Heating and Current Drive</a:t>
            </a:r>
          </a:p>
          <a:p>
            <a:pPr marL="171450" indent="-171450">
              <a:lnSpc>
                <a:spcPct val="150000"/>
              </a:lnSpc>
            </a:pPr>
            <a:r>
              <a:rPr lang="en-US" sz="2800" dirty="0" smtClean="0">
                <a:solidFill>
                  <a:schemeClr val="bg1">
                    <a:lumMod val="85000"/>
                  </a:schemeClr>
                </a:solidFill>
              </a:rPr>
              <a:t>Advanced Scenarios and Control</a:t>
            </a:r>
          </a:p>
          <a:p>
            <a:pPr marL="171450" indent="-171450">
              <a:lnSpc>
                <a:spcPct val="150000"/>
              </a:lnSpc>
            </a:pPr>
            <a:r>
              <a:rPr lang="en-US" sz="2800" dirty="0" smtClean="0">
                <a:solidFill>
                  <a:schemeClr val="bg1">
                    <a:lumMod val="85000"/>
                  </a:schemeClr>
                </a:solidFill>
              </a:rPr>
              <a:t>Boundary Physics and Lithium Research</a:t>
            </a:r>
          </a:p>
          <a:p>
            <a:pPr marL="171450" indent="-171450">
              <a:buNone/>
            </a:pPr>
            <a:endParaRPr lang="en-US" sz="2000" dirty="0" smtClean="0"/>
          </a:p>
        </p:txBody>
      </p:sp>
      <p:sp>
        <p:nvSpPr>
          <p:cNvPr id="4" name="Slide Number Placeholder 3"/>
          <p:cNvSpPr>
            <a:spLocks noGrp="1"/>
          </p:cNvSpPr>
          <p:nvPr>
            <p:ph type="sldNum" sz="quarter" idx="10"/>
          </p:nvPr>
        </p:nvSpPr>
        <p:spPr>
          <a:xfrm>
            <a:off x="8382000" y="6629400"/>
            <a:ext cx="762000" cy="152400"/>
          </a:xfrm>
        </p:spPr>
        <p:txBody>
          <a:bodyPr/>
          <a:lstStyle/>
          <a:p>
            <a:pPr>
              <a:defRPr/>
            </a:pPr>
            <a:fld id="{7FBC0A1D-0D7E-4EAA-B844-E3A6B8CD6BA9}" type="slidenum">
              <a:rPr lang="en-US"/>
              <a:pPr>
                <a:defRPr/>
              </a:pPr>
              <a:t>37</a:t>
            </a:fld>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57" descr="moly-electrode-offset-from-bn.jpg"/>
          <p:cNvPicPr>
            <a:picLocks noChangeAspect="1"/>
          </p:cNvPicPr>
          <p:nvPr/>
        </p:nvPicPr>
        <p:blipFill>
          <a:blip r:embed="rId2" cstate="print"/>
          <a:srcRect/>
          <a:stretch>
            <a:fillRect/>
          </a:stretch>
        </p:blipFill>
        <p:spPr bwMode="auto">
          <a:xfrm>
            <a:off x="1277938" y="3321050"/>
            <a:ext cx="1068387" cy="2182813"/>
          </a:xfrm>
          <a:prstGeom prst="rect">
            <a:avLst/>
          </a:prstGeom>
          <a:noFill/>
          <a:ln w="9525">
            <a:noFill/>
            <a:miter lim="800000"/>
            <a:headEnd/>
            <a:tailEnd/>
          </a:ln>
        </p:spPr>
      </p:pic>
      <p:grpSp>
        <p:nvGrpSpPr>
          <p:cNvPr id="2" name="Group 6"/>
          <p:cNvGrpSpPr>
            <a:grpSpLocks/>
          </p:cNvGrpSpPr>
          <p:nvPr/>
        </p:nvGrpSpPr>
        <p:grpSpPr bwMode="auto">
          <a:xfrm>
            <a:off x="3738563" y="3703638"/>
            <a:ext cx="4779962" cy="1371600"/>
            <a:chOff x="3891143" y="2345514"/>
            <a:chExt cx="4779036" cy="1372332"/>
          </a:xfrm>
        </p:grpSpPr>
        <p:pic>
          <p:nvPicPr>
            <p:cNvPr id="60427" name="Picture 4"/>
            <p:cNvPicPr>
              <a:picLocks noChangeAspect="1"/>
            </p:cNvPicPr>
            <p:nvPr/>
          </p:nvPicPr>
          <p:blipFill>
            <a:blip r:embed="rId3" cstate="print"/>
            <a:srcRect/>
            <a:stretch>
              <a:fillRect/>
            </a:stretch>
          </p:blipFill>
          <p:spPr bwMode="auto">
            <a:xfrm>
              <a:off x="6229788" y="2345514"/>
              <a:ext cx="2215955" cy="1140393"/>
            </a:xfrm>
            <a:prstGeom prst="rect">
              <a:avLst/>
            </a:prstGeom>
            <a:noFill/>
            <a:ln w="9525">
              <a:noFill/>
              <a:miter lim="800000"/>
              <a:headEnd/>
              <a:tailEnd/>
            </a:ln>
          </p:spPr>
        </p:pic>
        <p:pic>
          <p:nvPicPr>
            <p:cNvPr id="60428" name="Picture 32" descr="Screen Shot 2012-02-06 at 8.48.24 PM.png"/>
            <p:cNvPicPr>
              <a:picLocks noChangeAspect="1"/>
            </p:cNvPicPr>
            <p:nvPr/>
          </p:nvPicPr>
          <p:blipFill>
            <a:blip r:embed="rId4" cstate="print"/>
            <a:srcRect/>
            <a:stretch>
              <a:fillRect/>
            </a:stretch>
          </p:blipFill>
          <p:spPr bwMode="auto">
            <a:xfrm>
              <a:off x="3926856" y="2345514"/>
              <a:ext cx="2227369" cy="1124190"/>
            </a:xfrm>
            <a:prstGeom prst="rect">
              <a:avLst/>
            </a:prstGeom>
            <a:noFill/>
            <a:ln w="9525">
              <a:noFill/>
              <a:miter lim="800000"/>
              <a:headEnd/>
              <a:tailEnd/>
            </a:ln>
          </p:spPr>
        </p:pic>
        <p:sp>
          <p:nvSpPr>
            <p:cNvPr id="60429" name="TextBox 33"/>
            <p:cNvSpPr txBox="1">
              <a:spLocks noChangeArrowheads="1"/>
            </p:cNvSpPr>
            <p:nvPr/>
          </p:nvSpPr>
          <p:spPr bwMode="auto">
            <a:xfrm>
              <a:off x="3891143" y="3410069"/>
              <a:ext cx="2497862" cy="307777"/>
            </a:xfrm>
            <a:prstGeom prst="rect">
              <a:avLst/>
            </a:prstGeom>
            <a:noFill/>
            <a:ln w="9525">
              <a:noFill/>
              <a:miter lim="800000"/>
              <a:headEnd/>
              <a:tailEnd/>
            </a:ln>
          </p:spPr>
          <p:txBody>
            <a:bodyPr wrap="none">
              <a:spAutoFit/>
            </a:bodyPr>
            <a:lstStyle/>
            <a:p>
              <a:pPr>
                <a:buFontTx/>
                <a:buNone/>
              </a:pPr>
              <a:r>
                <a:rPr lang="en-US" sz="1400" i="0">
                  <a:solidFill>
                    <a:srgbClr val="0000FF"/>
                  </a:solidFill>
                  <a:cs typeface="Helvetica" charset="0"/>
                </a:rPr>
                <a:t>Arc plasma current source</a:t>
              </a:r>
            </a:p>
          </p:txBody>
        </p:sp>
        <p:sp>
          <p:nvSpPr>
            <p:cNvPr id="60430" name="TextBox 34"/>
            <p:cNvSpPr txBox="1">
              <a:spLocks noChangeArrowheads="1"/>
            </p:cNvSpPr>
            <p:nvPr/>
          </p:nvSpPr>
          <p:spPr bwMode="auto">
            <a:xfrm>
              <a:off x="6322135" y="3410069"/>
              <a:ext cx="2348044" cy="307777"/>
            </a:xfrm>
            <a:prstGeom prst="rect">
              <a:avLst/>
            </a:prstGeom>
            <a:noFill/>
            <a:ln w="9525">
              <a:noFill/>
              <a:miter lim="800000"/>
              <a:headEnd/>
              <a:tailEnd/>
            </a:ln>
          </p:spPr>
          <p:txBody>
            <a:bodyPr wrap="none">
              <a:spAutoFit/>
            </a:bodyPr>
            <a:lstStyle/>
            <a:p>
              <a:pPr>
                <a:buFontTx/>
                <a:buNone/>
              </a:pPr>
              <a:r>
                <a:rPr lang="en-US" sz="1400" i="0">
                  <a:solidFill>
                    <a:srgbClr val="0000FF"/>
                  </a:solidFill>
                  <a:cs typeface="Helvetica" charset="0"/>
                </a:rPr>
                <a:t>Electrode current source</a:t>
              </a:r>
            </a:p>
          </p:txBody>
        </p:sp>
      </p:grpSp>
      <p:sp>
        <p:nvSpPr>
          <p:cNvPr id="60420" name="Rectangle 3"/>
          <p:cNvSpPr>
            <a:spLocks noChangeArrowheads="1"/>
          </p:cNvSpPr>
          <p:nvPr/>
        </p:nvSpPr>
        <p:spPr bwMode="auto">
          <a:xfrm>
            <a:off x="857250" y="5524500"/>
            <a:ext cx="2266950" cy="738188"/>
          </a:xfrm>
          <a:prstGeom prst="rect">
            <a:avLst/>
          </a:prstGeom>
          <a:noFill/>
          <a:ln w="9525">
            <a:noFill/>
            <a:miter lim="800000"/>
            <a:headEnd/>
            <a:tailEnd/>
          </a:ln>
        </p:spPr>
        <p:txBody>
          <a:bodyPr>
            <a:spAutoFit/>
          </a:bodyPr>
          <a:lstStyle/>
          <a:p>
            <a:pPr>
              <a:buFontTx/>
              <a:buNone/>
            </a:pPr>
            <a:r>
              <a:rPr lang="en-US" sz="1400" i="0">
                <a:solidFill>
                  <a:srgbClr val="0000FF"/>
                </a:solidFill>
                <a:cs typeface="Helvetica" charset="0"/>
              </a:rPr>
              <a:t>Three arc sources and integrated Mo electrode assembly </a:t>
            </a:r>
          </a:p>
        </p:txBody>
      </p:sp>
      <p:sp>
        <p:nvSpPr>
          <p:cNvPr id="60421" name="TextBox 7"/>
          <p:cNvSpPr txBox="1">
            <a:spLocks noChangeArrowheads="1"/>
          </p:cNvSpPr>
          <p:nvPr/>
        </p:nvSpPr>
        <p:spPr bwMode="auto">
          <a:xfrm>
            <a:off x="228600" y="1709738"/>
            <a:ext cx="8547100" cy="1644650"/>
          </a:xfrm>
          <a:prstGeom prst="rect">
            <a:avLst/>
          </a:prstGeom>
          <a:noFill/>
          <a:ln w="9525">
            <a:noFill/>
            <a:miter lim="800000"/>
            <a:headEnd/>
            <a:tailEnd/>
          </a:ln>
        </p:spPr>
        <p:txBody>
          <a:bodyPr>
            <a:spAutoFit/>
          </a:bodyPr>
          <a:lstStyle/>
          <a:p>
            <a:pPr marL="273050" indent="-457200">
              <a:buFontTx/>
              <a:buNone/>
            </a:pPr>
            <a:r>
              <a:rPr lang="en-US" sz="1600" i="0">
                <a:solidFill>
                  <a:srgbClr val="0000FF"/>
                </a:solidFill>
              </a:rPr>
              <a:t>• </a:t>
            </a:r>
            <a:r>
              <a:rPr lang="en-US" sz="1800" i="0">
                <a:solidFill>
                  <a:srgbClr val="0000FF"/>
                </a:solidFill>
                <a:cs typeface="Helvetica" charset="0"/>
              </a:rPr>
              <a:t>  Plasma gun current sources with integrated electrode assembly tested in Pegasus over last ¾ year.</a:t>
            </a:r>
          </a:p>
          <a:p>
            <a:pPr marL="273050" indent="-457200">
              <a:buFontTx/>
              <a:buNone/>
            </a:pPr>
            <a:endParaRPr lang="en-US" sz="1800" i="0">
              <a:solidFill>
                <a:srgbClr val="0000FF"/>
              </a:solidFill>
              <a:cs typeface="Helvetica" charset="0"/>
            </a:endParaRPr>
          </a:p>
          <a:p>
            <a:pPr marL="273050" indent="-457200">
              <a:buFontTx/>
              <a:buNone/>
            </a:pPr>
            <a:r>
              <a:rPr lang="en-US" sz="1800" i="0">
                <a:solidFill>
                  <a:srgbClr val="0000FF"/>
                </a:solidFill>
                <a:cs typeface="Helvetica" charset="0"/>
              </a:rPr>
              <a:t>•   New single-gun/electrode assembly installed for testing this Summer-Fall.</a:t>
            </a:r>
          </a:p>
          <a:p>
            <a:pPr marL="273050" indent="-457200">
              <a:buFontTx/>
              <a:buNone/>
            </a:pPr>
            <a:r>
              <a:rPr lang="en-US" sz="1800" i="0">
                <a:solidFill>
                  <a:srgbClr val="0000FF"/>
                </a:solidFill>
                <a:cs typeface="Helvetica" charset="0"/>
              </a:rPr>
              <a:t>	- With integrated piezo-controlled gas valve</a:t>
            </a:r>
          </a:p>
        </p:txBody>
      </p:sp>
      <p:sp>
        <p:nvSpPr>
          <p:cNvPr id="60422" name="Rectangle 36"/>
          <p:cNvSpPr>
            <a:spLocks noChangeArrowheads="1"/>
          </p:cNvSpPr>
          <p:nvPr/>
        </p:nvSpPr>
        <p:spPr bwMode="auto">
          <a:xfrm>
            <a:off x="3775075" y="5245100"/>
            <a:ext cx="4518025" cy="738188"/>
          </a:xfrm>
          <a:prstGeom prst="rect">
            <a:avLst/>
          </a:prstGeom>
          <a:noFill/>
          <a:ln w="9525">
            <a:noFill/>
            <a:miter lim="800000"/>
            <a:headEnd/>
            <a:tailEnd/>
          </a:ln>
        </p:spPr>
        <p:txBody>
          <a:bodyPr>
            <a:spAutoFit/>
          </a:bodyPr>
          <a:lstStyle/>
          <a:p>
            <a:pPr>
              <a:buFontTx/>
              <a:buNone/>
            </a:pPr>
            <a:r>
              <a:rPr lang="en-US" sz="1400" i="0">
                <a:solidFill>
                  <a:srgbClr val="0000FF"/>
                </a:solidFill>
                <a:cs typeface="Helvetica" charset="0"/>
              </a:rPr>
              <a:t>Framing camera images (~10 µsec) of current injectors in the scrape-off-layer region of a Pegasus discharge. I</a:t>
            </a:r>
            <a:r>
              <a:rPr lang="en-US" sz="1400" i="0" baseline="-25000">
                <a:solidFill>
                  <a:srgbClr val="0000FF"/>
                </a:solidFill>
                <a:cs typeface="Helvetica" charset="0"/>
              </a:rPr>
              <a:t>inj</a:t>
            </a:r>
            <a:r>
              <a:rPr lang="en-US" sz="1400" i="0">
                <a:solidFill>
                  <a:srgbClr val="0000FF"/>
                </a:solidFill>
                <a:cs typeface="Helvetica" charset="0"/>
              </a:rPr>
              <a:t> ~ 3 kA; I</a:t>
            </a:r>
            <a:r>
              <a:rPr lang="en-US" sz="1400" i="0" baseline="-25000">
                <a:solidFill>
                  <a:srgbClr val="0000FF"/>
                </a:solidFill>
                <a:cs typeface="Helvetica" charset="0"/>
              </a:rPr>
              <a:t>p</a:t>
            </a:r>
            <a:r>
              <a:rPr lang="en-US" sz="1400" i="0">
                <a:solidFill>
                  <a:srgbClr val="0000FF"/>
                </a:solidFill>
                <a:cs typeface="Helvetica" charset="0"/>
              </a:rPr>
              <a:t> ~ 100 kA. </a:t>
            </a:r>
          </a:p>
        </p:txBody>
      </p:sp>
      <p:sp>
        <p:nvSpPr>
          <p:cNvPr id="60423" name="Rectangle 43"/>
          <p:cNvSpPr>
            <a:spLocks noChangeArrowheads="1"/>
          </p:cNvSpPr>
          <p:nvPr/>
        </p:nvSpPr>
        <p:spPr bwMode="auto">
          <a:xfrm>
            <a:off x="0" y="0"/>
            <a:ext cx="9144000" cy="889000"/>
          </a:xfrm>
          <a:prstGeom prst="rect">
            <a:avLst/>
          </a:prstGeom>
          <a:noFill/>
          <a:ln w="9525">
            <a:noFill/>
            <a:miter lim="800000"/>
            <a:headEnd/>
            <a:tailEnd/>
          </a:ln>
        </p:spPr>
        <p:txBody>
          <a:bodyPr anchor="ctr"/>
          <a:lstStyle/>
          <a:p>
            <a:pPr algn="ctr">
              <a:buFontTx/>
              <a:buNone/>
            </a:pPr>
            <a:r>
              <a:rPr lang="en-US" sz="2800" i="0" dirty="0">
                <a:solidFill>
                  <a:srgbClr val="0000FF"/>
                </a:solidFill>
                <a:cs typeface="Helvetica" charset="0"/>
              </a:rPr>
              <a:t>Developments in Conceptual Design of Local </a:t>
            </a:r>
            <a:r>
              <a:rPr lang="en-US" sz="2800" i="0" dirty="0" err="1">
                <a:solidFill>
                  <a:srgbClr val="0000FF"/>
                </a:solidFill>
                <a:cs typeface="Helvetica" charset="0"/>
              </a:rPr>
              <a:t>Helicity</a:t>
            </a:r>
            <a:r>
              <a:rPr lang="en-US" sz="2800" i="0" dirty="0">
                <a:solidFill>
                  <a:srgbClr val="0000FF"/>
                </a:solidFill>
                <a:cs typeface="Helvetica" charset="0"/>
              </a:rPr>
              <a:t> Injectors for Potential NSTX-U </a:t>
            </a:r>
            <a:r>
              <a:rPr lang="en-US" sz="2800" i="0" dirty="0" smtClean="0">
                <a:solidFill>
                  <a:srgbClr val="0000FF"/>
                </a:solidFill>
                <a:cs typeface="Helvetica" charset="0"/>
              </a:rPr>
              <a:t>Application</a:t>
            </a:r>
            <a:endParaRPr lang="en-US" sz="2400" i="0" dirty="0">
              <a:solidFill>
                <a:srgbClr val="0000FF"/>
              </a:solidFill>
            </a:endParaRPr>
          </a:p>
        </p:txBody>
      </p:sp>
      <p:sp>
        <p:nvSpPr>
          <p:cNvPr id="13" name="TextBox 12"/>
          <p:cNvSpPr txBox="1"/>
          <p:nvPr/>
        </p:nvSpPr>
        <p:spPr>
          <a:xfrm>
            <a:off x="1955800" y="1117600"/>
            <a:ext cx="5033963" cy="461963"/>
          </a:xfrm>
          <a:prstGeom prst="rect">
            <a:avLst/>
          </a:prstGeom>
          <a:solidFill>
            <a:schemeClr val="accent1">
              <a:lumMod val="20000"/>
              <a:lumOff val="80000"/>
            </a:schemeClr>
          </a:solidFill>
        </p:spPr>
        <p:txBody>
          <a:bodyPr wrap="none">
            <a:spAutoFit/>
          </a:bodyPr>
          <a:lstStyle/>
          <a:p>
            <a:pPr>
              <a:buFontTx/>
              <a:buNone/>
            </a:pPr>
            <a:r>
              <a:rPr lang="en-US" sz="2400" i="0">
                <a:solidFill>
                  <a:srgbClr val="0000FF"/>
                </a:solidFill>
                <a:cs typeface="Helvetica" charset="0"/>
              </a:rPr>
              <a:t>Tests on Pegasus ST experiment</a:t>
            </a:r>
            <a:endParaRPr lang="en-US" sz="2400"/>
          </a:p>
        </p:txBody>
      </p:sp>
      <p:sp>
        <p:nvSpPr>
          <p:cNvPr id="60425" name="TextBox 22"/>
          <p:cNvSpPr txBox="1">
            <a:spLocks noChangeArrowheads="1"/>
          </p:cNvSpPr>
          <p:nvPr/>
        </p:nvSpPr>
        <p:spPr bwMode="auto">
          <a:xfrm>
            <a:off x="5442230" y="6048375"/>
            <a:ext cx="3549370" cy="461665"/>
          </a:xfrm>
          <a:prstGeom prst="rect">
            <a:avLst/>
          </a:prstGeom>
          <a:noFill/>
          <a:ln w="9525">
            <a:noFill/>
            <a:miter lim="800000"/>
            <a:headEnd/>
            <a:tailEnd/>
          </a:ln>
        </p:spPr>
        <p:txBody>
          <a:bodyPr wrap="none">
            <a:spAutoFit/>
          </a:bodyPr>
          <a:lstStyle/>
          <a:p>
            <a:pPr algn="r">
              <a:buFontTx/>
              <a:buNone/>
            </a:pPr>
            <a:r>
              <a:rPr lang="en-US" i="0" dirty="0"/>
              <a:t>R. </a:t>
            </a:r>
            <a:r>
              <a:rPr lang="en-US" i="0" dirty="0" err="1"/>
              <a:t>Fonck</a:t>
            </a:r>
            <a:r>
              <a:rPr lang="en-US" i="0" dirty="0"/>
              <a:t> et al, U. </a:t>
            </a:r>
            <a:r>
              <a:rPr lang="en-US" i="0" dirty="0" smtClean="0"/>
              <a:t>Wisconsin</a:t>
            </a:r>
          </a:p>
          <a:p>
            <a:pPr algn="r">
              <a:buFontTx/>
              <a:buNone/>
            </a:pPr>
            <a:r>
              <a:rPr lang="en-US" i="0" dirty="0" smtClean="0"/>
              <a:t>D. Mueller (PPPL) to collaborate with Pegasus</a:t>
            </a:r>
            <a:endParaRPr lang="en-US" i="0" dirty="0"/>
          </a:p>
        </p:txBody>
      </p:sp>
      <p:sp>
        <p:nvSpPr>
          <p:cNvPr id="14" name="Slide Number Placeholder 3"/>
          <p:cNvSpPr>
            <a:spLocks noGrp="1"/>
          </p:cNvSpPr>
          <p:nvPr>
            <p:ph type="sldNum" sz="quarter" idx="10"/>
          </p:nvPr>
        </p:nvSpPr>
        <p:spPr>
          <a:xfrm>
            <a:off x="8382000" y="6629400"/>
            <a:ext cx="762000" cy="152400"/>
          </a:xfrm>
        </p:spPr>
        <p:txBody>
          <a:bodyPr/>
          <a:lstStyle/>
          <a:p>
            <a:pPr algn="r">
              <a:defRPr/>
            </a:pPr>
            <a:fld id="{7FBC0A1D-0D7E-4EAA-B844-E3A6B8CD6BA9}" type="slidenum">
              <a:rPr lang="en-US" sz="900" i="0"/>
              <a:pPr algn="r">
                <a:defRPr/>
              </a:pPr>
              <a:t>38</a:t>
            </a:fld>
            <a:endParaRPr lang="en-US" sz="900" i="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5" descr="K:\zushi\zvaio\quest\X-ray\igor\graph\100723\Ip_t_9925.jpg"/>
          <p:cNvPicPr>
            <a:picLocks noChangeAspect="1" noChangeArrowheads="1"/>
          </p:cNvPicPr>
          <p:nvPr/>
        </p:nvPicPr>
        <p:blipFill>
          <a:blip r:embed="rId2" cstate="print"/>
          <a:srcRect t="5238"/>
          <a:stretch>
            <a:fillRect/>
          </a:stretch>
        </p:blipFill>
        <p:spPr bwMode="auto">
          <a:xfrm>
            <a:off x="203200" y="1168400"/>
            <a:ext cx="2698750" cy="2557463"/>
          </a:xfrm>
          <a:prstGeom prst="rect">
            <a:avLst/>
          </a:prstGeom>
          <a:noFill/>
          <a:ln w="9525">
            <a:noFill/>
            <a:miter lim="800000"/>
            <a:headEnd/>
            <a:tailEnd/>
          </a:ln>
        </p:spPr>
      </p:pic>
      <p:pic>
        <p:nvPicPr>
          <p:cNvPr id="61443" name="Picture 24" descr="G:\quest_mcamera\8823_mcamera_192fr000001.jpg"/>
          <p:cNvPicPr>
            <a:picLocks noChangeAspect="1" noChangeArrowheads="1"/>
          </p:cNvPicPr>
          <p:nvPr/>
        </p:nvPicPr>
        <p:blipFill>
          <a:blip r:embed="rId3" cstate="print"/>
          <a:srcRect l="25987" r="52039"/>
          <a:stretch>
            <a:fillRect/>
          </a:stretch>
        </p:blipFill>
        <p:spPr bwMode="auto">
          <a:xfrm>
            <a:off x="2949575" y="1174750"/>
            <a:ext cx="1957388" cy="2282825"/>
          </a:xfrm>
          <a:prstGeom prst="rect">
            <a:avLst/>
          </a:prstGeom>
          <a:noFill/>
          <a:ln w="9525">
            <a:noFill/>
            <a:miter lim="800000"/>
            <a:headEnd/>
            <a:tailEnd/>
          </a:ln>
        </p:spPr>
      </p:pic>
      <p:sp>
        <p:nvSpPr>
          <p:cNvPr id="61444" name="テキスト ボックス 16"/>
          <p:cNvSpPr txBox="1">
            <a:spLocks noChangeArrowheads="1"/>
          </p:cNvSpPr>
          <p:nvPr/>
        </p:nvSpPr>
        <p:spPr bwMode="auto">
          <a:xfrm>
            <a:off x="3952875" y="2416175"/>
            <a:ext cx="749300" cy="261938"/>
          </a:xfrm>
          <a:prstGeom prst="rect">
            <a:avLst/>
          </a:prstGeom>
          <a:noFill/>
          <a:ln w="9525">
            <a:noFill/>
            <a:miter lim="800000"/>
            <a:headEnd/>
            <a:tailEnd/>
          </a:ln>
        </p:spPr>
        <p:txBody>
          <a:bodyPr>
            <a:spAutoFit/>
          </a:bodyPr>
          <a:lstStyle/>
          <a:p>
            <a:pPr>
              <a:buFontTx/>
              <a:buNone/>
            </a:pPr>
            <a:r>
              <a:rPr kumimoji="1" lang="en-US" altLang="ja-JP" sz="1100">
                <a:solidFill>
                  <a:srgbClr val="FF0000"/>
                </a:solidFill>
              </a:rPr>
              <a:t>Hot spot</a:t>
            </a:r>
            <a:endParaRPr kumimoji="1" lang="ja-JP" altLang="en-US" sz="1100">
              <a:solidFill>
                <a:srgbClr val="FF0000"/>
              </a:solidFill>
            </a:endParaRPr>
          </a:p>
        </p:txBody>
      </p:sp>
      <p:cxnSp>
        <p:nvCxnSpPr>
          <p:cNvPr id="30" name="直線矢印コネクタ 19"/>
          <p:cNvCxnSpPr/>
          <p:nvPr/>
        </p:nvCxnSpPr>
        <p:spPr>
          <a:xfrm>
            <a:off x="3640138" y="2281238"/>
            <a:ext cx="390525" cy="177800"/>
          </a:xfrm>
          <a:prstGeom prst="straightConnector1">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直線矢印コネクタ 20"/>
          <p:cNvCxnSpPr/>
          <p:nvPr/>
        </p:nvCxnSpPr>
        <p:spPr>
          <a:xfrm rot="16200000" flipH="1">
            <a:off x="4171157" y="2316956"/>
            <a:ext cx="177800" cy="106363"/>
          </a:xfrm>
          <a:prstGeom prst="straightConnector1">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61447" name="Picture 35"/>
          <p:cNvPicPr>
            <a:picLocks noChangeAspect="1"/>
          </p:cNvPicPr>
          <p:nvPr/>
        </p:nvPicPr>
        <p:blipFill>
          <a:blip r:embed="rId4" cstate="print"/>
          <a:srcRect/>
          <a:stretch>
            <a:fillRect/>
          </a:stretch>
        </p:blipFill>
        <p:spPr bwMode="auto">
          <a:xfrm>
            <a:off x="92075" y="4043363"/>
            <a:ext cx="1524000" cy="2273300"/>
          </a:xfrm>
          <a:prstGeom prst="rect">
            <a:avLst/>
          </a:prstGeom>
          <a:noFill/>
          <a:ln w="9525">
            <a:noFill/>
            <a:miter lim="800000"/>
            <a:headEnd/>
            <a:tailEnd/>
          </a:ln>
        </p:spPr>
      </p:pic>
      <p:sp>
        <p:nvSpPr>
          <p:cNvPr id="61448" name="TextBox 36"/>
          <p:cNvSpPr txBox="1">
            <a:spLocks noChangeArrowheads="1"/>
          </p:cNvSpPr>
          <p:nvPr/>
        </p:nvSpPr>
        <p:spPr bwMode="auto">
          <a:xfrm>
            <a:off x="0" y="3776663"/>
            <a:ext cx="1887538" cy="276225"/>
          </a:xfrm>
          <a:prstGeom prst="rect">
            <a:avLst/>
          </a:prstGeom>
          <a:noFill/>
          <a:ln w="9525">
            <a:noFill/>
            <a:miter lim="800000"/>
            <a:headEnd/>
            <a:tailEnd/>
          </a:ln>
        </p:spPr>
        <p:txBody>
          <a:bodyPr>
            <a:spAutoFit/>
          </a:bodyPr>
          <a:lstStyle/>
          <a:p>
            <a:pPr>
              <a:buFontTx/>
              <a:buNone/>
            </a:pPr>
            <a:r>
              <a:rPr lang="en-US" i="0"/>
              <a:t>Melted moly limiter</a:t>
            </a:r>
          </a:p>
        </p:txBody>
      </p:sp>
      <p:sp>
        <p:nvSpPr>
          <p:cNvPr id="61449" name="TextBox 37"/>
          <p:cNvSpPr txBox="1">
            <a:spLocks noChangeArrowheads="1"/>
          </p:cNvSpPr>
          <p:nvPr/>
        </p:nvSpPr>
        <p:spPr bwMode="auto">
          <a:xfrm>
            <a:off x="541338" y="947738"/>
            <a:ext cx="2041525" cy="277812"/>
          </a:xfrm>
          <a:prstGeom prst="rect">
            <a:avLst/>
          </a:prstGeom>
          <a:noFill/>
          <a:ln w="9525">
            <a:noFill/>
            <a:miter lim="800000"/>
            <a:headEnd/>
            <a:tailEnd/>
          </a:ln>
        </p:spPr>
        <p:txBody>
          <a:bodyPr wrap="none">
            <a:spAutoFit/>
          </a:bodyPr>
          <a:lstStyle/>
          <a:p>
            <a:pPr>
              <a:buFontTx/>
              <a:buNone/>
            </a:pPr>
            <a:r>
              <a:rPr lang="en-US" i="0"/>
              <a:t>ECH sustained discharge</a:t>
            </a:r>
          </a:p>
        </p:txBody>
      </p:sp>
      <p:pic>
        <p:nvPicPr>
          <p:cNvPr id="61450" name="Picture 2" descr="\\winsrv\share\docResearch\実験打合せ_ExpMeeting\H24年度\120416\可動リミタ3DCAD図面.png"/>
          <p:cNvPicPr>
            <a:picLocks noGrp="1" noChangeAspect="1" noChangeArrowheads="1"/>
          </p:cNvPicPr>
          <p:nvPr>
            <p:ph idx="1"/>
          </p:nvPr>
        </p:nvPicPr>
        <p:blipFill>
          <a:blip r:embed="rId5" cstate="print"/>
          <a:srcRect/>
          <a:stretch>
            <a:fillRect/>
          </a:stretch>
        </p:blipFill>
        <p:spPr>
          <a:xfrm>
            <a:off x="1885950" y="4160838"/>
            <a:ext cx="3092450" cy="2120900"/>
          </a:xfrm>
        </p:spPr>
      </p:pic>
      <p:sp>
        <p:nvSpPr>
          <p:cNvPr id="61451" name="TextBox 39"/>
          <p:cNvSpPr txBox="1">
            <a:spLocks noChangeArrowheads="1"/>
          </p:cNvSpPr>
          <p:nvPr/>
        </p:nvSpPr>
        <p:spPr bwMode="auto">
          <a:xfrm>
            <a:off x="1879600" y="3741738"/>
            <a:ext cx="3009900" cy="277812"/>
          </a:xfrm>
          <a:prstGeom prst="rect">
            <a:avLst/>
          </a:prstGeom>
          <a:noFill/>
          <a:ln w="9525">
            <a:noFill/>
            <a:miter lim="800000"/>
            <a:headEnd/>
            <a:tailEnd/>
          </a:ln>
        </p:spPr>
        <p:txBody>
          <a:bodyPr wrap="none">
            <a:spAutoFit/>
          </a:bodyPr>
          <a:lstStyle/>
          <a:p>
            <a:pPr>
              <a:buFontTx/>
              <a:buNone/>
            </a:pPr>
            <a:r>
              <a:rPr lang="en-US" i="0"/>
              <a:t>Water cooled tungsten movable limiter</a:t>
            </a:r>
          </a:p>
        </p:txBody>
      </p:sp>
      <p:sp>
        <p:nvSpPr>
          <p:cNvPr id="61452" name="TextBox 45"/>
          <p:cNvSpPr txBox="1">
            <a:spLocks noChangeArrowheads="1"/>
          </p:cNvSpPr>
          <p:nvPr/>
        </p:nvSpPr>
        <p:spPr bwMode="auto">
          <a:xfrm>
            <a:off x="3040063" y="931863"/>
            <a:ext cx="1887537" cy="276225"/>
          </a:xfrm>
          <a:prstGeom prst="rect">
            <a:avLst/>
          </a:prstGeom>
          <a:noFill/>
          <a:ln w="9525">
            <a:noFill/>
            <a:miter lim="800000"/>
            <a:headEnd/>
            <a:tailEnd/>
          </a:ln>
        </p:spPr>
        <p:txBody>
          <a:bodyPr>
            <a:spAutoFit/>
          </a:bodyPr>
          <a:lstStyle/>
          <a:p>
            <a:pPr>
              <a:buFontTx/>
              <a:buNone/>
            </a:pPr>
            <a:r>
              <a:rPr lang="en-US" i="0"/>
              <a:t>Hot spot developed</a:t>
            </a:r>
          </a:p>
        </p:txBody>
      </p:sp>
      <p:sp>
        <p:nvSpPr>
          <p:cNvPr id="61453" name="TextBox 46"/>
          <p:cNvSpPr txBox="1">
            <a:spLocks noChangeArrowheads="1"/>
          </p:cNvSpPr>
          <p:nvPr/>
        </p:nvSpPr>
        <p:spPr bwMode="auto">
          <a:xfrm>
            <a:off x="5273675" y="1130300"/>
            <a:ext cx="3870325" cy="2308225"/>
          </a:xfrm>
          <a:prstGeom prst="rect">
            <a:avLst/>
          </a:prstGeom>
          <a:noFill/>
          <a:ln w="9525">
            <a:noFill/>
            <a:miter lim="800000"/>
            <a:headEnd/>
            <a:tailEnd/>
          </a:ln>
        </p:spPr>
        <p:txBody>
          <a:bodyPr>
            <a:spAutoFit/>
          </a:bodyPr>
          <a:lstStyle/>
          <a:p>
            <a:pPr>
              <a:spcBef>
                <a:spcPts val="638"/>
              </a:spcBef>
              <a:buFontTx/>
              <a:buNone/>
            </a:pPr>
            <a:r>
              <a:rPr lang="en-US" sz="1800" i="0"/>
              <a:t>Future Direction:</a:t>
            </a:r>
          </a:p>
          <a:p>
            <a:pPr>
              <a:spcBef>
                <a:spcPts val="638"/>
              </a:spcBef>
              <a:buFontTx/>
              <a:buNone/>
            </a:pPr>
            <a:r>
              <a:rPr lang="en-US" sz="1600" i="0"/>
              <a:t>• Higher power ECH (8.5 GHz, 28 GHz)</a:t>
            </a:r>
          </a:p>
          <a:p>
            <a:pPr>
              <a:spcBef>
                <a:spcPts val="638"/>
              </a:spcBef>
              <a:buFontTx/>
              <a:buNone/>
            </a:pPr>
            <a:r>
              <a:rPr lang="en-US" sz="1600" i="0"/>
              <a:t>   Total power ~ 1 MW long pulse</a:t>
            </a:r>
          </a:p>
          <a:p>
            <a:pPr>
              <a:spcBef>
                <a:spcPts val="638"/>
              </a:spcBef>
              <a:buFontTx/>
              <a:buNone/>
            </a:pPr>
            <a:r>
              <a:rPr lang="en-US" sz="1600" i="0"/>
              <a:t>• Hot wall for particle control</a:t>
            </a:r>
          </a:p>
          <a:p>
            <a:pPr>
              <a:spcBef>
                <a:spcPts val="638"/>
              </a:spcBef>
              <a:buFontTx/>
              <a:buNone/>
            </a:pPr>
            <a:r>
              <a:rPr lang="en-US" sz="1600" i="0"/>
              <a:t>• All metal CHI being considered</a:t>
            </a:r>
          </a:p>
          <a:p>
            <a:pPr>
              <a:spcBef>
                <a:spcPts val="638"/>
              </a:spcBef>
              <a:buFontTx/>
              <a:buNone/>
            </a:pPr>
            <a:r>
              <a:rPr lang="en-US" sz="1600" i="0"/>
              <a:t>   U. Washington / NSTX collaboration</a:t>
            </a:r>
          </a:p>
          <a:p>
            <a:pPr>
              <a:spcBef>
                <a:spcPts val="638"/>
              </a:spcBef>
              <a:buFontTx/>
              <a:buNone/>
            </a:pPr>
            <a:endParaRPr lang="en-US" sz="1600" i="0"/>
          </a:p>
        </p:txBody>
      </p:sp>
      <p:grpSp>
        <p:nvGrpSpPr>
          <p:cNvPr id="2" name="Group 60"/>
          <p:cNvGrpSpPr>
            <a:grpSpLocks/>
          </p:cNvGrpSpPr>
          <p:nvPr/>
        </p:nvGrpSpPr>
        <p:grpSpPr bwMode="auto">
          <a:xfrm>
            <a:off x="5164138" y="3581400"/>
            <a:ext cx="4205287" cy="2900363"/>
            <a:chOff x="3923928" y="1444025"/>
            <a:chExt cx="5028838" cy="3468444"/>
          </a:xfrm>
        </p:grpSpPr>
        <p:pic>
          <p:nvPicPr>
            <p:cNvPr id="61460" name="Picture 3"/>
            <p:cNvPicPr>
              <a:picLocks noChangeAspect="1" noChangeArrowheads="1"/>
            </p:cNvPicPr>
            <p:nvPr/>
          </p:nvPicPr>
          <p:blipFill>
            <a:blip r:embed="rId6" cstate="print"/>
            <a:srcRect l="6415" t="5974" r="58847" b="17197"/>
            <a:stretch>
              <a:fillRect/>
            </a:stretch>
          </p:blipFill>
          <p:spPr bwMode="auto">
            <a:xfrm>
              <a:off x="3923928" y="1444025"/>
              <a:ext cx="3491880" cy="3065095"/>
            </a:xfrm>
            <a:prstGeom prst="rect">
              <a:avLst/>
            </a:prstGeom>
            <a:noFill/>
            <a:ln w="9525">
              <a:noFill/>
              <a:miter lim="800000"/>
              <a:headEnd/>
              <a:tailEnd/>
            </a:ln>
          </p:spPr>
        </p:pic>
        <p:cxnSp>
          <p:nvCxnSpPr>
            <p:cNvPr id="49" name="直線矢印コネクタ 11"/>
            <p:cNvCxnSpPr>
              <a:endCxn id="61462" idx="0"/>
            </p:cNvCxnSpPr>
            <p:nvPr/>
          </p:nvCxnSpPr>
          <p:spPr>
            <a:xfrm rot="10800000" flipV="1">
              <a:off x="4590263" y="3532305"/>
              <a:ext cx="1277618" cy="1047937"/>
            </a:xfrm>
            <a:prstGeom prst="straightConnector1">
              <a:avLst/>
            </a:prstGeom>
            <a:ln w="38100">
              <a:solidFill>
                <a:schemeClr val="accent1">
                  <a:lumMod val="20000"/>
                  <a:lumOff val="8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1462" name="テキスト ボックス 13"/>
            <p:cNvSpPr txBox="1">
              <a:spLocks noChangeArrowheads="1"/>
            </p:cNvSpPr>
            <p:nvPr/>
          </p:nvSpPr>
          <p:spPr bwMode="auto">
            <a:xfrm>
              <a:off x="4067944" y="4581128"/>
              <a:ext cx="1045799" cy="331341"/>
            </a:xfrm>
            <a:prstGeom prst="rect">
              <a:avLst/>
            </a:prstGeom>
            <a:noFill/>
            <a:ln w="9525">
              <a:noFill/>
              <a:miter lim="800000"/>
              <a:headEnd/>
              <a:tailEnd/>
            </a:ln>
          </p:spPr>
          <p:txBody>
            <a:bodyPr>
              <a:spAutoFit/>
            </a:bodyPr>
            <a:lstStyle/>
            <a:p>
              <a:pPr>
                <a:buFontTx/>
                <a:buNone/>
              </a:pPr>
              <a:r>
                <a:rPr kumimoji="1" lang="en-US" altLang="ja-JP" i="0"/>
                <a:t>Hot wall</a:t>
              </a:r>
              <a:endParaRPr kumimoji="1" lang="ja-JP" altLang="en-US" i="0"/>
            </a:p>
          </p:txBody>
        </p:sp>
        <p:cxnSp>
          <p:nvCxnSpPr>
            <p:cNvPr id="51" name="直線矢印コネクタ 14"/>
            <p:cNvCxnSpPr/>
            <p:nvPr/>
          </p:nvCxnSpPr>
          <p:spPr>
            <a:xfrm flipV="1">
              <a:off x="6156436" y="3388024"/>
              <a:ext cx="1296601" cy="432844"/>
            </a:xfrm>
            <a:prstGeom prst="straightConnector1">
              <a:avLst/>
            </a:prstGeom>
            <a:ln w="38100">
              <a:solidFill>
                <a:schemeClr val="accent1">
                  <a:lumMod val="20000"/>
                  <a:lumOff val="8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1464" name="テキスト ボックス 16"/>
            <p:cNvSpPr txBox="1">
              <a:spLocks noChangeArrowheads="1"/>
            </p:cNvSpPr>
            <p:nvPr/>
          </p:nvSpPr>
          <p:spPr bwMode="auto">
            <a:xfrm>
              <a:off x="7380312" y="3244225"/>
              <a:ext cx="896079" cy="331341"/>
            </a:xfrm>
            <a:prstGeom prst="rect">
              <a:avLst/>
            </a:prstGeom>
            <a:noFill/>
            <a:ln w="9525">
              <a:noFill/>
              <a:miter lim="800000"/>
              <a:headEnd/>
              <a:tailEnd/>
            </a:ln>
          </p:spPr>
          <p:txBody>
            <a:bodyPr>
              <a:spAutoFit/>
            </a:bodyPr>
            <a:lstStyle/>
            <a:p>
              <a:pPr>
                <a:buFontTx/>
                <a:buNone/>
              </a:pPr>
              <a:r>
                <a:rPr kumimoji="1" lang="en-US" altLang="ja-JP" i="0"/>
                <a:t>Heater</a:t>
              </a:r>
              <a:endParaRPr kumimoji="1" lang="ja-JP" altLang="en-US" i="0"/>
            </a:p>
          </p:txBody>
        </p:sp>
        <p:cxnSp>
          <p:nvCxnSpPr>
            <p:cNvPr id="53" name="直線矢印コネクタ 17"/>
            <p:cNvCxnSpPr/>
            <p:nvPr/>
          </p:nvCxnSpPr>
          <p:spPr>
            <a:xfrm flipV="1">
              <a:off x="6587370" y="3820867"/>
              <a:ext cx="865666" cy="286665"/>
            </a:xfrm>
            <a:prstGeom prst="straightConnector1">
              <a:avLst/>
            </a:prstGeom>
            <a:ln w="38100">
              <a:solidFill>
                <a:schemeClr val="accent1">
                  <a:lumMod val="20000"/>
                  <a:lumOff val="8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1466" name="テキスト ボックス 19"/>
            <p:cNvSpPr txBox="1">
              <a:spLocks noChangeArrowheads="1"/>
            </p:cNvSpPr>
            <p:nvPr/>
          </p:nvSpPr>
          <p:spPr bwMode="auto">
            <a:xfrm>
              <a:off x="7351045" y="3604265"/>
              <a:ext cx="1601721" cy="331341"/>
            </a:xfrm>
            <a:prstGeom prst="rect">
              <a:avLst/>
            </a:prstGeom>
            <a:noFill/>
            <a:ln w="9525">
              <a:noFill/>
              <a:miter lim="800000"/>
              <a:headEnd/>
              <a:tailEnd/>
            </a:ln>
          </p:spPr>
          <p:txBody>
            <a:bodyPr>
              <a:spAutoFit/>
            </a:bodyPr>
            <a:lstStyle/>
            <a:p>
              <a:pPr>
                <a:buFontTx/>
                <a:buNone/>
              </a:pPr>
              <a:r>
                <a:rPr kumimoji="1" lang="en-US" altLang="ja-JP" i="0"/>
                <a:t>Cooling panel</a:t>
              </a:r>
              <a:endParaRPr kumimoji="1" lang="ja-JP" altLang="en-US" i="0"/>
            </a:p>
          </p:txBody>
        </p:sp>
        <p:cxnSp>
          <p:nvCxnSpPr>
            <p:cNvPr id="55" name="直線矢印コネクタ 20"/>
            <p:cNvCxnSpPr/>
            <p:nvPr/>
          </p:nvCxnSpPr>
          <p:spPr>
            <a:xfrm flipV="1">
              <a:off x="5867881" y="2452095"/>
              <a:ext cx="1657295" cy="184148"/>
            </a:xfrm>
            <a:prstGeom prst="straightConnector1">
              <a:avLst/>
            </a:prstGeom>
            <a:ln w="38100">
              <a:solidFill>
                <a:schemeClr val="accent1">
                  <a:lumMod val="20000"/>
                  <a:lumOff val="8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1468" name="テキスト ボックス 21"/>
            <p:cNvSpPr txBox="1">
              <a:spLocks noChangeArrowheads="1"/>
            </p:cNvSpPr>
            <p:nvPr/>
          </p:nvSpPr>
          <p:spPr bwMode="auto">
            <a:xfrm>
              <a:off x="7380312" y="2092097"/>
              <a:ext cx="1177759" cy="596414"/>
            </a:xfrm>
            <a:prstGeom prst="rect">
              <a:avLst/>
            </a:prstGeom>
            <a:noFill/>
            <a:ln w="9525">
              <a:noFill/>
              <a:miter lim="800000"/>
              <a:headEnd/>
              <a:tailEnd/>
            </a:ln>
          </p:spPr>
          <p:txBody>
            <a:bodyPr>
              <a:spAutoFit/>
            </a:bodyPr>
            <a:lstStyle/>
            <a:p>
              <a:pPr>
                <a:buFontTx/>
                <a:buNone/>
              </a:pPr>
              <a:r>
                <a:rPr kumimoji="1" lang="en-US" altLang="ja-JP" i="0"/>
                <a:t>Radiation</a:t>
              </a:r>
            </a:p>
            <a:p>
              <a:pPr>
                <a:buFontTx/>
                <a:buNone/>
              </a:pPr>
              <a:r>
                <a:rPr lang="en-US" altLang="ja-JP" i="0"/>
                <a:t>Shield</a:t>
              </a:r>
              <a:endParaRPr kumimoji="1" lang="ja-JP" altLang="en-US" i="0"/>
            </a:p>
          </p:txBody>
        </p:sp>
        <p:cxnSp>
          <p:nvCxnSpPr>
            <p:cNvPr id="57" name="直線矢印コネクタ 23"/>
            <p:cNvCxnSpPr/>
            <p:nvPr/>
          </p:nvCxnSpPr>
          <p:spPr>
            <a:xfrm flipH="1">
              <a:off x="6012158" y="4365719"/>
              <a:ext cx="791629" cy="286663"/>
            </a:xfrm>
            <a:prstGeom prst="straightConnector1">
              <a:avLst/>
            </a:prstGeom>
            <a:ln w="38100">
              <a:solidFill>
                <a:schemeClr val="accent1">
                  <a:lumMod val="20000"/>
                  <a:lumOff val="8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1470" name="テキスト ボックス 27"/>
            <p:cNvSpPr txBox="1">
              <a:spLocks noChangeArrowheads="1"/>
            </p:cNvSpPr>
            <p:nvPr/>
          </p:nvSpPr>
          <p:spPr bwMode="auto">
            <a:xfrm>
              <a:off x="5383203" y="4565942"/>
              <a:ext cx="1731756" cy="331341"/>
            </a:xfrm>
            <a:prstGeom prst="rect">
              <a:avLst/>
            </a:prstGeom>
            <a:noFill/>
            <a:ln w="9525">
              <a:noFill/>
              <a:miter lim="800000"/>
              <a:headEnd/>
              <a:tailEnd/>
            </a:ln>
          </p:spPr>
          <p:txBody>
            <a:bodyPr>
              <a:spAutoFit/>
            </a:bodyPr>
            <a:lstStyle/>
            <a:p>
              <a:pPr>
                <a:buFontTx/>
                <a:buNone/>
              </a:pPr>
              <a:r>
                <a:rPr kumimoji="1" lang="en-US" altLang="ja-JP" i="0"/>
                <a:t>Vacuum Vessel</a:t>
              </a:r>
              <a:endParaRPr kumimoji="1" lang="ja-JP" altLang="en-US" i="0"/>
            </a:p>
          </p:txBody>
        </p:sp>
        <p:cxnSp>
          <p:nvCxnSpPr>
            <p:cNvPr id="59" name="直線矢印コネクタ 29"/>
            <p:cNvCxnSpPr/>
            <p:nvPr/>
          </p:nvCxnSpPr>
          <p:spPr>
            <a:xfrm>
              <a:off x="7164481" y="4293579"/>
              <a:ext cx="360694" cy="0"/>
            </a:xfrm>
            <a:prstGeom prst="straightConnector1">
              <a:avLst/>
            </a:prstGeom>
            <a:ln w="38100">
              <a:solidFill>
                <a:schemeClr val="bg2"/>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1472" name="テキスト ボックス 35"/>
            <p:cNvSpPr txBox="1">
              <a:spLocks noChangeArrowheads="1"/>
            </p:cNvSpPr>
            <p:nvPr/>
          </p:nvSpPr>
          <p:spPr bwMode="auto">
            <a:xfrm>
              <a:off x="7452320" y="4005063"/>
              <a:ext cx="1050289" cy="596414"/>
            </a:xfrm>
            <a:prstGeom prst="rect">
              <a:avLst/>
            </a:prstGeom>
            <a:noFill/>
            <a:ln w="9525">
              <a:noFill/>
              <a:miter lim="800000"/>
              <a:headEnd/>
              <a:tailEnd/>
            </a:ln>
          </p:spPr>
          <p:txBody>
            <a:bodyPr>
              <a:spAutoFit/>
            </a:bodyPr>
            <a:lstStyle/>
            <a:p>
              <a:pPr>
                <a:buFontTx/>
                <a:buNone/>
              </a:pPr>
              <a:r>
                <a:rPr kumimoji="1" lang="en-US" altLang="ja-JP" i="0"/>
                <a:t>Thermal</a:t>
              </a:r>
            </a:p>
            <a:p>
              <a:pPr>
                <a:buFontTx/>
                <a:buNone/>
              </a:pPr>
              <a:r>
                <a:rPr lang="en-US" altLang="ja-JP" i="0"/>
                <a:t>Isolator</a:t>
              </a:r>
              <a:endParaRPr kumimoji="1" lang="ja-JP" altLang="en-US" i="0"/>
            </a:p>
          </p:txBody>
        </p:sp>
      </p:grpSp>
      <p:sp>
        <p:nvSpPr>
          <p:cNvPr id="61455" name="TextBox 61"/>
          <p:cNvSpPr txBox="1">
            <a:spLocks noChangeArrowheads="1"/>
          </p:cNvSpPr>
          <p:nvPr/>
        </p:nvSpPr>
        <p:spPr bwMode="auto">
          <a:xfrm>
            <a:off x="5249863" y="3251200"/>
            <a:ext cx="3557587" cy="307975"/>
          </a:xfrm>
          <a:prstGeom prst="rect">
            <a:avLst/>
          </a:prstGeom>
          <a:noFill/>
          <a:ln w="9525">
            <a:noFill/>
            <a:miter lim="800000"/>
            <a:headEnd/>
            <a:tailEnd/>
          </a:ln>
        </p:spPr>
        <p:txBody>
          <a:bodyPr wrap="none">
            <a:spAutoFit/>
          </a:bodyPr>
          <a:lstStyle/>
          <a:p>
            <a:pPr>
              <a:buFontTx/>
              <a:buNone/>
            </a:pPr>
            <a:r>
              <a:rPr lang="en-US" sz="1400" i="0"/>
              <a:t>Hot wall (up to 500 °C) planned for 2014</a:t>
            </a:r>
          </a:p>
        </p:txBody>
      </p:sp>
      <p:sp>
        <p:nvSpPr>
          <p:cNvPr id="61456" name="TextBox 62"/>
          <p:cNvSpPr txBox="1">
            <a:spLocks noChangeArrowheads="1"/>
          </p:cNvSpPr>
          <p:nvPr/>
        </p:nvSpPr>
        <p:spPr bwMode="auto">
          <a:xfrm>
            <a:off x="728663" y="2997200"/>
            <a:ext cx="1497012" cy="276225"/>
          </a:xfrm>
          <a:prstGeom prst="rect">
            <a:avLst/>
          </a:prstGeom>
          <a:noFill/>
          <a:ln w="9525">
            <a:noFill/>
            <a:miter lim="800000"/>
            <a:headEnd/>
            <a:tailEnd/>
          </a:ln>
        </p:spPr>
        <p:txBody>
          <a:bodyPr wrap="none">
            <a:spAutoFit/>
          </a:bodyPr>
          <a:lstStyle/>
          <a:p>
            <a:pPr>
              <a:buFontTx/>
              <a:buNone/>
            </a:pPr>
            <a:r>
              <a:rPr lang="en-US" i="0"/>
              <a:t>8.2 GHz, ~ 100 kW</a:t>
            </a:r>
          </a:p>
        </p:txBody>
      </p:sp>
      <p:sp>
        <p:nvSpPr>
          <p:cNvPr id="61457" name="Rectangle 43"/>
          <p:cNvSpPr>
            <a:spLocks noChangeArrowheads="1"/>
          </p:cNvSpPr>
          <p:nvPr/>
        </p:nvSpPr>
        <p:spPr bwMode="auto">
          <a:xfrm>
            <a:off x="0" y="0"/>
            <a:ext cx="9144000" cy="889000"/>
          </a:xfrm>
          <a:prstGeom prst="rect">
            <a:avLst/>
          </a:prstGeom>
          <a:noFill/>
          <a:ln w="9525">
            <a:noFill/>
            <a:miter lim="800000"/>
            <a:headEnd/>
            <a:tailEnd/>
          </a:ln>
        </p:spPr>
        <p:txBody>
          <a:bodyPr anchor="ctr"/>
          <a:lstStyle/>
          <a:p>
            <a:pPr algn="ctr" eaLnBrk="0" hangingPunct="0">
              <a:buFontTx/>
              <a:buNone/>
            </a:pPr>
            <a:r>
              <a:rPr lang="en-US" sz="2800" i="0" dirty="0">
                <a:solidFill>
                  <a:srgbClr val="FF0000"/>
                </a:solidFill>
              </a:rPr>
              <a:t>Collaboration with QUEST</a:t>
            </a:r>
          </a:p>
          <a:p>
            <a:pPr algn="ctr" eaLnBrk="0" hangingPunct="0">
              <a:buFontTx/>
              <a:buNone/>
            </a:pPr>
            <a:r>
              <a:rPr lang="en-US" sz="2000" i="0" dirty="0">
                <a:solidFill>
                  <a:srgbClr val="081DFF"/>
                </a:solidFill>
              </a:rPr>
              <a:t>Newest ST in Japan: All metal PFCs, non-inductive long pulse</a:t>
            </a:r>
            <a:endParaRPr lang="en-US" sz="1800" i="0" dirty="0">
              <a:solidFill>
                <a:srgbClr val="081DFF"/>
              </a:solidFill>
            </a:endParaRPr>
          </a:p>
        </p:txBody>
      </p:sp>
      <p:sp>
        <p:nvSpPr>
          <p:cNvPr id="61458" name="TextBox 22"/>
          <p:cNvSpPr txBox="1">
            <a:spLocks noChangeArrowheads="1"/>
          </p:cNvSpPr>
          <p:nvPr/>
        </p:nvSpPr>
        <p:spPr bwMode="auto">
          <a:xfrm>
            <a:off x="6802438" y="901700"/>
            <a:ext cx="2401887" cy="276225"/>
          </a:xfrm>
          <a:prstGeom prst="rect">
            <a:avLst/>
          </a:prstGeom>
          <a:noFill/>
          <a:ln w="9525">
            <a:noFill/>
            <a:miter lim="800000"/>
            <a:headEnd/>
            <a:tailEnd/>
          </a:ln>
        </p:spPr>
        <p:txBody>
          <a:bodyPr wrap="none">
            <a:spAutoFit/>
          </a:bodyPr>
          <a:lstStyle/>
          <a:p>
            <a:pPr>
              <a:buFontTx/>
              <a:buNone/>
            </a:pPr>
            <a:r>
              <a:rPr lang="en-US" i="0" dirty="0"/>
              <a:t>R. </a:t>
            </a:r>
            <a:r>
              <a:rPr lang="en-US" i="0" dirty="0" smtClean="0"/>
              <a:t>Raman </a:t>
            </a:r>
            <a:r>
              <a:rPr lang="en-US" i="0" dirty="0"/>
              <a:t>et al, U. Washington</a:t>
            </a:r>
          </a:p>
        </p:txBody>
      </p:sp>
      <p:sp>
        <p:nvSpPr>
          <p:cNvPr id="32" name="Slide Number Placeholder 3"/>
          <p:cNvSpPr>
            <a:spLocks noGrp="1"/>
          </p:cNvSpPr>
          <p:nvPr>
            <p:ph type="sldNum" sz="quarter" idx="10"/>
          </p:nvPr>
        </p:nvSpPr>
        <p:spPr>
          <a:xfrm>
            <a:off x="8382000" y="6629400"/>
            <a:ext cx="762000" cy="152400"/>
          </a:xfrm>
        </p:spPr>
        <p:txBody>
          <a:bodyPr/>
          <a:lstStyle/>
          <a:p>
            <a:pPr>
              <a:defRPr/>
            </a:pPr>
            <a:fld id="{7FBC0A1D-0D7E-4EAA-B844-E3A6B8CD6BA9}" type="slidenum">
              <a:rPr lang="en-US"/>
              <a:pPr>
                <a:defRPr/>
              </a:pPr>
              <a:t>39</a:t>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7" descr="http://nstx-upgrade.pppl.gov/Engineering/NSTXU_Construction_Photos/CY2012/Jun2012/062112/P1010300.JPG"/>
          <p:cNvPicPr>
            <a:picLocks noChangeAspect="1" noChangeArrowheads="1"/>
          </p:cNvPicPr>
          <p:nvPr/>
        </p:nvPicPr>
        <p:blipFill>
          <a:blip r:embed="rId3" cstate="print">
            <a:lum bright="12000"/>
          </a:blip>
          <a:srcRect/>
          <a:stretch>
            <a:fillRect/>
          </a:stretch>
        </p:blipFill>
        <p:spPr bwMode="auto">
          <a:xfrm>
            <a:off x="873125" y="687388"/>
            <a:ext cx="8021638" cy="6016625"/>
          </a:xfrm>
          <a:prstGeom prst="rect">
            <a:avLst/>
          </a:prstGeom>
          <a:noFill/>
          <a:ln w="9525">
            <a:noFill/>
            <a:miter lim="800000"/>
            <a:headEnd/>
            <a:tailEnd/>
          </a:ln>
        </p:spPr>
      </p:pic>
      <p:sp>
        <p:nvSpPr>
          <p:cNvPr id="4099" name="Title 3"/>
          <p:cNvSpPr>
            <a:spLocks noGrp="1"/>
          </p:cNvSpPr>
          <p:nvPr>
            <p:ph type="title"/>
          </p:nvPr>
        </p:nvSpPr>
        <p:spPr>
          <a:xfrm>
            <a:off x="212725" y="0"/>
            <a:ext cx="8686800" cy="760413"/>
          </a:xfrm>
        </p:spPr>
        <p:txBody>
          <a:bodyPr/>
          <a:lstStyle/>
          <a:p>
            <a:pPr eaLnBrk="1" hangingPunct="1">
              <a:tabLst>
                <a:tab pos="1828800" algn="l"/>
              </a:tabLst>
            </a:pPr>
            <a:r>
              <a:rPr lang="en-US" sz="3200" b="1" u="sng" smtClean="0">
                <a:ea typeface="ＭＳ Ｐゴシック" pitchFamily="34" charset="-128"/>
              </a:rPr>
              <a:t>NSTXU Test Cell - </a:t>
            </a:r>
            <a:r>
              <a:rPr lang="en-US" sz="4000" b="1" u="sng" smtClean="0">
                <a:ea typeface="ＭＳ Ｐゴシック" pitchFamily="34" charset="-128"/>
              </a:rPr>
              <a:t>Current</a:t>
            </a:r>
            <a:endParaRPr lang="en-US" sz="3200" b="1" u="sng" smtClean="0">
              <a:ea typeface="ＭＳ Ｐゴシック" pitchFamily="34" charset="-128"/>
            </a:endParaRPr>
          </a:p>
        </p:txBody>
      </p:sp>
      <p:sp>
        <p:nvSpPr>
          <p:cNvPr id="4100" name="Oval 7"/>
          <p:cNvSpPr>
            <a:spLocks noChangeArrowheads="1"/>
          </p:cNvSpPr>
          <p:nvPr/>
        </p:nvSpPr>
        <p:spPr bwMode="auto">
          <a:xfrm>
            <a:off x="146050" y="5313363"/>
            <a:ext cx="1296988" cy="1349375"/>
          </a:xfrm>
          <a:prstGeom prst="ellipse">
            <a:avLst/>
          </a:prstGeom>
          <a:solidFill>
            <a:srgbClr val="FFFFCC"/>
          </a:solidFill>
          <a:ln w="15875">
            <a:solidFill>
              <a:schemeClr val="tx1"/>
            </a:solidFill>
            <a:round/>
            <a:headEnd/>
            <a:tailEnd type="triangle" w="med" len="med"/>
          </a:ln>
        </p:spPr>
        <p:txBody>
          <a:bodyPr lIns="0" tIns="0" rIns="0" bIns="0"/>
          <a:lstStyle/>
          <a:p>
            <a:pPr algn="ctr" defTabSz="457200">
              <a:spcBef>
                <a:spcPct val="20000"/>
              </a:spcBef>
            </a:pPr>
            <a:r>
              <a:rPr lang="en-US" sz="1400" b="0" i="0" smtClean="0">
                <a:solidFill>
                  <a:prstClr val="black"/>
                </a:solidFill>
                <a:latin typeface="Arial" charset="0"/>
                <a:ea typeface="ＭＳ Ｐゴシック" pitchFamily="34" charset="-128"/>
              </a:rPr>
              <a:t>Neutral Beam area now cleared</a:t>
            </a:r>
          </a:p>
        </p:txBody>
      </p:sp>
      <p:cxnSp>
        <p:nvCxnSpPr>
          <p:cNvPr id="4101" name="Straight Arrow Connector 10"/>
          <p:cNvCxnSpPr>
            <a:cxnSpLocks noChangeShapeType="1"/>
            <a:stCxn id="4100" idx="6"/>
          </p:cNvCxnSpPr>
          <p:nvPr/>
        </p:nvCxnSpPr>
        <p:spPr bwMode="auto">
          <a:xfrm>
            <a:off x="1443038" y="5988050"/>
            <a:ext cx="1673225" cy="179388"/>
          </a:xfrm>
          <a:prstGeom prst="straightConnector1">
            <a:avLst/>
          </a:prstGeom>
          <a:noFill/>
          <a:ln w="47625">
            <a:solidFill>
              <a:srgbClr val="0000FF"/>
            </a:solidFill>
            <a:round/>
            <a:headEnd/>
            <a:tailEnd type="stealth" w="lg" len="lg"/>
          </a:ln>
        </p:spPr>
      </p:cxnSp>
      <p:cxnSp>
        <p:nvCxnSpPr>
          <p:cNvPr id="4102" name="Straight Arrow Connector 13"/>
          <p:cNvCxnSpPr>
            <a:cxnSpLocks noChangeShapeType="1"/>
          </p:cNvCxnSpPr>
          <p:nvPr/>
        </p:nvCxnSpPr>
        <p:spPr bwMode="auto">
          <a:xfrm flipH="1">
            <a:off x="4394200" y="1790700"/>
            <a:ext cx="1179513" cy="1727200"/>
          </a:xfrm>
          <a:prstGeom prst="straightConnector1">
            <a:avLst/>
          </a:prstGeom>
          <a:noFill/>
          <a:ln w="47625">
            <a:solidFill>
              <a:srgbClr val="0000FF"/>
            </a:solidFill>
            <a:round/>
            <a:headEnd/>
            <a:tailEnd type="stealth" w="lg" len="lg"/>
          </a:ln>
        </p:spPr>
      </p:cxnSp>
      <p:cxnSp>
        <p:nvCxnSpPr>
          <p:cNvPr id="4103" name="Straight Arrow Connector 23"/>
          <p:cNvCxnSpPr>
            <a:cxnSpLocks noChangeShapeType="1"/>
          </p:cNvCxnSpPr>
          <p:nvPr/>
        </p:nvCxnSpPr>
        <p:spPr bwMode="auto">
          <a:xfrm flipV="1">
            <a:off x="1744663" y="3517900"/>
            <a:ext cx="1855787" cy="533400"/>
          </a:xfrm>
          <a:prstGeom prst="straightConnector1">
            <a:avLst/>
          </a:prstGeom>
          <a:noFill/>
          <a:ln w="47625">
            <a:solidFill>
              <a:srgbClr val="0000FF"/>
            </a:solidFill>
            <a:round/>
            <a:headEnd/>
            <a:tailEnd type="stealth" w="lg" len="lg"/>
          </a:ln>
        </p:spPr>
      </p:cxnSp>
      <p:cxnSp>
        <p:nvCxnSpPr>
          <p:cNvPr id="4104" name="Straight Arrow Connector 13"/>
          <p:cNvCxnSpPr>
            <a:cxnSpLocks noChangeShapeType="1"/>
          </p:cNvCxnSpPr>
          <p:nvPr/>
        </p:nvCxnSpPr>
        <p:spPr bwMode="auto">
          <a:xfrm>
            <a:off x="2578100" y="2178050"/>
            <a:ext cx="1022350" cy="742950"/>
          </a:xfrm>
          <a:prstGeom prst="straightConnector1">
            <a:avLst/>
          </a:prstGeom>
          <a:noFill/>
          <a:ln w="47625">
            <a:solidFill>
              <a:srgbClr val="0000FF"/>
            </a:solidFill>
            <a:round/>
            <a:headEnd/>
            <a:tailEnd type="stealth" w="lg" len="lg"/>
          </a:ln>
        </p:spPr>
      </p:cxnSp>
      <p:sp>
        <p:nvSpPr>
          <p:cNvPr id="4105" name="Oval 21"/>
          <p:cNvSpPr>
            <a:spLocks noChangeArrowheads="1"/>
          </p:cNvSpPr>
          <p:nvPr/>
        </p:nvSpPr>
        <p:spPr bwMode="auto">
          <a:xfrm>
            <a:off x="5049838" y="631825"/>
            <a:ext cx="2027237" cy="1771650"/>
          </a:xfrm>
          <a:prstGeom prst="ellipse">
            <a:avLst/>
          </a:prstGeom>
          <a:solidFill>
            <a:srgbClr val="FFFFCC"/>
          </a:solidFill>
          <a:ln w="15875">
            <a:solidFill>
              <a:schemeClr val="tx1"/>
            </a:solidFill>
            <a:round/>
            <a:headEnd/>
            <a:tailEnd type="triangle" w="med" len="med"/>
          </a:ln>
        </p:spPr>
        <p:txBody>
          <a:bodyPr lIns="0" tIns="0" rIns="0" bIns="0"/>
          <a:lstStyle/>
          <a:p>
            <a:pPr algn="ctr" defTabSz="457200">
              <a:spcBef>
                <a:spcPct val="20000"/>
              </a:spcBef>
            </a:pPr>
            <a:r>
              <a:rPr lang="en-US" sz="1400" b="0" i="0" smtClean="0">
                <a:solidFill>
                  <a:prstClr val="black"/>
                </a:solidFill>
                <a:latin typeface="Arial" charset="0"/>
                <a:ea typeface="ＭＳ Ｐゴシック" pitchFamily="34" charset="-128"/>
              </a:rPr>
              <a:t>Bay K nozzle removed. Vessel to be plasma cut with new NB port installed (June)</a:t>
            </a:r>
          </a:p>
        </p:txBody>
      </p:sp>
      <p:sp>
        <p:nvSpPr>
          <p:cNvPr id="4106" name="Oval 21"/>
          <p:cNvSpPr>
            <a:spLocks noChangeArrowheads="1"/>
          </p:cNvSpPr>
          <p:nvPr/>
        </p:nvSpPr>
        <p:spPr bwMode="auto">
          <a:xfrm>
            <a:off x="212725" y="554038"/>
            <a:ext cx="2903538" cy="1849437"/>
          </a:xfrm>
          <a:prstGeom prst="ellipse">
            <a:avLst/>
          </a:prstGeom>
          <a:solidFill>
            <a:srgbClr val="FFFFCC"/>
          </a:solidFill>
          <a:ln w="15875">
            <a:solidFill>
              <a:schemeClr val="tx1"/>
            </a:solidFill>
            <a:round/>
            <a:headEnd/>
            <a:tailEnd type="triangle" w="med" len="med"/>
          </a:ln>
        </p:spPr>
        <p:txBody>
          <a:bodyPr lIns="0" tIns="0" rIns="0" bIns="0"/>
          <a:lstStyle/>
          <a:p>
            <a:pPr algn="ctr" defTabSz="457200">
              <a:spcBef>
                <a:spcPct val="20000"/>
              </a:spcBef>
            </a:pPr>
            <a:r>
              <a:rPr lang="en-US" sz="1400" b="0" i="0" smtClean="0">
                <a:solidFill>
                  <a:prstClr val="black"/>
                </a:solidFill>
                <a:latin typeface="Arial" charset="0"/>
                <a:ea typeface="ＭＳ Ｐゴシック" pitchFamily="34" charset="-128"/>
              </a:rPr>
              <a:t>Coil support modifications- Rib welding complete. New clevis pads, PF4/5 supports, umbrella legs</a:t>
            </a:r>
          </a:p>
        </p:txBody>
      </p:sp>
      <p:cxnSp>
        <p:nvCxnSpPr>
          <p:cNvPr id="4107" name="Straight Arrow Connector 13"/>
          <p:cNvCxnSpPr>
            <a:cxnSpLocks noChangeShapeType="1"/>
          </p:cNvCxnSpPr>
          <p:nvPr/>
        </p:nvCxnSpPr>
        <p:spPr bwMode="auto">
          <a:xfrm flipH="1">
            <a:off x="7077075" y="1892300"/>
            <a:ext cx="387350" cy="285750"/>
          </a:xfrm>
          <a:prstGeom prst="straightConnector1">
            <a:avLst/>
          </a:prstGeom>
          <a:noFill/>
          <a:ln w="47625">
            <a:solidFill>
              <a:srgbClr val="0000FF"/>
            </a:solidFill>
            <a:round/>
            <a:headEnd/>
            <a:tailEnd type="stealth" w="lg" len="lg"/>
          </a:ln>
        </p:spPr>
      </p:cxnSp>
      <p:sp>
        <p:nvSpPr>
          <p:cNvPr id="4108" name="Oval 12"/>
          <p:cNvSpPr>
            <a:spLocks noChangeArrowheads="1"/>
          </p:cNvSpPr>
          <p:nvPr/>
        </p:nvSpPr>
        <p:spPr bwMode="auto">
          <a:xfrm>
            <a:off x="7370763" y="687388"/>
            <a:ext cx="1655762" cy="1716087"/>
          </a:xfrm>
          <a:prstGeom prst="ellipse">
            <a:avLst/>
          </a:prstGeom>
          <a:solidFill>
            <a:srgbClr val="FFFFCC"/>
          </a:solidFill>
          <a:ln w="15875">
            <a:solidFill>
              <a:schemeClr val="tx1"/>
            </a:solidFill>
            <a:round/>
            <a:headEnd/>
            <a:tailEnd type="triangle" w="med" len="med"/>
          </a:ln>
        </p:spPr>
        <p:txBody>
          <a:bodyPr lIns="0" tIns="0" rIns="0" bIns="0"/>
          <a:lstStyle/>
          <a:p>
            <a:pPr defTabSz="457200">
              <a:spcBef>
                <a:spcPct val="20000"/>
              </a:spcBef>
            </a:pPr>
            <a:r>
              <a:rPr lang="en-US" sz="1400" b="0" i="0" smtClean="0">
                <a:solidFill>
                  <a:prstClr val="black"/>
                </a:solidFill>
                <a:latin typeface="Arial" charset="0"/>
                <a:ea typeface="ＭＳ Ｐゴシック" pitchFamily="34" charset="-128"/>
              </a:rPr>
              <a:t>Permanent platforms installed.</a:t>
            </a:r>
          </a:p>
          <a:p>
            <a:pPr defTabSz="457200">
              <a:spcBef>
                <a:spcPct val="20000"/>
              </a:spcBef>
            </a:pPr>
            <a:r>
              <a:rPr lang="en-US" sz="1400" b="0" i="0" smtClean="0">
                <a:solidFill>
                  <a:prstClr val="black"/>
                </a:solidFill>
                <a:latin typeface="Arial" charset="0"/>
                <a:ea typeface="ＭＳ Ｐゴシック" pitchFamily="34" charset="-128"/>
              </a:rPr>
              <a:t>Relocation of racks started.</a:t>
            </a:r>
          </a:p>
        </p:txBody>
      </p:sp>
      <p:sp>
        <p:nvSpPr>
          <p:cNvPr id="4109" name="Oval 21"/>
          <p:cNvSpPr>
            <a:spLocks noChangeArrowheads="1"/>
          </p:cNvSpPr>
          <p:nvPr/>
        </p:nvSpPr>
        <p:spPr bwMode="auto">
          <a:xfrm>
            <a:off x="1588" y="3221038"/>
            <a:ext cx="2143125" cy="1611312"/>
          </a:xfrm>
          <a:prstGeom prst="ellipse">
            <a:avLst/>
          </a:prstGeom>
          <a:solidFill>
            <a:srgbClr val="FFFFCC"/>
          </a:solidFill>
          <a:ln w="15875">
            <a:solidFill>
              <a:schemeClr val="tx1"/>
            </a:solidFill>
            <a:round/>
            <a:headEnd/>
            <a:tailEnd type="triangle" w="med" len="med"/>
          </a:ln>
        </p:spPr>
        <p:txBody>
          <a:bodyPr lIns="0" tIns="0" rIns="0" bIns="0"/>
          <a:lstStyle/>
          <a:p>
            <a:pPr algn="ctr" defTabSz="457200">
              <a:spcBef>
                <a:spcPct val="20000"/>
              </a:spcBef>
            </a:pPr>
            <a:r>
              <a:rPr lang="en-US" sz="1400" b="0" i="0" smtClean="0">
                <a:solidFill>
                  <a:prstClr val="black"/>
                </a:solidFill>
                <a:latin typeface="Arial" charset="0"/>
                <a:ea typeface="ＭＳ Ｐゴシック" pitchFamily="34" charset="-128"/>
              </a:rPr>
              <a:t>Work underway inside the vessel (passive plates, NB armor, Bay j/k/l reinforements)</a:t>
            </a:r>
          </a:p>
        </p:txBody>
      </p:sp>
      <p:sp>
        <p:nvSpPr>
          <p:cNvPr id="4110" name="Oval 21"/>
          <p:cNvSpPr>
            <a:spLocks noChangeArrowheads="1"/>
          </p:cNvSpPr>
          <p:nvPr/>
        </p:nvSpPr>
        <p:spPr bwMode="auto">
          <a:xfrm>
            <a:off x="3344863" y="554038"/>
            <a:ext cx="1277937" cy="1008062"/>
          </a:xfrm>
          <a:prstGeom prst="ellipse">
            <a:avLst/>
          </a:prstGeom>
          <a:solidFill>
            <a:srgbClr val="FFFFCC"/>
          </a:solidFill>
          <a:ln w="15875">
            <a:solidFill>
              <a:schemeClr val="tx1"/>
            </a:solidFill>
            <a:round/>
            <a:headEnd/>
            <a:tailEnd type="triangle" w="med" len="med"/>
          </a:ln>
        </p:spPr>
        <p:txBody>
          <a:bodyPr lIns="0" tIns="0" rIns="0" bIns="0"/>
          <a:lstStyle/>
          <a:p>
            <a:pPr algn="ctr" defTabSz="457200">
              <a:spcBef>
                <a:spcPct val="20000"/>
              </a:spcBef>
            </a:pPr>
            <a:r>
              <a:rPr lang="en-US" sz="1400" b="0" i="0" smtClean="0">
                <a:solidFill>
                  <a:prstClr val="black"/>
                </a:solidFill>
                <a:latin typeface="Arial" charset="0"/>
                <a:ea typeface="ＭＳ Ｐゴシック" pitchFamily="34" charset="-128"/>
              </a:rPr>
              <a:t>TF 11 and TF7 removed</a:t>
            </a:r>
          </a:p>
          <a:p>
            <a:pPr algn="ctr" defTabSz="457200">
              <a:spcBef>
                <a:spcPct val="20000"/>
              </a:spcBef>
            </a:pPr>
            <a:endParaRPr lang="en-US" sz="1400" b="0" i="0" smtClean="0">
              <a:solidFill>
                <a:prstClr val="black"/>
              </a:solidFill>
              <a:latin typeface="Arial" charset="0"/>
              <a:ea typeface="ＭＳ Ｐゴシック" pitchFamily="34" charset="-128"/>
            </a:endParaRPr>
          </a:p>
        </p:txBody>
      </p:sp>
      <p:cxnSp>
        <p:nvCxnSpPr>
          <p:cNvPr id="4111" name="Straight Arrow Connector 23"/>
          <p:cNvCxnSpPr>
            <a:cxnSpLocks noChangeShapeType="1"/>
          </p:cNvCxnSpPr>
          <p:nvPr/>
        </p:nvCxnSpPr>
        <p:spPr bwMode="auto">
          <a:xfrm>
            <a:off x="3911600" y="1562100"/>
            <a:ext cx="317500" cy="1143000"/>
          </a:xfrm>
          <a:prstGeom prst="straightConnector1">
            <a:avLst/>
          </a:prstGeom>
          <a:noFill/>
          <a:ln w="47625">
            <a:solidFill>
              <a:srgbClr val="0000FF"/>
            </a:solidFill>
            <a:round/>
            <a:headEnd/>
            <a:tailEnd type="stealth" w="lg" len="lg"/>
          </a:ln>
        </p:spPr>
      </p:cxnSp>
      <p:sp>
        <p:nvSpPr>
          <p:cNvPr id="30" name="Arc 29"/>
          <p:cNvSpPr/>
          <p:nvPr/>
        </p:nvSpPr>
        <p:spPr>
          <a:xfrm>
            <a:off x="4229100" y="1320800"/>
            <a:ext cx="655638" cy="1143000"/>
          </a:xfrm>
          <a:prstGeom prst="arc">
            <a:avLst>
              <a:gd name="adj1" fmla="val 16200000"/>
              <a:gd name="adj2" fmla="val 4401432"/>
            </a:avLst>
          </a:prstGeom>
          <a:ln>
            <a:solidFill>
              <a:srgbClr val="0000FF"/>
            </a:solidFill>
            <a:tailEnd type="stealth" w="lg" len="lg"/>
          </a:ln>
        </p:spPr>
        <p:style>
          <a:lnRef idx="2">
            <a:schemeClr val="accent1"/>
          </a:lnRef>
          <a:fillRef idx="0">
            <a:schemeClr val="accent1"/>
          </a:fillRef>
          <a:effectRef idx="1">
            <a:schemeClr val="accent1"/>
          </a:effectRef>
          <a:fontRef idx="minor">
            <a:schemeClr val="tx1"/>
          </a:fontRef>
        </p:style>
        <p:txBody>
          <a:bodyPr anchor="ctr"/>
          <a:lstStyle/>
          <a:p>
            <a:pPr algn="ctr" defTabSz="457200">
              <a:defRPr/>
            </a:pPr>
            <a:endParaRPr lang="en-US" sz="1800" b="0" i="0" dirty="0">
              <a:solidFill>
                <a:prstClr val="black"/>
              </a:solidFill>
            </a:endParaRPr>
          </a:p>
        </p:txBody>
      </p:sp>
      <p:sp>
        <p:nvSpPr>
          <p:cNvPr id="17" name="Slide Number Placeholder 3"/>
          <p:cNvSpPr>
            <a:spLocks noGrp="1"/>
          </p:cNvSpPr>
          <p:nvPr>
            <p:ph type="sldNum" sz="quarter" idx="12"/>
          </p:nvPr>
        </p:nvSpPr>
        <p:spPr bwMode="auto">
          <a:xfrm>
            <a:off x="7010400" y="6492875"/>
            <a:ext cx="2133600" cy="365125"/>
          </a:xfrm>
          <a:noFill/>
          <a:ln>
            <a:miter lim="800000"/>
            <a:headEnd/>
            <a:tailEnd/>
          </a:ln>
        </p:spPr>
        <p:txBody>
          <a:bodyPr/>
          <a:lstStyle/>
          <a:p>
            <a:fld id="{EAABD21C-C036-466F-8C3D-FA02566D34A9}" type="slidenum">
              <a:rPr lang="en-US" smtClean="0">
                <a:latin typeface="Calibri" pitchFamily="34" charset="0"/>
                <a:ea typeface="ＭＳ Ｐゴシック" pitchFamily="34" charset="-128"/>
              </a:rPr>
              <a:pPr/>
              <a:t>4</a:t>
            </a:fld>
            <a:endParaRPr lang="en-US" smtClean="0">
              <a:latin typeface="Calibri" pitchFamily="34" charset="0"/>
              <a:ea typeface="ＭＳ Ｐゴシック" pitchFamily="34" charset="-128"/>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bwMode="auto">
          <a:xfrm>
            <a:off x="0" y="0"/>
            <a:ext cx="9372600" cy="1143000"/>
          </a:xfrm>
          <a:noFill/>
          <a:ln>
            <a:miter lim="800000"/>
            <a:headEnd/>
            <a:tailEnd/>
          </a:ln>
        </p:spPr>
        <p:txBody>
          <a:bodyPr wrap="square" lIns="91440" tIns="45720" rIns="91440" bIns="45720" numCol="1" anchor="t" anchorCtr="0" compatLnSpc="1">
            <a:prstTxWarp prst="textNoShape">
              <a:avLst/>
            </a:prstTxWarp>
          </a:bodyPr>
          <a:lstStyle/>
          <a:p>
            <a:r>
              <a:rPr lang="en-US" smtClean="0"/>
              <a:t>NSTX researchers pursuing targeted collaboration program </a:t>
            </a:r>
            <a:br>
              <a:rPr lang="en-US" smtClean="0"/>
            </a:br>
            <a:r>
              <a:rPr lang="en-US" smtClean="0"/>
              <a:t>on fusion facilities in support of NSTX-U, ITER, FNSF</a:t>
            </a:r>
          </a:p>
        </p:txBody>
      </p:sp>
      <p:sp>
        <p:nvSpPr>
          <p:cNvPr id="3" name="Content Placeholder 2"/>
          <p:cNvSpPr>
            <a:spLocks noGrp="1"/>
          </p:cNvSpPr>
          <p:nvPr>
            <p:ph idx="1"/>
          </p:nvPr>
        </p:nvSpPr>
        <p:spPr>
          <a:xfrm>
            <a:off x="990600" y="1219200"/>
            <a:ext cx="7696200" cy="5181600"/>
          </a:xfrm>
        </p:spPr>
        <p:txBody>
          <a:bodyPr/>
          <a:lstStyle/>
          <a:p>
            <a:pPr marL="171450" indent="-171450">
              <a:lnSpc>
                <a:spcPct val="150000"/>
              </a:lnSpc>
            </a:pPr>
            <a:r>
              <a:rPr lang="en-US" sz="2800" dirty="0" smtClean="0">
                <a:solidFill>
                  <a:schemeClr val="bg1">
                    <a:lumMod val="85000"/>
                  </a:schemeClr>
                </a:solidFill>
              </a:rPr>
              <a:t>Transport and Turbulence</a:t>
            </a:r>
          </a:p>
          <a:p>
            <a:pPr marL="171450" indent="-171450">
              <a:lnSpc>
                <a:spcPct val="150000"/>
              </a:lnSpc>
            </a:pPr>
            <a:r>
              <a:rPr lang="en-US" sz="2800" dirty="0" smtClean="0">
                <a:solidFill>
                  <a:schemeClr val="bg1">
                    <a:lumMod val="85000"/>
                  </a:schemeClr>
                </a:solidFill>
              </a:rPr>
              <a:t>Macroscopic Stability</a:t>
            </a:r>
          </a:p>
          <a:p>
            <a:pPr marL="171450" indent="-171450">
              <a:lnSpc>
                <a:spcPct val="150000"/>
              </a:lnSpc>
            </a:pPr>
            <a:r>
              <a:rPr lang="en-US" sz="2800" dirty="0" smtClean="0">
                <a:solidFill>
                  <a:schemeClr val="bg1">
                    <a:lumMod val="85000"/>
                  </a:schemeClr>
                </a:solidFill>
              </a:rPr>
              <a:t>Energetic Particles</a:t>
            </a:r>
          </a:p>
          <a:p>
            <a:pPr marL="171450" indent="-171450">
              <a:lnSpc>
                <a:spcPct val="150000"/>
              </a:lnSpc>
            </a:pPr>
            <a:r>
              <a:rPr lang="en-US" sz="2800" dirty="0" smtClean="0">
                <a:solidFill>
                  <a:schemeClr val="bg1">
                    <a:lumMod val="85000"/>
                  </a:schemeClr>
                </a:solidFill>
              </a:rPr>
              <a:t>Solenoid-Free Plasma Start-up</a:t>
            </a:r>
          </a:p>
          <a:p>
            <a:pPr marL="171450" indent="-171450">
              <a:lnSpc>
                <a:spcPct val="150000"/>
              </a:lnSpc>
            </a:pPr>
            <a:r>
              <a:rPr lang="en-US" sz="2800" dirty="0" smtClean="0"/>
              <a:t>Wave Heating and Current Drive</a:t>
            </a:r>
          </a:p>
          <a:p>
            <a:pPr marL="171450" indent="-171450">
              <a:lnSpc>
                <a:spcPct val="150000"/>
              </a:lnSpc>
            </a:pPr>
            <a:r>
              <a:rPr lang="en-US" sz="2800" dirty="0" smtClean="0">
                <a:solidFill>
                  <a:schemeClr val="bg1">
                    <a:lumMod val="85000"/>
                  </a:schemeClr>
                </a:solidFill>
              </a:rPr>
              <a:t>Advanced Scenarios and Control</a:t>
            </a:r>
          </a:p>
          <a:p>
            <a:pPr marL="171450" indent="-171450">
              <a:lnSpc>
                <a:spcPct val="150000"/>
              </a:lnSpc>
            </a:pPr>
            <a:r>
              <a:rPr lang="en-US" sz="2800" dirty="0" smtClean="0">
                <a:solidFill>
                  <a:schemeClr val="bg1">
                    <a:lumMod val="85000"/>
                  </a:schemeClr>
                </a:solidFill>
              </a:rPr>
              <a:t>Boundary Physics and Lithium Research</a:t>
            </a:r>
          </a:p>
          <a:p>
            <a:pPr marL="171450" indent="-171450">
              <a:buNone/>
            </a:pPr>
            <a:endParaRPr lang="en-US" sz="2000" dirty="0" smtClean="0"/>
          </a:p>
        </p:txBody>
      </p:sp>
      <p:sp>
        <p:nvSpPr>
          <p:cNvPr id="4" name="Slide Number Placeholder 3"/>
          <p:cNvSpPr>
            <a:spLocks noGrp="1"/>
          </p:cNvSpPr>
          <p:nvPr>
            <p:ph type="sldNum" sz="quarter" idx="10"/>
          </p:nvPr>
        </p:nvSpPr>
        <p:spPr>
          <a:xfrm>
            <a:off x="8382000" y="6629400"/>
            <a:ext cx="762000" cy="152400"/>
          </a:xfrm>
        </p:spPr>
        <p:txBody>
          <a:bodyPr/>
          <a:lstStyle/>
          <a:p>
            <a:pPr>
              <a:defRPr/>
            </a:pPr>
            <a:fld id="{7FBC0A1D-0D7E-4EAA-B844-E3A6B8CD6BA9}" type="slidenum">
              <a:rPr lang="en-US"/>
              <a:pPr>
                <a:defRPr/>
              </a:pPr>
              <a:t>40</a:t>
            </a:fld>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5" descr="42908_ICRF_H-mode_Short.png"/>
          <p:cNvPicPr>
            <a:picLocks noChangeAspect="1"/>
          </p:cNvPicPr>
          <p:nvPr/>
        </p:nvPicPr>
        <p:blipFill>
          <a:blip r:embed="rId3" cstate="print">
            <a:clrChange>
              <a:clrFrom>
                <a:srgbClr val="FFFFFF"/>
              </a:clrFrom>
              <a:clrTo>
                <a:srgbClr val="FFFFFF">
                  <a:alpha val="0"/>
                </a:srgbClr>
              </a:clrTo>
            </a:clrChange>
          </a:blip>
          <a:srcRect l="7446" t="18810"/>
          <a:stretch>
            <a:fillRect/>
          </a:stretch>
        </p:blipFill>
        <p:spPr bwMode="auto">
          <a:xfrm>
            <a:off x="76200" y="1109663"/>
            <a:ext cx="6629400" cy="5367337"/>
          </a:xfrm>
          <a:prstGeom prst="rect">
            <a:avLst/>
          </a:prstGeom>
          <a:noFill/>
          <a:ln w="9525">
            <a:noFill/>
            <a:miter lim="800000"/>
            <a:headEnd/>
            <a:tailEnd/>
          </a:ln>
        </p:spPr>
      </p:pic>
      <p:sp>
        <p:nvSpPr>
          <p:cNvPr id="29699" name="标题 2"/>
          <p:cNvSpPr txBox="1">
            <a:spLocks/>
          </p:cNvSpPr>
          <p:nvPr/>
        </p:nvSpPr>
        <p:spPr bwMode="auto">
          <a:xfrm>
            <a:off x="6705600" y="1066800"/>
            <a:ext cx="2362200" cy="4876800"/>
          </a:xfrm>
          <a:prstGeom prst="rect">
            <a:avLst/>
          </a:prstGeom>
          <a:noFill/>
          <a:ln w="9525">
            <a:noFill/>
            <a:miter lim="800000"/>
            <a:headEnd/>
            <a:tailEnd/>
          </a:ln>
        </p:spPr>
        <p:txBody>
          <a:bodyPr/>
          <a:lstStyle/>
          <a:p>
            <a:pPr eaLnBrk="0" hangingPunct="0">
              <a:spcBef>
                <a:spcPts val="600"/>
              </a:spcBef>
              <a:buClr>
                <a:srgbClr val="000000"/>
              </a:buClr>
              <a:buFont typeface="Arial" charset="0"/>
              <a:buChar char="•"/>
            </a:pPr>
            <a:r>
              <a:rPr lang="en-US" altLang="zh-CN" sz="2000" dirty="0">
                <a:solidFill>
                  <a:srgbClr val="C00000"/>
                </a:solidFill>
                <a:cs typeface="Arial" charset="0"/>
              </a:rPr>
              <a:t> </a:t>
            </a:r>
            <a:r>
              <a:rPr lang="en-US" altLang="zh-CN" sz="2000" b="0" i="0" dirty="0">
                <a:solidFill>
                  <a:srgbClr val="000000"/>
                </a:solidFill>
                <a:cs typeface="Arial" charset="0"/>
              </a:rPr>
              <a:t>200 ms ELM-free</a:t>
            </a:r>
            <a:br>
              <a:rPr lang="en-US" altLang="zh-CN" sz="2000" b="0" i="0" dirty="0">
                <a:solidFill>
                  <a:srgbClr val="000000"/>
                </a:solidFill>
                <a:cs typeface="Arial" charset="0"/>
              </a:rPr>
            </a:br>
            <a:r>
              <a:rPr lang="en-US" altLang="zh-CN" sz="2000" b="0" i="0" dirty="0">
                <a:solidFill>
                  <a:srgbClr val="000000"/>
                </a:solidFill>
                <a:cs typeface="Arial" charset="0"/>
              </a:rPr>
              <a:t>   period after L</a:t>
            </a:r>
            <a:r>
              <a:rPr lang="en-US" altLang="zh-CN" sz="2000" b="0" i="0" dirty="0">
                <a:solidFill>
                  <a:srgbClr val="000000"/>
                </a:solidFill>
                <a:cs typeface="Arial" charset="0"/>
                <a:sym typeface="Wingdings" charset="2"/>
              </a:rPr>
              <a:t>H</a:t>
            </a:r>
            <a:r>
              <a:rPr lang="en-US" altLang="zh-CN" sz="2000" b="0" i="0" dirty="0">
                <a:solidFill>
                  <a:srgbClr val="000000"/>
                </a:solidFill>
                <a:cs typeface="Arial" charset="0"/>
              </a:rPr>
              <a:t/>
            </a:r>
            <a:br>
              <a:rPr lang="en-US" altLang="zh-CN" sz="2000" b="0" i="0" dirty="0">
                <a:solidFill>
                  <a:srgbClr val="000000"/>
                </a:solidFill>
                <a:cs typeface="Arial" charset="0"/>
              </a:rPr>
            </a:br>
            <a:r>
              <a:rPr lang="en-US" altLang="zh-CN" sz="2000" b="0" i="0" dirty="0">
                <a:solidFill>
                  <a:srgbClr val="000000"/>
                </a:solidFill>
                <a:cs typeface="Arial" charset="0"/>
              </a:rPr>
              <a:t>   Transition </a:t>
            </a:r>
          </a:p>
          <a:p>
            <a:pPr eaLnBrk="0" hangingPunct="0">
              <a:spcBef>
                <a:spcPts val="600"/>
              </a:spcBef>
              <a:buClr>
                <a:srgbClr val="000000"/>
              </a:buClr>
              <a:buFont typeface="Arial" charset="0"/>
              <a:buChar char="•"/>
            </a:pPr>
            <a:r>
              <a:rPr lang="en-US" altLang="zh-CN" sz="2000" b="0" i="0" dirty="0">
                <a:solidFill>
                  <a:srgbClr val="000000"/>
                </a:solidFill>
                <a:cs typeface="Arial" charset="0"/>
              </a:rPr>
              <a:t>  Followed by </a:t>
            </a:r>
            <a:br>
              <a:rPr lang="en-US" altLang="zh-CN" sz="2000" b="0" i="0" dirty="0">
                <a:solidFill>
                  <a:srgbClr val="000000"/>
                </a:solidFill>
                <a:cs typeface="Arial" charset="0"/>
              </a:rPr>
            </a:br>
            <a:r>
              <a:rPr lang="en-US" altLang="zh-CN" sz="2000" b="0" i="0" dirty="0">
                <a:solidFill>
                  <a:srgbClr val="000000"/>
                </a:solidFill>
                <a:cs typeface="Arial" charset="0"/>
              </a:rPr>
              <a:t>   "Grassy" </a:t>
            </a:r>
            <a:r>
              <a:rPr lang="en-US" altLang="zh-CN" sz="2000" b="0" i="0" dirty="0" err="1">
                <a:solidFill>
                  <a:srgbClr val="000000"/>
                </a:solidFill>
                <a:cs typeface="Arial" charset="0"/>
              </a:rPr>
              <a:t>ELMing</a:t>
            </a:r>
            <a:r>
              <a:rPr lang="en-US" altLang="zh-CN" sz="2000" b="0" i="0" dirty="0">
                <a:solidFill>
                  <a:srgbClr val="000000"/>
                </a:solidFill>
                <a:cs typeface="Arial" charset="0"/>
              </a:rPr>
              <a:t> </a:t>
            </a:r>
            <a:br>
              <a:rPr lang="en-US" altLang="zh-CN" sz="2000" b="0" i="0" dirty="0">
                <a:solidFill>
                  <a:srgbClr val="000000"/>
                </a:solidFill>
                <a:cs typeface="Arial" charset="0"/>
              </a:rPr>
            </a:br>
            <a:r>
              <a:rPr lang="en-US" altLang="zh-CN" sz="2000" b="0" i="0" dirty="0">
                <a:solidFill>
                  <a:srgbClr val="000000"/>
                </a:solidFill>
                <a:cs typeface="Arial" charset="0"/>
              </a:rPr>
              <a:t>    until H</a:t>
            </a:r>
            <a:r>
              <a:rPr lang="en-US" altLang="zh-CN" sz="2000" b="0" i="0" dirty="0">
                <a:solidFill>
                  <a:srgbClr val="000000"/>
                </a:solidFill>
                <a:cs typeface="Arial" charset="0"/>
                <a:sym typeface="Wingdings" charset="2"/>
              </a:rPr>
              <a:t>L back</a:t>
            </a:r>
            <a:br>
              <a:rPr lang="en-US" altLang="zh-CN" sz="2000" b="0" i="0" dirty="0">
                <a:solidFill>
                  <a:srgbClr val="000000"/>
                </a:solidFill>
                <a:cs typeface="Arial" charset="0"/>
                <a:sym typeface="Wingdings" charset="2"/>
              </a:rPr>
            </a:br>
            <a:r>
              <a:rPr lang="en-US" altLang="zh-CN" sz="2000" b="0" i="0" dirty="0">
                <a:solidFill>
                  <a:srgbClr val="000000"/>
                </a:solidFill>
                <a:cs typeface="Arial" charset="0"/>
                <a:sym typeface="Wingdings" charset="2"/>
              </a:rPr>
              <a:t>    transition</a:t>
            </a:r>
          </a:p>
          <a:p>
            <a:pPr eaLnBrk="0" hangingPunct="0">
              <a:spcBef>
                <a:spcPts val="600"/>
              </a:spcBef>
              <a:buClr>
                <a:srgbClr val="000000"/>
              </a:buClr>
              <a:buFont typeface="Arial" charset="0"/>
              <a:buChar char="•"/>
            </a:pPr>
            <a:r>
              <a:rPr lang="en-US" altLang="zh-CN" sz="2000" b="0" i="0" dirty="0">
                <a:solidFill>
                  <a:srgbClr val="000000"/>
                </a:solidFill>
                <a:cs typeface="Arial" charset="0"/>
                <a:sym typeface="Wingdings" charset="2"/>
              </a:rPr>
              <a:t> ELM frequency </a:t>
            </a:r>
            <a:br>
              <a:rPr lang="en-US" altLang="zh-CN" sz="2000" b="0" i="0" dirty="0">
                <a:solidFill>
                  <a:srgbClr val="000000"/>
                </a:solidFill>
                <a:cs typeface="Arial" charset="0"/>
                <a:sym typeface="Wingdings" charset="2"/>
              </a:rPr>
            </a:br>
            <a:r>
              <a:rPr lang="en-US" altLang="zh-CN" sz="2000" b="0" i="0" dirty="0">
                <a:solidFill>
                  <a:srgbClr val="000000"/>
                </a:solidFill>
                <a:cs typeface="Arial" charset="0"/>
                <a:sym typeface="Wingdings" charset="2"/>
              </a:rPr>
              <a:t>   150 - 500 Hz</a:t>
            </a:r>
          </a:p>
          <a:p>
            <a:pPr eaLnBrk="0" hangingPunct="0">
              <a:spcBef>
                <a:spcPts val="600"/>
              </a:spcBef>
              <a:buClr>
                <a:srgbClr val="000000"/>
              </a:buClr>
              <a:buFont typeface="Arial" charset="0"/>
              <a:buChar char="•"/>
            </a:pPr>
            <a:r>
              <a:rPr lang="en-US" altLang="zh-CN" sz="2000" b="0" i="0" dirty="0">
                <a:solidFill>
                  <a:srgbClr val="000000"/>
                </a:solidFill>
                <a:cs typeface="Arial" charset="0"/>
                <a:sym typeface="Wingdings" charset="2"/>
              </a:rPr>
              <a:t> Measured core </a:t>
            </a:r>
            <a:br>
              <a:rPr lang="en-US" altLang="zh-CN" sz="2000" b="0" i="0" dirty="0">
                <a:solidFill>
                  <a:srgbClr val="000000"/>
                </a:solidFill>
                <a:cs typeface="Arial" charset="0"/>
                <a:sym typeface="Wingdings" charset="2"/>
              </a:rPr>
            </a:br>
            <a:r>
              <a:rPr lang="en-US" altLang="zh-CN" sz="2000" b="0" i="0" dirty="0">
                <a:solidFill>
                  <a:srgbClr val="000000"/>
                </a:solidFill>
                <a:cs typeface="Arial" charset="0"/>
                <a:sym typeface="Wingdings" charset="2"/>
              </a:rPr>
              <a:t>  electron heating</a:t>
            </a:r>
          </a:p>
          <a:p>
            <a:pPr eaLnBrk="0" hangingPunct="0">
              <a:spcBef>
                <a:spcPts val="600"/>
              </a:spcBef>
              <a:buClr>
                <a:srgbClr val="000000"/>
              </a:buClr>
              <a:buFont typeface="Arial" charset="0"/>
              <a:buChar char="•"/>
            </a:pPr>
            <a:r>
              <a:rPr lang="en-US" altLang="zh-CN" sz="2000" b="0" i="0" dirty="0">
                <a:solidFill>
                  <a:srgbClr val="000000"/>
                </a:solidFill>
                <a:cs typeface="Arial" charset="0"/>
                <a:sym typeface="Wingdings" charset="2"/>
              </a:rPr>
              <a:t> 30% increase in</a:t>
            </a:r>
            <a:br>
              <a:rPr lang="en-US" altLang="zh-CN" sz="2000" b="0" i="0" dirty="0">
                <a:solidFill>
                  <a:srgbClr val="000000"/>
                </a:solidFill>
                <a:cs typeface="Arial" charset="0"/>
                <a:sym typeface="Wingdings" charset="2"/>
              </a:rPr>
            </a:br>
            <a:r>
              <a:rPr lang="en-US" altLang="zh-CN" sz="2000" b="0" i="0" dirty="0">
                <a:solidFill>
                  <a:srgbClr val="000000"/>
                </a:solidFill>
                <a:cs typeface="Arial" charset="0"/>
                <a:sym typeface="Wingdings" charset="2"/>
              </a:rPr>
              <a:t>  stored energy at</a:t>
            </a:r>
            <a:br>
              <a:rPr lang="en-US" altLang="zh-CN" sz="2000" b="0" i="0" dirty="0">
                <a:solidFill>
                  <a:srgbClr val="000000"/>
                </a:solidFill>
                <a:cs typeface="Arial" charset="0"/>
                <a:sym typeface="Wingdings" charset="2"/>
              </a:rPr>
            </a:br>
            <a:r>
              <a:rPr lang="en-US" altLang="zh-CN" sz="2000" b="0" i="0" dirty="0">
                <a:solidFill>
                  <a:srgbClr val="000000"/>
                </a:solidFill>
                <a:cs typeface="Arial" charset="0"/>
                <a:sym typeface="Wingdings" charset="2"/>
              </a:rPr>
              <a:t>  LH transition</a:t>
            </a:r>
            <a:endParaRPr lang="en-US" altLang="zh-CN" sz="2000" b="0" i="0" dirty="0">
              <a:solidFill>
                <a:srgbClr val="000000"/>
              </a:solidFill>
              <a:cs typeface="Arial" charset="0"/>
            </a:endParaRPr>
          </a:p>
          <a:p>
            <a:pPr eaLnBrk="0" hangingPunct="0">
              <a:spcBef>
                <a:spcPts val="600"/>
              </a:spcBef>
              <a:buFont typeface="Arial" charset="0"/>
              <a:buChar char="•"/>
            </a:pPr>
            <a:endParaRPr lang="zh-CN" altLang="en-US" sz="1800" b="0" i="0" dirty="0">
              <a:solidFill>
                <a:srgbClr val="000000"/>
              </a:solidFill>
              <a:ea typeface="黑体" pitchFamily="2" charset="-122"/>
            </a:endParaRPr>
          </a:p>
        </p:txBody>
      </p:sp>
      <p:sp>
        <p:nvSpPr>
          <p:cNvPr id="29700" name="TextBox 9"/>
          <p:cNvSpPr txBox="1">
            <a:spLocks noChangeArrowheads="1"/>
          </p:cNvSpPr>
          <p:nvPr/>
        </p:nvSpPr>
        <p:spPr bwMode="auto">
          <a:xfrm>
            <a:off x="381000" y="6248400"/>
            <a:ext cx="1390650" cy="307975"/>
          </a:xfrm>
          <a:prstGeom prst="rect">
            <a:avLst/>
          </a:prstGeom>
          <a:noFill/>
          <a:ln w="9525">
            <a:noFill/>
            <a:miter lim="800000"/>
            <a:headEnd/>
            <a:tailEnd/>
          </a:ln>
        </p:spPr>
        <p:txBody>
          <a:bodyPr wrap="none">
            <a:spAutoFit/>
          </a:bodyPr>
          <a:lstStyle/>
          <a:p>
            <a:pPr>
              <a:buFontTx/>
              <a:buNone/>
            </a:pPr>
            <a:r>
              <a:rPr lang="en-US" sz="1400"/>
              <a:t>June 20, 2012</a:t>
            </a:r>
          </a:p>
        </p:txBody>
      </p:sp>
      <p:sp>
        <p:nvSpPr>
          <p:cNvPr id="29701" name="Rectangle 43"/>
          <p:cNvSpPr>
            <a:spLocks noChangeArrowheads="1"/>
          </p:cNvSpPr>
          <p:nvPr/>
        </p:nvSpPr>
        <p:spPr bwMode="auto">
          <a:xfrm>
            <a:off x="0" y="1270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lstStyle/>
          <a:p>
            <a:pPr algn="ctr" eaLnBrk="0" hangingPunct="0">
              <a:spcBef>
                <a:spcPct val="0"/>
              </a:spcBef>
              <a:buFontTx/>
              <a:buNone/>
            </a:pPr>
            <a:r>
              <a:rPr lang="en-US" altLang="zh-CN" sz="2400" i="0">
                <a:solidFill>
                  <a:srgbClr val="3333CC"/>
                </a:solidFill>
                <a:cs typeface="Arial" charset="0"/>
              </a:rPr>
              <a:t>EAST:  Achieved 3.5 s duration ICRF-generated H-mode on Terminated only when ICRF power was turned off</a:t>
            </a:r>
            <a:endParaRPr lang="en-US" sz="2400" i="0">
              <a:solidFill>
                <a:srgbClr val="0000FF"/>
              </a:solidFill>
              <a:latin typeface="Helvetica Neue" charset="0"/>
            </a:endParaRPr>
          </a:p>
        </p:txBody>
      </p:sp>
      <p:sp>
        <p:nvSpPr>
          <p:cNvPr id="29702" name="Rectangle 10"/>
          <p:cNvSpPr>
            <a:spLocks noChangeArrowheads="1"/>
          </p:cNvSpPr>
          <p:nvPr/>
        </p:nvSpPr>
        <p:spPr bwMode="auto">
          <a:xfrm>
            <a:off x="6934200" y="5791200"/>
            <a:ext cx="1784350" cy="276225"/>
          </a:xfrm>
          <a:prstGeom prst="rect">
            <a:avLst/>
          </a:prstGeom>
          <a:noFill/>
          <a:ln w="9525">
            <a:noFill/>
            <a:miter lim="800000"/>
            <a:headEnd/>
            <a:tailEnd/>
          </a:ln>
        </p:spPr>
        <p:txBody>
          <a:bodyPr wrap="none">
            <a:spAutoFit/>
          </a:bodyPr>
          <a:lstStyle/>
          <a:p>
            <a:pPr>
              <a:buFontTx/>
              <a:buNone/>
            </a:pPr>
            <a:r>
              <a:rPr lang="en-US" dirty="0"/>
              <a:t>G. Taylor, et al., PPPL </a:t>
            </a:r>
          </a:p>
        </p:txBody>
      </p:sp>
      <p:sp>
        <p:nvSpPr>
          <p:cNvPr id="7" name="Slide Number Placeholder 3"/>
          <p:cNvSpPr>
            <a:spLocks noGrp="1"/>
          </p:cNvSpPr>
          <p:nvPr>
            <p:ph type="sldNum" sz="quarter" idx="10"/>
          </p:nvPr>
        </p:nvSpPr>
        <p:spPr>
          <a:xfrm>
            <a:off x="8382000" y="6629400"/>
            <a:ext cx="762000" cy="152400"/>
          </a:xfrm>
        </p:spPr>
        <p:txBody>
          <a:bodyPr/>
          <a:lstStyle/>
          <a:p>
            <a:pPr>
              <a:defRPr/>
            </a:pPr>
            <a:fld id="{7FBC0A1D-0D7E-4EAA-B844-E3A6B8CD6BA9}" type="slidenum">
              <a:rPr lang="en-US"/>
              <a:pPr>
                <a:defRPr/>
              </a:pPr>
              <a:t>41</a:t>
            </a:fld>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7"/>
          <p:cNvGrpSpPr>
            <a:grpSpLocks/>
          </p:cNvGrpSpPr>
          <p:nvPr/>
        </p:nvGrpSpPr>
        <p:grpSpPr bwMode="auto">
          <a:xfrm>
            <a:off x="-306388" y="982663"/>
            <a:ext cx="6242051" cy="4562475"/>
            <a:chOff x="485" y="793"/>
            <a:chExt cx="4788" cy="3396"/>
          </a:xfrm>
        </p:grpSpPr>
        <p:pic>
          <p:nvPicPr>
            <p:cNvPr id="62484" name="図 4" descr="西エンド下部改造模式図r5ポ.eps"/>
            <p:cNvPicPr>
              <a:picLocks noChangeAspect="1"/>
            </p:cNvPicPr>
            <p:nvPr/>
          </p:nvPicPr>
          <p:blipFill>
            <a:blip r:embed="rId2" cstate="print"/>
            <a:srcRect/>
            <a:stretch>
              <a:fillRect/>
            </a:stretch>
          </p:blipFill>
          <p:spPr bwMode="auto">
            <a:xfrm>
              <a:off x="485" y="793"/>
              <a:ext cx="4788" cy="3396"/>
            </a:xfrm>
            <a:prstGeom prst="rect">
              <a:avLst/>
            </a:prstGeom>
            <a:noFill/>
            <a:ln w="9525">
              <a:noFill/>
              <a:miter lim="800000"/>
              <a:headEnd/>
              <a:tailEnd/>
            </a:ln>
          </p:spPr>
        </p:pic>
        <p:sp>
          <p:nvSpPr>
            <p:cNvPr id="62485" name="Rectangle 19"/>
            <p:cNvSpPr>
              <a:spLocks noChangeArrowheads="1"/>
            </p:cNvSpPr>
            <p:nvPr/>
          </p:nvSpPr>
          <p:spPr bwMode="auto">
            <a:xfrm>
              <a:off x="937" y="793"/>
              <a:ext cx="71" cy="2567"/>
            </a:xfrm>
            <a:prstGeom prst="rect">
              <a:avLst/>
            </a:prstGeom>
            <a:solidFill>
              <a:schemeClr val="bg1"/>
            </a:solidFill>
            <a:ln w="9525">
              <a:noFill/>
              <a:miter lim="800000"/>
              <a:headEnd/>
              <a:tailEnd/>
            </a:ln>
          </p:spPr>
          <p:txBody>
            <a:bodyPr wrap="none" anchor="ctr"/>
            <a:lstStyle/>
            <a:p>
              <a:pPr algn="ctr"/>
              <a:endParaRPr lang="ja-JP" altLang="en-US" sz="1800">
                <a:latin typeface="Arial" charset="0"/>
              </a:endParaRPr>
            </a:p>
          </p:txBody>
        </p:sp>
        <p:sp>
          <p:nvSpPr>
            <p:cNvPr id="62486" name="Rectangle 20"/>
            <p:cNvSpPr>
              <a:spLocks noChangeArrowheads="1"/>
            </p:cNvSpPr>
            <p:nvPr/>
          </p:nvSpPr>
          <p:spPr bwMode="auto">
            <a:xfrm>
              <a:off x="4921" y="793"/>
              <a:ext cx="71" cy="2567"/>
            </a:xfrm>
            <a:prstGeom prst="rect">
              <a:avLst/>
            </a:prstGeom>
            <a:solidFill>
              <a:schemeClr val="bg1"/>
            </a:solidFill>
            <a:ln w="9525">
              <a:noFill/>
              <a:miter lim="800000"/>
              <a:headEnd/>
              <a:tailEnd/>
            </a:ln>
          </p:spPr>
          <p:txBody>
            <a:bodyPr wrap="none" anchor="ctr"/>
            <a:lstStyle/>
            <a:p>
              <a:pPr algn="ctr"/>
              <a:endParaRPr lang="ja-JP" altLang="en-US" sz="1800">
                <a:latin typeface="Arial" charset="0"/>
              </a:endParaRPr>
            </a:p>
          </p:txBody>
        </p:sp>
        <p:sp>
          <p:nvSpPr>
            <p:cNvPr id="62487" name="Rectangle 21"/>
            <p:cNvSpPr>
              <a:spLocks noChangeArrowheads="1"/>
            </p:cNvSpPr>
            <p:nvPr/>
          </p:nvSpPr>
          <p:spPr bwMode="auto">
            <a:xfrm>
              <a:off x="624" y="2880"/>
              <a:ext cx="768" cy="144"/>
            </a:xfrm>
            <a:prstGeom prst="rect">
              <a:avLst/>
            </a:prstGeom>
            <a:solidFill>
              <a:schemeClr val="bg1"/>
            </a:solidFill>
            <a:ln w="9525">
              <a:noFill/>
              <a:miter lim="800000"/>
              <a:headEnd/>
              <a:tailEnd/>
            </a:ln>
          </p:spPr>
          <p:txBody>
            <a:bodyPr wrap="none" anchor="ctr"/>
            <a:lstStyle/>
            <a:p>
              <a:endParaRPr lang="ja-JP" altLang="en-US"/>
            </a:p>
          </p:txBody>
        </p:sp>
      </p:grpSp>
      <p:sp>
        <p:nvSpPr>
          <p:cNvPr id="62467" name="テキスト ボックス 11"/>
          <p:cNvSpPr txBox="1">
            <a:spLocks noChangeArrowheads="1"/>
          </p:cNvSpPr>
          <p:nvPr/>
        </p:nvSpPr>
        <p:spPr bwMode="auto">
          <a:xfrm>
            <a:off x="5316538" y="982663"/>
            <a:ext cx="3827462" cy="1107996"/>
          </a:xfrm>
          <a:prstGeom prst="rect">
            <a:avLst/>
          </a:prstGeom>
          <a:noFill/>
          <a:ln w="9525">
            <a:noFill/>
            <a:miter lim="800000"/>
            <a:headEnd/>
            <a:tailEnd/>
          </a:ln>
        </p:spPr>
        <p:txBody>
          <a:bodyPr>
            <a:spAutoFit/>
          </a:bodyPr>
          <a:lstStyle/>
          <a:p>
            <a:pPr marL="285750" indent="-285750">
              <a:buFontTx/>
              <a:buNone/>
            </a:pPr>
            <a:r>
              <a:rPr kumimoji="1" lang="en-US" altLang="ja-JP" sz="1400" i="0" dirty="0">
                <a:latin typeface="Arial Unicode MS" charset="0"/>
                <a:cs typeface="Arial Unicode MS" charset="0"/>
              </a:rPr>
              <a:t>28GHz </a:t>
            </a:r>
            <a:r>
              <a:rPr kumimoji="1" lang="en-US" altLang="ja-JP" sz="1400" i="0" dirty="0" err="1">
                <a:latin typeface="Arial Unicode MS" charset="0"/>
                <a:cs typeface="Arial Unicode MS" charset="0"/>
              </a:rPr>
              <a:t>Gyrotron</a:t>
            </a:r>
            <a:r>
              <a:rPr kumimoji="1" lang="en-US" altLang="ja-JP" sz="1400" i="0" dirty="0">
                <a:latin typeface="Arial Unicode MS" charset="0"/>
                <a:cs typeface="Arial Unicode MS" charset="0"/>
              </a:rPr>
              <a:t> is required in </a:t>
            </a:r>
            <a:r>
              <a:rPr kumimoji="1" lang="en-US" altLang="ja-JP" sz="1400" i="0" dirty="0" smtClean="0">
                <a:latin typeface="Arial Unicode MS" charset="0"/>
                <a:cs typeface="Arial Unicode MS" charset="0"/>
              </a:rPr>
              <a:t>GAMMA10</a:t>
            </a:r>
            <a:endParaRPr lang="ja-JP" altLang="en-US" sz="1400" i="0"/>
          </a:p>
          <a:p>
            <a:pPr marL="285750" indent="-285750">
              <a:buFontTx/>
              <a:buNone/>
            </a:pPr>
            <a:r>
              <a:rPr lang="en-US" altLang="ja-JP" i="0" dirty="0">
                <a:latin typeface="Arial Unicode MS" charset="0"/>
                <a:cs typeface="Arial Unicode MS" charset="0"/>
              </a:rPr>
              <a:t>  This </a:t>
            </a:r>
            <a:r>
              <a:rPr lang="en-US" altLang="ja-JP" i="0" dirty="0" err="1">
                <a:latin typeface="Arial Unicode MS" charset="0"/>
                <a:cs typeface="Arial Unicode MS" charset="0"/>
              </a:rPr>
              <a:t>Gyrotron</a:t>
            </a:r>
            <a:r>
              <a:rPr lang="en-US" altLang="ja-JP" i="0" dirty="0">
                <a:latin typeface="Arial Unicode MS" charset="0"/>
                <a:cs typeface="Arial Unicode MS" charset="0"/>
              </a:rPr>
              <a:t> will be used to achieve </a:t>
            </a:r>
            <a:r>
              <a:rPr lang="en-US" altLang="ja-JP" i="0" dirty="0">
                <a:solidFill>
                  <a:srgbClr val="FF0000"/>
                </a:solidFill>
                <a:latin typeface="Arial Unicode MS" charset="0"/>
                <a:cs typeface="Arial Unicode MS" charset="0"/>
              </a:rPr>
              <a:t>higher plasma performance.</a:t>
            </a:r>
          </a:p>
          <a:p>
            <a:pPr marL="285750" indent="-285750">
              <a:buFontTx/>
              <a:buNone/>
            </a:pPr>
            <a:r>
              <a:rPr lang="en-US" altLang="ja-JP" i="0" dirty="0">
                <a:latin typeface="Arial Unicode MS" charset="0"/>
                <a:cs typeface="Arial Unicode MS" charset="0"/>
              </a:rPr>
              <a:t>   </a:t>
            </a:r>
            <a:r>
              <a:rPr lang="en-US" altLang="ja-JP" i="0" dirty="0">
                <a:solidFill>
                  <a:srgbClr val="7F7F7F"/>
                </a:solidFill>
                <a:latin typeface="Arial Unicode MS" charset="0"/>
                <a:cs typeface="Arial Unicode MS" charset="0"/>
              </a:rPr>
              <a:t>Ex) </a:t>
            </a:r>
            <a:r>
              <a:rPr kumimoji="1" lang="en-US" altLang="ja-JP" i="0" dirty="0">
                <a:solidFill>
                  <a:srgbClr val="7F7F7F"/>
                </a:solidFill>
                <a:latin typeface="Arial Unicode MS" charset="0"/>
                <a:cs typeface="Arial Unicode MS" charset="0"/>
              </a:rPr>
              <a:t> </a:t>
            </a:r>
            <a:r>
              <a:rPr kumimoji="1" lang="en-US" altLang="ja-JP" sz="1400" i="0" dirty="0">
                <a:solidFill>
                  <a:srgbClr val="7F7F7F"/>
                </a:solidFill>
                <a:latin typeface="Arial Unicode MS" charset="0"/>
                <a:cs typeface="Arial Unicode MS" charset="0"/>
              </a:rPr>
              <a:t>axial ion confinin</a:t>
            </a:r>
            <a:r>
              <a:rPr lang="en-US" altLang="ja-JP" sz="1400" i="0" dirty="0">
                <a:solidFill>
                  <a:srgbClr val="7F7F7F"/>
                </a:solidFill>
                <a:latin typeface="Arial Unicode MS" charset="0"/>
                <a:cs typeface="Arial Unicode MS" charset="0"/>
              </a:rPr>
              <a:t>g potential, heats electrons, heat flux</a:t>
            </a:r>
          </a:p>
        </p:txBody>
      </p:sp>
      <p:sp>
        <p:nvSpPr>
          <p:cNvPr id="62468" name="テキスト ボックス 9"/>
          <p:cNvSpPr txBox="1">
            <a:spLocks noChangeArrowheads="1"/>
          </p:cNvSpPr>
          <p:nvPr/>
        </p:nvSpPr>
        <p:spPr bwMode="auto">
          <a:xfrm>
            <a:off x="5359400" y="2220913"/>
            <a:ext cx="3784600" cy="1446550"/>
          </a:xfrm>
          <a:prstGeom prst="rect">
            <a:avLst/>
          </a:prstGeom>
          <a:noFill/>
          <a:ln w="9525">
            <a:noFill/>
            <a:miter lim="800000"/>
            <a:headEnd/>
            <a:tailEnd/>
          </a:ln>
        </p:spPr>
        <p:txBody>
          <a:bodyPr>
            <a:spAutoFit/>
          </a:bodyPr>
          <a:lstStyle/>
          <a:p>
            <a:pPr marL="285750" indent="-285750">
              <a:buFontTx/>
              <a:buNone/>
            </a:pPr>
            <a:r>
              <a:rPr kumimoji="1" lang="en-US" altLang="ja-JP" sz="1400" i="0" dirty="0">
                <a:latin typeface="Arial Unicode MS" charset="0"/>
                <a:cs typeface="Arial Unicode MS" charset="0"/>
              </a:rPr>
              <a:t>28GHz</a:t>
            </a:r>
            <a:r>
              <a:rPr lang="ja-JP" altLang="en-US" sz="1400" i="0">
                <a:latin typeface="Arial Unicode MS" charset="0"/>
                <a:cs typeface="Arial Unicode MS" charset="0"/>
              </a:rPr>
              <a:t> </a:t>
            </a:r>
            <a:r>
              <a:rPr lang="en-US" altLang="ja-JP" sz="1400" i="0" dirty="0" err="1">
                <a:latin typeface="Arial Unicode MS" charset="0"/>
                <a:cs typeface="Arial Unicode MS" charset="0"/>
              </a:rPr>
              <a:t>Gyrotrons</a:t>
            </a:r>
            <a:r>
              <a:rPr lang="en-US" altLang="ja-JP" sz="1400" i="0" dirty="0">
                <a:latin typeface="Arial Unicode MS" charset="0"/>
                <a:cs typeface="Arial Unicode MS" charset="0"/>
              </a:rPr>
              <a:t> are required in some plasma experimental devices.</a:t>
            </a:r>
          </a:p>
          <a:p>
            <a:pPr marL="800100" lvl="1" indent="-342900">
              <a:buFontTx/>
              <a:buNone/>
            </a:pPr>
            <a:r>
              <a:rPr lang="en-US" altLang="ja-JP" i="0" dirty="0">
                <a:latin typeface="Arial Unicode MS" charset="0"/>
                <a:cs typeface="Arial Unicode MS" charset="0"/>
              </a:rPr>
              <a:t>• NSTX (Princeton University </a:t>
            </a:r>
            <a:r>
              <a:rPr lang="en-US" altLang="ja-JP" i="0" dirty="0" smtClean="0">
                <a:latin typeface="Arial Unicode MS" charset="0"/>
                <a:cs typeface="Arial Unicode MS" charset="0"/>
              </a:rPr>
              <a:t>):</a:t>
            </a:r>
            <a:r>
              <a:rPr lang="ja-JP" altLang="en-US" i="0">
                <a:latin typeface="Arial Unicode MS" charset="0"/>
                <a:cs typeface="Arial Unicode MS" charset="0"/>
              </a:rPr>
              <a:t>　 </a:t>
            </a:r>
            <a:endParaRPr lang="en-US" altLang="ja-JP" i="0" dirty="0" smtClean="0">
              <a:latin typeface="Arial Unicode MS" charset="0"/>
              <a:cs typeface="Arial Unicode MS" charset="0"/>
            </a:endParaRPr>
          </a:p>
          <a:p>
            <a:pPr marL="800100" lvl="1" indent="-342900">
              <a:buFontTx/>
              <a:buNone/>
            </a:pPr>
            <a:r>
              <a:rPr lang="en-US" altLang="ja-JP" i="0" smtClean="0">
                <a:latin typeface="Arial Unicode MS" charset="0"/>
                <a:cs typeface="Arial Unicode MS" charset="0"/>
              </a:rPr>
              <a:t>  </a:t>
            </a:r>
            <a:r>
              <a:rPr lang="en-US" altLang="ja-JP" i="0" dirty="0">
                <a:solidFill>
                  <a:srgbClr val="0070C0"/>
                </a:solidFill>
                <a:latin typeface="Arial Unicode MS" charset="0"/>
                <a:cs typeface="Arial Unicode MS" charset="0"/>
              </a:rPr>
              <a:t>2MW – several seconds</a:t>
            </a:r>
          </a:p>
          <a:p>
            <a:pPr marL="800100" lvl="1" indent="-342900">
              <a:buFontTx/>
              <a:buNone/>
            </a:pPr>
            <a:r>
              <a:rPr lang="en-US" altLang="ja-JP" i="0" dirty="0">
                <a:solidFill>
                  <a:srgbClr val="7F7F7F"/>
                </a:solidFill>
                <a:latin typeface="Arial Unicode MS" charset="0"/>
                <a:cs typeface="Arial Unicode MS" charset="0"/>
              </a:rPr>
              <a:t> Ex) ECH, ECCD, EBW experiment etc.</a:t>
            </a:r>
          </a:p>
          <a:p>
            <a:pPr marL="800100" lvl="1" indent="-342900">
              <a:buFontTx/>
              <a:buNone/>
            </a:pPr>
            <a:r>
              <a:rPr kumimoji="1" lang="en-US" altLang="ja-JP" dirty="0"/>
              <a:t> </a:t>
            </a:r>
            <a:r>
              <a:rPr kumimoji="1" lang="en-US" altLang="ja-JP" i="0" dirty="0"/>
              <a:t>Improved design of 28GHz 1MW </a:t>
            </a:r>
            <a:r>
              <a:rPr kumimoji="1" lang="en-US" altLang="ja-JP" i="0" dirty="0" err="1"/>
              <a:t>Gyrotron</a:t>
            </a:r>
            <a:r>
              <a:rPr kumimoji="1" lang="en-US" altLang="ja-JP" i="0" dirty="0"/>
              <a:t> for development of  2MW </a:t>
            </a:r>
            <a:r>
              <a:rPr kumimoji="1" lang="en-US" altLang="ja-JP" i="0" dirty="0" err="1"/>
              <a:t>Gyrotron</a:t>
            </a:r>
            <a:endParaRPr lang="en-US" altLang="ja-JP" i="0" dirty="0">
              <a:solidFill>
                <a:srgbClr val="7F7F7F"/>
              </a:solidFill>
              <a:latin typeface="Arial Unicode MS" charset="0"/>
              <a:cs typeface="Arial Unicode MS" charset="0"/>
            </a:endParaRPr>
          </a:p>
        </p:txBody>
      </p:sp>
      <p:pic>
        <p:nvPicPr>
          <p:cNvPr id="62469" name="Picture 13" descr="V字ターゲット＆角度調整機構"/>
          <p:cNvPicPr>
            <a:picLocks noChangeAspect="1" noChangeArrowheads="1"/>
          </p:cNvPicPr>
          <p:nvPr/>
        </p:nvPicPr>
        <p:blipFill>
          <a:blip r:embed="rId3" cstate="print"/>
          <a:srcRect/>
          <a:stretch>
            <a:fillRect/>
          </a:stretch>
        </p:blipFill>
        <p:spPr bwMode="auto">
          <a:xfrm>
            <a:off x="3302000" y="4005263"/>
            <a:ext cx="2362200" cy="1773237"/>
          </a:xfrm>
          <a:prstGeom prst="rect">
            <a:avLst/>
          </a:prstGeom>
          <a:noFill/>
          <a:ln w="9525">
            <a:noFill/>
            <a:miter lim="800000"/>
            <a:headEnd/>
            <a:tailEnd/>
          </a:ln>
        </p:spPr>
      </p:pic>
      <p:sp>
        <p:nvSpPr>
          <p:cNvPr id="62470" name="Rectangle 34"/>
          <p:cNvSpPr>
            <a:spLocks noChangeArrowheads="1"/>
          </p:cNvSpPr>
          <p:nvPr/>
        </p:nvSpPr>
        <p:spPr bwMode="auto">
          <a:xfrm>
            <a:off x="2608263" y="5511800"/>
            <a:ext cx="168275" cy="46038"/>
          </a:xfrm>
          <a:prstGeom prst="rect">
            <a:avLst/>
          </a:prstGeom>
          <a:noFill/>
          <a:ln w="15875">
            <a:solidFill>
              <a:schemeClr val="tx1"/>
            </a:solidFill>
            <a:round/>
            <a:headEnd/>
            <a:tailEnd type="triangle" w="med" len="med"/>
          </a:ln>
        </p:spPr>
        <p:txBody>
          <a:bodyPr lIns="0" tIns="0" rIns="0" bIns="0"/>
          <a:lstStyle/>
          <a:p>
            <a:pPr>
              <a:buFontTx/>
              <a:buNone/>
            </a:pPr>
            <a:endParaRPr lang="en-US"/>
          </a:p>
        </p:txBody>
      </p:sp>
      <p:sp>
        <p:nvSpPr>
          <p:cNvPr id="62471" name="Rectangle 35"/>
          <p:cNvSpPr>
            <a:spLocks noChangeArrowheads="1"/>
          </p:cNvSpPr>
          <p:nvPr/>
        </p:nvSpPr>
        <p:spPr bwMode="auto">
          <a:xfrm>
            <a:off x="0" y="3784600"/>
            <a:ext cx="2794000" cy="2717800"/>
          </a:xfrm>
          <a:prstGeom prst="rect">
            <a:avLst/>
          </a:prstGeom>
          <a:solidFill>
            <a:srgbClr val="FFFFFF"/>
          </a:solidFill>
          <a:ln w="15875">
            <a:solidFill>
              <a:srgbClr val="FFFFFF"/>
            </a:solidFill>
            <a:round/>
            <a:headEnd/>
            <a:tailEnd type="triangle" w="med" len="med"/>
          </a:ln>
        </p:spPr>
        <p:txBody>
          <a:bodyPr lIns="0" tIns="0" rIns="0" bIns="0"/>
          <a:lstStyle/>
          <a:p>
            <a:pPr>
              <a:buFontTx/>
              <a:buNone/>
            </a:pPr>
            <a:endParaRPr lang="en-US"/>
          </a:p>
        </p:txBody>
      </p:sp>
      <p:grpSp>
        <p:nvGrpSpPr>
          <p:cNvPr id="3" name="Group 34"/>
          <p:cNvGrpSpPr>
            <a:grpSpLocks/>
          </p:cNvGrpSpPr>
          <p:nvPr/>
        </p:nvGrpSpPr>
        <p:grpSpPr bwMode="auto">
          <a:xfrm>
            <a:off x="-33338" y="3827463"/>
            <a:ext cx="2860676" cy="2514600"/>
            <a:chOff x="3264" y="672"/>
            <a:chExt cx="2353" cy="2261"/>
          </a:xfrm>
        </p:grpSpPr>
        <p:pic>
          <p:nvPicPr>
            <p:cNvPr id="62477" name="Picture 21"/>
            <p:cNvPicPr>
              <a:picLocks noChangeAspect="1" noChangeArrowheads="1"/>
            </p:cNvPicPr>
            <p:nvPr/>
          </p:nvPicPr>
          <p:blipFill>
            <a:blip r:embed="rId4" cstate="print"/>
            <a:srcRect/>
            <a:stretch>
              <a:fillRect/>
            </a:stretch>
          </p:blipFill>
          <p:spPr bwMode="auto">
            <a:xfrm>
              <a:off x="3264" y="672"/>
              <a:ext cx="2353" cy="2261"/>
            </a:xfrm>
            <a:prstGeom prst="rect">
              <a:avLst/>
            </a:prstGeom>
            <a:noFill/>
            <a:ln w="9525">
              <a:solidFill>
                <a:srgbClr val="FFFFFF"/>
              </a:solidFill>
              <a:miter lim="800000"/>
              <a:headEnd/>
              <a:tailEnd/>
            </a:ln>
          </p:spPr>
        </p:pic>
        <p:sp>
          <p:nvSpPr>
            <p:cNvPr id="62478" name="AutoShape 22"/>
            <p:cNvSpPr>
              <a:spLocks noChangeAspect="1" noChangeArrowheads="1"/>
            </p:cNvSpPr>
            <p:nvPr/>
          </p:nvSpPr>
          <p:spPr bwMode="auto">
            <a:xfrm>
              <a:off x="4521" y="808"/>
              <a:ext cx="902" cy="344"/>
            </a:xfrm>
            <a:prstGeom prst="roundRect">
              <a:avLst>
                <a:gd name="adj" fmla="val 16667"/>
              </a:avLst>
            </a:prstGeom>
            <a:solidFill>
              <a:srgbClr val="FFFF66"/>
            </a:solidFill>
            <a:ln w="28575">
              <a:solidFill>
                <a:srgbClr val="FFFFFF"/>
              </a:solidFill>
              <a:round/>
              <a:headEnd/>
              <a:tailEnd/>
            </a:ln>
          </p:spPr>
          <p:txBody>
            <a:bodyPr wrap="none" anchor="ctr"/>
            <a:lstStyle/>
            <a:p>
              <a:pPr algn="ctr"/>
              <a:endParaRPr lang="ja-JP" altLang="en-US" sz="900" i="0">
                <a:ea typeface="ヒラギノ角ゴ Pro W6" charset="-128"/>
              </a:endParaRPr>
            </a:p>
          </p:txBody>
        </p:sp>
        <p:sp>
          <p:nvSpPr>
            <p:cNvPr id="62479" name="Text Box 23"/>
            <p:cNvSpPr txBox="1">
              <a:spLocks noChangeAspect="1" noChangeArrowheads="1"/>
            </p:cNvSpPr>
            <p:nvPr/>
          </p:nvSpPr>
          <p:spPr bwMode="auto">
            <a:xfrm>
              <a:off x="4512" y="826"/>
              <a:ext cx="934" cy="360"/>
            </a:xfrm>
            <a:prstGeom prst="rect">
              <a:avLst/>
            </a:prstGeom>
            <a:noFill/>
            <a:ln w="9525">
              <a:solidFill>
                <a:srgbClr val="FFFFFF"/>
              </a:solidFill>
              <a:miter lim="800000"/>
              <a:headEnd/>
              <a:tailEnd/>
            </a:ln>
          </p:spPr>
          <p:txBody>
            <a:bodyPr>
              <a:spAutoFit/>
            </a:bodyPr>
            <a:lstStyle/>
            <a:p>
              <a:pPr algn="ctr"/>
              <a:r>
                <a:rPr lang="en-US" altLang="ja-JP" sz="1000" i="0">
                  <a:solidFill>
                    <a:srgbClr val="FF0000"/>
                  </a:solidFill>
                  <a:ea typeface="ヒラギノ角ゴ Pro W6" charset="-128"/>
                </a:rPr>
                <a:t>Targeted heat-flux level</a:t>
              </a:r>
            </a:p>
          </p:txBody>
        </p:sp>
        <p:sp>
          <p:nvSpPr>
            <p:cNvPr id="41" name="Text Box 24"/>
            <p:cNvSpPr txBox="1">
              <a:spLocks noChangeAspect="1" noChangeArrowheads="1"/>
            </p:cNvSpPr>
            <p:nvPr/>
          </p:nvSpPr>
          <p:spPr bwMode="auto">
            <a:xfrm rot="5400000">
              <a:off x="4811" y="1868"/>
              <a:ext cx="1016" cy="342"/>
            </a:xfrm>
            <a:prstGeom prst="rect">
              <a:avLst/>
            </a:prstGeom>
            <a:noFill/>
            <a:ln w="9525">
              <a:solidFill>
                <a:srgbClr val="FFFFFF"/>
              </a:solidFill>
              <a:miter lim="800000"/>
              <a:headEnd/>
              <a:tailEnd/>
            </a:ln>
          </p:spPr>
          <p:txBody>
            <a:bodyPr>
              <a:spAutoFit/>
            </a:bodyPr>
            <a:lstStyle/>
            <a:p>
              <a:pPr>
                <a:defRPr/>
              </a:pPr>
              <a:r>
                <a:rPr lang="en-US" altLang="ja-JP" sz="1050" i="0" dirty="0">
                  <a:solidFill>
                    <a:srgbClr val="FF00FF"/>
                  </a:solidFill>
                  <a:ea typeface="ヒラギノ角ゴ Pro W6" charset="-128"/>
                  <a:cs typeface="ヒラギノ角ゴ Pro W6" charset="-128"/>
                </a:rPr>
                <a:t>ECH Power limit</a:t>
              </a:r>
            </a:p>
          </p:txBody>
        </p:sp>
        <p:sp>
          <p:nvSpPr>
            <p:cNvPr id="62481" name="Line 25"/>
            <p:cNvSpPr>
              <a:spLocks noChangeAspect="1" noChangeShapeType="1"/>
            </p:cNvSpPr>
            <p:nvPr/>
          </p:nvSpPr>
          <p:spPr bwMode="auto">
            <a:xfrm flipH="1">
              <a:off x="4441" y="1360"/>
              <a:ext cx="986" cy="0"/>
            </a:xfrm>
            <a:prstGeom prst="line">
              <a:avLst/>
            </a:prstGeom>
            <a:noFill/>
            <a:ln w="57150">
              <a:solidFill>
                <a:srgbClr val="FFFFFF"/>
              </a:solidFill>
              <a:prstDash val="sysDot"/>
              <a:round/>
              <a:headEnd/>
              <a:tailEnd/>
            </a:ln>
          </p:spPr>
          <p:txBody>
            <a:bodyPr wrap="none" anchor="ctr"/>
            <a:lstStyle/>
            <a:p>
              <a:endParaRPr lang="en-US"/>
            </a:p>
          </p:txBody>
        </p:sp>
        <p:sp>
          <p:nvSpPr>
            <p:cNvPr id="43" name="Text Box 26"/>
            <p:cNvSpPr txBox="1">
              <a:spLocks noChangeAspect="1" noChangeArrowheads="1"/>
            </p:cNvSpPr>
            <p:nvPr/>
          </p:nvSpPr>
          <p:spPr bwMode="auto">
            <a:xfrm>
              <a:off x="4414" y="1152"/>
              <a:ext cx="1047" cy="374"/>
            </a:xfrm>
            <a:prstGeom prst="rect">
              <a:avLst/>
            </a:prstGeom>
            <a:noFill/>
            <a:ln w="9525">
              <a:solidFill>
                <a:srgbClr val="FFFFFF"/>
              </a:solidFill>
              <a:miter lim="800000"/>
              <a:headEnd/>
              <a:tailEnd/>
            </a:ln>
          </p:spPr>
          <p:txBody>
            <a:bodyPr>
              <a:spAutoFit/>
            </a:bodyPr>
            <a:lstStyle/>
            <a:p>
              <a:pPr>
                <a:defRPr/>
              </a:pPr>
              <a:r>
                <a:rPr lang="en-US" altLang="ja-JP" sz="1050" i="0">
                  <a:solidFill>
                    <a:srgbClr val="FF0000"/>
                  </a:solidFill>
                  <a:ea typeface="ヒラギノ角ゴ Pro W6" charset="-128"/>
                  <a:cs typeface="ヒラギノ角ゴ Pro W6" charset="-128"/>
                </a:rPr>
                <a:t>ITER relevant level</a:t>
              </a:r>
            </a:p>
          </p:txBody>
        </p:sp>
        <p:sp>
          <p:nvSpPr>
            <p:cNvPr id="62483" name="AutoShape 27"/>
            <p:cNvSpPr>
              <a:spLocks noChangeAspect="1" noChangeArrowheads="1"/>
            </p:cNvSpPr>
            <p:nvPr/>
          </p:nvSpPr>
          <p:spPr bwMode="auto">
            <a:xfrm rot="-2870621">
              <a:off x="4213" y="1624"/>
              <a:ext cx="769" cy="15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371 w 21600"/>
                <a:gd name="T13" fmla="*/ 6592 h 21600"/>
                <a:gd name="T14" fmla="*/ 20448 w 21600"/>
                <a:gd name="T15" fmla="*/ 15008 h 21600"/>
              </a:gdLst>
              <a:ahLst/>
              <a:cxnLst>
                <a:cxn ang="T8">
                  <a:pos x="T0" y="T1"/>
                </a:cxn>
                <a:cxn ang="T9">
                  <a:pos x="T2" y="T3"/>
                </a:cxn>
                <a:cxn ang="T10">
                  <a:pos x="T4" y="T5"/>
                </a:cxn>
                <a:cxn ang="T11">
                  <a:pos x="T6" y="T7"/>
                </a:cxn>
              </a:cxnLst>
              <a:rect l="T12" t="T13" r="T14" b="T15"/>
              <a:pathLst>
                <a:path w="21600" h="21600">
                  <a:moveTo>
                    <a:pt x="18593" y="0"/>
                  </a:moveTo>
                  <a:lnTo>
                    <a:pt x="18593" y="6638"/>
                  </a:lnTo>
                  <a:lnTo>
                    <a:pt x="3375" y="6638"/>
                  </a:lnTo>
                  <a:lnTo>
                    <a:pt x="3375" y="14962"/>
                  </a:lnTo>
                  <a:lnTo>
                    <a:pt x="18593" y="14962"/>
                  </a:lnTo>
                  <a:lnTo>
                    <a:pt x="18593" y="21600"/>
                  </a:lnTo>
                  <a:lnTo>
                    <a:pt x="21600" y="10800"/>
                  </a:lnTo>
                  <a:close/>
                </a:path>
                <a:path w="21600" h="21600">
                  <a:moveTo>
                    <a:pt x="1350" y="6638"/>
                  </a:moveTo>
                  <a:lnTo>
                    <a:pt x="1350" y="14962"/>
                  </a:lnTo>
                  <a:lnTo>
                    <a:pt x="2700" y="14962"/>
                  </a:lnTo>
                  <a:lnTo>
                    <a:pt x="2700" y="6638"/>
                  </a:lnTo>
                  <a:close/>
                </a:path>
                <a:path w="21600" h="21600">
                  <a:moveTo>
                    <a:pt x="0" y="6638"/>
                  </a:moveTo>
                  <a:lnTo>
                    <a:pt x="0" y="14962"/>
                  </a:lnTo>
                  <a:lnTo>
                    <a:pt x="675" y="14962"/>
                  </a:lnTo>
                  <a:lnTo>
                    <a:pt x="675" y="6638"/>
                  </a:lnTo>
                  <a:close/>
                </a:path>
              </a:pathLst>
            </a:custGeom>
            <a:solidFill>
              <a:srgbClr val="FFFF66"/>
            </a:solidFill>
            <a:ln w="9525">
              <a:solidFill>
                <a:srgbClr val="FFFFFF"/>
              </a:solidFill>
              <a:miter lim="800000"/>
              <a:headEnd/>
              <a:tailEnd/>
            </a:ln>
          </p:spPr>
          <p:txBody>
            <a:bodyPr vert="eaVert" wrap="none" anchor="ctr"/>
            <a:lstStyle/>
            <a:p>
              <a:pPr algn="ctr"/>
              <a:endParaRPr lang="ja-JP" altLang="en-US" sz="900" i="0">
                <a:ea typeface="ヒラギノ角ゴ Pro W6" charset="-128"/>
              </a:endParaRPr>
            </a:p>
          </p:txBody>
        </p:sp>
      </p:grpSp>
      <p:graphicFrame>
        <p:nvGraphicFramePr>
          <p:cNvPr id="45" name="グラフ 8"/>
          <p:cNvGraphicFramePr/>
          <p:nvPr/>
        </p:nvGraphicFramePr>
        <p:xfrm>
          <a:off x="5325532" y="3762158"/>
          <a:ext cx="3818468" cy="2863851"/>
        </p:xfrm>
        <a:graphic>
          <a:graphicData uri="http://schemas.openxmlformats.org/drawingml/2006/chart">
            <c:chart xmlns:c="http://schemas.openxmlformats.org/drawingml/2006/chart" xmlns:r="http://schemas.openxmlformats.org/officeDocument/2006/relationships" r:id="rId5"/>
          </a:graphicData>
        </a:graphic>
      </p:graphicFrame>
      <p:sp>
        <p:nvSpPr>
          <p:cNvPr id="62474" name="Rectangle 43"/>
          <p:cNvSpPr>
            <a:spLocks noChangeArrowheads="1"/>
          </p:cNvSpPr>
          <p:nvPr/>
        </p:nvSpPr>
        <p:spPr bwMode="auto">
          <a:xfrm>
            <a:off x="0" y="0"/>
            <a:ext cx="9144000" cy="889000"/>
          </a:xfrm>
          <a:prstGeom prst="rect">
            <a:avLst/>
          </a:prstGeom>
          <a:noFill/>
          <a:ln w="9525">
            <a:noFill/>
            <a:miter lim="800000"/>
            <a:headEnd/>
            <a:tailEnd/>
          </a:ln>
        </p:spPr>
        <p:txBody>
          <a:bodyPr anchor="ctr"/>
          <a:lstStyle/>
          <a:p>
            <a:pPr algn="ctr" eaLnBrk="0" hangingPunct="0">
              <a:buFontTx/>
              <a:buNone/>
            </a:pPr>
            <a:r>
              <a:rPr lang="en-US" sz="2800" i="0">
                <a:solidFill>
                  <a:srgbClr val="FF0000"/>
                </a:solidFill>
              </a:rPr>
              <a:t>Collaboration with Gamma-10 Group</a:t>
            </a:r>
          </a:p>
          <a:p>
            <a:pPr algn="ctr" eaLnBrk="0" hangingPunct="0">
              <a:buFontTx/>
              <a:buNone/>
            </a:pPr>
            <a:r>
              <a:rPr lang="en-US" sz="2000" i="0">
                <a:solidFill>
                  <a:srgbClr val="081DFF"/>
                </a:solidFill>
              </a:rPr>
              <a:t>New PMI research direction and 28 GHz Gyrotron R&amp;D</a:t>
            </a:r>
            <a:endParaRPr lang="en-US" sz="1800" i="0">
              <a:solidFill>
                <a:srgbClr val="081DFF"/>
              </a:solidFill>
            </a:endParaRPr>
          </a:p>
        </p:txBody>
      </p:sp>
      <p:sp>
        <p:nvSpPr>
          <p:cNvPr id="62475" name="TextBox 22"/>
          <p:cNvSpPr txBox="1">
            <a:spLocks noChangeArrowheads="1"/>
          </p:cNvSpPr>
          <p:nvPr/>
        </p:nvSpPr>
        <p:spPr bwMode="auto">
          <a:xfrm>
            <a:off x="7599363" y="6273800"/>
            <a:ext cx="1544637" cy="276225"/>
          </a:xfrm>
          <a:prstGeom prst="rect">
            <a:avLst/>
          </a:prstGeom>
          <a:noFill/>
          <a:ln w="9525">
            <a:noFill/>
            <a:miter lim="800000"/>
            <a:headEnd/>
            <a:tailEnd/>
          </a:ln>
        </p:spPr>
        <p:txBody>
          <a:bodyPr wrap="none">
            <a:spAutoFit/>
          </a:bodyPr>
          <a:lstStyle/>
          <a:p>
            <a:pPr>
              <a:buFontTx/>
              <a:buNone/>
            </a:pPr>
            <a:r>
              <a:rPr lang="en-US" i="0"/>
              <a:t>M. Ono et al, PPPL</a:t>
            </a:r>
          </a:p>
        </p:txBody>
      </p:sp>
      <p:sp>
        <p:nvSpPr>
          <p:cNvPr id="23" name="Slide Number Placeholder 3"/>
          <p:cNvSpPr>
            <a:spLocks noGrp="1"/>
          </p:cNvSpPr>
          <p:nvPr>
            <p:ph type="sldNum" sz="quarter" idx="10"/>
          </p:nvPr>
        </p:nvSpPr>
        <p:spPr>
          <a:xfrm>
            <a:off x="8382000" y="6629400"/>
            <a:ext cx="762000" cy="152400"/>
          </a:xfrm>
        </p:spPr>
        <p:txBody>
          <a:bodyPr/>
          <a:lstStyle/>
          <a:p>
            <a:pPr>
              <a:defRPr/>
            </a:pPr>
            <a:fld id="{7FBC0A1D-0D7E-4EAA-B844-E3A6B8CD6BA9}" type="slidenum">
              <a:rPr lang="en-US"/>
              <a:pPr>
                <a:defRPr/>
              </a:pPr>
              <a:t>42</a:t>
            </a:fld>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bwMode="auto">
          <a:xfrm>
            <a:off x="0" y="0"/>
            <a:ext cx="9372600" cy="1143000"/>
          </a:xfrm>
          <a:noFill/>
          <a:ln>
            <a:miter lim="800000"/>
            <a:headEnd/>
            <a:tailEnd/>
          </a:ln>
        </p:spPr>
        <p:txBody>
          <a:bodyPr wrap="square" lIns="91440" tIns="45720" rIns="91440" bIns="45720" numCol="1" anchor="t" anchorCtr="0" compatLnSpc="1">
            <a:prstTxWarp prst="textNoShape">
              <a:avLst/>
            </a:prstTxWarp>
          </a:bodyPr>
          <a:lstStyle/>
          <a:p>
            <a:r>
              <a:rPr lang="en-US" smtClean="0"/>
              <a:t>NSTX researchers pursuing targeted collaboration program </a:t>
            </a:r>
            <a:br>
              <a:rPr lang="en-US" smtClean="0"/>
            </a:br>
            <a:r>
              <a:rPr lang="en-US" smtClean="0"/>
              <a:t>on fusion facilities in support of NSTX-U, ITER, FNSF</a:t>
            </a:r>
          </a:p>
        </p:txBody>
      </p:sp>
      <p:sp>
        <p:nvSpPr>
          <p:cNvPr id="3" name="Content Placeholder 2"/>
          <p:cNvSpPr>
            <a:spLocks noGrp="1"/>
          </p:cNvSpPr>
          <p:nvPr>
            <p:ph idx="1"/>
          </p:nvPr>
        </p:nvSpPr>
        <p:spPr>
          <a:xfrm>
            <a:off x="990600" y="1219200"/>
            <a:ext cx="7696200" cy="5181600"/>
          </a:xfrm>
        </p:spPr>
        <p:txBody>
          <a:bodyPr/>
          <a:lstStyle/>
          <a:p>
            <a:pPr marL="171450" indent="-171450">
              <a:lnSpc>
                <a:spcPct val="150000"/>
              </a:lnSpc>
            </a:pPr>
            <a:r>
              <a:rPr lang="en-US" sz="2800" dirty="0" smtClean="0">
                <a:solidFill>
                  <a:schemeClr val="bg1">
                    <a:lumMod val="85000"/>
                  </a:schemeClr>
                </a:solidFill>
              </a:rPr>
              <a:t>Transport and Turbulence</a:t>
            </a:r>
          </a:p>
          <a:p>
            <a:pPr marL="171450" indent="-171450">
              <a:lnSpc>
                <a:spcPct val="150000"/>
              </a:lnSpc>
            </a:pPr>
            <a:r>
              <a:rPr lang="en-US" sz="2800" dirty="0" smtClean="0">
                <a:solidFill>
                  <a:schemeClr val="bg1">
                    <a:lumMod val="85000"/>
                  </a:schemeClr>
                </a:solidFill>
              </a:rPr>
              <a:t>Macroscopic Stability</a:t>
            </a:r>
          </a:p>
          <a:p>
            <a:pPr marL="171450" indent="-171450">
              <a:lnSpc>
                <a:spcPct val="150000"/>
              </a:lnSpc>
            </a:pPr>
            <a:r>
              <a:rPr lang="en-US" sz="2800" dirty="0" smtClean="0">
                <a:solidFill>
                  <a:schemeClr val="bg1">
                    <a:lumMod val="85000"/>
                  </a:schemeClr>
                </a:solidFill>
              </a:rPr>
              <a:t>Energetic Particles</a:t>
            </a:r>
          </a:p>
          <a:p>
            <a:pPr marL="171450" indent="-171450">
              <a:lnSpc>
                <a:spcPct val="150000"/>
              </a:lnSpc>
            </a:pPr>
            <a:r>
              <a:rPr lang="en-US" sz="2800" dirty="0" smtClean="0">
                <a:solidFill>
                  <a:schemeClr val="bg1">
                    <a:lumMod val="85000"/>
                  </a:schemeClr>
                </a:solidFill>
              </a:rPr>
              <a:t>Solenoid-Free Plasma Start-up</a:t>
            </a:r>
          </a:p>
          <a:p>
            <a:pPr marL="171450" indent="-171450">
              <a:lnSpc>
                <a:spcPct val="150000"/>
              </a:lnSpc>
            </a:pPr>
            <a:r>
              <a:rPr lang="en-US" sz="2800" dirty="0" smtClean="0">
                <a:solidFill>
                  <a:schemeClr val="bg1">
                    <a:lumMod val="85000"/>
                  </a:schemeClr>
                </a:solidFill>
              </a:rPr>
              <a:t>Wave Heating and Current Drive</a:t>
            </a:r>
          </a:p>
          <a:p>
            <a:pPr marL="171450" indent="-171450">
              <a:lnSpc>
                <a:spcPct val="150000"/>
              </a:lnSpc>
            </a:pPr>
            <a:r>
              <a:rPr lang="en-US" sz="2800" dirty="0" smtClean="0"/>
              <a:t>Advanced Scenarios and Control</a:t>
            </a:r>
          </a:p>
          <a:p>
            <a:pPr marL="171450" indent="-171450">
              <a:lnSpc>
                <a:spcPct val="150000"/>
              </a:lnSpc>
            </a:pPr>
            <a:r>
              <a:rPr lang="en-US" sz="2800" dirty="0" smtClean="0">
                <a:solidFill>
                  <a:schemeClr val="bg1">
                    <a:lumMod val="85000"/>
                  </a:schemeClr>
                </a:solidFill>
              </a:rPr>
              <a:t>Boundary Physics and Lithium Research</a:t>
            </a:r>
          </a:p>
          <a:p>
            <a:pPr marL="171450" indent="-171450">
              <a:buNone/>
            </a:pPr>
            <a:endParaRPr lang="en-US" sz="2000" dirty="0" smtClean="0"/>
          </a:p>
        </p:txBody>
      </p:sp>
      <p:sp>
        <p:nvSpPr>
          <p:cNvPr id="4" name="Slide Number Placeholder 3"/>
          <p:cNvSpPr>
            <a:spLocks noGrp="1"/>
          </p:cNvSpPr>
          <p:nvPr>
            <p:ph type="sldNum" sz="quarter" idx="10"/>
          </p:nvPr>
        </p:nvSpPr>
        <p:spPr>
          <a:xfrm>
            <a:off x="8382000" y="6629400"/>
            <a:ext cx="762000" cy="152400"/>
          </a:xfrm>
        </p:spPr>
        <p:txBody>
          <a:bodyPr/>
          <a:lstStyle/>
          <a:p>
            <a:pPr>
              <a:defRPr/>
            </a:pPr>
            <a:fld id="{7FBC0A1D-0D7E-4EAA-B844-E3A6B8CD6BA9}" type="slidenum">
              <a:rPr lang="en-US"/>
              <a:pPr>
                <a:defRPr/>
              </a:pPr>
              <a:t>43</a:t>
            </a:fld>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393700" y="1003300"/>
            <a:ext cx="7277100" cy="5562600"/>
          </a:xfrm>
        </p:spPr>
        <p:txBody>
          <a:bodyPr/>
          <a:lstStyle/>
          <a:p>
            <a:pPr marL="682625" lvl="1">
              <a:spcBef>
                <a:spcPct val="0"/>
              </a:spcBef>
              <a:buFontTx/>
              <a:buNone/>
            </a:pPr>
            <a:r>
              <a:rPr lang="en-US" sz="1800" b="1" smtClean="0"/>
              <a:t>• LLNL collaboration with PPPL and GA on magnetic control development on-going</a:t>
            </a:r>
          </a:p>
          <a:p>
            <a:pPr marL="1082675" lvl="2">
              <a:spcBef>
                <a:spcPct val="0"/>
              </a:spcBef>
              <a:buFontTx/>
              <a:buNone/>
            </a:pPr>
            <a:r>
              <a:rPr lang="en-US" b="1" smtClean="0"/>
              <a:t>- Successfully implemented snowflake divertor scenario at DIII-D enabling the initial physics experiment</a:t>
            </a:r>
          </a:p>
          <a:p>
            <a:pPr marL="682625" lvl="1">
              <a:spcBef>
                <a:spcPct val="0"/>
              </a:spcBef>
              <a:buFontTx/>
              <a:buNone/>
            </a:pPr>
            <a:r>
              <a:rPr lang="en-US" sz="1800" b="1" smtClean="0"/>
              <a:t>• DIII-D: Evaluation of snowflake geometry on pedestal stability, steady-state and ELM divertor heat flux, radiation, and cryo-pump operation</a:t>
            </a:r>
          </a:p>
          <a:p>
            <a:pPr marL="1082675" lvl="2">
              <a:spcBef>
                <a:spcPct val="0"/>
              </a:spcBef>
              <a:buFont typeface="Wingdings" charset="2"/>
              <a:buChar char="ü"/>
            </a:pPr>
            <a:r>
              <a:rPr lang="en-US" b="1" smtClean="0"/>
              <a:t>Ran a ½ run day snowflake divertor experiment in July 2012</a:t>
            </a:r>
          </a:p>
          <a:p>
            <a:pPr marL="1082675" lvl="2">
              <a:spcBef>
                <a:spcPct val="0"/>
              </a:spcBef>
              <a:buFont typeface="Wingdings" charset="2"/>
              <a:buChar char="ü"/>
            </a:pPr>
            <a:r>
              <a:rPr lang="en-US" b="1" smtClean="0"/>
              <a:t>Demonstrated steady-state (2-3 s) snowflake-minus and plus configurations at </a:t>
            </a:r>
            <a:r>
              <a:rPr lang="en-US" b="1" i="1" smtClean="0">
                <a:latin typeface="Symbol" charset="2"/>
              </a:rPr>
              <a:t>s </a:t>
            </a:r>
            <a:r>
              <a:rPr lang="en-US" b="1" i="1" smtClean="0"/>
              <a:t>= d</a:t>
            </a:r>
            <a:r>
              <a:rPr lang="en-US" b="1" i="1" baseline="-25000" smtClean="0"/>
              <a:t>X-X</a:t>
            </a:r>
            <a:r>
              <a:rPr lang="en-US" b="1" i="1" smtClean="0"/>
              <a:t>/a</a:t>
            </a:r>
            <a:r>
              <a:rPr lang="en-US" b="1" i="1" baseline="-25000" smtClean="0"/>
              <a:t>minor</a:t>
            </a:r>
            <a:r>
              <a:rPr lang="en-US" b="1" smtClean="0"/>
              <a:t>=0.15-0.20</a:t>
            </a:r>
          </a:p>
          <a:p>
            <a:pPr marL="1082675" lvl="2">
              <a:spcBef>
                <a:spcPct val="0"/>
              </a:spcBef>
              <a:buFont typeface="Wingdings" charset="2"/>
              <a:buChar char="ü"/>
            </a:pPr>
            <a:r>
              <a:rPr lang="en-US" b="1" smtClean="0"/>
              <a:t>Demonstrated beneficial magnetic geometry properties</a:t>
            </a:r>
          </a:p>
          <a:p>
            <a:pPr marL="1082675" lvl="2">
              <a:spcBef>
                <a:spcPct val="0"/>
              </a:spcBef>
              <a:buFont typeface="Wingdings" charset="2"/>
              <a:buChar char="ü"/>
            </a:pPr>
            <a:r>
              <a:rPr lang="en-US" b="1" smtClean="0"/>
              <a:t>Demonstrated significant (x4-8) steady-state peak divertor heat flux reduction via geometry compatible with good confinement</a:t>
            </a:r>
          </a:p>
          <a:p>
            <a:pPr marL="1082675" lvl="2">
              <a:spcBef>
                <a:spcPct val="0"/>
              </a:spcBef>
              <a:buFont typeface="Wingdings" charset="2"/>
              <a:buChar char="ü"/>
            </a:pPr>
            <a:r>
              <a:rPr lang="en-US" b="1" smtClean="0"/>
              <a:t>Demonstrated radiative detachment at 0.6-0.75 x </a:t>
            </a:r>
            <a:r>
              <a:rPr lang="en-US" b="1" i="1" smtClean="0"/>
              <a:t>n/n</a:t>
            </a:r>
            <a:r>
              <a:rPr lang="en-US" b="1" i="1" baseline="-25000" smtClean="0"/>
              <a:t>G</a:t>
            </a:r>
            <a:r>
              <a:rPr lang="en-US" b="1" smtClean="0"/>
              <a:t> with large radiation fraction and slight confinement degrardation</a:t>
            </a:r>
            <a:endParaRPr lang="en-US" sz="1600" b="1" smtClean="0"/>
          </a:p>
        </p:txBody>
      </p:sp>
      <p:pic>
        <p:nvPicPr>
          <p:cNvPr id="45059" name="Picture 3"/>
          <p:cNvPicPr>
            <a:picLocks noChangeAspect="1"/>
          </p:cNvPicPr>
          <p:nvPr/>
        </p:nvPicPr>
        <p:blipFill>
          <a:blip r:embed="rId2" cstate="print"/>
          <a:srcRect r="9427"/>
          <a:stretch>
            <a:fillRect/>
          </a:stretch>
        </p:blipFill>
        <p:spPr bwMode="auto">
          <a:xfrm>
            <a:off x="6858000" y="1295400"/>
            <a:ext cx="2100263" cy="1979613"/>
          </a:xfrm>
          <a:prstGeom prst="rect">
            <a:avLst/>
          </a:prstGeom>
          <a:noFill/>
          <a:ln w="9525">
            <a:noFill/>
            <a:miter lim="800000"/>
            <a:headEnd/>
            <a:tailEnd/>
          </a:ln>
        </p:spPr>
      </p:pic>
      <p:pic>
        <p:nvPicPr>
          <p:cNvPr id="45060" name="Picture 4" descr="sfd-ideal-149624.png"/>
          <p:cNvPicPr>
            <a:picLocks noChangeAspect="1"/>
          </p:cNvPicPr>
          <p:nvPr/>
        </p:nvPicPr>
        <p:blipFill>
          <a:blip r:embed="rId3" cstate="print"/>
          <a:srcRect/>
          <a:stretch>
            <a:fillRect/>
          </a:stretch>
        </p:blipFill>
        <p:spPr bwMode="auto">
          <a:xfrm>
            <a:off x="7543800" y="3416300"/>
            <a:ext cx="1377950" cy="2881313"/>
          </a:xfrm>
          <a:prstGeom prst="rect">
            <a:avLst/>
          </a:prstGeom>
          <a:noFill/>
          <a:ln w="9525">
            <a:noFill/>
            <a:miter lim="800000"/>
            <a:headEnd/>
            <a:tailEnd/>
          </a:ln>
        </p:spPr>
      </p:pic>
      <p:sp>
        <p:nvSpPr>
          <p:cNvPr id="45061" name="Rectangle 1"/>
          <p:cNvSpPr>
            <a:spLocks noChangeArrowheads="1"/>
          </p:cNvSpPr>
          <p:nvPr/>
        </p:nvSpPr>
        <p:spPr bwMode="auto">
          <a:xfrm>
            <a:off x="8001000" y="1295400"/>
            <a:ext cx="892175" cy="276225"/>
          </a:xfrm>
          <a:prstGeom prst="rect">
            <a:avLst/>
          </a:prstGeom>
          <a:noFill/>
          <a:ln w="9525">
            <a:noFill/>
            <a:miter lim="800000"/>
            <a:headEnd/>
            <a:tailEnd/>
          </a:ln>
        </p:spPr>
        <p:txBody>
          <a:bodyPr wrap="none">
            <a:spAutoFit/>
          </a:bodyPr>
          <a:lstStyle/>
          <a:p>
            <a:r>
              <a:rPr lang="en-US"/>
              <a:t>Modeling</a:t>
            </a:r>
          </a:p>
        </p:txBody>
      </p:sp>
      <p:sp>
        <p:nvSpPr>
          <p:cNvPr id="45062" name="Rectangle 6"/>
          <p:cNvSpPr>
            <a:spLocks noChangeArrowheads="1"/>
          </p:cNvSpPr>
          <p:nvPr/>
        </p:nvSpPr>
        <p:spPr bwMode="auto">
          <a:xfrm>
            <a:off x="7620000" y="3810000"/>
            <a:ext cx="1066800" cy="461963"/>
          </a:xfrm>
          <a:prstGeom prst="rect">
            <a:avLst/>
          </a:prstGeom>
          <a:noFill/>
          <a:ln w="9525">
            <a:noFill/>
            <a:miter lim="800000"/>
            <a:headEnd/>
            <a:tailEnd/>
          </a:ln>
        </p:spPr>
        <p:txBody>
          <a:bodyPr>
            <a:spAutoFit/>
          </a:bodyPr>
          <a:lstStyle/>
          <a:p>
            <a:r>
              <a:rPr lang="en-US"/>
              <a:t>DIII-D experiment</a:t>
            </a:r>
          </a:p>
        </p:txBody>
      </p:sp>
      <p:sp>
        <p:nvSpPr>
          <p:cNvPr id="45063" name="Rectangle 43"/>
          <p:cNvSpPr>
            <a:spLocks noChangeArrowheads="1"/>
          </p:cNvSpPr>
          <p:nvPr/>
        </p:nvSpPr>
        <p:spPr bwMode="auto">
          <a:xfrm>
            <a:off x="0" y="0"/>
            <a:ext cx="9144000" cy="914400"/>
          </a:xfrm>
          <a:prstGeom prst="rect">
            <a:avLst/>
          </a:prstGeom>
          <a:noFill/>
          <a:ln w="9525">
            <a:noFill/>
            <a:miter lim="800000"/>
            <a:headEnd/>
            <a:tailEnd/>
          </a:ln>
        </p:spPr>
        <p:txBody>
          <a:bodyPr anchor="ctr"/>
          <a:lstStyle/>
          <a:p>
            <a:pPr algn="ctr">
              <a:buFontTx/>
              <a:buNone/>
            </a:pPr>
            <a:r>
              <a:rPr lang="en-US" sz="2800" i="0" dirty="0"/>
              <a:t>Snowflake </a:t>
            </a:r>
            <a:r>
              <a:rPr lang="en-US" sz="2800" i="0" dirty="0" err="1"/>
              <a:t>divertor</a:t>
            </a:r>
            <a:r>
              <a:rPr lang="en-US" sz="2800" i="0" dirty="0"/>
              <a:t> </a:t>
            </a:r>
            <a:r>
              <a:rPr lang="en-US" sz="2800" i="0" dirty="0" smtClean="0"/>
              <a:t>studies </a:t>
            </a:r>
            <a:r>
              <a:rPr lang="en-US" sz="2800" i="0" dirty="0"/>
              <a:t>started at DIII-D</a:t>
            </a:r>
          </a:p>
        </p:txBody>
      </p:sp>
      <p:sp>
        <p:nvSpPr>
          <p:cNvPr id="45064" name="TextBox 8"/>
          <p:cNvSpPr txBox="1">
            <a:spLocks noChangeArrowheads="1"/>
          </p:cNvSpPr>
          <p:nvPr/>
        </p:nvSpPr>
        <p:spPr bwMode="auto">
          <a:xfrm>
            <a:off x="5118100" y="6235700"/>
            <a:ext cx="4262438" cy="276225"/>
          </a:xfrm>
          <a:prstGeom prst="rect">
            <a:avLst/>
          </a:prstGeom>
          <a:noFill/>
          <a:ln w="9525">
            <a:noFill/>
            <a:miter lim="800000"/>
            <a:headEnd/>
            <a:tailEnd/>
          </a:ln>
        </p:spPr>
        <p:txBody>
          <a:bodyPr wrap="none">
            <a:spAutoFit/>
          </a:bodyPr>
          <a:lstStyle/>
          <a:p>
            <a:pPr>
              <a:buFontTx/>
              <a:buNone/>
            </a:pPr>
            <a:r>
              <a:rPr lang="en-US" i="0"/>
              <a:t>V. Soukhanovskii (LLNL) and E. Kolemen (PPPL) et al., </a:t>
            </a:r>
          </a:p>
        </p:txBody>
      </p:sp>
      <p:sp>
        <p:nvSpPr>
          <p:cNvPr id="9" name="Slide Number Placeholder 3"/>
          <p:cNvSpPr>
            <a:spLocks noGrp="1"/>
          </p:cNvSpPr>
          <p:nvPr>
            <p:ph type="sldNum" sz="quarter" idx="10"/>
          </p:nvPr>
        </p:nvSpPr>
        <p:spPr>
          <a:xfrm>
            <a:off x="8382000" y="6629400"/>
            <a:ext cx="762000" cy="152400"/>
          </a:xfrm>
        </p:spPr>
        <p:txBody>
          <a:bodyPr/>
          <a:lstStyle/>
          <a:p>
            <a:pPr>
              <a:defRPr/>
            </a:pPr>
            <a:fld id="{7FBC0A1D-0D7E-4EAA-B844-E3A6B8CD6BA9}" type="slidenum">
              <a:rPr lang="en-US"/>
              <a:pPr>
                <a:defRPr/>
              </a:pPr>
              <a:t>44</a:t>
            </a:fld>
            <a:endParaRPr lang="en-US"/>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Box 8"/>
          <p:cNvSpPr txBox="1">
            <a:spLocks noChangeArrowheads="1"/>
          </p:cNvSpPr>
          <p:nvPr/>
        </p:nvSpPr>
        <p:spPr bwMode="auto">
          <a:xfrm>
            <a:off x="7126288" y="6210300"/>
            <a:ext cx="2006600" cy="276225"/>
          </a:xfrm>
          <a:prstGeom prst="rect">
            <a:avLst/>
          </a:prstGeom>
          <a:noFill/>
          <a:ln w="9525">
            <a:noFill/>
            <a:miter lim="800000"/>
            <a:headEnd/>
            <a:tailEnd/>
          </a:ln>
        </p:spPr>
        <p:txBody>
          <a:bodyPr wrap="none">
            <a:spAutoFit/>
          </a:bodyPr>
          <a:lstStyle/>
          <a:p>
            <a:pPr>
              <a:buFontTx/>
              <a:buNone/>
            </a:pPr>
            <a:r>
              <a:rPr lang="en-US" i="0"/>
              <a:t>E. Kolemen et al., (PPPL) </a:t>
            </a:r>
          </a:p>
        </p:txBody>
      </p:sp>
      <p:sp>
        <p:nvSpPr>
          <p:cNvPr id="43011" name="Rectangle 43"/>
          <p:cNvSpPr>
            <a:spLocks noChangeArrowheads="1"/>
          </p:cNvSpPr>
          <p:nvPr/>
        </p:nvSpPr>
        <p:spPr bwMode="auto">
          <a:xfrm>
            <a:off x="0" y="0"/>
            <a:ext cx="9144000" cy="889000"/>
          </a:xfrm>
          <a:prstGeom prst="rect">
            <a:avLst/>
          </a:prstGeom>
          <a:noFill/>
          <a:ln w="9525">
            <a:noFill/>
            <a:miter lim="800000"/>
            <a:headEnd/>
            <a:tailEnd/>
          </a:ln>
        </p:spPr>
        <p:txBody>
          <a:bodyPr anchor="ctr"/>
          <a:lstStyle/>
          <a:p>
            <a:pPr algn="ctr">
              <a:buFontTx/>
              <a:buNone/>
            </a:pPr>
            <a:r>
              <a:rPr lang="en-US" sz="2000" i="0" dirty="0"/>
              <a:t>Successful NTM </a:t>
            </a:r>
            <a:r>
              <a:rPr lang="en-US" sz="2000" i="0" dirty="0" smtClean="0"/>
              <a:t>suppression with feed-back </a:t>
            </a:r>
            <a:r>
              <a:rPr lang="en-US" sz="2000" i="0" dirty="0"/>
              <a:t>on q-surface </a:t>
            </a:r>
            <a:r>
              <a:rPr lang="en-US" sz="2000" i="0" dirty="0" smtClean="0"/>
              <a:t>with real-time </a:t>
            </a:r>
            <a:r>
              <a:rPr lang="en-US" sz="2000" i="0" dirty="0"/>
              <a:t>s</a:t>
            </a:r>
            <a:r>
              <a:rPr lang="en-US" sz="2000" i="0" dirty="0" smtClean="0"/>
              <a:t>teerable mirror – important for ITER, extend to NSTX-U EBW-CD?</a:t>
            </a:r>
            <a:endParaRPr lang="en-US" sz="1600" i="0" dirty="0"/>
          </a:p>
        </p:txBody>
      </p:sp>
      <p:pic>
        <p:nvPicPr>
          <p:cNvPr id="43012" name="Picture 13"/>
          <p:cNvPicPr>
            <a:picLocks noChangeAspect="1"/>
          </p:cNvPicPr>
          <p:nvPr/>
        </p:nvPicPr>
        <p:blipFill>
          <a:blip r:embed="rId2" cstate="print"/>
          <a:srcRect/>
          <a:stretch>
            <a:fillRect/>
          </a:stretch>
        </p:blipFill>
        <p:spPr bwMode="auto">
          <a:xfrm>
            <a:off x="0" y="1130300"/>
            <a:ext cx="6226175" cy="3746500"/>
          </a:xfrm>
          <a:prstGeom prst="rect">
            <a:avLst/>
          </a:prstGeom>
          <a:noFill/>
          <a:ln w="9525">
            <a:noFill/>
            <a:miter lim="800000"/>
            <a:headEnd/>
            <a:tailEnd/>
          </a:ln>
        </p:spPr>
      </p:pic>
      <p:sp>
        <p:nvSpPr>
          <p:cNvPr id="43013" name="TextBox 14"/>
          <p:cNvSpPr txBox="1">
            <a:spLocks noChangeArrowheads="1"/>
          </p:cNvSpPr>
          <p:nvPr/>
        </p:nvSpPr>
        <p:spPr bwMode="auto">
          <a:xfrm>
            <a:off x="0" y="4889500"/>
            <a:ext cx="8915400" cy="1701800"/>
          </a:xfrm>
          <a:prstGeom prst="rect">
            <a:avLst/>
          </a:prstGeom>
          <a:noFill/>
          <a:ln w="9525">
            <a:noFill/>
            <a:miter lim="800000"/>
            <a:headEnd/>
            <a:tailEnd/>
          </a:ln>
        </p:spPr>
        <p:txBody>
          <a:bodyPr>
            <a:spAutoFit/>
          </a:bodyPr>
          <a:lstStyle/>
          <a:p>
            <a:pPr marL="182563" indent="-457200">
              <a:spcAft>
                <a:spcPts val="600"/>
              </a:spcAft>
              <a:buFontTx/>
              <a:buNone/>
            </a:pPr>
            <a:r>
              <a:rPr lang="en-US" sz="1600" i="0" dirty="0"/>
              <a:t>• Calculate the q-surface location corresponding the NTM mode (3/2, 2/1).</a:t>
            </a:r>
          </a:p>
          <a:p>
            <a:pPr marL="182563" indent="-457200">
              <a:spcAft>
                <a:spcPts val="600"/>
              </a:spcAft>
              <a:buFontTx/>
              <a:buNone/>
            </a:pPr>
            <a:r>
              <a:rPr lang="en-US" sz="1600" i="0" dirty="0"/>
              <a:t>• Request the mirror to move to follow the angle that correspond to intersection of the q-surface with the 2fce using Ray tracing.</a:t>
            </a:r>
          </a:p>
          <a:p>
            <a:pPr marL="182563" indent="-457200">
              <a:spcAft>
                <a:spcPts val="600"/>
              </a:spcAft>
              <a:buFontTx/>
              <a:buNone/>
            </a:pPr>
            <a:r>
              <a:rPr lang="en-US" sz="1600" i="0" dirty="0"/>
              <a:t>• Control designed for tracking performance using Relay-Feedback.</a:t>
            </a:r>
          </a:p>
          <a:p>
            <a:pPr marL="182563" indent="-457200">
              <a:spcAft>
                <a:spcPts val="600"/>
              </a:spcAft>
              <a:buFontTx/>
              <a:buNone/>
            </a:pPr>
            <a:r>
              <a:rPr lang="en-US" sz="1600" i="0" dirty="0"/>
              <a:t>• Great performance with &lt;&lt;1 cm error.</a:t>
            </a:r>
          </a:p>
        </p:txBody>
      </p:sp>
      <p:sp>
        <p:nvSpPr>
          <p:cNvPr id="16" name="TextBox 15"/>
          <p:cNvSpPr txBox="1"/>
          <p:nvPr/>
        </p:nvSpPr>
        <p:spPr>
          <a:xfrm>
            <a:off x="6223000" y="1168400"/>
            <a:ext cx="2921000" cy="3046988"/>
          </a:xfrm>
          <a:prstGeom prst="rect">
            <a:avLst/>
          </a:prstGeom>
          <a:noFill/>
        </p:spPr>
        <p:txBody>
          <a:bodyPr>
            <a:spAutoFit/>
          </a:bodyPr>
          <a:lstStyle/>
          <a:p>
            <a:pPr>
              <a:buFontTx/>
              <a:buNone/>
            </a:pPr>
            <a:r>
              <a:rPr lang="en-US" sz="1600" i="0" dirty="0">
                <a:solidFill>
                  <a:schemeClr val="tx1"/>
                </a:solidFill>
              </a:rPr>
              <a:t>Real-time steerable mirror control of the EC deposition location</a:t>
            </a:r>
          </a:p>
          <a:p>
            <a:pPr>
              <a:buFontTx/>
              <a:buNone/>
            </a:pPr>
            <a:r>
              <a:rPr lang="en-US" sz="1600" i="0" dirty="0"/>
              <a:t>– Faster NTM suppression</a:t>
            </a:r>
          </a:p>
          <a:p>
            <a:pPr marL="174625" indent="-174625">
              <a:buFontTx/>
              <a:buNone/>
            </a:pPr>
            <a:r>
              <a:rPr lang="en-US" sz="1600" i="0" dirty="0"/>
              <a:t>– Capability to run </a:t>
            </a:r>
            <a:r>
              <a:rPr lang="en-US" sz="1600" i="0" dirty="0" smtClean="0"/>
              <a:t>experiments </a:t>
            </a:r>
            <a:r>
              <a:rPr lang="en-US" sz="1600" i="0" dirty="0"/>
              <a:t>consistently in high beta.</a:t>
            </a:r>
          </a:p>
          <a:p>
            <a:pPr marL="174625" indent="-174625">
              <a:buFontTx/>
              <a:buNone/>
            </a:pPr>
            <a:r>
              <a:rPr lang="en-US" sz="1600" i="0" dirty="0"/>
              <a:t>– Possibility to control NTMs with lower EC power.</a:t>
            </a:r>
          </a:p>
          <a:p>
            <a:pPr marL="174625" indent="-174625">
              <a:buFontTx/>
              <a:buNone/>
            </a:pPr>
            <a:r>
              <a:rPr lang="en-US" sz="1600" i="0" dirty="0"/>
              <a:t>– Suppress multiple islands at the same time</a:t>
            </a:r>
          </a:p>
        </p:txBody>
      </p:sp>
      <p:sp>
        <p:nvSpPr>
          <p:cNvPr id="7" name="Slide Number Placeholder 3"/>
          <p:cNvSpPr>
            <a:spLocks noGrp="1"/>
          </p:cNvSpPr>
          <p:nvPr>
            <p:ph type="sldNum" sz="quarter" idx="10"/>
          </p:nvPr>
        </p:nvSpPr>
        <p:spPr>
          <a:xfrm>
            <a:off x="8382000" y="6629400"/>
            <a:ext cx="762000" cy="152400"/>
          </a:xfrm>
        </p:spPr>
        <p:txBody>
          <a:bodyPr/>
          <a:lstStyle/>
          <a:p>
            <a:pPr algn="r">
              <a:defRPr/>
            </a:pPr>
            <a:fld id="{7FBC0A1D-0D7E-4EAA-B844-E3A6B8CD6BA9}" type="slidenum">
              <a:rPr lang="en-US" sz="900" i="0"/>
              <a:pPr algn="r">
                <a:defRPr/>
              </a:pPr>
              <a:t>45</a:t>
            </a:fld>
            <a:endParaRPr lang="en-US" sz="900" i="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bwMode="auto">
          <a:xfrm>
            <a:off x="0" y="0"/>
            <a:ext cx="9372600" cy="1143000"/>
          </a:xfrm>
          <a:noFill/>
          <a:ln>
            <a:miter lim="800000"/>
            <a:headEnd/>
            <a:tailEnd/>
          </a:ln>
        </p:spPr>
        <p:txBody>
          <a:bodyPr wrap="square" lIns="91440" tIns="45720" rIns="91440" bIns="45720" numCol="1" anchor="t" anchorCtr="0" compatLnSpc="1">
            <a:prstTxWarp prst="textNoShape">
              <a:avLst/>
            </a:prstTxWarp>
          </a:bodyPr>
          <a:lstStyle/>
          <a:p>
            <a:r>
              <a:rPr lang="en-US" smtClean="0"/>
              <a:t>NSTX researchers pursuing targeted collaboration program </a:t>
            </a:r>
            <a:br>
              <a:rPr lang="en-US" smtClean="0"/>
            </a:br>
            <a:r>
              <a:rPr lang="en-US" smtClean="0"/>
              <a:t>on fusion facilities in support of NSTX-U, ITER, FNSF</a:t>
            </a:r>
          </a:p>
        </p:txBody>
      </p:sp>
      <p:sp>
        <p:nvSpPr>
          <p:cNvPr id="3" name="Content Placeholder 2"/>
          <p:cNvSpPr>
            <a:spLocks noGrp="1"/>
          </p:cNvSpPr>
          <p:nvPr>
            <p:ph idx="1"/>
          </p:nvPr>
        </p:nvSpPr>
        <p:spPr>
          <a:xfrm>
            <a:off x="990600" y="1219200"/>
            <a:ext cx="7696200" cy="5181600"/>
          </a:xfrm>
        </p:spPr>
        <p:txBody>
          <a:bodyPr/>
          <a:lstStyle/>
          <a:p>
            <a:pPr marL="171450" indent="-171450">
              <a:lnSpc>
                <a:spcPct val="150000"/>
              </a:lnSpc>
            </a:pPr>
            <a:r>
              <a:rPr lang="en-US" sz="2800" dirty="0" smtClean="0">
                <a:solidFill>
                  <a:schemeClr val="bg1">
                    <a:lumMod val="85000"/>
                  </a:schemeClr>
                </a:solidFill>
              </a:rPr>
              <a:t>Transport and Turbulence</a:t>
            </a:r>
          </a:p>
          <a:p>
            <a:pPr marL="171450" indent="-171450">
              <a:lnSpc>
                <a:spcPct val="150000"/>
              </a:lnSpc>
            </a:pPr>
            <a:r>
              <a:rPr lang="en-US" sz="2800" dirty="0" smtClean="0">
                <a:solidFill>
                  <a:schemeClr val="bg1">
                    <a:lumMod val="85000"/>
                  </a:schemeClr>
                </a:solidFill>
              </a:rPr>
              <a:t>Macroscopic Stability</a:t>
            </a:r>
          </a:p>
          <a:p>
            <a:pPr marL="171450" indent="-171450">
              <a:lnSpc>
                <a:spcPct val="150000"/>
              </a:lnSpc>
            </a:pPr>
            <a:r>
              <a:rPr lang="en-US" sz="2800" dirty="0" smtClean="0">
                <a:solidFill>
                  <a:schemeClr val="bg1">
                    <a:lumMod val="85000"/>
                  </a:schemeClr>
                </a:solidFill>
              </a:rPr>
              <a:t>Energetic Particles</a:t>
            </a:r>
          </a:p>
          <a:p>
            <a:pPr marL="171450" indent="-171450">
              <a:lnSpc>
                <a:spcPct val="150000"/>
              </a:lnSpc>
            </a:pPr>
            <a:r>
              <a:rPr lang="en-US" sz="2800" dirty="0" smtClean="0">
                <a:solidFill>
                  <a:schemeClr val="bg1">
                    <a:lumMod val="85000"/>
                  </a:schemeClr>
                </a:solidFill>
              </a:rPr>
              <a:t>Solenoid-Free Plasma Start-up</a:t>
            </a:r>
          </a:p>
          <a:p>
            <a:pPr marL="171450" indent="-171450">
              <a:lnSpc>
                <a:spcPct val="150000"/>
              </a:lnSpc>
            </a:pPr>
            <a:r>
              <a:rPr lang="en-US" sz="2800" dirty="0" smtClean="0">
                <a:solidFill>
                  <a:schemeClr val="bg1">
                    <a:lumMod val="85000"/>
                  </a:schemeClr>
                </a:solidFill>
              </a:rPr>
              <a:t>Wave Heating and Current Drive</a:t>
            </a:r>
          </a:p>
          <a:p>
            <a:pPr marL="171450" indent="-171450">
              <a:lnSpc>
                <a:spcPct val="150000"/>
              </a:lnSpc>
            </a:pPr>
            <a:r>
              <a:rPr lang="en-US" sz="2800" dirty="0" smtClean="0">
                <a:solidFill>
                  <a:schemeClr val="bg1">
                    <a:lumMod val="85000"/>
                  </a:schemeClr>
                </a:solidFill>
              </a:rPr>
              <a:t>Advanced Scenarios and Control</a:t>
            </a:r>
          </a:p>
          <a:p>
            <a:pPr marL="171450" indent="-171450">
              <a:lnSpc>
                <a:spcPct val="150000"/>
              </a:lnSpc>
            </a:pPr>
            <a:r>
              <a:rPr lang="en-US" sz="2800" dirty="0" smtClean="0"/>
              <a:t>Boundary Physics and Lithium Research</a:t>
            </a:r>
          </a:p>
          <a:p>
            <a:pPr marL="171450" indent="-171450">
              <a:buNone/>
            </a:pPr>
            <a:endParaRPr lang="en-US" sz="2000" dirty="0" smtClean="0"/>
          </a:p>
        </p:txBody>
      </p:sp>
      <p:sp>
        <p:nvSpPr>
          <p:cNvPr id="4" name="Slide Number Placeholder 3"/>
          <p:cNvSpPr>
            <a:spLocks noGrp="1"/>
          </p:cNvSpPr>
          <p:nvPr>
            <p:ph type="sldNum" sz="quarter" idx="10"/>
          </p:nvPr>
        </p:nvSpPr>
        <p:spPr>
          <a:xfrm>
            <a:off x="8382000" y="6629400"/>
            <a:ext cx="762000" cy="152400"/>
          </a:xfrm>
        </p:spPr>
        <p:txBody>
          <a:bodyPr/>
          <a:lstStyle/>
          <a:p>
            <a:pPr>
              <a:defRPr/>
            </a:pPr>
            <a:fld id="{7FBC0A1D-0D7E-4EAA-B844-E3A6B8CD6BA9}" type="slidenum">
              <a:rPr lang="en-US"/>
              <a:pPr>
                <a:defRPr/>
              </a:pPr>
              <a:t>46</a:t>
            </a:fld>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noChangeArrowheads="1"/>
          </p:cNvSpPr>
          <p:nvPr>
            <p:ph type="body" idx="1"/>
          </p:nvPr>
        </p:nvSpPr>
        <p:spPr>
          <a:xfrm>
            <a:off x="4419600" y="1357313"/>
            <a:ext cx="4705350" cy="3424237"/>
          </a:xfrm>
        </p:spPr>
        <p:txBody>
          <a:bodyPr/>
          <a:lstStyle/>
          <a:p>
            <a:pPr>
              <a:spcBef>
                <a:spcPct val="0"/>
              </a:spcBef>
            </a:pPr>
            <a:r>
              <a:rPr lang="en-US" sz="1800" smtClean="0"/>
              <a:t>Deuterium gas puffing induced power detachment at outer divertor but particle detachment was only produced by additional nitrogen puffing</a:t>
            </a:r>
          </a:p>
          <a:p>
            <a:pPr>
              <a:spcBef>
                <a:spcPct val="0"/>
              </a:spcBef>
            </a:pPr>
            <a:endParaRPr lang="en-US" sz="1800" smtClean="0"/>
          </a:p>
          <a:p>
            <a:pPr>
              <a:spcBef>
                <a:spcPct val="0"/>
              </a:spcBef>
            </a:pPr>
            <a:r>
              <a:rPr lang="en-US" sz="1800" smtClean="0"/>
              <a:t>3-D fields (n=2) application reduced the inner divertor power density but there was no change at the outer divertor.</a:t>
            </a:r>
          </a:p>
          <a:p>
            <a:pPr>
              <a:spcBef>
                <a:spcPct val="0"/>
              </a:spcBef>
            </a:pPr>
            <a:endParaRPr lang="en-US" sz="1800" smtClean="0"/>
          </a:p>
          <a:p>
            <a:pPr>
              <a:spcBef>
                <a:spcPct val="0"/>
              </a:spcBef>
            </a:pPr>
            <a:r>
              <a:rPr lang="en-US" sz="1800" smtClean="0"/>
              <a:t>Applied 3-D fields reduced particle detachment at the outer divertor, which is consistent with the NSTX result.</a:t>
            </a:r>
          </a:p>
          <a:p>
            <a:pPr>
              <a:spcBef>
                <a:spcPct val="0"/>
              </a:spcBef>
            </a:pPr>
            <a:endParaRPr lang="en-US" sz="1800" smtClean="0"/>
          </a:p>
        </p:txBody>
      </p:sp>
      <p:sp>
        <p:nvSpPr>
          <p:cNvPr id="51204" name="Rectangle 43"/>
          <p:cNvSpPr>
            <a:spLocks noChangeArrowheads="1"/>
          </p:cNvSpPr>
          <p:nvPr/>
        </p:nvSpPr>
        <p:spPr bwMode="auto">
          <a:xfrm>
            <a:off x="0" y="9525"/>
            <a:ext cx="9144000" cy="889000"/>
          </a:xfrm>
          <a:prstGeom prst="rect">
            <a:avLst/>
          </a:prstGeom>
          <a:noFill/>
          <a:ln w="9525">
            <a:noFill/>
            <a:miter lim="800000"/>
            <a:headEnd/>
            <a:tailEnd/>
          </a:ln>
        </p:spPr>
        <p:txBody>
          <a:bodyPr anchor="ctr"/>
          <a:lstStyle/>
          <a:p>
            <a:pPr algn="ctr" eaLnBrk="0" hangingPunct="0">
              <a:spcBef>
                <a:spcPct val="0"/>
              </a:spcBef>
              <a:buFontTx/>
              <a:buNone/>
            </a:pPr>
            <a:r>
              <a:rPr lang="en-US" sz="2400" i="0" dirty="0">
                <a:solidFill>
                  <a:srgbClr val="0000FF"/>
                </a:solidFill>
              </a:rPr>
              <a:t>3-D Field Effects on </a:t>
            </a:r>
            <a:r>
              <a:rPr lang="en-US" sz="2400" i="0" dirty="0" err="1">
                <a:solidFill>
                  <a:srgbClr val="0000FF"/>
                </a:solidFill>
              </a:rPr>
              <a:t>Divertor</a:t>
            </a:r>
            <a:r>
              <a:rPr lang="en-US" sz="2400" i="0" dirty="0">
                <a:solidFill>
                  <a:srgbClr val="0000FF"/>
                </a:solidFill>
              </a:rPr>
              <a:t> Detachment </a:t>
            </a:r>
          </a:p>
          <a:p>
            <a:pPr algn="ctr" eaLnBrk="0" hangingPunct="0">
              <a:spcBef>
                <a:spcPct val="0"/>
              </a:spcBef>
              <a:buFontTx/>
              <a:buNone/>
            </a:pPr>
            <a:r>
              <a:rPr lang="en-US" sz="2400" i="0" dirty="0">
                <a:solidFill>
                  <a:srgbClr val="0000FF"/>
                </a:solidFill>
              </a:rPr>
              <a:t>Explored in ASDEX-U</a:t>
            </a:r>
            <a:endParaRPr lang="en-US" sz="1600" i="0" dirty="0">
              <a:solidFill>
                <a:srgbClr val="0000FF"/>
              </a:solidFill>
              <a:latin typeface="Helvetica Neue" charset="0"/>
            </a:endParaRPr>
          </a:p>
        </p:txBody>
      </p:sp>
      <p:sp>
        <p:nvSpPr>
          <p:cNvPr id="51205" name="TextBox 5"/>
          <p:cNvSpPr txBox="1">
            <a:spLocks noChangeArrowheads="1"/>
          </p:cNvSpPr>
          <p:nvPr/>
        </p:nvSpPr>
        <p:spPr bwMode="auto">
          <a:xfrm>
            <a:off x="7213600" y="6197600"/>
            <a:ext cx="1701800" cy="276225"/>
          </a:xfrm>
          <a:prstGeom prst="rect">
            <a:avLst/>
          </a:prstGeom>
          <a:noFill/>
          <a:ln w="9525">
            <a:noFill/>
            <a:miter lim="800000"/>
            <a:headEnd/>
            <a:tailEnd/>
          </a:ln>
        </p:spPr>
        <p:txBody>
          <a:bodyPr>
            <a:spAutoFit/>
          </a:bodyPr>
          <a:lstStyle/>
          <a:p>
            <a:pPr>
              <a:buFontTx/>
              <a:buNone/>
            </a:pPr>
            <a:r>
              <a:rPr lang="en-US" i="0"/>
              <a:t>J-W. Ahn et al. ORNL</a:t>
            </a:r>
          </a:p>
        </p:txBody>
      </p:sp>
      <p:sp>
        <p:nvSpPr>
          <p:cNvPr id="51206" name="Rectangle 3"/>
          <p:cNvSpPr txBox="1">
            <a:spLocks noChangeArrowheads="1"/>
          </p:cNvSpPr>
          <p:nvPr/>
        </p:nvSpPr>
        <p:spPr bwMode="auto">
          <a:xfrm>
            <a:off x="209550" y="5019675"/>
            <a:ext cx="8724900" cy="1285875"/>
          </a:xfrm>
          <a:prstGeom prst="rect">
            <a:avLst/>
          </a:prstGeom>
          <a:noFill/>
          <a:ln w="9525">
            <a:noFill/>
            <a:miter lim="800000"/>
            <a:headEnd/>
            <a:tailEnd/>
          </a:ln>
        </p:spPr>
        <p:txBody>
          <a:bodyPr/>
          <a:lstStyle/>
          <a:p>
            <a:pPr marL="342900" indent="-342900" eaLnBrk="0" hangingPunct="0">
              <a:spcBef>
                <a:spcPct val="0"/>
              </a:spcBef>
            </a:pPr>
            <a:r>
              <a:rPr lang="en-US" sz="1800" b="0" i="0" dirty="0">
                <a:solidFill>
                  <a:schemeClr val="tx1"/>
                </a:solidFill>
                <a:latin typeface="Arial" charset="0"/>
              </a:rPr>
              <a:t>3-D fields brought the outer </a:t>
            </a:r>
            <a:r>
              <a:rPr lang="en-US" sz="1800" b="0" i="0" dirty="0" err="1">
                <a:solidFill>
                  <a:schemeClr val="tx1"/>
                </a:solidFill>
                <a:latin typeface="Arial" charset="0"/>
              </a:rPr>
              <a:t>divertor</a:t>
            </a:r>
            <a:r>
              <a:rPr lang="en-US" sz="1800" b="0" i="0" dirty="0">
                <a:solidFill>
                  <a:schemeClr val="tx1"/>
                </a:solidFill>
                <a:latin typeface="Arial" charset="0"/>
              </a:rPr>
              <a:t> heat zone back in, closer to the strike point (sign of power re-attachment, </a:t>
            </a:r>
            <a:r>
              <a:rPr lang="en-US" sz="1800" b="0" i="0" dirty="0">
                <a:solidFill>
                  <a:srgbClr val="FF0000"/>
                </a:solidFill>
                <a:latin typeface="Arial" charset="0"/>
              </a:rPr>
              <a:t>similar to the observation in NSTX</a:t>
            </a:r>
            <a:r>
              <a:rPr lang="en-US" sz="1800" b="0" i="0" dirty="0">
                <a:solidFill>
                  <a:schemeClr val="tx1"/>
                </a:solidFill>
                <a:latin typeface="Arial" charset="0"/>
              </a:rPr>
              <a:t>) although the particle detachment was becoming stronger. This data suggests that there is a possibility of a de-coupling of the power and particle detachments. </a:t>
            </a:r>
          </a:p>
        </p:txBody>
      </p:sp>
      <p:grpSp>
        <p:nvGrpSpPr>
          <p:cNvPr id="2" name="Group 16"/>
          <p:cNvGrpSpPr>
            <a:grpSpLocks/>
          </p:cNvGrpSpPr>
          <p:nvPr/>
        </p:nvGrpSpPr>
        <p:grpSpPr bwMode="auto">
          <a:xfrm>
            <a:off x="403225" y="1570038"/>
            <a:ext cx="4368800" cy="3506787"/>
            <a:chOff x="403226" y="1570188"/>
            <a:chExt cx="4368799" cy="3506637"/>
          </a:xfrm>
        </p:grpSpPr>
        <p:pic>
          <p:nvPicPr>
            <p:cNvPr id="51209" name="Picture 4"/>
            <p:cNvPicPr>
              <a:picLocks noChangeAspect="1"/>
            </p:cNvPicPr>
            <p:nvPr/>
          </p:nvPicPr>
          <p:blipFill>
            <a:blip r:embed="rId3" cstate="print"/>
            <a:srcRect r="53654" b="28146"/>
            <a:stretch>
              <a:fillRect/>
            </a:stretch>
          </p:blipFill>
          <p:spPr bwMode="auto">
            <a:xfrm>
              <a:off x="403226" y="1570188"/>
              <a:ext cx="3930650" cy="3430437"/>
            </a:xfrm>
            <a:prstGeom prst="rect">
              <a:avLst/>
            </a:prstGeom>
            <a:noFill/>
            <a:ln w="9525">
              <a:noFill/>
              <a:miter lim="800000"/>
              <a:headEnd/>
              <a:tailEnd/>
            </a:ln>
          </p:spPr>
        </p:pic>
        <p:cxnSp>
          <p:nvCxnSpPr>
            <p:cNvPr id="51210" name="Straight Arrow Connector 7"/>
            <p:cNvCxnSpPr>
              <a:cxnSpLocks noChangeShapeType="1"/>
            </p:cNvCxnSpPr>
            <p:nvPr/>
          </p:nvCxnSpPr>
          <p:spPr bwMode="auto">
            <a:xfrm>
              <a:off x="3028950" y="2266950"/>
              <a:ext cx="1743075" cy="619125"/>
            </a:xfrm>
            <a:prstGeom prst="straightConnector1">
              <a:avLst/>
            </a:prstGeom>
            <a:noFill/>
            <a:ln w="25400">
              <a:solidFill>
                <a:srgbClr val="336600"/>
              </a:solidFill>
              <a:round/>
              <a:headEnd/>
              <a:tailEnd type="triangle" w="lg" len="med"/>
            </a:ln>
          </p:spPr>
        </p:cxnSp>
        <p:cxnSp>
          <p:nvCxnSpPr>
            <p:cNvPr id="51211" name="Straight Arrow Connector 13"/>
            <p:cNvCxnSpPr>
              <a:cxnSpLocks noChangeShapeType="1"/>
            </p:cNvCxnSpPr>
            <p:nvPr/>
          </p:nvCxnSpPr>
          <p:spPr bwMode="auto">
            <a:xfrm>
              <a:off x="3352800" y="4010025"/>
              <a:ext cx="838200" cy="1066800"/>
            </a:xfrm>
            <a:prstGeom prst="straightConnector1">
              <a:avLst/>
            </a:prstGeom>
            <a:noFill/>
            <a:ln w="25400">
              <a:solidFill>
                <a:srgbClr val="FF0000"/>
              </a:solidFill>
              <a:round/>
              <a:headEnd/>
              <a:tailEnd type="triangle" w="lg" len="med"/>
            </a:ln>
          </p:spPr>
        </p:cxnSp>
      </p:grpSp>
      <p:sp>
        <p:nvSpPr>
          <p:cNvPr id="51208" name="TextBox 5"/>
          <p:cNvSpPr txBox="1">
            <a:spLocks noChangeArrowheads="1"/>
          </p:cNvSpPr>
          <p:nvPr/>
        </p:nvSpPr>
        <p:spPr bwMode="auto">
          <a:xfrm>
            <a:off x="209550" y="1025525"/>
            <a:ext cx="4210050" cy="461963"/>
          </a:xfrm>
          <a:prstGeom prst="rect">
            <a:avLst/>
          </a:prstGeom>
          <a:noFill/>
          <a:ln w="9525">
            <a:noFill/>
            <a:miter lim="800000"/>
            <a:headEnd/>
            <a:tailEnd/>
          </a:ln>
        </p:spPr>
        <p:txBody>
          <a:bodyPr>
            <a:spAutoFit/>
          </a:bodyPr>
          <a:lstStyle/>
          <a:p>
            <a:pPr algn="ctr">
              <a:buFontTx/>
              <a:buNone/>
            </a:pPr>
            <a:r>
              <a:rPr lang="en-US" i="0">
                <a:solidFill>
                  <a:srgbClr val="800000"/>
                </a:solidFill>
              </a:rPr>
              <a:t>Temporal evolution of divertor heat flux profile during the divertor gas puff and 3-D field application</a:t>
            </a:r>
          </a:p>
        </p:txBody>
      </p:sp>
      <p:sp>
        <p:nvSpPr>
          <p:cNvPr id="11" name="Slide Number Placeholder 3"/>
          <p:cNvSpPr>
            <a:spLocks noGrp="1"/>
          </p:cNvSpPr>
          <p:nvPr>
            <p:ph type="sldNum" sz="quarter" idx="10"/>
          </p:nvPr>
        </p:nvSpPr>
        <p:spPr>
          <a:xfrm>
            <a:off x="8382000" y="6629400"/>
            <a:ext cx="762000" cy="152400"/>
          </a:xfrm>
        </p:spPr>
        <p:txBody>
          <a:bodyPr/>
          <a:lstStyle/>
          <a:p>
            <a:pPr>
              <a:defRPr/>
            </a:pPr>
            <a:fld id="{7FBC0A1D-0D7E-4EAA-B844-E3A6B8CD6BA9}" type="slidenum">
              <a:rPr lang="en-US"/>
              <a:pPr>
                <a:defRPr/>
              </a:pPr>
              <a:t>47</a:t>
            </a:fld>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Rectangle 43"/>
          <p:cNvSpPr>
            <a:spLocks noChangeArrowheads="1"/>
          </p:cNvSpPr>
          <p:nvPr/>
        </p:nvSpPr>
        <p:spPr bwMode="auto">
          <a:xfrm>
            <a:off x="0" y="9525"/>
            <a:ext cx="9144000" cy="889000"/>
          </a:xfrm>
          <a:prstGeom prst="rect">
            <a:avLst/>
          </a:prstGeom>
          <a:noFill/>
          <a:ln w="9525">
            <a:noFill/>
            <a:miter lim="800000"/>
            <a:headEnd/>
            <a:tailEnd/>
          </a:ln>
        </p:spPr>
        <p:txBody>
          <a:bodyPr anchor="ctr"/>
          <a:lstStyle/>
          <a:p>
            <a:pPr algn="ctr" eaLnBrk="0" hangingPunct="0">
              <a:spcBef>
                <a:spcPct val="0"/>
              </a:spcBef>
              <a:buFontTx/>
              <a:buNone/>
            </a:pPr>
            <a:r>
              <a:rPr lang="en-US" sz="2800" i="0" dirty="0">
                <a:solidFill>
                  <a:srgbClr val="0000FF"/>
                </a:solidFill>
              </a:rPr>
              <a:t>Pedestal Width and Height </a:t>
            </a:r>
            <a:r>
              <a:rPr lang="en-US" sz="2800" i="0" dirty="0" err="1">
                <a:solidFill>
                  <a:srgbClr val="0000FF"/>
                </a:solidFill>
              </a:rPr>
              <a:t>Scalings</a:t>
            </a:r>
            <a:r>
              <a:rPr lang="en-US" sz="2800" i="0" dirty="0">
                <a:solidFill>
                  <a:srgbClr val="0000FF"/>
                </a:solidFill>
              </a:rPr>
              <a:t> in C-Mod</a:t>
            </a:r>
          </a:p>
          <a:p>
            <a:pPr algn="ctr" eaLnBrk="0" hangingPunct="0">
              <a:spcBef>
                <a:spcPct val="0"/>
              </a:spcBef>
              <a:buFontTx/>
              <a:buNone/>
            </a:pPr>
            <a:r>
              <a:rPr lang="en-US" sz="2000" i="0" dirty="0">
                <a:solidFill>
                  <a:srgbClr val="0000FF"/>
                </a:solidFill>
              </a:rPr>
              <a:t>Profile analyses of the density and temperature between ELMs performed</a:t>
            </a:r>
          </a:p>
        </p:txBody>
      </p:sp>
      <p:sp>
        <p:nvSpPr>
          <p:cNvPr id="48133" name="TextBox 5"/>
          <p:cNvSpPr txBox="1">
            <a:spLocks noChangeArrowheads="1"/>
          </p:cNvSpPr>
          <p:nvPr/>
        </p:nvSpPr>
        <p:spPr bwMode="auto">
          <a:xfrm>
            <a:off x="7442200" y="6273800"/>
            <a:ext cx="1701800" cy="276225"/>
          </a:xfrm>
          <a:prstGeom prst="rect">
            <a:avLst/>
          </a:prstGeom>
          <a:noFill/>
          <a:ln w="9525">
            <a:noFill/>
            <a:miter lim="800000"/>
            <a:headEnd/>
            <a:tailEnd/>
          </a:ln>
        </p:spPr>
        <p:txBody>
          <a:bodyPr>
            <a:spAutoFit/>
          </a:bodyPr>
          <a:lstStyle/>
          <a:p>
            <a:pPr marL="228600" indent="-228600">
              <a:buFontTx/>
              <a:buNone/>
            </a:pPr>
            <a:r>
              <a:rPr lang="en-US" i="0"/>
              <a:t>A. Diallo et al., PPPL</a:t>
            </a:r>
          </a:p>
        </p:txBody>
      </p:sp>
      <p:sp>
        <p:nvSpPr>
          <p:cNvPr id="48134" name="Rectangle 7"/>
          <p:cNvSpPr>
            <a:spLocks noChangeArrowheads="1"/>
          </p:cNvSpPr>
          <p:nvPr/>
        </p:nvSpPr>
        <p:spPr bwMode="auto">
          <a:xfrm>
            <a:off x="230188" y="954088"/>
            <a:ext cx="8913812" cy="1754326"/>
          </a:xfrm>
          <a:prstGeom prst="rect">
            <a:avLst/>
          </a:prstGeom>
          <a:noFill/>
          <a:ln w="9525">
            <a:noFill/>
            <a:miter lim="800000"/>
            <a:headEnd/>
            <a:tailEnd/>
          </a:ln>
        </p:spPr>
        <p:txBody>
          <a:bodyPr>
            <a:spAutoFit/>
          </a:bodyPr>
          <a:lstStyle/>
          <a:p>
            <a:pPr marL="174625" indent="-174625">
              <a:buFont typeface="Arial" pitchFamily="34" charset="0"/>
              <a:buChar char="•"/>
            </a:pPr>
            <a:r>
              <a:rPr lang="en-US" sz="1800" i="0" dirty="0">
                <a:solidFill>
                  <a:srgbClr val="0000FF"/>
                </a:solidFill>
              </a:rPr>
              <a:t>Profile analyses of the density and temperature between ELMs performed to characterize the pedestal width and height </a:t>
            </a:r>
            <a:r>
              <a:rPr lang="en-US" sz="1800" i="0" dirty="0" err="1">
                <a:solidFill>
                  <a:srgbClr val="0000FF"/>
                </a:solidFill>
              </a:rPr>
              <a:t>scalings</a:t>
            </a:r>
            <a:r>
              <a:rPr lang="en-US" sz="1800" i="0" dirty="0">
                <a:solidFill>
                  <a:srgbClr val="0000FF"/>
                </a:solidFill>
              </a:rPr>
              <a:t>.  </a:t>
            </a:r>
          </a:p>
          <a:p>
            <a:pPr marL="174625" indent="-174625">
              <a:buFont typeface="Arial" pitchFamily="34" charset="0"/>
              <a:buChar char="•"/>
            </a:pPr>
            <a:r>
              <a:rPr lang="en-US" sz="1800" i="0" dirty="0">
                <a:solidFill>
                  <a:srgbClr val="0000FF"/>
                </a:solidFill>
              </a:rPr>
              <a:t> These characterizations motivated the design and planning of future C-Mod experiments targeting the inter-ELM fluctuations characterizations and comparison with EDA- H mode fluctuations. </a:t>
            </a:r>
          </a:p>
          <a:p>
            <a:pPr marL="174625" indent="-174625">
              <a:buFont typeface="Arial" pitchFamily="34" charset="0"/>
              <a:buChar char="•"/>
            </a:pPr>
            <a:r>
              <a:rPr lang="en-US" sz="1800" i="0" dirty="0">
                <a:solidFill>
                  <a:srgbClr val="0000FF"/>
                </a:solidFill>
              </a:rPr>
              <a:t>This experiment has been </a:t>
            </a:r>
            <a:r>
              <a:rPr lang="en-US" sz="1800" i="0" dirty="0" smtClean="0">
                <a:solidFill>
                  <a:srgbClr val="0000FF"/>
                </a:solidFill>
              </a:rPr>
              <a:t>approved, awaiting </a:t>
            </a:r>
            <a:r>
              <a:rPr lang="en-US" sz="1800" i="0" dirty="0">
                <a:solidFill>
                  <a:srgbClr val="0000FF"/>
                </a:solidFill>
              </a:rPr>
              <a:t>scheduling for its execution. </a:t>
            </a:r>
          </a:p>
        </p:txBody>
      </p:sp>
      <p:graphicFrame>
        <p:nvGraphicFramePr>
          <p:cNvPr id="48130" name="Object 2"/>
          <p:cNvGraphicFramePr>
            <a:graphicFrameLocks noChangeAspect="1"/>
          </p:cNvGraphicFramePr>
          <p:nvPr/>
        </p:nvGraphicFramePr>
        <p:xfrm>
          <a:off x="1630363" y="2914650"/>
          <a:ext cx="5926137" cy="3162300"/>
        </p:xfrm>
        <a:graphic>
          <a:graphicData uri="http://schemas.openxmlformats.org/presentationml/2006/ole">
            <p:oleObj spid="_x0000_s25602" name="Document" r:id="rId4" imgW="16423392" imgH="8764223" progId="Word.Document.12">
              <p:link updateAutomatic="1"/>
            </p:oleObj>
          </a:graphicData>
        </a:graphic>
      </p:graphicFrame>
      <p:sp>
        <p:nvSpPr>
          <p:cNvPr id="48135" name="TextBox 9"/>
          <p:cNvSpPr txBox="1">
            <a:spLocks noChangeArrowheads="1"/>
          </p:cNvSpPr>
          <p:nvPr/>
        </p:nvSpPr>
        <p:spPr bwMode="auto">
          <a:xfrm>
            <a:off x="442913" y="5978525"/>
            <a:ext cx="8701087" cy="879475"/>
          </a:xfrm>
          <a:prstGeom prst="rect">
            <a:avLst/>
          </a:prstGeom>
          <a:noFill/>
          <a:ln w="9525">
            <a:noFill/>
            <a:miter lim="800000"/>
            <a:headEnd/>
            <a:tailEnd/>
          </a:ln>
        </p:spPr>
        <p:txBody>
          <a:bodyPr>
            <a:spAutoFit/>
          </a:bodyPr>
          <a:lstStyle/>
          <a:p>
            <a:pPr>
              <a:buFontTx/>
              <a:buNone/>
            </a:pPr>
            <a:r>
              <a:rPr lang="en-US" sz="1600" i="0"/>
              <a:t>Left: Dalpha time trace showing the fast and slow ELMs. Right: Trends of the pedestal height and width during the various parts of the ELM cycle.</a:t>
            </a:r>
          </a:p>
          <a:p>
            <a:endParaRPr lang="en-US" sz="1600" i="0"/>
          </a:p>
        </p:txBody>
      </p:sp>
      <p:sp>
        <p:nvSpPr>
          <p:cNvPr id="7" name="Slide Number Placeholder 3"/>
          <p:cNvSpPr>
            <a:spLocks noGrp="1"/>
          </p:cNvSpPr>
          <p:nvPr>
            <p:ph type="sldNum" sz="quarter" idx="10"/>
          </p:nvPr>
        </p:nvSpPr>
        <p:spPr>
          <a:xfrm>
            <a:off x="8382000" y="6629400"/>
            <a:ext cx="762000" cy="152400"/>
          </a:xfrm>
        </p:spPr>
        <p:txBody>
          <a:bodyPr/>
          <a:lstStyle/>
          <a:p>
            <a:pPr>
              <a:defRPr/>
            </a:pPr>
            <a:fld id="{7FBC0A1D-0D7E-4EAA-B844-E3A6B8CD6BA9}" type="slidenum">
              <a:rPr lang="en-US"/>
              <a:pPr>
                <a:defRPr/>
              </a:pPr>
              <a:t>48</a:t>
            </a:fld>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ontent Placeholder 13"/>
          <p:cNvSpPr>
            <a:spLocks noGrp="1"/>
          </p:cNvSpPr>
          <p:nvPr>
            <p:ph idx="1"/>
          </p:nvPr>
        </p:nvSpPr>
        <p:spPr>
          <a:xfrm>
            <a:off x="203200" y="939800"/>
            <a:ext cx="8686800" cy="5486400"/>
          </a:xfrm>
        </p:spPr>
        <p:txBody>
          <a:bodyPr/>
          <a:lstStyle/>
          <a:p>
            <a:r>
              <a:rPr lang="en-US" sz="1800" b="1" smtClean="0"/>
              <a:t>LLNL postdoc on-site at Alcator C-Mod tokamak</a:t>
            </a:r>
          </a:p>
          <a:p>
            <a:r>
              <a:rPr lang="en-US" sz="1800" b="1" smtClean="0"/>
              <a:t>Novel LLNL intensified camera diagnostic for molybdenum and boron erosion studies</a:t>
            </a:r>
          </a:p>
          <a:p>
            <a:pPr lvl="1"/>
            <a:r>
              <a:rPr lang="en-US" sz="1600" b="1" smtClean="0"/>
              <a:t>Camera installed and calibrated, contributing to physics operations</a:t>
            </a:r>
          </a:p>
          <a:p>
            <a:pPr lvl="1"/>
            <a:r>
              <a:rPr lang="en-US" sz="1600" b="1" smtClean="0"/>
              <a:t>Improving techniques for accounting for continuum and Plank emissions</a:t>
            </a:r>
          </a:p>
          <a:p>
            <a:pPr lvl="1"/>
            <a:r>
              <a:rPr lang="en-US" sz="1600" b="1" smtClean="0"/>
              <a:t>Analyzing moly and boron limiter erosion and core moly penetration factors including RF, inner-wall startup, and boronization effects </a:t>
            </a:r>
          </a:p>
          <a:p>
            <a:r>
              <a:rPr lang="en-US" sz="1800" b="1" smtClean="0"/>
              <a:t>Collaboration with ADAS consortium on improved Mo I and Mo II atomic physics calculations for gross and net erosion measurements</a:t>
            </a:r>
          </a:p>
          <a:p>
            <a:pPr lvl="1"/>
            <a:endParaRPr lang="en-US" sz="1800" smtClean="0"/>
          </a:p>
        </p:txBody>
      </p:sp>
      <p:sp>
        <p:nvSpPr>
          <p:cNvPr id="47107" name="Content Placeholder 2"/>
          <p:cNvSpPr txBox="1">
            <a:spLocks/>
          </p:cNvSpPr>
          <p:nvPr/>
        </p:nvSpPr>
        <p:spPr bwMode="auto">
          <a:xfrm>
            <a:off x="4533900" y="6210300"/>
            <a:ext cx="6324600" cy="457200"/>
          </a:xfrm>
          <a:prstGeom prst="rect">
            <a:avLst/>
          </a:prstGeom>
          <a:noFill/>
          <a:ln w="9525">
            <a:noFill/>
            <a:miter lim="800000"/>
            <a:headEnd/>
            <a:tailEnd/>
          </a:ln>
        </p:spPr>
        <p:txBody>
          <a:bodyPr/>
          <a:lstStyle/>
          <a:p>
            <a:pPr marL="342900" indent="-342900" eaLnBrk="0" hangingPunct="0">
              <a:buFontTx/>
              <a:buNone/>
            </a:pPr>
            <a:r>
              <a:rPr lang="en-US" sz="1400" i="0">
                <a:solidFill>
                  <a:schemeClr val="tx1"/>
                </a:solidFill>
                <a:latin typeface="Arial" charset="0"/>
              </a:rPr>
              <a:t>Mo I emission pre- and post-boronization in C-Mod</a:t>
            </a:r>
          </a:p>
          <a:p>
            <a:pPr marL="342900" indent="-342900" eaLnBrk="0" hangingPunct="0">
              <a:buFontTx/>
              <a:buNone/>
            </a:pPr>
            <a:endParaRPr lang="en-US" sz="1400" i="0">
              <a:solidFill>
                <a:schemeClr val="tx1"/>
              </a:solidFill>
              <a:latin typeface="Arial" charset="0"/>
            </a:endParaRPr>
          </a:p>
          <a:p>
            <a:pPr marL="342900" indent="-342900" eaLnBrk="0" hangingPunct="0">
              <a:buFontTx/>
              <a:buNone/>
            </a:pPr>
            <a:endParaRPr lang="en-US" sz="1400" i="0">
              <a:solidFill>
                <a:schemeClr val="tx1"/>
              </a:solidFill>
              <a:latin typeface="Arial" charset="0"/>
            </a:endParaRPr>
          </a:p>
          <a:p>
            <a:pPr marL="342900" indent="-342900" eaLnBrk="0" hangingPunct="0">
              <a:buFontTx/>
              <a:buNone/>
            </a:pPr>
            <a:endParaRPr lang="en-US" sz="1400" i="0">
              <a:solidFill>
                <a:schemeClr val="tx1"/>
              </a:solidFill>
              <a:latin typeface="Arial" charset="0"/>
            </a:endParaRPr>
          </a:p>
          <a:p>
            <a:pPr marL="342900" indent="-342900" eaLnBrk="0" hangingPunct="0">
              <a:buFontTx/>
              <a:buNone/>
            </a:pPr>
            <a:endParaRPr lang="en-US" sz="1400" i="0">
              <a:solidFill>
                <a:schemeClr val="tx1"/>
              </a:solidFill>
              <a:latin typeface="Arial" charset="0"/>
            </a:endParaRPr>
          </a:p>
          <a:p>
            <a:pPr marL="342900" indent="-342900" eaLnBrk="0" hangingPunct="0">
              <a:buFontTx/>
              <a:buNone/>
            </a:pPr>
            <a:endParaRPr lang="en-US" sz="1400" i="0">
              <a:solidFill>
                <a:schemeClr val="tx1"/>
              </a:solidFill>
              <a:latin typeface="Arial" charset="0"/>
            </a:endParaRPr>
          </a:p>
          <a:p>
            <a:pPr marL="342900" indent="-342900" eaLnBrk="0" hangingPunct="0">
              <a:buFontTx/>
              <a:buNone/>
            </a:pPr>
            <a:endParaRPr lang="en-US" sz="1400" i="0">
              <a:solidFill>
                <a:schemeClr val="tx1"/>
              </a:solidFill>
              <a:latin typeface="Arial" charset="0"/>
            </a:endParaRPr>
          </a:p>
          <a:p>
            <a:pPr marL="342900" indent="-342900" eaLnBrk="0" hangingPunct="0">
              <a:buFontTx/>
              <a:buNone/>
            </a:pPr>
            <a:endParaRPr lang="en-US" sz="1400" i="0">
              <a:solidFill>
                <a:schemeClr val="tx1"/>
              </a:solidFill>
              <a:latin typeface="Arial" charset="0"/>
            </a:endParaRPr>
          </a:p>
          <a:p>
            <a:pPr marL="342900" indent="-342900" eaLnBrk="0" hangingPunct="0">
              <a:buFontTx/>
              <a:buNone/>
            </a:pPr>
            <a:endParaRPr lang="en-US" sz="1400" i="0">
              <a:solidFill>
                <a:schemeClr val="tx1"/>
              </a:solidFill>
              <a:latin typeface="Arial" charset="0"/>
            </a:endParaRPr>
          </a:p>
          <a:p>
            <a:pPr marL="342900" indent="-342900" eaLnBrk="0" hangingPunct="0">
              <a:buFontTx/>
              <a:buNone/>
            </a:pPr>
            <a:endParaRPr lang="en-US" sz="1400" i="0">
              <a:solidFill>
                <a:schemeClr val="tx1"/>
              </a:solidFill>
              <a:latin typeface="Arial" charset="0"/>
            </a:endParaRPr>
          </a:p>
        </p:txBody>
      </p:sp>
      <p:pic>
        <p:nvPicPr>
          <p:cNvPr id="47108" name="Picture 2"/>
          <p:cNvPicPr>
            <a:picLocks noChangeAspect="1"/>
          </p:cNvPicPr>
          <p:nvPr/>
        </p:nvPicPr>
        <p:blipFill>
          <a:blip r:embed="rId2" cstate="print"/>
          <a:srcRect/>
          <a:stretch>
            <a:fillRect/>
          </a:stretch>
        </p:blipFill>
        <p:spPr bwMode="auto">
          <a:xfrm>
            <a:off x="685800" y="3949700"/>
            <a:ext cx="3373438" cy="2133600"/>
          </a:xfrm>
          <a:prstGeom prst="rect">
            <a:avLst/>
          </a:prstGeom>
          <a:noFill/>
          <a:ln w="9525">
            <a:noFill/>
            <a:miter lim="800000"/>
            <a:headEnd/>
            <a:tailEnd/>
          </a:ln>
        </p:spPr>
      </p:pic>
      <p:sp>
        <p:nvSpPr>
          <p:cNvPr id="47109" name="Rectangle 5"/>
          <p:cNvSpPr>
            <a:spLocks noChangeArrowheads="1"/>
          </p:cNvSpPr>
          <p:nvPr/>
        </p:nvSpPr>
        <p:spPr bwMode="auto">
          <a:xfrm>
            <a:off x="1295400" y="6159500"/>
            <a:ext cx="3263900" cy="276225"/>
          </a:xfrm>
          <a:prstGeom prst="rect">
            <a:avLst/>
          </a:prstGeom>
          <a:noFill/>
          <a:ln w="9525">
            <a:noFill/>
            <a:miter lim="800000"/>
            <a:headEnd/>
            <a:tailEnd/>
          </a:ln>
        </p:spPr>
        <p:txBody>
          <a:bodyPr>
            <a:spAutoFit/>
          </a:bodyPr>
          <a:lstStyle/>
          <a:p>
            <a:pPr>
              <a:buFontTx/>
              <a:buNone/>
            </a:pPr>
            <a:r>
              <a:rPr lang="en-US"/>
              <a:t>LLNL moly camera viewing geometry</a:t>
            </a:r>
          </a:p>
        </p:txBody>
      </p:sp>
      <p:grpSp>
        <p:nvGrpSpPr>
          <p:cNvPr id="2" name="Group 23"/>
          <p:cNvGrpSpPr>
            <a:grpSpLocks/>
          </p:cNvGrpSpPr>
          <p:nvPr/>
        </p:nvGrpSpPr>
        <p:grpSpPr bwMode="auto">
          <a:xfrm>
            <a:off x="4648200" y="3949700"/>
            <a:ext cx="4341813" cy="2309813"/>
            <a:chOff x="3824982" y="1164166"/>
            <a:chExt cx="5103121" cy="2596707"/>
          </a:xfrm>
        </p:grpSpPr>
        <p:pic>
          <p:nvPicPr>
            <p:cNvPr id="47114" name="Picture 5" descr="Mostartup_1120613003_0202.png"/>
            <p:cNvPicPr>
              <a:picLocks noChangeAspect="1"/>
            </p:cNvPicPr>
            <p:nvPr/>
          </p:nvPicPr>
          <p:blipFill>
            <a:blip r:embed="rId3" cstate="print"/>
            <a:srcRect l="17728" t="31122" r="20419" b="6683"/>
            <a:stretch>
              <a:fillRect/>
            </a:stretch>
          </p:blipFill>
          <p:spPr bwMode="auto">
            <a:xfrm>
              <a:off x="3843868" y="1164166"/>
              <a:ext cx="2474887" cy="2484630"/>
            </a:xfrm>
            <a:prstGeom prst="rect">
              <a:avLst/>
            </a:prstGeom>
            <a:noFill/>
            <a:ln w="9525">
              <a:noFill/>
              <a:miter lim="800000"/>
              <a:headEnd/>
              <a:tailEnd/>
            </a:ln>
          </p:spPr>
        </p:pic>
        <p:pic>
          <p:nvPicPr>
            <p:cNvPr id="47115" name="Picture 6" descr="Mostartup_1120614002_0202.png"/>
            <p:cNvPicPr>
              <a:picLocks noChangeAspect="1"/>
            </p:cNvPicPr>
            <p:nvPr/>
          </p:nvPicPr>
          <p:blipFill>
            <a:blip r:embed="rId4" cstate="print"/>
            <a:srcRect l="17743" t="31610" r="19766" b="6195"/>
            <a:stretch>
              <a:fillRect/>
            </a:stretch>
          </p:blipFill>
          <p:spPr bwMode="auto">
            <a:xfrm>
              <a:off x="6443472" y="1164167"/>
              <a:ext cx="2484631" cy="2484630"/>
            </a:xfrm>
            <a:prstGeom prst="rect">
              <a:avLst/>
            </a:prstGeom>
            <a:noFill/>
            <a:ln w="9525">
              <a:noFill/>
              <a:miter lim="800000"/>
              <a:headEnd/>
              <a:tailEnd/>
            </a:ln>
          </p:spPr>
        </p:pic>
        <p:sp>
          <p:nvSpPr>
            <p:cNvPr id="47116" name="TextBox 22"/>
            <p:cNvSpPr txBox="1">
              <a:spLocks noChangeArrowheads="1"/>
            </p:cNvSpPr>
            <p:nvPr/>
          </p:nvSpPr>
          <p:spPr bwMode="auto">
            <a:xfrm>
              <a:off x="3824982" y="3048000"/>
              <a:ext cx="2172107" cy="712873"/>
            </a:xfrm>
            <a:prstGeom prst="rect">
              <a:avLst/>
            </a:prstGeom>
            <a:noFill/>
            <a:ln w="9525">
              <a:noFill/>
              <a:miter lim="800000"/>
              <a:headEnd/>
              <a:tailEnd/>
            </a:ln>
          </p:spPr>
          <p:txBody>
            <a:bodyPr wrap="none">
              <a:spAutoFit/>
            </a:bodyPr>
            <a:lstStyle/>
            <a:p>
              <a:pPr>
                <a:buFontTx/>
                <a:buNone/>
              </a:pPr>
              <a:r>
                <a:rPr lang="en-US" sz="1600">
                  <a:solidFill>
                    <a:srgbClr val="FFFFFF"/>
                  </a:solidFill>
                  <a:latin typeface="Century Gothic" charset="0"/>
                </a:rPr>
                <a:t>Pre-boronization</a:t>
              </a:r>
            </a:p>
            <a:p>
              <a:pPr>
                <a:buFontTx/>
                <a:buNone/>
              </a:pPr>
              <a:r>
                <a:rPr lang="en-US" sz="1600">
                  <a:solidFill>
                    <a:srgbClr val="FFFFFF"/>
                  </a:solidFill>
                  <a:latin typeface="Century Gothic" charset="0"/>
                </a:rPr>
                <a:t>1120613003 0.2s</a:t>
              </a:r>
            </a:p>
          </p:txBody>
        </p:sp>
        <p:sp>
          <p:nvSpPr>
            <p:cNvPr id="47117" name="TextBox 26"/>
            <p:cNvSpPr txBox="1">
              <a:spLocks noChangeArrowheads="1"/>
            </p:cNvSpPr>
            <p:nvPr/>
          </p:nvSpPr>
          <p:spPr bwMode="auto">
            <a:xfrm>
              <a:off x="6405821" y="3048000"/>
              <a:ext cx="2273375" cy="712873"/>
            </a:xfrm>
            <a:prstGeom prst="rect">
              <a:avLst/>
            </a:prstGeom>
            <a:noFill/>
            <a:ln w="9525">
              <a:noFill/>
              <a:miter lim="800000"/>
              <a:headEnd/>
              <a:tailEnd/>
            </a:ln>
          </p:spPr>
          <p:txBody>
            <a:bodyPr wrap="none">
              <a:spAutoFit/>
            </a:bodyPr>
            <a:lstStyle/>
            <a:p>
              <a:pPr>
                <a:buFontTx/>
                <a:buNone/>
              </a:pPr>
              <a:r>
                <a:rPr lang="en-US" sz="1600">
                  <a:solidFill>
                    <a:srgbClr val="FFFFFF"/>
                  </a:solidFill>
                  <a:latin typeface="Century Gothic" charset="0"/>
                </a:rPr>
                <a:t>Post-boronization</a:t>
              </a:r>
            </a:p>
            <a:p>
              <a:pPr>
                <a:buFontTx/>
                <a:buNone/>
              </a:pPr>
              <a:r>
                <a:rPr lang="en-US" sz="1600">
                  <a:solidFill>
                    <a:srgbClr val="FFFFFF"/>
                  </a:solidFill>
                  <a:latin typeface="Century Gothic" charset="0"/>
                </a:rPr>
                <a:t>1120614002 0.2s</a:t>
              </a:r>
            </a:p>
          </p:txBody>
        </p:sp>
      </p:grpSp>
      <p:sp>
        <p:nvSpPr>
          <p:cNvPr id="47111" name="Rectangle 43"/>
          <p:cNvSpPr>
            <a:spLocks noChangeArrowheads="1"/>
          </p:cNvSpPr>
          <p:nvPr/>
        </p:nvSpPr>
        <p:spPr bwMode="auto">
          <a:xfrm>
            <a:off x="0" y="0"/>
            <a:ext cx="9144000" cy="889000"/>
          </a:xfrm>
          <a:prstGeom prst="rect">
            <a:avLst/>
          </a:prstGeom>
          <a:noFill/>
          <a:ln w="9525">
            <a:noFill/>
            <a:miter lim="800000"/>
            <a:headEnd/>
            <a:tailEnd/>
          </a:ln>
        </p:spPr>
        <p:txBody>
          <a:bodyPr anchor="ctr"/>
          <a:lstStyle/>
          <a:p>
            <a:pPr algn="ctr" eaLnBrk="0" hangingPunct="0">
              <a:spcBef>
                <a:spcPct val="0"/>
              </a:spcBef>
              <a:buFontTx/>
              <a:buNone/>
            </a:pPr>
            <a:r>
              <a:rPr lang="en-US" sz="2800" i="0" dirty="0">
                <a:solidFill>
                  <a:srgbClr val="0000FF"/>
                </a:solidFill>
              </a:rPr>
              <a:t>Material erosion studies at C-Mod</a:t>
            </a:r>
            <a:br>
              <a:rPr lang="en-US" sz="2800" i="0" dirty="0">
                <a:solidFill>
                  <a:srgbClr val="0000FF"/>
                </a:solidFill>
              </a:rPr>
            </a:br>
            <a:r>
              <a:rPr lang="en-US" sz="2000" i="0" dirty="0">
                <a:solidFill>
                  <a:srgbClr val="0000FF"/>
                </a:solidFill>
              </a:rPr>
              <a:t>(high-Z wall and low-Z coatings)</a:t>
            </a:r>
            <a:endParaRPr lang="en-US" sz="1800" i="0" dirty="0">
              <a:solidFill>
                <a:srgbClr val="0000FF"/>
              </a:solidFill>
              <a:latin typeface="Helvetica Neue" charset="0"/>
            </a:endParaRPr>
          </a:p>
        </p:txBody>
      </p:sp>
      <p:sp>
        <p:nvSpPr>
          <p:cNvPr id="47112" name="Rectangle 13"/>
          <p:cNvSpPr>
            <a:spLocks noChangeArrowheads="1"/>
          </p:cNvSpPr>
          <p:nvPr/>
        </p:nvSpPr>
        <p:spPr bwMode="auto">
          <a:xfrm>
            <a:off x="6634163" y="3646488"/>
            <a:ext cx="2509837" cy="276225"/>
          </a:xfrm>
          <a:prstGeom prst="rect">
            <a:avLst/>
          </a:prstGeom>
          <a:noFill/>
          <a:ln w="9525">
            <a:noFill/>
            <a:miter lim="800000"/>
            <a:headEnd/>
            <a:tailEnd/>
          </a:ln>
        </p:spPr>
        <p:txBody>
          <a:bodyPr wrap="none">
            <a:spAutoFit/>
          </a:bodyPr>
          <a:lstStyle/>
          <a:p>
            <a:pPr>
              <a:buFontTx/>
              <a:buNone/>
            </a:pPr>
            <a:r>
              <a:rPr lang="en-US" i="0"/>
              <a:t>Vlad Soukhanovskii et al., LLNL</a:t>
            </a:r>
          </a:p>
        </p:txBody>
      </p:sp>
      <p:sp>
        <p:nvSpPr>
          <p:cNvPr id="13" name="Slide Number Placeholder 3"/>
          <p:cNvSpPr>
            <a:spLocks noGrp="1"/>
          </p:cNvSpPr>
          <p:nvPr>
            <p:ph type="sldNum" sz="quarter" idx="10"/>
          </p:nvPr>
        </p:nvSpPr>
        <p:spPr>
          <a:xfrm>
            <a:off x="8382000" y="6629400"/>
            <a:ext cx="762000" cy="152400"/>
          </a:xfrm>
        </p:spPr>
        <p:txBody>
          <a:bodyPr/>
          <a:lstStyle/>
          <a:p>
            <a:pPr>
              <a:defRPr/>
            </a:pPr>
            <a:fld id="{7FBC0A1D-0D7E-4EAA-B844-E3A6B8CD6BA9}" type="slidenum">
              <a:rPr lang="en-US"/>
              <a:pPr>
                <a:defRPr/>
              </a:pPr>
              <a:t>49</a:t>
            </a:fld>
            <a:endParaRPr lang="en-US"/>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5"/>
          <p:cNvSpPr>
            <a:spLocks noGrp="1"/>
          </p:cNvSpPr>
          <p:nvPr>
            <p:ph type="title"/>
          </p:nvPr>
        </p:nvSpPr>
        <p:spPr>
          <a:xfrm>
            <a:off x="319088" y="0"/>
            <a:ext cx="8672512" cy="803275"/>
          </a:xfrm>
        </p:spPr>
        <p:txBody>
          <a:bodyPr/>
          <a:lstStyle/>
          <a:p>
            <a:pPr eaLnBrk="1" hangingPunct="1"/>
            <a:r>
              <a:rPr lang="en-US" sz="2800" b="1" u="sng" smtClean="0">
                <a:ea typeface="ＭＳ Ｐゴシック" pitchFamily="34" charset="-128"/>
              </a:rPr>
              <a:t>Center Stack - </a:t>
            </a:r>
            <a:r>
              <a:rPr lang="en-US" sz="2400" b="1" i="1" u="sng" smtClean="0">
                <a:ea typeface="ＭＳ Ｐゴシック" pitchFamily="34" charset="-128"/>
              </a:rPr>
              <a:t>Inner TF soldering development successful! </a:t>
            </a:r>
            <a:r>
              <a:rPr lang="en-US" sz="2800" b="1" u="sng" smtClean="0">
                <a:ea typeface="ＭＳ Ｐゴシック" pitchFamily="34" charset="-128"/>
              </a:rPr>
              <a:t/>
            </a:r>
            <a:br>
              <a:rPr lang="en-US" sz="2800" b="1" u="sng" smtClean="0">
                <a:ea typeface="ＭＳ Ｐゴシック" pitchFamily="34" charset="-128"/>
              </a:rPr>
            </a:br>
            <a:r>
              <a:rPr lang="en-US" sz="1800" b="1" i="1" u="sng" smtClean="0">
                <a:ea typeface="ＭＳ Ｐゴシック" pitchFamily="34" charset="-128"/>
              </a:rPr>
              <a:t>issues; solder flux,  heating process, quality of final product (ie voids, trapped gases)</a:t>
            </a:r>
            <a:endParaRPr lang="en-US" sz="2800" b="1" i="1" u="sng" smtClean="0">
              <a:solidFill>
                <a:srgbClr val="0000FF"/>
              </a:solidFill>
              <a:ea typeface="ＭＳ Ｐゴシック" pitchFamily="34" charset="-128"/>
            </a:endParaRPr>
          </a:p>
        </p:txBody>
      </p:sp>
      <p:pic>
        <p:nvPicPr>
          <p:cNvPr id="5123" name="Picture 2" descr="C:\Users\rstrykow\Desktop\NSTX UPGRADE\photos\TF soldering\detail 2\SN107 Solder OPS 20120614_Page_03.jpg"/>
          <p:cNvPicPr>
            <a:picLocks noChangeAspect="1" noChangeArrowheads="1"/>
          </p:cNvPicPr>
          <p:nvPr/>
        </p:nvPicPr>
        <p:blipFill>
          <a:blip r:embed="rId2" cstate="print">
            <a:lum bright="24000"/>
          </a:blip>
          <a:srcRect/>
          <a:stretch>
            <a:fillRect/>
          </a:stretch>
        </p:blipFill>
        <p:spPr bwMode="auto">
          <a:xfrm>
            <a:off x="0" y="803275"/>
            <a:ext cx="2800350" cy="3729038"/>
          </a:xfrm>
          <a:prstGeom prst="rect">
            <a:avLst/>
          </a:prstGeom>
          <a:noFill/>
          <a:ln w="31750">
            <a:solidFill>
              <a:schemeClr val="tx1"/>
            </a:solidFill>
            <a:miter lim="800000"/>
            <a:headEnd/>
            <a:tailEnd/>
          </a:ln>
        </p:spPr>
      </p:pic>
      <p:pic>
        <p:nvPicPr>
          <p:cNvPr id="5124" name="Picture 3" descr="C:\Users\rstrykow\Desktop\NSTX UPGRADE\photos\TF soldering\detail 2\SN107 Solder OPS 20120614_Page_08.jpg"/>
          <p:cNvPicPr>
            <a:picLocks noChangeAspect="1" noChangeArrowheads="1"/>
          </p:cNvPicPr>
          <p:nvPr/>
        </p:nvPicPr>
        <p:blipFill>
          <a:blip r:embed="rId3" cstate="print">
            <a:lum bright="24000"/>
          </a:blip>
          <a:srcRect/>
          <a:stretch>
            <a:fillRect/>
          </a:stretch>
        </p:blipFill>
        <p:spPr bwMode="auto">
          <a:xfrm>
            <a:off x="2943225" y="803275"/>
            <a:ext cx="3811588" cy="2841625"/>
          </a:xfrm>
          <a:prstGeom prst="rect">
            <a:avLst/>
          </a:prstGeom>
          <a:noFill/>
          <a:ln w="44450">
            <a:solidFill>
              <a:schemeClr val="tx1"/>
            </a:solidFill>
            <a:miter lim="800000"/>
            <a:headEnd/>
            <a:tailEnd/>
          </a:ln>
        </p:spPr>
      </p:pic>
      <p:pic>
        <p:nvPicPr>
          <p:cNvPr id="5125" name="Picture 4" descr="C:\Users\rstrykow\Desktop\NSTX UPGRADE\photos\TF soldering\detail 1\SN107 RE-FLOW RE-SEAT OPS 20120618_Page_16.jpg"/>
          <p:cNvPicPr>
            <a:picLocks noChangeAspect="1" noChangeArrowheads="1"/>
          </p:cNvPicPr>
          <p:nvPr/>
        </p:nvPicPr>
        <p:blipFill>
          <a:blip r:embed="rId4" cstate="print">
            <a:lum bright="30000"/>
          </a:blip>
          <a:srcRect/>
          <a:stretch>
            <a:fillRect/>
          </a:stretch>
        </p:blipFill>
        <p:spPr bwMode="auto">
          <a:xfrm>
            <a:off x="2011363" y="3783013"/>
            <a:ext cx="3941762" cy="2922587"/>
          </a:xfrm>
          <a:prstGeom prst="rect">
            <a:avLst/>
          </a:prstGeom>
          <a:noFill/>
          <a:ln w="60325">
            <a:solidFill>
              <a:schemeClr val="tx1"/>
            </a:solidFill>
            <a:miter lim="800000"/>
            <a:headEnd/>
            <a:tailEnd/>
          </a:ln>
        </p:spPr>
      </p:pic>
      <p:pic>
        <p:nvPicPr>
          <p:cNvPr id="5126" name="Picture 6" descr="C:\Users\rstrykow\Desktop\NSTX UPGRADE\photos\TF soldering\solder bar 101 -03.JPG"/>
          <p:cNvPicPr>
            <a:picLocks noChangeAspect="1" noChangeArrowheads="1"/>
          </p:cNvPicPr>
          <p:nvPr/>
        </p:nvPicPr>
        <p:blipFill>
          <a:blip r:embed="rId5" cstate="print">
            <a:lum bright="22000"/>
          </a:blip>
          <a:srcRect/>
          <a:stretch>
            <a:fillRect/>
          </a:stretch>
        </p:blipFill>
        <p:spPr bwMode="auto">
          <a:xfrm>
            <a:off x="5707063" y="2230438"/>
            <a:ext cx="3381375" cy="4510087"/>
          </a:xfrm>
          <a:prstGeom prst="rect">
            <a:avLst/>
          </a:prstGeom>
          <a:noFill/>
          <a:ln w="63500">
            <a:solidFill>
              <a:schemeClr val="tx1"/>
            </a:solidFill>
            <a:miter lim="800000"/>
            <a:headEnd/>
            <a:tailEnd/>
          </a:ln>
        </p:spPr>
      </p:pic>
      <p:sp>
        <p:nvSpPr>
          <p:cNvPr id="15" name="Right Arrow 14"/>
          <p:cNvSpPr/>
          <p:nvPr/>
        </p:nvSpPr>
        <p:spPr>
          <a:xfrm>
            <a:off x="2071688" y="2933700"/>
            <a:ext cx="847725" cy="315913"/>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b="0" i="0" dirty="0">
              <a:solidFill>
                <a:prstClr val="white"/>
              </a:solidFill>
            </a:endParaRPr>
          </a:p>
        </p:txBody>
      </p:sp>
      <p:sp>
        <p:nvSpPr>
          <p:cNvPr id="16" name="Right Arrow 15"/>
          <p:cNvSpPr/>
          <p:nvPr/>
        </p:nvSpPr>
        <p:spPr>
          <a:xfrm rot="5400000">
            <a:off x="3120231" y="3799682"/>
            <a:ext cx="847725" cy="315912"/>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b="0" i="0" dirty="0">
              <a:solidFill>
                <a:prstClr val="white"/>
              </a:solidFill>
            </a:endParaRPr>
          </a:p>
        </p:txBody>
      </p:sp>
      <p:sp>
        <p:nvSpPr>
          <p:cNvPr id="17" name="Right Arrow 16"/>
          <p:cNvSpPr/>
          <p:nvPr/>
        </p:nvSpPr>
        <p:spPr>
          <a:xfrm>
            <a:off x="5338763" y="5559425"/>
            <a:ext cx="847725" cy="315913"/>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b="0" i="0" dirty="0">
              <a:solidFill>
                <a:prstClr val="white"/>
              </a:solidFill>
            </a:endParaRPr>
          </a:p>
        </p:txBody>
      </p:sp>
      <p:sp>
        <p:nvSpPr>
          <p:cNvPr id="5130" name="TextBox 18"/>
          <p:cNvSpPr txBox="1">
            <a:spLocks noChangeArrowheads="1"/>
          </p:cNvSpPr>
          <p:nvPr/>
        </p:nvSpPr>
        <p:spPr bwMode="auto">
          <a:xfrm>
            <a:off x="0" y="3495675"/>
            <a:ext cx="2211388" cy="830263"/>
          </a:xfrm>
          <a:prstGeom prst="rect">
            <a:avLst/>
          </a:prstGeom>
          <a:solidFill>
            <a:srgbClr val="FFFFCC"/>
          </a:solidFill>
          <a:ln w="15875">
            <a:solidFill>
              <a:schemeClr val="tx1"/>
            </a:solidFill>
            <a:miter lim="800000"/>
            <a:headEnd/>
            <a:tailEnd/>
          </a:ln>
        </p:spPr>
        <p:txBody>
          <a:bodyPr>
            <a:spAutoFit/>
          </a:bodyPr>
          <a:lstStyle/>
          <a:p>
            <a:pPr defTabSz="457200"/>
            <a:r>
              <a:rPr lang="en-US" sz="1600" b="0" i="0" smtClean="0">
                <a:solidFill>
                  <a:prstClr val="black"/>
                </a:solidFill>
                <a:latin typeface="Arial" charset="0"/>
                <a:ea typeface="ＭＳ Ｐゴシック" pitchFamily="34" charset="-128"/>
              </a:rPr>
              <a:t>Bar placed on heat plate, cooling tube inserted into grove</a:t>
            </a:r>
          </a:p>
        </p:txBody>
      </p:sp>
      <p:sp>
        <p:nvSpPr>
          <p:cNvPr id="5131" name="TextBox 19"/>
          <p:cNvSpPr txBox="1">
            <a:spLocks noChangeArrowheads="1"/>
          </p:cNvSpPr>
          <p:nvPr/>
        </p:nvSpPr>
        <p:spPr bwMode="auto">
          <a:xfrm>
            <a:off x="3246438" y="2911475"/>
            <a:ext cx="2209800" cy="584200"/>
          </a:xfrm>
          <a:prstGeom prst="rect">
            <a:avLst/>
          </a:prstGeom>
          <a:solidFill>
            <a:srgbClr val="FFFFCC"/>
          </a:solidFill>
          <a:ln w="15875">
            <a:solidFill>
              <a:schemeClr val="tx1"/>
            </a:solidFill>
            <a:miter lim="800000"/>
            <a:headEnd/>
            <a:tailEnd/>
          </a:ln>
        </p:spPr>
        <p:txBody>
          <a:bodyPr>
            <a:spAutoFit/>
          </a:bodyPr>
          <a:lstStyle/>
          <a:p>
            <a:pPr defTabSz="457200"/>
            <a:r>
              <a:rPr lang="en-US" sz="1600" b="0" i="0" smtClean="0">
                <a:solidFill>
                  <a:prstClr val="black"/>
                </a:solidFill>
                <a:latin typeface="Arial" charset="0"/>
                <a:ea typeface="ＭＳ Ｐゴシック" pitchFamily="34" charset="-128"/>
              </a:rPr>
              <a:t>Bar heated, solder paste added</a:t>
            </a:r>
          </a:p>
        </p:txBody>
      </p:sp>
      <p:sp>
        <p:nvSpPr>
          <p:cNvPr id="5132" name="TextBox 20"/>
          <p:cNvSpPr txBox="1">
            <a:spLocks noChangeArrowheads="1"/>
          </p:cNvSpPr>
          <p:nvPr/>
        </p:nvSpPr>
        <p:spPr bwMode="auto">
          <a:xfrm>
            <a:off x="2401888" y="5875338"/>
            <a:ext cx="2211387" cy="830262"/>
          </a:xfrm>
          <a:prstGeom prst="rect">
            <a:avLst/>
          </a:prstGeom>
          <a:solidFill>
            <a:srgbClr val="FFFFCC"/>
          </a:solidFill>
          <a:ln w="15875">
            <a:solidFill>
              <a:schemeClr val="tx1"/>
            </a:solidFill>
            <a:miter lim="800000"/>
            <a:headEnd/>
            <a:tailEnd/>
          </a:ln>
        </p:spPr>
        <p:txBody>
          <a:bodyPr>
            <a:spAutoFit/>
          </a:bodyPr>
          <a:lstStyle/>
          <a:p>
            <a:pPr defTabSz="457200"/>
            <a:r>
              <a:rPr lang="en-US" sz="1600" b="0" i="0" smtClean="0">
                <a:solidFill>
                  <a:prstClr val="black"/>
                </a:solidFill>
                <a:latin typeface="Arial" charset="0"/>
                <a:ea typeface="ＭＳ Ｐゴシック" pitchFamily="34" charset="-128"/>
              </a:rPr>
              <a:t>Solder flowing. Supplemental heat applied by torch.</a:t>
            </a:r>
          </a:p>
        </p:txBody>
      </p:sp>
      <p:sp>
        <p:nvSpPr>
          <p:cNvPr id="5133" name="TextBox 21"/>
          <p:cNvSpPr txBox="1">
            <a:spLocks noChangeArrowheads="1"/>
          </p:cNvSpPr>
          <p:nvPr/>
        </p:nvSpPr>
        <p:spPr bwMode="auto">
          <a:xfrm>
            <a:off x="6434138" y="2417763"/>
            <a:ext cx="2211387" cy="339725"/>
          </a:xfrm>
          <a:prstGeom prst="rect">
            <a:avLst/>
          </a:prstGeom>
          <a:solidFill>
            <a:srgbClr val="FFFFCC"/>
          </a:solidFill>
          <a:ln w="15875">
            <a:solidFill>
              <a:schemeClr val="tx1"/>
            </a:solidFill>
            <a:miter lim="800000"/>
            <a:headEnd/>
            <a:tailEnd/>
          </a:ln>
        </p:spPr>
        <p:txBody>
          <a:bodyPr>
            <a:spAutoFit/>
          </a:bodyPr>
          <a:lstStyle/>
          <a:p>
            <a:pPr defTabSz="457200"/>
            <a:r>
              <a:rPr lang="en-US" sz="1600" b="0" i="0" smtClean="0">
                <a:solidFill>
                  <a:prstClr val="black"/>
                </a:solidFill>
                <a:latin typeface="Arial" charset="0"/>
                <a:ea typeface="ＭＳ Ｐゴシック" pitchFamily="34" charset="-128"/>
              </a:rPr>
              <a:t>Bar ground smooth.</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4"/>
          <p:cNvSpPr>
            <a:spLocks noGrp="1"/>
          </p:cNvSpPr>
          <p:nvPr>
            <p:ph type="sldNum" sz="quarter" idx="12"/>
          </p:nvPr>
        </p:nvSpPr>
        <p:spPr>
          <a:noFill/>
        </p:spPr>
        <p:txBody>
          <a:bodyPr/>
          <a:lstStyle/>
          <a:p>
            <a:fld id="{5C4CC421-EC10-4A0D-98F1-C51078405B87}" type="slidenum">
              <a:rPr lang="en-US"/>
              <a:pPr/>
              <a:t>50</a:t>
            </a:fld>
            <a:endParaRPr lang="en-US"/>
          </a:p>
        </p:txBody>
      </p:sp>
      <p:pic>
        <p:nvPicPr>
          <p:cNvPr id="57347" name="Picture 5"/>
          <p:cNvPicPr>
            <a:picLocks noChangeAspect="1"/>
          </p:cNvPicPr>
          <p:nvPr/>
        </p:nvPicPr>
        <p:blipFill>
          <a:blip r:embed="rId2" cstate="print"/>
          <a:srcRect/>
          <a:stretch>
            <a:fillRect/>
          </a:stretch>
        </p:blipFill>
        <p:spPr bwMode="auto">
          <a:xfrm>
            <a:off x="0" y="969963"/>
            <a:ext cx="9169400" cy="5341937"/>
          </a:xfrm>
          <a:prstGeom prst="rect">
            <a:avLst/>
          </a:prstGeom>
          <a:noFill/>
          <a:ln w="9525">
            <a:noFill/>
            <a:miter lim="800000"/>
            <a:headEnd/>
            <a:tailEnd/>
          </a:ln>
        </p:spPr>
      </p:pic>
      <p:sp>
        <p:nvSpPr>
          <p:cNvPr id="57348" name="Rectangle 43"/>
          <p:cNvSpPr>
            <a:spLocks noChangeArrowheads="1"/>
          </p:cNvSpPr>
          <p:nvPr/>
        </p:nvSpPr>
        <p:spPr bwMode="auto">
          <a:xfrm>
            <a:off x="0" y="0"/>
            <a:ext cx="9144000" cy="889000"/>
          </a:xfrm>
          <a:prstGeom prst="rect">
            <a:avLst/>
          </a:prstGeom>
          <a:noFill/>
          <a:ln w="9525">
            <a:noFill/>
            <a:miter lim="800000"/>
            <a:headEnd/>
            <a:tailEnd/>
          </a:ln>
        </p:spPr>
        <p:txBody>
          <a:bodyPr anchor="ctr"/>
          <a:lstStyle/>
          <a:p>
            <a:pPr algn="ctr" eaLnBrk="0" hangingPunct="0">
              <a:spcBef>
                <a:spcPct val="0"/>
              </a:spcBef>
              <a:buFontTx/>
              <a:buNone/>
            </a:pPr>
            <a:r>
              <a:rPr lang="en-US" sz="2800" i="0">
                <a:solidFill>
                  <a:srgbClr val="1238FF"/>
                </a:solidFill>
              </a:rPr>
              <a:t>NSTX Dust Detector Demonstrated on Tore Supra</a:t>
            </a:r>
            <a:endParaRPr lang="en-US" sz="1800" i="0">
              <a:solidFill>
                <a:srgbClr val="1238FF"/>
              </a:solidFill>
              <a:latin typeface="Helvetica Neue" charset="0"/>
            </a:endParaRPr>
          </a:p>
        </p:txBody>
      </p:sp>
      <p:sp>
        <p:nvSpPr>
          <p:cNvPr id="57349" name="TextBox 22"/>
          <p:cNvSpPr txBox="1">
            <a:spLocks noChangeArrowheads="1"/>
          </p:cNvSpPr>
          <p:nvPr/>
        </p:nvSpPr>
        <p:spPr bwMode="auto">
          <a:xfrm>
            <a:off x="3890963" y="6210300"/>
            <a:ext cx="1784350" cy="276225"/>
          </a:xfrm>
          <a:prstGeom prst="rect">
            <a:avLst/>
          </a:prstGeom>
          <a:noFill/>
          <a:ln w="9525">
            <a:noFill/>
            <a:miter lim="800000"/>
            <a:headEnd/>
            <a:tailEnd/>
          </a:ln>
        </p:spPr>
        <p:txBody>
          <a:bodyPr wrap="none">
            <a:spAutoFit/>
          </a:bodyPr>
          <a:lstStyle/>
          <a:p>
            <a:pPr>
              <a:buFontTx/>
              <a:buNone/>
            </a:pPr>
            <a:r>
              <a:rPr lang="en-US" i="0"/>
              <a:t>C. Skinner et al, PPPL</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6" descr="E:\picture\GPI\41363low.png"/>
          <p:cNvPicPr>
            <a:picLocks noChangeAspect="1" noChangeArrowheads="1"/>
          </p:cNvPicPr>
          <p:nvPr/>
        </p:nvPicPr>
        <p:blipFill>
          <a:blip r:embed="rId2" cstate="print"/>
          <a:srcRect/>
          <a:stretch>
            <a:fillRect/>
          </a:stretch>
        </p:blipFill>
        <p:spPr bwMode="auto">
          <a:xfrm>
            <a:off x="2854325" y="4233863"/>
            <a:ext cx="2751138" cy="2058987"/>
          </a:xfrm>
          <a:prstGeom prst="rect">
            <a:avLst/>
          </a:prstGeom>
          <a:noFill/>
          <a:ln w="9525">
            <a:noFill/>
            <a:miter lim="800000"/>
            <a:headEnd/>
            <a:tailEnd/>
          </a:ln>
        </p:spPr>
      </p:pic>
      <p:pic>
        <p:nvPicPr>
          <p:cNvPr id="31747" name="Picture 7" descr="E:\picture\GPI\41363lup.png"/>
          <p:cNvPicPr>
            <a:picLocks noChangeAspect="1" noChangeArrowheads="1"/>
          </p:cNvPicPr>
          <p:nvPr/>
        </p:nvPicPr>
        <p:blipFill>
          <a:blip r:embed="rId3" cstate="print"/>
          <a:srcRect/>
          <a:stretch>
            <a:fillRect/>
          </a:stretch>
        </p:blipFill>
        <p:spPr bwMode="auto">
          <a:xfrm>
            <a:off x="2843213" y="1298575"/>
            <a:ext cx="2751137" cy="2058988"/>
          </a:xfrm>
          <a:prstGeom prst="rect">
            <a:avLst/>
          </a:prstGeom>
          <a:noFill/>
          <a:ln w="9525">
            <a:noFill/>
            <a:miter lim="800000"/>
            <a:headEnd/>
            <a:tailEnd/>
          </a:ln>
        </p:spPr>
      </p:pic>
      <p:pic>
        <p:nvPicPr>
          <p:cNvPr id="31748" name="图片 2" descr="屏幕剪辑"/>
          <p:cNvPicPr>
            <a:picLocks noChangeAspect="1"/>
          </p:cNvPicPr>
          <p:nvPr/>
        </p:nvPicPr>
        <p:blipFill>
          <a:blip r:embed="rId4" cstate="print"/>
          <a:srcRect/>
          <a:stretch>
            <a:fillRect/>
          </a:stretch>
        </p:blipFill>
        <p:spPr bwMode="auto">
          <a:xfrm>
            <a:off x="889000" y="4454525"/>
            <a:ext cx="1509713" cy="1757363"/>
          </a:xfrm>
          <a:prstGeom prst="rect">
            <a:avLst/>
          </a:prstGeom>
          <a:noFill/>
          <a:ln w="9525">
            <a:noFill/>
            <a:miter lim="800000"/>
            <a:headEnd/>
            <a:tailEnd/>
          </a:ln>
        </p:spPr>
      </p:pic>
      <p:pic>
        <p:nvPicPr>
          <p:cNvPr id="31749" name="图片 3" descr="屏幕剪辑"/>
          <p:cNvPicPr>
            <a:picLocks noChangeAspect="1"/>
          </p:cNvPicPr>
          <p:nvPr/>
        </p:nvPicPr>
        <p:blipFill>
          <a:blip r:embed="rId5" cstate="print"/>
          <a:srcRect/>
          <a:stretch>
            <a:fillRect/>
          </a:stretch>
        </p:blipFill>
        <p:spPr bwMode="auto">
          <a:xfrm>
            <a:off x="868363" y="1255713"/>
            <a:ext cx="1530350" cy="2454275"/>
          </a:xfrm>
          <a:prstGeom prst="rect">
            <a:avLst/>
          </a:prstGeom>
          <a:noFill/>
          <a:ln w="9525">
            <a:noFill/>
            <a:miter lim="800000"/>
            <a:headEnd/>
            <a:tailEnd/>
          </a:ln>
        </p:spPr>
      </p:pic>
      <p:sp>
        <p:nvSpPr>
          <p:cNvPr id="8" name="矩形 4"/>
          <p:cNvSpPr>
            <a:spLocks noChangeArrowheads="1"/>
          </p:cNvSpPr>
          <p:nvPr/>
        </p:nvSpPr>
        <p:spPr bwMode="auto">
          <a:xfrm>
            <a:off x="746125" y="3829050"/>
            <a:ext cx="1616075" cy="523875"/>
          </a:xfrm>
          <a:prstGeom prst="rect">
            <a:avLst/>
          </a:prstGeom>
          <a:noFill/>
          <a:ln w="9525">
            <a:noFill/>
            <a:miter lim="800000"/>
            <a:headEnd/>
            <a:tailEnd/>
          </a:ln>
        </p:spPr>
        <p:txBody>
          <a:bodyPr wrap="none">
            <a:spAutoFit/>
          </a:bodyPr>
          <a:lstStyle/>
          <a:p>
            <a:pPr defTabSz="457200">
              <a:defRPr/>
            </a:pPr>
            <a:r>
              <a:rPr lang="en-US" altLang="zh-CN" sz="1400" b="0" i="0" dirty="0">
                <a:solidFill>
                  <a:srgbClr val="FF0000"/>
                </a:solidFill>
                <a:latin typeface="Calibri" pitchFamily="34" charset="0"/>
              </a:rPr>
              <a:t>Side-view </a:t>
            </a:r>
          </a:p>
          <a:p>
            <a:pPr defTabSz="457200">
              <a:defRPr/>
            </a:pPr>
            <a:r>
              <a:rPr lang="en-US" altLang="zh-CN" sz="1400" b="0" i="0" dirty="0">
                <a:solidFill>
                  <a:srgbClr val="FF0000"/>
                </a:solidFill>
                <a:latin typeface="Calibri" pitchFamily="34" charset="0"/>
              </a:rPr>
              <a:t>reentrant  windows</a:t>
            </a:r>
          </a:p>
        </p:txBody>
      </p:sp>
      <p:sp>
        <p:nvSpPr>
          <p:cNvPr id="9" name="矩形 5"/>
          <p:cNvSpPr>
            <a:spLocks noChangeArrowheads="1"/>
          </p:cNvSpPr>
          <p:nvPr/>
        </p:nvSpPr>
        <p:spPr bwMode="auto">
          <a:xfrm>
            <a:off x="762000" y="6248400"/>
            <a:ext cx="1143000" cy="307975"/>
          </a:xfrm>
          <a:prstGeom prst="rect">
            <a:avLst/>
          </a:prstGeom>
          <a:noFill/>
          <a:ln w="9525">
            <a:noFill/>
            <a:miter lim="800000"/>
            <a:headEnd/>
            <a:tailEnd/>
          </a:ln>
        </p:spPr>
        <p:txBody>
          <a:bodyPr wrap="none">
            <a:spAutoFit/>
          </a:bodyPr>
          <a:lstStyle/>
          <a:p>
            <a:pPr defTabSz="457200">
              <a:defRPr/>
            </a:pPr>
            <a:r>
              <a:rPr lang="en-US" altLang="zh-CN" sz="1400" b="0" i="0" dirty="0">
                <a:solidFill>
                  <a:srgbClr val="CC0000"/>
                </a:solidFill>
                <a:latin typeface="Calibri" pitchFamily="34" charset="0"/>
              </a:rPr>
              <a:t>Gas manifold</a:t>
            </a:r>
          </a:p>
        </p:txBody>
      </p:sp>
      <p:cxnSp>
        <p:nvCxnSpPr>
          <p:cNvPr id="10" name="直接箭头连接符 7"/>
          <p:cNvCxnSpPr>
            <a:cxnSpLocks noChangeShapeType="1"/>
          </p:cNvCxnSpPr>
          <p:nvPr/>
        </p:nvCxnSpPr>
        <p:spPr bwMode="auto">
          <a:xfrm flipV="1">
            <a:off x="1433513" y="5487988"/>
            <a:ext cx="581025" cy="790575"/>
          </a:xfrm>
          <a:prstGeom prst="straightConnector1">
            <a:avLst/>
          </a:prstGeom>
          <a:noFill/>
          <a:ln w="25400">
            <a:solidFill>
              <a:srgbClr val="00B050"/>
            </a:solidFill>
            <a:round/>
            <a:headEnd/>
            <a:tailEnd type="arrow" w="med" len="med"/>
          </a:ln>
          <a:effectLst>
            <a:outerShdw dist="20000" dir="5400000" rotWithShape="0">
              <a:srgbClr val="808080">
                <a:alpha val="37999"/>
              </a:srgbClr>
            </a:outerShdw>
          </a:effectLst>
        </p:spPr>
      </p:cxnSp>
      <p:cxnSp>
        <p:nvCxnSpPr>
          <p:cNvPr id="11" name="直接箭头连接符 9"/>
          <p:cNvCxnSpPr>
            <a:cxnSpLocks noChangeShapeType="1"/>
          </p:cNvCxnSpPr>
          <p:nvPr/>
        </p:nvCxnSpPr>
        <p:spPr bwMode="auto">
          <a:xfrm flipV="1">
            <a:off x="1608138" y="1882775"/>
            <a:ext cx="211137" cy="1900238"/>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p:spPr>
      </p:cxnSp>
      <p:cxnSp>
        <p:nvCxnSpPr>
          <p:cNvPr id="12" name="直接箭头连接符 11"/>
          <p:cNvCxnSpPr>
            <a:cxnSpLocks noChangeShapeType="1"/>
          </p:cNvCxnSpPr>
          <p:nvPr/>
        </p:nvCxnSpPr>
        <p:spPr bwMode="auto">
          <a:xfrm flipH="1" flipV="1">
            <a:off x="1414463" y="3159125"/>
            <a:ext cx="204787" cy="790575"/>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p:spPr>
      </p:cxnSp>
      <p:pic>
        <p:nvPicPr>
          <p:cNvPr id="31755" name="Picture 2" descr="J:\41363low6.600_6.650_6.651Vp3.png"/>
          <p:cNvPicPr>
            <a:picLocks noChangeAspect="1" noChangeArrowheads="1"/>
          </p:cNvPicPr>
          <p:nvPr/>
        </p:nvPicPr>
        <p:blipFill>
          <a:blip r:embed="rId6" cstate="print"/>
          <a:srcRect/>
          <a:stretch>
            <a:fillRect/>
          </a:stretch>
        </p:blipFill>
        <p:spPr bwMode="auto">
          <a:xfrm>
            <a:off x="5684838" y="3890963"/>
            <a:ext cx="2833687" cy="2266950"/>
          </a:xfrm>
          <a:prstGeom prst="rect">
            <a:avLst/>
          </a:prstGeom>
          <a:noFill/>
          <a:ln w="9525">
            <a:noFill/>
            <a:miter lim="800000"/>
            <a:headEnd/>
            <a:tailEnd/>
          </a:ln>
        </p:spPr>
      </p:pic>
      <p:pic>
        <p:nvPicPr>
          <p:cNvPr id="31756" name="Picture 3" descr="J:\41363up6.600_6.650_6.651Vp2.png"/>
          <p:cNvPicPr>
            <a:picLocks noChangeAspect="1" noChangeArrowheads="1"/>
          </p:cNvPicPr>
          <p:nvPr/>
        </p:nvPicPr>
        <p:blipFill>
          <a:blip r:embed="rId7" cstate="print"/>
          <a:srcRect/>
          <a:stretch>
            <a:fillRect/>
          </a:stretch>
        </p:blipFill>
        <p:spPr bwMode="auto">
          <a:xfrm>
            <a:off x="5680075" y="1182688"/>
            <a:ext cx="2833688" cy="2266950"/>
          </a:xfrm>
          <a:prstGeom prst="rect">
            <a:avLst/>
          </a:prstGeom>
          <a:noFill/>
          <a:ln w="9525">
            <a:noFill/>
            <a:miter lim="800000"/>
            <a:headEnd/>
            <a:tailEnd/>
          </a:ln>
        </p:spPr>
      </p:pic>
      <p:sp>
        <p:nvSpPr>
          <p:cNvPr id="15" name="TextBox 1"/>
          <p:cNvSpPr txBox="1">
            <a:spLocks noChangeArrowheads="1"/>
          </p:cNvSpPr>
          <p:nvPr/>
        </p:nvSpPr>
        <p:spPr bwMode="auto">
          <a:xfrm>
            <a:off x="639763" y="882650"/>
            <a:ext cx="1958975" cy="369888"/>
          </a:xfrm>
          <a:prstGeom prst="rect">
            <a:avLst/>
          </a:prstGeom>
          <a:noFill/>
          <a:ln w="9525">
            <a:noFill/>
            <a:miter lim="800000"/>
            <a:headEnd/>
            <a:tailEnd/>
          </a:ln>
        </p:spPr>
        <p:txBody>
          <a:bodyPr wrap="none">
            <a:spAutoFit/>
          </a:bodyPr>
          <a:lstStyle/>
          <a:p>
            <a:pPr defTabSz="457200">
              <a:defRPr/>
            </a:pPr>
            <a:r>
              <a:rPr lang="en-US" sz="1800" b="0" i="0">
                <a:solidFill>
                  <a:prstClr val="black"/>
                </a:solidFill>
                <a:latin typeface="Calibri" pitchFamily="34" charset="0"/>
                <a:ea typeface="ＭＳ Ｐゴシック" pitchFamily="34" charset="-128"/>
              </a:rPr>
              <a:t>in-vessel hardware</a:t>
            </a:r>
          </a:p>
        </p:txBody>
      </p:sp>
      <p:sp>
        <p:nvSpPr>
          <p:cNvPr id="16" name="TextBox 2"/>
          <p:cNvSpPr txBox="1">
            <a:spLocks noChangeArrowheads="1"/>
          </p:cNvSpPr>
          <p:nvPr/>
        </p:nvSpPr>
        <p:spPr bwMode="auto">
          <a:xfrm>
            <a:off x="3217863" y="895350"/>
            <a:ext cx="1743075" cy="368300"/>
          </a:xfrm>
          <a:prstGeom prst="rect">
            <a:avLst/>
          </a:prstGeom>
          <a:noFill/>
          <a:ln w="9525">
            <a:noFill/>
            <a:miter lim="800000"/>
            <a:headEnd/>
            <a:tailEnd/>
          </a:ln>
        </p:spPr>
        <p:txBody>
          <a:bodyPr wrap="none">
            <a:spAutoFit/>
          </a:bodyPr>
          <a:lstStyle/>
          <a:p>
            <a:pPr defTabSz="457200">
              <a:defRPr/>
            </a:pPr>
            <a:r>
              <a:rPr lang="en-US" sz="1800" b="0" i="0">
                <a:solidFill>
                  <a:prstClr val="black"/>
                </a:solidFill>
                <a:latin typeface="Calibri" pitchFamily="34" charset="0"/>
                <a:ea typeface="ＭＳ Ｐゴシック" pitchFamily="34" charset="-128"/>
              </a:rPr>
              <a:t>upper GPI image</a:t>
            </a:r>
          </a:p>
        </p:txBody>
      </p:sp>
      <p:sp>
        <p:nvSpPr>
          <p:cNvPr id="17" name="TextBox 33"/>
          <p:cNvSpPr txBox="1">
            <a:spLocks noChangeArrowheads="1"/>
          </p:cNvSpPr>
          <p:nvPr/>
        </p:nvSpPr>
        <p:spPr bwMode="auto">
          <a:xfrm>
            <a:off x="3313113" y="3813175"/>
            <a:ext cx="1717675" cy="369888"/>
          </a:xfrm>
          <a:prstGeom prst="rect">
            <a:avLst/>
          </a:prstGeom>
          <a:noFill/>
          <a:ln w="9525">
            <a:noFill/>
            <a:miter lim="800000"/>
            <a:headEnd/>
            <a:tailEnd/>
          </a:ln>
        </p:spPr>
        <p:txBody>
          <a:bodyPr wrap="none">
            <a:spAutoFit/>
          </a:bodyPr>
          <a:lstStyle/>
          <a:p>
            <a:pPr defTabSz="457200">
              <a:defRPr/>
            </a:pPr>
            <a:r>
              <a:rPr lang="en-US" sz="1800" b="0" i="0">
                <a:solidFill>
                  <a:prstClr val="black"/>
                </a:solidFill>
                <a:latin typeface="Calibri" pitchFamily="34" charset="0"/>
                <a:ea typeface="ＭＳ Ｐゴシック" pitchFamily="34" charset="-128"/>
              </a:rPr>
              <a:t>lower GPI image</a:t>
            </a:r>
          </a:p>
        </p:txBody>
      </p:sp>
      <p:sp>
        <p:nvSpPr>
          <p:cNvPr id="18" name="TextBox 34"/>
          <p:cNvSpPr txBox="1">
            <a:spLocks noChangeArrowheads="1"/>
          </p:cNvSpPr>
          <p:nvPr/>
        </p:nvSpPr>
        <p:spPr bwMode="auto">
          <a:xfrm>
            <a:off x="5807075" y="904875"/>
            <a:ext cx="2946400" cy="368300"/>
          </a:xfrm>
          <a:prstGeom prst="rect">
            <a:avLst/>
          </a:prstGeom>
          <a:noFill/>
          <a:ln w="9525">
            <a:noFill/>
            <a:miter lim="800000"/>
            <a:headEnd/>
            <a:tailEnd/>
          </a:ln>
        </p:spPr>
        <p:txBody>
          <a:bodyPr wrap="none">
            <a:spAutoFit/>
          </a:bodyPr>
          <a:lstStyle/>
          <a:p>
            <a:pPr defTabSz="457200">
              <a:defRPr/>
            </a:pPr>
            <a:r>
              <a:rPr lang="en-US" sz="1800" b="0" i="0">
                <a:solidFill>
                  <a:prstClr val="black"/>
                </a:solidFill>
                <a:latin typeface="Calibri" pitchFamily="34" charset="0"/>
                <a:ea typeface="ＭＳ Ｐゴシック" pitchFamily="34" charset="-128"/>
              </a:rPr>
              <a:t>Inferred turbulence velocities</a:t>
            </a:r>
          </a:p>
        </p:txBody>
      </p:sp>
      <p:sp>
        <p:nvSpPr>
          <p:cNvPr id="31761" name="Rectangle 43"/>
          <p:cNvSpPr>
            <a:spLocks noChangeArrowheads="1"/>
          </p:cNvSpPr>
          <p:nvPr/>
        </p:nvSpPr>
        <p:spPr bwMode="auto">
          <a:xfrm>
            <a:off x="0" y="0"/>
            <a:ext cx="9144000" cy="889000"/>
          </a:xfrm>
          <a:prstGeom prst="rect">
            <a:avLst/>
          </a:prstGeom>
          <a:noFill/>
          <a:ln w="9525">
            <a:noFill/>
            <a:miter lim="800000"/>
            <a:headEnd/>
            <a:tailEnd/>
          </a:ln>
        </p:spPr>
        <p:txBody>
          <a:bodyPr anchor="ctr"/>
          <a:lstStyle/>
          <a:p>
            <a:pPr algn="ctr" eaLnBrk="0" hangingPunct="0">
              <a:spcBef>
                <a:spcPct val="0"/>
              </a:spcBef>
              <a:buFontTx/>
              <a:buNone/>
            </a:pPr>
            <a:endParaRPr lang="en-US" sz="1800" i="0">
              <a:solidFill>
                <a:srgbClr val="0000FF"/>
              </a:solidFill>
              <a:latin typeface="Helvetica Neue" charset="0"/>
            </a:endParaRPr>
          </a:p>
        </p:txBody>
      </p:sp>
      <p:sp>
        <p:nvSpPr>
          <p:cNvPr id="22" name="Title 1"/>
          <p:cNvSpPr txBox="1">
            <a:spLocks/>
          </p:cNvSpPr>
          <p:nvPr/>
        </p:nvSpPr>
        <p:spPr>
          <a:xfrm>
            <a:off x="0" y="0"/>
            <a:ext cx="9144000" cy="914400"/>
          </a:xfrm>
          <a:prstGeom prst="rect">
            <a:avLst/>
          </a:prstGeom>
        </p:spPr>
        <p:txBody>
          <a:bodyPr anchor="ctr"/>
          <a:lstStyle/>
          <a:p>
            <a:pPr algn="ctr" eaLnBrk="0" hangingPunct="0">
              <a:spcBef>
                <a:spcPct val="0"/>
              </a:spcBef>
              <a:buFontTx/>
              <a:buNone/>
              <a:defRPr/>
            </a:pPr>
            <a:r>
              <a:rPr lang="en-US" sz="2400" i="0" kern="0" dirty="0">
                <a:solidFill>
                  <a:schemeClr val="accent2"/>
                </a:solidFill>
                <a:latin typeface="+mj-lt"/>
                <a:cs typeface="ＭＳ Ｐゴシック" charset="-128"/>
              </a:rPr>
              <a:t>Preliminary </a:t>
            </a:r>
            <a:r>
              <a:rPr lang="en-US" sz="2400" i="0" kern="0" dirty="0" smtClean="0">
                <a:solidFill>
                  <a:schemeClr val="accent2"/>
                </a:solidFill>
                <a:latin typeface="+mj-lt"/>
                <a:cs typeface="ＭＳ Ｐゴシック" charset="-128"/>
              </a:rPr>
              <a:t>results </a:t>
            </a:r>
            <a:r>
              <a:rPr lang="en-US" sz="2400" i="0" kern="0" dirty="0">
                <a:solidFill>
                  <a:schemeClr val="accent2"/>
                </a:solidFill>
                <a:latin typeface="+mj-lt"/>
                <a:cs typeface="ＭＳ Ｐゴシック" charset="-128"/>
              </a:rPr>
              <a:t>from EAST GPI </a:t>
            </a:r>
            <a:r>
              <a:rPr lang="en-US" sz="2400" i="0" kern="0" dirty="0" smtClean="0">
                <a:solidFill>
                  <a:schemeClr val="accent2"/>
                </a:solidFill>
                <a:latin typeface="+mj-lt"/>
                <a:cs typeface="ＭＳ Ｐゴシック" charset="-128"/>
              </a:rPr>
              <a:t>experiments</a:t>
            </a:r>
          </a:p>
          <a:p>
            <a:pPr algn="ctr" eaLnBrk="0" hangingPunct="0">
              <a:spcBef>
                <a:spcPct val="0"/>
              </a:spcBef>
              <a:buFontTx/>
              <a:buNone/>
              <a:defRPr/>
            </a:pPr>
            <a:r>
              <a:rPr lang="en-US" sz="2000" i="0" kern="0" dirty="0" smtClean="0">
                <a:solidFill>
                  <a:schemeClr val="accent2"/>
                </a:solidFill>
                <a:latin typeface="+mj-lt"/>
                <a:cs typeface="ＭＳ Ｐゴシック" charset="-128"/>
              </a:rPr>
              <a:t>I</a:t>
            </a:r>
            <a:r>
              <a:rPr lang="en-US" sz="2000" i="0" kern="0" dirty="0" smtClean="0">
                <a:solidFill>
                  <a:schemeClr val="accent2"/>
                </a:solidFill>
                <a:latin typeface="+mj-lt"/>
                <a:cs typeface="ＭＳ Ｐゴシック" charset="-128"/>
              </a:rPr>
              <a:t>nterested </a:t>
            </a:r>
            <a:r>
              <a:rPr lang="en-US" sz="2000" i="0" kern="0" dirty="0" smtClean="0">
                <a:solidFill>
                  <a:schemeClr val="accent2"/>
                </a:solidFill>
                <a:latin typeface="+mj-lt"/>
                <a:cs typeface="ＭＳ Ｐゴシック" charset="-128"/>
              </a:rPr>
              <a:t>in developing similar multi-view capabilities for NSTX-U</a:t>
            </a:r>
            <a:endParaRPr lang="en-US" sz="2000" i="0" kern="0" dirty="0">
              <a:solidFill>
                <a:schemeClr val="accent2"/>
              </a:solidFill>
              <a:latin typeface="+mj-lt"/>
              <a:cs typeface="ＭＳ Ｐゴシック" charset="-128"/>
            </a:endParaRPr>
          </a:p>
        </p:txBody>
      </p:sp>
      <p:sp>
        <p:nvSpPr>
          <p:cNvPr id="31763" name="Rectangle 22"/>
          <p:cNvSpPr>
            <a:spLocks noChangeArrowheads="1"/>
          </p:cNvSpPr>
          <p:nvPr/>
        </p:nvSpPr>
        <p:spPr bwMode="auto">
          <a:xfrm>
            <a:off x="7245350" y="6224588"/>
            <a:ext cx="1898650" cy="276225"/>
          </a:xfrm>
          <a:prstGeom prst="rect">
            <a:avLst/>
          </a:prstGeom>
          <a:noFill/>
          <a:ln w="9525">
            <a:noFill/>
            <a:miter lim="800000"/>
            <a:headEnd/>
            <a:tailEnd/>
          </a:ln>
        </p:spPr>
        <p:txBody>
          <a:bodyPr wrap="none">
            <a:spAutoFit/>
          </a:bodyPr>
          <a:lstStyle/>
          <a:p>
            <a:pPr>
              <a:buFontTx/>
              <a:buNone/>
            </a:pPr>
            <a:r>
              <a:rPr lang="en-US"/>
              <a:t>S. Zweben, et al., PPPL </a:t>
            </a:r>
          </a:p>
        </p:txBody>
      </p:sp>
      <p:sp>
        <p:nvSpPr>
          <p:cNvPr id="20" name="Slide Number Placeholder 3"/>
          <p:cNvSpPr>
            <a:spLocks noGrp="1"/>
          </p:cNvSpPr>
          <p:nvPr>
            <p:ph type="sldNum" sz="quarter" idx="10"/>
          </p:nvPr>
        </p:nvSpPr>
        <p:spPr>
          <a:xfrm>
            <a:off x="8382000" y="6629400"/>
            <a:ext cx="762000" cy="152400"/>
          </a:xfrm>
        </p:spPr>
        <p:txBody>
          <a:bodyPr/>
          <a:lstStyle/>
          <a:p>
            <a:pPr>
              <a:defRPr/>
            </a:pPr>
            <a:fld id="{7FBC0A1D-0D7E-4EAA-B844-E3A6B8CD6BA9}" type="slidenum">
              <a:rPr lang="en-US"/>
              <a:pPr>
                <a:defRPr/>
              </a:pPr>
              <a:t>51</a:t>
            </a:fld>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p:cNvPicPr>
            <a:picLocks noChangeAspect="1"/>
          </p:cNvPicPr>
          <p:nvPr/>
        </p:nvPicPr>
        <p:blipFill>
          <a:blip r:embed="rId2" cstate="print"/>
          <a:srcRect t="10081"/>
          <a:stretch>
            <a:fillRect/>
          </a:stretch>
        </p:blipFill>
        <p:spPr bwMode="auto">
          <a:xfrm>
            <a:off x="654050" y="1008063"/>
            <a:ext cx="7947025" cy="5521325"/>
          </a:xfrm>
          <a:prstGeom prst="rect">
            <a:avLst/>
          </a:prstGeom>
          <a:noFill/>
          <a:ln w="9525">
            <a:noFill/>
            <a:miter lim="800000"/>
            <a:headEnd/>
            <a:tailEnd/>
          </a:ln>
        </p:spPr>
      </p:pic>
      <p:sp>
        <p:nvSpPr>
          <p:cNvPr id="32771" name="Rectangle 43"/>
          <p:cNvSpPr>
            <a:spLocks noChangeArrowheads="1"/>
          </p:cNvSpPr>
          <p:nvPr/>
        </p:nvSpPr>
        <p:spPr bwMode="auto">
          <a:xfrm>
            <a:off x="0" y="0"/>
            <a:ext cx="9144000" cy="889000"/>
          </a:xfrm>
          <a:prstGeom prst="rect">
            <a:avLst/>
          </a:prstGeom>
          <a:noFill/>
          <a:ln w="9525">
            <a:noFill/>
            <a:miter lim="800000"/>
            <a:headEnd/>
            <a:tailEnd/>
          </a:ln>
        </p:spPr>
        <p:txBody>
          <a:bodyPr/>
          <a:lstStyle/>
          <a:p>
            <a:pPr algn="ctr" eaLnBrk="0" hangingPunct="0">
              <a:spcBef>
                <a:spcPct val="0"/>
              </a:spcBef>
              <a:buFontTx/>
              <a:buNone/>
            </a:pPr>
            <a:r>
              <a:rPr lang="en-US" sz="2400" i="0" dirty="0">
                <a:solidFill>
                  <a:srgbClr val="0000FF"/>
                </a:solidFill>
              </a:rPr>
              <a:t>JHU Multi-Energy Soft X-Ray System </a:t>
            </a:r>
            <a:r>
              <a:rPr lang="en-US" sz="2400" i="0" dirty="0" smtClean="0">
                <a:solidFill>
                  <a:srgbClr val="0000FF"/>
                </a:solidFill>
              </a:rPr>
              <a:t>being implemented </a:t>
            </a:r>
            <a:r>
              <a:rPr lang="en-US" sz="2400" i="0" dirty="0">
                <a:solidFill>
                  <a:srgbClr val="0000FF"/>
                </a:solidFill>
              </a:rPr>
              <a:t>for </a:t>
            </a:r>
            <a:r>
              <a:rPr lang="en-US" sz="2400" i="0" dirty="0" smtClean="0">
                <a:solidFill>
                  <a:srgbClr val="0000FF"/>
                </a:solidFill>
              </a:rPr>
              <a:t>EAST – </a:t>
            </a:r>
            <a:r>
              <a:rPr lang="en-US" sz="2400" i="0" dirty="0" smtClean="0">
                <a:solidFill>
                  <a:srgbClr val="FF0000"/>
                </a:solidFill>
              </a:rPr>
              <a:t>will serve as prototype for NSTX-U</a:t>
            </a:r>
            <a:endParaRPr lang="en-US" sz="1600" i="0" dirty="0">
              <a:solidFill>
                <a:srgbClr val="FF0000"/>
              </a:solidFill>
              <a:latin typeface="Helvetica Neue" charset="0"/>
            </a:endParaRPr>
          </a:p>
        </p:txBody>
      </p:sp>
      <p:sp>
        <p:nvSpPr>
          <p:cNvPr id="4" name="Slide Number Placeholder 3"/>
          <p:cNvSpPr>
            <a:spLocks noGrp="1"/>
          </p:cNvSpPr>
          <p:nvPr>
            <p:ph type="sldNum" sz="quarter" idx="10"/>
          </p:nvPr>
        </p:nvSpPr>
        <p:spPr>
          <a:xfrm>
            <a:off x="8382000" y="6629400"/>
            <a:ext cx="762000" cy="152400"/>
          </a:xfrm>
        </p:spPr>
        <p:txBody>
          <a:bodyPr/>
          <a:lstStyle/>
          <a:p>
            <a:pPr>
              <a:defRPr/>
            </a:pPr>
            <a:fld id="{7FBC0A1D-0D7E-4EAA-B844-E3A6B8CD6BA9}" type="slidenum">
              <a:rPr lang="en-US"/>
              <a:pPr>
                <a:defRPr/>
              </a:pPr>
              <a:t>52</a:t>
            </a:fld>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bwMode="auto">
          <a:xfrm>
            <a:off x="4164013" y="990600"/>
            <a:ext cx="4800600" cy="5486400"/>
          </a:xfrm>
          <a:prstGeom prst="rect">
            <a:avLst/>
          </a:prstGeom>
          <a:noFill/>
          <a:ln w="9525">
            <a:noFill/>
            <a:miter lim="800000"/>
            <a:headEnd/>
            <a:tailEnd/>
          </a:ln>
        </p:spPr>
        <p:txBody>
          <a:bodyPr/>
          <a:lstStyle/>
          <a:p>
            <a:pPr marL="342900" indent="-342900"/>
            <a:r>
              <a:rPr lang="en-US" sz="2400" b="0" i="0">
                <a:solidFill>
                  <a:schemeClr val="tx1"/>
                </a:solidFill>
                <a:latin typeface="Arial" charset="0"/>
                <a:cs typeface="Arial" charset="0"/>
              </a:rPr>
              <a:t>Only case with increased density pump-out places strike-point directly at divertor corner (plenum entrance)</a:t>
            </a:r>
          </a:p>
          <a:p>
            <a:pPr marL="342900" indent="-342900"/>
            <a:endParaRPr lang="en-US" sz="1000" b="0" i="0">
              <a:solidFill>
                <a:schemeClr val="tx1"/>
              </a:solidFill>
              <a:latin typeface="Arial" charset="0"/>
              <a:cs typeface="Arial" charset="0"/>
            </a:endParaRPr>
          </a:p>
          <a:p>
            <a:pPr marL="342900" indent="-342900"/>
            <a:r>
              <a:rPr lang="en-US" sz="2400" b="0" i="0">
                <a:solidFill>
                  <a:schemeClr val="tx1"/>
                </a:solidFill>
                <a:latin typeface="Arial" charset="0"/>
                <a:cs typeface="Arial" charset="0"/>
              </a:rPr>
              <a:t>Other nearby shapes with +/- 1-2cm x-point height change do not show significant pumping</a:t>
            </a:r>
          </a:p>
          <a:p>
            <a:pPr marL="800100" lvl="1" indent="-342900">
              <a:buFont typeface="Wingdings" charset="2"/>
              <a:buChar char="Ø"/>
            </a:pPr>
            <a:r>
              <a:rPr lang="en-US" sz="2000" b="0" i="0">
                <a:solidFill>
                  <a:srgbClr val="0000CC"/>
                </a:solidFill>
                <a:latin typeface="Arial" charset="0"/>
                <a:cs typeface="Arial" charset="0"/>
              </a:rPr>
              <a:t>Implies precise strike-point control likely needed for particle control with cryo</a:t>
            </a:r>
          </a:p>
          <a:p>
            <a:pPr marL="800100" lvl="1" indent="-342900"/>
            <a:endParaRPr lang="en-US" sz="1100" b="0" i="0">
              <a:solidFill>
                <a:schemeClr val="accent2"/>
              </a:solidFill>
              <a:latin typeface="Arial" charset="0"/>
              <a:cs typeface="Arial" charset="0"/>
            </a:endParaRPr>
          </a:p>
          <a:p>
            <a:pPr marL="342900" indent="-342900"/>
            <a:r>
              <a:rPr lang="en-US" sz="2400" b="0" i="0">
                <a:solidFill>
                  <a:srgbClr val="FF3300"/>
                </a:solidFill>
                <a:latin typeface="Arial" charset="0"/>
                <a:cs typeface="Arial" charset="0"/>
              </a:rPr>
              <a:t>Potentially important for density control in long-pulse H-mode</a:t>
            </a:r>
          </a:p>
          <a:p>
            <a:pPr marL="800100" lvl="1" indent="-342900">
              <a:buFont typeface="Wingdings" charset="2"/>
              <a:buChar char="Ø"/>
            </a:pPr>
            <a:r>
              <a:rPr lang="en-US" sz="1800" b="0" i="0">
                <a:solidFill>
                  <a:srgbClr val="0000CC"/>
                </a:solidFill>
                <a:latin typeface="Arial" charset="0"/>
              </a:rPr>
              <a:t>Topic for future EAST collaboration, and for NSTX-U cryo-pump design</a:t>
            </a:r>
            <a:endParaRPr lang="en-US" sz="1800" b="0" i="0">
              <a:solidFill>
                <a:srgbClr val="0000CC"/>
              </a:solidFill>
              <a:latin typeface="Arial" charset="0"/>
              <a:cs typeface="Arial" charset="0"/>
            </a:endParaRPr>
          </a:p>
        </p:txBody>
      </p:sp>
      <p:pic>
        <p:nvPicPr>
          <p:cNvPr id="28675" name="Picture 4"/>
          <p:cNvPicPr>
            <a:picLocks noChangeAspect="1" noChangeArrowheads="1"/>
          </p:cNvPicPr>
          <p:nvPr/>
        </p:nvPicPr>
        <p:blipFill>
          <a:blip r:embed="rId2" cstate="print"/>
          <a:srcRect/>
          <a:stretch>
            <a:fillRect/>
          </a:stretch>
        </p:blipFill>
        <p:spPr bwMode="auto">
          <a:xfrm>
            <a:off x="503238" y="990600"/>
            <a:ext cx="3051175" cy="4953000"/>
          </a:xfrm>
          <a:prstGeom prst="rect">
            <a:avLst/>
          </a:prstGeom>
          <a:noFill/>
          <a:ln w="9525">
            <a:noFill/>
            <a:miter lim="800000"/>
            <a:headEnd/>
            <a:tailEnd/>
          </a:ln>
        </p:spPr>
      </p:pic>
      <p:cxnSp>
        <p:nvCxnSpPr>
          <p:cNvPr id="6" name="Straight Arrow Connector 5"/>
          <p:cNvCxnSpPr/>
          <p:nvPr/>
        </p:nvCxnSpPr>
        <p:spPr>
          <a:xfrm flipH="1">
            <a:off x="2335213" y="2514600"/>
            <a:ext cx="2209800" cy="990600"/>
          </a:xfrm>
          <a:prstGeom prst="straightConnector1">
            <a:avLst/>
          </a:prstGeom>
          <a:ln w="38100">
            <a:solidFill>
              <a:srgbClr val="0000CC"/>
            </a:solidFill>
            <a:tailEnd type="triangle" w="med" len="lg"/>
          </a:ln>
        </p:spPr>
        <p:style>
          <a:lnRef idx="1">
            <a:schemeClr val="accent1"/>
          </a:lnRef>
          <a:fillRef idx="0">
            <a:schemeClr val="accent1"/>
          </a:fillRef>
          <a:effectRef idx="0">
            <a:schemeClr val="accent1"/>
          </a:effectRef>
          <a:fontRef idx="minor">
            <a:schemeClr val="tx1"/>
          </a:fontRef>
        </p:style>
      </p:cxnSp>
      <p:sp>
        <p:nvSpPr>
          <p:cNvPr id="28677" name="TextBox 6"/>
          <p:cNvSpPr txBox="1">
            <a:spLocks noChangeArrowheads="1"/>
          </p:cNvSpPr>
          <p:nvPr/>
        </p:nvSpPr>
        <p:spPr bwMode="auto">
          <a:xfrm>
            <a:off x="26988" y="3132138"/>
            <a:ext cx="582612" cy="830262"/>
          </a:xfrm>
          <a:prstGeom prst="rect">
            <a:avLst/>
          </a:prstGeom>
          <a:noFill/>
          <a:ln w="9525">
            <a:noFill/>
            <a:miter lim="800000"/>
            <a:headEnd/>
            <a:tailEnd/>
          </a:ln>
        </p:spPr>
        <p:txBody>
          <a:bodyPr wrap="none">
            <a:spAutoFit/>
          </a:bodyPr>
          <a:lstStyle/>
          <a:p>
            <a:pPr algn="ctr"/>
            <a:r>
              <a:rPr lang="en-US" sz="2800" i="0">
                <a:solidFill>
                  <a:schemeClr val="tx1"/>
                </a:solidFill>
              </a:rPr>
              <a:t>Z</a:t>
            </a:r>
          </a:p>
          <a:p>
            <a:pPr algn="ctr"/>
            <a:r>
              <a:rPr lang="en-US" sz="2000" i="0">
                <a:solidFill>
                  <a:schemeClr val="tx1"/>
                </a:solidFill>
              </a:rPr>
              <a:t>[m]</a:t>
            </a:r>
          </a:p>
        </p:txBody>
      </p:sp>
      <p:sp>
        <p:nvSpPr>
          <p:cNvPr id="28678" name="TextBox 7"/>
          <p:cNvSpPr txBox="1">
            <a:spLocks noChangeArrowheads="1"/>
          </p:cNvSpPr>
          <p:nvPr/>
        </p:nvSpPr>
        <p:spPr bwMode="auto">
          <a:xfrm>
            <a:off x="1774825" y="5876925"/>
            <a:ext cx="941388" cy="523875"/>
          </a:xfrm>
          <a:prstGeom prst="rect">
            <a:avLst/>
          </a:prstGeom>
          <a:noFill/>
          <a:ln w="9525">
            <a:noFill/>
            <a:miter lim="800000"/>
            <a:headEnd/>
            <a:tailEnd/>
          </a:ln>
        </p:spPr>
        <p:txBody>
          <a:bodyPr wrap="none">
            <a:spAutoFit/>
          </a:bodyPr>
          <a:lstStyle/>
          <a:p>
            <a:pPr algn="ctr"/>
            <a:r>
              <a:rPr lang="en-US" sz="2800" i="0">
                <a:solidFill>
                  <a:schemeClr val="tx1"/>
                </a:solidFill>
              </a:rPr>
              <a:t>R </a:t>
            </a:r>
            <a:r>
              <a:rPr lang="en-US" sz="2000" i="0">
                <a:solidFill>
                  <a:schemeClr val="tx1"/>
                </a:solidFill>
              </a:rPr>
              <a:t>[m]</a:t>
            </a:r>
          </a:p>
        </p:txBody>
      </p:sp>
      <p:sp>
        <p:nvSpPr>
          <p:cNvPr id="28679" name="Rectangle 43"/>
          <p:cNvSpPr>
            <a:spLocks noChangeArrowheads="1"/>
          </p:cNvSpPr>
          <p:nvPr/>
        </p:nvSpPr>
        <p:spPr bwMode="auto">
          <a:xfrm>
            <a:off x="0" y="0"/>
            <a:ext cx="9144000" cy="889000"/>
          </a:xfrm>
          <a:prstGeom prst="rect">
            <a:avLst/>
          </a:prstGeom>
          <a:noFill/>
          <a:ln w="9525">
            <a:noFill/>
            <a:miter lim="800000"/>
            <a:headEnd/>
            <a:tailEnd/>
          </a:ln>
        </p:spPr>
        <p:txBody>
          <a:bodyPr/>
          <a:lstStyle/>
          <a:p>
            <a:pPr algn="ctr" eaLnBrk="0" hangingPunct="0">
              <a:spcBef>
                <a:spcPct val="0"/>
              </a:spcBef>
              <a:buFontTx/>
              <a:buNone/>
            </a:pPr>
            <a:r>
              <a:rPr lang="en-US" sz="2400" i="0" dirty="0" err="1"/>
              <a:t>Cryo</a:t>
            </a:r>
            <a:r>
              <a:rPr lang="en-US" sz="2400" i="0" dirty="0"/>
              <a:t>-pumping quite sensitive to strike-pt position on </a:t>
            </a:r>
            <a:r>
              <a:rPr lang="en-US" sz="2400" i="0" dirty="0" smtClean="0"/>
              <a:t>EAST </a:t>
            </a:r>
            <a:r>
              <a:rPr lang="en-US" sz="2400" i="0" dirty="0" smtClean="0">
                <a:solidFill>
                  <a:srgbClr val="FF0000"/>
                </a:solidFill>
              </a:rPr>
              <a:t> and results will help inform NSTX-U </a:t>
            </a:r>
            <a:r>
              <a:rPr lang="en-US" sz="2400" i="0" dirty="0" err="1" smtClean="0">
                <a:solidFill>
                  <a:srgbClr val="FF0000"/>
                </a:solidFill>
              </a:rPr>
              <a:t>cryo</a:t>
            </a:r>
            <a:r>
              <a:rPr lang="en-US" sz="2400" i="0" dirty="0" smtClean="0">
                <a:solidFill>
                  <a:srgbClr val="FF0000"/>
                </a:solidFill>
              </a:rPr>
              <a:t>-design</a:t>
            </a:r>
            <a:endParaRPr lang="en-US" sz="2400" i="0" dirty="0">
              <a:solidFill>
                <a:srgbClr val="FF0000"/>
              </a:solidFill>
              <a:latin typeface="Helvetica Neue" charset="0"/>
            </a:endParaRPr>
          </a:p>
        </p:txBody>
      </p:sp>
      <p:sp>
        <p:nvSpPr>
          <p:cNvPr id="8" name="TextBox 7"/>
          <p:cNvSpPr txBox="1"/>
          <p:nvPr/>
        </p:nvSpPr>
        <p:spPr>
          <a:xfrm>
            <a:off x="4495800" y="6248400"/>
            <a:ext cx="3772186" cy="338554"/>
          </a:xfrm>
          <a:prstGeom prst="rect">
            <a:avLst/>
          </a:prstGeom>
          <a:noFill/>
        </p:spPr>
        <p:txBody>
          <a:bodyPr wrap="none">
            <a:spAutoFit/>
          </a:bodyPr>
          <a:lstStyle/>
          <a:p>
            <a:pPr>
              <a:buFontTx/>
              <a:buNone/>
              <a:defRPr/>
            </a:pPr>
            <a:r>
              <a:rPr lang="en-US" sz="1600" dirty="0" smtClean="0">
                <a:solidFill>
                  <a:srgbClr val="1238FF"/>
                </a:solidFill>
                <a:latin typeface="+mn-lt"/>
                <a:cs typeface="ＭＳ Ｐゴシック" charset="-128"/>
              </a:rPr>
              <a:t>J. </a:t>
            </a:r>
            <a:r>
              <a:rPr lang="en-US" sz="1600" dirty="0">
                <a:solidFill>
                  <a:srgbClr val="1238FF"/>
                </a:solidFill>
                <a:latin typeface="+mn-lt"/>
                <a:cs typeface="ＭＳ Ｐゴシック" charset="-128"/>
              </a:rPr>
              <a:t>Menard, </a:t>
            </a:r>
            <a:r>
              <a:rPr lang="en-US" sz="1600" dirty="0" smtClean="0">
                <a:solidFill>
                  <a:srgbClr val="1238FF"/>
                </a:solidFill>
                <a:latin typeface="+mn-lt"/>
                <a:cs typeface="ＭＳ Ｐゴシック" charset="-128"/>
              </a:rPr>
              <a:t>M. </a:t>
            </a:r>
            <a:r>
              <a:rPr lang="en-US" sz="1600" dirty="0" err="1">
                <a:solidFill>
                  <a:srgbClr val="1238FF"/>
                </a:solidFill>
                <a:latin typeface="+mn-lt"/>
                <a:cs typeface="ＭＳ Ｐゴシック" charset="-128"/>
              </a:rPr>
              <a:t>Jaworski</a:t>
            </a:r>
            <a:r>
              <a:rPr lang="en-US" sz="1600" dirty="0">
                <a:solidFill>
                  <a:srgbClr val="1238FF"/>
                </a:solidFill>
                <a:latin typeface="+mn-lt"/>
                <a:cs typeface="ＭＳ Ｐゴシック" charset="-128"/>
              </a:rPr>
              <a:t>  et al., PPPL</a:t>
            </a:r>
          </a:p>
        </p:txBody>
      </p:sp>
      <p:sp>
        <p:nvSpPr>
          <p:cNvPr id="9" name="Slide Number Placeholder 3"/>
          <p:cNvSpPr>
            <a:spLocks noGrp="1"/>
          </p:cNvSpPr>
          <p:nvPr>
            <p:ph type="sldNum" sz="quarter" idx="10"/>
          </p:nvPr>
        </p:nvSpPr>
        <p:spPr>
          <a:xfrm>
            <a:off x="8382000" y="6629400"/>
            <a:ext cx="762000" cy="152400"/>
          </a:xfrm>
        </p:spPr>
        <p:txBody>
          <a:bodyPr/>
          <a:lstStyle/>
          <a:p>
            <a:pPr>
              <a:defRPr/>
            </a:pPr>
            <a:fld id="{7FBC0A1D-0D7E-4EAA-B844-E3A6B8CD6BA9}" type="slidenum">
              <a:rPr lang="en-US"/>
              <a:pPr>
                <a:defRPr/>
              </a:pPr>
              <a:t>53</a:t>
            </a:fld>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2"/>
          <p:cNvSpPr txBox="1">
            <a:spLocks noChangeArrowheads="1"/>
          </p:cNvSpPr>
          <p:nvPr/>
        </p:nvSpPr>
        <p:spPr bwMode="auto">
          <a:xfrm>
            <a:off x="0" y="6324600"/>
            <a:ext cx="9144000" cy="276225"/>
          </a:xfrm>
          <a:prstGeom prst="rect">
            <a:avLst/>
          </a:prstGeom>
          <a:noFill/>
          <a:ln w="9525">
            <a:noFill/>
            <a:miter lim="800000"/>
            <a:headEnd/>
            <a:tailEnd/>
          </a:ln>
        </p:spPr>
        <p:txBody>
          <a:bodyPr>
            <a:spAutoFit/>
          </a:bodyPr>
          <a:lstStyle/>
          <a:p>
            <a:pPr algn="ctr"/>
            <a:r>
              <a:rPr lang="en-US"/>
              <a:t>From G. Z. Zuo – “Lithium Coating for H-Mode and High Performance Plasmas on EAST in ASIPP” – PSI2012</a:t>
            </a:r>
          </a:p>
        </p:txBody>
      </p:sp>
      <p:pic>
        <p:nvPicPr>
          <p:cNvPr id="11266" name="Picture 2"/>
          <p:cNvPicPr>
            <a:picLocks noChangeAspect="1" noChangeArrowheads="1"/>
          </p:cNvPicPr>
          <p:nvPr/>
        </p:nvPicPr>
        <p:blipFill>
          <a:blip r:embed="rId2" cstate="print"/>
          <a:srcRect/>
          <a:stretch>
            <a:fillRect/>
          </a:stretch>
        </p:blipFill>
        <p:spPr bwMode="auto">
          <a:xfrm>
            <a:off x="304800" y="76200"/>
            <a:ext cx="8458200" cy="6208417"/>
          </a:xfrm>
          <a:prstGeom prst="rect">
            <a:avLst/>
          </a:prstGeom>
          <a:ln w="88900" cap="sq" cmpd="thickThin">
            <a:noFill/>
            <a:prstDash val="solid"/>
            <a:miter lim="800000"/>
          </a:ln>
          <a:effectLst>
            <a:innerShdw blurRad="76200">
              <a:srgbClr val="000000"/>
            </a:innerShdw>
          </a:effectLst>
        </p:spPr>
      </p:pic>
      <p:sp>
        <p:nvSpPr>
          <p:cNvPr id="5" name="Slide Number Placeholder 3"/>
          <p:cNvSpPr>
            <a:spLocks noGrp="1"/>
          </p:cNvSpPr>
          <p:nvPr>
            <p:ph type="sldNum" sz="quarter" idx="10"/>
          </p:nvPr>
        </p:nvSpPr>
        <p:spPr>
          <a:xfrm>
            <a:off x="8382000" y="6629400"/>
            <a:ext cx="762000" cy="152400"/>
          </a:xfrm>
        </p:spPr>
        <p:txBody>
          <a:bodyPr/>
          <a:lstStyle/>
          <a:p>
            <a:pPr algn="r">
              <a:defRPr/>
            </a:pPr>
            <a:fld id="{7FBC0A1D-0D7E-4EAA-B844-E3A6B8CD6BA9}" type="slidenum">
              <a:rPr lang="en-US" sz="900" i="0"/>
              <a:pPr algn="r">
                <a:defRPr/>
              </a:pPr>
              <a:t>54</a:t>
            </a:fld>
            <a:endParaRPr lang="en-US" sz="900" i="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9"/>
          <p:cNvGrpSpPr>
            <a:grpSpLocks/>
          </p:cNvGrpSpPr>
          <p:nvPr/>
        </p:nvGrpSpPr>
        <p:grpSpPr bwMode="auto">
          <a:xfrm>
            <a:off x="3429000" y="1143000"/>
            <a:ext cx="5607050" cy="5197475"/>
            <a:chOff x="1905000" y="1143000"/>
            <a:chExt cx="5607065" cy="5197531"/>
          </a:xfrm>
        </p:grpSpPr>
        <p:sp>
          <p:nvSpPr>
            <p:cNvPr id="317" name="Rectangle 8"/>
            <p:cNvSpPr/>
            <p:nvPr/>
          </p:nvSpPr>
          <p:spPr bwMode="auto">
            <a:xfrm>
              <a:off x="3552829" y="4530762"/>
              <a:ext cx="1055691" cy="32385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a:p>
          </p:txBody>
        </p:sp>
        <p:sp>
          <p:nvSpPr>
            <p:cNvPr id="318" name="Rectangle 15"/>
            <p:cNvSpPr/>
            <p:nvPr/>
          </p:nvSpPr>
          <p:spPr bwMode="auto">
            <a:xfrm>
              <a:off x="3552829" y="5805538"/>
              <a:ext cx="1055691" cy="35084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a:p>
          </p:txBody>
        </p:sp>
        <p:sp>
          <p:nvSpPr>
            <p:cNvPr id="319" name="Rectangle 318"/>
            <p:cNvSpPr/>
            <p:nvPr/>
          </p:nvSpPr>
          <p:spPr bwMode="auto">
            <a:xfrm rot="5400000">
              <a:off x="2890042" y="5199901"/>
              <a:ext cx="1055699" cy="288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a:p>
          </p:txBody>
        </p:sp>
        <p:sp>
          <p:nvSpPr>
            <p:cNvPr id="320" name="Rectangle 17"/>
            <p:cNvSpPr/>
            <p:nvPr/>
          </p:nvSpPr>
          <p:spPr bwMode="auto">
            <a:xfrm rot="5400000">
              <a:off x="4221959" y="5199901"/>
              <a:ext cx="1055699" cy="28892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a:p>
          </p:txBody>
        </p:sp>
        <p:sp>
          <p:nvSpPr>
            <p:cNvPr id="321" name="Rectangle 3"/>
            <p:cNvSpPr/>
            <p:nvPr/>
          </p:nvSpPr>
          <p:spPr bwMode="auto">
            <a:xfrm>
              <a:off x="3378204" y="4376773"/>
              <a:ext cx="1406529" cy="1539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a:p>
          </p:txBody>
        </p:sp>
        <p:sp>
          <p:nvSpPr>
            <p:cNvPr id="322" name="Rectangle 4"/>
            <p:cNvSpPr/>
            <p:nvPr/>
          </p:nvSpPr>
          <p:spPr bwMode="auto">
            <a:xfrm>
              <a:off x="3378204" y="6157967"/>
              <a:ext cx="1406529" cy="1539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a:p>
          </p:txBody>
        </p:sp>
        <p:sp>
          <p:nvSpPr>
            <p:cNvPr id="323" name="Rectangle 5"/>
            <p:cNvSpPr/>
            <p:nvPr/>
          </p:nvSpPr>
          <p:spPr bwMode="auto">
            <a:xfrm rot="5400000">
              <a:off x="2490784" y="5267370"/>
              <a:ext cx="1408127" cy="1539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a:p>
          </p:txBody>
        </p:sp>
        <p:sp>
          <p:nvSpPr>
            <p:cNvPr id="324" name="Rectangle 6"/>
            <p:cNvSpPr/>
            <p:nvPr/>
          </p:nvSpPr>
          <p:spPr bwMode="auto">
            <a:xfrm rot="5400000">
              <a:off x="4267202" y="5267370"/>
              <a:ext cx="1408127" cy="1539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a:p>
          </p:txBody>
        </p:sp>
        <p:sp>
          <p:nvSpPr>
            <p:cNvPr id="325" name="Rectangle 324"/>
            <p:cNvSpPr>
              <a:spLocks noChangeAspect="1"/>
            </p:cNvSpPr>
            <p:nvPr/>
          </p:nvSpPr>
          <p:spPr bwMode="auto">
            <a:xfrm>
              <a:off x="3552829" y="4816515"/>
              <a:ext cx="1055691" cy="10556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en-US"/>
            </a:p>
          </p:txBody>
        </p:sp>
        <p:sp>
          <p:nvSpPr>
            <p:cNvPr id="326" name="Oval 325"/>
            <p:cNvSpPr>
              <a:spLocks noChangeAspect="1"/>
            </p:cNvSpPr>
            <p:nvPr/>
          </p:nvSpPr>
          <p:spPr bwMode="auto">
            <a:xfrm>
              <a:off x="3378204" y="4640301"/>
              <a:ext cx="1406529" cy="140812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en-US"/>
            </a:p>
          </p:txBody>
        </p:sp>
        <p:sp>
          <p:nvSpPr>
            <p:cNvPr id="327" name="Oval 326"/>
            <p:cNvSpPr>
              <a:spLocks noChangeAspect="1"/>
            </p:cNvSpPr>
            <p:nvPr/>
          </p:nvSpPr>
          <p:spPr bwMode="auto">
            <a:xfrm>
              <a:off x="3457579" y="4719677"/>
              <a:ext cx="1252541" cy="1252550"/>
            </a:xfrm>
            <a:prstGeom prst="ellipse">
              <a:avLst/>
            </a:prstGeom>
            <a:no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en-US"/>
            </a:p>
          </p:txBody>
        </p:sp>
        <p:sp>
          <p:nvSpPr>
            <p:cNvPr id="328" name="Oval 327"/>
            <p:cNvSpPr>
              <a:spLocks noChangeAspect="1"/>
            </p:cNvSpPr>
            <p:nvPr/>
          </p:nvSpPr>
          <p:spPr bwMode="auto">
            <a:xfrm>
              <a:off x="3557592" y="4819690"/>
              <a:ext cx="1052515" cy="105411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a:p>
          </p:txBody>
        </p:sp>
        <p:cxnSp>
          <p:nvCxnSpPr>
            <p:cNvPr id="329" name="Straight Connector 18"/>
            <p:cNvCxnSpPr/>
            <p:nvPr/>
          </p:nvCxnSpPr>
          <p:spPr bwMode="auto">
            <a:xfrm rot="5400000">
              <a:off x="4008443" y="5346745"/>
              <a:ext cx="14605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0" name="Straight Connector 19"/>
            <p:cNvCxnSpPr/>
            <p:nvPr/>
          </p:nvCxnSpPr>
          <p:spPr bwMode="auto">
            <a:xfrm rot="10800000">
              <a:off x="4013206" y="5341983"/>
              <a:ext cx="14763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31" name="Oval 20"/>
            <p:cNvSpPr>
              <a:spLocks noChangeAspect="1"/>
            </p:cNvSpPr>
            <p:nvPr/>
          </p:nvSpPr>
          <p:spPr bwMode="auto">
            <a:xfrm>
              <a:off x="4248156" y="4724439"/>
              <a:ext cx="53975" cy="5238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en-US"/>
            </a:p>
          </p:txBody>
        </p:sp>
        <p:sp>
          <p:nvSpPr>
            <p:cNvPr id="332" name="Oval 21"/>
            <p:cNvSpPr>
              <a:spLocks noChangeAspect="1"/>
            </p:cNvSpPr>
            <p:nvPr/>
          </p:nvSpPr>
          <p:spPr bwMode="auto">
            <a:xfrm>
              <a:off x="4057656" y="4695863"/>
              <a:ext cx="52388" cy="5238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en-US"/>
            </a:p>
          </p:txBody>
        </p:sp>
        <p:sp>
          <p:nvSpPr>
            <p:cNvPr id="333" name="Oval 22"/>
            <p:cNvSpPr>
              <a:spLocks noChangeAspect="1"/>
            </p:cNvSpPr>
            <p:nvPr/>
          </p:nvSpPr>
          <p:spPr bwMode="auto">
            <a:xfrm>
              <a:off x="4422782" y="4810165"/>
              <a:ext cx="52388" cy="5238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en-US"/>
            </a:p>
          </p:txBody>
        </p:sp>
        <p:sp>
          <p:nvSpPr>
            <p:cNvPr id="334" name="Oval 23"/>
            <p:cNvSpPr>
              <a:spLocks noChangeAspect="1"/>
            </p:cNvSpPr>
            <p:nvPr/>
          </p:nvSpPr>
          <p:spPr bwMode="auto">
            <a:xfrm>
              <a:off x="4559307" y="4946691"/>
              <a:ext cx="52388" cy="5238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en-US"/>
            </a:p>
          </p:txBody>
        </p:sp>
        <p:sp>
          <p:nvSpPr>
            <p:cNvPr id="335" name="Oval 24"/>
            <p:cNvSpPr>
              <a:spLocks noChangeAspect="1"/>
            </p:cNvSpPr>
            <p:nvPr/>
          </p:nvSpPr>
          <p:spPr bwMode="auto">
            <a:xfrm>
              <a:off x="4652970" y="5124493"/>
              <a:ext cx="52387" cy="5238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en-US"/>
            </a:p>
          </p:txBody>
        </p:sp>
        <p:sp>
          <p:nvSpPr>
            <p:cNvPr id="336" name="Oval 25"/>
            <p:cNvSpPr>
              <a:spLocks noChangeAspect="1"/>
            </p:cNvSpPr>
            <p:nvPr/>
          </p:nvSpPr>
          <p:spPr bwMode="auto">
            <a:xfrm>
              <a:off x="4684720" y="5321345"/>
              <a:ext cx="52387" cy="5238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en-US"/>
            </a:p>
          </p:txBody>
        </p:sp>
        <p:sp>
          <p:nvSpPr>
            <p:cNvPr id="337" name="Oval 26"/>
            <p:cNvSpPr>
              <a:spLocks noChangeAspect="1"/>
            </p:cNvSpPr>
            <p:nvPr/>
          </p:nvSpPr>
          <p:spPr bwMode="auto">
            <a:xfrm flipV="1">
              <a:off x="4246569" y="5913489"/>
              <a:ext cx="53975" cy="5397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en-US"/>
            </a:p>
          </p:txBody>
        </p:sp>
        <p:sp>
          <p:nvSpPr>
            <p:cNvPr id="338" name="Oval 27"/>
            <p:cNvSpPr>
              <a:spLocks noChangeAspect="1"/>
            </p:cNvSpPr>
            <p:nvPr/>
          </p:nvSpPr>
          <p:spPr bwMode="auto">
            <a:xfrm flipV="1">
              <a:off x="4056069" y="5943652"/>
              <a:ext cx="52387" cy="5238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en-US"/>
            </a:p>
          </p:txBody>
        </p:sp>
        <p:sp>
          <p:nvSpPr>
            <p:cNvPr id="339" name="Oval 28"/>
            <p:cNvSpPr>
              <a:spLocks noChangeAspect="1"/>
            </p:cNvSpPr>
            <p:nvPr/>
          </p:nvSpPr>
          <p:spPr bwMode="auto">
            <a:xfrm flipV="1">
              <a:off x="4421195" y="5829350"/>
              <a:ext cx="52387" cy="5238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en-US"/>
            </a:p>
          </p:txBody>
        </p:sp>
        <p:sp>
          <p:nvSpPr>
            <p:cNvPr id="340" name="Oval 29"/>
            <p:cNvSpPr>
              <a:spLocks noChangeAspect="1"/>
            </p:cNvSpPr>
            <p:nvPr/>
          </p:nvSpPr>
          <p:spPr bwMode="auto">
            <a:xfrm flipV="1">
              <a:off x="4557720" y="5691237"/>
              <a:ext cx="52387" cy="5397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en-US"/>
            </a:p>
          </p:txBody>
        </p:sp>
        <p:sp>
          <p:nvSpPr>
            <p:cNvPr id="341" name="Oval 30"/>
            <p:cNvSpPr>
              <a:spLocks noChangeAspect="1"/>
            </p:cNvSpPr>
            <p:nvPr/>
          </p:nvSpPr>
          <p:spPr bwMode="auto">
            <a:xfrm flipV="1">
              <a:off x="4651382" y="5513435"/>
              <a:ext cx="52388" cy="5397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en-US"/>
            </a:p>
          </p:txBody>
        </p:sp>
        <p:sp>
          <p:nvSpPr>
            <p:cNvPr id="342" name="Rectangle 341"/>
            <p:cNvSpPr/>
            <p:nvPr/>
          </p:nvSpPr>
          <p:spPr bwMode="auto">
            <a:xfrm>
              <a:off x="3557592" y="1870083"/>
              <a:ext cx="1055690" cy="1174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en-US"/>
            </a:p>
          </p:txBody>
        </p:sp>
        <p:sp>
          <p:nvSpPr>
            <p:cNvPr id="343" name="Rectangle 342"/>
            <p:cNvSpPr/>
            <p:nvPr/>
          </p:nvSpPr>
          <p:spPr bwMode="auto">
            <a:xfrm>
              <a:off x="3733805" y="1987559"/>
              <a:ext cx="703265" cy="105569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en-US"/>
            </a:p>
          </p:txBody>
        </p:sp>
        <p:sp>
          <p:nvSpPr>
            <p:cNvPr id="344" name="Rectangle 343"/>
            <p:cNvSpPr/>
            <p:nvPr/>
          </p:nvSpPr>
          <p:spPr bwMode="auto">
            <a:xfrm>
              <a:off x="3557592" y="3043258"/>
              <a:ext cx="1055690" cy="1174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en-US"/>
            </a:p>
          </p:txBody>
        </p:sp>
        <p:sp>
          <p:nvSpPr>
            <p:cNvPr id="345" name="Rectangle 344"/>
            <p:cNvSpPr/>
            <p:nvPr/>
          </p:nvSpPr>
          <p:spPr bwMode="auto">
            <a:xfrm>
              <a:off x="3557592" y="1752607"/>
              <a:ext cx="1055690" cy="1174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en-US"/>
            </a:p>
          </p:txBody>
        </p:sp>
        <p:sp>
          <p:nvSpPr>
            <p:cNvPr id="346" name="Rectangle 345"/>
            <p:cNvSpPr/>
            <p:nvPr/>
          </p:nvSpPr>
          <p:spPr bwMode="auto">
            <a:xfrm>
              <a:off x="3557592" y="3160735"/>
              <a:ext cx="1055690" cy="1174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en-US"/>
            </a:p>
          </p:txBody>
        </p:sp>
        <p:sp>
          <p:nvSpPr>
            <p:cNvPr id="347" name="Rectangle 3"/>
            <p:cNvSpPr/>
            <p:nvPr/>
          </p:nvSpPr>
          <p:spPr bwMode="auto">
            <a:xfrm>
              <a:off x="3373442" y="4225958"/>
              <a:ext cx="1406529" cy="1539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en-US"/>
            </a:p>
          </p:txBody>
        </p:sp>
        <p:grpSp>
          <p:nvGrpSpPr>
            <p:cNvPr id="3" name="Group 93"/>
            <p:cNvGrpSpPr>
              <a:grpSpLocks/>
            </p:cNvGrpSpPr>
            <p:nvPr/>
          </p:nvGrpSpPr>
          <p:grpSpPr bwMode="auto">
            <a:xfrm>
              <a:off x="3276600" y="2006600"/>
              <a:ext cx="457200" cy="493713"/>
              <a:chOff x="3276600" y="2006600"/>
              <a:chExt cx="457200" cy="493713"/>
            </a:xfrm>
          </p:grpSpPr>
          <p:sp>
            <p:nvSpPr>
              <p:cNvPr id="404" name="Rectangle 34"/>
              <p:cNvSpPr/>
              <p:nvPr/>
            </p:nvSpPr>
            <p:spPr bwMode="auto">
              <a:xfrm flipH="1">
                <a:off x="3276604" y="2006609"/>
                <a:ext cx="79375" cy="49213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en-US"/>
              </a:p>
            </p:txBody>
          </p:sp>
          <p:sp>
            <p:nvSpPr>
              <p:cNvPr id="405" name="Rectangle 404"/>
              <p:cNvSpPr/>
              <p:nvPr/>
            </p:nvSpPr>
            <p:spPr bwMode="auto">
              <a:xfrm>
                <a:off x="3440117" y="2105035"/>
                <a:ext cx="293688" cy="2936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en-US"/>
              </a:p>
            </p:txBody>
          </p:sp>
          <p:sp>
            <p:nvSpPr>
              <p:cNvPr id="406" name="Rectangle 37"/>
              <p:cNvSpPr/>
              <p:nvPr/>
            </p:nvSpPr>
            <p:spPr bwMode="auto">
              <a:xfrm flipH="1">
                <a:off x="3359154" y="2008197"/>
                <a:ext cx="80963" cy="49213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en-US"/>
              </a:p>
            </p:txBody>
          </p:sp>
        </p:grpSp>
        <p:sp>
          <p:nvSpPr>
            <p:cNvPr id="349" name="Rectangle 348"/>
            <p:cNvSpPr/>
            <p:nvPr/>
          </p:nvSpPr>
          <p:spPr bwMode="auto">
            <a:xfrm>
              <a:off x="3948118" y="3368699"/>
              <a:ext cx="263526" cy="77470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en-US"/>
            </a:p>
          </p:txBody>
        </p:sp>
        <p:sp>
          <p:nvSpPr>
            <p:cNvPr id="350" name="Rectangle 349"/>
            <p:cNvSpPr/>
            <p:nvPr/>
          </p:nvSpPr>
          <p:spPr bwMode="auto">
            <a:xfrm rot="5400000" flipH="1">
              <a:off x="4040193" y="3078186"/>
              <a:ext cx="80963" cy="4937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en-US"/>
            </a:p>
          </p:txBody>
        </p:sp>
        <p:sp>
          <p:nvSpPr>
            <p:cNvPr id="351" name="Rectangle 350"/>
            <p:cNvSpPr/>
            <p:nvPr/>
          </p:nvSpPr>
          <p:spPr bwMode="auto">
            <a:xfrm rot="5400000" flipH="1">
              <a:off x="4048131" y="3941794"/>
              <a:ext cx="80963" cy="4937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en-US"/>
            </a:p>
          </p:txBody>
        </p:sp>
        <p:grpSp>
          <p:nvGrpSpPr>
            <p:cNvPr id="4" name="Group 86"/>
            <p:cNvGrpSpPr>
              <a:grpSpLocks/>
            </p:cNvGrpSpPr>
            <p:nvPr/>
          </p:nvGrpSpPr>
          <p:grpSpPr bwMode="auto">
            <a:xfrm>
              <a:off x="3833815" y="2451100"/>
              <a:ext cx="493712" cy="493713"/>
              <a:chOff x="5638353" y="913591"/>
              <a:chExt cx="641259" cy="641098"/>
            </a:xfrm>
          </p:grpSpPr>
          <p:sp>
            <p:nvSpPr>
              <p:cNvPr id="402" name="Oval 401"/>
              <p:cNvSpPr>
                <a:spLocks noChangeAspect="1"/>
              </p:cNvSpPr>
              <p:nvPr/>
            </p:nvSpPr>
            <p:spPr>
              <a:xfrm>
                <a:off x="5638357" y="913609"/>
                <a:ext cx="641260" cy="64110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en-US"/>
              </a:p>
            </p:txBody>
          </p:sp>
          <p:sp>
            <p:nvSpPr>
              <p:cNvPr id="403" name="Oval 402"/>
              <p:cNvSpPr>
                <a:spLocks noChangeAspect="1"/>
              </p:cNvSpPr>
              <p:nvPr/>
            </p:nvSpPr>
            <p:spPr>
              <a:xfrm>
                <a:off x="5737330" y="1012558"/>
                <a:ext cx="447439" cy="44733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en-US"/>
              </a:p>
            </p:txBody>
          </p:sp>
        </p:grpSp>
        <p:grpSp>
          <p:nvGrpSpPr>
            <p:cNvPr id="5" name="Group 94"/>
            <p:cNvGrpSpPr>
              <a:grpSpLocks/>
            </p:cNvGrpSpPr>
            <p:nvPr/>
          </p:nvGrpSpPr>
          <p:grpSpPr bwMode="auto">
            <a:xfrm>
              <a:off x="3633791" y="5314950"/>
              <a:ext cx="815975" cy="817563"/>
              <a:chOff x="7240008" y="4038447"/>
              <a:chExt cx="1059832" cy="1061626"/>
            </a:xfrm>
          </p:grpSpPr>
          <p:sp>
            <p:nvSpPr>
              <p:cNvPr id="400" name="Oval 399"/>
              <p:cNvSpPr>
                <a:spLocks noChangeAspect="1"/>
              </p:cNvSpPr>
              <p:nvPr/>
            </p:nvSpPr>
            <p:spPr>
              <a:xfrm>
                <a:off x="7240011" y="4038505"/>
                <a:ext cx="1059835" cy="1061638"/>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en-US"/>
              </a:p>
            </p:txBody>
          </p:sp>
          <p:cxnSp>
            <p:nvCxnSpPr>
              <p:cNvPr id="401" name="Straight Connector 400"/>
              <p:cNvCxnSpPr/>
              <p:nvPr/>
            </p:nvCxnSpPr>
            <p:spPr>
              <a:xfrm rot="5400000">
                <a:off x="7241170" y="4569325"/>
                <a:ext cx="106163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 name="Group 102"/>
            <p:cNvGrpSpPr/>
            <p:nvPr/>
          </p:nvGrpSpPr>
          <p:grpSpPr bwMode="auto">
            <a:xfrm>
              <a:off x="4068826" y="4371425"/>
              <a:ext cx="30799" cy="837799"/>
              <a:chOff x="7579996" y="3941285"/>
              <a:chExt cx="40004" cy="1087915"/>
            </a:xfrm>
            <a:solidFill>
              <a:srgbClr val="00B0F0"/>
            </a:solidFill>
          </p:grpSpPr>
          <p:sp>
            <p:nvSpPr>
              <p:cNvPr id="393" name="Oval 392"/>
              <p:cNvSpPr>
                <a:spLocks noChangeAspect="1"/>
              </p:cNvSpPr>
              <p:nvPr/>
            </p:nvSpPr>
            <p:spPr bwMode="auto">
              <a:xfrm>
                <a:off x="7579996" y="3941285"/>
                <a:ext cx="37782" cy="38894"/>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en-US"/>
              </a:p>
            </p:txBody>
          </p:sp>
          <p:sp>
            <p:nvSpPr>
              <p:cNvPr id="394" name="Oval 45"/>
              <p:cNvSpPr>
                <a:spLocks noChangeAspect="1"/>
              </p:cNvSpPr>
              <p:nvPr/>
            </p:nvSpPr>
            <p:spPr bwMode="auto">
              <a:xfrm>
                <a:off x="7579996" y="4115752"/>
                <a:ext cx="38894" cy="38893"/>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en-US"/>
              </a:p>
            </p:txBody>
          </p:sp>
          <p:sp>
            <p:nvSpPr>
              <p:cNvPr id="395" name="Oval 394"/>
              <p:cNvSpPr>
                <a:spLocks noChangeAspect="1"/>
              </p:cNvSpPr>
              <p:nvPr/>
            </p:nvSpPr>
            <p:spPr bwMode="auto">
              <a:xfrm>
                <a:off x="7579996" y="4291329"/>
                <a:ext cx="38894" cy="37783"/>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en-US"/>
              </a:p>
            </p:txBody>
          </p:sp>
          <p:sp>
            <p:nvSpPr>
              <p:cNvPr id="396" name="Oval 395"/>
              <p:cNvSpPr>
                <a:spLocks noChangeAspect="1"/>
              </p:cNvSpPr>
              <p:nvPr/>
            </p:nvSpPr>
            <p:spPr bwMode="auto">
              <a:xfrm>
                <a:off x="7581107" y="4465795"/>
                <a:ext cx="37782" cy="38894"/>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en-US"/>
              </a:p>
            </p:txBody>
          </p:sp>
          <p:sp>
            <p:nvSpPr>
              <p:cNvPr id="397" name="Oval 396"/>
              <p:cNvSpPr>
                <a:spLocks noChangeAspect="1"/>
              </p:cNvSpPr>
              <p:nvPr/>
            </p:nvSpPr>
            <p:spPr bwMode="auto">
              <a:xfrm>
                <a:off x="7581107" y="4641373"/>
                <a:ext cx="37782" cy="37783"/>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en-US"/>
              </a:p>
            </p:txBody>
          </p:sp>
          <p:sp>
            <p:nvSpPr>
              <p:cNvPr id="398" name="Oval 397"/>
              <p:cNvSpPr>
                <a:spLocks noChangeAspect="1"/>
              </p:cNvSpPr>
              <p:nvPr/>
            </p:nvSpPr>
            <p:spPr bwMode="auto">
              <a:xfrm>
                <a:off x="7581107" y="4815839"/>
                <a:ext cx="38893" cy="38893"/>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en-US"/>
              </a:p>
            </p:txBody>
          </p:sp>
          <p:sp>
            <p:nvSpPr>
              <p:cNvPr id="399" name="Oval 398"/>
              <p:cNvSpPr>
                <a:spLocks noChangeAspect="1"/>
              </p:cNvSpPr>
              <p:nvPr/>
            </p:nvSpPr>
            <p:spPr bwMode="auto">
              <a:xfrm>
                <a:off x="7581107" y="4991417"/>
                <a:ext cx="38893" cy="37783"/>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en-US"/>
              </a:p>
            </p:txBody>
          </p:sp>
        </p:grpSp>
        <p:grpSp>
          <p:nvGrpSpPr>
            <p:cNvPr id="7" name="Group 103"/>
            <p:cNvGrpSpPr>
              <a:grpSpLocks/>
            </p:cNvGrpSpPr>
            <p:nvPr/>
          </p:nvGrpSpPr>
          <p:grpSpPr bwMode="auto">
            <a:xfrm rot="5400000">
              <a:off x="4586241" y="4927782"/>
              <a:ext cx="30165" cy="830273"/>
              <a:chOff x="7580653" y="3950714"/>
              <a:chExt cx="39169" cy="1078388"/>
            </a:xfrm>
          </p:grpSpPr>
          <p:sp>
            <p:nvSpPr>
              <p:cNvPr id="386" name="Oval 385"/>
              <p:cNvSpPr>
                <a:spLocks noChangeAspect="1"/>
              </p:cNvSpPr>
              <p:nvPr/>
            </p:nvSpPr>
            <p:spPr bwMode="auto">
              <a:xfrm>
                <a:off x="7563980" y="3967148"/>
                <a:ext cx="37104" cy="39176"/>
              </a:xfrm>
              <a:prstGeom prst="ellipse">
                <a:avLst/>
              </a:prstGeom>
              <a:solidFill>
                <a:srgbClr val="0070C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en-US"/>
              </a:p>
            </p:txBody>
          </p:sp>
          <p:sp>
            <p:nvSpPr>
              <p:cNvPr id="387" name="Oval 386"/>
              <p:cNvSpPr>
                <a:spLocks noChangeAspect="1"/>
              </p:cNvSpPr>
              <p:nvPr/>
            </p:nvSpPr>
            <p:spPr bwMode="auto">
              <a:xfrm>
                <a:off x="7563979" y="4142408"/>
                <a:ext cx="37104" cy="39177"/>
              </a:xfrm>
              <a:prstGeom prst="ellipse">
                <a:avLst/>
              </a:prstGeom>
              <a:solidFill>
                <a:srgbClr val="0070C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en-US"/>
              </a:p>
            </p:txBody>
          </p:sp>
          <p:sp>
            <p:nvSpPr>
              <p:cNvPr id="388" name="Oval 39"/>
              <p:cNvSpPr>
                <a:spLocks noChangeAspect="1"/>
              </p:cNvSpPr>
              <p:nvPr/>
            </p:nvSpPr>
            <p:spPr bwMode="auto">
              <a:xfrm>
                <a:off x="7563979" y="4288804"/>
                <a:ext cx="37104" cy="37114"/>
              </a:xfrm>
              <a:prstGeom prst="ellipse">
                <a:avLst/>
              </a:prstGeom>
              <a:solidFill>
                <a:srgbClr val="0070C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en-US"/>
              </a:p>
            </p:txBody>
          </p:sp>
          <p:sp>
            <p:nvSpPr>
              <p:cNvPr id="389" name="Oval 40"/>
              <p:cNvSpPr>
                <a:spLocks noChangeAspect="1"/>
              </p:cNvSpPr>
              <p:nvPr/>
            </p:nvSpPr>
            <p:spPr bwMode="auto">
              <a:xfrm>
                <a:off x="7566041" y="4464066"/>
                <a:ext cx="35042" cy="37114"/>
              </a:xfrm>
              <a:prstGeom prst="ellipse">
                <a:avLst/>
              </a:prstGeom>
              <a:solidFill>
                <a:srgbClr val="0070C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en-US"/>
              </a:p>
            </p:txBody>
          </p:sp>
          <p:sp>
            <p:nvSpPr>
              <p:cNvPr id="390" name="Oval 41"/>
              <p:cNvSpPr>
                <a:spLocks noChangeAspect="1"/>
              </p:cNvSpPr>
              <p:nvPr/>
            </p:nvSpPr>
            <p:spPr bwMode="auto">
              <a:xfrm>
                <a:off x="7566041" y="4639328"/>
                <a:ext cx="35042" cy="37114"/>
              </a:xfrm>
              <a:prstGeom prst="ellipse">
                <a:avLst/>
              </a:prstGeom>
              <a:solidFill>
                <a:srgbClr val="0070C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en-US"/>
              </a:p>
            </p:txBody>
          </p:sp>
          <p:sp>
            <p:nvSpPr>
              <p:cNvPr id="391" name="Oval 42"/>
              <p:cNvSpPr>
                <a:spLocks noChangeAspect="1"/>
              </p:cNvSpPr>
              <p:nvPr/>
            </p:nvSpPr>
            <p:spPr bwMode="auto">
              <a:xfrm>
                <a:off x="7566042" y="4841396"/>
                <a:ext cx="37104" cy="39176"/>
              </a:xfrm>
              <a:prstGeom prst="ellipse">
                <a:avLst/>
              </a:prstGeom>
              <a:solidFill>
                <a:srgbClr val="0070C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en-US"/>
              </a:p>
            </p:txBody>
          </p:sp>
          <p:sp>
            <p:nvSpPr>
              <p:cNvPr id="392" name="Oval 43"/>
              <p:cNvSpPr>
                <a:spLocks noChangeAspect="1"/>
              </p:cNvSpPr>
              <p:nvPr/>
            </p:nvSpPr>
            <p:spPr bwMode="auto">
              <a:xfrm>
                <a:off x="7566041" y="4989852"/>
                <a:ext cx="37104" cy="37114"/>
              </a:xfrm>
              <a:prstGeom prst="ellipse">
                <a:avLst/>
              </a:prstGeom>
              <a:solidFill>
                <a:srgbClr val="0070C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en-US"/>
              </a:p>
            </p:txBody>
          </p:sp>
        </p:grpSp>
        <p:sp>
          <p:nvSpPr>
            <p:cNvPr id="356" name="Oval 355"/>
            <p:cNvSpPr>
              <a:spLocks noChangeAspect="1"/>
            </p:cNvSpPr>
            <p:nvPr/>
          </p:nvSpPr>
          <p:spPr bwMode="auto">
            <a:xfrm rot="5400000">
              <a:off x="5538004" y="5330076"/>
              <a:ext cx="28575" cy="30163"/>
            </a:xfrm>
            <a:prstGeom prst="ellipse">
              <a:avLst/>
            </a:prstGeom>
            <a:solidFill>
              <a:srgbClr val="0070C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en-US"/>
            </a:p>
          </p:txBody>
        </p:sp>
        <p:sp>
          <p:nvSpPr>
            <p:cNvPr id="357" name="Oval 356"/>
            <p:cNvSpPr>
              <a:spLocks noChangeAspect="1"/>
            </p:cNvSpPr>
            <p:nvPr/>
          </p:nvSpPr>
          <p:spPr bwMode="auto">
            <a:xfrm rot="5400000">
              <a:off x="5411797" y="5330870"/>
              <a:ext cx="28575" cy="28575"/>
            </a:xfrm>
            <a:prstGeom prst="ellipse">
              <a:avLst/>
            </a:prstGeom>
            <a:solidFill>
              <a:srgbClr val="0070C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en-US"/>
            </a:p>
          </p:txBody>
        </p:sp>
        <p:sp>
          <p:nvSpPr>
            <p:cNvPr id="358" name="Oval 357"/>
            <p:cNvSpPr>
              <a:spLocks noChangeAspect="1"/>
            </p:cNvSpPr>
            <p:nvPr/>
          </p:nvSpPr>
          <p:spPr bwMode="auto">
            <a:xfrm rot="5400000">
              <a:off x="5276065" y="5331664"/>
              <a:ext cx="30163" cy="28575"/>
            </a:xfrm>
            <a:prstGeom prst="ellipse">
              <a:avLst/>
            </a:prstGeom>
            <a:solidFill>
              <a:srgbClr val="0070C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en-US"/>
            </a:p>
          </p:txBody>
        </p:sp>
        <p:sp>
          <p:nvSpPr>
            <p:cNvPr id="359" name="Oval 358"/>
            <p:cNvSpPr>
              <a:spLocks noChangeAspect="1"/>
            </p:cNvSpPr>
            <p:nvPr/>
          </p:nvSpPr>
          <p:spPr bwMode="auto">
            <a:xfrm rot="5400000">
              <a:off x="5141128" y="5331664"/>
              <a:ext cx="30163" cy="28575"/>
            </a:xfrm>
            <a:prstGeom prst="ellipse">
              <a:avLst/>
            </a:prstGeom>
            <a:solidFill>
              <a:srgbClr val="0070C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en-US"/>
            </a:p>
          </p:txBody>
        </p:sp>
        <p:cxnSp>
          <p:nvCxnSpPr>
            <p:cNvPr id="360" name="Straight Arrow Connector 359"/>
            <p:cNvCxnSpPr/>
            <p:nvPr/>
          </p:nvCxnSpPr>
          <p:spPr bwMode="auto">
            <a:xfrm>
              <a:off x="5715010" y="5343570"/>
              <a:ext cx="646115"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8" name="Group 123"/>
            <p:cNvGrpSpPr/>
            <p:nvPr/>
          </p:nvGrpSpPr>
          <p:grpSpPr bwMode="auto">
            <a:xfrm rot="10800000">
              <a:off x="4068826" y="3424214"/>
              <a:ext cx="30799" cy="837799"/>
              <a:chOff x="7579996" y="3941285"/>
              <a:chExt cx="40004" cy="1087915"/>
            </a:xfrm>
            <a:solidFill>
              <a:srgbClr val="00B0F0"/>
            </a:solidFill>
          </p:grpSpPr>
          <p:sp>
            <p:nvSpPr>
              <p:cNvPr id="379" name="Oval 60"/>
              <p:cNvSpPr>
                <a:spLocks noChangeAspect="1"/>
              </p:cNvSpPr>
              <p:nvPr/>
            </p:nvSpPr>
            <p:spPr bwMode="auto">
              <a:xfrm>
                <a:off x="7579996" y="3941285"/>
                <a:ext cx="37782" cy="38894"/>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en-US"/>
              </a:p>
            </p:txBody>
          </p:sp>
          <p:sp>
            <p:nvSpPr>
              <p:cNvPr id="380" name="Oval 379"/>
              <p:cNvSpPr>
                <a:spLocks noChangeAspect="1"/>
              </p:cNvSpPr>
              <p:nvPr/>
            </p:nvSpPr>
            <p:spPr bwMode="auto">
              <a:xfrm>
                <a:off x="7579996" y="4115752"/>
                <a:ext cx="38894" cy="38893"/>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en-US"/>
              </a:p>
            </p:txBody>
          </p:sp>
          <p:sp>
            <p:nvSpPr>
              <p:cNvPr id="381" name="Oval 380"/>
              <p:cNvSpPr>
                <a:spLocks noChangeAspect="1"/>
              </p:cNvSpPr>
              <p:nvPr/>
            </p:nvSpPr>
            <p:spPr bwMode="auto">
              <a:xfrm>
                <a:off x="7579996" y="4291329"/>
                <a:ext cx="38894" cy="37783"/>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en-US"/>
              </a:p>
            </p:txBody>
          </p:sp>
          <p:sp>
            <p:nvSpPr>
              <p:cNvPr id="382" name="Oval 381"/>
              <p:cNvSpPr>
                <a:spLocks noChangeAspect="1"/>
              </p:cNvSpPr>
              <p:nvPr/>
            </p:nvSpPr>
            <p:spPr bwMode="auto">
              <a:xfrm>
                <a:off x="7581107" y="4465795"/>
                <a:ext cx="37782" cy="38894"/>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en-US"/>
              </a:p>
            </p:txBody>
          </p:sp>
          <p:sp>
            <p:nvSpPr>
              <p:cNvPr id="383" name="Oval 382"/>
              <p:cNvSpPr>
                <a:spLocks noChangeAspect="1"/>
              </p:cNvSpPr>
              <p:nvPr/>
            </p:nvSpPr>
            <p:spPr bwMode="auto">
              <a:xfrm>
                <a:off x="7581107" y="4641373"/>
                <a:ext cx="37782" cy="37783"/>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en-US"/>
              </a:p>
            </p:txBody>
          </p:sp>
          <p:sp>
            <p:nvSpPr>
              <p:cNvPr id="384" name="Oval 383"/>
              <p:cNvSpPr>
                <a:spLocks noChangeAspect="1"/>
              </p:cNvSpPr>
              <p:nvPr/>
            </p:nvSpPr>
            <p:spPr bwMode="auto">
              <a:xfrm>
                <a:off x="7581107" y="4815839"/>
                <a:ext cx="38893" cy="38893"/>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en-US"/>
              </a:p>
            </p:txBody>
          </p:sp>
          <p:sp>
            <p:nvSpPr>
              <p:cNvPr id="385" name="Oval 384"/>
              <p:cNvSpPr>
                <a:spLocks noChangeAspect="1"/>
              </p:cNvSpPr>
              <p:nvPr/>
            </p:nvSpPr>
            <p:spPr bwMode="auto">
              <a:xfrm>
                <a:off x="7581107" y="4991417"/>
                <a:ext cx="38893" cy="37783"/>
              </a:xfrm>
              <a:prstGeom prst="ellips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en-US"/>
              </a:p>
            </p:txBody>
          </p:sp>
        </p:grpSp>
        <p:cxnSp>
          <p:nvCxnSpPr>
            <p:cNvPr id="25665" name="Straight Connector 83"/>
            <p:cNvCxnSpPr>
              <a:cxnSpLocks noChangeShapeType="1"/>
            </p:cNvCxnSpPr>
            <p:nvPr/>
          </p:nvCxnSpPr>
          <p:spPr bwMode="auto">
            <a:xfrm>
              <a:off x="4876453" y="3276890"/>
              <a:ext cx="533337" cy="0"/>
            </a:xfrm>
            <a:prstGeom prst="line">
              <a:avLst/>
            </a:prstGeom>
            <a:noFill/>
            <a:ln w="15875">
              <a:solidFill>
                <a:schemeClr val="tx1"/>
              </a:solidFill>
              <a:round/>
              <a:headEnd/>
              <a:tailEnd/>
            </a:ln>
          </p:spPr>
        </p:cxnSp>
        <p:cxnSp>
          <p:nvCxnSpPr>
            <p:cNvPr id="25666" name="Straight Connector 84"/>
            <p:cNvCxnSpPr>
              <a:cxnSpLocks noChangeShapeType="1"/>
            </p:cNvCxnSpPr>
            <p:nvPr/>
          </p:nvCxnSpPr>
          <p:spPr bwMode="auto">
            <a:xfrm>
              <a:off x="4876453" y="4191414"/>
              <a:ext cx="533337" cy="0"/>
            </a:xfrm>
            <a:prstGeom prst="line">
              <a:avLst/>
            </a:prstGeom>
            <a:noFill/>
            <a:ln w="15875">
              <a:solidFill>
                <a:schemeClr val="tx1"/>
              </a:solidFill>
              <a:round/>
              <a:headEnd/>
              <a:tailEnd/>
            </a:ln>
          </p:spPr>
        </p:cxnSp>
        <p:cxnSp>
          <p:nvCxnSpPr>
            <p:cNvPr id="25667" name="Straight Arrow Connector 88"/>
            <p:cNvCxnSpPr>
              <a:cxnSpLocks noChangeShapeType="1"/>
            </p:cNvCxnSpPr>
            <p:nvPr/>
          </p:nvCxnSpPr>
          <p:spPr bwMode="auto">
            <a:xfrm rot="5400000">
              <a:off x="4647764" y="3734152"/>
              <a:ext cx="914524" cy="1588"/>
            </a:xfrm>
            <a:prstGeom prst="straightConnector1">
              <a:avLst/>
            </a:prstGeom>
            <a:noFill/>
            <a:ln w="15875">
              <a:solidFill>
                <a:schemeClr val="tx1"/>
              </a:solidFill>
              <a:round/>
              <a:headEnd type="arrow" w="med" len="med"/>
              <a:tailEnd type="arrow" w="med" len="med"/>
            </a:ln>
          </p:spPr>
        </p:cxnSp>
        <p:sp>
          <p:nvSpPr>
            <p:cNvPr id="25668" name="TextBox 89"/>
            <p:cNvSpPr txBox="1">
              <a:spLocks noChangeArrowheads="1"/>
            </p:cNvSpPr>
            <p:nvPr/>
          </p:nvSpPr>
          <p:spPr bwMode="auto">
            <a:xfrm>
              <a:off x="5181215" y="3581731"/>
              <a:ext cx="758452" cy="277037"/>
            </a:xfrm>
            <a:prstGeom prst="rect">
              <a:avLst/>
            </a:prstGeom>
            <a:noFill/>
            <a:ln w="9525">
              <a:noFill/>
              <a:miter lim="800000"/>
              <a:headEnd/>
              <a:tailEnd/>
            </a:ln>
          </p:spPr>
          <p:txBody>
            <a:bodyPr wrap="none">
              <a:spAutoFit/>
            </a:bodyPr>
            <a:lstStyle/>
            <a:p>
              <a:pPr>
                <a:buFontTx/>
                <a:buNone/>
              </a:pPr>
              <a:r>
                <a:rPr lang="en-US" i="0"/>
                <a:t>5.5 inch</a:t>
              </a:r>
            </a:p>
          </p:txBody>
        </p:sp>
        <p:cxnSp>
          <p:nvCxnSpPr>
            <p:cNvPr id="25669" name="Straight Connector 92"/>
            <p:cNvCxnSpPr>
              <a:cxnSpLocks noChangeShapeType="1"/>
            </p:cNvCxnSpPr>
            <p:nvPr/>
          </p:nvCxnSpPr>
          <p:spPr bwMode="auto">
            <a:xfrm>
              <a:off x="2362146" y="4648676"/>
              <a:ext cx="533337" cy="0"/>
            </a:xfrm>
            <a:prstGeom prst="line">
              <a:avLst/>
            </a:prstGeom>
            <a:noFill/>
            <a:ln w="15875">
              <a:solidFill>
                <a:schemeClr val="tx1"/>
              </a:solidFill>
              <a:round/>
              <a:headEnd/>
              <a:tailEnd/>
            </a:ln>
          </p:spPr>
        </p:cxnSp>
        <p:cxnSp>
          <p:nvCxnSpPr>
            <p:cNvPr id="25670" name="Straight Connector 93"/>
            <p:cNvCxnSpPr>
              <a:cxnSpLocks noChangeShapeType="1"/>
            </p:cNvCxnSpPr>
            <p:nvPr/>
          </p:nvCxnSpPr>
          <p:spPr bwMode="auto">
            <a:xfrm>
              <a:off x="2362146" y="6020462"/>
              <a:ext cx="533337" cy="0"/>
            </a:xfrm>
            <a:prstGeom prst="line">
              <a:avLst/>
            </a:prstGeom>
            <a:noFill/>
            <a:ln w="15875">
              <a:solidFill>
                <a:schemeClr val="tx1"/>
              </a:solidFill>
              <a:round/>
              <a:headEnd/>
              <a:tailEnd/>
            </a:ln>
          </p:spPr>
        </p:cxnSp>
        <p:cxnSp>
          <p:nvCxnSpPr>
            <p:cNvPr id="25671" name="Straight Connector 95"/>
            <p:cNvCxnSpPr>
              <a:cxnSpLocks noChangeShapeType="1"/>
            </p:cNvCxnSpPr>
            <p:nvPr/>
          </p:nvCxnSpPr>
          <p:spPr bwMode="auto">
            <a:xfrm rot="5400000">
              <a:off x="1904826" y="5334569"/>
              <a:ext cx="1371786" cy="0"/>
            </a:xfrm>
            <a:prstGeom prst="line">
              <a:avLst/>
            </a:prstGeom>
            <a:noFill/>
            <a:ln w="15875">
              <a:solidFill>
                <a:schemeClr val="tx1"/>
              </a:solidFill>
              <a:round/>
              <a:headEnd type="arrow" w="med" len="med"/>
              <a:tailEnd type="arrow" w="med" len="med"/>
            </a:ln>
          </p:spPr>
        </p:cxnSp>
        <p:sp>
          <p:nvSpPr>
            <p:cNvPr id="25672" name="TextBox 96"/>
            <p:cNvSpPr txBox="1">
              <a:spLocks noChangeArrowheads="1"/>
            </p:cNvSpPr>
            <p:nvPr/>
          </p:nvSpPr>
          <p:spPr bwMode="auto">
            <a:xfrm>
              <a:off x="1905000" y="5182149"/>
              <a:ext cx="630227" cy="277037"/>
            </a:xfrm>
            <a:prstGeom prst="rect">
              <a:avLst/>
            </a:prstGeom>
            <a:noFill/>
            <a:ln w="9525">
              <a:noFill/>
              <a:miter lim="800000"/>
              <a:headEnd/>
              <a:tailEnd/>
            </a:ln>
          </p:spPr>
          <p:txBody>
            <a:bodyPr wrap="none">
              <a:spAutoFit/>
            </a:bodyPr>
            <a:lstStyle/>
            <a:p>
              <a:pPr>
                <a:buFontTx/>
                <a:buNone/>
              </a:pPr>
              <a:r>
                <a:rPr lang="en-US" i="0"/>
                <a:t>8 inch</a:t>
              </a:r>
            </a:p>
          </p:txBody>
        </p:sp>
        <p:cxnSp>
          <p:nvCxnSpPr>
            <p:cNvPr id="25673" name="Straight Connector 99"/>
            <p:cNvCxnSpPr>
              <a:cxnSpLocks noChangeShapeType="1"/>
            </p:cNvCxnSpPr>
            <p:nvPr/>
          </p:nvCxnSpPr>
          <p:spPr bwMode="auto">
            <a:xfrm rot="5400000">
              <a:off x="3292697" y="1409736"/>
              <a:ext cx="533472" cy="0"/>
            </a:xfrm>
            <a:prstGeom prst="line">
              <a:avLst/>
            </a:prstGeom>
            <a:noFill/>
            <a:ln w="15875">
              <a:solidFill>
                <a:schemeClr val="tx1"/>
              </a:solidFill>
              <a:round/>
              <a:headEnd/>
              <a:tailEnd/>
            </a:ln>
          </p:spPr>
        </p:cxnSp>
        <p:cxnSp>
          <p:nvCxnSpPr>
            <p:cNvPr id="25674" name="Straight Connector 100"/>
            <p:cNvCxnSpPr>
              <a:cxnSpLocks noChangeShapeType="1"/>
            </p:cNvCxnSpPr>
            <p:nvPr/>
          </p:nvCxnSpPr>
          <p:spPr bwMode="auto">
            <a:xfrm rot="5400000">
              <a:off x="4348488" y="1409736"/>
              <a:ext cx="533472" cy="0"/>
            </a:xfrm>
            <a:prstGeom prst="line">
              <a:avLst/>
            </a:prstGeom>
            <a:noFill/>
            <a:ln w="15875">
              <a:solidFill>
                <a:schemeClr val="tx1"/>
              </a:solidFill>
              <a:round/>
              <a:headEnd/>
              <a:tailEnd/>
            </a:ln>
          </p:spPr>
        </p:cxnSp>
        <p:cxnSp>
          <p:nvCxnSpPr>
            <p:cNvPr id="25675" name="Straight Arrow Connector 102"/>
            <p:cNvCxnSpPr>
              <a:cxnSpLocks noChangeShapeType="1"/>
            </p:cNvCxnSpPr>
            <p:nvPr/>
          </p:nvCxnSpPr>
          <p:spPr bwMode="auto">
            <a:xfrm>
              <a:off x="3559434" y="1446253"/>
              <a:ext cx="1066675" cy="1588"/>
            </a:xfrm>
            <a:prstGeom prst="straightConnector1">
              <a:avLst/>
            </a:prstGeom>
            <a:noFill/>
            <a:ln w="15875">
              <a:solidFill>
                <a:schemeClr val="tx1"/>
              </a:solidFill>
              <a:round/>
              <a:headEnd type="arrow" w="med" len="med"/>
              <a:tailEnd type="arrow" w="med" len="med"/>
            </a:ln>
          </p:spPr>
        </p:cxnSp>
        <p:sp>
          <p:nvSpPr>
            <p:cNvPr id="25676" name="TextBox 103"/>
            <p:cNvSpPr txBox="1">
              <a:spLocks noChangeArrowheads="1"/>
            </p:cNvSpPr>
            <p:nvPr/>
          </p:nvSpPr>
          <p:spPr bwMode="auto">
            <a:xfrm>
              <a:off x="3809776" y="1170805"/>
              <a:ext cx="630227" cy="277037"/>
            </a:xfrm>
            <a:prstGeom prst="rect">
              <a:avLst/>
            </a:prstGeom>
            <a:noFill/>
            <a:ln w="9525">
              <a:noFill/>
              <a:miter lim="800000"/>
              <a:headEnd/>
              <a:tailEnd/>
            </a:ln>
          </p:spPr>
          <p:txBody>
            <a:bodyPr wrap="none">
              <a:spAutoFit/>
            </a:bodyPr>
            <a:lstStyle/>
            <a:p>
              <a:pPr>
                <a:buFontTx/>
                <a:buNone/>
              </a:pPr>
              <a:r>
                <a:rPr lang="en-US" i="0"/>
                <a:t>6 inch</a:t>
              </a:r>
            </a:p>
          </p:txBody>
        </p:sp>
        <p:sp>
          <p:nvSpPr>
            <p:cNvPr id="374" name="TextBox 91"/>
            <p:cNvSpPr txBox="1">
              <a:spLocks noChangeArrowheads="1"/>
            </p:cNvSpPr>
            <p:nvPr/>
          </p:nvSpPr>
          <p:spPr bwMode="auto">
            <a:xfrm>
              <a:off x="5486410" y="5638848"/>
              <a:ext cx="2025655" cy="701683"/>
            </a:xfrm>
            <a:prstGeom prst="rect">
              <a:avLst/>
            </a:prstGeom>
            <a:noFill/>
            <a:ln w="9525">
              <a:noFill/>
              <a:miter lim="800000"/>
              <a:headEnd/>
              <a:tailEnd/>
            </a:ln>
          </p:spPr>
          <p:txBody>
            <a:bodyPr wrap="none">
              <a:spAutoFit/>
            </a:bodyPr>
            <a:lstStyle/>
            <a:p>
              <a:pPr>
                <a:buFontTx/>
                <a:buNone/>
                <a:defRPr/>
              </a:pPr>
              <a:r>
                <a:rPr lang="en-US" sz="1800" i="0" dirty="0">
                  <a:latin typeface="+mn-lt"/>
                  <a:cs typeface="ＭＳ Ｐゴシック" charset="-128"/>
                </a:rPr>
                <a:t>V = 0 - 100 m/s</a:t>
              </a:r>
            </a:p>
            <a:p>
              <a:pPr>
                <a:buFontTx/>
                <a:buNone/>
                <a:defRPr/>
              </a:pPr>
              <a:r>
                <a:rPr lang="en-US" sz="1800" i="0" dirty="0">
                  <a:latin typeface="+mn-lt"/>
                  <a:cs typeface="ＭＳ Ｐゴシック" charset="-128"/>
                </a:rPr>
                <a:t>Freq = 0 - 100 Hz</a:t>
              </a:r>
            </a:p>
          </p:txBody>
        </p:sp>
        <p:grpSp>
          <p:nvGrpSpPr>
            <p:cNvPr id="9" name="Group 94"/>
            <p:cNvGrpSpPr>
              <a:grpSpLocks/>
            </p:cNvGrpSpPr>
            <p:nvPr/>
          </p:nvGrpSpPr>
          <p:grpSpPr bwMode="auto">
            <a:xfrm flipH="1">
              <a:off x="4441372" y="2002972"/>
              <a:ext cx="457200" cy="493713"/>
              <a:chOff x="3276600" y="2006600"/>
              <a:chExt cx="457200" cy="493713"/>
            </a:xfrm>
          </p:grpSpPr>
          <p:sp>
            <p:nvSpPr>
              <p:cNvPr id="376" name="Rectangle 375"/>
              <p:cNvSpPr/>
              <p:nvPr/>
            </p:nvSpPr>
            <p:spPr bwMode="auto">
              <a:xfrm flipH="1">
                <a:off x="3276139" y="2007062"/>
                <a:ext cx="79375" cy="49213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en-US"/>
              </a:p>
            </p:txBody>
          </p:sp>
          <p:sp>
            <p:nvSpPr>
              <p:cNvPr id="377" name="Rectangle 376"/>
              <p:cNvSpPr/>
              <p:nvPr/>
            </p:nvSpPr>
            <p:spPr bwMode="auto">
              <a:xfrm>
                <a:off x="3439651" y="2105488"/>
                <a:ext cx="293689" cy="2936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en-US"/>
              </a:p>
            </p:txBody>
          </p:sp>
          <p:sp>
            <p:nvSpPr>
              <p:cNvPr id="378" name="Rectangle 377"/>
              <p:cNvSpPr/>
              <p:nvPr/>
            </p:nvSpPr>
            <p:spPr bwMode="auto">
              <a:xfrm flipH="1">
                <a:off x="3358689" y="2008650"/>
                <a:ext cx="80962" cy="49213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en-US"/>
              </a:p>
            </p:txBody>
          </p:sp>
        </p:grpSp>
      </p:grpSp>
      <p:sp>
        <p:nvSpPr>
          <p:cNvPr id="407" name="TextBox 406"/>
          <p:cNvSpPr txBox="1"/>
          <p:nvPr/>
        </p:nvSpPr>
        <p:spPr>
          <a:xfrm>
            <a:off x="152400" y="1676400"/>
            <a:ext cx="3581400" cy="5091113"/>
          </a:xfrm>
          <a:prstGeom prst="rect">
            <a:avLst/>
          </a:prstGeom>
          <a:noFill/>
        </p:spPr>
        <p:txBody>
          <a:bodyPr>
            <a:spAutoFit/>
          </a:bodyPr>
          <a:lstStyle/>
          <a:p>
            <a:pPr>
              <a:buFontTx/>
              <a:buNone/>
              <a:defRPr/>
            </a:pPr>
            <a:r>
              <a:rPr lang="en-US" sz="1800" i="0" dirty="0">
                <a:latin typeface="+mn-lt"/>
                <a:cs typeface="ＭＳ Ｐゴシック" charset="-128"/>
              </a:rPr>
              <a:t> </a:t>
            </a:r>
            <a:r>
              <a:rPr lang="en-US" sz="2000" i="0" u="sng" dirty="0">
                <a:solidFill>
                  <a:srgbClr val="FF0000"/>
                </a:solidFill>
                <a:latin typeface="+mn-lt"/>
                <a:cs typeface="ＭＳ Ｐゴシック" charset="-128"/>
              </a:rPr>
              <a:t>Independent Control</a:t>
            </a:r>
            <a:r>
              <a:rPr lang="en-US" sz="2000" i="0" dirty="0">
                <a:solidFill>
                  <a:srgbClr val="FF0000"/>
                </a:solidFill>
                <a:latin typeface="+mn-lt"/>
                <a:cs typeface="ＭＳ Ｐゴシック" charset="-128"/>
              </a:rPr>
              <a:t>: </a:t>
            </a:r>
          </a:p>
          <a:p>
            <a:pPr>
              <a:buFontTx/>
              <a:buNone/>
              <a:defRPr/>
            </a:pPr>
            <a:r>
              <a:rPr lang="en-US" sz="1800" i="0" dirty="0">
                <a:latin typeface="+mn-lt"/>
                <a:cs typeface="ＭＳ Ｐゴシック" charset="-128"/>
              </a:rPr>
              <a:t> Granule Size </a:t>
            </a:r>
          </a:p>
          <a:p>
            <a:pPr>
              <a:buFontTx/>
              <a:buNone/>
              <a:defRPr/>
            </a:pPr>
            <a:r>
              <a:rPr lang="en-US" sz="1600" i="0" dirty="0">
                <a:latin typeface="+mn-lt"/>
                <a:cs typeface="ＭＳ Ｐゴシック" charset="-128"/>
              </a:rPr>
              <a:t>     (change between shots)</a:t>
            </a:r>
          </a:p>
          <a:p>
            <a:pPr>
              <a:buFontTx/>
              <a:buNone/>
              <a:defRPr/>
            </a:pPr>
            <a:endParaRPr lang="en-US" sz="1800" i="0" dirty="0">
              <a:latin typeface="+mn-lt"/>
              <a:cs typeface="ＭＳ Ｐゴシック" charset="-128"/>
            </a:endParaRPr>
          </a:p>
          <a:p>
            <a:pPr>
              <a:buFontTx/>
              <a:buNone/>
              <a:defRPr/>
            </a:pPr>
            <a:endParaRPr lang="en-US" sz="1800" i="0" dirty="0">
              <a:latin typeface="+mn-lt"/>
              <a:cs typeface="ＭＳ Ｐゴシック" charset="-128"/>
            </a:endParaRPr>
          </a:p>
          <a:p>
            <a:pPr>
              <a:buFontTx/>
              <a:buNone/>
              <a:defRPr/>
            </a:pPr>
            <a:endParaRPr lang="en-US" sz="1800" i="0" dirty="0">
              <a:latin typeface="+mn-lt"/>
              <a:cs typeface="ＭＳ Ｐゴシック" charset="-128"/>
            </a:endParaRPr>
          </a:p>
          <a:p>
            <a:pPr>
              <a:buFontTx/>
              <a:buNone/>
              <a:defRPr/>
            </a:pPr>
            <a:endParaRPr lang="en-US" sz="1800" i="0" dirty="0">
              <a:latin typeface="+mn-lt"/>
              <a:cs typeface="ＭＳ Ｐゴシック" charset="-128"/>
            </a:endParaRPr>
          </a:p>
          <a:p>
            <a:pPr>
              <a:buFontTx/>
              <a:buNone/>
              <a:defRPr/>
            </a:pPr>
            <a:endParaRPr lang="en-US" sz="1800" i="0" dirty="0">
              <a:latin typeface="+mn-lt"/>
              <a:cs typeface="ＭＳ Ｐゴシック" charset="-128"/>
            </a:endParaRPr>
          </a:p>
          <a:p>
            <a:pPr>
              <a:buFontTx/>
              <a:buNone/>
              <a:defRPr/>
            </a:pPr>
            <a:endParaRPr lang="en-US" sz="1800" i="0" dirty="0">
              <a:latin typeface="+mn-lt"/>
              <a:cs typeface="ＭＳ Ｐゴシック" charset="-128"/>
            </a:endParaRPr>
          </a:p>
          <a:p>
            <a:pPr>
              <a:buFontTx/>
              <a:buNone/>
              <a:defRPr/>
            </a:pPr>
            <a:endParaRPr lang="en-US" sz="1800" i="0" dirty="0">
              <a:latin typeface="+mn-lt"/>
              <a:cs typeface="ＭＳ Ｐゴシック" charset="-128"/>
            </a:endParaRPr>
          </a:p>
          <a:p>
            <a:pPr>
              <a:buFontTx/>
              <a:buNone/>
              <a:defRPr/>
            </a:pPr>
            <a:r>
              <a:rPr lang="en-US" sz="1800" i="0" dirty="0">
                <a:latin typeface="+mn-lt"/>
                <a:cs typeface="ＭＳ Ｐゴシック" charset="-128"/>
              </a:rPr>
              <a:t> Injection Speed</a:t>
            </a:r>
          </a:p>
          <a:p>
            <a:pPr>
              <a:buFontTx/>
              <a:buNone/>
              <a:defRPr/>
            </a:pPr>
            <a:r>
              <a:rPr lang="en-US" sz="1600" i="0" dirty="0">
                <a:latin typeface="+mn-lt"/>
                <a:cs typeface="ＭＳ Ｐゴシック" charset="-128"/>
              </a:rPr>
              <a:t>     (ramp during shots)</a:t>
            </a:r>
          </a:p>
          <a:p>
            <a:pPr>
              <a:buFontTx/>
              <a:buNone/>
              <a:defRPr/>
            </a:pPr>
            <a:endParaRPr lang="en-US" sz="1800" i="0" dirty="0">
              <a:latin typeface="+mn-lt"/>
              <a:cs typeface="ＭＳ Ｐゴシック" charset="-128"/>
            </a:endParaRPr>
          </a:p>
          <a:p>
            <a:pPr>
              <a:buFontTx/>
              <a:buNone/>
              <a:defRPr/>
            </a:pPr>
            <a:r>
              <a:rPr lang="en-US" sz="1800" i="0" dirty="0">
                <a:latin typeface="+mn-lt"/>
                <a:cs typeface="ＭＳ Ｐゴシック" charset="-128"/>
              </a:rPr>
              <a:t> Pacing Frequency</a:t>
            </a:r>
          </a:p>
          <a:p>
            <a:pPr>
              <a:buFontTx/>
              <a:buNone/>
              <a:defRPr/>
            </a:pPr>
            <a:r>
              <a:rPr lang="en-US" sz="1600" i="0" dirty="0">
                <a:latin typeface="+mn-lt"/>
                <a:cs typeface="ＭＳ Ｐゴシック" charset="-128"/>
              </a:rPr>
              <a:t>     (ramp during shots)</a:t>
            </a:r>
          </a:p>
        </p:txBody>
      </p:sp>
      <p:sp>
        <p:nvSpPr>
          <p:cNvPr id="408" name="TextBox 407"/>
          <p:cNvSpPr txBox="1"/>
          <p:nvPr/>
        </p:nvSpPr>
        <p:spPr>
          <a:xfrm>
            <a:off x="3675063" y="1549400"/>
            <a:ext cx="1082675" cy="369888"/>
          </a:xfrm>
          <a:prstGeom prst="rect">
            <a:avLst/>
          </a:prstGeom>
          <a:noFill/>
        </p:spPr>
        <p:txBody>
          <a:bodyPr wrap="none">
            <a:spAutoFit/>
          </a:bodyPr>
          <a:lstStyle/>
          <a:p>
            <a:pPr>
              <a:buFontTx/>
              <a:buNone/>
              <a:defRPr/>
            </a:pPr>
            <a:r>
              <a:rPr lang="en-US" sz="1800" i="0" dirty="0">
                <a:latin typeface="+mn-lt"/>
                <a:cs typeface="ＭＳ Ｐゴシック" charset="-128"/>
              </a:rPr>
              <a:t>Dropper</a:t>
            </a:r>
          </a:p>
        </p:txBody>
      </p:sp>
      <p:cxnSp>
        <p:nvCxnSpPr>
          <p:cNvPr id="25605" name="Straight Arrow Connector 408"/>
          <p:cNvCxnSpPr>
            <a:cxnSpLocks noChangeShapeType="1"/>
          </p:cNvCxnSpPr>
          <p:nvPr/>
        </p:nvCxnSpPr>
        <p:spPr bwMode="auto">
          <a:xfrm rot="10800000">
            <a:off x="4208463" y="1943100"/>
            <a:ext cx="439737" cy="381000"/>
          </a:xfrm>
          <a:prstGeom prst="straightConnector1">
            <a:avLst/>
          </a:prstGeom>
          <a:noFill/>
          <a:ln w="15875">
            <a:solidFill>
              <a:schemeClr val="tx1"/>
            </a:solidFill>
            <a:round/>
            <a:headEnd type="arrow" w="med" len="med"/>
            <a:tailEnd/>
          </a:ln>
        </p:spPr>
      </p:cxnSp>
      <p:sp>
        <p:nvSpPr>
          <p:cNvPr id="410" name="TextBox 409"/>
          <p:cNvSpPr txBox="1"/>
          <p:nvPr/>
        </p:nvSpPr>
        <p:spPr>
          <a:xfrm>
            <a:off x="7116763" y="4648200"/>
            <a:ext cx="1454150" cy="369888"/>
          </a:xfrm>
          <a:prstGeom prst="rect">
            <a:avLst/>
          </a:prstGeom>
          <a:noFill/>
        </p:spPr>
        <p:txBody>
          <a:bodyPr wrap="none">
            <a:spAutoFit/>
          </a:bodyPr>
          <a:lstStyle/>
          <a:p>
            <a:pPr>
              <a:buFontTx/>
              <a:buNone/>
              <a:defRPr/>
            </a:pPr>
            <a:r>
              <a:rPr lang="en-US" sz="1800" i="0" dirty="0">
                <a:latin typeface="+mn-lt"/>
                <a:cs typeface="ＭＳ Ｐゴシック" charset="-128"/>
              </a:rPr>
              <a:t>Li Granules </a:t>
            </a:r>
          </a:p>
        </p:txBody>
      </p:sp>
      <p:cxnSp>
        <p:nvCxnSpPr>
          <p:cNvPr id="25607" name="Straight Arrow Connector 410"/>
          <p:cNvCxnSpPr>
            <a:cxnSpLocks noChangeShapeType="1"/>
          </p:cNvCxnSpPr>
          <p:nvPr/>
        </p:nvCxnSpPr>
        <p:spPr bwMode="auto">
          <a:xfrm rot="5400000">
            <a:off x="6964363" y="5029200"/>
            <a:ext cx="228600" cy="228600"/>
          </a:xfrm>
          <a:prstGeom prst="straightConnector1">
            <a:avLst/>
          </a:prstGeom>
          <a:noFill/>
          <a:ln w="15875">
            <a:solidFill>
              <a:schemeClr val="tx1"/>
            </a:solidFill>
            <a:round/>
            <a:headEnd/>
            <a:tailEnd type="arrow" w="med" len="med"/>
          </a:ln>
        </p:spPr>
      </p:cxnSp>
      <p:sp>
        <p:nvSpPr>
          <p:cNvPr id="412" name="TextBox 411"/>
          <p:cNvSpPr txBox="1"/>
          <p:nvPr/>
        </p:nvSpPr>
        <p:spPr>
          <a:xfrm>
            <a:off x="92075" y="990600"/>
            <a:ext cx="3402013" cy="633413"/>
          </a:xfrm>
          <a:prstGeom prst="rect">
            <a:avLst/>
          </a:prstGeom>
          <a:noFill/>
        </p:spPr>
        <p:txBody>
          <a:bodyPr wrap="none">
            <a:spAutoFit/>
          </a:bodyPr>
          <a:lstStyle/>
          <a:p>
            <a:pPr>
              <a:buFontTx/>
              <a:buNone/>
              <a:defRPr/>
            </a:pPr>
            <a:r>
              <a:rPr lang="en-US" sz="1600" i="0" dirty="0">
                <a:solidFill>
                  <a:srgbClr val="1238FF"/>
                </a:solidFill>
                <a:latin typeface="+mn-lt"/>
                <a:cs typeface="ＭＳ Ｐゴシック" charset="-128"/>
              </a:rPr>
              <a:t>Dennis Mansfield (PPPL, retired)</a:t>
            </a:r>
          </a:p>
          <a:p>
            <a:pPr>
              <a:buFontTx/>
              <a:buNone/>
              <a:defRPr/>
            </a:pPr>
            <a:r>
              <a:rPr lang="en-US" sz="1600" i="0" dirty="0">
                <a:solidFill>
                  <a:srgbClr val="1238FF"/>
                </a:solidFill>
                <a:latin typeface="+mn-lt"/>
                <a:cs typeface="ＭＳ Ｐゴシック" charset="-128"/>
              </a:rPr>
              <a:t>Lane </a:t>
            </a:r>
            <a:r>
              <a:rPr lang="en-US" sz="1600" i="0" dirty="0" err="1">
                <a:solidFill>
                  <a:srgbClr val="1238FF"/>
                </a:solidFill>
                <a:latin typeface="+mn-lt"/>
                <a:cs typeface="ＭＳ Ｐゴシック" charset="-128"/>
              </a:rPr>
              <a:t>Roquemore</a:t>
            </a:r>
            <a:r>
              <a:rPr lang="en-US" sz="1600" i="0" dirty="0">
                <a:solidFill>
                  <a:srgbClr val="1238FF"/>
                </a:solidFill>
                <a:latin typeface="+mn-lt"/>
                <a:cs typeface="ＭＳ Ｐゴシック" charset="-128"/>
              </a:rPr>
              <a:t> (PPPL)</a:t>
            </a:r>
          </a:p>
        </p:txBody>
      </p:sp>
      <p:grpSp>
        <p:nvGrpSpPr>
          <p:cNvPr id="10" name="Group 412"/>
          <p:cNvGrpSpPr>
            <a:grpSpLocks noChangeAspect="1"/>
          </p:cNvGrpSpPr>
          <p:nvPr/>
        </p:nvGrpSpPr>
        <p:grpSpPr bwMode="auto">
          <a:xfrm>
            <a:off x="904875" y="2743200"/>
            <a:ext cx="1762125" cy="2020888"/>
            <a:chOff x="5105400" y="2308225"/>
            <a:chExt cx="3760782" cy="4310412"/>
          </a:xfrm>
        </p:grpSpPr>
        <p:pic>
          <p:nvPicPr>
            <p:cNvPr id="25614" name="Picture 3" descr="C:\Documents and Settings\meieres\Desktop\DSCN0808.jpg"/>
            <p:cNvPicPr>
              <a:picLocks noChangeAspect="1" noChangeArrowheads="1"/>
            </p:cNvPicPr>
            <p:nvPr/>
          </p:nvPicPr>
          <p:blipFill>
            <a:blip r:embed="rId2" cstate="print"/>
            <a:srcRect l="41118" t="43860" r="49342" b="43860"/>
            <a:stretch>
              <a:fillRect/>
            </a:stretch>
          </p:blipFill>
          <p:spPr bwMode="auto">
            <a:xfrm>
              <a:off x="5105400" y="2308225"/>
              <a:ext cx="3551238" cy="3429000"/>
            </a:xfrm>
            <a:prstGeom prst="rect">
              <a:avLst/>
            </a:prstGeom>
            <a:noFill/>
            <a:ln w="9525">
              <a:noFill/>
              <a:miter lim="800000"/>
              <a:headEnd/>
              <a:tailEnd/>
            </a:ln>
          </p:spPr>
        </p:pic>
        <p:grpSp>
          <p:nvGrpSpPr>
            <p:cNvPr id="11" name="Group 28"/>
            <p:cNvGrpSpPr>
              <a:grpSpLocks/>
            </p:cNvGrpSpPr>
            <p:nvPr/>
          </p:nvGrpSpPr>
          <p:grpSpPr bwMode="auto">
            <a:xfrm>
              <a:off x="7373938" y="5889625"/>
              <a:ext cx="1084262" cy="152400"/>
              <a:chOff x="5317180" y="5486400"/>
              <a:chExt cx="1083620" cy="152400"/>
            </a:xfrm>
          </p:grpSpPr>
          <p:cxnSp>
            <p:nvCxnSpPr>
              <p:cNvPr id="25617" name="Straight Connector 25"/>
              <p:cNvCxnSpPr>
                <a:cxnSpLocks noChangeShapeType="1"/>
              </p:cNvCxnSpPr>
              <p:nvPr/>
            </p:nvCxnSpPr>
            <p:spPr bwMode="auto">
              <a:xfrm>
                <a:off x="5317180" y="5562600"/>
                <a:ext cx="1083620" cy="0"/>
              </a:xfrm>
              <a:prstGeom prst="line">
                <a:avLst/>
              </a:prstGeom>
              <a:noFill/>
              <a:ln w="15875">
                <a:solidFill>
                  <a:schemeClr val="tx1"/>
                </a:solidFill>
                <a:round/>
                <a:headEnd/>
                <a:tailEnd/>
              </a:ln>
            </p:spPr>
          </p:cxnSp>
          <p:cxnSp>
            <p:nvCxnSpPr>
              <p:cNvPr id="25618" name="Straight Connector 26"/>
              <p:cNvCxnSpPr>
                <a:cxnSpLocks noChangeShapeType="1"/>
              </p:cNvCxnSpPr>
              <p:nvPr/>
            </p:nvCxnSpPr>
            <p:spPr bwMode="auto">
              <a:xfrm rot="5400000">
                <a:off x="5251024" y="5562600"/>
                <a:ext cx="152400" cy="0"/>
              </a:xfrm>
              <a:prstGeom prst="line">
                <a:avLst/>
              </a:prstGeom>
              <a:noFill/>
              <a:ln w="15875">
                <a:solidFill>
                  <a:schemeClr val="tx1"/>
                </a:solidFill>
                <a:round/>
                <a:headEnd/>
                <a:tailEnd/>
              </a:ln>
            </p:spPr>
          </p:cxnSp>
          <p:cxnSp>
            <p:nvCxnSpPr>
              <p:cNvPr id="25619" name="Straight Connector 27"/>
              <p:cNvCxnSpPr>
                <a:cxnSpLocks noChangeShapeType="1"/>
              </p:cNvCxnSpPr>
              <p:nvPr/>
            </p:nvCxnSpPr>
            <p:spPr bwMode="auto">
              <a:xfrm rot="5400000">
                <a:off x="6318475" y="5562600"/>
                <a:ext cx="152400" cy="0"/>
              </a:xfrm>
              <a:prstGeom prst="line">
                <a:avLst/>
              </a:prstGeom>
              <a:noFill/>
              <a:ln w="15875">
                <a:solidFill>
                  <a:schemeClr val="tx1"/>
                </a:solidFill>
                <a:round/>
                <a:headEnd/>
                <a:tailEnd/>
              </a:ln>
            </p:spPr>
          </p:cxnSp>
        </p:grpSp>
        <p:sp>
          <p:nvSpPr>
            <p:cNvPr id="416" name="TextBox 30"/>
            <p:cNvSpPr txBox="1">
              <a:spLocks noChangeArrowheads="1"/>
            </p:cNvSpPr>
            <p:nvPr/>
          </p:nvSpPr>
          <p:spPr bwMode="auto">
            <a:xfrm>
              <a:off x="7138255" y="6076873"/>
              <a:ext cx="1727927" cy="541764"/>
            </a:xfrm>
            <a:prstGeom prst="rect">
              <a:avLst/>
            </a:prstGeom>
            <a:noFill/>
            <a:ln w="9525">
              <a:noFill/>
              <a:miter lim="800000"/>
              <a:headEnd/>
              <a:tailEnd/>
            </a:ln>
          </p:spPr>
          <p:txBody>
            <a:bodyPr>
              <a:spAutoFit/>
            </a:bodyPr>
            <a:lstStyle/>
            <a:p>
              <a:pPr>
                <a:buFontTx/>
                <a:buNone/>
                <a:defRPr/>
              </a:pPr>
              <a:r>
                <a:rPr lang="en-US" sz="1050" i="0" dirty="0">
                  <a:latin typeface="Arial" pitchFamily="34" charset="0"/>
                  <a:cs typeface="Arial" pitchFamily="34" charset="0"/>
                </a:rPr>
                <a:t>10 mm</a:t>
              </a:r>
            </a:p>
          </p:txBody>
        </p:sp>
      </p:grpSp>
      <p:sp>
        <p:nvSpPr>
          <p:cNvPr id="25610" name="Rectangle 43"/>
          <p:cNvSpPr>
            <a:spLocks noChangeArrowheads="1"/>
          </p:cNvSpPr>
          <p:nvPr/>
        </p:nvSpPr>
        <p:spPr bwMode="auto">
          <a:xfrm>
            <a:off x="0" y="0"/>
            <a:ext cx="9169400" cy="889000"/>
          </a:xfrm>
          <a:prstGeom prst="rect">
            <a:avLst/>
          </a:prstGeom>
          <a:noFill/>
          <a:ln w="9525">
            <a:noFill/>
            <a:miter lim="800000"/>
            <a:headEnd/>
            <a:tailEnd/>
          </a:ln>
        </p:spPr>
        <p:txBody>
          <a:bodyPr anchor="ctr"/>
          <a:lstStyle/>
          <a:p>
            <a:pPr algn="ctr" eaLnBrk="0" hangingPunct="0">
              <a:spcBef>
                <a:spcPct val="0"/>
              </a:spcBef>
              <a:buFontTx/>
              <a:buNone/>
            </a:pPr>
            <a:r>
              <a:rPr lang="en-US" sz="2800" i="0" dirty="0"/>
              <a:t>PPPL Lithium Granule Injector Tested on EAST</a:t>
            </a:r>
            <a:endParaRPr lang="en-US" sz="2800" i="0" dirty="0">
              <a:solidFill>
                <a:srgbClr val="0000FF"/>
              </a:solidFill>
              <a:latin typeface="Helvetica Neue" charset="0"/>
            </a:endParaRPr>
          </a:p>
        </p:txBody>
      </p:sp>
      <p:pic>
        <p:nvPicPr>
          <p:cNvPr id="25611" name="Picture 2"/>
          <p:cNvPicPr>
            <a:picLocks noChangeAspect="1" noChangeArrowheads="1"/>
          </p:cNvPicPr>
          <p:nvPr/>
        </p:nvPicPr>
        <p:blipFill>
          <a:blip r:embed="rId3" cstate="print"/>
          <a:srcRect/>
          <a:stretch>
            <a:fillRect/>
          </a:stretch>
        </p:blipFill>
        <p:spPr bwMode="auto">
          <a:xfrm>
            <a:off x="6888163" y="1358900"/>
            <a:ext cx="2082800" cy="1562100"/>
          </a:xfrm>
          <a:prstGeom prst="rect">
            <a:avLst/>
          </a:prstGeom>
          <a:noFill/>
          <a:ln w="9525">
            <a:noFill/>
            <a:miter lim="800000"/>
            <a:headEnd/>
            <a:tailEnd/>
          </a:ln>
        </p:spPr>
      </p:pic>
      <p:sp>
        <p:nvSpPr>
          <p:cNvPr id="111" name="TextBox 110"/>
          <p:cNvSpPr txBox="1"/>
          <p:nvPr/>
        </p:nvSpPr>
        <p:spPr>
          <a:xfrm>
            <a:off x="6667500" y="1069975"/>
            <a:ext cx="2476500" cy="276225"/>
          </a:xfrm>
          <a:prstGeom prst="rect">
            <a:avLst/>
          </a:prstGeom>
          <a:noFill/>
        </p:spPr>
        <p:txBody>
          <a:bodyPr>
            <a:spAutoFit/>
          </a:bodyPr>
          <a:lstStyle/>
          <a:p>
            <a:pPr>
              <a:buFontTx/>
              <a:buNone/>
              <a:defRPr/>
            </a:pPr>
            <a:r>
              <a:rPr lang="en-US" i="0" dirty="0" err="1">
                <a:solidFill>
                  <a:srgbClr val="1238FF"/>
                </a:solidFill>
                <a:latin typeface="+mn-lt"/>
                <a:cs typeface="ＭＳ Ｐゴシック" charset="-128"/>
              </a:rPr>
              <a:t>Jiansheng</a:t>
            </a:r>
            <a:r>
              <a:rPr lang="en-US" i="0" dirty="0">
                <a:solidFill>
                  <a:srgbClr val="1238FF"/>
                </a:solidFill>
                <a:latin typeface="+mn-lt"/>
                <a:cs typeface="ＭＳ Ｐゴシック" charset="-128"/>
              </a:rPr>
              <a:t> </a:t>
            </a:r>
            <a:r>
              <a:rPr lang="en-US" i="0" dirty="0" err="1">
                <a:solidFill>
                  <a:srgbClr val="1238FF"/>
                </a:solidFill>
                <a:latin typeface="+mn-lt"/>
                <a:cs typeface="ＭＳ Ｐゴシック" charset="-128"/>
              </a:rPr>
              <a:t>Hu</a:t>
            </a:r>
            <a:r>
              <a:rPr lang="en-US" i="0" dirty="0">
                <a:solidFill>
                  <a:srgbClr val="1238FF"/>
                </a:solidFill>
                <a:latin typeface="+mn-lt"/>
                <a:cs typeface="ＭＳ Ｐゴシック" charset="-128"/>
              </a:rPr>
              <a:t> and D. Mansfield</a:t>
            </a:r>
          </a:p>
        </p:txBody>
      </p:sp>
      <p:sp>
        <p:nvSpPr>
          <p:cNvPr id="109" name="Slide Number Placeholder 3"/>
          <p:cNvSpPr>
            <a:spLocks noGrp="1"/>
          </p:cNvSpPr>
          <p:nvPr>
            <p:ph type="sldNum" sz="quarter" idx="10"/>
          </p:nvPr>
        </p:nvSpPr>
        <p:spPr>
          <a:xfrm>
            <a:off x="8382000" y="6629400"/>
            <a:ext cx="762000" cy="152400"/>
          </a:xfrm>
        </p:spPr>
        <p:txBody>
          <a:bodyPr/>
          <a:lstStyle/>
          <a:p>
            <a:pPr>
              <a:defRPr/>
            </a:pPr>
            <a:fld id="{7FBC0A1D-0D7E-4EAA-B844-E3A6B8CD6BA9}" type="slidenum">
              <a:rPr lang="en-US"/>
              <a:pPr>
                <a:defRPr/>
              </a:pPr>
              <a:t>55</a:t>
            </a:fld>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srcRect/>
          <a:stretch>
            <a:fillRect/>
          </a:stretch>
        </p:blipFill>
        <p:spPr bwMode="auto">
          <a:xfrm>
            <a:off x="533400" y="1066800"/>
            <a:ext cx="8153400" cy="5497513"/>
          </a:xfrm>
          <a:prstGeom prst="rect">
            <a:avLst/>
          </a:prstGeom>
          <a:noFill/>
          <a:ln w="9525">
            <a:noFill/>
            <a:miter lim="800000"/>
            <a:headEnd/>
            <a:tailEnd/>
          </a:ln>
        </p:spPr>
      </p:pic>
      <p:sp>
        <p:nvSpPr>
          <p:cNvPr id="26627" name="Rectangle 43"/>
          <p:cNvSpPr>
            <a:spLocks noChangeArrowheads="1"/>
          </p:cNvSpPr>
          <p:nvPr/>
        </p:nvSpPr>
        <p:spPr bwMode="auto">
          <a:xfrm>
            <a:off x="0" y="0"/>
            <a:ext cx="9144000" cy="889000"/>
          </a:xfrm>
          <a:prstGeom prst="rect">
            <a:avLst/>
          </a:prstGeom>
          <a:noFill/>
          <a:ln w="9525">
            <a:noFill/>
            <a:miter lim="800000"/>
            <a:headEnd/>
            <a:tailEnd/>
          </a:ln>
        </p:spPr>
        <p:txBody>
          <a:bodyPr anchor="ctr"/>
          <a:lstStyle/>
          <a:p>
            <a:pPr algn="ctr" eaLnBrk="0" hangingPunct="0">
              <a:spcBef>
                <a:spcPct val="0"/>
              </a:spcBef>
              <a:buFontTx/>
              <a:buNone/>
            </a:pPr>
            <a:r>
              <a:rPr lang="en-US" sz="2400" i="0" dirty="0"/>
              <a:t>Triggered ELMs (~ 25 Hz) with 0.7 mm Li Granules @ ~ 45 </a:t>
            </a:r>
            <a:r>
              <a:rPr lang="en-US" sz="2400" i="0" dirty="0" smtClean="0"/>
              <a:t>m/s </a:t>
            </a:r>
            <a:r>
              <a:rPr lang="en-US" sz="1800" i="0" dirty="0" smtClean="0">
                <a:solidFill>
                  <a:srgbClr val="FF0000"/>
                </a:solidFill>
                <a:sym typeface="Wingdings" pitchFamily="2" charset="2"/>
              </a:rPr>
              <a:t> c</a:t>
            </a:r>
            <a:r>
              <a:rPr lang="en-US" sz="1800" i="0" dirty="0" smtClean="0">
                <a:solidFill>
                  <a:srgbClr val="FF0000"/>
                </a:solidFill>
              </a:rPr>
              <a:t>ould be very useful for triggering ELMs in Li-ELM free H-modes in NSTX-U</a:t>
            </a:r>
            <a:endParaRPr lang="en-US" sz="2400" i="0" dirty="0">
              <a:solidFill>
                <a:srgbClr val="FF0000"/>
              </a:solidFill>
              <a:latin typeface="Helvetica Neue" charset="0"/>
            </a:endParaRPr>
          </a:p>
        </p:txBody>
      </p:sp>
      <p:sp>
        <p:nvSpPr>
          <p:cNvPr id="4" name="Slide Number Placeholder 3"/>
          <p:cNvSpPr>
            <a:spLocks noGrp="1"/>
          </p:cNvSpPr>
          <p:nvPr>
            <p:ph type="sldNum" sz="quarter" idx="10"/>
          </p:nvPr>
        </p:nvSpPr>
        <p:spPr>
          <a:xfrm>
            <a:off x="8382000" y="6629400"/>
            <a:ext cx="762000" cy="152400"/>
          </a:xfrm>
        </p:spPr>
        <p:txBody>
          <a:bodyPr/>
          <a:lstStyle/>
          <a:p>
            <a:pPr>
              <a:defRPr/>
            </a:pPr>
            <a:fld id="{7FBC0A1D-0D7E-4EAA-B844-E3A6B8CD6BA9}" type="slidenum">
              <a:rPr lang="en-US"/>
              <a:pPr>
                <a:defRPr/>
              </a:pPr>
              <a:t>56</a:t>
            </a:fld>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bwMode="auto">
          <a:xfrm>
            <a:off x="0" y="0"/>
            <a:ext cx="9144000" cy="838200"/>
          </a:xfrm>
          <a:noFill/>
          <a:ln>
            <a:miter lim="800000"/>
            <a:headEnd/>
            <a:tailEnd/>
          </a:ln>
        </p:spPr>
        <p:txBody>
          <a:bodyPr wrap="square" lIns="91440" tIns="45720" rIns="91440" bIns="45720" numCol="1" anchor="t" anchorCtr="0" compatLnSpc="1">
            <a:prstTxWarp prst="textNoShape">
              <a:avLst/>
            </a:prstTxWarp>
          </a:bodyPr>
          <a:lstStyle/>
          <a:p>
            <a:r>
              <a:rPr lang="en-US" smtClean="0"/>
              <a:t>Measured lithium pumping trends on EAST versus</a:t>
            </a:r>
            <a:br>
              <a:rPr lang="en-US" smtClean="0"/>
            </a:br>
            <a:r>
              <a:rPr lang="en-US" smtClean="0"/>
              <a:t>integrated shot time + shaping parameters (June 2012)</a:t>
            </a:r>
          </a:p>
        </p:txBody>
      </p:sp>
      <p:grpSp>
        <p:nvGrpSpPr>
          <p:cNvPr id="2" name="Group 3"/>
          <p:cNvGrpSpPr>
            <a:grpSpLocks/>
          </p:cNvGrpSpPr>
          <p:nvPr/>
        </p:nvGrpSpPr>
        <p:grpSpPr bwMode="auto">
          <a:xfrm>
            <a:off x="228600" y="1071563"/>
            <a:ext cx="4191000" cy="5405437"/>
            <a:chOff x="76200" y="1066800"/>
            <a:chExt cx="4300538" cy="5557838"/>
          </a:xfrm>
        </p:grpSpPr>
        <p:pic>
          <p:nvPicPr>
            <p:cNvPr id="27657" name="Picture 2"/>
            <p:cNvPicPr>
              <a:picLocks noChangeAspect="1" noChangeArrowheads="1"/>
            </p:cNvPicPr>
            <p:nvPr/>
          </p:nvPicPr>
          <p:blipFill>
            <a:blip r:embed="rId2" cstate="print"/>
            <a:srcRect/>
            <a:stretch>
              <a:fillRect/>
            </a:stretch>
          </p:blipFill>
          <p:spPr bwMode="auto">
            <a:xfrm>
              <a:off x="76200" y="1066800"/>
              <a:ext cx="4300538" cy="5557838"/>
            </a:xfrm>
            <a:prstGeom prst="rect">
              <a:avLst/>
            </a:prstGeom>
            <a:noFill/>
            <a:ln w="9525">
              <a:noFill/>
              <a:miter lim="800000"/>
              <a:headEnd/>
              <a:tailEnd/>
            </a:ln>
          </p:spPr>
        </p:pic>
        <p:cxnSp>
          <p:nvCxnSpPr>
            <p:cNvPr id="6" name="Straight Arrow Connector 5"/>
            <p:cNvCxnSpPr/>
            <p:nvPr/>
          </p:nvCxnSpPr>
          <p:spPr>
            <a:xfrm>
              <a:off x="2666297" y="4496174"/>
              <a:ext cx="0" cy="457032"/>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2666297" y="5181722"/>
              <a:ext cx="0" cy="457032"/>
            </a:xfrm>
            <a:prstGeom prst="straightConnector1">
              <a:avLst/>
            </a:prstGeom>
            <a:ln w="38100">
              <a:solidFill>
                <a:srgbClr val="FF33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8" name="Down Arrow 7"/>
          <p:cNvSpPr/>
          <p:nvPr/>
        </p:nvSpPr>
        <p:spPr>
          <a:xfrm rot="3833502">
            <a:off x="4429919" y="3794919"/>
            <a:ext cx="350838" cy="6286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Content Placeholder 2"/>
          <p:cNvSpPr>
            <a:spLocks noGrp="1"/>
          </p:cNvSpPr>
          <p:nvPr>
            <p:ph idx="1"/>
          </p:nvPr>
        </p:nvSpPr>
        <p:spPr>
          <a:xfrm>
            <a:off x="4572000" y="1295400"/>
            <a:ext cx="4419600" cy="5181600"/>
          </a:xfrm>
        </p:spPr>
        <p:txBody>
          <a:bodyPr/>
          <a:lstStyle/>
          <a:p>
            <a:pPr eaLnBrk="1" hangingPunct="1"/>
            <a:r>
              <a:rPr lang="en-US" smtClean="0"/>
              <a:t>Compared shots with same magnetic balance but similar increment in shot number</a:t>
            </a:r>
          </a:p>
          <a:p>
            <a:pPr lvl="1" eaLnBrk="1" hangingPunct="1"/>
            <a:r>
              <a:rPr lang="en-US" sz="1800" smtClean="0"/>
              <a:t>USN pumping stronger than LSN</a:t>
            </a:r>
          </a:p>
          <a:p>
            <a:pPr eaLnBrk="1" hangingPunct="1"/>
            <a:endParaRPr lang="en-US" sz="1000" smtClean="0"/>
          </a:p>
          <a:p>
            <a:pPr eaLnBrk="1" hangingPunct="1"/>
            <a:r>
              <a:rPr lang="en-US" smtClean="0"/>
              <a:t>Observe 30-50% reduction in pumping after 6-8 shots</a:t>
            </a:r>
          </a:p>
          <a:p>
            <a:pPr lvl="1" eaLnBrk="1" hangingPunct="1"/>
            <a:r>
              <a:rPr lang="en-US" smtClean="0"/>
              <a:t>Each shot  ~10s </a:t>
            </a:r>
            <a:r>
              <a:rPr lang="en-US" smtClean="0">
                <a:sym typeface="Wingdings" charset="2"/>
              </a:rPr>
              <a:t> 60-80 shot seconds of strong Li pumping</a:t>
            </a:r>
          </a:p>
          <a:p>
            <a:pPr eaLnBrk="1" hangingPunct="1"/>
            <a:endParaRPr lang="en-US" sz="1000" smtClean="0">
              <a:sym typeface="Wingdings" charset="2"/>
            </a:endParaRPr>
          </a:p>
          <a:p>
            <a:pPr eaLnBrk="1" hangingPunct="1"/>
            <a:r>
              <a:rPr lang="en-US" smtClean="0"/>
              <a:t>Pumping decreased by factor of 2 after 20-25 shots </a:t>
            </a:r>
            <a:r>
              <a:rPr lang="en-US" sz="1800" smtClean="0"/>
              <a:t>(not shown)</a:t>
            </a:r>
            <a:endParaRPr lang="en-US" smtClean="0"/>
          </a:p>
          <a:p>
            <a:pPr lvl="1" eaLnBrk="1" hangingPunct="1"/>
            <a:r>
              <a:rPr lang="en-US" smtClean="0"/>
              <a:t>200-250 shot seconds</a:t>
            </a:r>
            <a:endParaRPr lang="en-US" sz="2400" smtClean="0"/>
          </a:p>
          <a:p>
            <a:pPr lvl="1" eaLnBrk="1" hangingPunct="1"/>
            <a:r>
              <a:rPr lang="en-US" b="1" smtClean="0">
                <a:solidFill>
                  <a:srgbClr val="FF3300"/>
                </a:solidFill>
              </a:rPr>
              <a:t>significant Li passivation</a:t>
            </a:r>
          </a:p>
          <a:p>
            <a:pPr eaLnBrk="1" hangingPunct="1"/>
            <a:endParaRPr lang="en-US" smtClean="0"/>
          </a:p>
        </p:txBody>
      </p:sp>
      <p:sp>
        <p:nvSpPr>
          <p:cNvPr id="10" name="TextBox 9"/>
          <p:cNvSpPr txBox="1"/>
          <p:nvPr/>
        </p:nvSpPr>
        <p:spPr>
          <a:xfrm>
            <a:off x="5105400" y="914400"/>
            <a:ext cx="3772186" cy="338554"/>
          </a:xfrm>
          <a:prstGeom prst="rect">
            <a:avLst/>
          </a:prstGeom>
          <a:noFill/>
        </p:spPr>
        <p:txBody>
          <a:bodyPr wrap="none">
            <a:spAutoFit/>
          </a:bodyPr>
          <a:lstStyle/>
          <a:p>
            <a:pPr>
              <a:buFontTx/>
              <a:buNone/>
              <a:defRPr/>
            </a:pPr>
            <a:r>
              <a:rPr lang="en-US" sz="1600" dirty="0" smtClean="0">
                <a:solidFill>
                  <a:srgbClr val="1238FF"/>
                </a:solidFill>
                <a:latin typeface="+mn-lt"/>
                <a:cs typeface="ＭＳ Ｐゴシック" charset="-128"/>
              </a:rPr>
              <a:t>J. </a:t>
            </a:r>
            <a:r>
              <a:rPr lang="en-US" sz="1600" dirty="0">
                <a:solidFill>
                  <a:srgbClr val="1238FF"/>
                </a:solidFill>
                <a:latin typeface="+mn-lt"/>
                <a:cs typeface="ＭＳ Ｐゴシック" charset="-128"/>
              </a:rPr>
              <a:t>Menard, </a:t>
            </a:r>
            <a:r>
              <a:rPr lang="en-US" sz="1600" dirty="0" smtClean="0">
                <a:solidFill>
                  <a:srgbClr val="1238FF"/>
                </a:solidFill>
                <a:latin typeface="+mn-lt"/>
                <a:cs typeface="ＭＳ Ｐゴシック" charset="-128"/>
              </a:rPr>
              <a:t>M. </a:t>
            </a:r>
            <a:r>
              <a:rPr lang="en-US" sz="1600" dirty="0" err="1">
                <a:solidFill>
                  <a:srgbClr val="1238FF"/>
                </a:solidFill>
                <a:latin typeface="+mn-lt"/>
                <a:cs typeface="ＭＳ Ｐゴシック" charset="-128"/>
              </a:rPr>
              <a:t>Jaworski</a:t>
            </a:r>
            <a:r>
              <a:rPr lang="en-US" sz="1600" dirty="0">
                <a:solidFill>
                  <a:srgbClr val="1238FF"/>
                </a:solidFill>
                <a:latin typeface="+mn-lt"/>
                <a:cs typeface="ＭＳ Ｐゴシック" charset="-128"/>
              </a:rPr>
              <a:t>  et al., PPPL</a:t>
            </a:r>
          </a:p>
        </p:txBody>
      </p:sp>
      <p:sp>
        <p:nvSpPr>
          <p:cNvPr id="11" name="Slide Number Placeholder 3"/>
          <p:cNvSpPr>
            <a:spLocks noGrp="1"/>
          </p:cNvSpPr>
          <p:nvPr>
            <p:ph type="sldNum" sz="quarter" idx="10"/>
          </p:nvPr>
        </p:nvSpPr>
        <p:spPr>
          <a:xfrm>
            <a:off x="8382000" y="6629400"/>
            <a:ext cx="762000" cy="152400"/>
          </a:xfrm>
        </p:spPr>
        <p:txBody>
          <a:bodyPr/>
          <a:lstStyle/>
          <a:p>
            <a:pPr>
              <a:defRPr/>
            </a:pPr>
            <a:fld id="{7FBC0A1D-0D7E-4EAA-B844-E3A6B8CD6BA9}" type="slidenum">
              <a:rPr lang="en-US"/>
              <a:pPr>
                <a:defRPr/>
              </a:pPr>
              <a:t>57</a:t>
            </a:fld>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114800"/>
            <a:ext cx="4724400" cy="2362200"/>
          </a:xfrm>
        </p:spPr>
        <p:txBody>
          <a:bodyPr/>
          <a:lstStyle/>
          <a:p>
            <a:pPr>
              <a:spcAft>
                <a:spcPts val="600"/>
              </a:spcAft>
            </a:pPr>
            <a:r>
              <a:rPr lang="en-US" sz="1600" smtClean="0">
                <a:solidFill>
                  <a:srgbClr val="2D2DB9"/>
                </a:solidFill>
              </a:rPr>
              <a:t>Surface analysis experiments show PFC oxide coverage is expected in 10s of seconds from residual H</a:t>
            </a:r>
            <a:r>
              <a:rPr lang="en-US" sz="1600" baseline="-25000" smtClean="0">
                <a:solidFill>
                  <a:srgbClr val="2D2DB9"/>
                </a:solidFill>
              </a:rPr>
              <a:t>2</a:t>
            </a:r>
            <a:r>
              <a:rPr lang="en-US" sz="1600" smtClean="0">
                <a:solidFill>
                  <a:srgbClr val="2D2DB9"/>
                </a:solidFill>
              </a:rPr>
              <a:t>O at typical NSTX intershot pressures ~1e-7 torr. </a:t>
            </a:r>
          </a:p>
          <a:p>
            <a:pPr>
              <a:spcAft>
                <a:spcPts val="600"/>
              </a:spcAft>
            </a:pPr>
            <a:r>
              <a:rPr lang="en-US" sz="1600" smtClean="0">
                <a:solidFill>
                  <a:srgbClr val="2D2DB9"/>
                </a:solidFill>
              </a:rPr>
              <a:t>Plasma facing surface after Li evaporation is a mixed material rather than ‘lithium coating’. </a:t>
            </a:r>
          </a:p>
          <a:p>
            <a:pPr>
              <a:spcAft>
                <a:spcPts val="600"/>
              </a:spcAft>
            </a:pPr>
            <a:r>
              <a:rPr lang="en-US" sz="1800" b="1" smtClean="0">
                <a:solidFill>
                  <a:srgbClr val="FF0000"/>
                </a:solidFill>
              </a:rPr>
              <a:t>Short reaction times motivate </a:t>
            </a:r>
            <a:br>
              <a:rPr lang="en-US" sz="1800" b="1" smtClean="0">
                <a:solidFill>
                  <a:srgbClr val="FF0000"/>
                </a:solidFill>
              </a:rPr>
            </a:br>
            <a:r>
              <a:rPr lang="en-US" sz="1800" b="1" smtClean="0">
                <a:solidFill>
                  <a:srgbClr val="FF0000"/>
                </a:solidFill>
              </a:rPr>
              <a:t>flowing Li PFCs</a:t>
            </a:r>
            <a:r>
              <a:rPr lang="en-US" sz="1600" smtClean="0">
                <a:solidFill>
                  <a:srgbClr val="2D2DB9"/>
                </a:solidFill>
              </a:rPr>
              <a:t/>
            </a:r>
            <a:br>
              <a:rPr lang="en-US" sz="1600" smtClean="0">
                <a:solidFill>
                  <a:srgbClr val="2D2DB9"/>
                </a:solidFill>
              </a:rPr>
            </a:br>
            <a:endParaRPr lang="en-US" sz="1600" smtClean="0">
              <a:solidFill>
                <a:srgbClr val="2D2DB9"/>
              </a:solidFill>
            </a:endParaRPr>
          </a:p>
          <a:p>
            <a:pPr>
              <a:spcAft>
                <a:spcPts val="600"/>
              </a:spcAft>
            </a:pPr>
            <a:endParaRPr lang="en-US" sz="1600" smtClean="0">
              <a:solidFill>
                <a:srgbClr val="2D2DB9"/>
              </a:solidFill>
            </a:endParaRPr>
          </a:p>
          <a:p>
            <a:pPr>
              <a:spcAft>
                <a:spcPts val="600"/>
              </a:spcAft>
            </a:pPr>
            <a:endParaRPr lang="en-US" sz="1600" smtClean="0">
              <a:solidFill>
                <a:srgbClr val="2D2DB9"/>
              </a:solidFill>
            </a:endParaRPr>
          </a:p>
        </p:txBody>
      </p:sp>
      <p:graphicFrame>
        <p:nvGraphicFramePr>
          <p:cNvPr id="10" name="Chart 9"/>
          <p:cNvGraphicFramePr>
            <a:graphicFrameLocks/>
          </p:cNvGraphicFramePr>
          <p:nvPr/>
        </p:nvGraphicFramePr>
        <p:xfrm>
          <a:off x="4800600" y="3962400"/>
          <a:ext cx="3962400" cy="2895600"/>
        </p:xfrm>
        <a:graphic>
          <a:graphicData uri="http://schemas.openxmlformats.org/drawingml/2006/chart">
            <c:chart xmlns:c="http://schemas.openxmlformats.org/drawingml/2006/chart" xmlns:r="http://schemas.openxmlformats.org/officeDocument/2006/relationships" r:id="rId3"/>
          </a:graphicData>
        </a:graphic>
      </p:graphicFrame>
      <p:sp>
        <p:nvSpPr>
          <p:cNvPr id="66564" name="TextBox 18"/>
          <p:cNvSpPr txBox="1">
            <a:spLocks noChangeArrowheads="1"/>
          </p:cNvSpPr>
          <p:nvPr/>
        </p:nvSpPr>
        <p:spPr bwMode="auto">
          <a:xfrm>
            <a:off x="8293100" y="6324600"/>
            <a:ext cx="850900" cy="276225"/>
          </a:xfrm>
          <a:prstGeom prst="rect">
            <a:avLst/>
          </a:prstGeom>
          <a:noFill/>
          <a:ln w="9525">
            <a:noFill/>
            <a:miter lim="800000"/>
            <a:headEnd/>
            <a:tailEnd/>
          </a:ln>
        </p:spPr>
        <p:txBody>
          <a:bodyPr wrap="none">
            <a:spAutoFit/>
          </a:bodyPr>
          <a:lstStyle/>
          <a:p>
            <a:pPr>
              <a:buFontTx/>
              <a:buNone/>
            </a:pPr>
            <a:r>
              <a:rPr lang="en-US" b="0" i="0"/>
              <a:t>PU-PPPL</a:t>
            </a:r>
          </a:p>
        </p:txBody>
      </p:sp>
      <p:sp>
        <p:nvSpPr>
          <p:cNvPr id="13" name="Content Placeholder 2"/>
          <p:cNvSpPr txBox="1">
            <a:spLocks/>
          </p:cNvSpPr>
          <p:nvPr/>
        </p:nvSpPr>
        <p:spPr bwMode="auto">
          <a:xfrm>
            <a:off x="381000" y="990600"/>
            <a:ext cx="3886200" cy="304800"/>
          </a:xfrm>
          <a:prstGeom prst="rect">
            <a:avLst/>
          </a:prstGeom>
          <a:noFill/>
          <a:ln w="9525">
            <a:noFill/>
            <a:miter lim="800000"/>
            <a:headEnd/>
            <a:tailEnd/>
          </a:ln>
        </p:spPr>
        <p:txBody>
          <a:bodyPr/>
          <a:lstStyle/>
          <a:p>
            <a:pPr eaLnBrk="0" hangingPunct="0">
              <a:buFontTx/>
              <a:buNone/>
            </a:pPr>
            <a:r>
              <a:rPr lang="en-US" sz="1800" b="0" i="0">
                <a:solidFill>
                  <a:schemeClr val="tx1"/>
                </a:solidFill>
                <a:latin typeface="Arial" charset="0"/>
              </a:rPr>
              <a:t>New Surface Analysis Labs at PPPL </a:t>
            </a:r>
            <a:endParaRPr lang="en-US" sz="1800" b="0" i="0"/>
          </a:p>
          <a:p>
            <a:pPr eaLnBrk="0" hangingPunct="0"/>
            <a:endParaRPr lang="en-US" sz="1800" b="0" i="0"/>
          </a:p>
          <a:p>
            <a:pPr eaLnBrk="0" hangingPunct="0"/>
            <a:endParaRPr lang="en-US" sz="1800" b="0" i="0"/>
          </a:p>
          <a:p>
            <a:pPr eaLnBrk="0" hangingPunct="0"/>
            <a:r>
              <a:rPr lang="en-US" sz="1800" b="0" i="0"/>
              <a:t> </a:t>
            </a:r>
            <a:endParaRPr lang="en-US" sz="1800" b="0" i="0">
              <a:solidFill>
                <a:schemeClr val="accent2"/>
              </a:solidFill>
              <a:latin typeface="Arial" charset="0"/>
            </a:endParaRPr>
          </a:p>
        </p:txBody>
      </p:sp>
      <p:pic>
        <p:nvPicPr>
          <p:cNvPr id="66566" name="Picture 13" descr="12A0218_037.jpg"/>
          <p:cNvPicPr>
            <a:picLocks noChangeAspect="1"/>
          </p:cNvPicPr>
          <p:nvPr/>
        </p:nvPicPr>
        <p:blipFill>
          <a:blip r:embed="rId4" cstate="print"/>
          <a:srcRect/>
          <a:stretch>
            <a:fillRect/>
          </a:stretch>
        </p:blipFill>
        <p:spPr bwMode="auto">
          <a:xfrm>
            <a:off x="533400" y="1371600"/>
            <a:ext cx="3276600" cy="2476500"/>
          </a:xfrm>
          <a:prstGeom prst="rect">
            <a:avLst/>
          </a:prstGeom>
          <a:noFill/>
          <a:ln w="9525">
            <a:noFill/>
            <a:miter lim="800000"/>
            <a:headEnd/>
            <a:tailEnd/>
          </a:ln>
        </p:spPr>
      </p:pic>
      <p:sp>
        <p:nvSpPr>
          <p:cNvPr id="20" name="Rectangle 19"/>
          <p:cNvSpPr/>
          <p:nvPr/>
        </p:nvSpPr>
        <p:spPr>
          <a:xfrm>
            <a:off x="5715000" y="990600"/>
            <a:ext cx="2397125" cy="338138"/>
          </a:xfrm>
          <a:prstGeom prst="rect">
            <a:avLst/>
          </a:prstGeom>
        </p:spPr>
        <p:txBody>
          <a:bodyPr wrap="none">
            <a:spAutoFit/>
          </a:bodyPr>
          <a:lstStyle/>
          <a:p>
            <a:pPr algn="ctr">
              <a:buFontTx/>
              <a:buNone/>
              <a:defRPr sz="1200" b="0" i="0" u="none" strike="noStrike" kern="1200" baseline="0">
                <a:solidFill>
                  <a:srgbClr val="000000"/>
                </a:solidFill>
                <a:latin typeface="+mn-lt"/>
                <a:ea typeface="+mn-ea"/>
                <a:cs typeface="+mn-cs"/>
              </a:defRPr>
            </a:pPr>
            <a:r>
              <a:rPr lang="en-US" sz="1600" b="0" i="0" dirty="0">
                <a:solidFill>
                  <a:srgbClr val="000000"/>
                </a:solidFill>
                <a:latin typeface="+mn-lt"/>
                <a:ea typeface="+mn-ea"/>
              </a:rPr>
              <a:t>Li surface oxidation time</a:t>
            </a:r>
          </a:p>
        </p:txBody>
      </p:sp>
      <p:sp>
        <p:nvSpPr>
          <p:cNvPr id="23" name="Rectangle 22"/>
          <p:cNvSpPr/>
          <p:nvPr/>
        </p:nvSpPr>
        <p:spPr>
          <a:xfrm>
            <a:off x="6026150" y="3962400"/>
            <a:ext cx="1885950" cy="276225"/>
          </a:xfrm>
          <a:prstGeom prst="rect">
            <a:avLst/>
          </a:prstGeom>
        </p:spPr>
        <p:txBody>
          <a:bodyPr wrap="none">
            <a:spAutoFit/>
          </a:bodyPr>
          <a:lstStyle/>
          <a:p>
            <a:pPr algn="ctr">
              <a:buFontTx/>
              <a:buNone/>
              <a:defRPr sz="1200" b="0" i="0" u="none" strike="noStrike" kern="1200" baseline="0">
                <a:solidFill>
                  <a:srgbClr val="000000"/>
                </a:solidFill>
                <a:latin typeface="+mn-lt"/>
                <a:ea typeface="+mn-ea"/>
                <a:cs typeface="+mn-cs"/>
              </a:defRPr>
            </a:pPr>
            <a:r>
              <a:rPr lang="en-US" b="0" i="0" u="sng" dirty="0">
                <a:solidFill>
                  <a:srgbClr val="000000"/>
                </a:solidFill>
                <a:latin typeface="+mn-lt"/>
                <a:ea typeface="+mn-ea"/>
              </a:rPr>
              <a:t>Solid lithium (XPS Li 1s))</a:t>
            </a:r>
          </a:p>
        </p:txBody>
      </p:sp>
      <p:grpSp>
        <p:nvGrpSpPr>
          <p:cNvPr id="2" name="Group 15"/>
          <p:cNvGrpSpPr>
            <a:grpSpLocks/>
          </p:cNvGrpSpPr>
          <p:nvPr/>
        </p:nvGrpSpPr>
        <p:grpSpPr bwMode="auto">
          <a:xfrm>
            <a:off x="4953000" y="1371600"/>
            <a:ext cx="4106863" cy="2562225"/>
            <a:chOff x="4953001" y="1371600"/>
            <a:chExt cx="4106095" cy="2562999"/>
          </a:xfrm>
        </p:grpSpPr>
        <p:pic>
          <p:nvPicPr>
            <p:cNvPr id="66573" name="Picture 17" descr="AES_Data_Charles_cs_p21.pdf"/>
            <p:cNvPicPr>
              <a:picLocks noChangeAspect="1"/>
            </p:cNvPicPr>
            <p:nvPr/>
          </p:nvPicPr>
          <p:blipFill>
            <a:blip r:embed="rId5" cstate="print"/>
            <a:srcRect l="11765" t="50909" r="28235" b="18182"/>
            <a:stretch>
              <a:fillRect/>
            </a:stretch>
          </p:blipFill>
          <p:spPr bwMode="auto">
            <a:xfrm>
              <a:off x="5278770" y="1690195"/>
              <a:ext cx="3179430" cy="2119805"/>
            </a:xfrm>
            <a:prstGeom prst="rect">
              <a:avLst/>
            </a:prstGeom>
            <a:noFill/>
            <a:ln w="9525">
              <a:noFill/>
              <a:miter lim="800000"/>
              <a:headEnd/>
              <a:tailEnd/>
            </a:ln>
          </p:spPr>
        </p:pic>
        <p:sp>
          <p:nvSpPr>
            <p:cNvPr id="21" name="Rectangle 20"/>
            <p:cNvSpPr/>
            <p:nvPr/>
          </p:nvSpPr>
          <p:spPr>
            <a:xfrm>
              <a:off x="6400530" y="3658291"/>
              <a:ext cx="1582442" cy="276308"/>
            </a:xfrm>
            <a:prstGeom prst="rect">
              <a:avLst/>
            </a:prstGeom>
          </p:spPr>
          <p:txBody>
            <a:bodyPr wrap="none">
              <a:spAutoFit/>
            </a:bodyPr>
            <a:lstStyle/>
            <a:p>
              <a:pPr algn="ctr">
                <a:buFontTx/>
                <a:buNone/>
                <a:defRPr sz="1200" b="0" i="0" u="none" strike="noStrike" kern="1200" baseline="0">
                  <a:solidFill>
                    <a:srgbClr val="000000"/>
                  </a:solidFill>
                  <a:latin typeface="+mn-lt"/>
                  <a:ea typeface="+mn-ea"/>
                  <a:cs typeface="+mn-cs"/>
                </a:defRPr>
              </a:pPr>
              <a:r>
                <a:rPr lang="en-US" b="0" i="0" dirty="0">
                  <a:solidFill>
                    <a:srgbClr val="000000"/>
                  </a:solidFill>
                  <a:latin typeface="+mn-lt"/>
                  <a:ea typeface="+mn-ea"/>
                </a:rPr>
                <a:t>seconds at 1e-6 </a:t>
              </a:r>
              <a:r>
                <a:rPr lang="en-US" b="0" i="0" dirty="0" err="1">
                  <a:solidFill>
                    <a:srgbClr val="000000"/>
                  </a:solidFill>
                  <a:latin typeface="+mn-lt"/>
                  <a:ea typeface="+mn-ea"/>
                </a:rPr>
                <a:t>torr</a:t>
              </a:r>
              <a:endParaRPr lang="en-US" b="0" i="0" dirty="0">
                <a:solidFill>
                  <a:srgbClr val="000000"/>
                </a:solidFill>
                <a:latin typeface="+mn-lt"/>
                <a:ea typeface="+mn-ea"/>
              </a:endParaRPr>
            </a:p>
          </p:txBody>
        </p:sp>
        <p:sp>
          <p:nvSpPr>
            <p:cNvPr id="22" name="Rectangle 21"/>
            <p:cNvSpPr/>
            <p:nvPr/>
          </p:nvSpPr>
          <p:spPr>
            <a:xfrm>
              <a:off x="5406941" y="1371600"/>
              <a:ext cx="3431533" cy="276308"/>
            </a:xfrm>
            <a:prstGeom prst="rect">
              <a:avLst/>
            </a:prstGeom>
          </p:spPr>
          <p:txBody>
            <a:bodyPr wrap="none">
              <a:spAutoFit/>
            </a:bodyPr>
            <a:lstStyle/>
            <a:p>
              <a:pPr algn="ctr">
                <a:buFontTx/>
                <a:buNone/>
                <a:defRPr sz="1200" b="0" i="0" u="none" strike="noStrike" kern="1200" baseline="0">
                  <a:solidFill>
                    <a:srgbClr val="000000"/>
                  </a:solidFill>
                  <a:latin typeface="+mn-lt"/>
                  <a:ea typeface="+mn-ea"/>
                  <a:cs typeface="+mn-cs"/>
                </a:defRPr>
              </a:pPr>
              <a:r>
                <a:rPr lang="en-US" b="0" i="0" u="sng" dirty="0">
                  <a:solidFill>
                    <a:srgbClr val="000000"/>
                  </a:solidFill>
                  <a:latin typeface="+mn-lt"/>
                  <a:ea typeface="+mn-ea"/>
                </a:rPr>
                <a:t>1 monolayer of lithium on TZM Mo  (AES O 1s)</a:t>
              </a:r>
            </a:p>
          </p:txBody>
        </p:sp>
        <p:sp>
          <p:nvSpPr>
            <p:cNvPr id="24" name="TextBox 23"/>
            <p:cNvSpPr txBox="1"/>
            <p:nvPr/>
          </p:nvSpPr>
          <p:spPr>
            <a:xfrm>
              <a:off x="8457546" y="1752715"/>
              <a:ext cx="601550" cy="941672"/>
            </a:xfrm>
            <a:prstGeom prst="rect">
              <a:avLst/>
            </a:prstGeom>
            <a:noFill/>
          </p:spPr>
          <p:txBody>
            <a:bodyPr wrap="none">
              <a:spAutoFit/>
            </a:bodyPr>
            <a:lstStyle/>
            <a:p>
              <a:pPr>
                <a:buFontTx/>
                <a:buNone/>
              </a:pPr>
              <a:r>
                <a:rPr lang="en-US" b="0" i="0">
                  <a:solidFill>
                    <a:srgbClr val="FF0000"/>
                  </a:solidFill>
                  <a:latin typeface="Arial" charset="0"/>
                </a:rPr>
                <a:t>– H</a:t>
              </a:r>
              <a:r>
                <a:rPr lang="en-US" b="0" i="0" baseline="-25000">
                  <a:solidFill>
                    <a:srgbClr val="FF0000"/>
                  </a:solidFill>
                </a:rPr>
                <a:t>2</a:t>
              </a:r>
              <a:r>
                <a:rPr lang="en-US" b="0" i="0">
                  <a:solidFill>
                    <a:srgbClr val="FF0000"/>
                  </a:solidFill>
                  <a:latin typeface="Arial" charset="0"/>
                </a:rPr>
                <a:t>O</a:t>
              </a:r>
            </a:p>
            <a:p>
              <a:pPr>
                <a:buFontTx/>
                <a:buNone/>
              </a:pPr>
              <a:r>
                <a:rPr lang="en-US" b="0" i="0">
                  <a:latin typeface="Arial" charset="0"/>
                </a:rPr>
                <a:t>– O</a:t>
              </a:r>
              <a:r>
                <a:rPr lang="en-US" b="0" i="0" baseline="-25000">
                  <a:latin typeface="Arial" charset="0"/>
                </a:rPr>
                <a:t>2</a:t>
              </a:r>
            </a:p>
            <a:p>
              <a:pPr>
                <a:buFontTx/>
                <a:buNone/>
              </a:pPr>
              <a:r>
                <a:rPr lang="en-US" b="0" i="0">
                  <a:solidFill>
                    <a:srgbClr val="008000"/>
                  </a:solidFill>
                  <a:latin typeface="Arial" charset="0"/>
                </a:rPr>
                <a:t>– air</a:t>
              </a:r>
            </a:p>
            <a:p>
              <a:pPr>
                <a:buFontTx/>
                <a:buNone/>
              </a:pPr>
              <a:r>
                <a:rPr lang="en-US" b="0" i="0">
                  <a:solidFill>
                    <a:srgbClr val="A264C8"/>
                  </a:solidFill>
                  <a:latin typeface="Arial" charset="0"/>
                </a:rPr>
                <a:t>– CO</a:t>
              </a:r>
            </a:p>
          </p:txBody>
        </p:sp>
        <p:sp>
          <p:nvSpPr>
            <p:cNvPr id="25" name="Rectangle 24"/>
            <p:cNvSpPr/>
            <p:nvPr/>
          </p:nvSpPr>
          <p:spPr>
            <a:xfrm rot="16200000">
              <a:off x="4109716" y="2378447"/>
              <a:ext cx="1964330" cy="277761"/>
            </a:xfrm>
            <a:prstGeom prst="rect">
              <a:avLst/>
            </a:prstGeom>
          </p:spPr>
          <p:txBody>
            <a:bodyPr wrap="none">
              <a:spAutoFit/>
            </a:bodyPr>
            <a:lstStyle/>
            <a:p>
              <a:pPr algn="ctr">
                <a:buFontTx/>
                <a:buNone/>
                <a:defRPr sz="1200" b="0" i="0" u="none" strike="noStrike" kern="1200" baseline="0">
                  <a:solidFill>
                    <a:srgbClr val="000000"/>
                  </a:solidFill>
                  <a:latin typeface="+mn-lt"/>
                  <a:ea typeface="+mn-ea"/>
                  <a:cs typeface="+mn-cs"/>
                </a:defRPr>
              </a:pPr>
              <a:r>
                <a:rPr lang="en-US" b="0" i="0" dirty="0">
                  <a:solidFill>
                    <a:srgbClr val="000000"/>
                  </a:solidFill>
                  <a:latin typeface="+mn-lt"/>
                  <a:ea typeface="+mn-ea"/>
                </a:rPr>
                <a:t>oxide concentration  (</a:t>
              </a:r>
              <a:r>
                <a:rPr lang="en-US" b="0" i="0" dirty="0" err="1">
                  <a:solidFill>
                    <a:srgbClr val="000000"/>
                  </a:solidFill>
                  <a:latin typeface="+mn-lt"/>
                  <a:ea typeface="+mn-ea"/>
                </a:rPr>
                <a:t>a.u</a:t>
              </a:r>
              <a:r>
                <a:rPr lang="en-US" b="0" i="0" dirty="0">
                  <a:solidFill>
                    <a:srgbClr val="000000"/>
                  </a:solidFill>
                  <a:latin typeface="+mn-lt"/>
                  <a:ea typeface="+mn-ea"/>
                </a:rPr>
                <a:t>.)</a:t>
              </a:r>
            </a:p>
          </p:txBody>
        </p:sp>
        <p:sp>
          <p:nvSpPr>
            <p:cNvPr id="26" name="Rectangle 25"/>
            <p:cNvSpPr/>
            <p:nvPr/>
          </p:nvSpPr>
          <p:spPr>
            <a:xfrm>
              <a:off x="6171973" y="3200952"/>
              <a:ext cx="2590316" cy="276308"/>
            </a:xfrm>
            <a:prstGeom prst="rect">
              <a:avLst/>
            </a:prstGeom>
          </p:spPr>
          <p:txBody>
            <a:bodyPr>
              <a:spAutoFit/>
            </a:bodyPr>
            <a:lstStyle/>
            <a:p>
              <a:pPr>
                <a:buFontTx/>
                <a:buNone/>
                <a:defRPr/>
              </a:pPr>
              <a:r>
                <a:rPr lang="en-US" b="0" i="0" dirty="0">
                  <a:latin typeface="+mn-lt"/>
                  <a:cs typeface="ＭＳ Ｐゴシック" charset="-128"/>
                </a:rPr>
                <a:t>(TZM = 99% Mo, 0.5% Ti 0.08% </a:t>
              </a:r>
              <a:r>
                <a:rPr lang="en-US" b="0" i="0" dirty="0" err="1">
                  <a:latin typeface="+mn-lt"/>
                  <a:cs typeface="ＭＳ Ｐゴシック" charset="-128"/>
                </a:rPr>
                <a:t>Zr</a:t>
              </a:r>
              <a:r>
                <a:rPr lang="en-US" b="0" i="0" dirty="0">
                  <a:latin typeface="+mn-lt"/>
                  <a:cs typeface="ＭＳ Ｐゴシック" charset="-128"/>
                </a:rPr>
                <a:t>)</a:t>
              </a:r>
            </a:p>
          </p:txBody>
        </p:sp>
      </p:grpSp>
      <p:sp>
        <p:nvSpPr>
          <p:cNvPr id="66570" name="Rectangle 43"/>
          <p:cNvSpPr>
            <a:spLocks noChangeArrowheads="1"/>
          </p:cNvSpPr>
          <p:nvPr/>
        </p:nvSpPr>
        <p:spPr bwMode="auto">
          <a:xfrm>
            <a:off x="0" y="0"/>
            <a:ext cx="9144000" cy="889000"/>
          </a:xfrm>
          <a:prstGeom prst="rect">
            <a:avLst/>
          </a:prstGeom>
          <a:noFill/>
          <a:ln w="9525">
            <a:noFill/>
            <a:miter lim="800000"/>
            <a:headEnd/>
            <a:tailEnd/>
          </a:ln>
        </p:spPr>
        <p:txBody>
          <a:bodyPr anchor="ctr"/>
          <a:lstStyle/>
          <a:p>
            <a:pPr algn="ctr" eaLnBrk="0" hangingPunct="0">
              <a:spcBef>
                <a:spcPct val="0"/>
              </a:spcBef>
              <a:buFontTx/>
              <a:buNone/>
            </a:pPr>
            <a:r>
              <a:rPr lang="en-US" sz="2400" i="0">
                <a:solidFill>
                  <a:srgbClr val="0000FF"/>
                </a:solidFill>
              </a:rPr>
              <a:t>NSTX/PPPL/PU collaboration shows </a:t>
            </a:r>
            <a:br>
              <a:rPr lang="en-US" sz="2400" i="0">
                <a:solidFill>
                  <a:srgbClr val="0000FF"/>
                </a:solidFill>
              </a:rPr>
            </a:br>
            <a:r>
              <a:rPr lang="en-US" sz="2400" i="0">
                <a:solidFill>
                  <a:srgbClr val="0000FF"/>
                </a:solidFill>
              </a:rPr>
              <a:t>lithium reacts quickly with residual gases</a:t>
            </a:r>
            <a:endParaRPr lang="en-US" sz="1600" i="0">
              <a:solidFill>
                <a:srgbClr val="0000FF"/>
              </a:solidFill>
              <a:latin typeface="Helvetica Neue" charset="0"/>
            </a:endParaRPr>
          </a:p>
        </p:txBody>
      </p:sp>
      <p:sp>
        <p:nvSpPr>
          <p:cNvPr id="66571" name="TextBox 22"/>
          <p:cNvSpPr txBox="1">
            <a:spLocks noChangeArrowheads="1"/>
          </p:cNvSpPr>
          <p:nvPr/>
        </p:nvSpPr>
        <p:spPr bwMode="auto">
          <a:xfrm>
            <a:off x="3890963" y="6210300"/>
            <a:ext cx="1784350" cy="276225"/>
          </a:xfrm>
          <a:prstGeom prst="rect">
            <a:avLst/>
          </a:prstGeom>
          <a:noFill/>
          <a:ln w="9525">
            <a:noFill/>
            <a:miter lim="800000"/>
            <a:headEnd/>
            <a:tailEnd/>
          </a:ln>
        </p:spPr>
        <p:txBody>
          <a:bodyPr wrap="none">
            <a:spAutoFit/>
          </a:bodyPr>
          <a:lstStyle/>
          <a:p>
            <a:pPr>
              <a:buFontTx/>
              <a:buNone/>
            </a:pPr>
            <a:r>
              <a:rPr lang="en-US" i="0"/>
              <a:t>C. Skinner et al, PPPL</a:t>
            </a:r>
          </a:p>
        </p:txBody>
      </p:sp>
      <p:sp>
        <p:nvSpPr>
          <p:cNvPr id="18" name="Slide Number Placeholder 3"/>
          <p:cNvSpPr>
            <a:spLocks noGrp="1"/>
          </p:cNvSpPr>
          <p:nvPr>
            <p:ph type="sldNum" sz="quarter" idx="10"/>
          </p:nvPr>
        </p:nvSpPr>
        <p:spPr>
          <a:xfrm>
            <a:off x="8382000" y="6629400"/>
            <a:ext cx="762000" cy="152400"/>
          </a:xfrm>
        </p:spPr>
        <p:txBody>
          <a:bodyPr/>
          <a:lstStyle/>
          <a:p>
            <a:pPr>
              <a:defRPr/>
            </a:pPr>
            <a:fld id="{7FBC0A1D-0D7E-4EAA-B844-E3A6B8CD6BA9}" type="slidenum">
              <a:rPr lang="en-US"/>
              <a:pPr>
                <a:defRPr/>
              </a:pPr>
              <a:t>58</a:t>
            </a:fld>
            <a:endParaRPr 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Box 6"/>
          <p:cNvSpPr txBox="1">
            <a:spLocks noChangeArrowheads="1"/>
          </p:cNvSpPr>
          <p:nvPr/>
        </p:nvSpPr>
        <p:spPr bwMode="auto">
          <a:xfrm>
            <a:off x="4419600" y="2895600"/>
            <a:ext cx="3886200" cy="276225"/>
          </a:xfrm>
          <a:prstGeom prst="rect">
            <a:avLst/>
          </a:prstGeom>
          <a:noFill/>
          <a:ln w="9525">
            <a:noFill/>
            <a:miter lim="800000"/>
            <a:headEnd/>
            <a:tailEnd/>
          </a:ln>
        </p:spPr>
        <p:txBody>
          <a:bodyPr>
            <a:spAutoFit/>
          </a:bodyPr>
          <a:lstStyle/>
          <a:p>
            <a:r>
              <a:rPr lang="en-US" b="0" i="0"/>
              <a:t> </a:t>
            </a:r>
          </a:p>
        </p:txBody>
      </p:sp>
      <p:sp>
        <p:nvSpPr>
          <p:cNvPr id="68611" name="Line 19"/>
          <p:cNvSpPr>
            <a:spLocks noChangeShapeType="1"/>
          </p:cNvSpPr>
          <p:nvPr/>
        </p:nvSpPr>
        <p:spPr bwMode="auto">
          <a:xfrm>
            <a:off x="0" y="914400"/>
            <a:ext cx="9144000" cy="0"/>
          </a:xfrm>
          <a:prstGeom prst="line">
            <a:avLst/>
          </a:prstGeom>
          <a:noFill/>
          <a:ln w="38100">
            <a:solidFill>
              <a:srgbClr val="CC0000"/>
            </a:solidFill>
            <a:round/>
            <a:headEnd/>
            <a:tailEnd/>
          </a:ln>
        </p:spPr>
        <p:txBody>
          <a:bodyPr wrap="none" anchor="ctr"/>
          <a:lstStyle/>
          <a:p>
            <a:endParaRPr lang="en-US"/>
          </a:p>
        </p:txBody>
      </p:sp>
      <p:sp>
        <p:nvSpPr>
          <p:cNvPr id="15" name="Rectangle 2"/>
          <p:cNvSpPr txBox="1">
            <a:spLocks noChangeArrowheads="1"/>
          </p:cNvSpPr>
          <p:nvPr/>
        </p:nvSpPr>
        <p:spPr bwMode="auto">
          <a:xfrm>
            <a:off x="0" y="1028700"/>
            <a:ext cx="9144000" cy="2057400"/>
          </a:xfrm>
          <a:prstGeom prst="rect">
            <a:avLst/>
          </a:prstGeom>
          <a:noFill/>
          <a:ln w="9525">
            <a:noFill/>
            <a:round/>
            <a:headEnd/>
            <a:tailEnd/>
          </a:ln>
        </p:spPr>
        <p:txBody>
          <a:bodyPr lIns="90000" tIns="46800" rIns="90000" bIns="46800"/>
          <a:lstStyle/>
          <a:p>
            <a:pPr marL="342900" indent="-341313" eaLnBrk="0" hangingPunct="0">
              <a:spcBef>
                <a:spcPts val="600"/>
              </a:spcBef>
              <a:buSzPct val="45000"/>
              <a:buFont typeface="Wingdings" charset="2"/>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1600" b="0" i="0"/>
              <a:t>Lithium Tokamak Experiment has: 1. 120 cm</a:t>
            </a:r>
            <a:r>
              <a:rPr lang="en-US" sz="1600" b="0" i="0" baseline="30000"/>
              <a:t>2</a:t>
            </a:r>
            <a:r>
              <a:rPr lang="en-US" sz="1600" b="0" i="0"/>
              <a:t> Li-filled dendritic W limiter heatable ≤ 500 C</a:t>
            </a:r>
          </a:p>
          <a:p>
            <a:pPr marL="800100" lvl="1" indent="-342900" eaLnBrk="0" hangingPunct="0">
              <a:spcBef>
                <a:spcPts val="600"/>
              </a:spcBef>
              <a:buSzPct val="100000"/>
              <a:buFont typeface="Arial" charset="0"/>
              <a:buAutoNum type="arabicPeriod" startAt="2"/>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1600" b="0" i="0"/>
              <a:t>Thick (&gt;100 micron) evaporated Li films on 3,000 – 5,000 cm</a:t>
            </a:r>
            <a:r>
              <a:rPr lang="en-US" sz="1600" b="0" i="0" baseline="30000"/>
              <a:t>2</a:t>
            </a:r>
            <a:r>
              <a:rPr lang="en-US" sz="1600" b="0" i="0"/>
              <a:t> upper heated liner</a:t>
            </a:r>
          </a:p>
          <a:p>
            <a:pPr marL="800100" lvl="1" indent="-342900" eaLnBrk="0" hangingPunct="0">
              <a:spcBef>
                <a:spcPts val="600"/>
              </a:spcBef>
              <a:buSzPct val="100000"/>
              <a:buFont typeface="Arial" charset="0"/>
              <a:buAutoNum type="arabicPeriod" startAt="2"/>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1600" b="0" i="0"/>
              <a:t>Few hundred cm</a:t>
            </a:r>
            <a:r>
              <a:rPr lang="en-US" sz="1600" b="0" i="0" baseline="30000"/>
              <a:t>3</a:t>
            </a:r>
            <a:r>
              <a:rPr lang="en-US" sz="1600" b="0" i="0"/>
              <a:t> pool of liquid Li in the lower shells (total ≤ 85% of plasma surface)</a:t>
            </a:r>
          </a:p>
          <a:p>
            <a:pPr marL="800100" lvl="1" indent="-342900" eaLnBrk="0" hangingPunct="0">
              <a:spcBef>
                <a:spcPts val="600"/>
              </a:spcBef>
              <a:buSzPct val="45000"/>
              <a:buFont typeface="Wingdings" charset="2"/>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1600" b="0" i="0"/>
              <a:t>Will investigate plasma-surface interactions, Li influx vs. temp., confinement, Te profile, </a:t>
            </a:r>
            <a:br>
              <a:rPr lang="en-US" sz="1600" b="0" i="0"/>
            </a:br>
            <a:r>
              <a:rPr lang="en-US" sz="1600" b="0" i="0"/>
              <a:t>liquid metal flows in B fields up to 0.3T</a:t>
            </a:r>
          </a:p>
          <a:p>
            <a:pPr marL="342900" indent="-341313" eaLnBrk="0" hangingPunct="0">
              <a:spcBef>
                <a:spcPts val="600"/>
              </a:spcBef>
              <a:buSzPct val="45000"/>
              <a:buFont typeface="Wingdings" charset="2"/>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1600" b="0" i="0"/>
              <a:t>Materials Analysis and Particle Probe (MAPP) will be used first on LTX in support of NSTX milestone R(13-2): “</a:t>
            </a:r>
            <a:r>
              <a:rPr lang="en-US" sz="1600" b="0"/>
              <a:t>Investigate relationship between lithium-conditioned surface composition and plasma behavior” </a:t>
            </a:r>
            <a:r>
              <a:rPr lang="en-US" sz="1600" b="0" i="0"/>
              <a:t>and transferred to NSTX-U later.</a:t>
            </a:r>
          </a:p>
          <a:p>
            <a:pPr marL="342900" indent="-341313" eaLnBrk="0" hangingPunct="0">
              <a:spcBef>
                <a:spcPts val="600"/>
              </a:spcBef>
              <a:buSzPct val="45000"/>
              <a:buFont typeface="Wingdings" charset="2"/>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1600" b="0" i="0"/>
              <a:t>MAPP’s innovative design enables sample exposure to plasma and inter-shot surface analysis.</a:t>
            </a:r>
          </a:p>
        </p:txBody>
      </p:sp>
      <p:sp>
        <p:nvSpPr>
          <p:cNvPr id="68613" name="Rectangle 1"/>
          <p:cNvSpPr txBox="1">
            <a:spLocks noChangeArrowheads="1"/>
          </p:cNvSpPr>
          <p:nvPr/>
        </p:nvSpPr>
        <p:spPr bwMode="auto">
          <a:xfrm>
            <a:off x="4114800" y="4495800"/>
            <a:ext cx="1143000" cy="1676400"/>
          </a:xfrm>
          <a:prstGeom prst="rect">
            <a:avLst/>
          </a:prstGeom>
          <a:noFill/>
          <a:ln w="9525">
            <a:noFill/>
            <a:round/>
            <a:headEnd/>
            <a:tailEnd/>
          </a:ln>
        </p:spPr>
        <p:txBody>
          <a:bodyPr lIns="0" tIns="0" rIns="0" bIns="0" anchor="ctr"/>
          <a:lstStyle/>
          <a:p>
            <a:pPr algn="ctr" eaLnBrk="0" hangingPunct="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0" i="0">
                <a:solidFill>
                  <a:srgbClr val="3333CC"/>
                </a:solidFill>
                <a:latin typeface="Arial" charset="0"/>
              </a:rPr>
              <a:t>MAPP will be installed on midplane LTX port </a:t>
            </a:r>
          </a:p>
        </p:txBody>
      </p:sp>
      <p:sp>
        <p:nvSpPr>
          <p:cNvPr id="68614" name="Line 30"/>
          <p:cNvSpPr>
            <a:spLocks noChangeShapeType="1"/>
          </p:cNvSpPr>
          <p:nvPr/>
        </p:nvSpPr>
        <p:spPr bwMode="auto">
          <a:xfrm flipV="1">
            <a:off x="7162800" y="5207000"/>
            <a:ext cx="457200" cy="1143000"/>
          </a:xfrm>
          <a:prstGeom prst="line">
            <a:avLst/>
          </a:prstGeom>
          <a:noFill/>
          <a:ln w="76200">
            <a:solidFill>
              <a:schemeClr val="bg1"/>
            </a:solidFill>
            <a:round/>
            <a:headEnd/>
            <a:tailEnd type="triangle" w="med" len="med"/>
          </a:ln>
        </p:spPr>
        <p:txBody>
          <a:bodyPr wrap="none" anchor="ctr"/>
          <a:lstStyle/>
          <a:p>
            <a:endParaRPr lang="en-US"/>
          </a:p>
        </p:txBody>
      </p:sp>
      <p:sp>
        <p:nvSpPr>
          <p:cNvPr id="68615" name="Rectangle 2"/>
          <p:cNvSpPr txBox="1">
            <a:spLocks noChangeArrowheads="1"/>
          </p:cNvSpPr>
          <p:nvPr/>
        </p:nvSpPr>
        <p:spPr bwMode="auto">
          <a:xfrm>
            <a:off x="0" y="2819400"/>
            <a:ext cx="8942388" cy="1676400"/>
          </a:xfrm>
          <a:prstGeom prst="rect">
            <a:avLst/>
          </a:prstGeom>
          <a:noFill/>
          <a:ln w="9525">
            <a:noFill/>
            <a:round/>
            <a:headEnd/>
            <a:tailEnd/>
          </a:ln>
        </p:spPr>
        <p:txBody>
          <a:bodyPr lIns="90000" tIns="46800" rIns="90000" bIns="46800"/>
          <a:lstStyle/>
          <a:p>
            <a:pPr lvl="2" indent="-341313" eaLnBrk="0" hangingPunct="0">
              <a:spcBef>
                <a:spcPts val="500"/>
              </a:spcBef>
              <a:buSzPct val="45000"/>
              <a:buFont typeface="Wingdings" charset="2"/>
              <a:buChar char=""/>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endParaRPr lang="en-US" sz="1600" b="0" i="0">
              <a:solidFill>
                <a:srgbClr val="3333CC"/>
              </a:solidFill>
            </a:endParaRPr>
          </a:p>
          <a:p>
            <a:pPr lvl="2" indent="-341313" eaLnBrk="0" hangingPunct="0">
              <a:spcBef>
                <a:spcPts val="500"/>
              </a:spcBef>
              <a:buSzPct val="45000"/>
              <a:tabLst>
                <a:tab pos="342900" algn="l"/>
                <a:tab pos="455613" algn="l"/>
                <a:tab pos="912813" algn="l"/>
                <a:tab pos="1370013" algn="l"/>
                <a:tab pos="1827213" algn="l"/>
                <a:tab pos="2284413" algn="l"/>
                <a:tab pos="2741613" algn="l"/>
                <a:tab pos="3198813" algn="l"/>
                <a:tab pos="3656013" algn="l"/>
                <a:tab pos="4113213" algn="l"/>
                <a:tab pos="4570413" algn="l"/>
                <a:tab pos="5027613" algn="l"/>
                <a:tab pos="5484813" algn="l"/>
                <a:tab pos="5942013" algn="l"/>
                <a:tab pos="6399213" algn="l"/>
                <a:tab pos="6856413" algn="l"/>
                <a:tab pos="7313613" algn="l"/>
                <a:tab pos="7770813" algn="l"/>
                <a:tab pos="8228013" algn="l"/>
                <a:tab pos="8685213" algn="l"/>
                <a:tab pos="9142413" algn="l"/>
              </a:tabLst>
            </a:pPr>
            <a:r>
              <a:rPr lang="en-US" sz="1600" b="0" i="0">
                <a:solidFill>
                  <a:srgbClr val="3333CC"/>
                </a:solidFill>
              </a:rPr>
              <a:t> </a:t>
            </a:r>
          </a:p>
        </p:txBody>
      </p:sp>
      <p:pic>
        <p:nvPicPr>
          <p:cNvPr id="68616" name="Picture 39" descr="C:\Documents and Settings\tkozub\My Documents\SOFE 2011\IMG_8829.JPG"/>
          <p:cNvPicPr>
            <a:picLocks noChangeAspect="1" noChangeArrowheads="1"/>
          </p:cNvPicPr>
          <p:nvPr/>
        </p:nvPicPr>
        <p:blipFill>
          <a:blip r:embed="rId3" cstate="print"/>
          <a:srcRect/>
          <a:stretch>
            <a:fillRect/>
          </a:stretch>
        </p:blipFill>
        <p:spPr bwMode="auto">
          <a:xfrm>
            <a:off x="5334000" y="3759200"/>
            <a:ext cx="3670300" cy="2752725"/>
          </a:xfrm>
          <a:prstGeom prst="rect">
            <a:avLst/>
          </a:prstGeom>
          <a:noFill/>
          <a:ln w="9525">
            <a:noFill/>
            <a:miter lim="800000"/>
            <a:headEnd/>
            <a:tailEnd/>
          </a:ln>
        </p:spPr>
      </p:pic>
      <p:pic>
        <p:nvPicPr>
          <p:cNvPr id="68617" name="Picture 15" descr="DSC05277.JPG"/>
          <p:cNvPicPr>
            <a:picLocks noChangeAspect="1"/>
          </p:cNvPicPr>
          <p:nvPr/>
        </p:nvPicPr>
        <p:blipFill>
          <a:blip r:embed="rId4" cstate="print"/>
          <a:srcRect l="22865" r="17529"/>
          <a:stretch>
            <a:fillRect/>
          </a:stretch>
        </p:blipFill>
        <p:spPr bwMode="auto">
          <a:xfrm rot="5400000">
            <a:off x="1210468" y="3894932"/>
            <a:ext cx="2455863" cy="2743200"/>
          </a:xfrm>
          <a:prstGeom prst="rect">
            <a:avLst/>
          </a:prstGeom>
          <a:noFill/>
          <a:ln w="9525">
            <a:noFill/>
            <a:miter lim="800000"/>
            <a:headEnd/>
            <a:tailEnd/>
          </a:ln>
        </p:spPr>
      </p:pic>
      <p:sp>
        <p:nvSpPr>
          <p:cNvPr id="17" name="Rectangle 1"/>
          <p:cNvSpPr txBox="1">
            <a:spLocks noChangeArrowheads="1"/>
          </p:cNvSpPr>
          <p:nvPr/>
        </p:nvSpPr>
        <p:spPr bwMode="auto">
          <a:xfrm>
            <a:off x="304800" y="4800600"/>
            <a:ext cx="685800" cy="444500"/>
          </a:xfrm>
          <a:prstGeom prst="rect">
            <a:avLst/>
          </a:prstGeom>
          <a:noFill/>
          <a:ln w="9525">
            <a:noFill/>
            <a:round/>
            <a:headEnd/>
            <a:tailEnd/>
          </a:ln>
        </p:spPr>
        <p:txBody>
          <a:bodyPr lIns="0" tIns="0" rIns="0" bIns="0" anchor="ctr"/>
          <a:lstStyle/>
          <a:p>
            <a:pPr eaLnBrk="0" hangingPunct="0">
              <a:buFont typeface="Times New Roman" pitchFamily="-112"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600" b="0" i="0" kern="0" dirty="0">
                <a:solidFill>
                  <a:srgbClr val="3333CC"/>
                </a:solidFill>
                <a:latin typeface="+mj-lt"/>
                <a:ea typeface="+mj-ea"/>
                <a:cs typeface="+mj-cs"/>
              </a:rPr>
              <a:t>MAPP</a:t>
            </a:r>
          </a:p>
        </p:txBody>
      </p:sp>
      <p:sp>
        <p:nvSpPr>
          <p:cNvPr id="68619" name="Line 30"/>
          <p:cNvSpPr>
            <a:spLocks noChangeShapeType="1"/>
          </p:cNvSpPr>
          <p:nvPr/>
        </p:nvSpPr>
        <p:spPr bwMode="auto">
          <a:xfrm>
            <a:off x="5219700" y="5256213"/>
            <a:ext cx="2490788" cy="1587"/>
          </a:xfrm>
          <a:prstGeom prst="line">
            <a:avLst/>
          </a:prstGeom>
          <a:noFill/>
          <a:ln w="76200">
            <a:solidFill>
              <a:schemeClr val="tx1"/>
            </a:solidFill>
            <a:round/>
            <a:headEnd/>
            <a:tailEnd type="triangle" w="med" len="med"/>
          </a:ln>
        </p:spPr>
        <p:txBody>
          <a:bodyPr wrap="none" anchor="ctr"/>
          <a:lstStyle/>
          <a:p>
            <a:endParaRPr lang="en-US"/>
          </a:p>
        </p:txBody>
      </p:sp>
      <p:sp>
        <p:nvSpPr>
          <p:cNvPr id="68620" name="Line 30"/>
          <p:cNvSpPr>
            <a:spLocks noChangeShapeType="1"/>
          </p:cNvSpPr>
          <p:nvPr/>
        </p:nvSpPr>
        <p:spPr bwMode="auto">
          <a:xfrm>
            <a:off x="5257800" y="5262563"/>
            <a:ext cx="2406650" cy="3175"/>
          </a:xfrm>
          <a:prstGeom prst="line">
            <a:avLst/>
          </a:prstGeom>
          <a:noFill/>
          <a:ln w="57150">
            <a:solidFill>
              <a:srgbClr val="FFFF00"/>
            </a:solidFill>
            <a:round/>
            <a:headEnd/>
            <a:tailEnd type="triangle" w="med" len="med"/>
          </a:ln>
        </p:spPr>
        <p:txBody>
          <a:bodyPr wrap="none" anchor="ctr"/>
          <a:lstStyle/>
          <a:p>
            <a:endParaRPr lang="en-US"/>
          </a:p>
        </p:txBody>
      </p:sp>
      <p:sp>
        <p:nvSpPr>
          <p:cNvPr id="68621" name="Rectangle 43"/>
          <p:cNvSpPr>
            <a:spLocks noChangeArrowheads="1"/>
          </p:cNvSpPr>
          <p:nvPr/>
        </p:nvSpPr>
        <p:spPr bwMode="auto">
          <a:xfrm>
            <a:off x="0" y="0"/>
            <a:ext cx="9144000" cy="889000"/>
          </a:xfrm>
          <a:prstGeom prst="rect">
            <a:avLst/>
          </a:prstGeom>
          <a:gradFill rotWithShape="1">
            <a:gsLst>
              <a:gs pos="0">
                <a:srgbClr val="F8F8F8">
                  <a:alpha val="50998"/>
                </a:srgbClr>
              </a:gs>
              <a:gs pos="100000">
                <a:srgbClr val="B2B2B2">
                  <a:alpha val="50998"/>
                </a:srgbClr>
              </a:gs>
            </a:gsLst>
            <a:lin ang="5400000" scaled="1"/>
          </a:gradFill>
          <a:ln w="9525">
            <a:noFill/>
            <a:miter lim="800000"/>
            <a:headEnd/>
            <a:tailEnd/>
          </a:ln>
        </p:spPr>
        <p:txBody>
          <a:bodyPr anchor="ctr"/>
          <a:lstStyle/>
          <a:p>
            <a:pPr algn="ctr" eaLnBrk="0" hangingPunct="0">
              <a:spcBef>
                <a:spcPct val="0"/>
              </a:spcBef>
              <a:buFontTx/>
              <a:buNone/>
            </a:pPr>
            <a:r>
              <a:rPr lang="en-US" sz="2400" i="0" dirty="0">
                <a:solidFill>
                  <a:srgbClr val="0000FF"/>
                </a:solidFill>
              </a:rPr>
              <a:t>NSTX MAPP System is being installed on LTX in support of NSTX milestone R(13-2) in collaboration with Purdue U.</a:t>
            </a:r>
            <a:endParaRPr lang="en-US" sz="1600" i="0" dirty="0">
              <a:solidFill>
                <a:srgbClr val="0000FF"/>
              </a:solidFill>
              <a:latin typeface="Helvetica Neue" charset="0"/>
            </a:endParaRPr>
          </a:p>
        </p:txBody>
      </p:sp>
      <p:sp>
        <p:nvSpPr>
          <p:cNvPr id="14" name="Slide Number Placeholder 3"/>
          <p:cNvSpPr>
            <a:spLocks noGrp="1"/>
          </p:cNvSpPr>
          <p:nvPr>
            <p:ph type="sldNum" sz="quarter" idx="10"/>
          </p:nvPr>
        </p:nvSpPr>
        <p:spPr>
          <a:xfrm>
            <a:off x="8382000" y="6629400"/>
            <a:ext cx="762000" cy="152400"/>
          </a:xfrm>
        </p:spPr>
        <p:txBody>
          <a:bodyPr/>
          <a:lstStyle/>
          <a:p>
            <a:pPr>
              <a:defRPr/>
            </a:pPr>
            <a:fld id="{7FBC0A1D-0D7E-4EAA-B844-E3A6B8CD6BA9}" type="slidenum">
              <a:rPr lang="en-US"/>
              <a:pPr>
                <a:defRPr/>
              </a:pPr>
              <a:t>59</a:t>
            </a:fld>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0" descr="C:\Users\rstrykow\Desktop\NSTX UPGRADE\photos\CS fabrication area\lifting tf conductor from oven (post williams bake).JPG"/>
          <p:cNvPicPr>
            <a:picLocks noChangeAspect="1" noChangeArrowheads="1"/>
          </p:cNvPicPr>
          <p:nvPr/>
        </p:nvPicPr>
        <p:blipFill>
          <a:blip r:embed="rId3" cstate="print"/>
          <a:srcRect/>
          <a:stretch>
            <a:fillRect/>
          </a:stretch>
        </p:blipFill>
        <p:spPr bwMode="auto">
          <a:xfrm>
            <a:off x="152400" y="620713"/>
            <a:ext cx="4379913" cy="5864225"/>
          </a:xfrm>
          <a:prstGeom prst="rect">
            <a:avLst/>
          </a:prstGeom>
          <a:noFill/>
          <a:ln w="9525">
            <a:noFill/>
            <a:miter lim="800000"/>
            <a:headEnd/>
            <a:tailEnd/>
          </a:ln>
        </p:spPr>
      </p:pic>
      <p:pic>
        <p:nvPicPr>
          <p:cNvPr id="6147" name="Picture 19" descr="C:\Users\rstrykow\Desktop\NSTX UPGRADE\photos\CS fabrication area\trail insulation wrap on prototypeTF conductor.JPG"/>
          <p:cNvPicPr>
            <a:picLocks noChangeAspect="1" noChangeArrowheads="1"/>
          </p:cNvPicPr>
          <p:nvPr/>
        </p:nvPicPr>
        <p:blipFill>
          <a:blip r:embed="rId4" cstate="print"/>
          <a:srcRect/>
          <a:stretch>
            <a:fillRect/>
          </a:stretch>
        </p:blipFill>
        <p:spPr bwMode="auto">
          <a:xfrm>
            <a:off x="4532313" y="3784600"/>
            <a:ext cx="4114800" cy="3073400"/>
          </a:xfrm>
          <a:prstGeom prst="rect">
            <a:avLst/>
          </a:prstGeom>
          <a:noFill/>
          <a:ln w="9525">
            <a:noFill/>
            <a:miter lim="800000"/>
            <a:headEnd/>
            <a:tailEnd/>
          </a:ln>
        </p:spPr>
      </p:pic>
      <p:pic>
        <p:nvPicPr>
          <p:cNvPr id="6148" name="Picture 18" descr="C:\Users\rstrykow\Desktop\NSTX UPGRADE\photos\CS fabrication area\prottotype TF conducto bar.JPG"/>
          <p:cNvPicPr>
            <a:picLocks noChangeAspect="1" noChangeArrowheads="1"/>
          </p:cNvPicPr>
          <p:nvPr/>
        </p:nvPicPr>
        <p:blipFill>
          <a:blip r:embed="rId5" cstate="print"/>
          <a:srcRect/>
          <a:stretch>
            <a:fillRect/>
          </a:stretch>
        </p:blipFill>
        <p:spPr bwMode="auto">
          <a:xfrm>
            <a:off x="5029200" y="668338"/>
            <a:ext cx="4114800" cy="3073400"/>
          </a:xfrm>
          <a:prstGeom prst="rect">
            <a:avLst/>
          </a:prstGeom>
          <a:noFill/>
          <a:ln w="9525">
            <a:noFill/>
            <a:miter lim="800000"/>
            <a:headEnd/>
            <a:tailEnd/>
          </a:ln>
        </p:spPr>
      </p:pic>
      <p:sp>
        <p:nvSpPr>
          <p:cNvPr id="6149" name="Title 3"/>
          <p:cNvSpPr>
            <a:spLocks noGrp="1"/>
          </p:cNvSpPr>
          <p:nvPr>
            <p:ph type="title"/>
          </p:nvPr>
        </p:nvSpPr>
        <p:spPr>
          <a:xfrm>
            <a:off x="381000" y="153988"/>
            <a:ext cx="8686800" cy="514350"/>
          </a:xfrm>
        </p:spPr>
        <p:txBody>
          <a:bodyPr/>
          <a:lstStyle/>
          <a:p>
            <a:pPr eaLnBrk="1" hangingPunct="1">
              <a:tabLst>
                <a:tab pos="1828800" algn="l"/>
              </a:tabLst>
            </a:pPr>
            <a:r>
              <a:rPr lang="en-US" sz="3200" b="1" u="sng" smtClean="0">
                <a:ea typeface="ＭＳ Ｐゴシック" pitchFamily="34" charset="-128"/>
              </a:rPr>
              <a:t>Center Stack - </a:t>
            </a:r>
            <a:r>
              <a:rPr lang="en-US" sz="2400" i="1" u="sng" smtClean="0">
                <a:ea typeface="ＭＳ Ｐゴシック" pitchFamily="34" charset="-128"/>
              </a:rPr>
              <a:t>Fabrication underway</a:t>
            </a:r>
            <a:endParaRPr lang="en-US" sz="3200" u="sng" smtClean="0">
              <a:ea typeface="ＭＳ Ｐゴシック" pitchFamily="34" charset="-128"/>
            </a:endParaRPr>
          </a:p>
        </p:txBody>
      </p:sp>
      <p:sp>
        <p:nvSpPr>
          <p:cNvPr id="6150" name="TextBox 10"/>
          <p:cNvSpPr txBox="1">
            <a:spLocks noChangeArrowheads="1"/>
          </p:cNvSpPr>
          <p:nvPr/>
        </p:nvSpPr>
        <p:spPr bwMode="auto">
          <a:xfrm>
            <a:off x="381000" y="668338"/>
            <a:ext cx="1600200" cy="1323975"/>
          </a:xfrm>
          <a:prstGeom prst="rect">
            <a:avLst/>
          </a:prstGeom>
          <a:solidFill>
            <a:srgbClr val="FFFF00"/>
          </a:solidFill>
          <a:ln w="34925">
            <a:solidFill>
              <a:schemeClr val="tx1"/>
            </a:solidFill>
            <a:miter lim="800000"/>
            <a:headEnd/>
            <a:tailEnd/>
          </a:ln>
        </p:spPr>
        <p:txBody>
          <a:bodyPr>
            <a:spAutoFit/>
          </a:bodyPr>
          <a:lstStyle/>
          <a:p>
            <a:pPr defTabSz="457200"/>
            <a:r>
              <a:rPr lang="en-US" sz="1600" b="0" i="0" smtClean="0">
                <a:solidFill>
                  <a:prstClr val="black"/>
                </a:solidFill>
                <a:latin typeface="Arial" charset="0"/>
                <a:ea typeface="ＭＳ Ｐゴシック" pitchFamily="34" charset="-128"/>
              </a:rPr>
              <a:t>Conductor bar being removed from oven after post solder bake out</a:t>
            </a:r>
          </a:p>
        </p:txBody>
      </p:sp>
      <p:sp>
        <p:nvSpPr>
          <p:cNvPr id="6151" name="TextBox 10"/>
          <p:cNvSpPr txBox="1">
            <a:spLocks noChangeArrowheads="1"/>
          </p:cNvSpPr>
          <p:nvPr/>
        </p:nvSpPr>
        <p:spPr bwMode="auto">
          <a:xfrm>
            <a:off x="4408488" y="3481388"/>
            <a:ext cx="1600200" cy="830262"/>
          </a:xfrm>
          <a:prstGeom prst="rect">
            <a:avLst/>
          </a:prstGeom>
          <a:solidFill>
            <a:srgbClr val="FFFF00"/>
          </a:solidFill>
          <a:ln w="34925">
            <a:solidFill>
              <a:schemeClr val="tx1"/>
            </a:solidFill>
            <a:miter lim="800000"/>
            <a:headEnd/>
            <a:tailEnd/>
          </a:ln>
        </p:spPr>
        <p:txBody>
          <a:bodyPr>
            <a:spAutoFit/>
          </a:bodyPr>
          <a:lstStyle/>
          <a:p>
            <a:pPr defTabSz="457200"/>
            <a:r>
              <a:rPr lang="en-US" sz="1600" b="0" i="0" smtClean="0">
                <a:solidFill>
                  <a:prstClr val="black"/>
                </a:solidFill>
                <a:latin typeface="Arial" charset="0"/>
                <a:ea typeface="ＭＳ Ｐゴシック" pitchFamily="34" charset="-128"/>
              </a:rPr>
              <a:t>First bar being test wrapped with insulation</a:t>
            </a:r>
          </a:p>
        </p:txBody>
      </p:sp>
      <p:cxnSp>
        <p:nvCxnSpPr>
          <p:cNvPr id="25" name="Straight Arrow Connector 24"/>
          <p:cNvCxnSpPr/>
          <p:nvPr/>
        </p:nvCxnSpPr>
        <p:spPr>
          <a:xfrm>
            <a:off x="1981200" y="1674813"/>
            <a:ext cx="369888" cy="531812"/>
          </a:xfrm>
          <a:prstGeom prst="straightConnector1">
            <a:avLst/>
          </a:prstGeom>
          <a:ln w="63500">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V="1">
            <a:off x="6008688" y="2482850"/>
            <a:ext cx="1046162" cy="993775"/>
          </a:xfrm>
          <a:prstGeom prst="straightConnector1">
            <a:avLst/>
          </a:prstGeom>
          <a:ln w="63500">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5848350" y="4311650"/>
            <a:ext cx="546100" cy="796925"/>
          </a:xfrm>
          <a:prstGeom prst="straightConnector1">
            <a:avLst/>
          </a:prstGeom>
          <a:ln w="63500">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6155" name="TextBox 10"/>
          <p:cNvSpPr txBox="1">
            <a:spLocks noChangeArrowheads="1"/>
          </p:cNvSpPr>
          <p:nvPr/>
        </p:nvSpPr>
        <p:spPr bwMode="auto">
          <a:xfrm>
            <a:off x="152400" y="5329238"/>
            <a:ext cx="5129213" cy="1384300"/>
          </a:xfrm>
          <a:prstGeom prst="rect">
            <a:avLst/>
          </a:prstGeom>
          <a:solidFill>
            <a:srgbClr val="FF99FF"/>
          </a:solidFill>
          <a:ln w="34925">
            <a:solidFill>
              <a:schemeClr val="tx1"/>
            </a:solidFill>
            <a:miter lim="800000"/>
            <a:headEnd/>
            <a:tailEnd/>
          </a:ln>
        </p:spPr>
        <p:txBody>
          <a:bodyPr>
            <a:spAutoFit/>
          </a:bodyPr>
          <a:lstStyle/>
          <a:p>
            <a:pPr defTabSz="457200"/>
            <a:r>
              <a:rPr lang="en-US" sz="2800" b="0" smtClean="0">
                <a:solidFill>
                  <a:prstClr val="black"/>
                </a:solidFill>
                <a:latin typeface="Arial" charset="0"/>
                <a:ea typeface="ＭＳ Ｐゴシック" pitchFamily="34" charset="-128"/>
              </a:rPr>
              <a:t>Entering the riskiest stage of the project. Inner TF and OH fabrication and VPI.</a:t>
            </a:r>
          </a:p>
        </p:txBody>
      </p:sp>
      <p:sp>
        <p:nvSpPr>
          <p:cNvPr id="12" name="Slide Number Placeholder 3"/>
          <p:cNvSpPr>
            <a:spLocks noGrp="1"/>
          </p:cNvSpPr>
          <p:nvPr>
            <p:ph type="sldNum" sz="quarter" idx="12"/>
          </p:nvPr>
        </p:nvSpPr>
        <p:spPr bwMode="auto">
          <a:xfrm>
            <a:off x="7010400" y="6492875"/>
            <a:ext cx="2133600" cy="365125"/>
          </a:xfrm>
          <a:noFill/>
          <a:ln>
            <a:miter lim="800000"/>
            <a:headEnd/>
            <a:tailEnd/>
          </a:ln>
        </p:spPr>
        <p:txBody>
          <a:bodyPr/>
          <a:lstStyle/>
          <a:p>
            <a:fld id="{EAABD21C-C036-466F-8C3D-FA02566D34A9}" type="slidenum">
              <a:rPr lang="en-US" smtClean="0">
                <a:latin typeface="Calibri" pitchFamily="34" charset="0"/>
                <a:ea typeface="ＭＳ Ｐゴシック" pitchFamily="34" charset="-128"/>
              </a:rPr>
              <a:pPr/>
              <a:t>6</a:t>
            </a:fld>
            <a:endParaRPr lang="en-US" smtClean="0">
              <a:latin typeface="Calibri" pitchFamily="34" charset="0"/>
              <a:ea typeface="ＭＳ Ｐゴシック" pitchFamily="34" charset="-128"/>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Line 1"/>
          <p:cNvSpPr>
            <a:spLocks noChangeShapeType="1"/>
          </p:cNvSpPr>
          <p:nvPr/>
        </p:nvSpPr>
        <p:spPr bwMode="auto">
          <a:xfrm>
            <a:off x="0" y="0"/>
            <a:ext cx="914400" cy="1588"/>
          </a:xfrm>
          <a:prstGeom prst="line">
            <a:avLst/>
          </a:prstGeom>
          <a:noFill/>
          <a:ln w="9525">
            <a:solidFill>
              <a:srgbClr val="FBFFFF"/>
            </a:solidFill>
            <a:miter lim="800000"/>
            <a:headEnd/>
            <a:tailEnd/>
          </a:ln>
        </p:spPr>
        <p:txBody>
          <a:bodyPr/>
          <a:lstStyle/>
          <a:p>
            <a:endParaRPr lang="en-US"/>
          </a:p>
        </p:txBody>
      </p:sp>
      <p:sp>
        <p:nvSpPr>
          <p:cNvPr id="58371" name="Line 2"/>
          <p:cNvSpPr>
            <a:spLocks noChangeShapeType="1"/>
          </p:cNvSpPr>
          <p:nvPr/>
        </p:nvSpPr>
        <p:spPr bwMode="auto">
          <a:xfrm>
            <a:off x="0" y="0"/>
            <a:ext cx="457200" cy="1588"/>
          </a:xfrm>
          <a:prstGeom prst="line">
            <a:avLst/>
          </a:prstGeom>
          <a:noFill/>
          <a:ln w="9525">
            <a:solidFill>
              <a:srgbClr val="FEFFFF"/>
            </a:solidFill>
            <a:miter lim="800000"/>
            <a:headEnd/>
            <a:tailEnd/>
          </a:ln>
        </p:spPr>
        <p:txBody>
          <a:bodyPr/>
          <a:lstStyle/>
          <a:p>
            <a:endParaRPr lang="en-US"/>
          </a:p>
        </p:txBody>
      </p:sp>
      <p:sp>
        <p:nvSpPr>
          <p:cNvPr id="58372" name="Line 4"/>
          <p:cNvSpPr>
            <a:spLocks noChangeShapeType="1"/>
          </p:cNvSpPr>
          <p:nvPr/>
        </p:nvSpPr>
        <p:spPr bwMode="auto">
          <a:xfrm>
            <a:off x="0" y="0"/>
            <a:ext cx="457200" cy="1588"/>
          </a:xfrm>
          <a:prstGeom prst="line">
            <a:avLst/>
          </a:prstGeom>
          <a:noFill/>
          <a:ln w="9525">
            <a:solidFill>
              <a:srgbClr val="FEFFFF"/>
            </a:solidFill>
            <a:miter lim="800000"/>
            <a:headEnd/>
            <a:tailEnd/>
          </a:ln>
        </p:spPr>
        <p:txBody>
          <a:bodyPr/>
          <a:lstStyle/>
          <a:p>
            <a:endParaRPr lang="en-US"/>
          </a:p>
        </p:txBody>
      </p:sp>
      <p:sp>
        <p:nvSpPr>
          <p:cNvPr id="58373" name="Rectangle 5"/>
          <p:cNvSpPr>
            <a:spLocks noGrp="1" noChangeArrowheads="1"/>
          </p:cNvSpPr>
          <p:nvPr>
            <p:ph type="body" idx="1"/>
          </p:nvPr>
        </p:nvSpPr>
        <p:spPr>
          <a:xfrm>
            <a:off x="115888" y="966788"/>
            <a:ext cx="5105400" cy="5564187"/>
          </a:xfrm>
        </p:spPr>
        <p:txBody>
          <a:bodyPr/>
          <a:lstStyle/>
          <a:p>
            <a:pPr marL="341313" indent="-341313">
              <a:spcBef>
                <a:spcPts val="700"/>
              </a:spcBef>
              <a:buClr>
                <a:srgbClr val="010000"/>
              </a:buCl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200" smtClean="0"/>
              <a:t>Transport of eroded lithium needed for plasma modeling and PFC development</a:t>
            </a:r>
          </a:p>
          <a:p>
            <a:pPr marL="741363" lvl="1" indent="-284163">
              <a:buClr>
                <a:srgbClr val="3333CC"/>
              </a:buCl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200" smtClean="0"/>
              <a:t>Heat flux reduction via lithium radiation in the SOL – how does it get there?</a:t>
            </a:r>
          </a:p>
          <a:p>
            <a:pPr marL="741363" lvl="1" indent="-284163">
              <a:buClr>
                <a:srgbClr val="3333CC"/>
              </a:buCl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200" smtClean="0"/>
              <a:t>Control of lithium inventory critical to reactors to avoid tritium codeposition and build-up</a:t>
            </a:r>
          </a:p>
          <a:p>
            <a:pPr marL="341313" indent="-341313">
              <a:buClr>
                <a:srgbClr val="010000"/>
              </a:buCl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200" smtClean="0"/>
              <a:t>Magnum-PSI reproduces divertor plasmas on target</a:t>
            </a:r>
          </a:p>
          <a:p>
            <a:pPr marL="741363" lvl="1" indent="-284163">
              <a:buClr>
                <a:srgbClr val="3333CC"/>
              </a:buCl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200" smtClean="0"/>
              <a:t>Lithiated TZM example shown</a:t>
            </a:r>
          </a:p>
          <a:p>
            <a:pPr marL="741363" lvl="1" indent="-284163">
              <a:buClr>
                <a:srgbClr val="3333CC"/>
              </a:buCl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200" smtClean="0"/>
              <a:t>Emission profiles in known background plasma provide basis for testing transport models</a:t>
            </a:r>
          </a:p>
        </p:txBody>
      </p:sp>
      <p:sp>
        <p:nvSpPr>
          <p:cNvPr id="58374" name="Line 6"/>
          <p:cNvSpPr>
            <a:spLocks noChangeShapeType="1"/>
          </p:cNvSpPr>
          <p:nvPr/>
        </p:nvSpPr>
        <p:spPr bwMode="auto">
          <a:xfrm>
            <a:off x="0" y="0"/>
            <a:ext cx="457200" cy="1588"/>
          </a:xfrm>
          <a:prstGeom prst="line">
            <a:avLst/>
          </a:prstGeom>
          <a:noFill/>
          <a:ln w="9525">
            <a:solidFill>
              <a:srgbClr val="FEFFFF"/>
            </a:solidFill>
            <a:miter lim="800000"/>
            <a:headEnd/>
            <a:tailEnd/>
          </a:ln>
        </p:spPr>
        <p:txBody>
          <a:bodyPr/>
          <a:lstStyle/>
          <a:p>
            <a:endParaRPr lang="en-US"/>
          </a:p>
        </p:txBody>
      </p:sp>
      <p:sp>
        <p:nvSpPr>
          <p:cNvPr id="58375" name="Line 7"/>
          <p:cNvSpPr>
            <a:spLocks noChangeShapeType="1"/>
          </p:cNvSpPr>
          <p:nvPr/>
        </p:nvSpPr>
        <p:spPr bwMode="auto">
          <a:xfrm>
            <a:off x="0" y="0"/>
            <a:ext cx="457200" cy="1588"/>
          </a:xfrm>
          <a:prstGeom prst="line">
            <a:avLst/>
          </a:prstGeom>
          <a:noFill/>
          <a:ln w="9525">
            <a:solidFill>
              <a:srgbClr val="FEFFFF"/>
            </a:solidFill>
            <a:miter lim="800000"/>
            <a:headEnd/>
            <a:tailEnd/>
          </a:ln>
        </p:spPr>
        <p:txBody>
          <a:bodyPr/>
          <a:lstStyle/>
          <a:p>
            <a:endParaRPr lang="en-US"/>
          </a:p>
        </p:txBody>
      </p:sp>
      <p:sp>
        <p:nvSpPr>
          <p:cNvPr id="58376" name="Line 9"/>
          <p:cNvSpPr>
            <a:spLocks noChangeShapeType="1"/>
          </p:cNvSpPr>
          <p:nvPr/>
        </p:nvSpPr>
        <p:spPr bwMode="auto">
          <a:xfrm>
            <a:off x="0" y="0"/>
            <a:ext cx="1588" cy="457200"/>
          </a:xfrm>
          <a:prstGeom prst="line">
            <a:avLst/>
          </a:prstGeom>
          <a:noFill/>
          <a:ln w="9525">
            <a:solidFill>
              <a:srgbClr val="FDFFFF"/>
            </a:solidFill>
            <a:miter lim="800000"/>
            <a:headEnd/>
            <a:tailEnd/>
          </a:ln>
        </p:spPr>
        <p:txBody>
          <a:bodyPr/>
          <a:lstStyle/>
          <a:p>
            <a:endParaRPr lang="en-US"/>
          </a:p>
        </p:txBody>
      </p:sp>
      <p:pic>
        <p:nvPicPr>
          <p:cNvPr id="58377" name="Picture 10"/>
          <p:cNvPicPr>
            <a:picLocks noChangeAspect="1" noChangeArrowheads="1"/>
          </p:cNvPicPr>
          <p:nvPr/>
        </p:nvPicPr>
        <p:blipFill>
          <a:blip r:embed="rId3" cstate="print"/>
          <a:srcRect/>
          <a:stretch>
            <a:fillRect/>
          </a:stretch>
        </p:blipFill>
        <p:spPr bwMode="auto">
          <a:xfrm>
            <a:off x="5715000" y="977900"/>
            <a:ext cx="2286000" cy="2286000"/>
          </a:xfrm>
          <a:prstGeom prst="rect">
            <a:avLst/>
          </a:prstGeom>
          <a:noFill/>
          <a:ln w="9525">
            <a:noFill/>
            <a:round/>
            <a:headEnd/>
            <a:tailEnd/>
          </a:ln>
        </p:spPr>
      </p:pic>
      <p:sp>
        <p:nvSpPr>
          <p:cNvPr id="58378" name="AutoShape 11"/>
          <p:cNvSpPr>
            <a:spLocks noChangeArrowheads="1"/>
          </p:cNvSpPr>
          <p:nvPr/>
        </p:nvSpPr>
        <p:spPr bwMode="auto">
          <a:xfrm>
            <a:off x="6858000" y="1663700"/>
            <a:ext cx="2057400" cy="806450"/>
          </a:xfrm>
          <a:prstGeom prst="leftArrow">
            <a:avLst>
              <a:gd name="adj1" fmla="val 50000"/>
              <a:gd name="adj2" fmla="val 63780"/>
            </a:avLst>
          </a:prstGeom>
          <a:solidFill>
            <a:srgbClr val="FF0000"/>
          </a:solidFill>
          <a:ln w="9525">
            <a:solidFill>
              <a:srgbClr val="000000"/>
            </a:solidFill>
            <a:round/>
            <a:headEnd/>
            <a:tailEnd/>
          </a:ln>
        </p:spPr>
        <p:txBody>
          <a:bodyPr wrap="none" anchor="ctr"/>
          <a:lstStyle/>
          <a:p>
            <a:endParaRPr lang="en-US"/>
          </a:p>
        </p:txBody>
      </p:sp>
      <p:sp>
        <p:nvSpPr>
          <p:cNvPr id="58379" name="Line 12"/>
          <p:cNvSpPr>
            <a:spLocks noChangeShapeType="1"/>
          </p:cNvSpPr>
          <p:nvPr/>
        </p:nvSpPr>
        <p:spPr bwMode="auto">
          <a:xfrm>
            <a:off x="6292850" y="1338263"/>
            <a:ext cx="3175" cy="1622425"/>
          </a:xfrm>
          <a:prstGeom prst="line">
            <a:avLst/>
          </a:prstGeom>
          <a:noFill/>
          <a:ln w="73080">
            <a:solidFill>
              <a:srgbClr val="00FF00"/>
            </a:solidFill>
            <a:prstDash val="sysDot"/>
            <a:round/>
            <a:headEnd/>
            <a:tailEnd/>
          </a:ln>
        </p:spPr>
        <p:txBody>
          <a:bodyPr/>
          <a:lstStyle/>
          <a:p>
            <a:endParaRPr lang="en-US"/>
          </a:p>
        </p:txBody>
      </p:sp>
      <p:sp>
        <p:nvSpPr>
          <p:cNvPr id="58380" name="Text Box 13"/>
          <p:cNvSpPr txBox="1">
            <a:spLocks noChangeArrowheads="1"/>
          </p:cNvSpPr>
          <p:nvPr/>
        </p:nvSpPr>
        <p:spPr bwMode="auto">
          <a:xfrm>
            <a:off x="6291263" y="977900"/>
            <a:ext cx="1325562" cy="273050"/>
          </a:xfrm>
          <a:prstGeom prst="rect">
            <a:avLst/>
          </a:prstGeom>
          <a:noFill/>
          <a:ln w="9525">
            <a:noFill/>
            <a:round/>
            <a:headEnd/>
            <a:tailEnd/>
          </a:ln>
        </p:spPr>
        <p:txBody>
          <a:bodyPr wrap="none" lIns="90000" tIns="45000" rIns="90000" bIns="45000"/>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0" i="0">
                <a:solidFill>
                  <a:srgbClr val="00FF00"/>
                </a:solidFill>
                <a:cs typeface="Arial" charset="0"/>
              </a:rPr>
              <a:t>Lithiated Target</a:t>
            </a:r>
          </a:p>
        </p:txBody>
      </p:sp>
      <p:sp>
        <p:nvSpPr>
          <p:cNvPr id="58381" name="Text Box 14"/>
          <p:cNvSpPr txBox="1">
            <a:spLocks noChangeArrowheads="1"/>
          </p:cNvSpPr>
          <p:nvPr/>
        </p:nvSpPr>
        <p:spPr bwMode="auto">
          <a:xfrm>
            <a:off x="8191500" y="2268538"/>
            <a:ext cx="760413" cy="455612"/>
          </a:xfrm>
          <a:prstGeom prst="rect">
            <a:avLst/>
          </a:prstGeom>
          <a:noFill/>
          <a:ln w="9525">
            <a:noFill/>
            <a:round/>
            <a:headEnd/>
            <a:tailEnd/>
          </a:ln>
        </p:spPr>
        <p:txBody>
          <a:bodyPr wrap="none" lIns="90000" tIns="45000" rIns="90000" bIns="45000"/>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0" i="0">
                <a:solidFill>
                  <a:srgbClr val="FF0000"/>
                </a:solidFill>
                <a:cs typeface="Arial" charset="0"/>
              </a:rPr>
              <a:t>Plasma </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0" i="0">
                <a:solidFill>
                  <a:srgbClr val="FF0000"/>
                </a:solidFill>
                <a:cs typeface="Arial" charset="0"/>
              </a:rPr>
              <a:t>Source</a:t>
            </a:r>
          </a:p>
        </p:txBody>
      </p:sp>
      <p:pic>
        <p:nvPicPr>
          <p:cNvPr id="58382" name="Picture 15"/>
          <p:cNvPicPr>
            <a:picLocks noChangeAspect="1" noChangeArrowheads="1"/>
          </p:cNvPicPr>
          <p:nvPr/>
        </p:nvPicPr>
        <p:blipFill>
          <a:blip r:embed="rId4" cstate="print"/>
          <a:srcRect/>
          <a:stretch>
            <a:fillRect/>
          </a:stretch>
        </p:blipFill>
        <p:spPr bwMode="auto">
          <a:xfrm>
            <a:off x="5186363" y="3792538"/>
            <a:ext cx="3657600" cy="2560637"/>
          </a:xfrm>
          <a:prstGeom prst="rect">
            <a:avLst/>
          </a:prstGeom>
          <a:noFill/>
          <a:ln w="9525">
            <a:noFill/>
            <a:round/>
            <a:headEnd/>
            <a:tailEnd/>
          </a:ln>
        </p:spPr>
      </p:pic>
      <p:sp>
        <p:nvSpPr>
          <p:cNvPr id="58383" name="Text Box 16"/>
          <p:cNvSpPr txBox="1">
            <a:spLocks noChangeArrowheads="1"/>
          </p:cNvSpPr>
          <p:nvPr/>
        </p:nvSpPr>
        <p:spPr bwMode="auto">
          <a:xfrm>
            <a:off x="5621338" y="3271838"/>
            <a:ext cx="2354262" cy="273050"/>
          </a:xfrm>
          <a:prstGeom prst="rect">
            <a:avLst/>
          </a:prstGeom>
          <a:noFill/>
          <a:ln w="9525">
            <a:noFill/>
            <a:round/>
            <a:headEnd/>
            <a:tailEnd/>
          </a:ln>
        </p:spPr>
        <p:txBody>
          <a:bodyPr wrap="none" lIns="90000" tIns="45000" rIns="90000" bIns="45000"/>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0" i="0">
                <a:cs typeface="Arial" charset="0"/>
              </a:rPr>
              <a:t>Li-I emission during exposure</a:t>
            </a:r>
          </a:p>
        </p:txBody>
      </p:sp>
      <p:sp>
        <p:nvSpPr>
          <p:cNvPr id="58384" name="Text Box 17"/>
          <p:cNvSpPr txBox="1">
            <a:spLocks noChangeArrowheads="1"/>
          </p:cNvSpPr>
          <p:nvPr/>
        </p:nvSpPr>
        <p:spPr bwMode="auto">
          <a:xfrm>
            <a:off x="6535738" y="3676650"/>
            <a:ext cx="1624012" cy="273050"/>
          </a:xfrm>
          <a:prstGeom prst="rect">
            <a:avLst/>
          </a:prstGeom>
          <a:noFill/>
          <a:ln w="9525">
            <a:noFill/>
            <a:round/>
            <a:headEnd/>
            <a:tailEnd/>
          </a:ln>
        </p:spPr>
        <p:txBody>
          <a:bodyPr wrap="none" lIns="90000" tIns="45000" rIns="90000" bIns="45000"/>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0" i="0">
                <a:cs typeface="Arial" charset="0"/>
              </a:rPr>
              <a:t>Li-I emission profile</a:t>
            </a:r>
          </a:p>
        </p:txBody>
      </p:sp>
      <p:sp>
        <p:nvSpPr>
          <p:cNvPr id="58385" name="Text Box 18"/>
          <p:cNvSpPr txBox="1">
            <a:spLocks noChangeArrowheads="1"/>
          </p:cNvSpPr>
          <p:nvPr/>
        </p:nvSpPr>
        <p:spPr bwMode="auto">
          <a:xfrm>
            <a:off x="6942138" y="4154488"/>
            <a:ext cx="2249487" cy="730250"/>
          </a:xfrm>
          <a:prstGeom prst="rect">
            <a:avLst/>
          </a:prstGeom>
          <a:solidFill>
            <a:srgbClr val="FFFFFF"/>
          </a:solidFill>
          <a:ln w="9525">
            <a:noFill/>
            <a:round/>
            <a:headEnd/>
            <a:tailEnd/>
          </a:ln>
        </p:spPr>
        <p:txBody>
          <a:bodyPr wrap="none" lIns="90000" tIns="45000" rIns="90000" bIns="45000"/>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b="0" i="0">
                <a:cs typeface="Arial" charset="0"/>
              </a:rPr>
              <a:t>Shorter decay length </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b="0" i="0">
                <a:cs typeface="Arial" charset="0"/>
              </a:rPr>
              <a:t>Found in higher density </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b="0" i="0">
                <a:cs typeface="Arial" charset="0"/>
              </a:rPr>
              <a:t>center</a:t>
            </a:r>
          </a:p>
        </p:txBody>
      </p:sp>
      <p:sp>
        <p:nvSpPr>
          <p:cNvPr id="58386" name="Text Box 19"/>
          <p:cNvSpPr txBox="1">
            <a:spLocks noChangeArrowheads="1"/>
          </p:cNvSpPr>
          <p:nvPr/>
        </p:nvSpPr>
        <p:spPr bwMode="auto">
          <a:xfrm>
            <a:off x="7494588" y="4851400"/>
            <a:ext cx="1255712" cy="635000"/>
          </a:xfrm>
          <a:prstGeom prst="rect">
            <a:avLst/>
          </a:prstGeom>
          <a:solidFill>
            <a:srgbClr val="FFFFFF"/>
          </a:solidFill>
          <a:ln w="9525">
            <a:noFill/>
            <a:round/>
            <a:headEnd/>
            <a:tailEnd/>
          </a:ln>
        </p:spPr>
        <p:txBody>
          <a:bodyPr wrap="none" lIns="90000" tIns="45000" rIns="90000" bIns="45000"/>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b="0" i="0">
                <a:latin typeface="DejaVu Sans" charset="0"/>
              </a:rPr>
              <a:t>λ</a:t>
            </a:r>
            <a:r>
              <a:rPr lang="en-US" sz="1400" b="0" i="0" baseline="-33000">
                <a:cs typeface="Arial" charset="0"/>
              </a:rPr>
              <a:t>center</a:t>
            </a:r>
            <a:r>
              <a:rPr lang="en-US" sz="1400" b="0" i="0">
                <a:cs typeface="Arial" charset="0"/>
              </a:rPr>
              <a:t> ~ 5mm</a:t>
            </a:r>
          </a:p>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400" b="0" i="0">
                <a:latin typeface="DejaVu Sans" charset="0"/>
              </a:rPr>
              <a:t>λ</a:t>
            </a:r>
            <a:r>
              <a:rPr lang="en-US" sz="1400" b="0" i="0" baseline="-33000">
                <a:cs typeface="Arial" charset="0"/>
              </a:rPr>
              <a:t>edge</a:t>
            </a:r>
            <a:r>
              <a:rPr lang="en-US" sz="1400" b="0" i="0">
                <a:cs typeface="Arial" charset="0"/>
              </a:rPr>
              <a:t> ~ 13mm</a:t>
            </a:r>
          </a:p>
        </p:txBody>
      </p:sp>
      <p:sp>
        <p:nvSpPr>
          <p:cNvPr id="58387" name="Rectangle 43"/>
          <p:cNvSpPr>
            <a:spLocks noChangeArrowheads="1"/>
          </p:cNvSpPr>
          <p:nvPr/>
        </p:nvSpPr>
        <p:spPr bwMode="auto">
          <a:xfrm>
            <a:off x="0" y="0"/>
            <a:ext cx="9144000" cy="889000"/>
          </a:xfrm>
          <a:prstGeom prst="rect">
            <a:avLst/>
          </a:prstGeom>
          <a:noFill/>
          <a:ln w="9525">
            <a:noFill/>
            <a:miter lim="800000"/>
            <a:headEnd/>
            <a:tailEnd/>
          </a:ln>
        </p:spPr>
        <p:txBody>
          <a:bodyPr anchor="ctr"/>
          <a:lstStyle/>
          <a:p>
            <a:pPr algn="ctr" eaLnBrk="0" hangingPunct="0">
              <a:spcBef>
                <a:spcPct val="0"/>
              </a:spcBef>
              <a:buFontTx/>
              <a:buNone/>
            </a:pPr>
            <a:r>
              <a:rPr lang="en-US" sz="2400" i="0" dirty="0">
                <a:solidFill>
                  <a:srgbClr val="1238FF"/>
                </a:solidFill>
              </a:rPr>
              <a:t>Lithium transport near </a:t>
            </a:r>
            <a:r>
              <a:rPr lang="en-US" sz="2400" i="0" dirty="0" err="1">
                <a:solidFill>
                  <a:srgbClr val="1238FF"/>
                </a:solidFill>
              </a:rPr>
              <a:t>divertor</a:t>
            </a:r>
            <a:r>
              <a:rPr lang="en-US" sz="2400" i="0" dirty="0">
                <a:solidFill>
                  <a:srgbClr val="1238FF"/>
                </a:solidFill>
              </a:rPr>
              <a:t> target being studied with Magnum-PSI linear test stand</a:t>
            </a:r>
            <a:endParaRPr lang="en-US" sz="1600" i="0" dirty="0">
              <a:solidFill>
                <a:srgbClr val="1238FF"/>
              </a:solidFill>
              <a:latin typeface="Helvetica Neue" charset="0"/>
            </a:endParaRPr>
          </a:p>
        </p:txBody>
      </p:sp>
      <p:sp>
        <p:nvSpPr>
          <p:cNvPr id="58388" name="TextBox 22"/>
          <p:cNvSpPr txBox="1">
            <a:spLocks noChangeArrowheads="1"/>
          </p:cNvSpPr>
          <p:nvPr/>
        </p:nvSpPr>
        <p:spPr bwMode="auto">
          <a:xfrm>
            <a:off x="7304088" y="6286500"/>
            <a:ext cx="1954212" cy="276225"/>
          </a:xfrm>
          <a:prstGeom prst="rect">
            <a:avLst/>
          </a:prstGeom>
          <a:noFill/>
          <a:ln w="9525">
            <a:noFill/>
            <a:miter lim="800000"/>
            <a:headEnd/>
            <a:tailEnd/>
          </a:ln>
        </p:spPr>
        <p:txBody>
          <a:bodyPr wrap="none">
            <a:spAutoFit/>
          </a:bodyPr>
          <a:lstStyle/>
          <a:p>
            <a:pPr>
              <a:buFontTx/>
              <a:buNone/>
            </a:pPr>
            <a:r>
              <a:rPr lang="en-US" i="0"/>
              <a:t>M. Jaworski et al, PPPL</a:t>
            </a:r>
          </a:p>
        </p:txBody>
      </p:sp>
      <p:sp>
        <p:nvSpPr>
          <p:cNvPr id="21" name="Slide Number Placeholder 3"/>
          <p:cNvSpPr>
            <a:spLocks noGrp="1"/>
          </p:cNvSpPr>
          <p:nvPr>
            <p:ph type="sldNum" sz="quarter" idx="10"/>
          </p:nvPr>
        </p:nvSpPr>
        <p:spPr>
          <a:xfrm>
            <a:off x="8382000" y="6629400"/>
            <a:ext cx="762000" cy="152400"/>
          </a:xfrm>
        </p:spPr>
        <p:txBody>
          <a:bodyPr/>
          <a:lstStyle/>
          <a:p>
            <a:pPr>
              <a:defRPr/>
            </a:pPr>
            <a:fld id="{7FBC0A1D-0D7E-4EAA-B844-E3A6B8CD6BA9}" type="slidenum">
              <a:rPr lang="en-US"/>
              <a:pPr>
                <a:defRPr/>
              </a:pPr>
              <a:t>60</a:t>
            </a:fld>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US" sz="3600" dirty="0" smtClean="0"/>
              <a:t>Summary</a:t>
            </a:r>
          </a:p>
        </p:txBody>
      </p:sp>
      <p:sp>
        <p:nvSpPr>
          <p:cNvPr id="3075" name="Content Placeholder 2"/>
          <p:cNvSpPr>
            <a:spLocks noGrp="1"/>
          </p:cNvSpPr>
          <p:nvPr>
            <p:ph idx="1"/>
          </p:nvPr>
        </p:nvSpPr>
        <p:spPr>
          <a:xfrm>
            <a:off x="228600" y="1752600"/>
            <a:ext cx="8763000" cy="4191000"/>
          </a:xfrm>
        </p:spPr>
        <p:txBody>
          <a:bodyPr/>
          <a:lstStyle/>
          <a:p>
            <a:r>
              <a:rPr lang="en-US" sz="2800" dirty="0" smtClean="0"/>
              <a:t>NSTX Upgrade Project on-track, proceeding well</a:t>
            </a:r>
          </a:p>
          <a:p>
            <a:endParaRPr lang="en-US" sz="2800" dirty="0" smtClean="0"/>
          </a:p>
          <a:p>
            <a:r>
              <a:rPr lang="en-US" sz="2800" dirty="0" smtClean="0"/>
              <a:t>Good progress in preparing for NSTX-U operations</a:t>
            </a:r>
          </a:p>
          <a:p>
            <a:endParaRPr lang="en-US" sz="2800" dirty="0" smtClean="0"/>
          </a:p>
          <a:p>
            <a:r>
              <a:rPr lang="en-US" sz="2800" dirty="0" smtClean="0"/>
              <a:t>5 year plan development underway</a:t>
            </a:r>
          </a:p>
          <a:p>
            <a:endParaRPr lang="en-US" sz="2800" dirty="0" smtClean="0"/>
          </a:p>
          <a:p>
            <a:r>
              <a:rPr lang="en-US" sz="2800" dirty="0" smtClean="0"/>
              <a:t>Team strongly engaged in collaborations supporting NSTX-U, ITER, FNSF </a:t>
            </a:r>
            <a:r>
              <a:rPr lang="en-US" sz="2800" dirty="0" smtClean="0">
                <a:sym typeface="Wingdings" pitchFamily="2" charset="2"/>
              </a:rPr>
              <a:t> </a:t>
            </a:r>
            <a:r>
              <a:rPr lang="en-US" sz="2800" dirty="0" smtClean="0"/>
              <a:t>broad scientific impact</a:t>
            </a:r>
          </a:p>
          <a:p>
            <a:endParaRPr lang="en-US" sz="2800" dirty="0" smtClean="0"/>
          </a:p>
          <a:p>
            <a:endParaRPr lang="en-US" sz="2800" dirty="0" smtClean="0"/>
          </a:p>
          <a:p>
            <a:endParaRPr lang="en-US" sz="2800" dirty="0" smtClean="0"/>
          </a:p>
        </p:txBody>
      </p:sp>
      <p:sp>
        <p:nvSpPr>
          <p:cNvPr id="4" name="Rectangle 76"/>
          <p:cNvSpPr>
            <a:spLocks noGrp="1" noChangeArrowheads="1"/>
          </p:cNvSpPr>
          <p:nvPr>
            <p:ph type="sldNum" sz="quarter" idx="10"/>
          </p:nvPr>
        </p:nvSpPr>
        <p:spPr/>
        <p:txBody>
          <a:bodyPr/>
          <a:lstStyle/>
          <a:p>
            <a:pPr>
              <a:defRPr/>
            </a:pPr>
            <a:fld id="{8736FA9F-4A03-42A0-8783-614F46C95A9A}" type="slidenum">
              <a:rPr lang="en-US"/>
              <a:pPr>
                <a:defRPr/>
              </a:pPr>
              <a:t>61</a:t>
            </a:fld>
            <a:endParaRPr 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Content Placeholder 4"/>
          <p:cNvSpPr>
            <a:spLocks noGrp="1"/>
          </p:cNvSpPr>
          <p:nvPr>
            <p:ph idx="1"/>
          </p:nvPr>
        </p:nvSpPr>
        <p:spPr>
          <a:xfrm>
            <a:off x="0" y="1084263"/>
            <a:ext cx="4876800" cy="5486400"/>
          </a:xfrm>
        </p:spPr>
        <p:txBody>
          <a:bodyPr/>
          <a:lstStyle/>
          <a:p>
            <a:r>
              <a:rPr lang="en-US" sz="1800" b="1" smtClean="0"/>
              <a:t>In 2011, n=1 resonant magnetic perturbations were successfully used to modify ELMs, under strong collaborations with PPPL</a:t>
            </a:r>
          </a:p>
          <a:p>
            <a:r>
              <a:rPr lang="en-US" sz="1800" b="1" smtClean="0"/>
              <a:t>Magnetic braking of rotation was also observed and analyzed by combined NTV theory</a:t>
            </a:r>
          </a:p>
          <a:p>
            <a:r>
              <a:rPr lang="en-US" sz="1800" b="1" smtClean="0"/>
              <a:t>Combined NTV theory predicted +180 phasing&gt;midplane alone&gt;+90 phasing for NTV, consistently with observed magnetic braking and rotation damping</a:t>
            </a:r>
          </a:p>
          <a:p>
            <a:r>
              <a:rPr lang="en-US" sz="1800" b="1" smtClean="0"/>
              <a:t>Plan for 2012: NTV braking experiments, focused on bounce-harmonic and superbanana-plateau resonances, will be performed, and PPPL support on computations will be continued</a:t>
            </a:r>
          </a:p>
          <a:p>
            <a:endParaRPr lang="en-US" sz="1800" b="1" smtClean="0"/>
          </a:p>
          <a:p>
            <a:endParaRPr lang="en-US" sz="1800" b="1" smtClean="0"/>
          </a:p>
          <a:p>
            <a:endParaRPr lang="en-US" sz="1800" b="1" smtClean="0"/>
          </a:p>
          <a:p>
            <a:endParaRPr lang="en-US" sz="1800" b="1" smtClean="0"/>
          </a:p>
          <a:p>
            <a:endParaRPr lang="en-US" sz="1800" b="1" smtClean="0"/>
          </a:p>
          <a:p>
            <a:endParaRPr lang="en-US" sz="1800" b="1" smtClean="0"/>
          </a:p>
        </p:txBody>
      </p:sp>
      <p:cxnSp>
        <p:nvCxnSpPr>
          <p:cNvPr id="37891" name="Straight Arrow Connector 14"/>
          <p:cNvCxnSpPr>
            <a:cxnSpLocks noChangeShapeType="1"/>
          </p:cNvCxnSpPr>
          <p:nvPr/>
        </p:nvCxnSpPr>
        <p:spPr bwMode="auto">
          <a:xfrm>
            <a:off x="4811713" y="4178300"/>
            <a:ext cx="457200" cy="1588"/>
          </a:xfrm>
          <a:prstGeom prst="straightConnector1">
            <a:avLst/>
          </a:prstGeom>
          <a:noFill/>
          <a:ln w="15875">
            <a:solidFill>
              <a:schemeClr val="tx1"/>
            </a:solidFill>
            <a:round/>
            <a:headEnd/>
            <a:tailEnd type="arrow" w="med" len="med"/>
          </a:ln>
        </p:spPr>
      </p:cxnSp>
      <p:pic>
        <p:nvPicPr>
          <p:cNvPr id="37892" name="Picture 2"/>
          <p:cNvPicPr>
            <a:picLocks noChangeAspect="1" noChangeArrowheads="1"/>
          </p:cNvPicPr>
          <p:nvPr/>
        </p:nvPicPr>
        <p:blipFill>
          <a:blip r:embed="rId2" cstate="print"/>
          <a:srcRect/>
          <a:stretch>
            <a:fillRect/>
          </a:stretch>
        </p:blipFill>
        <p:spPr bwMode="auto">
          <a:xfrm>
            <a:off x="5219700" y="1498600"/>
            <a:ext cx="3519488" cy="2687638"/>
          </a:xfrm>
          <a:prstGeom prst="rect">
            <a:avLst/>
          </a:prstGeom>
          <a:noFill/>
          <a:ln w="9525">
            <a:noFill/>
            <a:miter lim="800000"/>
            <a:headEnd/>
            <a:tailEnd/>
          </a:ln>
        </p:spPr>
      </p:pic>
      <p:pic>
        <p:nvPicPr>
          <p:cNvPr id="37893" name="Picture 2"/>
          <p:cNvPicPr>
            <a:picLocks noChangeAspect="1" noChangeArrowheads="1"/>
          </p:cNvPicPr>
          <p:nvPr/>
        </p:nvPicPr>
        <p:blipFill>
          <a:blip r:embed="rId3" cstate="print"/>
          <a:srcRect/>
          <a:stretch>
            <a:fillRect/>
          </a:stretch>
        </p:blipFill>
        <p:spPr bwMode="auto">
          <a:xfrm>
            <a:off x="5257800" y="4716463"/>
            <a:ext cx="3657600" cy="769937"/>
          </a:xfrm>
          <a:prstGeom prst="rect">
            <a:avLst/>
          </a:prstGeom>
          <a:noFill/>
          <a:ln w="9525">
            <a:noFill/>
            <a:miter lim="800000"/>
            <a:headEnd/>
            <a:tailEnd/>
          </a:ln>
        </p:spPr>
      </p:pic>
      <p:cxnSp>
        <p:nvCxnSpPr>
          <p:cNvPr id="37894" name="Straight Arrow Connector 11"/>
          <p:cNvCxnSpPr>
            <a:cxnSpLocks noChangeShapeType="1"/>
          </p:cNvCxnSpPr>
          <p:nvPr/>
        </p:nvCxnSpPr>
        <p:spPr bwMode="auto">
          <a:xfrm>
            <a:off x="6096000" y="4784725"/>
            <a:ext cx="2133600" cy="633413"/>
          </a:xfrm>
          <a:prstGeom prst="straightConnector1">
            <a:avLst/>
          </a:prstGeom>
          <a:noFill/>
          <a:ln w="28575">
            <a:solidFill>
              <a:srgbClr val="FF33CC"/>
            </a:solidFill>
            <a:prstDash val="dash"/>
            <a:round/>
            <a:headEnd/>
            <a:tailEnd type="arrow" w="med" len="med"/>
          </a:ln>
        </p:spPr>
      </p:cxnSp>
      <p:sp>
        <p:nvSpPr>
          <p:cNvPr id="37895" name="TextBox 13"/>
          <p:cNvSpPr txBox="1">
            <a:spLocks noChangeArrowheads="1"/>
          </p:cNvSpPr>
          <p:nvPr/>
        </p:nvSpPr>
        <p:spPr bwMode="auto">
          <a:xfrm>
            <a:off x="5181600" y="4437063"/>
            <a:ext cx="1368425" cy="339725"/>
          </a:xfrm>
          <a:prstGeom prst="rect">
            <a:avLst/>
          </a:prstGeom>
          <a:noFill/>
          <a:ln w="9525">
            <a:noFill/>
            <a:miter lim="800000"/>
            <a:headEnd/>
            <a:tailEnd/>
          </a:ln>
        </p:spPr>
        <p:txBody>
          <a:bodyPr wrap="none">
            <a:spAutoFit/>
          </a:bodyPr>
          <a:lstStyle/>
          <a:p>
            <a:pPr>
              <a:buFontTx/>
              <a:buNone/>
            </a:pPr>
            <a:r>
              <a:rPr lang="en-US" sz="1600" u="sng">
                <a:solidFill>
                  <a:srgbClr val="FF33CC"/>
                </a:solidFill>
              </a:rPr>
              <a:t>Mid (~1/sec)</a:t>
            </a:r>
          </a:p>
        </p:txBody>
      </p:sp>
      <p:sp>
        <p:nvSpPr>
          <p:cNvPr id="37896" name="TextBox 17"/>
          <p:cNvSpPr txBox="1">
            <a:spLocks noChangeArrowheads="1"/>
          </p:cNvSpPr>
          <p:nvPr/>
        </p:nvSpPr>
        <p:spPr bwMode="auto">
          <a:xfrm>
            <a:off x="6362700" y="2489200"/>
            <a:ext cx="723900" cy="369888"/>
          </a:xfrm>
          <a:prstGeom prst="rect">
            <a:avLst/>
          </a:prstGeom>
          <a:noFill/>
          <a:ln w="9525">
            <a:noFill/>
            <a:miter lim="800000"/>
            <a:headEnd/>
            <a:tailEnd/>
          </a:ln>
        </p:spPr>
        <p:txBody>
          <a:bodyPr wrap="none">
            <a:spAutoFit/>
          </a:bodyPr>
          <a:lstStyle/>
          <a:p>
            <a:pPr>
              <a:buFontTx/>
              <a:buNone/>
            </a:pPr>
            <a:r>
              <a:rPr lang="en-US" sz="1800">
                <a:solidFill>
                  <a:srgbClr val="00B050"/>
                </a:solidFill>
              </a:rPr>
              <a:t>180P</a:t>
            </a:r>
          </a:p>
        </p:txBody>
      </p:sp>
      <p:sp>
        <p:nvSpPr>
          <p:cNvPr id="37897" name="TextBox 18"/>
          <p:cNvSpPr txBox="1">
            <a:spLocks noChangeArrowheads="1"/>
          </p:cNvSpPr>
          <p:nvPr/>
        </p:nvSpPr>
        <p:spPr bwMode="auto">
          <a:xfrm>
            <a:off x="6450013" y="3479800"/>
            <a:ext cx="595312" cy="369888"/>
          </a:xfrm>
          <a:prstGeom prst="rect">
            <a:avLst/>
          </a:prstGeom>
          <a:noFill/>
          <a:ln w="9525">
            <a:noFill/>
            <a:miter lim="800000"/>
            <a:headEnd/>
            <a:tailEnd/>
          </a:ln>
        </p:spPr>
        <p:txBody>
          <a:bodyPr wrap="none">
            <a:spAutoFit/>
          </a:bodyPr>
          <a:lstStyle/>
          <a:p>
            <a:pPr>
              <a:buFontTx/>
              <a:buNone/>
            </a:pPr>
            <a:r>
              <a:rPr lang="en-US" sz="1800">
                <a:solidFill>
                  <a:srgbClr val="FF0000"/>
                </a:solidFill>
              </a:rPr>
              <a:t>90P</a:t>
            </a:r>
          </a:p>
        </p:txBody>
      </p:sp>
      <p:sp>
        <p:nvSpPr>
          <p:cNvPr id="37898" name="TextBox 19"/>
          <p:cNvSpPr txBox="1">
            <a:spLocks noChangeArrowheads="1"/>
          </p:cNvSpPr>
          <p:nvPr/>
        </p:nvSpPr>
        <p:spPr bwMode="auto">
          <a:xfrm>
            <a:off x="6438900" y="3049588"/>
            <a:ext cx="582613" cy="369887"/>
          </a:xfrm>
          <a:prstGeom prst="rect">
            <a:avLst/>
          </a:prstGeom>
          <a:noFill/>
          <a:ln w="9525">
            <a:noFill/>
            <a:miter lim="800000"/>
            <a:headEnd/>
            <a:tailEnd/>
          </a:ln>
        </p:spPr>
        <p:txBody>
          <a:bodyPr wrap="none">
            <a:spAutoFit/>
          </a:bodyPr>
          <a:lstStyle/>
          <a:p>
            <a:pPr>
              <a:buFontTx/>
              <a:buNone/>
            </a:pPr>
            <a:r>
              <a:rPr lang="en-US" sz="1800">
                <a:solidFill>
                  <a:srgbClr val="FF33CC"/>
                </a:solidFill>
              </a:rPr>
              <a:t>Mid</a:t>
            </a:r>
          </a:p>
        </p:txBody>
      </p:sp>
      <p:sp>
        <p:nvSpPr>
          <p:cNvPr id="37899" name="TextBox 23"/>
          <p:cNvSpPr txBox="1">
            <a:spLocks noChangeArrowheads="1"/>
          </p:cNvSpPr>
          <p:nvPr/>
        </p:nvSpPr>
        <p:spPr bwMode="auto">
          <a:xfrm>
            <a:off x="7823200" y="1766888"/>
            <a:ext cx="781050" cy="307975"/>
          </a:xfrm>
          <a:prstGeom prst="rect">
            <a:avLst/>
          </a:prstGeom>
          <a:noFill/>
          <a:ln w="9525">
            <a:noFill/>
            <a:miter lim="800000"/>
            <a:headEnd/>
            <a:tailEnd/>
          </a:ln>
        </p:spPr>
        <p:txBody>
          <a:bodyPr wrap="none">
            <a:spAutoFit/>
          </a:bodyPr>
          <a:lstStyle/>
          <a:p>
            <a:r>
              <a:rPr lang="en-US" sz="1400">
                <a:solidFill>
                  <a:schemeClr val="tx1"/>
                </a:solidFill>
              </a:rPr>
              <a:t>Theory</a:t>
            </a:r>
          </a:p>
        </p:txBody>
      </p:sp>
      <p:sp>
        <p:nvSpPr>
          <p:cNvPr id="37900" name="TextBox 24"/>
          <p:cNvSpPr txBox="1">
            <a:spLocks noChangeArrowheads="1"/>
          </p:cNvSpPr>
          <p:nvPr/>
        </p:nvSpPr>
        <p:spPr bwMode="auto">
          <a:xfrm>
            <a:off x="7754938" y="4495800"/>
            <a:ext cx="1160462" cy="307975"/>
          </a:xfrm>
          <a:prstGeom prst="rect">
            <a:avLst/>
          </a:prstGeom>
          <a:noFill/>
          <a:ln w="9525">
            <a:noFill/>
            <a:miter lim="800000"/>
            <a:headEnd/>
            <a:tailEnd/>
          </a:ln>
        </p:spPr>
        <p:txBody>
          <a:bodyPr wrap="none">
            <a:spAutoFit/>
          </a:bodyPr>
          <a:lstStyle/>
          <a:p>
            <a:r>
              <a:rPr lang="en-US" sz="1400">
                <a:solidFill>
                  <a:schemeClr val="tx1"/>
                </a:solidFill>
              </a:rPr>
              <a:t>Experiment</a:t>
            </a:r>
          </a:p>
        </p:txBody>
      </p:sp>
      <p:sp>
        <p:nvSpPr>
          <p:cNvPr id="37901" name="Rectangle 43"/>
          <p:cNvSpPr>
            <a:spLocks noChangeArrowheads="1"/>
          </p:cNvSpPr>
          <p:nvPr/>
        </p:nvSpPr>
        <p:spPr bwMode="auto">
          <a:xfrm>
            <a:off x="0" y="12700"/>
            <a:ext cx="9144000" cy="889000"/>
          </a:xfrm>
          <a:prstGeom prst="rect">
            <a:avLst/>
          </a:prstGeom>
          <a:noFill/>
          <a:ln w="9525">
            <a:noFill/>
            <a:miter lim="800000"/>
            <a:headEnd/>
            <a:tailEnd/>
          </a:ln>
        </p:spPr>
        <p:txBody>
          <a:bodyPr/>
          <a:lstStyle/>
          <a:p>
            <a:pPr algn="ctr" eaLnBrk="0" hangingPunct="0">
              <a:spcBef>
                <a:spcPct val="0"/>
              </a:spcBef>
              <a:buFontTx/>
              <a:buNone/>
            </a:pPr>
            <a:r>
              <a:rPr lang="en-US" sz="2400" i="0" dirty="0"/>
              <a:t>Study on Neoclassical </a:t>
            </a:r>
            <a:r>
              <a:rPr lang="en-US" sz="2400" i="0" dirty="0" err="1"/>
              <a:t>Toroidal</a:t>
            </a:r>
            <a:r>
              <a:rPr lang="en-US" sz="2400" i="0" dirty="0"/>
              <a:t> Viscosity and Magnetic Braking in </a:t>
            </a:r>
            <a:r>
              <a:rPr lang="en-US" sz="2400" i="0" dirty="0" smtClean="0"/>
              <a:t>KSTAR – extends results from NSTX, DIII-D</a:t>
            </a:r>
            <a:endParaRPr lang="en-US" sz="1600" i="0" dirty="0">
              <a:solidFill>
                <a:srgbClr val="0000FF"/>
              </a:solidFill>
              <a:latin typeface="Helvetica Neue" charset="0"/>
            </a:endParaRPr>
          </a:p>
        </p:txBody>
      </p:sp>
      <p:sp>
        <p:nvSpPr>
          <p:cNvPr id="37902" name="TextBox 16"/>
          <p:cNvSpPr txBox="1">
            <a:spLocks noChangeArrowheads="1"/>
          </p:cNvSpPr>
          <p:nvPr/>
        </p:nvSpPr>
        <p:spPr bwMode="auto">
          <a:xfrm>
            <a:off x="7454900" y="6273800"/>
            <a:ext cx="1800225" cy="276225"/>
          </a:xfrm>
          <a:prstGeom prst="rect">
            <a:avLst/>
          </a:prstGeom>
          <a:noFill/>
          <a:ln w="9525">
            <a:noFill/>
            <a:miter lim="800000"/>
            <a:headEnd/>
            <a:tailEnd/>
          </a:ln>
        </p:spPr>
        <p:txBody>
          <a:bodyPr wrap="none">
            <a:spAutoFit/>
          </a:bodyPr>
          <a:lstStyle/>
          <a:p>
            <a:pPr>
              <a:buFontTx/>
              <a:buNone/>
            </a:pPr>
            <a:r>
              <a:rPr lang="en-US" i="0"/>
              <a:t>J-K Park, et al., PPPL</a:t>
            </a:r>
          </a:p>
        </p:txBody>
      </p:sp>
      <p:sp>
        <p:nvSpPr>
          <p:cNvPr id="15" name="Slide Number Placeholder 3"/>
          <p:cNvSpPr>
            <a:spLocks noGrp="1"/>
          </p:cNvSpPr>
          <p:nvPr>
            <p:ph type="sldNum" sz="quarter" idx="10"/>
          </p:nvPr>
        </p:nvSpPr>
        <p:spPr>
          <a:xfrm>
            <a:off x="8382000" y="6629400"/>
            <a:ext cx="762000" cy="152400"/>
          </a:xfrm>
        </p:spPr>
        <p:txBody>
          <a:bodyPr/>
          <a:lstStyle/>
          <a:p>
            <a:pPr>
              <a:defRPr/>
            </a:pPr>
            <a:fld id="{7FBC0A1D-0D7E-4EAA-B844-E3A6B8CD6BA9}" type="slidenum">
              <a:rPr lang="en-US"/>
              <a:pPr>
                <a:defRPr/>
              </a:pPr>
              <a:t>63</a:t>
            </a:fld>
            <a:endParaRPr lang="en-US"/>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3"/>
          <p:cNvSpPr>
            <a:spLocks noChangeArrowheads="1"/>
          </p:cNvSpPr>
          <p:nvPr/>
        </p:nvSpPr>
        <p:spPr bwMode="auto">
          <a:xfrm>
            <a:off x="0" y="12700"/>
            <a:ext cx="9144000" cy="889000"/>
          </a:xfrm>
          <a:prstGeom prst="rect">
            <a:avLst/>
          </a:prstGeom>
          <a:noFill/>
          <a:ln w="9525">
            <a:noFill/>
            <a:miter lim="800000"/>
            <a:headEnd/>
            <a:tailEnd/>
          </a:ln>
        </p:spPr>
        <p:txBody>
          <a:bodyPr anchor="ctr"/>
          <a:lstStyle/>
          <a:p>
            <a:pPr algn="ctr" eaLnBrk="0" hangingPunct="0">
              <a:spcBef>
                <a:spcPct val="0"/>
              </a:spcBef>
              <a:buFontTx/>
              <a:buNone/>
            </a:pPr>
            <a:r>
              <a:rPr lang="en-US" sz="2000" i="0"/>
              <a:t>KSTAR equilibrium operation space compared to n = 1 ideal no-wall MHD stability limit demonstrating KSTAR plasma approach toward this limit. </a:t>
            </a:r>
            <a:endParaRPr lang="en-US" sz="1400" i="0">
              <a:solidFill>
                <a:srgbClr val="0000FF"/>
              </a:solidFill>
              <a:latin typeface="Helvetica Neue" charset="0"/>
            </a:endParaRPr>
          </a:p>
        </p:txBody>
      </p:sp>
      <p:sp>
        <p:nvSpPr>
          <p:cNvPr id="38915" name="TextBox 16"/>
          <p:cNvSpPr txBox="1">
            <a:spLocks noChangeArrowheads="1"/>
          </p:cNvSpPr>
          <p:nvPr/>
        </p:nvSpPr>
        <p:spPr bwMode="auto">
          <a:xfrm>
            <a:off x="5767388" y="6159500"/>
            <a:ext cx="3092450" cy="276225"/>
          </a:xfrm>
          <a:prstGeom prst="rect">
            <a:avLst/>
          </a:prstGeom>
          <a:noFill/>
          <a:ln w="9525">
            <a:noFill/>
            <a:miter lim="800000"/>
            <a:headEnd/>
            <a:tailEnd/>
          </a:ln>
        </p:spPr>
        <p:txBody>
          <a:bodyPr wrap="none">
            <a:spAutoFit/>
          </a:bodyPr>
          <a:lstStyle/>
          <a:p>
            <a:pPr>
              <a:buFontTx/>
              <a:buNone/>
            </a:pPr>
            <a:r>
              <a:rPr lang="en-US" i="0"/>
              <a:t>Y.S. Park, S. Sabbagh et al., Columbia U</a:t>
            </a:r>
          </a:p>
        </p:txBody>
      </p:sp>
      <p:pic>
        <p:nvPicPr>
          <p:cNvPr id="38916" name="Picture 22"/>
          <p:cNvPicPr>
            <a:picLocks noChangeAspect="1" noChangeArrowheads="1"/>
          </p:cNvPicPr>
          <p:nvPr/>
        </p:nvPicPr>
        <p:blipFill>
          <a:blip r:embed="rId2" cstate="print"/>
          <a:srcRect/>
          <a:stretch>
            <a:fillRect/>
          </a:stretch>
        </p:blipFill>
        <p:spPr bwMode="auto">
          <a:xfrm>
            <a:off x="0" y="1268413"/>
            <a:ext cx="8947150" cy="4040187"/>
          </a:xfrm>
          <a:prstGeom prst="rect">
            <a:avLst/>
          </a:prstGeom>
          <a:noFill/>
          <a:ln w="9525">
            <a:noFill/>
            <a:miter lim="800000"/>
            <a:headEnd/>
            <a:tailEnd/>
          </a:ln>
        </p:spPr>
      </p:pic>
      <p:sp>
        <p:nvSpPr>
          <p:cNvPr id="38917" name="TextBox 25"/>
          <p:cNvSpPr txBox="1">
            <a:spLocks noChangeArrowheads="1"/>
          </p:cNvSpPr>
          <p:nvPr/>
        </p:nvSpPr>
        <p:spPr bwMode="auto">
          <a:xfrm>
            <a:off x="254000" y="5207000"/>
            <a:ext cx="4673600" cy="1169988"/>
          </a:xfrm>
          <a:prstGeom prst="rect">
            <a:avLst/>
          </a:prstGeom>
          <a:noFill/>
          <a:ln w="9525">
            <a:noFill/>
            <a:miter lim="800000"/>
            <a:headEnd/>
            <a:tailEnd/>
          </a:ln>
        </p:spPr>
        <p:txBody>
          <a:bodyPr>
            <a:spAutoFit/>
          </a:bodyPr>
          <a:lstStyle/>
          <a:p>
            <a:pPr>
              <a:buFontTx/>
              <a:buNone/>
            </a:pPr>
            <a:r>
              <a:rPr lang="en-US" sz="1400" i="0" dirty="0"/>
              <a:t>Standard (</a:t>
            </a:r>
            <a:r>
              <a:rPr lang="en-US" sz="1400" i="0" dirty="0" err="1"/>
              <a:t>l</a:t>
            </a:r>
            <a:r>
              <a:rPr lang="en-US" sz="1400" i="0" baseline="-25000" dirty="0" err="1"/>
              <a:t>i</a:t>
            </a:r>
            <a:r>
              <a:rPr lang="en-US" sz="1400" i="0" dirty="0"/>
              <a:t>, </a:t>
            </a:r>
            <a:r>
              <a:rPr lang="en-US" sz="1400" i="0" dirty="0" err="1">
                <a:latin typeface="Symbol" pitchFamily="18" charset="2"/>
              </a:rPr>
              <a:t>b</a:t>
            </a:r>
            <a:r>
              <a:rPr lang="en-US" sz="1400" i="0" baseline="-25000" dirty="0" err="1"/>
              <a:t>N</a:t>
            </a:r>
            <a:r>
              <a:rPr lang="en-US" sz="1400" i="0" dirty="0"/>
              <a:t>) operational stability space diagram for KSTAR through the year 2011 along with the static ideal n = 1 MHD no-wall for H-mode pressure profiles. The red arrow indicates the primary direction targeted for plasmas in this experiment. </a:t>
            </a:r>
          </a:p>
        </p:txBody>
      </p:sp>
      <p:sp>
        <p:nvSpPr>
          <p:cNvPr id="38918" name="TextBox 26"/>
          <p:cNvSpPr txBox="1">
            <a:spLocks noChangeArrowheads="1"/>
          </p:cNvSpPr>
          <p:nvPr/>
        </p:nvSpPr>
        <p:spPr bwMode="auto">
          <a:xfrm>
            <a:off x="5130800" y="5156200"/>
            <a:ext cx="4013200" cy="738188"/>
          </a:xfrm>
          <a:prstGeom prst="rect">
            <a:avLst/>
          </a:prstGeom>
          <a:noFill/>
          <a:ln w="9525">
            <a:noFill/>
            <a:miter lim="800000"/>
            <a:headEnd/>
            <a:tailEnd/>
          </a:ln>
        </p:spPr>
        <p:txBody>
          <a:bodyPr>
            <a:spAutoFit/>
          </a:bodyPr>
          <a:lstStyle/>
          <a:p>
            <a:pPr>
              <a:buFontTx/>
              <a:buNone/>
            </a:pPr>
            <a:r>
              <a:rPr lang="en-US" sz="1400" i="0" dirty="0"/>
              <a:t> (</a:t>
            </a:r>
            <a:r>
              <a:rPr lang="en-US" sz="1400" i="0" dirty="0" err="1"/>
              <a:t>l</a:t>
            </a:r>
            <a:r>
              <a:rPr lang="en-US" sz="1400" i="0" baseline="-25000" dirty="0" err="1"/>
              <a:t>i</a:t>
            </a:r>
            <a:r>
              <a:rPr lang="en-US" sz="1400" i="0" dirty="0"/>
              <a:t>, </a:t>
            </a:r>
            <a:r>
              <a:rPr lang="en-US" sz="1400" i="0" dirty="0">
                <a:latin typeface="Symbol" pitchFamily="18" charset="2"/>
              </a:rPr>
              <a:t>k</a:t>
            </a:r>
            <a:r>
              <a:rPr lang="en-US" sz="1400" i="0" dirty="0"/>
              <a:t>) operational stability diagrams for the present KSTAR database. The grey area represents the design target region. </a:t>
            </a:r>
          </a:p>
        </p:txBody>
      </p:sp>
      <p:sp>
        <p:nvSpPr>
          <p:cNvPr id="7" name="Slide Number Placeholder 3"/>
          <p:cNvSpPr>
            <a:spLocks noGrp="1"/>
          </p:cNvSpPr>
          <p:nvPr>
            <p:ph type="sldNum" sz="quarter" idx="10"/>
          </p:nvPr>
        </p:nvSpPr>
        <p:spPr>
          <a:xfrm>
            <a:off x="8382000" y="6629400"/>
            <a:ext cx="762000" cy="152400"/>
          </a:xfrm>
        </p:spPr>
        <p:txBody>
          <a:bodyPr/>
          <a:lstStyle/>
          <a:p>
            <a:pPr>
              <a:defRPr/>
            </a:pPr>
            <a:fld id="{7FBC0A1D-0D7E-4EAA-B844-E3A6B8CD6BA9}" type="slidenum">
              <a:rPr lang="en-US"/>
              <a:pPr>
                <a:defRPr/>
              </a:pPr>
              <a:t>64</a:t>
            </a:fld>
            <a:endParaRPr 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bwMode="auto">
          <a:xfrm>
            <a:off x="0" y="0"/>
            <a:ext cx="9144000" cy="914400"/>
          </a:xfrm>
          <a:noFill/>
          <a:ln>
            <a:miter lim="800000"/>
            <a:headEnd/>
            <a:tailEnd/>
          </a:ln>
        </p:spPr>
        <p:txBody>
          <a:bodyPr wrap="square" lIns="91440" tIns="45720" rIns="91440" bIns="45720" numCol="1" anchor="ctr" anchorCtr="0" compatLnSpc="1">
            <a:prstTxWarp prst="textNoShape">
              <a:avLst/>
            </a:prstTxWarp>
          </a:bodyPr>
          <a:lstStyle/>
          <a:p>
            <a:r>
              <a:rPr lang="en-US" smtClean="0"/>
              <a:t>Lab-based R&amp;D on liquid metal technology </a:t>
            </a:r>
            <a:br>
              <a:rPr lang="en-US" smtClean="0"/>
            </a:br>
            <a:r>
              <a:rPr lang="en-US" smtClean="0"/>
              <a:t>will inform long term PFC decisions:</a:t>
            </a:r>
          </a:p>
        </p:txBody>
      </p:sp>
      <p:sp>
        <p:nvSpPr>
          <p:cNvPr id="4" name="Content Placeholder 3"/>
          <p:cNvSpPr>
            <a:spLocks noGrp="1"/>
          </p:cNvSpPr>
          <p:nvPr>
            <p:ph idx="1"/>
          </p:nvPr>
        </p:nvSpPr>
        <p:spPr>
          <a:xfrm>
            <a:off x="0" y="1143000"/>
            <a:ext cx="5486400" cy="5105400"/>
          </a:xfrm>
        </p:spPr>
        <p:txBody>
          <a:bodyPr/>
          <a:lstStyle/>
          <a:p>
            <a:pPr marL="0" indent="0">
              <a:spcAft>
                <a:spcPts val="600"/>
              </a:spcAft>
              <a:buFontTx/>
              <a:buNone/>
            </a:pPr>
            <a:r>
              <a:rPr lang="en-US" sz="1800" smtClean="0"/>
              <a:t>Pre-NSTX-U restart R&amp;D initiated by PPPL: </a:t>
            </a:r>
          </a:p>
          <a:p>
            <a:pPr marL="0" indent="0">
              <a:spcAft>
                <a:spcPts val="600"/>
              </a:spcAft>
              <a:buFontTx/>
              <a:buNone/>
            </a:pPr>
            <a:r>
              <a:rPr lang="en-US" sz="1600" smtClean="0">
                <a:solidFill>
                  <a:srgbClr val="2D2DB9"/>
                </a:solidFill>
              </a:rPr>
              <a:t>Laboratory studies of D uptake as a function of Li dose, C/Mo substrate, surface oxidation, wetting… </a:t>
            </a:r>
          </a:p>
          <a:p>
            <a:pPr marL="0" indent="0">
              <a:spcAft>
                <a:spcPts val="600"/>
              </a:spcAft>
              <a:buFontTx/>
              <a:buNone/>
            </a:pPr>
            <a:r>
              <a:rPr lang="en-US" sz="1600" smtClean="0">
                <a:solidFill>
                  <a:srgbClr val="2D2DB9"/>
                </a:solidFill>
              </a:rPr>
              <a:t>Tests of prototype of scalable flowing liquid </a:t>
            </a:r>
            <a:br>
              <a:rPr lang="en-US" sz="1600" smtClean="0">
                <a:solidFill>
                  <a:srgbClr val="2D2DB9"/>
                </a:solidFill>
              </a:rPr>
            </a:br>
            <a:r>
              <a:rPr lang="en-US" sz="1600" smtClean="0">
                <a:solidFill>
                  <a:srgbClr val="2D2DB9"/>
                </a:solidFill>
              </a:rPr>
              <a:t>lithium system (FliLi) at PPPL and on HT7</a:t>
            </a:r>
          </a:p>
          <a:p>
            <a:pPr marL="0" indent="0">
              <a:spcAft>
                <a:spcPts val="600"/>
              </a:spcAft>
              <a:buFontTx/>
              <a:buNone/>
            </a:pPr>
            <a:r>
              <a:rPr lang="en-US" sz="1600" smtClean="0">
                <a:solidFill>
                  <a:srgbClr val="2D2DB9"/>
                </a:solidFill>
              </a:rPr>
              <a:t>Basic liquid lithium flow loop on textured surfaces</a:t>
            </a:r>
          </a:p>
          <a:p>
            <a:pPr marL="0" indent="0">
              <a:spcAft>
                <a:spcPts val="600"/>
              </a:spcAft>
              <a:buFontTx/>
              <a:buNone/>
            </a:pPr>
            <a:r>
              <a:rPr lang="en-US" sz="1600" smtClean="0">
                <a:solidFill>
                  <a:srgbClr val="2D2DB9"/>
                </a:solidFill>
              </a:rPr>
              <a:t>Analysis and design of actively-cooled PFCs with Li flows due to capillary action and thermoelectric MHD</a:t>
            </a:r>
          </a:p>
          <a:p>
            <a:pPr marL="0" indent="0">
              <a:buFontTx/>
              <a:buNone/>
            </a:pPr>
            <a:r>
              <a:rPr lang="en-US" sz="1600" smtClean="0">
                <a:solidFill>
                  <a:srgbClr val="2D2DB9"/>
                </a:solidFill>
              </a:rPr>
              <a:t>Magnum-PSI tests begin June 2012</a:t>
            </a:r>
          </a:p>
          <a:p>
            <a:pPr marL="0" indent="0">
              <a:spcAft>
                <a:spcPts val="600"/>
              </a:spcAft>
              <a:buFontTx/>
              <a:buNone/>
            </a:pPr>
            <a:endParaRPr lang="en-US" sz="1600" smtClean="0"/>
          </a:p>
          <a:p>
            <a:pPr marL="0" indent="0">
              <a:spcAft>
                <a:spcPts val="600"/>
              </a:spcAft>
              <a:buFontTx/>
              <a:buNone/>
            </a:pPr>
            <a:r>
              <a:rPr lang="en-US" sz="1600" smtClean="0"/>
              <a:t>Four proposals on Li-PFCs submitted to OFES Materials Solicitation to extend above work. </a:t>
            </a:r>
          </a:p>
          <a:p>
            <a:pPr marL="0" indent="0">
              <a:spcAft>
                <a:spcPts val="600"/>
              </a:spcAft>
              <a:buFontTx/>
              <a:buNone/>
            </a:pPr>
            <a:r>
              <a:rPr lang="en-US" sz="1600" smtClean="0"/>
              <a:t>Preparing for upcoming international collaboration solicitation, which will include possible tests of </a:t>
            </a:r>
            <a:br>
              <a:rPr lang="en-US" sz="1600" smtClean="0"/>
            </a:br>
            <a:r>
              <a:rPr lang="en-US" sz="1600" smtClean="0"/>
              <a:t>Li PFCs on HT-7 and EAST</a:t>
            </a:r>
          </a:p>
          <a:p>
            <a:pPr lvl="1">
              <a:spcAft>
                <a:spcPts val="600"/>
              </a:spcAft>
              <a:buFontTx/>
              <a:buNone/>
            </a:pPr>
            <a:endParaRPr lang="en-US" sz="1600" smtClean="0"/>
          </a:p>
          <a:p>
            <a:pPr marL="0" indent="0">
              <a:spcAft>
                <a:spcPts val="600"/>
              </a:spcAft>
              <a:buFontTx/>
              <a:buNone/>
            </a:pPr>
            <a:r>
              <a:rPr lang="en-US" sz="1600" smtClean="0"/>
              <a:t> </a:t>
            </a:r>
          </a:p>
          <a:p>
            <a:pPr marL="0" indent="0">
              <a:spcAft>
                <a:spcPts val="600"/>
              </a:spcAft>
              <a:buFontTx/>
              <a:buNone/>
            </a:pPr>
            <a:endParaRPr lang="en-US" sz="1600" smtClean="0"/>
          </a:p>
        </p:txBody>
      </p:sp>
      <p:sp>
        <p:nvSpPr>
          <p:cNvPr id="70660" name="TextBox 10"/>
          <p:cNvSpPr txBox="1">
            <a:spLocks noChangeArrowheads="1"/>
          </p:cNvSpPr>
          <p:nvPr/>
        </p:nvSpPr>
        <p:spPr bwMode="auto">
          <a:xfrm>
            <a:off x="5334000" y="4276725"/>
            <a:ext cx="3810000" cy="523875"/>
          </a:xfrm>
          <a:prstGeom prst="rect">
            <a:avLst/>
          </a:prstGeom>
          <a:noFill/>
          <a:ln w="9525">
            <a:noFill/>
            <a:miter lim="800000"/>
            <a:headEnd/>
            <a:tailEnd/>
          </a:ln>
        </p:spPr>
        <p:txBody>
          <a:bodyPr>
            <a:spAutoFit/>
          </a:bodyPr>
          <a:lstStyle/>
          <a:p>
            <a:pPr>
              <a:buFontTx/>
              <a:buNone/>
            </a:pPr>
            <a:r>
              <a:rPr lang="en-US" sz="1400" b="0" i="0"/>
              <a:t>Soaker hose capillary porous system concept (Goldston)</a:t>
            </a:r>
          </a:p>
        </p:txBody>
      </p:sp>
      <p:sp>
        <p:nvSpPr>
          <p:cNvPr id="13" name="TextBox 12"/>
          <p:cNvSpPr txBox="1"/>
          <p:nvPr/>
        </p:nvSpPr>
        <p:spPr>
          <a:xfrm>
            <a:off x="5486400" y="990600"/>
            <a:ext cx="3505200" cy="307975"/>
          </a:xfrm>
          <a:prstGeom prst="rect">
            <a:avLst/>
          </a:prstGeom>
          <a:noFill/>
        </p:spPr>
        <p:txBody>
          <a:bodyPr>
            <a:spAutoFit/>
          </a:bodyPr>
          <a:lstStyle/>
          <a:p>
            <a:pPr>
              <a:buFontTx/>
              <a:buNone/>
              <a:defRPr/>
            </a:pPr>
            <a:r>
              <a:rPr lang="en-US" sz="1400" b="0" i="0" dirty="0">
                <a:latin typeface="+mn-lt"/>
                <a:cs typeface="ＭＳ Ｐゴシック" charset="-128"/>
              </a:rPr>
              <a:t>Thin flowing Li film in </a:t>
            </a:r>
            <a:r>
              <a:rPr lang="en-US" sz="1400" b="0" i="0" dirty="0" err="1">
                <a:latin typeface="+mn-lt"/>
                <a:cs typeface="ＭＳ Ｐゴシック" charset="-128"/>
              </a:rPr>
              <a:t>FLiLi</a:t>
            </a:r>
            <a:r>
              <a:rPr lang="en-US" sz="1400" b="0" i="0" dirty="0">
                <a:latin typeface="+mn-lt"/>
                <a:cs typeface="ＭＳ Ｐゴシック" charset="-128"/>
              </a:rPr>
              <a:t> (</a:t>
            </a:r>
            <a:r>
              <a:rPr lang="en-US" sz="1400" b="0" i="0" dirty="0" err="1">
                <a:latin typeface="+mn-lt"/>
                <a:cs typeface="ＭＳ Ｐゴシック" charset="-128"/>
              </a:rPr>
              <a:t>Zakharov</a:t>
            </a:r>
            <a:r>
              <a:rPr lang="en-US" sz="1400" b="0" i="0" dirty="0">
                <a:latin typeface="+mn-lt"/>
                <a:cs typeface="ＭＳ Ｐゴシック" charset="-128"/>
              </a:rPr>
              <a:t>)</a:t>
            </a:r>
          </a:p>
        </p:txBody>
      </p:sp>
      <p:cxnSp>
        <p:nvCxnSpPr>
          <p:cNvPr id="70662" name="Straight Arrow Connector 18"/>
          <p:cNvCxnSpPr>
            <a:cxnSpLocks noChangeShapeType="1"/>
          </p:cNvCxnSpPr>
          <p:nvPr/>
        </p:nvCxnSpPr>
        <p:spPr bwMode="auto">
          <a:xfrm rot="16200000" flipH="1">
            <a:off x="5105400" y="3733800"/>
            <a:ext cx="457200" cy="457200"/>
          </a:xfrm>
          <a:prstGeom prst="straightConnector1">
            <a:avLst/>
          </a:prstGeom>
          <a:noFill/>
          <a:ln w="15875">
            <a:solidFill>
              <a:schemeClr val="tx1"/>
            </a:solidFill>
            <a:round/>
            <a:headEnd/>
            <a:tailEnd type="arrow" w="med" len="med"/>
          </a:ln>
        </p:spPr>
      </p:cxnSp>
      <p:cxnSp>
        <p:nvCxnSpPr>
          <p:cNvPr id="70663" name="Straight Arrow Connector 16"/>
          <p:cNvCxnSpPr>
            <a:cxnSpLocks noChangeShapeType="1"/>
          </p:cNvCxnSpPr>
          <p:nvPr/>
        </p:nvCxnSpPr>
        <p:spPr bwMode="auto">
          <a:xfrm flipV="1">
            <a:off x="4800600" y="2511425"/>
            <a:ext cx="508000" cy="3175"/>
          </a:xfrm>
          <a:prstGeom prst="straightConnector1">
            <a:avLst/>
          </a:prstGeom>
          <a:noFill/>
          <a:ln w="15875">
            <a:solidFill>
              <a:schemeClr val="tx1"/>
            </a:solidFill>
            <a:round/>
            <a:headEnd/>
            <a:tailEnd type="arrow" w="med" len="med"/>
          </a:ln>
        </p:spPr>
      </p:cxnSp>
      <p:pic>
        <p:nvPicPr>
          <p:cNvPr id="70664" name="Picture 24"/>
          <p:cNvPicPr>
            <a:picLocks noChangeAspect="1"/>
          </p:cNvPicPr>
          <p:nvPr/>
        </p:nvPicPr>
        <p:blipFill>
          <a:blip r:embed="rId3" cstate="print"/>
          <a:srcRect/>
          <a:stretch>
            <a:fillRect/>
          </a:stretch>
        </p:blipFill>
        <p:spPr bwMode="auto">
          <a:xfrm>
            <a:off x="5638800" y="4914900"/>
            <a:ext cx="3302000" cy="809625"/>
          </a:xfrm>
          <a:prstGeom prst="rect">
            <a:avLst/>
          </a:prstGeom>
          <a:noFill/>
          <a:ln w="9525">
            <a:noFill/>
            <a:miter lim="800000"/>
            <a:headEnd/>
            <a:tailEnd/>
          </a:ln>
        </p:spPr>
      </p:pic>
      <p:sp>
        <p:nvSpPr>
          <p:cNvPr id="26" name="TextBox 25"/>
          <p:cNvSpPr txBox="1"/>
          <p:nvPr/>
        </p:nvSpPr>
        <p:spPr>
          <a:xfrm>
            <a:off x="6731000" y="5749925"/>
            <a:ext cx="323850" cy="307975"/>
          </a:xfrm>
          <a:prstGeom prst="rect">
            <a:avLst/>
          </a:prstGeom>
          <a:noFill/>
        </p:spPr>
        <p:txBody>
          <a:bodyPr wrap="none">
            <a:spAutoFit/>
          </a:bodyPr>
          <a:lstStyle/>
          <a:p>
            <a:pPr>
              <a:buFontTx/>
              <a:buNone/>
            </a:pPr>
            <a:r>
              <a:rPr lang="en-US" sz="1400" b="0" i="0">
                <a:solidFill>
                  <a:srgbClr val="00664D"/>
                </a:solidFill>
                <a:latin typeface="Arial" charset="0"/>
              </a:rPr>
              <a:t>Li</a:t>
            </a:r>
            <a:endParaRPr lang="en-US" sz="1400" b="0" i="0">
              <a:latin typeface="Arial" charset="0"/>
            </a:endParaRPr>
          </a:p>
        </p:txBody>
      </p:sp>
      <p:sp>
        <p:nvSpPr>
          <p:cNvPr id="27" name="TextBox 26"/>
          <p:cNvSpPr txBox="1"/>
          <p:nvPr/>
        </p:nvSpPr>
        <p:spPr>
          <a:xfrm>
            <a:off x="7986713" y="4657725"/>
            <a:ext cx="623887" cy="307975"/>
          </a:xfrm>
          <a:prstGeom prst="rect">
            <a:avLst/>
          </a:prstGeom>
          <a:noFill/>
        </p:spPr>
        <p:txBody>
          <a:bodyPr wrap="none">
            <a:spAutoFit/>
          </a:bodyPr>
          <a:lstStyle/>
          <a:p>
            <a:pPr>
              <a:buFontTx/>
              <a:buNone/>
              <a:defRPr/>
            </a:pPr>
            <a:r>
              <a:rPr lang="en-US" sz="1400" b="0" i="0" dirty="0">
                <a:solidFill>
                  <a:srgbClr val="641E8E"/>
                </a:solidFill>
                <a:latin typeface="+mn-lt"/>
                <a:cs typeface="ＭＳ Ｐゴシック" charset="-128"/>
              </a:rPr>
              <a:t>mesh</a:t>
            </a:r>
          </a:p>
        </p:txBody>
      </p:sp>
      <p:cxnSp>
        <p:nvCxnSpPr>
          <p:cNvPr id="70667" name="Straight Arrow Connector 28"/>
          <p:cNvCxnSpPr>
            <a:cxnSpLocks noChangeShapeType="1"/>
          </p:cNvCxnSpPr>
          <p:nvPr/>
        </p:nvCxnSpPr>
        <p:spPr bwMode="auto">
          <a:xfrm rot="5400000" flipH="1" flipV="1">
            <a:off x="6934200" y="5570538"/>
            <a:ext cx="304800" cy="152400"/>
          </a:xfrm>
          <a:prstGeom prst="straightConnector1">
            <a:avLst/>
          </a:prstGeom>
          <a:noFill/>
          <a:ln w="15875">
            <a:solidFill>
              <a:schemeClr val="tx1"/>
            </a:solidFill>
            <a:round/>
            <a:headEnd/>
            <a:tailEnd type="arrow" w="med" len="med"/>
          </a:ln>
        </p:spPr>
      </p:cxnSp>
      <p:cxnSp>
        <p:nvCxnSpPr>
          <p:cNvPr id="70668" name="Straight Arrow Connector 30"/>
          <p:cNvCxnSpPr>
            <a:cxnSpLocks noChangeShapeType="1"/>
          </p:cNvCxnSpPr>
          <p:nvPr/>
        </p:nvCxnSpPr>
        <p:spPr bwMode="auto">
          <a:xfrm rot="5400000" flipH="1" flipV="1">
            <a:off x="7162006" y="5571332"/>
            <a:ext cx="611187" cy="304800"/>
          </a:xfrm>
          <a:prstGeom prst="straightConnector1">
            <a:avLst/>
          </a:prstGeom>
          <a:noFill/>
          <a:ln w="15875">
            <a:solidFill>
              <a:schemeClr val="tx1"/>
            </a:solidFill>
            <a:round/>
            <a:headEnd/>
            <a:tailEnd type="arrow" w="med" len="med"/>
          </a:ln>
        </p:spPr>
      </p:cxnSp>
      <p:sp>
        <p:nvSpPr>
          <p:cNvPr id="20" name="TextBox 19"/>
          <p:cNvSpPr txBox="1"/>
          <p:nvPr/>
        </p:nvSpPr>
        <p:spPr>
          <a:xfrm>
            <a:off x="5845175" y="5953125"/>
            <a:ext cx="3224213" cy="566738"/>
          </a:xfrm>
          <a:prstGeom prst="rect">
            <a:avLst/>
          </a:prstGeom>
          <a:noFill/>
        </p:spPr>
        <p:txBody>
          <a:bodyPr wrap="none">
            <a:spAutoFit/>
          </a:bodyPr>
          <a:lstStyle/>
          <a:p>
            <a:pPr algn="ctr">
              <a:buFontTx/>
              <a:buNone/>
            </a:pPr>
            <a:r>
              <a:rPr lang="en-US" sz="1400" b="0" i="0">
                <a:latin typeface="Arial" charset="0"/>
              </a:rPr>
              <a:t>Coolant</a:t>
            </a:r>
          </a:p>
          <a:p>
            <a:pPr algn="ctr">
              <a:buFontTx/>
              <a:buNone/>
            </a:pPr>
            <a:r>
              <a:rPr lang="en-US" sz="1400" b="0" i="0">
                <a:latin typeface="Arial" charset="0"/>
              </a:rPr>
              <a:t>(He, supercritical CO</a:t>
            </a:r>
            <a:r>
              <a:rPr lang="en-US" sz="1400" b="0" i="0" baseline="-25000">
                <a:latin typeface="Arial" charset="0"/>
              </a:rPr>
              <a:t>2</a:t>
            </a:r>
            <a:r>
              <a:rPr lang="en-US" sz="1400" b="0" i="0">
                <a:latin typeface="Arial" charset="0"/>
              </a:rPr>
              <a:t>, Na heatpipe…)    </a:t>
            </a:r>
          </a:p>
        </p:txBody>
      </p:sp>
      <p:pic>
        <p:nvPicPr>
          <p:cNvPr id="70670" name="Picture 23" descr="FLiLi photo.jpg"/>
          <p:cNvPicPr>
            <a:picLocks noChangeAspect="1"/>
          </p:cNvPicPr>
          <p:nvPr/>
        </p:nvPicPr>
        <p:blipFill>
          <a:blip r:embed="rId4" cstate="print"/>
          <a:srcRect/>
          <a:stretch>
            <a:fillRect/>
          </a:stretch>
        </p:blipFill>
        <p:spPr bwMode="auto">
          <a:xfrm>
            <a:off x="5638800" y="1371600"/>
            <a:ext cx="3292475" cy="2468563"/>
          </a:xfrm>
          <a:prstGeom prst="rect">
            <a:avLst/>
          </a:prstGeom>
          <a:noFill/>
          <a:ln w="9525">
            <a:noFill/>
            <a:miter lim="800000"/>
            <a:headEnd/>
            <a:tailEnd/>
          </a:ln>
        </p:spPr>
      </p:pic>
      <p:sp>
        <p:nvSpPr>
          <p:cNvPr id="70671" name="TextBox 22"/>
          <p:cNvSpPr txBox="1">
            <a:spLocks noChangeArrowheads="1"/>
          </p:cNvSpPr>
          <p:nvPr/>
        </p:nvSpPr>
        <p:spPr bwMode="auto">
          <a:xfrm>
            <a:off x="3662363" y="6210300"/>
            <a:ext cx="1595437" cy="276225"/>
          </a:xfrm>
          <a:prstGeom prst="rect">
            <a:avLst/>
          </a:prstGeom>
          <a:noFill/>
          <a:ln w="9525">
            <a:noFill/>
            <a:miter lim="800000"/>
            <a:headEnd/>
            <a:tailEnd/>
          </a:ln>
        </p:spPr>
        <p:txBody>
          <a:bodyPr wrap="none">
            <a:spAutoFit/>
          </a:bodyPr>
          <a:lstStyle/>
          <a:p>
            <a:pPr>
              <a:buFontTx/>
              <a:buNone/>
            </a:pPr>
            <a:r>
              <a:rPr lang="en-US" i="0"/>
              <a:t>R. Kaita et al, PPPL</a:t>
            </a:r>
          </a:p>
        </p:txBody>
      </p:sp>
      <p:sp>
        <p:nvSpPr>
          <p:cNvPr id="16" name="Slide Number Placeholder 3"/>
          <p:cNvSpPr>
            <a:spLocks noGrp="1"/>
          </p:cNvSpPr>
          <p:nvPr>
            <p:ph type="sldNum" sz="quarter" idx="10"/>
          </p:nvPr>
        </p:nvSpPr>
        <p:spPr>
          <a:xfrm>
            <a:off x="8382000" y="6629400"/>
            <a:ext cx="762000" cy="152400"/>
          </a:xfrm>
        </p:spPr>
        <p:txBody>
          <a:bodyPr/>
          <a:lstStyle/>
          <a:p>
            <a:pPr>
              <a:defRPr/>
            </a:pPr>
            <a:fld id="{7FBC0A1D-0D7E-4EAA-B844-E3A6B8CD6BA9}" type="slidenum">
              <a:rPr lang="en-US"/>
              <a:pPr>
                <a:defRPr/>
              </a:pPr>
              <a:t>65</a:t>
            </a:fld>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3"/>
          <p:cNvSpPr txBox="1">
            <a:spLocks noChangeArrowheads="1"/>
          </p:cNvSpPr>
          <p:nvPr/>
        </p:nvSpPr>
        <p:spPr bwMode="auto">
          <a:xfrm>
            <a:off x="228600" y="152400"/>
            <a:ext cx="8780463" cy="461963"/>
          </a:xfrm>
          <a:prstGeom prst="rect">
            <a:avLst/>
          </a:prstGeom>
          <a:noFill/>
          <a:ln w="9525">
            <a:noFill/>
            <a:miter lim="800000"/>
            <a:headEnd/>
            <a:tailEnd/>
          </a:ln>
        </p:spPr>
        <p:txBody>
          <a:bodyPr wrap="none">
            <a:spAutoFit/>
          </a:bodyPr>
          <a:lstStyle/>
          <a:p>
            <a:pPr defTabSz="457200"/>
            <a:r>
              <a:rPr lang="en-US" sz="2400" i="0" u="sng" smtClean="0">
                <a:solidFill>
                  <a:prstClr val="black"/>
                </a:solidFill>
                <a:latin typeface="Times New Roman" pitchFamily="18" charset="0"/>
                <a:ea typeface="ＭＳ Ｐゴシック" pitchFamily="34" charset="-128"/>
                <a:cs typeface="Times New Roman" pitchFamily="18" charset="0"/>
              </a:rPr>
              <a:t>Parts and components being fabricated and delivered by industry</a:t>
            </a:r>
          </a:p>
        </p:txBody>
      </p:sp>
      <p:pic>
        <p:nvPicPr>
          <p:cNvPr id="7171" name="Picture 2" descr="C:\Users\rstrykow\Desktop\NSTX UPGRADE\photos\CS Casing\CS Main Sleeve.jpg"/>
          <p:cNvPicPr>
            <a:picLocks noChangeAspect="1" noChangeArrowheads="1"/>
          </p:cNvPicPr>
          <p:nvPr/>
        </p:nvPicPr>
        <p:blipFill>
          <a:blip r:embed="rId2" cstate="print"/>
          <a:srcRect/>
          <a:stretch>
            <a:fillRect/>
          </a:stretch>
        </p:blipFill>
        <p:spPr bwMode="auto">
          <a:xfrm>
            <a:off x="228600" y="609600"/>
            <a:ext cx="2540000" cy="1905000"/>
          </a:xfrm>
          <a:prstGeom prst="rect">
            <a:avLst/>
          </a:prstGeom>
          <a:noFill/>
          <a:ln w="9525">
            <a:noFill/>
            <a:miter lim="800000"/>
            <a:headEnd/>
            <a:tailEnd/>
          </a:ln>
        </p:spPr>
      </p:pic>
      <p:pic>
        <p:nvPicPr>
          <p:cNvPr id="7172" name="Picture 3" descr="C:\Users\rstrykow\Desktop\NSTX UPGRADE\photos\Umbrella legs.JPG"/>
          <p:cNvPicPr>
            <a:picLocks noChangeAspect="1" noChangeArrowheads="1"/>
          </p:cNvPicPr>
          <p:nvPr/>
        </p:nvPicPr>
        <p:blipFill>
          <a:blip r:embed="rId3" cstate="print"/>
          <a:srcRect/>
          <a:stretch>
            <a:fillRect/>
          </a:stretch>
        </p:blipFill>
        <p:spPr bwMode="auto">
          <a:xfrm>
            <a:off x="6096000" y="609600"/>
            <a:ext cx="2652713" cy="1981200"/>
          </a:xfrm>
          <a:prstGeom prst="rect">
            <a:avLst/>
          </a:prstGeom>
          <a:noFill/>
          <a:ln w="9525">
            <a:noFill/>
            <a:miter lim="800000"/>
            <a:headEnd/>
            <a:tailEnd/>
          </a:ln>
        </p:spPr>
      </p:pic>
      <p:pic>
        <p:nvPicPr>
          <p:cNvPr id="7173" name="Picture 4" descr="C:\Users\rstrykow\Desktop\NSTX UPGRADE\photos\Bay J K cap\S S  Duct_Page_3.jpg"/>
          <p:cNvPicPr>
            <a:picLocks noChangeAspect="1" noChangeArrowheads="1"/>
          </p:cNvPicPr>
          <p:nvPr/>
        </p:nvPicPr>
        <p:blipFill>
          <a:blip r:embed="rId4" cstate="print"/>
          <a:srcRect/>
          <a:stretch>
            <a:fillRect/>
          </a:stretch>
        </p:blipFill>
        <p:spPr bwMode="auto">
          <a:xfrm>
            <a:off x="3124200" y="609600"/>
            <a:ext cx="2643188" cy="1981200"/>
          </a:xfrm>
          <a:prstGeom prst="rect">
            <a:avLst/>
          </a:prstGeom>
          <a:noFill/>
          <a:ln w="9525">
            <a:noFill/>
            <a:miter lim="800000"/>
            <a:headEnd/>
            <a:tailEnd/>
          </a:ln>
        </p:spPr>
      </p:pic>
      <p:pic>
        <p:nvPicPr>
          <p:cNvPr id="7174" name="Picture 6" descr="C:\Users\rstrykow\Desktop\NSTX UPGRADE\photos\TF quadrant mold\quad mold installed.JPG"/>
          <p:cNvPicPr>
            <a:picLocks noChangeAspect="1" noChangeArrowheads="1"/>
          </p:cNvPicPr>
          <p:nvPr/>
        </p:nvPicPr>
        <p:blipFill>
          <a:blip r:embed="rId5" cstate="print"/>
          <a:srcRect/>
          <a:stretch>
            <a:fillRect/>
          </a:stretch>
        </p:blipFill>
        <p:spPr bwMode="auto">
          <a:xfrm>
            <a:off x="3048000" y="3200400"/>
            <a:ext cx="2506663" cy="1828800"/>
          </a:xfrm>
          <a:prstGeom prst="rect">
            <a:avLst/>
          </a:prstGeom>
          <a:noFill/>
          <a:ln w="9525">
            <a:noFill/>
            <a:miter lim="800000"/>
            <a:headEnd/>
            <a:tailEnd/>
          </a:ln>
        </p:spPr>
      </p:pic>
      <p:pic>
        <p:nvPicPr>
          <p:cNvPr id="7175" name="Picture 8" descr="C:\Users\rstrykow\Desktop\NSTX UPGRADE\photos\parts_Page_1.tif"/>
          <p:cNvPicPr>
            <a:picLocks noChangeAspect="1" noChangeArrowheads="1"/>
          </p:cNvPicPr>
          <p:nvPr/>
        </p:nvPicPr>
        <p:blipFill>
          <a:blip r:embed="rId6" cstate="print"/>
          <a:srcRect/>
          <a:stretch>
            <a:fillRect/>
          </a:stretch>
        </p:blipFill>
        <p:spPr bwMode="auto">
          <a:xfrm>
            <a:off x="152400" y="3124200"/>
            <a:ext cx="2717800" cy="2057400"/>
          </a:xfrm>
          <a:prstGeom prst="rect">
            <a:avLst/>
          </a:prstGeom>
          <a:noFill/>
          <a:ln w="9525">
            <a:noFill/>
            <a:miter lim="800000"/>
            <a:headEnd/>
            <a:tailEnd/>
          </a:ln>
        </p:spPr>
      </p:pic>
      <p:pic>
        <p:nvPicPr>
          <p:cNvPr id="7176" name="Picture 9" descr="C:\Users\rstrykow\Desktop\NSTX UPGRADE\photos\parts_Page_2.tif"/>
          <p:cNvPicPr>
            <a:picLocks noChangeAspect="1" noChangeArrowheads="1"/>
          </p:cNvPicPr>
          <p:nvPr/>
        </p:nvPicPr>
        <p:blipFill>
          <a:blip r:embed="rId7" cstate="print"/>
          <a:srcRect/>
          <a:stretch>
            <a:fillRect/>
          </a:stretch>
        </p:blipFill>
        <p:spPr bwMode="auto">
          <a:xfrm>
            <a:off x="5791200" y="3048000"/>
            <a:ext cx="3352800" cy="1981200"/>
          </a:xfrm>
          <a:prstGeom prst="rect">
            <a:avLst/>
          </a:prstGeom>
          <a:noFill/>
          <a:ln w="9525">
            <a:noFill/>
            <a:miter lim="800000"/>
            <a:headEnd/>
            <a:tailEnd/>
          </a:ln>
        </p:spPr>
      </p:pic>
      <p:sp>
        <p:nvSpPr>
          <p:cNvPr id="11" name="TextBox 10"/>
          <p:cNvSpPr txBox="1"/>
          <p:nvPr/>
        </p:nvSpPr>
        <p:spPr>
          <a:xfrm>
            <a:off x="152400" y="4800600"/>
            <a:ext cx="2640013" cy="338138"/>
          </a:xfrm>
          <a:prstGeom prst="rect">
            <a:avLst/>
          </a:prstGeom>
          <a:solidFill>
            <a:schemeClr val="accent6">
              <a:lumMod val="60000"/>
              <a:lumOff val="40000"/>
            </a:schemeClr>
          </a:solidFill>
        </p:spPr>
        <p:txBody>
          <a:bodyPr wrap="none">
            <a:spAutoFit/>
          </a:bodyPr>
          <a:lstStyle/>
          <a:p>
            <a:pPr defTabSz="457200" fontAlgn="auto">
              <a:spcBef>
                <a:spcPts val="0"/>
              </a:spcBef>
              <a:spcAft>
                <a:spcPts val="0"/>
              </a:spcAft>
              <a:defRPr/>
            </a:pPr>
            <a:r>
              <a:rPr lang="en-US" sz="1600" b="0" dirty="0">
                <a:solidFill>
                  <a:prstClr val="black"/>
                </a:solidFill>
                <a:latin typeface="Calibri"/>
                <a:ea typeface="ＭＳ Ｐゴシック" pitchFamily="34" charset="-128"/>
              </a:rPr>
              <a:t>Machined Inner TF conductor</a:t>
            </a:r>
          </a:p>
        </p:txBody>
      </p:sp>
      <p:sp>
        <p:nvSpPr>
          <p:cNvPr id="12" name="TextBox 11"/>
          <p:cNvSpPr txBox="1"/>
          <p:nvPr/>
        </p:nvSpPr>
        <p:spPr>
          <a:xfrm>
            <a:off x="3124200" y="5029200"/>
            <a:ext cx="2141538" cy="338138"/>
          </a:xfrm>
          <a:prstGeom prst="rect">
            <a:avLst/>
          </a:prstGeom>
          <a:solidFill>
            <a:schemeClr val="accent6">
              <a:lumMod val="60000"/>
              <a:lumOff val="40000"/>
            </a:schemeClr>
          </a:solidFill>
        </p:spPr>
        <p:txBody>
          <a:bodyPr wrap="none">
            <a:spAutoFit/>
          </a:bodyPr>
          <a:lstStyle/>
          <a:p>
            <a:pPr defTabSz="457200" fontAlgn="auto">
              <a:spcBef>
                <a:spcPts val="0"/>
              </a:spcBef>
              <a:spcAft>
                <a:spcPts val="0"/>
              </a:spcAft>
              <a:defRPr/>
            </a:pPr>
            <a:r>
              <a:rPr lang="en-US" sz="1600" b="0" dirty="0">
                <a:solidFill>
                  <a:prstClr val="black"/>
                </a:solidFill>
                <a:latin typeface="Calibri"/>
                <a:ea typeface="ＭＳ Ｐゴシック" pitchFamily="34" charset="-128"/>
              </a:rPr>
              <a:t>Inner TF quadrant mold</a:t>
            </a:r>
          </a:p>
        </p:txBody>
      </p:sp>
      <p:sp>
        <p:nvSpPr>
          <p:cNvPr id="14" name="TextBox 13"/>
          <p:cNvSpPr txBox="1"/>
          <p:nvPr/>
        </p:nvSpPr>
        <p:spPr>
          <a:xfrm>
            <a:off x="6096000" y="2590800"/>
            <a:ext cx="2667000" cy="338138"/>
          </a:xfrm>
          <a:prstGeom prst="rect">
            <a:avLst/>
          </a:prstGeom>
          <a:solidFill>
            <a:schemeClr val="accent6">
              <a:lumMod val="60000"/>
              <a:lumOff val="40000"/>
            </a:schemeClr>
          </a:solidFill>
        </p:spPr>
        <p:txBody>
          <a:bodyPr>
            <a:spAutoFit/>
          </a:bodyPr>
          <a:lstStyle/>
          <a:p>
            <a:pPr defTabSz="457200" fontAlgn="auto">
              <a:spcBef>
                <a:spcPts val="0"/>
              </a:spcBef>
              <a:spcAft>
                <a:spcPts val="0"/>
              </a:spcAft>
              <a:defRPr/>
            </a:pPr>
            <a:r>
              <a:rPr lang="en-US" sz="1600" b="0" dirty="0">
                <a:solidFill>
                  <a:prstClr val="black"/>
                </a:solidFill>
                <a:latin typeface="Calibri"/>
                <a:ea typeface="ＭＳ Ｐゴシック" pitchFamily="34" charset="-128"/>
              </a:rPr>
              <a:t>Umbrella structure legs</a:t>
            </a:r>
          </a:p>
        </p:txBody>
      </p:sp>
      <p:sp>
        <p:nvSpPr>
          <p:cNvPr id="15" name="TextBox 14"/>
          <p:cNvSpPr txBox="1"/>
          <p:nvPr/>
        </p:nvSpPr>
        <p:spPr>
          <a:xfrm>
            <a:off x="3124200" y="2514600"/>
            <a:ext cx="2590800" cy="338138"/>
          </a:xfrm>
          <a:prstGeom prst="rect">
            <a:avLst/>
          </a:prstGeom>
          <a:solidFill>
            <a:schemeClr val="accent6">
              <a:lumMod val="60000"/>
              <a:lumOff val="40000"/>
            </a:schemeClr>
          </a:solidFill>
        </p:spPr>
        <p:txBody>
          <a:bodyPr>
            <a:spAutoFit/>
          </a:bodyPr>
          <a:lstStyle/>
          <a:p>
            <a:pPr defTabSz="457200" fontAlgn="auto">
              <a:spcBef>
                <a:spcPts val="0"/>
              </a:spcBef>
              <a:spcAft>
                <a:spcPts val="0"/>
              </a:spcAft>
              <a:defRPr/>
            </a:pPr>
            <a:r>
              <a:rPr lang="en-US" sz="1600" b="0" dirty="0">
                <a:solidFill>
                  <a:prstClr val="black"/>
                </a:solidFill>
                <a:latin typeface="Calibri"/>
                <a:ea typeface="ＭＳ Ｐゴシック" pitchFamily="34" charset="-128"/>
              </a:rPr>
              <a:t>Neutral Beam port</a:t>
            </a:r>
          </a:p>
        </p:txBody>
      </p:sp>
      <p:sp>
        <p:nvSpPr>
          <p:cNvPr id="16" name="TextBox 15"/>
          <p:cNvSpPr txBox="1"/>
          <p:nvPr/>
        </p:nvSpPr>
        <p:spPr>
          <a:xfrm>
            <a:off x="228600" y="2362200"/>
            <a:ext cx="2590800" cy="338138"/>
          </a:xfrm>
          <a:prstGeom prst="rect">
            <a:avLst/>
          </a:prstGeom>
          <a:solidFill>
            <a:schemeClr val="accent6">
              <a:lumMod val="60000"/>
              <a:lumOff val="40000"/>
            </a:schemeClr>
          </a:solidFill>
        </p:spPr>
        <p:txBody>
          <a:bodyPr>
            <a:spAutoFit/>
          </a:bodyPr>
          <a:lstStyle/>
          <a:p>
            <a:pPr defTabSz="457200" fontAlgn="auto">
              <a:spcBef>
                <a:spcPts val="0"/>
              </a:spcBef>
              <a:spcAft>
                <a:spcPts val="0"/>
              </a:spcAft>
              <a:defRPr/>
            </a:pPr>
            <a:r>
              <a:rPr lang="en-US" sz="1600" b="0" dirty="0">
                <a:solidFill>
                  <a:prstClr val="black"/>
                </a:solidFill>
                <a:latin typeface="Calibri"/>
                <a:ea typeface="ＭＳ Ｐゴシック" pitchFamily="34" charset="-128"/>
              </a:rPr>
              <a:t>Center stack casing</a:t>
            </a:r>
          </a:p>
        </p:txBody>
      </p:sp>
      <p:sp>
        <p:nvSpPr>
          <p:cNvPr id="17" name="TextBox 16"/>
          <p:cNvSpPr txBox="1"/>
          <p:nvPr/>
        </p:nvSpPr>
        <p:spPr>
          <a:xfrm>
            <a:off x="5867400" y="4953000"/>
            <a:ext cx="3124200" cy="338138"/>
          </a:xfrm>
          <a:prstGeom prst="rect">
            <a:avLst/>
          </a:prstGeom>
          <a:solidFill>
            <a:schemeClr val="accent6">
              <a:lumMod val="60000"/>
              <a:lumOff val="40000"/>
            </a:schemeClr>
          </a:solidFill>
        </p:spPr>
        <p:txBody>
          <a:bodyPr>
            <a:spAutoFit/>
          </a:bodyPr>
          <a:lstStyle/>
          <a:p>
            <a:pPr defTabSz="457200" fontAlgn="auto">
              <a:spcBef>
                <a:spcPts val="0"/>
              </a:spcBef>
              <a:spcAft>
                <a:spcPts val="0"/>
              </a:spcAft>
              <a:defRPr/>
            </a:pPr>
            <a:r>
              <a:rPr lang="en-US" sz="1600" b="0" dirty="0">
                <a:solidFill>
                  <a:prstClr val="black"/>
                </a:solidFill>
                <a:latin typeface="Calibri"/>
                <a:ea typeface="ＭＳ Ｐゴシック" pitchFamily="34" charset="-128"/>
              </a:rPr>
              <a:t>Outer TF prototype supports</a:t>
            </a:r>
          </a:p>
        </p:txBody>
      </p:sp>
      <p:sp>
        <p:nvSpPr>
          <p:cNvPr id="18" name="Slide Number Placeholder 3"/>
          <p:cNvSpPr>
            <a:spLocks noGrp="1"/>
          </p:cNvSpPr>
          <p:nvPr>
            <p:ph type="sldNum" sz="quarter" idx="12"/>
          </p:nvPr>
        </p:nvSpPr>
        <p:spPr bwMode="auto">
          <a:xfrm>
            <a:off x="7010400" y="6492875"/>
            <a:ext cx="2133600" cy="365125"/>
          </a:xfrm>
          <a:noFill/>
          <a:ln>
            <a:miter lim="800000"/>
            <a:headEnd/>
            <a:tailEnd/>
          </a:ln>
        </p:spPr>
        <p:txBody>
          <a:bodyPr/>
          <a:lstStyle/>
          <a:p>
            <a:fld id="{EAABD21C-C036-466F-8C3D-FA02566D34A9}" type="slidenum">
              <a:rPr lang="en-US" smtClean="0">
                <a:latin typeface="Calibri" pitchFamily="34" charset="0"/>
                <a:ea typeface="ＭＳ Ｐゴシック" pitchFamily="34" charset="-128"/>
              </a:rPr>
              <a:pPr/>
              <a:t>7</a:t>
            </a:fld>
            <a:endParaRPr lang="en-US" smtClean="0">
              <a:latin typeface="Calibri" pitchFamily="34" charset="0"/>
              <a:ea typeface="ＭＳ Ｐゴシック" pitchFamily="34" charset="-128"/>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3"/>
          <p:cNvSpPr>
            <a:spLocks noGrp="1"/>
          </p:cNvSpPr>
          <p:nvPr>
            <p:ph type="sldNum" sz="quarter" idx="12"/>
          </p:nvPr>
        </p:nvSpPr>
        <p:spPr bwMode="auto">
          <a:noFill/>
          <a:ln>
            <a:miter lim="800000"/>
            <a:headEnd/>
            <a:tailEnd/>
          </a:ln>
        </p:spPr>
        <p:txBody>
          <a:bodyPr/>
          <a:lstStyle/>
          <a:p>
            <a:fld id="{617C8E9F-EEAD-4090-8CED-C370184F4125}" type="slidenum">
              <a:rPr lang="en-US" smtClean="0">
                <a:latin typeface="Calibri" pitchFamily="34" charset="0"/>
                <a:ea typeface="ＭＳ Ｐゴシック" pitchFamily="34" charset="-128"/>
              </a:rPr>
              <a:pPr/>
              <a:t>8</a:t>
            </a:fld>
            <a:endParaRPr lang="en-US" smtClean="0">
              <a:latin typeface="Calibri" pitchFamily="34" charset="0"/>
              <a:ea typeface="ＭＳ Ｐゴシック" pitchFamily="34" charset="-128"/>
            </a:endParaRPr>
          </a:p>
        </p:txBody>
      </p:sp>
      <p:sp>
        <p:nvSpPr>
          <p:cNvPr id="8195" name="Title 5"/>
          <p:cNvSpPr>
            <a:spLocks noGrp="1"/>
          </p:cNvSpPr>
          <p:nvPr>
            <p:ph type="title"/>
          </p:nvPr>
        </p:nvSpPr>
        <p:spPr>
          <a:xfrm>
            <a:off x="457200" y="55563"/>
            <a:ext cx="8229600" cy="827087"/>
          </a:xfrm>
        </p:spPr>
        <p:txBody>
          <a:bodyPr/>
          <a:lstStyle/>
          <a:p>
            <a:r>
              <a:rPr lang="en-US" sz="3200" b="1" u="sng" smtClean="0">
                <a:ea typeface="ＭＳ Ｐゴシック" pitchFamily="34" charset="-128"/>
              </a:rPr>
              <a:t>Near term schedule </a:t>
            </a:r>
          </a:p>
        </p:txBody>
      </p:sp>
      <p:sp>
        <p:nvSpPr>
          <p:cNvPr id="6" name="Rectangle 5"/>
          <p:cNvSpPr/>
          <p:nvPr/>
        </p:nvSpPr>
        <p:spPr>
          <a:xfrm>
            <a:off x="922338" y="974725"/>
            <a:ext cx="7343775" cy="6370638"/>
          </a:xfrm>
          <a:prstGeom prst="rect">
            <a:avLst/>
          </a:prstGeom>
        </p:spPr>
        <p:txBody>
          <a:bodyPr>
            <a:spAutoFit/>
          </a:bodyPr>
          <a:lstStyle/>
          <a:p>
            <a:pPr defTabSz="457200">
              <a:defRPr/>
            </a:pPr>
            <a:r>
              <a:rPr lang="en-US" sz="1600" b="0" i="0" dirty="0">
                <a:solidFill>
                  <a:prstClr val="black"/>
                </a:solidFill>
                <a:latin typeface="Arial" charset="0"/>
                <a:ea typeface="ＭＳ Ｐゴシック" pitchFamily="34" charset="-128"/>
              </a:rPr>
              <a:t>6/25  - 9/28 	TF clevis welding</a:t>
            </a:r>
          </a:p>
          <a:p>
            <a:pPr defTabSz="457200">
              <a:defRPr/>
            </a:pPr>
            <a:r>
              <a:rPr lang="en-US" sz="1600" b="0" i="0" dirty="0">
                <a:solidFill>
                  <a:prstClr val="black"/>
                </a:solidFill>
                <a:latin typeface="Arial" charset="0"/>
                <a:ea typeface="ＭＳ Ｐゴシック" pitchFamily="34" charset="-128"/>
              </a:rPr>
              <a:t>7/19 - 11/2 	Umbrella legs and PF2/3 clamps</a:t>
            </a:r>
          </a:p>
          <a:p>
            <a:pPr defTabSz="457200">
              <a:defRPr/>
            </a:pPr>
            <a:r>
              <a:rPr lang="en-US" sz="1600" b="0" i="0" dirty="0">
                <a:solidFill>
                  <a:prstClr val="black"/>
                </a:solidFill>
                <a:latin typeface="Arial" charset="0"/>
                <a:ea typeface="ＭＳ Ｐゴシック" pitchFamily="34" charset="-128"/>
              </a:rPr>
              <a:t>7/2  -  8/17	TF flag holes</a:t>
            </a:r>
          </a:p>
          <a:p>
            <a:pPr defTabSz="457200">
              <a:defRPr/>
            </a:pPr>
            <a:r>
              <a:rPr lang="en-US" sz="1600" b="0" i="0" dirty="0">
                <a:solidFill>
                  <a:prstClr val="black"/>
                </a:solidFill>
                <a:latin typeface="Arial" charset="0"/>
                <a:ea typeface="ＭＳ Ｐゴシック" pitchFamily="34" charset="-128"/>
              </a:rPr>
              <a:t>7/23-  8/8 	Repair JK cap welds</a:t>
            </a:r>
          </a:p>
          <a:p>
            <a:pPr defTabSz="457200">
              <a:defRPr/>
            </a:pPr>
            <a:r>
              <a:rPr lang="en-US" sz="1600" b="0" i="0" dirty="0">
                <a:solidFill>
                  <a:prstClr val="black"/>
                </a:solidFill>
                <a:latin typeface="Arial" charset="0"/>
                <a:ea typeface="ＭＳ Ｐゴシック" pitchFamily="34" charset="-128"/>
              </a:rPr>
              <a:t>w/o	8/8		Set‐up for vessel cutting at L</a:t>
            </a:r>
          </a:p>
          <a:p>
            <a:pPr defTabSz="457200">
              <a:defRPr/>
            </a:pPr>
            <a:r>
              <a:rPr lang="en-US" sz="1600" b="0" i="0" dirty="0">
                <a:solidFill>
                  <a:prstClr val="black"/>
                </a:solidFill>
                <a:latin typeface="Arial" charset="0"/>
                <a:ea typeface="ＭＳ Ｐゴシック" pitchFamily="34" charset="-128"/>
              </a:rPr>
              <a:t>8/8 			Leak check JK cap</a:t>
            </a:r>
          </a:p>
          <a:p>
            <a:pPr defTabSz="457200">
              <a:defRPr/>
            </a:pPr>
            <a:r>
              <a:rPr lang="en-US" sz="1600" b="0" i="0" dirty="0">
                <a:solidFill>
                  <a:prstClr val="black"/>
                </a:solidFill>
                <a:latin typeface="Arial" charset="0"/>
                <a:ea typeface="ＭＳ Ｐゴシック" pitchFamily="34" charset="-128"/>
              </a:rPr>
              <a:t>w/o	8/6		Trial fit JK cap to vacuum vessel</a:t>
            </a:r>
          </a:p>
          <a:p>
            <a:pPr defTabSz="457200">
              <a:defRPr/>
            </a:pPr>
            <a:r>
              <a:rPr lang="en-US" sz="1600" b="0" i="0" dirty="0">
                <a:solidFill>
                  <a:prstClr val="black"/>
                </a:solidFill>
                <a:latin typeface="Arial" charset="0"/>
                <a:ea typeface="ＭＳ Ｐゴシック" pitchFamily="34" charset="-128"/>
              </a:rPr>
              <a:t>w/o	8/13		 Vessel cutting at JK</a:t>
            </a:r>
          </a:p>
          <a:p>
            <a:pPr defTabSz="457200">
              <a:defRPr/>
            </a:pPr>
            <a:r>
              <a:rPr lang="en-US" sz="1600" b="0" i="0" dirty="0">
                <a:solidFill>
                  <a:prstClr val="black"/>
                </a:solidFill>
                <a:latin typeface="Arial" charset="0"/>
                <a:ea typeface="ＭＳ Ｐゴシック" pitchFamily="34" charset="-128"/>
              </a:rPr>
              <a:t>w/o	8/13 		Weld JK cap onto vessel</a:t>
            </a:r>
          </a:p>
          <a:p>
            <a:pPr defTabSz="457200">
              <a:defRPr/>
            </a:pPr>
            <a:r>
              <a:rPr lang="en-US" sz="1600" b="0" i="0" dirty="0">
                <a:solidFill>
                  <a:prstClr val="black"/>
                </a:solidFill>
                <a:latin typeface="Arial" charset="0"/>
                <a:ea typeface="ＭＳ Ｐゴシック" pitchFamily="34" charset="-128"/>
              </a:rPr>
              <a:t>8/8			VPI mockup trials</a:t>
            </a:r>
          </a:p>
          <a:p>
            <a:pPr defTabSz="457200">
              <a:defRPr/>
            </a:pPr>
            <a:r>
              <a:rPr lang="en-US" sz="1600" b="0" i="0" dirty="0">
                <a:solidFill>
                  <a:prstClr val="black"/>
                </a:solidFill>
                <a:latin typeface="Arial" charset="0"/>
                <a:ea typeface="ＭＳ Ｐゴシック" pitchFamily="34" charset="-128"/>
              </a:rPr>
              <a:t>w/o 8/6		Penetration hole cutting (NSTX test cell into TFTR)</a:t>
            </a:r>
          </a:p>
          <a:p>
            <a:pPr defTabSz="457200">
              <a:defRPr/>
            </a:pPr>
            <a:r>
              <a:rPr lang="en-US" sz="1600" b="0" i="0" dirty="0">
                <a:solidFill>
                  <a:prstClr val="black"/>
                </a:solidFill>
                <a:latin typeface="Arial" charset="0"/>
                <a:ea typeface="ＭＳ Ｐゴシック" pitchFamily="34" charset="-128"/>
              </a:rPr>
              <a:t>w/o 8/6		Modify TF quadrant mold</a:t>
            </a:r>
          </a:p>
          <a:p>
            <a:pPr defTabSz="457200">
              <a:defRPr/>
            </a:pPr>
            <a:r>
              <a:rPr lang="en-US" sz="1600" b="0" i="0" dirty="0">
                <a:solidFill>
                  <a:prstClr val="black"/>
                </a:solidFill>
                <a:latin typeface="Arial" charset="0"/>
                <a:ea typeface="ＭＳ Ｐゴシック" pitchFamily="34" charset="-128"/>
              </a:rPr>
              <a:t>w/o 8/13		Begin assembling TF quadrant</a:t>
            </a:r>
          </a:p>
          <a:p>
            <a:pPr defTabSz="457200">
              <a:defRPr/>
            </a:pPr>
            <a:r>
              <a:rPr lang="en-US" sz="1600" b="0" i="0" dirty="0">
                <a:solidFill>
                  <a:prstClr val="black"/>
                </a:solidFill>
                <a:latin typeface="Arial" charset="0"/>
                <a:ea typeface="ＭＳ Ｐゴシック" pitchFamily="34" charset="-128"/>
              </a:rPr>
              <a:t>				</a:t>
            </a:r>
          </a:p>
          <a:p>
            <a:pPr defTabSz="457200">
              <a:defRPr/>
            </a:pPr>
            <a:endParaRPr lang="en-US" sz="1600" b="0" i="0" dirty="0">
              <a:solidFill>
                <a:prstClr val="black"/>
              </a:solidFill>
              <a:latin typeface="Arial" charset="0"/>
              <a:ea typeface="ＭＳ Ｐゴシック" pitchFamily="34" charset="-128"/>
            </a:endParaRPr>
          </a:p>
          <a:p>
            <a:pPr marL="1376363" indent="-1376363" defTabSz="457200">
              <a:defRPr/>
            </a:pPr>
            <a:r>
              <a:rPr lang="en-US" sz="1600" b="0" i="0" u="sng" dirty="0">
                <a:solidFill>
                  <a:prstClr val="black"/>
                </a:solidFill>
                <a:latin typeface="Arial" charset="0"/>
                <a:ea typeface="ＭＳ Ｐゴシック" pitchFamily="34" charset="-128"/>
              </a:rPr>
              <a:t>September</a:t>
            </a:r>
            <a:r>
              <a:rPr lang="en-US" sz="1600" b="0" i="0" dirty="0">
                <a:solidFill>
                  <a:prstClr val="black"/>
                </a:solidFill>
                <a:latin typeface="Arial" charset="0"/>
                <a:ea typeface="ＭＳ Ｐゴシック" pitchFamily="34" charset="-128"/>
              </a:rPr>
              <a:t>	VPI first TF quadrant, Relocate NB box, 36 inner TF conductors received</a:t>
            </a:r>
          </a:p>
          <a:p>
            <a:pPr marL="1376363" indent="-1376363" defTabSz="457200">
              <a:defRPr/>
            </a:pPr>
            <a:endParaRPr lang="en-US" sz="1600" b="0" i="0" dirty="0">
              <a:solidFill>
                <a:prstClr val="black"/>
              </a:solidFill>
              <a:latin typeface="Arial" charset="0"/>
              <a:ea typeface="ＭＳ Ｐゴシック" pitchFamily="34" charset="-128"/>
            </a:endParaRPr>
          </a:p>
          <a:p>
            <a:pPr marL="1376363" indent="-1376363" defTabSz="457200">
              <a:defRPr/>
            </a:pPr>
            <a:r>
              <a:rPr lang="en-US" sz="1600" b="0" i="0" u="sng" dirty="0">
                <a:solidFill>
                  <a:prstClr val="black"/>
                </a:solidFill>
                <a:latin typeface="Arial" charset="0"/>
                <a:ea typeface="ＭＳ Ｐゴシック" pitchFamily="34" charset="-128"/>
              </a:rPr>
              <a:t>October</a:t>
            </a:r>
            <a:r>
              <a:rPr lang="en-US" sz="1600" b="0" i="0" dirty="0">
                <a:solidFill>
                  <a:prstClr val="black"/>
                </a:solidFill>
                <a:latin typeface="Arial" charset="0"/>
                <a:ea typeface="ＭＳ Ｐゴシック" pitchFamily="34" charset="-128"/>
              </a:rPr>
              <a:t>	CS Casing delivered, all Inner TF conductor cooling tubes soldered</a:t>
            </a:r>
          </a:p>
          <a:p>
            <a:pPr marL="1376363" indent="-1376363" defTabSz="457200">
              <a:defRPr/>
            </a:pPr>
            <a:endParaRPr lang="en-US" sz="1600" b="0" i="0" dirty="0">
              <a:solidFill>
                <a:prstClr val="black"/>
              </a:solidFill>
              <a:latin typeface="Arial" charset="0"/>
              <a:ea typeface="ＭＳ Ｐゴシック" pitchFamily="34" charset="-128"/>
            </a:endParaRPr>
          </a:p>
          <a:p>
            <a:pPr marL="1376363" indent="-1376363" defTabSz="457200">
              <a:defRPr/>
            </a:pPr>
            <a:r>
              <a:rPr lang="en-US" sz="1600" b="0" i="0" u="sng" dirty="0">
                <a:solidFill>
                  <a:prstClr val="black"/>
                </a:solidFill>
                <a:latin typeface="Arial" charset="0"/>
                <a:ea typeface="ＭＳ Ｐゴシック" pitchFamily="34" charset="-128"/>
              </a:rPr>
              <a:t>November</a:t>
            </a:r>
            <a:r>
              <a:rPr lang="en-US" sz="1600" b="0" i="0" dirty="0">
                <a:solidFill>
                  <a:prstClr val="black"/>
                </a:solidFill>
                <a:latin typeface="Arial" charset="0"/>
                <a:ea typeface="ＭＳ Ｐゴシック" pitchFamily="34" charset="-128"/>
              </a:rPr>
              <a:t>	Install Bay MPTS port, VPI 2</a:t>
            </a:r>
            <a:r>
              <a:rPr lang="en-US" sz="1600" b="0" i="0" baseline="30000" dirty="0">
                <a:solidFill>
                  <a:prstClr val="black"/>
                </a:solidFill>
                <a:latin typeface="Arial" charset="0"/>
                <a:ea typeface="ＭＳ Ｐゴシック" pitchFamily="34" charset="-128"/>
              </a:rPr>
              <a:t>nd</a:t>
            </a:r>
            <a:r>
              <a:rPr lang="en-US" sz="1600" b="0" i="0" dirty="0">
                <a:solidFill>
                  <a:prstClr val="black"/>
                </a:solidFill>
                <a:latin typeface="Arial" charset="0"/>
                <a:ea typeface="ＭＳ Ｐゴシック" pitchFamily="34" charset="-128"/>
              </a:rPr>
              <a:t> TF quadrant</a:t>
            </a:r>
          </a:p>
          <a:p>
            <a:pPr defTabSz="457200">
              <a:lnSpc>
                <a:spcPct val="150000"/>
              </a:lnSpc>
              <a:defRPr/>
            </a:pPr>
            <a:endParaRPr lang="en-US" sz="1400" b="0" i="0" dirty="0">
              <a:solidFill>
                <a:prstClr val="black"/>
              </a:solidFill>
              <a:latin typeface="Arial" charset="0"/>
              <a:ea typeface="ＭＳ Ｐゴシック" pitchFamily="34" charset="-128"/>
            </a:endParaRPr>
          </a:p>
          <a:p>
            <a:pPr defTabSz="457200">
              <a:lnSpc>
                <a:spcPct val="150000"/>
              </a:lnSpc>
              <a:defRPr/>
            </a:pPr>
            <a:endParaRPr lang="en-US" sz="1400" b="0" i="0" dirty="0">
              <a:solidFill>
                <a:prstClr val="black"/>
              </a:solidFill>
              <a:latin typeface="Arial" charset="0"/>
              <a:ea typeface="ＭＳ Ｐゴシック" pitchFamily="34" charset="-128"/>
            </a:endParaRPr>
          </a:p>
          <a:p>
            <a:pPr defTabSz="457200">
              <a:defRPr/>
            </a:pPr>
            <a:endParaRPr lang="en-US" sz="1400" b="0" i="0" dirty="0">
              <a:solidFill>
                <a:prstClr val="black"/>
              </a:solidFill>
              <a:latin typeface="Arial" charset="0"/>
              <a:ea typeface="ＭＳ Ｐゴシック" pitchFamily="34" charset="-128"/>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3"/>
          <p:cNvPicPr>
            <a:picLocks noChangeAspect="1" noChangeArrowheads="1"/>
          </p:cNvPicPr>
          <p:nvPr/>
        </p:nvPicPr>
        <p:blipFill>
          <a:blip r:embed="rId3" cstate="print"/>
          <a:srcRect/>
          <a:stretch>
            <a:fillRect/>
          </a:stretch>
        </p:blipFill>
        <p:spPr bwMode="auto">
          <a:xfrm>
            <a:off x="190500" y="942975"/>
            <a:ext cx="8496300" cy="4905375"/>
          </a:xfrm>
          <a:prstGeom prst="rect">
            <a:avLst/>
          </a:prstGeom>
          <a:noFill/>
          <a:ln w="9525">
            <a:noFill/>
            <a:miter lim="800000"/>
            <a:headEnd/>
            <a:tailEnd/>
          </a:ln>
        </p:spPr>
      </p:pic>
      <p:sp>
        <p:nvSpPr>
          <p:cNvPr id="9219" name="Slide Number Placeholder 3"/>
          <p:cNvSpPr>
            <a:spLocks noGrp="1"/>
          </p:cNvSpPr>
          <p:nvPr>
            <p:ph type="sldNum" sz="quarter" idx="12"/>
          </p:nvPr>
        </p:nvSpPr>
        <p:spPr bwMode="auto">
          <a:noFill/>
          <a:ln>
            <a:miter lim="800000"/>
            <a:headEnd/>
            <a:tailEnd/>
          </a:ln>
        </p:spPr>
        <p:txBody>
          <a:bodyPr/>
          <a:lstStyle/>
          <a:p>
            <a:fld id="{20472792-D4C7-4468-80C4-FD18BF2B1623}" type="slidenum">
              <a:rPr lang="en-US" smtClean="0">
                <a:latin typeface="Calibri" pitchFamily="34" charset="0"/>
                <a:ea typeface="ＭＳ Ｐゴシック" pitchFamily="34" charset="-128"/>
              </a:rPr>
              <a:pPr/>
              <a:t>9</a:t>
            </a:fld>
            <a:endParaRPr lang="en-US" smtClean="0">
              <a:latin typeface="Calibri" pitchFamily="34" charset="0"/>
              <a:ea typeface="ＭＳ Ｐゴシック" pitchFamily="34" charset="-128"/>
            </a:endParaRPr>
          </a:p>
        </p:txBody>
      </p:sp>
      <p:sp>
        <p:nvSpPr>
          <p:cNvPr id="9220" name="Title 5"/>
          <p:cNvSpPr>
            <a:spLocks noGrp="1"/>
          </p:cNvSpPr>
          <p:nvPr>
            <p:ph type="title"/>
          </p:nvPr>
        </p:nvSpPr>
        <p:spPr>
          <a:xfrm>
            <a:off x="457200" y="115888"/>
            <a:ext cx="8229600" cy="827087"/>
          </a:xfrm>
        </p:spPr>
        <p:txBody>
          <a:bodyPr/>
          <a:lstStyle/>
          <a:p>
            <a:r>
              <a:rPr lang="en-US" sz="3200" b="1" u="sng" smtClean="0">
                <a:ea typeface="ＭＳ Ｐゴシック" pitchFamily="34" charset="-128"/>
              </a:rPr>
              <a:t>On track for early completion</a:t>
            </a:r>
          </a:p>
        </p:txBody>
      </p:sp>
      <p:sp>
        <p:nvSpPr>
          <p:cNvPr id="8" name="TextBox 7"/>
          <p:cNvSpPr txBox="1">
            <a:spLocks noChangeArrowheads="1"/>
          </p:cNvSpPr>
          <p:nvPr/>
        </p:nvSpPr>
        <p:spPr bwMode="auto">
          <a:xfrm>
            <a:off x="5718175" y="2506663"/>
            <a:ext cx="2784475" cy="584200"/>
          </a:xfrm>
          <a:prstGeom prst="rect">
            <a:avLst/>
          </a:prstGeom>
          <a:solidFill>
            <a:srgbClr val="FFFFCC"/>
          </a:solidFill>
          <a:ln w="9525">
            <a:noFill/>
            <a:miter lim="800000"/>
            <a:headEnd/>
            <a:tailEnd/>
          </a:ln>
          <a:effectLst>
            <a:outerShdw blurRad="50800" dist="38100" dir="2700000" algn="tl" rotWithShape="0">
              <a:prstClr val="black">
                <a:alpha val="40000"/>
              </a:prstClr>
            </a:outerShdw>
          </a:effectLst>
        </p:spPr>
        <p:txBody>
          <a:bodyPr>
            <a:spAutoFit/>
          </a:bodyPr>
          <a:lstStyle/>
          <a:p>
            <a:pPr defTabSz="457200">
              <a:defRPr/>
            </a:pPr>
            <a:r>
              <a:rPr lang="en-US" sz="1600" b="0" i="0" dirty="0">
                <a:solidFill>
                  <a:prstClr val="black"/>
                </a:solidFill>
                <a:latin typeface="Arial" pitchFamily="34" charset="0"/>
                <a:ea typeface="ＭＳ Ｐゴシック" pitchFamily="34" charset="-128"/>
                <a:cs typeface="Arial" pitchFamily="34" charset="0"/>
              </a:rPr>
              <a:t>Bay J/K cap installation due to rework.</a:t>
            </a:r>
          </a:p>
        </p:txBody>
      </p:sp>
      <p:cxnSp>
        <p:nvCxnSpPr>
          <p:cNvPr id="9" name="Straight Arrow Connector 8"/>
          <p:cNvCxnSpPr/>
          <p:nvPr/>
        </p:nvCxnSpPr>
        <p:spPr>
          <a:xfrm flipH="1">
            <a:off x="4264025" y="1760538"/>
            <a:ext cx="1668463" cy="0"/>
          </a:xfrm>
          <a:prstGeom prst="straightConnector1">
            <a:avLst/>
          </a:prstGeom>
          <a:ln w="38100">
            <a:solidFill>
              <a:srgbClr val="7030A0"/>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3038475" y="2798763"/>
            <a:ext cx="2679700" cy="0"/>
          </a:xfrm>
          <a:prstGeom prst="straightConnector1">
            <a:avLst/>
          </a:prstGeom>
          <a:ln w="38100">
            <a:solidFill>
              <a:srgbClr val="7030A0"/>
            </a:solidFill>
            <a:tailEnd type="stealth" w="lg" len="lg"/>
          </a:ln>
        </p:spPr>
        <p:style>
          <a:lnRef idx="2">
            <a:schemeClr val="accent1"/>
          </a:lnRef>
          <a:fillRef idx="0">
            <a:schemeClr val="accent1"/>
          </a:fillRef>
          <a:effectRef idx="1">
            <a:schemeClr val="accent1"/>
          </a:effectRef>
          <a:fontRef idx="minor">
            <a:schemeClr val="tx1"/>
          </a:fontRef>
        </p:style>
      </p:cxnSp>
      <p:sp>
        <p:nvSpPr>
          <p:cNvPr id="15" name="TextBox 6"/>
          <p:cNvSpPr txBox="1">
            <a:spLocks noChangeArrowheads="1"/>
          </p:cNvSpPr>
          <p:nvPr/>
        </p:nvSpPr>
        <p:spPr bwMode="auto">
          <a:xfrm>
            <a:off x="5932488" y="4159250"/>
            <a:ext cx="2784475" cy="338138"/>
          </a:xfrm>
          <a:prstGeom prst="rect">
            <a:avLst/>
          </a:prstGeom>
          <a:solidFill>
            <a:srgbClr val="FFFFCC"/>
          </a:solidFill>
          <a:ln w="9525">
            <a:noFill/>
            <a:miter lim="800000"/>
            <a:headEnd/>
            <a:tailEnd/>
          </a:ln>
          <a:effectLst>
            <a:outerShdw blurRad="50800" dist="38100" dir="2700000" algn="tl" rotWithShape="0">
              <a:prstClr val="black">
                <a:alpha val="40000"/>
              </a:prstClr>
            </a:outerShdw>
          </a:effectLst>
        </p:spPr>
        <p:txBody>
          <a:bodyPr>
            <a:spAutoFit/>
          </a:bodyPr>
          <a:lstStyle/>
          <a:p>
            <a:pPr defTabSz="457200">
              <a:defRPr/>
            </a:pPr>
            <a:r>
              <a:rPr lang="en-US" sz="1600" b="0" i="0" dirty="0">
                <a:solidFill>
                  <a:prstClr val="black"/>
                </a:solidFill>
                <a:latin typeface="Arial" pitchFamily="34" charset="0"/>
                <a:ea typeface="ＭＳ Ｐゴシック" pitchFamily="34" charset="-128"/>
                <a:cs typeface="Arial" pitchFamily="34" charset="0"/>
              </a:rPr>
              <a:t>Late delivery of coil supports</a:t>
            </a:r>
          </a:p>
        </p:txBody>
      </p:sp>
      <p:cxnSp>
        <p:nvCxnSpPr>
          <p:cNvPr id="16" name="Straight Arrow Connector 15"/>
          <p:cNvCxnSpPr/>
          <p:nvPr/>
        </p:nvCxnSpPr>
        <p:spPr>
          <a:xfrm flipH="1">
            <a:off x="2733675" y="4327525"/>
            <a:ext cx="3198813" cy="0"/>
          </a:xfrm>
          <a:prstGeom prst="straightConnector1">
            <a:avLst/>
          </a:prstGeom>
          <a:ln w="38100">
            <a:solidFill>
              <a:srgbClr val="7030A0"/>
            </a:solidFill>
            <a:tailEnd type="stealth" w="lg" len="lg"/>
          </a:ln>
        </p:spPr>
        <p:style>
          <a:lnRef idx="2">
            <a:schemeClr val="accent1"/>
          </a:lnRef>
          <a:fillRef idx="0">
            <a:schemeClr val="accent1"/>
          </a:fillRef>
          <a:effectRef idx="1">
            <a:schemeClr val="accent1"/>
          </a:effectRef>
          <a:fontRef idx="minor">
            <a:schemeClr val="tx1"/>
          </a:fontRef>
        </p:style>
      </p:cxnSp>
      <p:sp>
        <p:nvSpPr>
          <p:cNvPr id="6" name="TextBox 5"/>
          <p:cNvSpPr txBox="1">
            <a:spLocks noChangeArrowheads="1"/>
          </p:cNvSpPr>
          <p:nvPr/>
        </p:nvSpPr>
        <p:spPr bwMode="auto">
          <a:xfrm>
            <a:off x="5718175" y="1538288"/>
            <a:ext cx="3255963" cy="830262"/>
          </a:xfrm>
          <a:prstGeom prst="rect">
            <a:avLst/>
          </a:prstGeom>
          <a:solidFill>
            <a:srgbClr val="FFFFCC"/>
          </a:solidFill>
          <a:ln w="9525">
            <a:noFill/>
            <a:miter lim="800000"/>
            <a:headEnd/>
            <a:tailEnd/>
          </a:ln>
          <a:effectLst>
            <a:outerShdw blurRad="50800" dist="38100" dir="2700000" algn="tl" rotWithShape="0">
              <a:prstClr val="black">
                <a:alpha val="40000"/>
              </a:prstClr>
            </a:outerShdw>
          </a:effectLst>
        </p:spPr>
        <p:txBody>
          <a:bodyPr>
            <a:spAutoFit/>
          </a:bodyPr>
          <a:lstStyle/>
          <a:p>
            <a:pPr defTabSz="457200">
              <a:defRPr/>
            </a:pPr>
            <a:r>
              <a:rPr lang="en-US" sz="1600" b="0" i="0" dirty="0">
                <a:solidFill>
                  <a:prstClr val="black"/>
                </a:solidFill>
                <a:latin typeface="Arial" pitchFamily="34" charset="0"/>
                <a:ea typeface="ＭＳ Ｐゴシック" pitchFamily="34" charset="-128"/>
                <a:cs typeface="Arial" pitchFamily="34" charset="0"/>
              </a:rPr>
              <a:t>Inner TF bundle fabrication late. </a:t>
            </a:r>
          </a:p>
          <a:p>
            <a:pPr marL="231775" indent="-231775" defTabSz="457200">
              <a:buFont typeface="Arial" pitchFamily="34" charset="0"/>
              <a:buChar char="•"/>
              <a:defRPr/>
            </a:pPr>
            <a:r>
              <a:rPr lang="en-US" sz="1600" b="0" i="0" dirty="0">
                <a:solidFill>
                  <a:prstClr val="black"/>
                </a:solidFill>
                <a:latin typeface="Arial" pitchFamily="34" charset="0"/>
                <a:ea typeface="ＭＳ Ｐゴシック" pitchFamily="34" charset="-128"/>
                <a:cs typeface="Arial" pitchFamily="34" charset="0"/>
              </a:rPr>
              <a:t>Late Conductor deliveries.</a:t>
            </a:r>
          </a:p>
          <a:p>
            <a:pPr marL="231775" indent="-231775" defTabSz="457200">
              <a:buFont typeface="Arial" pitchFamily="34" charset="0"/>
              <a:buChar char="•"/>
              <a:defRPr/>
            </a:pPr>
            <a:r>
              <a:rPr lang="en-US" sz="1600" b="0" i="0" dirty="0">
                <a:solidFill>
                  <a:prstClr val="black"/>
                </a:solidFill>
                <a:latin typeface="Arial" pitchFamily="34" charset="0"/>
                <a:ea typeface="ＭＳ Ｐゴシック" pitchFamily="34" charset="-128"/>
                <a:cs typeface="Arial" pitchFamily="34" charset="0"/>
              </a:rPr>
              <a:t>Re-estimated Fabrication time</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triangl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200" b="1" i="1" u="none" strike="noStrike" cap="none" normalizeH="0" baseline="0" smtClean="0">
            <a:ln>
              <a:noFill/>
            </a:ln>
            <a:solidFill>
              <a:srgbClr val="1822CD"/>
            </a:solidFill>
            <a:effectLst/>
            <a:latin typeface="Helvetica" pitchFamily="-128" charset="0"/>
          </a:defRPr>
        </a:defPPr>
      </a:lstStyle>
    </a:spDef>
    <a:ln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triangl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200" b="1" i="1" u="none" strike="noStrike" cap="none" normalizeH="0" baseline="0" smtClean="0">
            <a:ln>
              <a:noFill/>
            </a:ln>
            <a:solidFill>
              <a:srgbClr val="1822CD"/>
            </a:solidFill>
            <a:effectLst/>
            <a:latin typeface="Helvetica" pitchFamily="-12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71502</TotalTime>
  <Words>5023</Words>
  <Application>Microsoft Office PowerPoint</Application>
  <PresentationFormat>On-screen Show (4:3)</PresentationFormat>
  <Paragraphs>904</Paragraphs>
  <Slides>65</Slides>
  <Notes>22</Notes>
  <HiddenSlides>0</HiddenSlides>
  <MMClips>0</MMClips>
  <ScaleCrop>false</ScaleCrop>
  <HeadingPairs>
    <vt:vector size="6" baseType="variant">
      <vt:variant>
        <vt:lpstr>Theme</vt:lpstr>
      </vt:variant>
      <vt:variant>
        <vt:i4>2</vt:i4>
      </vt:variant>
      <vt:variant>
        <vt:lpstr>Links</vt:lpstr>
      </vt:variant>
      <vt:variant>
        <vt:i4>1</vt:i4>
      </vt:variant>
      <vt:variant>
        <vt:lpstr>Slide Titles</vt:lpstr>
      </vt:variant>
      <vt:variant>
        <vt:i4>65</vt:i4>
      </vt:variant>
    </vt:vector>
  </HeadingPairs>
  <TitlesOfParts>
    <vt:vector size="68" baseType="lpstr">
      <vt:lpstr>Blank Presentation</vt:lpstr>
      <vt:lpstr>Office Theme</vt:lpstr>
      <vt:lpstr>???</vt:lpstr>
      <vt:lpstr>Slide 1</vt:lpstr>
      <vt:lpstr>Agenda</vt:lpstr>
      <vt:lpstr>Recent accomplishments</vt:lpstr>
      <vt:lpstr>NSTXU Test Cell - Current</vt:lpstr>
      <vt:lpstr>Center Stack - Inner TF soldering development successful!  issues; solder flux,  heating process, quality of final product (ie voids, trapped gases)</vt:lpstr>
      <vt:lpstr>Center Stack - Fabrication underway</vt:lpstr>
      <vt:lpstr>Slide 7</vt:lpstr>
      <vt:lpstr>Near term schedule </vt:lpstr>
      <vt:lpstr>On track for early completion</vt:lpstr>
      <vt:lpstr>Slide 10</vt:lpstr>
      <vt:lpstr>Cost</vt:lpstr>
      <vt:lpstr>Near Term Risks  </vt:lpstr>
      <vt:lpstr>Summary</vt:lpstr>
      <vt:lpstr>Agenda</vt:lpstr>
      <vt:lpstr>NSTX-U Operational Highlights</vt:lpstr>
      <vt:lpstr>Slide 16</vt:lpstr>
      <vt:lpstr>Proposed Goals are to operate at full forces (IPIP, IPBT, BTBT) in 2 Years, full coil heating in 3rd year</vt:lpstr>
      <vt:lpstr>Slide 18</vt:lpstr>
      <vt:lpstr>Slide 19</vt:lpstr>
      <vt:lpstr>Slide 20</vt:lpstr>
      <vt:lpstr>Agenda</vt:lpstr>
      <vt:lpstr>Progress on 5 year plan (2014-18) preparation</vt:lpstr>
      <vt:lpstr>Slide 23</vt:lpstr>
      <vt:lpstr>NSTX researchers pursuing targeted collaboration program  on fusion facilities in support of NSTX-U, ITER, FNSF</vt:lpstr>
      <vt:lpstr>NSTX researchers pursuing targeted collaboration program  on fusion facilities in support of NSTX-U, ITER, FNSF</vt:lpstr>
      <vt:lpstr>Slide 26</vt:lpstr>
      <vt:lpstr>Slide 27</vt:lpstr>
      <vt:lpstr>Slide 28</vt:lpstr>
      <vt:lpstr>NSTX researchers pursuing targeted collaboration program  on fusion facilities in support of NSTX-U, ITER, FNSF</vt:lpstr>
      <vt:lpstr>Slide 30</vt:lpstr>
      <vt:lpstr>Slide 31</vt:lpstr>
      <vt:lpstr>Slide 32</vt:lpstr>
      <vt:lpstr>An Electromagnetic Massive Particle Delivery System has Several Advantages over Conventional Methods for Disruption Mitigation in ITER</vt:lpstr>
      <vt:lpstr>NSTX researchers pursuing targeted collaboration program  on fusion facilities in support of NSTX-U, ITER, FNSF</vt:lpstr>
      <vt:lpstr>Slide 35</vt:lpstr>
      <vt:lpstr>NSTX-U Charged Fusion Products Diagnostic on MAST Provides fusion reactivity profile due to MHD and other phernomena</vt:lpstr>
      <vt:lpstr>NSTX researchers pursuing targeted collaboration program  on fusion facilities in support of NSTX-U, ITER, FNSF</vt:lpstr>
      <vt:lpstr>Slide 38</vt:lpstr>
      <vt:lpstr>Slide 39</vt:lpstr>
      <vt:lpstr>NSTX researchers pursuing targeted collaboration program  on fusion facilities in support of NSTX-U, ITER, FNSF</vt:lpstr>
      <vt:lpstr>Slide 41</vt:lpstr>
      <vt:lpstr>Slide 42</vt:lpstr>
      <vt:lpstr>NSTX researchers pursuing targeted collaboration program  on fusion facilities in support of NSTX-U, ITER, FNSF</vt:lpstr>
      <vt:lpstr>Slide 44</vt:lpstr>
      <vt:lpstr>Slide 45</vt:lpstr>
      <vt:lpstr>NSTX researchers pursuing targeted collaboration program  on fusion facilities in support of NSTX-U, ITER, FNSF</vt:lpstr>
      <vt:lpstr>Slide 47</vt:lpstr>
      <vt:lpstr>Slide 48</vt:lpstr>
      <vt:lpstr>Slide 49</vt:lpstr>
      <vt:lpstr>Slide 50</vt:lpstr>
      <vt:lpstr>Slide 51</vt:lpstr>
      <vt:lpstr>Slide 52</vt:lpstr>
      <vt:lpstr>Slide 53</vt:lpstr>
      <vt:lpstr>Slide 54</vt:lpstr>
      <vt:lpstr>Slide 55</vt:lpstr>
      <vt:lpstr>Slide 56</vt:lpstr>
      <vt:lpstr>Measured lithium pumping trends on EAST versus integrated shot time + shaping parameters (June 2012)</vt:lpstr>
      <vt:lpstr>Slide 58</vt:lpstr>
      <vt:lpstr>Slide 59</vt:lpstr>
      <vt:lpstr>Slide 60</vt:lpstr>
      <vt:lpstr>Summary</vt:lpstr>
      <vt:lpstr>Backup</vt:lpstr>
      <vt:lpstr>Slide 63</vt:lpstr>
      <vt:lpstr>Slide 64</vt:lpstr>
      <vt:lpstr>Lab-based R&amp;D on liquid metal technology  will inform long term PFC decisions:</vt:lpstr>
    </vt:vector>
  </TitlesOfParts>
  <Company>Princeton Plasma Physics Laboratory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NSTX presentation</dc:title>
  <dc:creator>NSTX team member</dc:creator>
  <cp:lastModifiedBy>jmenard</cp:lastModifiedBy>
  <cp:revision>12482</cp:revision>
  <dcterms:created xsi:type="dcterms:W3CDTF">2003-10-01T16:23:57Z</dcterms:created>
  <dcterms:modified xsi:type="dcterms:W3CDTF">2012-08-07T14:07:15Z</dcterms:modified>
</cp:coreProperties>
</file>